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9753600" cx="13004800"/>
  <p:notesSz cx="6858000" cy="9144000"/>
  <p:embeddedFontLst>
    <p:embeddedFont>
      <p:font typeface="Merriweather Sans"/>
      <p:regular r:id="rId31"/>
      <p:bold r:id="rId32"/>
      <p:italic r:id="rId33"/>
      <p:boldItalic r:id="rId34"/>
    </p:embeddedFont>
    <p:embeddedFont>
      <p:font typeface="Libre Franklin"/>
      <p:regular r:id="rId35"/>
      <p:bold r:id="rId36"/>
      <p:italic r:id="rId37"/>
      <p:boldItalic r:id="rId38"/>
    </p:embeddedFont>
    <p:embeddedFont>
      <p:font typeface="Libre Franklin Medium"/>
      <p:regular r:id="rId39"/>
      <p:bold r:id="rId40"/>
      <p:italic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  <p:embeddedFont>
      <p:font typeface="Cutive"/>
      <p:regular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iAp8TiravQeMblQI+cEHf5QU4W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Medium-bold.fntdata"/><Relationship Id="rId20" Type="http://schemas.openxmlformats.org/officeDocument/2006/relationships/slide" Target="slides/slide15.xml"/><Relationship Id="rId42" Type="http://schemas.openxmlformats.org/officeDocument/2006/relationships/font" Target="fonts/LibreFranklinMedium-boldItalic.fntdata"/><Relationship Id="rId41" Type="http://schemas.openxmlformats.org/officeDocument/2006/relationships/font" Target="fonts/LibreFranklinMedium-italic.fntdata"/><Relationship Id="rId22" Type="http://schemas.openxmlformats.org/officeDocument/2006/relationships/slide" Target="slides/slide17.xml"/><Relationship Id="rId44" Type="http://schemas.openxmlformats.org/officeDocument/2006/relationships/font" Target="fonts/HelveticaNeue-bold.fntdata"/><Relationship Id="rId21" Type="http://schemas.openxmlformats.org/officeDocument/2006/relationships/slide" Target="slides/slide16.xml"/><Relationship Id="rId43" Type="http://schemas.openxmlformats.org/officeDocument/2006/relationships/font" Target="fonts/HelveticaNeue-regular.fntdata"/><Relationship Id="rId24" Type="http://schemas.openxmlformats.org/officeDocument/2006/relationships/slide" Target="slides/slide19.xml"/><Relationship Id="rId46" Type="http://schemas.openxmlformats.org/officeDocument/2006/relationships/font" Target="fonts/HelveticaNeue-boldItalic.fntdata"/><Relationship Id="rId23" Type="http://schemas.openxmlformats.org/officeDocument/2006/relationships/slide" Target="slides/slide18.xml"/><Relationship Id="rId45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customschemas.google.com/relationships/presentationmetadata" Target="metadata"/><Relationship Id="rId25" Type="http://schemas.openxmlformats.org/officeDocument/2006/relationships/slide" Target="slides/slide20.xml"/><Relationship Id="rId47" Type="http://schemas.openxmlformats.org/officeDocument/2006/relationships/font" Target="fonts/Cutive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Sans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erriweatherSans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Sans-bold.fntdata"/><Relationship Id="rId13" Type="http://schemas.openxmlformats.org/officeDocument/2006/relationships/slide" Target="slides/slide8.xml"/><Relationship Id="rId35" Type="http://schemas.openxmlformats.org/officeDocument/2006/relationships/font" Target="fonts/LibreFranklin-regular.fntdata"/><Relationship Id="rId12" Type="http://schemas.openxmlformats.org/officeDocument/2006/relationships/slide" Target="slides/slide7.xml"/><Relationship Id="rId34" Type="http://schemas.openxmlformats.org/officeDocument/2006/relationships/font" Target="fonts/MerriweatherSans-boldItalic.fntdata"/><Relationship Id="rId15" Type="http://schemas.openxmlformats.org/officeDocument/2006/relationships/slide" Target="slides/slide10.xml"/><Relationship Id="rId37" Type="http://schemas.openxmlformats.org/officeDocument/2006/relationships/font" Target="fonts/LibreFranklin-italic.fntdata"/><Relationship Id="rId14" Type="http://schemas.openxmlformats.org/officeDocument/2006/relationships/slide" Target="slides/slide9.xml"/><Relationship Id="rId36" Type="http://schemas.openxmlformats.org/officeDocument/2006/relationships/font" Target="fonts/LibreFranklin-bold.fntdata"/><Relationship Id="rId17" Type="http://schemas.openxmlformats.org/officeDocument/2006/relationships/slide" Target="slides/slide12.xml"/><Relationship Id="rId39" Type="http://schemas.openxmlformats.org/officeDocument/2006/relationships/font" Target="fonts/LibreFranklinMedium-regular.fntdata"/><Relationship Id="rId16" Type="http://schemas.openxmlformats.org/officeDocument/2006/relationships/slide" Target="slides/slide11.xml"/><Relationship Id="rId38" Type="http://schemas.openxmlformats.org/officeDocument/2006/relationships/font" Target="fonts/LibreFranklin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7" name="Google Shape;47;p36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2" name="Google Shape;52;p37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2" name="Google Shape;62;p39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32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4" name="Google Shape;34;p34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8" name="Google Shape;38;p35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9" name="Google Shape;39;p35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0" name="Google Shape;40;p35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1" name="Google Shape;41;p35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2" name="Google Shape;42;p35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3" name="Google Shape;43;p35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6000"/>
              <a:buFont typeface="Libre Franklin Medium"/>
              <a:buNone/>
              <a:defRPr b="0" i="0" sz="6000" u="none" cap="none" strike="noStrike">
                <a:solidFill>
                  <a:srgbClr val="6FBE4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idx="4294967295"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Corso di Genetica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-Lezione 11_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Cosa ci dicono le mutazioni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Helvetica Neue"/>
              <a:buNone/>
            </a:pPr>
            <a:r>
              <a:rPr b="1" i="0" lang="en-US" sz="6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sulla struttura genica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00" y="3756267"/>
            <a:ext cx="12661901" cy="439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/>
          <p:nvPr/>
        </p:nvSpPr>
        <p:spPr>
          <a:xfrm>
            <a:off x="-637927" y="327209"/>
            <a:ext cx="13947527" cy="2457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100"/>
              <a:buFont typeface="Libre Franklin Medium"/>
              <a:buNone/>
            </a:pPr>
            <a:r>
              <a:rPr b="0" i="0" lang="en-US" sz="51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Il test di complementazione distingue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100"/>
              <a:buFont typeface="Libre Franklin Medium"/>
              <a:buNone/>
            </a:pPr>
            <a:r>
              <a:rPr b="0" i="0" lang="en-US" sz="51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se due mutazioni sono nello stesso gene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100"/>
              <a:buFont typeface="Libre Franklin Medium"/>
              <a:buNone/>
            </a:pPr>
            <a:r>
              <a:rPr b="0" i="0" lang="en-US" sz="51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oppure in geni differenti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" y="2768600"/>
            <a:ext cx="12947454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300" y="749300"/>
            <a:ext cx="12509500" cy="7760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1291" y="137407"/>
            <a:ext cx="5856426" cy="357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7370" y="3390900"/>
            <a:ext cx="7102690" cy="59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/>
          <p:nvPr/>
        </p:nvSpPr>
        <p:spPr>
          <a:xfrm>
            <a:off x="1" y="0"/>
            <a:ext cx="12769632" cy="2934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600"/>
              <a:buFont typeface="Libre Franklin Medium"/>
              <a:buNone/>
            </a:pPr>
            <a:r>
              <a:rPr b="0" i="0" lang="en-US" sz="4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Un gene è una sequenza lineare di coppie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600"/>
              <a:buFont typeface="Libre Franklin Medium"/>
              <a:buNone/>
            </a:pPr>
            <a:r>
              <a:rPr b="0" i="0" lang="en-US" sz="4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 nucleotidi che possono mutare indipendentemente e ricombinare </a:t>
            </a:r>
            <a:endParaRPr b="0" i="0" sz="4000" u="none" cap="none" strike="noStrike">
              <a:solidFill>
                <a:srgbClr val="8000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600"/>
              <a:buFont typeface="Libre Franklin Medium"/>
              <a:buNone/>
            </a:pPr>
            <a:r>
              <a:rPr b="0" i="0" lang="en-US" sz="46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l’uno con l’altro</a:t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578859"/>
            <a:ext cx="3771900" cy="4777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/>
          <p:nvPr/>
        </p:nvSpPr>
        <p:spPr>
          <a:xfrm>
            <a:off x="685800" y="8645140"/>
            <a:ext cx="4171189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utive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rPr>
              <a:t>Seymour Benzer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" y="850900"/>
            <a:ext cx="11243072" cy="721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5300" y="0"/>
            <a:ext cx="9460992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2324" y="1140630"/>
            <a:ext cx="10614536" cy="32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134" y="1857828"/>
            <a:ext cx="11548479" cy="505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utive"/>
              <a:buNone/>
            </a:pPr>
            <a:r>
              <a:t/>
            </a:r>
            <a:endParaRPr b="0" i="1" sz="33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725" y="2081415"/>
            <a:ext cx="10872526" cy="255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407" y="5803034"/>
            <a:ext cx="11595943" cy="261706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"/>
          <p:cNvSpPr/>
          <p:nvPr/>
        </p:nvSpPr>
        <p:spPr>
          <a:xfrm>
            <a:off x="1011311" y="566539"/>
            <a:ext cx="11021940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i mutageni alterano il DNA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" y="2070100"/>
            <a:ext cx="12057358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/>
          <p:nvPr/>
        </p:nvSpPr>
        <p:spPr>
          <a:xfrm>
            <a:off x="7008012" y="423303"/>
            <a:ext cx="5519246" cy="7384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utive"/>
              <a:buNone/>
            </a:pPr>
            <a:r>
              <a:t/>
            </a:r>
            <a:endParaRPr b="0" i="1" sz="33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136652" y="6246096"/>
            <a:ext cx="12293600" cy="3057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(3) un gene svolge la sua normale funzione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solo se tutte le sue componenti sono selvatiche.</a:t>
            </a: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-3049" y="330200"/>
            <a:ext cx="12433301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Conclusioni di Benzer sulla struttura del gene</a:t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136652" y="1943904"/>
            <a:ext cx="10597754" cy="2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D95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(1) un gene consiste di differenti parti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5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D95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ognuna delle quali può mutare;</a:t>
            </a:r>
            <a:r>
              <a:rPr b="0" i="0" lang="en-US" sz="4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1506569" y="4394200"/>
            <a:ext cx="10923683" cy="2318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(2) la ricombinazione tra i diversi siti mutabili di uno stesso gene può generare un allele normale selvatico;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ripple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0" y="2082800"/>
            <a:ext cx="74549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/>
          <p:nvPr/>
        </p:nvSpPr>
        <p:spPr>
          <a:xfrm>
            <a:off x="-160071" y="312995"/>
            <a:ext cx="13211906" cy="145680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3F9B"/>
              </a:buClr>
              <a:buSzPts val="4400"/>
              <a:buFont typeface="Libre Franklin Medium"/>
              <a:buNone/>
            </a:pPr>
            <a:r>
              <a:rPr b="0" i="0" lang="en-US" sz="4400" u="none" cap="none" strike="noStrike">
                <a:solidFill>
                  <a:srgbClr val="773F9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Impiego delle delezioni per mappare le </a:t>
            </a:r>
            <a:endParaRPr b="0" i="0" sz="4400" u="none" cap="none" strike="noStrike">
              <a:solidFill>
                <a:srgbClr val="773F9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3F9B"/>
              </a:buClr>
              <a:buSzPts val="4400"/>
              <a:buFont typeface="Libre Franklin Medium"/>
              <a:buNone/>
            </a:pPr>
            <a:r>
              <a:rPr b="0" i="0" lang="en-US" sz="4400" u="none" cap="none" strike="noStrike">
                <a:solidFill>
                  <a:srgbClr val="773F9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mutazioni e definire un gene</a:t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1905000" y="6756400"/>
            <a:ext cx="8191500" cy="27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Benzer, attraverso l’analisi della ricombinazione, mappò,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nel locus </a:t>
            </a:r>
            <a:r>
              <a:rPr b="0" i="1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rII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del batteriofago T4, 1612 mutazioni puntiformi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spontanee e diverse delezioni.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144" y="192742"/>
            <a:ext cx="5702957" cy="937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7200" y="152400"/>
            <a:ext cx="5945216" cy="56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/>
          <p:nvPr/>
        </p:nvSpPr>
        <p:spPr>
          <a:xfrm>
            <a:off x="846600" y="7759300"/>
            <a:ext cx="11078700" cy="1868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Libre Franklin Medium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Gene: </a:t>
            </a:r>
            <a:r>
              <a:rPr b="0" i="0" lang="en-US" sz="37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insieme lineare di coppie di nucleotidi, posto all’interno di una regione distinta di un cromosoma, che funge da unità funzionale</a:t>
            </a:r>
            <a:endParaRPr sz="3700">
              <a:solidFill>
                <a:srgbClr val="8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175800" y="5749850"/>
            <a:ext cx="5346000" cy="107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RIIA</a:t>
            </a:r>
            <a:r>
              <a:rPr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non si sovrappone con </a:t>
            </a:r>
            <a:r>
              <a:rPr i="1"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RIIB   </a:t>
            </a:r>
            <a:endParaRPr/>
          </a:p>
        </p:txBody>
      </p:sp>
      <p:grpSp>
        <p:nvGrpSpPr>
          <p:cNvPr id="209" name="Google Shape;209;p24"/>
          <p:cNvGrpSpPr/>
          <p:nvPr/>
        </p:nvGrpSpPr>
        <p:grpSpPr>
          <a:xfrm>
            <a:off x="5928238" y="5535604"/>
            <a:ext cx="7009463" cy="1523700"/>
            <a:chOff x="5928238" y="5535604"/>
            <a:chExt cx="7009463" cy="1523700"/>
          </a:xfrm>
        </p:grpSpPr>
        <p:sp>
          <p:nvSpPr>
            <p:cNvPr id="210" name="Google Shape;210;p24"/>
            <p:cNvSpPr txBox="1"/>
            <p:nvPr/>
          </p:nvSpPr>
          <p:spPr>
            <a:xfrm>
              <a:off x="7189400" y="5535604"/>
              <a:ext cx="5748300" cy="15237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solidFill>
                    <a:srgbClr val="6FBE4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le sequenze nucleotidiche dei due geni sono separate e distinte</a:t>
              </a:r>
              <a:endParaRPr b="1" sz="4200">
                <a:solidFill>
                  <a:srgbClr val="6FBE40"/>
                </a:solidFill>
                <a:latin typeface="Cutive"/>
                <a:ea typeface="Cutive"/>
                <a:cs typeface="Cutive"/>
                <a:sym typeface="Cutive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5928238" y="5928000"/>
              <a:ext cx="854700" cy="738900"/>
            </a:xfrm>
            <a:prstGeom prst="striped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cap="flat" cmpd="sng" w="12700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utive"/>
                <a:ea typeface="Cutive"/>
                <a:cs typeface="Cutive"/>
                <a:sym typeface="Cutive"/>
              </a:endParaRPr>
            </a:p>
          </p:txBody>
        </p:sp>
      </p:grpSp>
      <p:sp>
        <p:nvSpPr>
          <p:cNvPr id="212" name="Google Shape;212;p24"/>
          <p:cNvSpPr txBox="1"/>
          <p:nvPr/>
        </p:nvSpPr>
        <p:spPr>
          <a:xfrm>
            <a:off x="100575" y="3057675"/>
            <a:ext cx="5346000" cy="197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all’interno della regione RII formano una mappa di ricombinazione riproducibile e lineare  </a:t>
            </a:r>
            <a:endParaRPr/>
          </a:p>
        </p:txBody>
      </p:sp>
      <p:grpSp>
        <p:nvGrpSpPr>
          <p:cNvPr id="213" name="Google Shape;213;p24"/>
          <p:cNvGrpSpPr/>
          <p:nvPr/>
        </p:nvGrpSpPr>
        <p:grpSpPr>
          <a:xfrm>
            <a:off x="5958588" y="3210075"/>
            <a:ext cx="6979113" cy="1970100"/>
            <a:chOff x="5958588" y="3210075"/>
            <a:chExt cx="6979113" cy="1970100"/>
          </a:xfrm>
        </p:grpSpPr>
        <p:sp>
          <p:nvSpPr>
            <p:cNvPr id="214" name="Google Shape;214;p24"/>
            <p:cNvSpPr txBox="1"/>
            <p:nvPr/>
          </p:nvSpPr>
          <p:spPr>
            <a:xfrm>
              <a:off x="7189400" y="3210075"/>
              <a:ext cx="5748300" cy="19701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solidFill>
                    <a:srgbClr val="6FBE4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un gene è composto da una sequenza lineare continua di coppie di nucleotidi all’interno del DNA</a:t>
              </a:r>
              <a:endParaRPr b="1" sz="29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958588" y="3834725"/>
              <a:ext cx="854700" cy="738900"/>
            </a:xfrm>
            <a:prstGeom prst="striped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cap="flat" cmpd="sng" w="12700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utive"/>
                <a:ea typeface="Cutive"/>
                <a:cs typeface="Cutive"/>
                <a:sym typeface="Cutive"/>
              </a:endParaRPr>
            </a:p>
          </p:txBody>
        </p:sp>
      </p:grpSp>
      <p:sp>
        <p:nvSpPr>
          <p:cNvPr id="216" name="Google Shape;216;p24"/>
          <p:cNvSpPr txBox="1"/>
          <p:nvPr/>
        </p:nvSpPr>
        <p:spPr>
          <a:xfrm>
            <a:off x="125550" y="579750"/>
            <a:ext cx="5446500" cy="1970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</a:t>
            </a:r>
            <a:r>
              <a:rPr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numero dei siti mutabili nella regione </a:t>
            </a:r>
            <a:r>
              <a:rPr i="1"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RII </a:t>
            </a:r>
            <a:r>
              <a:rPr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è molto vicino al numero dei nucleotidi stimati in questa regione                       </a:t>
            </a:r>
            <a:r>
              <a:rPr i="1" lang="en-US" sz="29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</a:t>
            </a:r>
            <a:endParaRPr sz="29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17" name="Google Shape;217;p24"/>
          <p:cNvGrpSpPr/>
          <p:nvPr/>
        </p:nvGrpSpPr>
        <p:grpSpPr>
          <a:xfrm>
            <a:off x="5986913" y="133350"/>
            <a:ext cx="6941688" cy="2862900"/>
            <a:chOff x="5986913" y="133350"/>
            <a:chExt cx="6941688" cy="2862900"/>
          </a:xfrm>
        </p:grpSpPr>
        <p:sp>
          <p:nvSpPr>
            <p:cNvPr id="218" name="Google Shape;218;p24"/>
            <p:cNvSpPr txBox="1"/>
            <p:nvPr/>
          </p:nvSpPr>
          <p:spPr>
            <a:xfrm>
              <a:off x="7180300" y="133350"/>
              <a:ext cx="5748300" cy="2862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solidFill>
                    <a:srgbClr val="6FBE4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una mutazione può originarsi dal cambiamento di un singolo nucleotide, e che la ricombinazione può avvenire tra coppie di nucleotidi adiacenti.</a:t>
              </a:r>
              <a:endParaRPr b="1" sz="29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5986913" y="1004075"/>
              <a:ext cx="854700" cy="738900"/>
            </a:xfrm>
            <a:prstGeom prst="stripedRightArrow">
              <a:avLst>
                <a:gd fmla="val 50000" name="adj1"/>
                <a:gd fmla="val 50000" name="adj2"/>
              </a:avLst>
            </a:prstGeom>
            <a:solidFill>
              <a:srgbClr val="FF9900"/>
            </a:solidFill>
            <a:ln cap="flat" cmpd="sng" w="12700">
              <a:solidFill>
                <a:schemeClr val="accent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utive"/>
                <a:ea typeface="Cutive"/>
                <a:cs typeface="Cutive"/>
                <a:sym typeface="Cutive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863600"/>
            <a:ext cx="91313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450" y="3510356"/>
            <a:ext cx="9271000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"/>
          <p:cNvGrpSpPr/>
          <p:nvPr/>
        </p:nvGrpSpPr>
        <p:grpSpPr>
          <a:xfrm>
            <a:off x="2050810" y="432593"/>
            <a:ext cx="9481168" cy="11414419"/>
            <a:chOff x="0" y="0"/>
            <a:chExt cx="10706100" cy="13018729"/>
          </a:xfrm>
        </p:grpSpPr>
        <p:grpSp>
          <p:nvGrpSpPr>
            <p:cNvPr id="80" name="Google Shape;80;p2"/>
            <p:cNvGrpSpPr/>
            <p:nvPr/>
          </p:nvGrpSpPr>
          <p:grpSpPr>
            <a:xfrm>
              <a:off x="0" y="50800"/>
              <a:ext cx="10706100" cy="12967929"/>
              <a:chOff x="0" y="0"/>
              <a:chExt cx="10706100" cy="12967928"/>
            </a:xfrm>
          </p:grpSpPr>
          <p:pic>
            <p:nvPicPr>
              <p:cNvPr id="81" name="Google Shape;81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0" y="0"/>
                <a:ext cx="10703178" cy="806919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923" y="4888284"/>
                <a:ext cx="10703177" cy="807964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" name="Google Shape;83;p2"/>
            <p:cNvSpPr/>
            <p:nvPr/>
          </p:nvSpPr>
          <p:spPr>
            <a:xfrm>
              <a:off x="50800" y="0"/>
              <a:ext cx="10541000" cy="49403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77800" rotWithShape="0" dir="5400000" dist="406400">
                <a:srgbClr val="000000">
                  <a:alpha val="67843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4991100"/>
              <a:ext cx="10541000" cy="4470400"/>
            </a:xfrm>
            <a:prstGeom prst="rect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  <a:effectLst>
              <a:outerShdw blurRad="177800" rotWithShape="0" dir="5400000" dist="406400">
                <a:srgbClr val="000000">
                  <a:alpha val="67843"/>
                </a:srgbClr>
              </a:outerShdw>
            </a:effectLst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Times New Roman"/>
                <a:buNone/>
              </a:pPr>
              <a:r>
                <a:t/>
              </a:r>
              <a:endParaRPr b="0" i="0" sz="4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29442"/>
            <a:ext cx="10553544" cy="79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7000" y="-5880100"/>
            <a:ext cx="13004800" cy="98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168400"/>
            <a:ext cx="6874934" cy="6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700" y="419100"/>
            <a:ext cx="6021693" cy="84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646" y="1731188"/>
            <a:ext cx="11298685" cy="284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600" y="5623826"/>
            <a:ext cx="11395531" cy="386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/>
          <p:nvPr/>
        </p:nvSpPr>
        <p:spPr>
          <a:xfrm>
            <a:off x="863600" y="203199"/>
            <a:ext cx="12001500" cy="1016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Come i mutageni alterano il DNA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9899" y="50800"/>
            <a:ext cx="4500267" cy="93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Sfrutta la reversione a istidina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ibre Franklin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+</a:t>
            </a: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di un particolare ceppo mutante istidina-del batterio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rPr b="0" i="1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Salmonella typhimurium</a:t>
            </a: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utive"/>
              <a:ea typeface="Cutive"/>
              <a:cs typeface="Cutive"/>
              <a:sym typeface="Cutiv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 simulare l’azione del metabolismo dei mammiferi,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tossicologi spesso aggiungono una soluzione di enzimi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 fegato di ratto alla sostanza che stanno analizzando con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ibre Frankli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test di Ames</a:t>
            </a:r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Test di Ames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9899" y="3206531"/>
            <a:ext cx="3736921" cy="3378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169" y="2265858"/>
            <a:ext cx="6921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