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9753600" cx="13004800"/>
  <p:notesSz cx="6858000" cy="9144000"/>
  <p:embeddedFontLst>
    <p:embeddedFont>
      <p:font typeface="Merriweather Sans"/>
      <p:regular r:id="rId19"/>
      <p:bold r:id="rId20"/>
      <p:italic r:id="rId21"/>
      <p:boldItalic r:id="rId22"/>
    </p:embeddedFont>
    <p:embeddedFont>
      <p:font typeface="Libre Franklin"/>
      <p:regular r:id="rId23"/>
      <p:bold r:id="rId24"/>
      <p:italic r:id="rId25"/>
      <p:boldItalic r:id="rId26"/>
    </p:embeddedFont>
    <p:embeddedFont>
      <p:font typeface="Libre Franklin Medium"/>
      <p:regular r:id="rId27"/>
      <p:bold r:id="rId28"/>
      <p:italic r:id="rId29"/>
      <p:boldItalic r:id="rId30"/>
    </p:embeddedFont>
    <p:embeddedFont>
      <p:font typeface="Cutive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000000"/>
          </p15:clr>
        </p15:guide>
        <p15:guide id="2" pos="4096">
          <p15:clr>
            <a:srgbClr val="000000"/>
          </p15:clr>
        </p15:guide>
      </p15:sldGuideLst>
    </p:ext>
    <p:ext uri="GoogleSlidesCustomDataVersion2">
      <go:slidesCustomData xmlns:go="http://customooxmlschemas.google.com/" r:id="rId32" roundtripDataSignature="AMtx7mjNckYYs1FmpkqxYUNITQ42uT0b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40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Sans-bold.fntdata"/><Relationship Id="rId22" Type="http://schemas.openxmlformats.org/officeDocument/2006/relationships/font" Target="fonts/MerriweatherSans-boldItalic.fntdata"/><Relationship Id="rId21" Type="http://schemas.openxmlformats.org/officeDocument/2006/relationships/font" Target="fonts/MerriweatherSans-italic.fntdata"/><Relationship Id="rId24" Type="http://schemas.openxmlformats.org/officeDocument/2006/relationships/font" Target="fonts/LibreFranklin-bold.fntdata"/><Relationship Id="rId23" Type="http://schemas.openxmlformats.org/officeDocument/2006/relationships/font" Target="fonts/LibreFranklin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Franklin-boldItalic.fntdata"/><Relationship Id="rId25" Type="http://schemas.openxmlformats.org/officeDocument/2006/relationships/font" Target="fonts/LibreFranklin-italic.fntdata"/><Relationship Id="rId28" Type="http://schemas.openxmlformats.org/officeDocument/2006/relationships/font" Target="fonts/LibreFranklinMedium-bold.fntdata"/><Relationship Id="rId27" Type="http://schemas.openxmlformats.org/officeDocument/2006/relationships/font" Target="fonts/LibreFranklin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breFranklin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utive-regular.fntdata"/><Relationship Id="rId30" Type="http://schemas.openxmlformats.org/officeDocument/2006/relationships/font" Target="fonts/LibreFranklin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erriweatherSans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, punti elenco e foto">
  <p:cSld name="Titolo, punti elenco e foto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9"/>
          <p:cNvSpPr/>
          <p:nvPr>
            <p:ph idx="2" type="pic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48" name="Google Shape;48;p39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9" name="Google Shape;49;p39"/>
          <p:cNvSpPr txBox="1"/>
          <p:nvPr>
            <p:ph idx="1" type="body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50" name="Google Shape;50;p39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sinistra">
  <p:cSld name="Titolo e punti elenco - A sinistra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3" name="Google Shape;53;p40"/>
          <p:cNvSpPr txBox="1"/>
          <p:nvPr>
            <p:ph idx="1" type="body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54" name="Google Shape;54;p40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destra">
  <p:cSld name="Titolo e punti elenco - A destra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1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7" name="Google Shape;57;p41"/>
          <p:cNvSpPr txBox="1"/>
          <p:nvPr>
            <p:ph idx="1" type="body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58" name="Google Shape;58;p41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2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5000"/>
              <a:buFont typeface="Libre Franklin Medium"/>
              <a:buNone/>
              <a:defRPr sz="5000"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61" name="Google Shape;61;p42"/>
          <p:cNvSpPr txBox="1"/>
          <p:nvPr>
            <p:ph idx="1" type="body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"/>
              <a:buNone/>
              <a:defRPr sz="3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"/>
              <a:buNone/>
              <a:defRPr sz="3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"/>
              <a:buNone/>
              <a:defRPr sz="3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"/>
              <a:buNone/>
              <a:defRPr sz="3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"/>
              <a:buNone/>
              <a:defRPr sz="36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62" name="Google Shape;62;p42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">
  <p:cSld name="Titolo e punti elenco 2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3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5000"/>
              <a:buFont typeface="Libre Franklin Medium"/>
              <a:buNone/>
              <a:defRPr sz="5000"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65" name="Google Shape;65;p43"/>
          <p:cNvSpPr txBox="1"/>
          <p:nvPr>
            <p:ph idx="1" type="body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684657" lvl="0" marL="4572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"/>
              <a:buChar char="•"/>
              <a:defRPr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684657" lvl="1" marL="9144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"/>
              <a:buChar char="•"/>
              <a:defRPr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684657" lvl="2" marL="13716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"/>
              <a:buChar char="•"/>
              <a:defRPr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684657" lvl="3" marL="18288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"/>
              <a:buChar char="•"/>
              <a:defRPr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684657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"/>
              <a:buChar char="•"/>
              <a:defRPr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66" name="Google Shape;66;p43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2 colonne">
  <p:cSld name="Titolo e punti elenco - 2 colonne 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4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5000"/>
              <a:buFont typeface="Libre Franklin Medium"/>
              <a:buNone/>
              <a:defRPr sz="5000"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69" name="Google Shape;69;p44"/>
          <p:cNvSpPr txBox="1"/>
          <p:nvPr>
            <p:ph idx="1" type="body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576072" lvl="0" marL="4572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576072" lvl="1" marL="9144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576072" lvl="2" marL="13716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576072" lvl="3" marL="18288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576072" lvl="4" marL="22860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70" name="Google Shape;70;p44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i elenco">
  <p:cSld name="Punti elenco 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5"/>
          <p:cNvSpPr txBox="1"/>
          <p:nvPr>
            <p:ph idx="1" type="body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684657" lvl="0" marL="4572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"/>
              <a:buChar char="•"/>
              <a:defRPr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684657" lvl="1" marL="9144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"/>
              <a:buChar char="•"/>
              <a:defRPr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684657" lvl="2" marL="13716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"/>
              <a:buChar char="•"/>
              <a:defRPr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684657" lvl="3" marL="18288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"/>
              <a:buChar char="•"/>
              <a:defRPr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684657" lvl="4" marL="22860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Libre Franklin"/>
              <a:buChar char="•"/>
              <a:defRPr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73" name="Google Shape;73;p45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>
  <p:cSld name="Vuoto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In alto">
  <p:cSld name="Titolo - In alto 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7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5000"/>
              <a:buFont typeface="Libre Franklin Medium"/>
              <a:buNone/>
              <a:defRPr sz="5000"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78" name="Google Shape;78;p47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Centrato">
  <p:cSld name="Titolo - Centrato 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8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5000"/>
              <a:buFont typeface="Libre Franklin Medium"/>
              <a:buNone/>
              <a:defRPr sz="5000"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81" name="Google Shape;81;p48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">
  <p:cSld name="Titolo e punti elenco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31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Orizzontale">
  <p:cSld name="Foto - Orizzontale 2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9"/>
          <p:cNvSpPr/>
          <p:nvPr>
            <p:ph idx="2" type="pic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49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5000"/>
              <a:buFont typeface="Libre Franklin Medium"/>
              <a:buNone/>
              <a:defRPr sz="5000"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85" name="Google Shape;85;p49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Riflesso orizzontale">
  <p:cSld name="Foto - Riflesso orizzonta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0"/>
          <p:cNvSpPr/>
          <p:nvPr>
            <p:ph idx="2" type="pic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0000" kx="0" rotWithShape="0" algn="bl" stA="50000" stPos="0" sy="-100000" ky="0"/>
          </a:effectLst>
        </p:spPr>
      </p:sp>
      <p:sp>
        <p:nvSpPr>
          <p:cNvPr id="88" name="Google Shape;88;p50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5000"/>
              <a:buFont typeface="Libre Franklin Medium"/>
              <a:buNone/>
              <a:defRPr sz="5000"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89" name="Google Shape;89;p50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Verticale">
  <p:cSld name="Foto - Verticale 2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1"/>
          <p:cNvSpPr/>
          <p:nvPr>
            <p:ph idx="2" type="pic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51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7000"/>
              <a:buFont typeface="Libre Franklin Medium"/>
              <a:buNone/>
              <a:defRPr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93" name="Google Shape;93;p51"/>
          <p:cNvSpPr txBox="1"/>
          <p:nvPr>
            <p:ph idx="1" type="body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"/>
              <a:buNone/>
              <a:defRPr sz="3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"/>
              <a:buNone/>
              <a:defRPr sz="3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"/>
              <a:buNone/>
              <a:defRPr sz="3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"/>
              <a:buNone/>
              <a:defRPr sz="3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"/>
              <a:buNone/>
              <a:defRPr sz="3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94" name="Google Shape;94;p51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Riflesso verticale">
  <p:cSld name="Foto - Riflesso vertica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2"/>
          <p:cNvSpPr/>
          <p:nvPr>
            <p:ph idx="2" type="pic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0000" kx="0" rotWithShape="0" algn="bl" stA="50000" stPos="0" sy="-100000" ky="0"/>
          </a:effectLst>
        </p:spPr>
      </p:sp>
      <p:sp>
        <p:nvSpPr>
          <p:cNvPr id="97" name="Google Shape;97;p52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7000"/>
              <a:buFont typeface="Libre Franklin Medium"/>
              <a:buNone/>
              <a:defRPr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98" name="Google Shape;98;p52"/>
          <p:cNvSpPr txBox="1"/>
          <p:nvPr>
            <p:ph idx="1" type="body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"/>
              <a:buNone/>
              <a:defRPr sz="3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"/>
              <a:buNone/>
              <a:defRPr sz="3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"/>
              <a:buNone/>
              <a:defRPr sz="3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"/>
              <a:buNone/>
              <a:defRPr sz="3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Libre Franklin"/>
              <a:buNone/>
              <a:defRPr sz="34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99" name="Google Shape;99;p52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, punti elenco e foto">
  <p:cSld name="Titolo, punti elenco e foto 2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3"/>
          <p:cNvSpPr/>
          <p:nvPr>
            <p:ph idx="2" type="pic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53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5000"/>
              <a:buFont typeface="Libre Franklin Medium"/>
              <a:buNone/>
              <a:defRPr sz="5000"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03" name="Google Shape;103;p53"/>
          <p:cNvSpPr txBox="1"/>
          <p:nvPr>
            <p:ph idx="1" type="body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76072" lvl="0" marL="4572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576072" lvl="1" marL="9144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576072" lvl="2" marL="13716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576072" lvl="3" marL="18288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576072" lvl="4" marL="22860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04" name="Google Shape;104;p53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sinistra">
  <p:cSld name="Titolo e punti elenco - A sinistra 2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4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5000"/>
              <a:buFont typeface="Libre Franklin Medium"/>
              <a:buNone/>
              <a:defRPr sz="5000"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07" name="Google Shape;107;p54"/>
          <p:cNvSpPr txBox="1"/>
          <p:nvPr>
            <p:ph idx="1" type="body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76072" lvl="0" marL="4572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576072" lvl="1" marL="9144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576072" lvl="2" marL="13716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576072" lvl="3" marL="18288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576072" lvl="4" marL="22860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08" name="Google Shape;108;p54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destra">
  <p:cSld name="Titolo e punti elenco - A destra 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5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EB53"/>
              </a:buClr>
              <a:buSzPts val="5000"/>
              <a:buFont typeface="Libre Franklin Medium"/>
              <a:buNone/>
              <a:defRPr sz="5000">
                <a:solidFill>
                  <a:srgbClr val="8BEB5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11" name="Google Shape;111;p55"/>
          <p:cNvSpPr txBox="1"/>
          <p:nvPr>
            <p:ph idx="1" type="body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76072" lvl="0" marL="4572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576072" lvl="1" marL="9144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576072" lvl="2" marL="13716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576072" lvl="3" marL="18288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576072" lvl="4" marL="22860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Libre Franklin"/>
              <a:buChar char="•"/>
              <a:defRPr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12" name="Google Shape;112;p55"/>
          <p:cNvSpPr txBox="1"/>
          <p:nvPr>
            <p:ph idx="12" type="sldNum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2 colonne">
  <p:cSld name="Titolo e punti elenco - 2 colonn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Libre Franklin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8" name="Google Shape;18;p32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i elenco">
  <p:cSld name="Punti elenco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/>
          <p:nvPr>
            <p:ph idx="1" type="body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21" name="Google Shape;21;p33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In alto">
  <p:cSld name="Titolo - In alt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34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Centrato">
  <p:cSld name="Titolo - Centrat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/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35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Orizzontale">
  <p:cSld name="Foto - Orizzonta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6"/>
          <p:cNvSpPr/>
          <p:nvPr>
            <p:ph idx="2" type="pic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30" name="Google Shape;30;p36"/>
          <p:cNvSpPr txBox="1"/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36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6 su">
  <p:cSld name="Foto - 6 su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/>
          <p:nvPr>
            <p:ph idx="2" type="pic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34" name="Google Shape;34;p37"/>
          <p:cNvSpPr/>
          <p:nvPr>
            <p:ph idx="3" type="pic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35" name="Google Shape;35;p37"/>
          <p:cNvSpPr/>
          <p:nvPr>
            <p:ph idx="4" type="pic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36" name="Google Shape;36;p37"/>
          <p:cNvSpPr/>
          <p:nvPr>
            <p:ph idx="5" type="pic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37" name="Google Shape;37;p37"/>
          <p:cNvSpPr/>
          <p:nvPr>
            <p:ph idx="6" type="pic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38" name="Google Shape;38;p37"/>
          <p:cNvSpPr/>
          <p:nvPr>
            <p:ph idx="7" type="pic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39" name="Google Shape;39;p37"/>
          <p:cNvSpPr txBox="1"/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Libre Franklin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37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Verticale">
  <p:cSld name="Foto - Vertica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/>
          <p:nvPr>
            <p:ph idx="2" type="pic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509"/>
              </a:srgbClr>
            </a:outerShdw>
          </a:effectLst>
        </p:spPr>
      </p:sp>
      <p:sp>
        <p:nvSpPr>
          <p:cNvPr id="43" name="Google Shape;43;p38"/>
          <p:cNvSpPr txBox="1"/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38"/>
          <p:cNvSpPr txBox="1"/>
          <p:nvPr>
            <p:ph idx="1" type="body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Libre Franklin"/>
              <a:buNone/>
              <a:defRPr sz="5000">
                <a:solidFill>
                  <a:srgbClr val="909696"/>
                </a:solidFill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45" name="Google Shape;45;p38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Libre Franklin"/>
              <a:buNone/>
              <a:defRPr b="0" i="0" sz="70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7" name="Google Shape;7;p29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48640" lvl="0" marL="457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548640" lvl="1" marL="914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548639" lvl="2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548639" lvl="3" marL="1828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548639" lvl="4" marL="22860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Char char="•"/>
              <a:defRPr b="0" i="0" sz="4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548639" lvl="5" marL="2743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-548639" lvl="6" marL="3200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-548639" lvl="7" marL="3657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-548640" lvl="8" marL="4114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8" name="Google Shape;8;p29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7FC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C7FC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/>
          <p:nvPr/>
        </p:nvSpPr>
        <p:spPr>
          <a:xfrm>
            <a:off x="457200" y="3294519"/>
            <a:ext cx="12090400" cy="2072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400"/>
              <a:buFont typeface="Libre Franklin"/>
              <a:buNone/>
            </a:pPr>
            <a:r>
              <a:rPr b="0" i="0" lang="en-US" sz="64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mutazioni</a:t>
            </a:r>
            <a:r>
              <a:rPr b="0" i="0" lang="en-US" sz="6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lo strumento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Libre Franklin"/>
              <a:buNone/>
            </a:pPr>
            <a:r>
              <a:rPr b="0" i="0" lang="en-US" sz="6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principale per l’analisi genetica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000" y="139700"/>
            <a:ext cx="10429038" cy="94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9250" y="1689100"/>
            <a:ext cx="7226300" cy="787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1"/>
          <p:cNvSpPr/>
          <p:nvPr/>
        </p:nvSpPr>
        <p:spPr>
          <a:xfrm>
            <a:off x="2986127" y="699890"/>
            <a:ext cx="6791247" cy="1025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"/>
              <a:buNone/>
            </a:pPr>
            <a:r>
              <a:rPr b="0" i="0" lang="en-US" sz="60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Escissione riparativa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5800" y="406400"/>
            <a:ext cx="7353300" cy="89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2000"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28" y="1615210"/>
            <a:ext cx="12745284" cy="720385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5"/>
          <p:cNvSpPr/>
          <p:nvPr/>
        </p:nvSpPr>
        <p:spPr>
          <a:xfrm>
            <a:off x="114028" y="404607"/>
            <a:ext cx="13038300" cy="121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7200"/>
              <a:buFont typeface="Libre Franklin"/>
              <a:buNone/>
            </a:pPr>
            <a:r>
              <a:rPr b="0" i="0" lang="en-US" sz="65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mutageni inducono le mutazioni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/>
          <p:nvPr/>
        </p:nvSpPr>
        <p:spPr>
          <a:xfrm>
            <a:off x="518379" y="2823958"/>
            <a:ext cx="12181622" cy="4534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■ Cosa sono le mutazioni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■ Cosa ci dicono le mutazioni sulla struttura di un gene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■ Cosa ci dicono le mutazioni sulla funzione di un gene.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■ Come il genotipo è correlato con il fenotipo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/>
          <p:nvPr/>
        </p:nvSpPr>
        <p:spPr>
          <a:xfrm>
            <a:off x="723900" y="694908"/>
            <a:ext cx="10795000" cy="2318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None/>
            </a:pPr>
            <a:r>
              <a:rPr b="1" i="0" lang="en-US" sz="48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Mutazion</a:t>
            </a:r>
            <a:r>
              <a:rPr b="0" i="0" lang="en-US" sz="48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</a:t>
            </a:r>
            <a:r>
              <a:rPr b="0" i="0" lang="en-US" sz="4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cambiamenti ereditabili della sequenza di basi che modificano l’informazione contenuta nel DNA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/>
          <p:nvPr/>
        </p:nvSpPr>
        <p:spPr>
          <a:xfrm>
            <a:off x="5854700" y="5262100"/>
            <a:ext cx="5440800" cy="1210500"/>
          </a:xfrm>
          <a:prstGeom prst="rect">
            <a:avLst/>
          </a:prstGeom>
          <a:noFill/>
          <a:ln cap="flat" cmpd="sng" w="38100">
            <a:solidFill>
              <a:srgbClr val="3A9309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Libre Franklin"/>
              <a:buNone/>
            </a:pPr>
            <a:r>
              <a:rPr b="1" i="0" lang="en-US" sz="36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mutazione “in avanti”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</a:t>
            </a:r>
            <a:r>
              <a:rPr b="0" i="1" lang="en-US" sz="36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forward</a:t>
            </a:r>
            <a:r>
              <a:rPr b="0" i="0" lang="en-US" sz="36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1943100" y="7507600"/>
            <a:ext cx="8212800" cy="656700"/>
          </a:xfrm>
          <a:prstGeom prst="rect">
            <a:avLst/>
          </a:prstGeom>
          <a:noFill/>
          <a:ln cap="flat" cmpd="sng" w="38100">
            <a:solidFill>
              <a:srgbClr val="D6FB2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Libre Franklin"/>
              <a:buNone/>
            </a:pPr>
            <a:r>
              <a:rPr b="1" i="0" lang="en-US" sz="3600" u="none" cap="none" strike="noStrike">
                <a:solidFill>
                  <a:srgbClr val="4040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mutazione inversa</a:t>
            </a:r>
            <a:r>
              <a:rPr b="0" i="0" lang="en-US" sz="3600" u="none" cap="none" strike="noStrike">
                <a:solidFill>
                  <a:srgbClr val="4040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o </a:t>
            </a:r>
            <a:r>
              <a:rPr b="1" i="0" lang="en-US" sz="3600" u="none" cap="none" strike="noStrike">
                <a:solidFill>
                  <a:srgbClr val="4040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reversione</a:t>
            </a:r>
            <a:r>
              <a:rPr b="0" i="0" lang="en-US" sz="3600" u="none" cap="none" strike="noStrike">
                <a:solidFill>
                  <a:srgbClr val="4040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850900" y="3761100"/>
            <a:ext cx="7092600" cy="656700"/>
          </a:xfrm>
          <a:prstGeom prst="rect">
            <a:avLst/>
          </a:prstGeom>
          <a:noFill/>
          <a:ln cap="flat" cmpd="sng" w="50800">
            <a:solidFill>
              <a:srgbClr val="F0FAFB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Libre Franklin"/>
              <a:buNone/>
            </a:pPr>
            <a:r>
              <a:rPr b="1" i="0" lang="en-US" sz="36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allele selvatico </a:t>
            </a:r>
            <a:r>
              <a:rPr b="0" i="0" lang="en-US" sz="36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</a:t>
            </a:r>
            <a:r>
              <a:rPr b="0" i="1" lang="en-US" sz="36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wild type</a:t>
            </a:r>
            <a:r>
              <a:rPr b="0" i="0" lang="en-US" sz="36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6690" y="1714500"/>
            <a:ext cx="8537310" cy="796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0" y="-9425"/>
            <a:ext cx="12854100" cy="194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"/>
              <a:buNone/>
            </a:pPr>
            <a:r>
              <a:rPr b="0" i="0" lang="en-US" sz="53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Classificazione delle mutazioni in base al loro effetto sul DNA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8300" y="38100"/>
            <a:ext cx="10210800" cy="966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00" y="-38100"/>
            <a:ext cx="6426200" cy="787780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6"/>
          <p:cNvSpPr/>
          <p:nvPr/>
        </p:nvSpPr>
        <p:spPr>
          <a:xfrm>
            <a:off x="7048500" y="2221310"/>
            <a:ext cx="5448300" cy="2872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"/>
              <a:buNone/>
            </a:pPr>
            <a:r>
              <a:rPr b="0" i="0" lang="en-US" sz="60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frequenza di mutazione varia da gene a gene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>
            <p:ph idx="1" type="body"/>
          </p:nvPr>
        </p:nvSpPr>
        <p:spPr>
          <a:xfrm>
            <a:off x="0" y="1516835"/>
            <a:ext cx="12736722" cy="7718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80"/>
              <a:buFont typeface="Libre Franklin"/>
              <a:buNone/>
            </a:pPr>
            <a:r>
              <a:rPr b="1" lang="en-US" sz="4400">
                <a:solidFill>
                  <a:schemeClr val="lt1"/>
                </a:solidFill>
              </a:rPr>
              <a:t>(</a:t>
            </a:r>
            <a:r>
              <a:rPr b="1" lang="en-US" sz="4400">
                <a:solidFill>
                  <a:srgbClr val="000000"/>
                </a:solidFill>
              </a:rPr>
              <a:t>(</a:t>
            </a:r>
            <a:r>
              <a:rPr b="1" lang="en-US" sz="4400">
                <a:solidFill>
                  <a:schemeClr val="dk1"/>
                </a:solidFill>
              </a:rPr>
              <a:t>1) le mutazioni che alterano il fenotipo sono molto rare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6600"/>
              </a:buClr>
              <a:buSzPts val="5280"/>
              <a:buFont typeface="Libre Franklin"/>
              <a:buNone/>
            </a:pPr>
            <a:r>
              <a:rPr b="1" lang="en-US" sz="4400">
                <a:solidFill>
                  <a:srgbClr val="FF6600"/>
                </a:solidFill>
              </a:rPr>
              <a:t>(2) geni differenti mutano con una frequenza differente</a:t>
            </a:r>
            <a:r>
              <a:rPr b="1" lang="en-US" sz="4400">
                <a:solidFill>
                  <a:schemeClr val="lt1"/>
                </a:solidFill>
              </a:rPr>
              <a:t>; 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8000"/>
              </a:buClr>
              <a:buSzPts val="5280"/>
              <a:buFont typeface="Libre Franklin"/>
              <a:buNone/>
            </a:pPr>
            <a:r>
              <a:rPr b="1" lang="en-US" sz="4400">
                <a:solidFill>
                  <a:srgbClr val="008000"/>
                </a:solidFill>
              </a:rPr>
              <a:t>(3) la frequenza delle mutazioni in avanti (l’alterazione di una funzione genica) è quasi sempre più alta della frequenza di reversione (che richiede il ripristino di una funzione di un gene precedentemente danneggiato).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Libre Franklin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1572" y="2801197"/>
            <a:ext cx="9546128" cy="662278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/>
          <p:nvPr/>
        </p:nvSpPr>
        <p:spPr>
          <a:xfrm>
            <a:off x="0" y="128475"/>
            <a:ext cx="13562100" cy="25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900"/>
              <a:buFont typeface="Libre Franklin"/>
              <a:buNone/>
            </a:pPr>
            <a:r>
              <a:rPr b="0" i="0" lang="en-US" sz="45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mutazioni spontanee sono prodotte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900"/>
              <a:buFont typeface="Libre Franklin"/>
              <a:buNone/>
            </a:pPr>
            <a:r>
              <a:rPr b="0" i="0" lang="en-US" sz="45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 diversi tipi di eventi casuali</a:t>
            </a:r>
            <a:r>
              <a:rPr b="0" i="0" lang="en-US" sz="45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</a:t>
            </a:r>
            <a:endParaRPr b="0" i="0" sz="4500" u="none" cap="none" strike="noStrike">
              <a:solidFill>
                <a:srgbClr val="FEFEFE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900"/>
              <a:buFont typeface="Libre Franklin"/>
              <a:buNone/>
            </a:pPr>
            <a:r>
              <a:rPr b="0" i="0" lang="en-US" sz="4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Il test di fluttuazione-</a:t>
            </a:r>
            <a:endParaRPr b="0" i="0" sz="1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10934865" y="9054688"/>
            <a:ext cx="1174671" cy="610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Libre Franklin"/>
              <a:buNone/>
            </a:pPr>
            <a:r>
              <a:rPr b="0" i="1" lang="en-US" sz="33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1943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1589120" y="9013617"/>
            <a:ext cx="756098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utive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utive"/>
                <a:ea typeface="Cutive"/>
                <a:cs typeface="Cutive"/>
                <a:sym typeface="Cutive"/>
              </a:rPr>
              <a:t>1943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200" y="326922"/>
            <a:ext cx="6488551" cy="613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2004" y="317500"/>
            <a:ext cx="6590896" cy="9118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