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9753600" cx="13004800"/>
  <p:notesSz cx="6858000" cy="9144000"/>
  <p:embeddedFontLst>
    <p:embeddedFont>
      <p:font typeface="Merriweather Sans"/>
      <p:regular r:id="rId27"/>
      <p:bold r:id="rId28"/>
      <p:italic r:id="rId29"/>
      <p:boldItalic r:id="rId30"/>
    </p:embeddedFont>
    <p:embeddedFont>
      <p:font typeface="Libre Franklin"/>
      <p:regular r:id="rId31"/>
      <p:bold r:id="rId32"/>
      <p:italic r:id="rId33"/>
      <p:boldItalic r:id="rId34"/>
    </p:embeddedFont>
    <p:embeddedFont>
      <p:font typeface="Libre Franklin Medium"/>
      <p:regular r:id="rId35"/>
      <p:bold r:id="rId36"/>
      <p:italic r:id="rId37"/>
      <p:boldItalic r:id="rId38"/>
    </p:embeddedFont>
    <p:embeddedFont>
      <p:font typeface="Cutive"/>
      <p:regular r:id="rId39"/>
    </p:embeddedFont>
    <p:embeddedFont>
      <p:font typeface="Gill Sans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h8AEY7Vw9MG7UkltrI7Ehr7VHO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illSans-regular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GillSans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erriweatherSans-bold.fntdata"/><Relationship Id="rId27" Type="http://schemas.openxmlformats.org/officeDocument/2006/relationships/font" Target="fonts/Merriweather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regular.fntdata"/><Relationship Id="rId30" Type="http://schemas.openxmlformats.org/officeDocument/2006/relationships/font" Target="fonts/MerriweatherSans-boldItalic.fntdata"/><Relationship Id="rId11" Type="http://schemas.openxmlformats.org/officeDocument/2006/relationships/slide" Target="slides/slide6.xml"/><Relationship Id="rId33" Type="http://schemas.openxmlformats.org/officeDocument/2006/relationships/font" Target="fonts/LibreFranklin-italic.fntdata"/><Relationship Id="rId10" Type="http://schemas.openxmlformats.org/officeDocument/2006/relationships/slide" Target="slides/slide5.xml"/><Relationship Id="rId32" Type="http://schemas.openxmlformats.org/officeDocument/2006/relationships/font" Target="fonts/LibreFranklin-bold.fntdata"/><Relationship Id="rId13" Type="http://schemas.openxmlformats.org/officeDocument/2006/relationships/slide" Target="slides/slide8.xml"/><Relationship Id="rId35" Type="http://schemas.openxmlformats.org/officeDocument/2006/relationships/font" Target="fonts/LibreFranklinMedium-regular.fntdata"/><Relationship Id="rId12" Type="http://schemas.openxmlformats.org/officeDocument/2006/relationships/slide" Target="slides/slide7.xml"/><Relationship Id="rId34" Type="http://schemas.openxmlformats.org/officeDocument/2006/relationships/font" Target="fonts/LibreFranklin-boldItalic.fntdata"/><Relationship Id="rId15" Type="http://schemas.openxmlformats.org/officeDocument/2006/relationships/slide" Target="slides/slide10.xml"/><Relationship Id="rId37" Type="http://schemas.openxmlformats.org/officeDocument/2006/relationships/font" Target="fonts/LibreFranklinMedium-italic.fntdata"/><Relationship Id="rId14" Type="http://schemas.openxmlformats.org/officeDocument/2006/relationships/slide" Target="slides/slide9.xml"/><Relationship Id="rId36" Type="http://schemas.openxmlformats.org/officeDocument/2006/relationships/font" Target="fonts/LibreFranklinMedium-bold.fntdata"/><Relationship Id="rId17" Type="http://schemas.openxmlformats.org/officeDocument/2006/relationships/slide" Target="slides/slide12.xml"/><Relationship Id="rId39" Type="http://schemas.openxmlformats.org/officeDocument/2006/relationships/font" Target="fonts/Cutive-regular.fntdata"/><Relationship Id="rId16" Type="http://schemas.openxmlformats.org/officeDocument/2006/relationships/slide" Target="slides/slide11.xml"/><Relationship Id="rId38" Type="http://schemas.openxmlformats.org/officeDocument/2006/relationships/font" Target="fonts/LibreFranklin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4bbd3be7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04bbd3be7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4bbd3be76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04bbd3be76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1c7513e85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41c7513e8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47960eb1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47960eb1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47960eb19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447960eb19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L’albero genealogico in figura rappresenta l’ereditarietà di una malattia autosomica legata al sesso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Probabilità cheIV1X IV3 nasca malato ? 1/32</a:t>
            </a:r>
            <a:endParaRPr/>
          </a:p>
        </p:txBody>
      </p:sp>
      <p:sp>
        <p:nvSpPr>
          <p:cNvPr id="175" name="Google Shape;175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fld id="{00000000-1234-1234-1234-123412341234}" type="slidenum">
              <a:rPr b="0" i="0" lang="en-US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4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7" name="Google Shape;47;p28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52" name="Google Shape;52;p2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 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684657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684657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684657" lvl="2" marL="1371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684657" lvl="3" marL="18288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684657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 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/>
          <p:nvPr>
            <p:ph idx="1" type="body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684657" lvl="0" marL="457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684657" lvl="1" marL="914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684657" lvl="2" marL="1371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684657" lvl="3" marL="1828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684657" lvl="4" marL="22860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Libre Franklin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 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 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9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orizzontale">
  <p:cSld name="Foto - Riflesso orizzonta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92" name="Google Shape;92;p40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1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7000"/>
              <a:buFont typeface="Libre Franklin Medium"/>
              <a:buNone/>
              <a:defRPr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verticale">
  <p:cSld name="Foto - Riflesso vertica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101" name="Google Shape;101;p42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7000"/>
              <a:buFont typeface="Libre Franklin Medium"/>
              <a:buNone/>
              <a:defRPr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 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3"/>
          <p:cNvSpPr/>
          <p:nvPr>
            <p:ph idx="2" type="pic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3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p43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8" name="Google Shape;108;p43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 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4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1" name="Google Shape;111;p44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 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5" name="Google Shape;115;p45"/>
          <p:cNvSpPr txBox="1"/>
          <p:nvPr>
            <p:ph idx="1" type="body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16" name="Google Shape;116;p45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 1">
  <p:cSld name="TITLE_AND_BODY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4bbd3be76_0_52"/>
          <p:cNvSpPr txBox="1"/>
          <p:nvPr>
            <p:ph type="title"/>
          </p:nvPr>
        </p:nvSpPr>
        <p:spPr>
          <a:xfrm>
            <a:off x="1079500" y="152400"/>
            <a:ext cx="10845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FA21"/>
              </a:buClr>
              <a:buSzPts val="1800"/>
              <a:buNone/>
              <a:defRPr/>
            </a:lvl9pPr>
          </a:lstStyle>
          <a:p/>
        </p:txBody>
      </p:sp>
      <p:sp>
        <p:nvSpPr>
          <p:cNvPr id="119" name="Google Shape;119;g304bbd3be76_0_52"/>
          <p:cNvSpPr txBox="1"/>
          <p:nvPr>
            <p:ph idx="1" type="body"/>
          </p:nvPr>
        </p:nvSpPr>
        <p:spPr>
          <a:xfrm>
            <a:off x="1079500" y="2527300"/>
            <a:ext cx="10845900" cy="6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20" name="Google Shape;120;g304bbd3be76_0_52"/>
          <p:cNvSpPr txBox="1"/>
          <p:nvPr>
            <p:ph idx="12" type="sldNum"/>
          </p:nvPr>
        </p:nvSpPr>
        <p:spPr>
          <a:xfrm>
            <a:off x="6504151" y="9080500"/>
            <a:ext cx="377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 Medium"/>
              <a:buNone/>
              <a:defRPr sz="1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4" name="Google Shape;34;p26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8" name="Google Shape;38;p27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9" name="Google Shape;39;p27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0" name="Google Shape;40;p27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1" name="Google Shape;41;p27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2" name="Google Shape;42;p27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3" name="Google Shape;43;p27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Libre Franklin"/>
              <a:buNone/>
              <a:defRPr b="0" i="0" sz="7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4bbd3be76_0_0"/>
          <p:cNvSpPr txBox="1"/>
          <p:nvPr>
            <p:ph type="title"/>
          </p:nvPr>
        </p:nvSpPr>
        <p:spPr>
          <a:xfrm>
            <a:off x="-230012" y="-351773"/>
            <a:ext cx="13624200" cy="29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lang="en-US" sz="5700">
                <a:solidFill>
                  <a:srgbClr val="800000"/>
                </a:solidFill>
              </a:rPr>
              <a:t>Anche i geni autosomici possono determinare differenze tra i sessi</a:t>
            </a:r>
            <a:endParaRPr sz="5700"/>
          </a:p>
        </p:txBody>
      </p:sp>
      <p:sp>
        <p:nvSpPr>
          <p:cNvPr id="126" name="Google Shape;126;g304bbd3be76_0_0"/>
          <p:cNvSpPr txBox="1"/>
          <p:nvPr>
            <p:ph idx="1" type="body"/>
          </p:nvPr>
        </p:nvSpPr>
        <p:spPr>
          <a:xfrm>
            <a:off x="193277" y="3285714"/>
            <a:ext cx="12397500" cy="6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9837" lvl="0" marL="80273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840"/>
              <a:buFont typeface="Libre Franklin Medium"/>
              <a:buChar char="•"/>
            </a:pPr>
            <a:r>
              <a:rPr b="1" lang="en-US">
                <a:solidFill>
                  <a:srgbClr val="800000"/>
                </a:solidFill>
              </a:rPr>
              <a:t>I caratteri limitati al sesso </a:t>
            </a:r>
            <a:r>
              <a:rPr lang="en-US">
                <a:solidFill>
                  <a:schemeClr val="dk1"/>
                </a:solidFill>
              </a:rPr>
              <a:t>influenzano una struttura o un processo che si trova in un sesso e non sull’altro.</a:t>
            </a:r>
            <a:endParaRPr/>
          </a:p>
          <a:p>
            <a:pPr indent="-459837" lvl="4" marL="2885537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Libre Franklin Medium"/>
              <a:buChar char="•"/>
            </a:pPr>
            <a:r>
              <a:rPr lang="en-US" sz="3600">
                <a:solidFill>
                  <a:schemeClr val="dk1"/>
                </a:solidFill>
              </a:rPr>
              <a:t>mutazione </a:t>
            </a:r>
            <a:r>
              <a:rPr i="1" lang="en-US" sz="3600">
                <a:solidFill>
                  <a:schemeClr val="dk1"/>
                </a:solidFill>
              </a:rPr>
              <a:t>stuck</a:t>
            </a:r>
            <a:r>
              <a:rPr lang="en-US"/>
              <a:t>ratteri influenzati</a:t>
            </a:r>
            <a:endParaRPr/>
          </a:p>
          <a:p>
            <a:pPr indent="-459837" lvl="0" marL="802737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800000"/>
              </a:buClr>
              <a:buSzPts val="3840"/>
              <a:buFont typeface="Libre Franklin Medium"/>
              <a:buChar char="•"/>
            </a:pPr>
            <a:r>
              <a:rPr b="1" lang="en-US">
                <a:solidFill>
                  <a:srgbClr val="800000"/>
                </a:solidFill>
              </a:rPr>
              <a:t>I caratteri influenzati dal sesso </a:t>
            </a:r>
            <a:r>
              <a:rPr lang="en-US">
                <a:solidFill>
                  <a:srgbClr val="290A01"/>
                </a:solidFill>
              </a:rPr>
              <a:t>si presentano in entrambi i sessi, ma l’espressione di questi caratteri può essere diversa nei due sessi a causa di differenze ormonali.</a:t>
            </a:r>
            <a:endParaRPr/>
          </a:p>
          <a:p>
            <a:pPr indent="-459837" lvl="4" marL="2885537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290A01"/>
              </a:buClr>
              <a:buSzPts val="4320"/>
              <a:buFont typeface="Libre Franklin Medium"/>
              <a:buChar char="•"/>
            </a:pPr>
            <a:r>
              <a:rPr lang="en-US" sz="3600">
                <a:solidFill>
                  <a:srgbClr val="290A01"/>
                </a:solidFill>
              </a:rPr>
              <a:t>calvizie a chiazze</a:t>
            </a:r>
            <a:endParaRPr/>
          </a:p>
          <a:p>
            <a:pPr indent="-215997" lvl="1" marL="132767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 Medium"/>
              <a:buNone/>
            </a:pPr>
            <a:r>
              <a:t/>
            </a:r>
            <a:endParaRPr>
              <a:solidFill>
                <a:srgbClr val="290A0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/>
          <p:nvPr/>
        </p:nvSpPr>
        <p:spPr>
          <a:xfrm>
            <a:off x="2992947" y="7979149"/>
            <a:ext cx="11637368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4200"/>
              <a:buFont typeface="Libre Franklin Medium"/>
              <a:buNone/>
            </a:pPr>
            <a:r>
              <a:t/>
            </a:r>
            <a:endParaRPr b="0" i="0" sz="4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6"/>
          <p:cNvSpPr txBox="1"/>
          <p:nvPr>
            <p:ph type="title"/>
          </p:nvPr>
        </p:nvSpPr>
        <p:spPr>
          <a:xfrm>
            <a:off x="1079500" y="-183768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000"/>
              <a:buFont typeface="Libre Franklin"/>
              <a:buNone/>
            </a:pPr>
            <a:r>
              <a:rPr lang="en-US">
                <a:solidFill>
                  <a:srgbClr val="800000"/>
                </a:solidFill>
              </a:rPr>
              <a:t>OBIETTIVI</a:t>
            </a:r>
            <a:endParaRPr/>
          </a:p>
        </p:txBody>
      </p:sp>
      <p:sp>
        <p:nvSpPr>
          <p:cNvPr id="253" name="Google Shape;253;p6"/>
          <p:cNvSpPr txBox="1"/>
          <p:nvPr>
            <p:ph idx="1" type="body"/>
          </p:nvPr>
        </p:nvSpPr>
        <p:spPr>
          <a:xfrm>
            <a:off x="-209075" y="1500113"/>
            <a:ext cx="12747000" cy="789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 fontScale="85000" lnSpcReduction="20000"/>
          </a:bodyPr>
          <a:lstStyle/>
          <a:p>
            <a:pPr indent="-561489" lvl="0" marL="90438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■ </a:t>
            </a:r>
            <a:r>
              <a:rPr lang="en-US">
                <a:solidFill>
                  <a:srgbClr val="800000"/>
                </a:solidFill>
              </a:rPr>
              <a:t>L’associazione e la ricombinazione meiotica</a:t>
            </a:r>
            <a:r>
              <a:rPr lang="en-US">
                <a:solidFill>
                  <a:schemeClr val="dk1"/>
                </a:solidFill>
              </a:rPr>
              <a:t>: i geni associati sullo stesso cromosoma normalmente assortiscono insieme, piuttosto che in modo indipendente; questi geni associat possono, comunque, essere separati mediante la ricombinazionedurante la meiosi.</a:t>
            </a:r>
            <a:endParaRPr/>
          </a:p>
          <a:p>
            <a:pPr indent="-561489" lvl="0" marL="904389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■ </a:t>
            </a:r>
            <a:r>
              <a:rPr lang="en-US">
                <a:solidFill>
                  <a:srgbClr val="800000"/>
                </a:solidFill>
              </a:rPr>
              <a:t>La mappatura</a:t>
            </a:r>
            <a:r>
              <a:rPr lang="en-US">
                <a:solidFill>
                  <a:schemeClr val="dk1"/>
                </a:solidFill>
              </a:rPr>
              <a:t>: la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  <a:endParaRPr/>
          </a:p>
          <a:p>
            <a:pPr indent="-561489" lvl="0" marL="904389" rtl="0" algn="just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ibre Franklin"/>
              <a:buChar char="•"/>
            </a:pPr>
            <a:r>
              <a:rPr lang="en-US">
                <a:solidFill>
                  <a:schemeClr val="dk1"/>
                </a:solidFill>
              </a:rPr>
              <a:t>■ </a:t>
            </a:r>
            <a:r>
              <a:rPr lang="en-US">
                <a:solidFill>
                  <a:srgbClr val="800000"/>
                </a:solidFill>
              </a:rPr>
              <a:t>La ricombinazione mitotica</a:t>
            </a:r>
            <a:r>
              <a:rPr lang="en-US">
                <a:solidFill>
                  <a:schemeClr val="dk1"/>
                </a:solidFill>
              </a:rPr>
              <a:t>: la ricombinazione avviene raramente in mitosi. Negli organismi pluricellulari, la ricombinazione mitotica può produrre mosaicismo genetico in cui cellule diverse di uno stesso individuo possiedono genotipi differenti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/>
          <p:nvPr/>
        </p:nvSpPr>
        <p:spPr>
          <a:xfrm>
            <a:off x="1699914" y="2820479"/>
            <a:ext cx="9296401" cy="3795911"/>
          </a:xfrm>
          <a:prstGeom prst="rect">
            <a:avLst/>
          </a:prstGeom>
          <a:noFill/>
          <a:ln cap="flat" cmpd="sng" w="38100">
            <a:solidFill>
              <a:srgbClr val="539307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0"/>
              <a:buFont typeface="Libre Franklin"/>
              <a:buNone/>
            </a:pPr>
            <a:r>
              <a:rPr b="1" i="0" lang="en-US" sz="8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Associazione genetica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0"/>
              <a:buFont typeface="Libre Franklin"/>
              <a:buNone/>
            </a:pPr>
            <a:r>
              <a:rPr b="1" i="0" lang="en-US" sz="8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 ricombinazione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093" y="2344118"/>
            <a:ext cx="2349500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3483" y="2452970"/>
            <a:ext cx="22479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9408" y="5319407"/>
            <a:ext cx="2298700" cy="23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3715" y="5319407"/>
            <a:ext cx="23876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726" y="1476815"/>
            <a:ext cx="9931400" cy="74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/>
          <p:nvPr/>
        </p:nvSpPr>
        <p:spPr>
          <a:xfrm>
            <a:off x="943493" y="1106663"/>
            <a:ext cx="3356663" cy="8109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7446338" y="1106663"/>
            <a:ext cx="4148772" cy="8109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2762" y="101600"/>
            <a:ext cx="6900024" cy="8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"/>
          <p:cNvSpPr/>
          <p:nvPr/>
        </p:nvSpPr>
        <p:spPr>
          <a:xfrm>
            <a:off x="304800" y="802859"/>
            <a:ext cx="5549900" cy="2318583"/>
          </a:xfrm>
          <a:prstGeom prst="rect">
            <a:avLst/>
          </a:prstGeom>
          <a:noFill/>
          <a:ln cap="flat" cmpd="sng" w="38100">
            <a:solidFill>
              <a:srgbClr val="981E18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Alcuni geni sullo stesso cromosoma assortiscono insieme più spesso di quanto non si separino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152400" y="6016208"/>
            <a:ext cx="5854700" cy="2318583"/>
          </a:xfrm>
          <a:prstGeom prst="rect">
            <a:avLst/>
          </a:prstGeom>
          <a:noFill/>
          <a:ln cap="flat" cmpd="sng" w="50800">
            <a:solidFill>
              <a:srgbClr val="2E930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8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Quando i geni sono associati, le combinazioni parentali sono più numerose dei tipi ricombinanti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 txBox="1"/>
          <p:nvPr/>
        </p:nvSpPr>
        <p:spPr>
          <a:xfrm>
            <a:off x="4173148" y="4880202"/>
            <a:ext cx="102592" cy="748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Gill Sans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31" y="19315"/>
            <a:ext cx="5829301" cy="935328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1"/>
          <p:cNvSpPr/>
          <p:nvPr/>
        </p:nvSpPr>
        <p:spPr>
          <a:xfrm>
            <a:off x="6439365" y="4491176"/>
            <a:ext cx="6332299" cy="3057247"/>
          </a:xfrm>
          <a:prstGeom prst="rect">
            <a:avLst/>
          </a:prstGeom>
          <a:noFill/>
          <a:ln cap="flat" cmpd="sng" w="50800">
            <a:solidFill>
              <a:srgbClr val="02932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Due geni, invece, sono considerati associati quando, nella progenie F2 il numero degli individui con genotipo parentale è più elevato di quello degli individui con genotipo ricombinante.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6261100" y="149722"/>
            <a:ext cx="6515100" cy="3180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000"/>
              <a:buFont typeface="Libre Franklin Medium"/>
              <a:buNone/>
            </a:pPr>
            <a:r>
              <a:rPr b="0" i="0" lang="en-US" sz="5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Una preponderanza dei genotipi parentali nella generazione F2 definisce l’associazione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3623" y="2857500"/>
            <a:ext cx="8995775" cy="6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/>
          <p:nvPr/>
        </p:nvSpPr>
        <p:spPr>
          <a:xfrm>
            <a:off x="698500" y="554008"/>
            <a:ext cx="11430000" cy="2041585"/>
          </a:xfrm>
          <a:prstGeom prst="rect">
            <a:avLst/>
          </a:prstGeom>
          <a:noFill/>
          <a:ln cap="flat" cmpd="sng" w="12700">
            <a:solidFill>
              <a:srgbClr val="F4FEFE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200"/>
              <a:buFont typeface="Libre Franklin"/>
              <a:buNone/>
            </a:pPr>
            <a:r>
              <a:rPr b="1" i="0" lang="en-US" sz="4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percentuale delle classi parentali e ricombinanti varia a seconda della coppie di geni considerate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923" y="3276600"/>
            <a:ext cx="11355978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5600" y="2819400"/>
            <a:ext cx="9944100" cy="612199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4"/>
          <p:cNvSpPr/>
          <p:nvPr/>
        </p:nvSpPr>
        <p:spPr>
          <a:xfrm>
            <a:off x="870919" y="428830"/>
            <a:ext cx="11031626" cy="157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1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Anche i caratteri autosomici possono essere associati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5795348" y="5966101"/>
            <a:ext cx="6107197" cy="3247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-355510" y="6245495"/>
            <a:ext cx="6107197" cy="3247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/>
          <p:nvPr/>
        </p:nvSpPr>
        <p:spPr>
          <a:xfrm>
            <a:off x="393700" y="40462"/>
            <a:ext cx="12217400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Libre Franklin"/>
              <a:buNone/>
            </a:pPr>
            <a:r>
              <a:rPr b="1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test del chi quadrato determina con quale probabilità i risultati sperimentali provano l’esistenza di un’associazione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AB/ab X ab/ab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200" y="1739900"/>
            <a:ext cx="7890296" cy="4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5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1.Numero totale progenie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2800"/>
              <a:buFont typeface="Libre Frankli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2.Classi diverse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2800"/>
              <a:buFont typeface="Libre Frankli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3.Numero osservato della progenie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2300" y="6168409"/>
            <a:ext cx="8636000" cy="1160061"/>
          </a:xfrm>
          <a:prstGeom prst="rect">
            <a:avLst/>
          </a:prstGeom>
          <a:solidFill>
            <a:srgbClr val="42A3FD"/>
          </a:solidFill>
          <a:ln>
            <a:noFill/>
          </a:ln>
        </p:spPr>
      </p:pic>
      <p:pic>
        <p:nvPicPr>
          <p:cNvPr id="317" name="Google Shape;3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000" y="7315232"/>
            <a:ext cx="7163634" cy="1117601"/>
          </a:xfrm>
          <a:prstGeom prst="rect">
            <a:avLst/>
          </a:prstGeom>
          <a:solidFill>
            <a:srgbClr val="3366FF"/>
          </a:solidFill>
          <a:ln>
            <a:noFill/>
          </a:ln>
        </p:spPr>
      </p:pic>
      <p:pic>
        <p:nvPicPr>
          <p:cNvPr id="318" name="Google Shape;31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00" y="8508994"/>
            <a:ext cx="7163633" cy="111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04bbd3be76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0975" y="1892300"/>
            <a:ext cx="6241965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04bbd3be76_0_56"/>
          <p:cNvSpPr/>
          <p:nvPr/>
        </p:nvSpPr>
        <p:spPr>
          <a:xfrm>
            <a:off x="635000" y="37499"/>
            <a:ext cx="11734800" cy="17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500"/>
              <a:buFont typeface="Libre Franklin"/>
              <a:buNone/>
            </a:pPr>
            <a:r>
              <a:rPr b="1" i="0" lang="en-US" sz="45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caratteri associati ai cromosomi X e Y nell’uomo sono identificati mediante l’analisi dei pedigree</a:t>
            </a:r>
            <a:endParaRPr/>
          </a:p>
        </p:txBody>
      </p:sp>
      <p:sp>
        <p:nvSpPr>
          <p:cNvPr id="133" name="Google Shape;133;g304bbd3be76_0_56"/>
          <p:cNvSpPr/>
          <p:nvPr/>
        </p:nvSpPr>
        <p:spPr>
          <a:xfrm>
            <a:off x="6400800" y="2498240"/>
            <a:ext cx="6273900" cy="6535200"/>
          </a:xfrm>
          <a:prstGeom prst="rect">
            <a:avLst/>
          </a:prstGeom>
          <a:noFill/>
          <a:ln cap="flat" cmpd="sng" w="50800">
            <a:solidFill>
              <a:srgbClr val="FFFCE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008000"/>
                </a:solidFill>
                <a:latin typeface="Trebuchet MS"/>
                <a:ea typeface="Trebuchet MS"/>
                <a:cs typeface="Trebuchet MS"/>
                <a:sym typeface="Trebuchet MS"/>
              </a:rPr>
              <a:t>1. Il carattere si manifesta più frequentemente nei maschi che nelle femmine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000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rPr>
              <a:t>2. La mutazione e il carattere non vengono mai trasmessi dal padre al figlio poiché i figli ricevono dai propri padri solo il cromosoma 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3. Un maschio malato, invece, trasmette la mutazione associata all’X a tutte le sue figlie, che si comportano da portatori eterozigoti senza manifestare il carattere</a:t>
            </a:r>
            <a:r>
              <a:rPr b="0" i="0" lang="en-US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ma trasmettendolo alla loro progenie.</a:t>
            </a:r>
            <a:r>
              <a:rPr b="0" i="0" lang="en-US" sz="2200" u="none" cap="none" strike="noStrike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D7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rPr>
              <a:t>4. In questo modo, il carattere spesso salta una generazione, dato che la mutazione viene trasmessa dal nonno, tramite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D7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rPr>
              <a:t>una figlia portatrice, al nipote maschio.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D21C"/>
              </a:buClr>
              <a:buSzPts val="2200"/>
              <a:buFont typeface="Trebuchet MS"/>
              <a:buNone/>
            </a:pPr>
            <a:r>
              <a:rPr b="0" i="0" lang="en-US" sz="2200" u="none" cap="none" strike="noStrike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rPr>
              <a:t>5. Il solo modo in cui il carattere può comparire nelle generazioni successive è quando la sorella di un maschio ma-lato è portatrice. In tal caso, metà dei suoi figli maschi mostreranno il carattere.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/>
          <p:nvPr/>
        </p:nvSpPr>
        <p:spPr>
          <a:xfrm>
            <a:off x="326594" y="693603"/>
            <a:ext cx="11852706" cy="836639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1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Calcolare i gradi di libertà (gl).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FBC1"/>
              </a:buClr>
              <a:buSzPts val="4200"/>
              <a:buFont typeface="Trebuchet MS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Trebuchet MS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Libre Frankli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 esempio, se il numero totale della progenie in un testcross è suddiviso in quattro classi e si conosce il numero della progenie presente in tre, si può facilmente calcolare il numero della progenie presente nella quarta classe. In questo modo, se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il numero delle classi, allora i gradi di libertà (gl)=</a:t>
            </a:r>
            <a:r>
              <a:rPr b="1" i="0" lang="en-US" sz="3200" u="none" cap="none" strike="noStrike">
                <a:solidFill>
                  <a:srgbClr val="0C0C0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 </a:t>
            </a:r>
            <a:r>
              <a:rPr b="1" i="1" lang="en-US" sz="3200" u="none" cap="none" strike="noStrike">
                <a:solidFill>
                  <a:srgbClr val="0C0C0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-- 1</a:t>
            </a:r>
            <a:r>
              <a:rPr b="1" i="0" lang="en-US" sz="3200" u="none" cap="none" strike="noStrike">
                <a:solidFill>
                  <a:srgbClr val="FF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Se ci sono 4 classi, ci saranno 3 gl.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850"/>
              <a:buFont typeface="Trebuchet MS"/>
              <a:buNone/>
            </a:pPr>
            <a:r>
              <a:t/>
            </a:r>
            <a:endParaRPr b="0" i="0" sz="850" u="none" cap="none" strike="noStrike">
              <a:solidFill>
                <a:srgbClr val="2F2A2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C41"/>
              </a:buClr>
              <a:buSzPts val="850"/>
              <a:buFont typeface="Trebuchet MS"/>
              <a:buNone/>
            </a:pPr>
            <a:r>
              <a:t/>
            </a:r>
            <a:endParaRPr b="0" i="0" sz="850" u="none" cap="none" strike="noStrike">
              <a:solidFill>
                <a:srgbClr val="2F2A2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3366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 due classi (parentali e ricombinanti), il numero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3366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dei gradi di libertà (gl) è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rippl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600" y="-114300"/>
            <a:ext cx="12294914" cy="55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/>
          <p:nvPr/>
        </p:nvSpPr>
        <p:spPr>
          <a:xfrm>
            <a:off x="25400" y="5541784"/>
            <a:ext cx="12954000" cy="4042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Libre Franklin"/>
              <a:buNone/>
            </a:pPr>
            <a:r>
              <a:rPr b="1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</a:t>
            </a:r>
            <a:r>
              <a:rPr b="1" i="1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valore p</a:t>
            </a:r>
            <a:r>
              <a:rPr b="1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Libre Franklin"/>
              <a:buNone/>
            </a:pPr>
            <a:r>
              <a:rPr b="1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probabilità che una deviazione dai numeri previsti, grande quanto quella osservata nell’esperimento, possa essere dovuta al caso</a:t>
            </a:r>
            <a:r>
              <a:rPr b="1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C41"/>
              </a:buClr>
              <a:buSzPts val="4200"/>
              <a:buFont typeface="Trebuchet MS"/>
              <a:buNone/>
            </a:pPr>
            <a:r>
              <a:t/>
            </a:r>
            <a:endParaRPr b="0" i="0" sz="4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Gli statistici hanno arbitrariamente selezionato il valore 0,05 per </a:t>
            </a:r>
            <a:r>
              <a:rPr b="0" i="1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 </a:t>
            </a: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limite tra l’accettare e il rifiutare l’ipotesi nulla. Un valore di </a:t>
            </a:r>
            <a:r>
              <a:rPr b="0" i="1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</a:t>
            </a: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minore di 0,05 indica che i dati mostrano una deviazione </a:t>
            </a:r>
            <a:r>
              <a:rPr b="0" i="1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significativa </a:t>
            </a: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 che quindi l’ipotesi nulla deve essere rifiutata.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warp dir="in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341c7513e8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154"/>
            <a:ext cx="770890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41c7513e8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055" y="1688210"/>
            <a:ext cx="7162800" cy="50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41c7513e85_0_0"/>
          <p:cNvSpPr txBox="1"/>
          <p:nvPr/>
        </p:nvSpPr>
        <p:spPr>
          <a:xfrm>
            <a:off x="687575" y="361250"/>
            <a:ext cx="6613200" cy="11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L’emofilia è causata da un allele raro recessivo legato al cromosoma X (mutazione nel gene che codifica per il fattore di coagulazione VIII</a:t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47960eb19_0_0"/>
          <p:cNvSpPr txBox="1"/>
          <p:nvPr/>
        </p:nvSpPr>
        <p:spPr>
          <a:xfrm>
            <a:off x="5670550" y="228600"/>
            <a:ext cx="7118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A)</a:t>
            </a:r>
            <a:r>
              <a:rPr lang="en-US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100">
                <a:solidFill>
                  <a:schemeClr val="dk1"/>
                </a:solidFill>
              </a:rPr>
              <a:t>Per avere un figlio malato la donna deve essere eterozigote X</a:t>
            </a:r>
            <a:r>
              <a:rPr baseline="30000" lang="en-US" sz="1100">
                <a:solidFill>
                  <a:schemeClr val="dk1"/>
                </a:solidFill>
              </a:rPr>
              <a:t>E</a:t>
            </a:r>
            <a:r>
              <a:rPr lang="en-US" sz="1100">
                <a:solidFill>
                  <a:schemeClr val="dk1"/>
                </a:solidFill>
              </a:rPr>
              <a:t> X</a:t>
            </a:r>
            <a:r>
              <a:rPr baseline="30000" lang="en-US" sz="1100">
                <a:solidFill>
                  <a:schemeClr val="dk1"/>
                </a:solidFill>
              </a:rPr>
              <a:t>e</a:t>
            </a:r>
            <a:r>
              <a:rPr lang="en-US" sz="1100">
                <a:solidFill>
                  <a:schemeClr val="dk1"/>
                </a:solidFill>
              </a:rPr>
              <a:t>. Per calcolare la </a:t>
            </a:r>
            <a:r>
              <a:rPr lang="en-US" sz="1100">
                <a:solidFill>
                  <a:schemeClr val="dk1"/>
                </a:solidFill>
              </a:rPr>
              <a:t>probabilità</a:t>
            </a:r>
            <a:r>
              <a:rPr lang="en-US" sz="1100">
                <a:solidFill>
                  <a:schemeClr val="dk1"/>
                </a:solidFill>
              </a:rPr>
              <a:t> di questo genotipo procedo a ritroso considerando che non ci siano individui malati affetti tra I genitori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6" name="Google Shape;146;g3447960eb1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55000"/>
            <a:ext cx="52673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447960eb1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" y="1200150"/>
            <a:ext cx="5657850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447960eb19_0_0"/>
          <p:cNvSpPr txBox="1"/>
          <p:nvPr/>
        </p:nvSpPr>
        <p:spPr>
          <a:xfrm>
            <a:off x="6121395" y="1254125"/>
            <a:ext cx="65913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B)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300">
                <a:solidFill>
                  <a:schemeClr val="dk1"/>
                </a:solidFill>
              </a:rPr>
              <a:t>Se III è nato malato allora la mamma II 2 è sicuramente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(probablità 1). Quindi la probabilità che il secondo figlio nasca malato in questo caso è ¼ x 1 = ¼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49" name="Google Shape;149;g3447960eb1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400" y="2099213"/>
            <a:ext cx="285750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447960eb19_0_0"/>
          <p:cNvSpPr txBox="1"/>
          <p:nvPr/>
        </p:nvSpPr>
        <p:spPr>
          <a:xfrm>
            <a:off x="8750200" y="1997777"/>
            <a:ext cx="44832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C</a:t>
            </a:r>
            <a:r>
              <a:rPr lang="en-US" sz="1200">
                <a:solidFill>
                  <a:schemeClr val="dk1"/>
                </a:solidFill>
              </a:rPr>
              <a:t>)</a:t>
            </a: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200">
                <a:solidFill>
                  <a:schemeClr val="dk1"/>
                </a:solidFill>
              </a:rPr>
              <a:t>Questo individuo maschio è sicuramente X</a:t>
            </a:r>
            <a:r>
              <a:rPr baseline="30000" lang="en-US" sz="1200">
                <a:solidFill>
                  <a:schemeClr val="dk1"/>
                </a:solidFill>
              </a:rPr>
              <a:t>E</a:t>
            </a:r>
            <a:r>
              <a:rPr lang="en-US" sz="1200">
                <a:solidFill>
                  <a:schemeClr val="dk1"/>
                </a:solidFill>
              </a:rPr>
              <a:t> Y. Se si unisce con una donna (che per convenzione è X</a:t>
            </a:r>
            <a:r>
              <a:rPr baseline="30000" lang="en-US" sz="1200">
                <a:solidFill>
                  <a:schemeClr val="dk1"/>
                </a:solidFill>
              </a:rPr>
              <a:t>E</a:t>
            </a:r>
            <a:r>
              <a:rPr lang="en-US" sz="1200">
                <a:solidFill>
                  <a:schemeClr val="dk1"/>
                </a:solidFill>
              </a:rPr>
              <a:t> X</a:t>
            </a:r>
            <a:r>
              <a:rPr baseline="30000" lang="en-US" sz="1200">
                <a:solidFill>
                  <a:schemeClr val="dk1"/>
                </a:solidFill>
              </a:rPr>
              <a:t>E</a:t>
            </a:r>
            <a:r>
              <a:rPr lang="en-US" sz="1200">
                <a:solidFill>
                  <a:schemeClr val="dk1"/>
                </a:solidFill>
              </a:rPr>
              <a:t> perchè non ci sono altre specificazioni nel testo) non potrà mai nascere nè un figlio maschio (che eredita Y dal padre) nè figlia femmina (che eredità XE dal padre) malati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51" name="Google Shape;151;g3447960eb19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700" y="4032313"/>
            <a:ext cx="4731358" cy="24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447960eb19_0_0"/>
          <p:cNvSpPr txBox="1"/>
          <p:nvPr/>
        </p:nvSpPr>
        <p:spPr>
          <a:xfrm>
            <a:off x="4653200" y="4278975"/>
            <a:ext cx="74880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D</a:t>
            </a:r>
            <a:r>
              <a:rPr lang="en-US" sz="1300">
                <a:solidFill>
                  <a:schemeClr val="dk1"/>
                </a:solidFill>
              </a:rPr>
              <a:t>)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300">
                <a:solidFill>
                  <a:schemeClr val="dk1"/>
                </a:solidFill>
              </a:rPr>
              <a:t>Procedendo a ritroso nell’albero, se III1 è malato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Y allora la nonna I2 è sicuramente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. Questo implica che II3 ha probabilità ½ di essere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. e di conseguenza la figlia III 2 probabilità ½ x ½ = ¼ di essere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(vedi quadrato di Punnet punto A). Considerando che dall’incrocio dei cugini III1 x III2 l’unico modo per avere un figlio malato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Y o figlia malata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 </a:t>
            </a:r>
            <a:r>
              <a:rPr lang="en-US" sz="1300">
                <a:solidFill>
                  <a:schemeClr val="dk1"/>
                </a:solidFill>
              </a:rPr>
              <a:t>è che la madre sana sia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, considero solo la probabilità che III2 sia effettivamente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e cioè ¼</a:t>
            </a:r>
            <a:r>
              <a:rPr baseline="30000" lang="en-US" sz="1300">
                <a:solidFill>
                  <a:schemeClr val="dk1"/>
                </a:solidFill>
              </a:rPr>
              <a:t>. </a:t>
            </a:r>
            <a:r>
              <a:rPr lang="en-US" sz="1300">
                <a:solidFill>
                  <a:schemeClr val="dk1"/>
                </a:solidFill>
              </a:rPr>
              <a:t>. Da un incrocio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Y x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considerando solo la classe figli maschi la probabilità che il figlio, già nato maschio, sia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Y è ½ (vedi quadrato di Punnet punto A) a cui va moltiplicato la probabilità di ¼ che la madre sia effettivamente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e quindi ½ x ¼ = 1/8. In modo analogo la probabilità che dalla stessa unione una figlia, già nata femmina, sia malata è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 </a:t>
            </a:r>
            <a:r>
              <a:rPr lang="en-US" sz="1300">
                <a:solidFill>
                  <a:schemeClr val="dk1"/>
                </a:solidFill>
              </a:rPr>
              <a:t>è  ½ x ¼ = 1/8 (vedi Punnet punto A).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53" name="Google Shape;153;g3447960eb19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000" y="6929500"/>
            <a:ext cx="2932288" cy="245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447960eb19_0_0"/>
          <p:cNvSpPr txBox="1"/>
          <p:nvPr/>
        </p:nvSpPr>
        <p:spPr>
          <a:xfrm>
            <a:off x="4165600" y="7838200"/>
            <a:ext cx="75564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)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300">
                <a:solidFill>
                  <a:schemeClr val="dk1"/>
                </a:solidFill>
              </a:rPr>
              <a:t>in questo caso l’albero diventa così e implica che il genotipo della mamma II 2 è sicuramente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. Di conseguenza III2 ha probabilità ½ di essere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e considerando il procedimento descritto in D la probabilità che il figlio, già nato maschio, sia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Y è ½ x ½ = ¼ e che una figlia, già nata femmina, sia malata è X</a:t>
            </a:r>
            <a:r>
              <a:rPr baseline="30000" lang="en-US" sz="1300">
                <a:solidFill>
                  <a:schemeClr val="dk1"/>
                </a:solidFill>
              </a:rPr>
              <a:t>e</a:t>
            </a:r>
            <a:r>
              <a:rPr lang="en-US" sz="1300">
                <a:solidFill>
                  <a:schemeClr val="dk1"/>
                </a:solidFill>
              </a:rPr>
              <a:t> X</a:t>
            </a:r>
            <a:r>
              <a:rPr baseline="30000" lang="en-US" sz="1300">
                <a:solidFill>
                  <a:schemeClr val="dk1"/>
                </a:solidFill>
              </a:rPr>
              <a:t>e </a:t>
            </a:r>
            <a:r>
              <a:rPr lang="en-US" sz="1300">
                <a:solidFill>
                  <a:schemeClr val="dk1"/>
                </a:solidFill>
              </a:rPr>
              <a:t>è  ½ x ½ = ¼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723" y="0"/>
            <a:ext cx="11099800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447960eb19_0_23" title="CamScanner 22-03-2025 11.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6029" cy="944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14451"/>
            <a:ext cx="5657850" cy="88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19" y="1831542"/>
            <a:ext cx="5176331" cy="323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 title="CamScanner 22-03-2025 12.0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2400" y="152400"/>
            <a:ext cx="5836296" cy="944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4"/>
          <p:cNvCxnSpPr/>
          <p:nvPr/>
        </p:nvCxnSpPr>
        <p:spPr>
          <a:xfrm rot="10800000">
            <a:off x="5449915" y="3123703"/>
            <a:ext cx="1326900" cy="153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sp>
        <p:nvSpPr>
          <p:cNvPr id="178" name="Google Shape;178;p4"/>
          <p:cNvSpPr/>
          <p:nvPr/>
        </p:nvSpPr>
        <p:spPr>
          <a:xfrm>
            <a:off x="4367513" y="399181"/>
            <a:ext cx="448500" cy="42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9" name="Google Shape;179;p4"/>
          <p:cNvCxnSpPr>
            <a:stCxn id="178" idx="3"/>
          </p:cNvCxnSpPr>
          <p:nvPr/>
        </p:nvCxnSpPr>
        <p:spPr>
          <a:xfrm>
            <a:off x="4816013" y="610231"/>
            <a:ext cx="1135800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80" name="Google Shape;180;p4"/>
          <p:cNvCxnSpPr/>
          <p:nvPr/>
        </p:nvCxnSpPr>
        <p:spPr>
          <a:xfrm>
            <a:off x="5393713" y="610277"/>
            <a:ext cx="10200" cy="6867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81" name="Google Shape;181;p4"/>
          <p:cNvCxnSpPr/>
          <p:nvPr/>
        </p:nvCxnSpPr>
        <p:spPr>
          <a:xfrm>
            <a:off x="4163929" y="1296914"/>
            <a:ext cx="2562900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82" name="Google Shape;182;p4"/>
          <p:cNvCxnSpPr/>
          <p:nvPr/>
        </p:nvCxnSpPr>
        <p:spPr>
          <a:xfrm>
            <a:off x="4163929" y="1296914"/>
            <a:ext cx="0" cy="436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83" name="Google Shape;183;p4"/>
          <p:cNvCxnSpPr/>
          <p:nvPr/>
        </p:nvCxnSpPr>
        <p:spPr>
          <a:xfrm>
            <a:off x="4916819" y="1296914"/>
            <a:ext cx="0" cy="436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84" name="Google Shape;184;p4"/>
          <p:cNvCxnSpPr/>
          <p:nvPr/>
        </p:nvCxnSpPr>
        <p:spPr>
          <a:xfrm>
            <a:off x="6726842" y="1296914"/>
            <a:ext cx="0" cy="436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sp>
        <p:nvSpPr>
          <p:cNvPr id="185" name="Google Shape;185;p4"/>
          <p:cNvSpPr/>
          <p:nvPr/>
        </p:nvSpPr>
        <p:spPr>
          <a:xfrm>
            <a:off x="5899100" y="336549"/>
            <a:ext cx="632400" cy="547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86" name="Google Shape;186;p4"/>
          <p:cNvCxnSpPr>
            <a:stCxn id="187" idx="2"/>
          </p:cNvCxnSpPr>
          <p:nvPr/>
        </p:nvCxnSpPr>
        <p:spPr>
          <a:xfrm rot="10800000">
            <a:off x="2454212" y="1733055"/>
            <a:ext cx="1326900" cy="153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88" name="Google Shape;188;p4"/>
          <p:cNvCxnSpPr>
            <a:endCxn id="189" idx="3"/>
          </p:cNvCxnSpPr>
          <p:nvPr/>
        </p:nvCxnSpPr>
        <p:spPr>
          <a:xfrm flipH="1" rot="10800000">
            <a:off x="6542014" y="1767309"/>
            <a:ext cx="2038800" cy="174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sp>
        <p:nvSpPr>
          <p:cNvPr id="190" name="Google Shape;190;p4"/>
          <p:cNvSpPr/>
          <p:nvPr/>
        </p:nvSpPr>
        <p:spPr>
          <a:xfrm>
            <a:off x="2379894" y="1537238"/>
            <a:ext cx="448500" cy="42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1" name="Google Shape;191;p4"/>
          <p:cNvCxnSpPr/>
          <p:nvPr/>
        </p:nvCxnSpPr>
        <p:spPr>
          <a:xfrm>
            <a:off x="3346186" y="1758082"/>
            <a:ext cx="0" cy="12117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92" name="Google Shape;192;p4"/>
          <p:cNvCxnSpPr/>
          <p:nvPr/>
        </p:nvCxnSpPr>
        <p:spPr>
          <a:xfrm>
            <a:off x="7527691" y="1770587"/>
            <a:ext cx="0" cy="7914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93" name="Google Shape;193;p4"/>
          <p:cNvCxnSpPr/>
          <p:nvPr/>
        </p:nvCxnSpPr>
        <p:spPr>
          <a:xfrm>
            <a:off x="6803316" y="2558843"/>
            <a:ext cx="1488000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94" name="Google Shape;194;p4"/>
          <p:cNvCxnSpPr/>
          <p:nvPr/>
        </p:nvCxnSpPr>
        <p:spPr>
          <a:xfrm>
            <a:off x="6803316" y="2561627"/>
            <a:ext cx="0" cy="4176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195" name="Google Shape;195;p4"/>
          <p:cNvCxnSpPr/>
          <p:nvPr/>
        </p:nvCxnSpPr>
        <p:spPr>
          <a:xfrm>
            <a:off x="8291459" y="2562076"/>
            <a:ext cx="0" cy="4176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sp>
        <p:nvSpPr>
          <p:cNvPr id="196" name="Google Shape;196;p4"/>
          <p:cNvSpPr/>
          <p:nvPr/>
        </p:nvSpPr>
        <p:spPr>
          <a:xfrm>
            <a:off x="4675772" y="1585488"/>
            <a:ext cx="448500" cy="422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8067205" y="2858551"/>
            <a:ext cx="448500" cy="422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5124281" y="2920721"/>
            <a:ext cx="448500" cy="42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8132314" y="1556259"/>
            <a:ext cx="448500" cy="422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3781112" y="1474605"/>
            <a:ext cx="632400" cy="547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1041890" y="487670"/>
            <a:ext cx="4131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rPr b="0" i="0" lang="en-US" sz="4551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841188" y="1622836"/>
            <a:ext cx="5952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rPr b="0" i="0" lang="en-US" sz="4551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775628" y="2920719"/>
            <a:ext cx="7776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rPr b="0" i="0" lang="en-US" sz="4551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4478623" y="888667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6138687" y="888667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3896905" y="2068341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3229986" y="3391626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2667508" y="2068341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1766026" y="3342910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4824007" y="2068341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5244032" y="3406005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 txBox="1"/>
          <p:nvPr/>
        </p:nvSpPr>
        <p:spPr>
          <a:xfrm>
            <a:off x="5808006" y="2068341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8184033" y="3417348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6603806" y="2080471"/>
            <a:ext cx="349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6410611" y="1553928"/>
            <a:ext cx="632400" cy="547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14" name="Google Shape;214;p4"/>
          <p:cNvCxnSpPr/>
          <p:nvPr/>
        </p:nvCxnSpPr>
        <p:spPr>
          <a:xfrm>
            <a:off x="5877167" y="1293925"/>
            <a:ext cx="0" cy="436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sp>
        <p:nvSpPr>
          <p:cNvPr id="215" name="Google Shape;215;p4"/>
          <p:cNvSpPr/>
          <p:nvPr/>
        </p:nvSpPr>
        <p:spPr>
          <a:xfrm>
            <a:off x="5656687" y="1580383"/>
            <a:ext cx="448500" cy="42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6474893" y="2858551"/>
            <a:ext cx="632400" cy="547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17" name="Google Shape;217;p4"/>
          <p:cNvCxnSpPr/>
          <p:nvPr/>
        </p:nvCxnSpPr>
        <p:spPr>
          <a:xfrm>
            <a:off x="6015374" y="3139003"/>
            <a:ext cx="10200" cy="5916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218" name="Google Shape;218;p4"/>
          <p:cNvCxnSpPr/>
          <p:nvPr/>
        </p:nvCxnSpPr>
        <p:spPr>
          <a:xfrm>
            <a:off x="5501766" y="3739939"/>
            <a:ext cx="1135800" cy="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219" name="Google Shape;219;p4"/>
          <p:cNvCxnSpPr/>
          <p:nvPr/>
        </p:nvCxnSpPr>
        <p:spPr>
          <a:xfrm>
            <a:off x="5501766" y="3730466"/>
            <a:ext cx="0" cy="436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cxnSp>
        <p:nvCxnSpPr>
          <p:cNvPr id="220" name="Google Shape;220;p4"/>
          <p:cNvCxnSpPr/>
          <p:nvPr/>
        </p:nvCxnSpPr>
        <p:spPr>
          <a:xfrm>
            <a:off x="6625119" y="3739939"/>
            <a:ext cx="0" cy="4362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sp>
        <p:nvSpPr>
          <p:cNvPr id="221" name="Google Shape;221;p4"/>
          <p:cNvSpPr/>
          <p:nvPr/>
        </p:nvSpPr>
        <p:spPr>
          <a:xfrm>
            <a:off x="6317160" y="4036005"/>
            <a:ext cx="632400" cy="5475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2405230" y="4508592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5429382" y="4559535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 txBox="1"/>
          <p:nvPr/>
        </p:nvSpPr>
        <p:spPr>
          <a:xfrm>
            <a:off x="8467101" y="2080472"/>
            <a:ext cx="232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5221131" y="4043193"/>
            <a:ext cx="448500" cy="42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26" name="Google Shape;226;p4"/>
          <p:cNvCxnSpPr/>
          <p:nvPr/>
        </p:nvCxnSpPr>
        <p:spPr>
          <a:xfrm>
            <a:off x="2608572" y="3116452"/>
            <a:ext cx="0" cy="12117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grpSp>
        <p:nvGrpSpPr>
          <p:cNvPr id="227" name="Google Shape;227;p4"/>
          <p:cNvGrpSpPr/>
          <p:nvPr/>
        </p:nvGrpSpPr>
        <p:grpSpPr>
          <a:xfrm>
            <a:off x="1690634" y="2844255"/>
            <a:ext cx="1983065" cy="547468"/>
            <a:chOff x="4103925" y="4229527"/>
            <a:chExt cx="2204385" cy="699550"/>
          </a:xfrm>
        </p:grpSpPr>
        <p:cxnSp>
          <p:nvCxnSpPr>
            <p:cNvPr id="228" name="Google Shape;228;p4"/>
            <p:cNvCxnSpPr/>
            <p:nvPr/>
          </p:nvCxnSpPr>
          <p:spPr>
            <a:xfrm rot="10800000">
              <a:off x="4465870" y="4568331"/>
              <a:ext cx="1475013" cy="19564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dir="5400000" dist="25400">
                <a:srgbClr val="000000">
                  <a:alpha val="49411"/>
                </a:srgbClr>
              </a:outerShdw>
            </a:effectLst>
          </p:spPr>
        </p:cxnSp>
        <p:sp>
          <p:nvSpPr>
            <p:cNvPr id="229" name="Google Shape;229;p4"/>
            <p:cNvSpPr/>
            <p:nvPr/>
          </p:nvSpPr>
          <p:spPr>
            <a:xfrm>
              <a:off x="4103925" y="4308969"/>
              <a:ext cx="498563" cy="539483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st="12700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51"/>
                <a:buFont typeface="Gill Sans"/>
                <a:buNone/>
              </a:pPr>
              <a:r>
                <a:t/>
              </a:r>
              <a:endParaRPr b="0" i="0" sz="4551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605266" y="4229527"/>
              <a:ext cx="703044" cy="69955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dist="12700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51"/>
                <a:buFont typeface="Gill Sans"/>
                <a:buNone/>
              </a:pPr>
              <a:r>
                <a:t/>
              </a:r>
              <a:endParaRPr b="0" i="0" sz="4551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31" name="Google Shape;231;p4"/>
          <p:cNvSpPr/>
          <p:nvPr/>
        </p:nvSpPr>
        <p:spPr>
          <a:xfrm>
            <a:off x="2281502" y="3965916"/>
            <a:ext cx="632400" cy="547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714424" y="3953437"/>
            <a:ext cx="8538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rPr b="0" i="0" lang="en-US" sz="4551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6692543" y="3391626"/>
            <a:ext cx="2613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6529925" y="4592082"/>
            <a:ext cx="2613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44"/>
              <a:buFont typeface="Gill Sans"/>
              <a:buNone/>
            </a:pPr>
            <a:r>
              <a:rPr b="0" i="0" lang="en-US" sz="2844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"/>
          <p:cNvSpPr txBox="1"/>
          <p:nvPr/>
        </p:nvSpPr>
        <p:spPr>
          <a:xfrm>
            <a:off x="8742573" y="445719"/>
            <a:ext cx="4040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L’albero genealogico in figura rappresenta l’ereditarietà di una malattia </a:t>
            </a: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recessiva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legata al sesso</a:t>
            </a:r>
            <a:r>
              <a:rPr lang="en-US"/>
              <a:t>. </a:t>
            </a:r>
            <a:r>
              <a:rPr b="0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Probabilità cheIV1X IV2 nasca malato ? </a:t>
            </a:r>
            <a:endParaRPr b="0" i="0" sz="20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6" name="Google Shape;236;p4"/>
          <p:cNvCxnSpPr>
            <a:stCxn id="231" idx="6"/>
            <a:endCxn id="225" idx="1"/>
          </p:cNvCxnSpPr>
          <p:nvPr/>
        </p:nvCxnSpPr>
        <p:spPr>
          <a:xfrm>
            <a:off x="2913902" y="4239666"/>
            <a:ext cx="2307300" cy="14700"/>
          </a:xfrm>
          <a:prstGeom prst="straightConnector1">
            <a:avLst/>
          </a:prstGeom>
          <a:noFill/>
          <a:ln cap="flat" cmpd="thinThick" w="1079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1"/>
              </a:srgbClr>
            </a:outerShdw>
          </a:effectLst>
        </p:spPr>
      </p:cxnSp>
      <p:sp>
        <p:nvSpPr>
          <p:cNvPr id="237" name="Google Shape;237;p4"/>
          <p:cNvSpPr txBox="1"/>
          <p:nvPr/>
        </p:nvSpPr>
        <p:spPr>
          <a:xfrm>
            <a:off x="4985525" y="5031450"/>
            <a:ext cx="1488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</a:t>
            </a:r>
            <a:r>
              <a:rPr baseline="30000" lang="en-US" sz="3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en-US" sz="3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Y</a:t>
            </a:r>
            <a:endParaRPr sz="3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8" name="Google Shape;238;p4"/>
          <p:cNvCxnSpPr/>
          <p:nvPr/>
        </p:nvCxnSpPr>
        <p:spPr>
          <a:xfrm>
            <a:off x="4067636" y="4328157"/>
            <a:ext cx="0" cy="12117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410"/>
              </a:srgbClr>
            </a:outerShdw>
          </a:effectLst>
        </p:spPr>
      </p:cxnSp>
      <p:sp>
        <p:nvSpPr>
          <p:cNvPr id="239" name="Google Shape;239;p4"/>
          <p:cNvSpPr/>
          <p:nvPr/>
        </p:nvSpPr>
        <p:spPr>
          <a:xfrm rot="2493430">
            <a:off x="3843273" y="5706583"/>
            <a:ext cx="448620" cy="422063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st="12700">
              <a:srgbClr val="000000">
                <a:alpha val="494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1"/>
              <a:buFont typeface="Gill Sans"/>
              <a:buNone/>
            </a:pPr>
            <a:r>
              <a:t/>
            </a:r>
            <a:endParaRPr b="0" i="0" sz="4551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3691075" y="6148175"/>
            <a:ext cx="1488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??</a:t>
            </a:r>
            <a:endParaRPr sz="33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420425" y="6840875"/>
            <a:ext cx="126861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Dato che IV2 è sano 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Y, l’unico modo che dall’incrocio possa nascere un figlio/a malato/a è considerare la donna  IV1 sana anche portatrice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  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(In tal caso la probabilità che suo/a figlio/figlia sia malato/malata  è ¼) . Per calcolare la probabilità che IV1 sia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  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 considerando che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bisnonna I2 è sicuramente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 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quanto ha un figlio malato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probabilità di essere portatrice per la nonna, la mamma e sè stessa di essere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X</a:t>
            </a:r>
            <a:r>
              <a:rPr baseline="30000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 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sono: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○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½ per II2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○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½ x ½ = ¼ per III 2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○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½ x ½ x ½ = ⅛ per IV 1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probabilità che figlio/figlia di V1 sia malato/malata è: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        </a:t>
            </a:r>
            <a:r>
              <a:rPr b="1"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⅛ x ¼ = 1/32</a:t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400" y="203200"/>
            <a:ext cx="8394700" cy="93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