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5" r:id="rId6"/>
    <p:sldId id="266" r:id="rId7"/>
    <p:sldId id="270" r:id="rId8"/>
    <p:sldId id="271" r:id="rId9"/>
    <p:sldId id="272" r:id="rId10"/>
    <p:sldId id="273" r:id="rId11"/>
    <p:sldId id="274" r:id="rId12"/>
    <p:sldId id="275" r:id="rId13"/>
    <p:sldId id="267" r:id="rId14"/>
    <p:sldId id="295" r:id="rId15"/>
    <p:sldId id="276" r:id="rId16"/>
    <p:sldId id="277" r:id="rId17"/>
    <p:sldId id="278" r:id="rId18"/>
    <p:sldId id="279" r:id="rId19"/>
    <p:sldId id="280" r:id="rId20"/>
    <p:sldId id="281" r:id="rId21"/>
    <p:sldId id="283" r:id="rId22"/>
    <p:sldId id="307" r:id="rId23"/>
    <p:sldId id="284" r:id="rId24"/>
    <p:sldId id="285" r:id="rId25"/>
    <p:sldId id="269" r:id="rId26"/>
    <p:sldId id="294" r:id="rId27"/>
    <p:sldId id="286" r:id="rId28"/>
    <p:sldId id="287" r:id="rId29"/>
    <p:sldId id="297" r:id="rId30"/>
    <p:sldId id="288" r:id="rId31"/>
    <p:sldId id="299" r:id="rId32"/>
    <p:sldId id="289" r:id="rId33"/>
    <p:sldId id="301" r:id="rId34"/>
    <p:sldId id="290" r:id="rId35"/>
    <p:sldId id="302" r:id="rId36"/>
    <p:sldId id="303" r:id="rId37"/>
    <p:sldId id="304" r:id="rId38"/>
    <p:sldId id="291" r:id="rId39"/>
    <p:sldId id="292" r:id="rId40"/>
    <p:sldId id="293" r:id="rId41"/>
    <p:sldId id="305" r:id="rId42"/>
    <p:sldId id="268" r:id="rId43"/>
    <p:sldId id="296" r:id="rId44"/>
    <p:sldId id="298" r:id="rId45"/>
    <p:sldId id="261" r:id="rId46"/>
    <p:sldId id="306" r:id="rId4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43"/>
    <p:restoredTop sz="94708"/>
  </p:normalViewPr>
  <p:slideViewPr>
    <p:cSldViewPr snapToGrid="0">
      <p:cViewPr varScale="1">
        <p:scale>
          <a:sx n="106" d="100"/>
          <a:sy n="106" d="100"/>
        </p:scale>
        <p:origin x="184" y="4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F182FB-9540-844C-A9D5-DE7E60911420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0DF42B-72AF-EE46-9963-AC09A9B67E33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2835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DF42B-72AF-EE46-9963-AC09A9B67E33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15305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DF42B-72AF-EE46-9963-AC09A9B67E33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5477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0DF42B-72AF-EE46-9963-AC09A9B67E33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5638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E19B33-CFEE-CF63-0B81-C088D07F76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9662890-623B-C894-E9F8-B38CE41049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D020DCF-B074-317E-9CE1-3B4BBC64B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8F5E-F499-604F-921C-761BBE28FF46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6ECA1CB-4B97-1507-1F9E-8CC16DAFA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AD28527-B761-03AD-1190-79131510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F7428-3779-D545-980C-5A0C7FBA61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1781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5F90A68-9258-9626-659E-2A101C46B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C63B116-D347-F7ED-7D7E-2E8C77CC74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73F11EF-E9CF-25A5-5D66-15761C125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8F5E-F499-604F-921C-761BBE28FF46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7F0004E-6BD2-00B9-6951-AB13660B1C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BDC5D2-5361-A216-5FC2-D859EC3E0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F7428-3779-D545-980C-5A0C7FBA61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4134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976C5D0-7D68-D5FF-117A-72A8B9D50ED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D2C0049-A67D-F3A9-7108-1922721A9F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C308244-B45C-CAD3-973C-E08D79255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8F5E-F499-604F-921C-761BBE28FF46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66D789D-5F87-54EB-4BC0-FEF753939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9807E6-FFA8-C14B-CA20-4F8473B40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F7428-3779-D545-980C-5A0C7FBA61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6916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B7232A-3EE6-ABB4-66C3-4D2846801D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CDCA9BF-7950-47D9-F137-065A86DA10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DBF14CC-035D-A3C9-427B-9A24FF4CE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8F5E-F499-604F-921C-761BBE28FF46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ED14F7C-F0A8-9627-1A87-C23C743E2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A3FA699-674D-BE92-1A03-E373F7D79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F7428-3779-D545-980C-5A0C7FBA61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4409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8D279D-4FD8-E0BF-1BB5-C41181267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9EE9B38-FEB9-8BCE-296D-214006436E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D2ACD84-92D1-529D-2305-31ADE25EC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8F5E-F499-604F-921C-761BBE28FF46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98D5A8C-D670-1960-EF73-4E8E196AF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80A3560-4509-A39F-37F4-E5122B227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F7428-3779-D545-980C-5A0C7FBA61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7059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7B5373E-7865-1849-F707-296043534E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2A3E849-0C73-8881-566F-316139E8BA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9D328C6-F551-5E1E-3132-B6FF6F656E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E4492EC-2E8A-26BA-F41C-4214BB2D7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8F5E-F499-604F-921C-761BBE28FF46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53D7677-5381-82F8-9356-D3DECDB6F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0C67953-738A-BDDA-38D3-D293057BE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F7428-3779-D545-980C-5A0C7FBA61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68478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F28398-45AF-38C2-2409-C0777BFC71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FD8C5F0E-3FA4-516E-0D7D-FFD635E01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44434D3-148F-BB9D-4E63-462F3021B8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FC8145E1-71AF-8929-A794-CC10765F2F7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20D1F8A-9B18-7565-062B-BF88C2AD6F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0CC7F3F-7583-6E7B-0DD8-3B3F8B274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8F5E-F499-604F-921C-761BBE28FF46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12F0B43-CEF9-64FB-128C-43165B1204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8165360-1D87-27A0-3451-5101C2512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F7428-3779-D545-980C-5A0C7FBA61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8788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54486C-AF2A-34FF-765A-C3B0539D3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68C2D96-9F22-B44B-2173-8688EB90F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8F5E-F499-604F-921C-761BBE28FF46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941E90F-1DD1-5D49-A4FF-2E644B81B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CC1B549-72EC-9060-72E8-68CDF7506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F7428-3779-D545-980C-5A0C7FBA61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9121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1DE2CBB-2D39-E226-052A-9EF864C01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8F5E-F499-604F-921C-761BBE28FF46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EBDA57B-9A06-045D-E83B-AAF41A501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023357B-F8F6-A633-53F7-23778E6B5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F7428-3779-D545-980C-5A0C7FBA61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8384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286C21-8356-3E2F-A4CF-4C19756B8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0517C08-F939-8372-2BA5-3F1534681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64253D9-FB0C-49AF-0607-E15B74BB30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B2C6B8B-1C29-3BBA-2FD4-94C7A48F13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8F5E-F499-604F-921C-761BBE28FF46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B68987F-B57C-DBD0-B633-9ED55539D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DC5D347-2BA4-FCBE-8B79-4B984DD23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F7428-3779-D545-980C-5A0C7FBA61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74040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773E18-89ED-E148-B3FB-4407793FD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77F35A6-20B8-4371-B3C5-3C0A426982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86D1370-7437-1946-AB88-D8FF6EC8E6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AC1CC74-FE26-5758-5865-2B0AC321D2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78F5E-F499-604F-921C-761BBE28FF46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2212B2A-01D9-AD4E-F545-434267FC8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705EFD5-16FE-AC8A-25A8-F92411FDA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F7428-3779-D545-980C-5A0C7FBA61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28356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796CEA4-DC20-9148-214A-CF1755077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F42B76D-83BC-E461-C10C-4C2DF66A96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5EC3FDA-29BD-3B3A-153A-E92D6540B0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78F5E-F499-604F-921C-761BBE28FF46}" type="datetimeFigureOut">
              <a:rPr lang="it-IT" smtClean="0"/>
              <a:t>07/05/25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93635CE-7E77-1432-A249-B6A980C1B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81604C4-F9BD-4BB2-FCDE-A15DA95A4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0F7428-3779-D545-980C-5A0C7FBA618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02682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magine che contiene disegno, dipinto, schizzo, arte&#10;&#10;Descrizione generata automaticamente">
            <a:extLst>
              <a:ext uri="{FF2B5EF4-FFF2-40B4-BE49-F238E27FC236}">
                <a16:creationId xmlns:a16="http://schemas.microsoft.com/office/drawing/2014/main" id="{75680B49-5354-587A-E6C7-496944196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2244" y="462643"/>
            <a:ext cx="5209212" cy="593271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5F09F9-D3A9-3EFC-DE2C-AD20469A3C93}"/>
              </a:ext>
            </a:extLst>
          </p:cNvPr>
          <p:cNvSpPr txBox="1"/>
          <p:nvPr/>
        </p:nvSpPr>
        <p:spPr>
          <a:xfrm>
            <a:off x="1006104" y="2828835"/>
            <a:ext cx="599715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b="1" dirty="0">
                <a:solidFill>
                  <a:schemeClr val="accent6">
                    <a:lumMod val="75000"/>
                  </a:schemeClr>
                </a:solidFill>
              </a:rPr>
              <a:t>IL MICROBIOTA</a:t>
            </a:r>
          </a:p>
          <a:p>
            <a:r>
              <a:rPr lang="it-IT" sz="2800" b="1" dirty="0">
                <a:solidFill>
                  <a:schemeClr val="accent6">
                    <a:lumMod val="75000"/>
                  </a:schemeClr>
                </a:solidFill>
              </a:rPr>
              <a:t>nella fisiologia e nella patologia umana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E4C03C1-BD1C-19DF-ADEC-2BC0CC427953}"/>
              </a:ext>
            </a:extLst>
          </p:cNvPr>
          <p:cNvSpPr txBox="1"/>
          <p:nvPr/>
        </p:nvSpPr>
        <p:spPr>
          <a:xfrm>
            <a:off x="320544" y="201033"/>
            <a:ext cx="71334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solidFill>
                  <a:srgbClr val="00B0F0"/>
                </a:solidFill>
              </a:rPr>
              <a:t>NUOVE FRONTIERE DELLA MICROBIOLOGIA</a:t>
            </a:r>
            <a:endParaRPr lang="it-IT" sz="28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349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4204A0C-7264-25AB-9B22-A60C9D258C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834" y="828063"/>
            <a:ext cx="4231823" cy="423182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054CCE2-EE41-796C-D2B0-FCA74F96A97C}"/>
              </a:ext>
            </a:extLst>
          </p:cNvPr>
          <p:cNvSpPr txBox="1"/>
          <p:nvPr/>
        </p:nvSpPr>
        <p:spPr>
          <a:xfrm>
            <a:off x="4746173" y="940668"/>
            <a:ext cx="61613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effectLst/>
                <a:latin typeface="Helvetica" pitchFamily="2" charset="0"/>
              </a:rPr>
              <a:t>Il cambiamento del regime dietetico negli immigrati dall’Asia agli U.S.A. ha un impatto immediato e fortissimo sulla composizione del microbiota intestinale</a:t>
            </a:r>
          </a:p>
          <a:p>
            <a:endParaRPr lang="it-IT" sz="1600" dirty="0">
              <a:latin typeface="Helvetica" pitchFamily="2" charset="0"/>
            </a:endParaRPr>
          </a:p>
          <a:p>
            <a:endParaRPr lang="it-IT" sz="1600" dirty="0">
              <a:latin typeface="Helvetica" pitchFamily="2" charset="0"/>
            </a:endParaRPr>
          </a:p>
          <a:p>
            <a:r>
              <a:rPr lang="it-IT" sz="1600" dirty="0">
                <a:latin typeface="Helvetica" pitchFamily="2" charset="0"/>
              </a:rPr>
              <a:t>Conseguenze su salute, obesità e patologie correlate</a:t>
            </a:r>
            <a:endParaRPr lang="it-IT" sz="1600" dirty="0">
              <a:effectLst/>
              <a:latin typeface="Helvetica" pitchFamily="2" charset="0"/>
            </a:endParaRPr>
          </a:p>
        </p:txBody>
      </p:sp>
      <p:sp>
        <p:nvSpPr>
          <p:cNvPr id="7" name="Freccia giù 6">
            <a:extLst>
              <a:ext uri="{FF2B5EF4-FFF2-40B4-BE49-F238E27FC236}">
                <a16:creationId xmlns:a16="http://schemas.microsoft.com/office/drawing/2014/main" id="{05619C05-12D3-3A07-F601-5B09126A41E2}"/>
              </a:ext>
            </a:extLst>
          </p:cNvPr>
          <p:cNvSpPr/>
          <p:nvPr/>
        </p:nvSpPr>
        <p:spPr>
          <a:xfrm>
            <a:off x="7598230" y="1793387"/>
            <a:ext cx="228600" cy="34417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A83DB5C9-E639-B9F7-A0CF-B9F453E129FB}"/>
              </a:ext>
            </a:extLst>
          </p:cNvPr>
          <p:cNvGrpSpPr/>
          <p:nvPr/>
        </p:nvGrpSpPr>
        <p:grpSpPr>
          <a:xfrm>
            <a:off x="5820174" y="2875287"/>
            <a:ext cx="5773112" cy="3791924"/>
            <a:chOff x="5820174" y="2875287"/>
            <a:chExt cx="5773112" cy="3791924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6916E3B3-8BD7-F825-0628-9549A411E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44502" y="2875287"/>
              <a:ext cx="3048784" cy="3791924"/>
            </a:xfrm>
            <a:prstGeom prst="rect">
              <a:avLst/>
            </a:prstGeom>
          </p:spPr>
        </p:pic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7A91B500-F760-63D8-C750-842A4DD16B10}"/>
                </a:ext>
              </a:extLst>
            </p:cNvPr>
            <p:cNvSpPr txBox="1"/>
            <p:nvPr/>
          </p:nvSpPr>
          <p:spPr>
            <a:xfrm>
              <a:off x="5820174" y="4718582"/>
              <a:ext cx="272432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>
                  <a:effectLst/>
                  <a:latin typeface="Helvetica" pitchFamily="2" charset="0"/>
                </a:rPr>
                <a:t>I cibi prodotti mediante fermentazione sono associati a un benefico aumento della complessità del microbiota e a un ridotto stato infiammatorio</a:t>
              </a:r>
              <a:endParaRPr lang="it-IT" sz="1600" dirty="0"/>
            </a:p>
          </p:txBody>
        </p:sp>
      </p:grp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42B291D-BBEF-4CCF-71F8-28E87B99BB2C}"/>
              </a:ext>
            </a:extLst>
          </p:cNvPr>
          <p:cNvSpPr txBox="1"/>
          <p:nvPr/>
        </p:nvSpPr>
        <p:spPr>
          <a:xfrm>
            <a:off x="1469284" y="58129"/>
            <a:ext cx="9589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FATTORI CHE INFLUENZANO IL MICROBIOMA UMANO: </a:t>
            </a:r>
            <a:r>
              <a:rPr lang="it-IT" sz="2400" b="1" dirty="0">
                <a:solidFill>
                  <a:srgbClr val="FF0000"/>
                </a:solidFill>
              </a:rPr>
              <a:t>REGIME DIETETICO</a:t>
            </a:r>
          </a:p>
        </p:txBody>
      </p:sp>
    </p:spTree>
    <p:extLst>
      <p:ext uri="{BB962C8B-B14F-4D97-AF65-F5344CB8AC3E}">
        <p14:creationId xmlns:p14="http://schemas.microsoft.com/office/powerpoint/2010/main" val="846191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B1E15B7-AEF9-8218-2943-67230304DF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26" y="1231179"/>
            <a:ext cx="6502216" cy="408060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A1F18B0-3C02-B40A-371F-829629E8878A}"/>
              </a:ext>
            </a:extLst>
          </p:cNvPr>
          <p:cNvSpPr txBox="1"/>
          <p:nvPr/>
        </p:nvSpPr>
        <p:spPr>
          <a:xfrm>
            <a:off x="360405" y="6550223"/>
            <a:ext cx="3374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effectLst/>
                <a:latin typeface="Calibri" panose="020F0502020204030204" pitchFamily="34" charset="0"/>
              </a:rPr>
              <a:t>https://</a:t>
            </a:r>
            <a:r>
              <a:rPr lang="it-IT" sz="1400" dirty="0" err="1">
                <a:effectLst/>
                <a:latin typeface="Calibri" panose="020F0502020204030204" pitchFamily="34" charset="0"/>
              </a:rPr>
              <a:t>doi.org</a:t>
            </a:r>
            <a:r>
              <a:rPr lang="it-IT" sz="1400" dirty="0">
                <a:effectLst/>
                <a:latin typeface="Calibri" panose="020F0502020204030204" pitchFamily="34" charset="0"/>
              </a:rPr>
              <a:t>/10.1016/j.fshw.2021.11.002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E44F4AB-FB31-82E8-7606-C8C389CF3365}"/>
              </a:ext>
            </a:extLst>
          </p:cNvPr>
          <p:cNvSpPr txBox="1"/>
          <p:nvPr/>
        </p:nvSpPr>
        <p:spPr>
          <a:xfrm>
            <a:off x="2217121" y="1015468"/>
            <a:ext cx="306378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/>
              <a:t>Presenza di vegetali nella dieta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982344B-295C-1349-ED69-E3D74AEEFFE3}"/>
              </a:ext>
            </a:extLst>
          </p:cNvPr>
          <p:cNvSpPr txBox="1"/>
          <p:nvPr/>
        </p:nvSpPr>
        <p:spPr>
          <a:xfrm>
            <a:off x="2936463" y="5138628"/>
            <a:ext cx="1625104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it-IT" sz="1600" dirty="0"/>
              <a:t>Diversità del </a:t>
            </a:r>
          </a:p>
          <a:p>
            <a:pPr algn="ctr"/>
            <a:r>
              <a:rPr lang="it-IT" sz="1600" dirty="0"/>
              <a:t>microbiota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FE793FB-EAC7-593B-5854-69601F26F518}"/>
              </a:ext>
            </a:extLst>
          </p:cNvPr>
          <p:cNvSpPr txBox="1"/>
          <p:nvPr/>
        </p:nvSpPr>
        <p:spPr>
          <a:xfrm>
            <a:off x="752515" y="1902605"/>
            <a:ext cx="122935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dirty="0"/>
              <a:t>onnivori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CC02377-5E07-2E20-CE43-1D0438C65152}"/>
              </a:ext>
            </a:extLst>
          </p:cNvPr>
          <p:cNvSpPr txBox="1"/>
          <p:nvPr/>
        </p:nvSpPr>
        <p:spPr>
          <a:xfrm>
            <a:off x="5436091" y="1902605"/>
            <a:ext cx="122935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dirty="0"/>
              <a:t>vegetariani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6B3EF04F-A585-4D92-981E-89EAEF3CB9A5}"/>
              </a:ext>
            </a:extLst>
          </p:cNvPr>
          <p:cNvCxnSpPr/>
          <p:nvPr/>
        </p:nvCxnSpPr>
        <p:spPr>
          <a:xfrm>
            <a:off x="2906486" y="5168724"/>
            <a:ext cx="0" cy="56537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4CACF33A-78A0-6242-8E3E-452536FDAFCB}"/>
              </a:ext>
            </a:extLst>
          </p:cNvPr>
          <p:cNvCxnSpPr>
            <a:cxnSpLocks/>
          </p:cNvCxnSpPr>
          <p:nvPr/>
        </p:nvCxnSpPr>
        <p:spPr>
          <a:xfrm flipV="1">
            <a:off x="4594225" y="5114485"/>
            <a:ext cx="0" cy="597730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63249369-21B9-0EE2-237A-27569FEC27F9}"/>
              </a:ext>
            </a:extLst>
          </p:cNvPr>
          <p:cNvSpPr txBox="1"/>
          <p:nvPr/>
        </p:nvSpPr>
        <p:spPr>
          <a:xfrm>
            <a:off x="7597776" y="895725"/>
            <a:ext cx="443271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effectLst/>
                <a:latin typeface="Helvetica" pitchFamily="2" charset="0"/>
              </a:rPr>
              <a:t>Una dieta ad alto contenuto di vegetali seleziona </a:t>
            </a:r>
            <a:r>
              <a:rPr lang="it-IT" sz="1600" dirty="0">
                <a:latin typeface="Helvetica" pitchFamily="2" charset="0"/>
              </a:rPr>
              <a:t>un </a:t>
            </a:r>
            <a:r>
              <a:rPr lang="it-IT" sz="1600" dirty="0">
                <a:solidFill>
                  <a:srgbClr val="00B050"/>
                </a:solidFill>
                <a:latin typeface="Helvetica" pitchFamily="2" charset="0"/>
              </a:rPr>
              <a:t>microbiota intestinale più vario e stabile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Helvetica" pitchFamily="2" charset="0"/>
              </a:rPr>
              <a:t>Vegani e vegetariani hanno un microbiota caratteristico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Helvetica" pitchFamily="2" charset="0"/>
              </a:rPr>
              <a:t>I </a:t>
            </a:r>
            <a:r>
              <a:rPr lang="it-IT" sz="1600" dirty="0">
                <a:solidFill>
                  <a:srgbClr val="00B050"/>
                </a:solidFill>
                <a:latin typeface="Helvetica" pitchFamily="2" charset="0"/>
              </a:rPr>
              <a:t>polifenoli</a:t>
            </a:r>
            <a:r>
              <a:rPr lang="it-IT" sz="1600" dirty="0">
                <a:latin typeface="Helvetica" pitchFamily="2" charset="0"/>
              </a:rPr>
              <a:t>, abbondanti negli alimenti vegetali, aumentano i </a:t>
            </a:r>
            <a:r>
              <a:rPr lang="it-IT" sz="1600" dirty="0" err="1">
                <a:solidFill>
                  <a:srgbClr val="00B050"/>
                </a:solidFill>
                <a:latin typeface="Helvetica" pitchFamily="2" charset="0"/>
              </a:rPr>
              <a:t>Bifidobatteri</a:t>
            </a:r>
            <a:r>
              <a:rPr lang="it-IT" sz="1600" dirty="0">
                <a:solidFill>
                  <a:srgbClr val="00B050"/>
                </a:solidFill>
                <a:latin typeface="Helvetica" pitchFamily="2" charset="0"/>
              </a:rPr>
              <a:t> e i Lattobacilli </a:t>
            </a:r>
            <a:r>
              <a:rPr lang="it-IT" sz="1600" dirty="0">
                <a:latin typeface="Helvetica" pitchFamily="2" charset="0"/>
              </a:rPr>
              <a:t>che esercitano un’azione antiinfiammatoria e in generale anti-patogenica con protezione cardiovascolare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>
                <a:latin typeface="Helvetica" pitchFamily="2" charset="0"/>
              </a:rPr>
              <a:t>Un </a:t>
            </a:r>
            <a:r>
              <a:rPr lang="it-IT" sz="1600" dirty="0">
                <a:solidFill>
                  <a:srgbClr val="00B050"/>
                </a:solidFill>
                <a:latin typeface="Helvetica" pitchFamily="2" charset="0"/>
              </a:rPr>
              <a:t>alto contenuto di fibre</a:t>
            </a:r>
            <a:r>
              <a:rPr lang="it-IT" sz="1600" dirty="0">
                <a:latin typeface="Helvetica" pitchFamily="2" charset="0"/>
              </a:rPr>
              <a:t> causa l’aumento di specie batteriche che fermentano le fibre in metaboliti protettivi: </a:t>
            </a:r>
            <a:r>
              <a:rPr lang="it-IT" sz="1600" dirty="0">
                <a:solidFill>
                  <a:srgbClr val="00B050"/>
                </a:solidFill>
                <a:latin typeface="Helvetica" pitchFamily="2" charset="0"/>
              </a:rPr>
              <a:t>acidi grassi a catena corta </a:t>
            </a:r>
            <a:r>
              <a:rPr lang="it-IT" sz="1600" dirty="0">
                <a:latin typeface="Helvetica" pitchFamily="2" charset="0"/>
              </a:rPr>
              <a:t>che hanno funzioni di promozione della salute (miglioramento della risposta immunitaria contro i patogeni, integrità della barriera ematoencefalica, disponibilità di substrati energetici e regolazione di funzioni critiche dell’intestino)</a:t>
            </a:r>
            <a:endParaRPr lang="it-IT" sz="1600" dirty="0">
              <a:effectLst/>
              <a:latin typeface="Helvetica" pitchFamily="2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2F96D1E-1294-F9F7-0A1C-DFBF39A1E261}"/>
              </a:ext>
            </a:extLst>
          </p:cNvPr>
          <p:cNvSpPr txBox="1"/>
          <p:nvPr/>
        </p:nvSpPr>
        <p:spPr>
          <a:xfrm>
            <a:off x="1469284" y="58129"/>
            <a:ext cx="9589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FATTORI CHE INFLUENZANO IL MICROBIOMA UMANO: </a:t>
            </a:r>
            <a:r>
              <a:rPr lang="it-IT" sz="2400" b="1" dirty="0">
                <a:solidFill>
                  <a:srgbClr val="FF0000"/>
                </a:solidFill>
              </a:rPr>
              <a:t>REGIME DIETETICO</a:t>
            </a:r>
          </a:p>
        </p:txBody>
      </p:sp>
    </p:spTree>
    <p:extLst>
      <p:ext uri="{BB962C8B-B14F-4D97-AF65-F5344CB8AC3E}">
        <p14:creationId xmlns:p14="http://schemas.microsoft.com/office/powerpoint/2010/main" val="1273579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0AA61162-925E-01F1-24C6-D07E3E63A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9171"/>
            <a:ext cx="8267189" cy="691159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7C4931C8-98B2-4E27-7D7D-CABB03B3B278}"/>
              </a:ext>
            </a:extLst>
          </p:cNvPr>
          <p:cNvSpPr txBox="1"/>
          <p:nvPr/>
        </p:nvSpPr>
        <p:spPr>
          <a:xfrm>
            <a:off x="1920562" y="127718"/>
            <a:ext cx="835087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b="1" dirty="0"/>
              <a:t>FATTORI CHE INFLUENZANO IL MICROBIOMA UMANO: </a:t>
            </a:r>
            <a:r>
              <a:rPr lang="it-IT" sz="2400" b="1" dirty="0">
                <a:solidFill>
                  <a:srgbClr val="FF0000"/>
                </a:solidFill>
              </a:rPr>
              <a:t>FARMACI</a:t>
            </a:r>
          </a:p>
          <a:p>
            <a:endParaRPr lang="it-IT" sz="1200" b="1" dirty="0">
              <a:solidFill>
                <a:srgbClr val="FF0000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C303A6EC-B6F3-DB3E-B351-2DAE5E59A0F3}"/>
              </a:ext>
            </a:extLst>
          </p:cNvPr>
          <p:cNvSpPr/>
          <p:nvPr/>
        </p:nvSpPr>
        <p:spPr>
          <a:xfrm>
            <a:off x="119743" y="349171"/>
            <a:ext cx="1883228" cy="413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D13D09EC-6E2C-5CF4-0FAB-CD75E9AC9EFD}"/>
              </a:ext>
            </a:extLst>
          </p:cNvPr>
          <p:cNvSpPr/>
          <p:nvPr/>
        </p:nvSpPr>
        <p:spPr>
          <a:xfrm>
            <a:off x="119742" y="6803234"/>
            <a:ext cx="8267189" cy="4139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2855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2BE0A9CE-F078-C835-D0F2-C44EA9439EDE}"/>
              </a:ext>
            </a:extLst>
          </p:cNvPr>
          <p:cNvSpPr txBox="1"/>
          <p:nvPr/>
        </p:nvSpPr>
        <p:spPr>
          <a:xfrm>
            <a:off x="1219202" y="1262743"/>
            <a:ext cx="1019991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dirty="0">
                <a:effectLst/>
                <a:latin typeface="Helvetica" pitchFamily="2" charset="0"/>
              </a:rPr>
              <a:t>LO STRESS INFLUENZA LA COMPOSIZIONE DEL MICROBIOTA</a:t>
            </a:r>
          </a:p>
          <a:p>
            <a:endParaRPr lang="it-IT" dirty="0">
              <a:latin typeface="Helvetica" pitchFamily="2" charset="0"/>
            </a:endParaRPr>
          </a:p>
          <a:p>
            <a:endParaRPr lang="it-IT" dirty="0">
              <a:latin typeface="Helvetica" pitchFamily="2" charset="0"/>
            </a:endParaRPr>
          </a:p>
          <a:p>
            <a:endParaRPr lang="it-IT" dirty="0">
              <a:effectLst/>
              <a:latin typeface="Helvetica" pitchFamily="2" charset="0"/>
            </a:endParaRPr>
          </a:p>
          <a:p>
            <a:r>
              <a:rPr lang="it-IT" dirty="0">
                <a:latin typeface="Helvetica" pitchFamily="2" charset="0"/>
              </a:rPr>
              <a:t>Vari studi</a:t>
            </a:r>
            <a:r>
              <a:rPr lang="it-IT" dirty="0">
                <a:effectLst/>
                <a:latin typeface="Helvetica" pitchFamily="2" charset="0"/>
              </a:rPr>
              <a:t> mostrano che lo stress sociale causa una riduzione dell’abbondanza di batteri con attività  anti-infiammatoria (</a:t>
            </a:r>
            <a:r>
              <a:rPr lang="it-IT" dirty="0" err="1">
                <a:effectLst/>
                <a:latin typeface="Helvetica" pitchFamily="2" charset="0"/>
              </a:rPr>
              <a:t>Bacteroides</a:t>
            </a:r>
            <a:r>
              <a:rPr lang="it-IT" dirty="0">
                <a:latin typeface="Helvetica" pitchFamily="2" charset="0"/>
              </a:rPr>
              <a:t>).</a:t>
            </a:r>
            <a:r>
              <a:rPr lang="it-IT" dirty="0">
                <a:effectLst/>
                <a:latin typeface="Helvetica" pitchFamily="2" charset="0"/>
              </a:rPr>
              <a:t> </a:t>
            </a:r>
          </a:p>
          <a:p>
            <a:endParaRPr lang="it-IT" dirty="0">
              <a:latin typeface="Helvetica" pitchFamily="2" charset="0"/>
            </a:endParaRPr>
          </a:p>
          <a:p>
            <a:r>
              <a:rPr lang="it-IT" dirty="0">
                <a:effectLst/>
                <a:latin typeface="Helvetica" pitchFamily="2" charset="0"/>
              </a:rPr>
              <a:t>La conseguenza è una riduzione di metaboliti microbici antiinfiammatori (es: Acidi Grassi a Catena Corta: SCFA) e un aumento dello stato di infiammazione.</a:t>
            </a:r>
          </a:p>
          <a:p>
            <a:endParaRPr lang="it-IT" dirty="0">
              <a:effectLst/>
              <a:latin typeface="Helvetica" pitchFamily="2" charset="0"/>
            </a:endParaRPr>
          </a:p>
          <a:p>
            <a:r>
              <a:rPr lang="it-IT" dirty="0">
                <a:latin typeface="Helvetica" pitchFamily="2" charset="0"/>
              </a:rPr>
              <a:t>La combinazione di STRESS+INFEZIONE oppure STRESS+ALTRE MALATTIE INFIAMMATORIE peggiora il quadro patologico rispetto a quello di soggetti non stressati.</a:t>
            </a:r>
          </a:p>
          <a:p>
            <a:endParaRPr lang="it-IT" dirty="0">
              <a:latin typeface="Helvetica" pitchFamily="2" charset="0"/>
            </a:endParaRPr>
          </a:p>
          <a:p>
            <a:r>
              <a:rPr lang="it-IT" dirty="0">
                <a:effectLst/>
                <a:latin typeface="Helvetica" pitchFamily="2" charset="0"/>
              </a:rPr>
              <a:t>L’assunzione di batteri conosciuti per la loro attività anti-infiammatoria può migliorare le condizioni di ansia o stress incontrollati.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71462EBA-CF94-8DD0-134B-39144D6D365B}"/>
              </a:ext>
            </a:extLst>
          </p:cNvPr>
          <p:cNvSpPr txBox="1"/>
          <p:nvPr/>
        </p:nvSpPr>
        <p:spPr>
          <a:xfrm>
            <a:off x="1920562" y="116832"/>
            <a:ext cx="807625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400" b="1" dirty="0"/>
              <a:t>FATTORI CHE INFLUENZANO IL MICROBIOMA UMANO: </a:t>
            </a:r>
            <a:r>
              <a:rPr lang="it-IT" sz="2400" b="1" dirty="0">
                <a:solidFill>
                  <a:srgbClr val="FF0000"/>
                </a:solidFill>
              </a:rPr>
              <a:t>STRESS</a:t>
            </a:r>
          </a:p>
          <a:p>
            <a:endParaRPr lang="it-IT" sz="1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1811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050AC6B-1D59-7E3D-0210-12FCBC1D8C4E}"/>
              </a:ext>
            </a:extLst>
          </p:cNvPr>
          <p:cNvSpPr txBox="1"/>
          <p:nvPr/>
        </p:nvSpPr>
        <p:spPr>
          <a:xfrm>
            <a:off x="2477072" y="4323206"/>
            <a:ext cx="798513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3200" b="1" dirty="0"/>
              <a:t>MA A NOI DI TUTTO QUESTO COSA IMPORTA?</a:t>
            </a:r>
            <a:endParaRPr lang="it-IT" sz="3200" b="1" dirty="0">
              <a:solidFill>
                <a:srgbClr val="FF0000"/>
              </a:solidFill>
            </a:endParaRPr>
          </a:p>
        </p:txBody>
      </p:sp>
      <p:pic>
        <p:nvPicPr>
          <p:cNvPr id="4" name="Immagine 3" descr="Immagine che contiene giocattolo, cartone animato, sorridente, emoticon&#10;&#10;Descrizione generata automaticamente">
            <a:extLst>
              <a:ext uri="{FF2B5EF4-FFF2-40B4-BE49-F238E27FC236}">
                <a16:creationId xmlns:a16="http://schemas.microsoft.com/office/drawing/2014/main" id="{EA17D0C0-6873-74FF-4E04-876CD6C102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9170" y="253678"/>
            <a:ext cx="3397331" cy="339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384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EF38AE1-FEA3-BC87-B8A3-D92C354F992C}"/>
              </a:ext>
            </a:extLst>
          </p:cNvPr>
          <p:cNvSpPr txBox="1"/>
          <p:nvPr/>
        </p:nvSpPr>
        <p:spPr>
          <a:xfrm>
            <a:off x="2643257" y="175401"/>
            <a:ext cx="7295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Un microbiota sano ha un effetto sulla salute dell’ospite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BD67FB0-2D76-EF97-0E86-67E490B78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978" y="937730"/>
            <a:ext cx="5972022" cy="43346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CEAB36A-1F84-7B48-394F-3E0EE789DD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243" y="937730"/>
            <a:ext cx="5776779" cy="433469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8B8718C-8FCB-3646-AB00-EDADCC8F04C8}"/>
              </a:ext>
            </a:extLst>
          </p:cNvPr>
          <p:cNvSpPr txBox="1"/>
          <p:nvPr/>
        </p:nvSpPr>
        <p:spPr>
          <a:xfrm>
            <a:off x="123978" y="6335416"/>
            <a:ext cx="3259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effectLst/>
                <a:latin typeface="Calibri" panose="020F0502020204030204" pitchFamily="34" charset="0"/>
              </a:rPr>
              <a:t>https://</a:t>
            </a:r>
            <a:r>
              <a:rPr lang="it-IT" sz="1400" dirty="0" err="1">
                <a:effectLst/>
                <a:latin typeface="Calibri" panose="020F0502020204030204" pitchFamily="34" charset="0"/>
              </a:rPr>
              <a:t>doi.org</a:t>
            </a:r>
            <a:r>
              <a:rPr lang="it-IT" sz="1400" dirty="0">
                <a:effectLst/>
                <a:latin typeface="Calibri" panose="020F0502020204030204" pitchFamily="34" charset="0"/>
              </a:rPr>
              <a:t>/10.1186/1475-2859-12-71</a:t>
            </a:r>
          </a:p>
        </p:txBody>
      </p:sp>
    </p:spTree>
    <p:extLst>
      <p:ext uri="{BB962C8B-B14F-4D97-AF65-F5344CB8AC3E}">
        <p14:creationId xmlns:p14="http://schemas.microsoft.com/office/powerpoint/2010/main" val="416423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CB4E5C3C-9FDB-5494-3343-CD0281C66D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20" y="2503714"/>
            <a:ext cx="4663812" cy="2219795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F792442-FD9F-FA9B-49F8-638EDD9C8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5628" y="1774371"/>
            <a:ext cx="6108122" cy="430921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F45521F-287E-76D5-88F6-6D3107D599B0}"/>
              </a:ext>
            </a:extLst>
          </p:cNvPr>
          <p:cNvSpPr txBox="1"/>
          <p:nvPr/>
        </p:nvSpPr>
        <p:spPr>
          <a:xfrm>
            <a:off x="642257" y="235801"/>
            <a:ext cx="10406743" cy="970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dirty="0">
                <a:latin typeface="Helvetica" pitchFamily="2" charset="0"/>
              </a:rPr>
              <a:t>Lo squilibrio della composizione del microbiota sano (bilanciato) è definito DISBIOSI, intesa come alterazione della composizione o riduzione della carica totale</a:t>
            </a:r>
            <a:endParaRPr lang="it-IT" sz="2000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9A930F3-8A82-6693-4DF4-D4B36091CA81}"/>
              </a:ext>
            </a:extLst>
          </p:cNvPr>
          <p:cNvSpPr txBox="1"/>
          <p:nvPr/>
        </p:nvSpPr>
        <p:spPr>
          <a:xfrm>
            <a:off x="228600" y="6237515"/>
            <a:ext cx="35095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effectLst/>
                <a:latin typeface="Calibri" panose="020F0502020204030204" pitchFamily="34" charset="0"/>
              </a:rPr>
              <a:t>doi</a:t>
            </a:r>
            <a:r>
              <a:rPr lang="it-IT" sz="1400" dirty="0">
                <a:effectLst/>
                <a:latin typeface="Calibri" panose="020F0502020204030204" pitchFamily="34" charset="0"/>
              </a:rPr>
              <a:t>: 10.1097/MIB.0000000000000750</a:t>
            </a:r>
          </a:p>
          <a:p>
            <a:r>
              <a:rPr lang="it-IT" sz="1400" dirty="0">
                <a:effectLst/>
                <a:latin typeface="Calibri" panose="020F0502020204030204" pitchFamily="34" charset="0"/>
              </a:rPr>
              <a:t>https://</a:t>
            </a:r>
            <a:r>
              <a:rPr lang="it-IT" sz="1400" dirty="0" err="1">
                <a:effectLst/>
                <a:latin typeface="Calibri" panose="020F0502020204030204" pitchFamily="34" charset="0"/>
              </a:rPr>
              <a:t>doi.org</a:t>
            </a:r>
            <a:r>
              <a:rPr lang="it-IT" sz="1400" dirty="0">
                <a:effectLst/>
                <a:latin typeface="Calibri" panose="020F0502020204030204" pitchFamily="34" charset="0"/>
              </a:rPr>
              <a:t>/10.1038/s41371-022-00698-6</a:t>
            </a:r>
          </a:p>
        </p:txBody>
      </p:sp>
    </p:spTree>
    <p:extLst>
      <p:ext uri="{BB962C8B-B14F-4D97-AF65-F5344CB8AC3E}">
        <p14:creationId xmlns:p14="http://schemas.microsoft.com/office/powerpoint/2010/main" val="332855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8A9D18D-D747-E5A0-6E0A-D608D33D97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387" y="663302"/>
            <a:ext cx="10371528" cy="58772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612CADD-14A6-286A-F513-73A1B1378A7C}"/>
              </a:ext>
            </a:extLst>
          </p:cNvPr>
          <p:cNvSpPr txBox="1"/>
          <p:nvPr/>
        </p:nvSpPr>
        <p:spPr>
          <a:xfrm>
            <a:off x="2539930" y="91239"/>
            <a:ext cx="71121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Correlazione tra patologie umane e pattern di </a:t>
            </a:r>
            <a:r>
              <a:rPr lang="it-IT" sz="2400" b="1" dirty="0" err="1"/>
              <a:t>disbiosi</a:t>
            </a:r>
            <a:r>
              <a:rPr lang="it-IT" sz="24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625881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D68FABAD-32B6-66C8-8D0E-429BD7687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6664" y="0"/>
            <a:ext cx="7684908" cy="681971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798849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2C014B9D-9CDB-416D-ECD0-665AAD999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135" y="81840"/>
            <a:ext cx="10415729" cy="691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826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B04DFC48-EE6B-8C5E-F8D2-A769174F95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087" y="1040506"/>
            <a:ext cx="8751711" cy="543335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E095280C-6CD1-8860-75B2-8AE8F7EC681E}"/>
              </a:ext>
            </a:extLst>
          </p:cNvPr>
          <p:cNvSpPr txBox="1"/>
          <p:nvPr/>
        </p:nvSpPr>
        <p:spPr>
          <a:xfrm>
            <a:off x="3175496" y="214807"/>
            <a:ext cx="6080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DEFINIZIONI DI MICROBIO</a:t>
            </a:r>
            <a:r>
              <a:rPr lang="it-IT" sz="3200" b="1" dirty="0">
                <a:solidFill>
                  <a:srgbClr val="FF0000"/>
                </a:solidFill>
              </a:rPr>
              <a:t>T</a:t>
            </a:r>
            <a:r>
              <a:rPr lang="it-IT" sz="2400" b="1" dirty="0"/>
              <a:t>A E MICROBIO</a:t>
            </a:r>
            <a:r>
              <a:rPr lang="it-IT" sz="3200" b="1" dirty="0">
                <a:solidFill>
                  <a:srgbClr val="FF0000"/>
                </a:solidFill>
              </a:rPr>
              <a:t>M</a:t>
            </a:r>
            <a:r>
              <a:rPr lang="it-IT" sz="2400" b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70971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2C54158C-F461-0142-EA17-ABE9AD0D59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428" y="2391698"/>
            <a:ext cx="6749143" cy="406206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5E9AC5A-B45A-5799-638F-F88E30DC591C}"/>
              </a:ext>
            </a:extLst>
          </p:cNvPr>
          <p:cNvSpPr txBox="1"/>
          <p:nvPr/>
        </p:nvSpPr>
        <p:spPr>
          <a:xfrm>
            <a:off x="849086" y="578406"/>
            <a:ext cx="110598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/>
              <a:t>La ricerca sul microbiota umano ha AVUTO un repentino interesse negli ultimi anni, come dimostrato dall’enorme numero di pubblicazioni recenti sull’argomento</a:t>
            </a:r>
          </a:p>
          <a:p>
            <a:endParaRPr lang="it-IT" sz="2000" b="1" dirty="0"/>
          </a:p>
          <a:p>
            <a:r>
              <a:rPr lang="it-IT" sz="2000" b="1" dirty="0"/>
              <a:t>Ma cosa è successo intorno all’anno 2000?</a:t>
            </a:r>
          </a:p>
        </p:txBody>
      </p:sp>
    </p:spTree>
    <p:extLst>
      <p:ext uri="{BB962C8B-B14F-4D97-AF65-F5344CB8AC3E}">
        <p14:creationId xmlns:p14="http://schemas.microsoft.com/office/powerpoint/2010/main" val="20561453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EF38AE1-FEA3-BC87-B8A3-D92C354F992C}"/>
              </a:ext>
            </a:extLst>
          </p:cNvPr>
          <p:cNvSpPr txBox="1"/>
          <p:nvPr/>
        </p:nvSpPr>
        <p:spPr>
          <a:xfrm>
            <a:off x="1532892" y="108865"/>
            <a:ext cx="9126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Prima del 2000 gli studi erano basati sulle colture batteriche </a:t>
            </a:r>
            <a:r>
              <a:rPr lang="it-IT" sz="2400" b="1" i="1" dirty="0"/>
              <a:t>in vitro</a:t>
            </a:r>
            <a:r>
              <a:rPr lang="it-IT" sz="2400" b="1" dirty="0"/>
              <a:t>....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6837D01-49A1-DDFA-83BE-829C8662F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86" y="1092491"/>
            <a:ext cx="5453743" cy="349039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E30FFDC5-8685-FF13-22D4-CD04BE5786DA}"/>
              </a:ext>
            </a:extLst>
          </p:cNvPr>
          <p:cNvSpPr txBox="1"/>
          <p:nvPr/>
        </p:nvSpPr>
        <p:spPr>
          <a:xfrm>
            <a:off x="6096000" y="1600200"/>
            <a:ext cx="58238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effectLst/>
                <a:latin typeface="Helvetica" pitchFamily="2" charset="0"/>
              </a:rPr>
              <a:t>Alcuni batteri possono essere coltivati </a:t>
            </a:r>
            <a:r>
              <a:rPr lang="it-IT" i="1" dirty="0">
                <a:effectLst/>
                <a:latin typeface="Helvetica" pitchFamily="2" charset="0"/>
              </a:rPr>
              <a:t>in vitro </a:t>
            </a:r>
            <a:r>
              <a:rPr lang="it-IT" dirty="0">
                <a:effectLst/>
                <a:latin typeface="Helvetica" pitchFamily="2" charset="0"/>
              </a:rPr>
              <a:t>in terreni di coltura specifici e poi possono essere osservati al microscopio e indagati con tecniche di biochimica...</a:t>
            </a:r>
            <a:br>
              <a:rPr lang="it-IT" dirty="0">
                <a:effectLst/>
                <a:latin typeface="Helvetica" pitchFamily="2" charset="0"/>
              </a:rPr>
            </a:br>
            <a:endParaRPr lang="it-IT" dirty="0">
              <a:effectLst/>
              <a:latin typeface="Helvetica" pitchFamily="2" charset="0"/>
            </a:endParaRPr>
          </a:p>
          <a:p>
            <a:endParaRPr lang="it-IT" dirty="0">
              <a:effectLst/>
              <a:latin typeface="Helvetica" pitchFamily="2" charset="0"/>
            </a:endParaRPr>
          </a:p>
          <a:p>
            <a:r>
              <a:rPr lang="it-IT" b="1" dirty="0">
                <a:latin typeface="Helvetica" pitchFamily="2" charset="0"/>
              </a:rPr>
              <a:t>PROBLEMA: .... </a:t>
            </a:r>
            <a:r>
              <a:rPr lang="it-IT" dirty="0">
                <a:latin typeface="Helvetica" pitchFamily="2" charset="0"/>
              </a:rPr>
              <a:t>ma solo una minima percentuale di microrganismi crescono in condizioni artificiali</a:t>
            </a:r>
            <a:endParaRPr lang="it-IT" dirty="0">
              <a:effectLst/>
              <a:latin typeface="Helvetica" pitchFamily="2" charset="0"/>
            </a:endParaRPr>
          </a:p>
          <a:p>
            <a:endParaRPr lang="it-IT" dirty="0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660C49F-F459-9098-E227-F99EBA5BC3F7}"/>
              </a:ext>
            </a:extLst>
          </p:cNvPr>
          <p:cNvSpPr txBox="1"/>
          <p:nvPr/>
        </p:nvSpPr>
        <p:spPr>
          <a:xfrm>
            <a:off x="1442357" y="5303844"/>
            <a:ext cx="9902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effectLst/>
                <a:latin typeface="Helvetica" pitchFamily="2" charset="0"/>
              </a:rPr>
              <a:t>La percentuale di batteri incoltivabili varia a seconda del </a:t>
            </a:r>
            <a:r>
              <a:rPr lang="it-IT" dirty="0" err="1">
                <a:effectLst/>
                <a:latin typeface="Helvetica" pitchFamily="2" charset="0"/>
              </a:rPr>
              <a:t>biota</a:t>
            </a:r>
            <a:r>
              <a:rPr lang="it-IT" dirty="0">
                <a:effectLst/>
                <a:latin typeface="Helvetica" pitchFamily="2" charset="0"/>
              </a:rPr>
              <a:t> studiato: il 99% dei batteri non sono coltivabili in alcuni terreni, 50 % per le specie orali, mentre la percentuale è sconosciuta per altre nicchie ecologiche</a:t>
            </a:r>
          </a:p>
        </p:txBody>
      </p:sp>
    </p:spTree>
    <p:extLst>
      <p:ext uri="{BB962C8B-B14F-4D97-AF65-F5344CB8AC3E}">
        <p14:creationId xmlns:p14="http://schemas.microsoft.com/office/powerpoint/2010/main" val="19161042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AA6D21B5-EEB9-3361-2C50-1D6C6DDDC424}"/>
              </a:ext>
            </a:extLst>
          </p:cNvPr>
          <p:cNvSpPr txBox="1"/>
          <p:nvPr/>
        </p:nvSpPr>
        <p:spPr>
          <a:xfrm>
            <a:off x="977721" y="2598003"/>
            <a:ext cx="105067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Dopo il 2000 è stato possibile usare tecniche nuove, ad altissima prestazione (smart </a:t>
            </a:r>
            <a:r>
              <a:rPr lang="it-IT" sz="2400" b="1" dirty="0" err="1"/>
              <a:t>technologies</a:t>
            </a:r>
            <a:r>
              <a:rPr lang="it-IT" sz="2400" b="1" dirty="0"/>
              <a:t>) e molto economiche...</a:t>
            </a:r>
          </a:p>
        </p:txBody>
      </p:sp>
    </p:spTree>
    <p:extLst>
      <p:ext uri="{BB962C8B-B14F-4D97-AF65-F5344CB8AC3E}">
        <p14:creationId xmlns:p14="http://schemas.microsoft.com/office/powerpoint/2010/main" val="2450678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uppo 13">
            <a:extLst>
              <a:ext uri="{FF2B5EF4-FFF2-40B4-BE49-F238E27FC236}">
                <a16:creationId xmlns:a16="http://schemas.microsoft.com/office/drawing/2014/main" id="{5D4C77A2-6E02-A5AE-A4A9-9BC9BC9F76C9}"/>
              </a:ext>
            </a:extLst>
          </p:cNvPr>
          <p:cNvGrpSpPr/>
          <p:nvPr/>
        </p:nvGrpSpPr>
        <p:grpSpPr>
          <a:xfrm>
            <a:off x="681053" y="126080"/>
            <a:ext cx="3883833" cy="2344964"/>
            <a:chOff x="514052" y="936496"/>
            <a:chExt cx="3883833" cy="2344964"/>
          </a:xfrm>
        </p:grpSpPr>
        <p:pic>
          <p:nvPicPr>
            <p:cNvPr id="3" name="Immagine 2">
              <a:extLst>
                <a:ext uri="{FF2B5EF4-FFF2-40B4-BE49-F238E27FC236}">
                  <a16:creationId xmlns:a16="http://schemas.microsoft.com/office/drawing/2014/main" id="{F285DCCE-4AFB-4103-5906-6CED2C3E1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4052" y="936496"/>
              <a:ext cx="3615480" cy="2344964"/>
            </a:xfrm>
            <a:prstGeom prst="rect">
              <a:avLst/>
            </a:prstGeom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66085C5F-4ED9-D063-71DE-71AAF8B8925B}"/>
                </a:ext>
              </a:extLst>
            </p:cNvPr>
            <p:cNvSpPr/>
            <p:nvPr/>
          </p:nvSpPr>
          <p:spPr>
            <a:xfrm>
              <a:off x="2626243" y="936496"/>
              <a:ext cx="1771642" cy="435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9EF38AE1-FEA3-BC87-B8A3-D92C354F992C}"/>
              </a:ext>
            </a:extLst>
          </p:cNvPr>
          <p:cNvSpPr txBox="1"/>
          <p:nvPr/>
        </p:nvSpPr>
        <p:spPr>
          <a:xfrm>
            <a:off x="4376619" y="71499"/>
            <a:ext cx="343876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400" b="1" dirty="0">
                <a:effectLst/>
                <a:latin typeface="Helvetica" pitchFamily="2" charset="0"/>
              </a:rPr>
              <a:t>DNA </a:t>
            </a:r>
            <a:r>
              <a:rPr lang="it-IT" sz="2400" b="1" dirty="0" err="1">
                <a:effectLst/>
                <a:latin typeface="Helvetica" pitchFamily="2" charset="0"/>
              </a:rPr>
              <a:t>Barcoding</a:t>
            </a:r>
            <a:r>
              <a:rPr lang="it-IT" sz="2400" b="1" dirty="0">
                <a:effectLst/>
                <a:latin typeface="Helvetica" pitchFamily="2" charset="0"/>
              </a:rPr>
              <a:t> </a:t>
            </a:r>
          </a:p>
          <a:p>
            <a:pPr algn="ctr"/>
            <a:r>
              <a:rPr lang="it-IT" sz="2400" dirty="0">
                <a:latin typeface="Helvetica" pitchFamily="2" charset="0"/>
              </a:rPr>
              <a:t>Codice a barre del DNA</a:t>
            </a:r>
            <a:endParaRPr lang="it-IT" sz="2400" dirty="0">
              <a:effectLst/>
              <a:latin typeface="Helvetica" pitchFamily="2" charset="0"/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59D0319-5869-A071-72F8-BC19527A8394}"/>
              </a:ext>
            </a:extLst>
          </p:cNvPr>
          <p:cNvSpPr/>
          <p:nvPr/>
        </p:nvSpPr>
        <p:spPr>
          <a:xfrm>
            <a:off x="1311517" y="1233318"/>
            <a:ext cx="932720" cy="7184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D25BB25-D0EC-E0B2-E10B-6A3F52E75AE0}"/>
              </a:ext>
            </a:extLst>
          </p:cNvPr>
          <p:cNvSpPr txBox="1"/>
          <p:nvPr/>
        </p:nvSpPr>
        <p:spPr>
          <a:xfrm>
            <a:off x="5778784" y="1082746"/>
            <a:ext cx="6215163" cy="754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>
                <a:effectLst/>
                <a:latin typeface="Helvetica" pitchFamily="2" charset="0"/>
              </a:rPr>
              <a:t>“A tool for </a:t>
            </a:r>
            <a:r>
              <a:rPr lang="it-IT" sz="1600" dirty="0" err="1">
                <a:effectLst/>
                <a:latin typeface="Helvetica" pitchFamily="2" charset="0"/>
              </a:rPr>
              <a:t>rapid</a:t>
            </a:r>
            <a:r>
              <a:rPr lang="it-IT" sz="1600" dirty="0">
                <a:effectLst/>
                <a:latin typeface="Helvetica" pitchFamily="2" charset="0"/>
              </a:rPr>
              <a:t> </a:t>
            </a:r>
            <a:r>
              <a:rPr lang="it-IT" sz="1600" dirty="0" err="1">
                <a:effectLst/>
                <a:latin typeface="Helvetica" pitchFamily="2" charset="0"/>
              </a:rPr>
              <a:t>species</a:t>
            </a:r>
            <a:r>
              <a:rPr lang="it-IT" sz="1600" dirty="0">
                <a:effectLst/>
                <a:latin typeface="Helvetica" pitchFamily="2" charset="0"/>
              </a:rPr>
              <a:t> </a:t>
            </a:r>
            <a:r>
              <a:rPr lang="it-IT" sz="1600" dirty="0" err="1">
                <a:effectLst/>
                <a:latin typeface="Helvetica" pitchFamily="2" charset="0"/>
              </a:rPr>
              <a:t>identification</a:t>
            </a:r>
            <a:r>
              <a:rPr lang="it-IT" sz="1600" dirty="0">
                <a:effectLst/>
                <a:latin typeface="Helvetica" pitchFamily="2" charset="0"/>
              </a:rPr>
              <a:t> </a:t>
            </a:r>
            <a:r>
              <a:rPr lang="it-IT" sz="1600" dirty="0" err="1">
                <a:effectLst/>
                <a:latin typeface="Helvetica" pitchFamily="2" charset="0"/>
              </a:rPr>
              <a:t>based</a:t>
            </a:r>
            <a:r>
              <a:rPr lang="it-IT" sz="1600" dirty="0">
                <a:effectLst/>
                <a:latin typeface="Helvetica" pitchFamily="2" charset="0"/>
              </a:rPr>
              <a:t> on DNA </a:t>
            </a:r>
            <a:r>
              <a:rPr lang="it-IT" sz="1600" dirty="0" err="1">
                <a:effectLst/>
                <a:latin typeface="Helvetica" pitchFamily="2" charset="0"/>
              </a:rPr>
              <a:t>sequences</a:t>
            </a:r>
            <a:r>
              <a:rPr lang="it-IT" sz="1600" dirty="0">
                <a:effectLst/>
                <a:latin typeface="Helvetica" pitchFamily="2" charset="0"/>
              </a:rPr>
              <a:t>”</a:t>
            </a:r>
          </a:p>
          <a:p>
            <a:endParaRPr lang="it-IT" sz="1100" dirty="0">
              <a:effectLst/>
              <a:latin typeface="Helvetica" pitchFamily="2" charset="0"/>
            </a:endParaRPr>
          </a:p>
          <a:p>
            <a:r>
              <a:rPr lang="it-IT" sz="1600" i="1" dirty="0">
                <a:effectLst/>
                <a:latin typeface="Helvetica" pitchFamily="2" charset="0"/>
              </a:rPr>
              <a:t>				Kress and Erickson, 2008</a:t>
            </a:r>
            <a:endParaRPr lang="it-IT" sz="1600" dirty="0">
              <a:effectLst/>
              <a:latin typeface="Helvetica" pitchFamily="2" charset="0"/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592E3BFA-4EE4-8DA1-CA5F-3A1C7D0C534E}"/>
              </a:ext>
            </a:extLst>
          </p:cNvPr>
          <p:cNvGrpSpPr/>
          <p:nvPr/>
        </p:nvGrpSpPr>
        <p:grpSpPr>
          <a:xfrm>
            <a:off x="1777877" y="4500959"/>
            <a:ext cx="9139146" cy="2310212"/>
            <a:chOff x="1865485" y="4476289"/>
            <a:chExt cx="9139146" cy="231021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76789656-C64D-5DDB-F562-03DCB0288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11222" y="4477247"/>
              <a:ext cx="1902985" cy="1764141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777FEEC7-3886-9F71-EAEC-98AF7F544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49394" y="4476289"/>
              <a:ext cx="1778728" cy="1765098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AF35F216-A8AB-BC7A-B192-7ED93F8C9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377795" y="4476289"/>
              <a:ext cx="2063377" cy="1793851"/>
            </a:xfrm>
            <a:prstGeom prst="rect">
              <a:avLst/>
            </a:prstGeom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58D39CFD-C41B-8A79-8563-8DAF99F89BB1}"/>
                </a:ext>
              </a:extLst>
            </p:cNvPr>
            <p:cNvSpPr txBox="1"/>
            <p:nvPr/>
          </p:nvSpPr>
          <p:spPr>
            <a:xfrm>
              <a:off x="1865485" y="6263281"/>
              <a:ext cx="199445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>
                  <a:effectLst/>
                  <a:latin typeface="Helvetica" pitchFamily="2" charset="0"/>
                </a:rPr>
                <a:t>rRNA 16S </a:t>
              </a:r>
            </a:p>
            <a:p>
              <a:pPr algn="ctr"/>
              <a:r>
                <a:rPr lang="it-IT" sz="1400" dirty="0">
                  <a:effectLst/>
                  <a:latin typeface="Helvetica" pitchFamily="2" charset="0"/>
                </a:rPr>
                <a:t>per identificare i batteri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33B609BE-CE96-3855-BE13-CA028B81AFAA}"/>
                </a:ext>
              </a:extLst>
            </p:cNvPr>
            <p:cNvSpPr txBox="1"/>
            <p:nvPr/>
          </p:nvSpPr>
          <p:spPr>
            <a:xfrm>
              <a:off x="5115885" y="6263281"/>
              <a:ext cx="19656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>
                  <a:effectLst/>
                  <a:latin typeface="Helvetica" pitchFamily="2" charset="0"/>
                </a:rPr>
                <a:t>ITS o 18S 16S </a:t>
              </a:r>
            </a:p>
            <a:p>
              <a:pPr algn="ctr"/>
              <a:r>
                <a:rPr lang="it-IT" sz="1400" dirty="0">
                  <a:effectLst/>
                  <a:latin typeface="Helvetica" pitchFamily="2" charset="0"/>
                </a:rPr>
                <a:t>per identificare i miceti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941E91DD-4BA0-0D0B-4C9F-87C8C677FFFC}"/>
                </a:ext>
              </a:extLst>
            </p:cNvPr>
            <p:cNvSpPr txBox="1"/>
            <p:nvPr/>
          </p:nvSpPr>
          <p:spPr>
            <a:xfrm>
              <a:off x="7814334" y="6263281"/>
              <a:ext cx="31902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400" dirty="0">
                  <a:effectLst/>
                  <a:latin typeface="Helvetica" pitchFamily="2" charset="0"/>
                </a:rPr>
                <a:t>Citocromo C ossidasi 1 mitocondriale </a:t>
              </a:r>
            </a:p>
            <a:p>
              <a:pPr algn="ctr"/>
              <a:r>
                <a:rPr lang="it-IT" sz="1400" dirty="0">
                  <a:effectLst/>
                  <a:latin typeface="Helvetica" pitchFamily="2" charset="0"/>
                </a:rPr>
                <a:t>per identificare animali</a:t>
              </a:r>
            </a:p>
          </p:txBody>
        </p:sp>
      </p:grp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EC45C1DB-27B1-9768-0244-EF34BCA009DB}"/>
              </a:ext>
            </a:extLst>
          </p:cNvPr>
          <p:cNvGrpSpPr/>
          <p:nvPr/>
        </p:nvGrpSpPr>
        <p:grpSpPr>
          <a:xfrm>
            <a:off x="236290" y="3096970"/>
            <a:ext cx="11938060" cy="717760"/>
            <a:chOff x="236290" y="3096970"/>
            <a:chExt cx="11938060" cy="717760"/>
          </a:xfrm>
        </p:grpSpPr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3B3877D1-A0D0-A11B-9FFA-528D4D841BCE}"/>
                </a:ext>
              </a:extLst>
            </p:cNvPr>
            <p:cNvSpPr txBox="1"/>
            <p:nvPr/>
          </p:nvSpPr>
          <p:spPr>
            <a:xfrm rot="19867261">
              <a:off x="236290" y="3301227"/>
              <a:ext cx="2004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/>
                <a:t>Estrazione del DNA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046ED18B-7334-EAD3-5AFD-B8782EF79EDE}"/>
                </a:ext>
              </a:extLst>
            </p:cNvPr>
            <p:cNvSpPr txBox="1"/>
            <p:nvPr/>
          </p:nvSpPr>
          <p:spPr>
            <a:xfrm rot="19867261">
              <a:off x="1979669" y="3162728"/>
              <a:ext cx="2780889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/>
                <a:t>Amplificazione di un tratto </a:t>
              </a:r>
            </a:p>
            <a:p>
              <a:pPr algn="ctr"/>
              <a:r>
                <a:rPr lang="it-IT" b="1" dirty="0"/>
                <a:t>significativo del DNA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CC7DAF58-B6A3-587E-9D78-76169C4AB923}"/>
                </a:ext>
              </a:extLst>
            </p:cNvPr>
            <p:cNvSpPr txBox="1"/>
            <p:nvPr/>
          </p:nvSpPr>
          <p:spPr>
            <a:xfrm rot="19867261">
              <a:off x="4326236" y="3235469"/>
              <a:ext cx="18169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b="1" dirty="0"/>
                <a:t>Sequenziamento </a:t>
              </a:r>
            </a:p>
          </p:txBody>
        </p:sp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EFD20EC1-017A-C04A-AEBB-9D15CA6DA7FE}"/>
                </a:ext>
              </a:extLst>
            </p:cNvPr>
            <p:cNvSpPr txBox="1"/>
            <p:nvPr/>
          </p:nvSpPr>
          <p:spPr>
            <a:xfrm rot="19867261">
              <a:off x="5836067" y="3168399"/>
              <a:ext cx="25223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/>
                <a:t>Confronto con database </a:t>
              </a:r>
            </a:p>
            <a:p>
              <a:pPr algn="ctr"/>
              <a:r>
                <a:rPr lang="it-IT" b="1" dirty="0"/>
                <a:t>di sequenze</a:t>
              </a:r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58EE7F68-EB42-E3E1-AB57-90174964BDF7}"/>
                </a:ext>
              </a:extLst>
            </p:cNvPr>
            <p:cNvSpPr txBox="1"/>
            <p:nvPr/>
          </p:nvSpPr>
          <p:spPr>
            <a:xfrm rot="19867261">
              <a:off x="8470803" y="3096970"/>
              <a:ext cx="164314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/>
                <a:t>Identificazione </a:t>
              </a:r>
            </a:p>
            <a:p>
              <a:pPr algn="ctr"/>
              <a:r>
                <a:rPr lang="it-IT" b="1" dirty="0"/>
                <a:t>della specie</a:t>
              </a:r>
            </a:p>
          </p:txBody>
        </p:sp>
        <p:sp>
          <p:nvSpPr>
            <p:cNvPr id="20" name="CasellaDiTesto 19">
              <a:extLst>
                <a:ext uri="{FF2B5EF4-FFF2-40B4-BE49-F238E27FC236}">
                  <a16:creationId xmlns:a16="http://schemas.microsoft.com/office/drawing/2014/main" id="{FECF994F-A8C8-8DDD-49F1-9904008798CB}"/>
                </a:ext>
              </a:extLst>
            </p:cNvPr>
            <p:cNvSpPr txBox="1"/>
            <p:nvPr/>
          </p:nvSpPr>
          <p:spPr>
            <a:xfrm rot="19867261">
              <a:off x="10264404" y="3105835"/>
              <a:ext cx="19099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b="1" dirty="0"/>
                <a:t>Inserimento nella </a:t>
              </a:r>
            </a:p>
            <a:p>
              <a:pPr algn="ctr"/>
              <a:r>
                <a:rPr lang="it-IT" b="1" dirty="0"/>
                <a:t>tassonomia</a:t>
              </a:r>
            </a:p>
          </p:txBody>
        </p:sp>
        <p:sp>
          <p:nvSpPr>
            <p:cNvPr id="23" name="Freccia destra 22">
              <a:extLst>
                <a:ext uri="{FF2B5EF4-FFF2-40B4-BE49-F238E27FC236}">
                  <a16:creationId xmlns:a16="http://schemas.microsoft.com/office/drawing/2014/main" id="{76DD632D-456C-651F-EF4C-7B90E4441063}"/>
                </a:ext>
              </a:extLst>
            </p:cNvPr>
            <p:cNvSpPr/>
            <p:nvPr/>
          </p:nvSpPr>
          <p:spPr>
            <a:xfrm>
              <a:off x="2068018" y="3320454"/>
              <a:ext cx="492288" cy="199361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Freccia destra 23">
              <a:extLst>
                <a:ext uri="{FF2B5EF4-FFF2-40B4-BE49-F238E27FC236}">
                  <a16:creationId xmlns:a16="http://schemas.microsoft.com/office/drawing/2014/main" id="{0886AF9E-946D-CCF2-3A2A-FE0130011BA6}"/>
                </a:ext>
              </a:extLst>
            </p:cNvPr>
            <p:cNvSpPr/>
            <p:nvPr/>
          </p:nvSpPr>
          <p:spPr>
            <a:xfrm>
              <a:off x="10159312" y="3240266"/>
              <a:ext cx="492288" cy="199361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Freccia destra 24">
              <a:extLst>
                <a:ext uri="{FF2B5EF4-FFF2-40B4-BE49-F238E27FC236}">
                  <a16:creationId xmlns:a16="http://schemas.microsoft.com/office/drawing/2014/main" id="{20AE3B9B-91EA-D872-F109-688C0041A6E3}"/>
                </a:ext>
              </a:extLst>
            </p:cNvPr>
            <p:cNvSpPr/>
            <p:nvPr/>
          </p:nvSpPr>
          <p:spPr>
            <a:xfrm>
              <a:off x="8111518" y="3254852"/>
              <a:ext cx="492288" cy="199361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Freccia destra 25">
              <a:extLst>
                <a:ext uri="{FF2B5EF4-FFF2-40B4-BE49-F238E27FC236}">
                  <a16:creationId xmlns:a16="http://schemas.microsoft.com/office/drawing/2014/main" id="{E9EB75CA-F1D9-1834-E18A-026580DD31F5}"/>
                </a:ext>
              </a:extLst>
            </p:cNvPr>
            <p:cNvSpPr/>
            <p:nvPr/>
          </p:nvSpPr>
          <p:spPr>
            <a:xfrm>
              <a:off x="5932505" y="3273498"/>
              <a:ext cx="492288" cy="199361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Freccia destra 26">
              <a:extLst>
                <a:ext uri="{FF2B5EF4-FFF2-40B4-BE49-F238E27FC236}">
                  <a16:creationId xmlns:a16="http://schemas.microsoft.com/office/drawing/2014/main" id="{D8B84389-F724-6309-5F4B-5BF88D0CC6C5}"/>
                </a:ext>
              </a:extLst>
            </p:cNvPr>
            <p:cNvSpPr/>
            <p:nvPr/>
          </p:nvSpPr>
          <p:spPr>
            <a:xfrm>
              <a:off x="4370166" y="3297165"/>
              <a:ext cx="492288" cy="199361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29" name="Rettangolo con angoli arrotondati 28">
            <a:extLst>
              <a:ext uri="{FF2B5EF4-FFF2-40B4-BE49-F238E27FC236}">
                <a16:creationId xmlns:a16="http://schemas.microsoft.com/office/drawing/2014/main" id="{7EBC53C3-B0F9-5FF0-45F1-8C73AEE77D10}"/>
              </a:ext>
            </a:extLst>
          </p:cNvPr>
          <p:cNvSpPr/>
          <p:nvPr/>
        </p:nvSpPr>
        <p:spPr>
          <a:xfrm rot="19825186">
            <a:off x="2436680" y="3658937"/>
            <a:ext cx="1298095" cy="378529"/>
          </a:xfrm>
          <a:prstGeom prst="roundRect">
            <a:avLst>
              <a:gd name="adj" fmla="val 50000"/>
            </a:avLst>
          </a:prstGeom>
          <a:noFill/>
          <a:ln w="3175">
            <a:solidFill>
              <a:srgbClr val="FF0000"/>
            </a:solidFill>
          </a:ln>
          <a:effectLst>
            <a:glow rad="146273">
              <a:srgbClr val="FF0000">
                <a:alpha val="67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3176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3211989A-0661-26AE-BB00-BD840B8DD71F}"/>
              </a:ext>
            </a:extLst>
          </p:cNvPr>
          <p:cNvSpPr txBox="1"/>
          <p:nvPr/>
        </p:nvSpPr>
        <p:spPr>
          <a:xfrm>
            <a:off x="4244371" y="95064"/>
            <a:ext cx="3703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effectLst/>
                <a:latin typeface="Helvetica" pitchFamily="2" charset="0"/>
              </a:rPr>
              <a:t>Molecular</a:t>
            </a:r>
            <a:r>
              <a:rPr lang="it-IT" sz="2400" b="1" dirty="0">
                <a:effectLst/>
                <a:latin typeface="Helvetica" pitchFamily="2" charset="0"/>
              </a:rPr>
              <a:t> </a:t>
            </a:r>
            <a:r>
              <a:rPr lang="it-IT" sz="2400" b="1" dirty="0" err="1">
                <a:effectLst/>
                <a:latin typeface="Helvetica" pitchFamily="2" charset="0"/>
              </a:rPr>
              <a:t>fingerprinting</a:t>
            </a:r>
            <a:endParaRPr lang="it-IT" sz="2400" dirty="0">
              <a:effectLst/>
              <a:latin typeface="Helvetica" pitchFamily="2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24925C0-1527-F359-09CC-E6B6549ABBCC}"/>
              </a:ext>
            </a:extLst>
          </p:cNvPr>
          <p:cNvSpPr txBox="1"/>
          <p:nvPr/>
        </p:nvSpPr>
        <p:spPr>
          <a:xfrm>
            <a:off x="882502" y="914400"/>
            <a:ext cx="1074951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C00000"/>
                </a:solidFill>
                <a:latin typeface="Arial" panose="020B0604020202020204" pitchFamily="34" charset="0"/>
              </a:rPr>
              <a:t>I</a:t>
            </a:r>
            <a:r>
              <a:rPr lang="it-IT" b="1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mpronta genetica</a:t>
            </a:r>
            <a:r>
              <a:rPr lang="it-IT" b="0" i="0" dirty="0">
                <a:solidFill>
                  <a:srgbClr val="C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it-IT" b="1" i="0" dirty="0" err="1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fingerprint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il profilo derivato dalla identificazione della sequenza nucleotidica di determinati </a:t>
            </a: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marcatori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molecolari ad un </a:t>
            </a:r>
            <a:r>
              <a:rPr lang="it-IT" dirty="0">
                <a:solidFill>
                  <a:srgbClr val="202122"/>
                </a:solidFill>
                <a:latin typeface="Arial" panose="020B0604020202020204" pitchFamily="34" charset="0"/>
              </a:rPr>
              <a:t>genoma</a:t>
            </a:r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per renderlo riconoscibile e rintracciabile.</a:t>
            </a:r>
          </a:p>
          <a:p>
            <a:endParaRPr lang="it-IT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r>
              <a:rPr lang="it-IT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Un marcatore molecolare (genetico) può evidenziare le differenze tra due genomi, in termini di lunghezza di regioni dalle estremità conosciute, o di presenza/assenza di una sequenza nota.</a:t>
            </a:r>
            <a:endParaRPr lang="it-IT" dirty="0"/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BA95E96F-7565-9EDD-C3C5-39C08CD86582}"/>
              </a:ext>
            </a:extLst>
          </p:cNvPr>
          <p:cNvGrpSpPr/>
          <p:nvPr/>
        </p:nvGrpSpPr>
        <p:grpSpPr>
          <a:xfrm>
            <a:off x="1182083" y="2784989"/>
            <a:ext cx="10822075" cy="3726049"/>
            <a:chOff x="1182083" y="2784989"/>
            <a:chExt cx="10822075" cy="3726049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10E99F12-1B52-8185-3B27-695DF9A92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82083" y="3031601"/>
              <a:ext cx="1747572" cy="1901613"/>
            </a:xfrm>
            <a:prstGeom prst="rect">
              <a:avLst/>
            </a:prstGeom>
          </p:spPr>
        </p:pic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8DA9B9DB-A6D7-FE84-42D9-0643F5B84E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80736" y="3631022"/>
              <a:ext cx="3823422" cy="1036671"/>
            </a:xfrm>
            <a:prstGeom prst="rect">
              <a:avLst/>
            </a:prstGeom>
          </p:spPr>
        </p:pic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462E0906-2EC7-D5ED-79E9-A1A1F86F8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125513" y="2784989"/>
              <a:ext cx="3122368" cy="2647226"/>
            </a:xfrm>
            <a:prstGeom prst="rect">
              <a:avLst/>
            </a:prstGeom>
          </p:spPr>
        </p:pic>
        <p:sp>
          <p:nvSpPr>
            <p:cNvPr id="9" name="Freccia destra 8">
              <a:extLst>
                <a:ext uri="{FF2B5EF4-FFF2-40B4-BE49-F238E27FC236}">
                  <a16:creationId xmlns:a16="http://schemas.microsoft.com/office/drawing/2014/main" id="{A58FD8F3-ABF4-70AD-E38F-05E8E23097CF}"/>
                </a:ext>
              </a:extLst>
            </p:cNvPr>
            <p:cNvSpPr/>
            <p:nvPr/>
          </p:nvSpPr>
          <p:spPr>
            <a:xfrm>
              <a:off x="3192658" y="4149357"/>
              <a:ext cx="669852" cy="202757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" name="Freccia destra 9">
              <a:extLst>
                <a:ext uri="{FF2B5EF4-FFF2-40B4-BE49-F238E27FC236}">
                  <a16:creationId xmlns:a16="http://schemas.microsoft.com/office/drawing/2014/main" id="{BF72EE8D-7984-ABAC-78E0-CC7431C86994}"/>
                </a:ext>
              </a:extLst>
            </p:cNvPr>
            <p:cNvSpPr/>
            <p:nvPr/>
          </p:nvSpPr>
          <p:spPr>
            <a:xfrm>
              <a:off x="7336481" y="4079941"/>
              <a:ext cx="669852" cy="202757"/>
            </a:xfrm>
            <a:prstGeom prst="rightArrow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F56481C0-46C4-C513-ED9F-E4298481BEA0}"/>
                </a:ext>
              </a:extLst>
            </p:cNvPr>
            <p:cNvSpPr txBox="1"/>
            <p:nvPr/>
          </p:nvSpPr>
          <p:spPr>
            <a:xfrm>
              <a:off x="3701987" y="6141706"/>
              <a:ext cx="3969420" cy="369332"/>
            </a:xfrm>
            <a:prstGeom prst="rect">
              <a:avLst/>
            </a:prstGeom>
            <a:solidFill>
              <a:srgbClr val="FF0000"/>
            </a:solidFill>
            <a:scene3d>
              <a:camera prst="orthographicFront"/>
              <a:lightRig rig="freezing" dir="t"/>
            </a:scene3d>
            <a:sp3d extrusionH="12700">
              <a:bevelT w="12700"/>
              <a:bevelB w="12700"/>
            </a:sp3d>
          </p:spPr>
          <p:txBody>
            <a:bodyPr wrap="none" rtlCol="0">
              <a:spAutoFit/>
            </a:bodyPr>
            <a:lstStyle/>
            <a:p>
              <a:r>
                <a:rPr lang="it-IT" b="1" dirty="0">
                  <a:solidFill>
                    <a:schemeClr val="bg1"/>
                  </a:solidFill>
                </a:rPr>
                <a:t>Costo per un isolato batterico:  4-5 euro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8646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EF38AE1-FEA3-BC87-B8A3-D92C354F992C}"/>
              </a:ext>
            </a:extLst>
          </p:cNvPr>
          <p:cNvSpPr txBox="1"/>
          <p:nvPr/>
        </p:nvSpPr>
        <p:spPr>
          <a:xfrm>
            <a:off x="2246966" y="0"/>
            <a:ext cx="90165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Ma cosa è successo intorno al 2000 che ha causato </a:t>
            </a:r>
          </a:p>
          <a:p>
            <a:pPr algn="ctr"/>
            <a:r>
              <a:rPr lang="it-IT" sz="2400" b="1" dirty="0"/>
              <a:t>l’aumento improvviso di questi studi?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78FFBEB-F915-504E-59E1-0F8AAA3C4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99948">
            <a:off x="695397" y="1309748"/>
            <a:ext cx="3419401" cy="200525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2FADF118-801E-4BC8-8315-8CA031337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64073">
            <a:off x="5002535" y="1591519"/>
            <a:ext cx="6975998" cy="943754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0C006B27-4EF7-2FD5-F430-EC5BF24631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97569">
            <a:off x="1426196" y="3182688"/>
            <a:ext cx="6381307" cy="1563511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A87F4B68-2DAE-995B-2353-6D7258DA2F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7278" y="4269782"/>
            <a:ext cx="6086512" cy="2296618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5DB555A0-3A76-498D-ECDF-D9CAD2F872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5895" y="1028070"/>
            <a:ext cx="4363168" cy="573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08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F5B4249-8F91-F3FD-8BA0-FD916A0220E0}"/>
              </a:ext>
            </a:extLst>
          </p:cNvPr>
          <p:cNvSpPr txBox="1"/>
          <p:nvPr/>
        </p:nvSpPr>
        <p:spPr>
          <a:xfrm>
            <a:off x="3397093" y="116958"/>
            <a:ext cx="78197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effectLst/>
                <a:latin typeface="Helvetica" pitchFamily="2" charset="0"/>
              </a:rPr>
              <a:t>Come è stato condotto il sequenziamento d</a:t>
            </a:r>
            <a:r>
              <a:rPr lang="it-IT" sz="2000" b="1" dirty="0">
                <a:latin typeface="Helvetica" pitchFamily="2" charset="0"/>
              </a:rPr>
              <a:t>el genoma umano?</a:t>
            </a:r>
            <a:endParaRPr lang="it-IT" sz="2000" dirty="0">
              <a:effectLst/>
              <a:latin typeface="Helvetica" pitchFamily="2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D6FACB7-F466-FA8D-213D-90236C34D3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8549" y="851633"/>
            <a:ext cx="5918160" cy="571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793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cartone animato, design, arte, illustrazione&#10;&#10;Descrizione generata automaticamente">
            <a:extLst>
              <a:ext uri="{FF2B5EF4-FFF2-40B4-BE49-F238E27FC236}">
                <a16:creationId xmlns:a16="http://schemas.microsoft.com/office/drawing/2014/main" id="{5D3C7FAB-7348-38E6-FB4F-1EFC3B2895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37" y="838482"/>
            <a:ext cx="6349935" cy="5805377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DA3EF59-5987-219A-A278-89486229FA33}"/>
              </a:ext>
            </a:extLst>
          </p:cNvPr>
          <p:cNvSpPr txBox="1"/>
          <p:nvPr/>
        </p:nvSpPr>
        <p:spPr>
          <a:xfrm>
            <a:off x="4176001" y="394044"/>
            <a:ext cx="7738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latin typeface="Helvetica" pitchFamily="2" charset="0"/>
              </a:rPr>
              <a:t>Q</a:t>
            </a:r>
            <a:r>
              <a:rPr lang="it-IT" sz="2000" b="1" dirty="0">
                <a:effectLst/>
                <a:latin typeface="Helvetica" pitchFamily="2" charset="0"/>
              </a:rPr>
              <a:t>ueste tecniche dopo il 2000 sono state usate per identificare le specie batteriche senza passare per l’isolamento in coltura  </a:t>
            </a:r>
            <a:endParaRPr lang="it-IT" sz="2000" dirty="0">
              <a:effectLst/>
              <a:latin typeface="Helvetica" pitchFamily="2" charset="0"/>
            </a:endParaRP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344329DF-9F7C-3161-28AF-E44640B365F7}"/>
              </a:ext>
            </a:extLst>
          </p:cNvPr>
          <p:cNvGrpSpPr/>
          <p:nvPr/>
        </p:nvGrpSpPr>
        <p:grpSpPr>
          <a:xfrm>
            <a:off x="8623005" y="1669312"/>
            <a:ext cx="3142703" cy="4752753"/>
            <a:chOff x="8708065" y="1329070"/>
            <a:chExt cx="3142703" cy="4752753"/>
          </a:xfrm>
        </p:grpSpPr>
        <p:grpSp>
          <p:nvGrpSpPr>
            <p:cNvPr id="8" name="Gruppo 7">
              <a:extLst>
                <a:ext uri="{FF2B5EF4-FFF2-40B4-BE49-F238E27FC236}">
                  <a16:creationId xmlns:a16="http://schemas.microsoft.com/office/drawing/2014/main" id="{244DC0E7-EE1D-A82E-5B9B-B852BA1EB0F7}"/>
                </a:ext>
              </a:extLst>
            </p:cNvPr>
            <p:cNvGrpSpPr/>
            <p:nvPr/>
          </p:nvGrpSpPr>
          <p:grpSpPr>
            <a:xfrm>
              <a:off x="8793125" y="1329070"/>
              <a:ext cx="2501751" cy="3130845"/>
              <a:chOff x="8686800" y="1616149"/>
              <a:chExt cx="2501751" cy="3130845"/>
            </a:xfrm>
          </p:grpSpPr>
          <p:pic>
            <p:nvPicPr>
              <p:cNvPr id="6" name="Immagine 5" descr="Immagine che contiene disegno, schizzo, diagramma, Arte bambini&#10;&#10;Descrizione generata automaticamente">
                <a:extLst>
                  <a:ext uri="{FF2B5EF4-FFF2-40B4-BE49-F238E27FC236}">
                    <a16:creationId xmlns:a16="http://schemas.microsoft.com/office/drawing/2014/main" id="{EC108E70-B22B-5B88-5561-B1E6CE097E0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885724" y="1780953"/>
                <a:ext cx="2302827" cy="2966041"/>
              </a:xfrm>
              <a:prstGeom prst="rect">
                <a:avLst/>
              </a:prstGeom>
            </p:spPr>
          </p:pic>
          <p:sp>
            <p:nvSpPr>
              <p:cNvPr id="7" name="Rettangolo 6">
                <a:extLst>
                  <a:ext uri="{FF2B5EF4-FFF2-40B4-BE49-F238E27FC236}">
                    <a16:creationId xmlns:a16="http://schemas.microsoft.com/office/drawing/2014/main" id="{BE037D92-8995-8C29-5085-6FA176A833EB}"/>
                  </a:ext>
                </a:extLst>
              </p:cNvPr>
              <p:cNvSpPr/>
              <p:nvPr/>
            </p:nvSpPr>
            <p:spPr>
              <a:xfrm>
                <a:off x="8686800" y="1616149"/>
                <a:ext cx="478465" cy="2870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842634E9-E790-19CC-EA72-915AB5DD9A94}"/>
                </a:ext>
              </a:extLst>
            </p:cNvPr>
            <p:cNvSpPr txBox="1"/>
            <p:nvPr/>
          </p:nvSpPr>
          <p:spPr>
            <a:xfrm>
              <a:off x="8793125" y="4512163"/>
              <a:ext cx="3057643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  <a:effectLst/>
                  <a:latin typeface="Helvetica" pitchFamily="2" charset="0"/>
                </a:rPr>
                <a:t>Analisi delle regioni </a:t>
              </a:r>
              <a:r>
                <a:rPr lang="it-IT" sz="1600" dirty="0" err="1">
                  <a:solidFill>
                    <a:schemeClr val="accent5">
                      <a:lumMod val="75000"/>
                    </a:schemeClr>
                  </a:solidFill>
                  <a:effectLst/>
                  <a:latin typeface="Helvetica" pitchFamily="2" charset="0"/>
                </a:rPr>
                <a:t>ipervariabili</a:t>
              </a:r>
              <a:r>
                <a:rPr lang="it-IT" sz="1600" dirty="0">
                  <a:solidFill>
                    <a:schemeClr val="accent5">
                      <a:lumMod val="75000"/>
                    </a:schemeClr>
                  </a:solidFill>
                  <a:effectLst/>
                  <a:latin typeface="Helvetica" pitchFamily="2" charset="0"/>
                </a:rPr>
                <a:t> nel gene codificante per il 16S rRNA è il marcatore più usato per l’identificazione delle specie batteriche </a:t>
              </a:r>
            </a:p>
          </p:txBody>
        </p:sp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42595F9E-AB72-F17D-52F0-F6A2B6CFCB2E}"/>
                </a:ext>
              </a:extLst>
            </p:cNvPr>
            <p:cNvSpPr/>
            <p:nvPr/>
          </p:nvSpPr>
          <p:spPr>
            <a:xfrm>
              <a:off x="8708065" y="1329070"/>
              <a:ext cx="3142703" cy="4752753"/>
            </a:xfrm>
            <a:prstGeom prst="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/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9312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F5B4249-8F91-F3FD-8BA0-FD916A0220E0}"/>
              </a:ext>
            </a:extLst>
          </p:cNvPr>
          <p:cNvSpPr txBox="1"/>
          <p:nvPr/>
        </p:nvSpPr>
        <p:spPr>
          <a:xfrm>
            <a:off x="5637236" y="105697"/>
            <a:ext cx="2323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err="1">
                <a:effectLst/>
                <a:latin typeface="Helvetica" pitchFamily="2" charset="0"/>
              </a:rPr>
              <a:t>Metagenomica</a:t>
            </a:r>
            <a:endParaRPr lang="it-IT" sz="2400" dirty="0">
              <a:effectLst/>
              <a:latin typeface="Helvetica" pitchFamily="2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45B8EA6-83F5-F6D8-B0D0-7D293094B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106" y="818707"/>
            <a:ext cx="9032475" cy="584790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CE2E8142-259D-D5C8-ACC6-5E8CDE0DC4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980" y="935665"/>
            <a:ext cx="1212555" cy="121255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460A827-16F3-E47D-B62D-23F14808B096}"/>
              </a:ext>
            </a:extLst>
          </p:cNvPr>
          <p:cNvSpPr/>
          <p:nvPr/>
        </p:nvSpPr>
        <p:spPr>
          <a:xfrm>
            <a:off x="6400800" y="829560"/>
            <a:ext cx="2466753" cy="1424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AB10E861-3016-6CDF-DBD9-DC10EAAAF3FD}"/>
              </a:ext>
            </a:extLst>
          </p:cNvPr>
          <p:cNvCxnSpPr/>
          <p:nvPr/>
        </p:nvCxnSpPr>
        <p:spPr>
          <a:xfrm>
            <a:off x="8867553" y="1648047"/>
            <a:ext cx="340242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tangolo 5">
            <a:extLst>
              <a:ext uri="{FF2B5EF4-FFF2-40B4-BE49-F238E27FC236}">
                <a16:creationId xmlns:a16="http://schemas.microsoft.com/office/drawing/2014/main" id="{48675B1F-7A42-19DE-FCA5-46B9133E1E2B}"/>
              </a:ext>
            </a:extLst>
          </p:cNvPr>
          <p:cNvSpPr/>
          <p:nvPr/>
        </p:nvSpPr>
        <p:spPr>
          <a:xfrm>
            <a:off x="8789331" y="829559"/>
            <a:ext cx="2466753" cy="14247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29BE4654-6B6D-B725-8EE5-5DCF1CC4A867}"/>
              </a:ext>
            </a:extLst>
          </p:cNvPr>
          <p:cNvSpPr/>
          <p:nvPr/>
        </p:nvSpPr>
        <p:spPr>
          <a:xfrm>
            <a:off x="3083192" y="2619373"/>
            <a:ext cx="4550985" cy="10063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063CB7C2-9967-745C-2B57-FE591F1FEF44}"/>
              </a:ext>
            </a:extLst>
          </p:cNvPr>
          <p:cNvSpPr/>
          <p:nvPr/>
        </p:nvSpPr>
        <p:spPr>
          <a:xfrm>
            <a:off x="7474689" y="2254103"/>
            <a:ext cx="3327990" cy="14247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6EE8EA3-1555-DD04-E7F1-0AE1DE8C0FBD}"/>
              </a:ext>
            </a:extLst>
          </p:cNvPr>
          <p:cNvSpPr txBox="1"/>
          <p:nvPr/>
        </p:nvSpPr>
        <p:spPr>
          <a:xfrm>
            <a:off x="3177962" y="3482920"/>
            <a:ext cx="3314305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endParaRPr lang="it-IT" sz="2000" b="1" dirty="0"/>
          </a:p>
          <a:p>
            <a:pPr algn="ctr"/>
            <a:r>
              <a:rPr lang="it-IT" sz="2000" b="1" dirty="0"/>
              <a:t>    Classificazione filogenetica </a:t>
            </a:r>
          </a:p>
          <a:p>
            <a:pPr algn="ctr"/>
            <a:r>
              <a:rPr lang="it-IT" sz="2000" b="1" dirty="0">
                <a:solidFill>
                  <a:srgbClr val="FF0000"/>
                </a:solidFill>
              </a:rPr>
              <a:t>Chi ho trovato?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B2F16F1A-0A31-B426-9062-49B11563F3DB}"/>
              </a:ext>
            </a:extLst>
          </p:cNvPr>
          <p:cNvSpPr txBox="1"/>
          <p:nvPr/>
        </p:nvSpPr>
        <p:spPr>
          <a:xfrm>
            <a:off x="7206141" y="3504185"/>
            <a:ext cx="3166380" cy="101566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endParaRPr lang="it-IT" sz="2000" b="1" dirty="0"/>
          </a:p>
          <a:p>
            <a:pPr algn="ctr"/>
            <a:r>
              <a:rPr lang="it-IT" sz="2000" b="1" dirty="0"/>
              <a:t>    Classificazione Funzionale</a:t>
            </a:r>
          </a:p>
          <a:p>
            <a:pPr algn="ctr"/>
            <a:r>
              <a:rPr lang="it-IT" sz="2000" b="1" dirty="0">
                <a:solidFill>
                  <a:srgbClr val="FF0000"/>
                </a:solidFill>
              </a:rPr>
              <a:t>Cosa può fare?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F7DD0677-43A4-614B-9E68-0C375DDAEF70}"/>
              </a:ext>
            </a:extLst>
          </p:cNvPr>
          <p:cNvSpPr/>
          <p:nvPr/>
        </p:nvSpPr>
        <p:spPr>
          <a:xfrm>
            <a:off x="2094614" y="3678865"/>
            <a:ext cx="9161470" cy="30621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581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0" grpId="0" animBg="1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C208ED0-8106-6AF7-3A2E-2943C3931B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78" y="1738820"/>
            <a:ext cx="10519844" cy="436904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D423C92-B51A-A905-2F2C-3EADB2B83FEF}"/>
              </a:ext>
            </a:extLst>
          </p:cNvPr>
          <p:cNvSpPr txBox="1"/>
          <p:nvPr/>
        </p:nvSpPr>
        <p:spPr>
          <a:xfrm>
            <a:off x="776616" y="565468"/>
            <a:ext cx="10815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/>
              <a:t>ANALISI DELLA </a:t>
            </a:r>
            <a:r>
              <a:rPr lang="it-IT" b="1" u="sng" dirty="0">
                <a:solidFill>
                  <a:srgbClr val="00B0F0"/>
                </a:solidFill>
              </a:rPr>
              <a:t>FREQUENZA</a:t>
            </a:r>
            <a:r>
              <a:rPr lang="it-IT" b="1" dirty="0"/>
              <a:t> DI OGNI SINGOLA SPECIE  CALCOLATA IN PROPORZIONE DEI MARKERS IDENTIFICATI</a:t>
            </a:r>
          </a:p>
        </p:txBody>
      </p:sp>
    </p:spTree>
    <p:extLst>
      <p:ext uri="{BB962C8B-B14F-4D97-AF65-F5344CB8AC3E}">
        <p14:creationId xmlns:p14="http://schemas.microsoft.com/office/powerpoint/2010/main" val="325983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23874D0-7010-682C-06E8-FA77B5D626BD}"/>
              </a:ext>
            </a:extLst>
          </p:cNvPr>
          <p:cNvSpPr txBox="1"/>
          <p:nvPr/>
        </p:nvSpPr>
        <p:spPr>
          <a:xfrm>
            <a:off x="991003" y="812799"/>
            <a:ext cx="1093893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800" dirty="0"/>
          </a:p>
          <a:p>
            <a:r>
              <a:rPr lang="it-IT" sz="2800" dirty="0"/>
              <a:t>Per anni è stato valutato che il rapporto tra il numero di cellule batteriche e quello delle cellule eucariotiche in un corpo umano sia pari a </a:t>
            </a:r>
            <a:r>
              <a:rPr lang="it-IT" sz="2800" b="1" dirty="0">
                <a:solidFill>
                  <a:srgbClr val="FF0000"/>
                </a:solidFill>
              </a:rPr>
              <a:t>10/1</a:t>
            </a:r>
            <a:r>
              <a:rPr lang="it-IT" sz="2800" dirty="0"/>
              <a:t>.</a:t>
            </a:r>
          </a:p>
          <a:p>
            <a:endParaRPr lang="it-IT" sz="2800" dirty="0"/>
          </a:p>
          <a:p>
            <a:r>
              <a:rPr lang="it-IT" sz="2800" dirty="0"/>
              <a:t>Studi recenti hanno suggerito che questo rapporto sia circa </a:t>
            </a:r>
            <a:r>
              <a:rPr lang="it-IT" sz="2800" b="1" dirty="0">
                <a:solidFill>
                  <a:srgbClr val="FF0000"/>
                </a:solidFill>
              </a:rPr>
              <a:t>1/1</a:t>
            </a:r>
            <a:r>
              <a:rPr lang="it-IT" sz="2800" dirty="0"/>
              <a:t>; un corpo umano standard (70 Kg, h 1,7 m; età 20-30 anni) contiene circa 30 trilioni di cellule umane e 39 trilioni di batteri.</a:t>
            </a:r>
          </a:p>
          <a:p>
            <a:endParaRPr lang="it-IT" sz="2800" dirty="0"/>
          </a:p>
          <a:p>
            <a:r>
              <a:rPr lang="it-IT" sz="2800" dirty="0"/>
              <a:t>In qualsiasi momento nel corpo umano sono presenti più di 1000 specie, sebbene il numero di genotipi unici (</a:t>
            </a:r>
            <a:r>
              <a:rPr lang="it-IT" sz="2800" dirty="0" err="1"/>
              <a:t>subspecie</a:t>
            </a:r>
            <a:r>
              <a:rPr lang="it-IT" sz="2800" dirty="0"/>
              <a:t>) potrebbe essere superiore di vari ordini di grandezza.</a:t>
            </a:r>
          </a:p>
        </p:txBody>
      </p:sp>
    </p:spTree>
    <p:extLst>
      <p:ext uri="{BB962C8B-B14F-4D97-AF65-F5344CB8AC3E}">
        <p14:creationId xmlns:p14="http://schemas.microsoft.com/office/powerpoint/2010/main" val="36099752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097F5E5E-D030-69BE-310B-DA300CFDF556}"/>
              </a:ext>
            </a:extLst>
          </p:cNvPr>
          <p:cNvSpPr txBox="1"/>
          <p:nvPr/>
        </p:nvSpPr>
        <p:spPr>
          <a:xfrm>
            <a:off x="2349617" y="52008"/>
            <a:ext cx="67254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effectLst/>
                <a:latin typeface="Helvetica" pitchFamily="2" charset="0"/>
              </a:rPr>
              <a:t>ASSOCIAZIONE DI ALTRE TECNOLOGIE «...OMICHE»</a:t>
            </a:r>
            <a:endParaRPr lang="it-IT" sz="2000" dirty="0">
              <a:effectLst/>
              <a:latin typeface="Helvetica" pitchFamily="2" charset="0"/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D48FFAE-B602-8EE6-5DAC-063315ADB4DC}"/>
              </a:ext>
            </a:extLst>
          </p:cNvPr>
          <p:cNvSpPr txBox="1"/>
          <p:nvPr/>
        </p:nvSpPr>
        <p:spPr>
          <a:xfrm>
            <a:off x="435308" y="1106809"/>
            <a:ext cx="26245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effectLst/>
                <a:latin typeface="Helvetica" pitchFamily="2" charset="0"/>
              </a:rPr>
              <a:t>METAPROTEOMICA</a:t>
            </a:r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6643998-10AE-D50C-9B68-0A76A1F61680}"/>
              </a:ext>
            </a:extLst>
          </p:cNvPr>
          <p:cNvSpPr txBox="1"/>
          <p:nvPr/>
        </p:nvSpPr>
        <p:spPr>
          <a:xfrm>
            <a:off x="435308" y="1829091"/>
            <a:ext cx="31897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effectLst/>
                <a:latin typeface="Helvetica" pitchFamily="2" charset="0"/>
              </a:rPr>
              <a:t>METATRASCRITTOMICA</a:t>
            </a:r>
            <a:endParaRPr lang="it-IT" dirty="0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9BB372E-3470-0D26-8B1F-76952E41A4C9}"/>
              </a:ext>
            </a:extLst>
          </p:cNvPr>
          <p:cNvSpPr txBox="1"/>
          <p:nvPr/>
        </p:nvSpPr>
        <p:spPr>
          <a:xfrm>
            <a:off x="435308" y="2551373"/>
            <a:ext cx="24046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effectLst/>
                <a:latin typeface="Helvetica" pitchFamily="2" charset="0"/>
              </a:rPr>
              <a:t>METABOLOMICA</a:t>
            </a:r>
            <a:endParaRPr lang="it-IT" dirty="0"/>
          </a:p>
        </p:txBody>
      </p:sp>
      <p:sp>
        <p:nvSpPr>
          <p:cNvPr id="11" name="Parentesi graffa chiusa 10">
            <a:extLst>
              <a:ext uri="{FF2B5EF4-FFF2-40B4-BE49-F238E27FC236}">
                <a16:creationId xmlns:a16="http://schemas.microsoft.com/office/drawing/2014/main" id="{CE261276-3A05-6C30-C208-0D8B6DCF3922}"/>
              </a:ext>
            </a:extLst>
          </p:cNvPr>
          <p:cNvSpPr/>
          <p:nvPr/>
        </p:nvSpPr>
        <p:spPr>
          <a:xfrm>
            <a:off x="3522855" y="1075018"/>
            <a:ext cx="451782" cy="1876465"/>
          </a:xfrm>
          <a:prstGeom prst="rightBrace">
            <a:avLst>
              <a:gd name="adj1" fmla="val 6155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D0FCDCA-9F61-8162-041F-AFCC6869EBDC}"/>
              </a:ext>
            </a:extLst>
          </p:cNvPr>
          <p:cNvSpPr txBox="1"/>
          <p:nvPr/>
        </p:nvSpPr>
        <p:spPr>
          <a:xfrm>
            <a:off x="4088085" y="1636531"/>
            <a:ext cx="64351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effectLst/>
                <a:latin typeface="Helvetica" pitchFamily="2" charset="0"/>
              </a:rPr>
              <a:t>Consentono di fotografare le funzioni biologiche realmente attive al momento del prelievo</a:t>
            </a:r>
            <a:endParaRPr lang="it-IT" dirty="0"/>
          </a:p>
        </p:txBody>
      </p:sp>
      <p:grpSp>
        <p:nvGrpSpPr>
          <p:cNvPr id="33" name="Gruppo 32">
            <a:extLst>
              <a:ext uri="{FF2B5EF4-FFF2-40B4-BE49-F238E27FC236}">
                <a16:creationId xmlns:a16="http://schemas.microsoft.com/office/drawing/2014/main" id="{65221947-53F7-7B33-AA50-785BF7221EBE}"/>
              </a:ext>
            </a:extLst>
          </p:cNvPr>
          <p:cNvGrpSpPr/>
          <p:nvPr/>
        </p:nvGrpSpPr>
        <p:grpSpPr>
          <a:xfrm>
            <a:off x="1469248" y="2406702"/>
            <a:ext cx="8433704" cy="4478348"/>
            <a:chOff x="1469248" y="2406702"/>
            <a:chExt cx="8433704" cy="4478348"/>
          </a:xfrm>
        </p:grpSpPr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id="{76C426C5-8F6D-439E-0416-ACBF801FE78C}"/>
                </a:ext>
              </a:extLst>
            </p:cNvPr>
            <p:cNvGrpSpPr/>
            <p:nvPr/>
          </p:nvGrpSpPr>
          <p:grpSpPr>
            <a:xfrm>
              <a:off x="1469248" y="3354966"/>
              <a:ext cx="3562350" cy="3181350"/>
              <a:chOff x="2120900" y="3524250"/>
              <a:chExt cx="3562350" cy="3181350"/>
            </a:xfrm>
          </p:grpSpPr>
          <p:pic>
            <p:nvPicPr>
              <p:cNvPr id="15" name="Immagine 14" descr="Immagine che contiene clipart, cartone animato, illustrazione&#10;&#10;Descrizione generata automaticamente">
                <a:extLst>
                  <a:ext uri="{FF2B5EF4-FFF2-40B4-BE49-F238E27FC236}">
                    <a16:creationId xmlns:a16="http://schemas.microsoft.com/office/drawing/2014/main" id="{6C8BAE13-9B3E-10A1-C613-980D959408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491338" y="4044387"/>
                <a:ext cx="2520500" cy="2407829"/>
              </a:xfrm>
              <a:prstGeom prst="rect">
                <a:avLst/>
              </a:prstGeom>
            </p:spPr>
          </p:pic>
          <p:sp>
            <p:nvSpPr>
              <p:cNvPr id="17" name="Figura a mano libera 16">
                <a:extLst>
                  <a:ext uri="{FF2B5EF4-FFF2-40B4-BE49-F238E27FC236}">
                    <a16:creationId xmlns:a16="http://schemas.microsoft.com/office/drawing/2014/main" id="{9C7EA44E-0EAB-8BFF-0F48-A86C9613EA1E}"/>
                  </a:ext>
                </a:extLst>
              </p:cNvPr>
              <p:cNvSpPr/>
              <p:nvPr/>
            </p:nvSpPr>
            <p:spPr>
              <a:xfrm>
                <a:off x="2120900" y="3956050"/>
                <a:ext cx="717680" cy="2616200"/>
              </a:xfrm>
              <a:custGeom>
                <a:avLst/>
                <a:gdLst>
                  <a:gd name="connsiteX0" fmla="*/ 717550 w 717680"/>
                  <a:gd name="connsiteY0" fmla="*/ 88900 h 2616200"/>
                  <a:gd name="connsiteX1" fmla="*/ 685800 w 717680"/>
                  <a:gd name="connsiteY1" fmla="*/ 114300 h 2616200"/>
                  <a:gd name="connsiteX2" fmla="*/ 654050 w 717680"/>
                  <a:gd name="connsiteY2" fmla="*/ 139700 h 2616200"/>
                  <a:gd name="connsiteX3" fmla="*/ 628650 w 717680"/>
                  <a:gd name="connsiteY3" fmla="*/ 177800 h 2616200"/>
                  <a:gd name="connsiteX4" fmla="*/ 622300 w 717680"/>
                  <a:gd name="connsiteY4" fmla="*/ 209550 h 2616200"/>
                  <a:gd name="connsiteX5" fmla="*/ 577850 w 717680"/>
                  <a:gd name="connsiteY5" fmla="*/ 241300 h 2616200"/>
                  <a:gd name="connsiteX6" fmla="*/ 552450 w 717680"/>
                  <a:gd name="connsiteY6" fmla="*/ 279400 h 2616200"/>
                  <a:gd name="connsiteX7" fmla="*/ 533400 w 717680"/>
                  <a:gd name="connsiteY7" fmla="*/ 298450 h 2616200"/>
                  <a:gd name="connsiteX8" fmla="*/ 508000 w 717680"/>
                  <a:gd name="connsiteY8" fmla="*/ 336550 h 2616200"/>
                  <a:gd name="connsiteX9" fmla="*/ 444500 w 717680"/>
                  <a:gd name="connsiteY9" fmla="*/ 349250 h 2616200"/>
                  <a:gd name="connsiteX10" fmla="*/ 419100 w 717680"/>
                  <a:gd name="connsiteY10" fmla="*/ 355600 h 2616200"/>
                  <a:gd name="connsiteX11" fmla="*/ 400050 w 717680"/>
                  <a:gd name="connsiteY11" fmla="*/ 368300 h 2616200"/>
                  <a:gd name="connsiteX12" fmla="*/ 361950 w 717680"/>
                  <a:gd name="connsiteY12" fmla="*/ 381000 h 2616200"/>
                  <a:gd name="connsiteX13" fmla="*/ 349250 w 717680"/>
                  <a:gd name="connsiteY13" fmla="*/ 400050 h 2616200"/>
                  <a:gd name="connsiteX14" fmla="*/ 336550 w 717680"/>
                  <a:gd name="connsiteY14" fmla="*/ 438150 h 2616200"/>
                  <a:gd name="connsiteX15" fmla="*/ 311150 w 717680"/>
                  <a:gd name="connsiteY15" fmla="*/ 476250 h 2616200"/>
                  <a:gd name="connsiteX16" fmla="*/ 298450 w 717680"/>
                  <a:gd name="connsiteY16" fmla="*/ 495300 h 2616200"/>
                  <a:gd name="connsiteX17" fmla="*/ 285750 w 717680"/>
                  <a:gd name="connsiteY17" fmla="*/ 546100 h 2616200"/>
                  <a:gd name="connsiteX18" fmla="*/ 279400 w 717680"/>
                  <a:gd name="connsiteY18" fmla="*/ 609600 h 2616200"/>
                  <a:gd name="connsiteX19" fmla="*/ 260350 w 717680"/>
                  <a:gd name="connsiteY19" fmla="*/ 666750 h 2616200"/>
                  <a:gd name="connsiteX20" fmla="*/ 254000 w 717680"/>
                  <a:gd name="connsiteY20" fmla="*/ 685800 h 2616200"/>
                  <a:gd name="connsiteX21" fmla="*/ 241300 w 717680"/>
                  <a:gd name="connsiteY21" fmla="*/ 755650 h 2616200"/>
                  <a:gd name="connsiteX22" fmla="*/ 241300 w 717680"/>
                  <a:gd name="connsiteY22" fmla="*/ 920750 h 2616200"/>
                  <a:gd name="connsiteX23" fmla="*/ 260350 w 717680"/>
                  <a:gd name="connsiteY23" fmla="*/ 965200 h 2616200"/>
                  <a:gd name="connsiteX24" fmla="*/ 279400 w 717680"/>
                  <a:gd name="connsiteY24" fmla="*/ 1003300 h 2616200"/>
                  <a:gd name="connsiteX25" fmla="*/ 298450 w 717680"/>
                  <a:gd name="connsiteY25" fmla="*/ 1016000 h 2616200"/>
                  <a:gd name="connsiteX26" fmla="*/ 317500 w 717680"/>
                  <a:gd name="connsiteY26" fmla="*/ 1035050 h 2616200"/>
                  <a:gd name="connsiteX27" fmla="*/ 323850 w 717680"/>
                  <a:gd name="connsiteY27" fmla="*/ 1054100 h 2616200"/>
                  <a:gd name="connsiteX28" fmla="*/ 361950 w 717680"/>
                  <a:gd name="connsiteY28" fmla="*/ 1085850 h 2616200"/>
                  <a:gd name="connsiteX29" fmla="*/ 400050 w 717680"/>
                  <a:gd name="connsiteY29" fmla="*/ 1098550 h 2616200"/>
                  <a:gd name="connsiteX30" fmla="*/ 419100 w 717680"/>
                  <a:gd name="connsiteY30" fmla="*/ 1104900 h 2616200"/>
                  <a:gd name="connsiteX31" fmla="*/ 438150 w 717680"/>
                  <a:gd name="connsiteY31" fmla="*/ 1111250 h 2616200"/>
                  <a:gd name="connsiteX32" fmla="*/ 476250 w 717680"/>
                  <a:gd name="connsiteY32" fmla="*/ 1130300 h 2616200"/>
                  <a:gd name="connsiteX33" fmla="*/ 508000 w 717680"/>
                  <a:gd name="connsiteY33" fmla="*/ 1162050 h 2616200"/>
                  <a:gd name="connsiteX34" fmla="*/ 546100 w 717680"/>
                  <a:gd name="connsiteY34" fmla="*/ 1174750 h 2616200"/>
                  <a:gd name="connsiteX35" fmla="*/ 596900 w 717680"/>
                  <a:gd name="connsiteY35" fmla="*/ 1250950 h 2616200"/>
                  <a:gd name="connsiteX36" fmla="*/ 596900 w 717680"/>
                  <a:gd name="connsiteY36" fmla="*/ 1250950 h 2616200"/>
                  <a:gd name="connsiteX37" fmla="*/ 622300 w 717680"/>
                  <a:gd name="connsiteY37" fmla="*/ 1308100 h 2616200"/>
                  <a:gd name="connsiteX38" fmla="*/ 628650 w 717680"/>
                  <a:gd name="connsiteY38" fmla="*/ 1339850 h 2616200"/>
                  <a:gd name="connsiteX39" fmla="*/ 641350 w 717680"/>
                  <a:gd name="connsiteY39" fmla="*/ 1377950 h 2616200"/>
                  <a:gd name="connsiteX40" fmla="*/ 609600 w 717680"/>
                  <a:gd name="connsiteY40" fmla="*/ 1428750 h 2616200"/>
                  <a:gd name="connsiteX41" fmla="*/ 590550 w 717680"/>
                  <a:gd name="connsiteY41" fmla="*/ 1435100 h 2616200"/>
                  <a:gd name="connsiteX42" fmla="*/ 571500 w 717680"/>
                  <a:gd name="connsiteY42" fmla="*/ 1454150 h 2616200"/>
                  <a:gd name="connsiteX43" fmla="*/ 558800 w 717680"/>
                  <a:gd name="connsiteY43" fmla="*/ 1504950 h 2616200"/>
                  <a:gd name="connsiteX44" fmla="*/ 539750 w 717680"/>
                  <a:gd name="connsiteY44" fmla="*/ 1524000 h 2616200"/>
                  <a:gd name="connsiteX45" fmla="*/ 514350 w 717680"/>
                  <a:gd name="connsiteY45" fmla="*/ 1530350 h 2616200"/>
                  <a:gd name="connsiteX46" fmla="*/ 495300 w 717680"/>
                  <a:gd name="connsiteY46" fmla="*/ 1536700 h 2616200"/>
                  <a:gd name="connsiteX47" fmla="*/ 438150 w 717680"/>
                  <a:gd name="connsiteY47" fmla="*/ 1568450 h 2616200"/>
                  <a:gd name="connsiteX48" fmla="*/ 463550 w 717680"/>
                  <a:gd name="connsiteY48" fmla="*/ 1530350 h 2616200"/>
                  <a:gd name="connsiteX49" fmla="*/ 495300 w 717680"/>
                  <a:gd name="connsiteY49" fmla="*/ 1492250 h 2616200"/>
                  <a:gd name="connsiteX50" fmla="*/ 476250 w 717680"/>
                  <a:gd name="connsiteY50" fmla="*/ 1549400 h 2616200"/>
                  <a:gd name="connsiteX51" fmla="*/ 469900 w 717680"/>
                  <a:gd name="connsiteY51" fmla="*/ 1574800 h 2616200"/>
                  <a:gd name="connsiteX52" fmla="*/ 450850 w 717680"/>
                  <a:gd name="connsiteY52" fmla="*/ 1625600 h 2616200"/>
                  <a:gd name="connsiteX53" fmla="*/ 438150 w 717680"/>
                  <a:gd name="connsiteY53" fmla="*/ 1676400 h 2616200"/>
                  <a:gd name="connsiteX54" fmla="*/ 425450 w 717680"/>
                  <a:gd name="connsiteY54" fmla="*/ 1739900 h 2616200"/>
                  <a:gd name="connsiteX55" fmla="*/ 419100 w 717680"/>
                  <a:gd name="connsiteY55" fmla="*/ 1758950 h 2616200"/>
                  <a:gd name="connsiteX56" fmla="*/ 406400 w 717680"/>
                  <a:gd name="connsiteY56" fmla="*/ 1778000 h 2616200"/>
                  <a:gd name="connsiteX57" fmla="*/ 393700 w 717680"/>
                  <a:gd name="connsiteY57" fmla="*/ 1803400 h 2616200"/>
                  <a:gd name="connsiteX58" fmla="*/ 355600 w 717680"/>
                  <a:gd name="connsiteY58" fmla="*/ 1854200 h 2616200"/>
                  <a:gd name="connsiteX59" fmla="*/ 342900 w 717680"/>
                  <a:gd name="connsiteY59" fmla="*/ 1873250 h 2616200"/>
                  <a:gd name="connsiteX60" fmla="*/ 336550 w 717680"/>
                  <a:gd name="connsiteY60" fmla="*/ 1898650 h 2616200"/>
                  <a:gd name="connsiteX61" fmla="*/ 330200 w 717680"/>
                  <a:gd name="connsiteY61" fmla="*/ 1917700 h 2616200"/>
                  <a:gd name="connsiteX62" fmla="*/ 317500 w 717680"/>
                  <a:gd name="connsiteY62" fmla="*/ 1968500 h 2616200"/>
                  <a:gd name="connsiteX63" fmla="*/ 311150 w 717680"/>
                  <a:gd name="connsiteY63" fmla="*/ 1987550 h 2616200"/>
                  <a:gd name="connsiteX64" fmla="*/ 349250 w 717680"/>
                  <a:gd name="connsiteY64" fmla="*/ 1974850 h 2616200"/>
                  <a:gd name="connsiteX65" fmla="*/ 368300 w 717680"/>
                  <a:gd name="connsiteY65" fmla="*/ 1968500 h 2616200"/>
                  <a:gd name="connsiteX66" fmla="*/ 406400 w 717680"/>
                  <a:gd name="connsiteY66" fmla="*/ 1949450 h 2616200"/>
                  <a:gd name="connsiteX67" fmla="*/ 393700 w 717680"/>
                  <a:gd name="connsiteY67" fmla="*/ 1911350 h 2616200"/>
                  <a:gd name="connsiteX68" fmla="*/ 400050 w 717680"/>
                  <a:gd name="connsiteY68" fmla="*/ 1930400 h 2616200"/>
                  <a:gd name="connsiteX69" fmla="*/ 406400 w 717680"/>
                  <a:gd name="connsiteY69" fmla="*/ 1955800 h 2616200"/>
                  <a:gd name="connsiteX70" fmla="*/ 425450 w 717680"/>
                  <a:gd name="connsiteY70" fmla="*/ 1968500 h 2616200"/>
                  <a:gd name="connsiteX71" fmla="*/ 400050 w 717680"/>
                  <a:gd name="connsiteY71" fmla="*/ 1955800 h 2616200"/>
                  <a:gd name="connsiteX72" fmla="*/ 361950 w 717680"/>
                  <a:gd name="connsiteY72" fmla="*/ 1949450 h 2616200"/>
                  <a:gd name="connsiteX73" fmla="*/ 406400 w 717680"/>
                  <a:gd name="connsiteY73" fmla="*/ 1911350 h 2616200"/>
                  <a:gd name="connsiteX74" fmla="*/ 425450 w 717680"/>
                  <a:gd name="connsiteY74" fmla="*/ 1905000 h 2616200"/>
                  <a:gd name="connsiteX75" fmla="*/ 444500 w 717680"/>
                  <a:gd name="connsiteY75" fmla="*/ 1911350 h 2616200"/>
                  <a:gd name="connsiteX76" fmla="*/ 469900 w 717680"/>
                  <a:gd name="connsiteY76" fmla="*/ 1949450 h 2616200"/>
                  <a:gd name="connsiteX77" fmla="*/ 488950 w 717680"/>
                  <a:gd name="connsiteY77" fmla="*/ 1955800 h 2616200"/>
                  <a:gd name="connsiteX78" fmla="*/ 508000 w 717680"/>
                  <a:gd name="connsiteY78" fmla="*/ 1974850 h 2616200"/>
                  <a:gd name="connsiteX79" fmla="*/ 508000 w 717680"/>
                  <a:gd name="connsiteY79" fmla="*/ 2051050 h 2616200"/>
                  <a:gd name="connsiteX80" fmla="*/ 501650 w 717680"/>
                  <a:gd name="connsiteY80" fmla="*/ 2070100 h 2616200"/>
                  <a:gd name="connsiteX81" fmla="*/ 476250 w 717680"/>
                  <a:gd name="connsiteY81" fmla="*/ 2108200 h 2616200"/>
                  <a:gd name="connsiteX82" fmla="*/ 463550 w 717680"/>
                  <a:gd name="connsiteY82" fmla="*/ 2146300 h 2616200"/>
                  <a:gd name="connsiteX83" fmla="*/ 457200 w 717680"/>
                  <a:gd name="connsiteY83" fmla="*/ 2165350 h 2616200"/>
                  <a:gd name="connsiteX84" fmla="*/ 431800 w 717680"/>
                  <a:gd name="connsiteY84" fmla="*/ 2203450 h 2616200"/>
                  <a:gd name="connsiteX85" fmla="*/ 444500 w 717680"/>
                  <a:gd name="connsiteY85" fmla="*/ 2241550 h 2616200"/>
                  <a:gd name="connsiteX86" fmla="*/ 463550 w 717680"/>
                  <a:gd name="connsiteY86" fmla="*/ 2279650 h 2616200"/>
                  <a:gd name="connsiteX87" fmla="*/ 482600 w 717680"/>
                  <a:gd name="connsiteY87" fmla="*/ 2286000 h 2616200"/>
                  <a:gd name="connsiteX88" fmla="*/ 501650 w 717680"/>
                  <a:gd name="connsiteY88" fmla="*/ 2279650 h 2616200"/>
                  <a:gd name="connsiteX89" fmla="*/ 539750 w 717680"/>
                  <a:gd name="connsiteY89" fmla="*/ 2292350 h 2616200"/>
                  <a:gd name="connsiteX90" fmla="*/ 552450 w 717680"/>
                  <a:gd name="connsiteY90" fmla="*/ 2311400 h 2616200"/>
                  <a:gd name="connsiteX91" fmla="*/ 571500 w 717680"/>
                  <a:gd name="connsiteY91" fmla="*/ 2324100 h 2616200"/>
                  <a:gd name="connsiteX92" fmla="*/ 590550 w 717680"/>
                  <a:gd name="connsiteY92" fmla="*/ 2393950 h 2616200"/>
                  <a:gd name="connsiteX93" fmla="*/ 603250 w 717680"/>
                  <a:gd name="connsiteY93" fmla="*/ 2413000 h 2616200"/>
                  <a:gd name="connsiteX94" fmla="*/ 609600 w 717680"/>
                  <a:gd name="connsiteY94" fmla="*/ 2457450 h 2616200"/>
                  <a:gd name="connsiteX95" fmla="*/ 615950 w 717680"/>
                  <a:gd name="connsiteY95" fmla="*/ 2476500 h 2616200"/>
                  <a:gd name="connsiteX96" fmla="*/ 622300 w 717680"/>
                  <a:gd name="connsiteY96" fmla="*/ 2514600 h 2616200"/>
                  <a:gd name="connsiteX97" fmla="*/ 628650 w 717680"/>
                  <a:gd name="connsiteY97" fmla="*/ 2540000 h 2616200"/>
                  <a:gd name="connsiteX98" fmla="*/ 596900 w 717680"/>
                  <a:gd name="connsiteY98" fmla="*/ 2609850 h 2616200"/>
                  <a:gd name="connsiteX99" fmla="*/ 577850 w 717680"/>
                  <a:gd name="connsiteY99" fmla="*/ 2616200 h 2616200"/>
                  <a:gd name="connsiteX100" fmla="*/ 393700 w 717680"/>
                  <a:gd name="connsiteY100" fmla="*/ 2603500 h 2616200"/>
                  <a:gd name="connsiteX101" fmla="*/ 330200 w 717680"/>
                  <a:gd name="connsiteY101" fmla="*/ 2571750 h 2616200"/>
                  <a:gd name="connsiteX102" fmla="*/ 298450 w 717680"/>
                  <a:gd name="connsiteY102" fmla="*/ 2559050 h 2616200"/>
                  <a:gd name="connsiteX103" fmla="*/ 279400 w 717680"/>
                  <a:gd name="connsiteY103" fmla="*/ 2546350 h 2616200"/>
                  <a:gd name="connsiteX104" fmla="*/ 254000 w 717680"/>
                  <a:gd name="connsiteY104" fmla="*/ 2540000 h 2616200"/>
                  <a:gd name="connsiteX105" fmla="*/ 215900 w 717680"/>
                  <a:gd name="connsiteY105" fmla="*/ 2527300 h 2616200"/>
                  <a:gd name="connsiteX106" fmla="*/ 177800 w 717680"/>
                  <a:gd name="connsiteY106" fmla="*/ 2514600 h 2616200"/>
                  <a:gd name="connsiteX107" fmla="*/ 158750 w 717680"/>
                  <a:gd name="connsiteY107" fmla="*/ 2508250 h 2616200"/>
                  <a:gd name="connsiteX108" fmla="*/ 139700 w 717680"/>
                  <a:gd name="connsiteY108" fmla="*/ 2501900 h 2616200"/>
                  <a:gd name="connsiteX109" fmla="*/ 152400 w 717680"/>
                  <a:gd name="connsiteY109" fmla="*/ 2457450 h 2616200"/>
                  <a:gd name="connsiteX110" fmla="*/ 165100 w 717680"/>
                  <a:gd name="connsiteY110" fmla="*/ 2336800 h 2616200"/>
                  <a:gd name="connsiteX111" fmla="*/ 171450 w 717680"/>
                  <a:gd name="connsiteY111" fmla="*/ 1962150 h 2616200"/>
                  <a:gd name="connsiteX112" fmla="*/ 146050 w 717680"/>
                  <a:gd name="connsiteY112" fmla="*/ 1600200 h 2616200"/>
                  <a:gd name="connsiteX113" fmla="*/ 88900 w 717680"/>
                  <a:gd name="connsiteY113" fmla="*/ 1409700 h 2616200"/>
                  <a:gd name="connsiteX114" fmla="*/ 69850 w 717680"/>
                  <a:gd name="connsiteY114" fmla="*/ 1352550 h 2616200"/>
                  <a:gd name="connsiteX115" fmla="*/ 44450 w 717680"/>
                  <a:gd name="connsiteY115" fmla="*/ 1308100 h 2616200"/>
                  <a:gd name="connsiteX116" fmla="*/ 38100 w 717680"/>
                  <a:gd name="connsiteY116" fmla="*/ 1282700 h 2616200"/>
                  <a:gd name="connsiteX117" fmla="*/ 31750 w 717680"/>
                  <a:gd name="connsiteY117" fmla="*/ 1263650 h 2616200"/>
                  <a:gd name="connsiteX118" fmla="*/ 25400 w 717680"/>
                  <a:gd name="connsiteY118" fmla="*/ 1219200 h 2616200"/>
                  <a:gd name="connsiteX119" fmla="*/ 19050 w 717680"/>
                  <a:gd name="connsiteY119" fmla="*/ 1200150 h 2616200"/>
                  <a:gd name="connsiteX120" fmla="*/ 12700 w 717680"/>
                  <a:gd name="connsiteY120" fmla="*/ 1168400 h 2616200"/>
                  <a:gd name="connsiteX121" fmla="*/ 6350 w 717680"/>
                  <a:gd name="connsiteY121" fmla="*/ 1143000 h 2616200"/>
                  <a:gd name="connsiteX122" fmla="*/ 0 w 717680"/>
                  <a:gd name="connsiteY122" fmla="*/ 1092200 h 2616200"/>
                  <a:gd name="connsiteX123" fmla="*/ 6350 w 717680"/>
                  <a:gd name="connsiteY123" fmla="*/ 965200 h 2616200"/>
                  <a:gd name="connsiteX124" fmla="*/ 19050 w 717680"/>
                  <a:gd name="connsiteY124" fmla="*/ 927100 h 2616200"/>
                  <a:gd name="connsiteX125" fmla="*/ 25400 w 717680"/>
                  <a:gd name="connsiteY125" fmla="*/ 857250 h 2616200"/>
                  <a:gd name="connsiteX126" fmla="*/ 38100 w 717680"/>
                  <a:gd name="connsiteY126" fmla="*/ 787400 h 2616200"/>
                  <a:gd name="connsiteX127" fmla="*/ 44450 w 717680"/>
                  <a:gd name="connsiteY127" fmla="*/ 730250 h 2616200"/>
                  <a:gd name="connsiteX128" fmla="*/ 63500 w 717680"/>
                  <a:gd name="connsiteY128" fmla="*/ 628650 h 2616200"/>
                  <a:gd name="connsiteX129" fmla="*/ 69850 w 717680"/>
                  <a:gd name="connsiteY129" fmla="*/ 596900 h 2616200"/>
                  <a:gd name="connsiteX130" fmla="*/ 95250 w 717680"/>
                  <a:gd name="connsiteY130" fmla="*/ 546100 h 2616200"/>
                  <a:gd name="connsiteX131" fmla="*/ 114300 w 717680"/>
                  <a:gd name="connsiteY131" fmla="*/ 463550 h 2616200"/>
                  <a:gd name="connsiteX132" fmla="*/ 127000 w 717680"/>
                  <a:gd name="connsiteY132" fmla="*/ 425450 h 2616200"/>
                  <a:gd name="connsiteX133" fmla="*/ 158750 w 717680"/>
                  <a:gd name="connsiteY133" fmla="*/ 387350 h 2616200"/>
                  <a:gd name="connsiteX134" fmla="*/ 190500 w 717680"/>
                  <a:gd name="connsiteY134" fmla="*/ 323850 h 2616200"/>
                  <a:gd name="connsiteX135" fmla="*/ 215900 w 717680"/>
                  <a:gd name="connsiteY135" fmla="*/ 254000 h 2616200"/>
                  <a:gd name="connsiteX136" fmla="*/ 222250 w 717680"/>
                  <a:gd name="connsiteY136" fmla="*/ 228600 h 2616200"/>
                  <a:gd name="connsiteX137" fmla="*/ 241300 w 717680"/>
                  <a:gd name="connsiteY137" fmla="*/ 177800 h 2616200"/>
                  <a:gd name="connsiteX138" fmla="*/ 260350 w 717680"/>
                  <a:gd name="connsiteY138" fmla="*/ 114300 h 2616200"/>
                  <a:gd name="connsiteX139" fmla="*/ 279400 w 717680"/>
                  <a:gd name="connsiteY139" fmla="*/ 57150 h 2616200"/>
                  <a:gd name="connsiteX140" fmla="*/ 298450 w 717680"/>
                  <a:gd name="connsiteY140" fmla="*/ 6350 h 2616200"/>
                  <a:gd name="connsiteX141" fmla="*/ 317500 w 717680"/>
                  <a:gd name="connsiteY141" fmla="*/ 0 h 2616200"/>
                  <a:gd name="connsiteX142" fmla="*/ 419100 w 717680"/>
                  <a:gd name="connsiteY142" fmla="*/ 19050 h 2616200"/>
                  <a:gd name="connsiteX143" fmla="*/ 444500 w 717680"/>
                  <a:gd name="connsiteY143" fmla="*/ 25400 h 2616200"/>
                  <a:gd name="connsiteX144" fmla="*/ 501650 w 717680"/>
                  <a:gd name="connsiteY144" fmla="*/ 44450 h 2616200"/>
                  <a:gd name="connsiteX145" fmla="*/ 558800 w 717680"/>
                  <a:gd name="connsiteY145" fmla="*/ 57150 h 2616200"/>
                  <a:gd name="connsiteX146" fmla="*/ 596900 w 717680"/>
                  <a:gd name="connsiteY146" fmla="*/ 69850 h 2616200"/>
                  <a:gd name="connsiteX147" fmla="*/ 635000 w 717680"/>
                  <a:gd name="connsiteY147" fmla="*/ 88900 h 2616200"/>
                  <a:gd name="connsiteX148" fmla="*/ 673100 w 717680"/>
                  <a:gd name="connsiteY148" fmla="*/ 107950 h 2616200"/>
                  <a:gd name="connsiteX149" fmla="*/ 717550 w 717680"/>
                  <a:gd name="connsiteY149" fmla="*/ 88900 h 2616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</a:cxnLst>
                <a:rect l="l" t="t" r="r" b="b"/>
                <a:pathLst>
                  <a:path w="717680" h="2616200">
                    <a:moveTo>
                      <a:pt x="717550" y="88900"/>
                    </a:moveTo>
                    <a:cubicBezTo>
                      <a:pt x="719667" y="89958"/>
                      <a:pt x="695384" y="104716"/>
                      <a:pt x="685800" y="114300"/>
                    </a:cubicBezTo>
                    <a:cubicBezTo>
                      <a:pt x="657077" y="143023"/>
                      <a:pt x="691136" y="127338"/>
                      <a:pt x="654050" y="139700"/>
                    </a:cubicBezTo>
                    <a:cubicBezTo>
                      <a:pt x="645583" y="152400"/>
                      <a:pt x="631643" y="162833"/>
                      <a:pt x="628650" y="177800"/>
                    </a:cubicBezTo>
                    <a:cubicBezTo>
                      <a:pt x="626533" y="188383"/>
                      <a:pt x="627127" y="199897"/>
                      <a:pt x="622300" y="209550"/>
                    </a:cubicBezTo>
                    <a:cubicBezTo>
                      <a:pt x="613719" y="226712"/>
                      <a:pt x="593192" y="233629"/>
                      <a:pt x="577850" y="241300"/>
                    </a:cubicBezTo>
                    <a:cubicBezTo>
                      <a:pt x="569383" y="254000"/>
                      <a:pt x="563243" y="268607"/>
                      <a:pt x="552450" y="279400"/>
                    </a:cubicBezTo>
                    <a:cubicBezTo>
                      <a:pt x="546100" y="285750"/>
                      <a:pt x="538913" y="291361"/>
                      <a:pt x="533400" y="298450"/>
                    </a:cubicBezTo>
                    <a:cubicBezTo>
                      <a:pt x="524029" y="310498"/>
                      <a:pt x="522480" y="331723"/>
                      <a:pt x="508000" y="336550"/>
                    </a:cubicBezTo>
                    <a:cubicBezTo>
                      <a:pt x="468877" y="349591"/>
                      <a:pt x="508710" y="337575"/>
                      <a:pt x="444500" y="349250"/>
                    </a:cubicBezTo>
                    <a:cubicBezTo>
                      <a:pt x="435914" y="350811"/>
                      <a:pt x="427567" y="353483"/>
                      <a:pt x="419100" y="355600"/>
                    </a:cubicBezTo>
                    <a:cubicBezTo>
                      <a:pt x="412750" y="359833"/>
                      <a:pt x="407024" y="365200"/>
                      <a:pt x="400050" y="368300"/>
                    </a:cubicBezTo>
                    <a:cubicBezTo>
                      <a:pt x="387817" y="373737"/>
                      <a:pt x="361950" y="381000"/>
                      <a:pt x="361950" y="381000"/>
                    </a:cubicBezTo>
                    <a:cubicBezTo>
                      <a:pt x="357717" y="387350"/>
                      <a:pt x="352350" y="393076"/>
                      <a:pt x="349250" y="400050"/>
                    </a:cubicBezTo>
                    <a:cubicBezTo>
                      <a:pt x="343813" y="412283"/>
                      <a:pt x="343976" y="427011"/>
                      <a:pt x="336550" y="438150"/>
                    </a:cubicBezTo>
                    <a:lnTo>
                      <a:pt x="311150" y="476250"/>
                    </a:lnTo>
                    <a:lnTo>
                      <a:pt x="298450" y="495300"/>
                    </a:lnTo>
                    <a:cubicBezTo>
                      <a:pt x="294217" y="512233"/>
                      <a:pt x="287487" y="528732"/>
                      <a:pt x="285750" y="546100"/>
                    </a:cubicBezTo>
                    <a:cubicBezTo>
                      <a:pt x="283633" y="567267"/>
                      <a:pt x="283320" y="588692"/>
                      <a:pt x="279400" y="609600"/>
                    </a:cubicBezTo>
                    <a:lnTo>
                      <a:pt x="260350" y="666750"/>
                    </a:lnTo>
                    <a:cubicBezTo>
                      <a:pt x="258233" y="673100"/>
                      <a:pt x="255313" y="679236"/>
                      <a:pt x="254000" y="685800"/>
                    </a:cubicBezTo>
                    <a:cubicBezTo>
                      <a:pt x="245125" y="730175"/>
                      <a:pt x="249424" y="706904"/>
                      <a:pt x="241300" y="755650"/>
                    </a:cubicBezTo>
                    <a:cubicBezTo>
                      <a:pt x="236640" y="839533"/>
                      <a:pt x="229038" y="853309"/>
                      <a:pt x="241300" y="920750"/>
                    </a:cubicBezTo>
                    <a:cubicBezTo>
                      <a:pt x="244435" y="937993"/>
                      <a:pt x="253436" y="949068"/>
                      <a:pt x="260350" y="965200"/>
                    </a:cubicBezTo>
                    <a:cubicBezTo>
                      <a:pt x="268097" y="983276"/>
                      <a:pt x="264146" y="988046"/>
                      <a:pt x="279400" y="1003300"/>
                    </a:cubicBezTo>
                    <a:cubicBezTo>
                      <a:pt x="284796" y="1008696"/>
                      <a:pt x="292587" y="1011114"/>
                      <a:pt x="298450" y="1016000"/>
                    </a:cubicBezTo>
                    <a:cubicBezTo>
                      <a:pt x="305349" y="1021749"/>
                      <a:pt x="311150" y="1028700"/>
                      <a:pt x="317500" y="1035050"/>
                    </a:cubicBezTo>
                    <a:cubicBezTo>
                      <a:pt x="319617" y="1041400"/>
                      <a:pt x="320137" y="1048531"/>
                      <a:pt x="323850" y="1054100"/>
                    </a:cubicBezTo>
                    <a:cubicBezTo>
                      <a:pt x="330146" y="1063545"/>
                      <a:pt x="350853" y="1080918"/>
                      <a:pt x="361950" y="1085850"/>
                    </a:cubicBezTo>
                    <a:cubicBezTo>
                      <a:pt x="374183" y="1091287"/>
                      <a:pt x="387350" y="1094317"/>
                      <a:pt x="400050" y="1098550"/>
                    </a:cubicBezTo>
                    <a:lnTo>
                      <a:pt x="419100" y="1104900"/>
                    </a:lnTo>
                    <a:cubicBezTo>
                      <a:pt x="425450" y="1107017"/>
                      <a:pt x="432581" y="1107537"/>
                      <a:pt x="438150" y="1111250"/>
                    </a:cubicBezTo>
                    <a:cubicBezTo>
                      <a:pt x="462769" y="1127663"/>
                      <a:pt x="449960" y="1121537"/>
                      <a:pt x="476250" y="1130300"/>
                    </a:cubicBezTo>
                    <a:cubicBezTo>
                      <a:pt x="487836" y="1147679"/>
                      <a:pt x="487947" y="1153138"/>
                      <a:pt x="508000" y="1162050"/>
                    </a:cubicBezTo>
                    <a:cubicBezTo>
                      <a:pt x="520233" y="1167487"/>
                      <a:pt x="546100" y="1174750"/>
                      <a:pt x="546100" y="1174750"/>
                    </a:cubicBezTo>
                    <a:cubicBezTo>
                      <a:pt x="593666" y="1222316"/>
                      <a:pt x="578520" y="1195811"/>
                      <a:pt x="596900" y="1250950"/>
                    </a:cubicBezTo>
                    <a:lnTo>
                      <a:pt x="596900" y="1250950"/>
                    </a:lnTo>
                    <a:cubicBezTo>
                      <a:pt x="612102" y="1273754"/>
                      <a:pt x="615823" y="1275714"/>
                      <a:pt x="622300" y="1308100"/>
                    </a:cubicBezTo>
                    <a:cubicBezTo>
                      <a:pt x="624417" y="1318683"/>
                      <a:pt x="625810" y="1329437"/>
                      <a:pt x="628650" y="1339850"/>
                    </a:cubicBezTo>
                    <a:cubicBezTo>
                      <a:pt x="632172" y="1352765"/>
                      <a:pt x="641350" y="1377950"/>
                      <a:pt x="641350" y="1377950"/>
                    </a:cubicBezTo>
                    <a:cubicBezTo>
                      <a:pt x="629767" y="1412699"/>
                      <a:pt x="637776" y="1414662"/>
                      <a:pt x="609600" y="1428750"/>
                    </a:cubicBezTo>
                    <a:cubicBezTo>
                      <a:pt x="603613" y="1431743"/>
                      <a:pt x="596900" y="1432983"/>
                      <a:pt x="590550" y="1435100"/>
                    </a:cubicBezTo>
                    <a:cubicBezTo>
                      <a:pt x="584200" y="1441450"/>
                      <a:pt x="576481" y="1446678"/>
                      <a:pt x="571500" y="1454150"/>
                    </a:cubicBezTo>
                    <a:cubicBezTo>
                      <a:pt x="562513" y="1467631"/>
                      <a:pt x="565212" y="1492127"/>
                      <a:pt x="558800" y="1504950"/>
                    </a:cubicBezTo>
                    <a:cubicBezTo>
                      <a:pt x="554784" y="1512982"/>
                      <a:pt x="547547" y="1519545"/>
                      <a:pt x="539750" y="1524000"/>
                    </a:cubicBezTo>
                    <a:cubicBezTo>
                      <a:pt x="532173" y="1528330"/>
                      <a:pt x="522741" y="1527952"/>
                      <a:pt x="514350" y="1530350"/>
                    </a:cubicBezTo>
                    <a:cubicBezTo>
                      <a:pt x="507914" y="1532189"/>
                      <a:pt x="501151" y="1533449"/>
                      <a:pt x="495300" y="1536700"/>
                    </a:cubicBezTo>
                    <a:cubicBezTo>
                      <a:pt x="429796" y="1573091"/>
                      <a:pt x="481255" y="1554082"/>
                      <a:pt x="438150" y="1568450"/>
                    </a:cubicBezTo>
                    <a:cubicBezTo>
                      <a:pt x="446617" y="1555750"/>
                      <a:pt x="452757" y="1541143"/>
                      <a:pt x="463550" y="1530350"/>
                    </a:cubicBezTo>
                    <a:cubicBezTo>
                      <a:pt x="487996" y="1505904"/>
                      <a:pt x="477619" y="1518772"/>
                      <a:pt x="495300" y="1492250"/>
                    </a:cubicBezTo>
                    <a:cubicBezTo>
                      <a:pt x="481384" y="1561830"/>
                      <a:pt x="498784" y="1489308"/>
                      <a:pt x="476250" y="1549400"/>
                    </a:cubicBezTo>
                    <a:cubicBezTo>
                      <a:pt x="473186" y="1557572"/>
                      <a:pt x="472298" y="1566409"/>
                      <a:pt x="469900" y="1574800"/>
                    </a:cubicBezTo>
                    <a:cubicBezTo>
                      <a:pt x="453102" y="1633592"/>
                      <a:pt x="477690" y="1538371"/>
                      <a:pt x="450850" y="1625600"/>
                    </a:cubicBezTo>
                    <a:cubicBezTo>
                      <a:pt x="445717" y="1642283"/>
                      <a:pt x="441019" y="1659183"/>
                      <a:pt x="438150" y="1676400"/>
                    </a:cubicBezTo>
                    <a:cubicBezTo>
                      <a:pt x="433160" y="1706339"/>
                      <a:pt x="433028" y="1713376"/>
                      <a:pt x="425450" y="1739900"/>
                    </a:cubicBezTo>
                    <a:cubicBezTo>
                      <a:pt x="423611" y="1746336"/>
                      <a:pt x="422093" y="1752963"/>
                      <a:pt x="419100" y="1758950"/>
                    </a:cubicBezTo>
                    <a:cubicBezTo>
                      <a:pt x="415687" y="1765776"/>
                      <a:pt x="410186" y="1771374"/>
                      <a:pt x="406400" y="1778000"/>
                    </a:cubicBezTo>
                    <a:cubicBezTo>
                      <a:pt x="401704" y="1786219"/>
                      <a:pt x="398951" y="1795524"/>
                      <a:pt x="393700" y="1803400"/>
                    </a:cubicBezTo>
                    <a:cubicBezTo>
                      <a:pt x="381959" y="1821012"/>
                      <a:pt x="367341" y="1836588"/>
                      <a:pt x="355600" y="1854200"/>
                    </a:cubicBezTo>
                    <a:lnTo>
                      <a:pt x="342900" y="1873250"/>
                    </a:lnTo>
                    <a:cubicBezTo>
                      <a:pt x="340783" y="1881717"/>
                      <a:pt x="338948" y="1890259"/>
                      <a:pt x="336550" y="1898650"/>
                    </a:cubicBezTo>
                    <a:cubicBezTo>
                      <a:pt x="334711" y="1905086"/>
                      <a:pt x="331961" y="1911242"/>
                      <a:pt x="330200" y="1917700"/>
                    </a:cubicBezTo>
                    <a:cubicBezTo>
                      <a:pt x="325607" y="1934539"/>
                      <a:pt x="323020" y="1951941"/>
                      <a:pt x="317500" y="1968500"/>
                    </a:cubicBezTo>
                    <a:cubicBezTo>
                      <a:pt x="315383" y="1974850"/>
                      <a:pt x="304586" y="1986237"/>
                      <a:pt x="311150" y="1987550"/>
                    </a:cubicBezTo>
                    <a:cubicBezTo>
                      <a:pt x="324277" y="1990175"/>
                      <a:pt x="336550" y="1979083"/>
                      <a:pt x="349250" y="1974850"/>
                    </a:cubicBezTo>
                    <a:cubicBezTo>
                      <a:pt x="355600" y="1972733"/>
                      <a:pt x="362731" y="1972213"/>
                      <a:pt x="368300" y="1968500"/>
                    </a:cubicBezTo>
                    <a:cubicBezTo>
                      <a:pt x="392919" y="1952087"/>
                      <a:pt x="380110" y="1958213"/>
                      <a:pt x="406400" y="1949450"/>
                    </a:cubicBezTo>
                    <a:cubicBezTo>
                      <a:pt x="413611" y="1938633"/>
                      <a:pt x="440958" y="1911350"/>
                      <a:pt x="393700" y="1911350"/>
                    </a:cubicBezTo>
                    <a:cubicBezTo>
                      <a:pt x="387007" y="1911350"/>
                      <a:pt x="398211" y="1923964"/>
                      <a:pt x="400050" y="1930400"/>
                    </a:cubicBezTo>
                    <a:cubicBezTo>
                      <a:pt x="402448" y="1938791"/>
                      <a:pt x="401559" y="1948538"/>
                      <a:pt x="406400" y="1955800"/>
                    </a:cubicBezTo>
                    <a:cubicBezTo>
                      <a:pt x="410633" y="1962150"/>
                      <a:pt x="433082" y="1968500"/>
                      <a:pt x="425450" y="1968500"/>
                    </a:cubicBezTo>
                    <a:cubicBezTo>
                      <a:pt x="415984" y="1968500"/>
                      <a:pt x="409117" y="1958520"/>
                      <a:pt x="400050" y="1955800"/>
                    </a:cubicBezTo>
                    <a:cubicBezTo>
                      <a:pt x="387718" y="1952100"/>
                      <a:pt x="374650" y="1951567"/>
                      <a:pt x="361950" y="1949450"/>
                    </a:cubicBezTo>
                    <a:cubicBezTo>
                      <a:pt x="371547" y="1911063"/>
                      <a:pt x="360021" y="1926810"/>
                      <a:pt x="406400" y="1911350"/>
                    </a:cubicBezTo>
                    <a:lnTo>
                      <a:pt x="425450" y="1905000"/>
                    </a:lnTo>
                    <a:cubicBezTo>
                      <a:pt x="431800" y="1907117"/>
                      <a:pt x="439767" y="1906617"/>
                      <a:pt x="444500" y="1911350"/>
                    </a:cubicBezTo>
                    <a:cubicBezTo>
                      <a:pt x="455293" y="1922143"/>
                      <a:pt x="455420" y="1944623"/>
                      <a:pt x="469900" y="1949450"/>
                    </a:cubicBezTo>
                    <a:lnTo>
                      <a:pt x="488950" y="1955800"/>
                    </a:lnTo>
                    <a:cubicBezTo>
                      <a:pt x="495300" y="1962150"/>
                      <a:pt x="504353" y="1966644"/>
                      <a:pt x="508000" y="1974850"/>
                    </a:cubicBezTo>
                    <a:cubicBezTo>
                      <a:pt x="519289" y="2000250"/>
                      <a:pt x="513644" y="2025650"/>
                      <a:pt x="508000" y="2051050"/>
                    </a:cubicBezTo>
                    <a:cubicBezTo>
                      <a:pt x="506548" y="2057584"/>
                      <a:pt x="504901" y="2064249"/>
                      <a:pt x="501650" y="2070100"/>
                    </a:cubicBezTo>
                    <a:cubicBezTo>
                      <a:pt x="494237" y="2083443"/>
                      <a:pt x="481077" y="2093720"/>
                      <a:pt x="476250" y="2108200"/>
                    </a:cubicBezTo>
                    <a:lnTo>
                      <a:pt x="463550" y="2146300"/>
                    </a:lnTo>
                    <a:cubicBezTo>
                      <a:pt x="461433" y="2152650"/>
                      <a:pt x="460913" y="2159781"/>
                      <a:pt x="457200" y="2165350"/>
                    </a:cubicBezTo>
                    <a:lnTo>
                      <a:pt x="431800" y="2203450"/>
                    </a:lnTo>
                    <a:lnTo>
                      <a:pt x="444500" y="2241550"/>
                    </a:lnTo>
                    <a:cubicBezTo>
                      <a:pt x="448683" y="2254099"/>
                      <a:pt x="452359" y="2270698"/>
                      <a:pt x="463550" y="2279650"/>
                    </a:cubicBezTo>
                    <a:cubicBezTo>
                      <a:pt x="468777" y="2283831"/>
                      <a:pt x="476250" y="2283883"/>
                      <a:pt x="482600" y="2286000"/>
                    </a:cubicBezTo>
                    <a:cubicBezTo>
                      <a:pt x="488950" y="2283883"/>
                      <a:pt x="494997" y="2278911"/>
                      <a:pt x="501650" y="2279650"/>
                    </a:cubicBezTo>
                    <a:cubicBezTo>
                      <a:pt x="514955" y="2281128"/>
                      <a:pt x="539750" y="2292350"/>
                      <a:pt x="539750" y="2292350"/>
                    </a:cubicBezTo>
                    <a:cubicBezTo>
                      <a:pt x="543983" y="2298700"/>
                      <a:pt x="547054" y="2306004"/>
                      <a:pt x="552450" y="2311400"/>
                    </a:cubicBezTo>
                    <a:cubicBezTo>
                      <a:pt x="557846" y="2316796"/>
                      <a:pt x="567455" y="2317628"/>
                      <a:pt x="571500" y="2324100"/>
                    </a:cubicBezTo>
                    <a:cubicBezTo>
                      <a:pt x="590817" y="2355008"/>
                      <a:pt x="578991" y="2363127"/>
                      <a:pt x="590550" y="2393950"/>
                    </a:cubicBezTo>
                    <a:cubicBezTo>
                      <a:pt x="593230" y="2401096"/>
                      <a:pt x="599017" y="2406650"/>
                      <a:pt x="603250" y="2413000"/>
                    </a:cubicBezTo>
                    <a:cubicBezTo>
                      <a:pt x="605367" y="2427817"/>
                      <a:pt x="606665" y="2442774"/>
                      <a:pt x="609600" y="2457450"/>
                    </a:cubicBezTo>
                    <a:cubicBezTo>
                      <a:pt x="610913" y="2464014"/>
                      <a:pt x="614498" y="2469966"/>
                      <a:pt x="615950" y="2476500"/>
                    </a:cubicBezTo>
                    <a:cubicBezTo>
                      <a:pt x="618743" y="2489069"/>
                      <a:pt x="619775" y="2501975"/>
                      <a:pt x="622300" y="2514600"/>
                    </a:cubicBezTo>
                    <a:cubicBezTo>
                      <a:pt x="624012" y="2523158"/>
                      <a:pt x="626533" y="2531533"/>
                      <a:pt x="628650" y="2540000"/>
                    </a:cubicBezTo>
                    <a:cubicBezTo>
                      <a:pt x="621019" y="2616309"/>
                      <a:pt x="643106" y="2596648"/>
                      <a:pt x="596900" y="2609850"/>
                    </a:cubicBezTo>
                    <a:cubicBezTo>
                      <a:pt x="590464" y="2611689"/>
                      <a:pt x="584200" y="2614083"/>
                      <a:pt x="577850" y="2616200"/>
                    </a:cubicBezTo>
                    <a:cubicBezTo>
                      <a:pt x="569813" y="2615851"/>
                      <a:pt x="440002" y="2616128"/>
                      <a:pt x="393700" y="2603500"/>
                    </a:cubicBezTo>
                    <a:cubicBezTo>
                      <a:pt x="357814" y="2593713"/>
                      <a:pt x="363795" y="2588547"/>
                      <a:pt x="330200" y="2571750"/>
                    </a:cubicBezTo>
                    <a:cubicBezTo>
                      <a:pt x="320005" y="2566652"/>
                      <a:pt x="308645" y="2564148"/>
                      <a:pt x="298450" y="2559050"/>
                    </a:cubicBezTo>
                    <a:cubicBezTo>
                      <a:pt x="291624" y="2555637"/>
                      <a:pt x="286415" y="2549356"/>
                      <a:pt x="279400" y="2546350"/>
                    </a:cubicBezTo>
                    <a:cubicBezTo>
                      <a:pt x="271378" y="2542912"/>
                      <a:pt x="262359" y="2542508"/>
                      <a:pt x="254000" y="2540000"/>
                    </a:cubicBezTo>
                    <a:cubicBezTo>
                      <a:pt x="241178" y="2536153"/>
                      <a:pt x="228600" y="2531533"/>
                      <a:pt x="215900" y="2527300"/>
                    </a:cubicBezTo>
                    <a:lnTo>
                      <a:pt x="177800" y="2514600"/>
                    </a:lnTo>
                    <a:lnTo>
                      <a:pt x="158750" y="2508250"/>
                    </a:lnTo>
                    <a:lnTo>
                      <a:pt x="139700" y="2501900"/>
                    </a:lnTo>
                    <a:cubicBezTo>
                      <a:pt x="144005" y="2488985"/>
                      <a:pt x="150691" y="2470549"/>
                      <a:pt x="152400" y="2457450"/>
                    </a:cubicBezTo>
                    <a:cubicBezTo>
                      <a:pt x="157630" y="2417351"/>
                      <a:pt x="165100" y="2336800"/>
                      <a:pt x="165100" y="2336800"/>
                    </a:cubicBezTo>
                    <a:cubicBezTo>
                      <a:pt x="167217" y="2211917"/>
                      <a:pt x="171450" y="2087051"/>
                      <a:pt x="171450" y="1962150"/>
                    </a:cubicBezTo>
                    <a:cubicBezTo>
                      <a:pt x="171450" y="1801606"/>
                      <a:pt x="172620" y="1740643"/>
                      <a:pt x="146050" y="1600200"/>
                    </a:cubicBezTo>
                    <a:cubicBezTo>
                      <a:pt x="123691" y="1482017"/>
                      <a:pt x="126109" y="1512026"/>
                      <a:pt x="88900" y="1409700"/>
                    </a:cubicBezTo>
                    <a:cubicBezTo>
                      <a:pt x="82038" y="1390829"/>
                      <a:pt x="77058" y="1371292"/>
                      <a:pt x="69850" y="1352550"/>
                    </a:cubicBezTo>
                    <a:cubicBezTo>
                      <a:pt x="62526" y="1333507"/>
                      <a:pt x="55315" y="1324397"/>
                      <a:pt x="44450" y="1308100"/>
                    </a:cubicBezTo>
                    <a:cubicBezTo>
                      <a:pt x="42333" y="1299633"/>
                      <a:pt x="40498" y="1291091"/>
                      <a:pt x="38100" y="1282700"/>
                    </a:cubicBezTo>
                    <a:cubicBezTo>
                      <a:pt x="36261" y="1276264"/>
                      <a:pt x="33063" y="1270214"/>
                      <a:pt x="31750" y="1263650"/>
                    </a:cubicBezTo>
                    <a:cubicBezTo>
                      <a:pt x="28815" y="1248974"/>
                      <a:pt x="28335" y="1233876"/>
                      <a:pt x="25400" y="1219200"/>
                    </a:cubicBezTo>
                    <a:cubicBezTo>
                      <a:pt x="24087" y="1212636"/>
                      <a:pt x="20673" y="1206644"/>
                      <a:pt x="19050" y="1200150"/>
                    </a:cubicBezTo>
                    <a:cubicBezTo>
                      <a:pt x="16432" y="1189679"/>
                      <a:pt x="15041" y="1178936"/>
                      <a:pt x="12700" y="1168400"/>
                    </a:cubicBezTo>
                    <a:cubicBezTo>
                      <a:pt x="10807" y="1159881"/>
                      <a:pt x="7785" y="1151608"/>
                      <a:pt x="6350" y="1143000"/>
                    </a:cubicBezTo>
                    <a:cubicBezTo>
                      <a:pt x="3545" y="1126167"/>
                      <a:pt x="2117" y="1109133"/>
                      <a:pt x="0" y="1092200"/>
                    </a:cubicBezTo>
                    <a:cubicBezTo>
                      <a:pt x="2117" y="1049867"/>
                      <a:pt x="1492" y="1007307"/>
                      <a:pt x="6350" y="965200"/>
                    </a:cubicBezTo>
                    <a:cubicBezTo>
                      <a:pt x="7884" y="951901"/>
                      <a:pt x="16724" y="940283"/>
                      <a:pt x="19050" y="927100"/>
                    </a:cubicBezTo>
                    <a:cubicBezTo>
                      <a:pt x="23113" y="904076"/>
                      <a:pt x="22241" y="880415"/>
                      <a:pt x="25400" y="857250"/>
                    </a:cubicBezTo>
                    <a:cubicBezTo>
                      <a:pt x="28597" y="833802"/>
                      <a:pt x="34590" y="810803"/>
                      <a:pt x="38100" y="787400"/>
                    </a:cubicBezTo>
                    <a:cubicBezTo>
                      <a:pt x="40943" y="768445"/>
                      <a:pt x="41917" y="749249"/>
                      <a:pt x="44450" y="730250"/>
                    </a:cubicBezTo>
                    <a:cubicBezTo>
                      <a:pt x="48409" y="700554"/>
                      <a:pt x="58232" y="654988"/>
                      <a:pt x="63500" y="628650"/>
                    </a:cubicBezTo>
                    <a:cubicBezTo>
                      <a:pt x="65617" y="618067"/>
                      <a:pt x="65023" y="606553"/>
                      <a:pt x="69850" y="596900"/>
                    </a:cubicBezTo>
                    <a:lnTo>
                      <a:pt x="95250" y="546100"/>
                    </a:lnTo>
                    <a:cubicBezTo>
                      <a:pt x="100287" y="520914"/>
                      <a:pt x="106641" y="486527"/>
                      <a:pt x="114300" y="463550"/>
                    </a:cubicBezTo>
                    <a:cubicBezTo>
                      <a:pt x="118533" y="450850"/>
                      <a:pt x="118430" y="435734"/>
                      <a:pt x="127000" y="425450"/>
                    </a:cubicBezTo>
                    <a:lnTo>
                      <a:pt x="158750" y="387350"/>
                    </a:lnTo>
                    <a:cubicBezTo>
                      <a:pt x="191374" y="305791"/>
                      <a:pt x="148976" y="406898"/>
                      <a:pt x="190500" y="323850"/>
                    </a:cubicBezTo>
                    <a:cubicBezTo>
                      <a:pt x="198074" y="308702"/>
                      <a:pt x="211455" y="268818"/>
                      <a:pt x="215900" y="254000"/>
                    </a:cubicBezTo>
                    <a:cubicBezTo>
                      <a:pt x="218408" y="245641"/>
                      <a:pt x="219490" y="236879"/>
                      <a:pt x="222250" y="228600"/>
                    </a:cubicBezTo>
                    <a:cubicBezTo>
                      <a:pt x="225546" y="218712"/>
                      <a:pt x="238328" y="191176"/>
                      <a:pt x="241300" y="177800"/>
                    </a:cubicBezTo>
                    <a:cubicBezTo>
                      <a:pt x="253950" y="120875"/>
                      <a:pt x="238404" y="158191"/>
                      <a:pt x="260350" y="114300"/>
                    </a:cubicBezTo>
                    <a:cubicBezTo>
                      <a:pt x="278548" y="23309"/>
                      <a:pt x="253110" y="136020"/>
                      <a:pt x="279400" y="57150"/>
                    </a:cubicBezTo>
                    <a:cubicBezTo>
                      <a:pt x="285971" y="37436"/>
                      <a:pt x="280665" y="20578"/>
                      <a:pt x="298450" y="6350"/>
                    </a:cubicBezTo>
                    <a:cubicBezTo>
                      <a:pt x="303677" y="2169"/>
                      <a:pt x="311150" y="2117"/>
                      <a:pt x="317500" y="0"/>
                    </a:cubicBezTo>
                    <a:cubicBezTo>
                      <a:pt x="375781" y="19427"/>
                      <a:pt x="342279" y="11368"/>
                      <a:pt x="419100" y="19050"/>
                    </a:cubicBezTo>
                    <a:cubicBezTo>
                      <a:pt x="427567" y="21167"/>
                      <a:pt x="436221" y="22640"/>
                      <a:pt x="444500" y="25400"/>
                    </a:cubicBezTo>
                    <a:cubicBezTo>
                      <a:pt x="496360" y="42687"/>
                      <a:pt x="455998" y="34305"/>
                      <a:pt x="501650" y="44450"/>
                    </a:cubicBezTo>
                    <a:cubicBezTo>
                      <a:pt x="524956" y="49629"/>
                      <a:pt x="536677" y="50513"/>
                      <a:pt x="558800" y="57150"/>
                    </a:cubicBezTo>
                    <a:cubicBezTo>
                      <a:pt x="571622" y="60997"/>
                      <a:pt x="585761" y="62424"/>
                      <a:pt x="596900" y="69850"/>
                    </a:cubicBezTo>
                    <a:cubicBezTo>
                      <a:pt x="651495" y="106246"/>
                      <a:pt x="582420" y="62610"/>
                      <a:pt x="635000" y="88900"/>
                    </a:cubicBezTo>
                    <a:cubicBezTo>
                      <a:pt x="684239" y="113519"/>
                      <a:pt x="625217" y="91989"/>
                      <a:pt x="673100" y="107950"/>
                    </a:cubicBezTo>
                    <a:cubicBezTo>
                      <a:pt x="696640" y="100103"/>
                      <a:pt x="715433" y="87842"/>
                      <a:pt x="717550" y="889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" name="Figura a mano libera 17">
                <a:extLst>
                  <a:ext uri="{FF2B5EF4-FFF2-40B4-BE49-F238E27FC236}">
                    <a16:creationId xmlns:a16="http://schemas.microsoft.com/office/drawing/2014/main" id="{1F2FC2D2-9927-2188-FD0D-C2B305B08497}"/>
                  </a:ext>
                </a:extLst>
              </p:cNvPr>
              <p:cNvSpPr/>
              <p:nvPr/>
            </p:nvSpPr>
            <p:spPr>
              <a:xfrm>
                <a:off x="3073232" y="3524250"/>
                <a:ext cx="2610018" cy="3181350"/>
              </a:xfrm>
              <a:custGeom>
                <a:avLst/>
                <a:gdLst>
                  <a:gd name="connsiteX0" fmla="*/ 6518 w 2610018"/>
                  <a:gd name="connsiteY0" fmla="*/ 488950 h 3181350"/>
                  <a:gd name="connsiteX1" fmla="*/ 31918 w 2610018"/>
                  <a:gd name="connsiteY1" fmla="*/ 520700 h 3181350"/>
                  <a:gd name="connsiteX2" fmla="*/ 50968 w 2610018"/>
                  <a:gd name="connsiteY2" fmla="*/ 533400 h 3181350"/>
                  <a:gd name="connsiteX3" fmla="*/ 63668 w 2610018"/>
                  <a:gd name="connsiteY3" fmla="*/ 552450 h 3181350"/>
                  <a:gd name="connsiteX4" fmla="*/ 101768 w 2610018"/>
                  <a:gd name="connsiteY4" fmla="*/ 577850 h 3181350"/>
                  <a:gd name="connsiteX5" fmla="*/ 146218 w 2610018"/>
                  <a:gd name="connsiteY5" fmla="*/ 622300 h 3181350"/>
                  <a:gd name="connsiteX6" fmla="*/ 171618 w 2610018"/>
                  <a:gd name="connsiteY6" fmla="*/ 641350 h 3181350"/>
                  <a:gd name="connsiteX7" fmla="*/ 184318 w 2610018"/>
                  <a:gd name="connsiteY7" fmla="*/ 692150 h 3181350"/>
                  <a:gd name="connsiteX8" fmla="*/ 197018 w 2610018"/>
                  <a:gd name="connsiteY8" fmla="*/ 711200 h 3181350"/>
                  <a:gd name="connsiteX9" fmla="*/ 216068 w 2610018"/>
                  <a:gd name="connsiteY9" fmla="*/ 749300 h 3181350"/>
                  <a:gd name="connsiteX10" fmla="*/ 292268 w 2610018"/>
                  <a:gd name="connsiteY10" fmla="*/ 768350 h 3181350"/>
                  <a:gd name="connsiteX11" fmla="*/ 343068 w 2610018"/>
                  <a:gd name="connsiteY11" fmla="*/ 781050 h 3181350"/>
                  <a:gd name="connsiteX12" fmla="*/ 482768 w 2610018"/>
                  <a:gd name="connsiteY12" fmla="*/ 762000 h 3181350"/>
                  <a:gd name="connsiteX13" fmla="*/ 501818 w 2610018"/>
                  <a:gd name="connsiteY13" fmla="*/ 749300 h 3181350"/>
                  <a:gd name="connsiteX14" fmla="*/ 520868 w 2610018"/>
                  <a:gd name="connsiteY14" fmla="*/ 711200 h 3181350"/>
                  <a:gd name="connsiteX15" fmla="*/ 539918 w 2610018"/>
                  <a:gd name="connsiteY15" fmla="*/ 704850 h 3181350"/>
                  <a:gd name="connsiteX16" fmla="*/ 552618 w 2610018"/>
                  <a:gd name="connsiteY16" fmla="*/ 660400 h 3181350"/>
                  <a:gd name="connsiteX17" fmla="*/ 565318 w 2610018"/>
                  <a:gd name="connsiteY17" fmla="*/ 622300 h 3181350"/>
                  <a:gd name="connsiteX18" fmla="*/ 571668 w 2610018"/>
                  <a:gd name="connsiteY18" fmla="*/ 603250 h 3181350"/>
                  <a:gd name="connsiteX19" fmla="*/ 578018 w 2610018"/>
                  <a:gd name="connsiteY19" fmla="*/ 584200 h 3181350"/>
                  <a:gd name="connsiteX20" fmla="*/ 622468 w 2610018"/>
                  <a:gd name="connsiteY20" fmla="*/ 527050 h 3181350"/>
                  <a:gd name="connsiteX21" fmla="*/ 635168 w 2610018"/>
                  <a:gd name="connsiteY21" fmla="*/ 508000 h 3181350"/>
                  <a:gd name="connsiteX22" fmla="*/ 654218 w 2610018"/>
                  <a:gd name="connsiteY22" fmla="*/ 488950 h 3181350"/>
                  <a:gd name="connsiteX23" fmla="*/ 666918 w 2610018"/>
                  <a:gd name="connsiteY23" fmla="*/ 469900 h 3181350"/>
                  <a:gd name="connsiteX24" fmla="*/ 736768 w 2610018"/>
                  <a:gd name="connsiteY24" fmla="*/ 450850 h 3181350"/>
                  <a:gd name="connsiteX25" fmla="*/ 781218 w 2610018"/>
                  <a:gd name="connsiteY25" fmla="*/ 444500 h 3181350"/>
                  <a:gd name="connsiteX26" fmla="*/ 1009818 w 2610018"/>
                  <a:gd name="connsiteY26" fmla="*/ 438150 h 3181350"/>
                  <a:gd name="connsiteX27" fmla="*/ 1079668 w 2610018"/>
                  <a:gd name="connsiteY27" fmla="*/ 457200 h 3181350"/>
                  <a:gd name="connsiteX28" fmla="*/ 1105068 w 2610018"/>
                  <a:gd name="connsiteY28" fmla="*/ 469900 h 3181350"/>
                  <a:gd name="connsiteX29" fmla="*/ 1136818 w 2610018"/>
                  <a:gd name="connsiteY29" fmla="*/ 476250 h 3181350"/>
                  <a:gd name="connsiteX30" fmla="*/ 1155868 w 2610018"/>
                  <a:gd name="connsiteY30" fmla="*/ 482600 h 3181350"/>
                  <a:gd name="connsiteX31" fmla="*/ 1174918 w 2610018"/>
                  <a:gd name="connsiteY31" fmla="*/ 520700 h 3181350"/>
                  <a:gd name="connsiteX32" fmla="*/ 1187618 w 2610018"/>
                  <a:gd name="connsiteY32" fmla="*/ 565150 h 3181350"/>
                  <a:gd name="connsiteX33" fmla="*/ 1225718 w 2610018"/>
                  <a:gd name="connsiteY33" fmla="*/ 596900 h 3181350"/>
                  <a:gd name="connsiteX34" fmla="*/ 1314618 w 2610018"/>
                  <a:gd name="connsiteY34" fmla="*/ 609600 h 3181350"/>
                  <a:gd name="connsiteX35" fmla="*/ 1352718 w 2610018"/>
                  <a:gd name="connsiteY35" fmla="*/ 622300 h 3181350"/>
                  <a:gd name="connsiteX36" fmla="*/ 1371768 w 2610018"/>
                  <a:gd name="connsiteY36" fmla="*/ 628650 h 3181350"/>
                  <a:gd name="connsiteX37" fmla="*/ 1416218 w 2610018"/>
                  <a:gd name="connsiteY37" fmla="*/ 622300 h 3181350"/>
                  <a:gd name="connsiteX38" fmla="*/ 1454318 w 2610018"/>
                  <a:gd name="connsiteY38" fmla="*/ 609600 h 3181350"/>
                  <a:gd name="connsiteX39" fmla="*/ 1498768 w 2610018"/>
                  <a:gd name="connsiteY39" fmla="*/ 603250 h 3181350"/>
                  <a:gd name="connsiteX40" fmla="*/ 1524168 w 2610018"/>
                  <a:gd name="connsiteY40" fmla="*/ 596900 h 3181350"/>
                  <a:gd name="connsiteX41" fmla="*/ 1670218 w 2610018"/>
                  <a:gd name="connsiteY41" fmla="*/ 584200 h 3181350"/>
                  <a:gd name="connsiteX42" fmla="*/ 1708318 w 2610018"/>
                  <a:gd name="connsiteY42" fmla="*/ 590550 h 3181350"/>
                  <a:gd name="connsiteX43" fmla="*/ 1727368 w 2610018"/>
                  <a:gd name="connsiteY43" fmla="*/ 596900 h 3181350"/>
                  <a:gd name="connsiteX44" fmla="*/ 1733718 w 2610018"/>
                  <a:gd name="connsiteY44" fmla="*/ 615950 h 3181350"/>
                  <a:gd name="connsiteX45" fmla="*/ 1790868 w 2610018"/>
                  <a:gd name="connsiteY45" fmla="*/ 647700 h 3181350"/>
                  <a:gd name="connsiteX46" fmla="*/ 1809918 w 2610018"/>
                  <a:gd name="connsiteY46" fmla="*/ 660400 h 3181350"/>
                  <a:gd name="connsiteX47" fmla="*/ 1816268 w 2610018"/>
                  <a:gd name="connsiteY47" fmla="*/ 679450 h 3181350"/>
                  <a:gd name="connsiteX48" fmla="*/ 1835318 w 2610018"/>
                  <a:gd name="connsiteY48" fmla="*/ 698500 h 3181350"/>
                  <a:gd name="connsiteX49" fmla="*/ 1848018 w 2610018"/>
                  <a:gd name="connsiteY49" fmla="*/ 717550 h 3181350"/>
                  <a:gd name="connsiteX50" fmla="*/ 1867068 w 2610018"/>
                  <a:gd name="connsiteY50" fmla="*/ 768350 h 3181350"/>
                  <a:gd name="connsiteX51" fmla="*/ 1879768 w 2610018"/>
                  <a:gd name="connsiteY51" fmla="*/ 806450 h 3181350"/>
                  <a:gd name="connsiteX52" fmla="*/ 1873418 w 2610018"/>
                  <a:gd name="connsiteY52" fmla="*/ 920750 h 3181350"/>
                  <a:gd name="connsiteX53" fmla="*/ 1867068 w 2610018"/>
                  <a:gd name="connsiteY53" fmla="*/ 952500 h 3181350"/>
                  <a:gd name="connsiteX54" fmla="*/ 1860718 w 2610018"/>
                  <a:gd name="connsiteY54" fmla="*/ 971550 h 3181350"/>
                  <a:gd name="connsiteX55" fmla="*/ 1841668 w 2610018"/>
                  <a:gd name="connsiteY55" fmla="*/ 977900 h 3181350"/>
                  <a:gd name="connsiteX56" fmla="*/ 1803568 w 2610018"/>
                  <a:gd name="connsiteY56" fmla="*/ 1003300 h 3181350"/>
                  <a:gd name="connsiteX57" fmla="*/ 1790868 w 2610018"/>
                  <a:gd name="connsiteY57" fmla="*/ 1047750 h 3181350"/>
                  <a:gd name="connsiteX58" fmla="*/ 1778168 w 2610018"/>
                  <a:gd name="connsiteY58" fmla="*/ 1066800 h 3181350"/>
                  <a:gd name="connsiteX59" fmla="*/ 1759118 w 2610018"/>
                  <a:gd name="connsiteY59" fmla="*/ 1073150 h 3181350"/>
                  <a:gd name="connsiteX60" fmla="*/ 1746418 w 2610018"/>
                  <a:gd name="connsiteY60" fmla="*/ 1092200 h 3181350"/>
                  <a:gd name="connsiteX61" fmla="*/ 1727368 w 2610018"/>
                  <a:gd name="connsiteY61" fmla="*/ 1111250 h 3181350"/>
                  <a:gd name="connsiteX62" fmla="*/ 1721018 w 2610018"/>
                  <a:gd name="connsiteY62" fmla="*/ 1130300 h 3181350"/>
                  <a:gd name="connsiteX63" fmla="*/ 1733718 w 2610018"/>
                  <a:gd name="connsiteY63" fmla="*/ 1187450 h 3181350"/>
                  <a:gd name="connsiteX64" fmla="*/ 1752768 w 2610018"/>
                  <a:gd name="connsiteY64" fmla="*/ 1200150 h 3181350"/>
                  <a:gd name="connsiteX65" fmla="*/ 1765468 w 2610018"/>
                  <a:gd name="connsiteY65" fmla="*/ 1219200 h 3181350"/>
                  <a:gd name="connsiteX66" fmla="*/ 1778168 w 2610018"/>
                  <a:gd name="connsiteY66" fmla="*/ 1263650 h 3181350"/>
                  <a:gd name="connsiteX67" fmla="*/ 1771818 w 2610018"/>
                  <a:gd name="connsiteY67" fmla="*/ 1295400 h 3181350"/>
                  <a:gd name="connsiteX68" fmla="*/ 1778168 w 2610018"/>
                  <a:gd name="connsiteY68" fmla="*/ 1314450 h 3181350"/>
                  <a:gd name="connsiteX69" fmla="*/ 1784518 w 2610018"/>
                  <a:gd name="connsiteY69" fmla="*/ 1346200 h 3181350"/>
                  <a:gd name="connsiteX70" fmla="*/ 1803568 w 2610018"/>
                  <a:gd name="connsiteY70" fmla="*/ 1428750 h 3181350"/>
                  <a:gd name="connsiteX71" fmla="*/ 1816268 w 2610018"/>
                  <a:gd name="connsiteY71" fmla="*/ 1466850 h 3181350"/>
                  <a:gd name="connsiteX72" fmla="*/ 1822618 w 2610018"/>
                  <a:gd name="connsiteY72" fmla="*/ 1485900 h 3181350"/>
                  <a:gd name="connsiteX73" fmla="*/ 1867068 w 2610018"/>
                  <a:gd name="connsiteY73" fmla="*/ 1498600 h 3181350"/>
                  <a:gd name="connsiteX74" fmla="*/ 1848018 w 2610018"/>
                  <a:gd name="connsiteY74" fmla="*/ 1568450 h 3181350"/>
                  <a:gd name="connsiteX75" fmla="*/ 1835318 w 2610018"/>
                  <a:gd name="connsiteY75" fmla="*/ 1587500 h 3181350"/>
                  <a:gd name="connsiteX76" fmla="*/ 1816268 w 2610018"/>
                  <a:gd name="connsiteY76" fmla="*/ 1625600 h 3181350"/>
                  <a:gd name="connsiteX77" fmla="*/ 1778168 w 2610018"/>
                  <a:gd name="connsiteY77" fmla="*/ 1663700 h 3181350"/>
                  <a:gd name="connsiteX78" fmla="*/ 1771818 w 2610018"/>
                  <a:gd name="connsiteY78" fmla="*/ 1720850 h 3181350"/>
                  <a:gd name="connsiteX79" fmla="*/ 1778168 w 2610018"/>
                  <a:gd name="connsiteY79" fmla="*/ 1752600 h 3181350"/>
                  <a:gd name="connsiteX80" fmla="*/ 1790868 w 2610018"/>
                  <a:gd name="connsiteY80" fmla="*/ 1790700 h 3181350"/>
                  <a:gd name="connsiteX81" fmla="*/ 1797218 w 2610018"/>
                  <a:gd name="connsiteY81" fmla="*/ 1809750 h 3181350"/>
                  <a:gd name="connsiteX82" fmla="*/ 1809918 w 2610018"/>
                  <a:gd name="connsiteY82" fmla="*/ 1885950 h 3181350"/>
                  <a:gd name="connsiteX83" fmla="*/ 1828968 w 2610018"/>
                  <a:gd name="connsiteY83" fmla="*/ 1905000 h 3181350"/>
                  <a:gd name="connsiteX84" fmla="*/ 1835318 w 2610018"/>
                  <a:gd name="connsiteY84" fmla="*/ 1924050 h 3181350"/>
                  <a:gd name="connsiteX85" fmla="*/ 1879768 w 2610018"/>
                  <a:gd name="connsiteY85" fmla="*/ 1943100 h 3181350"/>
                  <a:gd name="connsiteX86" fmla="*/ 1898818 w 2610018"/>
                  <a:gd name="connsiteY86" fmla="*/ 1955800 h 3181350"/>
                  <a:gd name="connsiteX87" fmla="*/ 1936918 w 2610018"/>
                  <a:gd name="connsiteY87" fmla="*/ 1968500 h 3181350"/>
                  <a:gd name="connsiteX88" fmla="*/ 1962318 w 2610018"/>
                  <a:gd name="connsiteY88" fmla="*/ 1962150 h 3181350"/>
                  <a:gd name="connsiteX89" fmla="*/ 1955968 w 2610018"/>
                  <a:gd name="connsiteY89" fmla="*/ 2012950 h 3181350"/>
                  <a:gd name="connsiteX90" fmla="*/ 1968668 w 2610018"/>
                  <a:gd name="connsiteY90" fmla="*/ 2139950 h 3181350"/>
                  <a:gd name="connsiteX91" fmla="*/ 1975018 w 2610018"/>
                  <a:gd name="connsiteY91" fmla="*/ 2165350 h 3181350"/>
                  <a:gd name="connsiteX92" fmla="*/ 1962318 w 2610018"/>
                  <a:gd name="connsiteY92" fmla="*/ 2368550 h 3181350"/>
                  <a:gd name="connsiteX93" fmla="*/ 1949618 w 2610018"/>
                  <a:gd name="connsiteY93" fmla="*/ 2419350 h 3181350"/>
                  <a:gd name="connsiteX94" fmla="*/ 1936918 w 2610018"/>
                  <a:gd name="connsiteY94" fmla="*/ 2527300 h 3181350"/>
                  <a:gd name="connsiteX95" fmla="*/ 1930568 w 2610018"/>
                  <a:gd name="connsiteY95" fmla="*/ 2571750 h 3181350"/>
                  <a:gd name="connsiteX96" fmla="*/ 1924218 w 2610018"/>
                  <a:gd name="connsiteY96" fmla="*/ 2622550 h 3181350"/>
                  <a:gd name="connsiteX97" fmla="*/ 1930568 w 2610018"/>
                  <a:gd name="connsiteY97" fmla="*/ 2667000 h 3181350"/>
                  <a:gd name="connsiteX98" fmla="*/ 1943268 w 2610018"/>
                  <a:gd name="connsiteY98" fmla="*/ 2692400 h 3181350"/>
                  <a:gd name="connsiteX99" fmla="*/ 1917868 w 2610018"/>
                  <a:gd name="connsiteY99" fmla="*/ 2724150 h 3181350"/>
                  <a:gd name="connsiteX100" fmla="*/ 1771818 w 2610018"/>
                  <a:gd name="connsiteY100" fmla="*/ 2724150 h 3181350"/>
                  <a:gd name="connsiteX101" fmla="*/ 1740068 w 2610018"/>
                  <a:gd name="connsiteY101" fmla="*/ 2717800 h 3181350"/>
                  <a:gd name="connsiteX102" fmla="*/ 1632118 w 2610018"/>
                  <a:gd name="connsiteY102" fmla="*/ 2711450 h 3181350"/>
                  <a:gd name="connsiteX103" fmla="*/ 1581318 w 2610018"/>
                  <a:gd name="connsiteY103" fmla="*/ 2698750 h 3181350"/>
                  <a:gd name="connsiteX104" fmla="*/ 1524168 w 2610018"/>
                  <a:gd name="connsiteY104" fmla="*/ 2686050 h 3181350"/>
                  <a:gd name="connsiteX105" fmla="*/ 1492418 w 2610018"/>
                  <a:gd name="connsiteY105" fmla="*/ 2647950 h 3181350"/>
                  <a:gd name="connsiteX106" fmla="*/ 1486068 w 2610018"/>
                  <a:gd name="connsiteY106" fmla="*/ 2628900 h 3181350"/>
                  <a:gd name="connsiteX107" fmla="*/ 1492418 w 2610018"/>
                  <a:gd name="connsiteY107" fmla="*/ 2609850 h 3181350"/>
                  <a:gd name="connsiteX108" fmla="*/ 1486068 w 2610018"/>
                  <a:gd name="connsiteY108" fmla="*/ 2584450 h 3181350"/>
                  <a:gd name="connsiteX109" fmla="*/ 1479718 w 2610018"/>
                  <a:gd name="connsiteY109" fmla="*/ 2565400 h 3181350"/>
                  <a:gd name="connsiteX110" fmla="*/ 1460668 w 2610018"/>
                  <a:gd name="connsiteY110" fmla="*/ 2552700 h 3181350"/>
                  <a:gd name="connsiteX111" fmla="*/ 1397168 w 2610018"/>
                  <a:gd name="connsiteY111" fmla="*/ 2540000 h 3181350"/>
                  <a:gd name="connsiteX112" fmla="*/ 1333668 w 2610018"/>
                  <a:gd name="connsiteY112" fmla="*/ 2546350 h 3181350"/>
                  <a:gd name="connsiteX113" fmla="*/ 1263818 w 2610018"/>
                  <a:gd name="connsiteY113" fmla="*/ 2559050 h 3181350"/>
                  <a:gd name="connsiteX114" fmla="*/ 1244768 w 2610018"/>
                  <a:gd name="connsiteY114" fmla="*/ 2571750 h 3181350"/>
                  <a:gd name="connsiteX115" fmla="*/ 1206668 w 2610018"/>
                  <a:gd name="connsiteY115" fmla="*/ 2584450 h 3181350"/>
                  <a:gd name="connsiteX116" fmla="*/ 1168568 w 2610018"/>
                  <a:gd name="connsiteY116" fmla="*/ 2609850 h 3181350"/>
                  <a:gd name="connsiteX117" fmla="*/ 1149518 w 2610018"/>
                  <a:gd name="connsiteY117" fmla="*/ 2647950 h 3181350"/>
                  <a:gd name="connsiteX118" fmla="*/ 1136818 w 2610018"/>
                  <a:gd name="connsiteY118" fmla="*/ 2686050 h 3181350"/>
                  <a:gd name="connsiteX119" fmla="*/ 1130468 w 2610018"/>
                  <a:gd name="connsiteY119" fmla="*/ 2705100 h 3181350"/>
                  <a:gd name="connsiteX120" fmla="*/ 1111418 w 2610018"/>
                  <a:gd name="connsiteY120" fmla="*/ 2717800 h 3181350"/>
                  <a:gd name="connsiteX121" fmla="*/ 1098718 w 2610018"/>
                  <a:gd name="connsiteY121" fmla="*/ 2736850 h 3181350"/>
                  <a:gd name="connsiteX122" fmla="*/ 1092368 w 2610018"/>
                  <a:gd name="connsiteY122" fmla="*/ 2755900 h 3181350"/>
                  <a:gd name="connsiteX123" fmla="*/ 1073318 w 2610018"/>
                  <a:gd name="connsiteY123" fmla="*/ 2774950 h 3181350"/>
                  <a:gd name="connsiteX124" fmla="*/ 1047918 w 2610018"/>
                  <a:gd name="connsiteY124" fmla="*/ 2813050 h 3181350"/>
                  <a:gd name="connsiteX125" fmla="*/ 1016168 w 2610018"/>
                  <a:gd name="connsiteY125" fmla="*/ 2851150 h 3181350"/>
                  <a:gd name="connsiteX126" fmla="*/ 984418 w 2610018"/>
                  <a:gd name="connsiteY126" fmla="*/ 2857500 h 3181350"/>
                  <a:gd name="connsiteX127" fmla="*/ 876468 w 2610018"/>
                  <a:gd name="connsiteY127" fmla="*/ 2863850 h 3181350"/>
                  <a:gd name="connsiteX128" fmla="*/ 844718 w 2610018"/>
                  <a:gd name="connsiteY128" fmla="*/ 2870200 h 3181350"/>
                  <a:gd name="connsiteX129" fmla="*/ 819318 w 2610018"/>
                  <a:gd name="connsiteY129" fmla="*/ 2876550 h 3181350"/>
                  <a:gd name="connsiteX130" fmla="*/ 768518 w 2610018"/>
                  <a:gd name="connsiteY130" fmla="*/ 2882900 h 3181350"/>
                  <a:gd name="connsiteX131" fmla="*/ 749468 w 2610018"/>
                  <a:gd name="connsiteY131" fmla="*/ 2876550 h 3181350"/>
                  <a:gd name="connsiteX132" fmla="*/ 647868 w 2610018"/>
                  <a:gd name="connsiteY132" fmla="*/ 2863850 h 3181350"/>
                  <a:gd name="connsiteX133" fmla="*/ 609768 w 2610018"/>
                  <a:gd name="connsiteY133" fmla="*/ 2857500 h 3181350"/>
                  <a:gd name="connsiteX134" fmla="*/ 565318 w 2610018"/>
                  <a:gd name="connsiteY134" fmla="*/ 2851150 h 3181350"/>
                  <a:gd name="connsiteX135" fmla="*/ 514518 w 2610018"/>
                  <a:gd name="connsiteY135" fmla="*/ 2838450 h 3181350"/>
                  <a:gd name="connsiteX136" fmla="*/ 495468 w 2610018"/>
                  <a:gd name="connsiteY136" fmla="*/ 2844800 h 3181350"/>
                  <a:gd name="connsiteX137" fmla="*/ 444668 w 2610018"/>
                  <a:gd name="connsiteY137" fmla="*/ 2838450 h 3181350"/>
                  <a:gd name="connsiteX138" fmla="*/ 406568 w 2610018"/>
                  <a:gd name="connsiteY138" fmla="*/ 2825750 h 3181350"/>
                  <a:gd name="connsiteX139" fmla="*/ 330368 w 2610018"/>
                  <a:gd name="connsiteY139" fmla="*/ 2813050 h 3181350"/>
                  <a:gd name="connsiteX140" fmla="*/ 292268 w 2610018"/>
                  <a:gd name="connsiteY140" fmla="*/ 2819400 h 3181350"/>
                  <a:gd name="connsiteX141" fmla="*/ 273218 w 2610018"/>
                  <a:gd name="connsiteY141" fmla="*/ 2825750 h 3181350"/>
                  <a:gd name="connsiteX142" fmla="*/ 247818 w 2610018"/>
                  <a:gd name="connsiteY142" fmla="*/ 2832100 h 3181350"/>
                  <a:gd name="connsiteX143" fmla="*/ 209718 w 2610018"/>
                  <a:gd name="connsiteY143" fmla="*/ 2844800 h 3181350"/>
                  <a:gd name="connsiteX144" fmla="*/ 177968 w 2610018"/>
                  <a:gd name="connsiteY144" fmla="*/ 2851150 h 3181350"/>
                  <a:gd name="connsiteX145" fmla="*/ 139868 w 2610018"/>
                  <a:gd name="connsiteY145" fmla="*/ 2863850 h 3181350"/>
                  <a:gd name="connsiteX146" fmla="*/ 133518 w 2610018"/>
                  <a:gd name="connsiteY146" fmla="*/ 2889250 h 3181350"/>
                  <a:gd name="connsiteX147" fmla="*/ 127168 w 2610018"/>
                  <a:gd name="connsiteY147" fmla="*/ 2908300 h 3181350"/>
                  <a:gd name="connsiteX148" fmla="*/ 133518 w 2610018"/>
                  <a:gd name="connsiteY148" fmla="*/ 2927350 h 3181350"/>
                  <a:gd name="connsiteX149" fmla="*/ 165268 w 2610018"/>
                  <a:gd name="connsiteY149" fmla="*/ 2965450 h 3181350"/>
                  <a:gd name="connsiteX150" fmla="*/ 190668 w 2610018"/>
                  <a:gd name="connsiteY150" fmla="*/ 2978150 h 3181350"/>
                  <a:gd name="connsiteX151" fmla="*/ 222418 w 2610018"/>
                  <a:gd name="connsiteY151" fmla="*/ 2997200 h 3181350"/>
                  <a:gd name="connsiteX152" fmla="*/ 247818 w 2610018"/>
                  <a:gd name="connsiteY152" fmla="*/ 3003550 h 3181350"/>
                  <a:gd name="connsiteX153" fmla="*/ 324018 w 2610018"/>
                  <a:gd name="connsiteY153" fmla="*/ 3016250 h 3181350"/>
                  <a:gd name="connsiteX154" fmla="*/ 362118 w 2610018"/>
                  <a:gd name="connsiteY154" fmla="*/ 3028950 h 3181350"/>
                  <a:gd name="connsiteX155" fmla="*/ 381168 w 2610018"/>
                  <a:gd name="connsiteY155" fmla="*/ 3035300 h 3181350"/>
                  <a:gd name="connsiteX156" fmla="*/ 431968 w 2610018"/>
                  <a:gd name="connsiteY156" fmla="*/ 3041650 h 3181350"/>
                  <a:gd name="connsiteX157" fmla="*/ 457368 w 2610018"/>
                  <a:gd name="connsiteY157" fmla="*/ 3048000 h 3181350"/>
                  <a:gd name="connsiteX158" fmla="*/ 578018 w 2610018"/>
                  <a:gd name="connsiteY158" fmla="*/ 3060700 h 3181350"/>
                  <a:gd name="connsiteX159" fmla="*/ 628818 w 2610018"/>
                  <a:gd name="connsiteY159" fmla="*/ 3067050 h 3181350"/>
                  <a:gd name="connsiteX160" fmla="*/ 673268 w 2610018"/>
                  <a:gd name="connsiteY160" fmla="*/ 3079750 h 3181350"/>
                  <a:gd name="connsiteX161" fmla="*/ 705018 w 2610018"/>
                  <a:gd name="connsiteY161" fmla="*/ 3086100 h 3181350"/>
                  <a:gd name="connsiteX162" fmla="*/ 755818 w 2610018"/>
                  <a:gd name="connsiteY162" fmla="*/ 3098800 h 3181350"/>
                  <a:gd name="connsiteX163" fmla="*/ 793918 w 2610018"/>
                  <a:gd name="connsiteY163" fmla="*/ 3105150 h 3181350"/>
                  <a:gd name="connsiteX164" fmla="*/ 895518 w 2610018"/>
                  <a:gd name="connsiteY164" fmla="*/ 3124200 h 3181350"/>
                  <a:gd name="connsiteX165" fmla="*/ 927268 w 2610018"/>
                  <a:gd name="connsiteY165" fmla="*/ 3130550 h 3181350"/>
                  <a:gd name="connsiteX166" fmla="*/ 952668 w 2610018"/>
                  <a:gd name="connsiteY166" fmla="*/ 3136900 h 3181350"/>
                  <a:gd name="connsiteX167" fmla="*/ 1003468 w 2610018"/>
                  <a:gd name="connsiteY167" fmla="*/ 3143250 h 3181350"/>
                  <a:gd name="connsiteX168" fmla="*/ 1181268 w 2610018"/>
                  <a:gd name="connsiteY168" fmla="*/ 3155950 h 3181350"/>
                  <a:gd name="connsiteX169" fmla="*/ 1244768 w 2610018"/>
                  <a:gd name="connsiteY169" fmla="*/ 3162300 h 3181350"/>
                  <a:gd name="connsiteX170" fmla="*/ 1314618 w 2610018"/>
                  <a:gd name="connsiteY170" fmla="*/ 3175000 h 3181350"/>
                  <a:gd name="connsiteX171" fmla="*/ 1359068 w 2610018"/>
                  <a:gd name="connsiteY171" fmla="*/ 3181350 h 3181350"/>
                  <a:gd name="connsiteX172" fmla="*/ 1498768 w 2610018"/>
                  <a:gd name="connsiteY172" fmla="*/ 3175000 h 3181350"/>
                  <a:gd name="connsiteX173" fmla="*/ 1600368 w 2610018"/>
                  <a:gd name="connsiteY173" fmla="*/ 3162300 h 3181350"/>
                  <a:gd name="connsiteX174" fmla="*/ 1689268 w 2610018"/>
                  <a:gd name="connsiteY174" fmla="*/ 3149600 h 3181350"/>
                  <a:gd name="connsiteX175" fmla="*/ 1714668 w 2610018"/>
                  <a:gd name="connsiteY175" fmla="*/ 3143250 h 3181350"/>
                  <a:gd name="connsiteX176" fmla="*/ 1816268 w 2610018"/>
                  <a:gd name="connsiteY176" fmla="*/ 3124200 h 3181350"/>
                  <a:gd name="connsiteX177" fmla="*/ 1886118 w 2610018"/>
                  <a:gd name="connsiteY177" fmla="*/ 3105150 h 3181350"/>
                  <a:gd name="connsiteX178" fmla="*/ 1930568 w 2610018"/>
                  <a:gd name="connsiteY178" fmla="*/ 3073400 h 3181350"/>
                  <a:gd name="connsiteX179" fmla="*/ 1955968 w 2610018"/>
                  <a:gd name="connsiteY179" fmla="*/ 3048000 h 3181350"/>
                  <a:gd name="connsiteX180" fmla="*/ 2063918 w 2610018"/>
                  <a:gd name="connsiteY180" fmla="*/ 2984500 h 3181350"/>
                  <a:gd name="connsiteX181" fmla="*/ 2095668 w 2610018"/>
                  <a:gd name="connsiteY181" fmla="*/ 2971800 h 3181350"/>
                  <a:gd name="connsiteX182" fmla="*/ 2178218 w 2610018"/>
                  <a:gd name="connsiteY182" fmla="*/ 2952750 h 3181350"/>
                  <a:gd name="connsiteX183" fmla="*/ 2235368 w 2610018"/>
                  <a:gd name="connsiteY183" fmla="*/ 2901950 h 3181350"/>
                  <a:gd name="connsiteX184" fmla="*/ 2241718 w 2610018"/>
                  <a:gd name="connsiteY184" fmla="*/ 2876550 h 3181350"/>
                  <a:gd name="connsiteX185" fmla="*/ 2267118 w 2610018"/>
                  <a:gd name="connsiteY185" fmla="*/ 2825750 h 3181350"/>
                  <a:gd name="connsiteX186" fmla="*/ 2286168 w 2610018"/>
                  <a:gd name="connsiteY186" fmla="*/ 2781300 h 3181350"/>
                  <a:gd name="connsiteX187" fmla="*/ 2311568 w 2610018"/>
                  <a:gd name="connsiteY187" fmla="*/ 2717800 h 3181350"/>
                  <a:gd name="connsiteX188" fmla="*/ 2317918 w 2610018"/>
                  <a:gd name="connsiteY188" fmla="*/ 2686050 h 3181350"/>
                  <a:gd name="connsiteX189" fmla="*/ 2336968 w 2610018"/>
                  <a:gd name="connsiteY189" fmla="*/ 2616200 h 3181350"/>
                  <a:gd name="connsiteX190" fmla="*/ 2349668 w 2610018"/>
                  <a:gd name="connsiteY190" fmla="*/ 2508250 h 3181350"/>
                  <a:gd name="connsiteX191" fmla="*/ 2356018 w 2610018"/>
                  <a:gd name="connsiteY191" fmla="*/ 2444750 h 3181350"/>
                  <a:gd name="connsiteX192" fmla="*/ 2368718 w 2610018"/>
                  <a:gd name="connsiteY192" fmla="*/ 2393950 h 3181350"/>
                  <a:gd name="connsiteX193" fmla="*/ 2375068 w 2610018"/>
                  <a:gd name="connsiteY193" fmla="*/ 2349500 h 3181350"/>
                  <a:gd name="connsiteX194" fmla="*/ 2387768 w 2610018"/>
                  <a:gd name="connsiteY194" fmla="*/ 2305050 h 3181350"/>
                  <a:gd name="connsiteX195" fmla="*/ 2419518 w 2610018"/>
                  <a:gd name="connsiteY195" fmla="*/ 2209800 h 3181350"/>
                  <a:gd name="connsiteX196" fmla="*/ 2451268 w 2610018"/>
                  <a:gd name="connsiteY196" fmla="*/ 2139950 h 3181350"/>
                  <a:gd name="connsiteX197" fmla="*/ 2457618 w 2610018"/>
                  <a:gd name="connsiteY197" fmla="*/ 2114550 h 3181350"/>
                  <a:gd name="connsiteX198" fmla="*/ 2483018 w 2610018"/>
                  <a:gd name="connsiteY198" fmla="*/ 2038350 h 3181350"/>
                  <a:gd name="connsiteX199" fmla="*/ 2489368 w 2610018"/>
                  <a:gd name="connsiteY199" fmla="*/ 1993900 h 3181350"/>
                  <a:gd name="connsiteX200" fmla="*/ 2502068 w 2610018"/>
                  <a:gd name="connsiteY200" fmla="*/ 1962150 h 3181350"/>
                  <a:gd name="connsiteX201" fmla="*/ 2508418 w 2610018"/>
                  <a:gd name="connsiteY201" fmla="*/ 1930400 h 3181350"/>
                  <a:gd name="connsiteX202" fmla="*/ 2521118 w 2610018"/>
                  <a:gd name="connsiteY202" fmla="*/ 1898650 h 3181350"/>
                  <a:gd name="connsiteX203" fmla="*/ 2533818 w 2610018"/>
                  <a:gd name="connsiteY203" fmla="*/ 1841500 h 3181350"/>
                  <a:gd name="connsiteX204" fmla="*/ 2546518 w 2610018"/>
                  <a:gd name="connsiteY204" fmla="*/ 1784350 h 3181350"/>
                  <a:gd name="connsiteX205" fmla="*/ 2559218 w 2610018"/>
                  <a:gd name="connsiteY205" fmla="*/ 1689100 h 3181350"/>
                  <a:gd name="connsiteX206" fmla="*/ 2584618 w 2610018"/>
                  <a:gd name="connsiteY206" fmla="*/ 1346200 h 3181350"/>
                  <a:gd name="connsiteX207" fmla="*/ 2610018 w 2610018"/>
                  <a:gd name="connsiteY207" fmla="*/ 1174750 h 3181350"/>
                  <a:gd name="connsiteX208" fmla="*/ 2603668 w 2610018"/>
                  <a:gd name="connsiteY208" fmla="*/ 958850 h 3181350"/>
                  <a:gd name="connsiteX209" fmla="*/ 2552868 w 2610018"/>
                  <a:gd name="connsiteY209" fmla="*/ 723900 h 3181350"/>
                  <a:gd name="connsiteX210" fmla="*/ 2508418 w 2610018"/>
                  <a:gd name="connsiteY210" fmla="*/ 596900 h 3181350"/>
                  <a:gd name="connsiteX211" fmla="*/ 2451268 w 2610018"/>
                  <a:gd name="connsiteY211" fmla="*/ 374650 h 3181350"/>
                  <a:gd name="connsiteX212" fmla="*/ 2444918 w 2610018"/>
                  <a:gd name="connsiteY212" fmla="*/ 330200 h 3181350"/>
                  <a:gd name="connsiteX213" fmla="*/ 2419518 w 2610018"/>
                  <a:gd name="connsiteY213" fmla="*/ 241300 h 3181350"/>
                  <a:gd name="connsiteX214" fmla="*/ 2381418 w 2610018"/>
                  <a:gd name="connsiteY214" fmla="*/ 171450 h 3181350"/>
                  <a:gd name="connsiteX215" fmla="*/ 2356018 w 2610018"/>
                  <a:gd name="connsiteY215" fmla="*/ 139700 h 3181350"/>
                  <a:gd name="connsiteX216" fmla="*/ 2330618 w 2610018"/>
                  <a:gd name="connsiteY216" fmla="*/ 101600 h 3181350"/>
                  <a:gd name="connsiteX217" fmla="*/ 2298868 w 2610018"/>
                  <a:gd name="connsiteY217" fmla="*/ 76200 h 3181350"/>
                  <a:gd name="connsiteX218" fmla="*/ 2267118 w 2610018"/>
                  <a:gd name="connsiteY218" fmla="*/ 38100 h 3181350"/>
                  <a:gd name="connsiteX219" fmla="*/ 2222668 w 2610018"/>
                  <a:gd name="connsiteY219" fmla="*/ 19050 h 3181350"/>
                  <a:gd name="connsiteX220" fmla="*/ 1962318 w 2610018"/>
                  <a:gd name="connsiteY220" fmla="*/ 19050 h 3181350"/>
                  <a:gd name="connsiteX221" fmla="*/ 1803568 w 2610018"/>
                  <a:gd name="connsiteY221" fmla="*/ 6350 h 3181350"/>
                  <a:gd name="connsiteX222" fmla="*/ 1727368 w 2610018"/>
                  <a:gd name="connsiteY222" fmla="*/ 0 h 3181350"/>
                  <a:gd name="connsiteX223" fmla="*/ 1301918 w 2610018"/>
                  <a:gd name="connsiteY223" fmla="*/ 6350 h 3181350"/>
                  <a:gd name="connsiteX224" fmla="*/ 1282868 w 2610018"/>
                  <a:gd name="connsiteY224" fmla="*/ 19050 h 3181350"/>
                  <a:gd name="connsiteX225" fmla="*/ 1263818 w 2610018"/>
                  <a:gd name="connsiteY225" fmla="*/ 25400 h 3181350"/>
                  <a:gd name="connsiteX226" fmla="*/ 1238418 w 2610018"/>
                  <a:gd name="connsiteY226" fmla="*/ 38100 h 3181350"/>
                  <a:gd name="connsiteX227" fmla="*/ 1219368 w 2610018"/>
                  <a:gd name="connsiteY227" fmla="*/ 44450 h 3181350"/>
                  <a:gd name="connsiteX228" fmla="*/ 1168568 w 2610018"/>
                  <a:gd name="connsiteY228" fmla="*/ 63500 h 3181350"/>
                  <a:gd name="connsiteX229" fmla="*/ 844718 w 2610018"/>
                  <a:gd name="connsiteY229" fmla="*/ 76200 h 3181350"/>
                  <a:gd name="connsiteX230" fmla="*/ 616118 w 2610018"/>
                  <a:gd name="connsiteY230" fmla="*/ 69850 h 3181350"/>
                  <a:gd name="connsiteX231" fmla="*/ 495468 w 2610018"/>
                  <a:gd name="connsiteY231" fmla="*/ 76200 h 3181350"/>
                  <a:gd name="connsiteX232" fmla="*/ 476418 w 2610018"/>
                  <a:gd name="connsiteY232" fmla="*/ 82550 h 3181350"/>
                  <a:gd name="connsiteX233" fmla="*/ 457368 w 2610018"/>
                  <a:gd name="connsiteY233" fmla="*/ 95250 h 3181350"/>
                  <a:gd name="connsiteX234" fmla="*/ 444668 w 2610018"/>
                  <a:gd name="connsiteY234" fmla="*/ 114300 h 3181350"/>
                  <a:gd name="connsiteX235" fmla="*/ 381168 w 2610018"/>
                  <a:gd name="connsiteY235" fmla="*/ 171450 h 3181350"/>
                  <a:gd name="connsiteX236" fmla="*/ 362118 w 2610018"/>
                  <a:gd name="connsiteY236" fmla="*/ 203200 h 3181350"/>
                  <a:gd name="connsiteX237" fmla="*/ 349418 w 2610018"/>
                  <a:gd name="connsiteY237" fmla="*/ 222250 h 3181350"/>
                  <a:gd name="connsiteX238" fmla="*/ 317668 w 2610018"/>
                  <a:gd name="connsiteY238" fmla="*/ 241300 h 3181350"/>
                  <a:gd name="connsiteX239" fmla="*/ 285918 w 2610018"/>
                  <a:gd name="connsiteY239" fmla="*/ 247650 h 3181350"/>
                  <a:gd name="connsiteX240" fmla="*/ 247818 w 2610018"/>
                  <a:gd name="connsiteY240" fmla="*/ 260350 h 3181350"/>
                  <a:gd name="connsiteX241" fmla="*/ 228768 w 2610018"/>
                  <a:gd name="connsiteY241" fmla="*/ 285750 h 3181350"/>
                  <a:gd name="connsiteX242" fmla="*/ 209718 w 2610018"/>
                  <a:gd name="connsiteY242" fmla="*/ 317500 h 3181350"/>
                  <a:gd name="connsiteX243" fmla="*/ 171618 w 2610018"/>
                  <a:gd name="connsiteY243" fmla="*/ 336550 h 3181350"/>
                  <a:gd name="connsiteX244" fmla="*/ 146218 w 2610018"/>
                  <a:gd name="connsiteY244" fmla="*/ 355600 h 3181350"/>
                  <a:gd name="connsiteX245" fmla="*/ 76368 w 2610018"/>
                  <a:gd name="connsiteY245" fmla="*/ 381000 h 3181350"/>
                  <a:gd name="connsiteX246" fmla="*/ 19218 w 2610018"/>
                  <a:gd name="connsiteY246" fmla="*/ 400050 h 3181350"/>
                  <a:gd name="connsiteX247" fmla="*/ 168 w 2610018"/>
                  <a:gd name="connsiteY247" fmla="*/ 412750 h 3181350"/>
                  <a:gd name="connsiteX248" fmla="*/ 12868 w 2610018"/>
                  <a:gd name="connsiteY248" fmla="*/ 444500 h 3181350"/>
                  <a:gd name="connsiteX249" fmla="*/ 25568 w 2610018"/>
                  <a:gd name="connsiteY249" fmla="*/ 482600 h 3181350"/>
                  <a:gd name="connsiteX250" fmla="*/ 6518 w 2610018"/>
                  <a:gd name="connsiteY250" fmla="*/ 488950 h 3181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</a:cxnLst>
                <a:rect l="l" t="t" r="r" b="b"/>
                <a:pathLst>
                  <a:path w="2610018" h="3181350">
                    <a:moveTo>
                      <a:pt x="6518" y="488950"/>
                    </a:moveTo>
                    <a:cubicBezTo>
                      <a:pt x="14985" y="499533"/>
                      <a:pt x="22334" y="511116"/>
                      <a:pt x="31918" y="520700"/>
                    </a:cubicBezTo>
                    <a:cubicBezTo>
                      <a:pt x="37314" y="526096"/>
                      <a:pt x="45572" y="528004"/>
                      <a:pt x="50968" y="533400"/>
                    </a:cubicBezTo>
                    <a:cubicBezTo>
                      <a:pt x="56364" y="538796"/>
                      <a:pt x="57925" y="547424"/>
                      <a:pt x="63668" y="552450"/>
                    </a:cubicBezTo>
                    <a:cubicBezTo>
                      <a:pt x="75155" y="562501"/>
                      <a:pt x="101768" y="577850"/>
                      <a:pt x="101768" y="577850"/>
                    </a:cubicBezTo>
                    <a:cubicBezTo>
                      <a:pt x="130881" y="621519"/>
                      <a:pt x="112688" y="611123"/>
                      <a:pt x="146218" y="622300"/>
                    </a:cubicBezTo>
                    <a:cubicBezTo>
                      <a:pt x="154685" y="628650"/>
                      <a:pt x="164843" y="633220"/>
                      <a:pt x="171618" y="641350"/>
                    </a:cubicBezTo>
                    <a:cubicBezTo>
                      <a:pt x="176959" y="647760"/>
                      <a:pt x="183785" y="690728"/>
                      <a:pt x="184318" y="692150"/>
                    </a:cubicBezTo>
                    <a:cubicBezTo>
                      <a:pt x="186998" y="699296"/>
                      <a:pt x="193605" y="704374"/>
                      <a:pt x="197018" y="711200"/>
                    </a:cubicBezTo>
                    <a:cubicBezTo>
                      <a:pt x="202994" y="723152"/>
                      <a:pt x="202833" y="741028"/>
                      <a:pt x="216068" y="749300"/>
                    </a:cubicBezTo>
                    <a:cubicBezTo>
                      <a:pt x="236837" y="762280"/>
                      <a:pt x="269379" y="763445"/>
                      <a:pt x="292268" y="768350"/>
                    </a:cubicBezTo>
                    <a:cubicBezTo>
                      <a:pt x="309335" y="772007"/>
                      <a:pt x="343068" y="781050"/>
                      <a:pt x="343068" y="781050"/>
                    </a:cubicBezTo>
                    <a:cubicBezTo>
                      <a:pt x="359727" y="780009"/>
                      <a:pt x="451258" y="783007"/>
                      <a:pt x="482768" y="762000"/>
                    </a:cubicBezTo>
                    <a:lnTo>
                      <a:pt x="501818" y="749300"/>
                    </a:lnTo>
                    <a:cubicBezTo>
                      <a:pt x="506001" y="736751"/>
                      <a:pt x="509677" y="720152"/>
                      <a:pt x="520868" y="711200"/>
                    </a:cubicBezTo>
                    <a:cubicBezTo>
                      <a:pt x="526095" y="707019"/>
                      <a:pt x="533568" y="706967"/>
                      <a:pt x="539918" y="704850"/>
                    </a:cubicBezTo>
                    <a:cubicBezTo>
                      <a:pt x="561258" y="640829"/>
                      <a:pt x="528698" y="740134"/>
                      <a:pt x="552618" y="660400"/>
                    </a:cubicBezTo>
                    <a:cubicBezTo>
                      <a:pt x="556465" y="647578"/>
                      <a:pt x="561085" y="635000"/>
                      <a:pt x="565318" y="622300"/>
                    </a:cubicBezTo>
                    <a:lnTo>
                      <a:pt x="571668" y="603250"/>
                    </a:lnTo>
                    <a:cubicBezTo>
                      <a:pt x="573785" y="596900"/>
                      <a:pt x="574305" y="589769"/>
                      <a:pt x="578018" y="584200"/>
                    </a:cubicBezTo>
                    <a:cubicBezTo>
                      <a:pt x="642215" y="487905"/>
                      <a:pt x="572730" y="586736"/>
                      <a:pt x="622468" y="527050"/>
                    </a:cubicBezTo>
                    <a:cubicBezTo>
                      <a:pt x="627354" y="521187"/>
                      <a:pt x="630282" y="513863"/>
                      <a:pt x="635168" y="508000"/>
                    </a:cubicBezTo>
                    <a:cubicBezTo>
                      <a:pt x="640917" y="501101"/>
                      <a:pt x="648469" y="495849"/>
                      <a:pt x="654218" y="488950"/>
                    </a:cubicBezTo>
                    <a:cubicBezTo>
                      <a:pt x="659104" y="483087"/>
                      <a:pt x="660446" y="473945"/>
                      <a:pt x="666918" y="469900"/>
                    </a:cubicBezTo>
                    <a:cubicBezTo>
                      <a:pt x="680448" y="461444"/>
                      <a:pt x="719955" y="453652"/>
                      <a:pt x="736768" y="450850"/>
                    </a:cubicBezTo>
                    <a:cubicBezTo>
                      <a:pt x="751531" y="448389"/>
                      <a:pt x="766267" y="445195"/>
                      <a:pt x="781218" y="444500"/>
                    </a:cubicBezTo>
                    <a:cubicBezTo>
                      <a:pt x="857365" y="440958"/>
                      <a:pt x="933618" y="440267"/>
                      <a:pt x="1009818" y="438150"/>
                    </a:cubicBezTo>
                    <a:cubicBezTo>
                      <a:pt x="1041704" y="444527"/>
                      <a:pt x="1047442" y="444310"/>
                      <a:pt x="1079668" y="457200"/>
                    </a:cubicBezTo>
                    <a:cubicBezTo>
                      <a:pt x="1088457" y="460716"/>
                      <a:pt x="1096088" y="466907"/>
                      <a:pt x="1105068" y="469900"/>
                    </a:cubicBezTo>
                    <a:cubicBezTo>
                      <a:pt x="1115307" y="473313"/>
                      <a:pt x="1126347" y="473632"/>
                      <a:pt x="1136818" y="476250"/>
                    </a:cubicBezTo>
                    <a:cubicBezTo>
                      <a:pt x="1143312" y="477873"/>
                      <a:pt x="1149518" y="480483"/>
                      <a:pt x="1155868" y="482600"/>
                    </a:cubicBezTo>
                    <a:cubicBezTo>
                      <a:pt x="1169783" y="503472"/>
                      <a:pt x="1168345" y="497696"/>
                      <a:pt x="1174918" y="520700"/>
                    </a:cubicBezTo>
                    <a:cubicBezTo>
                      <a:pt x="1175976" y="524405"/>
                      <a:pt x="1183812" y="559441"/>
                      <a:pt x="1187618" y="565150"/>
                    </a:cubicBezTo>
                    <a:cubicBezTo>
                      <a:pt x="1197397" y="579818"/>
                      <a:pt x="1211661" y="587529"/>
                      <a:pt x="1225718" y="596900"/>
                    </a:cubicBezTo>
                    <a:cubicBezTo>
                      <a:pt x="1254969" y="640777"/>
                      <a:pt x="1222754" y="604496"/>
                      <a:pt x="1314618" y="609600"/>
                    </a:cubicBezTo>
                    <a:cubicBezTo>
                      <a:pt x="1327984" y="610343"/>
                      <a:pt x="1340018" y="618067"/>
                      <a:pt x="1352718" y="622300"/>
                    </a:cubicBezTo>
                    <a:lnTo>
                      <a:pt x="1371768" y="628650"/>
                    </a:lnTo>
                    <a:cubicBezTo>
                      <a:pt x="1386585" y="626533"/>
                      <a:pt x="1401634" y="625665"/>
                      <a:pt x="1416218" y="622300"/>
                    </a:cubicBezTo>
                    <a:cubicBezTo>
                      <a:pt x="1429262" y="619290"/>
                      <a:pt x="1441066" y="611493"/>
                      <a:pt x="1454318" y="609600"/>
                    </a:cubicBezTo>
                    <a:cubicBezTo>
                      <a:pt x="1469135" y="607483"/>
                      <a:pt x="1484042" y="605927"/>
                      <a:pt x="1498768" y="603250"/>
                    </a:cubicBezTo>
                    <a:cubicBezTo>
                      <a:pt x="1507354" y="601689"/>
                      <a:pt x="1515494" y="597864"/>
                      <a:pt x="1524168" y="596900"/>
                    </a:cubicBezTo>
                    <a:cubicBezTo>
                      <a:pt x="1572736" y="591504"/>
                      <a:pt x="1670218" y="584200"/>
                      <a:pt x="1670218" y="584200"/>
                    </a:cubicBezTo>
                    <a:cubicBezTo>
                      <a:pt x="1682918" y="586317"/>
                      <a:pt x="1695749" y="587757"/>
                      <a:pt x="1708318" y="590550"/>
                    </a:cubicBezTo>
                    <a:cubicBezTo>
                      <a:pt x="1714852" y="592002"/>
                      <a:pt x="1722635" y="592167"/>
                      <a:pt x="1727368" y="596900"/>
                    </a:cubicBezTo>
                    <a:cubicBezTo>
                      <a:pt x="1732101" y="601633"/>
                      <a:pt x="1728985" y="611217"/>
                      <a:pt x="1733718" y="615950"/>
                    </a:cubicBezTo>
                    <a:cubicBezTo>
                      <a:pt x="1773761" y="655993"/>
                      <a:pt x="1758928" y="631730"/>
                      <a:pt x="1790868" y="647700"/>
                    </a:cubicBezTo>
                    <a:cubicBezTo>
                      <a:pt x="1797694" y="651113"/>
                      <a:pt x="1803568" y="656167"/>
                      <a:pt x="1809918" y="660400"/>
                    </a:cubicBezTo>
                    <a:cubicBezTo>
                      <a:pt x="1812035" y="666750"/>
                      <a:pt x="1812555" y="673881"/>
                      <a:pt x="1816268" y="679450"/>
                    </a:cubicBezTo>
                    <a:cubicBezTo>
                      <a:pt x="1821249" y="686922"/>
                      <a:pt x="1829569" y="691601"/>
                      <a:pt x="1835318" y="698500"/>
                    </a:cubicBezTo>
                    <a:cubicBezTo>
                      <a:pt x="1840204" y="704363"/>
                      <a:pt x="1843785" y="711200"/>
                      <a:pt x="1848018" y="717550"/>
                    </a:cubicBezTo>
                    <a:cubicBezTo>
                      <a:pt x="1863072" y="792821"/>
                      <a:pt x="1843285" y="714838"/>
                      <a:pt x="1867068" y="768350"/>
                    </a:cubicBezTo>
                    <a:cubicBezTo>
                      <a:pt x="1872505" y="780583"/>
                      <a:pt x="1879768" y="806450"/>
                      <a:pt x="1879768" y="806450"/>
                    </a:cubicBezTo>
                    <a:cubicBezTo>
                      <a:pt x="1877651" y="844550"/>
                      <a:pt x="1876724" y="882735"/>
                      <a:pt x="1873418" y="920750"/>
                    </a:cubicBezTo>
                    <a:cubicBezTo>
                      <a:pt x="1872483" y="931502"/>
                      <a:pt x="1869686" y="942029"/>
                      <a:pt x="1867068" y="952500"/>
                    </a:cubicBezTo>
                    <a:cubicBezTo>
                      <a:pt x="1865445" y="958994"/>
                      <a:pt x="1865451" y="966817"/>
                      <a:pt x="1860718" y="971550"/>
                    </a:cubicBezTo>
                    <a:cubicBezTo>
                      <a:pt x="1855985" y="976283"/>
                      <a:pt x="1847519" y="974649"/>
                      <a:pt x="1841668" y="977900"/>
                    </a:cubicBezTo>
                    <a:cubicBezTo>
                      <a:pt x="1828325" y="985313"/>
                      <a:pt x="1803568" y="1003300"/>
                      <a:pt x="1803568" y="1003300"/>
                    </a:cubicBezTo>
                    <a:cubicBezTo>
                      <a:pt x="1801533" y="1011438"/>
                      <a:pt x="1795423" y="1038640"/>
                      <a:pt x="1790868" y="1047750"/>
                    </a:cubicBezTo>
                    <a:cubicBezTo>
                      <a:pt x="1787455" y="1054576"/>
                      <a:pt x="1784127" y="1062032"/>
                      <a:pt x="1778168" y="1066800"/>
                    </a:cubicBezTo>
                    <a:cubicBezTo>
                      <a:pt x="1772941" y="1070981"/>
                      <a:pt x="1765468" y="1071033"/>
                      <a:pt x="1759118" y="1073150"/>
                    </a:cubicBezTo>
                    <a:cubicBezTo>
                      <a:pt x="1754885" y="1079500"/>
                      <a:pt x="1751304" y="1086337"/>
                      <a:pt x="1746418" y="1092200"/>
                    </a:cubicBezTo>
                    <a:cubicBezTo>
                      <a:pt x="1740669" y="1099099"/>
                      <a:pt x="1732349" y="1103778"/>
                      <a:pt x="1727368" y="1111250"/>
                    </a:cubicBezTo>
                    <a:cubicBezTo>
                      <a:pt x="1723655" y="1116819"/>
                      <a:pt x="1723135" y="1123950"/>
                      <a:pt x="1721018" y="1130300"/>
                    </a:cubicBezTo>
                    <a:cubicBezTo>
                      <a:pt x="1721083" y="1130690"/>
                      <a:pt x="1727136" y="1179223"/>
                      <a:pt x="1733718" y="1187450"/>
                    </a:cubicBezTo>
                    <a:cubicBezTo>
                      <a:pt x="1738486" y="1193409"/>
                      <a:pt x="1746418" y="1195917"/>
                      <a:pt x="1752768" y="1200150"/>
                    </a:cubicBezTo>
                    <a:cubicBezTo>
                      <a:pt x="1757001" y="1206500"/>
                      <a:pt x="1762055" y="1212374"/>
                      <a:pt x="1765468" y="1219200"/>
                    </a:cubicBezTo>
                    <a:cubicBezTo>
                      <a:pt x="1770023" y="1228310"/>
                      <a:pt x="1776133" y="1255512"/>
                      <a:pt x="1778168" y="1263650"/>
                    </a:cubicBezTo>
                    <a:cubicBezTo>
                      <a:pt x="1776051" y="1274233"/>
                      <a:pt x="1771818" y="1284607"/>
                      <a:pt x="1771818" y="1295400"/>
                    </a:cubicBezTo>
                    <a:cubicBezTo>
                      <a:pt x="1771818" y="1302093"/>
                      <a:pt x="1776545" y="1307956"/>
                      <a:pt x="1778168" y="1314450"/>
                    </a:cubicBezTo>
                    <a:cubicBezTo>
                      <a:pt x="1780786" y="1324921"/>
                      <a:pt x="1782744" y="1335554"/>
                      <a:pt x="1784518" y="1346200"/>
                    </a:cubicBezTo>
                    <a:cubicBezTo>
                      <a:pt x="1795509" y="1412146"/>
                      <a:pt x="1783677" y="1369078"/>
                      <a:pt x="1803568" y="1428750"/>
                    </a:cubicBezTo>
                    <a:lnTo>
                      <a:pt x="1816268" y="1466850"/>
                    </a:lnTo>
                    <a:cubicBezTo>
                      <a:pt x="1818385" y="1473200"/>
                      <a:pt x="1816268" y="1483783"/>
                      <a:pt x="1822618" y="1485900"/>
                    </a:cubicBezTo>
                    <a:cubicBezTo>
                      <a:pt x="1849947" y="1495010"/>
                      <a:pt x="1835174" y="1490627"/>
                      <a:pt x="1867068" y="1498600"/>
                    </a:cubicBezTo>
                    <a:cubicBezTo>
                      <a:pt x="1863660" y="1515640"/>
                      <a:pt x="1857225" y="1554639"/>
                      <a:pt x="1848018" y="1568450"/>
                    </a:cubicBezTo>
                    <a:cubicBezTo>
                      <a:pt x="1843785" y="1574800"/>
                      <a:pt x="1838731" y="1580674"/>
                      <a:pt x="1835318" y="1587500"/>
                    </a:cubicBezTo>
                    <a:cubicBezTo>
                      <a:pt x="1822709" y="1612719"/>
                      <a:pt x="1837066" y="1602202"/>
                      <a:pt x="1816268" y="1625600"/>
                    </a:cubicBezTo>
                    <a:cubicBezTo>
                      <a:pt x="1804336" y="1639024"/>
                      <a:pt x="1778168" y="1663700"/>
                      <a:pt x="1778168" y="1663700"/>
                    </a:cubicBezTo>
                    <a:cubicBezTo>
                      <a:pt x="1760328" y="1717221"/>
                      <a:pt x="1762747" y="1684564"/>
                      <a:pt x="1771818" y="1720850"/>
                    </a:cubicBezTo>
                    <a:cubicBezTo>
                      <a:pt x="1774436" y="1731321"/>
                      <a:pt x="1775328" y="1742187"/>
                      <a:pt x="1778168" y="1752600"/>
                    </a:cubicBezTo>
                    <a:cubicBezTo>
                      <a:pt x="1781690" y="1765515"/>
                      <a:pt x="1786635" y="1778000"/>
                      <a:pt x="1790868" y="1790700"/>
                    </a:cubicBezTo>
                    <a:lnTo>
                      <a:pt x="1797218" y="1809750"/>
                    </a:lnTo>
                    <a:cubicBezTo>
                      <a:pt x="1797267" y="1810142"/>
                      <a:pt x="1803205" y="1874202"/>
                      <a:pt x="1809918" y="1885950"/>
                    </a:cubicBezTo>
                    <a:cubicBezTo>
                      <a:pt x="1814373" y="1893747"/>
                      <a:pt x="1822618" y="1898650"/>
                      <a:pt x="1828968" y="1905000"/>
                    </a:cubicBezTo>
                    <a:cubicBezTo>
                      <a:pt x="1831085" y="1911350"/>
                      <a:pt x="1831137" y="1918823"/>
                      <a:pt x="1835318" y="1924050"/>
                    </a:cubicBezTo>
                    <a:cubicBezTo>
                      <a:pt x="1846281" y="1937754"/>
                      <a:pt x="1864516" y="1939287"/>
                      <a:pt x="1879768" y="1943100"/>
                    </a:cubicBezTo>
                    <a:cubicBezTo>
                      <a:pt x="1886118" y="1947333"/>
                      <a:pt x="1891844" y="1952700"/>
                      <a:pt x="1898818" y="1955800"/>
                    </a:cubicBezTo>
                    <a:cubicBezTo>
                      <a:pt x="1911051" y="1961237"/>
                      <a:pt x="1936918" y="1968500"/>
                      <a:pt x="1936918" y="1968500"/>
                    </a:cubicBezTo>
                    <a:cubicBezTo>
                      <a:pt x="1945385" y="1966383"/>
                      <a:pt x="1958880" y="1954128"/>
                      <a:pt x="1962318" y="1962150"/>
                    </a:cubicBezTo>
                    <a:cubicBezTo>
                      <a:pt x="1969040" y="1977835"/>
                      <a:pt x="1955968" y="1995885"/>
                      <a:pt x="1955968" y="2012950"/>
                    </a:cubicBezTo>
                    <a:cubicBezTo>
                      <a:pt x="1955968" y="2052434"/>
                      <a:pt x="1960583" y="2099527"/>
                      <a:pt x="1968668" y="2139950"/>
                    </a:cubicBezTo>
                    <a:cubicBezTo>
                      <a:pt x="1970380" y="2148508"/>
                      <a:pt x="1972901" y="2156883"/>
                      <a:pt x="1975018" y="2165350"/>
                    </a:cubicBezTo>
                    <a:cubicBezTo>
                      <a:pt x="1973571" y="2198632"/>
                      <a:pt x="1971793" y="2314857"/>
                      <a:pt x="1962318" y="2368550"/>
                    </a:cubicBezTo>
                    <a:cubicBezTo>
                      <a:pt x="1959285" y="2385739"/>
                      <a:pt x="1952835" y="2402194"/>
                      <a:pt x="1949618" y="2419350"/>
                    </a:cubicBezTo>
                    <a:cubicBezTo>
                      <a:pt x="1946869" y="2434013"/>
                      <a:pt x="1938438" y="2515140"/>
                      <a:pt x="1936918" y="2527300"/>
                    </a:cubicBezTo>
                    <a:cubicBezTo>
                      <a:pt x="1935062" y="2542152"/>
                      <a:pt x="1932546" y="2556914"/>
                      <a:pt x="1930568" y="2571750"/>
                    </a:cubicBezTo>
                    <a:cubicBezTo>
                      <a:pt x="1928313" y="2588665"/>
                      <a:pt x="1926335" y="2605617"/>
                      <a:pt x="1924218" y="2622550"/>
                    </a:cubicBezTo>
                    <a:cubicBezTo>
                      <a:pt x="1926335" y="2637367"/>
                      <a:pt x="1926630" y="2652560"/>
                      <a:pt x="1930568" y="2667000"/>
                    </a:cubicBezTo>
                    <a:cubicBezTo>
                      <a:pt x="1933059" y="2676132"/>
                      <a:pt x="1941929" y="2683029"/>
                      <a:pt x="1943268" y="2692400"/>
                    </a:cubicBezTo>
                    <a:cubicBezTo>
                      <a:pt x="1945935" y="2711070"/>
                      <a:pt x="1929455" y="2716426"/>
                      <a:pt x="1917868" y="2724150"/>
                    </a:cubicBezTo>
                    <a:cubicBezTo>
                      <a:pt x="1803379" y="2709839"/>
                      <a:pt x="1943977" y="2724150"/>
                      <a:pt x="1771818" y="2724150"/>
                    </a:cubicBezTo>
                    <a:cubicBezTo>
                      <a:pt x="1761025" y="2724150"/>
                      <a:pt x="1750817" y="2718777"/>
                      <a:pt x="1740068" y="2717800"/>
                    </a:cubicBezTo>
                    <a:cubicBezTo>
                      <a:pt x="1704170" y="2714537"/>
                      <a:pt x="1668101" y="2713567"/>
                      <a:pt x="1632118" y="2711450"/>
                    </a:cubicBezTo>
                    <a:cubicBezTo>
                      <a:pt x="1615185" y="2707217"/>
                      <a:pt x="1598434" y="2702173"/>
                      <a:pt x="1581318" y="2698750"/>
                    </a:cubicBezTo>
                    <a:cubicBezTo>
                      <a:pt x="1541010" y="2690688"/>
                      <a:pt x="1560039" y="2695018"/>
                      <a:pt x="1524168" y="2686050"/>
                    </a:cubicBezTo>
                    <a:cubicBezTo>
                      <a:pt x="1510124" y="2672006"/>
                      <a:pt x="1501259" y="2665631"/>
                      <a:pt x="1492418" y="2647950"/>
                    </a:cubicBezTo>
                    <a:cubicBezTo>
                      <a:pt x="1489425" y="2641963"/>
                      <a:pt x="1488185" y="2635250"/>
                      <a:pt x="1486068" y="2628900"/>
                    </a:cubicBezTo>
                    <a:cubicBezTo>
                      <a:pt x="1488185" y="2622550"/>
                      <a:pt x="1492418" y="2616543"/>
                      <a:pt x="1492418" y="2609850"/>
                    </a:cubicBezTo>
                    <a:cubicBezTo>
                      <a:pt x="1492418" y="2601123"/>
                      <a:pt x="1488466" y="2592841"/>
                      <a:pt x="1486068" y="2584450"/>
                    </a:cubicBezTo>
                    <a:cubicBezTo>
                      <a:pt x="1484229" y="2578014"/>
                      <a:pt x="1483899" y="2570627"/>
                      <a:pt x="1479718" y="2565400"/>
                    </a:cubicBezTo>
                    <a:cubicBezTo>
                      <a:pt x="1474950" y="2559441"/>
                      <a:pt x="1467494" y="2556113"/>
                      <a:pt x="1460668" y="2552700"/>
                    </a:cubicBezTo>
                    <a:cubicBezTo>
                      <a:pt x="1442935" y="2543834"/>
                      <a:pt x="1413549" y="2542340"/>
                      <a:pt x="1397168" y="2540000"/>
                    </a:cubicBezTo>
                    <a:cubicBezTo>
                      <a:pt x="1350789" y="2555460"/>
                      <a:pt x="1372055" y="2555947"/>
                      <a:pt x="1333668" y="2546350"/>
                    </a:cubicBezTo>
                    <a:cubicBezTo>
                      <a:pt x="1316156" y="2548539"/>
                      <a:pt x="1283395" y="2549261"/>
                      <a:pt x="1263818" y="2559050"/>
                    </a:cubicBezTo>
                    <a:cubicBezTo>
                      <a:pt x="1256992" y="2562463"/>
                      <a:pt x="1251742" y="2568650"/>
                      <a:pt x="1244768" y="2571750"/>
                    </a:cubicBezTo>
                    <a:cubicBezTo>
                      <a:pt x="1232535" y="2577187"/>
                      <a:pt x="1217807" y="2577024"/>
                      <a:pt x="1206668" y="2584450"/>
                    </a:cubicBezTo>
                    <a:lnTo>
                      <a:pt x="1168568" y="2609850"/>
                    </a:lnTo>
                    <a:cubicBezTo>
                      <a:pt x="1145410" y="2679325"/>
                      <a:pt x="1182344" y="2574092"/>
                      <a:pt x="1149518" y="2647950"/>
                    </a:cubicBezTo>
                    <a:cubicBezTo>
                      <a:pt x="1144081" y="2660183"/>
                      <a:pt x="1141051" y="2673350"/>
                      <a:pt x="1136818" y="2686050"/>
                    </a:cubicBezTo>
                    <a:cubicBezTo>
                      <a:pt x="1134701" y="2692400"/>
                      <a:pt x="1136037" y="2701387"/>
                      <a:pt x="1130468" y="2705100"/>
                    </a:cubicBezTo>
                    <a:lnTo>
                      <a:pt x="1111418" y="2717800"/>
                    </a:lnTo>
                    <a:cubicBezTo>
                      <a:pt x="1107185" y="2724150"/>
                      <a:pt x="1102131" y="2730024"/>
                      <a:pt x="1098718" y="2736850"/>
                    </a:cubicBezTo>
                    <a:cubicBezTo>
                      <a:pt x="1095725" y="2742837"/>
                      <a:pt x="1096081" y="2750331"/>
                      <a:pt x="1092368" y="2755900"/>
                    </a:cubicBezTo>
                    <a:cubicBezTo>
                      <a:pt x="1087387" y="2763372"/>
                      <a:pt x="1079668" y="2768600"/>
                      <a:pt x="1073318" y="2774950"/>
                    </a:cubicBezTo>
                    <a:cubicBezTo>
                      <a:pt x="1062159" y="2808428"/>
                      <a:pt x="1074344" y="2781339"/>
                      <a:pt x="1047918" y="2813050"/>
                    </a:cubicBezTo>
                    <a:cubicBezTo>
                      <a:pt x="1037499" y="2825553"/>
                      <a:pt x="1032069" y="2843199"/>
                      <a:pt x="1016168" y="2851150"/>
                    </a:cubicBezTo>
                    <a:cubicBezTo>
                      <a:pt x="1006515" y="2855977"/>
                      <a:pt x="995167" y="2856523"/>
                      <a:pt x="984418" y="2857500"/>
                    </a:cubicBezTo>
                    <a:cubicBezTo>
                      <a:pt x="948520" y="2860763"/>
                      <a:pt x="912451" y="2861733"/>
                      <a:pt x="876468" y="2863850"/>
                    </a:cubicBezTo>
                    <a:cubicBezTo>
                      <a:pt x="865885" y="2865967"/>
                      <a:pt x="855254" y="2867859"/>
                      <a:pt x="844718" y="2870200"/>
                    </a:cubicBezTo>
                    <a:cubicBezTo>
                      <a:pt x="836199" y="2872093"/>
                      <a:pt x="827926" y="2875115"/>
                      <a:pt x="819318" y="2876550"/>
                    </a:cubicBezTo>
                    <a:cubicBezTo>
                      <a:pt x="802485" y="2879355"/>
                      <a:pt x="785451" y="2880783"/>
                      <a:pt x="768518" y="2882900"/>
                    </a:cubicBezTo>
                    <a:cubicBezTo>
                      <a:pt x="762168" y="2880783"/>
                      <a:pt x="756002" y="2878002"/>
                      <a:pt x="749468" y="2876550"/>
                    </a:cubicBezTo>
                    <a:cubicBezTo>
                      <a:pt x="712270" y="2868284"/>
                      <a:pt x="688022" y="2868869"/>
                      <a:pt x="647868" y="2863850"/>
                    </a:cubicBezTo>
                    <a:cubicBezTo>
                      <a:pt x="635092" y="2862253"/>
                      <a:pt x="622493" y="2859458"/>
                      <a:pt x="609768" y="2857500"/>
                    </a:cubicBezTo>
                    <a:cubicBezTo>
                      <a:pt x="594975" y="2855224"/>
                      <a:pt x="580135" y="2853267"/>
                      <a:pt x="565318" y="2851150"/>
                    </a:cubicBezTo>
                    <a:cubicBezTo>
                      <a:pt x="550286" y="2846139"/>
                      <a:pt x="529843" y="2838450"/>
                      <a:pt x="514518" y="2838450"/>
                    </a:cubicBezTo>
                    <a:cubicBezTo>
                      <a:pt x="507825" y="2838450"/>
                      <a:pt x="501818" y="2842683"/>
                      <a:pt x="495468" y="2844800"/>
                    </a:cubicBezTo>
                    <a:cubicBezTo>
                      <a:pt x="478535" y="2842683"/>
                      <a:pt x="461354" y="2842026"/>
                      <a:pt x="444668" y="2838450"/>
                    </a:cubicBezTo>
                    <a:cubicBezTo>
                      <a:pt x="431578" y="2835645"/>
                      <a:pt x="419852" y="2827410"/>
                      <a:pt x="406568" y="2825750"/>
                    </a:cubicBezTo>
                    <a:cubicBezTo>
                      <a:pt x="347108" y="2818318"/>
                      <a:pt x="372324" y="2823539"/>
                      <a:pt x="330368" y="2813050"/>
                    </a:cubicBezTo>
                    <a:cubicBezTo>
                      <a:pt x="317668" y="2815167"/>
                      <a:pt x="304837" y="2816607"/>
                      <a:pt x="292268" y="2819400"/>
                    </a:cubicBezTo>
                    <a:cubicBezTo>
                      <a:pt x="285734" y="2820852"/>
                      <a:pt x="279654" y="2823911"/>
                      <a:pt x="273218" y="2825750"/>
                    </a:cubicBezTo>
                    <a:cubicBezTo>
                      <a:pt x="264827" y="2828148"/>
                      <a:pt x="256177" y="2829592"/>
                      <a:pt x="247818" y="2832100"/>
                    </a:cubicBezTo>
                    <a:cubicBezTo>
                      <a:pt x="234996" y="2835947"/>
                      <a:pt x="222845" y="2842175"/>
                      <a:pt x="209718" y="2844800"/>
                    </a:cubicBezTo>
                    <a:cubicBezTo>
                      <a:pt x="199135" y="2846917"/>
                      <a:pt x="188381" y="2848310"/>
                      <a:pt x="177968" y="2851150"/>
                    </a:cubicBezTo>
                    <a:cubicBezTo>
                      <a:pt x="165053" y="2854672"/>
                      <a:pt x="139868" y="2863850"/>
                      <a:pt x="139868" y="2863850"/>
                    </a:cubicBezTo>
                    <a:cubicBezTo>
                      <a:pt x="137751" y="2872317"/>
                      <a:pt x="135916" y="2880859"/>
                      <a:pt x="133518" y="2889250"/>
                    </a:cubicBezTo>
                    <a:cubicBezTo>
                      <a:pt x="131679" y="2895686"/>
                      <a:pt x="127168" y="2901607"/>
                      <a:pt x="127168" y="2908300"/>
                    </a:cubicBezTo>
                    <a:cubicBezTo>
                      <a:pt x="127168" y="2914993"/>
                      <a:pt x="130525" y="2921363"/>
                      <a:pt x="133518" y="2927350"/>
                    </a:cubicBezTo>
                    <a:cubicBezTo>
                      <a:pt x="139706" y="2939727"/>
                      <a:pt x="154345" y="2957648"/>
                      <a:pt x="165268" y="2965450"/>
                    </a:cubicBezTo>
                    <a:cubicBezTo>
                      <a:pt x="172971" y="2970952"/>
                      <a:pt x="182393" y="2973553"/>
                      <a:pt x="190668" y="2978150"/>
                    </a:cubicBezTo>
                    <a:cubicBezTo>
                      <a:pt x="201457" y="2984144"/>
                      <a:pt x="211140" y="2992187"/>
                      <a:pt x="222418" y="2997200"/>
                    </a:cubicBezTo>
                    <a:cubicBezTo>
                      <a:pt x="230393" y="3000744"/>
                      <a:pt x="239299" y="3001657"/>
                      <a:pt x="247818" y="3003550"/>
                    </a:cubicBezTo>
                    <a:cubicBezTo>
                      <a:pt x="281245" y="3010978"/>
                      <a:pt x="286910" y="3010949"/>
                      <a:pt x="324018" y="3016250"/>
                    </a:cubicBezTo>
                    <a:lnTo>
                      <a:pt x="362118" y="3028950"/>
                    </a:lnTo>
                    <a:cubicBezTo>
                      <a:pt x="368468" y="3031067"/>
                      <a:pt x="374526" y="3034470"/>
                      <a:pt x="381168" y="3035300"/>
                    </a:cubicBezTo>
                    <a:cubicBezTo>
                      <a:pt x="398101" y="3037417"/>
                      <a:pt x="415135" y="3038845"/>
                      <a:pt x="431968" y="3041650"/>
                    </a:cubicBezTo>
                    <a:cubicBezTo>
                      <a:pt x="440576" y="3043085"/>
                      <a:pt x="448760" y="3046565"/>
                      <a:pt x="457368" y="3048000"/>
                    </a:cubicBezTo>
                    <a:cubicBezTo>
                      <a:pt x="495972" y="3054434"/>
                      <a:pt x="539664" y="3056663"/>
                      <a:pt x="578018" y="3060700"/>
                    </a:cubicBezTo>
                    <a:cubicBezTo>
                      <a:pt x="594989" y="3062486"/>
                      <a:pt x="611885" y="3064933"/>
                      <a:pt x="628818" y="3067050"/>
                    </a:cubicBezTo>
                    <a:cubicBezTo>
                      <a:pt x="650032" y="3074121"/>
                      <a:pt x="649348" y="3074434"/>
                      <a:pt x="673268" y="3079750"/>
                    </a:cubicBezTo>
                    <a:cubicBezTo>
                      <a:pt x="683804" y="3082091"/>
                      <a:pt x="694501" y="3083673"/>
                      <a:pt x="705018" y="3086100"/>
                    </a:cubicBezTo>
                    <a:cubicBezTo>
                      <a:pt x="722025" y="3090025"/>
                      <a:pt x="738601" y="3095931"/>
                      <a:pt x="755818" y="3098800"/>
                    </a:cubicBezTo>
                    <a:cubicBezTo>
                      <a:pt x="768518" y="3100917"/>
                      <a:pt x="781329" y="3102452"/>
                      <a:pt x="793918" y="3105150"/>
                    </a:cubicBezTo>
                    <a:cubicBezTo>
                      <a:pt x="934328" y="3135238"/>
                      <a:pt x="755973" y="3102732"/>
                      <a:pt x="895518" y="3124200"/>
                    </a:cubicBezTo>
                    <a:cubicBezTo>
                      <a:pt x="906185" y="3125841"/>
                      <a:pt x="916732" y="3128209"/>
                      <a:pt x="927268" y="3130550"/>
                    </a:cubicBezTo>
                    <a:cubicBezTo>
                      <a:pt x="935787" y="3132443"/>
                      <a:pt x="944060" y="3135465"/>
                      <a:pt x="952668" y="3136900"/>
                    </a:cubicBezTo>
                    <a:cubicBezTo>
                      <a:pt x="969501" y="3139705"/>
                      <a:pt x="986497" y="3141464"/>
                      <a:pt x="1003468" y="3143250"/>
                    </a:cubicBezTo>
                    <a:cubicBezTo>
                      <a:pt x="1102186" y="3153641"/>
                      <a:pt x="1060817" y="3147028"/>
                      <a:pt x="1181268" y="3155950"/>
                    </a:cubicBezTo>
                    <a:cubicBezTo>
                      <a:pt x="1202482" y="3157521"/>
                      <a:pt x="1223601" y="3160183"/>
                      <a:pt x="1244768" y="3162300"/>
                    </a:cubicBezTo>
                    <a:cubicBezTo>
                      <a:pt x="1280946" y="3174359"/>
                      <a:pt x="1254783" y="3167022"/>
                      <a:pt x="1314618" y="3175000"/>
                    </a:cubicBezTo>
                    <a:lnTo>
                      <a:pt x="1359068" y="3181350"/>
                    </a:lnTo>
                    <a:lnTo>
                      <a:pt x="1498768" y="3175000"/>
                    </a:lnTo>
                    <a:cubicBezTo>
                      <a:pt x="1533267" y="3172774"/>
                      <a:pt x="1566247" y="3166849"/>
                      <a:pt x="1600368" y="3162300"/>
                    </a:cubicBezTo>
                    <a:cubicBezTo>
                      <a:pt x="1635486" y="3157618"/>
                      <a:pt x="1655806" y="3156292"/>
                      <a:pt x="1689268" y="3149600"/>
                    </a:cubicBezTo>
                    <a:cubicBezTo>
                      <a:pt x="1697826" y="3147888"/>
                      <a:pt x="1706060" y="3144685"/>
                      <a:pt x="1714668" y="3143250"/>
                    </a:cubicBezTo>
                    <a:cubicBezTo>
                      <a:pt x="1846821" y="3121224"/>
                      <a:pt x="1683418" y="3154858"/>
                      <a:pt x="1816268" y="3124200"/>
                    </a:cubicBezTo>
                    <a:cubicBezTo>
                      <a:pt x="1834511" y="3119990"/>
                      <a:pt x="1870815" y="3115352"/>
                      <a:pt x="1886118" y="3105150"/>
                    </a:cubicBezTo>
                    <a:cubicBezTo>
                      <a:pt x="1900343" y="3095667"/>
                      <a:pt x="1917966" y="3084427"/>
                      <a:pt x="1930568" y="3073400"/>
                    </a:cubicBezTo>
                    <a:cubicBezTo>
                      <a:pt x="1939579" y="3065515"/>
                      <a:pt x="1946312" y="3055081"/>
                      <a:pt x="1955968" y="3048000"/>
                    </a:cubicBezTo>
                    <a:cubicBezTo>
                      <a:pt x="1989439" y="3023455"/>
                      <a:pt x="2026014" y="3001729"/>
                      <a:pt x="2063918" y="2984500"/>
                    </a:cubicBezTo>
                    <a:cubicBezTo>
                      <a:pt x="2074295" y="2979783"/>
                      <a:pt x="2084773" y="2975152"/>
                      <a:pt x="2095668" y="2971800"/>
                    </a:cubicBezTo>
                    <a:cubicBezTo>
                      <a:pt x="2124115" y="2963047"/>
                      <a:pt x="2149649" y="2958464"/>
                      <a:pt x="2178218" y="2952750"/>
                    </a:cubicBezTo>
                    <a:cubicBezTo>
                      <a:pt x="2209744" y="2936987"/>
                      <a:pt x="2212682" y="2939760"/>
                      <a:pt x="2235368" y="2901950"/>
                    </a:cubicBezTo>
                    <a:cubicBezTo>
                      <a:pt x="2239858" y="2894466"/>
                      <a:pt x="2238361" y="2884606"/>
                      <a:pt x="2241718" y="2876550"/>
                    </a:cubicBezTo>
                    <a:cubicBezTo>
                      <a:pt x="2249000" y="2859074"/>
                      <a:pt x="2261131" y="2843711"/>
                      <a:pt x="2267118" y="2825750"/>
                    </a:cubicBezTo>
                    <a:cubicBezTo>
                      <a:pt x="2282010" y="2781074"/>
                      <a:pt x="2262628" y="2836227"/>
                      <a:pt x="2286168" y="2781300"/>
                    </a:cubicBezTo>
                    <a:cubicBezTo>
                      <a:pt x="2295148" y="2760346"/>
                      <a:pt x="2307097" y="2740154"/>
                      <a:pt x="2311568" y="2717800"/>
                    </a:cubicBezTo>
                    <a:cubicBezTo>
                      <a:pt x="2313685" y="2707217"/>
                      <a:pt x="2315577" y="2696586"/>
                      <a:pt x="2317918" y="2686050"/>
                    </a:cubicBezTo>
                    <a:cubicBezTo>
                      <a:pt x="2322962" y="2663353"/>
                      <a:pt x="2330776" y="2637872"/>
                      <a:pt x="2336968" y="2616200"/>
                    </a:cubicBezTo>
                    <a:cubicBezTo>
                      <a:pt x="2343252" y="2565931"/>
                      <a:pt x="2344178" y="2560402"/>
                      <a:pt x="2349668" y="2508250"/>
                    </a:cubicBezTo>
                    <a:cubicBezTo>
                      <a:pt x="2351895" y="2487095"/>
                      <a:pt x="2352521" y="2465733"/>
                      <a:pt x="2356018" y="2444750"/>
                    </a:cubicBezTo>
                    <a:cubicBezTo>
                      <a:pt x="2358887" y="2427533"/>
                      <a:pt x="2365295" y="2411066"/>
                      <a:pt x="2368718" y="2393950"/>
                    </a:cubicBezTo>
                    <a:cubicBezTo>
                      <a:pt x="2371653" y="2379274"/>
                      <a:pt x="2371932" y="2364135"/>
                      <a:pt x="2375068" y="2349500"/>
                    </a:cubicBezTo>
                    <a:cubicBezTo>
                      <a:pt x="2378297" y="2334432"/>
                      <a:pt x="2383798" y="2319939"/>
                      <a:pt x="2387768" y="2305050"/>
                    </a:cubicBezTo>
                    <a:cubicBezTo>
                      <a:pt x="2404045" y="2244010"/>
                      <a:pt x="2393899" y="2265307"/>
                      <a:pt x="2419518" y="2209800"/>
                    </a:cubicBezTo>
                    <a:cubicBezTo>
                      <a:pt x="2435062" y="2176122"/>
                      <a:pt x="2440202" y="2173149"/>
                      <a:pt x="2451268" y="2139950"/>
                    </a:cubicBezTo>
                    <a:cubicBezTo>
                      <a:pt x="2454028" y="2131671"/>
                      <a:pt x="2455015" y="2122880"/>
                      <a:pt x="2457618" y="2114550"/>
                    </a:cubicBezTo>
                    <a:cubicBezTo>
                      <a:pt x="2465604" y="2088995"/>
                      <a:pt x="2483018" y="2038350"/>
                      <a:pt x="2483018" y="2038350"/>
                    </a:cubicBezTo>
                    <a:cubicBezTo>
                      <a:pt x="2485135" y="2023533"/>
                      <a:pt x="2485738" y="2008420"/>
                      <a:pt x="2489368" y="1993900"/>
                    </a:cubicBezTo>
                    <a:cubicBezTo>
                      <a:pt x="2492133" y="1982842"/>
                      <a:pt x="2498793" y="1973068"/>
                      <a:pt x="2502068" y="1962150"/>
                    </a:cubicBezTo>
                    <a:cubicBezTo>
                      <a:pt x="2505169" y="1951812"/>
                      <a:pt x="2505317" y="1940738"/>
                      <a:pt x="2508418" y="1930400"/>
                    </a:cubicBezTo>
                    <a:cubicBezTo>
                      <a:pt x="2511693" y="1919482"/>
                      <a:pt x="2517513" y="1909464"/>
                      <a:pt x="2521118" y="1898650"/>
                    </a:cubicBezTo>
                    <a:cubicBezTo>
                      <a:pt x="2526280" y="1883164"/>
                      <a:pt x="2530463" y="1856599"/>
                      <a:pt x="2533818" y="1841500"/>
                    </a:cubicBezTo>
                    <a:cubicBezTo>
                      <a:pt x="2541429" y="1807250"/>
                      <a:pt x="2540134" y="1822654"/>
                      <a:pt x="2546518" y="1784350"/>
                    </a:cubicBezTo>
                    <a:cubicBezTo>
                      <a:pt x="2550900" y="1758060"/>
                      <a:pt x="2556007" y="1714784"/>
                      <a:pt x="2559218" y="1689100"/>
                    </a:cubicBezTo>
                    <a:cubicBezTo>
                      <a:pt x="2562965" y="1627279"/>
                      <a:pt x="2572720" y="1426513"/>
                      <a:pt x="2584618" y="1346200"/>
                    </a:cubicBezTo>
                    <a:lnTo>
                      <a:pt x="2610018" y="1174750"/>
                    </a:lnTo>
                    <a:cubicBezTo>
                      <a:pt x="2607901" y="1102783"/>
                      <a:pt x="2609190" y="1030636"/>
                      <a:pt x="2603668" y="958850"/>
                    </a:cubicBezTo>
                    <a:cubicBezTo>
                      <a:pt x="2598545" y="892254"/>
                      <a:pt x="2572093" y="786380"/>
                      <a:pt x="2552868" y="723900"/>
                    </a:cubicBezTo>
                    <a:cubicBezTo>
                      <a:pt x="2539678" y="681032"/>
                      <a:pt x="2522601" y="639450"/>
                      <a:pt x="2508418" y="596900"/>
                    </a:cubicBezTo>
                    <a:cubicBezTo>
                      <a:pt x="2486382" y="530791"/>
                      <a:pt x="2460525" y="439446"/>
                      <a:pt x="2451268" y="374650"/>
                    </a:cubicBezTo>
                    <a:cubicBezTo>
                      <a:pt x="2449151" y="359833"/>
                      <a:pt x="2447853" y="344876"/>
                      <a:pt x="2444918" y="330200"/>
                    </a:cubicBezTo>
                    <a:cubicBezTo>
                      <a:pt x="2440587" y="308543"/>
                      <a:pt x="2428829" y="263646"/>
                      <a:pt x="2419518" y="241300"/>
                    </a:cubicBezTo>
                    <a:cubicBezTo>
                      <a:pt x="2412497" y="224449"/>
                      <a:pt x="2392520" y="187310"/>
                      <a:pt x="2381418" y="171450"/>
                    </a:cubicBezTo>
                    <a:cubicBezTo>
                      <a:pt x="2373646" y="160347"/>
                      <a:pt x="2363990" y="150661"/>
                      <a:pt x="2356018" y="139700"/>
                    </a:cubicBezTo>
                    <a:cubicBezTo>
                      <a:pt x="2347040" y="127356"/>
                      <a:pt x="2340829" y="112945"/>
                      <a:pt x="2330618" y="101600"/>
                    </a:cubicBezTo>
                    <a:cubicBezTo>
                      <a:pt x="2321551" y="91526"/>
                      <a:pt x="2308452" y="85784"/>
                      <a:pt x="2298868" y="76200"/>
                    </a:cubicBezTo>
                    <a:cubicBezTo>
                      <a:pt x="2271020" y="48352"/>
                      <a:pt x="2303528" y="64107"/>
                      <a:pt x="2267118" y="38100"/>
                    </a:cubicBezTo>
                    <a:cubicBezTo>
                      <a:pt x="2253386" y="28292"/>
                      <a:pt x="2238214" y="24232"/>
                      <a:pt x="2222668" y="19050"/>
                    </a:cubicBezTo>
                    <a:cubicBezTo>
                      <a:pt x="2112255" y="34823"/>
                      <a:pt x="2167631" y="29490"/>
                      <a:pt x="1962318" y="19050"/>
                    </a:cubicBezTo>
                    <a:cubicBezTo>
                      <a:pt x="1909301" y="16354"/>
                      <a:pt x="1856480" y="10640"/>
                      <a:pt x="1803568" y="6350"/>
                    </a:cubicBezTo>
                    <a:lnTo>
                      <a:pt x="1727368" y="0"/>
                    </a:lnTo>
                    <a:cubicBezTo>
                      <a:pt x="1585551" y="2117"/>
                      <a:pt x="1443620" y="277"/>
                      <a:pt x="1301918" y="6350"/>
                    </a:cubicBezTo>
                    <a:cubicBezTo>
                      <a:pt x="1294293" y="6677"/>
                      <a:pt x="1289694" y="15637"/>
                      <a:pt x="1282868" y="19050"/>
                    </a:cubicBezTo>
                    <a:cubicBezTo>
                      <a:pt x="1276881" y="22043"/>
                      <a:pt x="1269970" y="22763"/>
                      <a:pt x="1263818" y="25400"/>
                    </a:cubicBezTo>
                    <a:cubicBezTo>
                      <a:pt x="1255117" y="29129"/>
                      <a:pt x="1247119" y="34371"/>
                      <a:pt x="1238418" y="38100"/>
                    </a:cubicBezTo>
                    <a:cubicBezTo>
                      <a:pt x="1232266" y="40737"/>
                      <a:pt x="1225520" y="41813"/>
                      <a:pt x="1219368" y="44450"/>
                    </a:cubicBezTo>
                    <a:cubicBezTo>
                      <a:pt x="1190657" y="56755"/>
                      <a:pt x="1199007" y="58817"/>
                      <a:pt x="1168568" y="63500"/>
                    </a:cubicBezTo>
                    <a:cubicBezTo>
                      <a:pt x="1070864" y="78531"/>
                      <a:pt x="908688" y="74677"/>
                      <a:pt x="844718" y="76200"/>
                    </a:cubicBezTo>
                    <a:cubicBezTo>
                      <a:pt x="768518" y="74083"/>
                      <a:pt x="692347" y="69850"/>
                      <a:pt x="616118" y="69850"/>
                    </a:cubicBezTo>
                    <a:cubicBezTo>
                      <a:pt x="575846" y="69850"/>
                      <a:pt x="535575" y="72554"/>
                      <a:pt x="495468" y="76200"/>
                    </a:cubicBezTo>
                    <a:cubicBezTo>
                      <a:pt x="488802" y="76806"/>
                      <a:pt x="482405" y="79557"/>
                      <a:pt x="476418" y="82550"/>
                    </a:cubicBezTo>
                    <a:cubicBezTo>
                      <a:pt x="469592" y="85963"/>
                      <a:pt x="463718" y="91017"/>
                      <a:pt x="457368" y="95250"/>
                    </a:cubicBezTo>
                    <a:cubicBezTo>
                      <a:pt x="453135" y="101600"/>
                      <a:pt x="449738" y="108596"/>
                      <a:pt x="444668" y="114300"/>
                    </a:cubicBezTo>
                    <a:cubicBezTo>
                      <a:pt x="414279" y="148488"/>
                      <a:pt x="411983" y="148339"/>
                      <a:pt x="381168" y="171450"/>
                    </a:cubicBezTo>
                    <a:cubicBezTo>
                      <a:pt x="374818" y="182033"/>
                      <a:pt x="368659" y="192734"/>
                      <a:pt x="362118" y="203200"/>
                    </a:cubicBezTo>
                    <a:cubicBezTo>
                      <a:pt x="358073" y="209672"/>
                      <a:pt x="355212" y="217283"/>
                      <a:pt x="349418" y="222250"/>
                    </a:cubicBezTo>
                    <a:cubicBezTo>
                      <a:pt x="340047" y="230282"/>
                      <a:pt x="329127" y="236716"/>
                      <a:pt x="317668" y="241300"/>
                    </a:cubicBezTo>
                    <a:cubicBezTo>
                      <a:pt x="307647" y="245308"/>
                      <a:pt x="296331" y="244810"/>
                      <a:pt x="285918" y="247650"/>
                    </a:cubicBezTo>
                    <a:cubicBezTo>
                      <a:pt x="273003" y="251172"/>
                      <a:pt x="247818" y="260350"/>
                      <a:pt x="247818" y="260350"/>
                    </a:cubicBezTo>
                    <a:cubicBezTo>
                      <a:pt x="241468" y="268817"/>
                      <a:pt x="234639" y="276944"/>
                      <a:pt x="228768" y="285750"/>
                    </a:cubicBezTo>
                    <a:cubicBezTo>
                      <a:pt x="221922" y="296019"/>
                      <a:pt x="217750" y="308129"/>
                      <a:pt x="209718" y="317500"/>
                    </a:cubicBezTo>
                    <a:cubicBezTo>
                      <a:pt x="199870" y="328989"/>
                      <a:pt x="184953" y="332105"/>
                      <a:pt x="171618" y="336550"/>
                    </a:cubicBezTo>
                    <a:cubicBezTo>
                      <a:pt x="163151" y="342900"/>
                      <a:pt x="155469" y="350460"/>
                      <a:pt x="146218" y="355600"/>
                    </a:cubicBezTo>
                    <a:cubicBezTo>
                      <a:pt x="131271" y="363904"/>
                      <a:pt x="90950" y="375698"/>
                      <a:pt x="76368" y="381000"/>
                    </a:cubicBezTo>
                    <a:cubicBezTo>
                      <a:pt x="23762" y="400129"/>
                      <a:pt x="65440" y="388494"/>
                      <a:pt x="19218" y="400050"/>
                    </a:cubicBezTo>
                    <a:cubicBezTo>
                      <a:pt x="12868" y="404283"/>
                      <a:pt x="1247" y="405195"/>
                      <a:pt x="168" y="412750"/>
                    </a:cubicBezTo>
                    <a:cubicBezTo>
                      <a:pt x="-1444" y="424034"/>
                      <a:pt x="8973" y="433788"/>
                      <a:pt x="12868" y="444500"/>
                    </a:cubicBezTo>
                    <a:cubicBezTo>
                      <a:pt x="17443" y="457081"/>
                      <a:pt x="12868" y="478367"/>
                      <a:pt x="25568" y="482600"/>
                    </a:cubicBezTo>
                    <a:lnTo>
                      <a:pt x="6518" y="48895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  <p:sp>
            <p:nvSpPr>
              <p:cNvPr id="19" name="Figura a mano libera 18">
                <a:extLst>
                  <a:ext uri="{FF2B5EF4-FFF2-40B4-BE49-F238E27FC236}">
                    <a16:creationId xmlns:a16="http://schemas.microsoft.com/office/drawing/2014/main" id="{BAD7FC67-925D-FA27-12E6-7A6A8C0A10BF}"/>
                  </a:ext>
                </a:extLst>
              </p:cNvPr>
              <p:cNvSpPr/>
              <p:nvPr/>
            </p:nvSpPr>
            <p:spPr>
              <a:xfrm>
                <a:off x="3606742" y="3892550"/>
                <a:ext cx="603308" cy="533400"/>
              </a:xfrm>
              <a:custGeom>
                <a:avLst/>
                <a:gdLst>
                  <a:gd name="connsiteX0" fmla="*/ 6408 w 603308"/>
                  <a:gd name="connsiteY0" fmla="*/ 114300 h 533400"/>
                  <a:gd name="connsiteX1" fmla="*/ 12758 w 603308"/>
                  <a:gd name="connsiteY1" fmla="*/ 146050 h 533400"/>
                  <a:gd name="connsiteX2" fmla="*/ 19108 w 603308"/>
                  <a:gd name="connsiteY2" fmla="*/ 165100 h 533400"/>
                  <a:gd name="connsiteX3" fmla="*/ 25458 w 603308"/>
                  <a:gd name="connsiteY3" fmla="*/ 215900 h 533400"/>
                  <a:gd name="connsiteX4" fmla="*/ 31808 w 603308"/>
                  <a:gd name="connsiteY4" fmla="*/ 234950 h 533400"/>
                  <a:gd name="connsiteX5" fmla="*/ 38158 w 603308"/>
                  <a:gd name="connsiteY5" fmla="*/ 260350 h 533400"/>
                  <a:gd name="connsiteX6" fmla="*/ 50858 w 603308"/>
                  <a:gd name="connsiteY6" fmla="*/ 323850 h 533400"/>
                  <a:gd name="connsiteX7" fmla="*/ 69908 w 603308"/>
                  <a:gd name="connsiteY7" fmla="*/ 342900 h 533400"/>
                  <a:gd name="connsiteX8" fmla="*/ 95308 w 603308"/>
                  <a:gd name="connsiteY8" fmla="*/ 381000 h 533400"/>
                  <a:gd name="connsiteX9" fmla="*/ 108008 w 603308"/>
                  <a:gd name="connsiteY9" fmla="*/ 400050 h 533400"/>
                  <a:gd name="connsiteX10" fmla="*/ 114358 w 603308"/>
                  <a:gd name="connsiteY10" fmla="*/ 419100 h 533400"/>
                  <a:gd name="connsiteX11" fmla="*/ 127058 w 603308"/>
                  <a:gd name="connsiteY11" fmla="*/ 469900 h 533400"/>
                  <a:gd name="connsiteX12" fmla="*/ 139758 w 603308"/>
                  <a:gd name="connsiteY12" fmla="*/ 488950 h 533400"/>
                  <a:gd name="connsiteX13" fmla="*/ 146108 w 603308"/>
                  <a:gd name="connsiteY13" fmla="*/ 508000 h 533400"/>
                  <a:gd name="connsiteX14" fmla="*/ 165158 w 603308"/>
                  <a:gd name="connsiteY14" fmla="*/ 520700 h 533400"/>
                  <a:gd name="connsiteX15" fmla="*/ 222308 w 603308"/>
                  <a:gd name="connsiteY15" fmla="*/ 533400 h 533400"/>
                  <a:gd name="connsiteX16" fmla="*/ 266758 w 603308"/>
                  <a:gd name="connsiteY16" fmla="*/ 527050 h 533400"/>
                  <a:gd name="connsiteX17" fmla="*/ 292158 w 603308"/>
                  <a:gd name="connsiteY17" fmla="*/ 533400 h 533400"/>
                  <a:gd name="connsiteX18" fmla="*/ 349308 w 603308"/>
                  <a:gd name="connsiteY18" fmla="*/ 527050 h 533400"/>
                  <a:gd name="connsiteX19" fmla="*/ 368358 w 603308"/>
                  <a:gd name="connsiteY19" fmla="*/ 520700 h 533400"/>
                  <a:gd name="connsiteX20" fmla="*/ 387408 w 603308"/>
                  <a:gd name="connsiteY20" fmla="*/ 508000 h 533400"/>
                  <a:gd name="connsiteX21" fmla="*/ 444558 w 603308"/>
                  <a:gd name="connsiteY21" fmla="*/ 495300 h 533400"/>
                  <a:gd name="connsiteX22" fmla="*/ 489008 w 603308"/>
                  <a:gd name="connsiteY22" fmla="*/ 444500 h 533400"/>
                  <a:gd name="connsiteX23" fmla="*/ 527108 w 603308"/>
                  <a:gd name="connsiteY23" fmla="*/ 431800 h 533400"/>
                  <a:gd name="connsiteX24" fmla="*/ 546158 w 603308"/>
                  <a:gd name="connsiteY24" fmla="*/ 425450 h 533400"/>
                  <a:gd name="connsiteX25" fmla="*/ 558858 w 603308"/>
                  <a:gd name="connsiteY25" fmla="*/ 406400 h 533400"/>
                  <a:gd name="connsiteX26" fmla="*/ 571558 w 603308"/>
                  <a:gd name="connsiteY26" fmla="*/ 368300 h 533400"/>
                  <a:gd name="connsiteX27" fmla="*/ 577908 w 603308"/>
                  <a:gd name="connsiteY27" fmla="*/ 349250 h 533400"/>
                  <a:gd name="connsiteX28" fmla="*/ 590608 w 603308"/>
                  <a:gd name="connsiteY28" fmla="*/ 311150 h 533400"/>
                  <a:gd name="connsiteX29" fmla="*/ 596958 w 603308"/>
                  <a:gd name="connsiteY29" fmla="*/ 292100 h 533400"/>
                  <a:gd name="connsiteX30" fmla="*/ 603308 w 603308"/>
                  <a:gd name="connsiteY30" fmla="*/ 254000 h 533400"/>
                  <a:gd name="connsiteX31" fmla="*/ 590608 w 603308"/>
                  <a:gd name="connsiteY31" fmla="*/ 120650 h 533400"/>
                  <a:gd name="connsiteX32" fmla="*/ 584258 w 603308"/>
                  <a:gd name="connsiteY32" fmla="*/ 95250 h 533400"/>
                  <a:gd name="connsiteX33" fmla="*/ 577908 w 603308"/>
                  <a:gd name="connsiteY33" fmla="*/ 63500 h 533400"/>
                  <a:gd name="connsiteX34" fmla="*/ 489008 w 603308"/>
                  <a:gd name="connsiteY34" fmla="*/ 44450 h 533400"/>
                  <a:gd name="connsiteX35" fmla="*/ 463608 w 603308"/>
                  <a:gd name="connsiteY35" fmla="*/ 38100 h 533400"/>
                  <a:gd name="connsiteX36" fmla="*/ 431858 w 603308"/>
                  <a:gd name="connsiteY36" fmla="*/ 31750 h 533400"/>
                  <a:gd name="connsiteX37" fmla="*/ 400108 w 603308"/>
                  <a:gd name="connsiteY37" fmla="*/ 19050 h 533400"/>
                  <a:gd name="connsiteX38" fmla="*/ 362008 w 603308"/>
                  <a:gd name="connsiteY38" fmla="*/ 12700 h 533400"/>
                  <a:gd name="connsiteX39" fmla="*/ 254058 w 603308"/>
                  <a:gd name="connsiteY39" fmla="*/ 0 h 533400"/>
                  <a:gd name="connsiteX40" fmla="*/ 228658 w 603308"/>
                  <a:gd name="connsiteY40" fmla="*/ 6350 h 533400"/>
                  <a:gd name="connsiteX41" fmla="*/ 165158 w 603308"/>
                  <a:gd name="connsiteY41" fmla="*/ 19050 h 533400"/>
                  <a:gd name="connsiteX42" fmla="*/ 152458 w 603308"/>
                  <a:gd name="connsiteY42" fmla="*/ 38100 h 533400"/>
                  <a:gd name="connsiteX43" fmla="*/ 146108 w 603308"/>
                  <a:gd name="connsiteY43" fmla="*/ 57150 h 533400"/>
                  <a:gd name="connsiteX44" fmla="*/ 120708 w 603308"/>
                  <a:gd name="connsiteY44" fmla="*/ 69850 h 533400"/>
                  <a:gd name="connsiteX45" fmla="*/ 108008 w 603308"/>
                  <a:gd name="connsiteY45" fmla="*/ 88900 h 533400"/>
                  <a:gd name="connsiteX46" fmla="*/ 69908 w 603308"/>
                  <a:gd name="connsiteY46" fmla="*/ 95250 h 533400"/>
                  <a:gd name="connsiteX47" fmla="*/ 50858 w 603308"/>
                  <a:gd name="connsiteY47" fmla="*/ 101600 h 533400"/>
                  <a:gd name="connsiteX48" fmla="*/ 6408 w 603308"/>
                  <a:gd name="connsiteY48" fmla="*/ 107950 h 533400"/>
                  <a:gd name="connsiteX49" fmla="*/ 6408 w 603308"/>
                  <a:gd name="connsiteY49" fmla="*/ 114300 h 533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603308" h="533400">
                    <a:moveTo>
                      <a:pt x="6408" y="114300"/>
                    </a:moveTo>
                    <a:cubicBezTo>
                      <a:pt x="7466" y="120650"/>
                      <a:pt x="10140" y="135579"/>
                      <a:pt x="12758" y="146050"/>
                    </a:cubicBezTo>
                    <a:cubicBezTo>
                      <a:pt x="14381" y="152544"/>
                      <a:pt x="17911" y="158514"/>
                      <a:pt x="19108" y="165100"/>
                    </a:cubicBezTo>
                    <a:cubicBezTo>
                      <a:pt x="22161" y="181890"/>
                      <a:pt x="22405" y="199110"/>
                      <a:pt x="25458" y="215900"/>
                    </a:cubicBezTo>
                    <a:cubicBezTo>
                      <a:pt x="26655" y="222486"/>
                      <a:pt x="29969" y="228514"/>
                      <a:pt x="31808" y="234950"/>
                    </a:cubicBezTo>
                    <a:cubicBezTo>
                      <a:pt x="34206" y="243341"/>
                      <a:pt x="36597" y="251764"/>
                      <a:pt x="38158" y="260350"/>
                    </a:cubicBezTo>
                    <a:cubicBezTo>
                      <a:pt x="38897" y="264417"/>
                      <a:pt x="42707" y="311624"/>
                      <a:pt x="50858" y="323850"/>
                    </a:cubicBezTo>
                    <a:cubicBezTo>
                      <a:pt x="55839" y="331322"/>
                      <a:pt x="64395" y="335811"/>
                      <a:pt x="69908" y="342900"/>
                    </a:cubicBezTo>
                    <a:cubicBezTo>
                      <a:pt x="79279" y="354948"/>
                      <a:pt x="86841" y="368300"/>
                      <a:pt x="95308" y="381000"/>
                    </a:cubicBezTo>
                    <a:cubicBezTo>
                      <a:pt x="99541" y="387350"/>
                      <a:pt x="105595" y="392810"/>
                      <a:pt x="108008" y="400050"/>
                    </a:cubicBezTo>
                    <a:cubicBezTo>
                      <a:pt x="110125" y="406400"/>
                      <a:pt x="112735" y="412606"/>
                      <a:pt x="114358" y="419100"/>
                    </a:cubicBezTo>
                    <a:cubicBezTo>
                      <a:pt x="117981" y="433591"/>
                      <a:pt x="119800" y="455385"/>
                      <a:pt x="127058" y="469900"/>
                    </a:cubicBezTo>
                    <a:cubicBezTo>
                      <a:pt x="130471" y="476726"/>
                      <a:pt x="136345" y="482124"/>
                      <a:pt x="139758" y="488950"/>
                    </a:cubicBezTo>
                    <a:cubicBezTo>
                      <a:pt x="142751" y="494937"/>
                      <a:pt x="141927" y="502773"/>
                      <a:pt x="146108" y="508000"/>
                    </a:cubicBezTo>
                    <a:cubicBezTo>
                      <a:pt x="150876" y="513959"/>
                      <a:pt x="158332" y="517287"/>
                      <a:pt x="165158" y="520700"/>
                    </a:cubicBezTo>
                    <a:cubicBezTo>
                      <a:pt x="180790" y="528516"/>
                      <a:pt x="207675" y="530961"/>
                      <a:pt x="222308" y="533400"/>
                    </a:cubicBezTo>
                    <a:cubicBezTo>
                      <a:pt x="237125" y="531283"/>
                      <a:pt x="251791" y="527050"/>
                      <a:pt x="266758" y="527050"/>
                    </a:cubicBezTo>
                    <a:cubicBezTo>
                      <a:pt x="275485" y="527050"/>
                      <a:pt x="283431" y="533400"/>
                      <a:pt x="292158" y="533400"/>
                    </a:cubicBezTo>
                    <a:cubicBezTo>
                      <a:pt x="311325" y="533400"/>
                      <a:pt x="330258" y="529167"/>
                      <a:pt x="349308" y="527050"/>
                    </a:cubicBezTo>
                    <a:cubicBezTo>
                      <a:pt x="355658" y="524933"/>
                      <a:pt x="362371" y="523693"/>
                      <a:pt x="368358" y="520700"/>
                    </a:cubicBezTo>
                    <a:cubicBezTo>
                      <a:pt x="375184" y="517287"/>
                      <a:pt x="380393" y="511006"/>
                      <a:pt x="387408" y="508000"/>
                    </a:cubicBezTo>
                    <a:cubicBezTo>
                      <a:pt x="395255" y="504637"/>
                      <a:pt x="438907" y="496430"/>
                      <a:pt x="444558" y="495300"/>
                    </a:cubicBezTo>
                    <a:cubicBezTo>
                      <a:pt x="460823" y="470903"/>
                      <a:pt x="463942" y="455640"/>
                      <a:pt x="489008" y="444500"/>
                    </a:cubicBezTo>
                    <a:cubicBezTo>
                      <a:pt x="501241" y="439063"/>
                      <a:pt x="514408" y="436033"/>
                      <a:pt x="527108" y="431800"/>
                    </a:cubicBezTo>
                    <a:lnTo>
                      <a:pt x="546158" y="425450"/>
                    </a:lnTo>
                    <a:cubicBezTo>
                      <a:pt x="550391" y="419100"/>
                      <a:pt x="555758" y="413374"/>
                      <a:pt x="558858" y="406400"/>
                    </a:cubicBezTo>
                    <a:cubicBezTo>
                      <a:pt x="564295" y="394167"/>
                      <a:pt x="567325" y="381000"/>
                      <a:pt x="571558" y="368300"/>
                    </a:cubicBezTo>
                    <a:lnTo>
                      <a:pt x="577908" y="349250"/>
                    </a:lnTo>
                    <a:lnTo>
                      <a:pt x="590608" y="311150"/>
                    </a:lnTo>
                    <a:cubicBezTo>
                      <a:pt x="592725" y="304800"/>
                      <a:pt x="595858" y="298702"/>
                      <a:pt x="596958" y="292100"/>
                    </a:cubicBezTo>
                    <a:lnTo>
                      <a:pt x="603308" y="254000"/>
                    </a:lnTo>
                    <a:cubicBezTo>
                      <a:pt x="599588" y="201915"/>
                      <a:pt x="599297" y="168442"/>
                      <a:pt x="590608" y="120650"/>
                    </a:cubicBezTo>
                    <a:cubicBezTo>
                      <a:pt x="589047" y="112064"/>
                      <a:pt x="586151" y="103769"/>
                      <a:pt x="584258" y="95250"/>
                    </a:cubicBezTo>
                    <a:cubicBezTo>
                      <a:pt x="581917" y="84714"/>
                      <a:pt x="583263" y="72871"/>
                      <a:pt x="577908" y="63500"/>
                    </a:cubicBezTo>
                    <a:cubicBezTo>
                      <a:pt x="564546" y="40117"/>
                      <a:pt x="489440" y="44489"/>
                      <a:pt x="489008" y="44450"/>
                    </a:cubicBezTo>
                    <a:cubicBezTo>
                      <a:pt x="480541" y="42333"/>
                      <a:pt x="472127" y="39993"/>
                      <a:pt x="463608" y="38100"/>
                    </a:cubicBezTo>
                    <a:cubicBezTo>
                      <a:pt x="453072" y="35759"/>
                      <a:pt x="442196" y="34851"/>
                      <a:pt x="431858" y="31750"/>
                    </a:cubicBezTo>
                    <a:cubicBezTo>
                      <a:pt x="420940" y="28475"/>
                      <a:pt x="411105" y="22049"/>
                      <a:pt x="400108" y="19050"/>
                    </a:cubicBezTo>
                    <a:cubicBezTo>
                      <a:pt x="387686" y="15662"/>
                      <a:pt x="374676" y="15003"/>
                      <a:pt x="362008" y="12700"/>
                    </a:cubicBezTo>
                    <a:cubicBezTo>
                      <a:pt x="294789" y="478"/>
                      <a:pt x="365752" y="9308"/>
                      <a:pt x="254058" y="0"/>
                    </a:cubicBezTo>
                    <a:cubicBezTo>
                      <a:pt x="245591" y="2117"/>
                      <a:pt x="237244" y="4789"/>
                      <a:pt x="228658" y="6350"/>
                    </a:cubicBezTo>
                    <a:cubicBezTo>
                      <a:pt x="164448" y="18025"/>
                      <a:pt x="204281" y="6009"/>
                      <a:pt x="165158" y="19050"/>
                    </a:cubicBezTo>
                    <a:cubicBezTo>
                      <a:pt x="160925" y="25400"/>
                      <a:pt x="155871" y="31274"/>
                      <a:pt x="152458" y="38100"/>
                    </a:cubicBezTo>
                    <a:cubicBezTo>
                      <a:pt x="149465" y="44087"/>
                      <a:pt x="150841" y="52417"/>
                      <a:pt x="146108" y="57150"/>
                    </a:cubicBezTo>
                    <a:cubicBezTo>
                      <a:pt x="139415" y="63843"/>
                      <a:pt x="129175" y="65617"/>
                      <a:pt x="120708" y="69850"/>
                    </a:cubicBezTo>
                    <a:cubicBezTo>
                      <a:pt x="116475" y="76200"/>
                      <a:pt x="114834" y="85487"/>
                      <a:pt x="108008" y="88900"/>
                    </a:cubicBezTo>
                    <a:cubicBezTo>
                      <a:pt x="96492" y="94658"/>
                      <a:pt x="82477" y="92457"/>
                      <a:pt x="69908" y="95250"/>
                    </a:cubicBezTo>
                    <a:cubicBezTo>
                      <a:pt x="63374" y="96702"/>
                      <a:pt x="57422" y="100287"/>
                      <a:pt x="50858" y="101600"/>
                    </a:cubicBezTo>
                    <a:cubicBezTo>
                      <a:pt x="36182" y="104535"/>
                      <a:pt x="21225" y="105833"/>
                      <a:pt x="6408" y="107950"/>
                    </a:cubicBezTo>
                    <a:cubicBezTo>
                      <a:pt x="-7466" y="128761"/>
                      <a:pt x="5350" y="107950"/>
                      <a:pt x="6408" y="1143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pic>
          <p:nvPicPr>
            <p:cNvPr id="24" name="Immagine 23" descr="Immagine che contiene silhouette, schizzo, arte&#10;&#10;Descrizione generata automaticamente">
              <a:extLst>
                <a:ext uri="{FF2B5EF4-FFF2-40B4-BE49-F238E27FC236}">
                  <a16:creationId xmlns:a16="http://schemas.microsoft.com/office/drawing/2014/main" id="{AABD2ADB-9090-98AA-8957-A1834BC49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87716" y="2406702"/>
              <a:ext cx="2515236" cy="4478348"/>
            </a:xfrm>
            <a:prstGeom prst="rect">
              <a:avLst/>
            </a:prstGeom>
          </p:spPr>
        </p:pic>
        <p:sp>
          <p:nvSpPr>
            <p:cNvPr id="29" name="Freccia destra 28">
              <a:extLst>
                <a:ext uri="{FF2B5EF4-FFF2-40B4-BE49-F238E27FC236}">
                  <a16:creationId xmlns:a16="http://schemas.microsoft.com/office/drawing/2014/main" id="{4BF9504E-E7CA-5B3F-4616-54F36FDD93E0}"/>
                </a:ext>
              </a:extLst>
            </p:cNvPr>
            <p:cNvSpPr/>
            <p:nvPr/>
          </p:nvSpPr>
          <p:spPr>
            <a:xfrm>
              <a:off x="5020289" y="4763862"/>
              <a:ext cx="2151422" cy="14919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EC44A95C-1877-0F70-BCB1-5795538B2A10}"/>
                </a:ext>
              </a:extLst>
            </p:cNvPr>
            <p:cNvSpPr txBox="1"/>
            <p:nvPr/>
          </p:nvSpPr>
          <p:spPr>
            <a:xfrm>
              <a:off x="4519726" y="5723792"/>
              <a:ext cx="309698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/>
                <a:t>Microbiologia medica come studio delle relazioni dinamiche e interdipendenti tra microbiota e organismo umano, </a:t>
              </a:r>
            </a:p>
            <a:p>
              <a:pPr algn="ctr"/>
              <a:r>
                <a:rPr lang="it-IT" sz="1400" dirty="0"/>
                <a:t>in salute e in malattia</a:t>
              </a:r>
            </a:p>
          </p:txBody>
        </p:sp>
        <p:sp>
          <p:nvSpPr>
            <p:cNvPr id="32" name="Freccia destra 31">
              <a:extLst>
                <a:ext uri="{FF2B5EF4-FFF2-40B4-BE49-F238E27FC236}">
                  <a16:creationId xmlns:a16="http://schemas.microsoft.com/office/drawing/2014/main" id="{5636D608-DCE1-78CC-F3A9-EE4CED6496E2}"/>
                </a:ext>
              </a:extLst>
            </p:cNvPr>
            <p:cNvSpPr/>
            <p:nvPr/>
          </p:nvSpPr>
          <p:spPr>
            <a:xfrm rot="10800000">
              <a:off x="4992509" y="5198130"/>
              <a:ext cx="2151422" cy="14919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06668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90A6494-49EB-77C8-7548-1EE65B19A343}"/>
              </a:ext>
            </a:extLst>
          </p:cNvPr>
          <p:cNvSpPr txBox="1"/>
          <p:nvPr/>
        </p:nvSpPr>
        <p:spPr>
          <a:xfrm>
            <a:off x="966284" y="2106458"/>
            <a:ext cx="10259432" cy="1322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2800" b="1" dirty="0">
                <a:effectLst/>
                <a:latin typeface="Helvetica" pitchFamily="2" charset="0"/>
              </a:rPr>
              <a:t>ALCUNI ESEMPI DI STUDI SULLA CORRELAZIONE TRA COMPOSIZIONE DEL MICROBIOTA E PATOLOGIA UMANA</a:t>
            </a:r>
            <a:endParaRPr lang="it-IT" sz="28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6839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F5B4249-8F91-F3FD-8BA0-FD916A0220E0}"/>
              </a:ext>
            </a:extLst>
          </p:cNvPr>
          <p:cNvSpPr txBox="1"/>
          <p:nvPr/>
        </p:nvSpPr>
        <p:spPr>
          <a:xfrm>
            <a:off x="3510997" y="137594"/>
            <a:ext cx="51700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effectLst/>
                <a:latin typeface="Helvetica" pitchFamily="2" charset="0"/>
              </a:rPr>
              <a:t>Microbiota nel pemfigoide bolloso</a:t>
            </a:r>
            <a:endParaRPr lang="it-IT" sz="2400" dirty="0">
              <a:effectLst/>
              <a:latin typeface="Helvetica" pitchFamily="2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F82C40B-CCC9-262D-29BA-1B990DAF95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4452"/>
            <a:ext cx="3810000" cy="4203700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A4202300-7651-B140-FE7D-8A2D7B9EE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10997" y="1499848"/>
            <a:ext cx="2359196" cy="3858304"/>
          </a:xfrm>
          <a:prstGeom prst="rect">
            <a:avLst/>
          </a:prstGeom>
        </p:spPr>
      </p:pic>
      <p:grpSp>
        <p:nvGrpSpPr>
          <p:cNvPr id="8" name="Gruppo 7">
            <a:extLst>
              <a:ext uri="{FF2B5EF4-FFF2-40B4-BE49-F238E27FC236}">
                <a16:creationId xmlns:a16="http://schemas.microsoft.com/office/drawing/2014/main" id="{F94185D2-C0A6-9630-8493-02A444EC7A28}"/>
              </a:ext>
            </a:extLst>
          </p:cNvPr>
          <p:cNvGrpSpPr/>
          <p:nvPr/>
        </p:nvGrpSpPr>
        <p:grpSpPr>
          <a:xfrm>
            <a:off x="6515986" y="966306"/>
            <a:ext cx="5551767" cy="4021104"/>
            <a:chOff x="6515986" y="1259661"/>
            <a:chExt cx="5551767" cy="4021104"/>
          </a:xfrm>
        </p:grpSpPr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93C037E7-EBEC-93D4-905A-1AD58E49F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15986" y="1967023"/>
              <a:ext cx="5551767" cy="3313742"/>
            </a:xfrm>
            <a:prstGeom prst="rect">
              <a:avLst/>
            </a:prstGeom>
          </p:spPr>
        </p:pic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463DFAD3-F3A2-EBF5-53A4-094DF1E8218F}"/>
                </a:ext>
              </a:extLst>
            </p:cNvPr>
            <p:cNvSpPr txBox="1"/>
            <p:nvPr/>
          </p:nvSpPr>
          <p:spPr>
            <a:xfrm>
              <a:off x="6707073" y="1259661"/>
              <a:ext cx="517000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b="1" dirty="0"/>
                <a:t>Patogenesi autoimmune: </a:t>
              </a:r>
              <a:r>
                <a:rPr lang="it-IT" dirty="0"/>
                <a:t>formazione di vesciche indotte da autoanticorpi IgG che causano riduzione del collagene nella matrice extracellulare</a:t>
              </a:r>
            </a:p>
          </p:txBody>
        </p:sp>
      </p:grp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374AB1E-9618-5EE9-9EF3-B8B27E1496C1}"/>
              </a:ext>
            </a:extLst>
          </p:cNvPr>
          <p:cNvSpPr txBox="1"/>
          <p:nvPr/>
        </p:nvSpPr>
        <p:spPr>
          <a:xfrm>
            <a:off x="9409814" y="5433248"/>
            <a:ext cx="24032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 err="1">
                <a:effectLst/>
                <a:latin typeface="Helvetica" pitchFamily="2" charset="0"/>
              </a:rPr>
              <a:t>Sitaru</a:t>
            </a:r>
            <a:r>
              <a:rPr lang="it-IT" sz="1400" dirty="0">
                <a:effectLst/>
                <a:latin typeface="Helvetica" pitchFamily="2" charset="0"/>
              </a:rPr>
              <a:t>. 2009. </a:t>
            </a:r>
            <a:r>
              <a:rPr lang="it-IT" sz="1400" i="1" dirty="0" err="1">
                <a:effectLst/>
                <a:latin typeface="Helvetica" pitchFamily="2" charset="0"/>
              </a:rPr>
              <a:t>J</a:t>
            </a:r>
            <a:r>
              <a:rPr lang="it-IT" sz="1400" i="1" dirty="0">
                <a:effectLst/>
                <a:latin typeface="Helvetica" pitchFamily="2" charset="0"/>
              </a:rPr>
              <a:t> Invest </a:t>
            </a:r>
            <a:r>
              <a:rPr lang="it-IT" sz="1400" i="1" dirty="0" err="1">
                <a:effectLst/>
                <a:latin typeface="Helvetica" pitchFamily="2" charset="0"/>
              </a:rPr>
              <a:t>Derm</a:t>
            </a:r>
            <a:r>
              <a:rPr lang="it-IT" sz="1400" i="1" dirty="0">
                <a:effectLst/>
                <a:latin typeface="Helvetica" pitchFamily="2" charset="0"/>
              </a:rPr>
              <a:t>.</a:t>
            </a:r>
            <a:endParaRPr lang="it-IT" sz="14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82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persona&#10;&#10;Descrizione generata automaticamente">
            <a:extLst>
              <a:ext uri="{FF2B5EF4-FFF2-40B4-BE49-F238E27FC236}">
                <a16:creationId xmlns:a16="http://schemas.microsoft.com/office/drawing/2014/main" id="{9B9FBFCD-D344-4C22-13D6-D96DB82F0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972" y="1502659"/>
            <a:ext cx="4276053" cy="3852681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5E51FDD-FA85-A3B4-265F-95AD676AED7F}"/>
              </a:ext>
            </a:extLst>
          </p:cNvPr>
          <p:cNvSpPr txBox="1"/>
          <p:nvPr/>
        </p:nvSpPr>
        <p:spPr>
          <a:xfrm>
            <a:off x="1767731" y="6003841"/>
            <a:ext cx="8656537" cy="461665"/>
          </a:xfrm>
          <a:prstGeom prst="rect">
            <a:avLst/>
          </a:prstGeom>
          <a:solidFill>
            <a:srgbClr val="C00000"/>
          </a:solidFill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effectLst/>
                <a:latin typeface="Helvetica" pitchFamily="2" charset="0"/>
              </a:rPr>
              <a:t>Nella patogenesi è coinvolto solo il microbiota della cute?</a:t>
            </a:r>
            <a:endParaRPr lang="it-IT" sz="2400" dirty="0">
              <a:solidFill>
                <a:schemeClr val="bg1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4604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F5B4249-8F91-F3FD-8BA0-FD916A0220E0}"/>
              </a:ext>
            </a:extLst>
          </p:cNvPr>
          <p:cNvSpPr txBox="1"/>
          <p:nvPr/>
        </p:nvSpPr>
        <p:spPr>
          <a:xfrm>
            <a:off x="2687855" y="84921"/>
            <a:ext cx="69958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effectLst/>
                <a:latin typeface="Helvetica" pitchFamily="2" charset="0"/>
              </a:rPr>
              <a:t>Ipotesi sul ruolo del «</a:t>
            </a:r>
            <a:r>
              <a:rPr lang="it-IT" sz="2000" b="1" i="1" dirty="0" err="1">
                <a:effectLst/>
                <a:latin typeface="Helvetica" pitchFamily="2" charset="0"/>
              </a:rPr>
              <a:t>gut-skin</a:t>
            </a:r>
            <a:r>
              <a:rPr lang="it-IT" sz="2000" b="1" i="1" dirty="0">
                <a:effectLst/>
                <a:latin typeface="Helvetica" pitchFamily="2" charset="0"/>
              </a:rPr>
              <a:t> </a:t>
            </a:r>
            <a:r>
              <a:rPr lang="it-IT" sz="2000" b="1" i="1" dirty="0" err="1">
                <a:effectLst/>
                <a:latin typeface="Helvetica" pitchFamily="2" charset="0"/>
              </a:rPr>
              <a:t>axis</a:t>
            </a:r>
            <a:r>
              <a:rPr lang="it-IT" sz="2000" b="1" i="1" dirty="0">
                <a:effectLst/>
                <a:latin typeface="Helvetica" pitchFamily="2" charset="0"/>
              </a:rPr>
              <a:t>» </a:t>
            </a:r>
            <a:r>
              <a:rPr lang="it-IT" sz="2000" b="1" dirty="0">
                <a:effectLst/>
                <a:latin typeface="Helvetica" pitchFamily="2" charset="0"/>
              </a:rPr>
              <a:t>nel pemfigo bolloso</a:t>
            </a:r>
            <a:endParaRPr lang="it-IT" sz="2000" dirty="0">
              <a:effectLst/>
              <a:latin typeface="Helvetica" pitchFamily="2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E7B839E-9F71-336B-EFFF-976F9535FE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450" y="1335024"/>
            <a:ext cx="6869270" cy="444798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24BE1A1-019A-7D30-2195-802DB57DCB00}"/>
              </a:ext>
            </a:extLst>
          </p:cNvPr>
          <p:cNvSpPr txBox="1"/>
          <p:nvPr/>
        </p:nvSpPr>
        <p:spPr>
          <a:xfrm>
            <a:off x="374904" y="1335024"/>
            <a:ext cx="4028654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500" dirty="0">
                <a:effectLst/>
                <a:latin typeface="Helvetica" pitchFamily="2" charset="0"/>
              </a:rPr>
              <a:t>Studi recenti hanno suggerito una correlazione tra il microbiota intestinale e quello della cute (</a:t>
            </a:r>
            <a:r>
              <a:rPr lang="it-IT" sz="1500" b="1" i="1" dirty="0" err="1">
                <a:effectLst/>
                <a:latin typeface="Helvetica" pitchFamily="2" charset="0"/>
              </a:rPr>
              <a:t>gut-skin</a:t>
            </a:r>
            <a:r>
              <a:rPr lang="it-IT" sz="1500" b="1" i="1" dirty="0">
                <a:effectLst/>
                <a:latin typeface="Helvetica" pitchFamily="2" charset="0"/>
              </a:rPr>
              <a:t> </a:t>
            </a:r>
            <a:r>
              <a:rPr lang="it-IT" sz="1500" b="1" i="1" dirty="0" err="1">
                <a:effectLst/>
                <a:latin typeface="Helvetica" pitchFamily="2" charset="0"/>
              </a:rPr>
              <a:t>axis</a:t>
            </a:r>
            <a:r>
              <a:rPr lang="it-IT" sz="1500" dirty="0">
                <a:effectLst/>
                <a:latin typeface="Helvetica" pitchFamily="2" charset="0"/>
              </a:rPr>
              <a:t>)</a:t>
            </a:r>
          </a:p>
          <a:p>
            <a:endParaRPr lang="it-IT" sz="1500" dirty="0">
              <a:latin typeface="Helvetica" pitchFamily="2" charset="0"/>
            </a:endParaRPr>
          </a:p>
          <a:p>
            <a:r>
              <a:rPr lang="it-IT" sz="1500" dirty="0">
                <a:latin typeface="Helvetica" pitchFamily="2" charset="0"/>
              </a:rPr>
              <a:t>INFATTI:</a:t>
            </a:r>
          </a:p>
          <a:p>
            <a:endParaRPr lang="it-IT" sz="15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>
                <a:effectLst/>
                <a:latin typeface="Helvetica" pitchFamily="2" charset="0"/>
              </a:rPr>
              <a:t>Alcune dermatosi </a:t>
            </a:r>
            <a:r>
              <a:rPr lang="it-IT" sz="1500" dirty="0">
                <a:latin typeface="Helvetica" pitchFamily="2" charset="0"/>
              </a:rPr>
              <a:t>si accompagnano </a:t>
            </a:r>
            <a:r>
              <a:rPr lang="it-IT" sz="1500" dirty="0">
                <a:effectLst/>
                <a:latin typeface="Helvetica" pitchFamily="2" charset="0"/>
              </a:rPr>
              <a:t> con disordini della funzione intestinale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500" dirty="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500" dirty="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>
                <a:latin typeface="Helvetica" pitchFamily="2" charset="0"/>
              </a:rPr>
              <a:t>Molte patologie cutanee infiammatorie (Psoriasi, disordini dermatite atopica...) sono accompagnate da </a:t>
            </a:r>
            <a:r>
              <a:rPr lang="it-IT" sz="1500" dirty="0" err="1">
                <a:latin typeface="Helvetica" pitchFamily="2" charset="0"/>
              </a:rPr>
              <a:t>disbiosi</a:t>
            </a:r>
            <a:r>
              <a:rPr lang="it-IT" sz="1500" dirty="0">
                <a:latin typeface="Helvetica" pitchFamily="2" charset="0"/>
              </a:rPr>
              <a:t> dell’intestino (alterata composizione e </a:t>
            </a:r>
            <a:r>
              <a:rPr lang="it-IT" sz="1500" u="sng" dirty="0">
                <a:latin typeface="Helvetica" pitchFamily="2" charset="0"/>
              </a:rPr>
              <a:t>riduzione della </a:t>
            </a:r>
            <a:r>
              <a:rPr lang="it-IT" sz="1500" b="1" u="sng" dirty="0">
                <a:latin typeface="Symbol" pitchFamily="2" charset="2"/>
              </a:rPr>
              <a:t>a-</a:t>
            </a:r>
            <a:r>
              <a:rPr lang="it-IT" sz="1500" u="sng" dirty="0">
                <a:latin typeface="Helvetica" pitchFamily="2" charset="0"/>
              </a:rPr>
              <a:t>diversità</a:t>
            </a:r>
            <a:r>
              <a:rPr lang="it-IT" sz="1500" dirty="0">
                <a:latin typeface="Helvetica" pitchFamily="2" charset="0"/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500" dirty="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500" dirty="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500" dirty="0">
                <a:latin typeface="Helvetica" pitchFamily="2" charset="0"/>
              </a:rPr>
              <a:t>La </a:t>
            </a:r>
            <a:r>
              <a:rPr lang="it-IT" sz="1500" dirty="0" err="1">
                <a:latin typeface="Helvetica" pitchFamily="2" charset="0"/>
              </a:rPr>
              <a:t>disbiosi</a:t>
            </a:r>
            <a:r>
              <a:rPr lang="it-IT" sz="1500" dirty="0">
                <a:latin typeface="Helvetica" pitchFamily="2" charset="0"/>
              </a:rPr>
              <a:t> intestinale potrebbe aumentare la vulnerabilità dell’ospite innescando una risposta immunitario-infiammatoria anomala e uno sbilanciamento dell’equilibrio cutaneo</a:t>
            </a:r>
            <a:endParaRPr lang="it-IT" sz="1500" dirty="0"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5696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87393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822F75E-520C-F3E8-98E2-11D2FC401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185" y="1296670"/>
            <a:ext cx="3369056" cy="332105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777A3942-5F95-C881-BE31-D323FC9F68C3}"/>
              </a:ext>
            </a:extLst>
          </p:cNvPr>
          <p:cNvSpPr txBox="1"/>
          <p:nvPr/>
        </p:nvSpPr>
        <p:spPr>
          <a:xfrm>
            <a:off x="4371008" y="0"/>
            <a:ext cx="3449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effectLst/>
                <a:latin typeface="Helvetica" pitchFamily="2" charset="0"/>
              </a:rPr>
              <a:t>Circolo </a:t>
            </a:r>
            <a:r>
              <a:rPr lang="it-IT" sz="2400" b="1" dirty="0" err="1">
                <a:effectLst/>
                <a:latin typeface="Helvetica" pitchFamily="2" charset="0"/>
              </a:rPr>
              <a:t>entero</a:t>
            </a:r>
            <a:r>
              <a:rPr lang="it-IT" sz="2400" b="1" dirty="0">
                <a:effectLst/>
                <a:latin typeface="Helvetica" pitchFamily="2" charset="0"/>
              </a:rPr>
              <a:t>-epatico</a:t>
            </a:r>
            <a:endParaRPr lang="it-IT" sz="2400" dirty="0">
              <a:effectLst/>
              <a:latin typeface="Helvetica" pitchFamily="2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DDD5755-8393-B077-42DB-D9674AD70366}"/>
              </a:ext>
            </a:extLst>
          </p:cNvPr>
          <p:cNvSpPr txBox="1"/>
          <p:nvPr/>
        </p:nvSpPr>
        <p:spPr>
          <a:xfrm>
            <a:off x="5417740" y="1159284"/>
            <a:ext cx="54179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>
                <a:effectLst/>
                <a:latin typeface="Helvetica" pitchFamily="2" charset="0"/>
              </a:rPr>
              <a:t>Il fegato produce la bile che contiene acidi biliari primari che vengono riversati nel duodeno e limitano la carica di batteri </a:t>
            </a:r>
            <a:r>
              <a:rPr lang="it-IT" sz="1600" dirty="0" err="1">
                <a:effectLst/>
                <a:latin typeface="Helvetica" pitchFamily="2" charset="0"/>
              </a:rPr>
              <a:t>gram</a:t>
            </a:r>
            <a:r>
              <a:rPr lang="it-IT" sz="1600" dirty="0">
                <a:effectLst/>
                <a:latin typeface="Helvetica" pitchFamily="2" charset="0"/>
              </a:rPr>
              <a:t> negativi nel tenue.</a:t>
            </a:r>
          </a:p>
          <a:p>
            <a:endParaRPr lang="it-IT" sz="1600" dirty="0">
              <a:effectLst/>
              <a:latin typeface="Helvetica" pitchFamily="2" charset="0"/>
            </a:endParaRPr>
          </a:p>
          <a:p>
            <a:r>
              <a:rPr lang="it-IT" sz="1600" dirty="0">
                <a:latin typeface="Helvetica" pitchFamily="2" charset="0"/>
              </a:rPr>
              <a:t>I batteri trasformano gli acidi biliari primari in secondari, che vengono riassorbiti regolando l’omeostasi della produzione di bile, ma anche  il metabolismo di lipidi e carboidrati.</a:t>
            </a:r>
          </a:p>
          <a:p>
            <a:endParaRPr lang="it-IT" sz="1600" dirty="0">
              <a:latin typeface="Helvetica" pitchFamily="2" charset="0"/>
            </a:endParaRPr>
          </a:p>
          <a:p>
            <a:r>
              <a:rPr lang="it-IT" sz="1600" dirty="0">
                <a:latin typeface="Helvetica" pitchFamily="2" charset="0"/>
              </a:rPr>
              <a:t>Un’alterata composizione del microbiota intestinale (antibiotici, dieta, patologie intestinali...) altera questo meccanismo con riduzione degli acidi biliari secondari.</a:t>
            </a:r>
          </a:p>
          <a:p>
            <a:endParaRPr lang="it-IT" sz="1600" dirty="0">
              <a:latin typeface="Helvetica" pitchFamily="2" charset="0"/>
            </a:endParaRPr>
          </a:p>
          <a:p>
            <a:r>
              <a:rPr lang="it-IT" sz="1600" dirty="0">
                <a:latin typeface="Helvetica" pitchFamily="2" charset="0"/>
              </a:rPr>
              <a:t>La mancata trasformazione di acidi biliari in secondari favorisce la colonizzazione e proliferazione da </a:t>
            </a:r>
            <a:r>
              <a:rPr lang="it-IT" sz="1600" i="1" dirty="0">
                <a:latin typeface="Helvetica" pitchFamily="2" charset="0"/>
              </a:rPr>
              <a:t>Clostridium difficile</a:t>
            </a:r>
            <a:r>
              <a:rPr lang="it-IT" sz="1600" dirty="0">
                <a:latin typeface="Helvetica" pitchFamily="2" charset="0"/>
              </a:rPr>
              <a:t>, responsabile della colite pseudomembranosa</a:t>
            </a:r>
          </a:p>
          <a:p>
            <a:endParaRPr lang="it-IT" sz="1600" dirty="0">
              <a:latin typeface="Helvetica" pitchFamily="2" charset="0"/>
            </a:endParaRPr>
          </a:p>
          <a:p>
            <a:endParaRPr lang="it-IT" sz="1600" dirty="0">
              <a:latin typeface="Helvetica" pitchFamily="2" charset="0"/>
            </a:endParaRPr>
          </a:p>
          <a:p>
            <a:endParaRPr lang="it-IT" sz="1600" dirty="0">
              <a:latin typeface="Helvetica" pitchFamily="2" charset="0"/>
            </a:endParaRPr>
          </a:p>
          <a:p>
            <a:pPr algn="ctr"/>
            <a:r>
              <a:rPr lang="it-IT" sz="1600" dirty="0">
                <a:latin typeface="Helvetica" pitchFamily="2" charset="0"/>
              </a:rPr>
              <a:t>Ruolo del trapianto fecale</a:t>
            </a:r>
            <a:endParaRPr lang="it-IT" sz="1600" dirty="0"/>
          </a:p>
        </p:txBody>
      </p:sp>
      <p:sp>
        <p:nvSpPr>
          <p:cNvPr id="6" name="Freccia giù 5">
            <a:extLst>
              <a:ext uri="{FF2B5EF4-FFF2-40B4-BE49-F238E27FC236}">
                <a16:creationId xmlns:a16="http://schemas.microsoft.com/office/drawing/2014/main" id="{2E72FCEE-FE08-D1FF-DDD4-D2B42E863D43}"/>
              </a:ext>
            </a:extLst>
          </p:cNvPr>
          <p:cNvSpPr/>
          <p:nvPr/>
        </p:nvSpPr>
        <p:spPr>
          <a:xfrm>
            <a:off x="8026106" y="5184648"/>
            <a:ext cx="201168" cy="503630"/>
          </a:xfrm>
          <a:prstGeom prst="downArrow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90502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55515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1A964635-7EE1-5D1F-9DD7-6C4F6E771F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14" y="274100"/>
            <a:ext cx="4059226" cy="6488836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F5B4249-8F91-F3FD-8BA0-FD916A0220E0}"/>
              </a:ext>
            </a:extLst>
          </p:cNvPr>
          <p:cNvSpPr txBox="1"/>
          <p:nvPr/>
        </p:nvSpPr>
        <p:spPr>
          <a:xfrm>
            <a:off x="4056018" y="0"/>
            <a:ext cx="40799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effectLst/>
                <a:latin typeface="Helvetica" pitchFamily="2" charset="0"/>
              </a:rPr>
              <a:t>Gut microbiota - brain </a:t>
            </a:r>
            <a:r>
              <a:rPr lang="it-IT" sz="2400" b="1" dirty="0" err="1">
                <a:effectLst/>
                <a:latin typeface="Helvetica" pitchFamily="2" charset="0"/>
              </a:rPr>
              <a:t>axis</a:t>
            </a:r>
            <a:endParaRPr lang="it-IT" sz="2400" dirty="0">
              <a:effectLst/>
              <a:latin typeface="Helvetica" pitchFamily="2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DE77CCA-519A-348D-A414-58DAE385233D}"/>
              </a:ext>
            </a:extLst>
          </p:cNvPr>
          <p:cNvSpPr txBox="1"/>
          <p:nvPr/>
        </p:nvSpPr>
        <p:spPr>
          <a:xfrm>
            <a:off x="5177790" y="1720840"/>
            <a:ext cx="6094476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dirty="0">
              <a:effectLst/>
              <a:latin typeface="Helvetica" pitchFamily="2" charset="0"/>
            </a:endParaRPr>
          </a:p>
          <a:p>
            <a:endParaRPr lang="it-IT" dirty="0">
              <a:latin typeface="Helvetica" pitchFamily="2" charset="0"/>
            </a:endParaRPr>
          </a:p>
          <a:p>
            <a:r>
              <a:rPr lang="it-IT" dirty="0">
                <a:effectLst/>
                <a:latin typeface="Helvetica" pitchFamily="2" charset="0"/>
              </a:rPr>
              <a:t>È un </a:t>
            </a:r>
            <a:r>
              <a:rPr lang="it-IT" b="1" dirty="0">
                <a:latin typeface="Helvetica" pitchFamily="2" charset="0"/>
              </a:rPr>
              <a:t>network</a:t>
            </a:r>
            <a:r>
              <a:rPr lang="it-IT" dirty="0">
                <a:latin typeface="Helvetica" pitchFamily="2" charset="0"/>
              </a:rPr>
              <a:t> </a:t>
            </a:r>
            <a:r>
              <a:rPr lang="it-IT" b="1" dirty="0">
                <a:latin typeface="Helvetica" pitchFamily="2" charset="0"/>
              </a:rPr>
              <a:t>bidirezionale</a:t>
            </a:r>
            <a:r>
              <a:rPr lang="it-IT" dirty="0">
                <a:latin typeface="Helvetica" pitchFamily="2" charset="0"/>
              </a:rPr>
              <a:t> di comunicazioni tra </a:t>
            </a:r>
            <a:r>
              <a:rPr lang="it-IT" dirty="0">
                <a:effectLst/>
                <a:latin typeface="Helvetica" pitchFamily="2" charset="0"/>
              </a:rPr>
              <a:t>batteri intestinali e  SNC che coinvolge molti sistemi biologici </a:t>
            </a:r>
          </a:p>
          <a:p>
            <a:endParaRPr lang="it-IT" dirty="0">
              <a:latin typeface="Helvetica" pitchFamily="2" charset="0"/>
            </a:endParaRPr>
          </a:p>
          <a:p>
            <a:r>
              <a:rPr lang="it-IT" dirty="0">
                <a:effectLst/>
                <a:latin typeface="Helvetica" pitchFamily="2" charset="0"/>
              </a:rPr>
              <a:t>Utilizza neurotrasmettitori e vie neuronali che collegano:</a:t>
            </a:r>
          </a:p>
          <a:p>
            <a:endParaRPr lang="it-IT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effectLst/>
                <a:latin typeface="Helvetica" pitchFamily="2" charset="0"/>
              </a:rPr>
              <a:t>sistema nervoso enterico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Helvetica" pitchFamily="2" charset="0"/>
              </a:rPr>
              <a:t>nervo vago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effectLst/>
                <a:latin typeface="Helvetica" pitchFamily="2" charset="0"/>
              </a:rPr>
              <a:t>sistema neuroendocrino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effectLst/>
                <a:latin typeface="Helvetica" pitchFamily="2" charset="0"/>
              </a:rPr>
              <a:t>asse </a:t>
            </a:r>
            <a:r>
              <a:rPr lang="it-IT" dirty="0">
                <a:latin typeface="Helvetica" pitchFamily="2" charset="0"/>
              </a:rPr>
              <a:t>i</a:t>
            </a:r>
            <a:r>
              <a:rPr lang="it-IT" dirty="0">
                <a:effectLst/>
                <a:latin typeface="Helvetica" pitchFamily="2" charset="0"/>
              </a:rPr>
              <a:t>potalamo–ipofisi- surrene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Helvetica" pitchFamily="2" charset="0"/>
              </a:rPr>
              <a:t>sistema immunitario</a:t>
            </a:r>
            <a:endParaRPr lang="it-IT" dirty="0"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effectLst/>
                <a:latin typeface="Helvetica" pitchFamily="2" charset="0"/>
              </a:rPr>
              <a:t>vie metaboliche </a:t>
            </a:r>
          </a:p>
        </p:txBody>
      </p:sp>
    </p:spTree>
    <p:extLst>
      <p:ext uri="{BB962C8B-B14F-4D97-AF65-F5344CB8AC3E}">
        <p14:creationId xmlns:p14="http://schemas.microsoft.com/office/powerpoint/2010/main" val="31573011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58F28041-B8FC-5BDD-FD33-4B3FE963FDA9}"/>
              </a:ext>
            </a:extLst>
          </p:cNvPr>
          <p:cNvSpPr txBox="1"/>
          <p:nvPr/>
        </p:nvSpPr>
        <p:spPr>
          <a:xfrm>
            <a:off x="5415534" y="274100"/>
            <a:ext cx="6094476" cy="63248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t-IT" dirty="0">
                <a:effectLst/>
                <a:latin typeface="Helvetica" pitchFamily="2" charset="0"/>
              </a:rPr>
              <a:t>Il microbiota intestinale </a:t>
            </a:r>
            <a:r>
              <a:rPr lang="it-IT" dirty="0">
                <a:latin typeface="Helvetica" pitchFamily="2" charset="0"/>
              </a:rPr>
              <a:t>produce composti </a:t>
            </a:r>
            <a:r>
              <a:rPr lang="it-IT" dirty="0" err="1">
                <a:latin typeface="Helvetica" pitchFamily="2" charset="0"/>
              </a:rPr>
              <a:t>neuroattivi</a:t>
            </a:r>
            <a:r>
              <a:rPr lang="it-IT" dirty="0">
                <a:latin typeface="Helvetica" pitchFamily="2" charset="0"/>
              </a:rPr>
              <a:t>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 err="1">
                <a:effectLst/>
                <a:latin typeface="Helvetica" pitchFamily="2" charset="0"/>
              </a:rPr>
              <a:t>neurotrasmittitori</a:t>
            </a:r>
            <a:r>
              <a:rPr lang="it-IT" b="1" dirty="0">
                <a:latin typeface="Helvetica" pitchFamily="2" charset="0"/>
              </a:rPr>
              <a:t>: </a:t>
            </a:r>
            <a:r>
              <a:rPr lang="it-IT" dirty="0">
                <a:latin typeface="Helvetica" pitchFamily="2" charset="0"/>
              </a:rPr>
              <a:t>acido </a:t>
            </a:r>
            <a:r>
              <a:rPr lang="el-GR" dirty="0">
                <a:effectLst/>
                <a:latin typeface="Helvetica" pitchFamily="2" charset="0"/>
              </a:rPr>
              <a:t>γ-</a:t>
            </a:r>
            <a:r>
              <a:rPr lang="it-IT" dirty="0" err="1">
                <a:effectLst/>
                <a:latin typeface="Helvetica" pitchFamily="2" charset="0"/>
              </a:rPr>
              <a:t>aminobutirrico</a:t>
            </a:r>
            <a:r>
              <a:rPr lang="it-IT" dirty="0">
                <a:effectLst/>
                <a:latin typeface="Helvetica" pitchFamily="2" charset="0"/>
              </a:rPr>
              <a:t> (GABA), noradrenalina, dopamina e serotonina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effectLst/>
                <a:latin typeface="Helvetica" pitchFamily="2" charset="0"/>
              </a:rPr>
              <a:t>aminoacidi </a:t>
            </a:r>
            <a:r>
              <a:rPr lang="it-IT" dirty="0">
                <a:effectLst/>
                <a:latin typeface="Helvetica" pitchFamily="2" charset="0"/>
              </a:rPr>
              <a:t>(tiramina e triptofano)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b="1" dirty="0">
                <a:latin typeface="Helvetica" pitchFamily="2" charset="0"/>
              </a:rPr>
              <a:t>metaboliti microbici </a:t>
            </a:r>
            <a:r>
              <a:rPr lang="it-IT" dirty="0">
                <a:effectLst/>
                <a:latin typeface="Helvetica" pitchFamily="2" charset="0"/>
              </a:rPr>
              <a:t>(short-chain </a:t>
            </a:r>
            <a:r>
              <a:rPr lang="it-IT" dirty="0" err="1">
                <a:effectLst/>
                <a:latin typeface="Helvetica" pitchFamily="2" charset="0"/>
              </a:rPr>
              <a:t>fatty</a:t>
            </a:r>
            <a:r>
              <a:rPr lang="it-IT" dirty="0">
                <a:effectLst/>
                <a:latin typeface="Helvetica" pitchFamily="2" charset="0"/>
              </a:rPr>
              <a:t> acids). </a:t>
            </a:r>
          </a:p>
          <a:p>
            <a:endParaRPr lang="it-IT" dirty="0">
              <a:effectLst/>
              <a:latin typeface="Helvetica" pitchFamily="2" charset="0"/>
            </a:endParaRPr>
          </a:p>
          <a:p>
            <a:r>
              <a:rPr lang="it-IT" dirty="0">
                <a:effectLst/>
                <a:latin typeface="Helvetica" pitchFamily="2" charset="0"/>
              </a:rPr>
              <a:t>Questi metaboliti passano attraverso la </a:t>
            </a:r>
            <a:r>
              <a:rPr lang="it-IT" b="1" dirty="0">
                <a:latin typeface="Helvetica" pitchFamily="2" charset="0"/>
              </a:rPr>
              <a:t>circolazione portale </a:t>
            </a:r>
            <a:r>
              <a:rPr lang="it-IT" dirty="0">
                <a:effectLst/>
                <a:latin typeface="Helvetica" pitchFamily="2" charset="0"/>
              </a:rPr>
              <a:t>e interagiscono con il sistema immunitario dell’ospite, influenzano il metabolismo e agiscono sui neuroni del sistema nervoso enterico (SNE)  che trasmettono alle vie afferenti del nervo vago e segnalano direttamente al cervello. </a:t>
            </a:r>
          </a:p>
          <a:p>
            <a:endParaRPr lang="it-IT" dirty="0">
              <a:latin typeface="Helvetica" pitchFamily="2" charset="0"/>
            </a:endParaRPr>
          </a:p>
          <a:p>
            <a:r>
              <a:rPr lang="it-IT" dirty="0">
                <a:latin typeface="Helvetica" pitchFamily="2" charset="0"/>
              </a:rPr>
              <a:t>Il </a:t>
            </a:r>
            <a:r>
              <a:rPr lang="it-IT" dirty="0">
                <a:effectLst/>
                <a:latin typeface="Helvetica" pitchFamily="2" charset="0"/>
              </a:rPr>
              <a:t>microbiota può anche alterare l’integrità della barriera intestinale che controlla il passaggio di molecole-segnale dal lume intestinale alla </a:t>
            </a:r>
            <a:r>
              <a:rPr lang="it-IT" i="1" dirty="0">
                <a:effectLst/>
                <a:latin typeface="Helvetica" pitchFamily="2" charset="0"/>
              </a:rPr>
              <a:t>lamina propria</a:t>
            </a:r>
            <a:r>
              <a:rPr lang="it-IT" dirty="0">
                <a:effectLst/>
                <a:latin typeface="Helvetica" pitchFamily="2" charset="0"/>
              </a:rPr>
              <a:t>, ove risiedono le terminazioni del SNE e cellule del sistema immunitario </a:t>
            </a:r>
          </a:p>
          <a:p>
            <a:endParaRPr lang="it-IT" dirty="0">
              <a:latin typeface="Helvetica" pitchFamily="2" charset="0"/>
            </a:endParaRPr>
          </a:p>
          <a:p>
            <a:r>
              <a:rPr lang="it-IT" dirty="0">
                <a:latin typeface="Helvetica" pitchFamily="2" charset="0"/>
              </a:rPr>
              <a:t>L’integrità della barriera intestinale può alterarsi in alcune condizioni psichiatriche (ansia, autismo, depressione...)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2B930A85-E90F-CBB2-7C55-7409388D42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14" y="274100"/>
            <a:ext cx="4059226" cy="6488836"/>
          </a:xfrm>
          <a:prstGeom prst="rect">
            <a:avLst/>
          </a:prstGeom>
        </p:spPr>
      </p:pic>
      <p:sp>
        <p:nvSpPr>
          <p:cNvPr id="7" name="Rettangolo con angoli arrotondati 6">
            <a:extLst>
              <a:ext uri="{FF2B5EF4-FFF2-40B4-BE49-F238E27FC236}">
                <a16:creationId xmlns:a16="http://schemas.microsoft.com/office/drawing/2014/main" id="{CF765421-52D4-F260-4107-FA32B7A62929}"/>
              </a:ext>
            </a:extLst>
          </p:cNvPr>
          <p:cNvSpPr/>
          <p:nvPr/>
        </p:nvSpPr>
        <p:spPr>
          <a:xfrm>
            <a:off x="283464" y="3822192"/>
            <a:ext cx="2112264" cy="2596896"/>
          </a:xfrm>
          <a:prstGeom prst="roundRect">
            <a:avLst/>
          </a:prstGeom>
          <a:noFill/>
          <a:ln w="38100">
            <a:solidFill>
              <a:srgbClr val="FF0000">
                <a:alpha val="20902"/>
              </a:srgbClr>
            </a:solidFill>
          </a:ln>
          <a:effectLst>
            <a:glow rad="127000">
              <a:srgbClr val="FF0000">
                <a:alpha val="47758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8" name="Rettangolo con angoli arrotondati 7">
            <a:extLst>
              <a:ext uri="{FF2B5EF4-FFF2-40B4-BE49-F238E27FC236}">
                <a16:creationId xmlns:a16="http://schemas.microsoft.com/office/drawing/2014/main" id="{01490C95-CA76-4EAE-1F1E-DAD824C4911A}"/>
              </a:ext>
            </a:extLst>
          </p:cNvPr>
          <p:cNvSpPr/>
          <p:nvPr/>
        </p:nvSpPr>
        <p:spPr>
          <a:xfrm>
            <a:off x="2359152" y="3822192"/>
            <a:ext cx="2112264" cy="2596896"/>
          </a:xfrm>
          <a:prstGeom prst="roundRect">
            <a:avLst/>
          </a:prstGeom>
          <a:noFill/>
          <a:ln w="38100">
            <a:solidFill>
              <a:srgbClr val="FF0000">
                <a:alpha val="20902"/>
              </a:srgbClr>
            </a:solidFill>
          </a:ln>
          <a:effectLst>
            <a:glow rad="127000">
              <a:srgbClr val="FF0000">
                <a:alpha val="47758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99168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9B12DB89-89F2-43C6-6ACE-7C926E22F33E}"/>
              </a:ext>
            </a:extLst>
          </p:cNvPr>
          <p:cNvSpPr txBox="1"/>
          <p:nvPr/>
        </p:nvSpPr>
        <p:spPr>
          <a:xfrm>
            <a:off x="3175496" y="214807"/>
            <a:ext cx="70173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FATTORI CHE INFLUENZANO IL MICROBIOMA UMANO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68B4A33-723D-4FCC-4CE2-53FDFBF69530}"/>
              </a:ext>
            </a:extLst>
          </p:cNvPr>
          <p:cNvSpPr txBox="1"/>
          <p:nvPr/>
        </p:nvSpPr>
        <p:spPr>
          <a:xfrm>
            <a:off x="7806145" y="2797628"/>
            <a:ext cx="3791423" cy="28146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2000" dirty="0">
                <a:effectLst/>
                <a:latin typeface="Helvetica" pitchFamily="2" charset="0"/>
              </a:rPr>
              <a:t>.... </a:t>
            </a:r>
            <a:r>
              <a:rPr lang="it-IT" sz="2000" dirty="0">
                <a:latin typeface="Helvetica" pitchFamily="2" charset="0"/>
              </a:rPr>
              <a:t>m</a:t>
            </a:r>
            <a:r>
              <a:rPr lang="it-IT" sz="2000" dirty="0">
                <a:effectLst/>
                <a:latin typeface="Helvetica" pitchFamily="2" charset="0"/>
              </a:rPr>
              <a:t>a anche: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effectLst/>
                <a:latin typeface="Helvetica" pitchFamily="2" charset="0"/>
              </a:rPr>
              <a:t>patrimonio genetico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latin typeface="Helvetica" pitchFamily="2" charset="0"/>
              </a:rPr>
              <a:t>sede del corpo umano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effectLst/>
                <a:latin typeface="Helvetica" pitchFamily="2" charset="0"/>
              </a:rPr>
              <a:t>stile di vita / attività lavorativa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000" dirty="0">
                <a:latin typeface="Helvetica" pitchFamily="2" charset="0"/>
              </a:rPr>
              <a:t>ritmo circadiano</a:t>
            </a:r>
            <a:endParaRPr lang="it-IT" sz="2000" dirty="0">
              <a:effectLst/>
              <a:latin typeface="Helvetica" pitchFamily="2" charset="0"/>
            </a:endParaRPr>
          </a:p>
          <a:p>
            <a:pPr>
              <a:lnSpc>
                <a:spcPct val="150000"/>
              </a:lnSpc>
            </a:pPr>
            <a:endParaRPr lang="it-IT" sz="2000" dirty="0"/>
          </a:p>
        </p:txBody>
      </p:sp>
      <p:grpSp>
        <p:nvGrpSpPr>
          <p:cNvPr id="9" name="Gruppo 8">
            <a:extLst>
              <a:ext uri="{FF2B5EF4-FFF2-40B4-BE49-F238E27FC236}">
                <a16:creationId xmlns:a16="http://schemas.microsoft.com/office/drawing/2014/main" id="{607830DA-6933-755C-E738-2CE127CFEA59}"/>
              </a:ext>
            </a:extLst>
          </p:cNvPr>
          <p:cNvGrpSpPr/>
          <p:nvPr/>
        </p:nvGrpSpPr>
        <p:grpSpPr>
          <a:xfrm>
            <a:off x="304799" y="676472"/>
            <a:ext cx="7040425" cy="6057998"/>
            <a:chOff x="1219199" y="676472"/>
            <a:chExt cx="7040425" cy="6057998"/>
          </a:xfrm>
        </p:grpSpPr>
        <p:pic>
          <p:nvPicPr>
            <p:cNvPr id="2" name="Immagine 1">
              <a:extLst>
                <a:ext uri="{FF2B5EF4-FFF2-40B4-BE49-F238E27FC236}">
                  <a16:creationId xmlns:a16="http://schemas.microsoft.com/office/drawing/2014/main" id="{DB65417D-5C4B-F5E1-1FDD-FC71A576A0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08832" y="750841"/>
              <a:ext cx="6535711" cy="5892352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ttangolo 4">
              <a:extLst>
                <a:ext uri="{FF2B5EF4-FFF2-40B4-BE49-F238E27FC236}">
                  <a16:creationId xmlns:a16="http://schemas.microsoft.com/office/drawing/2014/main" id="{7473FEA8-96B8-0172-85CD-EA90BABAFF79}"/>
                </a:ext>
              </a:extLst>
            </p:cNvPr>
            <p:cNvSpPr/>
            <p:nvPr/>
          </p:nvSpPr>
          <p:spPr>
            <a:xfrm>
              <a:off x="1219200" y="676472"/>
              <a:ext cx="6977743" cy="292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" name="Rettangolo 5">
              <a:extLst>
                <a:ext uri="{FF2B5EF4-FFF2-40B4-BE49-F238E27FC236}">
                  <a16:creationId xmlns:a16="http://schemas.microsoft.com/office/drawing/2014/main" id="{731E143A-FE5E-D0CD-9AF0-61461D8E9B72}"/>
                </a:ext>
              </a:extLst>
            </p:cNvPr>
            <p:cNvSpPr/>
            <p:nvPr/>
          </p:nvSpPr>
          <p:spPr>
            <a:xfrm>
              <a:off x="1219199" y="6442113"/>
              <a:ext cx="6977743" cy="292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" name="Rettangolo 6">
              <a:extLst>
                <a:ext uri="{FF2B5EF4-FFF2-40B4-BE49-F238E27FC236}">
                  <a16:creationId xmlns:a16="http://schemas.microsoft.com/office/drawing/2014/main" id="{B0DAA386-A51F-E917-DA9A-F80A53D456C3}"/>
                </a:ext>
              </a:extLst>
            </p:cNvPr>
            <p:cNvSpPr/>
            <p:nvPr/>
          </p:nvSpPr>
          <p:spPr>
            <a:xfrm rot="16200000">
              <a:off x="-1458733" y="3495937"/>
              <a:ext cx="5892351" cy="292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Rettangolo 7">
              <a:extLst>
                <a:ext uri="{FF2B5EF4-FFF2-40B4-BE49-F238E27FC236}">
                  <a16:creationId xmlns:a16="http://schemas.microsoft.com/office/drawing/2014/main" id="{40E08A26-8AF7-6948-E656-C833C6299415}"/>
                </a:ext>
              </a:extLst>
            </p:cNvPr>
            <p:cNvSpPr/>
            <p:nvPr/>
          </p:nvSpPr>
          <p:spPr>
            <a:xfrm rot="16200000">
              <a:off x="5167270" y="3622647"/>
              <a:ext cx="5892351" cy="29235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33325113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5E5B98A7-9C94-954D-FF42-61881CF3D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399" y="219456"/>
            <a:ext cx="8283815" cy="635508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ADDDACB-D852-F543-836B-C18336A16971}"/>
              </a:ext>
            </a:extLst>
          </p:cNvPr>
          <p:cNvSpPr txBox="1"/>
          <p:nvPr/>
        </p:nvSpPr>
        <p:spPr>
          <a:xfrm>
            <a:off x="8506206" y="5843908"/>
            <a:ext cx="35760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effectLst/>
                <a:latin typeface="Helvetica" pitchFamily="2" charset="0"/>
              </a:rPr>
              <a:t>Regola l’espressione di geni coinvolti nella maturazione della glia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65A9647-631D-F661-8E97-CE84ACD16CE7}"/>
              </a:ext>
            </a:extLst>
          </p:cNvPr>
          <p:cNvSpPr txBox="1"/>
          <p:nvPr/>
        </p:nvSpPr>
        <p:spPr>
          <a:xfrm>
            <a:off x="8436214" y="1088078"/>
            <a:ext cx="34236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effectLst/>
                <a:latin typeface="Helvetica" pitchFamily="2" charset="0"/>
              </a:rPr>
              <a:t>L’ossitocina aumenta i comportamenti sociali in modelli murini di autismo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4EB6A82-7322-01A1-2040-4680550743BF}"/>
              </a:ext>
            </a:extLst>
          </p:cNvPr>
          <p:cNvSpPr txBox="1"/>
          <p:nvPr/>
        </p:nvSpPr>
        <p:spPr>
          <a:xfrm>
            <a:off x="8436214" y="2429461"/>
            <a:ext cx="34236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effectLst/>
                <a:latin typeface="Helvetica" pitchFamily="2" charset="0"/>
              </a:rPr>
              <a:t>GABA riduce la depressione e i comportamenti ansiosi nei topi ... Non nell’uomo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626A197-6734-ACFA-AD5C-FC48AD377915}"/>
              </a:ext>
            </a:extLst>
          </p:cNvPr>
          <p:cNvSpPr txBox="1"/>
          <p:nvPr/>
        </p:nvSpPr>
        <p:spPr>
          <a:xfrm>
            <a:off x="8436214" y="3732536"/>
            <a:ext cx="3423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effectLst/>
                <a:latin typeface="Helvetica" pitchFamily="2" charset="0"/>
              </a:rPr>
              <a:t>Migliora le alterazioni dell’umore e riduce comportamenti simil-ansia e depressione nei topi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16E83969-E3E0-BD65-06C1-F82FAC12FFA2}"/>
              </a:ext>
            </a:extLst>
          </p:cNvPr>
          <p:cNvSpPr txBox="1"/>
          <p:nvPr/>
        </p:nvSpPr>
        <p:spPr>
          <a:xfrm>
            <a:off x="8506206" y="4733358"/>
            <a:ext cx="34236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effectLst/>
                <a:latin typeface="Helvetica" pitchFamily="2" charset="0"/>
              </a:rPr>
              <a:t>Migliora le alterazioni dell’umore e riduce comportamenti simil-ansia, ripetitivi e la comunicazione</a:t>
            </a:r>
          </a:p>
        </p:txBody>
      </p:sp>
      <p:pic>
        <p:nvPicPr>
          <p:cNvPr id="17" name="Immagine 16" descr="Immagine che contiene mammifero, roditore, ratto, Muridae&#10;&#10;Descrizione generata automaticamente">
            <a:extLst>
              <a:ext uri="{FF2B5EF4-FFF2-40B4-BE49-F238E27FC236}">
                <a16:creationId xmlns:a16="http://schemas.microsoft.com/office/drawing/2014/main" id="{01E21177-EEE0-5E2C-E1D2-E2BE4DBBC4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86490" y="167821"/>
            <a:ext cx="926974" cy="552852"/>
          </a:xfrm>
          <a:prstGeom prst="rect">
            <a:avLst/>
          </a:prstGeom>
        </p:spPr>
      </p:pic>
      <p:pic>
        <p:nvPicPr>
          <p:cNvPr id="18" name="Immagine 17" descr="Immagine che contiene mammifero, roditore, ratto, Muridae&#10;&#10;Descrizione generata automaticamente">
            <a:extLst>
              <a:ext uri="{FF2B5EF4-FFF2-40B4-BE49-F238E27FC236}">
                <a16:creationId xmlns:a16="http://schemas.microsoft.com/office/drawing/2014/main" id="{F18140C0-AFD7-3503-E226-ADF2B1B14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864280" y="255207"/>
            <a:ext cx="926974" cy="552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470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851433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DDA4861C-1C51-AC66-9CD0-D0D47130E3FD}"/>
              </a:ext>
            </a:extLst>
          </p:cNvPr>
          <p:cNvSpPr txBox="1"/>
          <p:nvPr/>
        </p:nvSpPr>
        <p:spPr>
          <a:xfrm>
            <a:off x="2664609" y="26553"/>
            <a:ext cx="686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VARIAZIONE CIRCADIANA DEL MICROBIOTA UMANO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20FBB1F-A64A-06BA-532F-00ECF45F7191}"/>
              </a:ext>
            </a:extLst>
          </p:cNvPr>
          <p:cNvSpPr txBox="1"/>
          <p:nvPr/>
        </p:nvSpPr>
        <p:spPr>
          <a:xfrm>
            <a:off x="63074" y="6550223"/>
            <a:ext cx="177324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effectLst/>
                <a:latin typeface="Calibri" panose="020F0502020204030204" pitchFamily="34" charset="0"/>
              </a:rPr>
              <a:t>doi:10.1038/nm.4517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DEA2C11F-2CA7-936E-5AF5-E786A4DCB6CA}"/>
              </a:ext>
            </a:extLst>
          </p:cNvPr>
          <p:cNvSpPr txBox="1"/>
          <p:nvPr/>
        </p:nvSpPr>
        <p:spPr>
          <a:xfrm>
            <a:off x="1600195" y="6111417"/>
            <a:ext cx="8991601" cy="46166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</a:rPr>
              <a:t>IL MICROBIOTA È UN COMPLESSO SISTEMA OMEOSTATICO DINAMICO</a:t>
            </a:r>
            <a:endParaRPr lang="it-IT" sz="2400" dirty="0">
              <a:solidFill>
                <a:schemeClr val="bg1"/>
              </a:solidFill>
            </a:endParaRPr>
          </a:p>
        </p:txBody>
      </p:sp>
      <p:pic>
        <p:nvPicPr>
          <p:cNvPr id="8" name="Immagine 7" descr="Immagine che contiene Arte bambini, linea, arte, design&#10;&#10;Descrizione generata automaticamente">
            <a:extLst>
              <a:ext uri="{FF2B5EF4-FFF2-40B4-BE49-F238E27FC236}">
                <a16:creationId xmlns:a16="http://schemas.microsoft.com/office/drawing/2014/main" id="{6450B7FB-B8AB-E6B7-2CD4-E5577ECDB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582" y="591739"/>
            <a:ext cx="10874829" cy="2837261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AC47EFD-ACB0-D1A7-8BE7-AACEC1CA6DC6}"/>
              </a:ext>
            </a:extLst>
          </p:cNvPr>
          <p:cNvSpPr txBox="1"/>
          <p:nvPr/>
        </p:nvSpPr>
        <p:spPr>
          <a:xfrm>
            <a:off x="1349829" y="3728532"/>
            <a:ext cx="97784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La raccolta di un campione di microbiota da un sito qualsiasi è una sfida perché varia molto nel tempo: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il microbiota si stabilisce dopo la nascita...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...ma è sottoposto a a continue variazioni in tempi medi </a:t>
            </a:r>
            <a:r>
              <a:rPr lang="it-IT" b="1" dirty="0">
                <a:solidFill>
                  <a:srgbClr val="0070C0"/>
                </a:solidFill>
              </a:rPr>
              <a:t>(giorni)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... e anche in tempi brevi </a:t>
            </a:r>
            <a:r>
              <a:rPr lang="it-IT" b="1" dirty="0">
                <a:solidFill>
                  <a:schemeClr val="accent2"/>
                </a:solidFill>
              </a:rPr>
              <a:t>(ore) 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B764D7B-E647-DEC9-DC41-55F04A9152F6}"/>
              </a:ext>
            </a:extLst>
          </p:cNvPr>
          <p:cNvSpPr txBox="1"/>
          <p:nvPr/>
        </p:nvSpPr>
        <p:spPr>
          <a:xfrm>
            <a:off x="1266299" y="5245683"/>
            <a:ext cx="101201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Dalle ampie oscillazioni della presenza di specie batteriche si capisce quanto sia difficile prendere campioni rappresentativi (vedere barre nere)</a:t>
            </a: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BA2156D9-081A-AC32-91E8-ED59413ABA25}"/>
              </a:ext>
            </a:extLst>
          </p:cNvPr>
          <p:cNvSpPr/>
          <p:nvPr/>
        </p:nvSpPr>
        <p:spPr>
          <a:xfrm>
            <a:off x="5948127" y="591739"/>
            <a:ext cx="5767057" cy="29028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2913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67A8E656-0700-F4E3-7377-1413A8900D4B}"/>
              </a:ext>
            </a:extLst>
          </p:cNvPr>
          <p:cNvSpPr txBox="1"/>
          <p:nvPr/>
        </p:nvSpPr>
        <p:spPr>
          <a:xfrm>
            <a:off x="569089" y="381965"/>
            <a:ext cx="11053821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/>
              <a:t>A prima vista l’apparente dicotomia tra </a:t>
            </a:r>
            <a:r>
              <a:rPr lang="it-IT" sz="2000" b="1" u="sng" dirty="0">
                <a:solidFill>
                  <a:srgbClr val="FF0000"/>
                </a:solidFill>
              </a:rPr>
              <a:t>dinamismo</a:t>
            </a:r>
            <a:r>
              <a:rPr lang="it-IT" sz="2000" dirty="0"/>
              <a:t> e </a:t>
            </a:r>
            <a:r>
              <a:rPr lang="it-IT" sz="2000" b="1" u="sng" dirty="0">
                <a:solidFill>
                  <a:srgbClr val="FF0000"/>
                </a:solidFill>
              </a:rPr>
              <a:t>robustezza</a:t>
            </a:r>
            <a:r>
              <a:rPr lang="it-IT" sz="2000" dirty="0"/>
              <a:t> del microbiota sembra difficile da risolvere</a:t>
            </a:r>
          </a:p>
          <a:p>
            <a:endParaRPr lang="it-IT" sz="2000" dirty="0"/>
          </a:p>
          <a:p>
            <a:r>
              <a:rPr lang="it-IT" sz="2000" dirty="0"/>
              <a:t>Tutti gli ecosistemi sono sottoposti a variazioni cicliche della popolazione, in termini di </a:t>
            </a:r>
            <a:r>
              <a:rPr lang="it-IT" sz="2000" b="1" u="sng" dirty="0">
                <a:solidFill>
                  <a:srgbClr val="FF0000"/>
                </a:solidFill>
              </a:rPr>
              <a:t>diversità</a:t>
            </a:r>
            <a:r>
              <a:rPr lang="it-IT" sz="2000" dirty="0"/>
              <a:t> e di </a:t>
            </a:r>
            <a:r>
              <a:rPr lang="it-IT" sz="2000" b="1" u="sng" dirty="0">
                <a:solidFill>
                  <a:srgbClr val="FF0000"/>
                </a:solidFill>
              </a:rPr>
              <a:t>densità</a:t>
            </a:r>
            <a:r>
              <a:rPr lang="it-IT" sz="2000" dirty="0"/>
              <a:t> della popolazione</a:t>
            </a:r>
          </a:p>
          <a:p>
            <a:endParaRPr lang="it-IT" sz="2000" dirty="0"/>
          </a:p>
          <a:p>
            <a:r>
              <a:rPr lang="it-IT" sz="2000" dirty="0"/>
              <a:t>Queste variazioni dipendono da tante variabili: competizione tra le specie, relazioni metaboliche, variazioni dell’assetto immunologico, cambiamenti nella nutrizione, </a:t>
            </a:r>
            <a:r>
              <a:rPr lang="it-IT" sz="2000" dirty="0" err="1"/>
              <a:t>etc</a:t>
            </a:r>
            <a:endParaRPr lang="it-IT" sz="2000" dirty="0"/>
          </a:p>
          <a:p>
            <a:endParaRPr lang="it-IT" sz="2000" dirty="0"/>
          </a:p>
          <a:p>
            <a:r>
              <a:rPr lang="it-IT" sz="2000" dirty="0"/>
              <a:t>Pertanto, per condurre uno studio scientifico è meglio effettuare una </a:t>
            </a:r>
            <a:r>
              <a:rPr lang="it-IT" sz="2000" b="1" dirty="0">
                <a:solidFill>
                  <a:srgbClr val="FF0000"/>
                </a:solidFill>
              </a:rPr>
              <a:t>caratterizzazione longitudinale </a:t>
            </a:r>
            <a:r>
              <a:rPr lang="it-IT" sz="2000" dirty="0"/>
              <a:t>del microbiota di un individuo e una scelta accurata della sede del prelievo.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69F53F62-0713-B464-2CDF-D269AF128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1134" y="3975406"/>
            <a:ext cx="3370805" cy="2699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8093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26A1AC7-6F06-59C1-AC57-A383CBC7CBCD}"/>
              </a:ext>
            </a:extLst>
          </p:cNvPr>
          <p:cNvSpPr txBox="1"/>
          <p:nvPr/>
        </p:nvSpPr>
        <p:spPr>
          <a:xfrm>
            <a:off x="1360488" y="1765266"/>
            <a:ext cx="94710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Il grado di personalizzazione del microbio</a:t>
            </a:r>
            <a:r>
              <a:rPr lang="it-IT" sz="2400" b="1" dirty="0">
                <a:solidFill>
                  <a:srgbClr val="FF0000"/>
                </a:solidFill>
              </a:rPr>
              <a:t>m</a:t>
            </a:r>
            <a:r>
              <a:rPr lang="it-IT" sz="2400" dirty="0"/>
              <a:t>a è molto maggiore di quello del genoma dell’ospite che è pari al 99,5% tra individui diversi.... Solo 0,5% del genoma è unico per un individuo.</a:t>
            </a:r>
          </a:p>
          <a:p>
            <a:endParaRPr lang="it-IT" sz="2400" dirty="0"/>
          </a:p>
          <a:p>
            <a:r>
              <a:rPr lang="it-IT" sz="2400" dirty="0"/>
              <a:t>Al contrario non esiste alcuna sovrapposizione tra le specie del microbiota di due individui.</a:t>
            </a:r>
          </a:p>
        </p:txBody>
      </p:sp>
    </p:spTree>
    <p:extLst>
      <p:ext uri="{BB962C8B-B14F-4D97-AF65-F5344CB8AC3E}">
        <p14:creationId xmlns:p14="http://schemas.microsoft.com/office/powerpoint/2010/main" val="4773051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invertebrato, Argonauta, Invertebrati marini, Nautilus pompilius&#10;&#10;Descrizione generata automaticamente">
            <a:extLst>
              <a:ext uri="{FF2B5EF4-FFF2-40B4-BE49-F238E27FC236}">
                <a16:creationId xmlns:a16="http://schemas.microsoft.com/office/drawing/2014/main" id="{55589792-CC5A-C4EB-B5CA-871AA93F17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66411">
            <a:off x="1281488" y="581758"/>
            <a:ext cx="3979254" cy="5931137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330C154F-050A-6FC1-9139-FDE6EA9D9211}"/>
              </a:ext>
            </a:extLst>
          </p:cNvPr>
          <p:cNvSpPr txBox="1"/>
          <p:nvPr/>
        </p:nvSpPr>
        <p:spPr>
          <a:xfrm>
            <a:off x="5713229" y="1669313"/>
            <a:ext cx="608891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/>
              <a:t>Visione sistemica della realtà</a:t>
            </a:r>
          </a:p>
          <a:p>
            <a:endParaRPr lang="it-IT" sz="3200" b="1" dirty="0"/>
          </a:p>
          <a:p>
            <a:r>
              <a:rPr lang="it-IT" sz="3200" b="1" dirty="0"/>
              <a:t>Viviamo nell’epoca in cui si studia la complessità...</a:t>
            </a:r>
          </a:p>
        </p:txBody>
      </p:sp>
    </p:spTree>
    <p:extLst>
      <p:ext uri="{BB962C8B-B14F-4D97-AF65-F5344CB8AC3E}">
        <p14:creationId xmlns:p14="http://schemas.microsoft.com/office/powerpoint/2010/main" val="21548500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958471B8-020F-AC5E-813F-44A63C49981F}"/>
              </a:ext>
            </a:extLst>
          </p:cNvPr>
          <p:cNvSpPr txBox="1"/>
          <p:nvPr/>
        </p:nvSpPr>
        <p:spPr>
          <a:xfrm>
            <a:off x="1426465" y="704088"/>
            <a:ext cx="951890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/>
              <a:t>RUOLO DELL’INTELLIGENZA ARTIFICIALE</a:t>
            </a:r>
          </a:p>
          <a:p>
            <a:endParaRPr lang="it-IT" sz="2200" b="1" dirty="0"/>
          </a:p>
          <a:p>
            <a:endParaRPr lang="it-IT" sz="2200" b="1" dirty="0"/>
          </a:p>
          <a:p>
            <a:endParaRPr lang="it-IT" sz="2200" b="1" dirty="0"/>
          </a:p>
          <a:p>
            <a:r>
              <a:rPr lang="it-IT" sz="2200" b="1" dirty="0"/>
              <a:t>Molto spesso i grandi balzi della conoscenza sono dipesi non solo dal fatto che gli uomini si sono posti nuove domande....</a:t>
            </a:r>
          </a:p>
          <a:p>
            <a:endParaRPr lang="it-IT" sz="2200" b="1" dirty="0"/>
          </a:p>
          <a:p>
            <a:r>
              <a:rPr lang="it-IT" sz="2200" b="1" dirty="0"/>
              <a:t>....ma anche dalla disponibilità di nuove tecnologie che hanno permesso di indagare con tecniche nuove, adeguate ai nuovi problemi</a:t>
            </a:r>
          </a:p>
          <a:p>
            <a:endParaRPr lang="it-IT" sz="2200" b="1" dirty="0"/>
          </a:p>
          <a:p>
            <a:endParaRPr lang="it-IT" sz="2200" b="1" dirty="0"/>
          </a:p>
          <a:p>
            <a:r>
              <a:rPr lang="it-IT" sz="2200" b="1" dirty="0"/>
              <a:t>.... E forse non è un caso che le nuove domande spesso compaiano insieme alle nuove tecniche</a:t>
            </a:r>
          </a:p>
        </p:txBody>
      </p:sp>
    </p:spTree>
    <p:extLst>
      <p:ext uri="{BB962C8B-B14F-4D97-AF65-F5344CB8AC3E}">
        <p14:creationId xmlns:p14="http://schemas.microsoft.com/office/powerpoint/2010/main" val="1360373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989F3DF4-84ED-E894-47C4-AFF90C29E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67" y="1518016"/>
            <a:ext cx="11304373" cy="525736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D7AE4C6A-9A0C-244F-50ED-CDB7BA91DAE0}"/>
              </a:ext>
            </a:extLst>
          </p:cNvPr>
          <p:cNvSpPr txBox="1"/>
          <p:nvPr/>
        </p:nvSpPr>
        <p:spPr>
          <a:xfrm>
            <a:off x="1107211" y="82620"/>
            <a:ext cx="10290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IL PATRIMONIO GENETICO DEL SINGOLO INDIVIDUO MODELLA IL MICROBIOMA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84A9AEB8-A7D8-0D22-72E4-3EF74BBC2E2E}"/>
              </a:ext>
            </a:extLst>
          </p:cNvPr>
          <p:cNvSpPr txBox="1"/>
          <p:nvPr/>
        </p:nvSpPr>
        <p:spPr>
          <a:xfrm>
            <a:off x="480668" y="792492"/>
            <a:ext cx="3069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/>
              <a:t>COME FACCIAMO A SAPERLO?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39474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C4931C8-98B2-4E27-7D7D-CABB03B3B278}"/>
              </a:ext>
            </a:extLst>
          </p:cNvPr>
          <p:cNvSpPr txBox="1"/>
          <p:nvPr/>
        </p:nvSpPr>
        <p:spPr>
          <a:xfrm>
            <a:off x="256885" y="756687"/>
            <a:ext cx="6522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Ogni parte del corpo ha un differente microbioma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E8441A94-BA98-C228-A576-094D15093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31" y="2032483"/>
            <a:ext cx="3652326" cy="3388602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742575D2-AC9A-6D0A-C4F3-F6DF24AB3A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5455" y="91362"/>
            <a:ext cx="4648202" cy="672260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74F214C-EB8C-FFDD-F915-FEB25D160DCE}"/>
              </a:ext>
            </a:extLst>
          </p:cNvPr>
          <p:cNvSpPr txBox="1"/>
          <p:nvPr/>
        </p:nvSpPr>
        <p:spPr>
          <a:xfrm>
            <a:off x="256885" y="6466048"/>
            <a:ext cx="412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>
                <a:effectLst/>
                <a:latin typeface="Calibri" panose="020F0502020204030204" pitchFamily="34" charset="0"/>
              </a:rPr>
              <a:t>doi</a:t>
            </a:r>
            <a:r>
              <a:rPr lang="it-IT" sz="1400" dirty="0">
                <a:effectLst/>
                <a:latin typeface="Calibri" panose="020F0502020204030204" pitchFamily="34" charset="0"/>
              </a:rPr>
              <a:t>: 10.1111/j.1753-4887.2012.00493.x</a:t>
            </a:r>
          </a:p>
        </p:txBody>
      </p:sp>
    </p:spTree>
    <p:extLst>
      <p:ext uri="{BB962C8B-B14F-4D97-AF65-F5344CB8AC3E}">
        <p14:creationId xmlns:p14="http://schemas.microsoft.com/office/powerpoint/2010/main" val="2495499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E952247C-A360-48DC-0035-F7FB0E088298}"/>
              </a:ext>
            </a:extLst>
          </p:cNvPr>
          <p:cNvSpPr txBox="1"/>
          <p:nvPr/>
        </p:nvSpPr>
        <p:spPr>
          <a:xfrm>
            <a:off x="256884" y="76135"/>
            <a:ext cx="9122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Ogni parte del corpo ha un differente microbiota: apparato digerente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0E015A2-3C32-3A6E-220B-35C34E453B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92" y="614781"/>
            <a:ext cx="5180534" cy="585126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8D5FB76-5D14-2287-41C7-201E402BB465}"/>
              </a:ext>
            </a:extLst>
          </p:cNvPr>
          <p:cNvSpPr txBox="1"/>
          <p:nvPr/>
        </p:nvSpPr>
        <p:spPr>
          <a:xfrm>
            <a:off x="6211355" y="1341296"/>
            <a:ext cx="584239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br>
              <a:rPr lang="it-IT" dirty="0">
                <a:effectLst/>
                <a:latin typeface="Helvetica" pitchFamily="2" charset="0"/>
              </a:rPr>
            </a:br>
            <a:endParaRPr lang="it-IT" dirty="0">
              <a:effectLst/>
              <a:latin typeface="Helvetica" pitchFamily="2" charset="0"/>
            </a:endParaRPr>
          </a:p>
          <a:p>
            <a:r>
              <a:rPr lang="it-IT" dirty="0">
                <a:latin typeface="Helvetica" pitchFamily="2" charset="0"/>
              </a:rPr>
              <a:t>Q</a:t>
            </a:r>
            <a:r>
              <a:rPr lang="it-IT" dirty="0">
                <a:effectLst/>
                <a:latin typeface="Helvetica" pitchFamily="2" charset="0"/>
              </a:rPr>
              <a:t>uesto è particolarmente vero per il microbiota intestinale</a:t>
            </a:r>
          </a:p>
          <a:p>
            <a:endParaRPr lang="it-IT" dirty="0">
              <a:effectLst/>
              <a:latin typeface="Helvetica" pitchFamily="2" charset="0"/>
            </a:endParaRPr>
          </a:p>
          <a:p>
            <a:endParaRPr lang="it-IT" dirty="0">
              <a:latin typeface="Helvetica" pitchFamily="2" charset="0"/>
            </a:endParaRPr>
          </a:p>
          <a:p>
            <a:r>
              <a:rPr lang="it-IT" dirty="0">
                <a:effectLst/>
                <a:latin typeface="Helvetica" pitchFamily="2" charset="0"/>
              </a:rPr>
              <a:t>Studi scientifici hanno dimostrato che che il microbiota intestinale si stabilizza dopo i tre anni di età </a:t>
            </a:r>
          </a:p>
          <a:p>
            <a:endParaRPr lang="it-IT" dirty="0">
              <a:effectLst/>
              <a:latin typeface="Helvetica" pitchFamily="2" charset="0"/>
            </a:endParaRPr>
          </a:p>
          <a:p>
            <a:endParaRPr lang="it-IT" dirty="0">
              <a:effectLst/>
              <a:latin typeface="Helvetica" pitchFamily="2" charset="0"/>
            </a:endParaRPr>
          </a:p>
          <a:p>
            <a:r>
              <a:rPr lang="it-IT" dirty="0">
                <a:latin typeface="Helvetica" pitchFamily="2" charset="0"/>
              </a:rPr>
              <a:t>Ogni distretto del sistema digerente presenta condizioni differenti: digestione del cibo. pH, temperatura, ossigeno, etc...)</a:t>
            </a:r>
            <a:endParaRPr lang="it-IT" dirty="0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16B3F0A3-005D-BCEA-47D1-2A9BFC8FBF5C}"/>
              </a:ext>
            </a:extLst>
          </p:cNvPr>
          <p:cNvSpPr txBox="1"/>
          <p:nvPr/>
        </p:nvSpPr>
        <p:spPr>
          <a:xfrm>
            <a:off x="256884" y="6543029"/>
            <a:ext cx="4128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err="1">
                <a:effectLst/>
                <a:latin typeface="Calibri" panose="020F0502020204030204" pitchFamily="34" charset="0"/>
              </a:rPr>
              <a:t>doi</a:t>
            </a:r>
            <a:r>
              <a:rPr lang="it-IT" sz="1400" dirty="0">
                <a:effectLst/>
                <a:latin typeface="Calibri" panose="020F0502020204030204" pitchFamily="34" charset="0"/>
              </a:rPr>
              <a:t>: 10.1111/j.1753-4887.2012.00493.x</a:t>
            </a:r>
          </a:p>
        </p:txBody>
      </p:sp>
    </p:spTree>
    <p:extLst>
      <p:ext uri="{BB962C8B-B14F-4D97-AF65-F5344CB8AC3E}">
        <p14:creationId xmlns:p14="http://schemas.microsoft.com/office/powerpoint/2010/main" val="2330081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7C4931C8-98B2-4E27-7D7D-CABB03B3B278}"/>
              </a:ext>
            </a:extLst>
          </p:cNvPr>
          <p:cNvSpPr txBox="1"/>
          <p:nvPr/>
        </p:nvSpPr>
        <p:spPr>
          <a:xfrm>
            <a:off x="2286784" y="0"/>
            <a:ext cx="7618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COLONIZZAZIONE INTESTINALE NELL’ETA’ DELLO SVILUPPO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A5EF734-1F1B-35AC-2CBF-E6AADE4E38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7814" y="1163132"/>
            <a:ext cx="7236371" cy="4236182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9117E4B-76D5-FFD9-B803-D33F8CDCA751}"/>
              </a:ext>
            </a:extLst>
          </p:cNvPr>
          <p:cNvSpPr txBox="1"/>
          <p:nvPr/>
        </p:nvSpPr>
        <p:spPr>
          <a:xfrm>
            <a:off x="391885" y="6550223"/>
            <a:ext cx="26473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effectLst/>
                <a:latin typeface="Calibri" panose="020F0502020204030204" pitchFamily="34" charset="0"/>
              </a:rPr>
              <a:t>https://</a:t>
            </a:r>
            <a:r>
              <a:rPr lang="it-IT" sz="1400" dirty="0" err="1">
                <a:effectLst/>
                <a:latin typeface="Calibri" panose="020F0502020204030204" pitchFamily="34" charset="0"/>
              </a:rPr>
              <a:t>doi.org</a:t>
            </a:r>
            <a:r>
              <a:rPr lang="it-IT" sz="1400" dirty="0">
                <a:effectLst/>
                <a:latin typeface="Calibri" panose="020F0502020204030204" pitchFamily="34" charset="0"/>
              </a:rPr>
              <a:t>/10.1038/nm.4142</a:t>
            </a:r>
          </a:p>
        </p:txBody>
      </p:sp>
    </p:spTree>
    <p:extLst>
      <p:ext uri="{BB962C8B-B14F-4D97-AF65-F5344CB8AC3E}">
        <p14:creationId xmlns:p14="http://schemas.microsoft.com/office/powerpoint/2010/main" val="35679572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65F94E40-5C42-FE0B-EB8E-D04A31D21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336" y="545840"/>
            <a:ext cx="4558031" cy="5539274"/>
          </a:xfrm>
          <a:prstGeom prst="rect">
            <a:avLst/>
          </a:prstGeom>
        </p:spPr>
      </p:pic>
      <p:grpSp>
        <p:nvGrpSpPr>
          <p:cNvPr id="7" name="Gruppo 6">
            <a:extLst>
              <a:ext uri="{FF2B5EF4-FFF2-40B4-BE49-F238E27FC236}">
                <a16:creationId xmlns:a16="http://schemas.microsoft.com/office/drawing/2014/main" id="{996A6A1F-BB49-F048-90EC-BDA1DE63B439}"/>
              </a:ext>
            </a:extLst>
          </p:cNvPr>
          <p:cNvGrpSpPr/>
          <p:nvPr/>
        </p:nvGrpSpPr>
        <p:grpSpPr>
          <a:xfrm>
            <a:off x="5388428" y="1045028"/>
            <a:ext cx="6283236" cy="5402001"/>
            <a:chOff x="5388428" y="1045028"/>
            <a:chExt cx="6283236" cy="5402001"/>
          </a:xfrm>
        </p:grpSpPr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90891CDE-3734-32C1-3EAC-47DBEF8D4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54903" y="2656048"/>
              <a:ext cx="5816761" cy="3790981"/>
            </a:xfrm>
            <a:prstGeom prst="rect">
              <a:avLst/>
            </a:prstGeom>
          </p:spPr>
        </p:pic>
        <p:sp>
          <p:nvSpPr>
            <p:cNvPr id="5" name="CasellaDiTesto 4">
              <a:extLst>
                <a:ext uri="{FF2B5EF4-FFF2-40B4-BE49-F238E27FC236}">
                  <a16:creationId xmlns:a16="http://schemas.microsoft.com/office/drawing/2014/main" id="{FCFF9086-A1BB-4E6E-B773-AF9222B52DF9}"/>
                </a:ext>
              </a:extLst>
            </p:cNvPr>
            <p:cNvSpPr txBox="1"/>
            <p:nvPr/>
          </p:nvSpPr>
          <p:spPr>
            <a:xfrm>
              <a:off x="5388428" y="1045028"/>
              <a:ext cx="5173211" cy="12986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it-IT" dirty="0">
                  <a:latin typeface="Helvetica" pitchFamily="2" charset="0"/>
                </a:rPr>
                <a:t>La composizione del microbiota è influenzata da: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it-IT" dirty="0">
                  <a:latin typeface="Helvetica" pitchFamily="2" charset="0"/>
                </a:rPr>
                <a:t>Tipo di parto (vaginale o cesareo)</a:t>
              </a:r>
            </a:p>
            <a:p>
              <a:pPr marL="285750" indent="-285750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it-IT" dirty="0">
                  <a:effectLst/>
                  <a:latin typeface="Helvetica" pitchFamily="2" charset="0"/>
                </a:rPr>
                <a:t>Tipo di nutrizione</a:t>
              </a:r>
            </a:p>
          </p:txBody>
        </p:sp>
      </p:grp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97D215B7-7B8B-2A9B-239B-EFA4068E71CF}"/>
              </a:ext>
            </a:extLst>
          </p:cNvPr>
          <p:cNvSpPr txBox="1"/>
          <p:nvPr/>
        </p:nvSpPr>
        <p:spPr>
          <a:xfrm>
            <a:off x="664028" y="6486265"/>
            <a:ext cx="2811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dirty="0">
                <a:effectLst/>
                <a:latin typeface="Calibri" panose="020F0502020204030204" pitchFamily="34" charset="0"/>
              </a:rPr>
              <a:t>DOI: 10.1126/scitranslmed.aad7121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C7310E6-1904-F8C2-0166-9B87DB57B33C}"/>
              </a:ext>
            </a:extLst>
          </p:cNvPr>
          <p:cNvSpPr txBox="1"/>
          <p:nvPr/>
        </p:nvSpPr>
        <p:spPr>
          <a:xfrm>
            <a:off x="2286784" y="63958"/>
            <a:ext cx="7618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/>
              <a:t>COLONIZZAZIONE INTESTINALE NELL’ETA’ DELLO SVILUPPO</a:t>
            </a:r>
          </a:p>
        </p:txBody>
      </p:sp>
    </p:spTree>
    <p:extLst>
      <p:ext uri="{BB962C8B-B14F-4D97-AF65-F5344CB8AC3E}">
        <p14:creationId xmlns:p14="http://schemas.microsoft.com/office/powerpoint/2010/main" val="2199218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1987</TotalTime>
  <Words>1871</Words>
  <Application>Microsoft Macintosh PowerPoint</Application>
  <PresentationFormat>Widescreen</PresentationFormat>
  <Paragraphs>224</Paragraphs>
  <Slides>46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46</vt:i4>
      </vt:variant>
    </vt:vector>
  </HeadingPairs>
  <TitlesOfParts>
    <vt:vector size="52" baseType="lpstr">
      <vt:lpstr>Arial</vt:lpstr>
      <vt:lpstr>Calibri</vt:lpstr>
      <vt:lpstr>Calibri Light</vt:lpstr>
      <vt:lpstr>Helvetica</vt:lpstr>
      <vt:lpstr>Symbol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marco artini</dc:creator>
  <cp:lastModifiedBy>marco artini</cp:lastModifiedBy>
  <cp:revision>45</cp:revision>
  <dcterms:created xsi:type="dcterms:W3CDTF">2025-05-05T13:05:33Z</dcterms:created>
  <dcterms:modified xsi:type="dcterms:W3CDTF">2025-05-07T21:56:29Z</dcterms:modified>
</cp:coreProperties>
</file>