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348" r:id="rId2"/>
    <p:sldId id="363" r:id="rId3"/>
    <p:sldId id="353" r:id="rId4"/>
    <p:sldId id="386" r:id="rId5"/>
    <p:sldId id="372" r:id="rId6"/>
    <p:sldId id="352" r:id="rId7"/>
    <p:sldId id="387" r:id="rId8"/>
    <p:sldId id="389" r:id="rId9"/>
    <p:sldId id="373" r:id="rId10"/>
    <p:sldId id="385" r:id="rId11"/>
    <p:sldId id="398" r:id="rId12"/>
    <p:sldId id="374" r:id="rId13"/>
    <p:sldId id="376" r:id="rId14"/>
    <p:sldId id="383" r:id="rId15"/>
    <p:sldId id="384" r:id="rId16"/>
    <p:sldId id="358" r:id="rId17"/>
    <p:sldId id="394" r:id="rId18"/>
    <p:sldId id="364" r:id="rId19"/>
    <p:sldId id="375" r:id="rId20"/>
    <p:sldId id="377" r:id="rId21"/>
    <p:sldId id="378" r:id="rId22"/>
    <p:sldId id="402" r:id="rId23"/>
    <p:sldId id="396" r:id="rId24"/>
    <p:sldId id="397" r:id="rId25"/>
    <p:sldId id="382" r:id="rId26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7EC00"/>
    <a:srgbClr val="FFD43E"/>
    <a:srgbClr val="9FADB5"/>
    <a:srgbClr val="A5B4BC"/>
    <a:srgbClr val="A8B7BF"/>
    <a:srgbClr val="ADBCC5"/>
    <a:srgbClr val="B8C9D2"/>
    <a:srgbClr val="BDCDD6"/>
    <a:srgbClr val="7F1C21"/>
    <a:srgbClr val="A025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Stile medio 4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9"/>
    <p:restoredTop sz="94011"/>
  </p:normalViewPr>
  <p:slideViewPr>
    <p:cSldViewPr>
      <p:cViewPr varScale="1">
        <p:scale>
          <a:sx n="117" d="100"/>
          <a:sy n="117" d="100"/>
        </p:scale>
        <p:origin x="217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2" d="100"/>
        <a:sy n="92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456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E26CD4B9-EFBA-E244-81D5-5AE652C603D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602D14F9-2FA2-BE49-BEAA-78DA807A978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44286DC-4C8C-CC4C-81B1-D0DEC1AB460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5D7E5E97-B2E3-5944-B037-1769AF52639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BDA4FF30-4EFD-B641-BF01-ACF04EEF259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6175E784-68F4-054D-9481-45A477B20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5670090-27B5-0E47-B51A-4C4F8B09421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charset="0"/>
        <a:cs typeface="Osak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charset="0"/>
        <a:cs typeface="Osak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charset="0"/>
        <a:cs typeface="Osak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charset="0"/>
        <a:cs typeface="Osak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charset="0"/>
        <a:cs typeface="Osak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670090-27B5-0E47-B51A-4C4F8B094212}" type="slidenum">
              <a:rPr lang="it-IT" altLang="it-IT" smtClean="0"/>
              <a:pPr>
                <a:defRPr/>
              </a:pPr>
              <a:t>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61231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670090-27B5-0E47-B51A-4C4F8B094212}" type="slidenum">
              <a:rPr lang="it-IT" altLang="it-IT" smtClean="0"/>
              <a:pPr>
                <a:defRPr/>
              </a:pPr>
              <a:t>14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0159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248F0A-AEEB-7943-8AE8-62553031A9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02926F-5B38-B840-BB5E-9FA57FC0AB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EC9774-35B1-474F-8153-EEBFA86000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EF29B-1744-F24B-ADF1-5B002D77BB2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9840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974D5A-4144-194D-8A06-89B063A665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8A4E5E-95C5-B543-A581-2E8E8FE4F9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0F1D11-F683-C94A-A990-1D149E4BA7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506DB-4A85-6E40-BC26-D3C8C990B9D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3352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FF77D6-75A4-EB47-B2B7-503DF8B42F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BC995B-4782-0749-A4B2-1C45DA3DF2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4D95E9-FD71-9244-9748-D3D3ABFDC2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D1C0E-C19B-6D46-81FC-1CE7095A8C7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6864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972CFE-B16C-F44A-AE04-8042C3B2AA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2A47D5-8CF6-0D48-ADE6-39B91DC7A1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2C90A2-F284-0642-AD6B-A04B19F93C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8791C-A7E9-A14C-BDA7-862977F59A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62551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0BBB4F-36E4-0F42-949C-09EA620E89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B095E5-806C-F046-A725-98D2748049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EC573F-20EC-1B41-8558-D3812D13A2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FAA1B-57C4-7948-BC26-4F72D8EFD8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9863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ABE317-5305-EF40-B551-5EDBB3D31F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FD6075-5246-1F42-8416-06D8793AF1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84238A-F021-D24F-92F5-A1A5AE0294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09386-8EB1-654F-9C24-F1C70F9F5DA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2769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FB28B44-2EF5-A947-AE63-2CBC9C4875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B582460-59BE-2946-A152-CC4CF1AC36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9D6F79-4C21-1042-A027-DFDCC825B0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6579F-00BA-F049-BE89-25F76CDD13F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3027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BC316F8-4270-9C40-B9A1-DF141995F0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B2A7EAA-A323-EE4A-BCC7-207AF730C2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EFC895B-FF59-7F4B-BBB9-363A51421D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35472-51DB-AE4A-BDC3-B46B3DC8668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00489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F83F785-3498-4648-B1F8-88CD2AE21A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8DA712D-1407-8442-A5DD-18E8206329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730F114-742F-A14E-A513-555D184072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B89D4-CDD6-6D4C-B1E0-F6DE13B9C2F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52986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D913CA-7B11-5144-891C-912FE10F0C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1F08B0-2D60-2845-8475-D030FAA0CA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977D4D-0F21-4C4B-8DCD-C2C410F8FF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05CAC-81D8-004C-AF80-BEA344598EF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5967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FFEF35-711D-F24E-9C4F-1555439575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C0BC02-7360-E34D-82F7-80CA0AECEE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51ED4C-5111-D546-8F20-CCF32716F2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29858-F5B9-1543-ADFB-4706E547C28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58634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3000">
              <a:srgbClr val="000026"/>
            </a:gs>
            <a:gs pos="100000">
              <a:srgbClr val="00008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B777D94-E191-BF49-B36B-AB3E0A0E34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65C08FF-D740-6942-A488-4CD68898BD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5777FD5-93F3-D640-9015-B4CBA827E97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Osak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BFFD5BF-6044-6A42-B1E9-3638CC294BA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Osak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D379811-C1D2-D94D-89D6-57A31E1BD84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153A93D-1DD7-454A-9C65-0B83F9CDA02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>
            <a:extLst>
              <a:ext uri="{FF2B5EF4-FFF2-40B4-BE49-F238E27FC236}">
                <a16:creationId xmlns:a16="http://schemas.microsoft.com/office/drawing/2014/main" id="{810F5548-7B6B-EE4A-AF5B-88A910F5C611}"/>
              </a:ext>
            </a:extLst>
          </p:cNvPr>
          <p:cNvSpPr/>
          <p:nvPr/>
        </p:nvSpPr>
        <p:spPr>
          <a:xfrm>
            <a:off x="539552" y="980728"/>
            <a:ext cx="8244916" cy="3651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it-IT" sz="3600" b="1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ANTIBIOTICORESISTENZA</a:t>
            </a:r>
          </a:p>
          <a:p>
            <a:pPr algn="ctr">
              <a:lnSpc>
                <a:spcPct val="200000"/>
              </a:lnSpc>
              <a:defRPr/>
            </a:pPr>
            <a:endParaRPr lang="it-IT" sz="2800" b="1" dirty="0">
              <a:solidFill>
                <a:srgbClr val="FFD5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  <a:defRPr/>
            </a:pPr>
            <a:r>
              <a:rPr lang="it-IT" sz="2800" b="1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DIFFUSIONE  DI  BATTERI  MULTIRESISTENTI E POSSIBILI SOLUZIONI</a:t>
            </a:r>
          </a:p>
        </p:txBody>
      </p:sp>
    </p:spTree>
    <p:extLst>
      <p:ext uri="{BB962C8B-B14F-4D97-AF65-F5344CB8AC3E}">
        <p14:creationId xmlns:p14="http://schemas.microsoft.com/office/powerpoint/2010/main" val="416783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0"/>
    </mc:Choice>
    <mc:Fallback xmlns="">
      <p:transition spd="slow" advTm="714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975D620-B015-794E-95BF-E6EBCCC92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988" y="188640"/>
            <a:ext cx="4480024" cy="524209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441CD77F-2054-1B4E-96C1-1E71B3766392}"/>
              </a:ext>
            </a:extLst>
          </p:cNvPr>
          <p:cNvSpPr/>
          <p:nvPr/>
        </p:nvSpPr>
        <p:spPr>
          <a:xfrm>
            <a:off x="1331640" y="5517232"/>
            <a:ext cx="64807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it-IT" sz="16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Infezioni da batteri antibiotico resistenti socialmente rilevanti nel 2015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DFC788F-A3CA-D048-9BA2-5F69581B360C}"/>
              </a:ext>
            </a:extLst>
          </p:cNvPr>
          <p:cNvSpPr/>
          <p:nvPr/>
        </p:nvSpPr>
        <p:spPr>
          <a:xfrm>
            <a:off x="6588224" y="6538555"/>
            <a:ext cx="22958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1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Lancet </a:t>
            </a:r>
            <a:r>
              <a:rPr lang="it-IT" altLang="it-IT" sz="11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Infect</a:t>
            </a:r>
            <a:r>
              <a:rPr lang="it-IT" altLang="it-IT" sz="11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1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it-IT" altLang="it-IT" sz="11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2018. 19: 56-66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480952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EFB687B-354B-5445-95E6-94E00E11D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64" y="279939"/>
            <a:ext cx="7549471" cy="518457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A6A4B8D-9B97-FF4B-B224-1E07B9924E79}"/>
              </a:ext>
            </a:extLst>
          </p:cNvPr>
          <p:cNvSpPr/>
          <p:nvPr/>
        </p:nvSpPr>
        <p:spPr>
          <a:xfrm>
            <a:off x="6588224" y="6538555"/>
            <a:ext cx="22958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1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Lancet </a:t>
            </a:r>
            <a:r>
              <a:rPr lang="it-IT" altLang="it-IT" sz="11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Infect</a:t>
            </a:r>
            <a:r>
              <a:rPr lang="it-IT" altLang="it-IT" sz="11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1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it-IT" altLang="it-IT" sz="11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2018. 19: 56-66</a:t>
            </a:r>
            <a:endParaRPr lang="it-IT" sz="11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4D2DAB4-A39F-0543-9714-7A1745B4E720}"/>
              </a:ext>
            </a:extLst>
          </p:cNvPr>
          <p:cNvSpPr/>
          <p:nvPr/>
        </p:nvSpPr>
        <p:spPr>
          <a:xfrm>
            <a:off x="1331640" y="5517232"/>
            <a:ext cx="64807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it-IT" sz="16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Infezioni da batteri antibiotico resistenti socialmente rilevanti nel 2015</a:t>
            </a:r>
          </a:p>
        </p:txBody>
      </p:sp>
    </p:spTree>
    <p:extLst>
      <p:ext uri="{BB962C8B-B14F-4D97-AF65-F5344CB8AC3E}">
        <p14:creationId xmlns:p14="http://schemas.microsoft.com/office/powerpoint/2010/main" val="924566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DA915DC-FEF2-D749-823C-BAC517C41394}"/>
              </a:ext>
            </a:extLst>
          </p:cNvPr>
          <p:cNvSpPr/>
          <p:nvPr/>
        </p:nvSpPr>
        <p:spPr>
          <a:xfrm>
            <a:off x="2303748" y="241626"/>
            <a:ext cx="4536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it-IT" b="1" dirty="0">
                <a:solidFill>
                  <a:srgbClr val="FFD5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DEFINIZIONE DI RESISTENZA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F3FB04-5D3C-9546-A2C1-679A0BA9B971}"/>
              </a:ext>
            </a:extLst>
          </p:cNvPr>
          <p:cNvSpPr txBox="1">
            <a:spLocks noChangeArrowheads="1"/>
          </p:cNvSpPr>
          <p:nvPr/>
        </p:nvSpPr>
        <p:spPr>
          <a:xfrm>
            <a:off x="503548" y="1484784"/>
            <a:ext cx="8136904" cy="3179763"/>
          </a:xfrm>
          <a:prstGeom prst="rect">
            <a:avLst/>
          </a:prstGeom>
          <a:noFill/>
          <a:ln w="2857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40000"/>
              </a:lnSpc>
              <a:buFont typeface="Wingdings" pitchFamily="2" charset="2"/>
              <a:buNone/>
              <a:defRPr/>
            </a:pPr>
            <a:r>
              <a:rPr lang="it-IT" altLang="it-IT" sz="2800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 ceppo batterico è resistente a un farmaco quando si moltiplica in presenza di concentrazioni dello stesso, pari a quelle massime raggiungibili nel corso </a:t>
            </a:r>
            <a:r>
              <a:rPr lang="it-IT" altLang="it-IT" sz="2800" kern="0" dirty="0" err="1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dell</a:t>
            </a:r>
            <a:r>
              <a:rPr lang="ja-JP" altLang="it-IT" sz="2800" kern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’</a:t>
            </a:r>
            <a:r>
              <a:rPr lang="it-IT" altLang="ja-JP" sz="2800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impiego terapeutico </a:t>
            </a:r>
            <a:endParaRPr lang="it-IT" altLang="it-IT" sz="2800" kern="0" dirty="0">
              <a:solidFill>
                <a:srgbClr val="FFD523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32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A56ABB7-1698-F84C-8B48-1BE8D8C87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04" y="1393044"/>
            <a:ext cx="8698991" cy="362013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59ABF42-B2CF-CE40-9A1E-A89490D57E5A}"/>
              </a:ext>
            </a:extLst>
          </p:cNvPr>
          <p:cNvSpPr txBox="1"/>
          <p:nvPr/>
        </p:nvSpPr>
        <p:spPr>
          <a:xfrm flipH="1">
            <a:off x="1012713" y="1484784"/>
            <a:ext cx="71185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…ma come compare una resistenza all’antibiotico?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DE0A6D9-0C8C-5A44-98DD-FCA18AFDE810}"/>
              </a:ext>
            </a:extLst>
          </p:cNvPr>
          <p:cNvSpPr/>
          <p:nvPr/>
        </p:nvSpPr>
        <p:spPr>
          <a:xfrm>
            <a:off x="467544" y="3789040"/>
            <a:ext cx="1548815" cy="5770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>
                <a:latin typeface="Arial" panose="020B0604020202020204" pitchFamily="34" charset="0"/>
                <a:cs typeface="Arial" panose="020B0604020202020204" pitchFamily="34" charset="0"/>
              </a:rPr>
              <a:t>Tra milioni di batteri alcuni sono resistenti…</a:t>
            </a:r>
            <a:endParaRPr lang="it-IT" sz="105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54E9A51-BBC2-E849-B868-78CD0619EC8F}"/>
              </a:ext>
            </a:extLst>
          </p:cNvPr>
          <p:cNvSpPr/>
          <p:nvPr/>
        </p:nvSpPr>
        <p:spPr>
          <a:xfrm>
            <a:off x="2627784" y="3835206"/>
            <a:ext cx="1548815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>
                <a:latin typeface="Arial" panose="020B0604020202020204" pitchFamily="34" charset="0"/>
                <a:cs typeface="Arial" panose="020B0604020202020204" pitchFamily="34" charset="0"/>
              </a:rPr>
              <a:t>…l’antibiotico uccide i patogeni e protegge dall’infezione…</a:t>
            </a:r>
          </a:p>
          <a:p>
            <a:pPr algn="ctr"/>
            <a:endParaRPr lang="it-IT" sz="105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F5DE2B7-FC12-3943-A470-FA744D844C83}"/>
              </a:ext>
            </a:extLst>
          </p:cNvPr>
          <p:cNvSpPr/>
          <p:nvPr/>
        </p:nvSpPr>
        <p:spPr>
          <a:xfrm>
            <a:off x="4644008" y="3842464"/>
            <a:ext cx="2114195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>
                <a:latin typeface="Arial" panose="020B0604020202020204" pitchFamily="34" charset="0"/>
                <a:cs typeface="Arial" panose="020B0604020202020204" pitchFamily="34" charset="0"/>
              </a:rPr>
              <a:t>… la cellula resistente all’antibiotico ora può crescere e prendere il sopravvento</a:t>
            </a:r>
          </a:p>
          <a:p>
            <a:pPr algn="ctr"/>
            <a:endParaRPr lang="it-IT" sz="105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00652B7-49C8-0E43-8CD2-6B337E8431E3}"/>
              </a:ext>
            </a:extLst>
          </p:cNvPr>
          <p:cNvSpPr/>
          <p:nvPr/>
        </p:nvSpPr>
        <p:spPr>
          <a:xfrm>
            <a:off x="6935394" y="3815680"/>
            <a:ext cx="1971091" cy="5770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50" dirty="0">
                <a:latin typeface="Arial" panose="020B0604020202020204" pitchFamily="34" charset="0"/>
                <a:cs typeface="Arial" panose="020B0604020202020204" pitchFamily="34" charset="0"/>
              </a:rPr>
              <a:t>…alcuni batteri resistenti possono cedere il gene di resistenza ad altri batteri</a:t>
            </a:r>
            <a:endParaRPr lang="it-IT" sz="105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9308CD3-8520-204D-B1BF-0D0DBCF13D8C}"/>
              </a:ext>
            </a:extLst>
          </p:cNvPr>
          <p:cNvSpPr/>
          <p:nvPr/>
        </p:nvSpPr>
        <p:spPr>
          <a:xfrm>
            <a:off x="1870042" y="4581128"/>
            <a:ext cx="1189790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batterio normale</a:t>
            </a:r>
            <a:endParaRPr lang="it-IT" sz="10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4026B41-9DDF-3241-8ABE-08009C6F21E1}"/>
              </a:ext>
            </a:extLst>
          </p:cNvPr>
          <p:cNvSpPr/>
          <p:nvPr/>
        </p:nvSpPr>
        <p:spPr>
          <a:xfrm>
            <a:off x="3958274" y="4615244"/>
            <a:ext cx="1189790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batterio resistente</a:t>
            </a:r>
            <a:endParaRPr lang="it-IT" sz="1000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FB1CA43-4636-AF48-9753-9D4F4917F163}"/>
              </a:ext>
            </a:extLst>
          </p:cNvPr>
          <p:cNvSpPr/>
          <p:nvPr/>
        </p:nvSpPr>
        <p:spPr>
          <a:xfrm>
            <a:off x="6200707" y="4615244"/>
            <a:ext cx="1189790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batterio morto</a:t>
            </a:r>
            <a:endParaRPr lang="it-IT" sz="1000" dirty="0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14588DF8-A51D-A14A-A259-1086D1524101}"/>
              </a:ext>
            </a:extLst>
          </p:cNvPr>
          <p:cNvSpPr/>
          <p:nvPr/>
        </p:nvSpPr>
        <p:spPr bwMode="auto">
          <a:xfrm>
            <a:off x="323528" y="1946449"/>
            <a:ext cx="1800200" cy="2446312"/>
          </a:xfrm>
          <a:prstGeom prst="roundRect">
            <a:avLst/>
          </a:prstGeom>
          <a:solidFill>
            <a:srgbClr val="C00000">
              <a:alpha val="11000"/>
            </a:srgbClr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3597BC44-B109-014C-95AE-34C6D5B9CDC2}"/>
              </a:ext>
            </a:extLst>
          </p:cNvPr>
          <p:cNvSpPr/>
          <p:nvPr/>
        </p:nvSpPr>
        <p:spPr bwMode="auto">
          <a:xfrm>
            <a:off x="7020839" y="2004026"/>
            <a:ext cx="1800200" cy="2446312"/>
          </a:xfrm>
          <a:prstGeom prst="roundRect">
            <a:avLst/>
          </a:prstGeom>
          <a:solidFill>
            <a:srgbClr val="C00000">
              <a:alpha val="11000"/>
            </a:srgbClr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A5F8C55C-6B07-4448-A115-4E5853BD99E3}"/>
              </a:ext>
            </a:extLst>
          </p:cNvPr>
          <p:cNvSpPr/>
          <p:nvPr/>
        </p:nvSpPr>
        <p:spPr bwMode="auto">
          <a:xfrm>
            <a:off x="4713506" y="1979954"/>
            <a:ext cx="2044697" cy="2446312"/>
          </a:xfrm>
          <a:prstGeom prst="roundRect">
            <a:avLst/>
          </a:prstGeom>
          <a:solidFill>
            <a:srgbClr val="C00000">
              <a:alpha val="11000"/>
            </a:srgbClr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037944F3-D73E-B64B-914A-E93D8EA177C8}"/>
              </a:ext>
            </a:extLst>
          </p:cNvPr>
          <p:cNvSpPr/>
          <p:nvPr/>
        </p:nvSpPr>
        <p:spPr bwMode="auto">
          <a:xfrm>
            <a:off x="2594717" y="1956684"/>
            <a:ext cx="1800200" cy="2446312"/>
          </a:xfrm>
          <a:prstGeom prst="roundRect">
            <a:avLst/>
          </a:prstGeom>
          <a:solidFill>
            <a:srgbClr val="C00000">
              <a:alpha val="11000"/>
            </a:srgbClr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87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F60A9BC-23CF-3442-BB01-40DBFB20CACC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683568" y="188640"/>
            <a:ext cx="7571184" cy="5535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eaLnBrk="1" hangingPunct="1">
              <a:defRPr/>
            </a:pPr>
            <a:r>
              <a:rPr lang="it-IT" altLang="it-IT" sz="2800" b="1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RESISTENZA AI FARMACI ANTIBATTERICI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EE0A5B8-1EC2-BC4F-ADAA-D14F7D7CCA26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1700808"/>
            <a:ext cx="8496944" cy="362912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it-IT" altLang="it-IT" sz="2400" b="1" kern="0" dirty="0">
                <a:solidFill>
                  <a:srgbClr val="00FA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NATURALE</a:t>
            </a:r>
            <a:r>
              <a:rPr lang="it-IT" altLang="it-IT" sz="2400" b="1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it-IT" altLang="it-IT" sz="2400" b="1" i="1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fenotipica</a:t>
            </a:r>
            <a:r>
              <a:rPr lang="it-IT" altLang="it-IT" sz="2400" b="1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z="2400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Generale insensibilità estesa a tutti i ceppi di una specie</a:t>
            </a:r>
          </a:p>
          <a:p>
            <a:pPr eaLnBrk="1" hangingPunct="1">
              <a:buFont typeface="Wingdings" pitchFamily="2" charset="2"/>
              <a:buNone/>
            </a:pPr>
            <a:endParaRPr lang="it-IT" altLang="it-IT" sz="2400" kern="0" dirty="0">
              <a:solidFill>
                <a:srgbClr val="FFD523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it-IT" altLang="it-IT" sz="2400" kern="0" dirty="0">
              <a:solidFill>
                <a:srgbClr val="FFD523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it-IT" altLang="it-IT" sz="2400" b="1" kern="0" dirty="0">
                <a:solidFill>
                  <a:srgbClr val="00FA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ACQUISITA</a:t>
            </a:r>
            <a:r>
              <a:rPr lang="it-IT" altLang="it-IT" sz="2400" b="1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it-IT" altLang="it-IT" sz="2400" b="1" i="1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genotipica</a:t>
            </a:r>
            <a:r>
              <a:rPr lang="it-IT" altLang="it-IT" sz="2400" b="1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z="2400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Assunta ex-novo da un ceppo per modificazione del genoma: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it-IT" altLang="it-IT" sz="2400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Comparsa di mutazioni   (verticale)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it-IT" altLang="it-IT" sz="2400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Trasferimento di plasmidi  (orizzontale)</a:t>
            </a:r>
          </a:p>
        </p:txBody>
      </p:sp>
    </p:spTree>
    <p:extLst>
      <p:ext uri="{BB962C8B-B14F-4D97-AF65-F5344CB8AC3E}">
        <p14:creationId xmlns:p14="http://schemas.microsoft.com/office/powerpoint/2010/main" val="644929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F6A88E0-AE2B-764A-933F-8C51B6E6D71B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457200" y="116632"/>
            <a:ext cx="8229600" cy="34874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eaLnBrk="1" hangingPunct="1">
              <a:defRPr/>
            </a:pPr>
            <a:r>
              <a:rPr lang="it-IT" altLang="it-IT" sz="2400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MECCANISMI DI RESISTENZA </a:t>
            </a:r>
            <a:r>
              <a:rPr lang="it-IT" altLang="it-IT" sz="2400" i="1" u="sng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GENOTIPICA</a:t>
            </a:r>
            <a:endParaRPr lang="it-IT" altLang="it-IT" sz="2400" kern="0" dirty="0">
              <a:solidFill>
                <a:srgbClr val="FFD523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9C43753-B8C3-2A44-9D69-72DAA2E7DB18}"/>
              </a:ext>
            </a:extLst>
          </p:cNvPr>
          <p:cNvSpPr txBox="1">
            <a:spLocks noChangeArrowheads="1"/>
          </p:cNvSpPr>
          <p:nvPr/>
        </p:nvSpPr>
        <p:spPr>
          <a:xfrm>
            <a:off x="422503" y="4221088"/>
            <a:ext cx="8605428" cy="210514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it-IT" altLang="it-IT" sz="2000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Produzione di enzimi inattivanti il farmaco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it-IT" altLang="it-IT" sz="2000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Modificazioni del bersaglio su cui agisce il farmaco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it-IT" altLang="it-IT" sz="2000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Diminuita permeabilità al farmaco 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it-IT" altLang="it-IT" sz="2000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Aumentata eliminazione del farmaco dalla cellula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it-IT" altLang="it-IT" sz="2000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Sviluppo di una via metabolica alternativa a quella inibita dal farmaco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5F5A1B7-7401-1649-9B50-9E0662E0D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453" y="764704"/>
            <a:ext cx="4473093" cy="334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25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6B23B2B-74B8-AB4A-8779-91B7BC413214}"/>
              </a:ext>
            </a:extLst>
          </p:cNvPr>
          <p:cNvSpPr/>
          <p:nvPr/>
        </p:nvSpPr>
        <p:spPr>
          <a:xfrm>
            <a:off x="1072166" y="327291"/>
            <a:ext cx="736020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Dove vanno a trovare le resistenze?</a:t>
            </a:r>
          </a:p>
          <a:p>
            <a:pPr algn="just">
              <a:defRPr/>
            </a:pPr>
            <a:endParaRPr lang="it-IT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it-IT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it-IT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it-IT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it-IT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it-IT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it-IT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it-IT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it-IT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it-IT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it-IT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it-IT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il </a:t>
            </a:r>
            <a:r>
              <a:rPr lang="it-IT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Resistoma</a:t>
            </a: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…. Un supermarket di resistenze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300CEF3-6ADF-5842-BF3E-DD077BB71BFD}"/>
              </a:ext>
            </a:extLst>
          </p:cNvPr>
          <p:cNvGrpSpPr/>
          <p:nvPr/>
        </p:nvGrpSpPr>
        <p:grpSpPr>
          <a:xfrm>
            <a:off x="1835696" y="1412776"/>
            <a:ext cx="5472608" cy="3024336"/>
            <a:chOff x="1835696" y="2564904"/>
            <a:chExt cx="5472608" cy="3024336"/>
          </a:xfrm>
        </p:grpSpPr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727148E7-5012-B84A-A980-DA22B618008A}"/>
                </a:ext>
              </a:extLst>
            </p:cNvPr>
            <p:cNvSpPr/>
            <p:nvPr/>
          </p:nvSpPr>
          <p:spPr bwMode="auto">
            <a:xfrm>
              <a:off x="1835696" y="2564904"/>
              <a:ext cx="5472608" cy="3024336"/>
            </a:xfrm>
            <a:prstGeom prst="ellipse">
              <a:avLst/>
            </a:prstGeom>
            <a:solidFill>
              <a:srgbClr val="8DCC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54000">
                <a:srgbClr val="27D4F0">
                  <a:alpha val="40000"/>
                </a:srgbClr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CD216EDF-BBC2-A94E-86BE-B738438D6EC0}"/>
                </a:ext>
              </a:extLst>
            </p:cNvPr>
            <p:cNvSpPr txBox="1"/>
            <p:nvPr/>
          </p:nvSpPr>
          <p:spPr>
            <a:xfrm>
              <a:off x="3832753" y="5038865"/>
              <a:ext cx="1665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Geni precursori</a:t>
              </a:r>
            </a:p>
            <a:p>
              <a:pPr algn="ctr"/>
              <a:r>
                <a:rPr lang="it-IT" sz="1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Housekeeping</a:t>
              </a:r>
              <a:r>
                <a:rPr lang="it-IT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genes</a:t>
              </a:r>
              <a:r>
                <a:rPr lang="it-IT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19FAC3DD-6BC0-AA42-9118-B5C4E4D5BE29}"/>
              </a:ext>
            </a:extLst>
          </p:cNvPr>
          <p:cNvGrpSpPr/>
          <p:nvPr/>
        </p:nvGrpSpPr>
        <p:grpSpPr>
          <a:xfrm>
            <a:off x="3131840" y="1844824"/>
            <a:ext cx="1944216" cy="1944216"/>
            <a:chOff x="3253535" y="3114074"/>
            <a:chExt cx="1944216" cy="1944216"/>
          </a:xfrm>
        </p:grpSpPr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AD2BCD63-F290-DC49-AEF3-E34D74279DE4}"/>
                </a:ext>
              </a:extLst>
            </p:cNvPr>
            <p:cNvSpPr/>
            <p:nvPr/>
          </p:nvSpPr>
          <p:spPr bwMode="auto">
            <a:xfrm>
              <a:off x="3253535" y="3114074"/>
              <a:ext cx="1944216" cy="1944216"/>
            </a:xfrm>
            <a:prstGeom prst="ellipse">
              <a:avLst/>
            </a:prstGeom>
            <a:solidFill>
              <a:srgbClr val="56CC6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241300" dist="63500" dir="5400000" sx="105000" sy="105000" algn="ctr" rotWithShape="0">
                <a:srgbClr val="000000">
                  <a:alpha val="92000"/>
                </a:srgb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D4E2FA12-92AA-DF48-89F4-D600976BAB28}"/>
                </a:ext>
              </a:extLst>
            </p:cNvPr>
            <p:cNvSpPr txBox="1"/>
            <p:nvPr/>
          </p:nvSpPr>
          <p:spPr>
            <a:xfrm>
              <a:off x="3742112" y="3898848"/>
              <a:ext cx="103425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Geni criptici </a:t>
              </a:r>
            </a:p>
            <a:p>
              <a:pPr algn="ctr"/>
              <a:r>
                <a:rPr lang="it-IT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sommersi</a:t>
              </a: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D1612886-75BF-D14D-A9E5-450104B6A2D0}"/>
              </a:ext>
            </a:extLst>
          </p:cNvPr>
          <p:cNvGrpSpPr/>
          <p:nvPr/>
        </p:nvGrpSpPr>
        <p:grpSpPr>
          <a:xfrm>
            <a:off x="4306289" y="2015734"/>
            <a:ext cx="1561601" cy="793957"/>
            <a:chOff x="4427984" y="3284984"/>
            <a:chExt cx="1561601" cy="793957"/>
          </a:xfrm>
        </p:grpSpPr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9FEE8AB0-CCF9-8C44-BC05-65846C6309BE}"/>
                </a:ext>
              </a:extLst>
            </p:cNvPr>
            <p:cNvSpPr/>
            <p:nvPr/>
          </p:nvSpPr>
          <p:spPr bwMode="auto">
            <a:xfrm>
              <a:off x="4427984" y="3284984"/>
              <a:ext cx="1561601" cy="793957"/>
            </a:xfrm>
            <a:prstGeom prst="ellipse">
              <a:avLst/>
            </a:prstGeom>
            <a:solidFill>
              <a:srgbClr val="C13017">
                <a:alpha val="62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228600" dist="63500" dir="5400000" sx="104000" sy="104000" algn="ctr" rotWithShape="0">
                <a:srgbClr val="000000">
                  <a:alpha val="87000"/>
                </a:srgb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169588AC-7F0E-1D48-86C3-825E21A07202}"/>
                </a:ext>
              </a:extLst>
            </p:cNvPr>
            <p:cNvSpPr txBox="1"/>
            <p:nvPr/>
          </p:nvSpPr>
          <p:spPr>
            <a:xfrm>
              <a:off x="4873966" y="3551157"/>
              <a:ext cx="8194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Patogeni 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F51EA908-5488-E747-8432-825D42E97B78}"/>
              </a:ext>
            </a:extLst>
          </p:cNvPr>
          <p:cNvGrpSpPr/>
          <p:nvPr/>
        </p:nvGrpSpPr>
        <p:grpSpPr>
          <a:xfrm>
            <a:off x="4814991" y="2519790"/>
            <a:ext cx="1296144" cy="1296144"/>
            <a:chOff x="4936686" y="3789040"/>
            <a:chExt cx="1296144" cy="1296144"/>
          </a:xfrm>
        </p:grpSpPr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176F39F5-947F-2A47-A4E3-9623C06755E3}"/>
                </a:ext>
              </a:extLst>
            </p:cNvPr>
            <p:cNvSpPr/>
            <p:nvPr/>
          </p:nvSpPr>
          <p:spPr bwMode="auto">
            <a:xfrm>
              <a:off x="4936686" y="3789040"/>
              <a:ext cx="1296144" cy="1296144"/>
            </a:xfrm>
            <a:prstGeom prst="ellipse">
              <a:avLst/>
            </a:prstGeom>
            <a:solidFill>
              <a:srgbClr val="CC92A0">
                <a:alpha val="63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7620000" algn="ctr" rotWithShape="0">
                <a:srgbClr val="000000">
                  <a:alpha val="96000"/>
                </a:srgb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40084C4F-C0FA-FE4F-BE6E-D3C506900887}"/>
                </a:ext>
              </a:extLst>
            </p:cNvPr>
            <p:cNvSpPr txBox="1"/>
            <p:nvPr/>
          </p:nvSpPr>
          <p:spPr>
            <a:xfrm>
              <a:off x="5078850" y="4210091"/>
              <a:ext cx="10118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Produttori </a:t>
              </a:r>
            </a:p>
            <a:p>
              <a:pPr algn="ctr"/>
              <a:r>
                <a:rPr lang="it-IT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di antibiotici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701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C46A8B7C-34FD-CA46-AFFC-FC9C3972D3DB}"/>
              </a:ext>
            </a:extLst>
          </p:cNvPr>
          <p:cNvSpPr/>
          <p:nvPr/>
        </p:nvSpPr>
        <p:spPr>
          <a:xfrm>
            <a:off x="5778221" y="6530860"/>
            <a:ext cx="30217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D’Costa et al. Science. 2006; 311- 374-77</a:t>
            </a:r>
            <a:endParaRPr lang="it-IT" sz="120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6222082-3AC5-084C-B743-E7B44786A4AD}"/>
              </a:ext>
            </a:extLst>
          </p:cNvPr>
          <p:cNvSpPr/>
          <p:nvPr/>
        </p:nvSpPr>
        <p:spPr>
          <a:xfrm>
            <a:off x="95054" y="195317"/>
            <a:ext cx="889654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it-IT" sz="17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- 480 ceppi di Streptomiceti (</a:t>
            </a:r>
            <a:r>
              <a:rPr lang="it-IT" sz="1700" dirty="0" err="1">
                <a:solidFill>
                  <a:srgbClr val="FFD2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</a:t>
            </a:r>
            <a:r>
              <a:rPr lang="it-IT" sz="1700" dirty="0">
                <a:solidFill>
                  <a:srgbClr val="FFD2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sporigeni anaerobi ambientali)</a:t>
            </a:r>
          </a:p>
          <a:p>
            <a:pPr algn="just">
              <a:defRPr/>
            </a:pPr>
            <a:r>
              <a:rPr lang="it-IT" sz="1700" dirty="0">
                <a:solidFill>
                  <a:srgbClr val="FFD2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prelevati da suolo urbano, agricolo e forestale</a:t>
            </a:r>
          </a:p>
          <a:p>
            <a:pPr algn="just">
              <a:defRPr/>
            </a:pPr>
            <a:endParaRPr lang="it-IT" sz="1700" dirty="0">
              <a:solidFill>
                <a:srgbClr val="FFD2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it-IT" sz="1700" dirty="0">
                <a:solidFill>
                  <a:srgbClr val="FFD2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- 21 antibiotici 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DEAB6E0-679E-8C4E-9422-B5960131F6E0}"/>
              </a:ext>
            </a:extLst>
          </p:cNvPr>
          <p:cNvSpPr/>
          <p:nvPr/>
        </p:nvSpPr>
        <p:spPr>
          <a:xfrm>
            <a:off x="1762765" y="1278187"/>
            <a:ext cx="91242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700" dirty="0">
                <a:solidFill>
                  <a:srgbClr val="FFD2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sintetici</a:t>
            </a:r>
            <a:endParaRPr lang="it-IT" sz="170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7198E76-5698-144F-96C7-C8A77DBBF8F0}"/>
              </a:ext>
            </a:extLst>
          </p:cNvPr>
          <p:cNvSpPr/>
          <p:nvPr/>
        </p:nvSpPr>
        <p:spPr>
          <a:xfrm>
            <a:off x="1770442" y="979587"/>
            <a:ext cx="143340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700" dirty="0">
                <a:solidFill>
                  <a:srgbClr val="FFD2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semisintetici </a:t>
            </a:r>
            <a:endParaRPr lang="it-IT" sz="17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C5CAE2B-FCA7-CA4F-913C-3C32EFE458A0}"/>
              </a:ext>
            </a:extLst>
          </p:cNvPr>
          <p:cNvSpPr/>
          <p:nvPr/>
        </p:nvSpPr>
        <p:spPr>
          <a:xfrm>
            <a:off x="1777991" y="692696"/>
            <a:ext cx="90120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700" dirty="0">
                <a:solidFill>
                  <a:srgbClr val="FFD2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naturali</a:t>
            </a:r>
            <a:endParaRPr lang="it-IT" sz="1700" dirty="0"/>
          </a:p>
        </p:txBody>
      </p:sp>
      <p:sp>
        <p:nvSpPr>
          <p:cNvPr id="10" name="Parentesi graffa aperta 9">
            <a:extLst>
              <a:ext uri="{FF2B5EF4-FFF2-40B4-BE49-F238E27FC236}">
                <a16:creationId xmlns:a16="http://schemas.microsoft.com/office/drawing/2014/main" id="{57BBEDAE-8F5A-B046-ADE8-282D2272FA67}"/>
              </a:ext>
            </a:extLst>
          </p:cNvPr>
          <p:cNvSpPr/>
          <p:nvPr/>
        </p:nvSpPr>
        <p:spPr bwMode="auto">
          <a:xfrm>
            <a:off x="1619672" y="764704"/>
            <a:ext cx="216024" cy="767323"/>
          </a:xfrm>
          <a:prstGeom prst="leftBrace">
            <a:avLst>
              <a:gd name="adj1" fmla="val 49832"/>
              <a:gd name="adj2" fmla="val 50000"/>
            </a:avLst>
          </a:prstGeom>
          <a:noFill/>
          <a:ln w="28575" cap="flat" cmpd="sng" algn="ctr">
            <a:solidFill>
              <a:srgbClr val="FFD52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2E4FEF5D-2537-994E-852E-48374AC8C7AC}"/>
              </a:ext>
            </a:extLst>
          </p:cNvPr>
          <p:cNvGrpSpPr/>
          <p:nvPr/>
        </p:nvGrpSpPr>
        <p:grpSpPr>
          <a:xfrm>
            <a:off x="1619672" y="980728"/>
            <a:ext cx="7158307" cy="2303135"/>
            <a:chOff x="1619672" y="1046202"/>
            <a:chExt cx="7158307" cy="2303135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E808D29E-0839-E749-9C4A-A725F1DD1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43327" y="1046202"/>
              <a:ext cx="4234652" cy="2236205"/>
            </a:xfrm>
            <a:prstGeom prst="rect">
              <a:avLst/>
            </a:prstGeom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274A2B3A-3EEF-9841-9EE9-CFA4F7E2328B}"/>
                </a:ext>
              </a:extLst>
            </p:cNvPr>
            <p:cNvSpPr/>
            <p:nvPr/>
          </p:nvSpPr>
          <p:spPr>
            <a:xfrm>
              <a:off x="1619672" y="2472174"/>
              <a:ext cx="2952328" cy="8771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700" dirty="0">
                  <a:solidFill>
                    <a:srgbClr val="FFD2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maggior parte dei ceppi è resistente a più antibiotici</a:t>
              </a:r>
            </a:p>
            <a:p>
              <a:r>
                <a:rPr lang="it-IT" sz="1700" dirty="0">
                  <a:solidFill>
                    <a:srgbClr val="FFD2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appartenenti a classi diverse</a:t>
              </a:r>
              <a:endParaRPr lang="it-IT" sz="1700" dirty="0"/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4501C8C5-26CD-FA40-B1A3-691947437103}"/>
              </a:ext>
            </a:extLst>
          </p:cNvPr>
          <p:cNvGrpSpPr/>
          <p:nvPr/>
        </p:nvGrpSpPr>
        <p:grpSpPr>
          <a:xfrm>
            <a:off x="272898" y="3501008"/>
            <a:ext cx="7305790" cy="2850710"/>
            <a:chOff x="272898" y="3610129"/>
            <a:chExt cx="7305790" cy="2850710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530D519E-EB2C-7C4B-A64A-DAEE3BC34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898" y="3674397"/>
              <a:ext cx="4116905" cy="2786442"/>
            </a:xfrm>
            <a:prstGeom prst="rect">
              <a:avLst/>
            </a:prstGeom>
          </p:spPr>
        </p:pic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6CAB014C-4FB4-9D44-9757-ACE46B6E7D2E}"/>
                </a:ext>
              </a:extLst>
            </p:cNvPr>
            <p:cNvSpPr/>
            <p:nvPr/>
          </p:nvSpPr>
          <p:spPr>
            <a:xfrm>
              <a:off x="4424827" y="3610129"/>
              <a:ext cx="3153861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700" dirty="0">
                  <a:solidFill>
                    <a:srgbClr val="FFD2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resistenza non è maggiore per antibiotici naturali</a:t>
              </a:r>
              <a:endParaRPr lang="it-IT" sz="1700" dirty="0"/>
            </a:p>
          </p:txBody>
        </p:sp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80143DCB-6273-3544-8C28-5604FE50B7C7}"/>
              </a:ext>
            </a:extLst>
          </p:cNvPr>
          <p:cNvSpPr/>
          <p:nvPr/>
        </p:nvSpPr>
        <p:spPr>
          <a:xfrm>
            <a:off x="4651824" y="4509120"/>
            <a:ext cx="4337525" cy="1200329"/>
          </a:xfrm>
          <a:prstGeom prst="rect">
            <a:avLst/>
          </a:prstGeom>
          <a:solidFill>
            <a:srgbClr val="0070C0"/>
          </a:solidFill>
          <a:effectLst>
            <a:glow rad="3810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FFD2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DA QUANTO ESISTONO LE RESISTENZE </a:t>
            </a:r>
          </a:p>
          <a:p>
            <a:pPr algn="ctr"/>
            <a:r>
              <a:rPr lang="it-IT" b="1" dirty="0">
                <a:solidFill>
                  <a:srgbClr val="FFD2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AGLI ANTIBIOTICI?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36214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>
            <a:extLst>
              <a:ext uri="{FF2B5EF4-FFF2-40B4-BE49-F238E27FC236}">
                <a16:creationId xmlns:a16="http://schemas.microsoft.com/office/drawing/2014/main" id="{2C5C3EBD-3775-31B4-F086-502A6A0E1FA0}"/>
              </a:ext>
            </a:extLst>
          </p:cNvPr>
          <p:cNvGrpSpPr/>
          <p:nvPr/>
        </p:nvGrpSpPr>
        <p:grpSpPr>
          <a:xfrm>
            <a:off x="472023" y="1725748"/>
            <a:ext cx="7740929" cy="4940930"/>
            <a:chOff x="472023" y="1725748"/>
            <a:chExt cx="7740929" cy="4940930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09C0C36D-57E1-7445-96B4-70F6037B9E3E}"/>
                </a:ext>
              </a:extLst>
            </p:cNvPr>
            <p:cNvGrpSpPr/>
            <p:nvPr/>
          </p:nvGrpSpPr>
          <p:grpSpPr>
            <a:xfrm rot="21249284">
              <a:off x="472023" y="1725748"/>
              <a:ext cx="3934335" cy="3453783"/>
              <a:chOff x="245329" y="116632"/>
              <a:chExt cx="4470688" cy="3826202"/>
            </a:xfrm>
          </p:grpSpPr>
          <p:pic>
            <p:nvPicPr>
              <p:cNvPr id="3" name="Immagine 2">
                <a:extLst>
                  <a:ext uri="{FF2B5EF4-FFF2-40B4-BE49-F238E27FC236}">
                    <a16:creationId xmlns:a16="http://schemas.microsoft.com/office/drawing/2014/main" id="{906E8AEA-4BAE-4C45-BC2C-C94462734C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5329" y="116632"/>
                <a:ext cx="4470688" cy="3826193"/>
              </a:xfrm>
              <a:prstGeom prst="rect">
                <a:avLst/>
              </a:prstGeom>
            </p:spPr>
          </p:pic>
          <p:pic>
            <p:nvPicPr>
              <p:cNvPr id="4" name="Immagine 3">
                <a:extLst>
                  <a:ext uri="{FF2B5EF4-FFF2-40B4-BE49-F238E27FC236}">
                    <a16:creationId xmlns:a16="http://schemas.microsoft.com/office/drawing/2014/main" id="{992270AE-1049-8D4D-B0AD-F91B8FA719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59832" y="3830879"/>
                <a:ext cx="1656184" cy="111955"/>
              </a:xfrm>
              <a:prstGeom prst="rect">
                <a:avLst/>
              </a:prstGeom>
            </p:spPr>
          </p:pic>
        </p:grpSp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DE8CAC66-D954-CE43-891A-E41CBD9B77A1}"/>
                </a:ext>
              </a:extLst>
            </p:cNvPr>
            <p:cNvGrpSpPr/>
            <p:nvPr/>
          </p:nvGrpSpPr>
          <p:grpSpPr>
            <a:xfrm rot="418732">
              <a:off x="4459439" y="3549460"/>
              <a:ext cx="3753513" cy="3117218"/>
              <a:chOff x="4572000" y="3325083"/>
              <a:chExt cx="4298950" cy="3416315"/>
            </a:xfrm>
          </p:grpSpPr>
          <p:pic>
            <p:nvPicPr>
              <p:cNvPr id="2" name="Immagine 1">
                <a:extLst>
                  <a:ext uri="{FF2B5EF4-FFF2-40B4-BE49-F238E27FC236}">
                    <a16:creationId xmlns:a16="http://schemas.microsoft.com/office/drawing/2014/main" id="{32437828-5F1E-E949-AE92-26E4AAF96B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2000" y="3325083"/>
                <a:ext cx="4298950" cy="3416315"/>
              </a:xfrm>
              <a:prstGeom prst="rect">
                <a:avLst/>
              </a:prstGeom>
            </p:spPr>
          </p:pic>
          <p:pic>
            <p:nvPicPr>
              <p:cNvPr id="5" name="Immagine 4">
                <a:extLst>
                  <a:ext uri="{FF2B5EF4-FFF2-40B4-BE49-F238E27FC236}">
                    <a16:creationId xmlns:a16="http://schemas.microsoft.com/office/drawing/2014/main" id="{EBC3BCD3-7591-334A-AC4D-D2333F36CC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52120" y="6636914"/>
                <a:ext cx="3194546" cy="104455"/>
              </a:xfrm>
              <a:prstGeom prst="rect">
                <a:avLst/>
              </a:prstGeom>
            </p:spPr>
          </p:pic>
        </p:grpSp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8D76D574-FD70-6742-8851-85F8C907D948}"/>
              </a:ext>
            </a:extLst>
          </p:cNvPr>
          <p:cNvSpPr/>
          <p:nvPr/>
        </p:nvSpPr>
        <p:spPr>
          <a:xfrm>
            <a:off x="323528" y="5575674"/>
            <a:ext cx="3849333" cy="1015663"/>
          </a:xfrm>
          <a:prstGeom prst="rect">
            <a:avLst/>
          </a:prstGeom>
          <a:solidFill>
            <a:srgbClr val="005EA3"/>
          </a:solidFill>
          <a:effectLst>
            <a:glow rad="9906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…dal punto di vista dei batteri, tutti i bersagli di antibiotici sono «vecchi bersagli»</a:t>
            </a:r>
            <a:endParaRPr lang="it-IT" sz="2000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9E60F57-2183-5242-A3EC-1E35D467D4E2}"/>
              </a:ext>
            </a:extLst>
          </p:cNvPr>
          <p:cNvSpPr/>
          <p:nvPr/>
        </p:nvSpPr>
        <p:spPr>
          <a:xfrm>
            <a:off x="778794" y="265525"/>
            <a:ext cx="54493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it-IT" sz="20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...i batteri dove vanno a trovare le </a:t>
            </a:r>
            <a:r>
              <a:rPr lang="it-IT" altLang="it-IT" sz="2000" dirty="0">
                <a:solidFill>
                  <a:srgbClr val="FFD4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resistenze</a:t>
            </a:r>
            <a:r>
              <a:rPr lang="it-IT" altLang="it-IT" sz="20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CD4E87E-B3AB-4324-5C03-CEAB303687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080" y="908720"/>
            <a:ext cx="3456384" cy="2256815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348282">
              <a:srgbClr val="0070C0">
                <a:alpha val="56000"/>
              </a:srgbClr>
            </a:glow>
          </a:effec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E7234A8-28E9-604C-3EFE-431A2A334D8A}"/>
              </a:ext>
            </a:extLst>
          </p:cNvPr>
          <p:cNvSpPr txBox="1"/>
          <p:nvPr/>
        </p:nvSpPr>
        <p:spPr>
          <a:xfrm>
            <a:off x="5508104" y="3166113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2010, caverna sotterranea nel New Mexico</a:t>
            </a:r>
          </a:p>
        </p:txBody>
      </p:sp>
    </p:spTree>
    <p:extLst>
      <p:ext uri="{BB962C8B-B14F-4D97-AF65-F5344CB8AC3E}">
        <p14:creationId xmlns:p14="http://schemas.microsoft.com/office/powerpoint/2010/main" val="276020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13EB117-70FF-1546-9F24-5FEE728D8E75}"/>
              </a:ext>
            </a:extLst>
          </p:cNvPr>
          <p:cNvSpPr/>
          <p:nvPr/>
        </p:nvSpPr>
        <p:spPr>
          <a:xfrm>
            <a:off x="467544" y="320854"/>
            <a:ext cx="64083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it-IT" b="1" dirty="0">
                <a:solidFill>
                  <a:srgbClr val="FFD5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...QUALI ERRORI STIAMO FACENDO?</a:t>
            </a:r>
            <a:endParaRPr lang="it-IT" b="1" dirty="0">
              <a:solidFill>
                <a:srgbClr val="FFD52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F971552-0872-0942-A698-AD5752620239}"/>
              </a:ext>
            </a:extLst>
          </p:cNvPr>
          <p:cNvSpPr/>
          <p:nvPr/>
        </p:nvSpPr>
        <p:spPr>
          <a:xfrm rot="924787">
            <a:off x="4511574" y="1686061"/>
            <a:ext cx="2797625" cy="523220"/>
          </a:xfrm>
          <a:prstGeom prst="rect">
            <a:avLst/>
          </a:prstGeom>
          <a:solidFill>
            <a:srgbClr val="1C4623"/>
          </a:solidFill>
        </p:spPr>
        <p:txBody>
          <a:bodyPr wrap="none">
            <a:spAutoFit/>
          </a:bodyPr>
          <a:lstStyle/>
          <a:p>
            <a:pPr algn="ctr"/>
            <a:r>
              <a:rPr lang="it-IT" sz="2800" b="1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ALLEVAMENTI</a:t>
            </a:r>
            <a:endParaRPr lang="it-IT" sz="2800" b="1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AEF2CEE-2BA0-EF4D-8041-E98FF74DC05D}"/>
              </a:ext>
            </a:extLst>
          </p:cNvPr>
          <p:cNvSpPr/>
          <p:nvPr/>
        </p:nvSpPr>
        <p:spPr>
          <a:xfrm rot="20992150">
            <a:off x="1682038" y="2072349"/>
            <a:ext cx="2117887" cy="523220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OSPEDALI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8611675-016E-544A-A0EA-7F5BDA36C679}"/>
              </a:ext>
            </a:extLst>
          </p:cNvPr>
          <p:cNvSpPr/>
          <p:nvPr/>
        </p:nvSpPr>
        <p:spPr>
          <a:xfrm rot="1100288">
            <a:off x="2780461" y="3068202"/>
            <a:ext cx="3735318" cy="523220"/>
          </a:xfrm>
          <a:prstGeom prst="rect">
            <a:avLst/>
          </a:prstGeom>
          <a:solidFill>
            <a:srgbClr val="62298D"/>
          </a:solidFill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CURE DOMICILIARI </a:t>
            </a:r>
            <a:endParaRPr lang="it-IT" sz="2800" b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79DCE9B-5892-4C49-A6AA-DB160F758E1C}"/>
              </a:ext>
            </a:extLst>
          </p:cNvPr>
          <p:cNvSpPr/>
          <p:nvPr/>
        </p:nvSpPr>
        <p:spPr>
          <a:xfrm rot="20864830">
            <a:off x="3891396" y="4169155"/>
            <a:ext cx="4572001" cy="954107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/>
            <a:r>
              <a:rPr lang="it-IT" sz="2800" b="1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TERAPIA EMPIRICA </a:t>
            </a:r>
          </a:p>
          <a:p>
            <a:pPr algn="ctr"/>
            <a:r>
              <a:rPr lang="it-IT" sz="2800" b="1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SENZA IDENTIFICAZIONE </a:t>
            </a:r>
            <a:endParaRPr lang="it-IT" sz="2800" b="1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0F95F89-EA26-2D43-9198-C00081107FF4}"/>
              </a:ext>
            </a:extLst>
          </p:cNvPr>
          <p:cNvSpPr/>
          <p:nvPr/>
        </p:nvSpPr>
        <p:spPr>
          <a:xfrm rot="21269344">
            <a:off x="1599658" y="3422606"/>
            <a:ext cx="2386679" cy="954107"/>
          </a:xfrm>
          <a:prstGeom prst="rect">
            <a:avLst/>
          </a:prstGeom>
          <a:solidFill>
            <a:srgbClr val="7F1C21"/>
          </a:solidFill>
          <a:ln>
            <a:solidFill>
              <a:srgbClr val="27D4F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2800" b="1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ANIMALI DA </a:t>
            </a:r>
          </a:p>
          <a:p>
            <a:pPr algn="ctr"/>
            <a:r>
              <a:rPr lang="it-IT" sz="2800" b="1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AFFEZIONE 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24175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6A7E3F5-8FEE-4F41-AE12-65FA958B0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3734585" cy="424809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FB0962B-B1D7-7340-9BCB-AB3DB8F7A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60648"/>
            <a:ext cx="4183098" cy="424809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7292D8F-1885-F64A-8224-E0C5AE73DA33}"/>
              </a:ext>
            </a:extLst>
          </p:cNvPr>
          <p:cNvSpPr/>
          <p:nvPr/>
        </p:nvSpPr>
        <p:spPr>
          <a:xfrm>
            <a:off x="395536" y="4581128"/>
            <a:ext cx="835292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it-IT" sz="1800" i="1" dirty="0">
                <a:solidFill>
                  <a:srgbClr val="27D4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«….chiunque giochi con la penicillina senza pensare alle conseguenze, è moralmente responsabile del decesso di chi morirà per un’infezione sostenuta da un microrganismo resistente alla penicillina</a:t>
            </a:r>
            <a:r>
              <a:rPr lang="it-IT" altLang="it-IT" sz="1800" dirty="0">
                <a:solidFill>
                  <a:srgbClr val="27D4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just">
              <a:defRPr/>
            </a:pPr>
            <a:endParaRPr lang="it-IT" altLang="it-IT" sz="1800" dirty="0">
              <a:solidFill>
                <a:srgbClr val="27D4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it-IT" altLang="it-IT" sz="1400" dirty="0">
                <a:solidFill>
                  <a:srgbClr val="27D4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Alexander Fleming in un’intervista del 1945, per la vincita del Nobel per la scoperta della penicillina</a:t>
            </a:r>
          </a:p>
        </p:txBody>
      </p:sp>
    </p:spTree>
    <p:extLst>
      <p:ext uri="{BB962C8B-B14F-4D97-AF65-F5344CB8AC3E}">
        <p14:creationId xmlns:p14="http://schemas.microsoft.com/office/powerpoint/2010/main" val="1708598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9367CC09-875F-414A-B3A1-4F94440E554E}"/>
              </a:ext>
            </a:extLst>
          </p:cNvPr>
          <p:cNvGrpSpPr/>
          <p:nvPr/>
        </p:nvGrpSpPr>
        <p:grpSpPr>
          <a:xfrm>
            <a:off x="316641" y="87015"/>
            <a:ext cx="8503831" cy="6664406"/>
            <a:chOff x="295652" y="87015"/>
            <a:chExt cx="8503831" cy="6664406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CA4D38BE-9478-7149-8017-E00CBA929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842" y="249683"/>
              <a:ext cx="8343335" cy="6501738"/>
            </a:xfrm>
            <a:prstGeom prst="rect">
              <a:avLst/>
            </a:prstGeom>
          </p:spPr>
        </p:pic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9EA07F47-AA56-1945-B3B7-0C7C6533DA8B}"/>
                </a:ext>
              </a:extLst>
            </p:cNvPr>
            <p:cNvSpPr txBox="1"/>
            <p:nvPr/>
          </p:nvSpPr>
          <p:spPr>
            <a:xfrm>
              <a:off x="395536" y="87015"/>
              <a:ext cx="681148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latin typeface="Arial" panose="020B0604020202020204" pitchFamily="34" charset="0"/>
                  <a:cs typeface="Arial" panose="020B0604020202020204" pitchFamily="34" charset="0"/>
                </a:rPr>
                <a:t>Come diffondono le resistenze agli antibiotici</a:t>
              </a:r>
            </a:p>
          </p:txBody>
        </p:sp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C65B4463-8F4F-2F4A-8F4A-BFC9C4872130}"/>
                </a:ext>
              </a:extLst>
            </p:cNvPr>
            <p:cNvSpPr/>
            <p:nvPr/>
          </p:nvSpPr>
          <p:spPr>
            <a:xfrm>
              <a:off x="295652" y="1825079"/>
              <a:ext cx="115768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t-IT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Antibiotici  </a:t>
              </a:r>
              <a:endParaRPr lang="it-IT" sz="140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3AB8E784-498B-624D-B71B-9FC9B3AA45C8}"/>
                </a:ext>
              </a:extLst>
            </p:cNvPr>
            <p:cNvSpPr/>
            <p:nvPr/>
          </p:nvSpPr>
          <p:spPr bwMode="auto">
            <a:xfrm>
              <a:off x="374823" y="2892372"/>
              <a:ext cx="956817" cy="14240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BD36BB01-9421-1F4E-88D7-4F87CA4EC00C}"/>
                </a:ext>
              </a:extLst>
            </p:cNvPr>
            <p:cNvSpPr/>
            <p:nvPr/>
          </p:nvSpPr>
          <p:spPr bwMode="auto">
            <a:xfrm>
              <a:off x="6718355" y="2407174"/>
              <a:ext cx="2081128" cy="136815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D517DB1-DEA2-CD49-890D-0FB93E3A9F2D}"/>
                </a:ext>
              </a:extLst>
            </p:cNvPr>
            <p:cNvSpPr/>
            <p:nvPr/>
          </p:nvSpPr>
          <p:spPr>
            <a:xfrm>
              <a:off x="462327" y="3057390"/>
              <a:ext cx="1220553" cy="14927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300" dirty="0">
                  <a:latin typeface="Arial" panose="020B0604020202020204" pitchFamily="34" charset="0"/>
                  <a:cs typeface="Arial" panose="020B0604020202020204" pitchFamily="34" charset="0"/>
                </a:rPr>
                <a:t>Gli animali assumono antibiotici e i batteri intestinali sviluppano resistenze</a:t>
              </a:r>
              <a:endParaRPr lang="it-IT" sz="130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59EC965-4A05-BB4C-B4DA-A4F0BCAA58CD}"/>
                </a:ext>
              </a:extLst>
            </p:cNvPr>
            <p:cNvSpPr/>
            <p:nvPr/>
          </p:nvSpPr>
          <p:spPr bwMode="auto">
            <a:xfrm>
              <a:off x="375326" y="4889703"/>
              <a:ext cx="1604385" cy="16004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F619417B-048E-E147-A1A1-BF2FBF906C66}"/>
                </a:ext>
              </a:extLst>
            </p:cNvPr>
            <p:cNvSpPr/>
            <p:nvPr/>
          </p:nvSpPr>
          <p:spPr>
            <a:xfrm>
              <a:off x="447658" y="4843535"/>
              <a:ext cx="1820086" cy="169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300" dirty="0">
                  <a:latin typeface="Arial" panose="020B0604020202020204" pitchFamily="34" charset="0"/>
                  <a:cs typeface="Arial" panose="020B0604020202020204" pitchFamily="34" charset="0"/>
                </a:rPr>
                <a:t>Batteri resistenti possono rimanere nella carne. Se non cucinata o preparata in modo adeguato i batteri possono </a:t>
              </a:r>
              <a:r>
                <a:rPr lang="it-IT" sz="1300" dirty="0" err="1">
                  <a:latin typeface="Arial" panose="020B0604020202020204" pitchFamily="34" charset="0"/>
                  <a:cs typeface="Arial" panose="020B0604020202020204" pitchFamily="34" charset="0"/>
                </a:rPr>
                <a:t>passassare</a:t>
              </a:r>
              <a:r>
                <a:rPr lang="it-IT" sz="1300" dirty="0">
                  <a:latin typeface="Arial" panose="020B0604020202020204" pitchFamily="34" charset="0"/>
                  <a:cs typeface="Arial" panose="020B0604020202020204" pitchFamily="34" charset="0"/>
                </a:rPr>
                <a:t> agli uomini</a:t>
              </a:r>
              <a:endParaRPr lang="it-IT" sz="1300" dirty="0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0184B31-4D91-C24E-803F-4EB8F98565F2}"/>
                </a:ext>
              </a:extLst>
            </p:cNvPr>
            <p:cNvSpPr/>
            <p:nvPr/>
          </p:nvSpPr>
          <p:spPr bwMode="auto">
            <a:xfrm>
              <a:off x="3203848" y="4437112"/>
              <a:ext cx="2376264" cy="10314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EEE0F34B-F7DD-394A-8CA7-AA37BA0F3C54}"/>
                </a:ext>
              </a:extLst>
            </p:cNvPr>
            <p:cNvSpPr/>
            <p:nvPr/>
          </p:nvSpPr>
          <p:spPr>
            <a:xfrm>
              <a:off x="3065800" y="4437112"/>
              <a:ext cx="3018368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300" dirty="0">
                  <a:latin typeface="Arial" panose="020B0604020202020204" pitchFamily="34" charset="0"/>
                  <a:cs typeface="Arial" panose="020B0604020202020204" pitchFamily="34" charset="0"/>
                </a:rPr>
                <a:t>I fertilizzanti e l’acqua contaminati dalle feci animali con i batteri resistenti vengono usate sulle coltivazioni. I batteri possono rimanere nell’intestino di chi assume i vegetali</a:t>
              </a:r>
              <a:endParaRPr lang="it-IT" sz="1300" dirty="0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C8F5D69C-E0DB-2144-A137-579FEB380550}"/>
                </a:ext>
              </a:extLst>
            </p:cNvPr>
            <p:cNvSpPr/>
            <p:nvPr/>
          </p:nvSpPr>
          <p:spPr bwMode="auto">
            <a:xfrm>
              <a:off x="3228829" y="764704"/>
              <a:ext cx="854503" cy="16561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C49BF342-8349-AE44-8503-ACCB789CE9E6}"/>
                </a:ext>
              </a:extLst>
            </p:cNvPr>
            <p:cNvSpPr/>
            <p:nvPr/>
          </p:nvSpPr>
          <p:spPr>
            <a:xfrm>
              <a:off x="3171427" y="731669"/>
              <a:ext cx="1220553" cy="14927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300" dirty="0">
                  <a:latin typeface="Arial" panose="020B0604020202020204" pitchFamily="34" charset="0"/>
                  <a:cs typeface="Arial" panose="020B0604020202020204" pitchFamily="34" charset="0"/>
                </a:rPr>
                <a:t>Alcuni assumono gli antibiotici e sviluppano batteri resistenti nell’intestino</a:t>
              </a:r>
              <a:endParaRPr lang="it-IT" sz="1300" dirty="0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C3282B6F-E874-3C48-A357-697A4A878E81}"/>
                </a:ext>
              </a:extLst>
            </p:cNvPr>
            <p:cNvSpPr/>
            <p:nvPr/>
          </p:nvSpPr>
          <p:spPr bwMode="auto">
            <a:xfrm>
              <a:off x="5229665" y="2373314"/>
              <a:ext cx="998519" cy="136815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6560E282-40EA-3242-B518-CB6C1ABD03D3}"/>
                </a:ext>
              </a:extLst>
            </p:cNvPr>
            <p:cNvSpPr/>
            <p:nvPr/>
          </p:nvSpPr>
          <p:spPr>
            <a:xfrm>
              <a:off x="5172406" y="2476269"/>
              <a:ext cx="1220553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300" dirty="0">
                  <a:latin typeface="Arial" panose="020B0604020202020204" pitchFamily="34" charset="0"/>
                  <a:cs typeface="Arial" panose="020B0604020202020204" pitchFamily="34" charset="0"/>
                </a:rPr>
                <a:t>Trasmissione dei batteri resistenti nella popolazione</a:t>
              </a:r>
              <a:endParaRPr lang="it-IT" sz="1300" dirty="0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9AF82ADD-E550-AB48-B473-010EE1AC4B46}"/>
                </a:ext>
              </a:extLst>
            </p:cNvPr>
            <p:cNvSpPr/>
            <p:nvPr/>
          </p:nvSpPr>
          <p:spPr bwMode="auto">
            <a:xfrm>
              <a:off x="5816541" y="657339"/>
              <a:ext cx="1220553" cy="136815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C3C752E2-3499-D049-BBD1-16F105F4AD46}"/>
                </a:ext>
              </a:extLst>
            </p:cNvPr>
            <p:cNvSpPr/>
            <p:nvPr/>
          </p:nvSpPr>
          <p:spPr>
            <a:xfrm>
              <a:off x="6084168" y="653070"/>
              <a:ext cx="1220553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300" dirty="0">
                  <a:latin typeface="Arial" panose="020B0604020202020204" pitchFamily="34" charset="0"/>
                  <a:cs typeface="Arial" panose="020B0604020202020204" pitchFamily="34" charset="0"/>
                </a:rPr>
                <a:t>Ricovero in ospedale o case di cura o ricoveri per anziani</a:t>
              </a:r>
              <a:endParaRPr lang="it-IT" sz="1300" dirty="0"/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43BD6015-34BD-E64D-8154-B3B5464665C0}"/>
                </a:ext>
              </a:extLst>
            </p:cNvPr>
            <p:cNvSpPr/>
            <p:nvPr/>
          </p:nvSpPr>
          <p:spPr>
            <a:xfrm>
              <a:off x="6882313" y="2368332"/>
              <a:ext cx="1820086" cy="14927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300" dirty="0">
                  <a:latin typeface="Arial" panose="020B0604020202020204" pitchFamily="34" charset="0"/>
                  <a:cs typeface="Arial" panose="020B0604020202020204" pitchFamily="34" charset="0"/>
                </a:rPr>
                <a:t>I batteri resistenti passano ad altri pazienti, direttamente o indirettamente dalle superfici dell’ambiente e dalle mani non lavate dei sanitari</a:t>
              </a:r>
              <a:endParaRPr lang="it-IT" sz="1300" dirty="0"/>
            </a:p>
          </p:txBody>
        </p:sp>
      </p:grpSp>
      <p:sp>
        <p:nvSpPr>
          <p:cNvPr id="20" name="Figura a mano libera 19">
            <a:extLst>
              <a:ext uri="{FF2B5EF4-FFF2-40B4-BE49-F238E27FC236}">
                <a16:creationId xmlns:a16="http://schemas.microsoft.com/office/drawing/2014/main" id="{5293877C-875A-804A-B922-0E9F1AC541D6}"/>
              </a:ext>
            </a:extLst>
          </p:cNvPr>
          <p:cNvSpPr/>
          <p:nvPr/>
        </p:nvSpPr>
        <p:spPr bwMode="auto">
          <a:xfrm>
            <a:off x="221942" y="2361460"/>
            <a:ext cx="5868140" cy="4403324"/>
          </a:xfrm>
          <a:custGeom>
            <a:avLst/>
            <a:gdLst>
              <a:gd name="connsiteX0" fmla="*/ 363984 w 5868140"/>
              <a:gd name="connsiteY0" fmla="*/ 292963 h 4403324"/>
              <a:gd name="connsiteX1" fmla="*/ 621437 w 5868140"/>
              <a:gd name="connsiteY1" fmla="*/ 284086 h 4403324"/>
              <a:gd name="connsiteX2" fmla="*/ 781235 w 5868140"/>
              <a:gd name="connsiteY2" fmla="*/ 266330 h 4403324"/>
              <a:gd name="connsiteX3" fmla="*/ 896644 w 5868140"/>
              <a:gd name="connsiteY3" fmla="*/ 239697 h 4403324"/>
              <a:gd name="connsiteX4" fmla="*/ 941033 w 5868140"/>
              <a:gd name="connsiteY4" fmla="*/ 230820 h 4403324"/>
              <a:gd name="connsiteX5" fmla="*/ 994299 w 5868140"/>
              <a:gd name="connsiteY5" fmla="*/ 221942 h 4403324"/>
              <a:gd name="connsiteX6" fmla="*/ 1020932 w 5868140"/>
              <a:gd name="connsiteY6" fmla="*/ 213064 h 4403324"/>
              <a:gd name="connsiteX7" fmla="*/ 1180730 w 5868140"/>
              <a:gd name="connsiteY7" fmla="*/ 204187 h 4403324"/>
              <a:gd name="connsiteX8" fmla="*/ 1260629 w 5868140"/>
              <a:gd name="connsiteY8" fmla="*/ 195309 h 4403324"/>
              <a:gd name="connsiteX9" fmla="*/ 1331650 w 5868140"/>
              <a:gd name="connsiteY9" fmla="*/ 177554 h 4403324"/>
              <a:gd name="connsiteX10" fmla="*/ 1376039 w 5868140"/>
              <a:gd name="connsiteY10" fmla="*/ 133165 h 4403324"/>
              <a:gd name="connsiteX11" fmla="*/ 1455938 w 5868140"/>
              <a:gd name="connsiteY11" fmla="*/ 106532 h 4403324"/>
              <a:gd name="connsiteX12" fmla="*/ 1482571 w 5868140"/>
              <a:gd name="connsiteY12" fmla="*/ 97655 h 4403324"/>
              <a:gd name="connsiteX13" fmla="*/ 1642369 w 5868140"/>
              <a:gd name="connsiteY13" fmla="*/ 88777 h 4403324"/>
              <a:gd name="connsiteX14" fmla="*/ 1784411 w 5868140"/>
              <a:gd name="connsiteY14" fmla="*/ 71022 h 4403324"/>
              <a:gd name="connsiteX15" fmla="*/ 1890943 w 5868140"/>
              <a:gd name="connsiteY15" fmla="*/ 62144 h 4403324"/>
              <a:gd name="connsiteX16" fmla="*/ 1917576 w 5868140"/>
              <a:gd name="connsiteY16" fmla="*/ 53266 h 4403324"/>
              <a:gd name="connsiteX17" fmla="*/ 1961965 w 5868140"/>
              <a:gd name="connsiteY17" fmla="*/ 17756 h 4403324"/>
              <a:gd name="connsiteX18" fmla="*/ 2015231 w 5868140"/>
              <a:gd name="connsiteY18" fmla="*/ 0 h 4403324"/>
              <a:gd name="connsiteX19" fmla="*/ 2095130 w 5868140"/>
              <a:gd name="connsiteY19" fmla="*/ 17756 h 4403324"/>
              <a:gd name="connsiteX20" fmla="*/ 2201662 w 5868140"/>
              <a:gd name="connsiteY20" fmla="*/ 35511 h 4403324"/>
              <a:gd name="connsiteX21" fmla="*/ 2263806 w 5868140"/>
              <a:gd name="connsiteY21" fmla="*/ 88777 h 4403324"/>
              <a:gd name="connsiteX22" fmla="*/ 2343705 w 5868140"/>
              <a:gd name="connsiteY22" fmla="*/ 115410 h 4403324"/>
              <a:gd name="connsiteX23" fmla="*/ 2405848 w 5868140"/>
              <a:gd name="connsiteY23" fmla="*/ 133165 h 4403324"/>
              <a:gd name="connsiteX24" fmla="*/ 2485747 w 5868140"/>
              <a:gd name="connsiteY24" fmla="*/ 142043 h 4403324"/>
              <a:gd name="connsiteX25" fmla="*/ 2592279 w 5868140"/>
              <a:gd name="connsiteY25" fmla="*/ 159798 h 4403324"/>
              <a:gd name="connsiteX26" fmla="*/ 2618912 w 5868140"/>
              <a:gd name="connsiteY26" fmla="*/ 168676 h 4403324"/>
              <a:gd name="connsiteX27" fmla="*/ 2627790 w 5868140"/>
              <a:gd name="connsiteY27" fmla="*/ 195309 h 4403324"/>
              <a:gd name="connsiteX28" fmla="*/ 2654423 w 5868140"/>
              <a:gd name="connsiteY28" fmla="*/ 221942 h 4403324"/>
              <a:gd name="connsiteX29" fmla="*/ 2698811 w 5868140"/>
              <a:gd name="connsiteY29" fmla="*/ 266330 h 4403324"/>
              <a:gd name="connsiteX30" fmla="*/ 2743200 w 5868140"/>
              <a:gd name="connsiteY30" fmla="*/ 292963 h 4403324"/>
              <a:gd name="connsiteX31" fmla="*/ 2769833 w 5868140"/>
              <a:gd name="connsiteY31" fmla="*/ 319596 h 4403324"/>
              <a:gd name="connsiteX32" fmla="*/ 2814221 w 5868140"/>
              <a:gd name="connsiteY32" fmla="*/ 337352 h 4403324"/>
              <a:gd name="connsiteX33" fmla="*/ 2894120 w 5868140"/>
              <a:gd name="connsiteY33" fmla="*/ 355107 h 4403324"/>
              <a:gd name="connsiteX34" fmla="*/ 2956264 w 5868140"/>
              <a:gd name="connsiteY34" fmla="*/ 372862 h 4403324"/>
              <a:gd name="connsiteX35" fmla="*/ 3009530 w 5868140"/>
              <a:gd name="connsiteY35" fmla="*/ 399495 h 4403324"/>
              <a:gd name="connsiteX36" fmla="*/ 3089429 w 5868140"/>
              <a:gd name="connsiteY36" fmla="*/ 443884 h 4403324"/>
              <a:gd name="connsiteX37" fmla="*/ 3151573 w 5868140"/>
              <a:gd name="connsiteY37" fmla="*/ 514905 h 4403324"/>
              <a:gd name="connsiteX38" fmla="*/ 3266982 w 5868140"/>
              <a:gd name="connsiteY38" fmla="*/ 568171 h 4403324"/>
              <a:gd name="connsiteX39" fmla="*/ 3302493 w 5868140"/>
              <a:gd name="connsiteY39" fmla="*/ 577049 h 4403324"/>
              <a:gd name="connsiteX40" fmla="*/ 3329126 w 5868140"/>
              <a:gd name="connsiteY40" fmla="*/ 603682 h 4403324"/>
              <a:gd name="connsiteX41" fmla="*/ 3400147 w 5868140"/>
              <a:gd name="connsiteY41" fmla="*/ 683581 h 4403324"/>
              <a:gd name="connsiteX42" fmla="*/ 3471169 w 5868140"/>
              <a:gd name="connsiteY42" fmla="*/ 710214 h 4403324"/>
              <a:gd name="connsiteX43" fmla="*/ 3568823 w 5868140"/>
              <a:gd name="connsiteY43" fmla="*/ 736847 h 4403324"/>
              <a:gd name="connsiteX44" fmla="*/ 3630967 w 5868140"/>
              <a:gd name="connsiteY44" fmla="*/ 745724 h 4403324"/>
              <a:gd name="connsiteX45" fmla="*/ 3693110 w 5868140"/>
              <a:gd name="connsiteY45" fmla="*/ 763480 h 4403324"/>
              <a:gd name="connsiteX46" fmla="*/ 3764132 w 5868140"/>
              <a:gd name="connsiteY46" fmla="*/ 825623 h 4403324"/>
              <a:gd name="connsiteX47" fmla="*/ 3790765 w 5868140"/>
              <a:gd name="connsiteY47" fmla="*/ 834501 h 4403324"/>
              <a:gd name="connsiteX48" fmla="*/ 3817398 w 5868140"/>
              <a:gd name="connsiteY48" fmla="*/ 852257 h 4403324"/>
              <a:gd name="connsiteX49" fmla="*/ 3852908 w 5868140"/>
              <a:gd name="connsiteY49" fmla="*/ 870012 h 4403324"/>
              <a:gd name="connsiteX50" fmla="*/ 3870664 w 5868140"/>
              <a:gd name="connsiteY50" fmla="*/ 887767 h 4403324"/>
              <a:gd name="connsiteX51" fmla="*/ 3932808 w 5868140"/>
              <a:gd name="connsiteY51" fmla="*/ 905523 h 4403324"/>
              <a:gd name="connsiteX52" fmla="*/ 3959441 w 5868140"/>
              <a:gd name="connsiteY52" fmla="*/ 923278 h 4403324"/>
              <a:gd name="connsiteX53" fmla="*/ 4003829 w 5868140"/>
              <a:gd name="connsiteY53" fmla="*/ 932156 h 4403324"/>
              <a:gd name="connsiteX54" fmla="*/ 4030462 w 5868140"/>
              <a:gd name="connsiteY54" fmla="*/ 941033 h 4403324"/>
              <a:gd name="connsiteX55" fmla="*/ 4145872 w 5868140"/>
              <a:gd name="connsiteY55" fmla="*/ 949911 h 4403324"/>
              <a:gd name="connsiteX56" fmla="*/ 4208015 w 5868140"/>
              <a:gd name="connsiteY56" fmla="*/ 967666 h 4403324"/>
              <a:gd name="connsiteX57" fmla="*/ 4234648 w 5868140"/>
              <a:gd name="connsiteY57" fmla="*/ 985422 h 4403324"/>
              <a:gd name="connsiteX58" fmla="*/ 4252404 w 5868140"/>
              <a:gd name="connsiteY58" fmla="*/ 1003177 h 4403324"/>
              <a:gd name="connsiteX59" fmla="*/ 4305670 w 5868140"/>
              <a:gd name="connsiteY59" fmla="*/ 1020932 h 4403324"/>
              <a:gd name="connsiteX60" fmla="*/ 4350058 w 5868140"/>
              <a:gd name="connsiteY60" fmla="*/ 1012055 h 4403324"/>
              <a:gd name="connsiteX61" fmla="*/ 4403324 w 5868140"/>
              <a:gd name="connsiteY61" fmla="*/ 1047565 h 4403324"/>
              <a:gd name="connsiteX62" fmla="*/ 4465468 w 5868140"/>
              <a:gd name="connsiteY62" fmla="*/ 1109709 h 4403324"/>
              <a:gd name="connsiteX63" fmla="*/ 4492101 w 5868140"/>
              <a:gd name="connsiteY63" fmla="*/ 1136342 h 4403324"/>
              <a:gd name="connsiteX64" fmla="*/ 4509856 w 5868140"/>
              <a:gd name="connsiteY64" fmla="*/ 1162975 h 4403324"/>
              <a:gd name="connsiteX65" fmla="*/ 4572000 w 5868140"/>
              <a:gd name="connsiteY65" fmla="*/ 1242874 h 4403324"/>
              <a:gd name="connsiteX66" fmla="*/ 4589755 w 5868140"/>
              <a:gd name="connsiteY66" fmla="*/ 1269507 h 4403324"/>
              <a:gd name="connsiteX67" fmla="*/ 4607510 w 5868140"/>
              <a:gd name="connsiteY67" fmla="*/ 1322773 h 4403324"/>
              <a:gd name="connsiteX68" fmla="*/ 4616388 w 5868140"/>
              <a:gd name="connsiteY68" fmla="*/ 1349406 h 4403324"/>
              <a:gd name="connsiteX69" fmla="*/ 4625266 w 5868140"/>
              <a:gd name="connsiteY69" fmla="*/ 1384917 h 4403324"/>
              <a:gd name="connsiteX70" fmla="*/ 4643021 w 5868140"/>
              <a:gd name="connsiteY70" fmla="*/ 1411550 h 4403324"/>
              <a:gd name="connsiteX71" fmla="*/ 4651899 w 5868140"/>
              <a:gd name="connsiteY71" fmla="*/ 1438183 h 4403324"/>
              <a:gd name="connsiteX72" fmla="*/ 4687409 w 5868140"/>
              <a:gd name="connsiteY72" fmla="*/ 1491449 h 4403324"/>
              <a:gd name="connsiteX73" fmla="*/ 4731798 w 5868140"/>
              <a:gd name="connsiteY73" fmla="*/ 1553592 h 4403324"/>
              <a:gd name="connsiteX74" fmla="*/ 4785064 w 5868140"/>
              <a:gd name="connsiteY74" fmla="*/ 1589103 h 4403324"/>
              <a:gd name="connsiteX75" fmla="*/ 4856085 w 5868140"/>
              <a:gd name="connsiteY75" fmla="*/ 1624614 h 4403324"/>
              <a:gd name="connsiteX76" fmla="*/ 4891596 w 5868140"/>
              <a:gd name="connsiteY76" fmla="*/ 1642369 h 4403324"/>
              <a:gd name="connsiteX77" fmla="*/ 4935984 w 5868140"/>
              <a:gd name="connsiteY77" fmla="*/ 1651247 h 4403324"/>
              <a:gd name="connsiteX78" fmla="*/ 4953740 w 5868140"/>
              <a:gd name="connsiteY78" fmla="*/ 1669002 h 4403324"/>
              <a:gd name="connsiteX79" fmla="*/ 4962617 w 5868140"/>
              <a:gd name="connsiteY79" fmla="*/ 1695635 h 4403324"/>
              <a:gd name="connsiteX80" fmla="*/ 4980373 w 5868140"/>
              <a:gd name="connsiteY80" fmla="*/ 1740023 h 4403324"/>
              <a:gd name="connsiteX81" fmla="*/ 4989250 w 5868140"/>
              <a:gd name="connsiteY81" fmla="*/ 1775534 h 4403324"/>
              <a:gd name="connsiteX82" fmla="*/ 5024761 w 5868140"/>
              <a:gd name="connsiteY82" fmla="*/ 1828800 h 4403324"/>
              <a:gd name="connsiteX83" fmla="*/ 5078027 w 5868140"/>
              <a:gd name="connsiteY83" fmla="*/ 1846556 h 4403324"/>
              <a:gd name="connsiteX84" fmla="*/ 5104660 w 5868140"/>
              <a:gd name="connsiteY84" fmla="*/ 1855433 h 4403324"/>
              <a:gd name="connsiteX85" fmla="*/ 5175681 w 5868140"/>
              <a:gd name="connsiteY85" fmla="*/ 1873189 h 4403324"/>
              <a:gd name="connsiteX86" fmla="*/ 5228947 w 5868140"/>
              <a:gd name="connsiteY86" fmla="*/ 1890944 h 4403324"/>
              <a:gd name="connsiteX87" fmla="*/ 5255580 w 5868140"/>
              <a:gd name="connsiteY87" fmla="*/ 1899822 h 4403324"/>
              <a:gd name="connsiteX88" fmla="*/ 5299969 w 5868140"/>
              <a:gd name="connsiteY88" fmla="*/ 1935332 h 4403324"/>
              <a:gd name="connsiteX89" fmla="*/ 5326602 w 5868140"/>
              <a:gd name="connsiteY89" fmla="*/ 1961965 h 4403324"/>
              <a:gd name="connsiteX90" fmla="*/ 5379868 w 5868140"/>
              <a:gd name="connsiteY90" fmla="*/ 1997476 h 4403324"/>
              <a:gd name="connsiteX91" fmla="*/ 5406501 w 5868140"/>
              <a:gd name="connsiteY91" fmla="*/ 2024109 h 4403324"/>
              <a:gd name="connsiteX92" fmla="*/ 5433134 w 5868140"/>
              <a:gd name="connsiteY92" fmla="*/ 2032987 h 4403324"/>
              <a:gd name="connsiteX93" fmla="*/ 5495277 w 5868140"/>
              <a:gd name="connsiteY93" fmla="*/ 2068497 h 4403324"/>
              <a:gd name="connsiteX94" fmla="*/ 5521910 w 5868140"/>
              <a:gd name="connsiteY94" fmla="*/ 2077375 h 4403324"/>
              <a:gd name="connsiteX95" fmla="*/ 5584054 w 5868140"/>
              <a:gd name="connsiteY95" fmla="*/ 2112886 h 4403324"/>
              <a:gd name="connsiteX96" fmla="*/ 5637320 w 5868140"/>
              <a:gd name="connsiteY96" fmla="*/ 2130641 h 4403324"/>
              <a:gd name="connsiteX97" fmla="*/ 5663953 w 5868140"/>
              <a:gd name="connsiteY97" fmla="*/ 2148396 h 4403324"/>
              <a:gd name="connsiteX98" fmla="*/ 5681708 w 5868140"/>
              <a:gd name="connsiteY98" fmla="*/ 2166152 h 4403324"/>
              <a:gd name="connsiteX99" fmla="*/ 5708341 w 5868140"/>
              <a:gd name="connsiteY99" fmla="*/ 2175029 h 4403324"/>
              <a:gd name="connsiteX100" fmla="*/ 5717219 w 5868140"/>
              <a:gd name="connsiteY100" fmla="*/ 2201662 h 4403324"/>
              <a:gd name="connsiteX101" fmla="*/ 5734975 w 5868140"/>
              <a:gd name="connsiteY101" fmla="*/ 2219418 h 4403324"/>
              <a:gd name="connsiteX102" fmla="*/ 5788241 w 5868140"/>
              <a:gd name="connsiteY102" fmla="*/ 2272684 h 4403324"/>
              <a:gd name="connsiteX103" fmla="*/ 5823751 w 5868140"/>
              <a:gd name="connsiteY103" fmla="*/ 2325950 h 4403324"/>
              <a:gd name="connsiteX104" fmla="*/ 5868140 w 5868140"/>
              <a:gd name="connsiteY104" fmla="*/ 2370338 h 4403324"/>
              <a:gd name="connsiteX105" fmla="*/ 5841507 w 5868140"/>
              <a:gd name="connsiteY105" fmla="*/ 2521258 h 4403324"/>
              <a:gd name="connsiteX106" fmla="*/ 5814874 w 5868140"/>
              <a:gd name="connsiteY106" fmla="*/ 2618913 h 4403324"/>
              <a:gd name="connsiteX107" fmla="*/ 5797118 w 5868140"/>
              <a:gd name="connsiteY107" fmla="*/ 2672179 h 4403324"/>
              <a:gd name="connsiteX108" fmla="*/ 5814874 w 5868140"/>
              <a:gd name="connsiteY108" fmla="*/ 2752078 h 4403324"/>
              <a:gd name="connsiteX109" fmla="*/ 5805996 w 5868140"/>
              <a:gd name="connsiteY109" fmla="*/ 2823099 h 4403324"/>
              <a:gd name="connsiteX110" fmla="*/ 5779363 w 5868140"/>
              <a:gd name="connsiteY110" fmla="*/ 2965142 h 4403324"/>
              <a:gd name="connsiteX111" fmla="*/ 5770485 w 5868140"/>
              <a:gd name="connsiteY111" fmla="*/ 2991775 h 4403324"/>
              <a:gd name="connsiteX112" fmla="*/ 5734975 w 5868140"/>
              <a:gd name="connsiteY112" fmla="*/ 3071674 h 4403324"/>
              <a:gd name="connsiteX113" fmla="*/ 5726097 w 5868140"/>
              <a:gd name="connsiteY113" fmla="*/ 3098307 h 4403324"/>
              <a:gd name="connsiteX114" fmla="*/ 5717219 w 5868140"/>
              <a:gd name="connsiteY114" fmla="*/ 3151573 h 4403324"/>
              <a:gd name="connsiteX115" fmla="*/ 5681708 w 5868140"/>
              <a:gd name="connsiteY115" fmla="*/ 3231472 h 4403324"/>
              <a:gd name="connsiteX116" fmla="*/ 5655075 w 5868140"/>
              <a:gd name="connsiteY116" fmla="*/ 3258105 h 4403324"/>
              <a:gd name="connsiteX117" fmla="*/ 5619565 w 5868140"/>
              <a:gd name="connsiteY117" fmla="*/ 3346882 h 4403324"/>
              <a:gd name="connsiteX118" fmla="*/ 5610687 w 5868140"/>
              <a:gd name="connsiteY118" fmla="*/ 3400148 h 4403324"/>
              <a:gd name="connsiteX119" fmla="*/ 5619565 w 5868140"/>
              <a:gd name="connsiteY119" fmla="*/ 3701989 h 4403324"/>
              <a:gd name="connsiteX120" fmla="*/ 5619565 w 5868140"/>
              <a:gd name="connsiteY120" fmla="*/ 3906175 h 4403324"/>
              <a:gd name="connsiteX121" fmla="*/ 5610687 w 5868140"/>
              <a:gd name="connsiteY121" fmla="*/ 3986074 h 4403324"/>
              <a:gd name="connsiteX122" fmla="*/ 5601809 w 5868140"/>
              <a:gd name="connsiteY122" fmla="*/ 4083728 h 4403324"/>
              <a:gd name="connsiteX123" fmla="*/ 5592932 w 5868140"/>
              <a:gd name="connsiteY123" fmla="*/ 4110361 h 4403324"/>
              <a:gd name="connsiteX124" fmla="*/ 5566299 w 5868140"/>
              <a:gd name="connsiteY124" fmla="*/ 4119239 h 4403324"/>
              <a:gd name="connsiteX125" fmla="*/ 5513033 w 5868140"/>
              <a:gd name="connsiteY125" fmla="*/ 4154750 h 4403324"/>
              <a:gd name="connsiteX126" fmla="*/ 5486400 w 5868140"/>
              <a:gd name="connsiteY126" fmla="*/ 4172505 h 4403324"/>
              <a:gd name="connsiteX127" fmla="*/ 5450889 w 5868140"/>
              <a:gd name="connsiteY127" fmla="*/ 4190260 h 4403324"/>
              <a:gd name="connsiteX128" fmla="*/ 5237825 w 5868140"/>
              <a:gd name="connsiteY128" fmla="*/ 4208016 h 4403324"/>
              <a:gd name="connsiteX129" fmla="*/ 5166804 w 5868140"/>
              <a:gd name="connsiteY129" fmla="*/ 4225771 h 4403324"/>
              <a:gd name="connsiteX130" fmla="*/ 5104660 w 5868140"/>
              <a:gd name="connsiteY130" fmla="*/ 4243526 h 4403324"/>
              <a:gd name="connsiteX131" fmla="*/ 5033639 w 5868140"/>
              <a:gd name="connsiteY131" fmla="*/ 4252404 h 4403324"/>
              <a:gd name="connsiteX132" fmla="*/ 4971495 w 5868140"/>
              <a:gd name="connsiteY132" fmla="*/ 4270159 h 4403324"/>
              <a:gd name="connsiteX133" fmla="*/ 4873841 w 5868140"/>
              <a:gd name="connsiteY133" fmla="*/ 4287915 h 4403324"/>
              <a:gd name="connsiteX134" fmla="*/ 4829452 w 5868140"/>
              <a:gd name="connsiteY134" fmla="*/ 4296792 h 4403324"/>
              <a:gd name="connsiteX135" fmla="*/ 4793941 w 5868140"/>
              <a:gd name="connsiteY135" fmla="*/ 4314548 h 4403324"/>
              <a:gd name="connsiteX136" fmla="*/ 4749553 w 5868140"/>
              <a:gd name="connsiteY136" fmla="*/ 4323425 h 4403324"/>
              <a:gd name="connsiteX137" fmla="*/ 4651899 w 5868140"/>
              <a:gd name="connsiteY137" fmla="*/ 4341181 h 4403324"/>
              <a:gd name="connsiteX138" fmla="*/ 4385569 w 5868140"/>
              <a:gd name="connsiteY138" fmla="*/ 4358936 h 4403324"/>
              <a:gd name="connsiteX139" fmla="*/ 4305670 w 5868140"/>
              <a:gd name="connsiteY139" fmla="*/ 4367814 h 4403324"/>
              <a:gd name="connsiteX140" fmla="*/ 3986074 w 5868140"/>
              <a:gd name="connsiteY140" fmla="*/ 4376691 h 4403324"/>
              <a:gd name="connsiteX141" fmla="*/ 3488924 w 5868140"/>
              <a:gd name="connsiteY141" fmla="*/ 4394447 h 4403324"/>
              <a:gd name="connsiteX142" fmla="*/ 3311371 w 5868140"/>
              <a:gd name="connsiteY142" fmla="*/ 4403324 h 4403324"/>
              <a:gd name="connsiteX143" fmla="*/ 2760955 w 5868140"/>
              <a:gd name="connsiteY143" fmla="*/ 4394447 h 4403324"/>
              <a:gd name="connsiteX144" fmla="*/ 2592279 w 5868140"/>
              <a:gd name="connsiteY144" fmla="*/ 4376691 h 4403324"/>
              <a:gd name="connsiteX145" fmla="*/ 2556769 w 5868140"/>
              <a:gd name="connsiteY145" fmla="*/ 4367814 h 4403324"/>
              <a:gd name="connsiteX146" fmla="*/ 2361460 w 5868140"/>
              <a:gd name="connsiteY146" fmla="*/ 4350058 h 4403324"/>
              <a:gd name="connsiteX147" fmla="*/ 1837677 w 5868140"/>
              <a:gd name="connsiteY147" fmla="*/ 4332303 h 4403324"/>
              <a:gd name="connsiteX148" fmla="*/ 1633491 w 5868140"/>
              <a:gd name="connsiteY148" fmla="*/ 4270159 h 4403324"/>
              <a:gd name="connsiteX149" fmla="*/ 1518081 w 5868140"/>
              <a:gd name="connsiteY149" fmla="*/ 4234649 h 4403324"/>
              <a:gd name="connsiteX150" fmla="*/ 1393794 w 5868140"/>
              <a:gd name="connsiteY150" fmla="*/ 4199138 h 4403324"/>
              <a:gd name="connsiteX151" fmla="*/ 1296140 w 5868140"/>
              <a:gd name="connsiteY151" fmla="*/ 4163627 h 4403324"/>
              <a:gd name="connsiteX152" fmla="*/ 1225118 w 5868140"/>
              <a:gd name="connsiteY152" fmla="*/ 4154750 h 4403324"/>
              <a:gd name="connsiteX153" fmla="*/ 1162975 w 5868140"/>
              <a:gd name="connsiteY153" fmla="*/ 4145872 h 4403324"/>
              <a:gd name="connsiteX154" fmla="*/ 1100831 w 5868140"/>
              <a:gd name="connsiteY154" fmla="*/ 4172505 h 4403324"/>
              <a:gd name="connsiteX155" fmla="*/ 1074198 w 5868140"/>
              <a:gd name="connsiteY155" fmla="*/ 4181383 h 4403324"/>
              <a:gd name="connsiteX156" fmla="*/ 1047565 w 5868140"/>
              <a:gd name="connsiteY156" fmla="*/ 4199138 h 4403324"/>
              <a:gd name="connsiteX157" fmla="*/ 949910 w 5868140"/>
              <a:gd name="connsiteY157" fmla="*/ 4208016 h 4403324"/>
              <a:gd name="connsiteX158" fmla="*/ 665825 w 5868140"/>
              <a:gd name="connsiteY158" fmla="*/ 4234649 h 4403324"/>
              <a:gd name="connsiteX159" fmla="*/ 585926 w 5868140"/>
              <a:gd name="connsiteY159" fmla="*/ 4243526 h 4403324"/>
              <a:gd name="connsiteX160" fmla="*/ 559293 w 5868140"/>
              <a:gd name="connsiteY160" fmla="*/ 4252404 h 4403324"/>
              <a:gd name="connsiteX161" fmla="*/ 523782 w 5868140"/>
              <a:gd name="connsiteY161" fmla="*/ 4261282 h 4403324"/>
              <a:gd name="connsiteX162" fmla="*/ 461639 w 5868140"/>
              <a:gd name="connsiteY162" fmla="*/ 4270159 h 4403324"/>
              <a:gd name="connsiteX163" fmla="*/ 372862 w 5868140"/>
              <a:gd name="connsiteY163" fmla="*/ 4261282 h 4403324"/>
              <a:gd name="connsiteX164" fmla="*/ 346229 w 5868140"/>
              <a:gd name="connsiteY164" fmla="*/ 4252404 h 4403324"/>
              <a:gd name="connsiteX165" fmla="*/ 257452 w 5868140"/>
              <a:gd name="connsiteY165" fmla="*/ 4234649 h 4403324"/>
              <a:gd name="connsiteX166" fmla="*/ 230819 w 5868140"/>
              <a:gd name="connsiteY166" fmla="*/ 4225771 h 4403324"/>
              <a:gd name="connsiteX167" fmla="*/ 204186 w 5868140"/>
              <a:gd name="connsiteY167" fmla="*/ 4208016 h 4403324"/>
              <a:gd name="connsiteX168" fmla="*/ 159798 w 5868140"/>
              <a:gd name="connsiteY168" fmla="*/ 4190260 h 4403324"/>
              <a:gd name="connsiteX169" fmla="*/ 133165 w 5868140"/>
              <a:gd name="connsiteY169" fmla="*/ 4074851 h 4403324"/>
              <a:gd name="connsiteX170" fmla="*/ 124287 w 5868140"/>
              <a:gd name="connsiteY170" fmla="*/ 4003829 h 4403324"/>
              <a:gd name="connsiteX171" fmla="*/ 97654 w 5868140"/>
              <a:gd name="connsiteY171" fmla="*/ 3666478 h 4403324"/>
              <a:gd name="connsiteX172" fmla="*/ 79899 w 5868140"/>
              <a:gd name="connsiteY172" fmla="*/ 3622090 h 4403324"/>
              <a:gd name="connsiteX173" fmla="*/ 53266 w 5868140"/>
              <a:gd name="connsiteY173" fmla="*/ 3595457 h 4403324"/>
              <a:gd name="connsiteX174" fmla="*/ 35510 w 5868140"/>
              <a:gd name="connsiteY174" fmla="*/ 3568823 h 4403324"/>
              <a:gd name="connsiteX175" fmla="*/ 17755 w 5868140"/>
              <a:gd name="connsiteY175" fmla="*/ 3151573 h 4403324"/>
              <a:gd name="connsiteX176" fmla="*/ 0 w 5868140"/>
              <a:gd name="connsiteY176" fmla="*/ 3000653 h 4403324"/>
              <a:gd name="connsiteX177" fmla="*/ 8877 w 5868140"/>
              <a:gd name="connsiteY177" fmla="*/ 2867488 h 4403324"/>
              <a:gd name="connsiteX178" fmla="*/ 26633 w 5868140"/>
              <a:gd name="connsiteY178" fmla="*/ 2840855 h 4403324"/>
              <a:gd name="connsiteX179" fmla="*/ 35510 w 5868140"/>
              <a:gd name="connsiteY179" fmla="*/ 2707690 h 4403324"/>
              <a:gd name="connsiteX180" fmla="*/ 44388 w 5868140"/>
              <a:gd name="connsiteY180" fmla="*/ 2636668 h 4403324"/>
              <a:gd name="connsiteX181" fmla="*/ 35510 w 5868140"/>
              <a:gd name="connsiteY181" fmla="*/ 2583402 h 4403324"/>
              <a:gd name="connsiteX182" fmla="*/ 62143 w 5868140"/>
              <a:gd name="connsiteY182" fmla="*/ 2405849 h 4403324"/>
              <a:gd name="connsiteX183" fmla="*/ 79899 w 5868140"/>
              <a:gd name="connsiteY183" fmla="*/ 2317072 h 4403324"/>
              <a:gd name="connsiteX184" fmla="*/ 88776 w 5868140"/>
              <a:gd name="connsiteY184" fmla="*/ 2228295 h 4403324"/>
              <a:gd name="connsiteX185" fmla="*/ 53266 w 5868140"/>
              <a:gd name="connsiteY185" fmla="*/ 1961965 h 4403324"/>
              <a:gd name="connsiteX186" fmla="*/ 62143 w 5868140"/>
              <a:gd name="connsiteY186" fmla="*/ 1864311 h 4403324"/>
              <a:gd name="connsiteX187" fmla="*/ 71021 w 5868140"/>
              <a:gd name="connsiteY187" fmla="*/ 1784412 h 4403324"/>
              <a:gd name="connsiteX188" fmla="*/ 79899 w 5868140"/>
              <a:gd name="connsiteY188" fmla="*/ 1651247 h 4403324"/>
              <a:gd name="connsiteX189" fmla="*/ 97654 w 5868140"/>
              <a:gd name="connsiteY189" fmla="*/ 1544715 h 4403324"/>
              <a:gd name="connsiteX190" fmla="*/ 115409 w 5868140"/>
              <a:gd name="connsiteY190" fmla="*/ 1305018 h 4403324"/>
              <a:gd name="connsiteX191" fmla="*/ 124287 w 5868140"/>
              <a:gd name="connsiteY191" fmla="*/ 1278385 h 4403324"/>
              <a:gd name="connsiteX192" fmla="*/ 133165 w 5868140"/>
              <a:gd name="connsiteY192" fmla="*/ 1242874 h 4403324"/>
              <a:gd name="connsiteX193" fmla="*/ 150920 w 5868140"/>
              <a:gd name="connsiteY193" fmla="*/ 949911 h 4403324"/>
              <a:gd name="connsiteX194" fmla="*/ 133165 w 5868140"/>
              <a:gd name="connsiteY194" fmla="*/ 532660 h 4403324"/>
              <a:gd name="connsiteX195" fmla="*/ 142042 w 5868140"/>
              <a:gd name="connsiteY195" fmla="*/ 506027 h 4403324"/>
              <a:gd name="connsiteX196" fmla="*/ 150920 w 5868140"/>
              <a:gd name="connsiteY196" fmla="*/ 470517 h 4403324"/>
              <a:gd name="connsiteX197" fmla="*/ 204186 w 5868140"/>
              <a:gd name="connsiteY197" fmla="*/ 443884 h 4403324"/>
              <a:gd name="connsiteX198" fmla="*/ 221941 w 5868140"/>
              <a:gd name="connsiteY198" fmla="*/ 426128 h 4403324"/>
              <a:gd name="connsiteX199" fmla="*/ 239697 w 5868140"/>
              <a:gd name="connsiteY199" fmla="*/ 372862 h 4403324"/>
              <a:gd name="connsiteX200" fmla="*/ 292963 w 5868140"/>
              <a:gd name="connsiteY200" fmla="*/ 346229 h 4403324"/>
              <a:gd name="connsiteX201" fmla="*/ 319596 w 5868140"/>
              <a:gd name="connsiteY201" fmla="*/ 319596 h 4403324"/>
              <a:gd name="connsiteX202" fmla="*/ 381740 w 5868140"/>
              <a:gd name="connsiteY202" fmla="*/ 292963 h 4403324"/>
              <a:gd name="connsiteX203" fmla="*/ 363984 w 5868140"/>
              <a:gd name="connsiteY203" fmla="*/ 292963 h 4403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5868140" h="4403324">
                <a:moveTo>
                  <a:pt x="363984" y="292963"/>
                </a:moveTo>
                <a:cubicBezTo>
                  <a:pt x="403933" y="291484"/>
                  <a:pt x="535743" y="289556"/>
                  <a:pt x="621437" y="284086"/>
                </a:cubicBezTo>
                <a:cubicBezTo>
                  <a:pt x="674922" y="280672"/>
                  <a:pt x="781235" y="266330"/>
                  <a:pt x="781235" y="266330"/>
                </a:cubicBezTo>
                <a:cubicBezTo>
                  <a:pt x="836496" y="247911"/>
                  <a:pt x="798699" y="259286"/>
                  <a:pt x="896644" y="239697"/>
                </a:cubicBezTo>
                <a:cubicBezTo>
                  <a:pt x="911440" y="236738"/>
                  <a:pt x="926149" y="233301"/>
                  <a:pt x="941033" y="230820"/>
                </a:cubicBezTo>
                <a:cubicBezTo>
                  <a:pt x="958788" y="227861"/>
                  <a:pt x="976727" y="225847"/>
                  <a:pt x="994299" y="221942"/>
                </a:cubicBezTo>
                <a:cubicBezTo>
                  <a:pt x="1003434" y="219912"/>
                  <a:pt x="1011616" y="213951"/>
                  <a:pt x="1020932" y="213064"/>
                </a:cubicBezTo>
                <a:cubicBezTo>
                  <a:pt x="1074040" y="208006"/>
                  <a:pt x="1127464" y="207146"/>
                  <a:pt x="1180730" y="204187"/>
                </a:cubicBezTo>
                <a:cubicBezTo>
                  <a:pt x="1207363" y="201228"/>
                  <a:pt x="1234240" y="199966"/>
                  <a:pt x="1260629" y="195309"/>
                </a:cubicBezTo>
                <a:cubicBezTo>
                  <a:pt x="1284660" y="191068"/>
                  <a:pt x="1331650" y="177554"/>
                  <a:pt x="1331650" y="177554"/>
                </a:cubicBezTo>
                <a:cubicBezTo>
                  <a:pt x="1346446" y="162758"/>
                  <a:pt x="1356188" y="139782"/>
                  <a:pt x="1376039" y="133165"/>
                </a:cubicBezTo>
                <a:lnTo>
                  <a:pt x="1455938" y="106532"/>
                </a:lnTo>
                <a:cubicBezTo>
                  <a:pt x="1464816" y="103573"/>
                  <a:pt x="1473228" y="98174"/>
                  <a:pt x="1482571" y="97655"/>
                </a:cubicBezTo>
                <a:lnTo>
                  <a:pt x="1642369" y="88777"/>
                </a:lnTo>
                <a:cubicBezTo>
                  <a:pt x="1760333" y="80039"/>
                  <a:pt x="1682256" y="81775"/>
                  <a:pt x="1784411" y="71022"/>
                </a:cubicBezTo>
                <a:cubicBezTo>
                  <a:pt x="1819849" y="67292"/>
                  <a:pt x="1855432" y="65103"/>
                  <a:pt x="1890943" y="62144"/>
                </a:cubicBezTo>
                <a:cubicBezTo>
                  <a:pt x="1899821" y="59185"/>
                  <a:pt x="1909552" y="58081"/>
                  <a:pt x="1917576" y="53266"/>
                </a:cubicBezTo>
                <a:cubicBezTo>
                  <a:pt x="1970281" y="21643"/>
                  <a:pt x="1893434" y="48214"/>
                  <a:pt x="1961965" y="17756"/>
                </a:cubicBezTo>
                <a:cubicBezTo>
                  <a:pt x="1979068" y="10155"/>
                  <a:pt x="2015231" y="0"/>
                  <a:pt x="2015231" y="0"/>
                </a:cubicBezTo>
                <a:cubicBezTo>
                  <a:pt x="2050798" y="8892"/>
                  <a:pt x="2056810" y="10994"/>
                  <a:pt x="2095130" y="17756"/>
                </a:cubicBezTo>
                <a:lnTo>
                  <a:pt x="2201662" y="35511"/>
                </a:lnTo>
                <a:cubicBezTo>
                  <a:pt x="2221847" y="55696"/>
                  <a:pt x="2238181" y="74541"/>
                  <a:pt x="2263806" y="88777"/>
                </a:cubicBezTo>
                <a:cubicBezTo>
                  <a:pt x="2296214" y="106781"/>
                  <a:pt x="2310581" y="105946"/>
                  <a:pt x="2343705" y="115410"/>
                </a:cubicBezTo>
                <a:cubicBezTo>
                  <a:pt x="2370778" y="123146"/>
                  <a:pt x="2375776" y="128539"/>
                  <a:pt x="2405848" y="133165"/>
                </a:cubicBezTo>
                <a:cubicBezTo>
                  <a:pt x="2432333" y="137240"/>
                  <a:pt x="2459219" y="138253"/>
                  <a:pt x="2485747" y="142043"/>
                </a:cubicBezTo>
                <a:cubicBezTo>
                  <a:pt x="2521386" y="147134"/>
                  <a:pt x="2592279" y="159798"/>
                  <a:pt x="2592279" y="159798"/>
                </a:cubicBezTo>
                <a:cubicBezTo>
                  <a:pt x="2601157" y="162757"/>
                  <a:pt x="2612295" y="162059"/>
                  <a:pt x="2618912" y="168676"/>
                </a:cubicBezTo>
                <a:cubicBezTo>
                  <a:pt x="2625529" y="175293"/>
                  <a:pt x="2622599" y="187523"/>
                  <a:pt x="2627790" y="195309"/>
                </a:cubicBezTo>
                <a:cubicBezTo>
                  <a:pt x="2634754" y="205755"/>
                  <a:pt x="2645545" y="213064"/>
                  <a:pt x="2654423" y="221942"/>
                </a:cubicBezTo>
                <a:cubicBezTo>
                  <a:pt x="2669703" y="267779"/>
                  <a:pt x="2651796" y="234987"/>
                  <a:pt x="2698811" y="266330"/>
                </a:cubicBezTo>
                <a:cubicBezTo>
                  <a:pt x="2747554" y="298826"/>
                  <a:pt x="2681381" y="272358"/>
                  <a:pt x="2743200" y="292963"/>
                </a:cubicBezTo>
                <a:cubicBezTo>
                  <a:pt x="2752078" y="301841"/>
                  <a:pt x="2759187" y="312942"/>
                  <a:pt x="2769833" y="319596"/>
                </a:cubicBezTo>
                <a:cubicBezTo>
                  <a:pt x="2783347" y="328042"/>
                  <a:pt x="2799300" y="331757"/>
                  <a:pt x="2814221" y="337352"/>
                </a:cubicBezTo>
                <a:cubicBezTo>
                  <a:pt x="2853705" y="352159"/>
                  <a:pt x="2839751" y="344233"/>
                  <a:pt x="2894120" y="355107"/>
                </a:cubicBezTo>
                <a:cubicBezTo>
                  <a:pt x="2921984" y="360680"/>
                  <a:pt x="2930883" y="364402"/>
                  <a:pt x="2956264" y="372862"/>
                </a:cubicBezTo>
                <a:cubicBezTo>
                  <a:pt x="3007448" y="406986"/>
                  <a:pt x="2958071" y="377441"/>
                  <a:pt x="3009530" y="399495"/>
                </a:cubicBezTo>
                <a:cubicBezTo>
                  <a:pt x="3039243" y="412229"/>
                  <a:pt x="3061374" y="427051"/>
                  <a:pt x="3089429" y="443884"/>
                </a:cubicBezTo>
                <a:cubicBezTo>
                  <a:pt x="3105552" y="468068"/>
                  <a:pt x="3125604" y="501920"/>
                  <a:pt x="3151573" y="514905"/>
                </a:cubicBezTo>
                <a:cubicBezTo>
                  <a:pt x="3191036" y="534637"/>
                  <a:pt x="3225601" y="554377"/>
                  <a:pt x="3266982" y="568171"/>
                </a:cubicBezTo>
                <a:cubicBezTo>
                  <a:pt x="3278557" y="572029"/>
                  <a:pt x="3290656" y="574090"/>
                  <a:pt x="3302493" y="577049"/>
                </a:cubicBezTo>
                <a:cubicBezTo>
                  <a:pt x="3311371" y="585927"/>
                  <a:pt x="3321089" y="594037"/>
                  <a:pt x="3329126" y="603682"/>
                </a:cubicBezTo>
                <a:cubicBezTo>
                  <a:pt x="3355932" y="635849"/>
                  <a:pt x="3350816" y="658916"/>
                  <a:pt x="3400147" y="683581"/>
                </a:cubicBezTo>
                <a:cubicBezTo>
                  <a:pt x="3455309" y="711161"/>
                  <a:pt x="3414764" y="694099"/>
                  <a:pt x="3471169" y="710214"/>
                </a:cubicBezTo>
                <a:cubicBezTo>
                  <a:pt x="3514498" y="722594"/>
                  <a:pt x="3505553" y="727809"/>
                  <a:pt x="3568823" y="736847"/>
                </a:cubicBezTo>
                <a:cubicBezTo>
                  <a:pt x="3589538" y="739806"/>
                  <a:pt x="3610380" y="741981"/>
                  <a:pt x="3630967" y="745724"/>
                </a:cubicBezTo>
                <a:cubicBezTo>
                  <a:pt x="3655488" y="750182"/>
                  <a:pt x="3670294" y="755874"/>
                  <a:pt x="3693110" y="763480"/>
                </a:cubicBezTo>
                <a:cubicBezTo>
                  <a:pt x="3716252" y="786621"/>
                  <a:pt x="3734769" y="810942"/>
                  <a:pt x="3764132" y="825623"/>
                </a:cubicBezTo>
                <a:cubicBezTo>
                  <a:pt x="3772502" y="829808"/>
                  <a:pt x="3782395" y="830316"/>
                  <a:pt x="3790765" y="834501"/>
                </a:cubicBezTo>
                <a:cubicBezTo>
                  <a:pt x="3800308" y="839273"/>
                  <a:pt x="3808134" y="846963"/>
                  <a:pt x="3817398" y="852257"/>
                </a:cubicBezTo>
                <a:cubicBezTo>
                  <a:pt x="3828888" y="858823"/>
                  <a:pt x="3841897" y="862671"/>
                  <a:pt x="3852908" y="870012"/>
                </a:cubicBezTo>
                <a:cubicBezTo>
                  <a:pt x="3859872" y="874655"/>
                  <a:pt x="3863487" y="883461"/>
                  <a:pt x="3870664" y="887767"/>
                </a:cubicBezTo>
                <a:cubicBezTo>
                  <a:pt x="3879762" y="893226"/>
                  <a:pt x="3926174" y="903864"/>
                  <a:pt x="3932808" y="905523"/>
                </a:cubicBezTo>
                <a:cubicBezTo>
                  <a:pt x="3941686" y="911441"/>
                  <a:pt x="3949451" y="919532"/>
                  <a:pt x="3959441" y="923278"/>
                </a:cubicBezTo>
                <a:cubicBezTo>
                  <a:pt x="3973569" y="928576"/>
                  <a:pt x="3989190" y="928496"/>
                  <a:pt x="4003829" y="932156"/>
                </a:cubicBezTo>
                <a:cubicBezTo>
                  <a:pt x="4012907" y="934426"/>
                  <a:pt x="4021176" y="939872"/>
                  <a:pt x="4030462" y="941033"/>
                </a:cubicBezTo>
                <a:cubicBezTo>
                  <a:pt x="4068748" y="945819"/>
                  <a:pt x="4107402" y="946952"/>
                  <a:pt x="4145872" y="949911"/>
                </a:cubicBezTo>
                <a:cubicBezTo>
                  <a:pt x="4157242" y="952754"/>
                  <a:pt x="4195284" y="961301"/>
                  <a:pt x="4208015" y="967666"/>
                </a:cubicBezTo>
                <a:cubicBezTo>
                  <a:pt x="4217558" y="972438"/>
                  <a:pt x="4226316" y="978757"/>
                  <a:pt x="4234648" y="985422"/>
                </a:cubicBezTo>
                <a:cubicBezTo>
                  <a:pt x="4241184" y="990651"/>
                  <a:pt x="4244918" y="999434"/>
                  <a:pt x="4252404" y="1003177"/>
                </a:cubicBezTo>
                <a:cubicBezTo>
                  <a:pt x="4269144" y="1011547"/>
                  <a:pt x="4305670" y="1020932"/>
                  <a:pt x="4305670" y="1020932"/>
                </a:cubicBezTo>
                <a:cubicBezTo>
                  <a:pt x="4320466" y="1017973"/>
                  <a:pt x="4335501" y="1008085"/>
                  <a:pt x="4350058" y="1012055"/>
                </a:cubicBezTo>
                <a:cubicBezTo>
                  <a:pt x="4370645" y="1017670"/>
                  <a:pt x="4388235" y="1032476"/>
                  <a:pt x="4403324" y="1047565"/>
                </a:cubicBezTo>
                <a:lnTo>
                  <a:pt x="4465468" y="1109709"/>
                </a:lnTo>
                <a:cubicBezTo>
                  <a:pt x="4474346" y="1118587"/>
                  <a:pt x="4485137" y="1125896"/>
                  <a:pt x="4492101" y="1136342"/>
                </a:cubicBezTo>
                <a:cubicBezTo>
                  <a:pt x="4498019" y="1145220"/>
                  <a:pt x="4503026" y="1154778"/>
                  <a:pt x="4509856" y="1162975"/>
                </a:cubicBezTo>
                <a:cubicBezTo>
                  <a:pt x="4579394" y="1246421"/>
                  <a:pt x="4482247" y="1108245"/>
                  <a:pt x="4572000" y="1242874"/>
                </a:cubicBezTo>
                <a:cubicBezTo>
                  <a:pt x="4577918" y="1251752"/>
                  <a:pt x="4586381" y="1259385"/>
                  <a:pt x="4589755" y="1269507"/>
                </a:cubicBezTo>
                <a:lnTo>
                  <a:pt x="4607510" y="1322773"/>
                </a:lnTo>
                <a:cubicBezTo>
                  <a:pt x="4610469" y="1331651"/>
                  <a:pt x="4614118" y="1340328"/>
                  <a:pt x="4616388" y="1349406"/>
                </a:cubicBezTo>
                <a:cubicBezTo>
                  <a:pt x="4619347" y="1361243"/>
                  <a:pt x="4620460" y="1373702"/>
                  <a:pt x="4625266" y="1384917"/>
                </a:cubicBezTo>
                <a:cubicBezTo>
                  <a:pt x="4629469" y="1394724"/>
                  <a:pt x="4638249" y="1402007"/>
                  <a:pt x="4643021" y="1411550"/>
                </a:cubicBezTo>
                <a:cubicBezTo>
                  <a:pt x="4647206" y="1419920"/>
                  <a:pt x="4647354" y="1430003"/>
                  <a:pt x="4651899" y="1438183"/>
                </a:cubicBezTo>
                <a:cubicBezTo>
                  <a:pt x="4662262" y="1456837"/>
                  <a:pt x="4675572" y="1473694"/>
                  <a:pt x="4687409" y="1491449"/>
                </a:cubicBezTo>
                <a:cubicBezTo>
                  <a:pt x="4696046" y="1504404"/>
                  <a:pt x="4722791" y="1545585"/>
                  <a:pt x="4731798" y="1553592"/>
                </a:cubicBezTo>
                <a:cubicBezTo>
                  <a:pt x="4747747" y="1567769"/>
                  <a:pt x="4767309" y="1577266"/>
                  <a:pt x="4785064" y="1589103"/>
                </a:cubicBezTo>
                <a:cubicBezTo>
                  <a:pt x="4832223" y="1620542"/>
                  <a:pt x="4790938" y="1595660"/>
                  <a:pt x="4856085" y="1624614"/>
                </a:cubicBezTo>
                <a:cubicBezTo>
                  <a:pt x="4868178" y="1629989"/>
                  <a:pt x="4879041" y="1638184"/>
                  <a:pt x="4891596" y="1642369"/>
                </a:cubicBezTo>
                <a:cubicBezTo>
                  <a:pt x="4905911" y="1647141"/>
                  <a:pt x="4921188" y="1648288"/>
                  <a:pt x="4935984" y="1651247"/>
                </a:cubicBezTo>
                <a:cubicBezTo>
                  <a:pt x="4941903" y="1657165"/>
                  <a:pt x="4949434" y="1661825"/>
                  <a:pt x="4953740" y="1669002"/>
                </a:cubicBezTo>
                <a:cubicBezTo>
                  <a:pt x="4958555" y="1677026"/>
                  <a:pt x="4959331" y="1686873"/>
                  <a:pt x="4962617" y="1695635"/>
                </a:cubicBezTo>
                <a:cubicBezTo>
                  <a:pt x="4968212" y="1710556"/>
                  <a:pt x="4975334" y="1724905"/>
                  <a:pt x="4980373" y="1740023"/>
                </a:cubicBezTo>
                <a:cubicBezTo>
                  <a:pt x="4984231" y="1751598"/>
                  <a:pt x="4983793" y="1764621"/>
                  <a:pt x="4989250" y="1775534"/>
                </a:cubicBezTo>
                <a:cubicBezTo>
                  <a:pt x="4998793" y="1794621"/>
                  <a:pt x="5004517" y="1822052"/>
                  <a:pt x="5024761" y="1828800"/>
                </a:cubicBezTo>
                <a:lnTo>
                  <a:pt x="5078027" y="1846556"/>
                </a:lnTo>
                <a:cubicBezTo>
                  <a:pt x="5086905" y="1849515"/>
                  <a:pt x="5095582" y="1853163"/>
                  <a:pt x="5104660" y="1855433"/>
                </a:cubicBezTo>
                <a:cubicBezTo>
                  <a:pt x="5128334" y="1861352"/>
                  <a:pt x="5152531" y="1865472"/>
                  <a:pt x="5175681" y="1873189"/>
                </a:cubicBezTo>
                <a:lnTo>
                  <a:pt x="5228947" y="1890944"/>
                </a:lnTo>
                <a:lnTo>
                  <a:pt x="5255580" y="1899822"/>
                </a:lnTo>
                <a:cubicBezTo>
                  <a:pt x="5307246" y="1951485"/>
                  <a:pt x="5232763" y="1879327"/>
                  <a:pt x="5299969" y="1935332"/>
                </a:cubicBezTo>
                <a:cubicBezTo>
                  <a:pt x="5309614" y="1943369"/>
                  <a:pt x="5316692" y="1954257"/>
                  <a:pt x="5326602" y="1961965"/>
                </a:cubicBezTo>
                <a:cubicBezTo>
                  <a:pt x="5343446" y="1975066"/>
                  <a:pt x="5364779" y="1982387"/>
                  <a:pt x="5379868" y="1997476"/>
                </a:cubicBezTo>
                <a:cubicBezTo>
                  <a:pt x="5388746" y="2006354"/>
                  <a:pt x="5396055" y="2017145"/>
                  <a:pt x="5406501" y="2024109"/>
                </a:cubicBezTo>
                <a:cubicBezTo>
                  <a:pt x="5414287" y="2029300"/>
                  <a:pt x="5424764" y="2028802"/>
                  <a:pt x="5433134" y="2032987"/>
                </a:cubicBezTo>
                <a:cubicBezTo>
                  <a:pt x="5522290" y="2077565"/>
                  <a:pt x="5386332" y="2021806"/>
                  <a:pt x="5495277" y="2068497"/>
                </a:cubicBezTo>
                <a:cubicBezTo>
                  <a:pt x="5503878" y="2072183"/>
                  <a:pt x="5513540" y="2073190"/>
                  <a:pt x="5521910" y="2077375"/>
                </a:cubicBezTo>
                <a:cubicBezTo>
                  <a:pt x="5585964" y="2109402"/>
                  <a:pt x="5506242" y="2081761"/>
                  <a:pt x="5584054" y="2112886"/>
                </a:cubicBezTo>
                <a:cubicBezTo>
                  <a:pt x="5601431" y="2119837"/>
                  <a:pt x="5621747" y="2120260"/>
                  <a:pt x="5637320" y="2130641"/>
                </a:cubicBezTo>
                <a:cubicBezTo>
                  <a:pt x="5646198" y="2136559"/>
                  <a:pt x="5655622" y="2141731"/>
                  <a:pt x="5663953" y="2148396"/>
                </a:cubicBezTo>
                <a:cubicBezTo>
                  <a:pt x="5670489" y="2153625"/>
                  <a:pt x="5674531" y="2161846"/>
                  <a:pt x="5681708" y="2166152"/>
                </a:cubicBezTo>
                <a:cubicBezTo>
                  <a:pt x="5689732" y="2170967"/>
                  <a:pt x="5699463" y="2172070"/>
                  <a:pt x="5708341" y="2175029"/>
                </a:cubicBezTo>
                <a:cubicBezTo>
                  <a:pt x="5711300" y="2183907"/>
                  <a:pt x="5712404" y="2193638"/>
                  <a:pt x="5717219" y="2201662"/>
                </a:cubicBezTo>
                <a:cubicBezTo>
                  <a:pt x="5721526" y="2208839"/>
                  <a:pt x="5729746" y="2212882"/>
                  <a:pt x="5734975" y="2219418"/>
                </a:cubicBezTo>
                <a:cubicBezTo>
                  <a:pt x="5773919" y="2268099"/>
                  <a:pt x="5726191" y="2226147"/>
                  <a:pt x="5788241" y="2272684"/>
                </a:cubicBezTo>
                <a:cubicBezTo>
                  <a:pt x="5800078" y="2290439"/>
                  <a:pt x="5808662" y="2310861"/>
                  <a:pt x="5823751" y="2325950"/>
                </a:cubicBezTo>
                <a:lnTo>
                  <a:pt x="5868140" y="2370338"/>
                </a:lnTo>
                <a:cubicBezTo>
                  <a:pt x="5849061" y="2503889"/>
                  <a:pt x="5863617" y="2454923"/>
                  <a:pt x="5841507" y="2521258"/>
                </a:cubicBezTo>
                <a:cubicBezTo>
                  <a:pt x="5822267" y="2675170"/>
                  <a:pt x="5849905" y="2540094"/>
                  <a:pt x="5814874" y="2618913"/>
                </a:cubicBezTo>
                <a:cubicBezTo>
                  <a:pt x="5807273" y="2636016"/>
                  <a:pt x="5797118" y="2672179"/>
                  <a:pt x="5797118" y="2672179"/>
                </a:cubicBezTo>
                <a:cubicBezTo>
                  <a:pt x="5806273" y="2699643"/>
                  <a:pt x="5814874" y="2720830"/>
                  <a:pt x="5814874" y="2752078"/>
                </a:cubicBezTo>
                <a:cubicBezTo>
                  <a:pt x="5814874" y="2775936"/>
                  <a:pt x="5808631" y="2799387"/>
                  <a:pt x="5805996" y="2823099"/>
                </a:cubicBezTo>
                <a:cubicBezTo>
                  <a:pt x="5793466" y="2935866"/>
                  <a:pt x="5807649" y="2880285"/>
                  <a:pt x="5779363" y="2965142"/>
                </a:cubicBezTo>
                <a:cubicBezTo>
                  <a:pt x="5776404" y="2974020"/>
                  <a:pt x="5775676" y="2983989"/>
                  <a:pt x="5770485" y="2991775"/>
                </a:cubicBezTo>
                <a:cubicBezTo>
                  <a:pt x="5742348" y="3033981"/>
                  <a:pt x="5756105" y="3008285"/>
                  <a:pt x="5734975" y="3071674"/>
                </a:cubicBezTo>
                <a:cubicBezTo>
                  <a:pt x="5732016" y="3080552"/>
                  <a:pt x="5727635" y="3089076"/>
                  <a:pt x="5726097" y="3098307"/>
                </a:cubicBezTo>
                <a:cubicBezTo>
                  <a:pt x="5723138" y="3116062"/>
                  <a:pt x="5721585" y="3134110"/>
                  <a:pt x="5717219" y="3151573"/>
                </a:cubicBezTo>
                <a:cubicBezTo>
                  <a:pt x="5708923" y="3184757"/>
                  <a:pt x="5702530" y="3206486"/>
                  <a:pt x="5681708" y="3231472"/>
                </a:cubicBezTo>
                <a:cubicBezTo>
                  <a:pt x="5673670" y="3241117"/>
                  <a:pt x="5663953" y="3249227"/>
                  <a:pt x="5655075" y="3258105"/>
                </a:cubicBezTo>
                <a:cubicBezTo>
                  <a:pt x="5640585" y="3287085"/>
                  <a:pt x="5625050" y="3313971"/>
                  <a:pt x="5619565" y="3346882"/>
                </a:cubicBezTo>
                <a:lnTo>
                  <a:pt x="5610687" y="3400148"/>
                </a:lnTo>
                <a:cubicBezTo>
                  <a:pt x="5613646" y="3500762"/>
                  <a:pt x="5619565" y="3601332"/>
                  <a:pt x="5619565" y="3701989"/>
                </a:cubicBezTo>
                <a:lnTo>
                  <a:pt x="5619565" y="3906175"/>
                </a:lnTo>
                <a:cubicBezTo>
                  <a:pt x="5616606" y="3932808"/>
                  <a:pt x="5613353" y="3959410"/>
                  <a:pt x="5610687" y="3986074"/>
                </a:cubicBezTo>
                <a:cubicBezTo>
                  <a:pt x="5607435" y="4018597"/>
                  <a:pt x="5606431" y="4051371"/>
                  <a:pt x="5601809" y="4083728"/>
                </a:cubicBezTo>
                <a:cubicBezTo>
                  <a:pt x="5600486" y="4092992"/>
                  <a:pt x="5599549" y="4103744"/>
                  <a:pt x="5592932" y="4110361"/>
                </a:cubicBezTo>
                <a:cubicBezTo>
                  <a:pt x="5586315" y="4116978"/>
                  <a:pt x="5574479" y="4114694"/>
                  <a:pt x="5566299" y="4119239"/>
                </a:cubicBezTo>
                <a:cubicBezTo>
                  <a:pt x="5547645" y="4129602"/>
                  <a:pt x="5530788" y="4142913"/>
                  <a:pt x="5513033" y="4154750"/>
                </a:cubicBezTo>
                <a:cubicBezTo>
                  <a:pt x="5504155" y="4160668"/>
                  <a:pt x="5495943" y="4167734"/>
                  <a:pt x="5486400" y="4172505"/>
                </a:cubicBezTo>
                <a:cubicBezTo>
                  <a:pt x="5474563" y="4178423"/>
                  <a:pt x="5463728" y="4187050"/>
                  <a:pt x="5450889" y="4190260"/>
                </a:cubicBezTo>
                <a:cubicBezTo>
                  <a:pt x="5411522" y="4200102"/>
                  <a:pt x="5247135" y="4207434"/>
                  <a:pt x="5237825" y="4208016"/>
                </a:cubicBezTo>
                <a:cubicBezTo>
                  <a:pt x="5214151" y="4213934"/>
                  <a:pt x="5189954" y="4218054"/>
                  <a:pt x="5166804" y="4225771"/>
                </a:cubicBezTo>
                <a:cubicBezTo>
                  <a:pt x="5145690" y="4232809"/>
                  <a:pt x="5126962" y="4239809"/>
                  <a:pt x="5104660" y="4243526"/>
                </a:cubicBezTo>
                <a:cubicBezTo>
                  <a:pt x="5081127" y="4247448"/>
                  <a:pt x="5057172" y="4248482"/>
                  <a:pt x="5033639" y="4252404"/>
                </a:cubicBezTo>
                <a:cubicBezTo>
                  <a:pt x="4983833" y="4260705"/>
                  <a:pt x="5013704" y="4259607"/>
                  <a:pt x="4971495" y="4270159"/>
                </a:cubicBezTo>
                <a:cubicBezTo>
                  <a:pt x="4942253" y="4277469"/>
                  <a:pt x="4902866" y="4282638"/>
                  <a:pt x="4873841" y="4287915"/>
                </a:cubicBezTo>
                <a:cubicBezTo>
                  <a:pt x="4858995" y="4290614"/>
                  <a:pt x="4844248" y="4293833"/>
                  <a:pt x="4829452" y="4296792"/>
                </a:cubicBezTo>
                <a:cubicBezTo>
                  <a:pt x="4817615" y="4302711"/>
                  <a:pt x="4806496" y="4310363"/>
                  <a:pt x="4793941" y="4314548"/>
                </a:cubicBezTo>
                <a:cubicBezTo>
                  <a:pt x="4779626" y="4319320"/>
                  <a:pt x="4764191" y="4319765"/>
                  <a:pt x="4749553" y="4323425"/>
                </a:cubicBezTo>
                <a:cubicBezTo>
                  <a:pt x="4667433" y="4343955"/>
                  <a:pt x="4815964" y="4320672"/>
                  <a:pt x="4651899" y="4341181"/>
                </a:cubicBezTo>
                <a:cubicBezTo>
                  <a:pt x="4547471" y="4375988"/>
                  <a:pt x="4651223" y="4344177"/>
                  <a:pt x="4385569" y="4358936"/>
                </a:cubicBezTo>
                <a:cubicBezTo>
                  <a:pt x="4358813" y="4360422"/>
                  <a:pt x="4332440" y="4366624"/>
                  <a:pt x="4305670" y="4367814"/>
                </a:cubicBezTo>
                <a:cubicBezTo>
                  <a:pt x="4199202" y="4372546"/>
                  <a:pt x="4092606" y="4373732"/>
                  <a:pt x="3986074" y="4376691"/>
                </a:cubicBezTo>
                <a:cubicBezTo>
                  <a:pt x="3775402" y="4406788"/>
                  <a:pt x="3979186" y="4380237"/>
                  <a:pt x="3488924" y="4394447"/>
                </a:cubicBezTo>
                <a:cubicBezTo>
                  <a:pt x="3429691" y="4396164"/>
                  <a:pt x="3370555" y="4400365"/>
                  <a:pt x="3311371" y="4403324"/>
                </a:cubicBezTo>
                <a:lnTo>
                  <a:pt x="2760955" y="4394447"/>
                </a:lnTo>
                <a:cubicBezTo>
                  <a:pt x="2721661" y="4393385"/>
                  <a:pt x="2637970" y="4384998"/>
                  <a:pt x="2592279" y="4376691"/>
                </a:cubicBezTo>
                <a:cubicBezTo>
                  <a:pt x="2580275" y="4374508"/>
                  <a:pt x="2568889" y="4369213"/>
                  <a:pt x="2556769" y="4367814"/>
                </a:cubicBezTo>
                <a:cubicBezTo>
                  <a:pt x="2491828" y="4360321"/>
                  <a:pt x="2426639" y="4355071"/>
                  <a:pt x="2361460" y="4350058"/>
                </a:cubicBezTo>
                <a:cubicBezTo>
                  <a:pt x="2110294" y="4330739"/>
                  <a:pt x="2284625" y="4342020"/>
                  <a:pt x="1837677" y="4332303"/>
                </a:cubicBezTo>
                <a:cubicBezTo>
                  <a:pt x="1734126" y="4311592"/>
                  <a:pt x="1822882" y="4331252"/>
                  <a:pt x="1633491" y="4270159"/>
                </a:cubicBezTo>
                <a:cubicBezTo>
                  <a:pt x="1595185" y="4257802"/>
                  <a:pt x="1556672" y="4246083"/>
                  <a:pt x="1518081" y="4234649"/>
                </a:cubicBezTo>
                <a:cubicBezTo>
                  <a:pt x="1476769" y="4222409"/>
                  <a:pt x="1434287" y="4213863"/>
                  <a:pt x="1393794" y="4199138"/>
                </a:cubicBezTo>
                <a:cubicBezTo>
                  <a:pt x="1361243" y="4187301"/>
                  <a:pt x="1329636" y="4172442"/>
                  <a:pt x="1296140" y="4163627"/>
                </a:cubicBezTo>
                <a:cubicBezTo>
                  <a:pt x="1273067" y="4157555"/>
                  <a:pt x="1248767" y="4157903"/>
                  <a:pt x="1225118" y="4154750"/>
                </a:cubicBezTo>
                <a:lnTo>
                  <a:pt x="1162975" y="4145872"/>
                </a:lnTo>
                <a:cubicBezTo>
                  <a:pt x="1100517" y="4166691"/>
                  <a:pt x="1177618" y="4139596"/>
                  <a:pt x="1100831" y="4172505"/>
                </a:cubicBezTo>
                <a:cubicBezTo>
                  <a:pt x="1092230" y="4176191"/>
                  <a:pt x="1082568" y="4177198"/>
                  <a:pt x="1074198" y="4181383"/>
                </a:cubicBezTo>
                <a:cubicBezTo>
                  <a:pt x="1064655" y="4186155"/>
                  <a:pt x="1057998" y="4196902"/>
                  <a:pt x="1047565" y="4199138"/>
                </a:cubicBezTo>
                <a:cubicBezTo>
                  <a:pt x="1015605" y="4205987"/>
                  <a:pt x="982462" y="4205057"/>
                  <a:pt x="949910" y="4208016"/>
                </a:cubicBezTo>
                <a:cubicBezTo>
                  <a:pt x="809928" y="4243011"/>
                  <a:pt x="903270" y="4224755"/>
                  <a:pt x="665825" y="4234649"/>
                </a:cubicBezTo>
                <a:cubicBezTo>
                  <a:pt x="639192" y="4237608"/>
                  <a:pt x="612358" y="4239121"/>
                  <a:pt x="585926" y="4243526"/>
                </a:cubicBezTo>
                <a:cubicBezTo>
                  <a:pt x="576695" y="4245064"/>
                  <a:pt x="568291" y="4249833"/>
                  <a:pt x="559293" y="4252404"/>
                </a:cubicBezTo>
                <a:cubicBezTo>
                  <a:pt x="547561" y="4255756"/>
                  <a:pt x="535787" y="4259099"/>
                  <a:pt x="523782" y="4261282"/>
                </a:cubicBezTo>
                <a:cubicBezTo>
                  <a:pt x="503195" y="4265025"/>
                  <a:pt x="482353" y="4267200"/>
                  <a:pt x="461639" y="4270159"/>
                </a:cubicBezTo>
                <a:cubicBezTo>
                  <a:pt x="432047" y="4267200"/>
                  <a:pt x="402256" y="4265804"/>
                  <a:pt x="372862" y="4261282"/>
                </a:cubicBezTo>
                <a:cubicBezTo>
                  <a:pt x="363613" y="4259859"/>
                  <a:pt x="355364" y="4254434"/>
                  <a:pt x="346229" y="4252404"/>
                </a:cubicBezTo>
                <a:cubicBezTo>
                  <a:pt x="267762" y="4234966"/>
                  <a:pt x="319350" y="4252334"/>
                  <a:pt x="257452" y="4234649"/>
                </a:cubicBezTo>
                <a:cubicBezTo>
                  <a:pt x="248454" y="4232078"/>
                  <a:pt x="239189" y="4229956"/>
                  <a:pt x="230819" y="4225771"/>
                </a:cubicBezTo>
                <a:cubicBezTo>
                  <a:pt x="221276" y="4220999"/>
                  <a:pt x="213729" y="4212788"/>
                  <a:pt x="204186" y="4208016"/>
                </a:cubicBezTo>
                <a:cubicBezTo>
                  <a:pt x="189933" y="4200889"/>
                  <a:pt x="174594" y="4196179"/>
                  <a:pt x="159798" y="4190260"/>
                </a:cubicBezTo>
                <a:cubicBezTo>
                  <a:pt x="151636" y="4157613"/>
                  <a:pt x="138632" y="4110388"/>
                  <a:pt x="133165" y="4074851"/>
                </a:cubicBezTo>
                <a:cubicBezTo>
                  <a:pt x="129537" y="4051270"/>
                  <a:pt x="127246" y="4027503"/>
                  <a:pt x="124287" y="4003829"/>
                </a:cubicBezTo>
                <a:cubicBezTo>
                  <a:pt x="118607" y="3833434"/>
                  <a:pt x="135850" y="3790618"/>
                  <a:pt x="97654" y="3666478"/>
                </a:cubicBezTo>
                <a:cubicBezTo>
                  <a:pt x="92968" y="3651247"/>
                  <a:pt x="88345" y="3635604"/>
                  <a:pt x="79899" y="3622090"/>
                </a:cubicBezTo>
                <a:cubicBezTo>
                  <a:pt x="73245" y="3611443"/>
                  <a:pt x="61303" y="3605102"/>
                  <a:pt x="53266" y="3595457"/>
                </a:cubicBezTo>
                <a:cubicBezTo>
                  <a:pt x="46435" y="3587260"/>
                  <a:pt x="41429" y="3577701"/>
                  <a:pt x="35510" y="3568823"/>
                </a:cubicBezTo>
                <a:cubicBezTo>
                  <a:pt x="-14989" y="3417313"/>
                  <a:pt x="32968" y="3569914"/>
                  <a:pt x="17755" y="3151573"/>
                </a:cubicBezTo>
                <a:cubicBezTo>
                  <a:pt x="15312" y="3084382"/>
                  <a:pt x="9809" y="3059511"/>
                  <a:pt x="0" y="3000653"/>
                </a:cubicBezTo>
                <a:cubicBezTo>
                  <a:pt x="2959" y="2956265"/>
                  <a:pt x="1563" y="2911370"/>
                  <a:pt x="8877" y="2867488"/>
                </a:cubicBezTo>
                <a:cubicBezTo>
                  <a:pt x="10631" y="2856963"/>
                  <a:pt x="24879" y="2851380"/>
                  <a:pt x="26633" y="2840855"/>
                </a:cubicBezTo>
                <a:cubicBezTo>
                  <a:pt x="33947" y="2796973"/>
                  <a:pt x="31656" y="2752010"/>
                  <a:pt x="35510" y="2707690"/>
                </a:cubicBezTo>
                <a:cubicBezTo>
                  <a:pt x="37577" y="2683921"/>
                  <a:pt x="41429" y="2660342"/>
                  <a:pt x="44388" y="2636668"/>
                </a:cubicBezTo>
                <a:cubicBezTo>
                  <a:pt x="41429" y="2618913"/>
                  <a:pt x="35510" y="2601402"/>
                  <a:pt x="35510" y="2583402"/>
                </a:cubicBezTo>
                <a:cubicBezTo>
                  <a:pt x="35510" y="2482352"/>
                  <a:pt x="43213" y="2491032"/>
                  <a:pt x="62143" y="2405849"/>
                </a:cubicBezTo>
                <a:cubicBezTo>
                  <a:pt x="68690" y="2376389"/>
                  <a:pt x="79899" y="2317072"/>
                  <a:pt x="79899" y="2317072"/>
                </a:cubicBezTo>
                <a:cubicBezTo>
                  <a:pt x="82858" y="2287480"/>
                  <a:pt x="90575" y="2257980"/>
                  <a:pt x="88776" y="2228295"/>
                </a:cubicBezTo>
                <a:cubicBezTo>
                  <a:pt x="86719" y="2194349"/>
                  <a:pt x="63532" y="2033833"/>
                  <a:pt x="53266" y="1961965"/>
                </a:cubicBezTo>
                <a:cubicBezTo>
                  <a:pt x="56225" y="1929414"/>
                  <a:pt x="58891" y="1896834"/>
                  <a:pt x="62143" y="1864311"/>
                </a:cubicBezTo>
                <a:cubicBezTo>
                  <a:pt x="64809" y="1837647"/>
                  <a:pt x="68796" y="1811116"/>
                  <a:pt x="71021" y="1784412"/>
                </a:cubicBezTo>
                <a:cubicBezTo>
                  <a:pt x="74716" y="1740079"/>
                  <a:pt x="74986" y="1695462"/>
                  <a:pt x="79899" y="1651247"/>
                </a:cubicBezTo>
                <a:cubicBezTo>
                  <a:pt x="83875" y="1615467"/>
                  <a:pt x="97654" y="1544715"/>
                  <a:pt x="97654" y="1544715"/>
                </a:cubicBezTo>
                <a:cubicBezTo>
                  <a:pt x="100072" y="1506025"/>
                  <a:pt x="108093" y="1356232"/>
                  <a:pt x="115409" y="1305018"/>
                </a:cubicBezTo>
                <a:cubicBezTo>
                  <a:pt x="116732" y="1295754"/>
                  <a:pt x="121716" y="1287383"/>
                  <a:pt x="124287" y="1278385"/>
                </a:cubicBezTo>
                <a:cubicBezTo>
                  <a:pt x="127639" y="1266653"/>
                  <a:pt x="130206" y="1254711"/>
                  <a:pt x="133165" y="1242874"/>
                </a:cubicBezTo>
                <a:cubicBezTo>
                  <a:pt x="146124" y="1126236"/>
                  <a:pt x="150920" y="1099799"/>
                  <a:pt x="150920" y="949911"/>
                </a:cubicBezTo>
                <a:cubicBezTo>
                  <a:pt x="150920" y="672025"/>
                  <a:pt x="152181" y="703814"/>
                  <a:pt x="133165" y="532660"/>
                </a:cubicBezTo>
                <a:cubicBezTo>
                  <a:pt x="136124" y="523782"/>
                  <a:pt x="139471" y="515025"/>
                  <a:pt x="142042" y="506027"/>
                </a:cubicBezTo>
                <a:cubicBezTo>
                  <a:pt x="145394" y="494295"/>
                  <a:pt x="144152" y="480669"/>
                  <a:pt x="150920" y="470517"/>
                </a:cubicBezTo>
                <a:cubicBezTo>
                  <a:pt x="160755" y="455764"/>
                  <a:pt x="188992" y="448948"/>
                  <a:pt x="204186" y="443884"/>
                </a:cubicBezTo>
                <a:cubicBezTo>
                  <a:pt x="210104" y="437965"/>
                  <a:pt x="218198" y="433614"/>
                  <a:pt x="221941" y="426128"/>
                </a:cubicBezTo>
                <a:cubicBezTo>
                  <a:pt x="230311" y="409388"/>
                  <a:pt x="224124" y="383244"/>
                  <a:pt x="239697" y="372862"/>
                </a:cubicBezTo>
                <a:cubicBezTo>
                  <a:pt x="274116" y="349916"/>
                  <a:pt x="256208" y="358481"/>
                  <a:pt x="292963" y="346229"/>
                </a:cubicBezTo>
                <a:cubicBezTo>
                  <a:pt x="301841" y="337351"/>
                  <a:pt x="309951" y="327633"/>
                  <a:pt x="319596" y="319596"/>
                </a:cubicBezTo>
                <a:cubicBezTo>
                  <a:pt x="343534" y="299648"/>
                  <a:pt x="350569" y="299197"/>
                  <a:pt x="381740" y="292963"/>
                </a:cubicBezTo>
                <a:cubicBezTo>
                  <a:pt x="384642" y="292383"/>
                  <a:pt x="324035" y="294442"/>
                  <a:pt x="363984" y="292963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119F8BA-1144-B54D-97F1-049A0DE9E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926" y="116632"/>
            <a:ext cx="6936148" cy="461636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EFC23D17-5D2C-5B4E-A7AE-B008AA83B2DC}"/>
              </a:ext>
            </a:extLst>
          </p:cNvPr>
          <p:cNvSpPr/>
          <p:nvPr/>
        </p:nvSpPr>
        <p:spPr>
          <a:xfrm>
            <a:off x="683568" y="4869160"/>
            <a:ext cx="806489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1800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 U.S.A. nel 2009 sono stati somministrati:</a:t>
            </a:r>
          </a:p>
          <a:p>
            <a:endParaRPr lang="it-IT" altLang="it-IT" sz="800" kern="0" dirty="0">
              <a:solidFill>
                <a:srgbClr val="FFD523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sz="1800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più di </a:t>
            </a:r>
            <a:r>
              <a:rPr lang="it-IT" altLang="it-IT" sz="1800" kern="0" dirty="0">
                <a:solidFill>
                  <a:srgbClr val="00FA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 milioni di Kg </a:t>
            </a:r>
            <a:r>
              <a:rPr lang="it-IT" altLang="it-IT" sz="1800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 antibiotici all’uomo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più di </a:t>
            </a:r>
            <a:r>
              <a:rPr lang="it-IT" sz="1800" kern="0" dirty="0">
                <a:solidFill>
                  <a:srgbClr val="00FA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13 milioni di Kg </a:t>
            </a:r>
            <a:r>
              <a:rPr lang="it-IT" sz="1800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agli animali!</a:t>
            </a:r>
          </a:p>
          <a:p>
            <a:r>
              <a:rPr lang="it-IT" sz="1800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....la maggior parte per promuovere la crescita degli animali da allevamento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124553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61A7231-73D1-B64F-ADD0-3E7E39587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90" y="404664"/>
            <a:ext cx="7893020" cy="558631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5283E40-AE80-C3B4-3FF2-9E7B09F25331}"/>
              </a:ext>
            </a:extLst>
          </p:cNvPr>
          <p:cNvSpPr/>
          <p:nvPr/>
        </p:nvSpPr>
        <p:spPr bwMode="auto">
          <a:xfrm>
            <a:off x="4355976" y="1700808"/>
            <a:ext cx="4104456" cy="42484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32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2ED717D-49AE-2249-892A-C7F5F6CB1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57837">
            <a:off x="1646010" y="265136"/>
            <a:ext cx="5432152" cy="3564850"/>
          </a:xfrm>
          <a:prstGeom prst="rect">
            <a:avLst/>
          </a:prstGeom>
          <a:effectLst>
            <a:glow rad="355600">
              <a:schemeClr val="accent1">
                <a:alpha val="40000"/>
              </a:schemeClr>
            </a:glow>
          </a:effec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3B7E0A6-9BC6-9442-B5FF-BE35C8918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573016"/>
            <a:ext cx="5148064" cy="2889083"/>
          </a:xfrm>
          <a:prstGeom prst="rect">
            <a:avLst/>
          </a:prstGeom>
          <a:effectLst>
            <a:glow rad="317500">
              <a:schemeClr val="accent1">
                <a:alpha val="40000"/>
              </a:schemeClr>
            </a:glo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64649C2-3040-8F40-BF83-42C992216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0579">
            <a:off x="4258540" y="2799563"/>
            <a:ext cx="4645653" cy="3484240"/>
          </a:xfrm>
          <a:prstGeom prst="rect">
            <a:avLst/>
          </a:prstGeom>
          <a:effectLst>
            <a:glow rad="317500">
              <a:schemeClr val="accent1">
                <a:alpha val="40000"/>
              </a:schemeClr>
            </a:glo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E893FF0-3DB3-654A-85AC-CFACD194DB6B}"/>
              </a:ext>
            </a:extLst>
          </p:cNvPr>
          <p:cNvSpPr txBox="1"/>
          <p:nvPr/>
        </p:nvSpPr>
        <p:spPr>
          <a:xfrm>
            <a:off x="5076056" y="165068"/>
            <a:ext cx="3950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F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ALLEVAMENTI INTENSIVI</a:t>
            </a:r>
          </a:p>
        </p:txBody>
      </p:sp>
    </p:spTree>
    <p:extLst>
      <p:ext uri="{BB962C8B-B14F-4D97-AF65-F5344CB8AC3E}">
        <p14:creationId xmlns:p14="http://schemas.microsoft.com/office/powerpoint/2010/main" val="279958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DF5C366-1AE5-BB47-948C-6B4516A94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667413"/>
            <a:ext cx="4481415" cy="296411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0B47812-5F84-7445-A27E-23E743C762F7}"/>
              </a:ext>
            </a:extLst>
          </p:cNvPr>
          <p:cNvSpPr txBox="1"/>
          <p:nvPr/>
        </p:nvSpPr>
        <p:spPr>
          <a:xfrm>
            <a:off x="4536981" y="205748"/>
            <a:ext cx="3563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F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ALLEVAMENTI DIFFUSI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7E50BCD-981F-8D48-85FF-FED2509D05B6}"/>
              </a:ext>
            </a:extLst>
          </p:cNvPr>
          <p:cNvSpPr txBox="1"/>
          <p:nvPr/>
        </p:nvSpPr>
        <p:spPr>
          <a:xfrm>
            <a:off x="971600" y="4221088"/>
            <a:ext cx="73420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F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...ma non possono essere l’unica soluzione</a:t>
            </a:r>
          </a:p>
          <a:p>
            <a:endParaRPr lang="it-IT" dirty="0">
              <a:solidFill>
                <a:srgbClr val="00F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solidFill>
                  <a:srgbClr val="00F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antibiotici possono essere ridotti ma mai eliminati</a:t>
            </a:r>
          </a:p>
          <a:p>
            <a:endParaRPr lang="it-IT" dirty="0">
              <a:solidFill>
                <a:srgbClr val="00F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223F43-4A9B-BE43-BC91-787D5AA6B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276872"/>
            <a:ext cx="3238500" cy="3327400"/>
          </a:xfrm>
          <a:prstGeom prst="rect">
            <a:avLst/>
          </a:prstGeom>
        </p:spPr>
      </p:pic>
      <p:sp>
        <p:nvSpPr>
          <p:cNvPr id="5" name="Fumetto 4 4">
            <a:extLst>
              <a:ext uri="{FF2B5EF4-FFF2-40B4-BE49-F238E27FC236}">
                <a16:creationId xmlns:a16="http://schemas.microsoft.com/office/drawing/2014/main" id="{E486AB21-78D0-8F48-940F-AD92D163BF99}"/>
              </a:ext>
            </a:extLst>
          </p:cNvPr>
          <p:cNvSpPr/>
          <p:nvPr/>
        </p:nvSpPr>
        <p:spPr bwMode="auto">
          <a:xfrm>
            <a:off x="3347864" y="545065"/>
            <a:ext cx="4752528" cy="1872208"/>
          </a:xfrm>
          <a:prstGeom prst="cloudCallout">
            <a:avLst>
              <a:gd name="adj1" fmla="val -38110"/>
              <a:gd name="adj2" fmla="val 6017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08B05F5-BD4D-CE49-8254-24AAAB11DA1B}"/>
              </a:ext>
            </a:extLst>
          </p:cNvPr>
          <p:cNvSpPr/>
          <p:nvPr/>
        </p:nvSpPr>
        <p:spPr>
          <a:xfrm>
            <a:off x="3851920" y="1124744"/>
            <a:ext cx="4248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it-IT" b="1" dirty="0">
                <a:effectLst>
                  <a:outerShdw algn="ctr" rotWithShape="0">
                    <a:srgbClr val="000000"/>
                  </a:outerShdw>
                </a:effectLst>
                <a:latin typeface="Comic Sans MS" panose="030F0902030302020204" pitchFamily="66" charset="0"/>
                <a:cs typeface="Arial" panose="020B0604020202020204" pitchFamily="34" charset="0"/>
              </a:rPr>
              <a:t>A me </a:t>
            </a:r>
            <a:r>
              <a:rPr lang="it-IT" altLang="it-IT" b="1" dirty="0">
                <a:effectLst>
                  <a:outerShdw sx="1000" sy="1000" algn="ctr" rotWithShape="0">
                    <a:srgbClr val="000000"/>
                  </a:outerShdw>
                </a:effectLst>
                <a:latin typeface="Comic Sans MS" panose="030F0902030302020204" pitchFamily="66" charset="0"/>
                <a:cs typeface="Arial" panose="020B0604020202020204" pitchFamily="34" charset="0"/>
              </a:rPr>
              <a:t>sembra</a:t>
            </a:r>
            <a:r>
              <a:rPr lang="it-IT" altLang="it-IT" b="1" dirty="0">
                <a:effectLst>
                  <a:outerShdw algn="ctr" rotWithShape="0">
                    <a:srgbClr val="000000"/>
                  </a:outerShdw>
                </a:effectLst>
                <a:latin typeface="Comic Sans MS" panose="030F0902030302020204" pitchFamily="66" charset="0"/>
                <a:cs typeface="Arial" panose="020B0604020202020204" pitchFamily="34" charset="0"/>
              </a:rPr>
              <a:t> un po’ poco…</a:t>
            </a:r>
            <a:endParaRPr lang="it-IT" b="1" dirty="0">
              <a:effectLst>
                <a:outerShdw algn="ctr" rotWithShape="0">
                  <a:srgbClr val="000000"/>
                </a:outerShdw>
              </a:effectLst>
              <a:latin typeface="Comic Sans MS" panose="030F0902030302020204" pitchFamily="66" charset="0"/>
            </a:endParaRPr>
          </a:p>
          <a:p>
            <a:pPr algn="just">
              <a:defRPr/>
            </a:pPr>
            <a:endParaRPr lang="it-IT" b="1" dirty="0">
              <a:effectLst>
                <a:outerShdw algn="ctr" rotWithShape="0">
                  <a:srgbClr val="000000"/>
                </a:outerShdw>
              </a:effectLst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0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691A00B3-677A-7C47-81D2-A94BE840E852}"/>
              </a:ext>
            </a:extLst>
          </p:cNvPr>
          <p:cNvGrpSpPr/>
          <p:nvPr/>
        </p:nvGrpSpPr>
        <p:grpSpPr>
          <a:xfrm>
            <a:off x="1144937" y="836712"/>
            <a:ext cx="7421421" cy="3521780"/>
            <a:chOff x="1144937" y="1238587"/>
            <a:chExt cx="7421421" cy="3521780"/>
          </a:xfrm>
        </p:grpSpPr>
        <p:sp>
          <p:nvSpPr>
            <p:cNvPr id="3" name="Freccia destra 2">
              <a:extLst>
                <a:ext uri="{FF2B5EF4-FFF2-40B4-BE49-F238E27FC236}">
                  <a16:creationId xmlns:a16="http://schemas.microsoft.com/office/drawing/2014/main" id="{F9692E84-0E8E-CD46-989E-0C01A0462741}"/>
                </a:ext>
              </a:extLst>
            </p:cNvPr>
            <p:cNvSpPr/>
            <p:nvPr/>
          </p:nvSpPr>
          <p:spPr bwMode="auto">
            <a:xfrm rot="19610065">
              <a:off x="1144937" y="2537830"/>
              <a:ext cx="5616155" cy="400759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4" name="Rettangolo con angoli arrotondati 3">
              <a:extLst>
                <a:ext uri="{FF2B5EF4-FFF2-40B4-BE49-F238E27FC236}">
                  <a16:creationId xmlns:a16="http://schemas.microsoft.com/office/drawing/2014/main" id="{71B0E0FA-95CA-EE44-8F79-97DEE4BF4530}"/>
                </a:ext>
              </a:extLst>
            </p:cNvPr>
            <p:cNvSpPr/>
            <p:nvPr/>
          </p:nvSpPr>
          <p:spPr bwMode="auto">
            <a:xfrm rot="19654824">
              <a:off x="1866256" y="3932162"/>
              <a:ext cx="108000" cy="36004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5" name="Rettangolo con angoli arrotondati 4">
              <a:extLst>
                <a:ext uri="{FF2B5EF4-FFF2-40B4-BE49-F238E27FC236}">
                  <a16:creationId xmlns:a16="http://schemas.microsoft.com/office/drawing/2014/main" id="{21639617-95A0-5247-AFF4-EC846760A03B}"/>
                </a:ext>
              </a:extLst>
            </p:cNvPr>
            <p:cNvSpPr/>
            <p:nvPr/>
          </p:nvSpPr>
          <p:spPr bwMode="auto">
            <a:xfrm rot="19654824">
              <a:off x="5596198" y="1413669"/>
              <a:ext cx="108000" cy="36004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id="{CAC78F5B-EC6A-8A4D-B990-F0A7DC9A0ED1}"/>
                </a:ext>
              </a:extLst>
            </p:cNvPr>
            <p:cNvSpPr/>
            <p:nvPr/>
          </p:nvSpPr>
          <p:spPr bwMode="auto">
            <a:xfrm rot="19654824">
              <a:off x="4732103" y="1989734"/>
              <a:ext cx="108000" cy="36004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id="{0B0CCC5C-2074-3B4A-8527-917BEA857DCB}"/>
                </a:ext>
              </a:extLst>
            </p:cNvPr>
            <p:cNvSpPr/>
            <p:nvPr/>
          </p:nvSpPr>
          <p:spPr bwMode="auto">
            <a:xfrm rot="19654824">
              <a:off x="3795999" y="2637806"/>
              <a:ext cx="108000" cy="36004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id="{33A7551D-6666-2B43-9BD7-8BF1621FA6B5}"/>
                </a:ext>
              </a:extLst>
            </p:cNvPr>
            <p:cNvSpPr/>
            <p:nvPr/>
          </p:nvSpPr>
          <p:spPr bwMode="auto">
            <a:xfrm rot="19654824">
              <a:off x="2859896" y="3248980"/>
              <a:ext cx="108000" cy="36004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2F12F116-60B8-E84C-96A6-D64F301C9B6C}"/>
                </a:ext>
              </a:extLst>
            </p:cNvPr>
            <p:cNvSpPr txBox="1"/>
            <p:nvPr/>
          </p:nvSpPr>
          <p:spPr>
            <a:xfrm>
              <a:off x="1338045" y="3717032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1940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C46FFB32-8CE9-E44C-970D-49EE66AF52B1}"/>
                </a:ext>
              </a:extLst>
            </p:cNvPr>
            <p:cNvSpPr txBox="1"/>
            <p:nvPr/>
          </p:nvSpPr>
          <p:spPr>
            <a:xfrm>
              <a:off x="5015064" y="123858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62DD4F5D-8E81-9B4B-9190-7288FBCE0237}"/>
                </a:ext>
              </a:extLst>
            </p:cNvPr>
            <p:cNvSpPr txBox="1"/>
            <p:nvPr/>
          </p:nvSpPr>
          <p:spPr>
            <a:xfrm>
              <a:off x="4077744" y="181825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2000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ADFC1E32-288B-2446-AA6B-916B135878D7}"/>
                </a:ext>
              </a:extLst>
            </p:cNvPr>
            <p:cNvSpPr txBox="1"/>
            <p:nvPr/>
          </p:nvSpPr>
          <p:spPr>
            <a:xfrm>
              <a:off x="3215885" y="2430432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1980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2F9B25F1-8104-2541-8D89-793EA2372AFA}"/>
                </a:ext>
              </a:extLst>
            </p:cNvPr>
            <p:cNvSpPr txBox="1"/>
            <p:nvPr/>
          </p:nvSpPr>
          <p:spPr>
            <a:xfrm>
              <a:off x="2235259" y="3054323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1960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AF1B19A5-6161-B74A-A72E-EFBE980A4D74}"/>
                </a:ext>
              </a:extLst>
            </p:cNvPr>
            <p:cNvSpPr txBox="1"/>
            <p:nvPr/>
          </p:nvSpPr>
          <p:spPr>
            <a:xfrm>
              <a:off x="1259583" y="4329480"/>
              <a:ext cx="151676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it-IT" sz="1100" dirty="0">
                  <a:solidFill>
                    <a:srgbClr val="FFFF00"/>
                  </a:solidFill>
                  <a:latin typeface="Symbol" pitchFamily="2" charset="2"/>
                  <a:cs typeface="Arial" panose="020B0604020202020204" pitchFamily="34" charset="0"/>
                </a:rPr>
                <a:t>b</a:t>
              </a:r>
              <a:r>
                <a:rPr lang="it-IT" sz="11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it-IT" sz="11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Lactams</a:t>
              </a:r>
              <a:r>
                <a:rPr lang="it-IT" sz="11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(1940)</a:t>
              </a:r>
            </a:p>
            <a:p>
              <a:r>
                <a:rPr lang="it-IT" sz="11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Sulfa-drugs</a:t>
              </a:r>
              <a:r>
                <a:rPr lang="it-IT" sz="11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(1936)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2757B458-C674-9A46-ADBB-C2CBCD5FD1E3}"/>
                </a:ext>
              </a:extLst>
            </p:cNvPr>
            <p:cNvSpPr txBox="1"/>
            <p:nvPr/>
          </p:nvSpPr>
          <p:spPr>
            <a:xfrm>
              <a:off x="2123728" y="3354377"/>
              <a:ext cx="3570208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</a:t>
              </a:r>
              <a:r>
                <a:rPr lang="it-IT" sz="11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Quinolones</a:t>
              </a:r>
              <a:r>
                <a:rPr lang="it-IT" sz="11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it-IT" sz="11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Streptogramins</a:t>
              </a:r>
              <a:r>
                <a:rPr lang="it-IT" sz="11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(1962)</a:t>
              </a:r>
            </a:p>
            <a:p>
              <a:r>
                <a:rPr lang="it-IT" sz="11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</a:t>
              </a:r>
              <a:r>
                <a:rPr lang="it-IT" sz="11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Glycopeptides</a:t>
              </a:r>
              <a:r>
                <a:rPr lang="it-IT" sz="11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(19358)</a:t>
              </a:r>
            </a:p>
            <a:p>
              <a:r>
                <a:rPr lang="it-IT" sz="11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</a:t>
              </a:r>
              <a:r>
                <a:rPr lang="it-IT" sz="11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Macrolides</a:t>
              </a:r>
              <a:r>
                <a:rPr lang="it-IT" sz="11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(1952)</a:t>
              </a:r>
            </a:p>
            <a:p>
              <a:r>
                <a:rPr lang="it-IT" sz="11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it-IT" sz="11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Aminoglycosides</a:t>
              </a:r>
              <a:r>
                <a:rPr lang="it-IT" sz="11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(1950)</a:t>
              </a:r>
            </a:p>
            <a:p>
              <a:r>
                <a:rPr lang="it-IT" sz="11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Chloramphenicol</a:t>
              </a:r>
              <a:r>
                <a:rPr lang="it-IT" sz="11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it-IT" sz="11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Tetracyclines</a:t>
              </a:r>
              <a:r>
                <a:rPr lang="it-IT" sz="11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(1949)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5BC05D18-41DE-CA41-B22E-DE595E1BAC1B}"/>
                </a:ext>
              </a:extLst>
            </p:cNvPr>
            <p:cNvSpPr txBox="1"/>
            <p:nvPr/>
          </p:nvSpPr>
          <p:spPr>
            <a:xfrm>
              <a:off x="4698708" y="2296659"/>
              <a:ext cx="164500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it-IT" sz="11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Daptomycin</a:t>
              </a:r>
              <a:r>
                <a:rPr lang="it-IT" sz="11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(2003)</a:t>
              </a:r>
            </a:p>
            <a:p>
              <a:r>
                <a:rPr lang="it-IT" sz="11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Linezolid</a:t>
              </a:r>
              <a:r>
                <a:rPr lang="it-IT" sz="11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(2000)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310FCE15-1EE8-6649-A093-AF91D051C6EF}"/>
                </a:ext>
              </a:extLst>
            </p:cNvPr>
            <p:cNvSpPr txBox="1"/>
            <p:nvPr/>
          </p:nvSpPr>
          <p:spPr>
            <a:xfrm>
              <a:off x="5597275" y="1671207"/>
              <a:ext cx="296908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it-IT" sz="11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Tedizolid</a:t>
              </a:r>
              <a:r>
                <a:rPr lang="it-IT" sz="11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2nd </a:t>
              </a:r>
              <a:r>
                <a:rPr lang="it-IT" sz="11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</a:t>
              </a:r>
              <a:r>
                <a:rPr lang="it-IT" sz="11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1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glycopeptides</a:t>
              </a:r>
              <a:r>
                <a:rPr lang="it-IT" sz="11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(2014)</a:t>
              </a:r>
            </a:p>
            <a:p>
              <a:r>
                <a:rPr lang="it-IT" sz="11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Fidaxomicin</a:t>
              </a:r>
              <a:r>
                <a:rPr lang="it-IT" sz="11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(2012)</a:t>
              </a:r>
            </a:p>
          </p:txBody>
        </p: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57BADAB-A8CA-874E-A81F-DD5E01932577}"/>
              </a:ext>
            </a:extLst>
          </p:cNvPr>
          <p:cNvSpPr txBox="1"/>
          <p:nvPr/>
        </p:nvSpPr>
        <p:spPr>
          <a:xfrm>
            <a:off x="1151876" y="5041025"/>
            <a:ext cx="7016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GRAFICO TEMPORALE DEL DRUG-DISCOVERY DI NUOVI ANTIBIOTICI PER USO CLINICO UMANO DAL 1940 A OGGI</a:t>
            </a:r>
          </a:p>
        </p:txBody>
      </p:sp>
    </p:spTree>
    <p:extLst>
      <p:ext uri="{BB962C8B-B14F-4D97-AF65-F5344CB8AC3E}">
        <p14:creationId xmlns:p14="http://schemas.microsoft.com/office/powerpoint/2010/main" val="461106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189AEF-91DD-C148-B15E-D9585F32B5BD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2676276" y="1124744"/>
            <a:ext cx="4114800" cy="5535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eaLnBrk="1" hangingPunct="1">
              <a:defRPr/>
            </a:pPr>
            <a:r>
              <a:rPr lang="it-IT" altLang="it-IT" sz="2400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Aspettativa di vita media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87D4181-A4E6-1C49-994F-062826012820}"/>
              </a:ext>
            </a:extLst>
          </p:cNvPr>
          <p:cNvSpPr/>
          <p:nvPr/>
        </p:nvSpPr>
        <p:spPr>
          <a:xfrm>
            <a:off x="179512" y="260648"/>
            <a:ext cx="88924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b="1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ANTIBIOTICI: una storia di successi nella lotta alle infezioni </a:t>
            </a:r>
            <a:endParaRPr lang="it-IT" b="1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5E00F7D-AEA3-8440-802D-740BBBC54D1A}"/>
              </a:ext>
            </a:extLst>
          </p:cNvPr>
          <p:cNvSpPr/>
          <p:nvPr/>
        </p:nvSpPr>
        <p:spPr>
          <a:xfrm>
            <a:off x="1651635" y="2126504"/>
            <a:ext cx="18870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2000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1900 = 47 anni</a:t>
            </a:r>
            <a:endParaRPr lang="it-IT" sz="20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58451AD-0B05-8844-B0E8-172274D22437}"/>
              </a:ext>
            </a:extLst>
          </p:cNvPr>
          <p:cNvSpPr/>
          <p:nvPr/>
        </p:nvSpPr>
        <p:spPr>
          <a:xfrm>
            <a:off x="5847548" y="2126504"/>
            <a:ext cx="18870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2000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2000 = 80 anni</a:t>
            </a:r>
            <a:endParaRPr lang="it-IT" sz="20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8179021-E1F9-E94A-A082-2CB208134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606" y="2680059"/>
            <a:ext cx="3539536" cy="311594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81B93EE-3C2F-144E-8CEE-D79F6B1DE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71" y="2680059"/>
            <a:ext cx="3381585" cy="3115940"/>
          </a:xfrm>
          <a:prstGeom prst="rect">
            <a:avLst/>
          </a:prstGeom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19113E8F-6D6A-0F4F-A470-D53E23F2F5BA}"/>
              </a:ext>
            </a:extLst>
          </p:cNvPr>
          <p:cNvCxnSpPr>
            <a:cxnSpLocks/>
          </p:cNvCxnSpPr>
          <p:nvPr/>
        </p:nvCxnSpPr>
        <p:spPr bwMode="auto">
          <a:xfrm flipH="1">
            <a:off x="3106642" y="1579821"/>
            <a:ext cx="670971" cy="58336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D523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1AC4E9E0-32A5-524F-BB55-812A772D2379}"/>
              </a:ext>
            </a:extLst>
          </p:cNvPr>
          <p:cNvCxnSpPr>
            <a:cxnSpLocks/>
          </p:cNvCxnSpPr>
          <p:nvPr/>
        </p:nvCxnSpPr>
        <p:spPr bwMode="auto">
          <a:xfrm>
            <a:off x="5847548" y="1637664"/>
            <a:ext cx="452644" cy="47164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D523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8950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BCBB4708-B5C6-1049-BEFE-A410EDB36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034280"/>
              </p:ext>
            </p:extLst>
          </p:nvPr>
        </p:nvGraphicFramePr>
        <p:xfrm>
          <a:off x="395536" y="404664"/>
          <a:ext cx="8352927" cy="5318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17392335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75951063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506339524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623644932"/>
                    </a:ext>
                  </a:extLst>
                </a:gridCol>
                <a:gridCol w="2088231">
                  <a:extLst>
                    <a:ext uri="{9D8B030D-6E8A-4147-A177-3AD203B41FA5}">
                      <a16:colId xmlns:a16="http://schemas.microsoft.com/office/drawing/2014/main" val="19710784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1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CLASSE DI ANTIBIOTICO</a:t>
                      </a:r>
                      <a:endParaRPr lang="it-IT" sz="11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ANNO DI INTRODUZIONE</a:t>
                      </a:r>
                      <a:endParaRPr lang="it-IT" sz="11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ANNO DI OSSERVAZIONE DELLA RESISTENZA</a:t>
                      </a:r>
                      <a:endParaRPr lang="it-IT" sz="11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MECCANISMO DI AZIONE </a:t>
                      </a:r>
                      <a:endParaRPr lang="it-IT" sz="11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PRINCIPALE MECCANISMO DI RESISTENZA</a:t>
                      </a:r>
                      <a:endParaRPr lang="it-IT" sz="11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7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200" b="1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Sulfonamidi</a:t>
                      </a:r>
                      <a:endParaRPr lang="it-IT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Inibizione delle diidropteroato sintetasi (DPS)</a:t>
                      </a:r>
                      <a:endParaRPr lang="it-IT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Mutazioni delle DPS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621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Pennicilline</a:t>
                      </a:r>
                      <a:endParaRPr lang="it-IT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Inibizione di </a:t>
                      </a: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PBPs</a:t>
                      </a:r>
                      <a:endParaRPr lang="it-IT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Symbol" pitchFamily="2" charset="2"/>
                          <a:cs typeface="Arial" panose="020B0604020202020204" pitchFamily="34" charset="0"/>
                        </a:rPr>
                        <a:t>b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lattamasi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 </a:t>
                      </a: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PBPs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mutanti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7048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Streptomicina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Subunità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ribosomale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Mutazioni </a:t>
                      </a: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rRNA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9111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Tetraciclina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Subunità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ribosomale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Efflusso; Mutazioni </a:t>
                      </a: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rRNA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616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Eritromicina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Peptidiltrasferasi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</a:t>
                      </a: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subunità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ribosomale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Mutazioni </a:t>
                      </a: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rRNA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23S</a:t>
                      </a:r>
                    </a:p>
                    <a:p>
                      <a:endParaRPr lang="it-IT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110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Rifampicina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Subunità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Symbol" pitchFamily="2" charset="2"/>
                          <a:cs typeface="Arial" panose="020B0604020202020204" pitchFamily="34" charset="0"/>
                        </a:rPr>
                        <a:t>b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RNA polimerasi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Mutazioni della RNA polimerasi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259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Vancomicina</a:t>
                      </a:r>
                      <a:endParaRPr lang="it-IT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Blocco di </a:t>
                      </a: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transpeptidasi</a:t>
                      </a:r>
                      <a:endParaRPr lang="it-IT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Substrato D-Ala-D-</a:t>
                      </a: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Lac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alterato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88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Meticillina</a:t>
                      </a:r>
                      <a:endParaRPr lang="it-IT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Inibizione di </a:t>
                      </a: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PBPs</a:t>
                      </a:r>
                      <a:endParaRPr lang="it-IT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Symbol" pitchFamily="2" charset="2"/>
                          <a:cs typeface="Arial" panose="020B0604020202020204" pitchFamily="34" charset="0"/>
                        </a:rPr>
                        <a:t>b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lattamasi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 </a:t>
                      </a: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PBPs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alterati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730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Ciprofloxacina</a:t>
                      </a:r>
                      <a:endParaRPr lang="it-IT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DNA </a:t>
                      </a: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girasi</a:t>
                      </a:r>
                      <a:endParaRPr lang="it-IT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Mutazioni </a:t>
                      </a: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subunità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GyrA</a:t>
                      </a:r>
                      <a:endParaRPr lang="it-IT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41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Linezolid</a:t>
                      </a:r>
                      <a:endParaRPr lang="it-IT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Peptidiltrasferasi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</a:t>
                      </a: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subunità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ribosomale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Mutazioni </a:t>
                      </a: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rRNA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23S</a:t>
                      </a:r>
                    </a:p>
                    <a:p>
                      <a:endParaRPr lang="it-IT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746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Daptomicina</a:t>
                      </a:r>
                      <a:endParaRPr lang="it-IT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Depolarizazione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membrana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Modificazioni delle cariche di membrana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591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200" b="1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Fidaxomicina</a:t>
                      </a:r>
                      <a:endParaRPr lang="it-IT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Inibizione di RNA polimerasi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Mutazioni della RNA polimerasi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831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200" b="1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Bedaquilina</a:t>
                      </a:r>
                      <a:endParaRPr lang="it-IT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it-IT" sz="900" b="0" i="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it-IT" sz="900" b="0" i="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ATPasi</a:t>
                      </a:r>
                      <a:endParaRPr lang="it-IT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Mutazioni di F</a:t>
                      </a:r>
                      <a:r>
                        <a:rPr lang="it-IT" sz="900" b="0" i="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it-IT" sz="900" b="0" i="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9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ATPasi</a:t>
                      </a:r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 efflusso</a:t>
                      </a:r>
                    </a:p>
                    <a:p>
                      <a:endParaRPr lang="it-IT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564333"/>
                  </a:ext>
                </a:extLst>
              </a:tr>
            </a:tbl>
          </a:graphicData>
        </a:graphic>
      </p:graphicFrame>
      <p:grpSp>
        <p:nvGrpSpPr>
          <p:cNvPr id="13" name="Gruppo 12">
            <a:extLst>
              <a:ext uri="{FF2B5EF4-FFF2-40B4-BE49-F238E27FC236}">
                <a16:creationId xmlns:a16="http://schemas.microsoft.com/office/drawing/2014/main" id="{E7516C1D-43A2-4C46-9C14-A8F89374E65C}"/>
              </a:ext>
            </a:extLst>
          </p:cNvPr>
          <p:cNvGrpSpPr/>
          <p:nvPr/>
        </p:nvGrpSpPr>
        <p:grpSpPr>
          <a:xfrm>
            <a:off x="2195736" y="1412800"/>
            <a:ext cx="2016224" cy="4171500"/>
            <a:chOff x="2195736" y="1484808"/>
            <a:chExt cx="2016224" cy="4171500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CC29BBF-CCBB-DC45-BFAA-61C343D0A858}"/>
                </a:ext>
              </a:extLst>
            </p:cNvPr>
            <p:cNvSpPr/>
            <p:nvPr/>
          </p:nvSpPr>
          <p:spPr bwMode="auto">
            <a:xfrm>
              <a:off x="2195736" y="5085184"/>
              <a:ext cx="2016224" cy="216000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4852E7E0-8571-AF41-A299-16E17B23C6FB}"/>
                </a:ext>
              </a:extLst>
            </p:cNvPr>
            <p:cNvSpPr/>
            <p:nvPr/>
          </p:nvSpPr>
          <p:spPr bwMode="auto">
            <a:xfrm>
              <a:off x="2195736" y="5440308"/>
              <a:ext cx="2016224" cy="216000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2FE22583-F115-3F42-91F9-0D653438B0B1}"/>
                </a:ext>
              </a:extLst>
            </p:cNvPr>
            <p:cNvSpPr/>
            <p:nvPr/>
          </p:nvSpPr>
          <p:spPr bwMode="auto">
            <a:xfrm>
              <a:off x="2195736" y="4725144"/>
              <a:ext cx="2016224" cy="216000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D34B4292-CC52-E244-8F34-6F767165CED9}"/>
                </a:ext>
              </a:extLst>
            </p:cNvPr>
            <p:cNvSpPr/>
            <p:nvPr/>
          </p:nvSpPr>
          <p:spPr bwMode="auto">
            <a:xfrm>
              <a:off x="2195736" y="4365128"/>
              <a:ext cx="2016224" cy="216000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D822B473-31D6-8B4E-BFE1-48146BFC8E46}"/>
                </a:ext>
              </a:extLst>
            </p:cNvPr>
            <p:cNvSpPr/>
            <p:nvPr/>
          </p:nvSpPr>
          <p:spPr bwMode="auto">
            <a:xfrm>
              <a:off x="2195736" y="4005088"/>
              <a:ext cx="2016224" cy="216000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80CBEF12-3442-AB4F-B67C-CF958FA8B973}"/>
                </a:ext>
              </a:extLst>
            </p:cNvPr>
            <p:cNvSpPr/>
            <p:nvPr/>
          </p:nvSpPr>
          <p:spPr bwMode="auto">
            <a:xfrm>
              <a:off x="2195736" y="3573016"/>
              <a:ext cx="2016224" cy="216000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863FC630-E05D-9A47-83BD-52F8D77933FC}"/>
                </a:ext>
              </a:extLst>
            </p:cNvPr>
            <p:cNvSpPr/>
            <p:nvPr/>
          </p:nvSpPr>
          <p:spPr bwMode="auto">
            <a:xfrm>
              <a:off x="2195736" y="2852936"/>
              <a:ext cx="2016224" cy="216000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DB5A1362-2006-E34E-BDE9-FC6786CCB223}"/>
                </a:ext>
              </a:extLst>
            </p:cNvPr>
            <p:cNvSpPr/>
            <p:nvPr/>
          </p:nvSpPr>
          <p:spPr bwMode="auto">
            <a:xfrm>
              <a:off x="2195736" y="1484808"/>
              <a:ext cx="2016224" cy="216000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  <p:sp>
        <p:nvSpPr>
          <p:cNvPr id="14" name="Rectangle 2">
            <a:extLst>
              <a:ext uri="{FF2B5EF4-FFF2-40B4-BE49-F238E27FC236}">
                <a16:creationId xmlns:a16="http://schemas.microsoft.com/office/drawing/2014/main" id="{3087614C-3129-2D41-97C1-3B878982C51A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907704" y="14208"/>
            <a:ext cx="5328592" cy="34876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eaLnBrk="1" hangingPunct="1">
              <a:defRPr/>
            </a:pPr>
            <a:r>
              <a:rPr lang="it-IT" altLang="it-IT" sz="1800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ANTIBIOTICI STORICAMENTE IMPORTANTI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3BBD286-060E-2C46-AA9B-82E4DD99818F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395536" y="5723424"/>
            <a:ext cx="3312368" cy="34876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eaLnBrk="1" hangingPunct="1">
              <a:defRPr/>
            </a:pPr>
            <a:r>
              <a:rPr lang="it-IT" altLang="it-IT" sz="1800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....la resistenza è inevitabile?</a:t>
            </a:r>
          </a:p>
        </p:txBody>
      </p:sp>
    </p:spTree>
    <p:extLst>
      <p:ext uri="{BB962C8B-B14F-4D97-AF65-F5344CB8AC3E}">
        <p14:creationId xmlns:p14="http://schemas.microsoft.com/office/powerpoint/2010/main" val="95584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ostrina 2">
            <a:extLst>
              <a:ext uri="{FF2B5EF4-FFF2-40B4-BE49-F238E27FC236}">
                <a16:creationId xmlns:a16="http://schemas.microsoft.com/office/drawing/2014/main" id="{F3F9508C-B30A-C645-B8EB-53C8B51E4F97}"/>
              </a:ext>
            </a:extLst>
          </p:cNvPr>
          <p:cNvSpPr/>
          <p:nvPr/>
        </p:nvSpPr>
        <p:spPr bwMode="auto">
          <a:xfrm>
            <a:off x="179512" y="1700808"/>
            <a:ext cx="1368152" cy="504056"/>
          </a:xfrm>
          <a:prstGeom prst="chevron">
            <a:avLst/>
          </a:prstGeom>
          <a:solidFill>
            <a:srgbClr val="0D0D39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177800">
              <a:schemeClr val="accent1">
                <a:alpha val="40000"/>
              </a:schemeClr>
            </a:glo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" name="Mostrina 3">
            <a:extLst>
              <a:ext uri="{FF2B5EF4-FFF2-40B4-BE49-F238E27FC236}">
                <a16:creationId xmlns:a16="http://schemas.microsoft.com/office/drawing/2014/main" id="{C793A805-3750-A849-AF6A-3ED1F4E60A90}"/>
              </a:ext>
            </a:extLst>
          </p:cNvPr>
          <p:cNvSpPr/>
          <p:nvPr/>
        </p:nvSpPr>
        <p:spPr bwMode="auto">
          <a:xfrm>
            <a:off x="1375672" y="1687488"/>
            <a:ext cx="1368152" cy="504056"/>
          </a:xfrm>
          <a:prstGeom prst="chevron">
            <a:avLst/>
          </a:prstGeom>
          <a:solidFill>
            <a:srgbClr val="0D0D39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177800">
              <a:schemeClr val="accent1">
                <a:alpha val="40000"/>
              </a:schemeClr>
            </a:glo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" name="Mostrina 4">
            <a:extLst>
              <a:ext uri="{FF2B5EF4-FFF2-40B4-BE49-F238E27FC236}">
                <a16:creationId xmlns:a16="http://schemas.microsoft.com/office/drawing/2014/main" id="{DD442221-362A-F24B-AEFC-A90DCAF218AC}"/>
              </a:ext>
            </a:extLst>
          </p:cNvPr>
          <p:cNvSpPr/>
          <p:nvPr/>
        </p:nvSpPr>
        <p:spPr bwMode="auto">
          <a:xfrm>
            <a:off x="2555776" y="1687488"/>
            <a:ext cx="1368152" cy="504056"/>
          </a:xfrm>
          <a:prstGeom prst="chevron">
            <a:avLst/>
          </a:prstGeom>
          <a:solidFill>
            <a:srgbClr val="0D0D39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177800">
              <a:schemeClr val="accent1">
                <a:alpha val="40000"/>
              </a:schemeClr>
            </a:glo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6" name="Mostrina 5">
            <a:extLst>
              <a:ext uri="{FF2B5EF4-FFF2-40B4-BE49-F238E27FC236}">
                <a16:creationId xmlns:a16="http://schemas.microsoft.com/office/drawing/2014/main" id="{2A3D5A4D-B37F-CA4E-B0FA-2EDA89F72A28}"/>
              </a:ext>
            </a:extLst>
          </p:cNvPr>
          <p:cNvSpPr/>
          <p:nvPr/>
        </p:nvSpPr>
        <p:spPr bwMode="auto">
          <a:xfrm>
            <a:off x="3779912" y="1687488"/>
            <a:ext cx="1368152" cy="504056"/>
          </a:xfrm>
          <a:prstGeom prst="chevron">
            <a:avLst/>
          </a:prstGeom>
          <a:solidFill>
            <a:srgbClr val="0D0D39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177800">
              <a:schemeClr val="accent1">
                <a:alpha val="40000"/>
              </a:schemeClr>
            </a:glo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7" name="Mostrina 6">
            <a:extLst>
              <a:ext uri="{FF2B5EF4-FFF2-40B4-BE49-F238E27FC236}">
                <a16:creationId xmlns:a16="http://schemas.microsoft.com/office/drawing/2014/main" id="{9C7BCE02-9327-A44A-8EFC-70FCEEDB667F}"/>
              </a:ext>
            </a:extLst>
          </p:cNvPr>
          <p:cNvSpPr/>
          <p:nvPr/>
        </p:nvSpPr>
        <p:spPr bwMode="auto">
          <a:xfrm>
            <a:off x="5004048" y="1687488"/>
            <a:ext cx="1368152" cy="504056"/>
          </a:xfrm>
          <a:prstGeom prst="chevron">
            <a:avLst/>
          </a:prstGeom>
          <a:solidFill>
            <a:srgbClr val="0D0D39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177800">
              <a:schemeClr val="accent1">
                <a:alpha val="40000"/>
              </a:schemeClr>
            </a:glo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8" name="Mostrina 7">
            <a:extLst>
              <a:ext uri="{FF2B5EF4-FFF2-40B4-BE49-F238E27FC236}">
                <a16:creationId xmlns:a16="http://schemas.microsoft.com/office/drawing/2014/main" id="{F79F4F84-1FE9-524B-A7A8-AC852FDE4AD4}"/>
              </a:ext>
            </a:extLst>
          </p:cNvPr>
          <p:cNvSpPr/>
          <p:nvPr/>
        </p:nvSpPr>
        <p:spPr bwMode="auto">
          <a:xfrm>
            <a:off x="6192903" y="1687488"/>
            <a:ext cx="1475441" cy="504056"/>
          </a:xfrm>
          <a:prstGeom prst="chevron">
            <a:avLst/>
          </a:prstGeom>
          <a:solidFill>
            <a:srgbClr val="0D0D39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177800">
              <a:schemeClr val="accent1">
                <a:alpha val="40000"/>
              </a:schemeClr>
            </a:glo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9" name="Mostrina 8">
            <a:extLst>
              <a:ext uri="{FF2B5EF4-FFF2-40B4-BE49-F238E27FC236}">
                <a16:creationId xmlns:a16="http://schemas.microsoft.com/office/drawing/2014/main" id="{767BE719-166E-6549-AEE7-086ADDC42949}"/>
              </a:ext>
            </a:extLst>
          </p:cNvPr>
          <p:cNvSpPr/>
          <p:nvPr/>
        </p:nvSpPr>
        <p:spPr bwMode="auto">
          <a:xfrm>
            <a:off x="7524328" y="1687488"/>
            <a:ext cx="1368152" cy="504056"/>
          </a:xfrm>
          <a:prstGeom prst="chevron">
            <a:avLst/>
          </a:prstGeom>
          <a:solidFill>
            <a:srgbClr val="0D0D39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177800">
              <a:schemeClr val="accent1">
                <a:alpha val="40000"/>
              </a:schemeClr>
            </a:glo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272F090-BB30-0144-B93A-5E5D51DAE16C}"/>
              </a:ext>
            </a:extLst>
          </p:cNvPr>
          <p:cNvSpPr txBox="1"/>
          <p:nvPr/>
        </p:nvSpPr>
        <p:spPr>
          <a:xfrm>
            <a:off x="439197" y="1739461"/>
            <a:ext cx="936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00" dirty="0">
                <a:solidFill>
                  <a:srgbClr val="FFD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Acquisizione </a:t>
            </a:r>
          </a:p>
          <a:p>
            <a:pPr algn="ctr"/>
            <a:r>
              <a:rPr lang="it-IT" sz="1000" dirty="0">
                <a:solidFill>
                  <a:srgbClr val="FFD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campioni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03F59A5-5AB7-D548-BFF3-3DC5E68A070D}"/>
              </a:ext>
            </a:extLst>
          </p:cNvPr>
          <p:cNvSpPr txBox="1"/>
          <p:nvPr/>
        </p:nvSpPr>
        <p:spPr>
          <a:xfrm>
            <a:off x="1556785" y="1739461"/>
            <a:ext cx="998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00" dirty="0">
                <a:solidFill>
                  <a:srgbClr val="FFD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Identificazione</a:t>
            </a:r>
          </a:p>
          <a:p>
            <a:pPr algn="ctr"/>
            <a:r>
              <a:rPr lang="it-IT" sz="1000" dirty="0">
                <a:solidFill>
                  <a:srgbClr val="FFD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bersaglio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DBFAE85-17D1-A14E-8128-238A55443B96}"/>
              </a:ext>
            </a:extLst>
          </p:cNvPr>
          <p:cNvSpPr txBox="1"/>
          <p:nvPr/>
        </p:nvSpPr>
        <p:spPr>
          <a:xfrm>
            <a:off x="3967603" y="1739461"/>
            <a:ext cx="1058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00" dirty="0">
                <a:solidFill>
                  <a:srgbClr val="FFD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Ottimizzazione </a:t>
            </a:r>
          </a:p>
          <a:p>
            <a:pPr algn="ctr"/>
            <a:r>
              <a:rPr lang="it-IT" sz="1000" dirty="0">
                <a:solidFill>
                  <a:srgbClr val="FFD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composto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05679A0-51CE-B247-957A-4C6216916C9B}"/>
              </a:ext>
            </a:extLst>
          </p:cNvPr>
          <p:cNvSpPr txBox="1"/>
          <p:nvPr/>
        </p:nvSpPr>
        <p:spPr>
          <a:xfrm>
            <a:off x="2835742" y="1739461"/>
            <a:ext cx="843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00" dirty="0">
                <a:solidFill>
                  <a:srgbClr val="FFD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Validazione</a:t>
            </a:r>
          </a:p>
          <a:p>
            <a:pPr algn="ctr"/>
            <a:r>
              <a:rPr lang="it-IT" sz="1000" dirty="0">
                <a:solidFill>
                  <a:srgbClr val="FFD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bersaglio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7968ED3-075D-3E45-AF69-D5672D9731CF}"/>
              </a:ext>
            </a:extLst>
          </p:cNvPr>
          <p:cNvSpPr txBox="1"/>
          <p:nvPr/>
        </p:nvSpPr>
        <p:spPr>
          <a:xfrm>
            <a:off x="5325683" y="1722555"/>
            <a:ext cx="72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00" dirty="0">
                <a:solidFill>
                  <a:srgbClr val="FFD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Sviluppo</a:t>
            </a:r>
          </a:p>
          <a:p>
            <a:pPr algn="ctr"/>
            <a:r>
              <a:rPr lang="it-IT" sz="1000" dirty="0">
                <a:solidFill>
                  <a:srgbClr val="FFD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preclinico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6797004-D339-DF44-B18A-43AFD1EBC26F}"/>
              </a:ext>
            </a:extLst>
          </p:cNvPr>
          <p:cNvSpPr txBox="1"/>
          <p:nvPr/>
        </p:nvSpPr>
        <p:spPr>
          <a:xfrm>
            <a:off x="6609074" y="1732746"/>
            <a:ext cx="673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00" dirty="0">
                <a:solidFill>
                  <a:srgbClr val="FFD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Sviluppo</a:t>
            </a:r>
          </a:p>
          <a:p>
            <a:pPr algn="ctr"/>
            <a:r>
              <a:rPr lang="it-IT" sz="1000" dirty="0">
                <a:solidFill>
                  <a:srgbClr val="FFD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7132DF1-2D4A-2842-8032-42FA4269872B}"/>
              </a:ext>
            </a:extLst>
          </p:cNvPr>
          <p:cNvSpPr txBox="1"/>
          <p:nvPr/>
        </p:nvSpPr>
        <p:spPr>
          <a:xfrm>
            <a:off x="7704642" y="1739461"/>
            <a:ext cx="1106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00" dirty="0">
                <a:solidFill>
                  <a:srgbClr val="FFD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Registrazione e </a:t>
            </a:r>
          </a:p>
          <a:p>
            <a:pPr algn="ctr"/>
            <a:r>
              <a:rPr lang="it-IT" sz="1000" dirty="0">
                <a:solidFill>
                  <a:srgbClr val="FFD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89B9EEB1-473A-B347-A278-DF414B3A477A}"/>
              </a:ext>
            </a:extLst>
          </p:cNvPr>
          <p:cNvGrpSpPr/>
          <p:nvPr/>
        </p:nvGrpSpPr>
        <p:grpSpPr>
          <a:xfrm>
            <a:off x="6786607" y="2420888"/>
            <a:ext cx="2342665" cy="3168352"/>
            <a:chOff x="6786607" y="2420888"/>
            <a:chExt cx="2342665" cy="3168352"/>
          </a:xfrm>
        </p:grpSpPr>
        <p:sp>
          <p:nvSpPr>
            <p:cNvPr id="22" name="Freccia giù 21">
              <a:extLst>
                <a:ext uri="{FF2B5EF4-FFF2-40B4-BE49-F238E27FC236}">
                  <a16:creationId xmlns:a16="http://schemas.microsoft.com/office/drawing/2014/main" id="{7D298A01-1870-F543-A366-6065D4F43984}"/>
                </a:ext>
              </a:extLst>
            </p:cNvPr>
            <p:cNvSpPr/>
            <p:nvPr/>
          </p:nvSpPr>
          <p:spPr bwMode="auto">
            <a:xfrm>
              <a:off x="6786607" y="2420888"/>
              <a:ext cx="144000" cy="1260000"/>
            </a:xfrm>
            <a:prstGeom prst="downArrow">
              <a:avLst>
                <a:gd name="adj1" fmla="val 50000"/>
                <a:gd name="adj2" fmla="val 145240"/>
              </a:avLst>
            </a:prstGeom>
            <a:solidFill>
              <a:srgbClr val="F0A9EA">
                <a:alpha val="43000"/>
              </a:srgbClr>
            </a:solidFill>
            <a:ln w="19050" cap="flat" cmpd="sng" algn="ctr">
              <a:solidFill>
                <a:srgbClr val="F0A9EA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alpha val="40000"/>
                </a:schemeClr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3" name="Freccia giù 22">
              <a:extLst>
                <a:ext uri="{FF2B5EF4-FFF2-40B4-BE49-F238E27FC236}">
                  <a16:creationId xmlns:a16="http://schemas.microsoft.com/office/drawing/2014/main" id="{C53249AC-1754-5249-A7A6-134863897E1D}"/>
                </a:ext>
              </a:extLst>
            </p:cNvPr>
            <p:cNvSpPr/>
            <p:nvPr/>
          </p:nvSpPr>
          <p:spPr bwMode="auto">
            <a:xfrm>
              <a:off x="6786607" y="3753144"/>
              <a:ext cx="144000" cy="972000"/>
            </a:xfrm>
            <a:prstGeom prst="downArrow">
              <a:avLst>
                <a:gd name="adj1" fmla="val 50000"/>
                <a:gd name="adj2" fmla="val 145240"/>
              </a:avLst>
            </a:prstGeom>
            <a:solidFill>
              <a:srgbClr val="F0A9EA">
                <a:alpha val="43000"/>
              </a:srgbClr>
            </a:solidFill>
            <a:ln w="19050" cap="flat" cmpd="sng" algn="ctr">
              <a:solidFill>
                <a:srgbClr val="F0A9EA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alpha val="40000"/>
                </a:schemeClr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4" name="Freccia giù 23">
              <a:extLst>
                <a:ext uri="{FF2B5EF4-FFF2-40B4-BE49-F238E27FC236}">
                  <a16:creationId xmlns:a16="http://schemas.microsoft.com/office/drawing/2014/main" id="{09439CBA-03FC-4F4D-B7C7-F6952280D32E}"/>
                </a:ext>
              </a:extLst>
            </p:cNvPr>
            <p:cNvSpPr/>
            <p:nvPr/>
          </p:nvSpPr>
          <p:spPr bwMode="auto">
            <a:xfrm>
              <a:off x="6786607" y="4797240"/>
              <a:ext cx="144000" cy="792000"/>
            </a:xfrm>
            <a:prstGeom prst="downArrow">
              <a:avLst>
                <a:gd name="adj1" fmla="val 50000"/>
                <a:gd name="adj2" fmla="val 145240"/>
              </a:avLst>
            </a:prstGeom>
            <a:solidFill>
              <a:srgbClr val="F0A9EA">
                <a:alpha val="43000"/>
              </a:srgbClr>
            </a:solidFill>
            <a:ln w="19050" cap="flat" cmpd="sng" algn="ctr">
              <a:solidFill>
                <a:srgbClr val="F0A9EA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alpha val="40000"/>
                </a:schemeClr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94A47902-FBBD-B343-8EEA-D466B4C8E2C6}"/>
                </a:ext>
              </a:extLst>
            </p:cNvPr>
            <p:cNvSpPr txBox="1"/>
            <p:nvPr/>
          </p:nvSpPr>
          <p:spPr>
            <a:xfrm>
              <a:off x="6893786" y="2927777"/>
              <a:ext cx="7025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F0A9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5-7 anni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4F40D8B3-76F1-5F41-B6BC-0D3D8BD9F821}"/>
                </a:ext>
              </a:extLst>
            </p:cNvPr>
            <p:cNvSpPr txBox="1"/>
            <p:nvPr/>
          </p:nvSpPr>
          <p:spPr>
            <a:xfrm>
              <a:off x="6858607" y="4005064"/>
              <a:ext cx="7025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F0A9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4 anni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F89A02D7-E4DE-F943-9179-21BA6EF16AE5}"/>
                </a:ext>
              </a:extLst>
            </p:cNvPr>
            <p:cNvSpPr txBox="1"/>
            <p:nvPr/>
          </p:nvSpPr>
          <p:spPr>
            <a:xfrm>
              <a:off x="6876256" y="4839977"/>
              <a:ext cx="7025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F0A9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2 anni</a:t>
              </a:r>
            </a:p>
          </p:txBody>
        </p:sp>
        <p:sp>
          <p:nvSpPr>
            <p:cNvPr id="28" name="Freccia giù 27">
              <a:extLst>
                <a:ext uri="{FF2B5EF4-FFF2-40B4-BE49-F238E27FC236}">
                  <a16:creationId xmlns:a16="http://schemas.microsoft.com/office/drawing/2014/main" id="{0948A1B2-A0E3-5941-A55D-D2F981E52041}"/>
                </a:ext>
              </a:extLst>
            </p:cNvPr>
            <p:cNvSpPr/>
            <p:nvPr/>
          </p:nvSpPr>
          <p:spPr bwMode="auto">
            <a:xfrm>
              <a:off x="7966410" y="2420888"/>
              <a:ext cx="144016" cy="3168352"/>
            </a:xfrm>
            <a:prstGeom prst="downArrow">
              <a:avLst>
                <a:gd name="adj1" fmla="val 50000"/>
                <a:gd name="adj2" fmla="val 145240"/>
              </a:avLst>
            </a:prstGeom>
            <a:noFill/>
            <a:ln w="19050" cap="flat" cmpd="sng" algn="ctr">
              <a:solidFill>
                <a:srgbClr val="FFD523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alpha val="40000"/>
                </a:schemeClr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8CD8F875-3626-CF4A-B0EB-49F092E2FD39}"/>
                </a:ext>
              </a:extLst>
            </p:cNvPr>
            <p:cNvSpPr txBox="1"/>
            <p:nvPr/>
          </p:nvSpPr>
          <p:spPr>
            <a:xfrm>
              <a:off x="7956376" y="3388612"/>
              <a:ext cx="117289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b="1" dirty="0">
                  <a:solidFill>
                    <a:srgbClr val="FFD5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  <a:p>
              <a:pPr algn="ctr"/>
              <a:r>
                <a:rPr lang="it-IT" sz="1000" b="1" dirty="0">
                  <a:solidFill>
                    <a:srgbClr val="FFD5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Miliardo</a:t>
              </a:r>
            </a:p>
            <a:p>
              <a:pPr algn="ctr"/>
              <a:r>
                <a:rPr lang="it-IT" sz="1000" b="1" dirty="0">
                  <a:solidFill>
                    <a:srgbClr val="FFD5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 dollari</a:t>
              </a:r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D2502244-A2E5-1E4B-8D9C-418ACD96033B}"/>
              </a:ext>
            </a:extLst>
          </p:cNvPr>
          <p:cNvGrpSpPr/>
          <p:nvPr/>
        </p:nvGrpSpPr>
        <p:grpSpPr>
          <a:xfrm>
            <a:off x="579627" y="2420888"/>
            <a:ext cx="5144501" cy="3168352"/>
            <a:chOff x="579627" y="2420888"/>
            <a:chExt cx="5144501" cy="3168352"/>
          </a:xfrm>
        </p:grpSpPr>
        <p:sp>
          <p:nvSpPr>
            <p:cNvPr id="17" name="Freccia giù 16">
              <a:extLst>
                <a:ext uri="{FF2B5EF4-FFF2-40B4-BE49-F238E27FC236}">
                  <a16:creationId xmlns:a16="http://schemas.microsoft.com/office/drawing/2014/main" id="{E1F8F8FE-363F-A844-9DE6-A54F155C14DD}"/>
                </a:ext>
              </a:extLst>
            </p:cNvPr>
            <p:cNvSpPr/>
            <p:nvPr/>
          </p:nvSpPr>
          <p:spPr bwMode="auto">
            <a:xfrm>
              <a:off x="4353101" y="2420888"/>
              <a:ext cx="144016" cy="3168352"/>
            </a:xfrm>
            <a:prstGeom prst="downArrow">
              <a:avLst>
                <a:gd name="adj1" fmla="val 50000"/>
                <a:gd name="adj2" fmla="val 145240"/>
              </a:avLst>
            </a:prstGeom>
            <a:noFill/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alpha val="40000"/>
                </a:schemeClr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A0638576-DF19-1E48-8F8A-C2B0AC6BD0F3}"/>
                </a:ext>
              </a:extLst>
            </p:cNvPr>
            <p:cNvSpPr txBox="1"/>
            <p:nvPr/>
          </p:nvSpPr>
          <p:spPr>
            <a:xfrm>
              <a:off x="4496754" y="2564904"/>
              <a:ext cx="11728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27D4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10.000 analoghi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4098ED0B-82DB-8144-91F8-46052DA08699}"/>
                </a:ext>
              </a:extLst>
            </p:cNvPr>
            <p:cNvSpPr txBox="1"/>
            <p:nvPr/>
          </p:nvSpPr>
          <p:spPr>
            <a:xfrm>
              <a:off x="4343067" y="3388612"/>
              <a:ext cx="11728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27D4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250 </a:t>
              </a:r>
              <a:r>
                <a:rPr lang="it-IT" sz="1000" dirty="0" err="1">
                  <a:solidFill>
                    <a:srgbClr val="27D4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lead</a:t>
              </a:r>
              <a:endParaRPr lang="it-IT" sz="1000" dirty="0">
                <a:solidFill>
                  <a:srgbClr val="27D4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90CE785D-2390-CD44-8EB5-84A792C7749B}"/>
                </a:ext>
              </a:extLst>
            </p:cNvPr>
            <p:cNvSpPr txBox="1"/>
            <p:nvPr/>
          </p:nvSpPr>
          <p:spPr>
            <a:xfrm>
              <a:off x="4426174" y="4212320"/>
              <a:ext cx="11728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27D4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3-6 candidati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5BBB50F4-F8B5-3049-9CD9-7A6C4F53E042}"/>
                </a:ext>
              </a:extLst>
            </p:cNvPr>
            <p:cNvSpPr txBox="1"/>
            <p:nvPr/>
          </p:nvSpPr>
          <p:spPr>
            <a:xfrm>
              <a:off x="4551232" y="5036028"/>
              <a:ext cx="11728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27D4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nuovo farmaco</a:t>
              </a:r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D45A45AC-8957-834E-8DB0-5E7124D90725}"/>
                </a:ext>
              </a:extLst>
            </p:cNvPr>
            <p:cNvSpPr/>
            <p:nvPr/>
          </p:nvSpPr>
          <p:spPr bwMode="auto">
            <a:xfrm>
              <a:off x="579627" y="2574195"/>
              <a:ext cx="2768237" cy="473859"/>
            </a:xfrm>
            <a:prstGeom prst="ellipse">
              <a:avLst/>
            </a:prstGeom>
            <a:noFill/>
            <a:ln w="19050" cap="flat" cmpd="sng" algn="ctr">
              <a:solidFill>
                <a:srgbClr val="27D4F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1">
                  <a:alpha val="40000"/>
                </a:schemeClr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cxnSp>
          <p:nvCxnSpPr>
            <p:cNvPr id="32" name="Connettore 1 31">
              <a:extLst>
                <a:ext uri="{FF2B5EF4-FFF2-40B4-BE49-F238E27FC236}">
                  <a16:creationId xmlns:a16="http://schemas.microsoft.com/office/drawing/2014/main" id="{8309942A-74C6-FA49-B3BD-574274158559}"/>
                </a:ext>
              </a:extLst>
            </p:cNvPr>
            <p:cNvCxnSpPr>
              <a:cxnSpLocks/>
              <a:stCxn id="30" idx="2"/>
              <a:endCxn id="39" idx="2"/>
            </p:cNvCxnSpPr>
            <p:nvPr/>
          </p:nvCxnSpPr>
          <p:spPr bwMode="auto">
            <a:xfrm>
              <a:off x="579627" y="2811125"/>
              <a:ext cx="1133057" cy="141214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27D4F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1">
                  <a:alpha val="40000"/>
                </a:schemeClr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6" name="Connettore 1 35">
              <a:extLst>
                <a:ext uri="{FF2B5EF4-FFF2-40B4-BE49-F238E27FC236}">
                  <a16:creationId xmlns:a16="http://schemas.microsoft.com/office/drawing/2014/main" id="{D9DBA22C-67E4-DF4E-8235-316921A6E775}"/>
                </a:ext>
              </a:extLst>
            </p:cNvPr>
            <p:cNvCxnSpPr>
              <a:cxnSpLocks/>
              <a:stCxn id="30" idx="6"/>
            </p:cNvCxnSpPr>
            <p:nvPr/>
          </p:nvCxnSpPr>
          <p:spPr bwMode="auto">
            <a:xfrm flipH="1">
              <a:off x="2205800" y="2811125"/>
              <a:ext cx="1142064" cy="142801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27D4F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1">
                  <a:alpha val="40000"/>
                </a:schemeClr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9" name="Ovale 38">
              <a:extLst>
                <a:ext uri="{FF2B5EF4-FFF2-40B4-BE49-F238E27FC236}">
                  <a16:creationId xmlns:a16="http://schemas.microsoft.com/office/drawing/2014/main" id="{C9926F02-1A00-5B43-990A-B88FA887F22F}"/>
                </a:ext>
              </a:extLst>
            </p:cNvPr>
            <p:cNvSpPr/>
            <p:nvPr/>
          </p:nvSpPr>
          <p:spPr bwMode="auto">
            <a:xfrm flipV="1">
              <a:off x="1712684" y="4163130"/>
              <a:ext cx="493116" cy="120276"/>
            </a:xfrm>
            <a:prstGeom prst="ellipse">
              <a:avLst/>
            </a:prstGeom>
            <a:noFill/>
            <a:ln w="19050" cap="flat" cmpd="sng" algn="ctr">
              <a:solidFill>
                <a:srgbClr val="27D4F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1">
                  <a:alpha val="40000"/>
                </a:schemeClr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cxnSp>
          <p:nvCxnSpPr>
            <p:cNvPr id="46" name="Connettore 1 45">
              <a:extLst>
                <a:ext uri="{FF2B5EF4-FFF2-40B4-BE49-F238E27FC236}">
                  <a16:creationId xmlns:a16="http://schemas.microsoft.com/office/drawing/2014/main" id="{DDB16B0D-C7EB-5545-85AC-5F2E757AE67B}"/>
                </a:ext>
              </a:extLst>
            </p:cNvPr>
            <p:cNvCxnSpPr>
              <a:cxnSpLocks/>
              <a:stCxn id="39" idx="2"/>
            </p:cNvCxnSpPr>
            <p:nvPr/>
          </p:nvCxnSpPr>
          <p:spPr bwMode="auto">
            <a:xfrm>
              <a:off x="1712684" y="4223268"/>
              <a:ext cx="144016" cy="122195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27D4F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1">
                  <a:alpha val="40000"/>
                </a:schemeClr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9" name="Ovale 48">
              <a:extLst>
                <a:ext uri="{FF2B5EF4-FFF2-40B4-BE49-F238E27FC236}">
                  <a16:creationId xmlns:a16="http://schemas.microsoft.com/office/drawing/2014/main" id="{E55996BD-6315-D843-B5E3-C1DD67378816}"/>
                </a:ext>
              </a:extLst>
            </p:cNvPr>
            <p:cNvSpPr/>
            <p:nvPr/>
          </p:nvSpPr>
          <p:spPr bwMode="auto">
            <a:xfrm rot="20490604" flipV="1">
              <a:off x="1846293" y="5319732"/>
              <a:ext cx="229690" cy="137105"/>
            </a:xfrm>
            <a:prstGeom prst="ellipse">
              <a:avLst/>
            </a:prstGeom>
            <a:noFill/>
            <a:ln w="19050" cap="flat" cmpd="sng" algn="ctr">
              <a:solidFill>
                <a:srgbClr val="27D4F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1">
                  <a:alpha val="40000"/>
                </a:schemeClr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cxnSp>
          <p:nvCxnSpPr>
            <p:cNvPr id="50" name="Connettore 1 49">
              <a:extLst>
                <a:ext uri="{FF2B5EF4-FFF2-40B4-BE49-F238E27FC236}">
                  <a16:creationId xmlns:a16="http://schemas.microsoft.com/office/drawing/2014/main" id="{D41407F7-A5ED-2E47-8F57-6D0DDBC4E52D}"/>
                </a:ext>
              </a:extLst>
            </p:cNvPr>
            <p:cNvCxnSpPr>
              <a:cxnSpLocks/>
              <a:stCxn id="39" idx="6"/>
            </p:cNvCxnSpPr>
            <p:nvPr/>
          </p:nvCxnSpPr>
          <p:spPr bwMode="auto">
            <a:xfrm flipH="1">
              <a:off x="2073625" y="4223268"/>
              <a:ext cx="132175" cy="113095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27D4F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1">
                  <a:alpha val="40000"/>
                </a:schemeClr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8" name="Rettangolo 37">
            <a:extLst>
              <a:ext uri="{FF2B5EF4-FFF2-40B4-BE49-F238E27FC236}">
                <a16:creationId xmlns:a16="http://schemas.microsoft.com/office/drawing/2014/main" id="{0AD6FCF7-9614-DF46-89CF-15C1DA189BDE}"/>
              </a:ext>
            </a:extLst>
          </p:cNvPr>
          <p:cNvSpPr/>
          <p:nvPr/>
        </p:nvSpPr>
        <p:spPr>
          <a:xfrm>
            <a:off x="1188747" y="321360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kern="0" dirty="0">
                <a:solidFill>
                  <a:srgbClr val="FFD52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SVILUPPO DI UN NUOVO FARMACO:   tempi e costi</a:t>
            </a:r>
            <a:endParaRPr lang="it-IT" sz="2000" dirty="0"/>
          </a:p>
        </p:txBody>
      </p:sp>
      <p:sp>
        <p:nvSpPr>
          <p:cNvPr id="33" name="Esplosione 1 32">
            <a:extLst>
              <a:ext uri="{FF2B5EF4-FFF2-40B4-BE49-F238E27FC236}">
                <a16:creationId xmlns:a16="http://schemas.microsoft.com/office/drawing/2014/main" id="{099642AD-91D0-3CE5-DD8C-73D352705161}"/>
              </a:ext>
            </a:extLst>
          </p:cNvPr>
          <p:cNvSpPr/>
          <p:nvPr/>
        </p:nvSpPr>
        <p:spPr bwMode="auto">
          <a:xfrm>
            <a:off x="7966410" y="2927777"/>
            <a:ext cx="1134479" cy="1653351"/>
          </a:xfrm>
          <a:prstGeom prst="irregularSeal1">
            <a:avLst/>
          </a:prstGeom>
          <a:noFill/>
          <a:ln w="12700" cap="flat" cmpd="sng" algn="ctr">
            <a:solidFill>
              <a:srgbClr val="FFC000">
                <a:alpha val="27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103658">
              <a:srgbClr val="FFC000">
                <a:alpha val="89957"/>
              </a:srgbClr>
            </a:glo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noFill/>
              <a:effectLst/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50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BC48B92-45F5-AB41-8FFA-F8ECAA8DD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146" y="1268760"/>
            <a:ext cx="4321708" cy="4109165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46CE997-CBA7-5846-8F81-5486FACA58FE}"/>
              </a:ext>
            </a:extLst>
          </p:cNvPr>
          <p:cNvSpPr/>
          <p:nvPr/>
        </p:nvSpPr>
        <p:spPr>
          <a:xfrm>
            <a:off x="1043608" y="188640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alt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L’industria farmaceutica ha abbandonato la ricerca di </a:t>
            </a:r>
          </a:p>
          <a:p>
            <a:pPr algn="ctr">
              <a:defRPr/>
            </a:pPr>
            <a:r>
              <a:rPr lang="it-IT" alt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NUOVI ANTIBIOTICI</a:t>
            </a:r>
          </a:p>
          <a:p>
            <a:pPr algn="ctr">
              <a:defRPr/>
            </a:pPr>
            <a:endParaRPr lang="it-IT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D80F93A-CE1F-B54A-92EE-9510CFE89EC0}"/>
              </a:ext>
            </a:extLst>
          </p:cNvPr>
          <p:cNvSpPr/>
          <p:nvPr/>
        </p:nvSpPr>
        <p:spPr>
          <a:xfrm>
            <a:off x="343609" y="5589240"/>
            <a:ext cx="8635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Nuovi antibiotici approvati dalla US </a:t>
            </a:r>
            <a:r>
              <a:rPr lang="it-IT" altLang="it-IT" sz="18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it-IT" alt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altLang="it-IT" sz="18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Drug</a:t>
            </a:r>
            <a:r>
              <a:rPr lang="it-IT" alt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Administration dal 1980 al 2014</a:t>
            </a:r>
            <a:endParaRPr lang="it-IT" sz="18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FF0E920-4CAC-A44E-8C29-978D33D977E2}"/>
              </a:ext>
            </a:extLst>
          </p:cNvPr>
          <p:cNvSpPr/>
          <p:nvPr/>
        </p:nvSpPr>
        <p:spPr>
          <a:xfrm>
            <a:off x="4139952" y="6392361"/>
            <a:ext cx="47580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Aggiornato da </a:t>
            </a:r>
            <a:r>
              <a:rPr lang="it-IT" alt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Boucher</a:t>
            </a:r>
            <a:r>
              <a:rPr lang="it-IT" alt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it-IT" alt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it-IT" alt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it-IT" alt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it-IT" alt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Infect</a:t>
            </a:r>
            <a:r>
              <a:rPr lang="it-IT" alt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it-IT" alt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2013; 56- 1685-94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521710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40032B7-500D-D845-AA25-58CDFAD28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993"/>
            <a:ext cx="9144000" cy="592038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E7CB2F6-0D23-EE47-8DF7-CE7AC50723B0}"/>
              </a:ext>
            </a:extLst>
          </p:cNvPr>
          <p:cNvSpPr txBox="1"/>
          <p:nvPr/>
        </p:nvSpPr>
        <p:spPr>
          <a:xfrm>
            <a:off x="1547664" y="59093"/>
            <a:ext cx="4532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…poi l’inizio di un incubo</a:t>
            </a:r>
          </a:p>
        </p:txBody>
      </p:sp>
    </p:spTree>
    <p:extLst>
      <p:ext uri="{BB962C8B-B14F-4D97-AF65-F5344CB8AC3E}">
        <p14:creationId xmlns:p14="http://schemas.microsoft.com/office/powerpoint/2010/main" val="1546839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F9CC951-075D-E642-A212-3161ABC80F5E}"/>
              </a:ext>
            </a:extLst>
          </p:cNvPr>
          <p:cNvSpPr/>
          <p:nvPr/>
        </p:nvSpPr>
        <p:spPr>
          <a:xfrm>
            <a:off x="989682" y="5090007"/>
            <a:ext cx="7164635" cy="46166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alt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Concentrazioni SUB-MIC  facilitano le resistenze</a:t>
            </a:r>
            <a:endParaRPr lang="it-IT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65D92FE-9BFD-8C4F-AF59-C8C66510AC25}"/>
              </a:ext>
            </a:extLst>
          </p:cNvPr>
          <p:cNvSpPr/>
          <p:nvPr/>
        </p:nvSpPr>
        <p:spPr>
          <a:xfrm>
            <a:off x="2541563" y="82191"/>
            <a:ext cx="4015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 INCUBO PREVEDIBILE</a:t>
            </a: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FCC079A-D83C-FE4D-86A8-1108C6F314FC}"/>
              </a:ext>
            </a:extLst>
          </p:cNvPr>
          <p:cNvSpPr/>
          <p:nvPr/>
        </p:nvSpPr>
        <p:spPr>
          <a:xfrm>
            <a:off x="5417130" y="1537160"/>
            <a:ext cx="361936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1800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«…</a:t>
            </a:r>
            <a:r>
              <a:rPr lang="it-IT" altLang="it-IT" sz="1800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it-IT" altLang="it-IT" sz="1800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altLang="it-IT" sz="1800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altLang="it-IT" sz="1800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danger</a:t>
            </a:r>
            <a:r>
              <a:rPr lang="it-IT" altLang="it-IT" sz="1800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altLang="it-IT" sz="1800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altLang="it-IT" sz="1800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ignorant</a:t>
            </a:r>
            <a:r>
              <a:rPr lang="it-IT" altLang="it-IT" sz="1800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man </a:t>
            </a:r>
            <a:r>
              <a:rPr lang="it-IT" altLang="it-IT" sz="1800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it-IT" altLang="it-IT" sz="1800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easily</a:t>
            </a:r>
            <a:r>
              <a:rPr lang="it-IT" altLang="it-IT" sz="1800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underdose</a:t>
            </a:r>
            <a:r>
              <a:rPr lang="it-IT" altLang="it-IT" sz="1800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himself</a:t>
            </a:r>
            <a:r>
              <a:rPr lang="it-IT" altLang="it-IT" sz="1800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by </a:t>
            </a:r>
            <a:r>
              <a:rPr lang="it-IT" altLang="it-IT" sz="1800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exposing</a:t>
            </a:r>
            <a:r>
              <a:rPr lang="it-IT" altLang="it-IT" sz="1800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it-IT" altLang="it-IT" sz="1800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microbes</a:t>
            </a:r>
            <a:r>
              <a:rPr lang="it-IT" altLang="it-IT" sz="1800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non-</a:t>
            </a:r>
            <a:r>
              <a:rPr lang="it-IT" altLang="it-IT" sz="1800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lethal</a:t>
            </a:r>
            <a:r>
              <a:rPr lang="it-IT" altLang="it-IT" sz="1800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quantities</a:t>
            </a:r>
            <a:r>
              <a:rPr lang="it-IT" altLang="it-IT" sz="1800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altLang="it-IT" sz="1800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drug</a:t>
            </a:r>
            <a:r>
              <a:rPr lang="it-IT" altLang="it-IT" sz="1800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it-IT" altLang="it-IT" sz="1800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it-IT" altLang="it-IT" sz="1800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resistant</a:t>
            </a:r>
            <a:r>
              <a:rPr lang="it-IT" alt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endParaRPr lang="it-IT" sz="1400" dirty="0">
              <a:solidFill>
                <a:srgbClr val="FFD52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400" dirty="0">
              <a:solidFill>
                <a:srgbClr val="FFD52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b="1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 Alexander Fleming</a:t>
            </a:r>
          </a:p>
          <a:p>
            <a:r>
              <a:rPr lang="it-IT" sz="1400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Lettura magistrale in corso del premio Nobel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0DF0A18-29DB-5E44-B6D1-F5DF98256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966" y="1578524"/>
            <a:ext cx="3569034" cy="279018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9404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Osaka"/>
        <a:cs typeface="Osaka"/>
      </a:majorFont>
      <a:minorFont>
        <a:latin typeface="Time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Osaka" charset="0"/>
            <a:cs typeface="Osak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Osaka" charset="0"/>
            <a:cs typeface="Osak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7395</TotalTime>
  <Words>993</Words>
  <Application>Microsoft Macintosh PowerPoint</Application>
  <PresentationFormat>Presentazione su schermo (4:3)</PresentationFormat>
  <Paragraphs>232</Paragraphs>
  <Slides>25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1" baseType="lpstr">
      <vt:lpstr>Arial</vt:lpstr>
      <vt:lpstr>Comic Sans MS</vt:lpstr>
      <vt:lpstr>Symbol</vt:lpstr>
      <vt:lpstr>Times</vt:lpstr>
      <vt:lpstr>Wingdings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Fondazione Andrea Cesalpino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Fondazione Andrea Cesalpino</dc:creator>
  <cp:lastModifiedBy>marco artini</cp:lastModifiedBy>
  <cp:revision>511</cp:revision>
  <cp:lastPrinted>2003-04-19T15:28:14Z</cp:lastPrinted>
  <dcterms:created xsi:type="dcterms:W3CDTF">2003-04-18T15:21:05Z</dcterms:created>
  <dcterms:modified xsi:type="dcterms:W3CDTF">2025-04-09T21:11:29Z</dcterms:modified>
</cp:coreProperties>
</file>