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
  </p:sldMasterIdLst>
  <p:notesMasterIdLst>
    <p:notesMasterId r:id="rId183"/>
  </p:notesMasterIdLst>
  <p:handoutMasterIdLst>
    <p:handoutMasterId r:id="rId184"/>
  </p:handoutMasterIdLst>
  <p:sldIdLst>
    <p:sldId id="273" r:id="rId2"/>
    <p:sldId id="320" r:id="rId3"/>
    <p:sldId id="321" r:id="rId4"/>
    <p:sldId id="322" r:id="rId5"/>
    <p:sldId id="325" r:id="rId6"/>
    <p:sldId id="326" r:id="rId7"/>
    <p:sldId id="334" r:id="rId8"/>
    <p:sldId id="327" r:id="rId9"/>
    <p:sldId id="328" r:id="rId10"/>
    <p:sldId id="329" r:id="rId11"/>
    <p:sldId id="330" r:id="rId12"/>
    <p:sldId id="331" r:id="rId13"/>
    <p:sldId id="332" r:id="rId14"/>
    <p:sldId id="333" r:id="rId15"/>
    <p:sldId id="335" r:id="rId16"/>
    <p:sldId id="471" r:id="rId17"/>
    <p:sldId id="502" r:id="rId18"/>
    <p:sldId id="503" r:id="rId19"/>
    <p:sldId id="472" r:id="rId20"/>
    <p:sldId id="473" r:id="rId21"/>
    <p:sldId id="474" r:id="rId22"/>
    <p:sldId id="475" r:id="rId23"/>
    <p:sldId id="476" r:id="rId24"/>
    <p:sldId id="477" r:id="rId25"/>
    <p:sldId id="478" r:id="rId26"/>
    <p:sldId id="500" r:id="rId27"/>
    <p:sldId id="481" r:id="rId28"/>
    <p:sldId id="482" r:id="rId29"/>
    <p:sldId id="483" r:id="rId30"/>
    <p:sldId id="504" r:id="rId31"/>
    <p:sldId id="506" r:id="rId32"/>
    <p:sldId id="505" r:id="rId33"/>
    <p:sldId id="484" r:id="rId34"/>
    <p:sldId id="501" r:id="rId35"/>
    <p:sldId id="573" r:id="rId36"/>
    <p:sldId id="485" r:id="rId37"/>
    <p:sldId id="507" r:id="rId38"/>
    <p:sldId id="470" r:id="rId39"/>
    <p:sldId id="486" r:id="rId40"/>
    <p:sldId id="508" r:id="rId41"/>
    <p:sldId id="509" r:id="rId42"/>
    <p:sldId id="510" r:id="rId43"/>
    <p:sldId id="514" r:id="rId44"/>
    <p:sldId id="511" r:id="rId45"/>
    <p:sldId id="512" r:id="rId46"/>
    <p:sldId id="336" r:id="rId47"/>
    <p:sldId id="337" r:id="rId48"/>
    <p:sldId id="351" r:id="rId49"/>
    <p:sldId id="338" r:id="rId50"/>
    <p:sldId id="339" r:id="rId51"/>
    <p:sldId id="340" r:id="rId52"/>
    <p:sldId id="341" r:id="rId53"/>
    <p:sldId id="342" r:id="rId54"/>
    <p:sldId id="343" r:id="rId55"/>
    <p:sldId id="344" r:id="rId56"/>
    <p:sldId id="528" r:id="rId57"/>
    <p:sldId id="527" r:id="rId58"/>
    <p:sldId id="345" r:id="rId59"/>
    <p:sldId id="347" r:id="rId60"/>
    <p:sldId id="348" r:id="rId61"/>
    <p:sldId id="349" r:id="rId62"/>
    <p:sldId id="350" r:id="rId63"/>
    <p:sldId id="353" r:id="rId64"/>
    <p:sldId id="515" r:id="rId65"/>
    <p:sldId id="362" r:id="rId66"/>
    <p:sldId id="363" r:id="rId67"/>
    <p:sldId id="572" r:id="rId68"/>
    <p:sldId id="516" r:id="rId69"/>
    <p:sldId id="356" r:id="rId70"/>
    <p:sldId id="355" r:id="rId71"/>
    <p:sldId id="364" r:id="rId72"/>
    <p:sldId id="357" r:id="rId73"/>
    <p:sldId id="358" r:id="rId74"/>
    <p:sldId id="517" r:id="rId75"/>
    <p:sldId id="518" r:id="rId76"/>
    <p:sldId id="519" r:id="rId77"/>
    <p:sldId id="520" r:id="rId78"/>
    <p:sldId id="524" r:id="rId79"/>
    <p:sldId id="523" r:id="rId80"/>
    <p:sldId id="574" r:id="rId81"/>
    <p:sldId id="521" r:id="rId82"/>
    <p:sldId id="525" r:id="rId83"/>
    <p:sldId id="365" r:id="rId84"/>
    <p:sldId id="526" r:id="rId85"/>
    <p:sldId id="359" r:id="rId86"/>
    <p:sldId id="529" r:id="rId87"/>
    <p:sldId id="361" r:id="rId88"/>
    <p:sldId id="530" r:id="rId89"/>
    <p:sldId id="489" r:id="rId90"/>
    <p:sldId id="443" r:id="rId91"/>
    <p:sldId id="531" r:id="rId92"/>
    <p:sldId id="532" r:id="rId93"/>
    <p:sldId id="533" r:id="rId94"/>
    <p:sldId id="534" r:id="rId95"/>
    <p:sldId id="535" r:id="rId96"/>
    <p:sldId id="555" r:id="rId97"/>
    <p:sldId id="556" r:id="rId98"/>
    <p:sldId id="536" r:id="rId99"/>
    <p:sldId id="537" r:id="rId100"/>
    <p:sldId id="538" r:id="rId101"/>
    <p:sldId id="540" r:id="rId102"/>
    <p:sldId id="541" r:id="rId103"/>
    <p:sldId id="577" r:id="rId104"/>
    <p:sldId id="542" r:id="rId105"/>
    <p:sldId id="543" r:id="rId106"/>
    <p:sldId id="544" r:id="rId107"/>
    <p:sldId id="545" r:id="rId108"/>
    <p:sldId id="546" r:id="rId109"/>
    <p:sldId id="578" r:id="rId110"/>
    <p:sldId id="547" r:id="rId111"/>
    <p:sldId id="548" r:id="rId112"/>
    <p:sldId id="549" r:id="rId113"/>
    <p:sldId id="550" r:id="rId114"/>
    <p:sldId id="551" r:id="rId115"/>
    <p:sldId id="552" r:id="rId116"/>
    <p:sldId id="553" r:id="rId117"/>
    <p:sldId id="554" r:id="rId118"/>
    <p:sldId id="557" r:id="rId119"/>
    <p:sldId id="710" r:id="rId120"/>
    <p:sldId id="262" r:id="rId121"/>
    <p:sldId id="709" r:id="rId122"/>
    <p:sldId id="708" r:id="rId123"/>
    <p:sldId id="722" r:id="rId124"/>
    <p:sldId id="712" r:id="rId125"/>
    <p:sldId id="713" r:id="rId126"/>
    <p:sldId id="711" r:id="rId127"/>
    <p:sldId id="268" r:id="rId128"/>
    <p:sldId id="720" r:id="rId129"/>
    <p:sldId id="269" r:id="rId130"/>
    <p:sldId id="723" r:id="rId131"/>
    <p:sldId id="714" r:id="rId132"/>
    <p:sldId id="716" r:id="rId133"/>
    <p:sldId id="717" r:id="rId134"/>
    <p:sldId id="768" r:id="rId135"/>
    <p:sldId id="718" r:id="rId136"/>
    <p:sldId id="719" r:id="rId137"/>
    <p:sldId id="715" r:id="rId138"/>
    <p:sldId id="558" r:id="rId139"/>
    <p:sldId id="559" r:id="rId140"/>
    <p:sldId id="560" r:id="rId141"/>
    <p:sldId id="561" r:id="rId142"/>
    <p:sldId id="562" r:id="rId143"/>
    <p:sldId id="563" r:id="rId144"/>
    <p:sldId id="497" r:id="rId145"/>
    <p:sldId id="494" r:id="rId146"/>
    <p:sldId id="565" r:id="rId147"/>
    <p:sldId id="495" r:id="rId148"/>
    <p:sldId id="493" r:id="rId149"/>
    <p:sldId id="490" r:id="rId150"/>
    <p:sldId id="491" r:id="rId151"/>
    <p:sldId id="492" r:id="rId152"/>
    <p:sldId id="575" r:id="rId153"/>
    <p:sldId id="566" r:id="rId154"/>
    <p:sldId id="567" r:id="rId155"/>
    <p:sldId id="568" r:id="rId156"/>
    <p:sldId id="569" r:id="rId157"/>
    <p:sldId id="488" r:id="rId158"/>
    <p:sldId id="571" r:id="rId159"/>
    <p:sldId id="375" r:id="rId160"/>
    <p:sldId id="316" r:id="rId161"/>
    <p:sldId id="291" r:id="rId162"/>
    <p:sldId id="290" r:id="rId163"/>
    <p:sldId id="292" r:id="rId164"/>
    <p:sldId id="294" r:id="rId165"/>
    <p:sldId id="295" r:id="rId166"/>
    <p:sldId id="296" r:id="rId167"/>
    <p:sldId id="297" r:id="rId168"/>
    <p:sldId id="298" r:id="rId169"/>
    <p:sldId id="299" r:id="rId170"/>
    <p:sldId id="300" r:id="rId171"/>
    <p:sldId id="301" r:id="rId172"/>
    <p:sldId id="302" r:id="rId173"/>
    <p:sldId id="305" r:id="rId174"/>
    <p:sldId id="303" r:id="rId175"/>
    <p:sldId id="576" r:id="rId176"/>
    <p:sldId id="306" r:id="rId177"/>
    <p:sldId id="304" r:id="rId178"/>
    <p:sldId id="314" r:id="rId179"/>
    <p:sldId id="312" r:id="rId180"/>
    <p:sldId id="313" r:id="rId181"/>
    <p:sldId id="479" r:id="rId182"/>
  </p:sldIdLst>
  <p:sldSz cx="9144000" cy="6858000" type="screen4x3"/>
  <p:notesSz cx="6858000" cy="9144000"/>
  <p:defaultTextStyle>
    <a:defPPr>
      <a:defRPr lang="it-IT"/>
    </a:defPPr>
    <a:lvl1pPr marL="0" algn="l" defTabSz="456855" rtl="0" eaLnBrk="1" latinLnBrk="0" hangingPunct="1">
      <a:defRPr sz="1800" kern="1200">
        <a:solidFill>
          <a:schemeClr val="tx1"/>
        </a:solidFill>
        <a:latin typeface="+mn-lt"/>
        <a:ea typeface="+mn-ea"/>
        <a:cs typeface="+mn-cs"/>
      </a:defRPr>
    </a:lvl1pPr>
    <a:lvl2pPr marL="456855" algn="l" defTabSz="456855" rtl="0" eaLnBrk="1" latinLnBrk="0" hangingPunct="1">
      <a:defRPr sz="1800" kern="1200">
        <a:solidFill>
          <a:schemeClr val="tx1"/>
        </a:solidFill>
        <a:latin typeface="+mn-lt"/>
        <a:ea typeface="+mn-ea"/>
        <a:cs typeface="+mn-cs"/>
      </a:defRPr>
    </a:lvl2pPr>
    <a:lvl3pPr marL="913710" algn="l" defTabSz="456855" rtl="0" eaLnBrk="1" latinLnBrk="0" hangingPunct="1">
      <a:defRPr sz="1800" kern="1200">
        <a:solidFill>
          <a:schemeClr val="tx1"/>
        </a:solidFill>
        <a:latin typeface="+mn-lt"/>
        <a:ea typeface="+mn-ea"/>
        <a:cs typeface="+mn-cs"/>
      </a:defRPr>
    </a:lvl3pPr>
    <a:lvl4pPr marL="1370574" algn="l" defTabSz="456855" rtl="0" eaLnBrk="1" latinLnBrk="0" hangingPunct="1">
      <a:defRPr sz="1800" kern="1200">
        <a:solidFill>
          <a:schemeClr val="tx1"/>
        </a:solidFill>
        <a:latin typeface="+mn-lt"/>
        <a:ea typeface="+mn-ea"/>
        <a:cs typeface="+mn-cs"/>
      </a:defRPr>
    </a:lvl4pPr>
    <a:lvl5pPr marL="1827429" algn="l" defTabSz="456855" rtl="0" eaLnBrk="1" latinLnBrk="0" hangingPunct="1">
      <a:defRPr sz="1800" kern="1200">
        <a:solidFill>
          <a:schemeClr val="tx1"/>
        </a:solidFill>
        <a:latin typeface="+mn-lt"/>
        <a:ea typeface="+mn-ea"/>
        <a:cs typeface="+mn-cs"/>
      </a:defRPr>
    </a:lvl5pPr>
    <a:lvl6pPr marL="2284284" algn="l" defTabSz="456855" rtl="0" eaLnBrk="1" latinLnBrk="0" hangingPunct="1">
      <a:defRPr sz="1800" kern="1200">
        <a:solidFill>
          <a:schemeClr val="tx1"/>
        </a:solidFill>
        <a:latin typeface="+mn-lt"/>
        <a:ea typeface="+mn-ea"/>
        <a:cs typeface="+mn-cs"/>
      </a:defRPr>
    </a:lvl6pPr>
    <a:lvl7pPr marL="2741139" algn="l" defTabSz="456855" rtl="0" eaLnBrk="1" latinLnBrk="0" hangingPunct="1">
      <a:defRPr sz="1800" kern="1200">
        <a:solidFill>
          <a:schemeClr val="tx1"/>
        </a:solidFill>
        <a:latin typeface="+mn-lt"/>
        <a:ea typeface="+mn-ea"/>
        <a:cs typeface="+mn-cs"/>
      </a:defRPr>
    </a:lvl7pPr>
    <a:lvl8pPr marL="3198003" algn="l" defTabSz="456855" rtl="0" eaLnBrk="1" latinLnBrk="0" hangingPunct="1">
      <a:defRPr sz="1800" kern="1200">
        <a:solidFill>
          <a:schemeClr val="tx1"/>
        </a:solidFill>
        <a:latin typeface="+mn-lt"/>
        <a:ea typeface="+mn-ea"/>
        <a:cs typeface="+mn-cs"/>
      </a:defRPr>
    </a:lvl8pPr>
    <a:lvl9pPr marL="3654858" algn="l" defTabSz="4568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5"/>
    <p:restoredTop sz="76577" autoAdjust="0"/>
  </p:normalViewPr>
  <p:slideViewPr>
    <p:cSldViewPr snapToGrid="0" snapToObjects="1">
      <p:cViewPr varScale="1">
        <p:scale>
          <a:sx n="82" d="100"/>
          <a:sy n="82" d="100"/>
        </p:scale>
        <p:origin x="1296"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6" d="100"/>
          <a:sy n="76" d="100"/>
        </p:scale>
        <p:origin x="-2864"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FC55E7-22D8-6948-B538-C0E3CFDE2BF5}" type="datetimeFigureOut">
              <a:rPr lang="it-IT" smtClean="0"/>
              <a:t>12/03/24</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543B56-6E06-8548-A987-68AC491BA91B}" type="slidenum">
              <a:rPr lang="it-IT" smtClean="0"/>
              <a:t>‹N›</a:t>
            </a:fld>
            <a:endParaRPr lang="it-IT"/>
          </a:p>
        </p:txBody>
      </p:sp>
    </p:spTree>
    <p:extLst>
      <p:ext uri="{BB962C8B-B14F-4D97-AF65-F5344CB8AC3E}">
        <p14:creationId xmlns:p14="http://schemas.microsoft.com/office/powerpoint/2010/main" val="16123190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7839DD-26A2-854F-89DD-78890416147F}" type="datetimeFigureOut">
              <a:rPr lang="it-IT" smtClean="0"/>
              <a:t>12/03/24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B564E5-F815-C84F-A878-93FA00A0076E}" type="slidenum">
              <a:rPr lang="it-IT" smtClean="0"/>
              <a:t>‹N›</a:t>
            </a:fld>
            <a:endParaRPr lang="it-IT"/>
          </a:p>
        </p:txBody>
      </p:sp>
    </p:spTree>
    <p:extLst>
      <p:ext uri="{BB962C8B-B14F-4D97-AF65-F5344CB8AC3E}">
        <p14:creationId xmlns:p14="http://schemas.microsoft.com/office/powerpoint/2010/main" val="3792934426"/>
      </p:ext>
    </p:extLst>
  </p:cSld>
  <p:clrMap bg1="lt1" tx1="dk1" bg2="lt2" tx2="dk2" accent1="accent1" accent2="accent2" accent3="accent3" accent4="accent4" accent5="accent5" accent6="accent6" hlink="hlink" folHlink="folHlink"/>
  <p:hf hdr="0" ftr="0" dt="0"/>
  <p:notesStyle>
    <a:lvl1pPr marL="0" algn="l" defTabSz="456855" rtl="0" eaLnBrk="1" latinLnBrk="0" hangingPunct="1">
      <a:defRPr sz="900" kern="1200">
        <a:solidFill>
          <a:schemeClr val="tx1"/>
        </a:solidFill>
        <a:latin typeface="+mn-lt"/>
        <a:ea typeface="+mn-ea"/>
        <a:cs typeface="+mn-cs"/>
      </a:defRPr>
    </a:lvl1pPr>
    <a:lvl2pPr marL="456855" algn="l" defTabSz="456855" rtl="0" eaLnBrk="1" latinLnBrk="0" hangingPunct="1">
      <a:defRPr sz="900" kern="1200">
        <a:solidFill>
          <a:schemeClr val="tx1"/>
        </a:solidFill>
        <a:latin typeface="+mn-lt"/>
        <a:ea typeface="+mn-ea"/>
        <a:cs typeface="+mn-cs"/>
      </a:defRPr>
    </a:lvl2pPr>
    <a:lvl3pPr marL="913710" algn="l" defTabSz="456855" rtl="0" eaLnBrk="1" latinLnBrk="0" hangingPunct="1">
      <a:defRPr sz="900" kern="1200">
        <a:solidFill>
          <a:schemeClr val="tx1"/>
        </a:solidFill>
        <a:latin typeface="+mn-lt"/>
        <a:ea typeface="+mn-ea"/>
        <a:cs typeface="+mn-cs"/>
      </a:defRPr>
    </a:lvl3pPr>
    <a:lvl4pPr marL="1370574" algn="l" defTabSz="456855" rtl="0" eaLnBrk="1" latinLnBrk="0" hangingPunct="1">
      <a:defRPr sz="900" kern="1200">
        <a:solidFill>
          <a:schemeClr val="tx1"/>
        </a:solidFill>
        <a:latin typeface="+mn-lt"/>
        <a:ea typeface="+mn-ea"/>
        <a:cs typeface="+mn-cs"/>
      </a:defRPr>
    </a:lvl4pPr>
    <a:lvl5pPr marL="1827429" algn="l" defTabSz="456855" rtl="0" eaLnBrk="1" latinLnBrk="0" hangingPunct="1">
      <a:defRPr sz="900" kern="1200">
        <a:solidFill>
          <a:schemeClr val="tx1"/>
        </a:solidFill>
        <a:latin typeface="+mn-lt"/>
        <a:ea typeface="+mn-ea"/>
        <a:cs typeface="+mn-cs"/>
      </a:defRPr>
    </a:lvl5pPr>
    <a:lvl6pPr marL="2284284" algn="l" defTabSz="456855" rtl="0" eaLnBrk="1" latinLnBrk="0" hangingPunct="1">
      <a:defRPr sz="900" kern="1200">
        <a:solidFill>
          <a:schemeClr val="tx1"/>
        </a:solidFill>
        <a:latin typeface="+mn-lt"/>
        <a:ea typeface="+mn-ea"/>
        <a:cs typeface="+mn-cs"/>
      </a:defRPr>
    </a:lvl6pPr>
    <a:lvl7pPr marL="2741139" algn="l" defTabSz="456855" rtl="0" eaLnBrk="1" latinLnBrk="0" hangingPunct="1">
      <a:defRPr sz="900" kern="1200">
        <a:solidFill>
          <a:schemeClr val="tx1"/>
        </a:solidFill>
        <a:latin typeface="+mn-lt"/>
        <a:ea typeface="+mn-ea"/>
        <a:cs typeface="+mn-cs"/>
      </a:defRPr>
    </a:lvl7pPr>
    <a:lvl8pPr marL="3198003" algn="l" defTabSz="456855" rtl="0" eaLnBrk="1" latinLnBrk="0" hangingPunct="1">
      <a:defRPr sz="900" kern="1200">
        <a:solidFill>
          <a:schemeClr val="tx1"/>
        </a:solidFill>
        <a:latin typeface="+mn-lt"/>
        <a:ea typeface="+mn-ea"/>
        <a:cs typeface="+mn-cs"/>
      </a:defRPr>
    </a:lvl8pPr>
    <a:lvl9pPr marL="3654858" algn="l" defTabSz="45685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8" Type="http://schemas.openxmlformats.org/officeDocument/2006/relationships/hyperlink" Target="https://it.wikipedia.org/wiki/Private_equity" TargetMode="External"/><Relationship Id="rId3" Type="http://schemas.openxmlformats.org/officeDocument/2006/relationships/hyperlink" Target="https://it.wikipedia.org/wiki/Eugene_Garfield" TargetMode="External"/><Relationship Id="rId7" Type="http://schemas.openxmlformats.org/officeDocument/2006/relationships/hyperlink" Target="https://it.wikipedia.org/wiki/Clarivate_Analytics" TargetMode="External"/><Relationship Id="rId2" Type="http://schemas.openxmlformats.org/officeDocument/2006/relationships/slide" Target="../slides/slide119.xml"/><Relationship Id="rId1" Type="http://schemas.openxmlformats.org/officeDocument/2006/relationships/notesMaster" Target="../notesMasters/notesMaster1.xml"/><Relationship Id="rId6" Type="http://schemas.openxmlformats.org/officeDocument/2006/relationships/hyperlink" Target="https://it.wikipedia.org/wiki/Fattore_di_impatto#cite_note-3" TargetMode="External"/><Relationship Id="rId5" Type="http://schemas.openxmlformats.org/officeDocument/2006/relationships/hyperlink" Target="https://it.wikipedia.org/wiki/Reuters" TargetMode="External"/><Relationship Id="rId10" Type="http://schemas.openxmlformats.org/officeDocument/2006/relationships/hyperlink" Target="https://it.wikipedia.org/wiki/Fattore_di_impatto#cite_note-5" TargetMode="External"/><Relationship Id="rId4" Type="http://schemas.openxmlformats.org/officeDocument/2006/relationships/hyperlink" Target="https://it.wikipedia.org/wiki/Chimico" TargetMode="External"/><Relationship Id="rId9" Type="http://schemas.openxmlformats.org/officeDocument/2006/relationships/hyperlink" Target="https://it.wikipedia.org/wiki/Fattore_di_impatto#cite_note-4" TargetMode="Externa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it.wikipedia.org/wiki/PageRank" TargetMode="External"/><Relationship Id="rId7" Type="http://schemas.openxmlformats.org/officeDocument/2006/relationships/hyperlink" Target="https://it.wikipedia.org/wiki/Thomson_Reuters" TargetMode="External"/><Relationship Id="rId2" Type="http://schemas.openxmlformats.org/officeDocument/2006/relationships/slide" Target="../slides/slide121.xml"/><Relationship Id="rId1" Type="http://schemas.openxmlformats.org/officeDocument/2006/relationships/notesMaster" Target="../notesMasters/notesMaster1.xml"/><Relationship Id="rId6" Type="http://schemas.openxmlformats.org/officeDocument/2006/relationships/hyperlink" Target="https://it.wikipedia.org/w/index.php?title=Journal_impact_factor&amp;action=edit&amp;redlink=1" TargetMode="External"/><Relationship Id="rId5" Type="http://schemas.openxmlformats.org/officeDocument/2006/relationships/hyperlink" Target="https://it.wikipedia.org/wiki/Science_Citation_Index" TargetMode="External"/><Relationship Id="rId4" Type="http://schemas.openxmlformats.org/officeDocument/2006/relationships/hyperlink" Target="https://it.wikipedia.org/wiki/Impact_factor" TargetMode="Externa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journalmetrics.scopus.com/"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it.wikipedia.org/wiki/ResearchGate" TargetMode="External"/><Relationship Id="rId2" Type="http://schemas.openxmlformats.org/officeDocument/2006/relationships/slide" Target="../slides/slide128.xml"/><Relationship Id="rId1" Type="http://schemas.openxmlformats.org/officeDocument/2006/relationships/notesMaster" Target="../notesMasters/notesMaster1.xml"/><Relationship Id="rId4" Type="http://schemas.openxmlformats.org/officeDocument/2006/relationships/hyperlink" Target="https://it.wikipedia.org/wiki/Indice_H#cite_note-5" TargetMode="Externa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bibdig.museogalileo.it/Teca/Viewer?an=354791&amp;pag=365" TargetMode="External"/><Relationship Id="rId2" Type="http://schemas.openxmlformats.org/officeDocument/2006/relationships/slide" Target="../slides/slide150.xml"/><Relationship Id="rId1" Type="http://schemas.openxmlformats.org/officeDocument/2006/relationships/notesMaster" Target="../notesMasters/notesMaster1.xml"/><Relationship Id="rId4" Type="http://schemas.openxmlformats.org/officeDocument/2006/relationships/hyperlink" Target="https://bibdig.museogalileo.it/Teca/Viewer?an=354791&amp;pag=427" TargetMode="Externa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3" Type="http://schemas.openxmlformats.org/officeDocument/2006/relationships/hyperlink" Target="https://www.focusjunior.it/scuola/storia/le-religioni-nel-mondo/" TargetMode="External"/><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t.wikipedia.org/wiki/XVII_secolo" TargetMode="External"/><Relationship Id="rId7" Type="http://schemas.openxmlformats.org/officeDocument/2006/relationships/hyperlink" Target="https://it.wikipedia.org/wiki/Induzione%23cite_note-7"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it.wikipedia.org/wiki/Sperimentazione" TargetMode="External"/><Relationship Id="rId5" Type="http://schemas.openxmlformats.org/officeDocument/2006/relationships/hyperlink" Target="https://it.wikipedia.org/wiki/Ricerca_scientifica" TargetMode="External"/><Relationship Id="rId4" Type="http://schemas.openxmlformats.org/officeDocument/2006/relationships/hyperlink" Target="https://it.wikipedia.org/wiki/Francesco_Bacon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it.wikipedia.org/wiki/Teoria"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it.wikipedia.org/wiki/A-priori" TargetMode="External"/><Relationship Id="rId5" Type="http://schemas.openxmlformats.org/officeDocument/2006/relationships/hyperlink" Target="https://it.wikipedia.org/wiki/A_posteriori" TargetMode="External"/><Relationship Id="rId4" Type="http://schemas.openxmlformats.org/officeDocument/2006/relationships/hyperlink" Target="https://it.wikipedia.org/wiki/Inconscio"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it.wikipedia.org/wiki/1866" TargetMode="External"/><Relationship Id="rId3" Type="http://schemas.openxmlformats.org/officeDocument/2006/relationships/hyperlink" Target="https://it.wikipedia.org/wiki/Lancaster_(Lancashire)" TargetMode="External"/><Relationship Id="rId7" Type="http://schemas.openxmlformats.org/officeDocument/2006/relationships/hyperlink" Target="https://it.wikipedia.org/wiki/6_marzo" TargetMode="External"/><Relationship Id="rId12" Type="http://schemas.openxmlformats.org/officeDocument/2006/relationships/hyperlink" Target="https://it.wikipedia.org/wiki/Inghilterra"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it.wikipedia.org/wiki/Cambridge" TargetMode="External"/><Relationship Id="rId11" Type="http://schemas.openxmlformats.org/officeDocument/2006/relationships/hyperlink" Target="https://it.wikipedia.org/wiki/Storico_della_scienza" TargetMode="External"/><Relationship Id="rId5" Type="http://schemas.openxmlformats.org/officeDocument/2006/relationships/hyperlink" Target="https://it.wikipedia.org/wiki/1794" TargetMode="External"/><Relationship Id="rId10" Type="http://schemas.openxmlformats.org/officeDocument/2006/relationships/hyperlink" Target="https://it.wikipedia.org/wiki/Mineralogia" TargetMode="External"/><Relationship Id="rId4" Type="http://schemas.openxmlformats.org/officeDocument/2006/relationships/hyperlink" Target="https://it.wikipedia.org/wiki/24_maggio" TargetMode="External"/><Relationship Id="rId9" Type="http://schemas.openxmlformats.org/officeDocument/2006/relationships/hyperlink" Target="https://it.wikipedia.org/wiki/Filosofo"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it.wikipedia.org/wiki/S%C3%A3o_Tom%C3%A9_e_Pr%C3%ADncipe"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it.wikipedia.org/wiki/Sole" TargetMode="External"/><Relationship Id="rId5" Type="http://schemas.openxmlformats.org/officeDocument/2006/relationships/hyperlink" Target="https://it.wikipedia.org/wiki/Eclissi" TargetMode="External"/><Relationship Id="rId4" Type="http://schemas.openxmlformats.org/officeDocument/2006/relationships/hyperlink" Target="https://it.wikipedia.org/wiki/1919"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s://it.wikipedia.org/wiki/Edward_Teller" TargetMode="External"/><Relationship Id="rId13" Type="http://schemas.openxmlformats.org/officeDocument/2006/relationships/hyperlink" Target="https://it.wikipedia.org/wiki/Stati_Uniti_d'America" TargetMode="External"/><Relationship Id="rId3" Type="http://schemas.openxmlformats.org/officeDocument/2006/relationships/hyperlink" Target="https://it.wikipedia.org/wiki/Presidente_degli_Stati_Uniti_d'America" TargetMode="External"/><Relationship Id="rId7" Type="http://schemas.openxmlformats.org/officeDocument/2006/relationships/hyperlink" Target="https://it.wikipedia.org/wiki/Le%C3%B3_Szil%C3%A1rd" TargetMode="External"/><Relationship Id="rId12" Type="http://schemas.openxmlformats.org/officeDocument/2006/relationships/hyperlink" Target="https://it.wikipedia.org/wiki/Bomba_atomica"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it.wikipedia.org/wiki/Albert_Einstein" TargetMode="External"/><Relationship Id="rId11" Type="http://schemas.openxmlformats.org/officeDocument/2006/relationships/hyperlink" Target="https://it.wikipedia.org/wiki/Fissione_nucleare" TargetMode="External"/><Relationship Id="rId5" Type="http://schemas.openxmlformats.org/officeDocument/2006/relationships/hyperlink" Target="https://it.wikipedia.org/wiki/1939" TargetMode="External"/><Relationship Id="rId10" Type="http://schemas.openxmlformats.org/officeDocument/2006/relationships/hyperlink" Target="https://it.wikipedia.org/wiki/Germania_nazista" TargetMode="External"/><Relationship Id="rId4" Type="http://schemas.openxmlformats.org/officeDocument/2006/relationships/hyperlink" Target="https://it.wikipedia.org/wiki/Franklin_Delano_Roosevelt" TargetMode="External"/><Relationship Id="rId9" Type="http://schemas.openxmlformats.org/officeDocument/2006/relationships/hyperlink" Target="https://it.wikipedia.org/wiki/Eugene_Wigner"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it.wikipedia.org/wiki/Bombardamento_atomico_di_Hiroshima_e_Nagasaki"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s://it.wikipedia.org/wiki/Bhagavadgita" TargetMode="External"/><Relationship Id="rId5" Type="http://schemas.openxmlformats.org/officeDocument/2006/relationships/hyperlink" Target="https://it.wikipedia.org/wiki/Trinity_test" TargetMode="External"/><Relationship Id="rId4" Type="http://schemas.openxmlformats.org/officeDocument/2006/relationships/hyperlink" Target="https://it.wikipedia.org/wiki/Hiroshima"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fld id="{3CB564E5-F815-C84F-A878-93FA00A0076E}" type="slidenum">
              <a:rPr lang="it-IT" smtClean="0"/>
              <a:t>1</a:t>
            </a:fld>
            <a:endParaRPr lang="it-IT" dirty="0"/>
          </a:p>
        </p:txBody>
      </p:sp>
      <p:sp>
        <p:nvSpPr>
          <p:cNvPr id="2" name="Segnaposto note 1"/>
          <p:cNvSpPr>
            <a:spLocks noGrp="1"/>
          </p:cNvSpPr>
          <p:nvPr>
            <p:ph type="body" idx="1"/>
          </p:nvPr>
        </p:nvSpPr>
        <p:spPr/>
        <p:txBody>
          <a:bodyPr/>
          <a:lstStyle/>
          <a:p>
            <a:r>
              <a:rPr lang="it-IT" dirty="0"/>
              <a:t>Così che sentiamo</a:t>
            </a:r>
            <a:r>
              <a:rPr lang="it-IT" baseline="0" dirty="0"/>
              <a:t> la storia. noi dobbiamo parlare di scienza a loro. ma chi sono loro e che cosa significa comunicare la scienza?</a:t>
            </a:r>
          </a:p>
        </p:txBody>
      </p:sp>
    </p:spTree>
    <p:extLst>
      <p:ext uri="{BB962C8B-B14F-4D97-AF65-F5344CB8AC3E}">
        <p14:creationId xmlns:p14="http://schemas.microsoft.com/office/powerpoint/2010/main" val="4165465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Qualcuno che vorrebbe intervenire</a:t>
            </a:r>
          </a:p>
        </p:txBody>
      </p:sp>
      <p:sp>
        <p:nvSpPr>
          <p:cNvPr id="4" name="Segnaposto numero diapositiva 3"/>
          <p:cNvSpPr>
            <a:spLocks noGrp="1"/>
          </p:cNvSpPr>
          <p:nvPr>
            <p:ph type="sldNum" sz="quarter" idx="10"/>
          </p:nvPr>
        </p:nvSpPr>
        <p:spPr/>
        <p:txBody>
          <a:bodyPr/>
          <a:lstStyle/>
          <a:p>
            <a:fld id="{3CB564E5-F815-C84F-A878-93FA00A0076E}" type="slidenum">
              <a:rPr lang="it-IT" smtClean="0"/>
              <a:t>10</a:t>
            </a:fld>
            <a:endParaRPr lang="it-IT"/>
          </a:p>
        </p:txBody>
      </p:sp>
    </p:spTree>
    <p:extLst>
      <p:ext uri="{BB962C8B-B14F-4D97-AF65-F5344CB8AC3E}">
        <p14:creationId xmlns:p14="http://schemas.microsoft.com/office/powerpoint/2010/main" val="41373848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Adesso anche peggio. E</a:t>
            </a:r>
            <a:r>
              <a:rPr lang="it-IT" baseline="0" dirty="0"/>
              <a:t> poi sono nati i </a:t>
            </a:r>
            <a:r>
              <a:rPr lang="it-IT" baseline="0" dirty="0" err="1"/>
              <a:t>preprint</a:t>
            </a:r>
            <a:r>
              <a:rPr lang="it-IT" baseline="0" dirty="0"/>
              <a:t> in ambito medico</a:t>
            </a:r>
            <a:r>
              <a:rPr lang="mr-IN" baseline="0" dirty="0"/>
              <a:t>…</a:t>
            </a:r>
            <a:endParaRPr lang="it-IT" baseline="0" dirty="0"/>
          </a:p>
          <a:p>
            <a:endParaRPr lang="it-IT" baseline="0"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101</a:t>
            </a:fld>
            <a:endParaRPr lang="it-IT" dirty="0"/>
          </a:p>
        </p:txBody>
      </p:sp>
    </p:spTree>
    <p:extLst>
      <p:ext uri="{BB962C8B-B14F-4D97-AF65-F5344CB8AC3E}">
        <p14:creationId xmlns:p14="http://schemas.microsoft.com/office/powerpoint/2010/main" val="11944520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a:t>È cambiato il modo di pubblicare. Con la pandemia anche la biomedicina ha preso a pubblicare dati preliminari su archivi open </a:t>
            </a:r>
            <a:r>
              <a:rPr lang="it-IT" baseline="0" dirty="0" err="1"/>
              <a:t>access</a:t>
            </a:r>
            <a:r>
              <a:rPr lang="it-IT" baseline="0" dirty="0"/>
              <a:t>. Buone intenzioni ma</a:t>
            </a:r>
            <a:r>
              <a:rPr lang="mr-IN" baseline="0" dirty="0"/>
              <a:t>…</a:t>
            </a:r>
            <a:endParaRPr lang="it-IT" baseline="0" dirty="0"/>
          </a:p>
          <a:p>
            <a:endParaRPr lang="it-IT" baseline="0" dirty="0"/>
          </a:p>
          <a:p>
            <a:r>
              <a:rPr lang="it-IT" baseline="0" dirty="0"/>
              <a:t>Vedete questa ricerca. inquietanti somiglianze tra un pezzo di </a:t>
            </a:r>
            <a:r>
              <a:rPr lang="it-IT" baseline="0" dirty="0" err="1"/>
              <a:t>dna</a:t>
            </a:r>
            <a:r>
              <a:rPr lang="it-IT" baseline="0" dirty="0"/>
              <a:t> tra virus del </a:t>
            </a:r>
            <a:r>
              <a:rPr lang="it-IT" baseline="0" dirty="0" err="1"/>
              <a:t>covid</a:t>
            </a:r>
            <a:r>
              <a:rPr lang="it-IT" baseline="0" dirty="0"/>
              <a:t> e virus di </a:t>
            </a:r>
            <a:r>
              <a:rPr lang="it-IT" baseline="0" dirty="0" err="1"/>
              <a:t>hiv</a:t>
            </a:r>
            <a:r>
              <a:rPr lang="it-IT" baseline="0" dirty="0"/>
              <a:t>. Inquietante!</a:t>
            </a:r>
          </a:p>
          <a:p>
            <a:r>
              <a:rPr lang="it-IT" baseline="0" dirty="0"/>
              <a:t>è uno </a:t>
            </a:r>
            <a:r>
              <a:rPr lang="it-IT" baseline="0" dirty="0" err="1"/>
              <a:t>screenshot</a:t>
            </a:r>
            <a:r>
              <a:rPr lang="it-IT" baseline="0" dirty="0"/>
              <a:t> quindi non leggete tutta la scritta gialla. Ma la rossa? L’avete letta e capita?</a:t>
            </a:r>
          </a:p>
          <a:p>
            <a:r>
              <a:rPr lang="it-IT" baseline="0" dirty="0"/>
              <a:t>E dov’è pubblicato? E che storia ha?</a:t>
            </a:r>
          </a:p>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err="1"/>
              <a:t>Bioraxiv</a:t>
            </a:r>
            <a:r>
              <a:rPr lang="it-IT" baseline="0" dirty="0"/>
              <a:t> nata nel 2013, cominciato a salire in 2017, oggi una montagna</a:t>
            </a:r>
            <a:r>
              <a:rPr lang="mr-IN" baseline="0" dirty="0"/>
              <a:t>…</a:t>
            </a:r>
            <a:endParaRPr lang="it-IT"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a:t>Striscia gialla aggiunta dopo il caso del </a:t>
            </a:r>
            <a:r>
              <a:rPr lang="it-IT" baseline="0" dirty="0" err="1"/>
              <a:t>paper</a:t>
            </a:r>
            <a:r>
              <a:rPr lang="it-IT" baseline="0" dirty="0"/>
              <a:t> con </a:t>
            </a:r>
            <a:r>
              <a:rPr lang="it-IT" baseline="0" dirty="0" err="1"/>
              <a:t>hiv</a:t>
            </a:r>
            <a:r>
              <a:rPr lang="it-IT" baseline="0" dirty="0"/>
              <a:t> e sarscov2.</a:t>
            </a:r>
            <a:endParaRPr lang="it-IT" dirty="0"/>
          </a:p>
          <a:p>
            <a:endParaRPr lang="it-IT" baseline="0" dirty="0"/>
          </a:p>
          <a:p>
            <a:endParaRPr lang="it-IT" dirty="0"/>
          </a:p>
        </p:txBody>
      </p:sp>
      <p:sp>
        <p:nvSpPr>
          <p:cNvPr id="4" name="Segnaposto numero diapositiva 3"/>
          <p:cNvSpPr>
            <a:spLocks noGrp="1"/>
          </p:cNvSpPr>
          <p:nvPr>
            <p:ph type="sldNum" sz="quarter" idx="10"/>
          </p:nvPr>
        </p:nvSpPr>
        <p:spPr/>
        <p:txBody>
          <a:bodyPr/>
          <a:lstStyle/>
          <a:p>
            <a:fld id="{61D40B7A-3119-C442-A306-BDDB5D592975}" type="slidenum">
              <a:rPr lang="it-IT" smtClean="0"/>
              <a:t>102</a:t>
            </a:fld>
            <a:endParaRPr lang="it-IT"/>
          </a:p>
        </p:txBody>
      </p:sp>
    </p:spTree>
    <p:extLst>
      <p:ext uri="{BB962C8B-B14F-4D97-AF65-F5344CB8AC3E}">
        <p14:creationId xmlns:p14="http://schemas.microsoft.com/office/powerpoint/2010/main" val="7402982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9967D-F21C-0043-8B96-2ECF6D38F5A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7A03ED6-DC7A-DEBB-1A53-FD218D4758C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906C2D4-79F9-78F6-F09D-34CDE117E03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C6A783B-CA21-C614-B284-94D42C22E104}"/>
              </a:ext>
            </a:extLst>
          </p:cNvPr>
          <p:cNvSpPr>
            <a:spLocks noGrp="1"/>
          </p:cNvSpPr>
          <p:nvPr>
            <p:ph type="sldNum" sz="quarter" idx="10"/>
          </p:nvPr>
        </p:nvSpPr>
        <p:spPr/>
        <p:txBody>
          <a:bodyPr/>
          <a:lstStyle/>
          <a:p>
            <a:fld id="{3CB564E5-F815-C84F-A878-93FA00A0076E}" type="slidenum">
              <a:rPr lang="it-IT" smtClean="0"/>
              <a:t>103</a:t>
            </a:fld>
            <a:endParaRPr lang="it-IT" dirty="0"/>
          </a:p>
        </p:txBody>
      </p:sp>
    </p:spTree>
    <p:extLst>
      <p:ext uri="{BB962C8B-B14F-4D97-AF65-F5344CB8AC3E}">
        <p14:creationId xmlns:p14="http://schemas.microsoft.com/office/powerpoint/2010/main" val="20550311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a:t>Questa complessità fatica a emergere. Quando si parla di scienza oggi, ancora, se ne parla un </a:t>
            </a:r>
            <a:r>
              <a:rPr lang="it-IT" baseline="0" dirty="0" err="1"/>
              <a:t>paper</a:t>
            </a:r>
            <a:r>
              <a:rPr lang="it-IT" baseline="0" dirty="0"/>
              <a:t> alla volta. Anche perché ognuno di quegli istituti di ricerca ha un ufficio comunicazione che preme per far uscire la propria ricerca sui giornali</a:t>
            </a:r>
            <a:r>
              <a:rPr lang="mr-IN" baseline="0" dirty="0"/>
              <a:t>…</a:t>
            </a:r>
            <a:r>
              <a:rPr lang="it-IT" baseline="0" dirty="0"/>
              <a:t> perché?</a:t>
            </a:r>
          </a:p>
        </p:txBody>
      </p:sp>
      <p:sp>
        <p:nvSpPr>
          <p:cNvPr id="4" name="Segnaposto numero diapositiva 3"/>
          <p:cNvSpPr>
            <a:spLocks noGrp="1"/>
          </p:cNvSpPr>
          <p:nvPr>
            <p:ph type="sldNum" sz="quarter" idx="10"/>
          </p:nvPr>
        </p:nvSpPr>
        <p:spPr/>
        <p:txBody>
          <a:bodyPr/>
          <a:lstStyle/>
          <a:p>
            <a:fld id="{3CB564E5-F815-C84F-A878-93FA00A0076E}" type="slidenum">
              <a:rPr lang="it-IT" smtClean="0"/>
              <a:t>104</a:t>
            </a:fld>
            <a:endParaRPr lang="it-IT" dirty="0"/>
          </a:p>
        </p:txBody>
      </p:sp>
    </p:spTree>
    <p:extLst>
      <p:ext uri="{BB962C8B-B14F-4D97-AF65-F5344CB8AC3E}">
        <p14:creationId xmlns:p14="http://schemas.microsoft.com/office/powerpoint/2010/main" val="11944520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Ragione molto semplice</a:t>
            </a:r>
            <a:r>
              <a:rPr lang="mr-IN" dirty="0"/>
              <a:t>…</a:t>
            </a:r>
            <a:endParaRPr lang="it-IT" dirty="0"/>
          </a:p>
          <a:p>
            <a:r>
              <a:rPr lang="it-IT" baseline="0" dirty="0"/>
              <a:t>Perché: finanziamenti, attenzione, prestigio. Ma anche influenzare altri ricercatori (vedi ricercatori che leggono giornali: ricerche che dimostrano come articolo pubblicato su </a:t>
            </a:r>
            <a:r>
              <a:rPr lang="it-IT" baseline="0" dirty="0" err="1"/>
              <a:t>lay</a:t>
            </a:r>
            <a:r>
              <a:rPr lang="it-IT" baseline="0" dirty="0"/>
              <a:t> press finisca in bibliografia di altri </a:t>
            </a:r>
            <a:r>
              <a:rPr lang="it-IT" baseline="0" dirty="0" err="1"/>
              <a:t>paper</a:t>
            </a:r>
            <a:r>
              <a:rPr lang="it-IT" baseline="0" dirty="0"/>
              <a:t>).</a:t>
            </a:r>
          </a:p>
          <a:p>
            <a:r>
              <a:rPr lang="it-IT" dirty="0"/>
              <a:t>È un obiettivo normale, intendo, spesso anche sano. Sempre di più incoraggiato</a:t>
            </a:r>
            <a:r>
              <a:rPr lang="it-IT" baseline="0" dirty="0"/>
              <a:t> dalle istituzioni. Raccontare la ricerca è sempre di più un obbligo. Ma dietro c’è soprattutto questo: se i riflettori sono puntati sulla tua scienza ne hai un vantaggio. Calcolabile. </a:t>
            </a:r>
          </a:p>
          <a:p>
            <a:endParaRPr lang="it-IT" baseline="0"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105</a:t>
            </a:fld>
            <a:endParaRPr lang="it-IT"/>
          </a:p>
        </p:txBody>
      </p:sp>
    </p:spTree>
    <p:extLst>
      <p:ext uri="{BB962C8B-B14F-4D97-AF65-F5344CB8AC3E}">
        <p14:creationId xmlns:p14="http://schemas.microsoft.com/office/powerpoint/2010/main" val="38602903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Ecco perché</a:t>
            </a:r>
            <a:r>
              <a:rPr lang="mr-IN" dirty="0"/>
              <a:t>…</a:t>
            </a:r>
            <a:endParaRPr lang="it-IT" dirty="0"/>
          </a:p>
          <a:p>
            <a:r>
              <a:rPr lang="it-IT" dirty="0"/>
              <a:t>Ieri</a:t>
            </a:r>
            <a:r>
              <a:rPr lang="it-IT" baseline="0" dirty="0"/>
              <a:t> ho ricevuto una telefonata alle 11.45. sono tornata al computer alle 12.25. c’erano 9 mail nell’</a:t>
            </a:r>
            <a:r>
              <a:rPr lang="it-IT" baseline="0" dirty="0" err="1"/>
              <a:t>inbox</a:t>
            </a:r>
            <a:r>
              <a:rPr lang="it-IT" baseline="0" dirty="0"/>
              <a:t>: tutti comunicati stampa</a:t>
            </a:r>
            <a:r>
              <a:rPr lang="mr-IN" baseline="0" dirty="0"/>
              <a:t>…</a:t>
            </a:r>
            <a:r>
              <a:rPr lang="it-IT" baseline="0" dirty="0"/>
              <a:t> nessuna comunicazione personale.</a:t>
            </a:r>
          </a:p>
          <a:p>
            <a:r>
              <a:rPr lang="it-IT" baseline="0" dirty="0"/>
              <a:t>(ha continuato a essere così fino al pomeriggio)</a:t>
            </a:r>
          </a:p>
          <a:p>
            <a:r>
              <a:rPr lang="it-IT" baseline="0" dirty="0"/>
              <a:t>Io, che non sono un direttore di tg. Posso farci poco con tutte queste cose. </a:t>
            </a:r>
            <a:endParaRPr lang="it-IT" dirty="0"/>
          </a:p>
        </p:txBody>
      </p:sp>
      <p:sp>
        <p:nvSpPr>
          <p:cNvPr id="4" name="Segnaposto numero diapositiva 3"/>
          <p:cNvSpPr>
            <a:spLocks noGrp="1"/>
          </p:cNvSpPr>
          <p:nvPr>
            <p:ph type="sldNum" sz="quarter" idx="10"/>
          </p:nvPr>
        </p:nvSpPr>
        <p:spPr/>
        <p:txBody>
          <a:bodyPr/>
          <a:lstStyle/>
          <a:p>
            <a:fld id="{61D40B7A-3119-C442-A306-BDDB5D592975}" type="slidenum">
              <a:rPr lang="it-IT" smtClean="0"/>
              <a:t>106</a:t>
            </a:fld>
            <a:endParaRPr lang="it-IT"/>
          </a:p>
        </p:txBody>
      </p:sp>
    </p:spTree>
    <p:extLst>
      <p:ext uri="{BB962C8B-B14F-4D97-AF65-F5344CB8AC3E}">
        <p14:creationId xmlns:p14="http://schemas.microsoft.com/office/powerpoint/2010/main" val="32370702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a:t>Dicevo calcolabile perché è stato </a:t>
            </a:r>
            <a:r>
              <a:rPr lang="it-IT"/>
              <a:t>calcolato.</a:t>
            </a:r>
            <a:r>
              <a:rPr lang="it-IT" baseline="0"/>
              <a:t> </a:t>
            </a:r>
            <a:r>
              <a:rPr lang="it-IT"/>
              <a:t>Quello </a:t>
            </a:r>
            <a:r>
              <a:rPr lang="it-IT" dirty="0"/>
              <a:t>che esce sui giornali ha più possibilità di avere successo nella scienza. più citazioni (vecchio</a:t>
            </a:r>
            <a:r>
              <a:rPr lang="it-IT" baseline="0" dirty="0"/>
              <a:t> ma sempre valido, anzi)</a:t>
            </a:r>
            <a:endParaRPr lang="it-IT" dirty="0"/>
          </a:p>
          <a:p>
            <a:r>
              <a:rPr lang="it-IT" dirty="0"/>
              <a:t>All’epoca</a:t>
            </a:r>
            <a:r>
              <a:rPr lang="it-IT" baseline="0" dirty="0"/>
              <a:t> si leggevano i giornali</a:t>
            </a:r>
            <a:r>
              <a:rPr lang="mr-IN" baseline="0" dirty="0"/>
              <a:t>…</a:t>
            </a:r>
            <a:r>
              <a:rPr lang="it-IT" baseline="0" dirty="0"/>
              <a:t> ma la cosa non cambia se aggiorniamo il medium.</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107</a:t>
            </a:fld>
            <a:endParaRPr lang="it-IT" dirty="0"/>
          </a:p>
        </p:txBody>
      </p:sp>
    </p:spTree>
    <p:extLst>
      <p:ext uri="{BB962C8B-B14F-4D97-AF65-F5344CB8AC3E}">
        <p14:creationId xmlns:p14="http://schemas.microsoft.com/office/powerpoint/2010/main" val="14374599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Questa è anche la ragione</a:t>
            </a:r>
            <a:r>
              <a:rPr lang="it-IT" baseline="0" dirty="0"/>
              <a:t> per cui ci sono gruppi più battaglieri sul fronte comunicazione e la ragione per cui siamo qui. perché la scienza pubblica deve imparare a comunicare. La scienza privata lo fa già da tempo e lo fa con grande efficacia</a:t>
            </a:r>
            <a:r>
              <a:rPr lang="mr-IN" baseline="0" dirty="0"/>
              <a:t>…</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108</a:t>
            </a:fld>
            <a:endParaRPr lang="it-IT" dirty="0"/>
          </a:p>
        </p:txBody>
      </p:sp>
    </p:spTree>
    <p:extLst>
      <p:ext uri="{BB962C8B-B14F-4D97-AF65-F5344CB8AC3E}">
        <p14:creationId xmlns:p14="http://schemas.microsoft.com/office/powerpoint/2010/main" val="4347335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7E270-DBEF-B40E-964E-242A88C1764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98FFB21-689A-2D22-00F2-D81C57D2628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CC26795-81F6-0794-7E13-A0E0A2884901}"/>
              </a:ext>
            </a:extLst>
          </p:cNvPr>
          <p:cNvSpPr>
            <a:spLocks noGrp="1"/>
          </p:cNvSpPr>
          <p:nvPr>
            <p:ph type="body" idx="1"/>
          </p:nvPr>
        </p:nvSpPr>
        <p:spPr/>
        <p:txBody>
          <a:bodyPr/>
          <a:lstStyle/>
          <a:p>
            <a:r>
              <a:rPr lang="it-IT" dirty="0"/>
              <a:t>Anche articoli più moderni. Lo sappiamo bene ormai…</a:t>
            </a:r>
          </a:p>
          <a:p>
            <a:r>
              <a:rPr lang="it-IT" dirty="0"/>
              <a:t>Questo vale per la ricerca pubblica e privata, che ha armi in più</a:t>
            </a:r>
          </a:p>
        </p:txBody>
      </p:sp>
      <p:sp>
        <p:nvSpPr>
          <p:cNvPr id="4" name="Segnaposto numero diapositiva 3">
            <a:extLst>
              <a:ext uri="{FF2B5EF4-FFF2-40B4-BE49-F238E27FC236}">
                <a16:creationId xmlns:a16="http://schemas.microsoft.com/office/drawing/2014/main" id="{424ED4E2-A8D7-0C9E-7D51-4CC28733449B}"/>
              </a:ext>
            </a:extLst>
          </p:cNvPr>
          <p:cNvSpPr>
            <a:spLocks noGrp="1"/>
          </p:cNvSpPr>
          <p:nvPr>
            <p:ph type="sldNum" sz="quarter" idx="10"/>
          </p:nvPr>
        </p:nvSpPr>
        <p:spPr/>
        <p:txBody>
          <a:bodyPr/>
          <a:lstStyle/>
          <a:p>
            <a:fld id="{3CB564E5-F815-C84F-A878-93FA00A0076E}" type="slidenum">
              <a:rPr lang="it-IT" smtClean="0"/>
              <a:t>109</a:t>
            </a:fld>
            <a:endParaRPr lang="it-IT" dirty="0"/>
          </a:p>
        </p:txBody>
      </p:sp>
    </p:spTree>
    <p:extLst>
      <p:ext uri="{BB962C8B-B14F-4D97-AF65-F5344CB8AC3E}">
        <p14:creationId xmlns:p14="http://schemas.microsoft.com/office/powerpoint/2010/main" val="6768062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esempio quanti articoli avete visto</a:t>
            </a:r>
            <a:r>
              <a:rPr lang="it-IT" baseline="0" dirty="0"/>
              <a:t> che</a:t>
            </a:r>
            <a:r>
              <a:rPr lang="mr-IN" baseline="0" dirty="0"/>
              <a:t>…</a:t>
            </a:r>
            <a:endParaRPr lang="it-IT"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110</a:t>
            </a:fld>
            <a:endParaRPr lang="it-IT"/>
          </a:p>
        </p:txBody>
      </p:sp>
    </p:spTree>
    <p:extLst>
      <p:ext uri="{BB962C8B-B14F-4D97-AF65-F5344CB8AC3E}">
        <p14:creationId xmlns:p14="http://schemas.microsoft.com/office/powerpoint/2010/main" val="1031754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Un sacco di gente</a:t>
            </a:r>
          </a:p>
        </p:txBody>
      </p:sp>
      <p:sp>
        <p:nvSpPr>
          <p:cNvPr id="4" name="Segnaposto numero diapositiva 3"/>
          <p:cNvSpPr>
            <a:spLocks noGrp="1"/>
          </p:cNvSpPr>
          <p:nvPr>
            <p:ph type="sldNum" sz="quarter" idx="10"/>
          </p:nvPr>
        </p:nvSpPr>
        <p:spPr/>
        <p:txBody>
          <a:bodyPr/>
          <a:lstStyle/>
          <a:p>
            <a:fld id="{3CB564E5-F815-C84F-A878-93FA00A0076E}" type="slidenum">
              <a:rPr lang="it-IT" smtClean="0"/>
              <a:t>11</a:t>
            </a:fld>
            <a:endParaRPr lang="it-IT"/>
          </a:p>
        </p:txBody>
      </p:sp>
    </p:spTree>
    <p:extLst>
      <p:ext uri="{BB962C8B-B14F-4D97-AF65-F5344CB8AC3E}">
        <p14:creationId xmlns:p14="http://schemas.microsoft.com/office/powerpoint/2010/main" val="41373848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Quante ricerche sui benefici del cioccolato sono</a:t>
            </a:r>
            <a:r>
              <a:rPr lang="it-IT" baseline="0" dirty="0"/>
              <a:t> state fatte in casa </a:t>
            </a:r>
            <a:r>
              <a:rPr lang="it-IT" baseline="0" dirty="0" err="1"/>
              <a:t>nestlé</a:t>
            </a:r>
            <a:r>
              <a:rPr lang="it-IT" baseline="0" dirty="0"/>
              <a:t>?</a:t>
            </a:r>
            <a:endParaRPr lang="it-IT" dirty="0"/>
          </a:p>
        </p:txBody>
      </p:sp>
      <p:sp>
        <p:nvSpPr>
          <p:cNvPr id="4" name="Segnaposto numero diapositiva 3"/>
          <p:cNvSpPr>
            <a:spLocks noGrp="1"/>
          </p:cNvSpPr>
          <p:nvPr>
            <p:ph type="sldNum" sz="quarter" idx="10"/>
          </p:nvPr>
        </p:nvSpPr>
        <p:spPr/>
        <p:txBody>
          <a:bodyPr/>
          <a:lstStyle/>
          <a:p>
            <a:fld id="{61D40B7A-3119-C442-A306-BDDB5D592975}" type="slidenum">
              <a:rPr lang="it-IT" smtClean="0"/>
              <a:t>111</a:t>
            </a:fld>
            <a:endParaRPr lang="it-IT"/>
          </a:p>
        </p:txBody>
      </p:sp>
    </p:spTree>
    <p:extLst>
      <p:ext uri="{BB962C8B-B14F-4D97-AF65-F5344CB8AC3E}">
        <p14:creationId xmlns:p14="http://schemas.microsoft.com/office/powerpoint/2010/main" val="7829468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Stessi</a:t>
            </a:r>
            <a:r>
              <a:rPr lang="it-IT" baseline="0" dirty="0"/>
              <a:t> autori qualche anno dopo</a:t>
            </a:r>
            <a:r>
              <a:rPr lang="mr-IN" baseline="0" dirty="0"/>
              <a:t>…</a:t>
            </a:r>
            <a:r>
              <a:rPr lang="it-IT" baseline="0" dirty="0"/>
              <a:t> (non dico che siano fatte male eh, ma un </a:t>
            </a:r>
            <a:r>
              <a:rPr lang="it-IT" baseline="0" dirty="0" err="1"/>
              <a:t>bias</a:t>
            </a:r>
            <a:r>
              <a:rPr lang="it-IT" baseline="0" dirty="0"/>
              <a:t> di sicuro c’è. bisognerebbe vedere se questi pubblicano anche eventuali risultati negativi, per esempio). Nascono qui tutti quegli articoli su quanto faccia bene la cioccolata.</a:t>
            </a:r>
          </a:p>
          <a:p>
            <a:r>
              <a:rPr lang="it-IT" baseline="0" dirty="0"/>
              <a:t>Non è roba solo da tabloid e occhio che queste cose vivono a lunghissimo. Perché il meccanismo è “voglio scrivere di cioccolata, cerco bibliografia e la trovo”.</a:t>
            </a:r>
            <a:endParaRPr lang="it-IT" dirty="0"/>
          </a:p>
        </p:txBody>
      </p:sp>
      <p:sp>
        <p:nvSpPr>
          <p:cNvPr id="4" name="Segnaposto numero diapositiva 3"/>
          <p:cNvSpPr>
            <a:spLocks noGrp="1"/>
          </p:cNvSpPr>
          <p:nvPr>
            <p:ph type="sldNum" sz="quarter" idx="10"/>
          </p:nvPr>
        </p:nvSpPr>
        <p:spPr/>
        <p:txBody>
          <a:bodyPr/>
          <a:lstStyle/>
          <a:p>
            <a:fld id="{61D40B7A-3119-C442-A306-BDDB5D592975}" type="slidenum">
              <a:rPr lang="it-IT" smtClean="0"/>
              <a:t>112</a:t>
            </a:fld>
            <a:endParaRPr lang="it-IT"/>
          </a:p>
        </p:txBody>
      </p:sp>
    </p:spTree>
    <p:extLst>
      <p:ext uri="{BB962C8B-B14F-4D97-AF65-F5344CB8AC3E}">
        <p14:creationId xmlns:p14="http://schemas.microsoft.com/office/powerpoint/2010/main" val="7829468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Questi per esempio sono i medici di medicina generale della media </a:t>
            </a:r>
            <a:r>
              <a:rPr lang="it-IT" dirty="0" err="1"/>
              <a:t>vallesina</a:t>
            </a:r>
            <a:r>
              <a:rPr lang="it-IT" dirty="0"/>
              <a:t> (marche). Hanno</a:t>
            </a:r>
            <a:r>
              <a:rPr lang="it-IT" baseline="0" dirty="0"/>
              <a:t> un loro bel portale di informazione per i pazienti, scrivono dotte dissertazioni</a:t>
            </a:r>
            <a:r>
              <a:rPr lang="mr-IN" baseline="0" dirty="0"/>
              <a:t>…</a:t>
            </a:r>
            <a:r>
              <a:rPr lang="it-IT" baseline="0" dirty="0"/>
              <a:t> e indovinate che cosa trovate in bibliografia? Sono passati più di dieci anni.</a:t>
            </a:r>
          </a:p>
          <a:p>
            <a:r>
              <a:rPr lang="it-IT" baseline="0" dirty="0"/>
              <a:t>Ecco: una comunicazione astuta è questa. Che poi quando lo fanno le farmaceutiche è più facile, lo sai (e comunque controlli</a:t>
            </a:r>
            <a:r>
              <a:rPr lang="mr-IN" baseline="0" dirty="0"/>
              <a:t>…</a:t>
            </a:r>
            <a:r>
              <a:rPr lang="it-IT" baseline="0" dirty="0"/>
              <a:t>), ma big </a:t>
            </a:r>
            <a:r>
              <a:rPr lang="it-IT" baseline="0" dirty="0" err="1"/>
              <a:t>food</a:t>
            </a:r>
            <a:r>
              <a:rPr lang="it-IT" baseline="0" dirty="0"/>
              <a:t> per esempio non lo sai. A volte camuffa il marketing con argomenti scientifici (vedi la curcuma, le bacche</a:t>
            </a:r>
            <a:r>
              <a:rPr lang="mr-IN" baseline="0" dirty="0"/>
              <a:t>…</a:t>
            </a:r>
            <a:r>
              <a:rPr lang="it-IT" baseline="0" dirty="0"/>
              <a:t>) e lo fa facendo comunicazione della scienza. </a:t>
            </a:r>
          </a:p>
          <a:p>
            <a:endParaRPr lang="it-IT" dirty="0"/>
          </a:p>
        </p:txBody>
      </p:sp>
      <p:sp>
        <p:nvSpPr>
          <p:cNvPr id="4" name="Segnaposto numero diapositiva 3"/>
          <p:cNvSpPr>
            <a:spLocks noGrp="1"/>
          </p:cNvSpPr>
          <p:nvPr>
            <p:ph type="sldNum" sz="quarter" idx="10"/>
          </p:nvPr>
        </p:nvSpPr>
        <p:spPr/>
        <p:txBody>
          <a:bodyPr/>
          <a:lstStyle/>
          <a:p>
            <a:fld id="{61D40B7A-3119-C442-A306-BDDB5D592975}" type="slidenum">
              <a:rPr lang="it-IT" smtClean="0"/>
              <a:t>113</a:t>
            </a:fld>
            <a:endParaRPr lang="it-IT"/>
          </a:p>
        </p:txBody>
      </p:sp>
    </p:spTree>
    <p:extLst>
      <p:ext uri="{BB962C8B-B14F-4D97-AF65-F5344CB8AC3E}">
        <p14:creationId xmlns:p14="http://schemas.microsoft.com/office/powerpoint/2010/main" val="7829468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a:t>Quindi non solo la scienza produce tanti </a:t>
            </a:r>
            <a:r>
              <a:rPr lang="it-IT" baseline="0" dirty="0" err="1"/>
              <a:t>paper</a:t>
            </a:r>
            <a:r>
              <a:rPr lang="it-IT" baseline="0" dirty="0"/>
              <a:t>, ma li pubblicizza fuori in ordine sparso, per i propri interessi o per boh</a:t>
            </a:r>
            <a:r>
              <a:rPr lang="mr-IN" baseline="0" dirty="0"/>
              <a:t>…</a:t>
            </a:r>
            <a:r>
              <a:rPr lang="it-IT" baseline="0" dirty="0"/>
              <a:t> quindi poi la realtà delle cose è diversa da quella che viene raccontata. Per esempio, per restare in ambito alimentare</a:t>
            </a:r>
            <a:r>
              <a:rPr lang="mr-IN" baseline="0" dirty="0"/>
              <a:t>…</a:t>
            </a:r>
            <a:endParaRPr lang="it-IT" baseline="0" dirty="0"/>
          </a:p>
          <a:p>
            <a:r>
              <a:rPr lang="it-IT" baseline="0" dirty="0"/>
              <a:t>Che cosa diventa sui mezzi di comunicazione, questa cosa? </a:t>
            </a:r>
          </a:p>
        </p:txBody>
      </p:sp>
      <p:sp>
        <p:nvSpPr>
          <p:cNvPr id="4" name="Segnaposto numero diapositiva 3"/>
          <p:cNvSpPr>
            <a:spLocks noGrp="1"/>
          </p:cNvSpPr>
          <p:nvPr>
            <p:ph type="sldNum" sz="quarter" idx="10"/>
          </p:nvPr>
        </p:nvSpPr>
        <p:spPr/>
        <p:txBody>
          <a:bodyPr/>
          <a:lstStyle/>
          <a:p>
            <a:fld id="{AD8ACA76-C895-CD46-B78F-3C6AD7DF550E}" type="slidenum">
              <a:rPr lang="it-IT" smtClean="0"/>
              <a:t>114</a:t>
            </a:fld>
            <a:endParaRPr lang="it-IT"/>
          </a:p>
        </p:txBody>
      </p:sp>
    </p:spTree>
    <p:extLst>
      <p:ext uri="{BB962C8B-B14F-4D97-AF65-F5344CB8AC3E}">
        <p14:creationId xmlns:p14="http://schemas.microsoft.com/office/powerpoint/2010/main" val="40421595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Quello</a:t>
            </a:r>
            <a:r>
              <a:rPr lang="it-IT" baseline="0" dirty="0"/>
              <a:t> che vede il pubblico </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115</a:t>
            </a:fld>
            <a:endParaRPr lang="it-IT" dirty="0"/>
          </a:p>
        </p:txBody>
      </p:sp>
    </p:spTree>
    <p:extLst>
      <p:ext uri="{BB962C8B-B14F-4D97-AF65-F5344CB8AC3E}">
        <p14:creationId xmlns:p14="http://schemas.microsoft.com/office/powerpoint/2010/main" val="32002946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Paul </a:t>
            </a:r>
            <a:r>
              <a:rPr lang="it-IT" sz="1200" kern="1200" dirty="0" err="1">
                <a:solidFill>
                  <a:schemeClr val="tx1"/>
                </a:solidFill>
                <a:effectLst/>
                <a:latin typeface="+mn-lt"/>
                <a:ea typeface="+mn-ea"/>
                <a:cs typeface="+mn-cs"/>
              </a:rPr>
              <a:t>Battley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meticulously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documents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all</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times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Daily</a:t>
            </a:r>
            <a:r>
              <a:rPr lang="it-IT" sz="1200" kern="1200" dirty="0">
                <a:solidFill>
                  <a:schemeClr val="tx1"/>
                </a:solidFill>
                <a:effectLst/>
                <a:latin typeface="+mn-lt"/>
                <a:ea typeface="+mn-ea"/>
                <a:cs typeface="+mn-cs"/>
              </a:rPr>
              <a:t> Mail </a:t>
            </a:r>
            <a:r>
              <a:rPr lang="it-IT" sz="1200" kern="1200" dirty="0" err="1">
                <a:solidFill>
                  <a:schemeClr val="tx1"/>
                </a:solidFill>
                <a:effectLst/>
                <a:latin typeface="+mn-lt"/>
                <a:ea typeface="+mn-ea"/>
                <a:cs typeface="+mn-cs"/>
              </a:rPr>
              <a:t>reported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various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items</a:t>
            </a:r>
            <a:r>
              <a:rPr lang="it-IT" sz="1200" kern="1200" dirty="0">
                <a:solidFill>
                  <a:schemeClr val="tx1"/>
                </a:solidFill>
                <a:effectLst/>
                <a:latin typeface="+mn-lt"/>
                <a:ea typeface="+mn-ea"/>
                <a:cs typeface="+mn-cs"/>
              </a:rPr>
              <a:t> — from </a:t>
            </a:r>
            <a:r>
              <a:rPr lang="it-IT" sz="1200" kern="1200" dirty="0" err="1">
                <a:solidFill>
                  <a:schemeClr val="tx1"/>
                </a:solidFill>
                <a:effectLst/>
                <a:latin typeface="+mn-lt"/>
                <a:ea typeface="+mn-ea"/>
                <a:cs typeface="+mn-cs"/>
              </a:rPr>
              <a:t>antacids</a:t>
            </a:r>
            <a:r>
              <a:rPr lang="it-IT" sz="1200" kern="1200" dirty="0">
                <a:solidFill>
                  <a:schemeClr val="tx1"/>
                </a:solidFill>
                <a:effectLst/>
                <a:latin typeface="+mn-lt"/>
                <a:ea typeface="+mn-ea"/>
                <a:cs typeface="+mn-cs"/>
              </a:rPr>
              <a:t> to yogurt — </a:t>
            </a:r>
            <a:r>
              <a:rPr lang="it-IT" sz="1200" kern="1200" dirty="0" err="1">
                <a:solidFill>
                  <a:schemeClr val="tx1"/>
                </a:solidFill>
                <a:effectLst/>
                <a:latin typeface="+mn-lt"/>
                <a:ea typeface="+mn-ea"/>
                <a:cs typeface="+mn-cs"/>
              </a:rPr>
              <a:t>either</a:t>
            </a:r>
            <a:r>
              <a:rPr lang="it-IT" sz="1200" kern="1200" dirty="0">
                <a:solidFill>
                  <a:schemeClr val="tx1"/>
                </a:solidFill>
                <a:effectLst/>
                <a:latin typeface="+mn-lt"/>
                <a:ea typeface="+mn-ea"/>
                <a:cs typeface="+mn-cs"/>
              </a:rPr>
              <a:t> cause </a:t>
            </a:r>
            <a:r>
              <a:rPr lang="it-IT" sz="1200" kern="1200" dirty="0" err="1">
                <a:solidFill>
                  <a:schemeClr val="tx1"/>
                </a:solidFill>
                <a:effectLst/>
                <a:latin typeface="+mn-lt"/>
                <a:ea typeface="+mn-ea"/>
                <a:cs typeface="+mn-cs"/>
              </a:rPr>
              <a:t>cancer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prevent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cancer</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sometimes</a:t>
            </a:r>
            <a:r>
              <a:rPr lang="it-IT" sz="1200" kern="1200" dirty="0">
                <a:solidFill>
                  <a:schemeClr val="tx1"/>
                </a:solidFill>
                <a:effectLst/>
                <a:latin typeface="+mn-lt"/>
                <a:ea typeface="+mn-ea"/>
                <a:cs typeface="+mn-cs"/>
              </a:rPr>
              <a:t> do </a:t>
            </a:r>
            <a:r>
              <a:rPr lang="it-IT" sz="1200" kern="1200" dirty="0" err="1">
                <a:solidFill>
                  <a:schemeClr val="tx1"/>
                </a:solidFill>
                <a:effectLst/>
                <a:latin typeface="+mn-lt"/>
                <a:ea typeface="+mn-ea"/>
                <a:cs typeface="+mn-cs"/>
              </a:rPr>
              <a:t>both</a:t>
            </a:r>
            <a:r>
              <a:rPr lang="it-IT" sz="1200" kern="1200" dirty="0">
                <a:solidFill>
                  <a:schemeClr val="tx1"/>
                </a:solidFill>
                <a:effectLst/>
                <a:latin typeface="+mn-lt"/>
                <a:ea typeface="+mn-ea"/>
                <a:cs typeface="+mn-cs"/>
              </a:rPr>
              <a:t>. http://</a:t>
            </a:r>
            <a:r>
              <a:rPr lang="it-IT" sz="1200" kern="1200" dirty="0" err="1">
                <a:solidFill>
                  <a:schemeClr val="tx1"/>
                </a:solidFill>
                <a:effectLst/>
                <a:latin typeface="+mn-lt"/>
                <a:ea typeface="+mn-ea"/>
                <a:cs typeface="+mn-cs"/>
              </a:rPr>
              <a:t>kill</a:t>
            </a:r>
            <a:r>
              <a:rPr lang="it-IT" sz="1200" kern="1200" dirty="0">
                <a:solidFill>
                  <a:schemeClr val="tx1"/>
                </a:solidFill>
                <a:effectLst/>
                <a:latin typeface="+mn-lt"/>
                <a:ea typeface="+mn-ea"/>
                <a:cs typeface="+mn-cs"/>
              </a:rPr>
              <a:t>-or-</a:t>
            </a:r>
            <a:r>
              <a:rPr lang="it-IT" sz="1200" kern="1200" dirty="0" err="1">
                <a:solidFill>
                  <a:schemeClr val="tx1"/>
                </a:solidFill>
                <a:effectLst/>
                <a:latin typeface="+mn-lt"/>
                <a:ea typeface="+mn-ea"/>
                <a:cs typeface="+mn-cs"/>
              </a:rPr>
              <a:t>cure.herokuapp.com</a:t>
            </a:r>
            <a:r>
              <a:rPr lang="it-IT" sz="1200" kern="120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E così via: caffè, bambini, cibo cinese,</a:t>
            </a:r>
            <a:r>
              <a:rPr lang="it-IT" sz="1200" kern="1200" baseline="0" dirty="0">
                <a:solidFill>
                  <a:schemeClr val="tx1"/>
                </a:solidFill>
                <a:effectLst/>
                <a:latin typeface="+mn-lt"/>
                <a:ea typeface="+mn-ea"/>
                <a:cs typeface="+mn-cs"/>
              </a:rPr>
              <a:t> i computer, la pillola contraccettiva</a:t>
            </a:r>
            <a:r>
              <a:rPr lang="mr-IN" sz="1200" kern="1200" baseline="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116</a:t>
            </a:fld>
            <a:endParaRPr lang="it-IT" dirty="0"/>
          </a:p>
        </p:txBody>
      </p:sp>
    </p:spTree>
    <p:extLst>
      <p:ext uri="{BB962C8B-B14F-4D97-AF65-F5344CB8AC3E}">
        <p14:creationId xmlns:p14="http://schemas.microsoft.com/office/powerpoint/2010/main" val="169773972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Vedete quanto</a:t>
            </a:r>
            <a:r>
              <a:rPr lang="it-IT" baseline="0" dirty="0"/>
              <a:t> siamo vicini al tema “</a:t>
            </a:r>
            <a:r>
              <a:rPr lang="it-IT" baseline="0" dirty="0" err="1"/>
              <a:t>cazzatona</a:t>
            </a:r>
            <a:r>
              <a:rPr lang="it-IT" baseline="0" dirty="0"/>
              <a:t>”, bufala o </a:t>
            </a:r>
            <a:r>
              <a:rPr lang="it-IT" baseline="0" dirty="0" err="1"/>
              <a:t>pseudomedicina</a:t>
            </a:r>
            <a:r>
              <a:rPr lang="mr-IN" baseline="0" dirty="0"/>
              <a:t>…</a:t>
            </a:r>
            <a:r>
              <a:rPr lang="it-IT" baseline="0" dirty="0"/>
              <a:t>? Eppure tutto questo va sotto le categorie “scienza, medicina, salute</a:t>
            </a:r>
            <a:r>
              <a:rPr lang="mr-IN" baseline="0" dirty="0"/>
              <a:t>…</a:t>
            </a:r>
            <a:r>
              <a:rPr lang="it-IT" baseline="0" dirty="0"/>
              <a:t>”.</a:t>
            </a:r>
          </a:p>
          <a:p>
            <a:r>
              <a:rPr lang="it-IT" baseline="0" dirty="0"/>
              <a:t>Qui anche i confini della scienza sfumano. Cioè: la scienza, letta male, letta a pezzetti, senza la capacità di uno sguardo di insieme, perde le sue caratteristiche di scienza e diventa sciocchezzaio. Chissà quanti di questi sono studi di nessun valore (magari spinti tanto da un buon ufficio stampa) e quanti sono sponsorizzati. Ovviamente questa è solo una delle ragioni per cui la scienza è difficile</a:t>
            </a:r>
            <a:r>
              <a:rPr lang="mr-IN" baseline="0" dirty="0"/>
              <a:t>…</a:t>
            </a:r>
            <a:endParaRPr lang="it-IT" baseline="0"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117</a:t>
            </a:fld>
            <a:endParaRPr lang="it-IT" dirty="0"/>
          </a:p>
        </p:txBody>
      </p:sp>
    </p:spTree>
    <p:extLst>
      <p:ext uri="{BB962C8B-B14F-4D97-AF65-F5344CB8AC3E}">
        <p14:creationId xmlns:p14="http://schemas.microsoft.com/office/powerpoint/2010/main" val="1864338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scienza è difficile ed è difficile mettere le mani nel sistema delle pubblicazioni. Entriamoci dentro per qualche minuto…</a:t>
            </a:r>
          </a:p>
          <a:p>
            <a:endParaRPr lang="it-IT"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118</a:t>
            </a:fld>
            <a:endParaRPr lang="it-IT"/>
          </a:p>
        </p:txBody>
      </p:sp>
    </p:spTree>
    <p:extLst>
      <p:ext uri="{BB962C8B-B14F-4D97-AF65-F5344CB8AC3E}">
        <p14:creationId xmlns:p14="http://schemas.microsoft.com/office/powerpoint/2010/main" val="15981377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202122"/>
                </a:solidFill>
                <a:effectLst/>
                <a:latin typeface="Arial" panose="020B0604020202020204" pitchFamily="34" charset="0"/>
              </a:rPr>
              <a:t>Il fattore di impatto è stato elaborato nel 1955 da </a:t>
            </a:r>
            <a:r>
              <a:rPr lang="it-IT" b="0" i="0" u="none" strike="noStrike" dirty="0">
                <a:solidFill>
                  <a:srgbClr val="0645AD"/>
                </a:solidFill>
                <a:effectLst/>
                <a:latin typeface="Arial" panose="020B0604020202020204" pitchFamily="34" charset="0"/>
                <a:hlinkClick r:id="rId3" tooltip="Eugene Garfield"/>
              </a:rPr>
              <a:t>Eugene Garfield</a:t>
            </a:r>
            <a:r>
              <a:rPr lang="it-IT" b="0" i="0" dirty="0">
                <a:solidFill>
                  <a:srgbClr val="202122"/>
                </a:solidFill>
                <a:effectLst/>
                <a:latin typeface="Arial" panose="020B0604020202020204" pitchFamily="34" charset="0"/>
              </a:rPr>
              <a:t>, un </a:t>
            </a:r>
            <a:r>
              <a:rPr lang="it-IT" b="0" i="0" u="none" strike="noStrike" dirty="0">
                <a:solidFill>
                  <a:srgbClr val="0645AD"/>
                </a:solidFill>
                <a:effectLst/>
                <a:latin typeface="Arial" panose="020B0604020202020204" pitchFamily="34" charset="0"/>
                <a:hlinkClick r:id="rId4" tooltip="Chimico"/>
              </a:rPr>
              <a:t>chimico</a:t>
            </a:r>
            <a:r>
              <a:rPr lang="it-IT" b="0" i="0" dirty="0">
                <a:solidFill>
                  <a:srgbClr val="202122"/>
                </a:solidFill>
                <a:effectLst/>
                <a:latin typeface="Arial" panose="020B0604020202020204" pitchFamily="34" charset="0"/>
              </a:rPr>
              <a:t> statunitense. L'</a:t>
            </a:r>
            <a:r>
              <a:rPr lang="it-IT" b="0" i="1" dirty="0">
                <a:solidFill>
                  <a:srgbClr val="202122"/>
                </a:solidFill>
                <a:effectLst/>
                <a:latin typeface="Arial" panose="020B0604020202020204" pitchFamily="34" charset="0"/>
              </a:rPr>
              <a:t>Institute for Scientific Information</a:t>
            </a:r>
            <a:r>
              <a:rPr lang="it-IT" b="0" i="0" dirty="0">
                <a:solidFill>
                  <a:srgbClr val="202122"/>
                </a:solidFill>
                <a:effectLst/>
                <a:latin typeface="Arial" panose="020B0604020202020204" pitchFamily="34" charset="0"/>
              </a:rPr>
              <a:t> (ISI) è stato fondato da Eugene </a:t>
            </a:r>
            <a:r>
              <a:rPr lang="it-IT" b="0" i="0" dirty="0" err="1">
                <a:solidFill>
                  <a:srgbClr val="202122"/>
                </a:solidFill>
                <a:effectLst/>
                <a:latin typeface="Arial" panose="020B0604020202020204" pitchFamily="34" charset="0"/>
              </a:rPr>
              <a:t>Garfield</a:t>
            </a:r>
            <a:r>
              <a:rPr lang="it-IT" b="0" i="0" dirty="0">
                <a:solidFill>
                  <a:srgbClr val="202122"/>
                </a:solidFill>
                <a:effectLst/>
                <a:latin typeface="Arial" panose="020B0604020202020204" pitchFamily="34" charset="0"/>
              </a:rPr>
              <a:t> nel 1960. Nel 1992 è stato acquisito dalla Thomson Scientific &amp; Healthcare, divenendo noto come Thomson ISI. A seguito dell'acquisizione di </a:t>
            </a:r>
            <a:r>
              <a:rPr lang="it-IT" b="0" i="0" u="none" strike="noStrike" dirty="0">
                <a:solidFill>
                  <a:srgbClr val="0645AD"/>
                </a:solidFill>
                <a:effectLst/>
                <a:latin typeface="Arial" panose="020B0604020202020204" pitchFamily="34" charset="0"/>
                <a:hlinkClick r:id="rId5" tooltip="Reuters"/>
              </a:rPr>
              <a:t>Reuters</a:t>
            </a:r>
            <a:r>
              <a:rPr lang="it-IT" b="0" i="0" dirty="0">
                <a:solidFill>
                  <a:srgbClr val="202122"/>
                </a:solidFill>
                <a:effectLst/>
                <a:latin typeface="Arial" panose="020B0604020202020204" pitchFamily="34" charset="0"/>
              </a:rPr>
              <a:t> da parte di Thomson e la conseguente nascita del gruppo Thomson Reuters l'</a:t>
            </a:r>
            <a:r>
              <a:rPr lang="it-IT" b="0" i="1" dirty="0">
                <a:solidFill>
                  <a:srgbClr val="202122"/>
                </a:solidFill>
                <a:effectLst/>
                <a:latin typeface="Arial" panose="020B0604020202020204" pitchFamily="34" charset="0"/>
              </a:rPr>
              <a:t>Impact </a:t>
            </a:r>
            <a:r>
              <a:rPr lang="it-IT" b="0" i="1" dirty="0" err="1">
                <a:solidFill>
                  <a:srgbClr val="202122"/>
                </a:solidFill>
                <a:effectLst/>
                <a:latin typeface="Arial" panose="020B0604020202020204" pitchFamily="34" charset="0"/>
              </a:rPr>
              <a:t>Factor</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diventó</a:t>
            </a:r>
            <a:r>
              <a:rPr lang="it-IT" b="0" i="0" dirty="0">
                <a:solidFill>
                  <a:srgbClr val="202122"/>
                </a:solidFill>
                <a:effectLst/>
                <a:latin typeface="Arial" panose="020B0604020202020204" pitchFamily="34" charset="0"/>
              </a:rPr>
              <a:t> un "prodotto" della Thomson Reuters Corporation, divisione Healthcare &amp; Science.</a:t>
            </a:r>
            <a:r>
              <a:rPr lang="it-IT" b="0" i="0" u="none" strike="noStrike" baseline="30000" dirty="0">
                <a:solidFill>
                  <a:srgbClr val="0645AD"/>
                </a:solidFill>
                <a:effectLst/>
                <a:latin typeface="Arial" panose="020B0604020202020204" pitchFamily="34" charset="0"/>
                <a:hlinkClick r:id="rId6"/>
              </a:rPr>
              <a:t>[3]</a:t>
            </a:r>
            <a:r>
              <a:rPr lang="it-IT" b="0" i="0" dirty="0">
                <a:solidFill>
                  <a:srgbClr val="202122"/>
                </a:solidFill>
                <a:effectLst/>
                <a:latin typeface="Arial" panose="020B0604020202020204" pitchFamily="34" charset="0"/>
              </a:rPr>
              <a:t> Nel 2016 Reuters ha avviato la trasformazione della divisione, successivamente denominata </a:t>
            </a:r>
            <a:r>
              <a:rPr lang="it-IT" b="0" i="0" u="none" strike="noStrike" dirty="0">
                <a:solidFill>
                  <a:srgbClr val="0645AD"/>
                </a:solidFill>
                <a:effectLst/>
                <a:latin typeface="Arial" panose="020B0604020202020204" pitchFamily="34" charset="0"/>
                <a:hlinkClick r:id="rId7" tooltip="Clarivate Analytics"/>
              </a:rPr>
              <a:t>Clarivate Analytics</a:t>
            </a:r>
            <a:r>
              <a:rPr lang="it-IT" b="0" i="0" dirty="0">
                <a:solidFill>
                  <a:srgbClr val="202122"/>
                </a:solidFill>
                <a:effectLst/>
                <a:latin typeface="Arial" panose="020B0604020202020204" pitchFamily="34" charset="0"/>
              </a:rPr>
              <a:t>, in un soggetto indipendente in seguito ceduto alle società di </a:t>
            </a:r>
            <a:r>
              <a:rPr lang="it-IT" b="0" i="1" u="none" strike="noStrike" dirty="0">
                <a:solidFill>
                  <a:srgbClr val="0645AD"/>
                </a:solidFill>
                <a:effectLst/>
                <a:latin typeface="Arial" panose="020B0604020202020204" pitchFamily="34" charset="0"/>
                <a:hlinkClick r:id="rId8" tooltip="Private equity"/>
              </a:rPr>
              <a:t>private equity</a:t>
            </a:r>
            <a:r>
              <a:rPr lang="it-IT" b="0" i="0" dirty="0">
                <a:solidFill>
                  <a:srgbClr val="202122"/>
                </a:solidFill>
                <a:effectLst/>
                <a:latin typeface="Arial" panose="020B0604020202020204" pitchFamily="34" charset="0"/>
              </a:rPr>
              <a:t> Onex Corporation e </a:t>
            </a:r>
            <a:r>
              <a:rPr lang="it-IT" b="0" i="0" dirty="0" err="1">
                <a:solidFill>
                  <a:srgbClr val="202122"/>
                </a:solidFill>
                <a:effectLst/>
                <a:latin typeface="Arial" panose="020B0604020202020204" pitchFamily="34" charset="0"/>
              </a:rPr>
              <a:t>Baring</a:t>
            </a:r>
            <a:r>
              <a:rPr lang="it-IT" b="0" i="0" dirty="0">
                <a:solidFill>
                  <a:srgbClr val="202122"/>
                </a:solidFill>
                <a:effectLst/>
                <a:latin typeface="Arial" panose="020B0604020202020204" pitchFamily="34" charset="0"/>
              </a:rPr>
              <a:t> Private Equity Asia</a:t>
            </a:r>
            <a:r>
              <a:rPr lang="it-IT" b="0" i="0" u="none" strike="noStrike" baseline="30000" dirty="0">
                <a:solidFill>
                  <a:srgbClr val="0645AD"/>
                </a:solidFill>
                <a:effectLst/>
                <a:latin typeface="Arial" panose="020B0604020202020204" pitchFamily="34" charset="0"/>
                <a:hlinkClick r:id="rId9"/>
              </a:rPr>
              <a:t>[4]</a:t>
            </a:r>
            <a:r>
              <a:rPr lang="it-IT" b="0" i="0" u="none" strike="noStrike" baseline="30000" dirty="0">
                <a:solidFill>
                  <a:srgbClr val="0645AD"/>
                </a:solidFill>
                <a:effectLst/>
                <a:latin typeface="Arial" panose="020B0604020202020204" pitchFamily="34" charset="0"/>
                <a:hlinkClick r:id="rId10"/>
              </a:rPr>
              <a:t>[5]</a:t>
            </a:r>
            <a:r>
              <a:rPr lang="it-IT" b="0" i="0" dirty="0">
                <a:solidFill>
                  <a:srgbClr val="202122"/>
                </a:solidFill>
                <a:effectLst/>
                <a:latin typeface="Arial" panose="020B0604020202020204" pitchFamily="34" charset="0"/>
              </a:rPr>
              <a:t>.</a:t>
            </a:r>
          </a:p>
          <a:p>
            <a:endParaRPr lang="it-IT" b="0" i="0" dirty="0">
              <a:solidFill>
                <a:srgbClr val="202122"/>
              </a:solidFill>
              <a:effectLst/>
              <a:latin typeface="Arial" panose="020B0604020202020204" pitchFamily="34" charset="0"/>
            </a:endParaRPr>
          </a:p>
          <a:p>
            <a:r>
              <a:rPr lang="it-IT" b="0" i="0" dirty="0" err="1">
                <a:solidFill>
                  <a:srgbClr val="202122"/>
                </a:solidFill>
                <a:effectLst/>
                <a:latin typeface="Arial" panose="020B0604020202020204" pitchFamily="34" charset="0"/>
              </a:rPr>
              <a:t>Scientometria</a:t>
            </a:r>
            <a:r>
              <a:rPr lang="it-IT" b="0" i="0" dirty="0">
                <a:solidFill>
                  <a:srgbClr val="202122"/>
                </a:solidFill>
                <a:effectLst/>
                <a:latin typeface="Arial" panose="020B0604020202020204" pitchFamily="34" charset="0"/>
              </a:rPr>
              <a:t>: una disciplina apposta per questa questione così appassionante.</a:t>
            </a:r>
          </a:p>
          <a:p>
            <a:r>
              <a:rPr lang="it-IT" b="0" i="0" dirty="0">
                <a:solidFill>
                  <a:srgbClr val="202122"/>
                </a:solidFill>
                <a:effectLst/>
                <a:latin typeface="Arial" panose="020B0604020202020204" pitchFamily="34" charset="0"/>
              </a:rPr>
              <a:t>Altri problemi: questi indici si usano anche nei concorsi pubblici. Ma per esempio difficile confrontare tra discipline diverse, poi mette insieme tutti gli articoli in un giornale e questo può livellare ricerche molto diverse, e comunque premia le ricerche mainstream, quelle più citate.</a:t>
            </a:r>
            <a:endParaRPr lang="it-IT" dirty="0"/>
          </a:p>
        </p:txBody>
      </p:sp>
      <p:sp>
        <p:nvSpPr>
          <p:cNvPr id="4" name="Segnaposto numero diapositiva 3"/>
          <p:cNvSpPr>
            <a:spLocks noGrp="1"/>
          </p:cNvSpPr>
          <p:nvPr>
            <p:ph type="sldNum" sz="quarter" idx="5"/>
          </p:nvPr>
        </p:nvSpPr>
        <p:spPr/>
        <p:txBody>
          <a:bodyPr/>
          <a:lstStyle/>
          <a:p>
            <a:fld id="{98D20135-702E-DD49-9463-434175CF3806}" type="slidenum">
              <a:rPr lang="it-IT" smtClean="0"/>
              <a:t>119</a:t>
            </a:fld>
            <a:endParaRPr lang="it-IT"/>
          </a:p>
        </p:txBody>
      </p:sp>
    </p:spTree>
    <p:extLst>
      <p:ext uri="{BB962C8B-B14F-4D97-AF65-F5344CB8AC3E}">
        <p14:creationId xmlns:p14="http://schemas.microsoft.com/office/powerpoint/2010/main" val="402666267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Questo è Google </a:t>
            </a:r>
            <a:r>
              <a:rPr lang="it-IT" dirty="0" err="1"/>
              <a:t>Scholar</a:t>
            </a:r>
            <a:r>
              <a:rPr lang="it-IT" dirty="0"/>
              <a:t>.</a:t>
            </a:r>
          </a:p>
          <a:p>
            <a:r>
              <a:rPr lang="it-IT" dirty="0"/>
              <a:t>(un po’ sotto c’è </a:t>
            </a:r>
            <a:r>
              <a:rPr lang="it-IT" dirty="0" err="1"/>
              <a:t>bmj</a:t>
            </a:r>
            <a:r>
              <a:rPr lang="it-IT" dirty="0"/>
              <a:t>)</a:t>
            </a:r>
          </a:p>
          <a:p>
            <a:r>
              <a:rPr lang="it-IT" dirty="0"/>
              <a:t>(a volte anche riviste di settori molto specifici, per come è fatto h5 si capisce perché).</a:t>
            </a:r>
          </a:p>
        </p:txBody>
      </p:sp>
      <p:sp>
        <p:nvSpPr>
          <p:cNvPr id="4" name="Segnaposto numero diapositiva 3"/>
          <p:cNvSpPr>
            <a:spLocks noGrp="1"/>
          </p:cNvSpPr>
          <p:nvPr>
            <p:ph type="sldNum" sz="quarter" idx="5"/>
          </p:nvPr>
        </p:nvSpPr>
        <p:spPr/>
        <p:txBody>
          <a:bodyPr/>
          <a:lstStyle/>
          <a:p>
            <a:fld id="{98D20135-702E-DD49-9463-434175CF3806}" type="slidenum">
              <a:rPr lang="it-IT" smtClean="0"/>
              <a:t>120</a:t>
            </a:fld>
            <a:endParaRPr lang="it-IT"/>
          </a:p>
        </p:txBody>
      </p:sp>
    </p:spTree>
    <p:extLst>
      <p:ext uri="{BB962C8B-B14F-4D97-AF65-F5344CB8AC3E}">
        <p14:creationId xmlns:p14="http://schemas.microsoft.com/office/powerpoint/2010/main" val="3595233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Di interazioni possibili</a:t>
            </a:r>
          </a:p>
          <a:p>
            <a:r>
              <a:rPr lang="it-IT" dirty="0"/>
              <a:t>Di gente che parla tra di loro senza che lo scienziato A</a:t>
            </a:r>
            <a:r>
              <a:rPr lang="it-IT" baseline="0" dirty="0"/>
              <a:t> se ne renda conto, lo sappia, lo possa governare.</a:t>
            </a:r>
          </a:p>
          <a:p>
            <a:r>
              <a:rPr lang="it-IT" baseline="0" dirty="0"/>
              <a:t>Ci sono amici, vicini di casa, social network, riviste, pubblicità</a:t>
            </a:r>
            <a:r>
              <a:rPr lang="mr-IN" baseline="0" dirty="0"/>
              <a:t>…</a:t>
            </a:r>
            <a:endParaRPr lang="it-IT" baseline="0" dirty="0"/>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12</a:t>
            </a:fld>
            <a:endParaRPr lang="it-IT"/>
          </a:p>
        </p:txBody>
      </p:sp>
    </p:spTree>
    <p:extLst>
      <p:ext uri="{BB962C8B-B14F-4D97-AF65-F5344CB8AC3E}">
        <p14:creationId xmlns:p14="http://schemas.microsoft.com/office/powerpoint/2010/main" val="41373848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Questo è </a:t>
            </a:r>
            <a:r>
              <a:rPr lang="it-IT" dirty="0" err="1"/>
              <a:t>scimago</a:t>
            </a:r>
            <a:r>
              <a:rPr lang="it-IT" dirty="0"/>
              <a:t>: </a:t>
            </a:r>
            <a:r>
              <a:rPr lang="it-IT" b="0" i="0" dirty="0">
                <a:solidFill>
                  <a:srgbClr val="202122"/>
                </a:solidFill>
                <a:effectLst/>
                <a:latin typeface="Arial" panose="020B0604020202020204" pitchFamily="34" charset="0"/>
              </a:rPr>
              <a:t>Lo </a:t>
            </a:r>
            <a:r>
              <a:rPr lang="it-IT" b="1" i="0" dirty="0" err="1">
                <a:solidFill>
                  <a:srgbClr val="202122"/>
                </a:solidFill>
                <a:effectLst/>
                <a:latin typeface="Arial" panose="020B0604020202020204" pitchFamily="34" charset="0"/>
              </a:rPr>
              <a:t>SCImago</a:t>
            </a:r>
            <a:r>
              <a:rPr lang="it-IT" b="1" i="0" dirty="0">
                <a:solidFill>
                  <a:srgbClr val="202122"/>
                </a:solidFill>
                <a:effectLst/>
                <a:latin typeface="Arial" panose="020B0604020202020204" pitchFamily="34" charset="0"/>
              </a:rPr>
              <a:t> Journal Rank</a:t>
            </a:r>
            <a:r>
              <a:rPr lang="it-IT" b="0" i="0" dirty="0">
                <a:solidFill>
                  <a:srgbClr val="202122"/>
                </a:solidFill>
                <a:effectLst/>
                <a:latin typeface="Arial" panose="020B0604020202020204" pitchFamily="34" charset="0"/>
              </a:rPr>
              <a:t> o </a:t>
            </a:r>
            <a:r>
              <a:rPr lang="it-IT" b="1" i="0" dirty="0">
                <a:solidFill>
                  <a:srgbClr val="202122"/>
                </a:solidFill>
                <a:effectLst/>
                <a:latin typeface="Arial" panose="020B0604020202020204" pitchFamily="34" charset="0"/>
              </a:rPr>
              <a:t>SJR </a:t>
            </a:r>
            <a:r>
              <a:rPr lang="it-IT" b="1" i="0" dirty="0" err="1">
                <a:solidFill>
                  <a:srgbClr val="202122"/>
                </a:solidFill>
                <a:effectLst/>
                <a:latin typeface="Arial" panose="020B0604020202020204" pitchFamily="34" charset="0"/>
              </a:rPr>
              <a:t>indicator</a:t>
            </a:r>
            <a:r>
              <a:rPr lang="it-IT" b="0" i="0" dirty="0">
                <a:solidFill>
                  <a:srgbClr val="202122"/>
                </a:solidFill>
                <a:effectLst/>
                <a:latin typeface="Arial" panose="020B0604020202020204" pitchFamily="34" charset="0"/>
              </a:rPr>
              <a:t> è un indicatore che misura il grado di influenza scientifica delle riviste accademiche; esso utilizza il numero di citazioni ricevute da una rivista e l'importanza o il prestigio delle riviste da cui tali citazioni provengono. Utilizza un algoritmo simile a </a:t>
            </a:r>
            <a:r>
              <a:rPr lang="it-IT" b="0" i="0" u="none" strike="noStrike" dirty="0">
                <a:solidFill>
                  <a:srgbClr val="0645AD"/>
                </a:solidFill>
                <a:effectLst/>
                <a:latin typeface="Arial" panose="020B0604020202020204" pitchFamily="34" charset="0"/>
                <a:hlinkClick r:id="rId3" tooltip="PageRank"/>
              </a:rPr>
              <a:t>PageRank</a:t>
            </a:r>
            <a:r>
              <a:rPr lang="it-IT" b="0" i="0" dirty="0">
                <a:solidFill>
                  <a:srgbClr val="202122"/>
                </a:solidFill>
                <a:effectLst/>
                <a:latin typeface="Arial" panose="020B0604020202020204" pitchFamily="34" charset="0"/>
              </a:rPr>
              <a:t> e fornisce un'alternativa all'</a:t>
            </a:r>
            <a:r>
              <a:rPr lang="it-IT" b="0" i="0" u="none" strike="noStrike" dirty="0">
                <a:solidFill>
                  <a:srgbClr val="0645AD"/>
                </a:solidFill>
                <a:effectLst/>
                <a:latin typeface="Arial" panose="020B0604020202020204" pitchFamily="34" charset="0"/>
                <a:hlinkClick r:id="rId4" tooltip="Impact factor"/>
              </a:rPr>
              <a:t>impact factor</a:t>
            </a:r>
            <a:r>
              <a:rPr lang="it-IT" b="0" i="0" dirty="0">
                <a:solidFill>
                  <a:srgbClr val="202122"/>
                </a:solidFill>
                <a:effectLst/>
                <a:latin typeface="Arial" panose="020B0604020202020204" pitchFamily="34" charset="0"/>
              </a:rPr>
              <a:t> (IF), che si basa sui dati del </a:t>
            </a:r>
            <a:r>
              <a:rPr lang="it-IT" b="0" i="0" u="none" strike="noStrike" dirty="0">
                <a:solidFill>
                  <a:srgbClr val="0645AD"/>
                </a:solidFill>
                <a:effectLst/>
                <a:latin typeface="Arial" panose="020B0604020202020204" pitchFamily="34" charset="0"/>
                <a:hlinkClick r:id="rId5" tooltip="Science Citation Index"/>
              </a:rPr>
              <a:t>Science Citation Index</a:t>
            </a:r>
            <a:r>
              <a:rPr lang="it-IT" b="0" i="0" dirty="0">
                <a:solidFill>
                  <a:srgbClr val="202122"/>
                </a:solidFill>
                <a:effectLst/>
                <a:latin typeface="Arial" panose="020B0604020202020204" pitchFamily="34" charset="0"/>
              </a:rPr>
              <a:t>. Utilizza la stessa formula del </a:t>
            </a:r>
            <a:r>
              <a:rPr lang="it-IT" b="0" i="0" u="none" strike="noStrike" dirty="0">
                <a:solidFill>
                  <a:srgbClr val="BA0000"/>
                </a:solidFill>
                <a:effectLst/>
                <a:latin typeface="Arial" panose="020B0604020202020204" pitchFamily="34" charset="0"/>
                <a:hlinkClick r:id="rId6" tooltip="Journal impact factor (la pagina non esiste)"/>
              </a:rPr>
              <a:t>journal impact factor</a:t>
            </a:r>
            <a:r>
              <a:rPr lang="it-IT" b="0" i="0" dirty="0">
                <a:solidFill>
                  <a:srgbClr val="202122"/>
                </a:solidFill>
                <a:effectLst/>
                <a:latin typeface="Arial" panose="020B0604020202020204" pitchFamily="34" charset="0"/>
              </a:rPr>
              <a:t> della </a:t>
            </a:r>
            <a:r>
              <a:rPr lang="it-IT" b="0" i="0" u="none" strike="noStrike" dirty="0">
                <a:solidFill>
                  <a:srgbClr val="0645AD"/>
                </a:solidFill>
                <a:effectLst/>
                <a:latin typeface="Arial" panose="020B0604020202020204" pitchFamily="34" charset="0"/>
                <a:hlinkClick r:id="rId7" tooltip="Thomson Reuters"/>
              </a:rPr>
              <a:t>Thomson Reuters</a:t>
            </a:r>
            <a:r>
              <a:rPr lang="it-IT" b="0" i="0" u="none" strike="noStrike" dirty="0">
                <a:solidFill>
                  <a:srgbClr val="202122"/>
                </a:solidFill>
                <a:effectLst/>
                <a:latin typeface="Arial" panose="020B0604020202020204" pitchFamily="34" charset="0"/>
              </a:rPr>
              <a:t>.</a:t>
            </a:r>
          </a:p>
          <a:p>
            <a:endParaRPr lang="it-IT" b="0" i="0" u="none" strike="noStrike" dirty="0">
              <a:solidFill>
                <a:srgbClr val="202122"/>
              </a:solidFill>
              <a:effectLst/>
              <a:latin typeface="Arial" panose="020B0604020202020204" pitchFamily="34" charset="0"/>
            </a:endParaRPr>
          </a:p>
          <a:p>
            <a:r>
              <a:rPr lang="it-IT" b="0" i="0" u="none" strike="noStrike" dirty="0">
                <a:solidFill>
                  <a:srgbClr val="202122"/>
                </a:solidFill>
                <a:effectLst/>
                <a:latin typeface="Arial" panose="020B0604020202020204" pitchFamily="34" charset="0"/>
              </a:rPr>
              <a:t>Poi c’è Scopus.</a:t>
            </a:r>
          </a:p>
          <a:p>
            <a:r>
              <a:rPr lang="it-IT" b="0" i="0" u="none" strike="noStrike" dirty="0">
                <a:solidFill>
                  <a:srgbClr val="202122"/>
                </a:solidFill>
                <a:effectLst/>
                <a:latin typeface="Arial" panose="020B0604020202020204" pitchFamily="34" charset="0"/>
              </a:rPr>
              <a:t>Leggere qui: https://</a:t>
            </a:r>
            <a:r>
              <a:rPr lang="it-IT" b="0" i="0" u="none" strike="noStrike" dirty="0" err="1">
                <a:solidFill>
                  <a:srgbClr val="202122"/>
                </a:solidFill>
                <a:effectLst/>
                <a:latin typeface="Arial" panose="020B0604020202020204" pitchFamily="34" charset="0"/>
              </a:rPr>
              <a:t>www.unibz.it</a:t>
            </a:r>
            <a:r>
              <a:rPr lang="it-IT" b="0" i="0" u="none" strike="noStrike" dirty="0">
                <a:solidFill>
                  <a:srgbClr val="202122"/>
                </a:solidFill>
                <a:effectLst/>
                <a:latin typeface="Arial" panose="020B0604020202020204" pitchFamily="34" charset="0"/>
              </a:rPr>
              <a:t>/</a:t>
            </a:r>
            <a:r>
              <a:rPr lang="it-IT" b="0" i="0" u="none" strike="noStrike" dirty="0" err="1">
                <a:solidFill>
                  <a:srgbClr val="202122"/>
                </a:solidFill>
                <a:effectLst/>
                <a:latin typeface="Arial" panose="020B0604020202020204" pitchFamily="34" charset="0"/>
              </a:rPr>
              <a:t>it</a:t>
            </a:r>
            <a:r>
              <a:rPr lang="it-IT" b="0" i="0" u="none" strike="noStrike" dirty="0">
                <a:solidFill>
                  <a:srgbClr val="202122"/>
                </a:solidFill>
                <a:effectLst/>
                <a:latin typeface="Arial" panose="020B0604020202020204" pitchFamily="34" charset="0"/>
              </a:rPr>
              <a:t>/news/135792-scopus-web-of-science-and-google-scholar </a:t>
            </a:r>
          </a:p>
          <a:p>
            <a:r>
              <a:rPr lang="it-IT" b="0" i="0" dirty="0">
                <a:solidFill>
                  <a:srgbClr val="202122"/>
                </a:solidFill>
                <a:effectLst/>
                <a:latin typeface="Arial" panose="020B0604020202020204" pitchFamily="34" charset="0"/>
              </a:rPr>
              <a:t>https://</a:t>
            </a:r>
            <a:r>
              <a:rPr lang="it-IT" b="0" i="0" dirty="0" err="1">
                <a:solidFill>
                  <a:srgbClr val="202122"/>
                </a:solidFill>
                <a:effectLst/>
                <a:latin typeface="Arial" panose="020B0604020202020204" pitchFamily="34" charset="0"/>
              </a:rPr>
              <a:t>elearning.unite.it</a:t>
            </a:r>
            <a:r>
              <a:rPr lang="it-IT" b="0" i="0" dirty="0">
                <a:solidFill>
                  <a:srgbClr val="202122"/>
                </a:solidFill>
                <a:effectLst/>
                <a:latin typeface="Arial" panose="020B0604020202020204" pitchFamily="34" charset="0"/>
              </a:rPr>
              <a:t>/</a:t>
            </a:r>
            <a:r>
              <a:rPr lang="it-IT" b="0" i="0" dirty="0" err="1">
                <a:solidFill>
                  <a:srgbClr val="202122"/>
                </a:solidFill>
                <a:effectLst/>
                <a:latin typeface="Arial" panose="020B0604020202020204" pitchFamily="34" charset="0"/>
              </a:rPr>
              <a:t>pluginfile.php</a:t>
            </a:r>
            <a:r>
              <a:rPr lang="it-IT" b="0" i="0" dirty="0">
                <a:solidFill>
                  <a:srgbClr val="202122"/>
                </a:solidFill>
                <a:effectLst/>
                <a:latin typeface="Arial" panose="020B0604020202020204" pitchFamily="34" charset="0"/>
              </a:rPr>
              <a:t>/251634/</a:t>
            </a:r>
            <a:r>
              <a:rPr lang="it-IT" b="0" i="0" dirty="0" err="1">
                <a:solidFill>
                  <a:srgbClr val="202122"/>
                </a:solidFill>
                <a:effectLst/>
                <a:latin typeface="Arial" panose="020B0604020202020204" pitchFamily="34" charset="0"/>
              </a:rPr>
              <a:t>mod_resource</a:t>
            </a:r>
            <a:r>
              <a:rPr lang="it-IT" b="0" i="0" dirty="0">
                <a:solidFill>
                  <a:srgbClr val="202122"/>
                </a:solidFill>
                <a:effectLst/>
                <a:latin typeface="Arial" panose="020B0604020202020204" pitchFamily="34" charset="0"/>
              </a:rPr>
              <a:t>/</a:t>
            </a:r>
            <a:r>
              <a:rPr lang="it-IT" b="0" i="0" dirty="0" err="1">
                <a:solidFill>
                  <a:srgbClr val="202122"/>
                </a:solidFill>
                <a:effectLst/>
                <a:latin typeface="Arial" panose="020B0604020202020204" pitchFamily="34" charset="0"/>
              </a:rPr>
              <a:t>content</a:t>
            </a:r>
            <a:r>
              <a:rPr lang="it-IT" b="0" i="0" dirty="0">
                <a:solidFill>
                  <a:srgbClr val="202122"/>
                </a:solidFill>
                <a:effectLst/>
                <a:latin typeface="Arial" panose="020B0604020202020204" pitchFamily="34" charset="0"/>
              </a:rPr>
              <a:t>/0/SCOPUS%20e%20GOOGLE%20SCHOLAR.pdf</a:t>
            </a:r>
          </a:p>
          <a:p>
            <a:endParaRPr lang="it-IT" b="0" i="0" u="none" strike="noStrike" baseline="30000" dirty="0">
              <a:solidFill>
                <a:srgbClr val="0645AD"/>
              </a:solidFill>
              <a:effectLst/>
              <a:latin typeface="Arial" panose="020B0604020202020204" pitchFamily="34" charset="0"/>
            </a:endParaRPr>
          </a:p>
          <a:p>
            <a:endParaRPr lang="it-IT" b="0" i="0" u="none" strike="noStrike" baseline="30000" dirty="0">
              <a:solidFill>
                <a:srgbClr val="0645AD"/>
              </a:solidFill>
              <a:effectLst/>
              <a:latin typeface="Arial" panose="020B0604020202020204" pitchFamily="34" charset="0"/>
            </a:endParaRPr>
          </a:p>
        </p:txBody>
      </p:sp>
      <p:sp>
        <p:nvSpPr>
          <p:cNvPr id="4" name="Segnaposto numero diapositiva 3"/>
          <p:cNvSpPr>
            <a:spLocks noGrp="1"/>
          </p:cNvSpPr>
          <p:nvPr>
            <p:ph type="sldNum" sz="quarter" idx="5"/>
          </p:nvPr>
        </p:nvSpPr>
        <p:spPr/>
        <p:txBody>
          <a:bodyPr/>
          <a:lstStyle/>
          <a:p>
            <a:fld id="{98D20135-702E-DD49-9463-434175CF3806}" type="slidenum">
              <a:rPr lang="it-IT" smtClean="0"/>
              <a:t>121</a:t>
            </a:fld>
            <a:endParaRPr lang="it-IT"/>
          </a:p>
        </p:txBody>
      </p:sp>
    </p:spTree>
    <p:extLst>
      <p:ext uri="{BB962C8B-B14F-4D97-AF65-F5344CB8AC3E}">
        <p14:creationId xmlns:p14="http://schemas.microsoft.com/office/powerpoint/2010/main" val="16435165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ASN = abilitazione scientifica nazionale</a:t>
            </a:r>
          </a:p>
          <a:p>
            <a:r>
              <a:rPr lang="it-IT" b="0" i="0" dirty="0" err="1">
                <a:solidFill>
                  <a:srgbClr val="202020"/>
                </a:solidFill>
                <a:effectLst/>
                <a:latin typeface="DIN Web"/>
              </a:rPr>
              <a:t>Consequently</a:t>
            </a:r>
            <a:r>
              <a:rPr lang="it-IT" b="0" i="0" dirty="0">
                <a:solidFill>
                  <a:srgbClr val="202020"/>
                </a:solidFill>
                <a:effectLst/>
                <a:latin typeface="DIN Web"/>
              </a:rPr>
              <a:t>, Google </a:t>
            </a:r>
            <a:r>
              <a:rPr lang="it-IT" b="0" i="0" dirty="0" err="1">
                <a:solidFill>
                  <a:srgbClr val="202020"/>
                </a:solidFill>
                <a:effectLst/>
                <a:latin typeface="DIN Web"/>
              </a:rPr>
              <a:t>Scholar</a:t>
            </a:r>
            <a:r>
              <a:rPr lang="it-IT" b="0" i="0" dirty="0">
                <a:solidFill>
                  <a:srgbClr val="202020"/>
                </a:solidFill>
                <a:effectLst/>
                <a:latin typeface="DIN Web"/>
              </a:rPr>
              <a:t> </a:t>
            </a:r>
            <a:r>
              <a:rPr lang="it-IT" b="0" i="0" dirty="0" err="1">
                <a:solidFill>
                  <a:srgbClr val="202020"/>
                </a:solidFill>
                <a:effectLst/>
                <a:latin typeface="DIN Web"/>
              </a:rPr>
              <a:t>has</a:t>
            </a:r>
            <a:r>
              <a:rPr lang="it-IT" b="0" i="0" dirty="0">
                <a:solidFill>
                  <a:srgbClr val="202020"/>
                </a:solidFill>
                <a:effectLst/>
                <a:latin typeface="DIN Web"/>
              </a:rPr>
              <a:t> </a:t>
            </a:r>
            <a:r>
              <a:rPr lang="it-IT" b="0" i="0" dirty="0" err="1">
                <a:solidFill>
                  <a:srgbClr val="202020"/>
                </a:solidFill>
                <a:effectLst/>
                <a:latin typeface="DIN Web"/>
              </a:rPr>
              <a:t>much</a:t>
            </a:r>
            <a:r>
              <a:rPr lang="it-IT" b="0" i="0" dirty="0">
                <a:solidFill>
                  <a:srgbClr val="202020"/>
                </a:solidFill>
                <a:effectLst/>
                <a:latin typeface="DIN Web"/>
              </a:rPr>
              <a:t> more </a:t>
            </a:r>
            <a:r>
              <a:rPr lang="it-IT" b="0" i="0" dirty="0" err="1">
                <a:solidFill>
                  <a:srgbClr val="202020"/>
                </a:solidFill>
                <a:effectLst/>
                <a:latin typeface="DIN Web"/>
              </a:rPr>
              <a:t>content</a:t>
            </a:r>
            <a:r>
              <a:rPr lang="it-IT" b="0" i="0" dirty="0">
                <a:solidFill>
                  <a:srgbClr val="202020"/>
                </a:solidFill>
                <a:effectLst/>
                <a:latin typeface="DIN Web"/>
              </a:rPr>
              <a:t>, </a:t>
            </a:r>
            <a:r>
              <a:rPr lang="it-IT" b="0" i="0" dirty="0" err="1">
                <a:solidFill>
                  <a:srgbClr val="202020"/>
                </a:solidFill>
                <a:effectLst/>
                <a:latin typeface="DIN Web"/>
              </a:rPr>
              <a:t>but</a:t>
            </a:r>
            <a:r>
              <a:rPr lang="it-IT" b="0" i="0" dirty="0">
                <a:solidFill>
                  <a:srgbClr val="202020"/>
                </a:solidFill>
                <a:effectLst/>
                <a:latin typeface="DIN Web"/>
              </a:rPr>
              <a:t> </a:t>
            </a:r>
            <a:r>
              <a:rPr lang="it-IT" b="0" i="0" dirty="0" err="1">
                <a:solidFill>
                  <a:srgbClr val="202020"/>
                </a:solidFill>
                <a:effectLst/>
                <a:latin typeface="DIN Web"/>
              </a:rPr>
              <a:t>it</a:t>
            </a:r>
            <a:r>
              <a:rPr lang="it-IT" b="0" i="0" dirty="0">
                <a:solidFill>
                  <a:srgbClr val="202020"/>
                </a:solidFill>
                <a:effectLst/>
                <a:latin typeface="DIN Web"/>
              </a:rPr>
              <a:t> </a:t>
            </a:r>
            <a:r>
              <a:rPr lang="it-IT" b="0" i="0" dirty="0" err="1">
                <a:solidFill>
                  <a:srgbClr val="202020"/>
                </a:solidFill>
                <a:effectLst/>
                <a:latin typeface="DIN Web"/>
              </a:rPr>
              <a:t>is</a:t>
            </a:r>
            <a:r>
              <a:rPr lang="it-IT" b="0" i="0" dirty="0">
                <a:solidFill>
                  <a:srgbClr val="202020"/>
                </a:solidFill>
                <a:effectLst/>
                <a:latin typeface="DIN Web"/>
              </a:rPr>
              <a:t> </a:t>
            </a:r>
            <a:r>
              <a:rPr lang="it-IT" b="0" i="0" dirty="0" err="1">
                <a:solidFill>
                  <a:srgbClr val="202020"/>
                </a:solidFill>
                <a:effectLst/>
                <a:latin typeface="DIN Web"/>
              </a:rPr>
              <a:t>less</a:t>
            </a:r>
            <a:r>
              <a:rPr lang="it-IT" b="0" i="0" dirty="0">
                <a:solidFill>
                  <a:srgbClr val="202020"/>
                </a:solidFill>
                <a:effectLst/>
                <a:latin typeface="DIN Web"/>
              </a:rPr>
              <a:t> </a:t>
            </a:r>
            <a:r>
              <a:rPr lang="it-IT" b="0" i="0" dirty="0" err="1">
                <a:solidFill>
                  <a:srgbClr val="202020"/>
                </a:solidFill>
                <a:effectLst/>
                <a:latin typeface="DIN Web"/>
              </a:rPr>
              <a:t>structured</a:t>
            </a:r>
            <a:r>
              <a:rPr lang="it-IT" b="0" i="0" dirty="0">
                <a:solidFill>
                  <a:srgbClr val="202020"/>
                </a:solidFill>
                <a:effectLst/>
                <a:latin typeface="DIN Web"/>
              </a:rPr>
              <a:t> and </a:t>
            </a:r>
            <a:r>
              <a:rPr lang="it-IT" b="0" i="0" dirty="0" err="1">
                <a:solidFill>
                  <a:srgbClr val="202020"/>
                </a:solidFill>
                <a:effectLst/>
                <a:latin typeface="DIN Web"/>
              </a:rPr>
              <a:t>it</a:t>
            </a:r>
            <a:r>
              <a:rPr lang="it-IT" b="0" i="0" dirty="0">
                <a:solidFill>
                  <a:srgbClr val="202020"/>
                </a:solidFill>
                <a:effectLst/>
                <a:latin typeface="DIN Web"/>
              </a:rPr>
              <a:t> </a:t>
            </a:r>
            <a:r>
              <a:rPr lang="it-IT" b="0" i="0" dirty="0" err="1">
                <a:solidFill>
                  <a:srgbClr val="202020"/>
                </a:solidFill>
                <a:effectLst/>
                <a:latin typeface="DIN Web"/>
              </a:rPr>
              <a:t>is</a:t>
            </a:r>
            <a:r>
              <a:rPr lang="it-IT" b="0" i="0" dirty="0">
                <a:solidFill>
                  <a:srgbClr val="202020"/>
                </a:solidFill>
                <a:effectLst/>
                <a:latin typeface="DIN Web"/>
              </a:rPr>
              <a:t> more </a:t>
            </a:r>
            <a:r>
              <a:rPr lang="it-IT" b="0" i="0" dirty="0" err="1">
                <a:solidFill>
                  <a:srgbClr val="202020"/>
                </a:solidFill>
                <a:effectLst/>
                <a:latin typeface="DIN Web"/>
              </a:rPr>
              <a:t>likely</a:t>
            </a:r>
            <a:r>
              <a:rPr lang="it-IT" b="0" i="0" dirty="0">
                <a:solidFill>
                  <a:srgbClr val="202020"/>
                </a:solidFill>
                <a:effectLst/>
                <a:latin typeface="DIN Web"/>
              </a:rPr>
              <a:t> to include </a:t>
            </a:r>
            <a:r>
              <a:rPr lang="it-IT" b="0" i="0" dirty="0" err="1">
                <a:solidFill>
                  <a:srgbClr val="202020"/>
                </a:solidFill>
                <a:effectLst/>
                <a:latin typeface="DIN Web"/>
              </a:rPr>
              <a:t>errors</a:t>
            </a:r>
            <a:r>
              <a:rPr lang="it-IT" b="0" i="0" dirty="0">
                <a:solidFill>
                  <a:srgbClr val="202020"/>
                </a:solidFill>
                <a:effectLst/>
                <a:latin typeface="DIN Web"/>
              </a:rPr>
              <a:t> in the metadata </a:t>
            </a:r>
            <a:r>
              <a:rPr lang="it-IT" b="0" i="0" dirty="0" err="1">
                <a:solidFill>
                  <a:srgbClr val="202020"/>
                </a:solidFill>
                <a:effectLst/>
                <a:latin typeface="DIN Web"/>
              </a:rPr>
              <a:t>as</a:t>
            </a:r>
            <a:r>
              <a:rPr lang="it-IT" b="0" i="0" dirty="0">
                <a:solidFill>
                  <a:srgbClr val="202020"/>
                </a:solidFill>
                <a:effectLst/>
                <a:latin typeface="DIN Web"/>
              </a:rPr>
              <a:t> </a:t>
            </a:r>
            <a:r>
              <a:rPr lang="it-IT" b="0" i="0" dirty="0" err="1">
                <a:solidFill>
                  <a:srgbClr val="202020"/>
                </a:solidFill>
                <a:effectLst/>
                <a:latin typeface="DIN Web"/>
              </a:rPr>
              <a:t>well</a:t>
            </a:r>
            <a:r>
              <a:rPr lang="it-IT" b="0" i="0" dirty="0">
                <a:solidFill>
                  <a:srgbClr val="202020"/>
                </a:solidFill>
                <a:effectLst/>
                <a:latin typeface="DIN Web"/>
              </a:rPr>
              <a:t> </a:t>
            </a:r>
            <a:r>
              <a:rPr lang="it-IT" b="0" i="0" dirty="0" err="1">
                <a:solidFill>
                  <a:srgbClr val="202020"/>
                </a:solidFill>
                <a:effectLst/>
                <a:latin typeface="DIN Web"/>
              </a:rPr>
              <a:t>as</a:t>
            </a:r>
            <a:r>
              <a:rPr lang="it-IT" b="0" i="0" dirty="0">
                <a:solidFill>
                  <a:srgbClr val="202020"/>
                </a:solidFill>
                <a:effectLst/>
                <a:latin typeface="DIN Web"/>
              </a:rPr>
              <a:t> </a:t>
            </a:r>
            <a:r>
              <a:rPr lang="it-IT" b="0" i="0" dirty="0" err="1">
                <a:solidFill>
                  <a:srgbClr val="202020"/>
                </a:solidFill>
                <a:effectLst/>
                <a:latin typeface="DIN Web"/>
              </a:rPr>
              <a:t>including</a:t>
            </a:r>
            <a:r>
              <a:rPr lang="it-IT" b="0" i="0" dirty="0">
                <a:solidFill>
                  <a:srgbClr val="202020"/>
                </a:solidFill>
                <a:effectLst/>
                <a:latin typeface="DIN Web"/>
              </a:rPr>
              <a:t> </a:t>
            </a:r>
            <a:r>
              <a:rPr lang="it-IT" b="0" i="0" dirty="0" err="1">
                <a:solidFill>
                  <a:srgbClr val="202020"/>
                </a:solidFill>
                <a:effectLst/>
                <a:latin typeface="DIN Web"/>
              </a:rPr>
              <a:t>documents</a:t>
            </a:r>
            <a:r>
              <a:rPr lang="it-IT" b="0" i="0" dirty="0">
                <a:solidFill>
                  <a:srgbClr val="202020"/>
                </a:solidFill>
                <a:effectLst/>
                <a:latin typeface="DIN Web"/>
              </a:rPr>
              <a:t> like </a:t>
            </a:r>
            <a:r>
              <a:rPr lang="it-IT" b="0" i="0" dirty="0" err="1">
                <a:solidFill>
                  <a:srgbClr val="202020"/>
                </a:solidFill>
                <a:effectLst/>
                <a:latin typeface="DIN Web"/>
              </a:rPr>
              <a:t>presentations</a:t>
            </a:r>
            <a:r>
              <a:rPr lang="it-IT" b="0" i="0" dirty="0">
                <a:solidFill>
                  <a:srgbClr val="202020"/>
                </a:solidFill>
                <a:effectLst/>
                <a:latin typeface="DIN Web"/>
              </a:rPr>
              <a:t>, posters, </a:t>
            </a:r>
            <a:r>
              <a:rPr lang="it-IT" b="0" i="0" dirty="0" err="1">
                <a:solidFill>
                  <a:srgbClr val="202020"/>
                </a:solidFill>
                <a:effectLst/>
                <a:latin typeface="DIN Web"/>
              </a:rPr>
              <a:t>grey</a:t>
            </a:r>
            <a:r>
              <a:rPr lang="it-IT" b="0" i="0" dirty="0">
                <a:solidFill>
                  <a:srgbClr val="202020"/>
                </a:solidFill>
                <a:effectLst/>
                <a:latin typeface="DIN Web"/>
              </a:rPr>
              <a:t> literature, websites and </a:t>
            </a:r>
            <a:r>
              <a:rPr lang="it-IT" b="0" i="0" dirty="0" err="1">
                <a:solidFill>
                  <a:srgbClr val="202020"/>
                </a:solidFill>
                <a:effectLst/>
                <a:latin typeface="DIN Web"/>
              </a:rPr>
              <a:t>others</a:t>
            </a:r>
            <a:r>
              <a:rPr lang="it-IT" b="0" i="0" dirty="0">
                <a:solidFill>
                  <a:srgbClr val="202020"/>
                </a:solidFill>
                <a:effectLst/>
                <a:latin typeface="DIN Web"/>
              </a:rPr>
              <a:t>. Scopus and </a:t>
            </a:r>
            <a:r>
              <a:rPr lang="it-IT" b="0" i="0" dirty="0" err="1">
                <a:solidFill>
                  <a:srgbClr val="202020"/>
                </a:solidFill>
                <a:effectLst/>
                <a:latin typeface="DIN Web"/>
              </a:rPr>
              <a:t>WoS</a:t>
            </a:r>
            <a:r>
              <a:rPr lang="it-IT" b="0" i="0" dirty="0">
                <a:solidFill>
                  <a:srgbClr val="202020"/>
                </a:solidFill>
                <a:effectLst/>
                <a:latin typeface="DIN Web"/>
              </a:rPr>
              <a:t> </a:t>
            </a:r>
            <a:r>
              <a:rPr lang="it-IT" b="0" i="0" dirty="0" err="1">
                <a:solidFill>
                  <a:srgbClr val="202020"/>
                </a:solidFill>
                <a:effectLst/>
                <a:latin typeface="DIN Web"/>
              </a:rPr>
              <a:t>prioritize</a:t>
            </a:r>
            <a:r>
              <a:rPr lang="it-IT" b="0" i="0" dirty="0">
                <a:solidFill>
                  <a:srgbClr val="202020"/>
                </a:solidFill>
                <a:effectLst/>
                <a:latin typeface="DIN Web"/>
              </a:rPr>
              <a:t> English literature, </a:t>
            </a:r>
            <a:r>
              <a:rPr lang="it-IT" b="0" i="0" dirty="0" err="1">
                <a:solidFill>
                  <a:srgbClr val="202020"/>
                </a:solidFill>
                <a:effectLst/>
                <a:latin typeface="DIN Web"/>
              </a:rPr>
              <a:t>while</a:t>
            </a:r>
            <a:r>
              <a:rPr lang="it-IT" b="0" i="0" dirty="0">
                <a:solidFill>
                  <a:srgbClr val="202020"/>
                </a:solidFill>
                <a:effectLst/>
                <a:latin typeface="DIN Web"/>
              </a:rPr>
              <a:t> Google </a:t>
            </a:r>
            <a:r>
              <a:rPr lang="it-IT" b="0" i="0" dirty="0" err="1">
                <a:solidFill>
                  <a:srgbClr val="202020"/>
                </a:solidFill>
                <a:effectLst/>
                <a:latin typeface="DIN Web"/>
              </a:rPr>
              <a:t>Scholar</a:t>
            </a:r>
            <a:r>
              <a:rPr lang="it-IT" b="0" i="0" dirty="0">
                <a:solidFill>
                  <a:srgbClr val="202020"/>
                </a:solidFill>
                <a:effectLst/>
                <a:latin typeface="DIN Web"/>
              </a:rPr>
              <a:t> </a:t>
            </a:r>
            <a:r>
              <a:rPr lang="it-IT" b="0" i="0" dirty="0" err="1">
                <a:solidFill>
                  <a:srgbClr val="202020"/>
                </a:solidFill>
                <a:effectLst/>
                <a:latin typeface="DIN Web"/>
              </a:rPr>
              <a:t>is</a:t>
            </a:r>
            <a:r>
              <a:rPr lang="it-IT" b="0" i="0" dirty="0">
                <a:solidFill>
                  <a:srgbClr val="202020"/>
                </a:solidFill>
                <a:effectLst/>
                <a:latin typeface="DIN Web"/>
              </a:rPr>
              <a:t> more inclusive to </a:t>
            </a:r>
            <a:r>
              <a:rPr lang="it-IT" b="0" i="0" dirty="0" err="1">
                <a:solidFill>
                  <a:srgbClr val="202020"/>
                </a:solidFill>
                <a:effectLst/>
                <a:latin typeface="DIN Web"/>
              </a:rPr>
              <a:t>different</a:t>
            </a:r>
            <a:r>
              <a:rPr lang="it-IT" b="0" i="0" dirty="0">
                <a:solidFill>
                  <a:srgbClr val="202020"/>
                </a:solidFill>
                <a:effectLst/>
                <a:latin typeface="DIN Web"/>
              </a:rPr>
              <a:t> </a:t>
            </a:r>
            <a:r>
              <a:rPr lang="it-IT" b="0" i="0" dirty="0" err="1">
                <a:solidFill>
                  <a:srgbClr val="202020"/>
                </a:solidFill>
                <a:effectLst/>
                <a:latin typeface="DIN Web"/>
              </a:rPr>
              <a:t>languages</a:t>
            </a:r>
            <a:r>
              <a:rPr lang="it-IT" b="0" i="0" dirty="0">
                <a:solidFill>
                  <a:srgbClr val="202020"/>
                </a:solidFill>
                <a:effectLst/>
                <a:latin typeface="DIN Web"/>
              </a:rPr>
              <a:t>. </a:t>
            </a:r>
            <a:endParaRPr lang="it-IT" dirty="0"/>
          </a:p>
          <a:p>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122</a:t>
            </a:fld>
            <a:endParaRPr lang="it-IT"/>
          </a:p>
        </p:txBody>
      </p:sp>
    </p:spTree>
    <p:extLst>
      <p:ext uri="{BB962C8B-B14F-4D97-AF65-F5344CB8AC3E}">
        <p14:creationId xmlns:p14="http://schemas.microsoft.com/office/powerpoint/2010/main" val="390199744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Google </a:t>
            </a:r>
            <a:r>
              <a:rPr lang="it-IT" dirty="0" err="1"/>
              <a:t>Scholar</a:t>
            </a:r>
            <a:r>
              <a:rPr lang="it-IT" dirty="0"/>
              <a:t> permette di farsi il proprio profilo.</a:t>
            </a:r>
          </a:p>
          <a:p>
            <a:r>
              <a:rPr lang="it-IT" dirty="0"/>
              <a:t>Questo è il mio (da aggiornare, mancano gli ultimi libri). </a:t>
            </a:r>
          </a:p>
        </p:txBody>
      </p:sp>
      <p:sp>
        <p:nvSpPr>
          <p:cNvPr id="4" name="Segnaposto numero diapositiva 3"/>
          <p:cNvSpPr>
            <a:spLocks noGrp="1"/>
          </p:cNvSpPr>
          <p:nvPr>
            <p:ph type="sldNum" sz="quarter" idx="5"/>
          </p:nvPr>
        </p:nvSpPr>
        <p:spPr/>
        <p:txBody>
          <a:bodyPr/>
          <a:lstStyle/>
          <a:p>
            <a:fld id="{98D20135-702E-DD49-9463-434175CF3806}" type="slidenum">
              <a:rPr lang="it-IT" smtClean="0"/>
              <a:t>123</a:t>
            </a:fld>
            <a:endParaRPr lang="it-IT"/>
          </a:p>
        </p:txBody>
      </p:sp>
    </p:spTree>
    <p:extLst>
      <p:ext uri="{BB962C8B-B14F-4D97-AF65-F5344CB8AC3E}">
        <p14:creationId xmlns:p14="http://schemas.microsoft.com/office/powerpoint/2010/main" val="9131379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Secondo</a:t>
            </a:r>
            <a:r>
              <a:rPr lang="it-IT" baseline="0" dirty="0"/>
              <a:t> voi perché? perché è il modo con cui uno scienziato fa carriera: </a:t>
            </a:r>
            <a:r>
              <a:rPr lang="it-IT" baseline="0" dirty="0" err="1"/>
              <a:t>publish</a:t>
            </a:r>
            <a:r>
              <a:rPr lang="it-IT" baseline="0" dirty="0"/>
              <a:t> or </a:t>
            </a:r>
            <a:r>
              <a:rPr lang="it-IT" baseline="0" dirty="0" err="1"/>
              <a:t>perish</a:t>
            </a:r>
            <a:r>
              <a:rPr lang="it-IT" baseline="0" dirty="0"/>
              <a:t>.</a:t>
            </a:r>
          </a:p>
          <a:p>
            <a:r>
              <a:rPr lang="it-IT" baseline="0" dirty="0"/>
              <a:t>Quindi occhio: non solo deve essere pubblicata ma deve essere anche pubblicata in una certa maniera. Ed è tutto sempre più complicato di quel che sembra</a:t>
            </a:r>
            <a:r>
              <a:rPr lang="mr-IN" baseline="0" dirty="0"/>
              <a:t>…</a:t>
            </a:r>
            <a:endParaRPr lang="it-IT" baseline="0" dirty="0"/>
          </a:p>
          <a:p>
            <a:r>
              <a:rPr lang="it-IT" baseline="0" dirty="0"/>
              <a:t>(esempio: l’articolo che diceva che le scuole sono al riparo dal rischio </a:t>
            </a:r>
            <a:r>
              <a:rPr lang="it-IT" baseline="0" dirty="0" err="1"/>
              <a:t>covid</a:t>
            </a:r>
            <a:r>
              <a:rPr lang="it-IT" baseline="0" dirty="0"/>
              <a:t> era stato pubblicato su </a:t>
            </a:r>
            <a:r>
              <a:rPr lang="it-IT" baseline="0" dirty="0" err="1"/>
              <a:t>lancet</a:t>
            </a:r>
            <a:r>
              <a:rPr lang="it-IT" baseline="0" dirty="0"/>
              <a:t> </a:t>
            </a:r>
            <a:r>
              <a:rPr lang="it-IT" baseline="0" dirty="0" err="1"/>
              <a:t>regional</a:t>
            </a:r>
            <a:r>
              <a:rPr lang="it-IT" baseline="0" dirty="0"/>
              <a:t> </a:t>
            </a:r>
            <a:r>
              <a:rPr lang="it-IT" baseline="0" dirty="0" err="1"/>
              <a:t>health</a:t>
            </a:r>
            <a:r>
              <a:rPr lang="it-IT" baseline="0" dirty="0"/>
              <a:t>, non su </a:t>
            </a:r>
            <a:r>
              <a:rPr lang="it-IT" baseline="0" dirty="0" err="1"/>
              <a:t>lancet</a:t>
            </a:r>
            <a:r>
              <a:rPr lang="it-IT" baseline="0" dirty="0"/>
              <a:t>. Una bella differenza!). </a:t>
            </a:r>
          </a:p>
          <a:p>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124</a:t>
            </a:fld>
            <a:endParaRPr lang="it-IT"/>
          </a:p>
        </p:txBody>
      </p:sp>
    </p:spTree>
    <p:extLst>
      <p:ext uri="{BB962C8B-B14F-4D97-AF65-F5344CB8AC3E}">
        <p14:creationId xmlns:p14="http://schemas.microsoft.com/office/powerpoint/2010/main" val="51133064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Scopus vi può aiutare a capire se una rivista è buona (con tutti i caveat che dicevamo).</a:t>
            </a:r>
          </a:p>
          <a:p>
            <a:r>
              <a:rPr lang="it-IT" dirty="0"/>
              <a:t>Facciamo prova con un computer in rete? (a luglio c’erano quasi 45k riviste)</a:t>
            </a:r>
          </a:p>
          <a:p>
            <a:r>
              <a:rPr lang="it-IT" dirty="0"/>
              <a:t>Un sistema molto più semplice è ovviamente Google: fate ricerca con testata + «impact </a:t>
            </a:r>
            <a:r>
              <a:rPr lang="it-IT" dirty="0" err="1"/>
              <a:t>factor</a:t>
            </a:r>
            <a:r>
              <a:rPr lang="it-IT" dirty="0"/>
              <a:t>». Escono anche altri motori di ricerca tipo </a:t>
            </a:r>
            <a:r>
              <a:rPr lang="it-IT" dirty="0" err="1"/>
              <a:t>accademic</a:t>
            </a:r>
            <a:r>
              <a:rPr lang="it-IT" dirty="0"/>
              <a:t> </a:t>
            </a:r>
            <a:r>
              <a:rPr lang="it-IT" dirty="0" err="1"/>
              <a:t>accelerator</a:t>
            </a:r>
            <a:r>
              <a:rPr lang="it-IT" dirty="0"/>
              <a:t>…</a:t>
            </a:r>
          </a:p>
          <a:p>
            <a:endParaRPr lang="it-IT" dirty="0"/>
          </a:p>
          <a:p>
            <a:r>
              <a:rPr lang="it-IT" dirty="0"/>
              <a:t>Il problema è che a voi serve fare confronti! (questo giochetto serve se qualcuno si rivolge a voi. Se la notizia è già stata filtrata meno… lo vedremo).</a:t>
            </a:r>
          </a:p>
          <a:p>
            <a:endParaRPr lang="it-IT" dirty="0"/>
          </a:p>
          <a:p>
            <a:endParaRPr lang="it-IT" dirty="0"/>
          </a:p>
          <a:p>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125</a:t>
            </a:fld>
            <a:endParaRPr lang="it-IT"/>
          </a:p>
        </p:txBody>
      </p:sp>
    </p:spTree>
    <p:extLst>
      <p:ext uri="{BB962C8B-B14F-4D97-AF65-F5344CB8AC3E}">
        <p14:creationId xmlns:p14="http://schemas.microsoft.com/office/powerpoint/2010/main" val="1342625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percentili…</a:t>
            </a:r>
          </a:p>
          <a:p>
            <a:pPr algn="l"/>
            <a:r>
              <a:rPr lang="it-IT" b="0" i="0" u="none" strike="noStrike" dirty="0">
                <a:solidFill>
                  <a:srgbClr val="2954D1"/>
                </a:solidFill>
                <a:effectLst/>
                <a:latin typeface="Arial" panose="020B0604020202020204" pitchFamily="34" charset="0"/>
                <a:hlinkClick r:id="rId3"/>
              </a:rPr>
              <a:t>CiteScore</a:t>
            </a:r>
            <a:r>
              <a:rPr lang="it-IT" b="0" i="0" dirty="0">
                <a:solidFill>
                  <a:srgbClr val="333333"/>
                </a:solidFill>
                <a:effectLst/>
                <a:latin typeface="Arial" panose="020B0604020202020204" pitchFamily="34" charset="0"/>
              </a:rPr>
              <a:t> è un nuovo indicatore </a:t>
            </a:r>
            <a:r>
              <a:rPr lang="it-IT" b="0" i="0" dirty="0" err="1">
                <a:solidFill>
                  <a:srgbClr val="333333"/>
                </a:solidFill>
                <a:effectLst/>
                <a:latin typeface="Arial" panose="020B0604020202020204" pitchFamily="34" charset="0"/>
              </a:rPr>
              <a:t>bibliometrico</a:t>
            </a:r>
            <a:r>
              <a:rPr lang="it-IT" b="0" i="0" dirty="0">
                <a:solidFill>
                  <a:srgbClr val="333333"/>
                </a:solidFill>
                <a:effectLst/>
                <a:latin typeface="Arial" panose="020B0604020202020204" pitchFamily="34" charset="0"/>
              </a:rPr>
              <a:t> prodotto da Elsevier sulla base dei dati forniti da Scopus.</a:t>
            </a:r>
          </a:p>
          <a:p>
            <a:pPr algn="l"/>
            <a:r>
              <a:rPr lang="it-IT" b="0" i="0" dirty="0" err="1">
                <a:solidFill>
                  <a:srgbClr val="333333"/>
                </a:solidFill>
                <a:effectLst/>
                <a:latin typeface="Arial" panose="020B0604020202020204" pitchFamily="34" charset="0"/>
              </a:rPr>
              <a:t>CiteScore</a:t>
            </a:r>
            <a:r>
              <a:rPr lang="it-IT" b="0" i="0" dirty="0">
                <a:solidFill>
                  <a:srgbClr val="333333"/>
                </a:solidFill>
                <a:effectLst/>
                <a:latin typeface="Arial" panose="020B0604020202020204" pitchFamily="34" charset="0"/>
              </a:rPr>
              <a:t> calcola per una determinata rivistala la media delle citazioni ricevute in un anno (es. 2015)  dai documenti pubblicati nei tre anni precedenti (es. 2012-2013-2014).</a:t>
            </a:r>
          </a:p>
          <a:p>
            <a:r>
              <a:rPr lang="it-IT" b="0" i="0" dirty="0">
                <a:solidFill>
                  <a:srgbClr val="333333"/>
                </a:solidFill>
                <a:effectLst/>
                <a:latin typeface="Arial" panose="020B0604020202020204" pitchFamily="34" charset="0"/>
              </a:rPr>
              <a:t>Creato da Henk </a:t>
            </a:r>
            <a:r>
              <a:rPr lang="it-IT" b="0" i="0" dirty="0" err="1">
                <a:solidFill>
                  <a:srgbClr val="333333"/>
                </a:solidFill>
                <a:effectLst/>
                <a:latin typeface="Arial" panose="020B0604020202020204" pitchFamily="34" charset="0"/>
              </a:rPr>
              <a:t>Moed</a:t>
            </a:r>
            <a:r>
              <a:rPr lang="it-IT" b="0" i="0" dirty="0">
                <a:solidFill>
                  <a:srgbClr val="333333"/>
                </a:solidFill>
                <a:effectLst/>
                <a:latin typeface="Arial" panose="020B0604020202020204" pitchFamily="34" charset="0"/>
              </a:rPr>
              <a:t> al Centre for Science and Technology Studies (CWTS)21 dell'Università di Leiden, SNIP misura l'impatto citazionale di una rivista mediante una ponderazione basata sul numero totale di citazioni appartenenti al contesto disciplinare di riferimento. Attribuisce quindi un valore più alto a una citazione che rientra in un settore disciplinare in cui le citazioni sono generalmente meno probabili, e viceversa.</a:t>
            </a:r>
            <a:br>
              <a:rPr lang="it-IT" dirty="0"/>
            </a:br>
            <a:r>
              <a:rPr lang="it-IT" b="0" i="0" dirty="0">
                <a:solidFill>
                  <a:srgbClr val="333333"/>
                </a:solidFill>
                <a:effectLst/>
                <a:latin typeface="Arial" panose="020B0604020202020204" pitchFamily="34" charset="0"/>
              </a:rPr>
              <a:t>È definito come il rapporto tra il numero di citazioni per articolo di una rivista e la capacità di attrarre citazioni del campo disciplinare d'appartenenza (</a:t>
            </a:r>
            <a:r>
              <a:rPr lang="it-IT" b="0" i="0" dirty="0" err="1">
                <a:solidFill>
                  <a:srgbClr val="333333"/>
                </a:solidFill>
                <a:effectLst/>
                <a:latin typeface="Arial" panose="020B0604020202020204" pitchFamily="34" charset="0"/>
              </a:rPr>
              <a:t>Moed</a:t>
            </a:r>
            <a:r>
              <a:rPr lang="it-IT" b="0" i="0" dirty="0">
                <a:solidFill>
                  <a:srgbClr val="333333"/>
                </a:solidFill>
                <a:effectLst/>
                <a:latin typeface="Arial" panose="020B0604020202020204" pitchFamily="34" charset="0"/>
              </a:rPr>
              <a:t> 2009).</a:t>
            </a:r>
            <a:endParaRPr lang="it-IT" dirty="0"/>
          </a:p>
        </p:txBody>
      </p:sp>
      <p:sp>
        <p:nvSpPr>
          <p:cNvPr id="4" name="Segnaposto numero diapositiva 3"/>
          <p:cNvSpPr>
            <a:spLocks noGrp="1"/>
          </p:cNvSpPr>
          <p:nvPr>
            <p:ph type="sldNum" sz="quarter" idx="5"/>
          </p:nvPr>
        </p:nvSpPr>
        <p:spPr/>
        <p:txBody>
          <a:bodyPr/>
          <a:lstStyle/>
          <a:p>
            <a:fld id="{98D20135-702E-DD49-9463-434175CF3806}" type="slidenum">
              <a:rPr lang="it-IT" smtClean="0"/>
              <a:t>126</a:t>
            </a:fld>
            <a:endParaRPr lang="it-IT"/>
          </a:p>
        </p:txBody>
      </p:sp>
    </p:spTree>
    <p:extLst>
      <p:ext uri="{BB962C8B-B14F-4D97-AF65-F5344CB8AC3E}">
        <p14:creationId xmlns:p14="http://schemas.microsoft.com/office/powerpoint/2010/main" val="204955904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Però voi potete fare anche un’altra cosa: cercare direttamente il ricercatore o la ricercatrice (vedete qui </a:t>
            </a:r>
            <a:r>
              <a:rPr lang="it-IT" dirty="0" err="1"/>
              <a:t>scopus</a:t>
            </a:r>
            <a:r>
              <a:rPr lang="it-IT" dirty="0"/>
              <a:t> che cosa permette di fare, questa è sempre la homepage).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VOLETE PROVARE? ESERCITAZIONE</a:t>
            </a:r>
          </a:p>
          <a:p>
            <a:endParaRPr lang="it-IT" dirty="0"/>
          </a:p>
        </p:txBody>
      </p:sp>
      <p:sp>
        <p:nvSpPr>
          <p:cNvPr id="4" name="Segnaposto numero diapositiva 3"/>
          <p:cNvSpPr>
            <a:spLocks noGrp="1"/>
          </p:cNvSpPr>
          <p:nvPr>
            <p:ph type="sldNum" sz="quarter" idx="5"/>
          </p:nvPr>
        </p:nvSpPr>
        <p:spPr/>
        <p:txBody>
          <a:bodyPr/>
          <a:lstStyle/>
          <a:p>
            <a:fld id="{98D20135-702E-DD49-9463-434175CF3806}" type="slidenum">
              <a:rPr lang="it-IT" smtClean="0"/>
              <a:t>127</a:t>
            </a:fld>
            <a:endParaRPr lang="it-IT"/>
          </a:p>
        </p:txBody>
      </p:sp>
    </p:spTree>
    <p:extLst>
      <p:ext uri="{BB962C8B-B14F-4D97-AF65-F5344CB8AC3E}">
        <p14:creationId xmlns:p14="http://schemas.microsoft.com/office/powerpoint/2010/main" val="295997946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buFont typeface="Arial" panose="020B0604020202020204" pitchFamily="34" charset="0"/>
              <a:buChar char="•"/>
            </a:pPr>
            <a:r>
              <a:rPr lang="it-IT" b="0" i="0" dirty="0">
                <a:solidFill>
                  <a:srgbClr val="202122"/>
                </a:solidFill>
                <a:effectLst/>
                <a:latin typeface="Arial" panose="020B0604020202020204" pitchFamily="34" charset="0"/>
              </a:rPr>
              <a:t>L'indice </a:t>
            </a:r>
            <a:r>
              <a:rPr lang="it-IT" b="0" i="1" dirty="0">
                <a:solidFill>
                  <a:srgbClr val="202122"/>
                </a:solidFill>
                <a:effectLst/>
                <a:latin typeface="Arial" panose="020B0604020202020204" pitchFamily="34" charset="0"/>
              </a:rPr>
              <a:t>h</a:t>
            </a:r>
            <a:r>
              <a:rPr lang="it-IT" b="0" i="0" dirty="0">
                <a:solidFill>
                  <a:srgbClr val="202122"/>
                </a:solidFill>
                <a:effectLst/>
                <a:latin typeface="Arial" panose="020B0604020202020204" pitchFamily="34" charset="0"/>
              </a:rPr>
              <a:t> non considera il contesto delle citazioni. Ad esempio, alcuni lavori in un articolo sono citati semplicemente per agevolare una introduzione, anche se hanno basso significato al contesto specifico, e non ha potere risolutivo per delimitare citazioni fatte in un contesto negativo o fraudolento (ad esempio quando un lavoro viene citato perché contenente affermazioni errate).</a:t>
            </a:r>
          </a:p>
          <a:p>
            <a:pPr algn="l">
              <a:buFont typeface="Arial" panose="020B0604020202020204" pitchFamily="34" charset="0"/>
              <a:buChar char="•"/>
            </a:pPr>
            <a:r>
              <a:rPr lang="it-IT" b="0" i="0" dirty="0">
                <a:solidFill>
                  <a:srgbClr val="202122"/>
                </a:solidFill>
                <a:effectLst/>
                <a:latin typeface="Arial" panose="020B0604020202020204" pitchFamily="34" charset="0"/>
              </a:rPr>
              <a:t>L'indice </a:t>
            </a:r>
            <a:r>
              <a:rPr lang="it-IT" b="0" i="1" dirty="0">
                <a:solidFill>
                  <a:srgbClr val="202122"/>
                </a:solidFill>
                <a:effectLst/>
                <a:latin typeface="Arial" panose="020B0604020202020204" pitchFamily="34" charset="0"/>
              </a:rPr>
              <a:t>h</a:t>
            </a:r>
            <a:r>
              <a:rPr lang="it-IT" b="0" i="0" dirty="0">
                <a:solidFill>
                  <a:srgbClr val="202122"/>
                </a:solidFill>
                <a:effectLst/>
                <a:latin typeface="Arial" panose="020B0604020202020204" pitchFamily="34" charset="0"/>
              </a:rPr>
              <a:t> è influenzato dalle limitazioni nelle banche dati delle citazioni, in particolare per articoli prima degli anni novanta.</a:t>
            </a:r>
          </a:p>
          <a:p>
            <a:pPr algn="l">
              <a:buFont typeface="Arial" panose="020B0604020202020204" pitchFamily="34" charset="0"/>
              <a:buChar char="•"/>
            </a:pPr>
            <a:r>
              <a:rPr lang="it-IT" b="0" i="0" dirty="0">
                <a:solidFill>
                  <a:srgbClr val="202122"/>
                </a:solidFill>
                <a:effectLst/>
                <a:latin typeface="Arial" panose="020B0604020202020204" pitchFamily="34" charset="0"/>
              </a:rPr>
              <a:t>L'indice </a:t>
            </a:r>
            <a:r>
              <a:rPr lang="it-IT" b="0" i="1" dirty="0">
                <a:solidFill>
                  <a:srgbClr val="202122"/>
                </a:solidFill>
                <a:effectLst/>
                <a:latin typeface="Arial" panose="020B0604020202020204" pitchFamily="34" charset="0"/>
              </a:rPr>
              <a:t>h</a:t>
            </a:r>
            <a:r>
              <a:rPr lang="it-IT" b="0" i="0" dirty="0">
                <a:solidFill>
                  <a:srgbClr val="202122"/>
                </a:solidFill>
                <a:effectLst/>
                <a:latin typeface="Arial" panose="020B0604020202020204" pitchFamily="34" charset="0"/>
              </a:rPr>
              <a:t> non tiene conto delle autocitazioni. Se un ricercatore scrive molti lavori cumulativi nello stesso settore, è probabile che citerà i suoi articoli precedenti, e questo tende a creare una lunga coda di autocitazioni che possono accrescere artificialmente l'indice. Di recente, piattaforme come </a:t>
            </a:r>
            <a:r>
              <a:rPr lang="it-IT" b="0" i="0" u="none" strike="noStrike" dirty="0">
                <a:solidFill>
                  <a:srgbClr val="0645AD"/>
                </a:solidFill>
                <a:effectLst/>
                <a:latin typeface="Arial" panose="020B0604020202020204" pitchFamily="34" charset="0"/>
                <a:hlinkClick r:id="rId3" tooltip="ResearchGate"/>
              </a:rPr>
              <a:t>ResearchGate</a:t>
            </a:r>
            <a:r>
              <a:rPr lang="it-IT" b="0" i="0" dirty="0">
                <a:solidFill>
                  <a:srgbClr val="202122"/>
                </a:solidFill>
                <a:effectLst/>
                <a:latin typeface="Arial" panose="020B0604020202020204" pitchFamily="34" charset="0"/>
              </a:rPr>
              <a:t> hanno però introdotto, grazie all'ausilio dell'informatica, metodi di calcolo che permettono di scegliere se visualizzare un indice che tenga conto o escluda le autocitazioni. Il limite in questo caso è dovuto al fatto che la piattaforma effettua i suoi calcoli solo basandosi sui lavori caricati sulla stessa, il che dipende dalla volontà dei singoli ricercatori iscritti di aggiornare il proprio profilo inserendovi tutte le proprie ricerche.</a:t>
            </a:r>
          </a:p>
          <a:p>
            <a:pPr algn="l">
              <a:buFont typeface="Arial" panose="020B0604020202020204" pitchFamily="34" charset="0"/>
              <a:buChar char="•"/>
            </a:pPr>
            <a:r>
              <a:rPr lang="it-IT" b="0" i="0" dirty="0">
                <a:solidFill>
                  <a:srgbClr val="202122"/>
                </a:solidFill>
                <a:effectLst/>
                <a:latin typeface="Arial" panose="020B0604020202020204" pitchFamily="34" charset="0"/>
              </a:rPr>
              <a:t>L'indice </a:t>
            </a:r>
            <a:r>
              <a:rPr lang="it-IT" b="0" i="1" dirty="0">
                <a:solidFill>
                  <a:srgbClr val="202122"/>
                </a:solidFill>
                <a:effectLst/>
                <a:latin typeface="Arial" panose="020B0604020202020204" pitchFamily="34" charset="0"/>
              </a:rPr>
              <a:t>h</a:t>
            </a:r>
            <a:r>
              <a:rPr lang="it-IT" b="0" i="0" dirty="0">
                <a:solidFill>
                  <a:srgbClr val="202122"/>
                </a:solidFill>
                <a:effectLst/>
                <a:latin typeface="Arial" panose="020B0604020202020204" pitchFamily="34" charset="0"/>
              </a:rPr>
              <a:t> non tiene conto del numero di autori di un articolo, avvantaggiando con questo gli autori che decidono di firmare insieme degli articoli. Ciò vuol dire che anche un autore che ha dato un contributo minimo alla pubblicazione otterrà, al fine del computo dell'indice, una pubblicazione e le relative citazioni in conto, come tutti gli altri. Questo avvantaggia chiaramente chi dirige un gruppo di ricerca, per esempio professori con un grande numero di dottorandi: essendo normale che il professore risulti tra gli autori, in quanto segue e consiglia gli studenti e ne revisiona le bozze delle pubblicazioni, egli ottiene un numero di articoli a suo nome sproporzionato al lavoro effettivo. Lo stesso fenomeno può avvenire nei gruppi di ricerca industriali.</a:t>
            </a:r>
          </a:p>
          <a:p>
            <a:pPr algn="l">
              <a:buFont typeface="Arial" panose="020B0604020202020204" pitchFamily="34" charset="0"/>
              <a:buChar char="•"/>
            </a:pPr>
            <a:r>
              <a:rPr lang="it-IT" b="0" i="0" dirty="0">
                <a:solidFill>
                  <a:srgbClr val="202122"/>
                </a:solidFill>
                <a:effectLst/>
                <a:latin typeface="Arial" panose="020B0604020202020204" pitchFamily="34" charset="0"/>
              </a:rPr>
              <a:t>L'indice </a:t>
            </a:r>
            <a:r>
              <a:rPr lang="it-IT" b="0" i="1" dirty="0">
                <a:solidFill>
                  <a:srgbClr val="202122"/>
                </a:solidFill>
                <a:effectLst/>
                <a:latin typeface="Arial" panose="020B0604020202020204" pitchFamily="34" charset="0"/>
              </a:rPr>
              <a:t>h</a:t>
            </a:r>
            <a:r>
              <a:rPr lang="it-IT" b="0" i="0" dirty="0">
                <a:solidFill>
                  <a:srgbClr val="202122"/>
                </a:solidFill>
                <a:effectLst/>
                <a:latin typeface="Arial" panose="020B0604020202020204" pitchFamily="34" charset="0"/>
              </a:rPr>
              <a:t> sembra enfatizzare il lavoro proveniente da grandi collaborazioni, piuttosto che piccoli gruppi di ricercatori o singoli individui.</a:t>
            </a:r>
          </a:p>
          <a:p>
            <a:pPr algn="l">
              <a:buFont typeface="Arial" panose="020B0604020202020204" pitchFamily="34" charset="0"/>
              <a:buChar char="•"/>
            </a:pPr>
            <a:r>
              <a:rPr lang="it-IT" b="0" i="0" dirty="0">
                <a:solidFill>
                  <a:srgbClr val="202122"/>
                </a:solidFill>
                <a:effectLst/>
                <a:latin typeface="Arial" panose="020B0604020202020204" pitchFamily="34" charset="0"/>
              </a:rPr>
              <a:t>L'indice </a:t>
            </a:r>
            <a:r>
              <a:rPr lang="it-IT" b="0" i="1" dirty="0">
                <a:solidFill>
                  <a:srgbClr val="202122"/>
                </a:solidFill>
                <a:effectLst/>
                <a:latin typeface="Arial" panose="020B0604020202020204" pitchFamily="34" charset="0"/>
              </a:rPr>
              <a:t>h</a:t>
            </a:r>
            <a:r>
              <a:rPr lang="it-IT" b="0" i="0" dirty="0">
                <a:solidFill>
                  <a:srgbClr val="202122"/>
                </a:solidFill>
                <a:effectLst/>
                <a:latin typeface="Arial" panose="020B0604020202020204" pitchFamily="34" charset="0"/>
              </a:rPr>
              <a:t> privilegia i settori su cui c'è molto interesse contingente, e quindi che vedono una quantità superiore alla norma di lavori venire pubblicati e citati. Un lavoro di routine di un settore con molti interessi e investimenti verrà citato più volte di uno di un settore di nicchia con pochi esperti che se ne occupano. Per esempio, un ricercatore che si occupa dell'evoluzione del sistema immunitario nei crostacei difficilmente potrà avere un indice con valore superiore a un medico che studia malattie infettive degli umani molto diffuse.</a:t>
            </a:r>
            <a:r>
              <a:rPr lang="it-IT" b="0" i="0" u="none" strike="noStrike" baseline="30000" dirty="0">
                <a:solidFill>
                  <a:srgbClr val="0645AD"/>
                </a:solidFill>
                <a:effectLst/>
                <a:latin typeface="Arial" panose="020B0604020202020204" pitchFamily="34" charset="0"/>
                <a:hlinkClick r:id="rId4"/>
              </a:rPr>
              <a:t>[5]</a:t>
            </a:r>
            <a:endParaRPr lang="it-IT" b="0" i="0" dirty="0">
              <a:solidFill>
                <a:srgbClr val="202122"/>
              </a:solidFill>
              <a:effectLst/>
              <a:latin typeface="Arial" panose="020B0604020202020204" pitchFamily="34" charset="0"/>
            </a:endParaRPr>
          </a:p>
          <a:p>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128</a:t>
            </a:fld>
            <a:endParaRPr lang="it-IT"/>
          </a:p>
        </p:txBody>
      </p:sp>
    </p:spTree>
    <p:extLst>
      <p:ext uri="{BB962C8B-B14F-4D97-AF65-F5344CB8AC3E}">
        <p14:creationId xmlns:p14="http://schemas.microsoft.com/office/powerpoint/2010/main" val="132619132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Questa non è una grande scienziata</a:t>
            </a:r>
          </a:p>
        </p:txBody>
      </p:sp>
      <p:sp>
        <p:nvSpPr>
          <p:cNvPr id="4" name="Segnaposto numero diapositiva 3"/>
          <p:cNvSpPr>
            <a:spLocks noGrp="1"/>
          </p:cNvSpPr>
          <p:nvPr>
            <p:ph type="sldNum" sz="quarter" idx="5"/>
          </p:nvPr>
        </p:nvSpPr>
        <p:spPr/>
        <p:txBody>
          <a:bodyPr/>
          <a:lstStyle/>
          <a:p>
            <a:fld id="{98D20135-702E-DD49-9463-434175CF3806}" type="slidenum">
              <a:rPr lang="it-IT" smtClean="0"/>
              <a:t>129</a:t>
            </a:fld>
            <a:endParaRPr lang="it-IT"/>
          </a:p>
        </p:txBody>
      </p:sp>
    </p:spTree>
    <p:extLst>
      <p:ext uri="{BB962C8B-B14F-4D97-AF65-F5344CB8AC3E}">
        <p14:creationId xmlns:p14="http://schemas.microsoft.com/office/powerpoint/2010/main" val="15918987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Tra parentesi: vedete quando dico che </a:t>
            </a:r>
            <a:r>
              <a:rPr lang="it-IT" dirty="0" err="1"/>
              <a:t>scholar</a:t>
            </a:r>
            <a:r>
              <a:rPr lang="it-IT" dirty="0"/>
              <a:t> è più generoso?</a:t>
            </a:r>
          </a:p>
        </p:txBody>
      </p:sp>
      <p:sp>
        <p:nvSpPr>
          <p:cNvPr id="4" name="Segnaposto numero diapositiva 3"/>
          <p:cNvSpPr>
            <a:spLocks noGrp="1"/>
          </p:cNvSpPr>
          <p:nvPr>
            <p:ph type="sldNum" sz="quarter" idx="5"/>
          </p:nvPr>
        </p:nvSpPr>
        <p:spPr/>
        <p:txBody>
          <a:bodyPr/>
          <a:lstStyle/>
          <a:p>
            <a:fld id="{98D20135-702E-DD49-9463-434175CF3806}" type="slidenum">
              <a:rPr lang="it-IT" smtClean="0"/>
              <a:t>130</a:t>
            </a:fld>
            <a:endParaRPr lang="it-IT"/>
          </a:p>
        </p:txBody>
      </p:sp>
    </p:spTree>
    <p:extLst>
      <p:ext uri="{BB962C8B-B14F-4D97-AF65-F5344CB8AC3E}">
        <p14:creationId xmlns:p14="http://schemas.microsoft.com/office/powerpoint/2010/main" val="1831274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Perché</a:t>
            </a:r>
            <a:r>
              <a:rPr lang="mr-IN" dirty="0"/>
              <a:t>…</a:t>
            </a:r>
            <a:r>
              <a:rPr lang="it-IT" dirty="0"/>
              <a:t> non è che lo scienziato A sia sempre e solo uno scienziato. Se fa il fisico quando si parla di genetica ne sa quanto un</a:t>
            </a:r>
            <a:r>
              <a:rPr lang="it-IT" baseline="0" dirty="0"/>
              <a:t> pilota di aereo.</a:t>
            </a:r>
          </a:p>
          <a:p>
            <a:r>
              <a:rPr lang="it-IT" baseline="0" dirty="0"/>
              <a:t>E potrebbe avere dubbi, domande anche lui, perché no.</a:t>
            </a:r>
          </a:p>
          <a:p>
            <a:r>
              <a:rPr lang="it-IT" baseline="0" dirty="0"/>
              <a:t>I ruoli si confondono.</a:t>
            </a:r>
          </a:p>
          <a:p>
            <a:r>
              <a:rPr lang="it-IT" baseline="0" dirty="0"/>
              <a:t>Chi come me lo fa di mestiere non deve pensare di avere davanti un pubblico b seduto, pronto a prendere appunti, senza idee pregresse, assolutamente ben disposto</a:t>
            </a:r>
            <a:r>
              <a:rPr lang="mr-IN" baseline="0" dirty="0"/>
              <a:t>…</a:t>
            </a:r>
            <a:endParaRPr lang="it-IT" baseline="0" dirty="0"/>
          </a:p>
          <a:p>
            <a:r>
              <a:rPr lang="it-IT" baseline="0" dirty="0"/>
              <a:t>E poi chi è b?</a:t>
            </a:r>
          </a:p>
          <a:p>
            <a:r>
              <a:rPr lang="it-IT" baseline="0" dirty="0"/>
              <a:t>B dipende anche dal media: il pubblico della radio culturale non è lo stesso del pubblico di una trasmissione televisiva pomeridiana</a:t>
            </a:r>
            <a:r>
              <a:rPr lang="mr-IN" baseline="0" dirty="0"/>
              <a:t>…</a:t>
            </a:r>
            <a:r>
              <a:rPr lang="it-IT" baseline="0" dirty="0"/>
              <a:t> o forse sì ma quello che si aspetta di trovare è diverso.</a:t>
            </a:r>
          </a:p>
          <a:p>
            <a:r>
              <a:rPr lang="it-IT" baseline="0" dirty="0"/>
              <a:t>Il linguaggio, i contenuti, la voce</a:t>
            </a:r>
            <a:r>
              <a:rPr lang="mr-IN" baseline="0" dirty="0"/>
              <a:t>…</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13</a:t>
            </a:fld>
            <a:endParaRPr lang="it-IT"/>
          </a:p>
        </p:txBody>
      </p:sp>
    </p:spTree>
    <p:extLst>
      <p:ext uri="{BB962C8B-B14F-4D97-AF65-F5344CB8AC3E}">
        <p14:creationId xmlns:p14="http://schemas.microsoft.com/office/powerpoint/2010/main" val="41373848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Questo beh… lo è di certo.</a:t>
            </a:r>
          </a:p>
          <a:p>
            <a:r>
              <a:rPr lang="it-IT" dirty="0"/>
              <a:t>Stamani aveva 188</a:t>
            </a:r>
          </a:p>
        </p:txBody>
      </p:sp>
      <p:sp>
        <p:nvSpPr>
          <p:cNvPr id="4" name="Segnaposto numero diapositiva 3"/>
          <p:cNvSpPr>
            <a:spLocks noGrp="1"/>
          </p:cNvSpPr>
          <p:nvPr>
            <p:ph type="sldNum" sz="quarter" idx="5"/>
          </p:nvPr>
        </p:nvSpPr>
        <p:spPr/>
        <p:txBody>
          <a:bodyPr/>
          <a:lstStyle/>
          <a:p>
            <a:fld id="{98D20135-702E-DD49-9463-434175CF3806}" type="slidenum">
              <a:rPr lang="it-IT" smtClean="0"/>
              <a:t>131</a:t>
            </a:fld>
            <a:endParaRPr lang="it-IT"/>
          </a:p>
        </p:txBody>
      </p:sp>
    </p:spTree>
    <p:extLst>
      <p:ext uri="{BB962C8B-B14F-4D97-AF65-F5344CB8AC3E}">
        <p14:creationId xmlns:p14="http://schemas.microsoft.com/office/powerpoint/2010/main" val="285267889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lui?</a:t>
            </a:r>
          </a:p>
          <a:p>
            <a:r>
              <a:rPr lang="it-IT" dirty="0"/>
              <a:t>(beh per l’età che ha… poi vedete affiliazione porta il suo nome… poi uno potrebbe fare altre ricerche ma limitiamoci alla </a:t>
            </a:r>
            <a:r>
              <a:rPr lang="it-IT" dirty="0" err="1"/>
              <a:t>bibliometria</a:t>
            </a:r>
            <a:r>
              <a:rPr lang="it-IT" dirty="0"/>
              <a:t>)</a:t>
            </a:r>
          </a:p>
          <a:p>
            <a:r>
              <a:rPr lang="it-IT" dirty="0"/>
              <a:t>H stamani era 8</a:t>
            </a:r>
          </a:p>
        </p:txBody>
      </p:sp>
      <p:sp>
        <p:nvSpPr>
          <p:cNvPr id="4" name="Segnaposto numero diapositiva 3"/>
          <p:cNvSpPr>
            <a:spLocks noGrp="1"/>
          </p:cNvSpPr>
          <p:nvPr>
            <p:ph type="sldNum" sz="quarter" idx="5"/>
          </p:nvPr>
        </p:nvSpPr>
        <p:spPr/>
        <p:txBody>
          <a:bodyPr/>
          <a:lstStyle/>
          <a:p>
            <a:fld id="{98D20135-702E-DD49-9463-434175CF3806}" type="slidenum">
              <a:rPr lang="it-IT" smtClean="0"/>
              <a:t>132</a:t>
            </a:fld>
            <a:endParaRPr lang="it-IT"/>
          </a:p>
        </p:txBody>
      </p:sp>
    </p:spTree>
    <p:extLst>
      <p:ext uri="{BB962C8B-B14F-4D97-AF65-F5344CB8AC3E}">
        <p14:creationId xmlns:p14="http://schemas.microsoft.com/office/powerpoint/2010/main" val="18569194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ultime quattro (ci dice poco anche questo). Se non che pubblica molto su </a:t>
            </a:r>
            <a:r>
              <a:rPr lang="it-IT" dirty="0" err="1"/>
              <a:t>neuroendocrinology</a:t>
            </a:r>
            <a:r>
              <a:rPr lang="it-IT" dirty="0"/>
              <a:t> </a:t>
            </a:r>
            <a:r>
              <a:rPr lang="it-IT" dirty="0" err="1"/>
              <a:t>letters</a:t>
            </a:r>
            <a:endParaRPr lang="it-IT" dirty="0"/>
          </a:p>
        </p:txBody>
      </p:sp>
      <p:sp>
        <p:nvSpPr>
          <p:cNvPr id="4" name="Segnaposto numero diapositiva 3"/>
          <p:cNvSpPr>
            <a:spLocks noGrp="1"/>
          </p:cNvSpPr>
          <p:nvPr>
            <p:ph type="sldNum" sz="quarter" idx="5"/>
          </p:nvPr>
        </p:nvSpPr>
        <p:spPr/>
        <p:txBody>
          <a:bodyPr/>
          <a:lstStyle/>
          <a:p>
            <a:fld id="{98D20135-702E-DD49-9463-434175CF3806}" type="slidenum">
              <a:rPr lang="it-IT" smtClean="0"/>
              <a:t>133</a:t>
            </a:fld>
            <a:endParaRPr lang="it-IT"/>
          </a:p>
        </p:txBody>
      </p:sp>
    </p:spTree>
    <p:extLst>
      <p:ext uri="{BB962C8B-B14F-4D97-AF65-F5344CB8AC3E}">
        <p14:creationId xmlns:p14="http://schemas.microsoft.com/office/powerpoint/2010/main" val="24096369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Qualche anno fa… (non so che cosa sia successo nel frattempo, ho solo questi elementi)</a:t>
            </a:r>
          </a:p>
        </p:txBody>
      </p:sp>
      <p:sp>
        <p:nvSpPr>
          <p:cNvPr id="4" name="Segnaposto numero diapositiva 3"/>
          <p:cNvSpPr>
            <a:spLocks noGrp="1"/>
          </p:cNvSpPr>
          <p:nvPr>
            <p:ph type="sldNum" sz="quarter" idx="5"/>
          </p:nvPr>
        </p:nvSpPr>
        <p:spPr/>
        <p:txBody>
          <a:bodyPr/>
          <a:lstStyle/>
          <a:p>
            <a:fld id="{98D20135-702E-DD49-9463-434175CF3806}" type="slidenum">
              <a:rPr lang="it-IT" smtClean="0"/>
              <a:t>134</a:t>
            </a:fld>
            <a:endParaRPr lang="it-IT"/>
          </a:p>
        </p:txBody>
      </p:sp>
    </p:spTree>
    <p:extLst>
      <p:ext uri="{BB962C8B-B14F-4D97-AF65-F5344CB8AC3E}">
        <p14:creationId xmlns:p14="http://schemas.microsoft.com/office/powerpoint/2010/main" val="293768896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Uhmmmm</a:t>
            </a:r>
            <a:r>
              <a:rPr lang="it-IT" dirty="0"/>
              <a:t>…</a:t>
            </a:r>
          </a:p>
        </p:txBody>
      </p:sp>
      <p:sp>
        <p:nvSpPr>
          <p:cNvPr id="4" name="Segnaposto numero diapositiva 3"/>
          <p:cNvSpPr>
            <a:spLocks noGrp="1"/>
          </p:cNvSpPr>
          <p:nvPr>
            <p:ph type="sldNum" sz="quarter" idx="5"/>
          </p:nvPr>
        </p:nvSpPr>
        <p:spPr/>
        <p:txBody>
          <a:bodyPr/>
          <a:lstStyle/>
          <a:p>
            <a:fld id="{98D20135-702E-DD49-9463-434175CF3806}" type="slidenum">
              <a:rPr lang="it-IT" smtClean="0"/>
              <a:t>135</a:t>
            </a:fld>
            <a:endParaRPr lang="it-IT"/>
          </a:p>
        </p:txBody>
      </p:sp>
    </p:spTree>
    <p:extLst>
      <p:ext uri="{BB962C8B-B14F-4D97-AF65-F5344CB8AC3E}">
        <p14:creationId xmlns:p14="http://schemas.microsoft.com/office/powerpoint/2010/main" val="76997602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Magari non vuol dire niente eh.</a:t>
            </a:r>
          </a:p>
        </p:txBody>
      </p:sp>
      <p:sp>
        <p:nvSpPr>
          <p:cNvPr id="4" name="Segnaposto numero diapositiva 3"/>
          <p:cNvSpPr>
            <a:spLocks noGrp="1"/>
          </p:cNvSpPr>
          <p:nvPr>
            <p:ph type="sldNum" sz="quarter" idx="5"/>
          </p:nvPr>
        </p:nvSpPr>
        <p:spPr/>
        <p:txBody>
          <a:bodyPr/>
          <a:lstStyle/>
          <a:p>
            <a:fld id="{98D20135-702E-DD49-9463-434175CF3806}" type="slidenum">
              <a:rPr lang="it-IT" smtClean="0"/>
              <a:t>137</a:t>
            </a:fld>
            <a:endParaRPr lang="it-IT"/>
          </a:p>
        </p:txBody>
      </p:sp>
    </p:spTree>
    <p:extLst>
      <p:ext uri="{BB962C8B-B14F-4D97-AF65-F5344CB8AC3E}">
        <p14:creationId xmlns:p14="http://schemas.microsoft.com/office/powerpoint/2010/main" val="298189032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il pubblico siamo noi.</a:t>
            </a:r>
          </a:p>
          <a:p>
            <a:r>
              <a:rPr lang="it-IT" dirty="0"/>
              <a:t>Occhio che anche gli scienziati sono pubblico (vedete sopra: gli scienziati leggono i giornali! Oppure no, ma come tutti).</a:t>
            </a:r>
          </a:p>
          <a:p>
            <a:r>
              <a:rPr lang="it-IT" dirty="0"/>
              <a:t>Dicevamo che</a:t>
            </a:r>
            <a:r>
              <a:rPr lang="it-IT" baseline="0" dirty="0"/>
              <a:t> la scienza è difficile: il processo, il metodo, i meccanismi interni alla comunità</a:t>
            </a:r>
            <a:r>
              <a:rPr lang="mr-IN" baseline="0" dirty="0"/>
              <a:t>…</a:t>
            </a:r>
            <a:r>
              <a:rPr lang="it-IT" baseline="0" dirty="0"/>
              <a:t> (e quindi non solo le equazioni e gli esperimenti).</a:t>
            </a:r>
          </a:p>
          <a:p>
            <a:r>
              <a:rPr lang="it-IT" baseline="0" dirty="0"/>
              <a:t>Ma è anche difficile perché parlando di scienza non si parla solo di scienza.</a:t>
            </a:r>
          </a:p>
          <a:p>
            <a:r>
              <a:rPr lang="it-IT" baseline="0" dirty="0"/>
              <a:t>Si parla di noi, della nostra </a:t>
            </a:r>
            <a:r>
              <a:rPr lang="it-IT" baseline="0" dirty="0" err="1"/>
              <a:t>colletttività</a:t>
            </a:r>
            <a:r>
              <a:rPr lang="it-IT" baseline="0" dirty="0"/>
              <a:t> e anche della nostra identità. Emozioni e cose così.</a:t>
            </a:r>
          </a:p>
          <a:p>
            <a:endParaRPr lang="it-IT" baseline="0" dirty="0"/>
          </a:p>
          <a:p>
            <a:endParaRPr lang="it-IT"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138</a:t>
            </a:fld>
            <a:endParaRPr lang="it-IT"/>
          </a:p>
        </p:txBody>
      </p:sp>
    </p:spTree>
    <p:extLst>
      <p:ext uri="{BB962C8B-B14F-4D97-AF65-F5344CB8AC3E}">
        <p14:creationId xmlns:p14="http://schemas.microsoft.com/office/powerpoint/2010/main" val="285919076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a:p>
            <a:endParaRPr lang="it-IT"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139</a:t>
            </a:fld>
            <a:endParaRPr lang="it-IT"/>
          </a:p>
        </p:txBody>
      </p:sp>
    </p:spTree>
    <p:extLst>
      <p:ext uri="{BB962C8B-B14F-4D97-AF65-F5344CB8AC3E}">
        <p14:creationId xmlns:p14="http://schemas.microsoft.com/office/powerpoint/2010/main" val="285919076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L’emozione precede e domina: il nostro</a:t>
            </a:r>
            <a:r>
              <a:rPr lang="it-IT" baseline="0" dirty="0"/>
              <a:t> ragionamento fallace, come vi dicevo. Ma tutti noi. anche chi ha una formazione scientifica può vedere nelle cose quello che già pensa di sapere (</a:t>
            </a:r>
            <a:r>
              <a:rPr lang="it-IT" baseline="0" dirty="0" err="1"/>
              <a:t>bias</a:t>
            </a:r>
            <a:r>
              <a:rPr lang="it-IT" baseline="0" dirty="0"/>
              <a:t> di conferma).</a:t>
            </a:r>
          </a:p>
          <a:p>
            <a:r>
              <a:rPr lang="it-IT" baseline="0" dirty="0"/>
              <a:t>Quindi le nozioni della scienza non si inscrivono su una tabula rasa, ma devono fare i conti con i nostri </a:t>
            </a:r>
            <a:r>
              <a:rPr lang="it-IT" baseline="0" dirty="0" err="1"/>
              <a:t>saperi</a:t>
            </a:r>
            <a:r>
              <a:rPr lang="it-IT" baseline="0" dirty="0"/>
              <a:t> e soprattutto le nostre sensazioni, i nostri sentimenti, preesistenti.</a:t>
            </a:r>
          </a:p>
          <a:p>
            <a:r>
              <a:rPr lang="it-IT" baseline="0" dirty="0"/>
              <a:t>Non siamo macchine pensanti che si emozionano, ma macchine emotive che pensano (a volte) Antonio </a:t>
            </a:r>
            <a:r>
              <a:rPr lang="it-IT" baseline="0" dirty="0" err="1"/>
              <a:t>Damasio</a:t>
            </a:r>
            <a:endParaRPr lang="it-IT" baseline="0" dirty="0"/>
          </a:p>
          <a:p>
            <a:r>
              <a:rPr lang="it-IT" baseline="0" dirty="0"/>
              <a:t>guardate qua.</a:t>
            </a:r>
            <a:endParaRPr lang="it-IT"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140</a:t>
            </a:fld>
            <a:endParaRPr lang="it-IT"/>
          </a:p>
        </p:txBody>
      </p:sp>
    </p:spTree>
    <p:extLst>
      <p:ext uri="{BB962C8B-B14F-4D97-AF65-F5344CB8AC3E}">
        <p14:creationId xmlns:p14="http://schemas.microsoft.com/office/powerpoint/2010/main" val="285919076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 è detto che chi</a:t>
            </a:r>
            <a:r>
              <a:rPr lang="it-IT" baseline="0" dirty="0"/>
              <a:t> sa di più di scienza sia davvero più preoccupato dei cc degli altri. Anzi. </a:t>
            </a:r>
          </a:p>
          <a:p>
            <a:r>
              <a:rPr lang="it-IT" baseline="0" dirty="0"/>
              <a:t>(considerate anche che è difficile quantificare la comprensione scientifica. Possiamo usare il titolo di studio ma è chiaramente un’approssimazione)</a:t>
            </a:r>
            <a:endParaRPr lang="it-IT"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141</a:t>
            </a:fld>
            <a:endParaRPr lang="it-IT"/>
          </a:p>
        </p:txBody>
      </p:sp>
    </p:spTree>
    <p:extLst>
      <p:ext uri="{BB962C8B-B14F-4D97-AF65-F5344CB8AC3E}">
        <p14:creationId xmlns:p14="http://schemas.microsoft.com/office/powerpoint/2010/main" val="1822605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E comunque non è costretto a stare lì ad ascoltarci.</a:t>
            </a:r>
          </a:p>
          <a:p>
            <a:r>
              <a:rPr lang="it-IT" dirty="0"/>
              <a:t>Ci sta finché gli va.</a:t>
            </a:r>
          </a:p>
          <a:p>
            <a:r>
              <a:rPr lang="it-IT" dirty="0"/>
              <a:t>Se si annoia, ciao.</a:t>
            </a:r>
          </a:p>
        </p:txBody>
      </p:sp>
      <p:sp>
        <p:nvSpPr>
          <p:cNvPr id="4" name="Segnaposto numero diapositiva 3"/>
          <p:cNvSpPr>
            <a:spLocks noGrp="1"/>
          </p:cNvSpPr>
          <p:nvPr>
            <p:ph type="sldNum" sz="quarter" idx="10"/>
          </p:nvPr>
        </p:nvSpPr>
        <p:spPr/>
        <p:txBody>
          <a:bodyPr/>
          <a:lstStyle/>
          <a:p>
            <a:fld id="{3CB564E5-F815-C84F-A878-93FA00A0076E}" type="slidenum">
              <a:rPr lang="it-IT" smtClean="0"/>
              <a:t>14</a:t>
            </a:fld>
            <a:endParaRPr lang="it-IT"/>
          </a:p>
        </p:txBody>
      </p:sp>
    </p:spTree>
    <p:extLst>
      <p:ext uri="{BB962C8B-B14F-4D97-AF65-F5344CB8AC3E}">
        <p14:creationId xmlns:p14="http://schemas.microsoft.com/office/powerpoint/2010/main" val="413738485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L’esperto</a:t>
            </a:r>
            <a:r>
              <a:rPr lang="mr-IN" dirty="0"/>
              <a:t>…</a:t>
            </a:r>
            <a:r>
              <a:rPr lang="it-IT" dirty="0"/>
              <a:t> questo ci dice</a:t>
            </a:r>
            <a:r>
              <a:rPr lang="it-IT" baseline="0" dirty="0"/>
              <a:t> (tante altre ricerche) che scienza è questione di identità. La leggi come la vuoi leggere (</a:t>
            </a:r>
            <a:r>
              <a:rPr lang="it-IT" baseline="0" dirty="0" err="1"/>
              <a:t>bias</a:t>
            </a:r>
            <a:r>
              <a:rPr lang="it-IT" baseline="0" dirty="0"/>
              <a:t> di conferma). Anche per questo il vostro messaggio non arriva sempre come voi sperate che arrivi o credete debba arrivare.</a:t>
            </a:r>
          </a:p>
          <a:p>
            <a:r>
              <a:rPr lang="it-IT" baseline="0" dirty="0"/>
              <a:t>Questa cosa in questi anni è stata vista in molti modi, si parla anche id polarizzazione, di difficoltà di convincere persone già molto convinte del contrario, di bolle</a:t>
            </a:r>
            <a:r>
              <a:rPr lang="mr-IN" baseline="0" dirty="0"/>
              <a:t>…</a:t>
            </a:r>
            <a:endParaRPr lang="it-IT"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142</a:t>
            </a:fld>
            <a:endParaRPr lang="it-IT"/>
          </a:p>
        </p:txBody>
      </p:sp>
    </p:spTree>
    <p:extLst>
      <p:ext uri="{BB962C8B-B14F-4D97-AF65-F5344CB8AC3E}">
        <p14:creationId xmlns:p14="http://schemas.microsoft.com/office/powerpoint/2010/main" val="182260551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Parentesi: cultura qui la consideriamo</a:t>
            </a:r>
            <a:r>
              <a:rPr lang="it-IT" baseline="0" dirty="0"/>
              <a:t> valutata col titolo di studio (non è indicatore di “cultura” ma del resto definizioni difficili). Parametro oggettivo e misurabile.</a:t>
            </a:r>
          </a:p>
          <a:p>
            <a:r>
              <a:rPr lang="it-IT" dirty="0"/>
              <a:t>Non sarà che la scolarizzazione, titolo di</a:t>
            </a:r>
            <a:r>
              <a:rPr lang="it-IT" baseline="0" dirty="0"/>
              <a:t> studio, sono </a:t>
            </a:r>
            <a:r>
              <a:rPr lang="it-IT" baseline="0" dirty="0" err="1"/>
              <a:t>fdr</a:t>
            </a:r>
            <a:r>
              <a:rPr lang="it-IT" baseline="0" dirty="0"/>
              <a:t>? </a:t>
            </a:r>
          </a:p>
          <a:p>
            <a:r>
              <a:rPr lang="it-IT" baseline="0" dirty="0"/>
              <a:t>Non in termini assoluti (nel ns paese più ricchi e scolarizzati hanno maggiori speranze di vita e la forchetta si sta allargando) ma per condizioni non gravi: cultura ci avvicina di più a proposte non scientifiche. Che quindi non sono appannaggio di ignoranti.</a:t>
            </a:r>
          </a:p>
          <a:p>
            <a:r>
              <a:rPr lang="it-IT" baseline="0" dirty="0"/>
              <a:t>Attenzione: si è visto che spesso hanno lauree vicino alle scienze della vita o sono proprio di settore biomedico!</a:t>
            </a:r>
          </a:p>
          <a:p>
            <a:endParaRPr lang="it-IT" dirty="0"/>
          </a:p>
        </p:txBody>
      </p:sp>
      <p:sp>
        <p:nvSpPr>
          <p:cNvPr id="4" name="Segnaposto numero diapositiva 3"/>
          <p:cNvSpPr>
            <a:spLocks noGrp="1"/>
          </p:cNvSpPr>
          <p:nvPr>
            <p:ph type="sldNum" sz="quarter" idx="10"/>
          </p:nvPr>
        </p:nvSpPr>
        <p:spPr/>
        <p:txBody>
          <a:bodyPr/>
          <a:lstStyle/>
          <a:p>
            <a:fld id="{D277ABD8-99BD-EA47-BA0B-16A9E5C5C72C}" type="slidenum">
              <a:rPr lang="it-IT" smtClean="0"/>
              <a:t>143</a:t>
            </a:fld>
            <a:endParaRPr lang="it-IT"/>
          </a:p>
        </p:txBody>
      </p:sp>
    </p:spTree>
    <p:extLst>
      <p:ext uri="{BB962C8B-B14F-4D97-AF65-F5344CB8AC3E}">
        <p14:creationId xmlns:p14="http://schemas.microsoft.com/office/powerpoint/2010/main" val="71880492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 sono immagini mie, le ho rubate da una presentazione </a:t>
            </a:r>
            <a:r>
              <a:rPr lang="it-IT" dirty="0" err="1"/>
              <a:t>all’iss</a:t>
            </a:r>
            <a:r>
              <a:rPr lang="it-IT" dirty="0"/>
              <a:t> gruppo congiunto con </a:t>
            </a:r>
            <a:r>
              <a:rPr lang="it-IT" dirty="0" err="1"/>
              <a:t>istat</a:t>
            </a:r>
            <a:r>
              <a:rPr lang="it-IT" dirty="0"/>
              <a:t> (sono online</a:t>
            </a:r>
            <a:r>
              <a:rPr lang="it-IT" baseline="0" dirty="0"/>
              <a:t> su epicentro. Dati </a:t>
            </a:r>
            <a:r>
              <a:rPr lang="it-IT" baseline="0" dirty="0" err="1"/>
              <a:t>istat</a:t>
            </a:r>
            <a:r>
              <a:rPr lang="it-IT" baseline="0" dirty="0"/>
              <a:t> recenti)</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144</a:t>
            </a:fld>
            <a:endParaRPr lang="it-IT"/>
          </a:p>
        </p:txBody>
      </p:sp>
    </p:spTree>
    <p:extLst>
      <p:ext uri="{BB962C8B-B14F-4D97-AF65-F5344CB8AC3E}">
        <p14:creationId xmlns:p14="http://schemas.microsoft.com/office/powerpoint/2010/main" val="21106562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Quindi</a:t>
            </a:r>
            <a:r>
              <a:rPr lang="it-IT" baseline="0" dirty="0"/>
              <a:t> le cose quando le si comunicano non basta spiegarle perché</a:t>
            </a:r>
            <a:r>
              <a:rPr lang="mr-IN" baseline="0" dirty="0"/>
              <a:t>…</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145</a:t>
            </a:fld>
            <a:endParaRPr lang="it-IT"/>
          </a:p>
        </p:txBody>
      </p:sp>
    </p:spTree>
    <p:extLst>
      <p:ext uri="{BB962C8B-B14F-4D97-AF65-F5344CB8AC3E}">
        <p14:creationId xmlns:p14="http://schemas.microsoft.com/office/powerpoint/2010/main" val="274575241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poi le cose cambiano.</a:t>
            </a:r>
          </a:p>
          <a:p>
            <a:r>
              <a:rPr lang="it-IT" dirty="0"/>
              <a:t>La buona</a:t>
            </a:r>
            <a:r>
              <a:rPr lang="it-IT" baseline="0" dirty="0"/>
              <a:t> notizia è che noi il pubblico possiamo conoscerlo. Questo è </a:t>
            </a:r>
            <a:r>
              <a:rPr lang="it-IT" baseline="0" dirty="0" err="1"/>
              <a:t>observa</a:t>
            </a:r>
            <a:r>
              <a:rPr lang="mr-IN" baseline="0" dirty="0"/>
              <a:t>…</a:t>
            </a:r>
            <a:r>
              <a:rPr lang="it-IT" baseline="0" dirty="0"/>
              <a:t> (per esempio si scopre che non è vero che gli italiani non hanno fiducia nella scienza: l’hanno persa negli scienziati, in alcuni almeno</a:t>
            </a:r>
            <a:r>
              <a:rPr lang="mr-IN" baseline="0" dirty="0"/>
              <a:t>…</a:t>
            </a:r>
            <a:r>
              <a:rPr lang="it-IT" baseline="0" dirty="0"/>
              <a:t> e si sono vaccinati molto più degli altri europei!)</a:t>
            </a:r>
            <a:endParaRPr lang="it-IT"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146</a:t>
            </a:fld>
            <a:endParaRPr lang="it-IT"/>
          </a:p>
        </p:txBody>
      </p:sp>
    </p:spTree>
    <p:extLst>
      <p:ext uri="{BB962C8B-B14F-4D97-AF65-F5344CB8AC3E}">
        <p14:creationId xmlns:p14="http://schemas.microsoft.com/office/powerpoint/2010/main" val="352866964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situazione è complicata</a:t>
            </a:r>
            <a:r>
              <a:rPr lang="mr-IN" dirty="0"/>
              <a:t>…</a:t>
            </a:r>
            <a:endParaRPr lang="it-IT" dirty="0"/>
          </a:p>
          <a:p>
            <a:r>
              <a:rPr lang="it-IT" dirty="0"/>
              <a:t>Vedete che comunicare</a:t>
            </a:r>
            <a:r>
              <a:rPr lang="it-IT" baseline="0" dirty="0"/>
              <a:t> la scienza non significa solo semplificare. La scienza è difficile filosoficamente, non è ovvio dire perché funziona e non è ovvio che dobbiamo averne fiducia. E noi siamo soggetti complicati. L’ecosistema in cui viviamo è complicato</a:t>
            </a:r>
            <a:r>
              <a:rPr lang="mr-IN" baseline="0" dirty="0"/>
              <a:t>…</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147</a:t>
            </a:fld>
            <a:endParaRPr lang="it-IT"/>
          </a:p>
        </p:txBody>
      </p:sp>
    </p:spTree>
    <p:extLst>
      <p:ext uri="{BB962C8B-B14F-4D97-AF65-F5344CB8AC3E}">
        <p14:creationId xmlns:p14="http://schemas.microsoft.com/office/powerpoint/2010/main" val="248647799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148</a:t>
            </a:fld>
            <a:endParaRPr lang="it-IT"/>
          </a:p>
        </p:txBody>
      </p:sp>
    </p:spTree>
    <p:extLst>
      <p:ext uri="{BB962C8B-B14F-4D97-AF65-F5344CB8AC3E}">
        <p14:creationId xmlns:p14="http://schemas.microsoft.com/office/powerpoint/2010/main" val="372907993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esempio: storie</a:t>
            </a:r>
            <a:r>
              <a:rPr lang="it-IT" baseline="0" dirty="0"/>
              <a:t> di controversie, litigi, cattiva condotta</a:t>
            </a:r>
            <a:r>
              <a:rPr lang="mr-IN" baseline="0" dirty="0"/>
              <a:t>…</a:t>
            </a:r>
            <a:r>
              <a:rPr lang="it-IT" baseline="0" dirty="0"/>
              <a:t> piena la storia della scienza.</a:t>
            </a:r>
          </a:p>
          <a:p>
            <a:pPr marL="0" marR="0" indent="0" algn="l" defTabSz="456855" rtl="0" eaLnBrk="1" fontAlgn="auto" latinLnBrk="0" hangingPunct="1">
              <a:lnSpc>
                <a:spcPct val="100000"/>
              </a:lnSpc>
              <a:spcBef>
                <a:spcPts val="0"/>
              </a:spcBef>
              <a:spcAft>
                <a:spcPts val="0"/>
              </a:spcAft>
              <a:buClrTx/>
              <a:buSzTx/>
              <a:buFontTx/>
              <a:buNone/>
              <a:tabLst/>
              <a:defRPr/>
            </a:pPr>
            <a:r>
              <a:rPr lang="it-IT" dirty="0"/>
              <a:t>(scienza pura, neutrale rispetto</a:t>
            </a:r>
            <a:r>
              <a:rPr lang="it-IT" baseline="0" dirty="0"/>
              <a:t> ai valori, e alle idee dominanti</a:t>
            </a:r>
            <a:r>
              <a:rPr lang="it-IT" dirty="0"/>
              <a:t>: </a:t>
            </a:r>
            <a:r>
              <a:rPr lang="it-IT" dirty="0" err="1"/>
              <a:t>merton</a:t>
            </a:r>
            <a:r>
              <a:rPr lang="it-IT" dirty="0"/>
              <a:t> la difende a spada tratta</a:t>
            </a:r>
            <a:r>
              <a:rPr lang="mr-IN" dirty="0"/>
              <a:t>…</a:t>
            </a:r>
            <a:r>
              <a:rPr lang="it-IT" dirty="0"/>
              <a:t> ma gli scienziati hanno sempre avuto mecenati, o sponsor. C’è stato un tempo, il medioevo, in cui la chiesa finanziava</a:t>
            </a:r>
            <a:r>
              <a:rPr lang="it-IT" baseline="0" dirty="0"/>
              <a:t> gli studi di astronomia, e quella era una astronomia che si conciliava benissimo con la religione</a:t>
            </a:r>
            <a:r>
              <a:rPr lang="it-IT" dirty="0"/>
              <a:t>).</a:t>
            </a:r>
            <a:r>
              <a:rPr lang="it-IT" baseline="0" dirty="0"/>
              <a:t> Ma anche la ricerca “utile”, come quella medica o geofisica</a:t>
            </a:r>
            <a:r>
              <a:rPr lang="mr-IN" baseline="0" dirty="0"/>
              <a:t>…</a:t>
            </a:r>
            <a:r>
              <a:rPr lang="it-IT" baseline="0" dirty="0"/>
              <a:t> utile per chi? dove? Chi lo decide?</a:t>
            </a:r>
            <a:endParaRPr lang="it-IT" dirty="0"/>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149</a:t>
            </a:fld>
            <a:endParaRPr lang="it-IT"/>
          </a:p>
        </p:txBody>
      </p:sp>
    </p:spTree>
    <p:extLst>
      <p:ext uri="{BB962C8B-B14F-4D97-AF65-F5344CB8AC3E}">
        <p14:creationId xmlns:p14="http://schemas.microsoft.com/office/powerpoint/2010/main" val="372907993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Dibattito</a:t>
            </a:r>
            <a:r>
              <a:rPr lang="it-IT" baseline="0" dirty="0"/>
              <a:t> infinito, vi ho solo dato alcuni spunti. Per esempio il plagio.</a:t>
            </a:r>
          </a:p>
          <a:p>
            <a:r>
              <a:rPr lang="it-IT" baseline="0" dirty="0"/>
              <a:t>Persino galileo (1607) fu vittima di plagio. </a:t>
            </a:r>
          </a:p>
          <a:p>
            <a:r>
              <a:rPr lang="it-IT" sz="900" kern="1200" dirty="0">
                <a:solidFill>
                  <a:schemeClr val="tx1"/>
                </a:solidFill>
                <a:effectLst/>
                <a:latin typeface="+mn-lt"/>
                <a:ea typeface="+mn-ea"/>
                <a:cs typeface="+mn-cs"/>
              </a:rPr>
              <a:t>Galileo decise di comporre </a:t>
            </a:r>
            <a:r>
              <a:rPr lang="it-IT" sz="900" i="1" kern="1200" dirty="0">
                <a:solidFill>
                  <a:schemeClr val="tx1"/>
                </a:solidFill>
                <a:effectLst/>
                <a:latin typeface="+mn-lt"/>
                <a:ea typeface="+mn-ea"/>
                <a:cs typeface="+mn-cs"/>
              </a:rPr>
              <a:t>Le operazioni del compasso geometrico e militare </a:t>
            </a:r>
            <a:r>
              <a:rPr lang="it-IT" sz="900" kern="1200" dirty="0">
                <a:solidFill>
                  <a:schemeClr val="tx1"/>
                </a:solidFill>
                <a:effectLst/>
                <a:latin typeface="+mn-lt"/>
                <a:ea typeface="+mn-ea"/>
                <a:cs typeface="+mn-cs"/>
              </a:rPr>
              <a:t>[</a:t>
            </a:r>
            <a:r>
              <a:rPr lang="it-IT" sz="900" u="none" strike="noStrike" kern="1200" dirty="0">
                <a:solidFill>
                  <a:schemeClr val="tx1"/>
                </a:solidFill>
                <a:effectLst/>
                <a:latin typeface="+mn-lt"/>
                <a:ea typeface="+mn-ea"/>
                <a:cs typeface="+mn-cs"/>
                <a:hlinkClick r:id="rId3"/>
              </a:rPr>
              <a:t>II, 365-424</a:t>
            </a:r>
            <a:r>
              <a:rPr lang="it-IT" sz="900" kern="1200" dirty="0">
                <a:solidFill>
                  <a:schemeClr val="tx1"/>
                </a:solidFill>
                <a:effectLst/>
                <a:latin typeface="+mn-lt"/>
                <a:ea typeface="+mn-ea"/>
                <a:cs typeface="+mn-cs"/>
              </a:rPr>
              <a:t>] al fine di prevenire le pretese di altri possibili usurpatori. Il libro fu stampato in casa dell'autore nel giugno del 1606 senza tuttavia scoraggiare chi pensava di accreditarsene l'invenzione soprattutto negli ambienti colti. Otto mesi dopo Baldassarre Capra, che aveva appreso l'uso dello strumento proprio da Galileo in casa Cornaro, pubblicò in latino le operazioni del compasso rivendicando la paternità dell'invenzione: </a:t>
            </a:r>
            <a:r>
              <a:rPr lang="it-IT" sz="900" i="1" kern="1200" dirty="0" err="1">
                <a:solidFill>
                  <a:schemeClr val="tx1"/>
                </a:solidFill>
                <a:effectLst/>
                <a:latin typeface="+mn-lt"/>
                <a:ea typeface="+mn-ea"/>
                <a:cs typeface="+mn-cs"/>
              </a:rPr>
              <a:t>Usus</a:t>
            </a:r>
            <a:r>
              <a:rPr lang="it-IT" sz="900" i="1" kern="1200" dirty="0">
                <a:solidFill>
                  <a:schemeClr val="tx1"/>
                </a:solidFill>
                <a:effectLst/>
                <a:latin typeface="+mn-lt"/>
                <a:ea typeface="+mn-ea"/>
                <a:cs typeface="+mn-cs"/>
              </a:rPr>
              <a:t> et </a:t>
            </a:r>
            <a:r>
              <a:rPr lang="it-IT" sz="900" i="1" kern="1200" dirty="0" err="1">
                <a:solidFill>
                  <a:schemeClr val="tx1"/>
                </a:solidFill>
                <a:effectLst/>
                <a:latin typeface="+mn-lt"/>
                <a:ea typeface="+mn-ea"/>
                <a:cs typeface="+mn-cs"/>
              </a:rPr>
              <a:t>fabrica</a:t>
            </a:r>
            <a:r>
              <a:rPr lang="it-IT" sz="900" i="1" kern="1200" dirty="0">
                <a:solidFill>
                  <a:schemeClr val="tx1"/>
                </a:solidFill>
                <a:effectLst/>
                <a:latin typeface="+mn-lt"/>
                <a:ea typeface="+mn-ea"/>
                <a:cs typeface="+mn-cs"/>
              </a:rPr>
              <a:t> </a:t>
            </a:r>
            <a:r>
              <a:rPr lang="it-IT" sz="900" i="1" kern="1200" dirty="0" err="1">
                <a:solidFill>
                  <a:schemeClr val="tx1"/>
                </a:solidFill>
                <a:effectLst/>
                <a:latin typeface="+mn-lt"/>
                <a:ea typeface="+mn-ea"/>
                <a:cs typeface="+mn-cs"/>
              </a:rPr>
              <a:t>circini</a:t>
            </a:r>
            <a:r>
              <a:rPr lang="it-IT" sz="900" i="1" kern="1200" dirty="0">
                <a:solidFill>
                  <a:schemeClr val="tx1"/>
                </a:solidFill>
                <a:effectLst/>
                <a:latin typeface="+mn-lt"/>
                <a:ea typeface="+mn-ea"/>
                <a:cs typeface="+mn-cs"/>
              </a:rPr>
              <a:t> </a:t>
            </a:r>
            <a:r>
              <a:rPr lang="it-IT" sz="900" i="1" kern="1200" dirty="0" err="1">
                <a:solidFill>
                  <a:schemeClr val="tx1"/>
                </a:solidFill>
                <a:effectLst/>
                <a:latin typeface="+mn-lt"/>
                <a:ea typeface="+mn-ea"/>
                <a:cs typeface="+mn-cs"/>
              </a:rPr>
              <a:t>cuiusdam</a:t>
            </a:r>
            <a:r>
              <a:rPr lang="it-IT" sz="900" i="1" kern="1200" dirty="0">
                <a:solidFill>
                  <a:schemeClr val="tx1"/>
                </a:solidFill>
                <a:effectLst/>
                <a:latin typeface="+mn-lt"/>
                <a:ea typeface="+mn-ea"/>
                <a:cs typeface="+mn-cs"/>
              </a:rPr>
              <a:t> </a:t>
            </a:r>
            <a:r>
              <a:rPr lang="it-IT" sz="900" i="1" kern="1200" dirty="0" err="1">
                <a:solidFill>
                  <a:schemeClr val="tx1"/>
                </a:solidFill>
                <a:effectLst/>
                <a:latin typeface="+mn-lt"/>
                <a:ea typeface="+mn-ea"/>
                <a:cs typeface="+mn-cs"/>
              </a:rPr>
              <a:t>proportionis</a:t>
            </a:r>
            <a:r>
              <a:rPr lang="it-IT" sz="900" kern="1200" dirty="0">
                <a:solidFill>
                  <a:schemeClr val="tx1"/>
                </a:solidFill>
                <a:effectLst/>
                <a:latin typeface="+mn-lt"/>
                <a:ea typeface="+mn-ea"/>
                <a:cs typeface="+mn-cs"/>
              </a:rPr>
              <a:t>, Padova 1607 [</a:t>
            </a:r>
            <a:r>
              <a:rPr lang="it-IT" sz="900" u="none" strike="noStrike" kern="1200" dirty="0">
                <a:solidFill>
                  <a:schemeClr val="tx1"/>
                </a:solidFill>
                <a:effectLst/>
                <a:latin typeface="+mn-lt"/>
                <a:ea typeface="+mn-ea"/>
                <a:cs typeface="+mn-cs"/>
                <a:hlinkClick r:id="rId4"/>
              </a:rPr>
              <a:t>II, 427-510</a:t>
            </a:r>
            <a:r>
              <a:rPr lang="it-IT" sz="900" kern="1200" dirty="0">
                <a:solidFill>
                  <a:schemeClr val="tx1"/>
                </a:solidFill>
                <a:effectLst/>
                <a:latin typeface="+mn-lt"/>
                <a:ea typeface="+mn-ea"/>
                <a:cs typeface="+mn-cs"/>
              </a:rPr>
              <a:t>].</a:t>
            </a:r>
          </a:p>
          <a:p>
            <a:r>
              <a:rPr lang="it-IT" sz="900" kern="1200" dirty="0">
                <a:solidFill>
                  <a:schemeClr val="tx1"/>
                </a:solidFill>
                <a:effectLst/>
                <a:latin typeface="+mn-lt"/>
                <a:ea typeface="+mn-ea"/>
                <a:cs typeface="+mn-cs"/>
              </a:rPr>
              <a:t>La pubblica accusa di questo plagio che Galileo denunciò attraverso la sua </a:t>
            </a:r>
            <a:r>
              <a:rPr lang="it-IT" sz="900" i="1" kern="1200" dirty="0">
                <a:solidFill>
                  <a:schemeClr val="tx1"/>
                </a:solidFill>
                <a:effectLst/>
                <a:latin typeface="+mn-lt"/>
                <a:ea typeface="+mn-ea"/>
                <a:cs typeface="+mn-cs"/>
              </a:rPr>
              <a:t>Difesa contro alle calunnie ed imposture di </a:t>
            </a:r>
            <a:r>
              <a:rPr lang="it-IT" sz="900" i="1" kern="1200" dirty="0" err="1">
                <a:solidFill>
                  <a:schemeClr val="tx1"/>
                </a:solidFill>
                <a:effectLst/>
                <a:latin typeface="+mn-lt"/>
                <a:ea typeface="+mn-ea"/>
                <a:cs typeface="+mn-cs"/>
              </a:rPr>
              <a:t>Baldessar</a:t>
            </a:r>
            <a:r>
              <a:rPr lang="it-IT" sz="900" i="1" kern="1200" dirty="0">
                <a:solidFill>
                  <a:schemeClr val="tx1"/>
                </a:solidFill>
                <a:effectLst/>
                <a:latin typeface="+mn-lt"/>
                <a:ea typeface="+mn-ea"/>
                <a:cs typeface="+mn-cs"/>
              </a:rPr>
              <a:t> Capra</a:t>
            </a:r>
            <a:r>
              <a:rPr lang="it-IT" sz="900" kern="1200" dirty="0">
                <a:solidFill>
                  <a:schemeClr val="tx1"/>
                </a:solidFill>
                <a:effectLst/>
                <a:latin typeface="+mn-lt"/>
                <a:ea typeface="+mn-ea"/>
                <a:cs typeface="+mn-cs"/>
              </a:rPr>
              <a:t> rende conto dell'importanza che lo scienziato attribuiva alla paternità dell'invenzione. Dedicando </a:t>
            </a:r>
            <a:r>
              <a:rPr lang="it-IT" sz="900" i="1" kern="1200" dirty="0">
                <a:solidFill>
                  <a:schemeClr val="tx1"/>
                </a:solidFill>
                <a:effectLst/>
                <a:latin typeface="+mn-lt"/>
                <a:ea typeface="+mn-ea"/>
                <a:cs typeface="+mn-cs"/>
              </a:rPr>
              <a:t>Le operazioni</a:t>
            </a:r>
            <a:r>
              <a:rPr lang="it-IT" sz="900" kern="1200" dirty="0">
                <a:solidFill>
                  <a:schemeClr val="tx1"/>
                </a:solidFill>
                <a:effectLst/>
                <a:latin typeface="+mn-lt"/>
                <a:ea typeface="+mn-ea"/>
                <a:cs typeface="+mn-cs"/>
              </a:rPr>
              <a:t> al principe Cosimo de' Medici, Galileo intendeva entrare nelle grazie del Granduca Ferdinando I per un ritorno definitivo in Toscana, e il plagio del Capra ostacolava pericolosamente questo progetto</a:t>
            </a:r>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150</a:t>
            </a:fld>
            <a:endParaRPr lang="it-IT"/>
          </a:p>
        </p:txBody>
      </p:sp>
    </p:spTree>
    <p:extLst>
      <p:ext uri="{BB962C8B-B14F-4D97-AF65-F5344CB8AC3E}">
        <p14:creationId xmlns:p14="http://schemas.microsoft.com/office/powerpoint/2010/main" val="40276170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Mentre </a:t>
            </a:r>
            <a:r>
              <a:rPr lang="it-IT" sz="900" kern="1200" dirty="0">
                <a:solidFill>
                  <a:schemeClr val="tx1"/>
                </a:solidFill>
                <a:effectLst/>
                <a:latin typeface="+mn-lt"/>
                <a:ea typeface="+mn-ea"/>
                <a:cs typeface="+mn-cs"/>
              </a:rPr>
              <a:t>Paul Pierre </a:t>
            </a:r>
            <a:r>
              <a:rPr lang="it-IT" sz="900" b="1" kern="1200" dirty="0" err="1">
                <a:solidFill>
                  <a:schemeClr val="tx1"/>
                </a:solidFill>
                <a:effectLst/>
                <a:latin typeface="+mn-lt"/>
                <a:ea typeface="+mn-ea"/>
                <a:cs typeface="+mn-cs"/>
              </a:rPr>
              <a:t>Broca</a:t>
            </a:r>
            <a:r>
              <a:rPr lang="it-IT" sz="900" kern="1200" dirty="0">
                <a:solidFill>
                  <a:schemeClr val="tx1"/>
                </a:solidFill>
                <a:effectLst/>
                <a:latin typeface="+mn-lt"/>
                <a:ea typeface="+mn-ea"/>
                <a:cs typeface="+mn-cs"/>
              </a:rPr>
              <a:t> (</a:t>
            </a:r>
            <a:r>
              <a:rPr lang="it-IT" sz="900" kern="1200" dirty="0" err="1">
                <a:solidFill>
                  <a:schemeClr val="tx1"/>
                </a:solidFill>
                <a:effectLst/>
                <a:latin typeface="+mn-lt"/>
                <a:ea typeface="+mn-ea"/>
                <a:cs typeface="+mn-cs"/>
              </a:rPr>
              <a:t>Sainte</a:t>
            </a:r>
            <a:r>
              <a:rPr lang="it-IT" sz="900" kern="1200" dirty="0">
                <a:solidFill>
                  <a:schemeClr val="tx1"/>
                </a:solidFill>
                <a:effectLst/>
                <a:latin typeface="+mn-lt"/>
                <a:ea typeface="+mn-ea"/>
                <a:cs typeface="+mn-cs"/>
              </a:rPr>
              <a:t>-</a:t>
            </a:r>
            <a:r>
              <a:rPr lang="it-IT" sz="900" kern="1200" dirty="0" err="1">
                <a:solidFill>
                  <a:schemeClr val="tx1"/>
                </a:solidFill>
                <a:effectLst/>
                <a:latin typeface="+mn-lt"/>
                <a:ea typeface="+mn-ea"/>
                <a:cs typeface="+mn-cs"/>
              </a:rPr>
              <a:t>Foy</a:t>
            </a:r>
            <a:r>
              <a:rPr lang="it-IT" sz="900" kern="1200" dirty="0">
                <a:solidFill>
                  <a:schemeClr val="tx1"/>
                </a:solidFill>
                <a:effectLst/>
                <a:latin typeface="+mn-lt"/>
                <a:ea typeface="+mn-ea"/>
                <a:cs typeface="+mn-cs"/>
              </a:rPr>
              <a:t>-la-Grande, 28 giugno 1824 – Parigi, 9 luglio 1880) che oggi celebriamo come padre degli</a:t>
            </a:r>
            <a:r>
              <a:rPr lang="it-IT" sz="900" kern="1200" baseline="0" dirty="0">
                <a:solidFill>
                  <a:schemeClr val="tx1"/>
                </a:solidFill>
                <a:effectLst/>
                <a:latin typeface="+mn-lt"/>
                <a:ea typeface="+mn-ea"/>
                <a:cs typeface="+mn-cs"/>
              </a:rPr>
              <a:t> studi sul cervello (prima area cerebrale, lateralizzazione funzioni</a:t>
            </a:r>
            <a:r>
              <a:rPr lang="mr-IN" sz="900" kern="1200" baseline="0" dirty="0">
                <a:solidFill>
                  <a:schemeClr val="tx1"/>
                </a:solidFill>
                <a:effectLst/>
                <a:latin typeface="+mn-lt"/>
                <a:ea typeface="+mn-ea"/>
                <a:cs typeface="+mn-cs"/>
              </a:rPr>
              <a:t>…</a:t>
            </a:r>
            <a:r>
              <a:rPr lang="it-IT" sz="900" kern="1200" baseline="0" dirty="0">
                <a:solidFill>
                  <a:schemeClr val="tx1"/>
                </a:solidFill>
                <a:effectLst/>
                <a:latin typeface="+mn-lt"/>
                <a:ea typeface="+mn-ea"/>
                <a:cs typeface="+mn-cs"/>
              </a:rPr>
              <a:t>) fu autore di un plagio!</a:t>
            </a:r>
            <a:endParaRPr lang="it-IT" sz="900" kern="1200" dirty="0">
              <a:solidFill>
                <a:schemeClr val="tx1"/>
              </a:solidFill>
              <a:effectLst/>
              <a:latin typeface="+mn-lt"/>
              <a:ea typeface="+mn-ea"/>
              <a:cs typeface="+mn-cs"/>
            </a:endParaRPr>
          </a:p>
          <a:p>
            <a:pPr marL="0" marR="0" indent="0" algn="l" defTabSz="456855" rtl="0" eaLnBrk="1" fontAlgn="auto" latinLnBrk="0" hangingPunct="1">
              <a:lnSpc>
                <a:spcPct val="100000"/>
              </a:lnSpc>
              <a:spcBef>
                <a:spcPts val="0"/>
              </a:spcBef>
              <a:spcAft>
                <a:spcPts val="0"/>
              </a:spcAft>
              <a:buClrTx/>
              <a:buSzTx/>
              <a:buFontTx/>
              <a:buNone/>
              <a:tabLst/>
              <a:defRPr/>
            </a:pPr>
            <a:r>
              <a:rPr lang="it-IT" sz="900" kern="1200" dirty="0">
                <a:solidFill>
                  <a:schemeClr val="tx1"/>
                </a:solidFill>
                <a:effectLst/>
                <a:latin typeface="+mn-lt"/>
                <a:ea typeface="+mn-ea"/>
                <a:cs typeface="+mn-cs"/>
              </a:rPr>
              <a:t>Dopo una serie di importanti </a:t>
            </a:r>
            <a:r>
              <a:rPr lang="it-IT" sz="900" kern="1200" dirty="0" err="1">
                <a:solidFill>
                  <a:schemeClr val="tx1"/>
                </a:solidFill>
                <a:effectLst/>
                <a:latin typeface="+mn-lt"/>
                <a:ea typeface="+mn-ea"/>
                <a:cs typeface="+mn-cs"/>
              </a:rPr>
              <a:t>osser</a:t>
            </a:r>
            <a:r>
              <a:rPr lang="it-IT" sz="900" kern="1200" dirty="0">
                <a:solidFill>
                  <a:schemeClr val="tx1"/>
                </a:solidFill>
                <a:effectLst/>
                <a:latin typeface="+mn-lt"/>
                <a:ea typeface="+mn-ea"/>
                <a:cs typeface="+mn-cs"/>
              </a:rPr>
              <a:t>- </a:t>
            </a:r>
            <a:r>
              <a:rPr lang="it-IT" sz="900" kern="1200" dirty="0" err="1">
                <a:solidFill>
                  <a:schemeClr val="tx1"/>
                </a:solidFill>
                <a:effectLst/>
                <a:latin typeface="+mn-lt"/>
                <a:ea typeface="+mn-ea"/>
                <a:cs typeface="+mn-cs"/>
              </a:rPr>
              <a:t>vazioni</a:t>
            </a:r>
            <a:r>
              <a:rPr lang="it-IT" sz="900" kern="1200" dirty="0">
                <a:solidFill>
                  <a:schemeClr val="tx1"/>
                </a:solidFill>
                <a:effectLst/>
                <a:latin typeface="+mn-lt"/>
                <a:ea typeface="+mn-ea"/>
                <a:cs typeface="+mn-cs"/>
              </a:rPr>
              <a:t> </a:t>
            </a:r>
            <a:r>
              <a:rPr lang="it-IT" sz="900" kern="1200" dirty="0" err="1">
                <a:solidFill>
                  <a:schemeClr val="tx1"/>
                </a:solidFill>
                <a:effectLst/>
                <a:latin typeface="+mn-lt"/>
                <a:ea typeface="+mn-ea"/>
                <a:cs typeface="+mn-cs"/>
              </a:rPr>
              <a:t>anatomo</a:t>
            </a:r>
            <a:r>
              <a:rPr lang="it-IT" sz="900" kern="1200" dirty="0">
                <a:solidFill>
                  <a:schemeClr val="tx1"/>
                </a:solidFill>
                <a:effectLst/>
                <a:latin typeface="+mn-lt"/>
                <a:ea typeface="+mn-ea"/>
                <a:cs typeface="+mn-cs"/>
              </a:rPr>
              <a:t>-cliniche, nel 1865 il medico e antropologo parigino Paul </a:t>
            </a:r>
            <a:r>
              <a:rPr lang="it-IT" sz="900" kern="1200" dirty="0" err="1">
                <a:solidFill>
                  <a:schemeClr val="tx1"/>
                </a:solidFill>
                <a:effectLst/>
                <a:latin typeface="+mn-lt"/>
                <a:ea typeface="+mn-ea"/>
                <a:cs typeface="+mn-cs"/>
              </a:rPr>
              <a:t>Broca</a:t>
            </a:r>
            <a:r>
              <a:rPr lang="it-IT" sz="900" kern="1200" dirty="0">
                <a:solidFill>
                  <a:schemeClr val="tx1"/>
                </a:solidFill>
                <a:effectLst/>
                <a:latin typeface="+mn-lt"/>
                <a:ea typeface="+mn-ea"/>
                <a:cs typeface="+mn-cs"/>
              </a:rPr>
              <a:t> pubblicò un fondamentale </a:t>
            </a:r>
            <a:r>
              <a:rPr lang="it-IT" sz="900" kern="1200" dirty="0" err="1">
                <a:solidFill>
                  <a:schemeClr val="tx1"/>
                </a:solidFill>
                <a:effectLst/>
                <a:latin typeface="+mn-lt"/>
                <a:ea typeface="+mn-ea"/>
                <a:cs typeface="+mn-cs"/>
              </a:rPr>
              <a:t>ar</a:t>
            </a:r>
            <a:r>
              <a:rPr lang="it-IT" sz="900" kern="1200" dirty="0">
                <a:solidFill>
                  <a:schemeClr val="tx1"/>
                </a:solidFill>
                <a:effectLst/>
                <a:latin typeface="+mn-lt"/>
                <a:ea typeface="+mn-ea"/>
                <a:cs typeface="+mn-cs"/>
              </a:rPr>
              <a:t>- </a:t>
            </a:r>
            <a:r>
              <a:rPr lang="it-IT" sz="900" kern="1200" dirty="0" err="1">
                <a:solidFill>
                  <a:schemeClr val="tx1"/>
                </a:solidFill>
                <a:effectLst/>
                <a:latin typeface="+mn-lt"/>
                <a:ea typeface="+mn-ea"/>
                <a:cs typeface="+mn-cs"/>
              </a:rPr>
              <a:t>ticolo</a:t>
            </a:r>
            <a:r>
              <a:rPr lang="it-IT" sz="900" kern="1200" dirty="0">
                <a:solidFill>
                  <a:schemeClr val="tx1"/>
                </a:solidFill>
                <a:effectLst/>
                <a:latin typeface="+mn-lt"/>
                <a:ea typeface="+mn-ea"/>
                <a:cs typeface="+mn-cs"/>
              </a:rPr>
              <a:t> nel quale introdusse la </a:t>
            </a:r>
            <a:r>
              <a:rPr lang="it-IT" sz="900" kern="1200" dirty="0" err="1">
                <a:solidFill>
                  <a:schemeClr val="tx1"/>
                </a:solidFill>
                <a:effectLst/>
                <a:latin typeface="+mn-lt"/>
                <a:ea typeface="+mn-ea"/>
                <a:cs typeface="+mn-cs"/>
              </a:rPr>
              <a:t>nozio</a:t>
            </a:r>
            <a:r>
              <a:rPr lang="it-IT" sz="900" kern="1200" dirty="0">
                <a:solidFill>
                  <a:schemeClr val="tx1"/>
                </a:solidFill>
                <a:effectLst/>
                <a:latin typeface="+mn-lt"/>
                <a:ea typeface="+mn-ea"/>
                <a:cs typeface="+mn-cs"/>
              </a:rPr>
              <a:t>- ne di asimmetria funzionale degli emisferi cerebrali e affermò che «noi parliamo con l’emisfero sinistro» (p. 384). L’ipotesi che la funzione del linguaggio fosse localizzata nell’emi- </a:t>
            </a:r>
            <a:r>
              <a:rPr lang="it-IT" sz="900" kern="1200" dirty="0" err="1">
                <a:solidFill>
                  <a:schemeClr val="tx1"/>
                </a:solidFill>
                <a:effectLst/>
                <a:latin typeface="+mn-lt"/>
                <a:ea typeface="+mn-ea"/>
                <a:cs typeface="+mn-cs"/>
              </a:rPr>
              <a:t>sfero</a:t>
            </a:r>
            <a:r>
              <a:rPr lang="it-IT" sz="900" kern="1200" dirty="0">
                <a:solidFill>
                  <a:schemeClr val="tx1"/>
                </a:solidFill>
                <a:effectLst/>
                <a:latin typeface="+mn-lt"/>
                <a:ea typeface="+mn-ea"/>
                <a:cs typeface="+mn-cs"/>
              </a:rPr>
              <a:t> cerebrale sinistro era però </a:t>
            </a:r>
            <a:r>
              <a:rPr lang="it-IT" sz="900" kern="1200" dirty="0" err="1">
                <a:solidFill>
                  <a:schemeClr val="tx1"/>
                </a:solidFill>
                <a:effectLst/>
                <a:latin typeface="+mn-lt"/>
                <a:ea typeface="+mn-ea"/>
                <a:cs typeface="+mn-cs"/>
              </a:rPr>
              <a:t>gia</a:t>
            </a:r>
            <a:r>
              <a:rPr lang="it-IT" sz="900" kern="1200" dirty="0">
                <a:solidFill>
                  <a:schemeClr val="tx1"/>
                </a:solidFill>
                <a:effectLst/>
                <a:latin typeface="+mn-lt"/>
                <a:ea typeface="+mn-ea"/>
                <a:cs typeface="+mn-cs"/>
              </a:rPr>
              <a:t>̀ stata avanzata nel 1836 da Marc </a:t>
            </a:r>
            <a:r>
              <a:rPr lang="it-IT" sz="900" kern="1200" dirty="0" err="1">
                <a:solidFill>
                  <a:schemeClr val="tx1"/>
                </a:solidFill>
                <a:effectLst/>
                <a:latin typeface="+mn-lt"/>
                <a:ea typeface="+mn-ea"/>
                <a:cs typeface="+mn-cs"/>
              </a:rPr>
              <a:t>Dax</a:t>
            </a:r>
            <a:r>
              <a:rPr lang="it-IT" sz="900" kern="1200" dirty="0">
                <a:solidFill>
                  <a:schemeClr val="tx1"/>
                </a:solidFill>
                <a:effectLst/>
                <a:latin typeface="+mn-lt"/>
                <a:ea typeface="+mn-ea"/>
                <a:cs typeface="+mn-cs"/>
              </a:rPr>
              <a:t> nel corso di un convegno a Montpellier. Il testo della comunica- - </a:t>
            </a:r>
            <a:r>
              <a:rPr lang="it-IT" sz="900" kern="1200" dirty="0" err="1">
                <a:solidFill>
                  <a:schemeClr val="tx1"/>
                </a:solidFill>
                <a:effectLst/>
                <a:latin typeface="+mn-lt"/>
                <a:ea typeface="+mn-ea"/>
                <a:cs typeface="+mn-cs"/>
              </a:rPr>
              <a:t>glio</a:t>
            </a:r>
            <a:r>
              <a:rPr lang="it-IT" sz="900" kern="1200" dirty="0">
                <a:solidFill>
                  <a:schemeClr val="tx1"/>
                </a:solidFill>
                <a:effectLst/>
                <a:latin typeface="+mn-lt"/>
                <a:ea typeface="+mn-ea"/>
                <a:cs typeface="+mn-cs"/>
              </a:rPr>
              <a:t> Gustave </a:t>
            </a:r>
            <a:r>
              <a:rPr lang="it-IT" sz="900" kern="1200" dirty="0" err="1">
                <a:solidFill>
                  <a:schemeClr val="tx1"/>
                </a:solidFill>
                <a:effectLst/>
                <a:latin typeface="+mn-lt"/>
                <a:ea typeface="+mn-ea"/>
                <a:cs typeface="+mn-cs"/>
              </a:rPr>
              <a:t>Dax</a:t>
            </a:r>
            <a:r>
              <a:rPr lang="it-IT" sz="900" kern="1200" dirty="0">
                <a:solidFill>
                  <a:schemeClr val="tx1"/>
                </a:solidFill>
                <a:effectLst/>
                <a:latin typeface="+mn-lt"/>
                <a:ea typeface="+mn-ea"/>
                <a:cs typeface="+mn-cs"/>
              </a:rPr>
              <a:t> all’</a:t>
            </a:r>
            <a:r>
              <a:rPr lang="it-IT" sz="900" kern="1200" dirty="0" err="1">
                <a:solidFill>
                  <a:schemeClr val="tx1"/>
                </a:solidFill>
                <a:effectLst/>
                <a:latin typeface="+mn-lt"/>
                <a:ea typeface="+mn-ea"/>
                <a:cs typeface="+mn-cs"/>
              </a:rPr>
              <a:t>Académie</a:t>
            </a:r>
            <a:r>
              <a:rPr lang="it-IT" sz="900" kern="1200" dirty="0">
                <a:solidFill>
                  <a:schemeClr val="tx1"/>
                </a:solidFill>
                <a:effectLst/>
                <a:latin typeface="+mn-lt"/>
                <a:ea typeface="+mn-ea"/>
                <a:cs typeface="+mn-cs"/>
              </a:rPr>
              <a:t> de </a:t>
            </a:r>
            <a:r>
              <a:rPr lang="it-IT" sz="900" kern="1200" dirty="0" err="1">
                <a:solidFill>
                  <a:schemeClr val="tx1"/>
                </a:solidFill>
                <a:effectLst/>
                <a:latin typeface="+mn-lt"/>
                <a:ea typeface="+mn-ea"/>
                <a:cs typeface="+mn-cs"/>
              </a:rPr>
              <a:t>Médecine</a:t>
            </a:r>
            <a:r>
              <a:rPr lang="it-IT" sz="900" kern="1200" dirty="0">
                <a:solidFill>
                  <a:schemeClr val="tx1"/>
                </a:solidFill>
                <a:effectLst/>
                <a:latin typeface="+mn-lt"/>
                <a:ea typeface="+mn-ea"/>
                <a:cs typeface="+mn-cs"/>
              </a:rPr>
              <a:t> di Parigi e pubblicato nel 1865, due mesi prima dell’articolo di </a:t>
            </a:r>
            <a:r>
              <a:rPr lang="it-IT" sz="900" kern="1200" dirty="0" err="1">
                <a:solidFill>
                  <a:schemeClr val="tx1"/>
                </a:solidFill>
                <a:effectLst/>
                <a:latin typeface="+mn-lt"/>
                <a:ea typeface="+mn-ea"/>
                <a:cs typeface="+mn-cs"/>
              </a:rPr>
              <a:t>Broca</a:t>
            </a:r>
            <a:r>
              <a:rPr lang="it-IT" sz="900" kern="1200" dirty="0">
                <a:solidFill>
                  <a:schemeClr val="tx1"/>
                </a:solidFill>
                <a:effectLst/>
                <a:latin typeface="+mn-lt"/>
                <a:ea typeface="+mn-ea"/>
                <a:cs typeface="+mn-cs"/>
              </a:rPr>
              <a:t>. Quest’ultimo non poteva ignorare il contributo di </a:t>
            </a:r>
            <a:r>
              <a:rPr lang="it-IT" sz="900" kern="1200" dirty="0" err="1">
                <a:solidFill>
                  <a:schemeClr val="tx1"/>
                </a:solidFill>
                <a:effectLst/>
                <a:latin typeface="+mn-lt"/>
                <a:ea typeface="+mn-ea"/>
                <a:cs typeface="+mn-cs"/>
              </a:rPr>
              <a:t>Dax</a:t>
            </a:r>
            <a:r>
              <a:rPr lang="it-IT" sz="900" kern="1200" dirty="0">
                <a:solidFill>
                  <a:schemeClr val="tx1"/>
                </a:solidFill>
                <a:effectLst/>
                <a:latin typeface="+mn-lt"/>
                <a:ea typeface="+mn-ea"/>
                <a:cs typeface="+mn-cs"/>
              </a:rPr>
              <a:t> ma non voleva riconoscergli alcun merito. Lo citò all’inizio del suo articolo per non essere accusato di aver «peccato di ignoranza o di omissione </a:t>
            </a:r>
            <a:r>
              <a:rPr lang="it-IT" sz="900" kern="1200" dirty="0" err="1">
                <a:solidFill>
                  <a:schemeClr val="tx1"/>
                </a:solidFill>
                <a:effectLst/>
                <a:latin typeface="+mn-lt"/>
                <a:ea typeface="+mn-ea"/>
                <a:cs typeface="+mn-cs"/>
              </a:rPr>
              <a:t>volonta</a:t>
            </a:r>
            <a:r>
              <a:rPr lang="it-IT" sz="900" kern="1200" dirty="0">
                <a:solidFill>
                  <a:schemeClr val="tx1"/>
                </a:solidFill>
                <a:effectLst/>
                <a:latin typeface="+mn-lt"/>
                <a:ea typeface="+mn-ea"/>
                <a:cs typeface="+mn-cs"/>
              </a:rPr>
              <a:t>- ria» (p. 379), ma per dichiarare di esserne venuto a conoscenza solo pochi giorni prima e per metterne in discussione l’</a:t>
            </a:r>
            <a:r>
              <a:rPr lang="it-IT" sz="900" kern="1200" dirty="0" err="1">
                <a:solidFill>
                  <a:schemeClr val="tx1"/>
                </a:solidFill>
                <a:effectLst/>
                <a:latin typeface="+mn-lt"/>
                <a:ea typeface="+mn-ea"/>
                <a:cs typeface="+mn-cs"/>
              </a:rPr>
              <a:t>autenticita</a:t>
            </a:r>
            <a:r>
              <a:rPr lang="it-IT" sz="900" kern="1200" dirty="0">
                <a:solidFill>
                  <a:schemeClr val="tx1"/>
                </a:solidFill>
                <a:effectLst/>
                <a:latin typeface="+mn-lt"/>
                <a:ea typeface="+mn-ea"/>
                <a:cs typeface="+mn-cs"/>
              </a:rPr>
              <a:t>̀. In </a:t>
            </a:r>
            <a:r>
              <a:rPr lang="it-IT" sz="900" kern="1200" dirty="0" err="1">
                <a:solidFill>
                  <a:schemeClr val="tx1"/>
                </a:solidFill>
                <a:effectLst/>
                <a:latin typeface="+mn-lt"/>
                <a:ea typeface="+mn-ea"/>
                <a:cs typeface="+mn-cs"/>
              </a:rPr>
              <a:t>realta</a:t>
            </a:r>
            <a:r>
              <a:rPr lang="it-IT" sz="900" kern="1200" dirty="0">
                <a:solidFill>
                  <a:schemeClr val="tx1"/>
                </a:solidFill>
                <a:effectLst/>
                <a:latin typeface="+mn-lt"/>
                <a:ea typeface="+mn-ea"/>
                <a:cs typeface="+mn-cs"/>
              </a:rPr>
              <a:t>̀, </a:t>
            </a:r>
            <a:r>
              <a:rPr lang="it-IT" sz="900" kern="1200" dirty="0" err="1">
                <a:solidFill>
                  <a:schemeClr val="tx1"/>
                </a:solidFill>
                <a:effectLst/>
                <a:latin typeface="+mn-lt"/>
                <a:ea typeface="+mn-ea"/>
                <a:cs typeface="+mn-cs"/>
              </a:rPr>
              <a:t>Broca</a:t>
            </a:r>
            <a:r>
              <a:rPr lang="it-IT" sz="900" kern="1200" dirty="0">
                <a:solidFill>
                  <a:schemeClr val="tx1"/>
                </a:solidFill>
                <a:effectLst/>
                <a:latin typeface="+mn-lt"/>
                <a:ea typeface="+mn-ea"/>
                <a:cs typeface="+mn-cs"/>
              </a:rPr>
              <a:t> conosceva il testo, sapeva - cò il racconto delle circostanze in cui venne a sapere della sua esistenza (</a:t>
            </a:r>
            <a:r>
              <a:rPr lang="it-IT" sz="900" kern="1200" dirty="0" err="1">
                <a:solidFill>
                  <a:schemeClr val="tx1"/>
                </a:solidFill>
                <a:effectLst/>
                <a:latin typeface="+mn-lt"/>
                <a:ea typeface="+mn-ea"/>
                <a:cs typeface="+mn-cs"/>
              </a:rPr>
              <a:t>Cubelli</a:t>
            </a:r>
            <a:r>
              <a:rPr lang="it-IT" sz="900" kern="1200" dirty="0">
                <a:solidFill>
                  <a:schemeClr val="tx1"/>
                </a:solidFill>
                <a:effectLst/>
                <a:latin typeface="+mn-lt"/>
                <a:ea typeface="+mn-ea"/>
                <a:cs typeface="+mn-cs"/>
              </a:rPr>
              <a:t> e Montagna, 1994). Nel 1877, </a:t>
            </a:r>
            <a:r>
              <a:rPr lang="it-IT" sz="900" kern="1200" dirty="0" err="1">
                <a:solidFill>
                  <a:schemeClr val="tx1"/>
                </a:solidFill>
                <a:effectLst/>
                <a:latin typeface="+mn-lt"/>
                <a:ea typeface="+mn-ea"/>
                <a:cs typeface="+mn-cs"/>
              </a:rPr>
              <a:t>Broca</a:t>
            </a:r>
            <a:r>
              <a:rPr lang="it-IT" sz="900" kern="1200" dirty="0">
                <a:solidFill>
                  <a:schemeClr val="tx1"/>
                </a:solidFill>
                <a:effectLst/>
                <a:latin typeface="+mn-lt"/>
                <a:ea typeface="+mn-ea"/>
                <a:cs typeface="+mn-cs"/>
              </a:rPr>
              <a:t> tenne una relazione sulla diversa dinamica degli emisferi cerebrali e non citò mai </a:t>
            </a:r>
            <a:r>
              <a:rPr lang="it-IT" sz="900" kern="1200" dirty="0" err="1">
                <a:solidFill>
                  <a:schemeClr val="tx1"/>
                </a:solidFill>
                <a:effectLst/>
                <a:latin typeface="+mn-lt"/>
                <a:ea typeface="+mn-ea"/>
                <a:cs typeface="+mn-cs"/>
              </a:rPr>
              <a:t>Dax</a:t>
            </a:r>
            <a:r>
              <a:rPr lang="it-IT" sz="900" kern="1200" dirty="0">
                <a:solidFill>
                  <a:schemeClr val="tx1"/>
                </a:solidFill>
                <a:effectLst/>
                <a:latin typeface="+mn-lt"/>
                <a:ea typeface="+mn-ea"/>
                <a:cs typeface="+mn-cs"/>
              </a:rPr>
              <a:t>. Così si - sire di questioni di </a:t>
            </a:r>
            <a:r>
              <a:rPr lang="it-IT" sz="900" kern="1200" dirty="0" err="1">
                <a:solidFill>
                  <a:schemeClr val="tx1"/>
                </a:solidFill>
                <a:effectLst/>
                <a:latin typeface="+mn-lt"/>
                <a:ea typeface="+mn-ea"/>
                <a:cs typeface="+mn-cs"/>
              </a:rPr>
              <a:t>priorita</a:t>
            </a:r>
            <a:r>
              <a:rPr lang="it-IT" sz="900" kern="1200" dirty="0">
                <a:solidFill>
                  <a:schemeClr val="tx1"/>
                </a:solidFill>
                <a:effectLst/>
                <a:latin typeface="+mn-lt"/>
                <a:ea typeface="+mn-ea"/>
                <a:cs typeface="+mn-cs"/>
              </a:rPr>
              <a:t>̀ che mi </a:t>
            </a:r>
            <a:r>
              <a:rPr lang="it-IT" sz="900" kern="1200" dirty="0" err="1">
                <a:solidFill>
                  <a:schemeClr val="tx1"/>
                </a:solidFill>
                <a:effectLst/>
                <a:latin typeface="+mn-lt"/>
                <a:ea typeface="+mn-ea"/>
                <a:cs typeface="+mn-cs"/>
              </a:rPr>
              <a:t>ri</a:t>
            </a:r>
            <a:r>
              <a:rPr lang="it-IT" sz="900" kern="1200" dirty="0">
                <a:solidFill>
                  <a:schemeClr val="tx1"/>
                </a:solidFill>
                <a:effectLst/>
                <a:latin typeface="+mn-lt"/>
                <a:ea typeface="+mn-ea"/>
                <a:cs typeface="+mn-cs"/>
              </a:rPr>
              <a:t>- guardano direttamente. Per questa ragione, non ho mai citato il nome di </a:t>
            </a:r>
            <a:r>
              <a:rPr lang="it-IT" sz="900" kern="1200" dirty="0" err="1">
                <a:solidFill>
                  <a:schemeClr val="tx1"/>
                </a:solidFill>
                <a:effectLst/>
                <a:latin typeface="+mn-lt"/>
                <a:ea typeface="+mn-ea"/>
                <a:cs typeface="+mn-cs"/>
              </a:rPr>
              <a:t>Dax</a:t>
            </a:r>
            <a:r>
              <a:rPr lang="it-IT" sz="900" kern="1200" dirty="0">
                <a:solidFill>
                  <a:schemeClr val="tx1"/>
                </a:solidFill>
                <a:effectLst/>
                <a:latin typeface="+mn-lt"/>
                <a:ea typeface="+mn-ea"/>
                <a:cs typeface="+mn-cs"/>
              </a:rPr>
              <a:t> nella mia relazione» (</a:t>
            </a:r>
            <a:r>
              <a:rPr lang="it-IT" sz="900" kern="1200" dirty="0" err="1">
                <a:solidFill>
                  <a:schemeClr val="tx1"/>
                </a:solidFill>
                <a:effectLst/>
                <a:latin typeface="+mn-lt"/>
                <a:ea typeface="+mn-ea"/>
                <a:cs typeface="+mn-cs"/>
              </a:rPr>
              <a:t>Broca</a:t>
            </a:r>
            <a:r>
              <a:rPr lang="it-IT" sz="900" kern="1200" dirty="0">
                <a:solidFill>
                  <a:schemeClr val="tx1"/>
                </a:solidFill>
                <a:effectLst/>
                <a:latin typeface="+mn-lt"/>
                <a:ea typeface="+mn-ea"/>
                <a:cs typeface="+mn-cs"/>
              </a:rPr>
              <a:t>, 1877: p. 536). </a:t>
            </a:r>
            <a:endParaRPr lang="it-IT" dirty="0"/>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151</a:t>
            </a:fld>
            <a:endParaRPr lang="it-IT"/>
          </a:p>
        </p:txBody>
      </p:sp>
    </p:spTree>
    <p:extLst>
      <p:ext uri="{BB962C8B-B14F-4D97-AF65-F5344CB8AC3E}">
        <p14:creationId xmlns:p14="http://schemas.microsoft.com/office/powerpoint/2010/main" val="2744000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Cerchiamo di fare ordine.</a:t>
            </a:r>
          </a:p>
          <a:p>
            <a:r>
              <a:rPr lang="it-IT" dirty="0"/>
              <a:t>Una storia anzi due.</a:t>
            </a:r>
          </a:p>
          <a:p>
            <a:r>
              <a:rPr lang="it-IT" dirty="0"/>
              <a:t>Ma</a:t>
            </a:r>
            <a:r>
              <a:rPr lang="it-IT" baseline="0" dirty="0"/>
              <a:t> prima, un ripassino di filosofia</a:t>
            </a:r>
            <a:r>
              <a:rPr lang="mr-IN" baseline="0" dirty="0"/>
              <a:t>…</a:t>
            </a:r>
            <a:r>
              <a:rPr lang="it-IT" baseline="0" dirty="0"/>
              <a:t> ci servirà per aggiungere man mano elementi alla nostra riflessione e per parlare poi del posto della scienza nella società e quindi anche del perché la comunichiamo. </a:t>
            </a:r>
          </a:p>
          <a:p>
            <a:r>
              <a:rPr lang="it-IT" baseline="0" dirty="0"/>
              <a:t>Quindi la filosofia, da quando nasce la scienza a oggi (nota: intanto anche la scienza cambia)</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15</a:t>
            </a:fld>
            <a:endParaRPr lang="it-IT"/>
          </a:p>
        </p:txBody>
      </p:sp>
    </p:spTree>
    <p:extLst>
      <p:ext uri="{BB962C8B-B14F-4D97-AF65-F5344CB8AC3E}">
        <p14:creationId xmlns:p14="http://schemas.microsoft.com/office/powerpoint/2010/main" val="285164469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a:t>a costruire la nostra informazione intervengono tanti canali e pochissimi sono controllati o controllabili da chi fa scienza. </a:t>
            </a:r>
          </a:p>
          <a:p>
            <a:r>
              <a:rPr lang="it-IT" baseline="0" dirty="0"/>
              <a:t>Per esempio: le associazioni ecologiste (olio di palma, glifosato</a:t>
            </a:r>
            <a:r>
              <a:rPr lang="mr-IN" baseline="0" dirty="0"/>
              <a:t>…</a:t>
            </a:r>
            <a:r>
              <a:rPr lang="it-IT" baseline="0" dirty="0"/>
              <a:t> da dove vengono quelle informazioni?), le aziende (la giornata nazionale della tal malattia</a:t>
            </a:r>
            <a:r>
              <a:rPr lang="mr-IN" baseline="0" dirty="0"/>
              <a:t>…</a:t>
            </a:r>
            <a:r>
              <a:rPr lang="it-IT" baseline="0" dirty="0"/>
              <a:t>), gli amici, i social network (!).</a:t>
            </a:r>
          </a:p>
          <a:p>
            <a:r>
              <a:rPr lang="it-IT" baseline="0" dirty="0"/>
              <a:t>Quindi parlare di scienza oggi è politicamente necessario, per una democrazia sana. E la comunicazione deve nascere dal confronto con la società e la scienza, a partire dallo studio. </a:t>
            </a:r>
          </a:p>
          <a:p>
            <a:endParaRPr lang="it-IT"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152</a:t>
            </a:fld>
            <a:endParaRPr lang="it-IT"/>
          </a:p>
        </p:txBody>
      </p:sp>
    </p:spTree>
    <p:extLst>
      <p:ext uri="{BB962C8B-B14F-4D97-AF65-F5344CB8AC3E}">
        <p14:creationId xmlns:p14="http://schemas.microsoft.com/office/powerpoint/2010/main" val="280126595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153</a:t>
            </a:fld>
            <a:endParaRPr lang="it-IT"/>
          </a:p>
        </p:txBody>
      </p:sp>
    </p:spTree>
    <p:extLst>
      <p:ext uri="{BB962C8B-B14F-4D97-AF65-F5344CB8AC3E}">
        <p14:creationId xmlns:p14="http://schemas.microsoft.com/office/powerpoint/2010/main" val="285919076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a:t>Quindi parlare di scienza non significa spiegare le cose. Rendere facile una cosa difficile. questo è ovvio, ma si fa sempre.</a:t>
            </a:r>
          </a:p>
          <a:p>
            <a:r>
              <a:rPr lang="it-IT" baseline="0" dirty="0"/>
              <a:t>Parlare di scienza è un processo più complesso che richiede abilità più complesse, riflessioni, studio, esperienza</a:t>
            </a:r>
            <a:r>
              <a:rPr lang="mr-IN" baseline="0" dirty="0"/>
              <a:t>…</a:t>
            </a:r>
            <a:endParaRPr lang="it-IT" baseline="0" dirty="0"/>
          </a:p>
          <a:p>
            <a:r>
              <a:rPr lang="it-IT" baseline="0" dirty="0"/>
              <a:t>E che è cambiato nel corso della storia a seconda di come cambiavano scienza, scienziati, pubblico e mezzi di comunicazione</a:t>
            </a:r>
            <a:r>
              <a:rPr lang="mr-IN" baseline="0" dirty="0"/>
              <a:t>…</a:t>
            </a:r>
            <a:r>
              <a:rPr lang="it-IT" baseline="0" dirty="0"/>
              <a:t>.</a:t>
            </a:r>
          </a:p>
          <a:p>
            <a:r>
              <a:rPr lang="it-IT" baseline="0" dirty="0"/>
              <a:t>E ha cambiato il suo significato: parlare di scienza oggi significa parlare delle nostre scelte personali e collettive e significa farlo su canali di comunicazione complessi e di fronte a un pubblico sempre più autonomo ma comunque sempre molto dominato dalle emozioni.</a:t>
            </a:r>
          </a:p>
        </p:txBody>
      </p:sp>
      <p:sp>
        <p:nvSpPr>
          <p:cNvPr id="4" name="Segnaposto numero diapositiva 3"/>
          <p:cNvSpPr>
            <a:spLocks noGrp="1"/>
          </p:cNvSpPr>
          <p:nvPr>
            <p:ph type="sldNum" sz="quarter" idx="10"/>
          </p:nvPr>
        </p:nvSpPr>
        <p:spPr/>
        <p:txBody>
          <a:bodyPr/>
          <a:lstStyle/>
          <a:p>
            <a:fld id="{AD8ACA76-C895-CD46-B78F-3C6AD7DF550E}" type="slidenum">
              <a:rPr lang="it-IT" smtClean="0"/>
              <a:t>154</a:t>
            </a:fld>
            <a:endParaRPr lang="it-IT"/>
          </a:p>
        </p:txBody>
      </p:sp>
    </p:spTree>
    <p:extLst>
      <p:ext uri="{BB962C8B-B14F-4D97-AF65-F5344CB8AC3E}">
        <p14:creationId xmlns:p14="http://schemas.microsoft.com/office/powerpoint/2010/main" val="159813775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a:t>Quindi oggi quel modello lo dobbiamo abbandonare. Non si può più pensare a una comunicazione top down.</a:t>
            </a:r>
          </a:p>
          <a:p>
            <a:r>
              <a:rPr lang="it-IT" baseline="0" dirty="0"/>
              <a:t>Oggi le cose vanno come vi ho detto in quelle tre premesse.</a:t>
            </a:r>
          </a:p>
        </p:txBody>
      </p:sp>
      <p:sp>
        <p:nvSpPr>
          <p:cNvPr id="4" name="Segnaposto numero diapositiva 3"/>
          <p:cNvSpPr>
            <a:spLocks noGrp="1"/>
          </p:cNvSpPr>
          <p:nvPr>
            <p:ph type="sldNum" sz="quarter" idx="10"/>
          </p:nvPr>
        </p:nvSpPr>
        <p:spPr/>
        <p:txBody>
          <a:bodyPr/>
          <a:lstStyle/>
          <a:p>
            <a:fld id="{AD8ACA76-C895-CD46-B78F-3C6AD7DF550E}" type="slidenum">
              <a:rPr lang="it-IT" smtClean="0"/>
              <a:t>155</a:t>
            </a:fld>
            <a:endParaRPr lang="it-IT"/>
          </a:p>
        </p:txBody>
      </p:sp>
    </p:spTree>
    <p:extLst>
      <p:ext uri="{BB962C8B-B14F-4D97-AF65-F5344CB8AC3E}">
        <p14:creationId xmlns:p14="http://schemas.microsoft.com/office/powerpoint/2010/main" val="159813775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a:t>Ma il mestiere di una come me non è assolutamente più solo spiegare ma deve fondarsi su alcune domande chiave la prima delle quali riguarda il pubblico</a:t>
            </a:r>
            <a:r>
              <a:rPr lang="mr-IN" baseline="0" dirty="0"/>
              <a:t>…</a:t>
            </a:r>
            <a:endParaRPr lang="it-IT" baseline="0" dirty="0"/>
          </a:p>
          <a:p>
            <a:r>
              <a:rPr lang="it-IT" dirty="0"/>
              <a:t>Oggi per noi comunicare la scienza significa soprattutto comunicare la complessità in un mondo</a:t>
            </a:r>
            <a:r>
              <a:rPr lang="it-IT" baseline="0" dirty="0"/>
              <a:t> complesso a un pubblico complesso</a:t>
            </a:r>
            <a:endParaRPr lang="it-IT" dirty="0"/>
          </a:p>
          <a:p>
            <a:endParaRPr lang="it-IT" dirty="0"/>
          </a:p>
          <a:p>
            <a:r>
              <a:rPr lang="it-IT" dirty="0"/>
              <a:t>Soprattutto importanti le motivazione dell’altro all’ascolto, più che le nostre. A scuola gli alunni sono obbligati ad ascoltare l’insegnante. Qui? perché uno (che fa l’autotrasportatore,</a:t>
            </a:r>
            <a:r>
              <a:rPr lang="it-IT" baseline="0" dirty="0"/>
              <a:t> l’assicuratore, il giornalista</a:t>
            </a:r>
            <a:r>
              <a:rPr lang="mr-IN" baseline="0" dirty="0"/>
              <a:t>…</a:t>
            </a:r>
            <a:r>
              <a:rPr lang="it-IT" baseline="0" dirty="0"/>
              <a:t>) dovrebbe essere interessato alle mie parole?</a:t>
            </a:r>
          </a:p>
          <a:p>
            <a:r>
              <a:rPr lang="it-IT" baseline="0" dirty="0"/>
              <a:t>La comunicazione può anche essere conflittuale (c’è gente a cui la scienza non piace, non interessa, o che non si fida</a:t>
            </a:r>
            <a:r>
              <a:rPr lang="mr-IN" baseline="0" dirty="0"/>
              <a:t>…</a:t>
            </a:r>
            <a:r>
              <a:rPr lang="it-IT" baseline="0" dirty="0"/>
              <a:t>).</a:t>
            </a:r>
          </a:p>
          <a:p>
            <a:r>
              <a:rPr lang="it-IT" baseline="0" dirty="0"/>
              <a:t>La motivazione per cui vi cercano può essere una rogna. Oppure può essere interesse (state risolvendo una malattia? Davvero?). Ma non è mai didattica. </a:t>
            </a:r>
          </a:p>
          <a:p>
            <a:endParaRPr lang="it-IT" baseline="0" dirty="0"/>
          </a:p>
          <a:p>
            <a:r>
              <a:rPr lang="it-IT" baseline="0" dirty="0"/>
              <a:t>Ogni processo deve essere studiato a monte come obiettivo -&gt; target -&gt; modalità. Lo fate per convincere qualcuno a finanziarvi? Si fa sempre: vedi sapere l’ora, a chi chiedo e a chi no. Obiettivo chiaro sempre: politica, scuola (avere più iscritti), pubblico generale (migliorare rapporto scienza/società</a:t>
            </a:r>
            <a:r>
              <a:rPr lang="mr-IN" baseline="0" dirty="0"/>
              <a:t>…</a:t>
            </a:r>
            <a:r>
              <a:rPr lang="it-IT" baseline="0" dirty="0"/>
              <a:t>). Può anche essere obiettivo etico (ricerca pubblica).</a:t>
            </a:r>
          </a:p>
          <a:p>
            <a:endParaRPr lang="it-IT" baseline="0"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156</a:t>
            </a:fld>
            <a:endParaRPr lang="it-IT"/>
          </a:p>
        </p:txBody>
      </p:sp>
    </p:spTree>
    <p:extLst>
      <p:ext uri="{BB962C8B-B14F-4D97-AF65-F5344CB8AC3E}">
        <p14:creationId xmlns:p14="http://schemas.microsoft.com/office/powerpoint/2010/main" val="159813775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baseline="0" dirty="0"/>
              <a:t>La prima risposta alla domanda perché per me è qui. una risposta alta.</a:t>
            </a:r>
          </a:p>
          <a:p>
            <a:r>
              <a:rPr lang="it-IT" baseline="0" dirty="0"/>
              <a:t>Ve ne do una più personale, modesta, che però voglio che sia il punto di partenza del corso. Perché siamo qui anche per imparare a farlo, concretamente, e il mio corso è quello che vi farà vedere i mestieri</a:t>
            </a:r>
            <a:r>
              <a:rPr lang="mr-IN" baseline="0" dirty="0"/>
              <a:t>…</a:t>
            </a:r>
            <a:r>
              <a:rPr lang="it-IT" baseline="0" dirty="0"/>
              <a:t> e allora vi dico perché io lo faccio.</a:t>
            </a:r>
          </a:p>
          <a:p>
            <a:r>
              <a:rPr lang="it-IT" baseline="0" dirty="0"/>
              <a:t>Perché mi piace. Non è solo un lavoro con una motivazione politica e sociale</a:t>
            </a:r>
            <a:r>
              <a:rPr lang="mr-IN" baseline="0" dirty="0"/>
              <a:t>…</a:t>
            </a:r>
            <a:r>
              <a:rPr lang="it-IT" baseline="0" dirty="0"/>
              <a:t> ma è anche un lavoro divertente, stimolante, che richiede di studiare e di pensare. Ed è un lavoro con cui si vive! Questo è cruciale, e sarà argomento dell’ultima lezione del corso. Come vive una come me</a:t>
            </a:r>
            <a:r>
              <a:rPr lang="mr-IN" baseline="0" dirty="0"/>
              <a:t>…</a:t>
            </a:r>
            <a:endParaRPr lang="it-IT" baseline="0" dirty="0"/>
          </a:p>
          <a:p>
            <a:r>
              <a:rPr lang="it-IT" baseline="0" dirty="0"/>
              <a:t>Io che cosa ci trovo.</a:t>
            </a:r>
          </a:p>
          <a:p>
            <a:endParaRPr lang="it-IT" baseline="0" dirty="0"/>
          </a:p>
          <a:p>
            <a:pPr marL="0" indent="0">
              <a:buNone/>
            </a:pP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157</a:t>
            </a:fld>
            <a:endParaRPr lang="it-IT"/>
          </a:p>
        </p:txBody>
      </p:sp>
    </p:spTree>
    <p:extLst>
      <p:ext uri="{BB962C8B-B14F-4D97-AF65-F5344CB8AC3E}">
        <p14:creationId xmlns:p14="http://schemas.microsoft.com/office/powerpoint/2010/main" val="249381307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a:t>Dietro c’è un concetto</a:t>
            </a:r>
            <a:r>
              <a:rPr lang="mr-IN" baseline="0" dirty="0"/>
              <a:t>…</a:t>
            </a:r>
            <a:r>
              <a:rPr lang="it-IT" baseline="0" dirty="0"/>
              <a:t> cittadinanza scientifica. Essere un cittadino oggi significa affrontare, volenti o nolenti, scelte che hanno a che fare con la scienza e discutere di scienza e una buona comunicazione (che non discende necessariamente solo dalla comunità scientifica) è necessaria per permettere a tutti di farlo con consapevolezza. Non stiamo più educando ignoranti, stiamo informando adulti consapevoli. E stiamo, con loro, </a:t>
            </a:r>
            <a:r>
              <a:rPr lang="it-IT" baseline="0"/>
              <a:t>costruendo democrazia. </a:t>
            </a:r>
            <a:endParaRPr lang="it-IT" baseline="0"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158</a:t>
            </a:fld>
            <a:endParaRPr lang="it-IT"/>
          </a:p>
        </p:txBody>
      </p:sp>
    </p:spTree>
    <p:extLst>
      <p:ext uri="{BB962C8B-B14F-4D97-AF65-F5344CB8AC3E}">
        <p14:creationId xmlns:p14="http://schemas.microsoft.com/office/powerpoint/2010/main" val="285919076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baseline="0" dirty="0"/>
              <a:t>E poi ci sono e ci saranno i vostri perché</a:t>
            </a:r>
            <a:r>
              <a:rPr lang="mr-IN" baseline="0" dirty="0"/>
              <a:t>…</a:t>
            </a:r>
            <a:endParaRPr lang="it-IT" baseline="0" dirty="0"/>
          </a:p>
          <a:p>
            <a:r>
              <a:rPr lang="it-IT" baseline="0" dirty="0"/>
              <a:t>Il take home </a:t>
            </a:r>
            <a:r>
              <a:rPr lang="it-IT" baseline="0" dirty="0" err="1"/>
              <a:t>message</a:t>
            </a:r>
            <a:r>
              <a:rPr lang="it-IT" baseline="0" dirty="0"/>
              <a:t> del mio corso è: il buon messaggio è tale per come arriva e non per come è partito e per costruirlo serve cercare il miglior equilibrio possibile tra spettacolarizzazione e correttezza. Equilibrio che cambia con mezzi di comunicazione, pubblici, contesti e così via. Siamo operatori culturali, ricordatevelo. Non scribacchini, apostoli, semplificatori</a:t>
            </a:r>
            <a:r>
              <a:rPr lang="mr-IN" baseline="0" dirty="0"/>
              <a:t>…</a:t>
            </a:r>
            <a:endParaRPr lang="it-IT" baseline="0" dirty="0"/>
          </a:p>
          <a:p>
            <a:pPr marL="0" indent="0">
              <a:buNone/>
            </a:pP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159</a:t>
            </a:fld>
            <a:endParaRPr lang="it-IT"/>
          </a:p>
        </p:txBody>
      </p:sp>
    </p:spTree>
    <p:extLst>
      <p:ext uri="{BB962C8B-B14F-4D97-AF65-F5344CB8AC3E}">
        <p14:creationId xmlns:p14="http://schemas.microsoft.com/office/powerpoint/2010/main" val="249381307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Sbaglia? Sì a volte può sbagliare (ma dipende tanto anche da chi lo fa sbagliare)</a:t>
            </a:r>
          </a:p>
        </p:txBody>
      </p:sp>
      <p:sp>
        <p:nvSpPr>
          <p:cNvPr id="4" name="Segnaposto numero diapositiva 3"/>
          <p:cNvSpPr>
            <a:spLocks noGrp="1"/>
          </p:cNvSpPr>
          <p:nvPr>
            <p:ph type="sldNum" sz="quarter" idx="5"/>
          </p:nvPr>
        </p:nvSpPr>
        <p:spPr/>
        <p:txBody>
          <a:bodyPr/>
          <a:lstStyle/>
          <a:p>
            <a:fld id="{868A1C7E-B6DF-2E42-8EDE-187ACC490A2F}" type="slidenum">
              <a:rPr lang="it-IT" smtClean="0"/>
              <a:t>160</a:t>
            </a:fld>
            <a:endParaRPr lang="it-IT"/>
          </a:p>
        </p:txBody>
      </p:sp>
    </p:spTree>
    <p:extLst>
      <p:ext uri="{BB962C8B-B14F-4D97-AF65-F5344CB8AC3E}">
        <p14:creationId xmlns:p14="http://schemas.microsoft.com/office/powerpoint/2010/main" val="62035730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t-IT" dirty="0"/>
              <a:t>Incendio di </a:t>
            </a:r>
            <a:r>
              <a:rPr lang="it-IT" dirty="0" err="1"/>
              <a:t>roma</a:t>
            </a:r>
            <a:r>
              <a:rPr lang="it-IT" dirty="0"/>
              <a:t> da parte di Nerone: </a:t>
            </a:r>
            <a:r>
              <a:rPr lang="it-IT" sz="1200" kern="1200" dirty="0">
                <a:solidFill>
                  <a:schemeClr val="tx1"/>
                </a:solidFill>
                <a:effectLst/>
                <a:latin typeface="+mn-lt"/>
                <a:ea typeface="+mn-ea"/>
                <a:cs typeface="+mn-cs"/>
              </a:rPr>
              <a:t>La notte del </a:t>
            </a:r>
            <a:r>
              <a:rPr lang="it-IT" sz="1200" b="1" kern="1200" dirty="0">
                <a:solidFill>
                  <a:schemeClr val="tx1"/>
                </a:solidFill>
                <a:effectLst/>
                <a:latin typeface="+mn-lt"/>
                <a:ea typeface="+mn-ea"/>
                <a:cs typeface="+mn-cs"/>
              </a:rPr>
              <a:t>19 luglio del 64 </a:t>
            </a:r>
            <a:r>
              <a:rPr lang="it-IT" sz="1200" b="1" kern="1200" dirty="0" err="1">
                <a:solidFill>
                  <a:schemeClr val="tx1"/>
                </a:solidFill>
                <a:effectLst/>
                <a:latin typeface="+mn-lt"/>
                <a:ea typeface="+mn-ea"/>
                <a:cs typeface="+mn-cs"/>
              </a:rPr>
              <a:t>d.C</a:t>
            </a:r>
            <a:r>
              <a:rPr lang="it-IT" sz="1200" kern="1200" dirty="0">
                <a:solidFill>
                  <a:schemeClr val="tx1"/>
                </a:solidFill>
                <a:effectLst/>
                <a:latin typeface="+mn-lt"/>
                <a:ea typeface="+mn-ea"/>
                <a:cs typeface="+mn-cs"/>
              </a:rPr>
              <a:t>, era una notte di luna piena,</a:t>
            </a:r>
            <a:r>
              <a:rPr lang="it-IT" sz="1200" b="1" kern="1200" dirty="0">
                <a:solidFill>
                  <a:schemeClr val="tx1"/>
                </a:solidFill>
                <a:effectLst/>
                <a:latin typeface="+mn-lt"/>
                <a:ea typeface="+mn-ea"/>
                <a:cs typeface="+mn-cs"/>
              </a:rPr>
              <a:t> un incendio divampò a Roma.</a:t>
            </a:r>
            <a:r>
              <a:rPr lang="it-IT" sz="1200" kern="1200" dirty="0">
                <a:solidFill>
                  <a:schemeClr val="tx1"/>
                </a:solidFill>
                <a:effectLst/>
                <a:latin typeface="+mn-lt"/>
                <a:ea typeface="+mn-ea"/>
                <a:cs typeface="+mn-cs"/>
              </a:rPr>
              <a:t> L'incendio durò sei giorni, sembrò spegnersi e poi riprese vigore e durò altri tre giorni: </a:t>
            </a:r>
            <a:r>
              <a:rPr lang="it-IT" sz="1200" b="1" kern="1200" dirty="0">
                <a:solidFill>
                  <a:schemeClr val="tx1"/>
                </a:solidFill>
                <a:effectLst/>
                <a:latin typeface="+mn-lt"/>
                <a:ea typeface="+mn-ea"/>
                <a:cs typeface="+mn-cs"/>
              </a:rPr>
              <a:t>la città fu in gran parte distrutta</a:t>
            </a:r>
            <a:r>
              <a:rPr lang="it-IT" sz="1200" kern="1200" dirty="0">
                <a:solidFill>
                  <a:schemeClr val="tx1"/>
                </a:solidFill>
                <a:effectLst/>
                <a:latin typeface="+mn-lt"/>
                <a:ea typeface="+mn-ea"/>
                <a:cs typeface="+mn-cs"/>
              </a:rPr>
              <a:t> . Si pensò che fosse stato l'imperatore stesso a dare l'ordine di iniziare l'incendio per liberare spazio </a:t>
            </a:r>
            <a:r>
              <a:rPr lang="it-IT" sz="1200" u="none" strike="noStrike" kern="1200" baseline="0" dirty="0">
                <a:solidFill>
                  <a:schemeClr val="tx1"/>
                </a:solidFill>
                <a:effectLst/>
                <a:latin typeface="+mn-lt"/>
                <a:ea typeface="+mn-ea"/>
                <a:cs typeface="+mn-cs"/>
              </a:rPr>
              <a:t>per poter edificare la sua Domus Aurea</a:t>
            </a:r>
            <a:r>
              <a:rPr lang="it-IT" sz="1200" kern="1200" dirty="0">
                <a:solidFill>
                  <a:schemeClr val="tx1"/>
                </a:solidFill>
                <a:effectLst/>
                <a:latin typeface="+mn-lt"/>
                <a:ea typeface="+mn-ea"/>
                <a:cs typeface="+mn-cs"/>
              </a:rPr>
              <a:t>. Oggi gli storici pensano che che l'accusa fosse falsa (Nerone non era nemmeno in città), quello che è certo è che Nerone accusò del disastro i </a:t>
            </a:r>
            <a:r>
              <a:rPr lang="it-IT" sz="1200" u="none" strike="noStrike" kern="1200" dirty="0">
                <a:solidFill>
                  <a:schemeClr val="tx1"/>
                </a:solidFill>
                <a:effectLst/>
                <a:latin typeface="+mn-lt"/>
                <a:ea typeface="+mn-ea"/>
                <a:cs typeface="+mn-cs"/>
                <a:hlinkClick r:id="rId3"/>
              </a:rPr>
              <a:t>cristiani</a:t>
            </a:r>
            <a:r>
              <a:rPr lang="it-IT" sz="1200" u="none" strike="noStrike" kern="1200" dirty="0">
                <a:solidFill>
                  <a:schemeClr val="tx1"/>
                </a:solidFill>
                <a:effectLst/>
                <a:latin typeface="+mn-lt"/>
                <a:ea typeface="+mn-ea"/>
                <a:cs typeface="+mn-cs"/>
              </a:rPr>
              <a:t>.</a:t>
            </a:r>
          </a:p>
          <a:p>
            <a:pPr marL="0" marR="0" indent="0" algn="l" defTabSz="685800" rtl="0" eaLnBrk="1" fontAlgn="auto" latinLnBrk="0" hangingPunct="1">
              <a:lnSpc>
                <a:spcPct val="100000"/>
              </a:lnSpc>
              <a:spcBef>
                <a:spcPts val="0"/>
              </a:spcBef>
              <a:spcAft>
                <a:spcPts val="0"/>
              </a:spcAft>
              <a:buClrTx/>
              <a:buSzTx/>
              <a:buFontTx/>
              <a:buNone/>
              <a:tabLst/>
              <a:defRPr/>
            </a:pPr>
            <a:r>
              <a:rPr lang="it-IT" sz="1200" u="none" strike="noStrike" kern="1200" dirty="0">
                <a:solidFill>
                  <a:schemeClr val="tx1"/>
                </a:solidFill>
                <a:effectLst/>
                <a:latin typeface="+mn-lt"/>
                <a:ea typeface="+mn-ea"/>
                <a:cs typeface="+mn-cs"/>
              </a:rPr>
              <a:t>Responsabile</a:t>
            </a:r>
            <a:r>
              <a:rPr lang="it-IT" sz="1200" u="none" strike="noStrike" kern="1200" baseline="0" dirty="0">
                <a:solidFill>
                  <a:schemeClr val="tx1"/>
                </a:solidFill>
                <a:effectLst/>
                <a:latin typeface="+mn-lt"/>
                <a:ea typeface="+mn-ea"/>
                <a:cs typeface="+mn-cs"/>
              </a:rPr>
              <a:t> della diffusione della fake news, </a:t>
            </a:r>
            <a:r>
              <a:rPr lang="it-IT" sz="1200" u="none" strike="noStrike" kern="1200" baseline="0" dirty="0" err="1">
                <a:solidFill>
                  <a:schemeClr val="tx1"/>
                </a:solidFill>
                <a:effectLst/>
                <a:latin typeface="+mn-lt"/>
                <a:ea typeface="+mn-ea"/>
                <a:cs typeface="+mn-cs"/>
              </a:rPr>
              <a:t>svetonio</a:t>
            </a:r>
            <a:r>
              <a:rPr lang="it-IT" sz="1200" u="none" strike="noStrike" kern="1200" baseline="0" dirty="0">
                <a:solidFill>
                  <a:schemeClr val="tx1"/>
                </a:solidFill>
                <a:effectLst/>
                <a:latin typeface="+mn-lt"/>
                <a:ea typeface="+mn-ea"/>
                <a:cs typeface="+mn-cs"/>
              </a:rPr>
              <a:t>. </a:t>
            </a:r>
            <a:endParaRPr lang="it-IT" dirty="0"/>
          </a:p>
          <a:p>
            <a:endParaRPr lang="it-IT" dirty="0"/>
          </a:p>
        </p:txBody>
      </p:sp>
      <p:sp>
        <p:nvSpPr>
          <p:cNvPr id="4" name="Segnaposto numero diapositiva 3"/>
          <p:cNvSpPr>
            <a:spLocks noGrp="1"/>
          </p:cNvSpPr>
          <p:nvPr>
            <p:ph type="sldNum" sz="quarter" idx="5"/>
          </p:nvPr>
        </p:nvSpPr>
        <p:spPr/>
        <p:txBody>
          <a:bodyPr/>
          <a:lstStyle/>
          <a:p>
            <a:fld id="{868A1C7E-B6DF-2E42-8EDE-187ACC490A2F}" type="slidenum">
              <a:rPr lang="it-IT" smtClean="0"/>
              <a:t>161</a:t>
            </a:fld>
            <a:endParaRPr lang="it-IT"/>
          </a:p>
        </p:txBody>
      </p:sp>
    </p:spTree>
    <p:extLst>
      <p:ext uri="{BB962C8B-B14F-4D97-AF65-F5344CB8AC3E}">
        <p14:creationId xmlns:p14="http://schemas.microsoft.com/office/powerpoint/2010/main" val="3618569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baseline="0" dirty="0"/>
              <a:t>Da dove viene l’autorità della scienza? perché per noi, dall’illuminismo, la scienza dovrebbe essere la principale fonte di autorità sulle questioni empiriche che riguardano la natura.</a:t>
            </a:r>
          </a:p>
          <a:p>
            <a:r>
              <a:rPr lang="it-IT" baseline="0" dirty="0"/>
              <a:t>Positivismo fondato da </a:t>
            </a:r>
            <a:r>
              <a:rPr lang="it-IT" baseline="0" dirty="0" err="1"/>
              <a:t>Comte</a:t>
            </a:r>
            <a:r>
              <a:rPr lang="it-IT" baseline="0" dirty="0"/>
              <a:t>: persone autorevoli e infatti nascono società scientifiche in questi anni, </a:t>
            </a:r>
            <a:r>
              <a:rPr lang="it-IT" baseline="0" dirty="0" err="1"/>
              <a:t>elite</a:t>
            </a:r>
            <a:r>
              <a:rPr lang="it-IT" baseline="0" dirty="0"/>
              <a:t> di scienziati.</a:t>
            </a:r>
          </a:p>
          <a:p>
            <a:r>
              <a:rPr lang="it-IT" baseline="0" dirty="0"/>
              <a:t>Per </a:t>
            </a:r>
            <a:r>
              <a:rPr lang="it-IT" baseline="0" dirty="0" err="1"/>
              <a:t>comte</a:t>
            </a:r>
            <a:r>
              <a:rPr lang="it-IT" baseline="0" dirty="0"/>
              <a:t> tutto va verso una direzione di accumulo delle conoscenze, andiamo da teologia verso conoscenza scientifica: progresso inevitabile e inesorabile.</a:t>
            </a:r>
          </a:p>
          <a:p>
            <a:pPr marL="0" lvl="0" indent="0" algn="l" rtl="0">
              <a:lnSpc>
                <a:spcPct val="115000"/>
              </a:lnSpc>
              <a:spcBef>
                <a:spcPts val="0"/>
              </a:spcBef>
              <a:spcAft>
                <a:spcPts val="0"/>
              </a:spcAft>
              <a:buClr>
                <a:schemeClr val="dk1"/>
              </a:buClr>
              <a:buSzPts val="1100"/>
              <a:buFont typeface="Arial"/>
              <a:buNone/>
            </a:pPr>
            <a:r>
              <a:rPr lang="it-IT" sz="900" dirty="0">
                <a:solidFill>
                  <a:schemeClr val="dk1"/>
                </a:solidFill>
              </a:rPr>
              <a:t>positivismo da </a:t>
            </a:r>
            <a:r>
              <a:rPr lang="it-IT" sz="900" dirty="0" err="1">
                <a:solidFill>
                  <a:schemeClr val="dk1"/>
                </a:solidFill>
              </a:rPr>
              <a:t>positum</a:t>
            </a:r>
            <a:r>
              <a:rPr lang="it-IT" sz="900" dirty="0">
                <a:solidFill>
                  <a:schemeClr val="dk1"/>
                </a:solidFill>
              </a:rPr>
              <a:t>: i fatti… (espressione di borghesia progressista che si sta arricchendo con progresso anche industriale e vede nella scienza il motore della società).</a:t>
            </a:r>
          </a:p>
          <a:p>
            <a:endParaRPr lang="it-IT" baseline="0"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16</a:t>
            </a:fld>
            <a:endParaRPr lang="it-IT"/>
          </a:p>
        </p:txBody>
      </p:sp>
    </p:spTree>
    <p:extLst>
      <p:ext uri="{BB962C8B-B14F-4D97-AF65-F5344CB8AC3E}">
        <p14:creationId xmlns:p14="http://schemas.microsoft.com/office/powerpoint/2010/main" val="131045777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C’è una frase che riassume molto bene questo concetto: è di un famoso neuroscienziato. La frase viene usata sempre in questi casi</a:t>
            </a:r>
            <a:r>
              <a:rPr lang="mr-IN" dirty="0"/>
              <a:t>…</a:t>
            </a:r>
            <a:r>
              <a:rPr lang="it-IT" dirty="0"/>
              <a:t> ed è</a:t>
            </a:r>
            <a:r>
              <a:rPr lang="mr-IN" dirty="0"/>
              <a:t>…</a:t>
            </a:r>
            <a:endParaRPr lang="it-IT" dirty="0"/>
          </a:p>
          <a:p>
            <a:r>
              <a:rPr lang="it-IT" dirty="0"/>
              <a:t>Purtroppo</a:t>
            </a:r>
            <a:r>
              <a:rPr lang="it-IT" baseline="0" dirty="0"/>
              <a:t> probabilmente è una citazione falsa. Una di quelle (come le finte poesie di Neruda o una montagna di frasi di RLM, Einstein, Darwin e così via) che si propagano in rete e che nessuno poi controlla più e che rimbalzano</a:t>
            </a:r>
            <a:r>
              <a:rPr lang="mr-IN" baseline="0" dirty="0"/>
              <a:t>…</a:t>
            </a:r>
            <a:r>
              <a:rPr lang="it-IT" baseline="0" dirty="0"/>
              <a:t> sono fake anche questi. Ovviamente, da internet hanno i propri vantaggi darwiniani (quelle belle, anche se false, sopravvivono di più e vengono tradotte e vivono a lunghissimo. Ma non c’era bisogno di internet. (è difficile fare previsioni soprattutto sul futuro, oppure sopravvive solo chi si adatta al cambiamento…)</a:t>
            </a:r>
          </a:p>
        </p:txBody>
      </p:sp>
      <p:sp>
        <p:nvSpPr>
          <p:cNvPr id="4" name="Segnaposto numero diapositiva 3"/>
          <p:cNvSpPr>
            <a:spLocks noGrp="1"/>
          </p:cNvSpPr>
          <p:nvPr>
            <p:ph type="sldNum" sz="quarter" idx="5"/>
          </p:nvPr>
        </p:nvSpPr>
        <p:spPr/>
        <p:txBody>
          <a:bodyPr/>
          <a:lstStyle/>
          <a:p>
            <a:fld id="{868A1C7E-B6DF-2E42-8EDE-187ACC490A2F}" type="slidenum">
              <a:rPr lang="it-IT" smtClean="0"/>
              <a:t>162</a:t>
            </a:fld>
            <a:endParaRPr lang="it-IT"/>
          </a:p>
        </p:txBody>
      </p:sp>
    </p:spTree>
    <p:extLst>
      <p:ext uri="{BB962C8B-B14F-4D97-AF65-F5344CB8AC3E}">
        <p14:creationId xmlns:p14="http://schemas.microsoft.com/office/powerpoint/2010/main" val="207809443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Riusciamo a provare empatia anche per una tazzina di caffè. Siamo sensibilissimi al tono di umore degli altri e a volte lo vediamo anche dove non ci sono altri (pareidolia). Tornate alle provette. Ogni immagine di provetta, a seconda dei colori, del contorno, della compagnia, vi ha dato una sensazione diversa. Ed è la stessa, probabilmente, che provo io, o comunque posso capirla! Siamo esseri umani e siamo tutti fatti così (quando non lo siamo è un problema. È malattia). Il risultato è anche che i nostri ragionamenti vengono preceduti dalle emozioni e possono essere sbagliati…</a:t>
            </a:r>
          </a:p>
        </p:txBody>
      </p:sp>
      <p:sp>
        <p:nvSpPr>
          <p:cNvPr id="4" name="Segnaposto numero diapositiva 3"/>
          <p:cNvSpPr>
            <a:spLocks noGrp="1"/>
          </p:cNvSpPr>
          <p:nvPr>
            <p:ph type="sldNum" sz="quarter" idx="5"/>
          </p:nvPr>
        </p:nvSpPr>
        <p:spPr/>
        <p:txBody>
          <a:bodyPr/>
          <a:lstStyle/>
          <a:p>
            <a:fld id="{868A1C7E-B6DF-2E42-8EDE-187ACC490A2F}" type="slidenum">
              <a:rPr lang="it-IT" smtClean="0"/>
              <a:t>163</a:t>
            </a:fld>
            <a:endParaRPr lang="it-IT"/>
          </a:p>
        </p:txBody>
      </p:sp>
    </p:spTree>
    <p:extLst>
      <p:ext uri="{BB962C8B-B14F-4D97-AF65-F5344CB8AC3E}">
        <p14:creationId xmlns:p14="http://schemas.microsoft.com/office/powerpoint/2010/main" val="50629504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defTabSz="228595" eaLnBrk="1" fontAlgn="auto" latinLnBrk="0" hangingPunct="1">
              <a:lnSpc>
                <a:spcPct val="117999"/>
              </a:lnSpc>
              <a:spcBef>
                <a:spcPts val="0"/>
              </a:spcBef>
              <a:spcAft>
                <a:spcPts val="0"/>
              </a:spcAft>
              <a:buClrTx/>
              <a:buSzTx/>
              <a:buFontTx/>
              <a:buNone/>
              <a:tabLst/>
              <a:defRPr/>
            </a:pPr>
            <a:r>
              <a:rPr lang="it-IT" sz="1200" dirty="0">
                <a:effectLst/>
                <a:latin typeface="Helvetica Neue"/>
                <a:ea typeface="Helvetica Neue"/>
                <a:cs typeface="Helvetica Neue"/>
                <a:sym typeface="Helvetica Neue"/>
              </a:rPr>
              <a:t>Tendiamo a lasciarci scoraggiare da individui, gruppi o fonti d’informazione che ci fanno sentire a disagio o insicuri riguardo ai nostri punti di vista; questo è ciò che lo psicologo comportamentale B. </a:t>
            </a:r>
            <a:r>
              <a:rPr lang="it-IT" sz="1200" dirty="0" err="1">
                <a:effectLst/>
                <a:latin typeface="Helvetica Neue"/>
                <a:ea typeface="Helvetica Neue"/>
                <a:cs typeface="Helvetica Neue"/>
                <a:sym typeface="Helvetica Neue"/>
              </a:rPr>
              <a:t>F</a:t>
            </a:r>
            <a:r>
              <a:rPr lang="it-IT" sz="1200" dirty="0">
                <a:effectLst/>
                <a:latin typeface="Helvetica Neue"/>
                <a:ea typeface="Helvetica Neue"/>
                <a:cs typeface="Helvetica Neue"/>
                <a:sym typeface="Helvetica Neue"/>
              </a:rPr>
              <a:t>. Skinner ha chiamato dissonanza cognitiva. È questa la modalità di comportamento preferenziale che porta al </a:t>
            </a:r>
            <a:r>
              <a:rPr lang="it-IT" sz="1200" dirty="0" err="1">
                <a:effectLst/>
                <a:latin typeface="Helvetica Neue"/>
                <a:ea typeface="Helvetica Neue"/>
                <a:cs typeface="Helvetica Neue"/>
                <a:sym typeface="Helvetica Neue"/>
              </a:rPr>
              <a:t>bias</a:t>
            </a:r>
            <a:r>
              <a:rPr lang="it-IT" sz="1200" dirty="0">
                <a:effectLst/>
                <a:latin typeface="Helvetica Neue"/>
                <a:ea typeface="Helvetica Neue"/>
                <a:cs typeface="Helvetica Neue"/>
                <a:sym typeface="Helvetica Neue"/>
              </a:rPr>
              <a:t> di conferma – l’atto, spesso inconscio, di riferimento solo alle prospettive che alimentano i nostri punti di vista preesistenti, e al tempo stesso ignorare o respingere i commenti – non importa quanto validi essi siano – che minacciano la nostra visione del mondo.</a:t>
            </a:r>
          </a:p>
          <a:p>
            <a:pPr marL="0" marR="0" indent="0" defTabSz="228595" eaLnBrk="1" fontAlgn="auto" latinLnBrk="0" hangingPunct="1">
              <a:lnSpc>
                <a:spcPct val="117999"/>
              </a:lnSpc>
              <a:spcBef>
                <a:spcPts val="0"/>
              </a:spcBef>
              <a:spcAft>
                <a:spcPts val="0"/>
              </a:spcAft>
              <a:buClrTx/>
              <a:buSzTx/>
              <a:buFontTx/>
              <a:buNone/>
              <a:tabLst/>
              <a:defRPr/>
            </a:pPr>
            <a:r>
              <a:rPr lang="it-IT" sz="1200" dirty="0" err="1">
                <a:effectLst/>
                <a:latin typeface="Helvetica Neue"/>
                <a:ea typeface="Helvetica Neue"/>
                <a:cs typeface="Helvetica Neue"/>
                <a:sym typeface="Helvetica Neue"/>
              </a:rPr>
              <a:t>Bias</a:t>
            </a:r>
            <a:r>
              <a:rPr lang="it-IT" sz="1200" dirty="0">
                <a:effectLst/>
                <a:latin typeface="Helvetica Neue"/>
                <a:ea typeface="Helvetica Neue"/>
                <a:cs typeface="Helvetica Neue"/>
                <a:sym typeface="Helvetica Neue"/>
              </a:rPr>
              <a:t> di</a:t>
            </a:r>
            <a:r>
              <a:rPr lang="it-IT" sz="1200" baseline="0" dirty="0">
                <a:effectLst/>
                <a:latin typeface="Helvetica Neue"/>
                <a:ea typeface="Helvetica Neue"/>
                <a:cs typeface="Helvetica Neue"/>
                <a:sym typeface="Helvetica Neue"/>
              </a:rPr>
              <a:t> ancoraggio.</a:t>
            </a:r>
          </a:p>
          <a:p>
            <a:pPr marL="0" marR="0" indent="0" defTabSz="228595" eaLnBrk="1" fontAlgn="auto" latinLnBrk="0" hangingPunct="1">
              <a:lnSpc>
                <a:spcPct val="117999"/>
              </a:lnSpc>
              <a:spcBef>
                <a:spcPts val="0"/>
              </a:spcBef>
              <a:spcAft>
                <a:spcPts val="0"/>
              </a:spcAft>
              <a:buClrTx/>
              <a:buSzTx/>
              <a:buFontTx/>
              <a:buNone/>
              <a:tabLst/>
              <a:defRPr/>
            </a:pPr>
            <a:r>
              <a:rPr lang="it-IT" sz="1200" baseline="0" dirty="0" err="1">
                <a:effectLst/>
                <a:latin typeface="Helvetica Neue"/>
                <a:ea typeface="Helvetica Neue"/>
                <a:cs typeface="Helvetica Neue"/>
                <a:sym typeface="Helvetica Neue"/>
              </a:rPr>
              <a:t>Bias</a:t>
            </a:r>
            <a:r>
              <a:rPr lang="it-IT" sz="1200" baseline="0" dirty="0">
                <a:effectLst/>
                <a:latin typeface="Helvetica Neue"/>
                <a:ea typeface="Helvetica Neue"/>
                <a:cs typeface="Helvetica Neue"/>
                <a:sym typeface="Helvetica Neue"/>
              </a:rPr>
              <a:t> del senno di poi (a posteriori siamo buoni tutti, a dire “io lo sapevo</a:t>
            </a:r>
            <a:r>
              <a:rPr lang="mr-IN" sz="1200" baseline="0" dirty="0">
                <a:effectLst/>
                <a:latin typeface="Helvetica Neue"/>
                <a:ea typeface="Helvetica Neue"/>
                <a:cs typeface="Helvetica Neue"/>
                <a:sym typeface="Helvetica Neue"/>
              </a:rPr>
              <a:t>…</a:t>
            </a:r>
            <a:r>
              <a:rPr lang="it-IT" sz="1200" baseline="0" dirty="0">
                <a:effectLst/>
                <a:latin typeface="Helvetica Neue"/>
                <a:ea typeface="Helvetica Neue"/>
                <a:cs typeface="Helvetica Neue"/>
                <a:sym typeface="Helvetica Neue"/>
              </a:rPr>
              <a:t>” non fare esempio terremoto).</a:t>
            </a:r>
            <a:endParaRPr lang="it-IT" dirty="0"/>
          </a:p>
        </p:txBody>
      </p:sp>
      <p:sp>
        <p:nvSpPr>
          <p:cNvPr id="4" name="Segnaposto numero diapositiva 3"/>
          <p:cNvSpPr>
            <a:spLocks noGrp="1"/>
          </p:cNvSpPr>
          <p:nvPr>
            <p:ph type="sldNum" sz="quarter" idx="5"/>
          </p:nvPr>
        </p:nvSpPr>
        <p:spPr/>
        <p:txBody>
          <a:bodyPr/>
          <a:lstStyle/>
          <a:p>
            <a:fld id="{868A1C7E-B6DF-2E42-8EDE-187ACC490A2F}" type="slidenum">
              <a:rPr lang="it-IT" smtClean="0"/>
              <a:t>164</a:t>
            </a:fld>
            <a:endParaRPr lang="it-IT"/>
          </a:p>
        </p:txBody>
      </p:sp>
    </p:spTree>
    <p:extLst>
      <p:ext uri="{BB962C8B-B14F-4D97-AF65-F5344CB8AC3E}">
        <p14:creationId xmlns:p14="http://schemas.microsoft.com/office/powerpoint/2010/main" val="277622271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primo a parlarne fu Aristotele… le fallacie del pensiero esistevano già allora!</a:t>
            </a:r>
          </a:p>
        </p:txBody>
      </p:sp>
      <p:sp>
        <p:nvSpPr>
          <p:cNvPr id="4" name="Segnaposto numero diapositiva 3"/>
          <p:cNvSpPr>
            <a:spLocks noGrp="1"/>
          </p:cNvSpPr>
          <p:nvPr>
            <p:ph type="sldNum" sz="quarter" idx="5"/>
          </p:nvPr>
        </p:nvSpPr>
        <p:spPr/>
        <p:txBody>
          <a:bodyPr/>
          <a:lstStyle/>
          <a:p>
            <a:fld id="{868A1C7E-B6DF-2E42-8EDE-187ACC490A2F}" type="slidenum">
              <a:rPr lang="it-IT" smtClean="0"/>
              <a:t>165</a:t>
            </a:fld>
            <a:endParaRPr lang="it-IT"/>
          </a:p>
        </p:txBody>
      </p:sp>
    </p:spTree>
    <p:extLst>
      <p:ext uri="{BB962C8B-B14F-4D97-AF65-F5344CB8AC3E}">
        <p14:creationId xmlns:p14="http://schemas.microsoft.com/office/powerpoint/2010/main" val="93651798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un certo senso è lì che nasce il giornalismo. Anche per la nostra passione per l’eccezione. È notizia una cosa nuova, insolita… la classica definizione dice che se un cane morde un uomo non è notizia, ma se è un uomo a mordere un cane…</a:t>
            </a:r>
          </a:p>
          <a:p>
            <a:r>
              <a:rPr lang="it-IT" dirty="0"/>
              <a:t>Ecco che la nostra predisposizione a leggere la realtà (vale per tutti) coccolandosi nell’idea di essere i più bravi, i più furbi, è quello che ci predispone a cadere nelle fake news. </a:t>
            </a:r>
          </a:p>
        </p:txBody>
      </p:sp>
      <p:sp>
        <p:nvSpPr>
          <p:cNvPr id="4" name="Segnaposto numero diapositiva 3"/>
          <p:cNvSpPr>
            <a:spLocks noGrp="1"/>
          </p:cNvSpPr>
          <p:nvPr>
            <p:ph type="sldNum" sz="quarter" idx="5"/>
          </p:nvPr>
        </p:nvSpPr>
        <p:spPr/>
        <p:txBody>
          <a:bodyPr/>
          <a:lstStyle/>
          <a:p>
            <a:fld id="{868A1C7E-B6DF-2E42-8EDE-187ACC490A2F}" type="slidenum">
              <a:rPr lang="it-IT" smtClean="0"/>
              <a:t>166</a:t>
            </a:fld>
            <a:endParaRPr lang="it-IT"/>
          </a:p>
        </p:txBody>
      </p:sp>
    </p:spTree>
    <p:extLst>
      <p:ext uri="{BB962C8B-B14F-4D97-AF65-F5344CB8AC3E}">
        <p14:creationId xmlns:p14="http://schemas.microsoft.com/office/powerpoint/2010/main" val="285067711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fretta.</a:t>
            </a:r>
          </a:p>
          <a:p>
            <a:r>
              <a:rPr lang="it-IT" dirty="0"/>
              <a:t>La mancanza di controllo.</a:t>
            </a:r>
          </a:p>
          <a:p>
            <a:r>
              <a:rPr lang="it-IT" dirty="0"/>
              <a:t>Notizia era sbagliata ma diffusa in maniera superficiale (il titolo era sbagliato) dall’ente scientifico. Il giornalista avrebbe il dovere di controllare.</a:t>
            </a:r>
          </a:p>
        </p:txBody>
      </p:sp>
      <p:sp>
        <p:nvSpPr>
          <p:cNvPr id="4" name="Segnaposto numero diapositiva 3"/>
          <p:cNvSpPr>
            <a:spLocks noGrp="1"/>
          </p:cNvSpPr>
          <p:nvPr>
            <p:ph type="sldNum" sz="quarter" idx="5"/>
          </p:nvPr>
        </p:nvSpPr>
        <p:spPr/>
        <p:txBody>
          <a:bodyPr/>
          <a:lstStyle/>
          <a:p>
            <a:fld id="{868A1C7E-B6DF-2E42-8EDE-187ACC490A2F}" type="slidenum">
              <a:rPr lang="it-IT" smtClean="0"/>
              <a:t>169</a:t>
            </a:fld>
            <a:endParaRPr lang="it-IT"/>
          </a:p>
        </p:txBody>
      </p:sp>
    </p:spTree>
    <p:extLst>
      <p:ext uri="{BB962C8B-B14F-4D97-AF65-F5344CB8AC3E}">
        <p14:creationId xmlns:p14="http://schemas.microsoft.com/office/powerpoint/2010/main" val="291474674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marketing. Anche qui sottile. Non è che la notizia sia falsa. È che è emersa perché ufficio marketing, sfumata la reale quantità di cioccolato che ha effetti, detto solo quello che conviene, poi nostro </a:t>
            </a:r>
            <a:r>
              <a:rPr lang="it-IT" dirty="0" err="1"/>
              <a:t>bias</a:t>
            </a:r>
            <a:r>
              <a:rPr lang="it-IT" dirty="0"/>
              <a:t> di conferma… insomma: qui c’è chi ci guadagna (tanti!) e a noi piace, è una notizia di successo. </a:t>
            </a:r>
          </a:p>
        </p:txBody>
      </p:sp>
      <p:sp>
        <p:nvSpPr>
          <p:cNvPr id="4" name="Segnaposto numero diapositiva 3"/>
          <p:cNvSpPr>
            <a:spLocks noGrp="1"/>
          </p:cNvSpPr>
          <p:nvPr>
            <p:ph type="sldNum" sz="quarter" idx="5"/>
          </p:nvPr>
        </p:nvSpPr>
        <p:spPr/>
        <p:txBody>
          <a:bodyPr/>
          <a:lstStyle/>
          <a:p>
            <a:fld id="{868A1C7E-B6DF-2E42-8EDE-187ACC490A2F}" type="slidenum">
              <a:rPr lang="it-IT" smtClean="0"/>
              <a:t>170</a:t>
            </a:fld>
            <a:endParaRPr lang="it-IT"/>
          </a:p>
        </p:txBody>
      </p:sp>
    </p:spTree>
    <p:extLst>
      <p:ext uri="{BB962C8B-B14F-4D97-AF65-F5344CB8AC3E}">
        <p14:creationId xmlns:p14="http://schemas.microsoft.com/office/powerpoint/2010/main" val="244154126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cattivi scienziati!</a:t>
            </a:r>
          </a:p>
        </p:txBody>
      </p:sp>
      <p:sp>
        <p:nvSpPr>
          <p:cNvPr id="4" name="Segnaposto numero diapositiva 3"/>
          <p:cNvSpPr>
            <a:spLocks noGrp="1"/>
          </p:cNvSpPr>
          <p:nvPr>
            <p:ph type="sldNum" sz="quarter" idx="5"/>
          </p:nvPr>
        </p:nvSpPr>
        <p:spPr/>
        <p:txBody>
          <a:bodyPr/>
          <a:lstStyle/>
          <a:p>
            <a:fld id="{868A1C7E-B6DF-2E42-8EDE-187ACC490A2F}" type="slidenum">
              <a:rPr lang="it-IT" smtClean="0"/>
              <a:t>171</a:t>
            </a:fld>
            <a:endParaRPr lang="it-IT"/>
          </a:p>
        </p:txBody>
      </p:sp>
    </p:spTree>
    <p:extLst>
      <p:ext uri="{BB962C8B-B14F-4D97-AF65-F5344CB8AC3E}">
        <p14:creationId xmlns:p14="http://schemas.microsoft.com/office/powerpoint/2010/main" val="138356023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Ci siamo tutti dentro, nessuno è immune</a:t>
            </a:r>
          </a:p>
        </p:txBody>
      </p:sp>
      <p:sp>
        <p:nvSpPr>
          <p:cNvPr id="4" name="Segnaposto numero diapositiva 3"/>
          <p:cNvSpPr>
            <a:spLocks noGrp="1"/>
          </p:cNvSpPr>
          <p:nvPr>
            <p:ph type="sldNum" sz="quarter" idx="5"/>
          </p:nvPr>
        </p:nvSpPr>
        <p:spPr/>
        <p:txBody>
          <a:bodyPr/>
          <a:lstStyle/>
          <a:p>
            <a:fld id="{868A1C7E-B6DF-2E42-8EDE-187ACC490A2F}" type="slidenum">
              <a:rPr lang="it-IT" smtClean="0"/>
              <a:t>176</a:t>
            </a:fld>
            <a:endParaRPr lang="it-IT"/>
          </a:p>
        </p:txBody>
      </p:sp>
    </p:spTree>
    <p:extLst>
      <p:ext uri="{BB962C8B-B14F-4D97-AF65-F5344CB8AC3E}">
        <p14:creationId xmlns:p14="http://schemas.microsoft.com/office/powerpoint/2010/main" val="238844581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Soprattutto in ambito salute, benessere, alimentazione…</a:t>
            </a:r>
          </a:p>
        </p:txBody>
      </p:sp>
      <p:sp>
        <p:nvSpPr>
          <p:cNvPr id="4" name="Segnaposto numero diapositiva 3"/>
          <p:cNvSpPr>
            <a:spLocks noGrp="1"/>
          </p:cNvSpPr>
          <p:nvPr>
            <p:ph type="sldNum" sz="quarter" idx="5"/>
          </p:nvPr>
        </p:nvSpPr>
        <p:spPr/>
        <p:txBody>
          <a:bodyPr/>
          <a:lstStyle/>
          <a:p>
            <a:fld id="{868A1C7E-B6DF-2E42-8EDE-187ACC490A2F}" type="slidenum">
              <a:rPr lang="it-IT" smtClean="0"/>
              <a:t>177</a:t>
            </a:fld>
            <a:endParaRPr lang="it-IT"/>
          </a:p>
        </p:txBody>
      </p:sp>
    </p:spTree>
    <p:extLst>
      <p:ext uri="{BB962C8B-B14F-4D97-AF65-F5344CB8AC3E}">
        <p14:creationId xmlns:p14="http://schemas.microsoft.com/office/powerpoint/2010/main" val="3458877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 dirty="0"/>
              <a:t>Il metodo… una specie di feticcio… accanto al quale si mette il nome di galileo perché in effetti fu lui a dire che bisognava mettere insieme </a:t>
            </a:r>
            <a:r>
              <a:rPr lang="it" sz="900" dirty="0">
                <a:solidFill>
                  <a:srgbClr val="202122"/>
                </a:solidFill>
                <a:highlight>
                  <a:srgbClr val="FFFFFF"/>
                </a:highlight>
              </a:rPr>
              <a:t>«sensate esperienze» (cioè esperimenti) e «dimostrazioni necessarie» (cioè la matematica). come vedremo, oggi, nella complessità delle diverse discipline scientifiche, parlare di un metodo, e uno solo, non basta più. da qui, excursus nella filosofia (e io non sono una filosofa)... Perché da qui in poi nasce il problema della demarcazione, cioè accanto a che cos’è la scienza e perché “funziona”, anche: che cosa non è scienza? (ovviamente questa domanda si intreccia con quella primigenia: perché allora tra le due cose scegliamo, almeno per le cose della natura, la scienza?)</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17</a:t>
            </a:fld>
            <a:endParaRPr lang="it-IT"/>
          </a:p>
        </p:txBody>
      </p:sp>
    </p:spTree>
    <p:extLst>
      <p:ext uri="{BB962C8B-B14F-4D97-AF65-F5344CB8AC3E}">
        <p14:creationId xmlns:p14="http://schemas.microsoft.com/office/powerpoint/2010/main" val="205718444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giornalista scientifico che cosa fa? In che cosa è competente? Come ci difende? E basta lui per difenderci?</a:t>
            </a:r>
          </a:p>
          <a:p>
            <a:r>
              <a:rPr lang="it-IT" dirty="0"/>
              <a:t>È un operatore dell’informazione che seleziona, indaga, ricostruisce… se è bravo difende un po’. Ma non basta. Perciò impariamo a difenderci anche da soli… qualche domanda in più, tanta umiltà in più, e continuare a studiare</a:t>
            </a:r>
          </a:p>
        </p:txBody>
      </p:sp>
      <p:sp>
        <p:nvSpPr>
          <p:cNvPr id="4" name="Segnaposto numero diapositiva 3"/>
          <p:cNvSpPr>
            <a:spLocks noGrp="1"/>
          </p:cNvSpPr>
          <p:nvPr>
            <p:ph type="sldNum" sz="quarter" idx="5"/>
          </p:nvPr>
        </p:nvSpPr>
        <p:spPr/>
        <p:txBody>
          <a:bodyPr/>
          <a:lstStyle/>
          <a:p>
            <a:fld id="{868A1C7E-B6DF-2E42-8EDE-187ACC490A2F}" type="slidenum">
              <a:rPr lang="it-IT" smtClean="0"/>
              <a:t>179</a:t>
            </a:fld>
            <a:endParaRPr lang="it-IT"/>
          </a:p>
        </p:txBody>
      </p:sp>
    </p:spTree>
    <p:extLst>
      <p:ext uri="{BB962C8B-B14F-4D97-AF65-F5344CB8AC3E}">
        <p14:creationId xmlns:p14="http://schemas.microsoft.com/office/powerpoint/2010/main" val="32489229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Grazie!</a:t>
            </a:r>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180</a:t>
            </a:fld>
            <a:endParaRPr lang="it-IT"/>
          </a:p>
        </p:txBody>
      </p:sp>
    </p:spTree>
    <p:extLst>
      <p:ext uri="{BB962C8B-B14F-4D97-AF65-F5344CB8AC3E}">
        <p14:creationId xmlns:p14="http://schemas.microsoft.com/office/powerpoint/2010/main" val="188007740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A2F43-290C-667B-9A50-B45F11EE3F7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B727CA6-EEAC-8074-2C4B-C2EB9009F7B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1B81BE3-D9A6-8215-4DF0-500957142B0E}"/>
              </a:ext>
            </a:extLst>
          </p:cNvPr>
          <p:cNvSpPr>
            <a:spLocks noGrp="1"/>
          </p:cNvSpPr>
          <p:nvPr>
            <p:ph type="body" idx="1"/>
          </p:nvPr>
        </p:nvSpPr>
        <p:spPr/>
        <p:txBody>
          <a:bodyPr/>
          <a:lstStyle/>
          <a:p>
            <a:r>
              <a:rPr lang="it-IT" dirty="0"/>
              <a:t>Gravità è curvatura</a:t>
            </a:r>
            <a:r>
              <a:rPr lang="it-IT" baseline="0" dirty="0"/>
              <a:t> dello </a:t>
            </a:r>
            <a:r>
              <a:rPr lang="it-IT" baseline="0" dirty="0" err="1"/>
              <a:t>spaziotempo</a:t>
            </a:r>
            <a:r>
              <a:rPr lang="it-IT" baseline="0" dirty="0"/>
              <a:t>. </a:t>
            </a:r>
          </a:p>
          <a:p>
            <a:r>
              <a:rPr lang="it-IT" baseline="0" dirty="0"/>
              <a:t>Non descrive più gravità come interazione tra due corpi a distanza, ma aggiunge (relatività ristretta) </a:t>
            </a:r>
            <a:r>
              <a:rPr lang="it-IT" baseline="0" dirty="0" err="1"/>
              <a:t>spaziotempo</a:t>
            </a:r>
            <a:r>
              <a:rPr lang="it-IT" baseline="0" dirty="0"/>
              <a:t> come unico parametro.</a:t>
            </a:r>
          </a:p>
          <a:p>
            <a:r>
              <a:rPr lang="it-IT" baseline="0" dirty="0"/>
              <a:t>Voilà, fisica del novecento per descrivere cose cosmiche abbandona newton.</a:t>
            </a:r>
          </a:p>
          <a:p>
            <a:r>
              <a:rPr lang="it-IT" baseline="0" dirty="0"/>
              <a:t>Bisognava dimostrarla… o meglio: dimostrare che succede cosa che newton non spiega, e che invece si spiega con la relatività.</a:t>
            </a:r>
            <a:endParaRPr lang="it-IT" dirty="0"/>
          </a:p>
        </p:txBody>
      </p:sp>
      <p:sp>
        <p:nvSpPr>
          <p:cNvPr id="4" name="Segnaposto numero diapositiva 3">
            <a:extLst>
              <a:ext uri="{FF2B5EF4-FFF2-40B4-BE49-F238E27FC236}">
                <a16:creationId xmlns:a16="http://schemas.microsoft.com/office/drawing/2014/main" id="{A40FF1E0-A893-933B-614E-915FDB01A999}"/>
              </a:ext>
            </a:extLst>
          </p:cNvPr>
          <p:cNvSpPr>
            <a:spLocks noGrp="1"/>
          </p:cNvSpPr>
          <p:nvPr>
            <p:ph type="sldNum" sz="quarter" idx="10"/>
          </p:nvPr>
        </p:nvSpPr>
        <p:spPr/>
        <p:txBody>
          <a:bodyPr/>
          <a:lstStyle/>
          <a:p>
            <a:fld id="{819B6956-9471-6248-BD77-FC85CFC2BABF}" type="slidenum">
              <a:rPr lang="it-IT" smtClean="0"/>
              <a:t>181</a:t>
            </a:fld>
            <a:endParaRPr lang="it-IT"/>
          </a:p>
        </p:txBody>
      </p:sp>
    </p:spTree>
    <p:extLst>
      <p:ext uri="{BB962C8B-B14F-4D97-AF65-F5344CB8AC3E}">
        <p14:creationId xmlns:p14="http://schemas.microsoft.com/office/powerpoint/2010/main" val="371470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6855" rtl="0" eaLnBrk="1" fontAlgn="auto" latinLnBrk="0" hangingPunct="1">
              <a:lnSpc>
                <a:spcPct val="100000"/>
              </a:lnSpc>
              <a:spcBef>
                <a:spcPts val="0"/>
              </a:spcBef>
              <a:spcAft>
                <a:spcPts val="0"/>
              </a:spcAft>
              <a:buClrTx/>
              <a:buSzTx/>
              <a:buFontTx/>
              <a:buNone/>
              <a:tabLst/>
              <a:defRPr/>
            </a:pPr>
            <a:r>
              <a:rPr lang="it-IT" baseline="0" dirty="0"/>
              <a:t>In realtà, dietro c’è Bacone che ha cristallizzato l’idea di induzione. Vi ricordate </a:t>
            </a:r>
            <a:r>
              <a:rPr lang="it-IT" baseline="0" dirty="0" err="1"/>
              <a:t>aristotele</a:t>
            </a:r>
            <a:r>
              <a:rPr lang="it-IT" baseline="0" dirty="0"/>
              <a:t>? L’origine della conoscenza è la deduzione: ho una teoria e la provo con il sillogismo. Bacone, nel seicento, si discosta da questa idea e fonda l’idea di esperimento. Poi arriva galileo (nessuno fa niente da solo, tantomeno una rivoluzione). Ma insomma con la rivoluzione scientifica si abbandona l’idea di una autorità, e quindi anche una teoria sovraimposta, e vince l’idea che la conoscenza si assume per induzione).</a:t>
            </a:r>
          </a:p>
          <a:p>
            <a:r>
              <a:rPr lang="it-IT" dirty="0"/>
              <a:t>Poi era arrivato Hume (l’empirismo).</a:t>
            </a:r>
            <a:r>
              <a:rPr lang="it-IT" baseline="0" dirty="0"/>
              <a:t> E poi finalmente arriviamo al Novecento.</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18</a:t>
            </a:fld>
            <a:endParaRPr lang="it-IT"/>
          </a:p>
        </p:txBody>
      </p:sp>
    </p:spTree>
    <p:extLst>
      <p:ext uri="{BB962C8B-B14F-4D97-AF65-F5344CB8AC3E}">
        <p14:creationId xmlns:p14="http://schemas.microsoft.com/office/powerpoint/2010/main" val="2634473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baseline="0" dirty="0"/>
              <a:t>Da qui quello che studiamo a scuola a scienze (scienze e filosofia: i prof non si sa perché ma non si parlano</a:t>
            </a:r>
            <a:r>
              <a:rPr lang="mr-IN" baseline="0" dirty="0"/>
              <a:t>…</a:t>
            </a:r>
            <a:r>
              <a:rPr lang="it-IT" baseline="0" dirty="0"/>
              <a:t>). Cioè qualcosa che è figlio di questo pensiero. quindi </a:t>
            </a:r>
          </a:p>
        </p:txBody>
      </p:sp>
      <p:sp>
        <p:nvSpPr>
          <p:cNvPr id="4" name="Segnaposto numero diapositiva 3"/>
          <p:cNvSpPr>
            <a:spLocks noGrp="1"/>
          </p:cNvSpPr>
          <p:nvPr>
            <p:ph type="sldNum" sz="quarter" idx="10"/>
          </p:nvPr>
        </p:nvSpPr>
        <p:spPr/>
        <p:txBody>
          <a:bodyPr/>
          <a:lstStyle/>
          <a:p>
            <a:fld id="{C5E14D9D-F4DB-8442-9954-C1F19A62D323}" type="slidenum">
              <a:rPr lang="it-IT" smtClean="0"/>
              <a:t>19</a:t>
            </a:fld>
            <a:endParaRPr lang="it-IT"/>
          </a:p>
        </p:txBody>
      </p:sp>
    </p:spTree>
    <p:extLst>
      <p:ext uri="{BB962C8B-B14F-4D97-AF65-F5344CB8AC3E}">
        <p14:creationId xmlns:p14="http://schemas.microsoft.com/office/powerpoint/2010/main" val="131045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ote 2"/>
          <p:cNvSpPr>
            <a:spLocks noGrp="1"/>
          </p:cNvSpPr>
          <p:nvPr>
            <p:ph type="body" idx="1"/>
          </p:nvPr>
        </p:nvSpPr>
        <p:spPr>
          <a:xfrm>
            <a:off x="669088" y="262749"/>
            <a:ext cx="5486400" cy="1525845"/>
          </a:xfrm>
        </p:spPr>
        <p:txBody>
          <a:bodyPr/>
          <a:lstStyle/>
          <a:p>
            <a:r>
              <a:rPr lang="it-IT" dirty="0"/>
              <a:t>Se vi dico:</a:t>
            </a:r>
            <a:r>
              <a:rPr lang="it-IT" baseline="0" dirty="0"/>
              <a:t> comunicare la scienza</a:t>
            </a:r>
            <a:r>
              <a:rPr lang="mr-IN" baseline="0" dirty="0"/>
              <a:t>…</a:t>
            </a:r>
            <a:r>
              <a:rPr lang="it-IT" baseline="0" dirty="0"/>
              <a:t> che cosa pensate che significhi?</a:t>
            </a:r>
          </a:p>
          <a:p>
            <a:r>
              <a:rPr lang="it-IT" baseline="0" dirty="0"/>
              <a:t>Rendere facile una cosa difficile</a:t>
            </a:r>
          </a:p>
          <a:p>
            <a:r>
              <a:rPr lang="it-IT" baseline="0" dirty="0"/>
              <a:t>Ok, è una cosa. Non l’unica. Non la principale.</a:t>
            </a:r>
          </a:p>
          <a:p>
            <a:r>
              <a:rPr lang="it-IT" baseline="0" dirty="0"/>
              <a:t>Diciamo che va bene per una forma semplice di comunicazione, quella non professionale: ai miei amici spiego che cosa faccio, e lo spiego in maniera semplice.</a:t>
            </a:r>
          </a:p>
          <a:p>
            <a:r>
              <a:rPr lang="it-IT" baseline="0" dirty="0"/>
              <a:t>Questo più o meno vale per ogni processo comunicativo. Anche se avete un hobby e io vi chiedo di spiegarmelo: scegliete parole che io possa capire, fate esempi, usate metafore</a:t>
            </a:r>
            <a:r>
              <a:rPr lang="mr-IN" baseline="0" dirty="0"/>
              <a:t>…</a:t>
            </a:r>
            <a:r>
              <a:rPr lang="it-IT" baseline="0" dirty="0"/>
              <a:t> magari cercate di non essere noiosi</a:t>
            </a:r>
            <a:r>
              <a:rPr lang="mr-IN" baseline="0" dirty="0"/>
              <a:t>…</a:t>
            </a:r>
            <a:endParaRPr lang="it-IT" baseline="0" dirty="0"/>
          </a:p>
          <a:p>
            <a:r>
              <a:rPr lang="it-IT" baseline="0" dirty="0"/>
              <a:t>Allora che cosa c’è di diverso qui? Per parlare di scienza nel nostro mondo e per farlo in maniera costruttiva bisogna capire un po’ di cose.</a:t>
            </a:r>
          </a:p>
          <a:p>
            <a:r>
              <a:rPr lang="it-IT" baseline="0" dirty="0"/>
              <a:t>Partiamo dalle domande.</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2</a:t>
            </a:fld>
            <a:endParaRPr lang="it-IT"/>
          </a:p>
        </p:txBody>
      </p:sp>
      <p:sp>
        <p:nvSpPr>
          <p:cNvPr id="5" name="Segnaposto note 2"/>
          <p:cNvSpPr txBox="1">
            <a:spLocks/>
          </p:cNvSpPr>
          <p:nvPr/>
        </p:nvSpPr>
        <p:spPr>
          <a:xfrm>
            <a:off x="669088" y="1821072"/>
            <a:ext cx="5486400" cy="702718"/>
          </a:xfrm>
          <a:prstGeom prst="rect">
            <a:avLst/>
          </a:prstGeom>
        </p:spPr>
        <p:txBody>
          <a:bodyPr vert="horz" lIns="91440" tIns="45720" rIns="91440" bIns="45720" rtlCol="0"/>
          <a:lstStyle>
            <a:lvl1pPr marL="0" algn="l" defTabSz="456855" rtl="0" eaLnBrk="1" latinLnBrk="0" hangingPunct="1">
              <a:defRPr sz="900" kern="1200">
                <a:solidFill>
                  <a:schemeClr val="tx1"/>
                </a:solidFill>
                <a:latin typeface="+mn-lt"/>
                <a:ea typeface="+mn-ea"/>
                <a:cs typeface="+mn-cs"/>
              </a:defRPr>
            </a:lvl1pPr>
            <a:lvl2pPr marL="456855" algn="l" defTabSz="456855" rtl="0" eaLnBrk="1" latinLnBrk="0" hangingPunct="1">
              <a:defRPr sz="900" kern="1200">
                <a:solidFill>
                  <a:schemeClr val="tx1"/>
                </a:solidFill>
                <a:latin typeface="+mn-lt"/>
                <a:ea typeface="+mn-ea"/>
                <a:cs typeface="+mn-cs"/>
              </a:defRPr>
            </a:lvl2pPr>
            <a:lvl3pPr marL="913710" algn="l" defTabSz="456855" rtl="0" eaLnBrk="1" latinLnBrk="0" hangingPunct="1">
              <a:defRPr sz="900" kern="1200">
                <a:solidFill>
                  <a:schemeClr val="tx1"/>
                </a:solidFill>
                <a:latin typeface="+mn-lt"/>
                <a:ea typeface="+mn-ea"/>
                <a:cs typeface="+mn-cs"/>
              </a:defRPr>
            </a:lvl3pPr>
            <a:lvl4pPr marL="1370574" algn="l" defTabSz="456855" rtl="0" eaLnBrk="1" latinLnBrk="0" hangingPunct="1">
              <a:defRPr sz="900" kern="1200">
                <a:solidFill>
                  <a:schemeClr val="tx1"/>
                </a:solidFill>
                <a:latin typeface="+mn-lt"/>
                <a:ea typeface="+mn-ea"/>
                <a:cs typeface="+mn-cs"/>
              </a:defRPr>
            </a:lvl4pPr>
            <a:lvl5pPr marL="1827429" algn="l" defTabSz="456855" rtl="0" eaLnBrk="1" latinLnBrk="0" hangingPunct="1">
              <a:defRPr sz="900" kern="1200">
                <a:solidFill>
                  <a:schemeClr val="tx1"/>
                </a:solidFill>
                <a:latin typeface="+mn-lt"/>
                <a:ea typeface="+mn-ea"/>
                <a:cs typeface="+mn-cs"/>
              </a:defRPr>
            </a:lvl5pPr>
            <a:lvl6pPr marL="2284284" algn="l" defTabSz="456855" rtl="0" eaLnBrk="1" latinLnBrk="0" hangingPunct="1">
              <a:defRPr sz="900" kern="1200">
                <a:solidFill>
                  <a:schemeClr val="tx1"/>
                </a:solidFill>
                <a:latin typeface="+mn-lt"/>
                <a:ea typeface="+mn-ea"/>
                <a:cs typeface="+mn-cs"/>
              </a:defRPr>
            </a:lvl6pPr>
            <a:lvl7pPr marL="2741139" algn="l" defTabSz="456855" rtl="0" eaLnBrk="1" latinLnBrk="0" hangingPunct="1">
              <a:defRPr sz="900" kern="1200">
                <a:solidFill>
                  <a:schemeClr val="tx1"/>
                </a:solidFill>
                <a:latin typeface="+mn-lt"/>
                <a:ea typeface="+mn-ea"/>
                <a:cs typeface="+mn-cs"/>
              </a:defRPr>
            </a:lvl7pPr>
            <a:lvl8pPr marL="3198003" algn="l" defTabSz="456855" rtl="0" eaLnBrk="1" latinLnBrk="0" hangingPunct="1">
              <a:defRPr sz="900" kern="1200">
                <a:solidFill>
                  <a:schemeClr val="tx1"/>
                </a:solidFill>
                <a:latin typeface="+mn-lt"/>
                <a:ea typeface="+mn-ea"/>
                <a:cs typeface="+mn-cs"/>
              </a:defRPr>
            </a:lvl8pPr>
            <a:lvl9pPr marL="3654858" algn="l" defTabSz="456855" rtl="0" eaLnBrk="1" latinLnBrk="0" hangingPunct="1">
              <a:defRPr sz="900" kern="1200">
                <a:solidFill>
                  <a:schemeClr val="tx1"/>
                </a:solidFill>
                <a:latin typeface="+mn-lt"/>
                <a:ea typeface="+mn-ea"/>
                <a:cs typeface="+mn-cs"/>
              </a:defRPr>
            </a:lvl9pPr>
          </a:lstStyle>
          <a:p>
            <a:r>
              <a:rPr lang="it-IT" dirty="0"/>
              <a:t>Per esempio bisogna farsi un paio di domande:</a:t>
            </a:r>
          </a:p>
          <a:p>
            <a:pPr marL="228600" indent="-228600">
              <a:buFontTx/>
              <a:buAutoNum type="arabicPeriod"/>
            </a:pPr>
            <a:r>
              <a:rPr lang="it-IT" dirty="0"/>
              <a:t>Perché comunicare la scienza? le vostre risposte</a:t>
            </a:r>
          </a:p>
          <a:p>
            <a:pPr marL="228600" indent="-228600">
              <a:buFontTx/>
              <a:buAutoNum type="arabicPeriod"/>
            </a:pPr>
            <a:r>
              <a:rPr lang="it-IT" dirty="0"/>
              <a:t>La mia: io lo faccio di lavoro: risposta sufficiente? No, perché si porta dietro un’altra domanda: perché esiste un lavoro come il mio? </a:t>
            </a:r>
          </a:p>
          <a:p>
            <a:pPr marL="228600" indent="-228600">
              <a:buFontTx/>
              <a:buAutoNum type="arabicPeriod"/>
            </a:pPr>
            <a:endParaRPr lang="it-IT" dirty="0"/>
          </a:p>
        </p:txBody>
      </p:sp>
      <p:sp>
        <p:nvSpPr>
          <p:cNvPr id="6" name="Segnaposto note 2"/>
          <p:cNvSpPr txBox="1">
            <a:spLocks/>
          </p:cNvSpPr>
          <p:nvPr/>
        </p:nvSpPr>
        <p:spPr>
          <a:xfrm>
            <a:off x="669088" y="2556268"/>
            <a:ext cx="5486400" cy="569046"/>
          </a:xfrm>
          <a:prstGeom prst="rect">
            <a:avLst/>
          </a:prstGeom>
        </p:spPr>
        <p:txBody>
          <a:bodyPr vert="horz" lIns="91440" tIns="45720" rIns="91440" bIns="45720" rtlCol="0"/>
          <a:lstStyle>
            <a:lvl1pPr marL="0" algn="l" defTabSz="456855" rtl="0" eaLnBrk="1" latinLnBrk="0" hangingPunct="1">
              <a:defRPr sz="900" kern="1200">
                <a:solidFill>
                  <a:schemeClr val="tx1"/>
                </a:solidFill>
                <a:latin typeface="+mn-lt"/>
                <a:ea typeface="+mn-ea"/>
                <a:cs typeface="+mn-cs"/>
              </a:defRPr>
            </a:lvl1pPr>
            <a:lvl2pPr marL="456855" algn="l" defTabSz="456855" rtl="0" eaLnBrk="1" latinLnBrk="0" hangingPunct="1">
              <a:defRPr sz="900" kern="1200">
                <a:solidFill>
                  <a:schemeClr val="tx1"/>
                </a:solidFill>
                <a:latin typeface="+mn-lt"/>
                <a:ea typeface="+mn-ea"/>
                <a:cs typeface="+mn-cs"/>
              </a:defRPr>
            </a:lvl2pPr>
            <a:lvl3pPr marL="913710" algn="l" defTabSz="456855" rtl="0" eaLnBrk="1" latinLnBrk="0" hangingPunct="1">
              <a:defRPr sz="900" kern="1200">
                <a:solidFill>
                  <a:schemeClr val="tx1"/>
                </a:solidFill>
                <a:latin typeface="+mn-lt"/>
                <a:ea typeface="+mn-ea"/>
                <a:cs typeface="+mn-cs"/>
              </a:defRPr>
            </a:lvl3pPr>
            <a:lvl4pPr marL="1370574" algn="l" defTabSz="456855" rtl="0" eaLnBrk="1" latinLnBrk="0" hangingPunct="1">
              <a:defRPr sz="900" kern="1200">
                <a:solidFill>
                  <a:schemeClr val="tx1"/>
                </a:solidFill>
                <a:latin typeface="+mn-lt"/>
                <a:ea typeface="+mn-ea"/>
                <a:cs typeface="+mn-cs"/>
              </a:defRPr>
            </a:lvl4pPr>
            <a:lvl5pPr marL="1827429" algn="l" defTabSz="456855" rtl="0" eaLnBrk="1" latinLnBrk="0" hangingPunct="1">
              <a:defRPr sz="900" kern="1200">
                <a:solidFill>
                  <a:schemeClr val="tx1"/>
                </a:solidFill>
                <a:latin typeface="+mn-lt"/>
                <a:ea typeface="+mn-ea"/>
                <a:cs typeface="+mn-cs"/>
              </a:defRPr>
            </a:lvl5pPr>
            <a:lvl6pPr marL="2284284" algn="l" defTabSz="456855" rtl="0" eaLnBrk="1" latinLnBrk="0" hangingPunct="1">
              <a:defRPr sz="900" kern="1200">
                <a:solidFill>
                  <a:schemeClr val="tx1"/>
                </a:solidFill>
                <a:latin typeface="+mn-lt"/>
                <a:ea typeface="+mn-ea"/>
                <a:cs typeface="+mn-cs"/>
              </a:defRPr>
            </a:lvl6pPr>
            <a:lvl7pPr marL="2741139" algn="l" defTabSz="456855" rtl="0" eaLnBrk="1" latinLnBrk="0" hangingPunct="1">
              <a:defRPr sz="900" kern="1200">
                <a:solidFill>
                  <a:schemeClr val="tx1"/>
                </a:solidFill>
                <a:latin typeface="+mn-lt"/>
                <a:ea typeface="+mn-ea"/>
                <a:cs typeface="+mn-cs"/>
              </a:defRPr>
            </a:lvl7pPr>
            <a:lvl8pPr marL="3198003" algn="l" defTabSz="456855" rtl="0" eaLnBrk="1" latinLnBrk="0" hangingPunct="1">
              <a:defRPr sz="900" kern="1200">
                <a:solidFill>
                  <a:schemeClr val="tx1"/>
                </a:solidFill>
                <a:latin typeface="+mn-lt"/>
                <a:ea typeface="+mn-ea"/>
                <a:cs typeface="+mn-cs"/>
              </a:defRPr>
            </a:lvl8pPr>
            <a:lvl9pPr marL="3654858" algn="l" defTabSz="456855" rtl="0" eaLnBrk="1" latinLnBrk="0" hangingPunct="1">
              <a:defRPr sz="900" kern="1200">
                <a:solidFill>
                  <a:schemeClr val="tx1"/>
                </a:solidFill>
                <a:latin typeface="+mn-lt"/>
                <a:ea typeface="+mn-ea"/>
                <a:cs typeface="+mn-cs"/>
              </a:defRPr>
            </a:lvl9pPr>
          </a:lstStyle>
          <a:p>
            <a:r>
              <a:rPr lang="it-IT" dirty="0"/>
              <a:t>La spiegazione più semplice. Perché c’è qualcuno che vuol fare sapere a qualcun altro che cosa si fa nei laboratori italiani.</a:t>
            </a:r>
          </a:p>
          <a:p>
            <a:r>
              <a:rPr lang="it-IT" dirty="0"/>
              <a:t>Lo vuole fare sapere</a:t>
            </a:r>
            <a:r>
              <a:rPr lang="mr-IN" dirty="0"/>
              <a:t>…</a:t>
            </a:r>
            <a:endParaRPr lang="it-IT" dirty="0"/>
          </a:p>
          <a:p>
            <a:endParaRPr lang="it-IT" dirty="0"/>
          </a:p>
        </p:txBody>
      </p:sp>
      <p:sp>
        <p:nvSpPr>
          <p:cNvPr id="7" name="Segnaposto note 2"/>
          <p:cNvSpPr txBox="1">
            <a:spLocks/>
          </p:cNvSpPr>
          <p:nvPr/>
        </p:nvSpPr>
        <p:spPr>
          <a:xfrm>
            <a:off x="953185" y="3259717"/>
            <a:ext cx="5486400" cy="685278"/>
          </a:xfrm>
          <a:prstGeom prst="rect">
            <a:avLst/>
          </a:prstGeom>
        </p:spPr>
        <p:txBody>
          <a:bodyPr vert="horz" lIns="91440" tIns="45720" rIns="91440" bIns="45720" rtlCol="0"/>
          <a:lstStyle>
            <a:lvl1pPr marL="0" algn="l" defTabSz="456855" rtl="0" eaLnBrk="1" latinLnBrk="0" hangingPunct="1">
              <a:defRPr sz="900" kern="1200">
                <a:solidFill>
                  <a:schemeClr val="tx1"/>
                </a:solidFill>
                <a:latin typeface="+mn-lt"/>
                <a:ea typeface="+mn-ea"/>
                <a:cs typeface="+mn-cs"/>
              </a:defRPr>
            </a:lvl1pPr>
            <a:lvl2pPr marL="456855" algn="l" defTabSz="456855" rtl="0" eaLnBrk="1" latinLnBrk="0" hangingPunct="1">
              <a:defRPr sz="900" kern="1200">
                <a:solidFill>
                  <a:schemeClr val="tx1"/>
                </a:solidFill>
                <a:latin typeface="+mn-lt"/>
                <a:ea typeface="+mn-ea"/>
                <a:cs typeface="+mn-cs"/>
              </a:defRPr>
            </a:lvl2pPr>
            <a:lvl3pPr marL="913710" algn="l" defTabSz="456855" rtl="0" eaLnBrk="1" latinLnBrk="0" hangingPunct="1">
              <a:defRPr sz="900" kern="1200">
                <a:solidFill>
                  <a:schemeClr val="tx1"/>
                </a:solidFill>
                <a:latin typeface="+mn-lt"/>
                <a:ea typeface="+mn-ea"/>
                <a:cs typeface="+mn-cs"/>
              </a:defRPr>
            </a:lvl3pPr>
            <a:lvl4pPr marL="1370574" algn="l" defTabSz="456855" rtl="0" eaLnBrk="1" latinLnBrk="0" hangingPunct="1">
              <a:defRPr sz="900" kern="1200">
                <a:solidFill>
                  <a:schemeClr val="tx1"/>
                </a:solidFill>
                <a:latin typeface="+mn-lt"/>
                <a:ea typeface="+mn-ea"/>
                <a:cs typeface="+mn-cs"/>
              </a:defRPr>
            </a:lvl4pPr>
            <a:lvl5pPr marL="1827429" algn="l" defTabSz="456855" rtl="0" eaLnBrk="1" latinLnBrk="0" hangingPunct="1">
              <a:defRPr sz="900" kern="1200">
                <a:solidFill>
                  <a:schemeClr val="tx1"/>
                </a:solidFill>
                <a:latin typeface="+mn-lt"/>
                <a:ea typeface="+mn-ea"/>
                <a:cs typeface="+mn-cs"/>
              </a:defRPr>
            </a:lvl5pPr>
            <a:lvl6pPr marL="2284284" algn="l" defTabSz="456855" rtl="0" eaLnBrk="1" latinLnBrk="0" hangingPunct="1">
              <a:defRPr sz="900" kern="1200">
                <a:solidFill>
                  <a:schemeClr val="tx1"/>
                </a:solidFill>
                <a:latin typeface="+mn-lt"/>
                <a:ea typeface="+mn-ea"/>
                <a:cs typeface="+mn-cs"/>
              </a:defRPr>
            </a:lvl6pPr>
            <a:lvl7pPr marL="2741139" algn="l" defTabSz="456855" rtl="0" eaLnBrk="1" latinLnBrk="0" hangingPunct="1">
              <a:defRPr sz="900" kern="1200">
                <a:solidFill>
                  <a:schemeClr val="tx1"/>
                </a:solidFill>
                <a:latin typeface="+mn-lt"/>
                <a:ea typeface="+mn-ea"/>
                <a:cs typeface="+mn-cs"/>
              </a:defRPr>
            </a:lvl7pPr>
            <a:lvl8pPr marL="3198003" algn="l" defTabSz="456855" rtl="0" eaLnBrk="1" latinLnBrk="0" hangingPunct="1">
              <a:defRPr sz="900" kern="1200">
                <a:solidFill>
                  <a:schemeClr val="tx1"/>
                </a:solidFill>
                <a:latin typeface="+mn-lt"/>
                <a:ea typeface="+mn-ea"/>
                <a:cs typeface="+mn-cs"/>
              </a:defRPr>
            </a:lvl8pPr>
            <a:lvl9pPr marL="3654858" algn="l" defTabSz="456855" rtl="0" eaLnBrk="1" latinLnBrk="0" hangingPunct="1">
              <a:defRPr sz="900" kern="1200">
                <a:solidFill>
                  <a:schemeClr val="tx1"/>
                </a:solidFill>
                <a:latin typeface="+mn-lt"/>
                <a:ea typeface="+mn-ea"/>
                <a:cs typeface="+mn-cs"/>
              </a:defRPr>
            </a:lvl9pPr>
          </a:lstStyle>
          <a:p>
            <a:r>
              <a:rPr lang="it-IT" dirty="0"/>
              <a:t>Perché gli è stato chiesto.</a:t>
            </a:r>
          </a:p>
          <a:p>
            <a:pPr defTabSz="457200">
              <a:defRPr/>
            </a:pPr>
            <a:r>
              <a:rPr lang="it-IT" dirty="0"/>
              <a:t>Che cosa fate in questo laboratorio? (lasciate perdere le iene</a:t>
            </a:r>
            <a:r>
              <a:rPr lang="mr-IN" dirty="0"/>
              <a:t>…</a:t>
            </a:r>
            <a:r>
              <a:rPr lang="it-IT" dirty="0"/>
              <a:t>). </a:t>
            </a:r>
          </a:p>
          <a:p>
            <a:r>
              <a:rPr lang="it-IT" dirty="0"/>
              <a:t>Oppure: io vi do volentieri i soldi delle mie tasse, ma mi fai sapere che cosa ci fate?</a:t>
            </a:r>
          </a:p>
          <a:p>
            <a:endParaRPr lang="it-IT" dirty="0"/>
          </a:p>
        </p:txBody>
      </p:sp>
      <p:sp>
        <p:nvSpPr>
          <p:cNvPr id="8" name="Segnaposto note 2"/>
          <p:cNvSpPr txBox="1">
            <a:spLocks/>
          </p:cNvSpPr>
          <p:nvPr/>
        </p:nvSpPr>
        <p:spPr>
          <a:xfrm>
            <a:off x="669088" y="3809652"/>
            <a:ext cx="5486400" cy="251575"/>
          </a:xfrm>
          <a:prstGeom prst="rect">
            <a:avLst/>
          </a:prstGeom>
        </p:spPr>
        <p:txBody>
          <a:bodyPr vert="horz" lIns="91440" tIns="45720" rIns="91440" bIns="45720" rtlCol="0"/>
          <a:lstStyle>
            <a:lvl1pPr marL="0" algn="l" defTabSz="456855" rtl="0" eaLnBrk="1" latinLnBrk="0" hangingPunct="1">
              <a:defRPr sz="900" kern="1200">
                <a:solidFill>
                  <a:schemeClr val="tx1"/>
                </a:solidFill>
                <a:latin typeface="+mn-lt"/>
                <a:ea typeface="+mn-ea"/>
                <a:cs typeface="+mn-cs"/>
              </a:defRPr>
            </a:lvl1pPr>
            <a:lvl2pPr marL="456855" algn="l" defTabSz="456855" rtl="0" eaLnBrk="1" latinLnBrk="0" hangingPunct="1">
              <a:defRPr sz="900" kern="1200">
                <a:solidFill>
                  <a:schemeClr val="tx1"/>
                </a:solidFill>
                <a:latin typeface="+mn-lt"/>
                <a:ea typeface="+mn-ea"/>
                <a:cs typeface="+mn-cs"/>
              </a:defRPr>
            </a:lvl2pPr>
            <a:lvl3pPr marL="913710" algn="l" defTabSz="456855" rtl="0" eaLnBrk="1" latinLnBrk="0" hangingPunct="1">
              <a:defRPr sz="900" kern="1200">
                <a:solidFill>
                  <a:schemeClr val="tx1"/>
                </a:solidFill>
                <a:latin typeface="+mn-lt"/>
                <a:ea typeface="+mn-ea"/>
                <a:cs typeface="+mn-cs"/>
              </a:defRPr>
            </a:lvl3pPr>
            <a:lvl4pPr marL="1370574" algn="l" defTabSz="456855" rtl="0" eaLnBrk="1" latinLnBrk="0" hangingPunct="1">
              <a:defRPr sz="900" kern="1200">
                <a:solidFill>
                  <a:schemeClr val="tx1"/>
                </a:solidFill>
                <a:latin typeface="+mn-lt"/>
                <a:ea typeface="+mn-ea"/>
                <a:cs typeface="+mn-cs"/>
              </a:defRPr>
            </a:lvl4pPr>
            <a:lvl5pPr marL="1827429" algn="l" defTabSz="456855" rtl="0" eaLnBrk="1" latinLnBrk="0" hangingPunct="1">
              <a:defRPr sz="900" kern="1200">
                <a:solidFill>
                  <a:schemeClr val="tx1"/>
                </a:solidFill>
                <a:latin typeface="+mn-lt"/>
                <a:ea typeface="+mn-ea"/>
                <a:cs typeface="+mn-cs"/>
              </a:defRPr>
            </a:lvl5pPr>
            <a:lvl6pPr marL="2284284" algn="l" defTabSz="456855" rtl="0" eaLnBrk="1" latinLnBrk="0" hangingPunct="1">
              <a:defRPr sz="900" kern="1200">
                <a:solidFill>
                  <a:schemeClr val="tx1"/>
                </a:solidFill>
                <a:latin typeface="+mn-lt"/>
                <a:ea typeface="+mn-ea"/>
                <a:cs typeface="+mn-cs"/>
              </a:defRPr>
            </a:lvl6pPr>
            <a:lvl7pPr marL="2741139" algn="l" defTabSz="456855" rtl="0" eaLnBrk="1" latinLnBrk="0" hangingPunct="1">
              <a:defRPr sz="900" kern="1200">
                <a:solidFill>
                  <a:schemeClr val="tx1"/>
                </a:solidFill>
                <a:latin typeface="+mn-lt"/>
                <a:ea typeface="+mn-ea"/>
                <a:cs typeface="+mn-cs"/>
              </a:defRPr>
            </a:lvl7pPr>
            <a:lvl8pPr marL="3198003" algn="l" defTabSz="456855" rtl="0" eaLnBrk="1" latinLnBrk="0" hangingPunct="1">
              <a:defRPr sz="900" kern="1200">
                <a:solidFill>
                  <a:schemeClr val="tx1"/>
                </a:solidFill>
                <a:latin typeface="+mn-lt"/>
                <a:ea typeface="+mn-ea"/>
                <a:cs typeface="+mn-cs"/>
              </a:defRPr>
            </a:lvl8pPr>
            <a:lvl9pPr marL="3654858" algn="l" defTabSz="456855" rtl="0" eaLnBrk="1" latinLnBrk="0" hangingPunct="1">
              <a:defRPr sz="900" kern="1200">
                <a:solidFill>
                  <a:schemeClr val="tx1"/>
                </a:solidFill>
                <a:latin typeface="+mn-lt"/>
                <a:ea typeface="+mn-ea"/>
                <a:cs typeface="+mn-cs"/>
              </a:defRPr>
            </a:lvl9pPr>
          </a:lstStyle>
          <a:p>
            <a:r>
              <a:rPr lang="it-IT"/>
              <a:t>Oppure perché c’è conflitto: vaccinatevi, no non ci vacciniamo!</a:t>
            </a:r>
            <a:endParaRPr lang="it-IT" dirty="0"/>
          </a:p>
        </p:txBody>
      </p:sp>
    </p:spTree>
    <p:extLst>
      <p:ext uri="{BB962C8B-B14F-4D97-AF65-F5344CB8AC3E}">
        <p14:creationId xmlns:p14="http://schemas.microsoft.com/office/powerpoint/2010/main" val="2851644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In-duco: dal particolare all’universale (</a:t>
            </a:r>
            <a:r>
              <a:rPr lang="it-IT" dirty="0" err="1"/>
              <a:t>socrate</a:t>
            </a:r>
            <a:r>
              <a:rPr lang="it-IT" dirty="0"/>
              <a:t>).</a:t>
            </a:r>
          </a:p>
          <a:p>
            <a:r>
              <a:rPr lang="it-IT" dirty="0"/>
              <a:t>Platone dice che no, non va bene: non funziona. E poi arriva Bacone (1600) che rivaluta</a:t>
            </a:r>
            <a:r>
              <a:rPr lang="it-IT" baseline="0" dirty="0"/>
              <a:t> la logica induttiva (e cristallizza l’idea di esperimento)… e poi? </a:t>
            </a:r>
            <a:endParaRPr lang="it-IT" dirty="0"/>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Il primo filosofo a discostarsi dall'</a:t>
            </a:r>
            <a:r>
              <a:rPr lang="it-IT" sz="1200" i="1" kern="1200" dirty="0" err="1">
                <a:solidFill>
                  <a:schemeClr val="tx1"/>
                </a:solidFill>
                <a:effectLst/>
                <a:latin typeface="+mn-lt"/>
                <a:ea typeface="+mn-ea"/>
                <a:cs typeface="+mn-cs"/>
              </a:rPr>
              <a:t>auctoritas</a:t>
            </a:r>
            <a:r>
              <a:rPr lang="it-IT" sz="1200" kern="1200" dirty="0">
                <a:solidFill>
                  <a:schemeClr val="tx1"/>
                </a:solidFill>
                <a:effectLst/>
                <a:latin typeface="+mn-lt"/>
                <a:ea typeface="+mn-ea"/>
                <a:cs typeface="+mn-cs"/>
              </a:rPr>
              <a:t> aristotelica, ritenuta ancora valida nel </a:t>
            </a:r>
            <a:r>
              <a:rPr lang="it-IT" sz="1200" u="none" strike="noStrike" kern="1200" dirty="0">
                <a:solidFill>
                  <a:schemeClr val="tx1"/>
                </a:solidFill>
                <a:effectLst/>
                <a:latin typeface="+mn-lt"/>
                <a:ea typeface="+mn-ea"/>
                <a:cs typeface="+mn-cs"/>
                <a:hlinkClick r:id="rId3" tooltip="XVII secolo"/>
              </a:rPr>
              <a:t>XVII secolo</a:t>
            </a:r>
            <a:r>
              <a:rPr lang="it-IT" sz="1200" kern="1200" dirty="0">
                <a:solidFill>
                  <a:schemeClr val="tx1"/>
                </a:solidFill>
                <a:effectLst/>
                <a:latin typeface="+mn-lt"/>
                <a:ea typeface="+mn-ea"/>
                <a:cs typeface="+mn-cs"/>
              </a:rPr>
              <a:t>, fu </a:t>
            </a:r>
            <a:r>
              <a:rPr lang="it-IT" sz="1200" u="none" strike="noStrike" kern="1200" dirty="0">
                <a:solidFill>
                  <a:schemeClr val="tx1"/>
                </a:solidFill>
                <a:effectLst/>
                <a:latin typeface="+mn-lt"/>
                <a:ea typeface="+mn-ea"/>
                <a:cs typeface="+mn-cs"/>
                <a:hlinkClick r:id="rId4" tooltip="Francesco Bacone"/>
              </a:rPr>
              <a:t>Francesco Bacone</a:t>
            </a:r>
            <a:r>
              <a:rPr lang="it-IT" sz="1200" kern="1200" dirty="0">
                <a:solidFill>
                  <a:schemeClr val="tx1"/>
                </a:solidFill>
                <a:effectLst/>
                <a:latin typeface="+mn-lt"/>
                <a:ea typeface="+mn-ea"/>
                <a:cs typeface="+mn-cs"/>
              </a:rPr>
              <a:t>. Bacone aprì così la strada a una riconsiderazione dell'induzione, ponendola in stretto rapporto con la </a:t>
            </a:r>
            <a:r>
              <a:rPr lang="it-IT" sz="1200" u="none" strike="noStrike" kern="1200" dirty="0">
                <a:solidFill>
                  <a:schemeClr val="tx1"/>
                </a:solidFill>
                <a:effectLst/>
                <a:latin typeface="+mn-lt"/>
                <a:ea typeface="+mn-ea"/>
                <a:cs typeface="+mn-cs"/>
                <a:hlinkClick r:id="rId5" tooltip="Ricerca scientifica"/>
              </a:rPr>
              <a:t>ricerca scientifica</a:t>
            </a:r>
            <a:r>
              <a:rPr lang="it-IT" sz="1200" kern="1200" dirty="0">
                <a:solidFill>
                  <a:schemeClr val="tx1"/>
                </a:solidFill>
                <a:effectLst/>
                <a:latin typeface="+mn-lt"/>
                <a:ea typeface="+mn-ea"/>
                <a:cs typeface="+mn-cs"/>
              </a:rPr>
              <a:t>, con l'osservazione e la </a:t>
            </a:r>
            <a:r>
              <a:rPr lang="it-IT" sz="1200" u="none" strike="noStrike" kern="1200" dirty="0">
                <a:solidFill>
                  <a:schemeClr val="tx1"/>
                </a:solidFill>
                <a:effectLst/>
                <a:latin typeface="+mn-lt"/>
                <a:ea typeface="+mn-ea"/>
                <a:cs typeface="+mn-cs"/>
                <a:hlinkClick r:id="rId6" tooltip="Sperimentazione"/>
              </a:rPr>
              <a:t>sperimentazione</a:t>
            </a:r>
            <a:r>
              <a:rPr lang="it-IT" sz="1200" kern="1200" dirty="0">
                <a:solidFill>
                  <a:schemeClr val="tx1"/>
                </a:solidFill>
                <a:effectLst/>
                <a:latin typeface="+mn-lt"/>
                <a:ea typeface="+mn-ea"/>
                <a:cs typeface="+mn-cs"/>
              </a:rPr>
              <a:t>.</a:t>
            </a:r>
            <a:r>
              <a:rPr lang="it-IT" sz="1200" u="none" strike="noStrike" kern="1200" baseline="30000" dirty="0">
                <a:solidFill>
                  <a:schemeClr val="tx1"/>
                </a:solidFill>
                <a:effectLst/>
                <a:latin typeface="+mn-lt"/>
                <a:ea typeface="+mn-ea"/>
                <a:cs typeface="+mn-cs"/>
                <a:hlinkClick r:id="rId7"/>
              </a:rPr>
              <a:t>[7]</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819B6956-9471-6248-BD77-FC85CFC2BABF}" type="slidenum">
              <a:rPr lang="it-IT" smtClean="0"/>
              <a:t>20</a:t>
            </a:fld>
            <a:endParaRPr lang="it-IT"/>
          </a:p>
        </p:txBody>
      </p:sp>
    </p:spTree>
    <p:extLst>
      <p:ext uri="{BB962C8B-B14F-4D97-AF65-F5344CB8AC3E}">
        <p14:creationId xmlns:p14="http://schemas.microsoft.com/office/powerpoint/2010/main" val="682058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tacchino </a:t>
            </a:r>
            <a:r>
              <a:rPr lang="it-IT" dirty="0" err="1"/>
              <a:t>induttivista</a:t>
            </a:r>
            <a:r>
              <a:rPr lang="it-IT" dirty="0"/>
              <a:t> (Bertrand</a:t>
            </a:r>
            <a:r>
              <a:rPr lang="it-IT" baseline="0" dirty="0"/>
              <a:t> Russell). Un tacchino scienziato, usando il metodo induttivo, pensò: ieri il mio allevatore mi ha portato da mangiare, il giorno prima mi ha portato da mangiare, due giorni fa mi ha portato da mangiare… allora anche domani mi porterà da mangiare. E invece domani è il giorno del ringraziamento! E l’unico a mangiare sarà l’allevatore. A spese del tacchino, a cui sarà tirato il collo.</a:t>
            </a:r>
          </a:p>
          <a:p>
            <a:r>
              <a:rPr lang="it-IT" baseline="0" dirty="0"/>
              <a:t>Questo per dire che l’induzione non sempre funziona. In fondo, è un elenco di casi. </a:t>
            </a:r>
          </a:p>
          <a:p>
            <a:r>
              <a:rPr lang="it-IT" baseline="0" dirty="0"/>
              <a:t>Bertrand </a:t>
            </a:r>
            <a:r>
              <a:rPr lang="it-IT" baseline="0" dirty="0" err="1"/>
              <a:t>russell</a:t>
            </a:r>
            <a:r>
              <a:rPr lang="it-IT" baseline="0" dirty="0"/>
              <a:t> (1872 – 1970), </a:t>
            </a:r>
            <a:r>
              <a:rPr lang="it-IT" baseline="0" dirty="0" err="1"/>
              <a:t>nobel</a:t>
            </a:r>
            <a:r>
              <a:rPr lang="it-IT" baseline="0" dirty="0"/>
              <a:t> per la letteratura, pacifista, manifesto </a:t>
            </a:r>
            <a:r>
              <a:rPr lang="it-IT" baseline="0" dirty="0" err="1"/>
              <a:t>einstein</a:t>
            </a:r>
            <a:r>
              <a:rPr lang="it-IT" baseline="0" dirty="0"/>
              <a:t> </a:t>
            </a:r>
            <a:r>
              <a:rPr lang="it-IT" baseline="0" dirty="0" err="1"/>
              <a:t>russell</a:t>
            </a:r>
            <a:r>
              <a:rPr lang="it-IT" baseline="0" dirty="0"/>
              <a:t>, teiera, omosessualità…</a:t>
            </a:r>
          </a:p>
          <a:p>
            <a:endParaRPr lang="it-IT" baseline="0" dirty="0"/>
          </a:p>
        </p:txBody>
      </p:sp>
      <p:sp>
        <p:nvSpPr>
          <p:cNvPr id="4" name="Segnaposto numero diapositiva 3"/>
          <p:cNvSpPr>
            <a:spLocks noGrp="1"/>
          </p:cNvSpPr>
          <p:nvPr>
            <p:ph type="sldNum" sz="quarter" idx="10"/>
          </p:nvPr>
        </p:nvSpPr>
        <p:spPr/>
        <p:txBody>
          <a:bodyPr/>
          <a:lstStyle/>
          <a:p>
            <a:fld id="{819B6956-9471-6248-BD77-FC85CFC2BABF}" type="slidenum">
              <a:rPr lang="it-IT" smtClean="0"/>
              <a:t>21</a:t>
            </a:fld>
            <a:endParaRPr lang="it-IT"/>
          </a:p>
        </p:txBody>
      </p:sp>
    </p:spTree>
    <p:extLst>
      <p:ext uri="{BB962C8B-B14F-4D97-AF65-F5344CB8AC3E}">
        <p14:creationId xmlns:p14="http://schemas.microsoft.com/office/powerpoint/2010/main" val="1665054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sz="900" kern="1200" dirty="0">
                <a:solidFill>
                  <a:schemeClr val="tx1"/>
                </a:solidFill>
                <a:effectLst/>
                <a:latin typeface="+mn-lt"/>
                <a:ea typeface="+mn-ea"/>
                <a:cs typeface="+mn-cs"/>
              </a:rPr>
              <a:t>Nella scienza non basta "osservare": bisogna saper anche </a:t>
            </a:r>
            <a:r>
              <a:rPr lang="it-IT" sz="900" i="1" kern="1200" dirty="0">
                <a:solidFill>
                  <a:schemeClr val="tx1"/>
                </a:solidFill>
                <a:effectLst/>
                <a:latin typeface="+mn-lt"/>
                <a:ea typeface="+mn-ea"/>
                <a:cs typeface="+mn-cs"/>
              </a:rPr>
              <a:t>cosa</a:t>
            </a:r>
            <a:r>
              <a:rPr lang="it-IT" sz="900" kern="1200" dirty="0">
                <a:solidFill>
                  <a:schemeClr val="tx1"/>
                </a:solidFill>
                <a:effectLst/>
                <a:latin typeface="+mn-lt"/>
                <a:ea typeface="+mn-ea"/>
                <a:cs typeface="+mn-cs"/>
              </a:rPr>
              <a:t> osservare. L'osservazione non è mai neutra, ma è sempre intrisa di </a:t>
            </a:r>
            <a:r>
              <a:rPr lang="it-IT" sz="900" u="sng" kern="1200" dirty="0">
                <a:solidFill>
                  <a:schemeClr val="tx1"/>
                </a:solidFill>
                <a:effectLst/>
                <a:latin typeface="+mn-lt"/>
                <a:ea typeface="+mn-ea"/>
                <a:cs typeface="+mn-cs"/>
                <a:hlinkClick r:id="rId3" tooltip="Teoria"/>
              </a:rPr>
              <a:t>teoria</a:t>
            </a:r>
            <a:r>
              <a:rPr lang="it-IT" sz="900" kern="1200" dirty="0">
                <a:solidFill>
                  <a:schemeClr val="tx1"/>
                </a:solidFill>
                <a:effectLst/>
                <a:latin typeface="+mn-lt"/>
                <a:ea typeface="+mn-ea"/>
                <a:cs typeface="+mn-cs"/>
              </a:rPr>
              <a:t>, di quella teoria che appunto si vorrebbe mettere alla prova. Secondo Popper, la teoria precede sempre l'osservazione: anche in ogni approccio presunto "empirico" e "induttivo", la mente umana tende </a:t>
            </a:r>
            <a:r>
              <a:rPr lang="it-IT" sz="900" u="sng" kern="1200" dirty="0">
                <a:solidFill>
                  <a:schemeClr val="tx1"/>
                </a:solidFill>
                <a:effectLst/>
                <a:latin typeface="+mn-lt"/>
                <a:ea typeface="+mn-ea"/>
                <a:cs typeface="+mn-cs"/>
                <a:hlinkClick r:id="rId4" tooltip="Inconscio"/>
              </a:rPr>
              <a:t>inconsciamente</a:t>
            </a:r>
            <a:r>
              <a:rPr lang="it-IT" sz="900" kern="1200" dirty="0">
                <a:solidFill>
                  <a:schemeClr val="tx1"/>
                </a:solidFill>
                <a:effectLst/>
                <a:latin typeface="+mn-lt"/>
                <a:ea typeface="+mn-ea"/>
                <a:cs typeface="+mn-cs"/>
              </a:rPr>
              <a:t> a sovrapporre i propri schemi mentali alla realtà osservata. </a:t>
            </a:r>
          </a:p>
          <a:p>
            <a:r>
              <a:rPr lang="it-IT" sz="900" kern="1200" dirty="0">
                <a:solidFill>
                  <a:schemeClr val="tx1"/>
                </a:solidFill>
                <a:effectLst/>
                <a:latin typeface="+mn-lt"/>
                <a:ea typeface="+mn-ea"/>
                <a:cs typeface="+mn-cs"/>
              </a:rPr>
              <a:t>l'induzione, per quanto sia alto il numero di casi favorevoli, non può prevedere se anche il successivo lo sarà, perché procede </a:t>
            </a:r>
            <a:r>
              <a:rPr lang="it-IT" sz="900" i="1" u="none" strike="noStrike" kern="1200" dirty="0">
                <a:solidFill>
                  <a:schemeClr val="tx1"/>
                </a:solidFill>
                <a:effectLst/>
                <a:latin typeface="+mn-lt"/>
                <a:ea typeface="+mn-ea"/>
                <a:cs typeface="+mn-cs"/>
                <a:hlinkClick r:id="rId5" tooltip="A posteriori"/>
              </a:rPr>
              <a:t>a posteriori</a:t>
            </a:r>
            <a:r>
              <a:rPr lang="it-IT" sz="900" kern="1200" dirty="0">
                <a:solidFill>
                  <a:schemeClr val="tx1"/>
                </a:solidFill>
                <a:effectLst/>
                <a:latin typeface="+mn-lt"/>
                <a:ea typeface="+mn-ea"/>
                <a:cs typeface="+mn-cs"/>
              </a:rPr>
              <a:t>, per cui di fatto non può essere utilizzata per giustificare leggi universali formulate </a:t>
            </a:r>
            <a:r>
              <a:rPr lang="it-IT" sz="900" i="1" u="none" strike="noStrike" kern="1200" dirty="0">
                <a:solidFill>
                  <a:schemeClr val="tx1"/>
                </a:solidFill>
                <a:effectLst/>
                <a:latin typeface="+mn-lt"/>
                <a:ea typeface="+mn-ea"/>
                <a:cs typeface="+mn-cs"/>
                <a:hlinkClick r:id="rId6" tooltip="A-priori"/>
              </a:rPr>
              <a:t>a-priori</a:t>
            </a:r>
            <a:r>
              <a:rPr lang="it-IT" sz="900" kern="1200" dirty="0">
                <a:solidFill>
                  <a:schemeClr val="tx1"/>
                </a:solidFill>
                <a:effectLst/>
                <a:latin typeface="+mn-lt"/>
                <a:ea typeface="+mn-ea"/>
                <a:cs typeface="+mn-cs"/>
              </a:rPr>
              <a:t>, mentre alla falsificazione basta solo un contro-esempio per invalidare una </a:t>
            </a:r>
            <a:r>
              <a:rPr lang="it-IT" sz="900" u="none" strike="noStrike" kern="1200" dirty="0">
                <a:solidFill>
                  <a:schemeClr val="tx1"/>
                </a:solidFill>
                <a:effectLst/>
                <a:latin typeface="+mn-lt"/>
                <a:ea typeface="+mn-ea"/>
                <a:cs typeface="+mn-cs"/>
                <a:hlinkClick r:id="rId3" tooltip="Teoria"/>
              </a:rPr>
              <a:t>teoria</a:t>
            </a:r>
            <a:r>
              <a:rPr lang="it-IT" sz="900" kern="1200" dirty="0">
                <a:solidFill>
                  <a:schemeClr val="tx1"/>
                </a:solidFill>
                <a:effectLst/>
                <a:latin typeface="+mn-lt"/>
                <a:ea typeface="+mn-ea"/>
                <a:cs typeface="+mn-cs"/>
              </a:rPr>
              <a:t>. </a:t>
            </a:r>
          </a:p>
          <a:p>
            <a:r>
              <a:rPr lang="it-IT" sz="900" kern="1200" dirty="0" err="1">
                <a:solidFill>
                  <a:schemeClr val="tx1"/>
                </a:solidFill>
                <a:effectLst/>
                <a:latin typeface="+mn-lt"/>
                <a:ea typeface="+mn-ea"/>
                <a:cs typeface="+mn-cs"/>
              </a:rPr>
              <a:t>Falisificazione</a:t>
            </a:r>
            <a:r>
              <a:rPr lang="it-IT" sz="900" kern="1200" dirty="0">
                <a:solidFill>
                  <a:schemeClr val="tx1"/>
                </a:solidFill>
                <a:effectLst/>
                <a:latin typeface="+mn-lt"/>
                <a:ea typeface="+mn-ea"/>
                <a:cs typeface="+mn-cs"/>
              </a:rPr>
              <a:t>. </a:t>
            </a:r>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22</a:t>
            </a:fld>
            <a:endParaRPr lang="it-IT"/>
          </a:p>
        </p:txBody>
      </p:sp>
    </p:spTree>
    <p:extLst>
      <p:ext uri="{BB962C8B-B14F-4D97-AF65-F5344CB8AC3E}">
        <p14:creationId xmlns:p14="http://schemas.microsoft.com/office/powerpoint/2010/main" val="1310457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Karl </a:t>
            </a:r>
            <a:r>
              <a:rPr lang="it-IT" dirty="0" err="1"/>
              <a:t>popper</a:t>
            </a:r>
            <a:r>
              <a:rPr lang="it-IT" baseline="0" dirty="0"/>
              <a:t> </a:t>
            </a:r>
            <a:r>
              <a:rPr lang="it-IT" dirty="0"/>
              <a:t>nel 1919 va a </a:t>
            </a:r>
            <a:r>
              <a:rPr lang="it-IT" dirty="0" err="1"/>
              <a:t>vienna</a:t>
            </a:r>
            <a:r>
              <a:rPr lang="it-IT" dirty="0"/>
              <a:t> a seguire una conferenza di </a:t>
            </a:r>
            <a:r>
              <a:rPr lang="it-IT" dirty="0" err="1"/>
              <a:t>einstein</a:t>
            </a:r>
            <a:r>
              <a:rPr lang="it-IT" dirty="0"/>
              <a:t>.</a:t>
            </a:r>
          </a:p>
          <a:p>
            <a:r>
              <a:rPr lang="it-IT" dirty="0"/>
              <a:t>Einstein ha già pubblicato 5 articoli che cambieranno la scienza, compreso quello</a:t>
            </a:r>
            <a:r>
              <a:rPr lang="it-IT" baseline="0" dirty="0"/>
              <a:t> per il quale prenderà il </a:t>
            </a:r>
            <a:r>
              <a:rPr lang="it-IT" baseline="0" dirty="0" err="1"/>
              <a:t>nobel</a:t>
            </a:r>
            <a:r>
              <a:rPr lang="it-IT" baseline="0" dirty="0"/>
              <a:t>, quello in cui dimostra l’esistenza degli atomi e la teoria ristretta della relatività (1905), e anche teoria generale della relatività (1916).</a:t>
            </a:r>
          </a:p>
          <a:p>
            <a:r>
              <a:rPr lang="it-IT" baseline="0" dirty="0"/>
              <a:t>Propone il criterio di falsificabilità: le teorie scientifiche sono vere finché non si dimostrano sbagliate.</a:t>
            </a:r>
          </a:p>
          <a:p>
            <a:r>
              <a:rPr lang="it-IT" baseline="0" dirty="0"/>
              <a:t>Modello mentale che si mette alla prova con una serie di tentativi ed errori. Ed è lì l’esperimento.</a:t>
            </a:r>
          </a:p>
          <a:p>
            <a:endParaRPr lang="it-IT" dirty="0"/>
          </a:p>
        </p:txBody>
      </p:sp>
      <p:sp>
        <p:nvSpPr>
          <p:cNvPr id="4" name="Segnaposto numero diapositiva 3"/>
          <p:cNvSpPr>
            <a:spLocks noGrp="1"/>
          </p:cNvSpPr>
          <p:nvPr>
            <p:ph type="sldNum" sz="quarter" idx="10"/>
          </p:nvPr>
        </p:nvSpPr>
        <p:spPr/>
        <p:txBody>
          <a:bodyPr/>
          <a:lstStyle/>
          <a:p>
            <a:fld id="{819B6956-9471-6248-BD77-FC85CFC2BABF}" type="slidenum">
              <a:rPr lang="it-IT" smtClean="0"/>
              <a:t>23</a:t>
            </a:fld>
            <a:endParaRPr lang="it-IT"/>
          </a:p>
        </p:txBody>
      </p:sp>
    </p:spTree>
    <p:extLst>
      <p:ext uri="{BB962C8B-B14F-4D97-AF65-F5344CB8AC3E}">
        <p14:creationId xmlns:p14="http://schemas.microsoft.com/office/powerpoint/2010/main" val="838662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a:t>
            </a:r>
            <a:r>
              <a:rPr lang="it-IT" baseline="0" dirty="0"/>
              <a:t> solo scientifica, attenzione. Resistenza all’autorità in tutti gli ambiti della vita. È un programma politico completo, e la scienza ne è una parte. Rifiuto dell’autoritarismo e del collettivismo. È una filosofia individualista.</a:t>
            </a:r>
          </a:p>
          <a:p>
            <a:r>
              <a:rPr lang="it-IT" baseline="0" dirty="0"/>
              <a:t>Perché crediamo alla scienza? perché è corroborata dai test empirici. La corroborazione.</a:t>
            </a:r>
          </a:p>
          <a:p>
            <a:r>
              <a:rPr lang="it-IT" baseline="0" dirty="0"/>
              <a:t>Una teoria (che per qualcuno è una certezza) che non può essere falsificata. Che nessun esperimento potrà mai dire: ecco le prove del contrario.</a:t>
            </a:r>
          </a:p>
          <a:p>
            <a:r>
              <a:rPr lang="it-IT" baseline="0" dirty="0"/>
              <a:t>Esistenza di dio.  Quindi non è scienza. e così la archiviamo. Anche il marxismo. Certe teorie economiche. Oppure: la psicoanalisi. Dignitosissime, ma non scienza.</a:t>
            </a:r>
            <a:endParaRPr lang="it-IT" dirty="0"/>
          </a:p>
          <a:p>
            <a:endParaRPr lang="it-IT" dirty="0"/>
          </a:p>
        </p:txBody>
      </p:sp>
      <p:sp>
        <p:nvSpPr>
          <p:cNvPr id="4" name="Segnaposto numero diapositiva 3"/>
          <p:cNvSpPr>
            <a:spLocks noGrp="1"/>
          </p:cNvSpPr>
          <p:nvPr>
            <p:ph type="sldNum" sz="quarter" idx="10"/>
          </p:nvPr>
        </p:nvSpPr>
        <p:spPr/>
        <p:txBody>
          <a:bodyPr/>
          <a:lstStyle/>
          <a:p>
            <a:fld id="{819B6956-9471-6248-BD77-FC85CFC2BABF}" type="slidenum">
              <a:rPr lang="it-IT" smtClean="0"/>
              <a:t>24</a:t>
            </a:fld>
            <a:endParaRPr lang="it-IT"/>
          </a:p>
        </p:txBody>
      </p:sp>
    </p:spTree>
    <p:extLst>
      <p:ext uri="{BB962C8B-B14F-4D97-AF65-F5344CB8AC3E}">
        <p14:creationId xmlns:p14="http://schemas.microsoft.com/office/powerpoint/2010/main" val="2012236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0" indent="0" algn="l" rtl="0">
              <a:lnSpc>
                <a:spcPct val="115000"/>
              </a:lnSpc>
              <a:spcBef>
                <a:spcPts val="0"/>
              </a:spcBef>
              <a:spcAft>
                <a:spcPts val="0"/>
              </a:spcAft>
              <a:buNone/>
            </a:pPr>
            <a:r>
              <a:rPr lang="it" sz="900" dirty="0">
                <a:solidFill>
                  <a:schemeClr val="dk1"/>
                </a:solidFill>
              </a:rPr>
              <a:t>(quanto più resiste ai tentativi di falsificazione, tanto più una teoria è solida, corroborata).</a:t>
            </a:r>
          </a:p>
          <a:p>
            <a:pPr marL="0" lvl="0" indent="0" algn="l" rtl="0">
              <a:lnSpc>
                <a:spcPct val="115000"/>
              </a:lnSpc>
              <a:spcBef>
                <a:spcPts val="0"/>
              </a:spcBef>
              <a:spcAft>
                <a:spcPts val="0"/>
              </a:spcAft>
              <a:buNone/>
            </a:pPr>
            <a:r>
              <a:rPr lang="it" sz="900" dirty="0">
                <a:solidFill>
                  <a:schemeClr val="dk1"/>
                </a:solidFill>
              </a:rPr>
              <a:t>(la teoria scientifica può nascere anche in seno alla metafisica)</a:t>
            </a:r>
          </a:p>
          <a:p>
            <a:endParaRPr lang="it-IT" dirty="0"/>
          </a:p>
        </p:txBody>
      </p:sp>
      <p:sp>
        <p:nvSpPr>
          <p:cNvPr id="4" name="Segnaposto numero diapositiva 3"/>
          <p:cNvSpPr>
            <a:spLocks noGrp="1"/>
          </p:cNvSpPr>
          <p:nvPr>
            <p:ph type="sldNum" sz="quarter" idx="10"/>
          </p:nvPr>
        </p:nvSpPr>
        <p:spPr/>
        <p:txBody>
          <a:bodyPr/>
          <a:lstStyle/>
          <a:p>
            <a:fld id="{819B6956-9471-6248-BD77-FC85CFC2BABF}" type="slidenum">
              <a:rPr lang="it-IT" smtClean="0"/>
              <a:t>25</a:t>
            </a:fld>
            <a:endParaRPr lang="it-IT"/>
          </a:p>
        </p:txBody>
      </p:sp>
    </p:spTree>
    <p:extLst>
      <p:ext uri="{BB962C8B-B14F-4D97-AF65-F5344CB8AC3E}">
        <p14:creationId xmlns:p14="http://schemas.microsoft.com/office/powerpoint/2010/main" val="2012236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000000"/>
                </a:solidFill>
                <a:effectLst/>
                <a:latin typeface="Times"/>
              </a:rPr>
              <a:t>The </a:t>
            </a:r>
            <a:r>
              <a:rPr lang="it-IT" b="0" i="0" dirty="0" err="1">
                <a:solidFill>
                  <a:srgbClr val="000000"/>
                </a:solidFill>
                <a:effectLst/>
                <a:latin typeface="Times"/>
              </a:rPr>
              <a:t>conversations</a:t>
            </a:r>
            <a:r>
              <a:rPr lang="it-IT" b="0" i="0" dirty="0">
                <a:solidFill>
                  <a:srgbClr val="000000"/>
                </a:solidFill>
                <a:effectLst/>
                <a:latin typeface="Times"/>
              </a:rPr>
              <a:t> </a:t>
            </a:r>
            <a:r>
              <a:rPr lang="it-IT" b="0" i="0" dirty="0" err="1">
                <a:solidFill>
                  <a:srgbClr val="000000"/>
                </a:solidFill>
                <a:effectLst/>
                <a:latin typeface="Times"/>
              </a:rPr>
              <a:t>were</a:t>
            </a:r>
            <a:r>
              <a:rPr lang="it-IT" b="0" i="0" dirty="0">
                <a:solidFill>
                  <a:srgbClr val="000000"/>
                </a:solidFill>
                <a:effectLst/>
                <a:latin typeface="Times"/>
              </a:rPr>
              <a:t> </a:t>
            </a:r>
            <a:r>
              <a:rPr lang="it-IT" b="0" i="0" dirty="0" err="1">
                <a:solidFill>
                  <a:srgbClr val="000000"/>
                </a:solidFill>
                <a:effectLst/>
                <a:latin typeface="Times"/>
              </a:rPr>
              <a:t>always</a:t>
            </a:r>
            <a:r>
              <a:rPr lang="it-IT" b="0" i="0" dirty="0">
                <a:solidFill>
                  <a:srgbClr val="000000"/>
                </a:solidFill>
                <a:effectLst/>
                <a:latin typeface="Times"/>
              </a:rPr>
              <a:t> </a:t>
            </a:r>
            <a:r>
              <a:rPr lang="it-IT" b="0" i="0" dirty="0" err="1">
                <a:solidFill>
                  <a:srgbClr val="000000"/>
                </a:solidFill>
                <a:effectLst/>
                <a:latin typeface="Times"/>
              </a:rPr>
              <a:t>about</a:t>
            </a:r>
            <a:r>
              <a:rPr lang="it-IT" b="0" i="0" dirty="0">
                <a:solidFill>
                  <a:srgbClr val="000000"/>
                </a:solidFill>
                <a:effectLst/>
                <a:latin typeface="Times"/>
              </a:rPr>
              <a:t> some </a:t>
            </a:r>
            <a:r>
              <a:rPr lang="it-IT" b="0" i="0" dirty="0" err="1">
                <a:solidFill>
                  <a:srgbClr val="000000"/>
                </a:solidFill>
                <a:effectLst/>
                <a:latin typeface="Times"/>
              </a:rPr>
              <a:t>aspect</a:t>
            </a:r>
            <a:r>
              <a:rPr lang="it-IT" b="0" i="0" dirty="0">
                <a:solidFill>
                  <a:srgbClr val="000000"/>
                </a:solidFill>
                <a:effectLst/>
                <a:latin typeface="Times"/>
              </a:rPr>
              <a:t> of theory. I </a:t>
            </a:r>
            <a:r>
              <a:rPr lang="it-IT" b="0" i="0" dirty="0" err="1">
                <a:solidFill>
                  <a:srgbClr val="000000"/>
                </a:solidFill>
                <a:effectLst/>
                <a:latin typeface="Times"/>
              </a:rPr>
              <a:t>had</a:t>
            </a:r>
            <a:r>
              <a:rPr lang="it-IT" b="0" i="0" dirty="0">
                <a:solidFill>
                  <a:srgbClr val="000000"/>
                </a:solidFill>
                <a:effectLst/>
                <a:latin typeface="Times"/>
              </a:rPr>
              <a:t> </a:t>
            </a:r>
            <a:r>
              <a:rPr lang="it-IT" b="0" i="0" dirty="0" err="1">
                <a:solidFill>
                  <a:srgbClr val="000000"/>
                </a:solidFill>
                <a:effectLst/>
                <a:latin typeface="Times"/>
              </a:rPr>
              <a:t>been</a:t>
            </a:r>
            <a:r>
              <a:rPr lang="it-IT" b="0" i="0" dirty="0">
                <a:solidFill>
                  <a:srgbClr val="000000"/>
                </a:solidFill>
                <a:effectLst/>
                <a:latin typeface="Times"/>
              </a:rPr>
              <a:t> </a:t>
            </a:r>
            <a:r>
              <a:rPr lang="it-IT" b="0" i="0" dirty="0" err="1">
                <a:solidFill>
                  <a:srgbClr val="000000"/>
                </a:solidFill>
                <a:effectLst/>
                <a:latin typeface="Times"/>
              </a:rPr>
              <a:t>calling</a:t>
            </a:r>
            <a:r>
              <a:rPr lang="it-IT" b="0" i="0" dirty="0">
                <a:solidFill>
                  <a:srgbClr val="000000"/>
                </a:solidFill>
                <a:effectLst/>
                <a:latin typeface="Times"/>
              </a:rPr>
              <a:t> theories </a:t>
            </a:r>
            <a:r>
              <a:rPr lang="it-IT" b="0" i="0" dirty="0" err="1">
                <a:solidFill>
                  <a:srgbClr val="000000"/>
                </a:solidFill>
                <a:effectLst/>
                <a:latin typeface="Times"/>
              </a:rPr>
              <a:t>true</a:t>
            </a:r>
            <a:r>
              <a:rPr lang="it-IT" b="0" i="0" dirty="0">
                <a:solidFill>
                  <a:srgbClr val="000000"/>
                </a:solidFill>
                <a:effectLst/>
                <a:latin typeface="Times"/>
              </a:rPr>
              <a:t> and false. He </a:t>
            </a:r>
            <a:r>
              <a:rPr lang="it-IT" b="0" i="0" dirty="0" err="1">
                <a:solidFill>
                  <a:srgbClr val="000000"/>
                </a:solidFill>
                <a:effectLst/>
                <a:latin typeface="Times"/>
              </a:rPr>
              <a:t>corrected</a:t>
            </a:r>
            <a:r>
              <a:rPr lang="it-IT" b="0" i="0" dirty="0">
                <a:solidFill>
                  <a:srgbClr val="000000"/>
                </a:solidFill>
                <a:effectLst/>
                <a:latin typeface="Times"/>
              </a:rPr>
              <a:t> </a:t>
            </a:r>
            <a:r>
              <a:rPr lang="it-IT" b="0" i="0" dirty="0" err="1">
                <a:solidFill>
                  <a:srgbClr val="000000"/>
                </a:solidFill>
                <a:effectLst/>
                <a:latin typeface="Times"/>
              </a:rPr>
              <a:t>that</a:t>
            </a:r>
            <a:r>
              <a:rPr lang="it-IT" b="0" i="0" dirty="0">
                <a:solidFill>
                  <a:srgbClr val="000000"/>
                </a:solidFill>
                <a:effectLst/>
                <a:latin typeface="Times"/>
              </a:rPr>
              <a:t>. He </a:t>
            </a:r>
            <a:r>
              <a:rPr lang="it-IT" b="0" i="0" dirty="0" err="1">
                <a:solidFill>
                  <a:srgbClr val="000000"/>
                </a:solidFill>
                <a:effectLst/>
                <a:latin typeface="Times"/>
              </a:rPr>
              <a:t>told</a:t>
            </a:r>
            <a:r>
              <a:rPr lang="it-IT" b="0" i="0" dirty="0">
                <a:solidFill>
                  <a:srgbClr val="000000"/>
                </a:solidFill>
                <a:effectLst/>
                <a:latin typeface="Times"/>
              </a:rPr>
              <a:t> me </a:t>
            </a:r>
            <a:r>
              <a:rPr lang="it-IT" b="0" i="0" dirty="0" err="1">
                <a:solidFill>
                  <a:srgbClr val="000000"/>
                </a:solidFill>
                <a:effectLst/>
                <a:latin typeface="Times"/>
              </a:rPr>
              <a:t>that</a:t>
            </a:r>
            <a:r>
              <a:rPr lang="it-IT" b="0" i="0" dirty="0">
                <a:solidFill>
                  <a:srgbClr val="000000"/>
                </a:solidFill>
                <a:effectLst/>
                <a:latin typeface="Times"/>
              </a:rPr>
              <a:t> </a:t>
            </a:r>
            <a:r>
              <a:rPr lang="it-IT" b="0" i="0" dirty="0" err="1">
                <a:solidFill>
                  <a:srgbClr val="000000"/>
                </a:solidFill>
                <a:effectLst/>
                <a:latin typeface="Times"/>
              </a:rPr>
              <a:t>any</a:t>
            </a:r>
            <a:r>
              <a:rPr lang="it-IT" b="0" i="0" dirty="0">
                <a:solidFill>
                  <a:srgbClr val="000000"/>
                </a:solidFill>
                <a:effectLst/>
                <a:latin typeface="Times"/>
              </a:rPr>
              <a:t> theory </a:t>
            </a:r>
            <a:r>
              <a:rPr lang="it-IT" b="0" i="0" dirty="0" err="1">
                <a:solidFill>
                  <a:srgbClr val="000000"/>
                </a:solidFill>
                <a:effectLst/>
                <a:latin typeface="Times"/>
              </a:rPr>
              <a:t>is</a:t>
            </a:r>
            <a:r>
              <a:rPr lang="it-IT" b="0" i="0" dirty="0">
                <a:solidFill>
                  <a:srgbClr val="000000"/>
                </a:solidFill>
                <a:effectLst/>
                <a:latin typeface="Times"/>
              </a:rPr>
              <a:t> </a:t>
            </a:r>
            <a:r>
              <a:rPr lang="it-IT" b="0" i="0" dirty="0" err="1">
                <a:solidFill>
                  <a:srgbClr val="000000"/>
                </a:solidFill>
                <a:effectLst/>
                <a:latin typeface="Times"/>
              </a:rPr>
              <a:t>tentative</a:t>
            </a:r>
            <a:r>
              <a:rPr lang="it-IT" b="0" i="0" dirty="0">
                <a:solidFill>
                  <a:srgbClr val="000000"/>
                </a:solidFill>
                <a:effectLst/>
                <a:latin typeface="Times"/>
              </a:rPr>
              <a:t>. A theory </a:t>
            </a:r>
            <a:r>
              <a:rPr lang="it-IT" b="0" i="0" dirty="0" err="1">
                <a:solidFill>
                  <a:srgbClr val="000000"/>
                </a:solidFill>
                <a:effectLst/>
                <a:latin typeface="Times"/>
              </a:rPr>
              <a:t>can't</a:t>
            </a:r>
            <a:r>
              <a:rPr lang="it-IT" b="0" i="0" dirty="0">
                <a:solidFill>
                  <a:srgbClr val="000000"/>
                </a:solidFill>
                <a:effectLst/>
                <a:latin typeface="Times"/>
              </a:rPr>
              <a:t> be </a:t>
            </a:r>
            <a:r>
              <a:rPr lang="it-IT" b="0" i="0" dirty="0" err="1">
                <a:solidFill>
                  <a:srgbClr val="000000"/>
                </a:solidFill>
                <a:effectLst/>
                <a:latin typeface="Times"/>
              </a:rPr>
              <a:t>wrong</a:t>
            </a:r>
            <a:r>
              <a:rPr lang="it-IT" b="0" i="0" dirty="0">
                <a:solidFill>
                  <a:srgbClr val="000000"/>
                </a:solidFill>
                <a:effectLst/>
                <a:latin typeface="Times"/>
              </a:rPr>
              <a:t>, he </a:t>
            </a:r>
            <a:r>
              <a:rPr lang="it-IT" b="0" i="0" dirty="0" err="1">
                <a:solidFill>
                  <a:srgbClr val="000000"/>
                </a:solidFill>
                <a:effectLst/>
                <a:latin typeface="Times"/>
              </a:rPr>
              <a:t>said</a:t>
            </a:r>
            <a:r>
              <a:rPr lang="it-IT" b="0" i="0" dirty="0">
                <a:solidFill>
                  <a:srgbClr val="000000"/>
                </a:solidFill>
                <a:effectLst/>
                <a:latin typeface="Times"/>
              </a:rPr>
              <a:t>. </a:t>
            </a:r>
            <a:r>
              <a:rPr lang="it-IT" b="0" i="0" dirty="0" err="1">
                <a:solidFill>
                  <a:srgbClr val="000000"/>
                </a:solidFill>
                <a:effectLst/>
                <a:latin typeface="Times"/>
              </a:rPr>
              <a:t>It's</a:t>
            </a:r>
            <a:r>
              <a:rPr lang="it-IT" b="0" i="0" dirty="0">
                <a:solidFill>
                  <a:srgbClr val="000000"/>
                </a:solidFill>
                <a:effectLst/>
                <a:latin typeface="Times"/>
              </a:rPr>
              <a:t> just like </a:t>
            </a:r>
            <a:r>
              <a:rPr lang="it-IT" b="0" i="0" dirty="0" err="1">
                <a:solidFill>
                  <a:srgbClr val="000000"/>
                </a:solidFill>
                <a:effectLst/>
                <a:latin typeface="Times"/>
              </a:rPr>
              <a:t>grammatical</a:t>
            </a:r>
            <a:r>
              <a:rPr lang="it-IT" b="0" i="0" dirty="0">
                <a:solidFill>
                  <a:srgbClr val="000000"/>
                </a:solidFill>
                <a:effectLst/>
                <a:latin typeface="Times"/>
              </a:rPr>
              <a:t> nonsense. The </a:t>
            </a:r>
            <a:r>
              <a:rPr lang="it-IT" b="0" i="0" dirty="0" err="1">
                <a:solidFill>
                  <a:srgbClr val="000000"/>
                </a:solidFill>
                <a:effectLst/>
                <a:latin typeface="Times"/>
              </a:rPr>
              <a:t>grammar</a:t>
            </a:r>
            <a:r>
              <a:rPr lang="it-IT" b="0" i="0" dirty="0">
                <a:solidFill>
                  <a:srgbClr val="000000"/>
                </a:solidFill>
                <a:effectLst/>
                <a:latin typeface="Times"/>
              </a:rPr>
              <a:t> </a:t>
            </a:r>
            <a:r>
              <a:rPr lang="it-IT" b="0" i="0" dirty="0" err="1">
                <a:solidFill>
                  <a:srgbClr val="000000"/>
                </a:solidFill>
                <a:effectLst/>
                <a:latin typeface="Times"/>
              </a:rPr>
              <a:t>itself</a:t>
            </a:r>
            <a:r>
              <a:rPr lang="it-IT" b="0" i="0" dirty="0">
                <a:solidFill>
                  <a:srgbClr val="000000"/>
                </a:solidFill>
                <a:effectLst/>
                <a:latin typeface="Times"/>
              </a:rPr>
              <a:t> </a:t>
            </a:r>
            <a:r>
              <a:rPr lang="it-IT" b="0" i="0" dirty="0" err="1">
                <a:solidFill>
                  <a:srgbClr val="000000"/>
                </a:solidFill>
                <a:effectLst/>
                <a:latin typeface="Times"/>
              </a:rPr>
              <a:t>is</a:t>
            </a:r>
            <a:r>
              <a:rPr lang="it-IT" b="0" i="0" dirty="0">
                <a:solidFill>
                  <a:srgbClr val="000000"/>
                </a:solidFill>
                <a:effectLst/>
                <a:latin typeface="Times"/>
              </a:rPr>
              <a:t> </a:t>
            </a:r>
            <a:r>
              <a:rPr lang="it-IT" b="0" i="0" dirty="0" err="1">
                <a:solidFill>
                  <a:srgbClr val="000000"/>
                </a:solidFill>
                <a:effectLst/>
                <a:latin typeface="Times"/>
              </a:rPr>
              <a:t>not</a:t>
            </a:r>
            <a:r>
              <a:rPr lang="it-IT" b="0" i="0" dirty="0">
                <a:solidFill>
                  <a:srgbClr val="000000"/>
                </a:solidFill>
                <a:effectLst/>
                <a:latin typeface="Times"/>
              </a:rPr>
              <a:t> </a:t>
            </a:r>
            <a:r>
              <a:rPr lang="it-IT" b="0" i="0" dirty="0" err="1">
                <a:solidFill>
                  <a:srgbClr val="000000"/>
                </a:solidFill>
                <a:effectLst/>
                <a:latin typeface="Times"/>
              </a:rPr>
              <a:t>wrong</a:t>
            </a:r>
            <a:r>
              <a:rPr lang="it-IT" b="0" i="0" dirty="0">
                <a:solidFill>
                  <a:srgbClr val="000000"/>
                </a:solidFill>
                <a:effectLst/>
                <a:latin typeface="Times"/>
              </a:rPr>
              <a:t>. The </a:t>
            </a:r>
            <a:r>
              <a:rPr lang="it-IT" b="0" i="0" dirty="0" err="1">
                <a:solidFill>
                  <a:srgbClr val="000000"/>
                </a:solidFill>
                <a:effectLst/>
                <a:latin typeface="Times"/>
              </a:rPr>
              <a:t>person</a:t>
            </a:r>
            <a:r>
              <a:rPr lang="it-IT" b="0" i="0" dirty="0">
                <a:solidFill>
                  <a:srgbClr val="000000"/>
                </a:solidFill>
                <a:effectLst/>
                <a:latin typeface="Times"/>
              </a:rPr>
              <a:t> makes </a:t>
            </a:r>
            <a:r>
              <a:rPr lang="it-IT" b="0" i="0" dirty="0" err="1">
                <a:solidFill>
                  <a:srgbClr val="000000"/>
                </a:solidFill>
                <a:effectLst/>
                <a:latin typeface="Times"/>
              </a:rPr>
              <a:t>it</a:t>
            </a:r>
            <a:r>
              <a:rPr lang="it-IT" b="0" i="0" dirty="0">
                <a:solidFill>
                  <a:srgbClr val="000000"/>
                </a:solidFill>
                <a:effectLst/>
                <a:latin typeface="Times"/>
              </a:rPr>
              <a:t> </a:t>
            </a:r>
            <a:r>
              <a:rPr lang="it-IT" b="0" i="0" dirty="0" err="1">
                <a:solidFill>
                  <a:srgbClr val="000000"/>
                </a:solidFill>
                <a:effectLst/>
                <a:latin typeface="Times"/>
              </a:rPr>
              <a:t>wrong</a:t>
            </a:r>
            <a:r>
              <a:rPr lang="it-IT" b="0" i="0" dirty="0">
                <a:solidFill>
                  <a:srgbClr val="000000"/>
                </a:solidFill>
                <a:effectLst/>
                <a:latin typeface="Times"/>
              </a:rPr>
              <a:t>."</a:t>
            </a:r>
            <a:endParaRPr lang="it-IT" dirty="0"/>
          </a:p>
        </p:txBody>
      </p:sp>
      <p:sp>
        <p:nvSpPr>
          <p:cNvPr id="4" name="Segnaposto numero diapositiva 3"/>
          <p:cNvSpPr>
            <a:spLocks noGrp="1"/>
          </p:cNvSpPr>
          <p:nvPr>
            <p:ph type="sldNum" sz="quarter" idx="5"/>
          </p:nvPr>
        </p:nvSpPr>
        <p:spPr/>
        <p:txBody>
          <a:bodyPr/>
          <a:lstStyle/>
          <a:p>
            <a:fld id="{3CB564E5-F815-C84F-A878-93FA00A0076E}" type="slidenum">
              <a:rPr lang="it-IT" smtClean="0"/>
              <a:t>26</a:t>
            </a:fld>
            <a:endParaRPr lang="it-IT"/>
          </a:p>
        </p:txBody>
      </p:sp>
    </p:spTree>
    <p:extLst>
      <p:ext uri="{BB962C8B-B14F-4D97-AF65-F5344CB8AC3E}">
        <p14:creationId xmlns:p14="http://schemas.microsoft.com/office/powerpoint/2010/main" val="1603055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Quindi la scienza non precede</a:t>
            </a:r>
            <a:r>
              <a:rPr lang="it-IT" baseline="0" dirty="0"/>
              <a:t> né per verificazione né per falsificazione ma per slittamento dei paradigmi. Gli esempi che vi ho portato sono dentro i paradigmi.</a:t>
            </a:r>
          </a:p>
          <a:p>
            <a:r>
              <a:rPr lang="it-IT" baseline="0" dirty="0"/>
              <a:t>Non è che lui neghi l’esistenza di un metodo, ma ne ridimensiona l’importanza.</a:t>
            </a:r>
          </a:p>
          <a:p>
            <a:r>
              <a:rPr lang="it-IT" baseline="0" dirty="0"/>
              <a:t>Anni sessanta</a:t>
            </a:r>
          </a:p>
          <a:p>
            <a:pPr marL="0" marR="0" lvl="0" indent="0" algn="l" defTabSz="456855" rtl="0" eaLnBrk="1" fontAlgn="auto" latinLnBrk="0" hangingPunct="1">
              <a:lnSpc>
                <a:spcPct val="100000"/>
              </a:lnSpc>
              <a:spcBef>
                <a:spcPts val="0"/>
              </a:spcBef>
              <a:spcAft>
                <a:spcPts val="0"/>
              </a:spcAft>
              <a:buClrTx/>
              <a:buSzTx/>
              <a:buFontTx/>
              <a:buNone/>
              <a:tabLst/>
              <a:defRPr/>
            </a:pPr>
            <a:r>
              <a:rPr lang="it-IT" dirty="0"/>
              <a:t>le fasi della scienza: normale e straordinaria. e le rivoluzioni: </a:t>
            </a:r>
            <a:r>
              <a:rPr lang="it-IT" sz="900" dirty="0">
                <a:solidFill>
                  <a:srgbClr val="202122"/>
                </a:solidFill>
                <a:highlight>
                  <a:srgbClr val="FFFFFF"/>
                </a:highlight>
              </a:rPr>
              <a:t>il nuovo paradigma viene accettato perché in grado di risolvere meglio i problemi (fisica moderna rispetto alla fisica classica). </a:t>
            </a:r>
            <a:endParaRPr lang="it-IT" dirty="0"/>
          </a:p>
          <a:p>
            <a:endParaRPr lang="it-IT" dirty="0"/>
          </a:p>
          <a:p>
            <a:r>
              <a:rPr lang="it-IT" dirty="0"/>
              <a:t>Ancora più complicato… in effetti pensate ad astronomia, a biochimica, a paleontologia: hanno metodi diversi! C’è chi nemmeno può fare esperimenti. E all’interno della stessa disciplina, astronomia, esistono branche a loro volta diverse!</a:t>
            </a:r>
          </a:p>
        </p:txBody>
      </p:sp>
      <p:sp>
        <p:nvSpPr>
          <p:cNvPr id="4" name="Segnaposto numero diapositiva 3"/>
          <p:cNvSpPr>
            <a:spLocks noGrp="1"/>
          </p:cNvSpPr>
          <p:nvPr>
            <p:ph type="sldNum" sz="quarter" idx="10"/>
          </p:nvPr>
        </p:nvSpPr>
        <p:spPr/>
        <p:txBody>
          <a:bodyPr/>
          <a:lstStyle/>
          <a:p>
            <a:fld id="{C5E14D9D-F4DB-8442-9954-C1F19A62D323}" type="slidenum">
              <a:rPr lang="it-IT" smtClean="0"/>
              <a:t>27</a:t>
            </a:fld>
            <a:endParaRPr lang="it-IT" dirty="0"/>
          </a:p>
        </p:txBody>
      </p:sp>
    </p:spTree>
    <p:extLst>
      <p:ext uri="{BB962C8B-B14F-4D97-AF65-F5344CB8AC3E}">
        <p14:creationId xmlns:p14="http://schemas.microsoft.com/office/powerpoint/2010/main" val="1310457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Scienza normale, rivoluzione scientifica, nuovo paradigma nella scienza normale</a:t>
            </a:r>
            <a:r>
              <a:rPr lang="it-IT" baseline="0" dirty="0"/>
              <a:t>.</a:t>
            </a:r>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28</a:t>
            </a:fld>
            <a:endParaRPr lang="it-IT" dirty="0"/>
          </a:p>
        </p:txBody>
      </p:sp>
    </p:spTree>
    <p:extLst>
      <p:ext uri="{BB962C8B-B14F-4D97-AF65-F5344CB8AC3E}">
        <p14:creationId xmlns:p14="http://schemas.microsoft.com/office/powerpoint/2010/main" val="1310457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baseline="0" dirty="0"/>
              <a:t>Lui è allievo di </a:t>
            </a:r>
            <a:r>
              <a:rPr lang="it-IT" baseline="0" dirty="0" err="1"/>
              <a:t>popper</a:t>
            </a:r>
            <a:r>
              <a:rPr lang="it-IT" baseline="0" dirty="0"/>
              <a:t>, una specie di figlio ribelle, ipercritico (almeno all’inizio) verso il maestro</a:t>
            </a:r>
          </a:p>
          <a:p>
            <a:endParaRPr lang="it-IT" dirty="0"/>
          </a:p>
          <a:p>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29</a:t>
            </a:fld>
            <a:endParaRPr lang="it-IT" dirty="0"/>
          </a:p>
        </p:txBody>
      </p:sp>
    </p:spTree>
    <p:extLst>
      <p:ext uri="{BB962C8B-B14F-4D97-AF65-F5344CB8AC3E}">
        <p14:creationId xmlns:p14="http://schemas.microsoft.com/office/powerpoint/2010/main" val="1310457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fld id="{3CB564E5-F815-C84F-A878-93FA00A0076E}" type="slidenum">
              <a:rPr lang="it-IT" smtClean="0"/>
              <a:t>3</a:t>
            </a:fld>
            <a:endParaRPr lang="it-IT"/>
          </a:p>
        </p:txBody>
      </p:sp>
      <p:sp>
        <p:nvSpPr>
          <p:cNvPr id="2" name="Segnaposto note 1"/>
          <p:cNvSpPr>
            <a:spLocks noGrp="1"/>
          </p:cNvSpPr>
          <p:nvPr>
            <p:ph type="body" idx="1"/>
          </p:nvPr>
        </p:nvSpPr>
        <p:spPr/>
        <p:txBody>
          <a:bodyPr/>
          <a:lstStyle/>
          <a:p>
            <a:r>
              <a:rPr lang="it-IT" dirty="0"/>
              <a:t>Per esempio bisogna farsi un paio di domande:</a:t>
            </a:r>
          </a:p>
          <a:p>
            <a:pPr marL="228600" indent="-228600">
              <a:buFontTx/>
              <a:buAutoNum type="arabicPeriod"/>
            </a:pPr>
            <a:r>
              <a:rPr lang="it-IT" dirty="0"/>
              <a:t>Perché comunicare la scienza? le vostre risposte</a:t>
            </a:r>
          </a:p>
          <a:p>
            <a:pPr marL="228600" indent="-228600">
              <a:buFontTx/>
              <a:buAutoNum type="arabicPeriod"/>
            </a:pPr>
            <a:r>
              <a:rPr lang="it-IT" dirty="0"/>
              <a:t>La mia: io lo faccio di lavoro: risposta sufficiente? No, perché si porta dietro un’altra domanda: perché esiste un lavoro come il mio? </a:t>
            </a:r>
          </a:p>
          <a:p>
            <a:endParaRPr lang="it-IT" dirty="0"/>
          </a:p>
        </p:txBody>
      </p:sp>
    </p:spTree>
    <p:extLst>
      <p:ext uri="{BB962C8B-B14F-4D97-AF65-F5344CB8AC3E}">
        <p14:creationId xmlns:p14="http://schemas.microsoft.com/office/powerpoint/2010/main" val="2493813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lvl="0" indent="0" algn="l" rtl="0">
              <a:lnSpc>
                <a:spcPct val="115000"/>
              </a:lnSpc>
              <a:spcBef>
                <a:spcPts val="0"/>
              </a:spcBef>
              <a:spcAft>
                <a:spcPts val="0"/>
              </a:spcAft>
              <a:buNone/>
            </a:pPr>
            <a:r>
              <a:rPr lang="it" dirty="0"/>
              <a:t>La scienza è “un’operazione anarchica: non ci sono regole o metodi che nella storia della scienza non siano stati di fatto violati, più o meno consapevolmente. Senza queste rotture la scienza non avrebbe potuto progredire. Le ipotesi scientifiche possono nascere anche fuori dalla scienza, nel mito, nella filosofia, persino dal sogno o nella personale fantasia del ricercatore”.</a:t>
            </a:r>
          </a:p>
          <a:p>
            <a:pPr marL="0" lvl="0" indent="0" algn="l" rtl="0">
              <a:lnSpc>
                <a:spcPct val="115000"/>
              </a:lnSpc>
              <a:spcBef>
                <a:spcPts val="0"/>
              </a:spcBef>
              <a:spcAft>
                <a:spcPts val="0"/>
              </a:spcAft>
              <a:buNone/>
            </a:pPr>
            <a:r>
              <a:rPr lang="it" dirty="0"/>
              <a:t>L’esempio che porta è quello di galileo che punta il canocchiale verso il cielo senza conoscere l’ottica moderna e trascurando l’aspetto della superficie della luna (non poteva capirlo). è stato un atto irrazionale che ha fatto avanzare la scienza. (più razionale di lui fu la chiesa, che considerò le ricadute delle sue affermazioni…). </a:t>
            </a:r>
            <a:br>
              <a:rPr lang="it" dirty="0"/>
            </a:br>
            <a:r>
              <a:rPr lang="it" dirty="0">
                <a:solidFill>
                  <a:schemeClr val="dk1"/>
                </a:solidFill>
              </a:rPr>
              <a:t>per PF la scienza </a:t>
            </a:r>
            <a:r>
              <a:rPr lang="it" sz="800" dirty="0">
                <a:solidFill>
                  <a:srgbClr val="202122"/>
                </a:solidFill>
                <a:highlight>
                  <a:schemeClr val="lt1"/>
                </a:highlight>
              </a:rPr>
              <a:t>non ha alcuna superiorità e non è possibile dare una particolare autorità alle scoperte degli scienziati. La sua posizione è stata definita come </a:t>
            </a:r>
            <a:r>
              <a:rPr lang="it" sz="800" i="1" dirty="0">
                <a:solidFill>
                  <a:srgbClr val="202122"/>
                </a:solidFill>
                <a:highlight>
                  <a:schemeClr val="lt1"/>
                </a:highlight>
              </a:rPr>
              <a:t>anarchismo epistemologico</a:t>
            </a:r>
            <a:r>
              <a:rPr lang="it" sz="800" dirty="0">
                <a:solidFill>
                  <a:srgbClr val="202122"/>
                </a:solidFill>
                <a:highlight>
                  <a:schemeClr val="lt1"/>
                </a:highlight>
              </a:rPr>
              <a:t>. la caratteristica fondamentale della scienza è il suo rifiuto di ogni dogmatismo.</a:t>
            </a:r>
            <a:endParaRPr lang="it" dirty="0"/>
          </a:p>
          <a:p>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30</a:t>
            </a:fld>
            <a:endParaRPr lang="it-IT" dirty="0"/>
          </a:p>
        </p:txBody>
      </p:sp>
    </p:spTree>
    <p:extLst>
      <p:ext uri="{BB962C8B-B14F-4D97-AF65-F5344CB8AC3E}">
        <p14:creationId xmlns:p14="http://schemas.microsoft.com/office/powerpoint/2010/main" val="1310457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 dirty="0"/>
              <a:t>PARENTESI - non è stato il primo a dirlo… </a:t>
            </a:r>
            <a:r>
              <a:rPr lang="it" sz="900" b="1" dirty="0">
                <a:solidFill>
                  <a:srgbClr val="202122"/>
                </a:solidFill>
                <a:highlight>
                  <a:srgbClr val="FFFFFF"/>
                </a:highlight>
              </a:rPr>
              <a:t>William Whewell</a:t>
            </a:r>
            <a:r>
              <a:rPr lang="it" sz="900" dirty="0">
                <a:solidFill>
                  <a:srgbClr val="202122"/>
                </a:solidFill>
                <a:highlight>
                  <a:srgbClr val="FFFFFF"/>
                </a:highlight>
              </a:rPr>
              <a:t> (</a:t>
            </a:r>
            <a:r>
              <a:rPr lang="it" sz="900" dirty="0">
                <a:solidFill>
                  <a:srgbClr val="0645AD"/>
                </a:solidFill>
                <a:highlight>
                  <a:srgbClr val="FFFFFF"/>
                </a:highlight>
                <a:uFill>
                  <a:noFill/>
                </a:uFill>
                <a:hlinkClick r:id="rId3">
                  <a:extLst>
                    <a:ext uri="{A12FA001-AC4F-418D-AE19-62706E023703}">
                      <ahyp:hlinkClr xmlns:ahyp="http://schemas.microsoft.com/office/drawing/2018/hyperlinkcolor" val="tx"/>
                    </a:ext>
                  </a:extLst>
                </a:hlinkClick>
              </a:rPr>
              <a:t>Lancaster</a:t>
            </a:r>
            <a:r>
              <a:rPr lang="it" sz="900" dirty="0">
                <a:solidFill>
                  <a:srgbClr val="202122"/>
                </a:solidFill>
                <a:highlight>
                  <a:srgbClr val="FFFFFF"/>
                </a:highlight>
              </a:rPr>
              <a:t>, </a:t>
            </a:r>
            <a:r>
              <a:rPr lang="it" sz="900" dirty="0">
                <a:solidFill>
                  <a:srgbClr val="0645AD"/>
                </a:solidFill>
                <a:highlight>
                  <a:srgbClr val="FFFFFF"/>
                </a:highlight>
                <a:uFill>
                  <a:noFill/>
                </a:uFill>
                <a:hlinkClick r:id="rId4">
                  <a:extLst>
                    <a:ext uri="{A12FA001-AC4F-418D-AE19-62706E023703}">
                      <ahyp:hlinkClr xmlns:ahyp="http://schemas.microsoft.com/office/drawing/2018/hyperlinkcolor" val="tx"/>
                    </a:ext>
                  </a:extLst>
                </a:hlinkClick>
              </a:rPr>
              <a:t>24 maggio</a:t>
            </a:r>
            <a:r>
              <a:rPr lang="it" sz="900" dirty="0">
                <a:solidFill>
                  <a:srgbClr val="202122"/>
                </a:solidFill>
                <a:highlight>
                  <a:srgbClr val="FFFFFF"/>
                </a:highlight>
              </a:rPr>
              <a:t> </a:t>
            </a:r>
            <a:r>
              <a:rPr lang="it" sz="900" dirty="0">
                <a:solidFill>
                  <a:srgbClr val="0645AD"/>
                </a:solidFill>
                <a:highlight>
                  <a:srgbClr val="FFFFFF"/>
                </a:highlight>
                <a:uFill>
                  <a:noFill/>
                </a:uFill>
                <a:hlinkClick r:id="rId5">
                  <a:extLst>
                    <a:ext uri="{A12FA001-AC4F-418D-AE19-62706E023703}">
                      <ahyp:hlinkClr xmlns:ahyp="http://schemas.microsoft.com/office/drawing/2018/hyperlinkcolor" val="tx"/>
                    </a:ext>
                  </a:extLst>
                </a:hlinkClick>
              </a:rPr>
              <a:t>1794</a:t>
            </a:r>
            <a:r>
              <a:rPr lang="it" sz="900" dirty="0">
                <a:solidFill>
                  <a:srgbClr val="202122"/>
                </a:solidFill>
                <a:highlight>
                  <a:srgbClr val="FFFFFF"/>
                </a:highlight>
              </a:rPr>
              <a:t> – </a:t>
            </a:r>
            <a:r>
              <a:rPr lang="it" sz="900" dirty="0">
                <a:solidFill>
                  <a:srgbClr val="0645AD"/>
                </a:solidFill>
                <a:highlight>
                  <a:srgbClr val="FFFFFF"/>
                </a:highlight>
                <a:uFill>
                  <a:noFill/>
                </a:uFill>
                <a:hlinkClick r:id="rId6">
                  <a:extLst>
                    <a:ext uri="{A12FA001-AC4F-418D-AE19-62706E023703}">
                      <ahyp:hlinkClr xmlns:ahyp="http://schemas.microsoft.com/office/drawing/2018/hyperlinkcolor" val="tx"/>
                    </a:ext>
                  </a:extLst>
                </a:hlinkClick>
              </a:rPr>
              <a:t>Cambridge</a:t>
            </a:r>
            <a:r>
              <a:rPr lang="it" sz="900" dirty="0">
                <a:solidFill>
                  <a:srgbClr val="202122"/>
                </a:solidFill>
                <a:highlight>
                  <a:srgbClr val="FFFFFF"/>
                </a:highlight>
              </a:rPr>
              <a:t>, </a:t>
            </a:r>
            <a:r>
              <a:rPr lang="it" sz="900" dirty="0">
                <a:solidFill>
                  <a:srgbClr val="0645AD"/>
                </a:solidFill>
                <a:highlight>
                  <a:srgbClr val="FFFFFF"/>
                </a:highlight>
                <a:uFill>
                  <a:noFill/>
                </a:uFill>
                <a:hlinkClick r:id="rId7">
                  <a:extLst>
                    <a:ext uri="{A12FA001-AC4F-418D-AE19-62706E023703}">
                      <ahyp:hlinkClr xmlns:ahyp="http://schemas.microsoft.com/office/drawing/2018/hyperlinkcolor" val="tx"/>
                    </a:ext>
                  </a:extLst>
                </a:hlinkClick>
              </a:rPr>
              <a:t>6 marzo</a:t>
            </a:r>
            <a:r>
              <a:rPr lang="it" sz="900" dirty="0">
                <a:solidFill>
                  <a:srgbClr val="202122"/>
                </a:solidFill>
                <a:highlight>
                  <a:srgbClr val="FFFFFF"/>
                </a:highlight>
              </a:rPr>
              <a:t> </a:t>
            </a:r>
            <a:r>
              <a:rPr lang="it" sz="900" dirty="0">
                <a:solidFill>
                  <a:srgbClr val="0645AD"/>
                </a:solidFill>
                <a:highlight>
                  <a:srgbClr val="FFFFFF"/>
                </a:highlight>
                <a:uFill>
                  <a:noFill/>
                </a:uFill>
                <a:hlinkClick r:id="rId8">
                  <a:extLst>
                    <a:ext uri="{A12FA001-AC4F-418D-AE19-62706E023703}">
                      <ahyp:hlinkClr xmlns:ahyp="http://schemas.microsoft.com/office/drawing/2018/hyperlinkcolor" val="tx"/>
                    </a:ext>
                  </a:extLst>
                </a:hlinkClick>
              </a:rPr>
              <a:t>1866</a:t>
            </a:r>
            <a:r>
              <a:rPr lang="it" sz="900" dirty="0">
                <a:solidFill>
                  <a:srgbClr val="202122"/>
                </a:solidFill>
                <a:highlight>
                  <a:srgbClr val="FFFFFF"/>
                </a:highlight>
              </a:rPr>
              <a:t>) è stato un </a:t>
            </a:r>
            <a:r>
              <a:rPr lang="it" sz="900" dirty="0">
                <a:solidFill>
                  <a:srgbClr val="0645AD"/>
                </a:solidFill>
                <a:highlight>
                  <a:srgbClr val="FFFFFF"/>
                </a:highlight>
                <a:uFill>
                  <a:noFill/>
                </a:uFill>
                <a:hlinkClick r:id="rId9">
                  <a:extLst>
                    <a:ext uri="{A12FA001-AC4F-418D-AE19-62706E023703}">
                      <ahyp:hlinkClr xmlns:ahyp="http://schemas.microsoft.com/office/drawing/2018/hyperlinkcolor" val="tx"/>
                    </a:ext>
                  </a:extLst>
                </a:hlinkClick>
              </a:rPr>
              <a:t>filosofo</a:t>
            </a:r>
            <a:r>
              <a:rPr lang="it" sz="900" dirty="0">
                <a:solidFill>
                  <a:srgbClr val="202122"/>
                </a:solidFill>
                <a:highlight>
                  <a:srgbClr val="FFFFFF"/>
                </a:highlight>
              </a:rPr>
              <a:t>, </a:t>
            </a:r>
            <a:r>
              <a:rPr lang="it" sz="900" dirty="0">
                <a:solidFill>
                  <a:srgbClr val="0645AD"/>
                </a:solidFill>
                <a:highlight>
                  <a:srgbClr val="FFFFFF"/>
                </a:highlight>
                <a:uFill>
                  <a:noFill/>
                </a:uFill>
                <a:hlinkClick r:id="rId10">
                  <a:extLst>
                    <a:ext uri="{A12FA001-AC4F-418D-AE19-62706E023703}">
                      <ahyp:hlinkClr xmlns:ahyp="http://schemas.microsoft.com/office/drawing/2018/hyperlinkcolor" val="tx"/>
                    </a:ext>
                  </a:extLst>
                </a:hlinkClick>
              </a:rPr>
              <a:t>mineralogista</a:t>
            </a:r>
            <a:r>
              <a:rPr lang="it" sz="900" dirty="0">
                <a:solidFill>
                  <a:srgbClr val="202122"/>
                </a:solidFill>
                <a:highlight>
                  <a:srgbClr val="FFFFFF"/>
                </a:highlight>
              </a:rPr>
              <a:t> e </a:t>
            </a:r>
            <a:r>
              <a:rPr lang="it" sz="900" u="sng" dirty="0">
                <a:solidFill>
                  <a:srgbClr val="0645AD"/>
                </a:solidFill>
                <a:highlight>
                  <a:srgbClr val="FFFFFF"/>
                </a:highlight>
                <a:hlinkClick r:id="rId11">
                  <a:extLst>
                    <a:ext uri="{A12FA001-AC4F-418D-AE19-62706E023703}">
                      <ahyp:hlinkClr xmlns:ahyp="http://schemas.microsoft.com/office/drawing/2018/hyperlinkcolor" val="tx"/>
                    </a:ext>
                  </a:extLst>
                </a:hlinkClick>
              </a:rPr>
              <a:t>storico della scienza</a:t>
            </a:r>
            <a:r>
              <a:rPr lang="it" sz="900" dirty="0">
                <a:solidFill>
                  <a:srgbClr val="202122"/>
                </a:solidFill>
                <a:highlight>
                  <a:srgbClr val="FFFFFF"/>
                </a:highlight>
              </a:rPr>
              <a:t> </a:t>
            </a:r>
            <a:r>
              <a:rPr lang="it" sz="900" dirty="0">
                <a:solidFill>
                  <a:srgbClr val="0645AD"/>
                </a:solidFill>
                <a:highlight>
                  <a:srgbClr val="FFFFFF"/>
                </a:highlight>
                <a:uFill>
                  <a:noFill/>
                </a:uFill>
                <a:hlinkClick r:id="rId12">
                  <a:extLst>
                    <a:ext uri="{A12FA001-AC4F-418D-AE19-62706E023703}">
                      <ahyp:hlinkClr xmlns:ahyp="http://schemas.microsoft.com/office/drawing/2018/hyperlinkcolor" val="tx"/>
                    </a:ext>
                  </a:extLst>
                </a:hlinkClick>
              </a:rPr>
              <a:t>inglese</a:t>
            </a:r>
            <a:r>
              <a:rPr lang="it" sz="900" dirty="0">
                <a:solidFill>
                  <a:srgbClr val="202122"/>
                </a:solidFill>
                <a:highlight>
                  <a:srgbClr val="FFFFFF"/>
                </a:highlight>
              </a:rPr>
              <a:t>.</a:t>
            </a:r>
          </a:p>
          <a:p>
            <a:pPr marL="0" lvl="0" indent="0" algn="l" rtl="0">
              <a:spcBef>
                <a:spcPts val="0"/>
              </a:spcBef>
              <a:spcAft>
                <a:spcPts val="0"/>
              </a:spcAft>
              <a:buNone/>
            </a:pPr>
            <a:r>
              <a:rPr lang="it" sz="900" dirty="0">
                <a:solidFill>
                  <a:srgbClr val="202122"/>
                </a:solidFill>
                <a:highlight>
                  <a:srgbClr val="FFFFFF"/>
                </a:highlight>
              </a:rPr>
              <a:t>contrario all’empirismo che era dominante sosteneva che ogni ipotesi è frutto di un processo creativo avulso da qualsiasi regola scientifica.</a:t>
            </a:r>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31</a:t>
            </a:fld>
            <a:endParaRPr lang="it-IT"/>
          </a:p>
        </p:txBody>
      </p:sp>
    </p:spTree>
    <p:extLst>
      <p:ext uri="{BB962C8B-B14F-4D97-AF65-F5344CB8AC3E}">
        <p14:creationId xmlns:p14="http://schemas.microsoft.com/office/powerpoint/2010/main" val="4279285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456855" rtl="0" eaLnBrk="1" fontAlgn="auto" latinLnBrk="0" hangingPunct="1">
              <a:lnSpc>
                <a:spcPct val="100000"/>
              </a:lnSpc>
              <a:spcBef>
                <a:spcPts val="0"/>
              </a:spcBef>
              <a:spcAft>
                <a:spcPts val="0"/>
              </a:spcAft>
              <a:buClrTx/>
              <a:buSzTx/>
              <a:buFontTx/>
              <a:buNone/>
              <a:tabLst/>
              <a:defRPr/>
            </a:pPr>
            <a:r>
              <a:rPr lang="it" sz="900" dirty="0">
                <a:solidFill>
                  <a:schemeClr val="dk1"/>
                </a:solidFill>
              </a:rPr>
              <a:t>tra parentesi è lui che si è inventato la parola scienziato… Per mary sommerville è stata inventata la parola scientist nel 1833 da william whewell nell’introduzione a questo libro. Non tanto per essere gender neutral quanto per indicare la persona di scienza in generale, come si faceva con l’artist. Si erano già infatti diversificate le scienze e un’enciclopedico non si sapeva più come chiamarlo, e nemmeno un generico scienziato quindi. (fiera opposizione, di chi trovava la parola “brutta”, come capita oggi a parole normalissime tipo avvocata o architetta… quindi in molti ambienti si continuò a dire filosofo naturale, finché poi scienziato non ha prevalso. adesso nessuno si sognerebbe di dire che è una parola “brutta”) - chiusa parentesi</a:t>
            </a:r>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32</a:t>
            </a:fld>
            <a:endParaRPr lang="it-IT"/>
          </a:p>
        </p:txBody>
      </p:sp>
    </p:spTree>
    <p:extLst>
      <p:ext uri="{BB962C8B-B14F-4D97-AF65-F5344CB8AC3E}">
        <p14:creationId xmlns:p14="http://schemas.microsoft.com/office/powerpoint/2010/main" val="31517074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marR="0" indent="0" algn="l" defTabSz="456855" rtl="0" eaLnBrk="1" fontAlgn="auto" latinLnBrk="0" hangingPunct="1">
              <a:lnSpc>
                <a:spcPct val="100000"/>
              </a:lnSpc>
              <a:spcBef>
                <a:spcPts val="0"/>
              </a:spcBef>
              <a:spcAft>
                <a:spcPts val="0"/>
              </a:spcAft>
              <a:buClrTx/>
              <a:buSzTx/>
              <a:buFontTx/>
              <a:buNone/>
              <a:tabLst/>
              <a:defRPr/>
            </a:pPr>
            <a:r>
              <a:rPr lang="it-IT" sz="900" dirty="0"/>
              <a:t>È la fine del positivismo, e dell’idea che alla scienza si crede perché è un sapere positivo.</a:t>
            </a:r>
          </a:p>
          <a:p>
            <a:pPr marL="0" marR="0" indent="0" algn="l" defTabSz="456855" rtl="0" eaLnBrk="1" fontAlgn="auto" latinLnBrk="0" hangingPunct="1">
              <a:lnSpc>
                <a:spcPct val="100000"/>
              </a:lnSpc>
              <a:spcBef>
                <a:spcPts val="0"/>
              </a:spcBef>
              <a:spcAft>
                <a:spcPts val="0"/>
              </a:spcAft>
              <a:buClrTx/>
              <a:buSzTx/>
              <a:buFontTx/>
              <a:buNone/>
              <a:tabLst/>
              <a:defRPr/>
            </a:pPr>
            <a:r>
              <a:rPr lang="it-IT" baseline="0" dirty="0"/>
              <a:t>Risposta di molti nel novecento e oltre: perché è una costruzione sociale. Quindi ha i suoi difetti. Ed è necessario capirli e correggerli per poterla migliorare.</a:t>
            </a:r>
          </a:p>
        </p:txBody>
      </p:sp>
      <p:sp>
        <p:nvSpPr>
          <p:cNvPr id="4" name="Segnaposto numero diapositiva 3"/>
          <p:cNvSpPr>
            <a:spLocks noGrp="1"/>
          </p:cNvSpPr>
          <p:nvPr>
            <p:ph type="sldNum" sz="quarter" idx="10"/>
          </p:nvPr>
        </p:nvSpPr>
        <p:spPr/>
        <p:txBody>
          <a:bodyPr/>
          <a:lstStyle/>
          <a:p>
            <a:fld id="{C5E14D9D-F4DB-8442-9954-C1F19A62D323}" type="slidenum">
              <a:rPr lang="it-IT" smtClean="0"/>
              <a:t>33</a:t>
            </a:fld>
            <a:endParaRPr lang="it-IT" dirty="0"/>
          </a:p>
        </p:txBody>
      </p:sp>
    </p:spTree>
    <p:extLst>
      <p:ext uri="{BB962C8B-B14F-4D97-AF65-F5344CB8AC3E}">
        <p14:creationId xmlns:p14="http://schemas.microsoft.com/office/powerpoint/2010/main" val="1310457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34</a:t>
            </a:fld>
            <a:endParaRPr lang="it-IT"/>
          </a:p>
        </p:txBody>
      </p:sp>
    </p:spTree>
    <p:extLst>
      <p:ext uri="{BB962C8B-B14F-4D97-AF65-F5344CB8AC3E}">
        <p14:creationId xmlns:p14="http://schemas.microsoft.com/office/powerpoint/2010/main" val="1415734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Scopritore bacillo peste, esploratore (dalla svizzera al </a:t>
            </a:r>
            <a:r>
              <a:rPr lang="it-IT" dirty="0" err="1"/>
              <a:t>vietnam</a:t>
            </a:r>
            <a:r>
              <a:rPr lang="it-IT" dirty="0"/>
              <a:t>), tra gli allievi più brillanti di </a:t>
            </a:r>
            <a:r>
              <a:rPr lang="it-IT" dirty="0" err="1"/>
              <a:t>pasteur</a:t>
            </a:r>
            <a:r>
              <a:rPr lang="it-IT" dirty="0"/>
              <a:t>.</a:t>
            </a:r>
          </a:p>
          <a:p>
            <a:r>
              <a:rPr lang="it-IT" dirty="0"/>
              <a:t>Bisogna essere ricchi di famiglia!</a:t>
            </a:r>
          </a:p>
        </p:txBody>
      </p:sp>
      <p:sp>
        <p:nvSpPr>
          <p:cNvPr id="4" name="Segnaposto numero diapositiva 3"/>
          <p:cNvSpPr>
            <a:spLocks noGrp="1"/>
          </p:cNvSpPr>
          <p:nvPr>
            <p:ph type="sldNum" sz="quarter" idx="5"/>
          </p:nvPr>
        </p:nvSpPr>
        <p:spPr/>
        <p:txBody>
          <a:bodyPr/>
          <a:lstStyle/>
          <a:p>
            <a:fld id="{3CB564E5-F815-C84F-A878-93FA00A0076E}" type="slidenum">
              <a:rPr lang="it-IT" smtClean="0"/>
              <a:t>35</a:t>
            </a:fld>
            <a:endParaRPr lang="it-IT"/>
          </a:p>
        </p:txBody>
      </p:sp>
    </p:spTree>
    <p:extLst>
      <p:ext uri="{BB962C8B-B14F-4D97-AF65-F5344CB8AC3E}">
        <p14:creationId xmlns:p14="http://schemas.microsoft.com/office/powerpoint/2010/main" val="1289708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baseline="0" dirty="0"/>
              <a:t>Pensiero molto moderno eh. Siamo nel novecento, seconda metà. Ma anche oggi a dirlo si fa la parte dei ribelli. </a:t>
            </a:r>
          </a:p>
          <a:p>
            <a:pPr marL="0" marR="0" lvl="0" indent="0" algn="l" defTabSz="456855" rtl="0" eaLnBrk="1" fontAlgn="auto" latinLnBrk="0" hangingPunct="1">
              <a:lnSpc>
                <a:spcPct val="100000"/>
              </a:lnSpc>
              <a:spcBef>
                <a:spcPts val="0"/>
              </a:spcBef>
              <a:spcAft>
                <a:spcPts val="0"/>
              </a:spcAft>
              <a:buClrTx/>
              <a:buSzTx/>
              <a:buFontTx/>
              <a:buNone/>
              <a:tabLst/>
              <a:defRPr/>
            </a:pPr>
            <a:r>
              <a:rPr lang="it-IT" sz="900" dirty="0">
                <a:solidFill>
                  <a:srgbClr val="BDC1C6"/>
                </a:solidFill>
                <a:highlight>
                  <a:srgbClr val="202124"/>
                </a:highlight>
              </a:rPr>
              <a:t>biologo, zoologo, paleontologo e storico della scienza statunitense. Docente di zoologia e geologia all'università di Harvard e profondo studioso dell'evoluzionismo</a:t>
            </a:r>
            <a:endParaRPr lang="it-IT" dirty="0"/>
          </a:p>
          <a:p>
            <a:endParaRPr lang="it-IT" baseline="0"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36</a:t>
            </a:fld>
            <a:endParaRPr lang="it-IT" dirty="0"/>
          </a:p>
        </p:txBody>
      </p:sp>
    </p:spTree>
    <p:extLst>
      <p:ext uri="{BB962C8B-B14F-4D97-AF65-F5344CB8AC3E}">
        <p14:creationId xmlns:p14="http://schemas.microsoft.com/office/powerpoint/2010/main" val="1880077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 dirty="0"/>
              <a:t>allora… perché dovremmo fidarci?</a:t>
            </a:r>
          </a:p>
          <a:p>
            <a:pPr marL="0" lvl="0" indent="0" algn="l" rtl="0">
              <a:spcBef>
                <a:spcPts val="0"/>
              </a:spcBef>
              <a:spcAft>
                <a:spcPts val="0"/>
              </a:spcAft>
              <a:buNone/>
            </a:pPr>
            <a:r>
              <a:rPr lang="it" dirty="0"/>
              <a:t>e perché una come me non ha assolutamente dubbi su che cosa non sia scienza: l’astrologia, l’omeopatia, la fisiognomica…</a:t>
            </a:r>
          </a:p>
        </p:txBody>
      </p:sp>
      <p:sp>
        <p:nvSpPr>
          <p:cNvPr id="4" name="Segnaposto numero diapositiva 3"/>
          <p:cNvSpPr>
            <a:spLocks noGrp="1"/>
          </p:cNvSpPr>
          <p:nvPr>
            <p:ph type="sldNum" sz="quarter" idx="10"/>
          </p:nvPr>
        </p:nvSpPr>
        <p:spPr/>
        <p:txBody>
          <a:bodyPr/>
          <a:lstStyle/>
          <a:p>
            <a:fld id="{3CB564E5-F815-C84F-A878-93FA00A0076E}" type="slidenum">
              <a:rPr lang="it-IT" smtClean="0"/>
              <a:t>37</a:t>
            </a:fld>
            <a:endParaRPr lang="it-IT"/>
          </a:p>
        </p:txBody>
      </p:sp>
    </p:spTree>
    <p:extLst>
      <p:ext uri="{BB962C8B-B14F-4D97-AF65-F5344CB8AC3E}">
        <p14:creationId xmlns:p14="http://schemas.microsoft.com/office/powerpoint/2010/main" val="2057184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baseline="0" dirty="0"/>
              <a:t>La proposta delle scienze sociali. Osserviamo la scienza, cioè: trasformiamo la scienza in oggetto di scienza. nascono negli anni quaranta.</a:t>
            </a:r>
          </a:p>
          <a:p>
            <a:r>
              <a:rPr lang="it-IT" baseline="0" dirty="0"/>
              <a:t>La nostra proposta: studiamo la scienza, studiamo quello che è stato detto e capito sulla scienza, e osserviamola. Nel suo momento storico e rispetto alla società. E quindi alle sue necessità di comunicazione e alle nostre necessità di parlarne. Cioè: proviamo a mettere insieme tutti i pezzi.</a:t>
            </a:r>
          </a:p>
          <a:p>
            <a:pPr marL="0" indent="0">
              <a:buNone/>
            </a:pPr>
            <a:r>
              <a:rPr lang="it-IT" sz="900" dirty="0"/>
              <a:t>“Ma vedetela così: l’oggettività è un traguardo. La raggiungeremo quando la scienza sarà capace di includere il numero più alto possibile di punti di vista!”</a:t>
            </a:r>
          </a:p>
          <a:p>
            <a:pPr marL="0" indent="0">
              <a:buNone/>
            </a:pPr>
            <a:r>
              <a:rPr lang="it-IT" sz="900" dirty="0"/>
              <a:t>(</a:t>
            </a:r>
            <a:r>
              <a:rPr lang="it-IT" sz="900" i="1" dirty="0"/>
              <a:t>citazione finta</a:t>
            </a:r>
            <a:r>
              <a:rPr lang="it-IT" sz="900" dirty="0"/>
              <a:t>)</a:t>
            </a:r>
            <a:r>
              <a:rPr lang="it-IT" sz="900" baseline="0" dirty="0"/>
              <a:t> </a:t>
            </a:r>
            <a:r>
              <a:rPr lang="it-IT" sz="900" dirty="0"/>
              <a:t>Filosofe femministe</a:t>
            </a:r>
          </a:p>
          <a:p>
            <a:pPr marL="0" lvl="0" indent="0" algn="l" rtl="0">
              <a:spcBef>
                <a:spcPts val="0"/>
              </a:spcBef>
              <a:spcAft>
                <a:spcPts val="0"/>
              </a:spcAft>
              <a:buNone/>
            </a:pPr>
            <a:r>
              <a:rPr lang="it-IT" dirty="0"/>
              <a:t>la risposta non è mia, vi consiglio libro di Naomi </a:t>
            </a:r>
            <a:r>
              <a:rPr lang="it-IT" dirty="0" err="1"/>
              <a:t>Oreskes</a:t>
            </a:r>
            <a:r>
              <a:rPr lang="it-IT" dirty="0"/>
              <a:t> (non è l’unica…) e John </a:t>
            </a:r>
            <a:r>
              <a:rPr lang="it-IT" dirty="0" err="1"/>
              <a:t>Ziman</a:t>
            </a:r>
            <a:r>
              <a:rPr lang="it-IT" dirty="0"/>
              <a:t>. Negli anni sono emerse discipline sociali…</a:t>
            </a:r>
          </a:p>
          <a:p>
            <a:pPr marL="0" lvl="0" indent="0" algn="l" rtl="0">
              <a:lnSpc>
                <a:spcPct val="115000"/>
              </a:lnSpc>
              <a:spcBef>
                <a:spcPts val="0"/>
              </a:spcBef>
              <a:spcAft>
                <a:spcPts val="0"/>
              </a:spcAft>
              <a:buClr>
                <a:schemeClr val="dk1"/>
              </a:buClr>
              <a:buSzPts val="1100"/>
              <a:buFont typeface="Arial"/>
              <a:buNone/>
            </a:pPr>
            <a:r>
              <a:rPr lang="it-IT" sz="900" dirty="0">
                <a:solidFill>
                  <a:schemeClr val="dk1"/>
                </a:solidFill>
              </a:rPr>
              <a:t>Risposta di molti oggi: perché è una costruzione sociale. Quindi ha i suoi difetti. Ed è necessario capirli e correggerli per poterla migliorare. ci sono gli scienziati, gli uomini e le donne che fanno scienza.</a:t>
            </a:r>
          </a:p>
          <a:p>
            <a:pPr marL="0" lvl="0" indent="0" algn="l" rtl="0">
              <a:spcBef>
                <a:spcPts val="0"/>
              </a:spcBef>
              <a:spcAft>
                <a:spcPts val="0"/>
              </a:spcAft>
              <a:buNone/>
            </a:pPr>
            <a:r>
              <a:rPr lang="it-IT" sz="900" dirty="0">
                <a:solidFill>
                  <a:schemeClr val="dk1"/>
                </a:solidFill>
              </a:rPr>
              <a:t>Costruzione sociale significa che ha al suo interno meccanismi di confronto, stimolo, verifica… i congressi, le pubblicazioni scientifiche, le commissioni… (con internet aspetto ancora più marcato ma presente sin dagli inizi della scienza, vedi </a:t>
            </a:r>
            <a:r>
              <a:rPr lang="it-IT" sz="900" dirty="0" err="1">
                <a:solidFill>
                  <a:schemeClr val="dk1"/>
                </a:solidFill>
              </a:rPr>
              <a:t>marin</a:t>
            </a:r>
            <a:r>
              <a:rPr lang="it-IT" sz="900" dirty="0">
                <a:solidFill>
                  <a:schemeClr val="dk1"/>
                </a:solidFill>
              </a:rPr>
              <a:t> </a:t>
            </a:r>
            <a:r>
              <a:rPr lang="it-IT" sz="900" dirty="0" err="1">
                <a:solidFill>
                  <a:schemeClr val="dk1"/>
                </a:solidFill>
              </a:rPr>
              <a:t>mersenne</a:t>
            </a:r>
            <a:r>
              <a:rPr lang="it-IT" sz="900" dirty="0">
                <a:solidFill>
                  <a:schemeClr val="dk1"/>
                </a:solidFill>
              </a:rPr>
              <a:t>). non solo: significa che viene dalla società e alla società dà, perciò con la società si confronta: le domande che si pone e gli obiettivi che ha derivano dalla sua natura sociale. significa che vive del suo confronto anche con noi. sembra paradossale, ma ci possiamo fidare di lei perché va in tv!</a:t>
            </a:r>
            <a:r>
              <a:rPr lang="it-IT" sz="900" baseline="0" dirty="0">
                <a:solidFill>
                  <a:schemeClr val="dk1"/>
                </a:solidFill>
              </a:rPr>
              <a:t> </a:t>
            </a:r>
            <a:r>
              <a:rPr lang="it-IT" sz="900" dirty="0">
                <a:solidFill>
                  <a:schemeClr val="dk1"/>
                </a:solidFill>
              </a:rPr>
              <a:t>(distinguere scetticismo buono da cattivo).</a:t>
            </a:r>
          </a:p>
          <a:p>
            <a:pPr marL="0" indent="0">
              <a:buNone/>
            </a:pPr>
            <a:endParaRPr lang="it-IT" sz="900" dirty="0"/>
          </a:p>
          <a:p>
            <a:endParaRPr lang="it-IT" baseline="0"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38</a:t>
            </a:fld>
            <a:endParaRPr lang="it-IT" dirty="0"/>
          </a:p>
        </p:txBody>
      </p:sp>
    </p:spTree>
    <p:extLst>
      <p:ext uri="{BB962C8B-B14F-4D97-AF65-F5344CB8AC3E}">
        <p14:creationId xmlns:p14="http://schemas.microsoft.com/office/powerpoint/2010/main" val="1310457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 dirty="0"/>
              <a:t>però nel tempo la scienza è cambiata… cioè: i filosofi stavano riflettendo sulla scienza e sui suoi metodi mentre la scienza cambiava, cambiava la società, cambiavano i loro rapporti, cambiava la politica, l’educazione… e cambiava la comunicazione (cruciale per un sapere “sociale”!).</a:t>
            </a:r>
          </a:p>
          <a:p>
            <a:pPr marL="0" lvl="0" indent="0" algn="l" rtl="0">
              <a:spcBef>
                <a:spcPts val="0"/>
              </a:spcBef>
              <a:spcAft>
                <a:spcPts val="0"/>
              </a:spcAft>
              <a:buNone/>
            </a:pPr>
            <a:r>
              <a:rPr lang="it" dirty="0"/>
              <a:t>allora: nella mia scuola di pensiero sulla comunicazione, quando ci si interroga sulla scienza e sul suo ruolo e sulle ricadute della scienza sulle nostre vite e sulla nostra discussione sulla scienza… si identificano tre fasi della storia. la scienza è sempre un modo di produrre conoscenza…</a:t>
            </a:r>
          </a:p>
        </p:txBody>
      </p:sp>
      <p:sp>
        <p:nvSpPr>
          <p:cNvPr id="4" name="Segnaposto numero diapositiva 3"/>
          <p:cNvSpPr>
            <a:spLocks noGrp="1"/>
          </p:cNvSpPr>
          <p:nvPr>
            <p:ph type="sldNum" sz="quarter" idx="10"/>
          </p:nvPr>
        </p:nvSpPr>
        <p:spPr/>
        <p:txBody>
          <a:bodyPr/>
          <a:lstStyle/>
          <a:p>
            <a:fld id="{3CB564E5-F815-C84F-A878-93FA00A0076E}" type="slidenum">
              <a:rPr lang="it-IT" smtClean="0"/>
              <a:t>39</a:t>
            </a:fld>
            <a:endParaRPr lang="it-IT" dirty="0"/>
          </a:p>
        </p:txBody>
      </p:sp>
    </p:spTree>
    <p:extLst>
      <p:ext uri="{BB962C8B-B14F-4D97-AF65-F5344CB8AC3E}">
        <p14:creationId xmlns:p14="http://schemas.microsoft.com/office/powerpoint/2010/main" val="285164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fld id="{3CB564E5-F815-C84F-A878-93FA00A0076E}" type="slidenum">
              <a:rPr lang="it-IT" smtClean="0"/>
              <a:t>4</a:t>
            </a:fld>
            <a:endParaRPr lang="it-IT"/>
          </a:p>
        </p:txBody>
      </p:sp>
      <p:sp>
        <p:nvSpPr>
          <p:cNvPr id="2" name="Segnaposto note 1"/>
          <p:cNvSpPr>
            <a:spLocks noGrp="1"/>
          </p:cNvSpPr>
          <p:nvPr>
            <p:ph type="body" idx="1"/>
          </p:nvPr>
        </p:nvSpPr>
        <p:spPr/>
        <p:txBody>
          <a:bodyPr/>
          <a:lstStyle/>
          <a:p>
            <a:r>
              <a:rPr lang="it-IT" dirty="0"/>
              <a:t>La spiegazione più semplice. Perché c’è qualcuno che vuol fare sapere a qualcun altro che cosa si fa nei laboratori italiani.</a:t>
            </a:r>
          </a:p>
          <a:p>
            <a:r>
              <a:rPr lang="it-IT" dirty="0"/>
              <a:t>Lo vuole fare sapere</a:t>
            </a:r>
            <a:r>
              <a:rPr lang="mr-IN" dirty="0"/>
              <a:t>…</a:t>
            </a:r>
            <a:endParaRPr lang="it-IT" dirty="0"/>
          </a:p>
          <a:p>
            <a:endParaRPr lang="it-IT" dirty="0"/>
          </a:p>
        </p:txBody>
      </p:sp>
    </p:spTree>
    <p:extLst>
      <p:ext uri="{BB962C8B-B14F-4D97-AF65-F5344CB8AC3E}">
        <p14:creationId xmlns:p14="http://schemas.microsoft.com/office/powerpoint/2010/main" val="4137384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it" sz="900" dirty="0">
                <a:solidFill>
                  <a:schemeClr val="dk1"/>
                </a:solidFill>
              </a:rPr>
              <a:t>Prima fase: lo scienziato è un signore ricco che fa scienza per curiosità, a casa sua, magari scopre le leggi fondamentali della natura, magari prima o poi ci costruiremo il motore a vapore, però al momento è tutto e solo “wow!”. I nostri nonni (maggior parte) non sanno proprio che cosa sia quella roba.</a:t>
            </a:r>
          </a:p>
          <a:p>
            <a:pPr marL="0" lvl="0" indent="0" algn="l" rtl="0">
              <a:lnSpc>
                <a:spcPct val="115000"/>
              </a:lnSpc>
              <a:spcBef>
                <a:spcPts val="0"/>
              </a:spcBef>
              <a:spcAft>
                <a:spcPts val="0"/>
              </a:spcAft>
              <a:buClr>
                <a:schemeClr val="dk1"/>
              </a:buClr>
              <a:buSzPts val="1100"/>
              <a:buFont typeface="Arial"/>
              <a:buNone/>
            </a:pPr>
            <a:r>
              <a:rPr lang="it" sz="900" dirty="0">
                <a:solidFill>
                  <a:schemeClr val="dk1"/>
                </a:solidFill>
              </a:rPr>
              <a:t>Lavoisier (in realtà faceva l’esattore delle tasse infatti finirà ghigliottinato): lui e la moglie anne marie paulze stanno fondando la chimica moderna.</a:t>
            </a:r>
          </a:p>
          <a:p>
            <a:pPr marL="0" lvl="0" indent="0" algn="l" rtl="0">
              <a:lnSpc>
                <a:spcPct val="115000"/>
              </a:lnSpc>
              <a:spcBef>
                <a:spcPts val="0"/>
              </a:spcBef>
              <a:spcAft>
                <a:spcPts val="0"/>
              </a:spcAft>
              <a:buClr>
                <a:schemeClr val="dk1"/>
              </a:buClr>
              <a:buSzPts val="1100"/>
              <a:buFont typeface="Arial"/>
              <a:buNone/>
            </a:pPr>
            <a:r>
              <a:rPr lang="it" sz="900" dirty="0">
                <a:solidFill>
                  <a:schemeClr val="dk1"/>
                </a:solidFill>
              </a:rPr>
              <a:t>Esiste la comunicazione esterna, attenzione, però è una cosa oziosa, uno sfizio.</a:t>
            </a:r>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40</a:t>
            </a:fld>
            <a:endParaRPr lang="it-IT"/>
          </a:p>
        </p:txBody>
      </p:sp>
    </p:spTree>
    <p:extLst>
      <p:ext uri="{BB962C8B-B14F-4D97-AF65-F5344CB8AC3E}">
        <p14:creationId xmlns:p14="http://schemas.microsoft.com/office/powerpoint/2010/main" val="1216109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 dirty="0"/>
              <a:t>la maggior parte dei nostri nonni la ignora…</a:t>
            </a:r>
            <a:r>
              <a:rPr lang="it" sz="900" dirty="0">
                <a:solidFill>
                  <a:schemeClr val="dk1"/>
                </a:solidFill>
              </a:rPr>
              <a:t>1737 francesco algarotti.</a:t>
            </a:r>
          </a:p>
          <a:p>
            <a:pPr marL="0" lvl="0" indent="0" algn="l" rtl="0">
              <a:lnSpc>
                <a:spcPct val="115000"/>
              </a:lnSpc>
              <a:spcBef>
                <a:spcPts val="0"/>
              </a:spcBef>
              <a:spcAft>
                <a:spcPts val="0"/>
              </a:spcAft>
              <a:buClr>
                <a:schemeClr val="dk1"/>
              </a:buClr>
              <a:buSzPts val="1100"/>
              <a:buFont typeface="Arial"/>
              <a:buNone/>
            </a:pPr>
            <a:r>
              <a:rPr lang="it" sz="900" dirty="0">
                <a:solidFill>
                  <a:schemeClr val="dk1"/>
                </a:solidFill>
              </a:rPr>
              <a:t>Dialoghi (da galileo e ancora oggi lunga tradizione della forma dialogo per parlare di scienza): uno colto e uno ignorante, non a caso donna. Perché una dama dovrebbe imparare il newtonianesimo? (qual è obiettivo di questa comunicazione?) in realtà basta che si sorprenda, effetto wow.</a:t>
            </a:r>
            <a:br>
              <a:rPr lang="it" sz="900" dirty="0">
                <a:solidFill>
                  <a:schemeClr val="dk1"/>
                </a:solidFill>
              </a:rPr>
            </a:br>
            <a:r>
              <a:rPr lang="it" sz="900" dirty="0">
                <a:solidFill>
                  <a:schemeClr val="dk1"/>
                </a:solidFill>
              </a:rPr>
              <a:t>(dedicato a lei ma era lei che l’aveva spiegata a lui. lei forse un pochino si incazzò anche)</a:t>
            </a:r>
          </a:p>
          <a:p>
            <a:endParaRPr lang="it-IT" dirty="0"/>
          </a:p>
          <a:p>
            <a:r>
              <a:rPr lang="it-IT" b="0" i="0" dirty="0">
                <a:solidFill>
                  <a:srgbClr val="212529"/>
                </a:solidFill>
                <a:effectLst/>
                <a:latin typeface="system-ui"/>
              </a:rPr>
              <a:t>il fecondo soggiorno di Algarotti presso il Castello di </a:t>
            </a:r>
            <a:r>
              <a:rPr lang="it-IT" b="0" i="0" dirty="0" err="1">
                <a:solidFill>
                  <a:srgbClr val="212529"/>
                </a:solidFill>
                <a:effectLst/>
                <a:latin typeface="system-ui"/>
              </a:rPr>
              <a:t>Cirey</a:t>
            </a:r>
            <a:r>
              <a:rPr lang="it-IT" b="0" i="0" dirty="0">
                <a:solidFill>
                  <a:srgbClr val="212529"/>
                </a:solidFill>
                <a:effectLst/>
                <a:latin typeface="system-ui"/>
              </a:rPr>
              <a:t>, in Francia, ospite della Marchesa </a:t>
            </a:r>
            <a:r>
              <a:rPr lang="it-IT" b="0" i="0" dirty="0" err="1">
                <a:solidFill>
                  <a:srgbClr val="212529"/>
                </a:solidFill>
                <a:effectLst/>
                <a:latin typeface="system-ui"/>
              </a:rPr>
              <a:t>Émilie</a:t>
            </a:r>
            <a:r>
              <a:rPr lang="it-IT" b="0" i="0" dirty="0">
                <a:solidFill>
                  <a:srgbClr val="212529"/>
                </a:solidFill>
                <a:effectLst/>
                <a:latin typeface="system-ui"/>
              </a:rPr>
              <a:t> </a:t>
            </a:r>
            <a:r>
              <a:rPr lang="it-IT" b="0" i="0" dirty="0" err="1">
                <a:solidFill>
                  <a:srgbClr val="212529"/>
                </a:solidFill>
                <a:effectLst/>
                <a:latin typeface="system-ui"/>
              </a:rPr>
              <a:t>du</a:t>
            </a:r>
            <a:r>
              <a:rPr lang="it-IT" b="0" i="0" dirty="0">
                <a:solidFill>
                  <a:srgbClr val="212529"/>
                </a:solidFill>
                <a:effectLst/>
                <a:latin typeface="system-ui"/>
              </a:rPr>
              <a:t> </a:t>
            </a:r>
            <a:r>
              <a:rPr lang="it-IT" b="0" i="0" dirty="0" err="1">
                <a:solidFill>
                  <a:srgbClr val="212529"/>
                </a:solidFill>
                <a:effectLst/>
                <a:latin typeface="system-ui"/>
              </a:rPr>
              <a:t>Châtelet</a:t>
            </a:r>
            <a:r>
              <a:rPr lang="it-IT" b="0" i="0" dirty="0">
                <a:solidFill>
                  <a:srgbClr val="212529"/>
                </a:solidFill>
                <a:effectLst/>
                <a:latin typeface="system-ui"/>
              </a:rPr>
              <a:t> e di Voltaire. Con riscontro puntuale di testi e lettere, si sottolinea l'apporto culturale della Marchesa alle opere di entrambi ed alla diffusione del pensiero di Newton. Forma dialogo.</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41</a:t>
            </a:fld>
            <a:endParaRPr lang="it-IT"/>
          </a:p>
        </p:txBody>
      </p:sp>
    </p:spTree>
    <p:extLst>
      <p:ext uri="{BB962C8B-B14F-4D97-AF65-F5344CB8AC3E}">
        <p14:creationId xmlns:p14="http://schemas.microsoft.com/office/powerpoint/2010/main" val="3105745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0" indent="0" algn="l" rtl="0">
              <a:lnSpc>
                <a:spcPct val="115000"/>
              </a:lnSpc>
              <a:spcBef>
                <a:spcPts val="0"/>
              </a:spcBef>
              <a:spcAft>
                <a:spcPts val="0"/>
              </a:spcAft>
              <a:buNone/>
            </a:pPr>
            <a:r>
              <a:rPr lang="it" sz="900" dirty="0">
                <a:solidFill>
                  <a:schemeClr val="dk1"/>
                </a:solidFill>
              </a:rPr>
              <a:t>Seconda fase… Man mano la scienza cambia, gli scienziati diventano sempre più numerosi e i loro lavori hanno ricadute tecnologiche e industriali. Dai primi dell’ottocento, e per prima in germania, per un pensiero illuminista e illuminato, e con l’idea di far progredire la tecnologia, la produzione industriale, si istituzionalizza il mestiere dello scienziato. che è uno che lavora in un’università, ha fatto studi specifici</a:t>
            </a:r>
            <a:r>
              <a:rPr lang="it" sz="900" dirty="0">
                <a:solidFill>
                  <a:schemeClr val="dk1"/>
                </a:solidFill>
                <a:latin typeface="Mangal"/>
                <a:ea typeface="Mangal"/>
                <a:cs typeface="Mangal"/>
                <a:sym typeface="Mangal"/>
              </a:rPr>
              <a:t>…</a:t>
            </a:r>
            <a:r>
              <a:rPr lang="it" sz="900" dirty="0">
                <a:solidFill>
                  <a:schemeClr val="dk1"/>
                </a:solidFill>
              </a:rPr>
              <a:t> Finisce il dilettantismo, per modo di dire, e nasce la “scienza accademica”. La scienza viene fatta dentro l’accademia, che è finanziata dallo stato in qualche modo, ma senza scopi diretti, quasi per filantropia. L’accademia insegna, e forma le classi dirigenti e industriali, e poi fa ricerca. ma non deve risponderne a nessuno. È la “torre d’avorio”.</a:t>
            </a:r>
          </a:p>
          <a:p>
            <a:pPr marL="0" lvl="0" indent="0" algn="l" rtl="0">
              <a:lnSpc>
                <a:spcPct val="115000"/>
              </a:lnSpc>
              <a:spcBef>
                <a:spcPts val="0"/>
              </a:spcBef>
              <a:spcAft>
                <a:spcPts val="0"/>
              </a:spcAft>
              <a:buClr>
                <a:schemeClr val="dk1"/>
              </a:buClr>
              <a:buSzPts val="1100"/>
              <a:buFont typeface="Arial"/>
              <a:buNone/>
            </a:pPr>
            <a:r>
              <a:rPr lang="it" sz="800" dirty="0">
                <a:solidFill>
                  <a:srgbClr val="555555"/>
                </a:solidFill>
                <a:highlight>
                  <a:srgbClr val="FFFFFF"/>
                </a:highlight>
              </a:rPr>
              <a:t>All’inizio dell’800 Wilhelm von Humboldt propone un modello di università fondato sul motto «libertà e solitudine» (</a:t>
            </a:r>
            <a:r>
              <a:rPr lang="it" sz="800" i="1" dirty="0">
                <a:solidFill>
                  <a:srgbClr val="555555"/>
                </a:solidFill>
                <a:highlight>
                  <a:srgbClr val="FFFFFF"/>
                </a:highlight>
              </a:rPr>
              <a:t>Freiheit und Einsamkeit</a:t>
            </a:r>
            <a:r>
              <a:rPr lang="it" sz="800" dirty="0">
                <a:solidFill>
                  <a:srgbClr val="555555"/>
                </a:solidFill>
                <a:highlight>
                  <a:srgbClr val="FFFFFF"/>
                </a:highlight>
              </a:rPr>
              <a:t>), termini che rivendicano per la comunità accademica, di cui fanno parte ormai anche gli scienziati, la piena autonomia e insieme un grande distacco dalla società. </a:t>
            </a:r>
            <a:endParaRPr lang="it" sz="900" dirty="0">
              <a:solidFill>
                <a:schemeClr val="dk1"/>
              </a:solidFill>
            </a:endParaRPr>
          </a:p>
          <a:p>
            <a:pPr marL="0" lvl="0" indent="0" algn="l" rtl="0">
              <a:spcBef>
                <a:spcPts val="0"/>
              </a:spcBef>
              <a:spcAft>
                <a:spcPts val="0"/>
              </a:spcAft>
              <a:buNone/>
            </a:pPr>
            <a:endParaRPr lang="it" dirty="0"/>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42</a:t>
            </a:fld>
            <a:endParaRPr lang="it-IT"/>
          </a:p>
        </p:txBody>
      </p:sp>
    </p:spTree>
    <p:extLst>
      <p:ext uri="{BB962C8B-B14F-4D97-AF65-F5344CB8AC3E}">
        <p14:creationId xmlns:p14="http://schemas.microsoft.com/office/powerpoint/2010/main" val="4198432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Autonomia epistemologica</a:t>
            </a:r>
            <a:r>
              <a:rPr lang="it-IT" baseline="0" dirty="0"/>
              <a:t> della scienza rispetto alla politica postulata da un sociologo. Social science, appunto</a:t>
            </a:r>
          </a:p>
          <a:p>
            <a:r>
              <a:rPr lang="it-IT" baseline="0" dirty="0" err="1"/>
              <a:t>Merton</a:t>
            </a:r>
            <a:r>
              <a:rPr lang="it-IT" baseline="0" dirty="0"/>
              <a:t>: più conosciuto per serendipità, profezia </a:t>
            </a:r>
            <a:r>
              <a:rPr lang="it-IT" baseline="0" dirty="0" err="1"/>
              <a:t>autoavverantesi</a:t>
            </a:r>
            <a:r>
              <a:rPr lang="it-IT" baseline="0" dirty="0"/>
              <a:t>, effetto san </a:t>
            </a:r>
            <a:r>
              <a:rPr lang="it-IT" baseline="0" dirty="0" err="1"/>
              <a:t>matteo</a:t>
            </a:r>
            <a:r>
              <a:rPr lang="it-IT" baseline="0" dirty="0"/>
              <a:t>.</a:t>
            </a:r>
          </a:p>
          <a:p>
            <a:r>
              <a:rPr lang="it-IT" baseline="0" dirty="0"/>
              <a:t>Lo scetticismo è una virtù, scrive.</a:t>
            </a:r>
          </a:p>
          <a:p>
            <a:r>
              <a:rPr lang="it-IT" dirty="0"/>
              <a:t>1942</a:t>
            </a:r>
          </a:p>
        </p:txBody>
      </p:sp>
      <p:sp>
        <p:nvSpPr>
          <p:cNvPr id="4" name="Segnaposto numero diapositiva 3"/>
          <p:cNvSpPr>
            <a:spLocks noGrp="1"/>
          </p:cNvSpPr>
          <p:nvPr>
            <p:ph type="sldNum" sz="quarter" idx="10"/>
          </p:nvPr>
        </p:nvSpPr>
        <p:spPr/>
        <p:txBody>
          <a:bodyPr/>
          <a:lstStyle/>
          <a:p>
            <a:fld id="{3CB564E5-F815-C84F-A878-93FA00A0076E}" type="slidenum">
              <a:rPr lang="it-IT" smtClean="0"/>
              <a:t>43</a:t>
            </a:fld>
            <a:endParaRPr lang="it-IT" dirty="0"/>
          </a:p>
        </p:txBody>
      </p:sp>
    </p:spTree>
    <p:extLst>
      <p:ext uri="{BB962C8B-B14F-4D97-AF65-F5344CB8AC3E}">
        <p14:creationId xmlns:p14="http://schemas.microsoft.com/office/powerpoint/2010/main" val="18800774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Poi le cose cambiano</a:t>
            </a:r>
            <a:r>
              <a:rPr lang="mr-IN" dirty="0"/>
              <a:t>…</a:t>
            </a:r>
            <a:r>
              <a:rPr lang="it-IT" dirty="0"/>
              <a:t> e perché cambiano?</a:t>
            </a:r>
          </a:p>
        </p:txBody>
      </p:sp>
      <p:sp>
        <p:nvSpPr>
          <p:cNvPr id="4" name="Segnaposto numero diapositiva 3"/>
          <p:cNvSpPr>
            <a:spLocks noGrp="1"/>
          </p:cNvSpPr>
          <p:nvPr>
            <p:ph type="sldNum" sz="quarter" idx="10"/>
          </p:nvPr>
        </p:nvSpPr>
        <p:spPr/>
        <p:txBody>
          <a:bodyPr/>
          <a:lstStyle/>
          <a:p>
            <a:fld id="{3CB564E5-F815-C84F-A878-93FA00A0076E}" type="slidenum">
              <a:rPr lang="it-IT" smtClean="0"/>
              <a:t>44</a:t>
            </a:fld>
            <a:endParaRPr lang="it-IT"/>
          </a:p>
        </p:txBody>
      </p:sp>
    </p:spTree>
    <p:extLst>
      <p:ext uri="{BB962C8B-B14F-4D97-AF65-F5344CB8AC3E}">
        <p14:creationId xmlns:p14="http://schemas.microsoft.com/office/powerpoint/2010/main" val="19708315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Torniamo a questo signore qui, a quando era un ragazzo</a:t>
            </a:r>
          </a:p>
        </p:txBody>
      </p:sp>
      <p:sp>
        <p:nvSpPr>
          <p:cNvPr id="4" name="Segnaposto numero diapositiva 3"/>
          <p:cNvSpPr>
            <a:spLocks noGrp="1"/>
          </p:cNvSpPr>
          <p:nvPr>
            <p:ph type="sldNum" sz="quarter" idx="10"/>
          </p:nvPr>
        </p:nvSpPr>
        <p:spPr/>
        <p:txBody>
          <a:bodyPr/>
          <a:lstStyle/>
          <a:p>
            <a:fld id="{3CB564E5-F815-C84F-A878-93FA00A0076E}" type="slidenum">
              <a:rPr lang="it-IT" smtClean="0"/>
              <a:t>45</a:t>
            </a:fld>
            <a:endParaRPr lang="it-IT"/>
          </a:p>
        </p:txBody>
      </p:sp>
    </p:spTree>
    <p:extLst>
      <p:ext uri="{BB962C8B-B14F-4D97-AF65-F5344CB8AC3E}">
        <p14:creationId xmlns:p14="http://schemas.microsoft.com/office/powerpoint/2010/main" val="4271164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Questo signore (</a:t>
            </a:r>
            <a:r>
              <a:rPr lang="it-IT" dirty="0" err="1"/>
              <a:t>einstein</a:t>
            </a:r>
            <a:r>
              <a:rPr lang="it-IT" baseline="0" dirty="0"/>
              <a:t> ai tempi di ufficio brevetti, quando scrive relatività ristretta), 1905 – ha 26 anni, </a:t>
            </a:r>
            <a:r>
              <a:rPr lang="it-IT" baseline="0" dirty="0" err="1"/>
              <a:t>annus</a:t>
            </a:r>
            <a:r>
              <a:rPr lang="it-IT" baseline="0" dirty="0"/>
              <a:t> </a:t>
            </a:r>
            <a:r>
              <a:rPr lang="it-IT" baseline="0" dirty="0" err="1"/>
              <a:t>mirabilis</a:t>
            </a:r>
            <a:r>
              <a:rPr lang="it-IT" baseline="0" dirty="0"/>
              <a:t>.</a:t>
            </a:r>
          </a:p>
          <a:p>
            <a:r>
              <a:rPr lang="it-IT" baseline="0" dirty="0"/>
              <a:t>Dicevamo</a:t>
            </a:r>
            <a:r>
              <a:rPr lang="mr-IN" baseline="0" dirty="0"/>
              <a:t>…</a:t>
            </a:r>
            <a:r>
              <a:rPr lang="it-IT" baseline="0" dirty="0"/>
              <a:t> la sua teoria è stata messa alla prova, in più momenti storici e in più modi.</a:t>
            </a:r>
          </a:p>
          <a:p>
            <a:r>
              <a:rPr lang="it-IT" baseline="0" dirty="0"/>
              <a:t>Il primo, quello che ha deciso del suo successo</a:t>
            </a:r>
            <a:r>
              <a:rPr lang="mr-IN" baseline="0" dirty="0"/>
              <a:t>…</a:t>
            </a:r>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46</a:t>
            </a:fld>
            <a:endParaRPr lang="it-IT"/>
          </a:p>
        </p:txBody>
      </p:sp>
    </p:spTree>
    <p:extLst>
      <p:ext uri="{BB962C8B-B14F-4D97-AF65-F5344CB8AC3E}">
        <p14:creationId xmlns:p14="http://schemas.microsoft.com/office/powerpoint/2010/main" val="267939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E questo lo conoscete? Eddington</a:t>
            </a:r>
            <a:r>
              <a:rPr lang="it-IT" baseline="0" dirty="0"/>
              <a:t> uno dei più importanti astronomi del novecento, ha fatto conoscere </a:t>
            </a:r>
            <a:r>
              <a:rPr lang="it-IT" baseline="0" dirty="0" err="1"/>
              <a:t>einstein</a:t>
            </a:r>
            <a:r>
              <a:rPr lang="it-IT" baseline="0" dirty="0"/>
              <a:t> in </a:t>
            </a:r>
            <a:r>
              <a:rPr lang="it-IT" baseline="0" dirty="0" err="1"/>
              <a:t>uk</a:t>
            </a:r>
            <a:r>
              <a:rPr lang="it-IT" baseline="0" dirty="0"/>
              <a:t> (traducendo e soprattutto nel 1919 conferma sperimentale di relatività)</a:t>
            </a:r>
          </a:p>
          <a:p>
            <a:endParaRPr lang="it-IT" baseline="0" dirty="0"/>
          </a:p>
          <a:p>
            <a:r>
              <a:rPr lang="it-IT" sz="1200" kern="1200" dirty="0">
                <a:solidFill>
                  <a:schemeClr val="tx1"/>
                </a:solidFill>
                <a:effectLst/>
                <a:latin typeface="+mn-lt"/>
                <a:ea typeface="+mn-ea"/>
                <a:cs typeface="+mn-cs"/>
              </a:rPr>
              <a:t>Dopo la guerra, </a:t>
            </a:r>
            <a:r>
              <a:rPr lang="it-IT" sz="1200" kern="1200" dirty="0" err="1">
                <a:solidFill>
                  <a:schemeClr val="tx1"/>
                </a:solidFill>
                <a:effectLst/>
                <a:latin typeface="+mn-lt"/>
                <a:ea typeface="+mn-ea"/>
                <a:cs typeface="+mn-cs"/>
              </a:rPr>
              <a:t>Eddington</a:t>
            </a:r>
            <a:r>
              <a:rPr lang="it-IT" sz="1200" kern="1200" dirty="0">
                <a:solidFill>
                  <a:schemeClr val="tx1"/>
                </a:solidFill>
                <a:effectLst/>
                <a:latin typeface="+mn-lt"/>
                <a:ea typeface="+mn-ea"/>
                <a:cs typeface="+mn-cs"/>
              </a:rPr>
              <a:t> partì alla volta di </a:t>
            </a:r>
            <a:r>
              <a:rPr lang="it-IT" sz="1200" kern="1200" dirty="0">
                <a:solidFill>
                  <a:schemeClr val="tx1"/>
                </a:solidFill>
                <a:effectLst/>
                <a:latin typeface="+mn-lt"/>
                <a:ea typeface="+mn-ea"/>
                <a:cs typeface="+mn-cs"/>
                <a:hlinkClick r:id="rId3" tooltip="São Tomé e Príncipe"/>
              </a:rPr>
              <a:t>São Tomé e Príncipe</a:t>
            </a:r>
            <a:r>
              <a:rPr lang="it-IT" sz="1200" kern="1200" dirty="0">
                <a:solidFill>
                  <a:schemeClr val="tx1"/>
                </a:solidFill>
                <a:effectLst/>
                <a:latin typeface="+mn-lt"/>
                <a:ea typeface="+mn-ea"/>
                <a:cs typeface="+mn-cs"/>
              </a:rPr>
              <a:t>, dove il 29 maggio </a:t>
            </a:r>
            <a:r>
              <a:rPr lang="it-IT" sz="1200" kern="1200" dirty="0">
                <a:solidFill>
                  <a:schemeClr val="tx1"/>
                </a:solidFill>
                <a:effectLst/>
                <a:latin typeface="+mn-lt"/>
                <a:ea typeface="+mn-ea"/>
                <a:cs typeface="+mn-cs"/>
                <a:hlinkClick r:id="rId4" tooltip="1919"/>
              </a:rPr>
              <a:t>1919</a:t>
            </a:r>
            <a:r>
              <a:rPr lang="it-IT" sz="1200" kern="1200" dirty="0">
                <a:solidFill>
                  <a:schemeClr val="tx1"/>
                </a:solidFill>
                <a:effectLst/>
                <a:latin typeface="+mn-lt"/>
                <a:ea typeface="+mn-ea"/>
                <a:cs typeface="+mn-cs"/>
              </a:rPr>
              <a:t> sarebbe stata visibile un'</a:t>
            </a:r>
            <a:r>
              <a:rPr lang="it-IT" sz="1200" kern="1200" dirty="0">
                <a:solidFill>
                  <a:schemeClr val="tx1"/>
                </a:solidFill>
                <a:effectLst/>
                <a:latin typeface="+mn-lt"/>
                <a:ea typeface="+mn-ea"/>
                <a:cs typeface="+mn-cs"/>
                <a:hlinkClick r:id="rId5" tooltip="Eclissi"/>
              </a:rPr>
              <a:t>eclissi</a:t>
            </a:r>
            <a:r>
              <a:rPr lang="it-IT" sz="1200" kern="1200" dirty="0">
                <a:solidFill>
                  <a:schemeClr val="tx1"/>
                </a:solidFill>
                <a:effectLst/>
                <a:latin typeface="+mn-lt"/>
                <a:ea typeface="+mn-ea"/>
                <a:cs typeface="+mn-cs"/>
              </a:rPr>
              <a:t> totale di </a:t>
            </a:r>
            <a:r>
              <a:rPr lang="it-IT" sz="1200" kern="1200" dirty="0">
                <a:solidFill>
                  <a:schemeClr val="tx1"/>
                </a:solidFill>
                <a:effectLst/>
                <a:latin typeface="+mn-lt"/>
                <a:ea typeface="+mn-ea"/>
                <a:cs typeface="+mn-cs"/>
                <a:hlinkClick r:id="rId6" tooltip="Sole"/>
              </a:rPr>
              <a:t>Sole</a:t>
            </a:r>
            <a:r>
              <a:rPr lang="it-IT" sz="1200" kern="1200" dirty="0">
                <a:solidFill>
                  <a:schemeClr val="tx1"/>
                </a:solidFill>
                <a:effectLst/>
                <a:latin typeface="+mn-lt"/>
                <a:ea typeface="+mn-ea"/>
                <a:cs typeface="+mn-cs"/>
              </a:rPr>
              <a:t>. Secondo la teoria della relatività generale, una stella visibile in prossimità del Sole avrebbe dovuto apparire in una posizione leggermente più lontana verso l'esterno, poiché la luce avrebbe dovuto essere leggermente deviata dal campo gravitazionale generato dalla massa solare. Durante l'</a:t>
            </a:r>
            <a:r>
              <a:rPr lang="it-IT" sz="1200" kern="1200" dirty="0">
                <a:solidFill>
                  <a:schemeClr val="tx1"/>
                </a:solidFill>
                <a:effectLst/>
                <a:latin typeface="+mn-lt"/>
                <a:ea typeface="+mn-ea"/>
                <a:cs typeface="+mn-cs"/>
                <a:hlinkClick r:id="rId5" tooltip="Eclissi"/>
              </a:rPr>
              <a:t>eclissi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Eddington</a:t>
            </a:r>
            <a:r>
              <a:rPr lang="it-IT" sz="1200" kern="1200" dirty="0">
                <a:solidFill>
                  <a:schemeClr val="tx1"/>
                </a:solidFill>
                <a:effectLst/>
                <a:latin typeface="+mn-lt"/>
                <a:ea typeface="+mn-ea"/>
                <a:cs typeface="+mn-cs"/>
              </a:rPr>
              <a:t> fece numerose fotografie delle regioni situate sul bordo del sole. Le condizioni meteorologiche erano cattive e le immagini fotografiche furono di pessima qualità e di difficile interpretazione.</a:t>
            </a:r>
          </a:p>
          <a:p>
            <a:r>
              <a:rPr lang="it-IT" sz="1200" kern="1200" dirty="0">
                <a:solidFill>
                  <a:schemeClr val="tx1"/>
                </a:solidFill>
                <a:effectLst/>
                <a:latin typeface="+mn-lt"/>
                <a:ea typeface="+mn-ea"/>
                <a:cs typeface="+mn-cs"/>
              </a:rPr>
              <a:t>Nel suo quaderno di appunti </a:t>
            </a:r>
            <a:r>
              <a:rPr lang="it-IT" sz="1200" kern="1200" dirty="0" err="1">
                <a:solidFill>
                  <a:schemeClr val="tx1"/>
                </a:solidFill>
                <a:effectLst/>
                <a:latin typeface="+mn-lt"/>
                <a:ea typeface="+mn-ea"/>
                <a:cs typeface="+mn-cs"/>
              </a:rPr>
              <a:t>Eddington</a:t>
            </a:r>
            <a:r>
              <a:rPr lang="it-IT" sz="1200" kern="1200" dirty="0">
                <a:solidFill>
                  <a:schemeClr val="tx1"/>
                </a:solidFill>
                <a:effectLst/>
                <a:latin typeface="+mn-lt"/>
                <a:ea typeface="+mn-ea"/>
                <a:cs typeface="+mn-cs"/>
              </a:rPr>
              <a:t> comunque annotò:</a:t>
            </a:r>
          </a:p>
          <a:p>
            <a:r>
              <a:rPr lang="it-IT" sz="1200" kern="1200" dirty="0">
                <a:solidFill>
                  <a:schemeClr val="tx1"/>
                </a:solidFill>
                <a:effectLst/>
                <a:latin typeface="+mn-lt"/>
                <a:ea typeface="+mn-ea"/>
                <a:cs typeface="+mn-cs"/>
              </a:rPr>
              <a:t>« ... ho misurato una macchia che forniva dei risultati in accordo con Einstein. »</a:t>
            </a:r>
          </a:p>
          <a:p>
            <a:r>
              <a:rPr lang="it-IT" sz="1200" kern="1200" dirty="0">
                <a:solidFill>
                  <a:schemeClr val="tx1"/>
                </a:solidFill>
                <a:effectLst/>
                <a:latin typeface="+mn-lt"/>
                <a:ea typeface="+mn-ea"/>
                <a:cs typeface="+mn-cs"/>
              </a:rPr>
              <a:t>L'esperimento, la cui validità fu controversa e messa in dubbio, fu comunque la prima conferma della teoria della relatività.</a:t>
            </a:r>
          </a:p>
          <a:p>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47</a:t>
            </a:fld>
            <a:endParaRPr lang="it-IT"/>
          </a:p>
        </p:txBody>
      </p:sp>
    </p:spTree>
    <p:extLst>
      <p:ext uri="{BB962C8B-B14F-4D97-AF65-F5344CB8AC3E}">
        <p14:creationId xmlns:p14="http://schemas.microsoft.com/office/powerpoint/2010/main" val="33680373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Nel</a:t>
            </a:r>
            <a:r>
              <a:rPr lang="it-IT" baseline="0" dirty="0"/>
              <a:t> golfo di </a:t>
            </a:r>
            <a:r>
              <a:rPr lang="it-IT" baseline="0" dirty="0" err="1"/>
              <a:t>guinea</a:t>
            </a:r>
            <a:r>
              <a:rPr lang="it-IT" baseline="0" dirty="0"/>
              <a:t> (africa, davanti al </a:t>
            </a:r>
            <a:r>
              <a:rPr lang="it-IT" baseline="0" dirty="0" err="1"/>
              <a:t>gabon</a:t>
            </a:r>
            <a:r>
              <a:rPr lang="it-IT" baseline="0" dirty="0"/>
              <a:t>)</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48</a:t>
            </a:fld>
            <a:endParaRPr lang="it-IT"/>
          </a:p>
        </p:txBody>
      </p:sp>
    </p:spTree>
    <p:extLst>
      <p:ext uri="{BB962C8B-B14F-4D97-AF65-F5344CB8AC3E}">
        <p14:creationId xmlns:p14="http://schemas.microsoft.com/office/powerpoint/2010/main" val="36262240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Eccola, fotografia di eclissi</a:t>
            </a:r>
            <a:r>
              <a:rPr lang="it-IT" baseline="0" dirty="0"/>
              <a:t> di sole</a:t>
            </a:r>
          </a:p>
          <a:p>
            <a:r>
              <a:rPr lang="it-IT" baseline="0" dirty="0"/>
              <a:t>luce deviata dalla massa solare. 29 maggio 1919 a </a:t>
            </a:r>
            <a:r>
              <a:rPr lang="it-IT" baseline="0" dirty="0" err="1"/>
              <a:t>sao</a:t>
            </a:r>
            <a:r>
              <a:rPr lang="it-IT" baseline="0" dirty="0"/>
              <a:t> tome e principe</a:t>
            </a:r>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49</a:t>
            </a:fld>
            <a:endParaRPr lang="it-IT"/>
          </a:p>
        </p:txBody>
      </p:sp>
    </p:spTree>
    <p:extLst>
      <p:ext uri="{BB962C8B-B14F-4D97-AF65-F5344CB8AC3E}">
        <p14:creationId xmlns:p14="http://schemas.microsoft.com/office/powerpoint/2010/main" val="3368037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fld id="{3CB564E5-F815-C84F-A878-93FA00A0076E}" type="slidenum">
              <a:rPr lang="it-IT" smtClean="0"/>
              <a:t>5</a:t>
            </a:fld>
            <a:endParaRPr lang="it-IT"/>
          </a:p>
        </p:txBody>
      </p:sp>
      <p:sp>
        <p:nvSpPr>
          <p:cNvPr id="2" name="Segnaposto note 1"/>
          <p:cNvSpPr>
            <a:spLocks noGrp="1"/>
          </p:cNvSpPr>
          <p:nvPr>
            <p:ph type="body" idx="1"/>
          </p:nvPr>
        </p:nvSpPr>
        <p:spPr/>
        <p:txBody>
          <a:bodyPr/>
          <a:lstStyle/>
          <a:p>
            <a:r>
              <a:rPr lang="it-IT" dirty="0"/>
              <a:t>Perché gli è stato chiesto.</a:t>
            </a:r>
          </a:p>
          <a:p>
            <a:pPr defTabSz="457200">
              <a:defRPr/>
            </a:pPr>
            <a:r>
              <a:rPr lang="it-IT" dirty="0"/>
              <a:t>Che cosa fate in questo laboratorio? (lasciate perdere le iene</a:t>
            </a:r>
            <a:r>
              <a:rPr lang="mr-IN" dirty="0"/>
              <a:t>…</a:t>
            </a:r>
            <a:r>
              <a:rPr lang="it-IT" dirty="0"/>
              <a:t>). </a:t>
            </a:r>
          </a:p>
          <a:p>
            <a:r>
              <a:rPr lang="it-IT" dirty="0"/>
              <a:t>Oppure: io vi do volentieri i soldi delle mie tasse, ma mi fai sapere che cosa ci fate?</a:t>
            </a:r>
          </a:p>
          <a:p>
            <a:endParaRPr lang="it-IT" dirty="0"/>
          </a:p>
          <a:p>
            <a:endParaRPr lang="it-IT" dirty="0"/>
          </a:p>
        </p:txBody>
      </p:sp>
    </p:spTree>
    <p:extLst>
      <p:ext uri="{BB962C8B-B14F-4D97-AF65-F5344CB8AC3E}">
        <p14:creationId xmlns:p14="http://schemas.microsoft.com/office/powerpoint/2010/main" val="41373848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baseline="0" dirty="0"/>
              <a:t>Questo è il </a:t>
            </a:r>
            <a:r>
              <a:rPr lang="it-IT" baseline="0" dirty="0" err="1"/>
              <a:t>nyt</a:t>
            </a:r>
            <a:r>
              <a:rPr lang="it-IT" baseline="0" dirty="0"/>
              <a:t> 1918: che cosa sta facendo </a:t>
            </a:r>
            <a:r>
              <a:rPr lang="it-IT" baseline="0" dirty="0" err="1"/>
              <a:t>eddington</a:t>
            </a:r>
            <a:r>
              <a:rPr lang="mr-IN" baseline="0" dirty="0"/>
              <a:t>…</a:t>
            </a:r>
            <a:endParaRPr lang="it-IT" baseline="0" dirty="0"/>
          </a:p>
          <a:p>
            <a:r>
              <a:rPr lang="it-IT" baseline="0" dirty="0"/>
              <a:t>Spiegato bene: si prova la </a:t>
            </a:r>
            <a:r>
              <a:rPr lang="it-IT" baseline="0" dirty="0" err="1"/>
              <a:t>th</a:t>
            </a:r>
            <a:r>
              <a:rPr lang="it-IT" baseline="0" dirty="0"/>
              <a:t> di </a:t>
            </a:r>
            <a:r>
              <a:rPr lang="it-IT" baseline="0" dirty="0" err="1"/>
              <a:t>einstein</a:t>
            </a:r>
            <a:endParaRPr lang="it-IT" baseline="0" dirty="0"/>
          </a:p>
          <a:p>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50</a:t>
            </a:fld>
            <a:endParaRPr lang="it-IT"/>
          </a:p>
        </p:txBody>
      </p:sp>
    </p:spTree>
    <p:extLst>
      <p:ext uri="{BB962C8B-B14F-4D97-AF65-F5344CB8AC3E}">
        <p14:creationId xmlns:p14="http://schemas.microsoft.com/office/powerpoint/2010/main" val="18585637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Finché nel 1919 se ne comincia a parlare davvero. si racconta di </a:t>
            </a:r>
            <a:r>
              <a:rPr lang="it-IT" dirty="0" err="1"/>
              <a:t>eddington</a:t>
            </a:r>
            <a:r>
              <a:rPr lang="it-IT" baseline="0" dirty="0"/>
              <a:t> (un gentiluomo inglese)</a:t>
            </a:r>
            <a:endParaRPr lang="it-IT" dirty="0"/>
          </a:p>
          <a:p>
            <a:r>
              <a:rPr lang="it-IT" dirty="0"/>
              <a:t>La teoria trionfa!</a:t>
            </a:r>
          </a:p>
          <a:p>
            <a:r>
              <a:rPr lang="it-IT" dirty="0"/>
              <a:t>Attenzione sotto: un libro per dodici persone studiate</a:t>
            </a:r>
          </a:p>
          <a:p>
            <a:r>
              <a:rPr lang="it-IT" dirty="0"/>
              <a:t>Novembre 1919</a:t>
            </a:r>
          </a:p>
        </p:txBody>
      </p:sp>
      <p:sp>
        <p:nvSpPr>
          <p:cNvPr id="4" name="Segnaposto numero diapositiva 3"/>
          <p:cNvSpPr>
            <a:spLocks noGrp="1"/>
          </p:cNvSpPr>
          <p:nvPr>
            <p:ph type="sldNum" sz="quarter" idx="10"/>
          </p:nvPr>
        </p:nvSpPr>
        <p:spPr/>
        <p:txBody>
          <a:bodyPr/>
          <a:lstStyle/>
          <a:p>
            <a:fld id="{C5E14D9D-F4DB-8442-9954-C1F19A62D323}" type="slidenum">
              <a:rPr lang="it-IT" smtClean="0"/>
              <a:t>51</a:t>
            </a:fld>
            <a:endParaRPr lang="it-IT"/>
          </a:p>
        </p:txBody>
      </p:sp>
    </p:spTree>
    <p:extLst>
      <p:ext uri="{BB962C8B-B14F-4D97-AF65-F5344CB8AC3E}">
        <p14:creationId xmlns:p14="http://schemas.microsoft.com/office/powerpoint/2010/main" val="18585637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http://</a:t>
            </a:r>
            <a:r>
              <a:rPr lang="it-IT" dirty="0" err="1"/>
              <a:t>query.nytimes.com</a:t>
            </a:r>
            <a:r>
              <a:rPr lang="it-IT" dirty="0"/>
              <a:t>/</a:t>
            </a:r>
            <a:r>
              <a:rPr lang="it-IT" dirty="0" err="1"/>
              <a:t>mem</a:t>
            </a:r>
            <a:r>
              <a:rPr lang="it-IT" dirty="0"/>
              <a:t>/</a:t>
            </a:r>
            <a:r>
              <a:rPr lang="it-IT" dirty="0" err="1"/>
              <a:t>archive</a:t>
            </a:r>
            <a:r>
              <a:rPr lang="it-IT" dirty="0"/>
              <a:t>-free/</a:t>
            </a:r>
            <a:r>
              <a:rPr lang="it-IT" dirty="0" err="1"/>
              <a:t>pdf?res</a:t>
            </a:r>
            <a:r>
              <a:rPr lang="it-IT" dirty="0"/>
              <a:t>=9B0DE3DF1E38EE32A25753C1A9679D946896D6CF</a:t>
            </a:r>
          </a:p>
          <a:p>
            <a:r>
              <a:rPr lang="it-IT" dirty="0" err="1"/>
              <a:t>Agog</a:t>
            </a:r>
            <a:r>
              <a:rPr lang="it-IT" dirty="0"/>
              <a:t> = eccitati</a:t>
            </a:r>
          </a:p>
          <a:p>
            <a:r>
              <a:rPr lang="it-IT" dirty="0"/>
              <a:t>Luci distorte nel cielo </a:t>
            </a:r>
          </a:p>
        </p:txBody>
      </p:sp>
      <p:sp>
        <p:nvSpPr>
          <p:cNvPr id="4" name="Segnaposto numero diapositiva 3"/>
          <p:cNvSpPr>
            <a:spLocks noGrp="1"/>
          </p:cNvSpPr>
          <p:nvPr>
            <p:ph type="sldNum" sz="quarter" idx="10"/>
          </p:nvPr>
        </p:nvSpPr>
        <p:spPr/>
        <p:txBody>
          <a:bodyPr/>
          <a:lstStyle/>
          <a:p>
            <a:fld id="{C5E14D9D-F4DB-8442-9954-C1F19A62D323}" type="slidenum">
              <a:rPr lang="it-IT" smtClean="0"/>
              <a:t>52</a:t>
            </a:fld>
            <a:endParaRPr lang="it-IT"/>
          </a:p>
        </p:txBody>
      </p:sp>
    </p:spTree>
    <p:extLst>
      <p:ext uri="{BB962C8B-B14F-4D97-AF65-F5344CB8AC3E}">
        <p14:creationId xmlns:p14="http://schemas.microsoft.com/office/powerpoint/2010/main" val="702883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Sempre 1919: rassicuriamo la popolazione</a:t>
            </a:r>
          </a:p>
          <a:p>
            <a:r>
              <a:rPr lang="it-IT" dirty="0"/>
              <a:t>(poi non</a:t>
            </a:r>
            <a:r>
              <a:rPr lang="it-IT" baseline="0" dirty="0"/>
              <a:t> è vero: un sacco di ricadute pratiche della teoria della relatività)</a:t>
            </a:r>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53</a:t>
            </a:fld>
            <a:endParaRPr lang="it-IT"/>
          </a:p>
        </p:txBody>
      </p:sp>
    </p:spTree>
    <p:extLst>
      <p:ext uri="{BB962C8B-B14F-4D97-AF65-F5344CB8AC3E}">
        <p14:creationId xmlns:p14="http://schemas.microsoft.com/office/powerpoint/2010/main" val="1858563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Sempre 1919, altro titolo (insomma: se ne parla tanto…)</a:t>
            </a:r>
          </a:p>
          <a:p>
            <a:r>
              <a:rPr lang="it-IT" dirty="0"/>
              <a:t>Finalmente un’intervista</a:t>
            </a:r>
          </a:p>
          <a:p>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54</a:t>
            </a:fld>
            <a:endParaRPr lang="it-IT"/>
          </a:p>
        </p:txBody>
      </p:sp>
    </p:spTree>
    <p:extLst>
      <p:ext uri="{BB962C8B-B14F-4D97-AF65-F5344CB8AC3E}">
        <p14:creationId xmlns:p14="http://schemas.microsoft.com/office/powerpoint/2010/main" val="18585637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http://</a:t>
            </a:r>
            <a:r>
              <a:rPr lang="it-IT" dirty="0" err="1"/>
              <a:t>timesmachine.nytimes.com</a:t>
            </a:r>
            <a:r>
              <a:rPr lang="it-IT" dirty="0"/>
              <a:t>/</a:t>
            </a:r>
            <a:r>
              <a:rPr lang="it-IT" dirty="0" err="1"/>
              <a:t>timesmachine</a:t>
            </a:r>
            <a:r>
              <a:rPr lang="it-IT" dirty="0"/>
              <a:t>/1919/12/03/118239634.html?pageNumber=19</a:t>
            </a:r>
          </a:p>
          <a:p>
            <a:r>
              <a:rPr lang="it-IT" dirty="0"/>
              <a:t>Intervista conclude così</a:t>
            </a:r>
          </a:p>
          <a:p>
            <a:r>
              <a:rPr lang="it-IT" dirty="0"/>
              <a:t>Inaugurando</a:t>
            </a:r>
            <a:r>
              <a:rPr lang="it-IT" baseline="0" dirty="0"/>
              <a:t> la battuta più ovvia sullo </a:t>
            </a:r>
            <a:r>
              <a:rPr lang="it-IT" baseline="0" dirty="0" err="1"/>
              <a:t>spaziotempo</a:t>
            </a:r>
            <a:r>
              <a:rPr lang="it-IT" baseline="0" dirty="0"/>
              <a:t>…</a:t>
            </a:r>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55</a:t>
            </a:fld>
            <a:endParaRPr lang="it-IT"/>
          </a:p>
        </p:txBody>
      </p:sp>
    </p:spTree>
    <p:extLst>
      <p:ext uri="{BB962C8B-B14F-4D97-AF65-F5344CB8AC3E}">
        <p14:creationId xmlns:p14="http://schemas.microsoft.com/office/powerpoint/2010/main" val="1858563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6855" rtl="0" eaLnBrk="1" fontAlgn="auto" latinLnBrk="0" hangingPunct="1">
              <a:lnSpc>
                <a:spcPct val="100000"/>
              </a:lnSpc>
              <a:spcBef>
                <a:spcPts val="0"/>
              </a:spcBef>
              <a:spcAft>
                <a:spcPts val="0"/>
              </a:spcAft>
              <a:buClrTx/>
              <a:buSzTx/>
              <a:buFontTx/>
              <a:buNone/>
              <a:tabLst/>
              <a:defRPr/>
            </a:pPr>
            <a:r>
              <a:rPr lang="it-IT" dirty="0"/>
              <a:t>Altro giornale americano</a:t>
            </a:r>
            <a:r>
              <a:rPr lang="mr-IN" dirty="0"/>
              <a:t>…</a:t>
            </a:r>
            <a:r>
              <a:rPr lang="it-IT" dirty="0"/>
              <a:t> e la fama continuerà per sempre, lo scienziato più famoso del mondo</a:t>
            </a:r>
            <a:r>
              <a:rPr lang="it-IT" baseline="0" dirty="0"/>
              <a:t> (altro che </a:t>
            </a:r>
            <a:r>
              <a:rPr lang="it-IT" baseline="0" dirty="0" err="1"/>
              <a:t>parisi</a:t>
            </a:r>
            <a:r>
              <a:rPr lang="it-IT" baseline="0" dirty="0"/>
              <a:t>)</a:t>
            </a:r>
            <a:endParaRPr lang="it-IT" dirty="0"/>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57</a:t>
            </a:fld>
            <a:endParaRPr lang="it-IT"/>
          </a:p>
        </p:txBody>
      </p:sp>
    </p:spTree>
    <p:extLst>
      <p:ext uri="{BB962C8B-B14F-4D97-AF65-F5344CB8AC3E}">
        <p14:creationId xmlns:p14="http://schemas.microsoft.com/office/powerpoint/2010/main" val="707428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Einstein nel 1919  (40 anni)</a:t>
            </a:r>
          </a:p>
          <a:p>
            <a:r>
              <a:rPr lang="it-IT" dirty="0"/>
              <a:t>matrimonio cugina elsa</a:t>
            </a:r>
          </a:p>
          <a:p>
            <a:endParaRPr lang="it-IT" dirty="0"/>
          </a:p>
          <a:p>
            <a:r>
              <a:rPr lang="it-IT" dirty="0"/>
              <a:t>Einstein all’epoca era scienziato importante, dopo l’annuncio delle prove della sua teoria diventa famoso. A tutti.</a:t>
            </a:r>
          </a:p>
        </p:txBody>
      </p:sp>
      <p:sp>
        <p:nvSpPr>
          <p:cNvPr id="4" name="Segnaposto numero diapositiva 3"/>
          <p:cNvSpPr>
            <a:spLocks noGrp="1"/>
          </p:cNvSpPr>
          <p:nvPr>
            <p:ph type="sldNum" sz="quarter" idx="10"/>
          </p:nvPr>
        </p:nvSpPr>
        <p:spPr/>
        <p:txBody>
          <a:bodyPr/>
          <a:lstStyle/>
          <a:p>
            <a:fld id="{C5E14D9D-F4DB-8442-9954-C1F19A62D323}" type="slidenum">
              <a:rPr lang="it-IT" smtClean="0"/>
              <a:t>58</a:t>
            </a:fld>
            <a:endParaRPr lang="it-IT"/>
          </a:p>
        </p:txBody>
      </p:sp>
    </p:spTree>
    <p:extLst>
      <p:ext uri="{BB962C8B-B14F-4D97-AF65-F5344CB8AC3E}">
        <p14:creationId xmlns:p14="http://schemas.microsoft.com/office/powerpoint/2010/main" val="2679391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Ripartiamo da qui. Che cosa era successo.</a:t>
            </a:r>
          </a:p>
          <a:p>
            <a:r>
              <a:rPr lang="it-IT" dirty="0"/>
              <a:t>Si racconta che a un congresso uno scienziato abbia chiesto a </a:t>
            </a:r>
            <a:r>
              <a:rPr lang="it-IT" dirty="0" err="1"/>
              <a:t>eddington</a:t>
            </a:r>
            <a:r>
              <a:rPr lang="it-IT" dirty="0"/>
              <a:t>: si dice che lei sia una delle tre persone capaci di capire la teoria di </a:t>
            </a:r>
            <a:r>
              <a:rPr lang="it-IT" dirty="0" err="1"/>
              <a:t>einstein</a:t>
            </a:r>
            <a:r>
              <a:rPr lang="it-IT" dirty="0"/>
              <a:t>. Ed tace. L’altro: suvvia,</a:t>
            </a:r>
            <a:r>
              <a:rPr lang="it-IT" baseline="0" dirty="0"/>
              <a:t> non sia modesto… Ed: no è che stavo pensando a chi potrebbe essere la terza.</a:t>
            </a:r>
          </a:p>
          <a:p>
            <a:r>
              <a:rPr lang="it-IT" baseline="0" dirty="0"/>
              <a:t>Ed ne parla pubblicamente alla </a:t>
            </a:r>
            <a:r>
              <a:rPr lang="it-IT" baseline="0" dirty="0" err="1"/>
              <a:t>royal</a:t>
            </a:r>
            <a:r>
              <a:rPr lang="it-IT" baseline="0" dirty="0"/>
              <a:t> society</a:t>
            </a:r>
          </a:p>
          <a:p>
            <a:r>
              <a:rPr lang="it-IT" sz="1200" kern="1200" dirty="0">
                <a:solidFill>
                  <a:schemeClr val="tx1"/>
                </a:solidFill>
                <a:latin typeface="+mn-lt"/>
                <a:ea typeface="+mn-ea"/>
                <a:cs typeface="+mn-cs"/>
              </a:rPr>
              <a:t>The </a:t>
            </a:r>
            <a:r>
              <a:rPr lang="it-IT" sz="1200" i="1" kern="1200" dirty="0">
                <a:solidFill>
                  <a:schemeClr val="tx1"/>
                </a:solidFill>
                <a:latin typeface="+mn-lt"/>
                <a:ea typeface="+mn-ea"/>
                <a:cs typeface="+mn-cs"/>
              </a:rPr>
              <a:t>Times</a:t>
            </a:r>
            <a:r>
              <a:rPr lang="it-IT" sz="1200" i="0" kern="1200" dirty="0">
                <a:solidFill>
                  <a:schemeClr val="tx1"/>
                </a:solidFill>
                <a:latin typeface="+mn-lt"/>
                <a:ea typeface="+mn-ea"/>
                <a:cs typeface="+mn-cs"/>
              </a:rPr>
              <a:t> of </a:t>
            </a:r>
            <a:r>
              <a:rPr lang="it-IT" sz="1200" i="0" kern="1200" dirty="0" err="1">
                <a:solidFill>
                  <a:schemeClr val="tx1"/>
                </a:solidFill>
                <a:latin typeface="+mn-lt"/>
                <a:ea typeface="+mn-ea"/>
                <a:cs typeface="+mn-cs"/>
              </a:rPr>
              <a:t>London</a:t>
            </a:r>
            <a:r>
              <a:rPr lang="it-IT" sz="1200" i="0" kern="1200" dirty="0">
                <a:solidFill>
                  <a:schemeClr val="tx1"/>
                </a:solidFill>
                <a:latin typeface="+mn-lt"/>
                <a:ea typeface="+mn-ea"/>
                <a:cs typeface="+mn-cs"/>
              </a:rPr>
              <a:t> </a:t>
            </a:r>
            <a:r>
              <a:rPr lang="it-IT" sz="1200" i="0" kern="1200" dirty="0" err="1">
                <a:solidFill>
                  <a:schemeClr val="tx1"/>
                </a:solidFill>
                <a:latin typeface="+mn-lt"/>
                <a:ea typeface="+mn-ea"/>
                <a:cs typeface="+mn-cs"/>
              </a:rPr>
              <a:t>carried</a:t>
            </a:r>
            <a:r>
              <a:rPr lang="it-IT" sz="1200" i="0" kern="1200" dirty="0">
                <a:solidFill>
                  <a:schemeClr val="tx1"/>
                </a:solidFill>
                <a:latin typeface="+mn-lt"/>
                <a:ea typeface="+mn-ea"/>
                <a:cs typeface="+mn-cs"/>
              </a:rPr>
              <a:t> the story under the </a:t>
            </a:r>
            <a:r>
              <a:rPr lang="it-IT" sz="1200" i="0" kern="1200" dirty="0" err="1">
                <a:solidFill>
                  <a:schemeClr val="tx1"/>
                </a:solidFill>
                <a:latin typeface="+mn-lt"/>
                <a:ea typeface="+mn-ea"/>
                <a:cs typeface="+mn-cs"/>
              </a:rPr>
              <a:t>headline</a:t>
            </a:r>
            <a:r>
              <a:rPr lang="it-IT" sz="1200" i="0" kern="1200" dirty="0">
                <a:solidFill>
                  <a:schemeClr val="tx1"/>
                </a:solidFill>
                <a:latin typeface="+mn-lt"/>
                <a:ea typeface="+mn-ea"/>
                <a:cs typeface="+mn-cs"/>
              </a:rPr>
              <a:t> “</a:t>
            </a:r>
            <a:r>
              <a:rPr lang="it-IT" sz="1200" i="0" kern="1200" dirty="0" err="1">
                <a:solidFill>
                  <a:schemeClr val="tx1"/>
                </a:solidFill>
                <a:latin typeface="+mn-lt"/>
                <a:ea typeface="+mn-ea"/>
                <a:cs typeface="+mn-cs"/>
              </a:rPr>
              <a:t>Revolution</a:t>
            </a:r>
            <a:r>
              <a:rPr lang="it-IT" sz="1200" i="0" kern="1200" dirty="0">
                <a:solidFill>
                  <a:schemeClr val="tx1"/>
                </a:solidFill>
                <a:latin typeface="+mn-lt"/>
                <a:ea typeface="+mn-ea"/>
                <a:cs typeface="+mn-cs"/>
              </a:rPr>
              <a:t> in Science: New </a:t>
            </a:r>
            <a:r>
              <a:rPr lang="it-IT" sz="1200" i="0" kern="1200" dirty="0" err="1">
                <a:solidFill>
                  <a:schemeClr val="tx1"/>
                </a:solidFill>
                <a:latin typeface="+mn-lt"/>
                <a:ea typeface="+mn-ea"/>
                <a:cs typeface="+mn-cs"/>
              </a:rPr>
              <a:t>Theory</a:t>
            </a:r>
            <a:r>
              <a:rPr lang="it-IT" sz="1200" i="0" kern="1200" dirty="0">
                <a:solidFill>
                  <a:schemeClr val="tx1"/>
                </a:solidFill>
                <a:latin typeface="+mn-lt"/>
                <a:ea typeface="+mn-ea"/>
                <a:cs typeface="+mn-cs"/>
              </a:rPr>
              <a:t> of the </a:t>
            </a:r>
            <a:r>
              <a:rPr lang="it-IT" sz="1200" i="0" kern="1200" dirty="0" err="1">
                <a:solidFill>
                  <a:schemeClr val="tx1"/>
                </a:solidFill>
                <a:latin typeface="+mn-lt"/>
                <a:ea typeface="+mn-ea"/>
                <a:cs typeface="+mn-cs"/>
              </a:rPr>
              <a:t>Universe</a:t>
            </a:r>
            <a:r>
              <a:rPr lang="it-IT" sz="1200" i="0" kern="1200" dirty="0">
                <a:solidFill>
                  <a:schemeClr val="tx1"/>
                </a:solidFill>
                <a:latin typeface="+mn-lt"/>
                <a:ea typeface="+mn-ea"/>
                <a:cs typeface="+mn-cs"/>
              </a:rPr>
              <a:t>, </a:t>
            </a:r>
            <a:r>
              <a:rPr lang="it-IT" sz="1200" i="0" kern="1200" dirty="0" err="1">
                <a:solidFill>
                  <a:schemeClr val="tx1"/>
                </a:solidFill>
                <a:latin typeface="+mn-lt"/>
                <a:ea typeface="+mn-ea"/>
                <a:cs typeface="+mn-cs"/>
              </a:rPr>
              <a:t>Newtonian</a:t>
            </a:r>
            <a:r>
              <a:rPr lang="it-IT" sz="1200" i="0" kern="1200" dirty="0">
                <a:solidFill>
                  <a:schemeClr val="tx1"/>
                </a:solidFill>
                <a:latin typeface="+mn-lt"/>
                <a:ea typeface="+mn-ea"/>
                <a:cs typeface="+mn-cs"/>
              </a:rPr>
              <a:t> </a:t>
            </a:r>
            <a:r>
              <a:rPr lang="it-IT" sz="1200" i="0" kern="1200" dirty="0" err="1">
                <a:solidFill>
                  <a:schemeClr val="tx1"/>
                </a:solidFill>
                <a:latin typeface="+mn-lt"/>
                <a:ea typeface="+mn-ea"/>
                <a:cs typeface="+mn-cs"/>
              </a:rPr>
              <a:t>Theories</a:t>
            </a:r>
            <a:r>
              <a:rPr lang="it-IT" sz="1200" i="0" kern="1200" dirty="0">
                <a:solidFill>
                  <a:schemeClr val="tx1"/>
                </a:solidFill>
                <a:latin typeface="+mn-lt"/>
                <a:ea typeface="+mn-ea"/>
                <a:cs typeface="+mn-cs"/>
              </a:rPr>
              <a:t> </a:t>
            </a:r>
            <a:r>
              <a:rPr lang="it-IT" sz="1200" i="0" kern="1200" dirty="0" err="1">
                <a:solidFill>
                  <a:schemeClr val="tx1"/>
                </a:solidFill>
                <a:latin typeface="+mn-lt"/>
                <a:ea typeface="+mn-ea"/>
                <a:cs typeface="+mn-cs"/>
              </a:rPr>
              <a:t>Overthrown</a:t>
            </a:r>
            <a:r>
              <a:rPr lang="it-IT" sz="1200" i="0" kern="1200" dirty="0">
                <a:solidFill>
                  <a:schemeClr val="tx1"/>
                </a:solidFill>
                <a:latin typeface="+mn-lt"/>
                <a:ea typeface="+mn-ea"/>
                <a:cs typeface="+mn-cs"/>
              </a:rPr>
              <a:t>.” This </a:t>
            </a:r>
            <a:r>
              <a:rPr lang="it-IT" sz="1200" i="0" kern="1200" dirty="0" err="1">
                <a:solidFill>
                  <a:schemeClr val="tx1"/>
                </a:solidFill>
                <a:latin typeface="+mn-lt"/>
                <a:ea typeface="+mn-ea"/>
                <a:cs typeface="+mn-cs"/>
              </a:rPr>
              <a:t>caught</a:t>
            </a:r>
            <a:r>
              <a:rPr lang="it-IT" sz="1200" i="0" kern="1200" dirty="0">
                <a:solidFill>
                  <a:schemeClr val="tx1"/>
                </a:solidFill>
                <a:latin typeface="+mn-lt"/>
                <a:ea typeface="+mn-ea"/>
                <a:cs typeface="+mn-cs"/>
              </a:rPr>
              <a:t> the </a:t>
            </a:r>
            <a:r>
              <a:rPr lang="it-IT" sz="1200" i="0" kern="1200" dirty="0" err="1">
                <a:solidFill>
                  <a:schemeClr val="tx1"/>
                </a:solidFill>
                <a:latin typeface="+mn-lt"/>
                <a:ea typeface="+mn-ea"/>
                <a:cs typeface="+mn-cs"/>
              </a:rPr>
              <a:t>attention</a:t>
            </a:r>
            <a:r>
              <a:rPr lang="it-IT" sz="1200" i="0" kern="1200" dirty="0">
                <a:solidFill>
                  <a:schemeClr val="tx1"/>
                </a:solidFill>
                <a:latin typeface="+mn-lt"/>
                <a:ea typeface="+mn-ea"/>
                <a:cs typeface="+mn-cs"/>
              </a:rPr>
              <a:t> of the </a:t>
            </a:r>
            <a:r>
              <a:rPr lang="it-IT" sz="1200" i="1" kern="1200" dirty="0">
                <a:solidFill>
                  <a:schemeClr val="tx1"/>
                </a:solidFill>
                <a:latin typeface="+mn-lt"/>
                <a:ea typeface="+mn-ea"/>
                <a:cs typeface="+mn-cs"/>
              </a:rPr>
              <a:t>New York Times</a:t>
            </a:r>
            <a:r>
              <a:rPr lang="it-IT" sz="1200" i="0" kern="1200" dirty="0">
                <a:solidFill>
                  <a:schemeClr val="tx1"/>
                </a:solidFill>
                <a:latin typeface="+mn-lt"/>
                <a:ea typeface="+mn-ea"/>
                <a:cs typeface="+mn-cs"/>
              </a:rPr>
              <a:t>, who </a:t>
            </a:r>
            <a:r>
              <a:rPr lang="it-IT" sz="1200" i="0" kern="1200" dirty="0" err="1">
                <a:solidFill>
                  <a:schemeClr val="tx1"/>
                </a:solidFill>
                <a:latin typeface="+mn-lt"/>
                <a:ea typeface="+mn-ea"/>
                <a:cs typeface="+mn-cs"/>
              </a:rPr>
              <a:t>asked</a:t>
            </a:r>
            <a:r>
              <a:rPr lang="it-IT" sz="1200" i="0" kern="1200" dirty="0">
                <a:solidFill>
                  <a:schemeClr val="tx1"/>
                </a:solidFill>
                <a:latin typeface="+mn-lt"/>
                <a:ea typeface="+mn-ea"/>
                <a:cs typeface="+mn-cs"/>
              </a:rPr>
              <a:t> </a:t>
            </a:r>
            <a:r>
              <a:rPr lang="it-IT" sz="1200" i="0" kern="1200" dirty="0" err="1">
                <a:solidFill>
                  <a:schemeClr val="tx1"/>
                </a:solidFill>
                <a:latin typeface="+mn-lt"/>
                <a:ea typeface="+mn-ea"/>
                <a:cs typeface="+mn-cs"/>
              </a:rPr>
              <a:t>one</a:t>
            </a:r>
            <a:r>
              <a:rPr lang="it-IT" sz="1200" i="0" kern="1200" dirty="0">
                <a:solidFill>
                  <a:schemeClr val="tx1"/>
                </a:solidFill>
                <a:latin typeface="+mn-lt"/>
                <a:ea typeface="+mn-ea"/>
                <a:cs typeface="+mn-cs"/>
              </a:rPr>
              <a:t> of </a:t>
            </a:r>
            <a:r>
              <a:rPr lang="it-IT" sz="1200" i="0" kern="1200" dirty="0" err="1">
                <a:solidFill>
                  <a:schemeClr val="tx1"/>
                </a:solidFill>
                <a:latin typeface="+mn-lt"/>
                <a:ea typeface="+mn-ea"/>
                <a:cs typeface="+mn-cs"/>
              </a:rPr>
              <a:t>their</a:t>
            </a:r>
            <a:r>
              <a:rPr lang="it-IT" sz="1200" i="0" kern="1200" dirty="0">
                <a:solidFill>
                  <a:schemeClr val="tx1"/>
                </a:solidFill>
                <a:latin typeface="+mn-lt"/>
                <a:ea typeface="+mn-ea"/>
                <a:cs typeface="+mn-cs"/>
              </a:rPr>
              <a:t> </a:t>
            </a:r>
            <a:r>
              <a:rPr lang="it-IT" sz="1200" i="0" kern="1200" dirty="0" err="1">
                <a:solidFill>
                  <a:schemeClr val="tx1"/>
                </a:solidFill>
                <a:latin typeface="+mn-lt"/>
                <a:ea typeface="+mn-ea"/>
                <a:cs typeface="+mn-cs"/>
              </a:rPr>
              <a:t>reporters</a:t>
            </a:r>
            <a:r>
              <a:rPr lang="it-IT" sz="1200" i="0" kern="1200" dirty="0">
                <a:solidFill>
                  <a:schemeClr val="tx1"/>
                </a:solidFill>
                <a:latin typeface="+mn-lt"/>
                <a:ea typeface="+mn-ea"/>
                <a:cs typeface="+mn-cs"/>
              </a:rPr>
              <a:t> in </a:t>
            </a:r>
            <a:r>
              <a:rPr lang="it-IT" sz="1200" i="0" kern="1200" dirty="0" err="1">
                <a:solidFill>
                  <a:schemeClr val="tx1"/>
                </a:solidFill>
                <a:latin typeface="+mn-lt"/>
                <a:ea typeface="+mn-ea"/>
                <a:cs typeface="+mn-cs"/>
              </a:rPr>
              <a:t>London</a:t>
            </a:r>
            <a:r>
              <a:rPr lang="it-IT" sz="1200" i="0" kern="1200" dirty="0">
                <a:solidFill>
                  <a:schemeClr val="tx1"/>
                </a:solidFill>
                <a:latin typeface="+mn-lt"/>
                <a:ea typeface="+mn-ea"/>
                <a:cs typeface="+mn-cs"/>
              </a:rPr>
              <a:t> </a:t>
            </a:r>
            <a:r>
              <a:rPr lang="it-IT" sz="1200" i="0" kern="1200" dirty="0" err="1">
                <a:solidFill>
                  <a:schemeClr val="tx1"/>
                </a:solidFill>
                <a:latin typeface="+mn-lt"/>
                <a:ea typeface="+mn-ea"/>
                <a:cs typeface="+mn-cs"/>
              </a:rPr>
              <a:t>at</a:t>
            </a:r>
            <a:r>
              <a:rPr lang="it-IT" sz="1200" i="0" kern="1200" dirty="0">
                <a:solidFill>
                  <a:schemeClr val="tx1"/>
                </a:solidFill>
                <a:latin typeface="+mn-lt"/>
                <a:ea typeface="+mn-ea"/>
                <a:cs typeface="+mn-cs"/>
              </a:rPr>
              <a:t> that time to </a:t>
            </a:r>
            <a:r>
              <a:rPr lang="it-IT" sz="1200" i="0" kern="1200" dirty="0" err="1">
                <a:solidFill>
                  <a:schemeClr val="tx1"/>
                </a:solidFill>
                <a:latin typeface="+mn-lt"/>
                <a:ea typeface="+mn-ea"/>
                <a:cs typeface="+mn-cs"/>
              </a:rPr>
              <a:t>follow</a:t>
            </a:r>
            <a:r>
              <a:rPr lang="it-IT" sz="1200" i="0" kern="1200" dirty="0">
                <a:solidFill>
                  <a:schemeClr val="tx1"/>
                </a:solidFill>
                <a:latin typeface="+mn-lt"/>
                <a:ea typeface="+mn-ea"/>
                <a:cs typeface="+mn-cs"/>
              </a:rPr>
              <a:t> up on the story. </a:t>
            </a:r>
            <a:endParaRPr lang="it-IT" baseline="0" dirty="0"/>
          </a:p>
          <a:p>
            <a:r>
              <a:rPr lang="it-IT" baseline="0" dirty="0"/>
              <a:t>E mandarono il brillante giornalista a cui dobbiamo questa e altre bufale: Henry </a:t>
            </a:r>
            <a:r>
              <a:rPr lang="it-IT" baseline="0" dirty="0" err="1"/>
              <a:t>Crouch</a:t>
            </a:r>
            <a:r>
              <a:rPr lang="it-IT" baseline="0" dirty="0"/>
              <a:t>. Esperto di golf!</a:t>
            </a:r>
          </a:p>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a:t>Einstein ci teneva a dire che la sua teoria era </a:t>
            </a:r>
            <a:r>
              <a:rPr lang="it-IT" baseline="0" dirty="0" err="1"/>
              <a:t>comprensbile</a:t>
            </a:r>
            <a:endParaRPr lang="it-IT" dirty="0"/>
          </a:p>
          <a:p>
            <a:endParaRPr lang="it-IT" dirty="0"/>
          </a:p>
          <a:p>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59</a:t>
            </a:fld>
            <a:endParaRPr lang="it-IT"/>
          </a:p>
        </p:txBody>
      </p:sp>
    </p:spTree>
    <p:extLst>
      <p:ext uri="{BB962C8B-B14F-4D97-AF65-F5344CB8AC3E}">
        <p14:creationId xmlns:p14="http://schemas.microsoft.com/office/powerpoint/2010/main" val="18585637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Però attenzione.</a:t>
            </a:r>
          </a:p>
          <a:p>
            <a:r>
              <a:rPr lang="it-IT" dirty="0"/>
              <a:t>Di</a:t>
            </a:r>
            <a:r>
              <a:rPr lang="it-IT" baseline="0" dirty="0"/>
              <a:t> quale libro stiamo parlando?</a:t>
            </a:r>
          </a:p>
          <a:p>
            <a:r>
              <a:rPr lang="it-IT" baseline="0" dirty="0"/>
              <a:t>Einstein non aveva scritto nessun libro (poi lo farà, con una trattazione divulgativa della relatività), l’editore non esiste. Einstein aveva scritto articoli scientifici!</a:t>
            </a:r>
          </a:p>
          <a:p>
            <a:r>
              <a:rPr lang="it-IT" baseline="0" dirty="0" err="1"/>
              <a:t>Crouch</a:t>
            </a:r>
            <a:r>
              <a:rPr lang="it-IT" baseline="0" dirty="0"/>
              <a:t> non aveva capito proprio niente. Ma davvero niente. Si era esaltato moltissimo però.</a:t>
            </a:r>
          </a:p>
          <a:p>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60</a:t>
            </a:fld>
            <a:endParaRPr lang="it-IT"/>
          </a:p>
        </p:txBody>
      </p:sp>
    </p:spTree>
    <p:extLst>
      <p:ext uri="{BB962C8B-B14F-4D97-AF65-F5344CB8AC3E}">
        <p14:creationId xmlns:p14="http://schemas.microsoft.com/office/powerpoint/2010/main" val="1858563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fld id="{3CB564E5-F815-C84F-A878-93FA00A0076E}" type="slidenum">
              <a:rPr lang="it-IT" smtClean="0"/>
              <a:t>6</a:t>
            </a:fld>
            <a:endParaRPr lang="it-IT"/>
          </a:p>
        </p:txBody>
      </p:sp>
      <p:sp>
        <p:nvSpPr>
          <p:cNvPr id="5" name="Segnaposto note 4"/>
          <p:cNvSpPr>
            <a:spLocks noGrp="1"/>
          </p:cNvSpPr>
          <p:nvPr>
            <p:ph type="body" sz="quarter" idx="11"/>
          </p:nvPr>
        </p:nvSpPr>
        <p:spPr/>
        <p:txBody>
          <a:bodyPr/>
          <a:lstStyle/>
          <a:p>
            <a:r>
              <a:rPr lang="it-IT" dirty="0"/>
              <a:t>Conflitto: vaccinatevi! No!</a:t>
            </a:r>
          </a:p>
        </p:txBody>
      </p:sp>
    </p:spTree>
    <p:extLst>
      <p:ext uri="{BB962C8B-B14F-4D97-AF65-F5344CB8AC3E}">
        <p14:creationId xmlns:p14="http://schemas.microsoft.com/office/powerpoint/2010/main" val="41373848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Quel giorno</a:t>
            </a:r>
            <a:r>
              <a:rPr lang="it-IT" baseline="0" dirty="0"/>
              <a:t> era brutto tempo, quelle foto non erano precise. In realtà, ci si fidò di </a:t>
            </a:r>
            <a:r>
              <a:rPr lang="it-IT" baseline="0" dirty="0" err="1"/>
              <a:t>einstein</a:t>
            </a:r>
            <a:r>
              <a:rPr lang="it-IT" baseline="0" dirty="0"/>
              <a:t> e la notizia consolidò la sua fama scientifica più che le vere prove scientifiche. </a:t>
            </a:r>
          </a:p>
          <a:p>
            <a:r>
              <a:rPr lang="it-IT" baseline="0" dirty="0" err="1"/>
              <a:t>Eddington</a:t>
            </a:r>
            <a:r>
              <a:rPr lang="it-IT" baseline="0" dirty="0"/>
              <a:t> volle credere di aver trovato le prove, si fidava tantissimo di </a:t>
            </a:r>
            <a:r>
              <a:rPr lang="it-IT" baseline="0" dirty="0" err="1"/>
              <a:t>einstein</a:t>
            </a:r>
            <a:r>
              <a:rPr lang="it-IT" baseline="0" dirty="0"/>
              <a:t>. E il mondo anche, voleva le prove…. Ma queste non erano affidabili, non dicevano davvero quello che si voleva che dicessero.</a:t>
            </a:r>
          </a:p>
          <a:p>
            <a:pPr marL="0" marR="0" indent="0" algn="l" defTabSz="457200" rtl="0" eaLnBrk="1" fontAlgn="auto" latinLnBrk="0" hangingPunct="1">
              <a:lnSpc>
                <a:spcPct val="100000"/>
              </a:lnSpc>
              <a:spcBef>
                <a:spcPts val="0"/>
              </a:spcBef>
              <a:spcAft>
                <a:spcPts val="0"/>
              </a:spcAft>
              <a:buClrTx/>
              <a:buSzTx/>
              <a:buFontTx/>
              <a:buNone/>
              <a:tabLst/>
              <a:defRPr/>
            </a:pPr>
            <a:r>
              <a:rPr lang="it-IT" dirty="0"/>
              <a:t>(era dal 1911 che ci provava, che partivano spedizioni avventurose</a:t>
            </a:r>
            <a:r>
              <a:rPr lang="mr-IN" dirty="0"/>
              <a:t>…</a:t>
            </a:r>
            <a:r>
              <a:rPr lang="it-IT" dirty="0"/>
              <a:t>)</a:t>
            </a:r>
            <a:endParaRPr lang="it-IT" baseline="0" dirty="0"/>
          </a:p>
          <a:p>
            <a:r>
              <a:rPr lang="it-IT" baseline="0" dirty="0"/>
              <a:t>Poi la teoria di </a:t>
            </a:r>
            <a:r>
              <a:rPr lang="it-IT" baseline="0" dirty="0" err="1"/>
              <a:t>einstein</a:t>
            </a:r>
            <a:r>
              <a:rPr lang="it-IT" baseline="0" dirty="0"/>
              <a:t> si è affermata grazie a prove successive, e oggi ci va bene così.</a:t>
            </a:r>
          </a:p>
          <a:p>
            <a:r>
              <a:rPr lang="it-IT" baseline="0" dirty="0"/>
              <a:t>Ma qui, tra scienziati e giornalisti… Diciamo che ci è andata bene</a:t>
            </a:r>
            <a:r>
              <a:rPr lang="mr-IN" baseline="0" dirty="0"/>
              <a:t>…</a:t>
            </a:r>
            <a:r>
              <a:rPr lang="it-IT" baseline="0" dirty="0"/>
              <a:t> Tutti hanno visto quello che volevano vedere. </a:t>
            </a:r>
          </a:p>
          <a:p>
            <a:endParaRPr lang="it-IT" baseline="0" dirty="0"/>
          </a:p>
          <a:p>
            <a:r>
              <a:rPr lang="it-IT" baseline="0" dirty="0"/>
              <a:t>La ragione per cui vi ho raccontato questa storia è che la scienza è una impresa umana, fatta da umani. È il modo migliore che abbiamo inventato per conoscere la natura, ma non è perfetto. Anche la comunicazione è umana fatta da umani. Com’è stata la comunicazione della scienza qui?</a:t>
            </a:r>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61</a:t>
            </a:fld>
            <a:endParaRPr lang="it-IT"/>
          </a:p>
        </p:txBody>
      </p:sp>
    </p:spTree>
    <p:extLst>
      <p:ext uri="{BB962C8B-B14F-4D97-AF65-F5344CB8AC3E}">
        <p14:creationId xmlns:p14="http://schemas.microsoft.com/office/powerpoint/2010/main" val="13104577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baseline="0" dirty="0" err="1"/>
              <a:t>Crouch</a:t>
            </a:r>
            <a:r>
              <a:rPr lang="it-IT" baseline="0" dirty="0"/>
              <a:t>, perché i giornalisti scientifici non esistono, comunque la gente non legge correntemente i giornali. Il mondo era diverso e lo era anche la scienza. </a:t>
            </a:r>
          </a:p>
          <a:p>
            <a:r>
              <a:rPr lang="it-IT" baseline="0" dirty="0"/>
              <a:t>(“non serve a niente di concreto”).</a:t>
            </a:r>
          </a:p>
          <a:p>
            <a:r>
              <a:rPr lang="it-IT" dirty="0"/>
              <a:t>Per</a:t>
            </a:r>
            <a:r>
              <a:rPr lang="it-IT" baseline="0" dirty="0"/>
              <a:t> i sociologi, gli storici, a</a:t>
            </a:r>
            <a:r>
              <a:rPr lang="it-IT" dirty="0"/>
              <a:t>ll’epoca la scienza</a:t>
            </a:r>
            <a:r>
              <a:rPr lang="it-IT" baseline="0" dirty="0"/>
              <a:t> dei nostri personaggi era in una fase ancora accademica. Si faceva nei laboratori, piccoli, centri di ricerca piccoli. A farla erano gli scienziati che perseguivano la conoscenza senza preoccuparsi troppo delle sue ricadute sociali ed economiche. Nessuno chiedeva loro di farlo. Quindi comunicare la scienza significava farla uscire dalle sue sedi, e raccontarla. In che modo? Spiegandola. </a:t>
            </a:r>
          </a:p>
        </p:txBody>
      </p:sp>
      <p:sp>
        <p:nvSpPr>
          <p:cNvPr id="4" name="Segnaposto numero diapositiva 3"/>
          <p:cNvSpPr>
            <a:spLocks noGrp="1"/>
          </p:cNvSpPr>
          <p:nvPr>
            <p:ph type="sldNum" sz="quarter" idx="10"/>
          </p:nvPr>
        </p:nvSpPr>
        <p:spPr/>
        <p:txBody>
          <a:bodyPr/>
          <a:lstStyle/>
          <a:p>
            <a:fld id="{3CB564E5-F815-C84F-A878-93FA00A0076E}" type="slidenum">
              <a:rPr lang="it-IT" smtClean="0"/>
              <a:t>62</a:t>
            </a:fld>
            <a:endParaRPr lang="it-IT"/>
          </a:p>
        </p:txBody>
      </p:sp>
    </p:spTree>
    <p:extLst>
      <p:ext uri="{BB962C8B-B14F-4D97-AF65-F5344CB8AC3E}">
        <p14:creationId xmlns:p14="http://schemas.microsoft.com/office/powerpoint/2010/main" val="39714934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Questa è la comunicazione della scienza nel mondo della scienza accademica. Lo portano giù. Lo prendono su e lo portano giù, lo abbassano di livello (divulgazione,</a:t>
            </a:r>
            <a:r>
              <a:rPr lang="it-IT" baseline="0" dirty="0"/>
              <a:t> volgarizzazione). Deficit model (lo sentiamo risuonare spesso ancora oggi: molti dei nostri scienziati pensano che siamo ancora qui).</a:t>
            </a:r>
          </a:p>
          <a:p>
            <a:r>
              <a:rPr lang="it-IT" baseline="0" dirty="0"/>
              <a:t>Nel 1930 diventa giornalista del </a:t>
            </a:r>
            <a:r>
              <a:rPr lang="it-IT" baseline="0" dirty="0" err="1"/>
              <a:t>nyt</a:t>
            </a:r>
            <a:r>
              <a:rPr lang="it-IT" baseline="0" dirty="0"/>
              <a:t> e si specializza in temi scientifici (il primo) e </a:t>
            </a:r>
            <a:r>
              <a:rPr lang="it-IT" baseline="0" dirty="0" err="1"/>
              <a:t>cofonda</a:t>
            </a:r>
            <a:r>
              <a:rPr lang="it-IT" baseline="0" dirty="0"/>
              <a:t> la </a:t>
            </a:r>
            <a:r>
              <a:rPr lang="it-IT" baseline="0" dirty="0" err="1"/>
              <a:t>national</a:t>
            </a:r>
            <a:r>
              <a:rPr lang="it-IT" baseline="0" dirty="0"/>
              <a:t> </a:t>
            </a:r>
            <a:r>
              <a:rPr lang="it-IT" baseline="0" dirty="0" err="1"/>
              <a:t>association</a:t>
            </a:r>
            <a:r>
              <a:rPr lang="it-IT" baseline="0" dirty="0"/>
              <a:t> for science </a:t>
            </a:r>
            <a:r>
              <a:rPr lang="it-IT" baseline="0" dirty="0" err="1"/>
              <a:t>writers</a:t>
            </a:r>
            <a:r>
              <a:rPr lang="it-IT" baseline="0" dirty="0"/>
              <a:t>.</a:t>
            </a:r>
          </a:p>
          <a:p>
            <a:r>
              <a:rPr lang="it-IT" baseline="0" dirty="0"/>
              <a:t>Vince anche due </a:t>
            </a:r>
            <a:r>
              <a:rPr lang="it-IT" baseline="0" dirty="0" err="1"/>
              <a:t>pulitzer</a:t>
            </a:r>
            <a:r>
              <a:rPr lang="it-IT" baseline="0" dirty="0"/>
              <a:t>.  (era lituano) </a:t>
            </a:r>
          </a:p>
          <a:p>
            <a:r>
              <a:rPr lang="it-IT" baseline="0" dirty="0"/>
              <a:t>Vi ricordo che cos’era la scienza accademica</a:t>
            </a:r>
            <a:r>
              <a:rPr lang="mr-IN" baseline="0" dirty="0"/>
              <a:t>…</a:t>
            </a:r>
            <a:endParaRPr lang="it-IT"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63</a:t>
            </a:fld>
            <a:endParaRPr lang="it-IT"/>
          </a:p>
        </p:txBody>
      </p:sp>
    </p:spTree>
    <p:extLst>
      <p:ext uri="{BB962C8B-B14F-4D97-AF65-F5344CB8AC3E}">
        <p14:creationId xmlns:p14="http://schemas.microsoft.com/office/powerpoint/2010/main" val="13104577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Lo scrive nel 1942, tre anni dopo succede questa cosa qui</a:t>
            </a:r>
          </a:p>
        </p:txBody>
      </p:sp>
      <p:sp>
        <p:nvSpPr>
          <p:cNvPr id="4" name="Segnaposto numero diapositiva 3"/>
          <p:cNvSpPr>
            <a:spLocks noGrp="1"/>
          </p:cNvSpPr>
          <p:nvPr>
            <p:ph type="sldNum" sz="quarter" idx="10"/>
          </p:nvPr>
        </p:nvSpPr>
        <p:spPr/>
        <p:txBody>
          <a:bodyPr/>
          <a:lstStyle/>
          <a:p>
            <a:fld id="{3CB564E5-F815-C84F-A878-93FA00A0076E}" type="slidenum">
              <a:rPr lang="it-IT" smtClean="0"/>
              <a:t>64</a:t>
            </a:fld>
            <a:endParaRPr lang="it-IT" dirty="0"/>
          </a:p>
        </p:txBody>
      </p:sp>
    </p:spTree>
    <p:extLst>
      <p:ext uri="{BB962C8B-B14F-4D97-AF65-F5344CB8AC3E}">
        <p14:creationId xmlns:p14="http://schemas.microsoft.com/office/powerpoint/2010/main" val="18800774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baseline="0" dirty="0"/>
              <a:t>Succede questo</a:t>
            </a:r>
          </a:p>
        </p:txBody>
      </p:sp>
      <p:sp>
        <p:nvSpPr>
          <p:cNvPr id="4" name="Segnaposto numero diapositiva 3"/>
          <p:cNvSpPr>
            <a:spLocks noGrp="1"/>
          </p:cNvSpPr>
          <p:nvPr>
            <p:ph type="sldNum" sz="quarter" idx="10"/>
          </p:nvPr>
        </p:nvSpPr>
        <p:spPr/>
        <p:txBody>
          <a:bodyPr/>
          <a:lstStyle/>
          <a:p>
            <a:fld id="{3CB564E5-F815-C84F-A878-93FA00A0076E}" type="slidenum">
              <a:rPr lang="it-IT" smtClean="0"/>
              <a:t>65</a:t>
            </a:fld>
            <a:endParaRPr lang="it-IT"/>
          </a:p>
        </p:txBody>
      </p:sp>
    </p:spTree>
    <p:extLst>
      <p:ext uri="{BB962C8B-B14F-4D97-AF65-F5344CB8AC3E}">
        <p14:creationId xmlns:p14="http://schemas.microsoft.com/office/powerpoint/2010/main" val="39714934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 dirty="0"/>
              <a:t>che cos’è successo? il progetto manhattan (cominciato nel 1942. nota: fermi è arrivato negli usa nel 38 andando là direttamente da stoccolma dopo aver ritirato il nobel. è sposato a una ebrea, e il 38… ma è anche vero che in usa ci sono soldi per fare ricerca. l’italia fascista non ha risorse né organizzazione, né interesse e capacità di capire, per investire nella scienza. forse fermi sarebbe andato comunque negli usa).</a:t>
            </a:r>
            <a:br>
              <a:rPr lang="it" dirty="0"/>
            </a:br>
            <a:r>
              <a:rPr lang="it" sz="900" dirty="0">
                <a:solidFill>
                  <a:schemeClr val="dk1"/>
                </a:solidFill>
              </a:rPr>
              <a:t>Bomba atomica. Chi l’ha costruita? Su ordine di chi? chi ha deciso?</a:t>
            </a:r>
          </a:p>
          <a:p>
            <a:pPr marL="0" lvl="0" indent="0" algn="l" rtl="0">
              <a:lnSpc>
                <a:spcPct val="115000"/>
              </a:lnSpc>
              <a:spcBef>
                <a:spcPts val="0"/>
              </a:spcBef>
              <a:spcAft>
                <a:spcPts val="0"/>
              </a:spcAft>
              <a:buClr>
                <a:schemeClr val="dk1"/>
              </a:buClr>
              <a:buSzPts val="1100"/>
              <a:buFont typeface="Arial"/>
              <a:buNone/>
            </a:pPr>
            <a:r>
              <a:rPr lang="it" sz="900" dirty="0">
                <a:solidFill>
                  <a:schemeClr val="dk1"/>
                </a:solidFill>
              </a:rPr>
              <a:t>La scienza ha perso la sua verginità. Ferita per tutti, o forse bagno di consapevolezza: la scienza è potente.</a:t>
            </a:r>
          </a:p>
          <a:p>
            <a:pPr marL="0" lvl="0" indent="0" algn="l" rtl="0">
              <a:lnSpc>
                <a:spcPct val="115000"/>
              </a:lnSpc>
              <a:spcBef>
                <a:spcPts val="0"/>
              </a:spcBef>
              <a:spcAft>
                <a:spcPts val="0"/>
              </a:spcAft>
              <a:buClr>
                <a:schemeClr val="dk1"/>
              </a:buClr>
              <a:buSzPts val="1100"/>
              <a:buFont typeface="Arial"/>
              <a:buNone/>
            </a:pPr>
            <a:r>
              <a:rPr lang="it" sz="900" dirty="0">
                <a:solidFill>
                  <a:schemeClr val="dk1"/>
                </a:solidFill>
              </a:rPr>
              <a:t>Progetto manhattan: 5000 scienziati e ingegneri e 500 000 tecnici e operai anche industria, direttamente 130k (c’è chi dice seconda impresa umana dopo costruzione della piramide di cheope). Costò 2 miliardi di dollari di allora, cioè circa 28-30 attuali</a:t>
            </a:r>
          </a:p>
        </p:txBody>
      </p:sp>
      <p:sp>
        <p:nvSpPr>
          <p:cNvPr id="4" name="Segnaposto numero diapositiva 3"/>
          <p:cNvSpPr>
            <a:spLocks noGrp="1"/>
          </p:cNvSpPr>
          <p:nvPr>
            <p:ph type="sldNum" sz="quarter" idx="10"/>
          </p:nvPr>
        </p:nvSpPr>
        <p:spPr/>
        <p:txBody>
          <a:bodyPr/>
          <a:lstStyle/>
          <a:p>
            <a:fld id="{3CB564E5-F815-C84F-A878-93FA00A0076E}" type="slidenum">
              <a:rPr lang="it-IT" smtClean="0"/>
              <a:t>66</a:t>
            </a:fld>
            <a:endParaRPr lang="it-IT"/>
          </a:p>
        </p:txBody>
      </p:sp>
    </p:spTree>
    <p:extLst>
      <p:ext uri="{BB962C8B-B14F-4D97-AF65-F5344CB8AC3E}">
        <p14:creationId xmlns:p14="http://schemas.microsoft.com/office/powerpoint/2010/main" val="39714934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Ecco che cosa era questo cartello…</a:t>
            </a:r>
          </a:p>
        </p:txBody>
      </p:sp>
      <p:sp>
        <p:nvSpPr>
          <p:cNvPr id="4" name="Segnaposto numero diapositiva 3"/>
          <p:cNvSpPr>
            <a:spLocks noGrp="1"/>
          </p:cNvSpPr>
          <p:nvPr>
            <p:ph type="sldNum" sz="quarter" idx="10"/>
          </p:nvPr>
        </p:nvSpPr>
        <p:spPr/>
        <p:txBody>
          <a:bodyPr/>
          <a:lstStyle/>
          <a:p>
            <a:fld id="{3CB564E5-F815-C84F-A878-93FA00A0076E}" type="slidenum">
              <a:rPr lang="it-IT" smtClean="0"/>
              <a:t>67</a:t>
            </a:fld>
            <a:endParaRPr lang="it-IT"/>
          </a:p>
        </p:txBody>
      </p:sp>
    </p:spTree>
    <p:extLst>
      <p:ext uri="{BB962C8B-B14F-4D97-AF65-F5344CB8AC3E}">
        <p14:creationId xmlns:p14="http://schemas.microsoft.com/office/powerpoint/2010/main" val="26198408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 l’hanno solo costruita, i fisici</a:t>
            </a:r>
            <a:r>
              <a:rPr lang="mr-IN" dirty="0"/>
              <a:t>…</a:t>
            </a:r>
            <a:endParaRPr lang="it-IT" dirty="0"/>
          </a:p>
          <a:p>
            <a:pPr marL="0" lvl="0" indent="0" algn="l" rtl="0">
              <a:spcBef>
                <a:spcPts val="0"/>
              </a:spcBef>
              <a:spcAft>
                <a:spcPts val="0"/>
              </a:spcAft>
              <a:buNone/>
            </a:pPr>
            <a:endParaRPr lang="it-IT" dirty="0"/>
          </a:p>
          <a:p>
            <a:pPr marL="0" lvl="0" indent="0" algn="l" rtl="0">
              <a:spcBef>
                <a:spcPts val="0"/>
              </a:spcBef>
              <a:spcAft>
                <a:spcPts val="0"/>
              </a:spcAft>
              <a:buNone/>
            </a:pPr>
            <a:r>
              <a:rPr lang="it-IT" dirty="0"/>
              <a:t>(</a:t>
            </a:r>
            <a:r>
              <a:rPr lang="it-IT" sz="900" dirty="0">
                <a:solidFill>
                  <a:srgbClr val="202122"/>
                </a:solidFill>
                <a:highlight>
                  <a:srgbClr val="FFFFFF"/>
                </a:highlight>
              </a:rPr>
              <a:t>La </a:t>
            </a:r>
            <a:r>
              <a:rPr lang="it-IT" sz="900" b="1" dirty="0">
                <a:solidFill>
                  <a:srgbClr val="202122"/>
                </a:solidFill>
                <a:highlight>
                  <a:srgbClr val="FFFFFF"/>
                </a:highlight>
              </a:rPr>
              <a:t>lettera Einstein-</a:t>
            </a:r>
            <a:r>
              <a:rPr lang="it-IT" sz="900" b="1" dirty="0" err="1">
                <a:solidFill>
                  <a:srgbClr val="202122"/>
                </a:solidFill>
                <a:highlight>
                  <a:srgbClr val="FFFFFF"/>
                </a:highlight>
              </a:rPr>
              <a:t>Szilárd</a:t>
            </a:r>
            <a:r>
              <a:rPr lang="it-IT" sz="900" dirty="0">
                <a:solidFill>
                  <a:srgbClr val="202122"/>
                </a:solidFill>
                <a:highlight>
                  <a:srgbClr val="FFFFFF"/>
                </a:highlight>
              </a:rPr>
              <a:t> fu una lettera inviata al </a:t>
            </a:r>
            <a:r>
              <a:rPr lang="it-IT" sz="900" dirty="0">
                <a:solidFill>
                  <a:srgbClr val="0645AD"/>
                </a:solidFill>
                <a:highlight>
                  <a:srgbClr val="FFFFFF"/>
                </a:highlight>
                <a:uFill>
                  <a:noFill/>
                </a:uFill>
                <a:hlinkClick r:id="rId3">
                  <a:extLst>
                    <a:ext uri="{A12FA001-AC4F-418D-AE19-62706E023703}">
                      <ahyp:hlinkClr xmlns:ahyp="http://schemas.microsoft.com/office/drawing/2018/hyperlinkcolor" val="tx"/>
                    </a:ext>
                  </a:extLst>
                </a:hlinkClick>
              </a:rPr>
              <a:t>presidente</a:t>
            </a:r>
            <a:r>
              <a:rPr lang="it-IT" sz="900" dirty="0">
                <a:solidFill>
                  <a:srgbClr val="202122"/>
                </a:solidFill>
                <a:highlight>
                  <a:srgbClr val="FFFFFF"/>
                </a:highlight>
              </a:rPr>
              <a:t> </a:t>
            </a:r>
            <a:r>
              <a:rPr lang="it-IT" sz="900" dirty="0">
                <a:solidFill>
                  <a:srgbClr val="0645AD"/>
                </a:solidFill>
                <a:highlight>
                  <a:srgbClr val="FFFFFF"/>
                </a:highlight>
                <a:uFill>
                  <a:noFill/>
                </a:uFill>
                <a:hlinkClick r:id="rId4">
                  <a:extLst>
                    <a:ext uri="{A12FA001-AC4F-418D-AE19-62706E023703}">
                      <ahyp:hlinkClr xmlns:ahyp="http://schemas.microsoft.com/office/drawing/2018/hyperlinkcolor" val="tx"/>
                    </a:ext>
                  </a:extLst>
                </a:hlinkClick>
              </a:rPr>
              <a:t>Franklin Delano Roosevelt</a:t>
            </a:r>
            <a:r>
              <a:rPr lang="it-IT" sz="900" dirty="0">
                <a:solidFill>
                  <a:srgbClr val="202122"/>
                </a:solidFill>
                <a:highlight>
                  <a:srgbClr val="FFFFFF"/>
                </a:highlight>
              </a:rPr>
              <a:t> nell'agosto </a:t>
            </a:r>
            <a:r>
              <a:rPr lang="it-IT" sz="900" dirty="0">
                <a:solidFill>
                  <a:srgbClr val="0645AD"/>
                </a:solidFill>
                <a:highlight>
                  <a:srgbClr val="FFFFFF"/>
                </a:highlight>
                <a:uFill>
                  <a:noFill/>
                </a:uFill>
                <a:hlinkClick r:id="rId5">
                  <a:extLst>
                    <a:ext uri="{A12FA001-AC4F-418D-AE19-62706E023703}">
                      <ahyp:hlinkClr xmlns:ahyp="http://schemas.microsoft.com/office/drawing/2018/hyperlinkcolor" val="tx"/>
                    </a:ext>
                  </a:extLst>
                </a:hlinkClick>
              </a:rPr>
              <a:t>1939</a:t>
            </a:r>
            <a:r>
              <a:rPr lang="it-IT" sz="900" dirty="0">
                <a:solidFill>
                  <a:srgbClr val="202122"/>
                </a:solidFill>
                <a:highlight>
                  <a:srgbClr val="FFFFFF"/>
                </a:highlight>
              </a:rPr>
              <a:t> a firma di </a:t>
            </a:r>
            <a:r>
              <a:rPr lang="it-IT" sz="900" dirty="0">
                <a:solidFill>
                  <a:srgbClr val="0645AD"/>
                </a:solidFill>
                <a:highlight>
                  <a:srgbClr val="FFFFFF"/>
                </a:highlight>
                <a:uFill>
                  <a:noFill/>
                </a:uFill>
                <a:hlinkClick r:id="rId6">
                  <a:extLst>
                    <a:ext uri="{A12FA001-AC4F-418D-AE19-62706E023703}">
                      <ahyp:hlinkClr xmlns:ahyp="http://schemas.microsoft.com/office/drawing/2018/hyperlinkcolor" val="tx"/>
                    </a:ext>
                  </a:extLst>
                </a:hlinkClick>
              </a:rPr>
              <a:t>Albert Einstein</a:t>
            </a:r>
            <a:r>
              <a:rPr lang="it-IT" sz="900" dirty="0">
                <a:solidFill>
                  <a:srgbClr val="202122"/>
                </a:solidFill>
                <a:highlight>
                  <a:srgbClr val="FFFFFF"/>
                </a:highlight>
              </a:rPr>
              <a:t> ma ampiamente scritta da </a:t>
            </a:r>
            <a:r>
              <a:rPr lang="it-IT" sz="900" dirty="0">
                <a:solidFill>
                  <a:srgbClr val="0645AD"/>
                </a:solidFill>
                <a:highlight>
                  <a:srgbClr val="FFFFFF"/>
                </a:highlight>
                <a:uFill>
                  <a:noFill/>
                </a:uFill>
                <a:hlinkClick r:id="rId7">
                  <a:extLst>
                    <a:ext uri="{A12FA001-AC4F-418D-AE19-62706E023703}">
                      <ahyp:hlinkClr xmlns:ahyp="http://schemas.microsoft.com/office/drawing/2018/hyperlinkcolor" val="tx"/>
                    </a:ext>
                  </a:extLst>
                </a:hlinkClick>
              </a:rPr>
              <a:t>Leó Szilárd</a:t>
            </a:r>
            <a:r>
              <a:rPr lang="it-IT" sz="900" dirty="0">
                <a:solidFill>
                  <a:srgbClr val="202122"/>
                </a:solidFill>
                <a:highlight>
                  <a:srgbClr val="FFFFFF"/>
                </a:highlight>
              </a:rPr>
              <a:t> con il consulto dei colleghi fisici ungheresi </a:t>
            </a:r>
            <a:r>
              <a:rPr lang="it-IT" sz="900" dirty="0">
                <a:solidFill>
                  <a:srgbClr val="0645AD"/>
                </a:solidFill>
                <a:highlight>
                  <a:srgbClr val="FFFFFF"/>
                </a:highlight>
                <a:uFill>
                  <a:noFill/>
                </a:uFill>
                <a:hlinkClick r:id="rId8">
                  <a:extLst>
                    <a:ext uri="{A12FA001-AC4F-418D-AE19-62706E023703}">
                      <ahyp:hlinkClr xmlns:ahyp="http://schemas.microsoft.com/office/drawing/2018/hyperlinkcolor" val="tx"/>
                    </a:ext>
                  </a:extLst>
                </a:hlinkClick>
              </a:rPr>
              <a:t>Edward Teller</a:t>
            </a:r>
            <a:r>
              <a:rPr lang="it-IT" sz="900" dirty="0">
                <a:solidFill>
                  <a:srgbClr val="202122"/>
                </a:solidFill>
                <a:highlight>
                  <a:srgbClr val="FFFFFF"/>
                </a:highlight>
              </a:rPr>
              <a:t> e </a:t>
            </a:r>
            <a:r>
              <a:rPr lang="it-IT" sz="900" dirty="0">
                <a:solidFill>
                  <a:srgbClr val="0645AD"/>
                </a:solidFill>
                <a:highlight>
                  <a:srgbClr val="FFFFFF"/>
                </a:highlight>
                <a:uFill>
                  <a:noFill/>
                </a:uFill>
                <a:hlinkClick r:id="rId9">
                  <a:extLst>
                    <a:ext uri="{A12FA001-AC4F-418D-AE19-62706E023703}">
                      <ahyp:hlinkClr xmlns:ahyp="http://schemas.microsoft.com/office/drawing/2018/hyperlinkcolor" val="tx"/>
                    </a:ext>
                  </a:extLst>
                </a:hlinkClick>
              </a:rPr>
              <a:t>Eugene Wigner</a:t>
            </a:r>
            <a:r>
              <a:rPr lang="it-IT" sz="900" dirty="0">
                <a:solidFill>
                  <a:srgbClr val="202122"/>
                </a:solidFill>
                <a:highlight>
                  <a:srgbClr val="FFFFFF"/>
                </a:highlight>
              </a:rPr>
              <a:t>. La lettera avvisava Roosevelt che la </a:t>
            </a:r>
            <a:r>
              <a:rPr lang="it-IT" sz="900" dirty="0">
                <a:solidFill>
                  <a:srgbClr val="0645AD"/>
                </a:solidFill>
                <a:highlight>
                  <a:srgbClr val="FFFFFF"/>
                </a:highlight>
                <a:uFill>
                  <a:noFill/>
                </a:uFill>
                <a:hlinkClick r:id="rId10">
                  <a:extLst>
                    <a:ext uri="{A12FA001-AC4F-418D-AE19-62706E023703}">
                      <ahyp:hlinkClr xmlns:ahyp="http://schemas.microsoft.com/office/drawing/2018/hyperlinkcolor" val="tx"/>
                    </a:ext>
                  </a:extLst>
                </a:hlinkClick>
              </a:rPr>
              <a:t>Germania nazista</a:t>
            </a:r>
            <a:r>
              <a:rPr lang="it-IT" sz="900" dirty="0">
                <a:solidFill>
                  <a:srgbClr val="202122"/>
                </a:solidFill>
                <a:highlight>
                  <a:srgbClr val="FFFFFF"/>
                </a:highlight>
              </a:rPr>
              <a:t> avrebbe potuto condurre ricerche sulla possibilità di usare la </a:t>
            </a:r>
            <a:r>
              <a:rPr lang="it-IT" sz="900" dirty="0">
                <a:solidFill>
                  <a:srgbClr val="0645AD"/>
                </a:solidFill>
                <a:highlight>
                  <a:srgbClr val="FFFFFF"/>
                </a:highlight>
                <a:uFill>
                  <a:noFill/>
                </a:uFill>
                <a:hlinkClick r:id="rId11">
                  <a:extLst>
                    <a:ext uri="{A12FA001-AC4F-418D-AE19-62706E023703}">
                      <ahyp:hlinkClr xmlns:ahyp="http://schemas.microsoft.com/office/drawing/2018/hyperlinkcolor" val="tx"/>
                    </a:ext>
                  </a:extLst>
                </a:hlinkClick>
              </a:rPr>
              <a:t>fissione nucleare</a:t>
            </a:r>
            <a:r>
              <a:rPr lang="it-IT" sz="900" dirty="0">
                <a:solidFill>
                  <a:srgbClr val="202122"/>
                </a:solidFill>
                <a:highlight>
                  <a:srgbClr val="FFFFFF"/>
                </a:highlight>
              </a:rPr>
              <a:t> per creare </a:t>
            </a:r>
            <a:r>
              <a:rPr lang="it-IT" sz="900" dirty="0">
                <a:solidFill>
                  <a:srgbClr val="0645AD"/>
                </a:solidFill>
                <a:highlight>
                  <a:srgbClr val="FFFFFF"/>
                </a:highlight>
                <a:uFill>
                  <a:noFill/>
                </a:uFill>
                <a:hlinkClick r:id="rId12">
                  <a:extLst>
                    <a:ext uri="{A12FA001-AC4F-418D-AE19-62706E023703}">
                      <ahyp:hlinkClr xmlns:ahyp="http://schemas.microsoft.com/office/drawing/2018/hyperlinkcolor" val="tx"/>
                    </a:ext>
                  </a:extLst>
                </a:hlinkClick>
              </a:rPr>
              <a:t>bombe atomiche</a:t>
            </a:r>
            <a:r>
              <a:rPr lang="it-IT" sz="900" dirty="0">
                <a:solidFill>
                  <a:srgbClr val="202122"/>
                </a:solidFill>
                <a:highlight>
                  <a:srgbClr val="FFFFFF"/>
                </a:highlight>
              </a:rPr>
              <a:t>, e suggeriva che gli </a:t>
            </a:r>
            <a:r>
              <a:rPr lang="it-IT" sz="900" dirty="0">
                <a:solidFill>
                  <a:srgbClr val="0645AD"/>
                </a:solidFill>
                <a:highlight>
                  <a:srgbClr val="FFFFFF"/>
                </a:highlight>
                <a:uFill>
                  <a:noFill/>
                </a:uFill>
                <a:hlinkClick r:id="rId13">
                  <a:extLst>
                    <a:ext uri="{A12FA001-AC4F-418D-AE19-62706E023703}">
                      <ahyp:hlinkClr xmlns:ahyp="http://schemas.microsoft.com/office/drawing/2018/hyperlinkcolor" val="tx"/>
                    </a:ext>
                  </a:extLst>
                </a:hlinkClick>
              </a:rPr>
              <a:t>Stati Uniti</a:t>
            </a:r>
            <a:r>
              <a:rPr lang="it-IT" sz="900" dirty="0">
                <a:solidFill>
                  <a:srgbClr val="202122"/>
                </a:solidFill>
                <a:highlight>
                  <a:srgbClr val="FFFFFF"/>
                </a:highlight>
              </a:rPr>
              <a:t> avrebbero dovuto iniziare anche loro stessi a condurre ricerche in tal senso… Einstein non partecipò al PM, non lo vollero perché troppo famoso e troppo dichiaratamente pacifista).</a:t>
            </a:r>
            <a:endParaRPr lang="it-IT" dirty="0"/>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68</a:t>
            </a:fld>
            <a:endParaRPr lang="it-IT"/>
          </a:p>
        </p:txBody>
      </p:sp>
    </p:spTree>
    <p:extLst>
      <p:ext uri="{BB962C8B-B14F-4D97-AF65-F5344CB8AC3E}">
        <p14:creationId xmlns:p14="http://schemas.microsoft.com/office/powerpoint/2010/main" val="29304040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Il direttore </a:t>
            </a:r>
            <a:r>
              <a:rPr lang="it-IT" baseline="0" dirty="0"/>
              <a:t>scientifico del progetto </a:t>
            </a:r>
            <a:r>
              <a:rPr lang="it-IT" baseline="0" dirty="0" err="1"/>
              <a:t>manhattan</a:t>
            </a:r>
            <a:endParaRPr lang="it-IT" baseline="0" dirty="0"/>
          </a:p>
          <a:p>
            <a:r>
              <a:rPr lang="it-IT" sz="1200" kern="1200" dirty="0">
                <a:solidFill>
                  <a:schemeClr val="tx1"/>
                </a:solidFill>
                <a:latin typeface="+mn-lt"/>
                <a:ea typeface="+mn-ea"/>
                <a:cs typeface="+mn-cs"/>
              </a:rPr>
              <a:t>Ma, a differenza di molti suoi colleghi, fu sempre consapevole della propria parte di responsabilità per il </a:t>
            </a:r>
            <a:r>
              <a:rPr lang="it-IT" sz="1200" kern="1200" dirty="0">
                <a:solidFill>
                  <a:schemeClr val="tx1"/>
                </a:solidFill>
                <a:latin typeface="+mn-lt"/>
                <a:ea typeface="+mn-ea"/>
                <a:cs typeface="+mn-cs"/>
                <a:hlinkClick r:id="rId3"/>
              </a:rPr>
              <a:t>lancio dell'atomica su Hiroshima e Nagasaki: </a:t>
            </a:r>
            <a:r>
              <a:rPr lang="it-IT" sz="1200" i="1" kern="1200" dirty="0">
                <a:solidFill>
                  <a:schemeClr val="tx1"/>
                </a:solidFill>
                <a:latin typeface="+mn-lt"/>
                <a:ea typeface="+mn-ea"/>
                <a:cs typeface="+mn-cs"/>
                <a:hlinkClick r:id="rId3"/>
              </a:rPr>
              <a:t>I fisici hanno conosciuto il peccato</a:t>
            </a:r>
            <a:r>
              <a:rPr lang="it-IT" sz="1200" i="0" kern="1200" dirty="0">
                <a:solidFill>
                  <a:schemeClr val="tx1"/>
                </a:solidFill>
                <a:latin typeface="+mn-lt"/>
                <a:ea typeface="+mn-ea"/>
                <a:cs typeface="+mn-cs"/>
                <a:hlinkClick r:id="rId3"/>
              </a:rPr>
              <a:t> fu il suo sconsolato commento dopo l'esplosione della bomba di </a:t>
            </a:r>
            <a:r>
              <a:rPr lang="it-IT" sz="1200" i="0" kern="1200" dirty="0">
                <a:solidFill>
                  <a:schemeClr val="tx1"/>
                </a:solidFill>
                <a:latin typeface="+mn-lt"/>
                <a:ea typeface="+mn-ea"/>
                <a:cs typeface="+mn-cs"/>
                <a:hlinkClick r:id="rId4"/>
              </a:rPr>
              <a:t>Hiroshima. Appena venti giorni prima durante il </a:t>
            </a:r>
            <a:r>
              <a:rPr lang="it-IT" sz="1200" i="0" kern="1200" dirty="0">
                <a:solidFill>
                  <a:schemeClr val="tx1"/>
                </a:solidFill>
                <a:latin typeface="+mn-lt"/>
                <a:ea typeface="+mn-ea"/>
                <a:cs typeface="+mn-cs"/>
                <a:hlinkClick r:id="rId5"/>
              </a:rPr>
              <a:t>Trinity test aveva pronunciato un'altra terribile frase, ripresa dal </a:t>
            </a:r>
            <a:r>
              <a:rPr lang="it-IT" sz="1200" i="0" kern="1200" dirty="0">
                <a:solidFill>
                  <a:schemeClr val="tx1"/>
                </a:solidFill>
                <a:latin typeface="+mn-lt"/>
                <a:ea typeface="+mn-ea"/>
                <a:cs typeface="+mn-cs"/>
                <a:hlinkClick r:id="rId6"/>
              </a:rPr>
              <a:t>Bhagavadgita: </a:t>
            </a:r>
            <a:r>
              <a:rPr lang="it-IT" sz="1200" i="1" kern="1200" dirty="0">
                <a:solidFill>
                  <a:schemeClr val="tx1"/>
                </a:solidFill>
                <a:latin typeface="+mn-lt"/>
                <a:ea typeface="+mn-ea"/>
                <a:cs typeface="+mn-cs"/>
                <a:hlinkClick r:id="rId6"/>
              </a:rPr>
              <a:t>Sono diventato Morte, il distruttore di mondi</a:t>
            </a:r>
            <a:r>
              <a:rPr lang="it-IT" sz="1200" i="0" kern="1200" dirty="0">
                <a:solidFill>
                  <a:schemeClr val="tx1"/>
                </a:solidFill>
                <a:latin typeface="+mn-lt"/>
                <a:ea typeface="+mn-ea"/>
                <a:cs typeface="+mn-cs"/>
                <a:hlinkClick r:id="rId6"/>
              </a:rPr>
              <a:t>.</a:t>
            </a:r>
            <a:endParaRPr lang="it-IT" sz="1200" i="0" kern="1200" dirty="0">
              <a:solidFill>
                <a:schemeClr val="tx1"/>
              </a:solidFill>
              <a:latin typeface="+mn-lt"/>
              <a:ea typeface="+mn-ea"/>
              <a:cs typeface="+mn-cs"/>
            </a:endParaRPr>
          </a:p>
          <a:p>
            <a:r>
              <a:rPr lang="it-IT" sz="1200" i="0" kern="1200" baseline="0" dirty="0">
                <a:solidFill>
                  <a:schemeClr val="tx1"/>
                </a:solidFill>
                <a:latin typeface="+mn-lt"/>
                <a:ea typeface="+mn-ea"/>
                <a:cs typeface="+mn-cs"/>
              </a:rPr>
              <a:t>Poi si pentì, e non partecipò al progetto per la costruzione della bomba all’idrogeno.</a:t>
            </a:r>
          </a:p>
          <a:p>
            <a:r>
              <a:rPr lang="it-IT" sz="1200" i="0" kern="1200" baseline="0" dirty="0">
                <a:solidFill>
                  <a:schemeClr val="tx1"/>
                </a:solidFill>
                <a:latin typeface="+mn-lt"/>
                <a:ea typeface="+mn-ea"/>
                <a:cs typeface="+mn-cs"/>
              </a:rPr>
              <a:t>Nasce la big science. Nasce la scienza che ha bisogno di tanti soldi… e chi glieli dà i soldi? noi</a:t>
            </a:r>
          </a:p>
          <a:p>
            <a:endParaRPr lang="it-IT" baseline="0"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69</a:t>
            </a:fld>
            <a:endParaRPr lang="it-IT"/>
          </a:p>
        </p:txBody>
      </p:sp>
    </p:spTree>
    <p:extLst>
      <p:ext uri="{BB962C8B-B14F-4D97-AF65-F5344CB8AC3E}">
        <p14:creationId xmlns:p14="http://schemas.microsoft.com/office/powerpoint/2010/main" val="13104577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1945,</a:t>
            </a:r>
            <a:r>
              <a:rPr lang="it-IT" baseline="0" dirty="0"/>
              <a:t> </a:t>
            </a:r>
            <a:r>
              <a:rPr lang="it-IT" dirty="0"/>
              <a:t>Bomba:</a:t>
            </a:r>
            <a:r>
              <a:rPr lang="it-IT" baseline="0" dirty="0"/>
              <a:t> la scienza non è più neutrale.</a:t>
            </a:r>
          </a:p>
          <a:p>
            <a:r>
              <a:rPr lang="it-IT" dirty="0"/>
              <a:t>Questa pagina la scrive lui. Giornalista ufficiale del progetto </a:t>
            </a:r>
            <a:r>
              <a:rPr lang="it-IT" dirty="0" err="1"/>
              <a:t>manhattan</a:t>
            </a:r>
            <a:r>
              <a:rPr lang="it-IT" dirty="0"/>
              <a:t>.</a:t>
            </a:r>
          </a:p>
          <a:p>
            <a:r>
              <a:rPr lang="it-IT" dirty="0"/>
              <a:t>Beh, qui la scienza</a:t>
            </a:r>
            <a:r>
              <a:rPr lang="it-IT" baseline="0" dirty="0"/>
              <a:t> cambia faccia. Gli americani applicano il taylorismo anche alla scienza. c’è un obiettivo, big, gli scienziati, tanti, lavorano all’obiettivo con una logica industriale. in migliaia.</a:t>
            </a:r>
          </a:p>
          <a:p>
            <a:r>
              <a:rPr lang="it-IT" baseline="0" dirty="0"/>
              <a:t>Costo: equivalente di 23 miliardi di dollari di oggi (130k persone)</a:t>
            </a:r>
          </a:p>
          <a:p>
            <a:r>
              <a:rPr lang="it-IT" baseline="0" dirty="0"/>
              <a:t>La cosa importante è che è la prima volta. Comincia la big science. (progetto genoma umano meno di 5, </a:t>
            </a:r>
            <a:r>
              <a:rPr lang="it-IT" baseline="0" dirty="0" err="1"/>
              <a:t>iss</a:t>
            </a:r>
            <a:r>
              <a:rPr lang="it-IT" baseline="0" dirty="0"/>
              <a:t> 140 </a:t>
            </a:r>
            <a:r>
              <a:rPr lang="it-IT" baseline="0" dirty="0" err="1"/>
              <a:t>mld</a:t>
            </a:r>
            <a:r>
              <a:rPr lang="it-IT" baseline="0" dirty="0"/>
              <a:t> in dieci anni, cominciata in 1998, </a:t>
            </a:r>
            <a:r>
              <a:rPr lang="it-IT" baseline="0" dirty="0" err="1"/>
              <a:t>eu</a:t>
            </a:r>
            <a:r>
              <a:rPr lang="it-IT" baseline="0" dirty="0"/>
              <a:t>, usa, </a:t>
            </a:r>
            <a:r>
              <a:rPr lang="it-IT" baseline="0" dirty="0" err="1"/>
              <a:t>canada</a:t>
            </a:r>
            <a:r>
              <a:rPr lang="it-IT" baseline="0" dirty="0"/>
              <a:t>, </a:t>
            </a:r>
            <a:r>
              <a:rPr lang="it-IT" baseline="0" dirty="0" err="1"/>
              <a:t>russia</a:t>
            </a:r>
            <a:r>
              <a:rPr lang="it-IT" baseline="0" dirty="0"/>
              <a:t>…, film avatar quasi 3 di incassi). La scienza diventa politicamente importante. E anche economicamente</a:t>
            </a:r>
          </a:p>
          <a:p>
            <a:endParaRPr lang="it-IT" baseline="0"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70</a:t>
            </a:fld>
            <a:endParaRPr lang="it-IT"/>
          </a:p>
        </p:txBody>
      </p:sp>
    </p:spTree>
    <p:extLst>
      <p:ext uri="{BB962C8B-B14F-4D97-AF65-F5344CB8AC3E}">
        <p14:creationId xmlns:p14="http://schemas.microsoft.com/office/powerpoint/2010/main" val="1310457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Oppure perché vuole sapere che cosa vi serve</a:t>
            </a:r>
            <a:r>
              <a:rPr lang="mr-IN" dirty="0"/>
              <a:t>…</a:t>
            </a:r>
            <a:r>
              <a:rPr lang="it-IT" dirty="0"/>
              <a:t>? Siamo ricercatori</a:t>
            </a:r>
            <a:r>
              <a:rPr lang="it-IT" baseline="0" dirty="0"/>
              <a:t> pubblici: quello che scopriamo lo mettiamo a disposizione della collettività. Su che cosa volete che lavoriamo?</a:t>
            </a:r>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7</a:t>
            </a:fld>
            <a:endParaRPr lang="it-IT"/>
          </a:p>
        </p:txBody>
      </p:sp>
    </p:spTree>
    <p:extLst>
      <p:ext uri="{BB962C8B-B14F-4D97-AF65-F5344CB8AC3E}">
        <p14:creationId xmlns:p14="http://schemas.microsoft.com/office/powerpoint/2010/main" val="41373848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baseline="0"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71</a:t>
            </a:fld>
            <a:endParaRPr lang="it-IT"/>
          </a:p>
        </p:txBody>
      </p:sp>
    </p:spTree>
    <p:extLst>
      <p:ext uri="{BB962C8B-B14F-4D97-AF65-F5344CB8AC3E}">
        <p14:creationId xmlns:p14="http://schemas.microsoft.com/office/powerpoint/2010/main" val="13104577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VB: direttore dell’Office of </a:t>
            </a:r>
            <a:r>
              <a:rPr lang="it-IT" dirty="0" err="1"/>
              <a:t>Scientific</a:t>
            </a:r>
            <a:r>
              <a:rPr lang="it-IT" dirty="0"/>
              <a:t> </a:t>
            </a:r>
            <a:r>
              <a:rPr lang="it-IT" dirty="0" err="1"/>
              <a:t>Research</a:t>
            </a:r>
            <a:r>
              <a:rPr lang="it-IT" dirty="0"/>
              <a:t> and Development,</a:t>
            </a:r>
            <a:r>
              <a:rPr lang="it-IT" baseline="0" dirty="0"/>
              <a:t> supervisore del segretissimo (e costosissimo) progetto Manhattan.</a:t>
            </a:r>
            <a:br>
              <a:rPr lang="it-IT" baseline="0" dirty="0"/>
            </a:br>
            <a:r>
              <a:rPr lang="it-IT" dirty="0"/>
              <a:t>La guerra è stata la ragione per cui abbiamo dato un sacco di soldi alla scienza. la guerra è stata motore di conoscenza. Adesso</a:t>
            </a:r>
            <a:r>
              <a:rPr lang="it-IT" baseline="0" dirty="0"/>
              <a:t> la scienza deve restituire quello che ha avuto a beneficio della pace.</a:t>
            </a:r>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Bush in quel momento è direttore capo dell'Ufficio americano per la Ricerca e lo Sviluppo scientifico, cioè è il coordinatore delle attività di ricerca scientifica a supporto degli Stati Uniti in guerra, quindi è anche il responsabile del Progetto Manhattan.</a:t>
            </a:r>
          </a:p>
          <a:p>
            <a:r>
              <a:rPr lang="it-IT" sz="1200" kern="1200" dirty="0">
                <a:solidFill>
                  <a:schemeClr val="tx1"/>
                </a:solidFill>
                <a:effectLst/>
                <a:latin typeface="+mn-lt"/>
                <a:ea typeface="+mn-ea"/>
                <a:cs typeface="+mn-cs"/>
              </a:rPr>
              <a:t>e sta cominciando a riflettere su un paio di cose. Tutto questo sforzo scientifico, tutte queste intelligenze e questi soldi, ma possibile che debbano servire solo alla guerra? Prima o poi la guerra finirà, riusciremo a far sì che servano anche alla pace? </a:t>
            </a:r>
          </a:p>
          <a:p>
            <a:r>
              <a:rPr lang="it-IT" sz="1200" kern="1200" dirty="0">
                <a:solidFill>
                  <a:schemeClr val="tx1"/>
                </a:solidFill>
                <a:effectLst/>
                <a:latin typeface="+mn-lt"/>
                <a:ea typeface="+mn-ea"/>
                <a:cs typeface="+mn-cs"/>
              </a:rPr>
              <a:t>Scrive una lunga relazione al presidente </a:t>
            </a:r>
            <a:r>
              <a:rPr lang="it-IT" sz="1200" kern="1200" dirty="0" err="1">
                <a:solidFill>
                  <a:schemeClr val="tx1"/>
                </a:solidFill>
                <a:effectLst/>
                <a:latin typeface="+mn-lt"/>
                <a:ea typeface="+mn-ea"/>
                <a:cs typeface="+mn-cs"/>
              </a:rPr>
              <a:t>Roosvelt</a:t>
            </a:r>
            <a:r>
              <a:rPr lang="it-IT" sz="1200" kern="1200" dirty="0">
                <a:solidFill>
                  <a:schemeClr val="tx1"/>
                </a:solidFill>
                <a:effectLst/>
                <a:latin typeface="+mn-lt"/>
                <a:ea typeface="+mn-ea"/>
                <a:cs typeface="+mn-cs"/>
              </a:rPr>
              <a:t> nella quale sostiene che la scienza debba essere indipendente e che a decidere per lei debbano essere gli scienziati. La cosa dura poco, perché due anni dopo il nuovo presidente, Truman, cambia le cose e fa sì che a decidere della scienza sia la società, attraverso la politica. </a:t>
            </a:r>
          </a:p>
          <a:p>
            <a:r>
              <a:rPr lang="it-IT" sz="1200" kern="1200" baseline="0" dirty="0">
                <a:solidFill>
                  <a:schemeClr val="tx1"/>
                </a:solidFill>
                <a:effectLst/>
                <a:latin typeface="+mn-lt"/>
                <a:ea typeface="+mn-ea"/>
                <a:cs typeface="+mn-cs"/>
              </a:rPr>
              <a:t>Un modello elitario che viene sconfitto (presidenza </a:t>
            </a:r>
            <a:r>
              <a:rPr lang="it-IT" sz="1200" kern="1200" baseline="0" dirty="0" err="1">
                <a:solidFill>
                  <a:schemeClr val="tx1"/>
                </a:solidFill>
                <a:effectLst/>
                <a:latin typeface="+mn-lt"/>
                <a:ea typeface="+mn-ea"/>
                <a:cs typeface="+mn-cs"/>
              </a:rPr>
              <a:t>truman</a:t>
            </a:r>
            <a:r>
              <a:rPr lang="it-IT" sz="1200" kern="1200" baseline="0" dirty="0">
                <a:solidFill>
                  <a:schemeClr val="tx1"/>
                </a:solidFill>
                <a:effectLst/>
                <a:latin typeface="+mn-lt"/>
                <a:ea typeface="+mn-ea"/>
                <a:cs typeface="+mn-cs"/>
              </a:rPr>
              <a:t>, dopo </a:t>
            </a:r>
            <a:r>
              <a:rPr lang="it-IT" sz="1200" kern="1200" baseline="0" dirty="0" err="1">
                <a:solidFill>
                  <a:schemeClr val="tx1"/>
                </a:solidFill>
                <a:effectLst/>
                <a:latin typeface="+mn-lt"/>
                <a:ea typeface="+mn-ea"/>
                <a:cs typeface="+mn-cs"/>
              </a:rPr>
              <a:t>roosvelt</a:t>
            </a:r>
            <a:r>
              <a:rPr lang="it-IT" sz="1200" kern="1200" baseline="0" dirty="0">
                <a:solidFill>
                  <a:schemeClr val="tx1"/>
                </a:solidFill>
                <a:effectLst/>
                <a:latin typeface="+mn-lt"/>
                <a:ea typeface="+mn-ea"/>
                <a:cs typeface="+mn-cs"/>
              </a:rPr>
              <a:t>). Ma non perché non si ritenga la scienza importante, anzi. Si ritiene importante nel suo rapporto con la società che la governa tramite la politica. Quindi da adesso la scienza deve rispondere a tutti. A noi. in </a:t>
            </a:r>
            <a:r>
              <a:rPr lang="it-IT" sz="1200" kern="1200" baseline="0" dirty="0" err="1">
                <a:solidFill>
                  <a:schemeClr val="tx1"/>
                </a:solidFill>
                <a:effectLst/>
                <a:latin typeface="+mn-lt"/>
                <a:ea typeface="+mn-ea"/>
                <a:cs typeface="+mn-cs"/>
              </a:rPr>
              <a:t>america</a:t>
            </a:r>
            <a:r>
              <a:rPr lang="it-IT" sz="1200" kern="1200" baseline="0" dirty="0">
                <a:solidFill>
                  <a:schemeClr val="tx1"/>
                </a:solidFill>
                <a:effectLst/>
                <a:latin typeface="+mn-lt"/>
                <a:ea typeface="+mn-ea"/>
                <a:cs typeface="+mn-cs"/>
              </a:rPr>
              <a:t>. Noi echi di quel dibattito, ma alla fine la cosa vale anche per noi. chi decide su quali settori della ricerca investire? Su quale sarà il nostro futuro? (esempio progetti </a:t>
            </a:r>
            <a:r>
              <a:rPr lang="it-IT" sz="1200" kern="1200" baseline="0" dirty="0" err="1">
                <a:solidFill>
                  <a:schemeClr val="tx1"/>
                </a:solidFill>
                <a:effectLst/>
                <a:latin typeface="+mn-lt"/>
                <a:ea typeface="+mn-ea"/>
                <a:cs typeface="+mn-cs"/>
              </a:rPr>
              <a:t>flagship</a:t>
            </a:r>
            <a:r>
              <a:rPr lang="it-IT" sz="1200" kern="1200" baseline="0" dirty="0">
                <a:solidFill>
                  <a:schemeClr val="tx1"/>
                </a:solidFill>
                <a:effectLst/>
                <a:latin typeface="+mn-lt"/>
                <a:ea typeface="+mn-ea"/>
                <a:cs typeface="+mn-cs"/>
              </a:rPr>
              <a:t> della comunità europea: adesso </a:t>
            </a:r>
            <a:r>
              <a:rPr lang="it-IT" sz="1200" kern="1200" baseline="0" dirty="0" err="1">
                <a:solidFill>
                  <a:schemeClr val="tx1"/>
                </a:solidFill>
                <a:effectLst/>
                <a:latin typeface="+mn-lt"/>
                <a:ea typeface="+mn-ea"/>
                <a:cs typeface="+mn-cs"/>
              </a:rPr>
              <a:t>grafene</a:t>
            </a:r>
            <a:r>
              <a:rPr lang="it-IT" sz="1200" kern="1200" baseline="0" dirty="0">
                <a:solidFill>
                  <a:schemeClr val="tx1"/>
                </a:solidFill>
                <a:effectLst/>
                <a:latin typeface="+mn-lt"/>
                <a:ea typeface="+mn-ea"/>
                <a:cs typeface="+mn-cs"/>
              </a:rPr>
              <a:t>, cervello e computer quantistici. Poi abbiamo la fisica, la ricerca sul cancro, la robotica. i nostri migliori talenti e i nostri finanziamenti vanno lì).</a:t>
            </a:r>
            <a:endParaRPr lang="it-IT" baseline="0" dirty="0"/>
          </a:p>
        </p:txBody>
      </p:sp>
      <p:sp>
        <p:nvSpPr>
          <p:cNvPr id="4" name="Segnaposto numero diapositiva 3"/>
          <p:cNvSpPr>
            <a:spLocks noGrp="1"/>
          </p:cNvSpPr>
          <p:nvPr>
            <p:ph type="sldNum" sz="quarter" idx="10"/>
          </p:nvPr>
        </p:nvSpPr>
        <p:spPr/>
        <p:txBody>
          <a:bodyPr/>
          <a:lstStyle/>
          <a:p>
            <a:fld id="{C5E14D9D-F4DB-8442-9954-C1F19A62D323}" type="slidenum">
              <a:rPr lang="it-IT" smtClean="0"/>
              <a:t>72</a:t>
            </a:fld>
            <a:endParaRPr lang="it-IT"/>
          </a:p>
        </p:txBody>
      </p:sp>
    </p:spTree>
    <p:extLst>
      <p:ext uri="{BB962C8B-B14F-4D97-AF65-F5344CB8AC3E}">
        <p14:creationId xmlns:p14="http://schemas.microsoft.com/office/powerpoint/2010/main" val="13104577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La scienza cambia, dicevamo</a:t>
            </a:r>
            <a:r>
              <a:rPr lang="mr-IN" sz="1200" kern="1200" dirty="0">
                <a:solidFill>
                  <a:schemeClr val="tx1"/>
                </a:solidFill>
                <a:effectLst/>
                <a:latin typeface="+mn-lt"/>
                <a:ea typeface="+mn-ea"/>
                <a:cs typeface="+mn-cs"/>
              </a:rPr>
              <a:t>…</a:t>
            </a:r>
            <a:r>
              <a:rPr lang="it-IT" sz="1200" kern="1200" dirty="0">
                <a:solidFill>
                  <a:schemeClr val="tx1"/>
                </a:solidFill>
                <a:effectLst/>
                <a:latin typeface="+mn-lt"/>
                <a:ea typeface="+mn-ea"/>
                <a:cs typeface="+mn-cs"/>
              </a:rPr>
              <a:t> presidente Dwight Eisenhower nel suo discorso di commiato alla nazione, il 17 gennaio del 1961. </a:t>
            </a:r>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Sei mesi dopo, sulla rivista Science, il fisico Alvin Weinberg si inventava una parola per dirlo: “Big Science”. «Quando la storia </a:t>
            </a:r>
            <a:r>
              <a:rPr lang="it-IT" sz="1200" kern="1200" dirty="0" err="1">
                <a:solidFill>
                  <a:schemeClr val="tx1"/>
                </a:solidFill>
                <a:effectLst/>
                <a:latin typeface="+mn-lt"/>
                <a:ea typeface="+mn-ea"/>
                <a:cs typeface="+mn-cs"/>
              </a:rPr>
              <a:t>guardera</a:t>
            </a:r>
            <a:r>
              <a:rPr lang="it-IT" sz="1200" kern="1200" dirty="0">
                <a:solidFill>
                  <a:schemeClr val="tx1"/>
                </a:solidFill>
                <a:effectLst/>
                <a:latin typeface="+mn-lt"/>
                <a:ea typeface="+mn-ea"/>
                <a:cs typeface="+mn-cs"/>
              </a:rPr>
              <a:t>̀ al ventesimo secolo – scrisse – </a:t>
            </a:r>
            <a:r>
              <a:rPr lang="it-IT" sz="1200" kern="1200" dirty="0" err="1">
                <a:solidFill>
                  <a:schemeClr val="tx1"/>
                </a:solidFill>
                <a:effectLst/>
                <a:latin typeface="+mn-lt"/>
                <a:ea typeface="+mn-ea"/>
                <a:cs typeface="+mn-cs"/>
              </a:rPr>
              <a:t>vedra</a:t>
            </a:r>
            <a:r>
              <a:rPr lang="it-IT" sz="1200" kern="1200" dirty="0">
                <a:solidFill>
                  <a:schemeClr val="tx1"/>
                </a:solidFill>
                <a:effectLst/>
                <a:latin typeface="+mn-lt"/>
                <a:ea typeface="+mn-ea"/>
                <a:cs typeface="+mn-cs"/>
              </a:rPr>
              <a:t>̀ la scienza e la tecnologia come la sua impronta. </a:t>
            </a:r>
            <a:r>
              <a:rPr lang="it-IT" sz="1200" kern="1200" dirty="0" err="1">
                <a:solidFill>
                  <a:schemeClr val="tx1"/>
                </a:solidFill>
                <a:effectLst/>
                <a:latin typeface="+mn-lt"/>
                <a:ea typeface="+mn-ea"/>
                <a:cs typeface="+mn-cs"/>
              </a:rPr>
              <a:t>Vedra</a:t>
            </a:r>
            <a:r>
              <a:rPr lang="it-IT" sz="1200" kern="1200" dirty="0">
                <a:solidFill>
                  <a:schemeClr val="tx1"/>
                </a:solidFill>
                <a:effectLst/>
                <a:latin typeface="+mn-lt"/>
                <a:ea typeface="+mn-ea"/>
                <a:cs typeface="+mn-cs"/>
              </a:rPr>
              <a:t>̀ i monumenti della Big Science, razzi, acceleratori di particelle, reattori ad alto flusso, come simboli del nostro tempo, così come vede in Notre Dame un simbolo del Medio Evo». </a:t>
            </a:r>
            <a:endParaRPr lang="it-IT"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Il modello fu replicato negli anni successivi per l’esplorazione spaziale, per cui proprio Eisenhower si inventò la Nasa. </a:t>
            </a:r>
          </a:p>
          <a:p>
            <a:r>
              <a:rPr lang="it-IT" sz="1200" kern="1200" dirty="0">
                <a:solidFill>
                  <a:schemeClr val="tx1"/>
                </a:solidFill>
                <a:effectLst/>
                <a:latin typeface="+mn-lt"/>
                <a:ea typeface="+mn-ea"/>
                <a:cs typeface="+mn-cs"/>
              </a:rPr>
              <a:t>non </a:t>
            </a:r>
            <a:r>
              <a:rPr lang="it-IT" sz="1200" kern="1200" dirty="0" err="1">
                <a:solidFill>
                  <a:schemeClr val="tx1"/>
                </a:solidFill>
                <a:effectLst/>
                <a:latin typeface="+mn-lt"/>
                <a:ea typeface="+mn-ea"/>
                <a:cs typeface="+mn-cs"/>
              </a:rPr>
              <a:t>sara</a:t>
            </a:r>
            <a:r>
              <a:rPr lang="it-IT" sz="1200" kern="1200" dirty="0">
                <a:solidFill>
                  <a:schemeClr val="tx1"/>
                </a:solidFill>
                <a:effectLst/>
                <a:latin typeface="+mn-lt"/>
                <a:ea typeface="+mn-ea"/>
                <a:cs typeface="+mn-cs"/>
              </a:rPr>
              <a:t>̀ che se la scienza è Big lo sono anche i suoi rischi? Eisenhower intendeva quello. E aggiungeva il pericolo di un doppio condizionamento: quello di una scienza centralizzata, diretta in maniera troppo forte dalla politica, e quello di una politica troppo dipendente da un piccolo gruppo di scienziati influenti. E anche Weinberg aveva le sue critiche: la scienza che vuole farsi Big deve compiacere l’opinione pubblica, deve imparare a gestire i soldi e a farsi guidare da considerazioni diverse da quelle “pure” di un tempo. </a:t>
            </a:r>
            <a:endParaRPr lang="it-IT" dirty="0">
              <a:effectLst/>
            </a:endParaRPr>
          </a:p>
          <a:p>
            <a:r>
              <a:rPr lang="it-IT" sz="1200" kern="1200" dirty="0">
                <a:solidFill>
                  <a:schemeClr val="tx1"/>
                </a:solidFill>
                <a:effectLst/>
                <a:latin typeface="+mn-lt"/>
                <a:ea typeface="+mn-ea"/>
                <a:cs typeface="+mn-cs"/>
              </a:rPr>
              <a:t>Ma la transizione a una scienza Big è inevitabile, rispose loro il fisico e storico della scienza Derek De Solla Price. È stata un’evoluzione fisiologica di una scienza in crescita, in un mondo in cambiamento, dove è impensabile che non ci sia comunicazione, e anche una mutua dipendenza, tra scienza e </a:t>
            </a:r>
            <a:r>
              <a:rPr lang="it-IT" sz="1200" kern="1200" dirty="0" err="1">
                <a:solidFill>
                  <a:schemeClr val="tx1"/>
                </a:solidFill>
                <a:effectLst/>
                <a:latin typeface="+mn-lt"/>
                <a:ea typeface="+mn-ea"/>
                <a:cs typeface="+mn-cs"/>
              </a:rPr>
              <a:t>societa</a:t>
            </a:r>
            <a:r>
              <a:rPr lang="it-IT" sz="1200" kern="1200" dirty="0">
                <a:solidFill>
                  <a:schemeClr val="tx1"/>
                </a:solidFill>
                <a:effectLst/>
                <a:latin typeface="+mn-lt"/>
                <a:ea typeface="+mn-ea"/>
                <a:cs typeface="+mn-cs"/>
              </a:rPr>
              <a:t>̀.</a:t>
            </a:r>
            <a:br>
              <a:rPr lang="it-IT" sz="1200" kern="1200" dirty="0">
                <a:solidFill>
                  <a:schemeClr val="tx1"/>
                </a:solidFill>
                <a:effectLst/>
                <a:latin typeface="+mn-lt"/>
                <a:ea typeface="+mn-ea"/>
                <a:cs typeface="+mn-cs"/>
              </a:rPr>
            </a:br>
            <a:endParaRPr lang="it-IT"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a:effectLst/>
            </a:endParaRPr>
          </a:p>
        </p:txBody>
      </p:sp>
      <p:sp>
        <p:nvSpPr>
          <p:cNvPr id="4" name="Segnaposto numero diapositiva 3"/>
          <p:cNvSpPr>
            <a:spLocks noGrp="1"/>
          </p:cNvSpPr>
          <p:nvPr>
            <p:ph type="sldNum" sz="quarter" idx="10"/>
          </p:nvPr>
        </p:nvSpPr>
        <p:spPr/>
        <p:txBody>
          <a:bodyPr/>
          <a:lstStyle/>
          <a:p>
            <a:fld id="{C5E14D9D-F4DB-8442-9954-C1F19A62D323}" type="slidenum">
              <a:rPr lang="it-IT" smtClean="0"/>
              <a:t>73</a:t>
            </a:fld>
            <a:endParaRPr lang="it-IT"/>
          </a:p>
        </p:txBody>
      </p:sp>
    </p:spTree>
    <p:extLst>
      <p:ext uri="{BB962C8B-B14F-4D97-AF65-F5344CB8AC3E}">
        <p14:creationId xmlns:p14="http://schemas.microsoft.com/office/powerpoint/2010/main" val="13104577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 dirty="0"/>
              <a:t>(sulla scorta di Bush, anche se bush la voleva autonoma rispetto alla politica… le cose sono cambiate). moltissimi soldi in cambio di una (moderata) perdita di autonomia. </a:t>
            </a:r>
          </a:p>
          <a:p>
            <a:pPr marL="0" lvl="0" indent="0" algn="l" rtl="0">
              <a:spcBef>
                <a:spcPts val="0"/>
              </a:spcBef>
              <a:spcAft>
                <a:spcPts val="0"/>
              </a:spcAft>
              <a:buNone/>
            </a:pPr>
            <a:r>
              <a:rPr lang="it" dirty="0"/>
              <a:t>è una differenza quantitativa. ed è enorme!</a:t>
            </a:r>
          </a:p>
          <a:p>
            <a:pPr marL="0" lvl="0" indent="0" algn="l" rtl="0">
              <a:spcBef>
                <a:spcPts val="0"/>
              </a:spcBef>
              <a:spcAft>
                <a:spcPts val="0"/>
              </a:spcAft>
              <a:buClr>
                <a:schemeClr val="dk1"/>
              </a:buClr>
              <a:buSzPts val="1100"/>
              <a:buFont typeface="Arial"/>
              <a:buNone/>
            </a:pPr>
            <a:r>
              <a:rPr lang="it" dirty="0">
                <a:solidFill>
                  <a:schemeClr val="dk1"/>
                </a:solidFill>
              </a:rPr>
              <a:t>solo in usa? certo che no. usa sono apripista (hanno vinto la guerra). gli altri arriveranno.</a:t>
            </a:r>
            <a:endParaRPr lang="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74</a:t>
            </a:fld>
            <a:endParaRPr lang="it-IT" dirty="0"/>
          </a:p>
        </p:txBody>
      </p:sp>
    </p:spTree>
    <p:extLst>
      <p:ext uri="{BB962C8B-B14F-4D97-AF65-F5344CB8AC3E}">
        <p14:creationId xmlns:p14="http://schemas.microsoft.com/office/powerpoint/2010/main" val="18800774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 dirty="0">
                <a:solidFill>
                  <a:schemeClr val="dk1"/>
                </a:solidFill>
              </a:rPr>
              <a:t>la scienza diventa un capitolo di budget nazionale, si misura in percentuale del pil.</a:t>
            </a:r>
          </a:p>
          <a:p>
            <a:pPr marL="0" lvl="0" indent="0" algn="l" rtl="0">
              <a:spcBef>
                <a:spcPts val="0"/>
              </a:spcBef>
              <a:spcAft>
                <a:spcPts val="0"/>
              </a:spcAft>
              <a:buClr>
                <a:schemeClr val="dk1"/>
              </a:buClr>
              <a:buSzPts val="1100"/>
              <a:buFont typeface="Arial"/>
              <a:buNone/>
            </a:pPr>
            <a:endParaRPr lang="it" dirty="0">
              <a:solidFill>
                <a:schemeClr val="dk1"/>
              </a:solidFill>
            </a:endParaRPr>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75</a:t>
            </a:fld>
            <a:endParaRPr lang="it-IT"/>
          </a:p>
        </p:txBody>
      </p:sp>
    </p:spTree>
    <p:extLst>
      <p:ext uri="{BB962C8B-B14F-4D97-AF65-F5344CB8AC3E}">
        <p14:creationId xmlns:p14="http://schemas.microsoft.com/office/powerpoint/2010/main" val="35836901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scienza influenza</a:t>
            </a:r>
            <a:r>
              <a:rPr lang="it-IT" baseline="0" dirty="0"/>
              <a:t> e riflette gli equilibri mondiali, e le sue diseguaglianze (altro che </a:t>
            </a:r>
            <a:r>
              <a:rPr lang="it-IT" baseline="0" dirty="0" err="1"/>
              <a:t>merton</a:t>
            </a:r>
            <a:r>
              <a:rPr lang="it-IT" baseline="0" dirty="0"/>
              <a:t>).</a:t>
            </a:r>
          </a:p>
          <a:p>
            <a:pPr marL="0" lvl="0" indent="0" algn="l" rtl="0">
              <a:spcBef>
                <a:spcPts val="0"/>
              </a:spcBef>
              <a:spcAft>
                <a:spcPts val="0"/>
              </a:spcAft>
              <a:buNone/>
            </a:pPr>
            <a:r>
              <a:rPr lang="it-IT" dirty="0"/>
              <a:t>oh questo vale per il mondo occidentale… perché a dispetto di quel che diceva </a:t>
            </a:r>
            <a:r>
              <a:rPr lang="it-IT" dirty="0" err="1"/>
              <a:t>merton</a:t>
            </a:r>
            <a:r>
              <a:rPr lang="it-IT" dirty="0"/>
              <a:t>, anche qui, la realtà è molto molto iniqua. anche vista dalla parte della scienza…</a:t>
            </a:r>
          </a:p>
          <a:p>
            <a:pPr marL="0" lvl="0" indent="0" algn="l" rtl="0">
              <a:spcBef>
                <a:spcPts val="0"/>
              </a:spcBef>
              <a:spcAft>
                <a:spcPts val="0"/>
              </a:spcAft>
              <a:buClr>
                <a:schemeClr val="dk1"/>
              </a:buClr>
              <a:buSzPts val="1100"/>
              <a:buFont typeface="Arial"/>
              <a:buNone/>
            </a:pPr>
            <a:r>
              <a:rPr lang="it-IT" dirty="0">
                <a:solidFill>
                  <a:schemeClr val="dk1"/>
                </a:solidFill>
              </a:rPr>
              <a:t>intanto (ricordatevi i passaggi della filosofia) che la comunità scientifica cambi e che sia sempre meno comunità, che non sia affatto isolata, e che non viva più appoggiata sui principi </a:t>
            </a:r>
            <a:r>
              <a:rPr lang="it-IT" dirty="0" err="1">
                <a:solidFill>
                  <a:schemeClr val="dk1"/>
                </a:solidFill>
              </a:rPr>
              <a:t>mertoniani</a:t>
            </a:r>
            <a:r>
              <a:rPr lang="it-IT" dirty="0">
                <a:solidFill>
                  <a:schemeClr val="dk1"/>
                </a:solidFill>
              </a:rPr>
              <a:t>, viene postulato e scritto anche in altri ambiti, viene riconosciuto e perfino definito. ecco che si parla di …</a:t>
            </a:r>
            <a:endParaRPr lang="it-IT" dirty="0"/>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76</a:t>
            </a:fld>
            <a:endParaRPr lang="it-IT"/>
          </a:p>
        </p:txBody>
      </p:sp>
    </p:spTree>
    <p:extLst>
      <p:ext uri="{BB962C8B-B14F-4D97-AF65-F5344CB8AC3E}">
        <p14:creationId xmlns:p14="http://schemas.microsoft.com/office/powerpoint/2010/main" val="20462926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terza</a:t>
            </a:r>
            <a:r>
              <a:rPr lang="it-IT" baseline="0" dirty="0"/>
              <a:t> fase!</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77</a:t>
            </a:fld>
            <a:endParaRPr lang="it-IT"/>
          </a:p>
        </p:txBody>
      </p:sp>
    </p:spTree>
    <p:extLst>
      <p:ext uri="{BB962C8B-B14F-4D97-AF65-F5344CB8AC3E}">
        <p14:creationId xmlns:p14="http://schemas.microsoft.com/office/powerpoint/2010/main" val="4530678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 dirty="0"/>
              <a:t>(le prime vignette novaxx della storia) un po’ era sempre stato così…</a:t>
            </a:r>
          </a:p>
        </p:txBody>
      </p:sp>
      <p:sp>
        <p:nvSpPr>
          <p:cNvPr id="4" name="Segnaposto numero diapositiva 3"/>
          <p:cNvSpPr>
            <a:spLocks noGrp="1"/>
          </p:cNvSpPr>
          <p:nvPr>
            <p:ph type="sldNum" sz="quarter" idx="10"/>
          </p:nvPr>
        </p:nvSpPr>
        <p:spPr/>
        <p:txBody>
          <a:bodyPr/>
          <a:lstStyle/>
          <a:p>
            <a:fld id="{3CB564E5-F815-C84F-A878-93FA00A0076E}" type="slidenum">
              <a:rPr lang="it-IT" smtClean="0"/>
              <a:t>78</a:t>
            </a:fld>
            <a:endParaRPr lang="it-IT" dirty="0"/>
          </a:p>
        </p:txBody>
      </p:sp>
    </p:spTree>
    <p:extLst>
      <p:ext uri="{BB962C8B-B14F-4D97-AF65-F5344CB8AC3E}">
        <p14:creationId xmlns:p14="http://schemas.microsoft.com/office/powerpoint/2010/main" val="18800774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 dirty="0"/>
              <a:t>quando parlo di interpenetrazione intendo anche conflittuale (e comunque oggi in pandemia non vi sarà difficile pensare a che cosa intenda con dialogo costante, voci che si incrociano, interessi, posizioni, evoluzioni, e anche conflitti…). </a:t>
            </a:r>
            <a:r>
              <a:rPr lang="it-IT" dirty="0" err="1"/>
              <a:t>Q</a:t>
            </a:r>
            <a:r>
              <a:rPr lang="it" dirty="0"/>
              <a:t>ueste sono novità della seconda metà del novecento.</a:t>
            </a:r>
          </a:p>
        </p:txBody>
      </p:sp>
      <p:sp>
        <p:nvSpPr>
          <p:cNvPr id="4" name="Segnaposto numero diapositiva 3"/>
          <p:cNvSpPr>
            <a:spLocks noGrp="1"/>
          </p:cNvSpPr>
          <p:nvPr>
            <p:ph type="sldNum" sz="quarter" idx="10"/>
          </p:nvPr>
        </p:nvSpPr>
        <p:spPr/>
        <p:txBody>
          <a:bodyPr/>
          <a:lstStyle/>
          <a:p>
            <a:fld id="{3CB564E5-F815-C84F-A878-93FA00A0076E}" type="slidenum">
              <a:rPr lang="it-IT" smtClean="0"/>
              <a:t>79</a:t>
            </a:fld>
            <a:endParaRPr lang="it-IT" dirty="0"/>
          </a:p>
        </p:txBody>
      </p:sp>
    </p:spTree>
    <p:extLst>
      <p:ext uri="{BB962C8B-B14F-4D97-AF65-F5344CB8AC3E}">
        <p14:creationId xmlns:p14="http://schemas.microsoft.com/office/powerpoint/2010/main" val="18800774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456855" rtl="0" eaLnBrk="1" fontAlgn="auto" latinLnBrk="0" hangingPunct="1">
              <a:lnSpc>
                <a:spcPct val="100000"/>
              </a:lnSpc>
              <a:spcBef>
                <a:spcPts val="0"/>
              </a:spcBef>
              <a:spcAft>
                <a:spcPts val="0"/>
              </a:spcAft>
              <a:buClrTx/>
              <a:buSzTx/>
              <a:buFontTx/>
              <a:buNone/>
              <a:tabLst/>
              <a:defRPr/>
            </a:pPr>
            <a:r>
              <a:rPr lang="it-IT" dirty="0"/>
              <a:t>E le cose nel tempo si complicano, fino ad arrivare alla complessità della situazione attuale. In cui tutti abbiamo a che fare con la scienza (ed è giusto!), tutti ci avviciniamo in qualche modo (dal sospetto all’entusiasmo, e a volte ciascuno di noi in maniere diverse a seconda dei temi, del momento, o anche di un’immagine che ci viene proposta come decorazione, vedete provette) e in cui tutti abbiamo modo di ricevere e ritrasmettere informazione, a volte senza nemmeno rendercene conto…</a:t>
            </a:r>
          </a:p>
          <a:p>
            <a:r>
              <a:rPr lang="it-IT" dirty="0"/>
              <a:t>Conquista della luna (guerra fredda). Tutto il mondo incollato alla tv (qui famiglia ricca francese)</a:t>
            </a:r>
          </a:p>
        </p:txBody>
      </p:sp>
      <p:sp>
        <p:nvSpPr>
          <p:cNvPr id="4" name="Segnaposto numero diapositiva 3"/>
          <p:cNvSpPr>
            <a:spLocks noGrp="1"/>
          </p:cNvSpPr>
          <p:nvPr>
            <p:ph type="sldNum" sz="quarter" idx="5"/>
          </p:nvPr>
        </p:nvSpPr>
        <p:spPr/>
        <p:txBody>
          <a:bodyPr/>
          <a:lstStyle/>
          <a:p>
            <a:fld id="{3CB564E5-F815-C84F-A878-93FA00A0076E}" type="slidenum">
              <a:rPr lang="it-IT" smtClean="0"/>
              <a:t>80</a:t>
            </a:fld>
            <a:endParaRPr lang="it-IT"/>
          </a:p>
        </p:txBody>
      </p:sp>
    </p:spTree>
    <p:extLst>
      <p:ext uri="{BB962C8B-B14F-4D97-AF65-F5344CB8AC3E}">
        <p14:creationId xmlns:p14="http://schemas.microsoft.com/office/powerpoint/2010/main" val="3785308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E</a:t>
            </a:r>
            <a:r>
              <a:rPr lang="it-IT" baseline="0" dirty="0"/>
              <a:t> poi però ci possono essere tanti personaggi in più</a:t>
            </a:r>
            <a:r>
              <a:rPr lang="mr-IN" baseline="0" dirty="0"/>
              <a:t>…</a:t>
            </a:r>
            <a:endParaRPr lang="it-IT" baseline="0" dirty="0"/>
          </a:p>
          <a:p>
            <a:r>
              <a:rPr lang="it-IT" baseline="0" dirty="0"/>
              <a:t>Ci può essere un altro gruppo che assiste all’interazione e si fa nuove domande, ha nuovi dubbi</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8</a:t>
            </a:fld>
            <a:endParaRPr lang="it-IT"/>
          </a:p>
        </p:txBody>
      </p:sp>
    </p:spTree>
    <p:extLst>
      <p:ext uri="{BB962C8B-B14F-4D97-AF65-F5344CB8AC3E}">
        <p14:creationId xmlns:p14="http://schemas.microsoft.com/office/powerpoint/2010/main" val="41373848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 dirty="0"/>
              <a:t>non sarà sempre tutto facile per la scienza… per esempio. </a:t>
            </a:r>
            <a:r>
              <a:rPr lang="it" sz="900" dirty="0">
                <a:solidFill>
                  <a:schemeClr val="dk1"/>
                </a:solidFill>
              </a:rPr>
              <a:t>Anni ottanta. Quando dopo tanta esaltazione per la scienza, arrivano i tagli ai finanziamenti. Forse prima volta nella storia di uk. (non irrilevante, attenzione: primo ministro è margareth thatcher che aveva fatto la ricercatrice in chimica! Non era ignorante di scienza, anzi. E conosceva bene i meccanismi della scienza. come dire che non basta conoscere la chimica per voler finanziare la ricerca pubblica in chimica).</a:t>
            </a:r>
          </a:p>
          <a:p>
            <a:pPr marL="0" lvl="0" indent="0" algn="l" rtl="0">
              <a:lnSpc>
                <a:spcPct val="115000"/>
              </a:lnSpc>
              <a:spcBef>
                <a:spcPts val="0"/>
              </a:spcBef>
              <a:spcAft>
                <a:spcPts val="0"/>
              </a:spcAft>
              <a:buClr>
                <a:schemeClr val="dk1"/>
              </a:buClr>
              <a:buSzPts val="1100"/>
              <a:buFont typeface="Arial"/>
              <a:buNone/>
            </a:pPr>
            <a:r>
              <a:rPr lang="it" sz="900" dirty="0">
                <a:solidFill>
                  <a:schemeClr val="dk1"/>
                </a:solidFill>
              </a:rPr>
              <a:t>questo è un momento cruciale per la mia comunità perchè è più o meno quando nasce la più importante (e superata) scuola di pensiero sulla comunicazione della scienza… La comunità scientifica inglese reagisce mettendosi a studiare un modo per convincere i politici e la gente (che vota, e decide i politici) che la scienza è importante</a:t>
            </a:r>
            <a:r>
              <a:rPr lang="it" sz="900" dirty="0">
                <a:solidFill>
                  <a:schemeClr val="dk1"/>
                </a:solidFill>
                <a:latin typeface="Mangal"/>
                <a:ea typeface="Mangal"/>
                <a:cs typeface="Mangal"/>
                <a:sym typeface="Mangal"/>
              </a:rPr>
              <a:t>…</a:t>
            </a:r>
            <a:r>
              <a:rPr lang="it" sz="900" dirty="0">
                <a:solidFill>
                  <a:schemeClr val="dk1"/>
                </a:solidFill>
              </a:rPr>
              <a:t> (forse il dettaglio della laurea in chimica di mt sfugge).</a:t>
            </a:r>
          </a:p>
        </p:txBody>
      </p:sp>
      <p:sp>
        <p:nvSpPr>
          <p:cNvPr id="4" name="Segnaposto numero diapositiva 3"/>
          <p:cNvSpPr>
            <a:spLocks noGrp="1"/>
          </p:cNvSpPr>
          <p:nvPr>
            <p:ph type="sldNum" sz="quarter" idx="10"/>
          </p:nvPr>
        </p:nvSpPr>
        <p:spPr/>
        <p:txBody>
          <a:bodyPr/>
          <a:lstStyle/>
          <a:p>
            <a:fld id="{3CB564E5-F815-C84F-A878-93FA00A0076E}" type="slidenum">
              <a:rPr lang="it-IT" smtClean="0"/>
              <a:t>81</a:t>
            </a:fld>
            <a:endParaRPr lang="it-IT" dirty="0"/>
          </a:p>
        </p:txBody>
      </p:sp>
    </p:spTree>
    <p:extLst>
      <p:ext uri="{BB962C8B-B14F-4D97-AF65-F5344CB8AC3E}">
        <p14:creationId xmlns:p14="http://schemas.microsoft.com/office/powerpoint/2010/main" val="18800774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Eccoci</a:t>
            </a:r>
            <a:r>
              <a:rPr lang="it-IT" baseline="0" dirty="0"/>
              <a:t> qui. come si comunica..? Obiettivo di tutto questo master.</a:t>
            </a:r>
          </a:p>
          <a:p>
            <a:pPr marL="0" lvl="0" indent="0" algn="l" rtl="0">
              <a:spcBef>
                <a:spcPts val="0"/>
              </a:spcBef>
              <a:spcAft>
                <a:spcPts val="0"/>
              </a:spcAft>
              <a:buNone/>
            </a:pPr>
            <a:r>
              <a:rPr lang="it-IT" dirty="0"/>
              <a:t>Punto di partenza deve essere questo. Non siamo</a:t>
            </a:r>
            <a:r>
              <a:rPr lang="it-IT" baseline="0" dirty="0"/>
              <a:t> qui per semplificare, siamo qui per contestualizzare.</a:t>
            </a:r>
          </a:p>
          <a:p>
            <a:r>
              <a:rPr lang="it-IT" baseline="0" dirty="0"/>
              <a:t>La scienza </a:t>
            </a:r>
            <a:r>
              <a:rPr lang="it-IT" dirty="0"/>
              <a:t>non può vivere senza finanziamenti, quindi c’è competizione tra scienziati. vive nel mondo, anche nel mercato, offre risposte, fa scelte. si basa su gruppi all’interno dei quali ci sono gerarchie (ci possono anche essere ingiustizie)… sempre comunicando. una delle chiavi dell’esistenza della scienza oggi e del suo funzionamento e della sua partecipazione alla costruzione e al miglioramento delle nostre vite (non è il suo unico obiettivo eh) è che comunica. al suo interno ed esternamente, con noi. la comunicazione al grande pubblico è rilevante, non è più un orpello, non lo si fa più per le dame… e deve cambiare anche l’atteggiamento del futuro cittadino e di chi lo forma. Dobbiamo, come cittadini, parlare di scienza. e la scienza deve far parlare di sé.</a:t>
            </a:r>
            <a:r>
              <a:rPr lang="it-IT" baseline="0" dirty="0"/>
              <a:t> è una questione di democrazia, di partecipazione. Di cittadinanza (</a:t>
            </a:r>
            <a:r>
              <a:rPr lang="it-IT" baseline="0" dirty="0" err="1"/>
              <a:t>pietro</a:t>
            </a:r>
            <a:r>
              <a:rPr lang="it-IT" baseline="0" dirty="0"/>
              <a:t>) </a:t>
            </a:r>
            <a:r>
              <a:rPr lang="it-IT" dirty="0"/>
              <a:t>È necessario, per far funzionare la nostra democrazia,</a:t>
            </a:r>
            <a:r>
              <a:rPr lang="it-IT" baseline="0" dirty="0"/>
              <a:t> perché la scienza produce ricchezza, costa, ha degli indirizzi</a:t>
            </a:r>
            <a:r>
              <a:rPr lang="mr-IN" baseline="0" dirty="0"/>
              <a:t>…</a:t>
            </a:r>
            <a:r>
              <a:rPr lang="it-IT" baseline="0" dirty="0"/>
              <a:t> la paghiamo tutti noi.</a:t>
            </a:r>
            <a:br>
              <a:rPr lang="it-IT" baseline="0" dirty="0"/>
            </a:br>
            <a:endParaRPr lang="it-IT" dirty="0"/>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82</a:t>
            </a:fld>
            <a:endParaRPr lang="it-IT"/>
          </a:p>
        </p:txBody>
      </p:sp>
    </p:spTree>
    <p:extLst>
      <p:ext uri="{BB962C8B-B14F-4D97-AF65-F5344CB8AC3E}">
        <p14:creationId xmlns:p14="http://schemas.microsoft.com/office/powerpoint/2010/main" val="4530678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baseline="0" dirty="0"/>
              <a:t>PAUSA</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83</a:t>
            </a:fld>
            <a:endParaRPr lang="it-IT"/>
          </a:p>
        </p:txBody>
      </p:sp>
    </p:spTree>
    <p:extLst>
      <p:ext uri="{BB962C8B-B14F-4D97-AF65-F5344CB8AC3E}">
        <p14:creationId xmlns:p14="http://schemas.microsoft.com/office/powerpoint/2010/main" val="39714934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lvl="0" indent="0" algn="l" rtl="0">
              <a:spcBef>
                <a:spcPts val="0"/>
              </a:spcBef>
              <a:spcAft>
                <a:spcPts val="0"/>
              </a:spcAft>
              <a:buNone/>
            </a:pPr>
            <a:r>
              <a:rPr lang="it" dirty="0"/>
              <a:t>Ripartiamo</a:t>
            </a:r>
            <a:r>
              <a:rPr lang="it" baseline="0" dirty="0"/>
              <a:t> da qui. per la nostra storia un momento cruciale.</a:t>
            </a:r>
            <a:endParaRPr lang="it" sz="900" dirty="0">
              <a:solidFill>
                <a:schemeClr val="dk1"/>
              </a:solidFill>
            </a:endParaRPr>
          </a:p>
        </p:txBody>
      </p:sp>
      <p:sp>
        <p:nvSpPr>
          <p:cNvPr id="4" name="Segnaposto numero diapositiva 3"/>
          <p:cNvSpPr>
            <a:spLocks noGrp="1"/>
          </p:cNvSpPr>
          <p:nvPr>
            <p:ph type="sldNum" sz="quarter" idx="10"/>
          </p:nvPr>
        </p:nvSpPr>
        <p:spPr/>
        <p:txBody>
          <a:bodyPr/>
          <a:lstStyle/>
          <a:p>
            <a:fld id="{3CB564E5-F815-C84F-A878-93FA00A0076E}" type="slidenum">
              <a:rPr lang="it-IT" smtClean="0"/>
              <a:t>84</a:t>
            </a:fld>
            <a:endParaRPr lang="it-IT" dirty="0"/>
          </a:p>
        </p:txBody>
      </p:sp>
    </p:spTree>
    <p:extLst>
      <p:ext uri="{BB962C8B-B14F-4D97-AF65-F5344CB8AC3E}">
        <p14:creationId xmlns:p14="http://schemas.microsoft.com/office/powerpoint/2010/main" val="18800774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baseline="0" dirty="0"/>
              <a:t>i soldi alla ricerca cominciano a diminuire. Siamo a metà degli anni ottanta, </a:t>
            </a:r>
            <a:r>
              <a:rPr lang="it-IT" baseline="0" dirty="0" err="1"/>
              <a:t>thatcher</a:t>
            </a:r>
            <a:r>
              <a:rPr lang="it-IT" baseline="0" dirty="0"/>
              <a:t> (che è anche laureata in chimica!). È un problema. Gli scienziati corrono ai ripari… Walter </a:t>
            </a:r>
            <a:r>
              <a:rPr lang="it-IT" baseline="0" dirty="0" err="1"/>
              <a:t>Bodmer</a:t>
            </a:r>
            <a:r>
              <a:rPr lang="it-IT" baseline="0" dirty="0"/>
              <a:t>: genetista con grande fiuto (primo a intuire progetto genoma) nel 1985 viene incaricato dalla </a:t>
            </a:r>
            <a:r>
              <a:rPr lang="it-IT" baseline="0" dirty="0" err="1"/>
              <a:t>royal</a:t>
            </a:r>
            <a:r>
              <a:rPr lang="it-IT" baseline="0" dirty="0"/>
              <a:t> society di scrivere un rapporto guida per gli scienziati. L’idea è: spieghiamo la scienza al pubblico, questo capirà quanto è importante, e capirà che ci deve finanziare. </a:t>
            </a:r>
          </a:p>
          <a:p>
            <a:r>
              <a:rPr lang="it-IT" baseline="0" dirty="0"/>
              <a:t>E i media? Beh, sono gente che traduce. Che trasforma una cosa difficile in una cosa facile da capire (ricordatevi del </a:t>
            </a:r>
            <a:r>
              <a:rPr lang="it-IT" baseline="0" dirty="0" err="1"/>
              <a:t>nyt</a:t>
            </a:r>
            <a:r>
              <a:rPr lang="it-IT" baseline="0" dirty="0"/>
              <a:t> nel 1919!).</a:t>
            </a:r>
          </a:p>
          <a:p>
            <a:r>
              <a:rPr lang="it-IT" baseline="0" dirty="0"/>
              <a:t>(ricordatevi del problema da cui siamo partiti: ok parlare di scienza, ok che me la spieghi, ma perché io dovrei fidarmi? Non ci siamo ancora dati come risposta: perché la scienza è parte della società, ne riflette tutto, e con lei comunica, e noi partecipiamo…).</a:t>
            </a:r>
          </a:p>
        </p:txBody>
      </p:sp>
      <p:sp>
        <p:nvSpPr>
          <p:cNvPr id="4" name="Segnaposto numero diapositiva 3"/>
          <p:cNvSpPr>
            <a:spLocks noGrp="1"/>
          </p:cNvSpPr>
          <p:nvPr>
            <p:ph type="sldNum" sz="quarter" idx="10"/>
          </p:nvPr>
        </p:nvSpPr>
        <p:spPr/>
        <p:txBody>
          <a:bodyPr/>
          <a:lstStyle/>
          <a:p>
            <a:fld id="{C5E14D9D-F4DB-8442-9954-C1F19A62D323}" type="slidenum">
              <a:rPr lang="it-IT" smtClean="0"/>
              <a:t>85</a:t>
            </a:fld>
            <a:endParaRPr lang="it-IT"/>
          </a:p>
        </p:txBody>
      </p:sp>
    </p:spTree>
    <p:extLst>
      <p:ext uri="{BB962C8B-B14F-4D97-AF65-F5344CB8AC3E}">
        <p14:creationId xmlns:p14="http://schemas.microsoft.com/office/powerpoint/2010/main" val="13104577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a:t>Alcune delle premesse sono sicuramente condivisibili,</a:t>
            </a:r>
            <a:r>
              <a:rPr lang="it-IT" baseline="0" dirty="0"/>
              <a:t> altre più discutibili.</a:t>
            </a:r>
          </a:p>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a:t>È importante che il pubblico capisca di che cosa sta parlando la scienza. è questione di democrazia! Leggere nel mezzo.</a:t>
            </a:r>
          </a:p>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a:t>Sono meno d’accordo (non solo io: ci saranno poi tanti movimenti di pensiero da allora) con le conclusioni: se la “gente” viene educata alla scienza allora la apprezza di sicuro e la finanzia di sicuro. E per la comunicazione diventa prioritario obiettivo educativo, più che informativo. Di nuovo, modello elitario della scienza, e di nuovo, finisce lì. Questo approccio non è più quello dominante. Ne segue anche che la comunicazione non è più, prioritariamente (perché pus esiste ancora e “divulgazione” con scopi eminentemente educativi esiste ancora), ma la comunicazione non è più quella solo top-down di stampo educativo. La gente chiede di essere informata, a volte critica, a volte non ci crede. I giornali possono contrapporre l’opinione della scienza a quella di preti o così via. </a:t>
            </a:r>
            <a:endParaRPr lang="it-IT" dirty="0"/>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86</a:t>
            </a:fld>
            <a:endParaRPr lang="it-IT"/>
          </a:p>
        </p:txBody>
      </p:sp>
    </p:spTree>
    <p:extLst>
      <p:ext uri="{BB962C8B-B14F-4D97-AF65-F5344CB8AC3E}">
        <p14:creationId xmlns:p14="http://schemas.microsoft.com/office/powerpoint/2010/main" val="31696849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it-IT"/>
              <a:t>sbencivu@gmail.com</a:t>
            </a:r>
          </a:p>
        </p:txBody>
      </p:sp>
      <p:sp>
        <p:nvSpPr>
          <p:cNvPr id="5" name="Rectangle 7"/>
          <p:cNvSpPr>
            <a:spLocks noGrp="1" noChangeArrowheads="1"/>
          </p:cNvSpPr>
          <p:nvPr>
            <p:ph type="sldNum" sz="quarter" idx="5"/>
          </p:nvPr>
        </p:nvSpPr>
        <p:spPr>
          <a:ln/>
        </p:spPr>
        <p:txBody>
          <a:bodyPr/>
          <a:lstStyle/>
          <a:p>
            <a:fld id="{99422A8B-64AD-4747-93D6-CAF3F7775D83}" type="slidenum">
              <a:rPr lang="it-IT"/>
              <a:pPr/>
              <a:t>87</a:t>
            </a:fld>
            <a:endParaRPr lang="it-IT"/>
          </a:p>
        </p:txBody>
      </p:sp>
      <p:sp>
        <p:nvSpPr>
          <p:cNvPr id="2662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p:txBody>
          <a:bodyPr/>
          <a:lstStyle/>
          <a:p>
            <a:r>
              <a:rPr lang="it-IT" dirty="0"/>
              <a:t>Funziona? No.</a:t>
            </a:r>
            <a:r>
              <a:rPr lang="it-IT" baseline="0" dirty="0"/>
              <a:t> che ingenuità</a:t>
            </a:r>
            <a:endParaRPr lang="it-IT" dirty="0"/>
          </a:p>
          <a:p>
            <a:r>
              <a:rPr lang="it-IT" dirty="0"/>
              <a:t>In prima ragione: perché dobbiamo</a:t>
            </a:r>
            <a:r>
              <a:rPr lang="it-IT" baseline="0" dirty="0"/>
              <a:t> pensare che la scienza sia il sistema più importante di conoscenza del mondo, per tutti? Lo è per me, di sicuro, forse lo è per voi. Ma dobbiamo accettare che non è così per tutti. E comunque c’è anche chi è disposto a ritenerlo tale, e delega. Perché la scienza dovrebbe avere uno statuto diverso dall’arte, dalla religione? (attenzione a non rendersi antipatici)</a:t>
            </a:r>
            <a:endParaRPr lang="it-IT" dirty="0"/>
          </a:p>
          <a:p>
            <a:r>
              <a:rPr lang="it-IT" dirty="0"/>
              <a:t>(E poi: come si fa a dire che la gente non conosce la scienza?</a:t>
            </a:r>
          </a:p>
          <a:p>
            <a:r>
              <a:rPr lang="it-IT" dirty="0"/>
              <a:t>Coi</a:t>
            </a:r>
            <a:r>
              <a:rPr lang="it-IT" baseline="0" dirty="0"/>
              <a:t> quiz. Ma coi quiz che cosa si valuta? E che rapporto c’è tra conoscenza della scienza e accettazione sociale? </a:t>
            </a:r>
          </a:p>
          <a:p>
            <a:r>
              <a:rPr lang="it-IT" baseline="0" dirty="0"/>
              <a:t>Ci sono statistiche che ci dicono che cosa pensa la gente. Eurobarometro dal 1973. </a:t>
            </a:r>
            <a:r>
              <a:rPr lang="it-IT" baseline="0" dirty="0" err="1"/>
              <a:t>maaaa</a:t>
            </a:r>
            <a:r>
              <a:rPr lang="mr-IN" baseline="0" dirty="0"/>
              <a:t>…</a:t>
            </a:r>
            <a:r>
              <a:rPr lang="it-IT" baseline="0" dirty="0"/>
              <a:t>).</a:t>
            </a:r>
          </a:p>
          <a:p>
            <a:r>
              <a:rPr lang="it-IT" baseline="0" dirty="0"/>
              <a:t>Sembra che ce ne siamo accorti solo oggi</a:t>
            </a:r>
            <a:r>
              <a:rPr lang="mr-IN" baseline="0" dirty="0"/>
              <a:t>…</a:t>
            </a:r>
            <a:endParaRPr lang="it-IT" baseline="0"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6855" rtl="0" eaLnBrk="1" fontAlgn="auto" latinLnBrk="0" hangingPunct="1">
              <a:lnSpc>
                <a:spcPct val="100000"/>
              </a:lnSpc>
              <a:spcBef>
                <a:spcPts val="0"/>
              </a:spcBef>
              <a:spcAft>
                <a:spcPts val="0"/>
              </a:spcAft>
              <a:buClrTx/>
              <a:buSzTx/>
              <a:buFontTx/>
              <a:buNone/>
              <a:tabLst/>
              <a:defRPr/>
            </a:pPr>
            <a:r>
              <a:rPr lang="it-IT" dirty="0"/>
              <a:t>2020 piena pandemia.</a:t>
            </a:r>
            <a:r>
              <a:rPr lang="it-IT" baseline="0" dirty="0"/>
              <a:t> che cosa significa? Che agli italiani piace la scienza? avreste voluto percentuali diverse?</a:t>
            </a:r>
            <a:endParaRPr lang="it-IT" dirty="0"/>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88</a:t>
            </a:fld>
            <a:endParaRPr lang="it-IT"/>
          </a:p>
        </p:txBody>
      </p:sp>
    </p:spTree>
    <p:extLst>
      <p:ext uri="{BB962C8B-B14F-4D97-AF65-F5344CB8AC3E}">
        <p14:creationId xmlns:p14="http://schemas.microsoft.com/office/powerpoint/2010/main" val="17915446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Ci siamo accorti che non tutti credono alla scienza, che non</a:t>
            </a:r>
            <a:r>
              <a:rPr lang="it-IT" baseline="0" dirty="0"/>
              <a:t> sono</a:t>
            </a:r>
            <a:r>
              <a:rPr lang="it-IT" dirty="0"/>
              <a:t> così ovvie</a:t>
            </a:r>
            <a:r>
              <a:rPr lang="it-IT" baseline="0" dirty="0"/>
              <a:t> la credibilità e la fiducia nella scienza</a:t>
            </a:r>
            <a:r>
              <a:rPr lang="mr-IN" baseline="0" dirty="0"/>
              <a:t>…</a:t>
            </a:r>
            <a:endParaRPr lang="it-IT" baseline="0" dirty="0"/>
          </a:p>
          <a:p>
            <a:r>
              <a:rPr lang="it-IT" baseline="0" dirty="0"/>
              <a:t>2016 parola dell’anno (ma questione antica che qui non affronteremo</a:t>
            </a:r>
            <a:r>
              <a:rPr lang="mr-IN" baseline="0" dirty="0"/>
              <a:t>…</a:t>
            </a:r>
            <a:r>
              <a:rPr lang="it-IT" baseline="0" dirty="0"/>
              <a:t>).</a:t>
            </a:r>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89</a:t>
            </a:fld>
            <a:endParaRPr lang="it-IT"/>
          </a:p>
        </p:txBody>
      </p:sp>
    </p:spTree>
    <p:extLst>
      <p:ext uri="{BB962C8B-B14F-4D97-AF65-F5344CB8AC3E}">
        <p14:creationId xmlns:p14="http://schemas.microsoft.com/office/powerpoint/2010/main" val="41655703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it-IT"/>
              <a:t>sbencivu@gmail.com</a:t>
            </a:r>
          </a:p>
        </p:txBody>
      </p:sp>
      <p:sp>
        <p:nvSpPr>
          <p:cNvPr id="5" name="Rectangle 7"/>
          <p:cNvSpPr>
            <a:spLocks noGrp="1" noChangeArrowheads="1"/>
          </p:cNvSpPr>
          <p:nvPr>
            <p:ph type="sldNum" sz="quarter" idx="5"/>
          </p:nvPr>
        </p:nvSpPr>
        <p:spPr>
          <a:ln/>
        </p:spPr>
        <p:txBody>
          <a:bodyPr/>
          <a:lstStyle/>
          <a:p>
            <a:fld id="{A7A80E2F-C9B6-5C42-83E9-BCCAF52076EE}" type="slidenum">
              <a:rPr lang="it-IT"/>
              <a:pPr/>
              <a:t>90</a:t>
            </a:fld>
            <a:endParaRPr lang="it-IT"/>
          </a:p>
        </p:txBody>
      </p:sp>
      <p:sp>
        <p:nvSpPr>
          <p:cNvPr id="24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579" name="Rectangle 3"/>
          <p:cNvSpPr>
            <a:spLocks noGrp="1" noChangeArrowheads="1"/>
          </p:cNvSpPr>
          <p:nvPr>
            <p:ph type="body" idx="1"/>
          </p:nvPr>
        </p:nvSpPr>
        <p:spPr/>
        <p:txBody>
          <a:bodyPr/>
          <a:lstStyle/>
          <a:p>
            <a:r>
              <a:rPr lang="it-IT" dirty="0"/>
              <a:t>Il deficit</a:t>
            </a:r>
            <a:r>
              <a:rPr lang="it-IT" baseline="0" dirty="0"/>
              <a:t> model non regge più.</a:t>
            </a:r>
          </a:p>
          <a:p>
            <a:r>
              <a:rPr lang="it-IT" baseline="0" dirty="0"/>
              <a:t>Almeno: quelli della mia scuola non si affidano più a quel modello. Esiste la divulgazione, certamente, ma si deve muovere su canali più attenti, altrimenti diventa un gingillo per gente già convinta.</a:t>
            </a:r>
          </a:p>
          <a:p>
            <a:r>
              <a:rPr lang="it-IT" baseline="0" dirty="0"/>
              <a:t>Ci vuole riflessione sulla nostra preparazione, sui pubblici, sulle motivazioni. È un mestiere in un certo senso democratico (permette dialoghi, avvicina la ricerca alla gente, risponde a pubblici</a:t>
            </a:r>
            <a:r>
              <a:rPr lang="mr-IN" baseline="0" dirty="0"/>
              <a:t>…</a:t>
            </a:r>
            <a:r>
              <a:rPr lang="it-IT" baseline="0" dirty="0"/>
              <a:t>)</a:t>
            </a:r>
          </a:p>
          <a:p>
            <a:pPr marL="0" marR="0" indent="0" algn="l" defTabSz="456855" rtl="0" eaLnBrk="1" fontAlgn="auto" latinLnBrk="0" hangingPunct="1">
              <a:lnSpc>
                <a:spcPct val="100000"/>
              </a:lnSpc>
              <a:spcBef>
                <a:spcPts val="0"/>
              </a:spcBef>
              <a:spcAft>
                <a:spcPts val="0"/>
              </a:spcAft>
              <a:buClrTx/>
              <a:buSzTx/>
              <a:buFontTx/>
              <a:buNone/>
              <a:tabLst/>
              <a:defRPr/>
            </a:pPr>
            <a:r>
              <a:rPr lang="it-IT" baseline="0" dirty="0"/>
              <a:t>discussione scienza e identità. È solo scienza? sempre e soltanto? Qui allunghiamo il passo verso la psicologia. </a:t>
            </a:r>
            <a:endParaRPr lang="it-IT" dirty="0"/>
          </a:p>
          <a:p>
            <a:pPr marL="0" indent="0">
              <a:buNone/>
            </a:pPr>
            <a:endParaRPr lang="it-IT"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a:t>Qualcuno che si sente trascurato</a:t>
            </a:r>
            <a:r>
              <a:rPr lang="mr-IN" dirty="0"/>
              <a:t>…</a:t>
            </a:r>
            <a:r>
              <a:rPr lang="it-IT" dirty="0"/>
              <a:t> e magari ha paura</a:t>
            </a:r>
          </a:p>
        </p:txBody>
      </p:sp>
      <p:sp>
        <p:nvSpPr>
          <p:cNvPr id="4" name="Segnaposto numero diapositiva 3"/>
          <p:cNvSpPr>
            <a:spLocks noGrp="1"/>
          </p:cNvSpPr>
          <p:nvPr>
            <p:ph type="sldNum" sz="quarter" idx="10"/>
          </p:nvPr>
        </p:nvSpPr>
        <p:spPr/>
        <p:txBody>
          <a:bodyPr/>
          <a:lstStyle/>
          <a:p>
            <a:fld id="{3CB564E5-F815-C84F-A878-93FA00A0076E}" type="slidenum">
              <a:rPr lang="it-IT" smtClean="0"/>
              <a:t>9</a:t>
            </a:fld>
            <a:endParaRPr lang="it-IT"/>
          </a:p>
        </p:txBody>
      </p:sp>
    </p:spTree>
    <p:extLst>
      <p:ext uri="{BB962C8B-B14F-4D97-AF65-F5344CB8AC3E}">
        <p14:creationId xmlns:p14="http://schemas.microsoft.com/office/powerpoint/2010/main" val="41373848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Qui</a:t>
            </a:r>
            <a:r>
              <a:rPr lang="it-IT" baseline="0" dirty="0"/>
              <a:t> i fattori in gioco sono almeno tre e sono tutti e tre complicati.</a:t>
            </a:r>
          </a:p>
          <a:p>
            <a:r>
              <a:rPr lang="it-IT" baseline="0" dirty="0"/>
              <a:t>Il pubblico, la scienza, l’informazione (pensate a quanto è cambiata in ultimi anni, </a:t>
            </a:r>
            <a:r>
              <a:rPr lang="it-IT" baseline="0" dirty="0" err="1"/>
              <a:t>fb</a:t>
            </a:r>
            <a:r>
              <a:rPr lang="it-IT" baseline="0" dirty="0"/>
              <a:t> social da vecchi, e anche la scienza con tutti i suoi </a:t>
            </a:r>
            <a:r>
              <a:rPr lang="it-IT" baseline="0" dirty="0" err="1"/>
              <a:t>preprint</a:t>
            </a:r>
            <a:r>
              <a:rPr lang="mr-IN" baseline="0" dirty="0"/>
              <a:t>…</a:t>
            </a:r>
            <a:r>
              <a:rPr lang="it-IT" baseline="0" dirty="0"/>
              <a:t>).</a:t>
            </a:r>
          </a:p>
          <a:p>
            <a:r>
              <a:rPr lang="it-IT" baseline="0" dirty="0"/>
              <a:t>Sull’informazione non entro in dettaglio (vale per tutta l’informazione e dietro c’è la disintermediazione). Vi faccio vedere solo una cosa che vi racconta quanto sia difficile usare i mdc oggi, e di come la disintermediazione possa (non sempre) creare guai. Non solo lascia il pubblico a cavarsela da solo, ma anche gli scienziati possono fare cazzate come questa</a:t>
            </a:r>
            <a:r>
              <a:rPr lang="mr-IN" baseline="0" dirty="0"/>
              <a:t>…</a:t>
            </a:r>
            <a:endParaRPr lang="it-IT" baseline="0"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91</a:t>
            </a:fld>
            <a:endParaRPr lang="it-IT"/>
          </a:p>
        </p:txBody>
      </p:sp>
    </p:spTree>
    <p:extLst>
      <p:ext uri="{BB962C8B-B14F-4D97-AF65-F5344CB8AC3E}">
        <p14:creationId xmlns:p14="http://schemas.microsoft.com/office/powerpoint/2010/main" val="15981377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Baruffe, presenzialismi,</a:t>
            </a:r>
            <a:r>
              <a:rPr lang="it-IT" baseline="0" dirty="0"/>
              <a:t> protagonismi</a:t>
            </a:r>
            <a:r>
              <a:rPr lang="mr-IN" baseline="0" dirty="0"/>
              <a:t>…</a:t>
            </a:r>
            <a:r>
              <a:rPr lang="it-IT" baseline="0" dirty="0"/>
              <a:t> e tanta confusione là fuori.</a:t>
            </a:r>
          </a:p>
          <a:p>
            <a:r>
              <a:rPr lang="it-IT" baseline="0" dirty="0"/>
              <a:t>Non sono </a:t>
            </a:r>
            <a:r>
              <a:rPr lang="it-IT" baseline="0" dirty="0" err="1"/>
              <a:t>nec</a:t>
            </a:r>
            <a:r>
              <a:rPr lang="it-IT" baseline="0" dirty="0"/>
              <a:t> cattivi scienziati. Sono scienziati che hanno inteso in maniera molto personale la necessità di comunicare al pubblico, lo fanno direttamente e senza filtri e con poca consapevolezza e poca attenzione</a:t>
            </a:r>
            <a:r>
              <a:rPr lang="mr-IN" baseline="0" dirty="0"/>
              <a:t>…</a:t>
            </a:r>
            <a:endParaRPr lang="it-IT" baseline="0" dirty="0"/>
          </a:p>
          <a:p>
            <a:endParaRPr lang="it-IT" baseline="0" dirty="0"/>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92</a:t>
            </a:fld>
            <a:endParaRPr lang="it-IT"/>
          </a:p>
        </p:txBody>
      </p:sp>
    </p:spTree>
    <p:extLst>
      <p:ext uri="{BB962C8B-B14F-4D97-AF65-F5344CB8AC3E}">
        <p14:creationId xmlns:p14="http://schemas.microsoft.com/office/powerpoint/2010/main" val="13751186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 è una scienza facile (ma</a:t>
            </a:r>
            <a:r>
              <a:rPr lang="it-IT" baseline="0" dirty="0"/>
              <a:t> nemmeno</a:t>
            </a:r>
            <a:r>
              <a:rPr lang="it-IT" dirty="0"/>
              <a:t> rispettata)</a:t>
            </a:r>
            <a:r>
              <a:rPr lang="it-IT" baseline="0" dirty="0"/>
              <a:t> quella che esce da qui.</a:t>
            </a:r>
          </a:p>
          <a:p>
            <a:r>
              <a:rPr lang="it-IT" baseline="0" dirty="0"/>
              <a:t>Ma torniamo agli altri due attori: pubblico e scienza. partiamo dalla scienza</a:t>
            </a:r>
            <a:r>
              <a:rPr lang="mr-IN" baseline="0" dirty="0"/>
              <a:t>…</a:t>
            </a:r>
            <a:endParaRPr lang="it-IT"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a:t>Proverò a dirvi perché la scienza è difficile e perché il pubblico (della scienza) lo è. e quindi perché l’idea pus oggi è perdente.</a:t>
            </a:r>
          </a:p>
          <a:p>
            <a:endParaRPr lang="it-IT" dirty="0"/>
          </a:p>
        </p:txBody>
      </p:sp>
      <p:sp>
        <p:nvSpPr>
          <p:cNvPr id="4" name="Segnaposto numero diapositiva 3"/>
          <p:cNvSpPr>
            <a:spLocks noGrp="1"/>
          </p:cNvSpPr>
          <p:nvPr>
            <p:ph type="sldNum" sz="quarter" idx="10"/>
          </p:nvPr>
        </p:nvSpPr>
        <p:spPr/>
        <p:txBody>
          <a:bodyPr/>
          <a:lstStyle/>
          <a:p>
            <a:fld id="{3CB564E5-F815-C84F-A878-93FA00A0076E}" type="slidenum">
              <a:rPr lang="it-IT" smtClean="0"/>
              <a:t>93</a:t>
            </a:fld>
            <a:endParaRPr lang="it-IT"/>
          </a:p>
        </p:txBody>
      </p:sp>
    </p:spTree>
    <p:extLst>
      <p:ext uri="{BB962C8B-B14F-4D97-AF65-F5344CB8AC3E}">
        <p14:creationId xmlns:p14="http://schemas.microsoft.com/office/powerpoint/2010/main" val="8742161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dobbiamo tener di conto la complessità dell’ecosistema informativo attuale. E il fatto che niente è sotto il controllo di nessuno e che sempre di più la comunicazione è </a:t>
            </a:r>
            <a:r>
              <a:rPr lang="it-IT" dirty="0" err="1"/>
              <a:t>disintermediata</a:t>
            </a:r>
            <a:r>
              <a:rPr lang="it-IT" dirty="0"/>
              <a:t> e avviene in</a:t>
            </a:r>
            <a:r>
              <a:rPr lang="it-IT" baseline="0" dirty="0"/>
              <a:t> canali difficili.</a:t>
            </a:r>
          </a:p>
          <a:p>
            <a:r>
              <a:rPr lang="it-IT" baseline="0" dirty="0"/>
              <a:t>Per esempio io non so usare </a:t>
            </a:r>
            <a:r>
              <a:rPr lang="it-IT" baseline="0" dirty="0" err="1"/>
              <a:t>instagram</a:t>
            </a:r>
            <a:r>
              <a:rPr lang="it-IT" baseline="0" dirty="0"/>
              <a:t> né </a:t>
            </a:r>
            <a:r>
              <a:rPr lang="it-IT" baseline="0" dirty="0" err="1"/>
              <a:t>Tik</a:t>
            </a:r>
            <a:r>
              <a:rPr lang="it-IT" baseline="0" dirty="0"/>
              <a:t> </a:t>
            </a:r>
            <a:r>
              <a:rPr lang="it-IT" baseline="0" dirty="0" err="1"/>
              <a:t>Tok</a:t>
            </a:r>
            <a:r>
              <a:rPr lang="it-IT" baseline="0" dirty="0"/>
              <a:t> (il film del quale non sono il target: comunicazione avviene su canali che io non vedo).</a:t>
            </a:r>
          </a:p>
          <a:p>
            <a:r>
              <a:rPr lang="it-IT" baseline="0" dirty="0"/>
              <a:t>Cioè: la comunicazione è un’attività complessa ma oggi abbiamo molte tecnologie che permettono di comunicare e quindi la complessità è anche tecnologica, strumentale</a:t>
            </a:r>
            <a:r>
              <a:rPr lang="mr-IN" baseline="0" dirty="0"/>
              <a:t>…</a:t>
            </a:r>
            <a:endParaRPr lang="it-IT" baseline="0" dirty="0"/>
          </a:p>
          <a:p>
            <a:r>
              <a:rPr lang="it-IT" baseline="0" dirty="0"/>
              <a:t>Non basta più saper scrivere, a volte non è nemmeno più necessario.</a:t>
            </a:r>
          </a:p>
          <a:p>
            <a:endParaRPr lang="it-IT" dirty="0"/>
          </a:p>
        </p:txBody>
      </p:sp>
      <p:sp>
        <p:nvSpPr>
          <p:cNvPr id="4" name="Segnaposto numero diapositiva 3"/>
          <p:cNvSpPr>
            <a:spLocks noGrp="1"/>
          </p:cNvSpPr>
          <p:nvPr>
            <p:ph type="sldNum" sz="quarter" idx="10"/>
          </p:nvPr>
        </p:nvSpPr>
        <p:spPr/>
        <p:txBody>
          <a:bodyPr/>
          <a:lstStyle/>
          <a:p>
            <a:fld id="{61D40B7A-3119-C442-A306-BDDB5D592975}" type="slidenum">
              <a:rPr lang="it-IT" smtClean="0"/>
              <a:t>94</a:t>
            </a:fld>
            <a:endParaRPr lang="it-IT"/>
          </a:p>
        </p:txBody>
      </p:sp>
    </p:spTree>
    <p:extLst>
      <p:ext uri="{BB962C8B-B14F-4D97-AF65-F5344CB8AC3E}">
        <p14:creationId xmlns:p14="http://schemas.microsoft.com/office/powerpoint/2010/main" val="20926863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non intendo solo le formule, le</a:t>
            </a:r>
            <a:r>
              <a:rPr lang="it-IT" baseline="0" dirty="0"/>
              <a:t> cose che si studiano</a:t>
            </a:r>
            <a:r>
              <a:rPr lang="mr-IN" baseline="0" dirty="0"/>
              <a:t>…</a:t>
            </a:r>
            <a:r>
              <a:rPr lang="it-IT" baseline="0" dirty="0"/>
              <a:t> sono difficili tante cose</a:t>
            </a:r>
          </a:p>
          <a:p>
            <a:r>
              <a:rPr lang="it-IT" baseline="0" dirty="0"/>
              <a:t>1. È difficile la scienza come costruttrice di sapere</a:t>
            </a:r>
          </a:p>
          <a:p>
            <a:r>
              <a:rPr lang="it-IT" baseline="0" dirty="0"/>
              <a:t>2. È difficile anche la comunità scientifica, oggi più che mai. Difficile capire come funziona e perché tante rivalità. Cioè: sono difficili gli scienziati.</a:t>
            </a:r>
          </a:p>
          <a:p>
            <a:r>
              <a:rPr lang="it-IT" baseline="0" dirty="0"/>
              <a:t>3. È difficile capire (e dirsi chiaramente) gli obiettivi della comunità scientifica quando vuole comunicare</a:t>
            </a:r>
            <a:endParaRPr lang="it-IT" dirty="0"/>
          </a:p>
          <a:p>
            <a:endParaRPr lang="it-IT" dirty="0"/>
          </a:p>
          <a:p>
            <a:r>
              <a:rPr lang="it-IT" dirty="0"/>
              <a:t>È difficile, la scienza, perché è fatta da un sacco di gente che produce un sacco di parole in un sacco di territori</a:t>
            </a:r>
            <a:r>
              <a:rPr lang="mr-IN" dirty="0"/>
              <a:t>…</a:t>
            </a:r>
            <a:endParaRPr lang="it-IT" dirty="0"/>
          </a:p>
          <a:p>
            <a:r>
              <a:rPr lang="it-IT" dirty="0"/>
              <a:t>Voi sapete che gli scienziati si confrontano tra di loro attraverso la pubblicazione scientifica</a:t>
            </a:r>
            <a:r>
              <a:rPr lang="mr-IN" dirty="0"/>
              <a:t>…</a:t>
            </a:r>
            <a:endParaRPr lang="it-IT" dirty="0"/>
          </a:p>
        </p:txBody>
      </p:sp>
      <p:sp>
        <p:nvSpPr>
          <p:cNvPr id="4" name="Segnaposto numero diapositiva 3"/>
          <p:cNvSpPr>
            <a:spLocks noGrp="1"/>
          </p:cNvSpPr>
          <p:nvPr>
            <p:ph type="sldNum" sz="quarter" idx="10"/>
          </p:nvPr>
        </p:nvSpPr>
        <p:spPr/>
        <p:txBody>
          <a:bodyPr/>
          <a:lstStyle/>
          <a:p>
            <a:fld id="{AD8ACA76-C895-CD46-B78F-3C6AD7DF550E}" type="slidenum">
              <a:rPr lang="it-IT" smtClean="0"/>
              <a:t>95</a:t>
            </a:fld>
            <a:endParaRPr lang="it-IT"/>
          </a:p>
        </p:txBody>
      </p:sp>
    </p:spTree>
    <p:extLst>
      <p:ext uri="{BB962C8B-B14F-4D97-AF65-F5344CB8AC3E}">
        <p14:creationId xmlns:p14="http://schemas.microsoft.com/office/powerpoint/2010/main" val="15981377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FCB91-1538-8EF6-AA08-8B1A7055F76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F31B728-3662-83F6-B3B7-D54BEAACF23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C2FCE2A-1ACA-F56F-7AFF-51BC625C3456}"/>
              </a:ext>
            </a:extLst>
          </p:cNvPr>
          <p:cNvSpPr>
            <a:spLocks noGrp="1"/>
          </p:cNvSpPr>
          <p:nvPr>
            <p:ph type="body" idx="1"/>
          </p:nvPr>
        </p:nvSpPr>
        <p:spPr/>
        <p:txBody>
          <a:bodyPr/>
          <a:lstStyle/>
          <a:p>
            <a:r>
              <a:rPr lang="it-IT" dirty="0"/>
              <a:t>Un’altra è che la scienza produce conoscenza ma non verità</a:t>
            </a:r>
            <a:r>
              <a:rPr lang="mr-IN" dirty="0"/>
              <a:t>…</a:t>
            </a:r>
            <a:r>
              <a:rPr lang="it-IT" dirty="0"/>
              <a:t> inizio</a:t>
            </a:r>
            <a:r>
              <a:rPr lang="it-IT" baseline="0" dirty="0"/>
              <a:t> pandemia</a:t>
            </a:r>
            <a:endParaRPr lang="it-IT" dirty="0"/>
          </a:p>
          <a:p>
            <a:r>
              <a:rPr lang="it-IT" dirty="0"/>
              <a:t>Difficile anche per la politica: qui ministro chiedeva “risposte chiare” come se gli</a:t>
            </a:r>
            <a:r>
              <a:rPr lang="it-IT" baseline="0" dirty="0"/>
              <a:t> scienziati stessero perdendo tempo, fossero un po’ bighelloni, e non avessero voglia di dare “una sola risposta chiara”.</a:t>
            </a:r>
            <a:endParaRPr lang="it-IT" dirty="0"/>
          </a:p>
        </p:txBody>
      </p:sp>
      <p:sp>
        <p:nvSpPr>
          <p:cNvPr id="4" name="Segnaposto numero diapositiva 3">
            <a:extLst>
              <a:ext uri="{FF2B5EF4-FFF2-40B4-BE49-F238E27FC236}">
                <a16:creationId xmlns:a16="http://schemas.microsoft.com/office/drawing/2014/main" id="{C234F5C2-BDBC-76C9-C75F-583E41297A3B}"/>
              </a:ext>
            </a:extLst>
          </p:cNvPr>
          <p:cNvSpPr>
            <a:spLocks noGrp="1"/>
          </p:cNvSpPr>
          <p:nvPr>
            <p:ph type="sldNum" sz="quarter" idx="10"/>
          </p:nvPr>
        </p:nvSpPr>
        <p:spPr/>
        <p:txBody>
          <a:bodyPr/>
          <a:lstStyle/>
          <a:p>
            <a:fld id="{61D40B7A-3119-C442-A306-BDDB5D592975}" type="slidenum">
              <a:rPr lang="it-IT" smtClean="0"/>
              <a:t>96</a:t>
            </a:fld>
            <a:endParaRPr lang="it-IT"/>
          </a:p>
        </p:txBody>
      </p:sp>
    </p:spTree>
    <p:extLst>
      <p:ext uri="{BB962C8B-B14F-4D97-AF65-F5344CB8AC3E}">
        <p14:creationId xmlns:p14="http://schemas.microsoft.com/office/powerpoint/2010/main" val="29894103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F5156-5E08-E193-3943-CA272062E61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3944F03-4B85-F045-4BF9-D5554481DBC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3F47416-8608-421E-D7FA-7F500060BCE2}"/>
              </a:ext>
            </a:extLst>
          </p:cNvPr>
          <p:cNvSpPr>
            <a:spLocks noGrp="1"/>
          </p:cNvSpPr>
          <p:nvPr>
            <p:ph type="body" idx="1"/>
          </p:nvPr>
        </p:nvSpPr>
        <p:spPr/>
        <p:txBody>
          <a:bodyPr/>
          <a:lstStyle/>
          <a:p>
            <a:r>
              <a:rPr lang="it-IT" dirty="0"/>
              <a:t>Stessa</a:t>
            </a:r>
            <a:r>
              <a:rPr lang="it-IT" baseline="0" dirty="0"/>
              <a:t> intervista, ad aprile 2020.</a:t>
            </a:r>
          </a:p>
          <a:p>
            <a:r>
              <a:rPr lang="it-IT" baseline="0" dirty="0"/>
              <a:t>Pretendiamo chiarezza altrimenti non c’è scienza.</a:t>
            </a:r>
          </a:p>
          <a:p>
            <a:r>
              <a:rPr lang="it-IT" baseline="0" dirty="0"/>
              <a:t>Dà dei bighelloni agli scienziati e intanto definisce la scienza per il suo portato di certezza(così ha deciso lui). Non deve essere molto chiaro al pubblico, e alle </a:t>
            </a:r>
            <a:r>
              <a:rPr lang="it-IT" baseline="0" dirty="0" err="1"/>
              <a:t>elite</a:t>
            </a:r>
            <a:r>
              <a:rPr lang="it-IT" baseline="0" dirty="0"/>
              <a:t>, che cos’è la scienza, e perché dovremmo crederle o almeno sostenerla anche se non ci dà certezze.</a:t>
            </a:r>
          </a:p>
          <a:p>
            <a:r>
              <a:rPr lang="it-IT" baseline="0" dirty="0"/>
              <a:t>Ma guardate che il tema è antico.</a:t>
            </a:r>
          </a:p>
        </p:txBody>
      </p:sp>
      <p:sp>
        <p:nvSpPr>
          <p:cNvPr id="4" name="Segnaposto numero diapositiva 3">
            <a:extLst>
              <a:ext uri="{FF2B5EF4-FFF2-40B4-BE49-F238E27FC236}">
                <a16:creationId xmlns:a16="http://schemas.microsoft.com/office/drawing/2014/main" id="{E0202F4E-3DA7-AA52-4555-E08F785C6ECA}"/>
              </a:ext>
            </a:extLst>
          </p:cNvPr>
          <p:cNvSpPr>
            <a:spLocks noGrp="1"/>
          </p:cNvSpPr>
          <p:nvPr>
            <p:ph type="sldNum" sz="quarter" idx="10"/>
          </p:nvPr>
        </p:nvSpPr>
        <p:spPr/>
        <p:txBody>
          <a:bodyPr/>
          <a:lstStyle/>
          <a:p>
            <a:fld id="{61D40B7A-3119-C442-A306-BDDB5D592975}" type="slidenum">
              <a:rPr lang="it-IT" smtClean="0"/>
              <a:t>97</a:t>
            </a:fld>
            <a:endParaRPr lang="it-IT"/>
          </a:p>
        </p:txBody>
      </p:sp>
    </p:spTree>
    <p:extLst>
      <p:ext uri="{BB962C8B-B14F-4D97-AF65-F5344CB8AC3E}">
        <p14:creationId xmlns:p14="http://schemas.microsoft.com/office/powerpoint/2010/main" val="3367493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scienza oggi produce un casino di </a:t>
            </a:r>
            <a:r>
              <a:rPr lang="it-IT" dirty="0" err="1"/>
              <a:t>paper</a:t>
            </a:r>
            <a:endParaRPr lang="it-IT" dirty="0"/>
          </a:p>
          <a:p>
            <a:r>
              <a:rPr lang="it-IT" dirty="0"/>
              <a:t>Numero dei trial è in crescita,</a:t>
            </a:r>
            <a:r>
              <a:rPr lang="it-IT" baseline="0" dirty="0"/>
              <a:t> non tutti vengono pubblicati, non tutti sono facili da trovare, nessuno è facile da leggere.</a:t>
            </a:r>
          </a:p>
          <a:p>
            <a:r>
              <a:rPr lang="it-IT" baseline="0" dirty="0"/>
              <a:t>Questo è del 2010. </a:t>
            </a:r>
          </a:p>
        </p:txBody>
      </p:sp>
      <p:sp>
        <p:nvSpPr>
          <p:cNvPr id="4" name="Segnaposto numero diapositiva 3"/>
          <p:cNvSpPr>
            <a:spLocks noGrp="1"/>
          </p:cNvSpPr>
          <p:nvPr>
            <p:ph type="sldNum" sz="quarter" idx="10"/>
          </p:nvPr>
        </p:nvSpPr>
        <p:spPr/>
        <p:txBody>
          <a:bodyPr/>
          <a:lstStyle/>
          <a:p>
            <a:fld id="{3CB564E5-F815-C84F-A878-93FA00A0076E}" type="slidenum">
              <a:rPr lang="it-IT" smtClean="0"/>
              <a:t>98</a:t>
            </a:fld>
            <a:endParaRPr lang="it-IT" dirty="0"/>
          </a:p>
        </p:txBody>
      </p:sp>
    </p:spTree>
    <p:extLst>
      <p:ext uri="{BB962C8B-B14F-4D97-AF65-F5344CB8AC3E}">
        <p14:creationId xmlns:p14="http://schemas.microsoft.com/office/powerpoint/2010/main" val="11944520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a:t>Cambiata la geografia.</a:t>
            </a:r>
            <a:r>
              <a:rPr lang="it-IT" baseline="0" dirty="0"/>
              <a:t> La vecchia </a:t>
            </a:r>
            <a:r>
              <a:rPr lang="it-IT" baseline="0" dirty="0" err="1"/>
              <a:t>europa</a:t>
            </a:r>
            <a:r>
              <a:rPr lang="it-IT" baseline="0" dirty="0"/>
              <a:t>, culla della rivoluzione scientifica</a:t>
            </a:r>
            <a:r>
              <a:rPr lang="mr-IN" baseline="0" dirty="0"/>
              <a:t>…</a:t>
            </a:r>
            <a:endParaRPr lang="it-IT"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a:t>(fonte manuale di giornalismo scientifico che a sua volta ha usato dati </a:t>
            </a:r>
            <a:r>
              <a:rPr lang="it-IT" baseline="0" dirty="0" err="1"/>
              <a:t>scopus</a:t>
            </a:r>
            <a:r>
              <a:rPr lang="it-IT" baseline="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it-IT" baseline="0" dirty="0"/>
              <a:t>In epoca </a:t>
            </a:r>
            <a:r>
              <a:rPr lang="it-IT" baseline="0" dirty="0" err="1"/>
              <a:t>covid</a:t>
            </a:r>
            <a:r>
              <a:rPr lang="it-IT" baseline="0" dirty="0"/>
              <a:t>?</a:t>
            </a:r>
            <a:endParaRPr lang="it-IT" dirty="0"/>
          </a:p>
          <a:p>
            <a:endParaRPr lang="it-IT" dirty="0"/>
          </a:p>
        </p:txBody>
      </p:sp>
      <p:sp>
        <p:nvSpPr>
          <p:cNvPr id="4" name="Segnaposto numero diapositiva 3"/>
          <p:cNvSpPr>
            <a:spLocks noGrp="1"/>
          </p:cNvSpPr>
          <p:nvPr>
            <p:ph type="sldNum" sz="quarter" idx="10"/>
          </p:nvPr>
        </p:nvSpPr>
        <p:spPr/>
        <p:txBody>
          <a:bodyPr/>
          <a:lstStyle/>
          <a:p>
            <a:fld id="{61D40B7A-3119-C442-A306-BDDB5D592975}" type="slidenum">
              <a:rPr lang="it-IT" smtClean="0"/>
              <a:t>99</a:t>
            </a:fld>
            <a:endParaRPr lang="it-IT"/>
          </a:p>
        </p:txBody>
      </p:sp>
    </p:spTree>
    <p:extLst>
      <p:ext uri="{BB962C8B-B14F-4D97-AF65-F5344CB8AC3E}">
        <p14:creationId xmlns:p14="http://schemas.microsoft.com/office/powerpoint/2010/main" val="7402982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Solo per ingegneria</a:t>
            </a:r>
          </a:p>
        </p:txBody>
      </p:sp>
      <p:sp>
        <p:nvSpPr>
          <p:cNvPr id="4" name="Segnaposto numero diapositiva 3"/>
          <p:cNvSpPr>
            <a:spLocks noGrp="1"/>
          </p:cNvSpPr>
          <p:nvPr>
            <p:ph type="sldNum" sz="quarter" idx="10"/>
          </p:nvPr>
        </p:nvSpPr>
        <p:spPr/>
        <p:txBody>
          <a:bodyPr/>
          <a:lstStyle/>
          <a:p>
            <a:fld id="{AD8ACA76-C895-CD46-B78F-3C6AD7DF550E}" type="slidenum">
              <a:rPr lang="it-IT" smtClean="0"/>
              <a:t>100</a:t>
            </a:fld>
            <a:endParaRPr lang="it-IT"/>
          </a:p>
        </p:txBody>
      </p:sp>
    </p:spTree>
    <p:extLst>
      <p:ext uri="{BB962C8B-B14F-4D97-AF65-F5344CB8AC3E}">
        <p14:creationId xmlns:p14="http://schemas.microsoft.com/office/powerpoint/2010/main" val="405267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4267200"/>
          </a:xfrm>
        </p:spPr>
        <p:txBody>
          <a:bodyPr anchor="b">
            <a:noAutofit/>
          </a:bodyPr>
          <a:lstStyle>
            <a:lvl1pPr>
              <a:lnSpc>
                <a:spcPct val="100000"/>
              </a:lnSpc>
              <a:defRPr sz="7900"/>
            </a:lvl1pPr>
          </a:lstStyle>
          <a:p>
            <a:r>
              <a:rPr lang="it-IT"/>
              <a:t>Fare clic per modificare stile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600">
                <a:solidFill>
                  <a:schemeClr val="tx1">
                    <a:tint val="75000"/>
                  </a:schemeClr>
                </a:solidFill>
              </a:defRPr>
            </a:lvl1pPr>
            <a:lvl2pPr marL="456855" indent="0" algn="ctr">
              <a:buNone/>
              <a:defRPr>
                <a:solidFill>
                  <a:schemeClr val="tx1">
                    <a:tint val="75000"/>
                  </a:schemeClr>
                </a:solidFill>
              </a:defRPr>
            </a:lvl2pPr>
            <a:lvl3pPr marL="913710" indent="0" algn="ctr">
              <a:buNone/>
              <a:defRPr>
                <a:solidFill>
                  <a:schemeClr val="tx1">
                    <a:tint val="75000"/>
                  </a:schemeClr>
                </a:solidFill>
              </a:defRPr>
            </a:lvl3pPr>
            <a:lvl4pPr marL="1370574" indent="0" algn="ctr">
              <a:buNone/>
              <a:defRPr>
                <a:solidFill>
                  <a:schemeClr val="tx1">
                    <a:tint val="75000"/>
                  </a:schemeClr>
                </a:solidFill>
              </a:defRPr>
            </a:lvl4pPr>
            <a:lvl5pPr marL="1827429" indent="0" algn="ctr">
              <a:buNone/>
              <a:defRPr>
                <a:solidFill>
                  <a:schemeClr val="tx1">
                    <a:tint val="75000"/>
                  </a:schemeClr>
                </a:solidFill>
              </a:defRPr>
            </a:lvl5pPr>
            <a:lvl6pPr marL="2284284" indent="0" algn="ctr">
              <a:buNone/>
              <a:defRPr>
                <a:solidFill>
                  <a:schemeClr val="tx1">
                    <a:tint val="75000"/>
                  </a:schemeClr>
                </a:solidFill>
              </a:defRPr>
            </a:lvl6pPr>
            <a:lvl7pPr marL="2741139" indent="0" algn="ctr">
              <a:buNone/>
              <a:defRPr>
                <a:solidFill>
                  <a:schemeClr val="tx1">
                    <a:tint val="75000"/>
                  </a:schemeClr>
                </a:solidFill>
              </a:defRPr>
            </a:lvl7pPr>
            <a:lvl8pPr marL="3198003" indent="0" algn="ctr">
              <a:buNone/>
              <a:defRPr>
                <a:solidFill>
                  <a:schemeClr val="tx1">
                    <a:tint val="75000"/>
                  </a:schemeClr>
                </a:solidFill>
              </a:defRPr>
            </a:lvl8pPr>
            <a:lvl9pPr marL="3654858"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r>
              <a:rPr lang="it-IT"/>
              <a:t>12/03/24</a:t>
            </a:r>
          </a:p>
        </p:txBody>
      </p:sp>
      <p:sp>
        <p:nvSpPr>
          <p:cNvPr id="8" name="Slide Number Placeholder 7"/>
          <p:cNvSpPr>
            <a:spLocks noGrp="1"/>
          </p:cNvSpPr>
          <p:nvPr>
            <p:ph type="sldNum" sz="quarter" idx="11"/>
          </p:nvPr>
        </p:nvSpPr>
        <p:spPr/>
        <p:txBody>
          <a:bodyPr/>
          <a:lstStyle/>
          <a:p>
            <a:fld id="{7B37E3E1-1262-7249-8909-3FCE725F6DA6}" type="slidenum">
              <a:rPr lang="it-IT" smtClean="0"/>
              <a:t>‹N›</a:t>
            </a:fld>
            <a:endParaRPr lang="it-IT"/>
          </a:p>
        </p:txBody>
      </p:sp>
      <p:sp>
        <p:nvSpPr>
          <p:cNvPr id="9" name="Footer Placeholder 8"/>
          <p:cNvSpPr>
            <a:spLocks noGrp="1"/>
          </p:cNvSpPr>
          <p:nvPr>
            <p:ph type="ftr" sz="quarter" idx="12"/>
          </p:nvPr>
        </p:nvSpPr>
        <p:spPr/>
        <p:txBody>
          <a:bodyPr/>
          <a:lstStyle/>
          <a:p>
            <a:r>
              <a:rPr lang="it-IT"/>
              <a:t>www.silviabencivelli.it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r>
              <a:rPr lang="it-IT"/>
              <a:t>12/03/24</a:t>
            </a:r>
          </a:p>
        </p:txBody>
      </p:sp>
      <p:sp>
        <p:nvSpPr>
          <p:cNvPr id="5" name="Footer Placeholder 4"/>
          <p:cNvSpPr>
            <a:spLocks noGrp="1"/>
          </p:cNvSpPr>
          <p:nvPr>
            <p:ph type="ftr" sz="quarter" idx="11"/>
          </p:nvPr>
        </p:nvSpPr>
        <p:spPr/>
        <p:txBody>
          <a:bodyPr/>
          <a:lstStyle/>
          <a:p>
            <a:r>
              <a:rPr lang="it-IT"/>
              <a:t>www.silviabencivelli.it</a:t>
            </a:r>
          </a:p>
        </p:txBody>
      </p:sp>
      <p:sp>
        <p:nvSpPr>
          <p:cNvPr id="6" name="Slide Number Placeholder 5"/>
          <p:cNvSpPr>
            <a:spLocks noGrp="1"/>
          </p:cNvSpPr>
          <p:nvPr>
            <p:ph type="sldNum" sz="quarter" idx="12"/>
          </p:nvPr>
        </p:nvSpPr>
        <p:spPr/>
        <p:txBody>
          <a:bodyPr/>
          <a:lstStyle/>
          <a:p>
            <a:fld id="{7B37E3E1-1262-7249-8909-3FCE725F6DA6}"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3"/>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457200" y="274646"/>
            <a:ext cx="6019800" cy="5851523"/>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r>
              <a:rPr lang="it-IT"/>
              <a:t>12/03/24</a:t>
            </a:r>
          </a:p>
        </p:txBody>
      </p:sp>
      <p:sp>
        <p:nvSpPr>
          <p:cNvPr id="5" name="Footer Placeholder 4"/>
          <p:cNvSpPr>
            <a:spLocks noGrp="1"/>
          </p:cNvSpPr>
          <p:nvPr>
            <p:ph type="ftr" sz="quarter" idx="11"/>
          </p:nvPr>
        </p:nvSpPr>
        <p:spPr/>
        <p:txBody>
          <a:bodyPr/>
          <a:lstStyle/>
          <a:p>
            <a:r>
              <a:rPr lang="it-IT"/>
              <a:t>www.silviabencivelli.it</a:t>
            </a:r>
          </a:p>
        </p:txBody>
      </p:sp>
      <p:sp>
        <p:nvSpPr>
          <p:cNvPr id="6" name="Slide Number Placeholder 5"/>
          <p:cNvSpPr>
            <a:spLocks noGrp="1"/>
          </p:cNvSpPr>
          <p:nvPr>
            <p:ph type="sldNum" sz="quarter" idx="12"/>
          </p:nvPr>
        </p:nvSpPr>
        <p:spPr/>
        <p:txBody>
          <a:bodyPr/>
          <a:lstStyle/>
          <a:p>
            <a:fld id="{7B37E3E1-1262-7249-8909-3FCE725F6DA6}"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46"/>
            <a:ext cx="8229600" cy="585152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2"/>
          <p:cNvSpPr>
            <a:spLocks noGrp="1"/>
          </p:cNvSpPr>
          <p:nvPr>
            <p:ph type="dt" sz="half" idx="10"/>
          </p:nvPr>
        </p:nvSpPr>
        <p:spPr>
          <a:xfrm>
            <a:off x="457200" y="6245228"/>
            <a:ext cx="2133600" cy="476250"/>
          </a:xfrm>
        </p:spPr>
        <p:txBody>
          <a:bodyPr/>
          <a:lstStyle>
            <a:lvl1pPr>
              <a:defRPr/>
            </a:lvl1pPr>
          </a:lstStyle>
          <a:p>
            <a:r>
              <a:rPr lang="it-IT"/>
              <a:t>12/03/24</a:t>
            </a:r>
          </a:p>
        </p:txBody>
      </p:sp>
      <p:sp>
        <p:nvSpPr>
          <p:cNvPr id="4" name="Segnaposto piè di pagina 3"/>
          <p:cNvSpPr>
            <a:spLocks noGrp="1"/>
          </p:cNvSpPr>
          <p:nvPr>
            <p:ph type="ftr" sz="quarter" idx="11"/>
          </p:nvPr>
        </p:nvSpPr>
        <p:spPr>
          <a:xfrm>
            <a:off x="3124200" y="6245228"/>
            <a:ext cx="2895600" cy="476250"/>
          </a:xfrm>
        </p:spPr>
        <p:txBody>
          <a:bodyPr/>
          <a:lstStyle>
            <a:lvl1pPr>
              <a:defRPr/>
            </a:lvl1pPr>
          </a:lstStyle>
          <a:p>
            <a:r>
              <a:rPr lang="it-IT"/>
              <a:t>www.silviabencivelli.it</a:t>
            </a:r>
          </a:p>
        </p:txBody>
      </p:sp>
      <p:sp>
        <p:nvSpPr>
          <p:cNvPr id="5" name="Segnaposto numero diapositiva 4"/>
          <p:cNvSpPr>
            <a:spLocks noGrp="1"/>
          </p:cNvSpPr>
          <p:nvPr>
            <p:ph type="sldNum" sz="quarter" idx="12"/>
          </p:nvPr>
        </p:nvSpPr>
        <p:spPr>
          <a:xfrm>
            <a:off x="6553200" y="6245228"/>
            <a:ext cx="2133600" cy="476250"/>
          </a:xfrm>
        </p:spPr>
        <p:txBody>
          <a:bodyPr/>
          <a:lstStyle>
            <a:lvl1pPr>
              <a:defRPr/>
            </a:lvl1pPr>
          </a:lstStyle>
          <a:p>
            <a:fld id="{22934E82-E1E4-F048-8C78-F7DB26480481}" type="slidenum">
              <a:rPr lang="it-IT"/>
              <a:pPr/>
              <a:t>‹N›</a:t>
            </a:fld>
            <a:endParaRPr lang="it-IT"/>
          </a:p>
        </p:txBody>
      </p:sp>
    </p:spTree>
    <p:extLst>
      <p:ext uri="{BB962C8B-B14F-4D97-AF65-F5344CB8AC3E}">
        <p14:creationId xmlns:p14="http://schemas.microsoft.com/office/powerpoint/2010/main" val="280126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it-IT"/>
              <a:t>12/03/24</a:t>
            </a:r>
          </a:p>
        </p:txBody>
      </p:sp>
      <p:sp>
        <p:nvSpPr>
          <p:cNvPr id="5" name="Footer Placeholder 4"/>
          <p:cNvSpPr>
            <a:spLocks noGrp="1"/>
          </p:cNvSpPr>
          <p:nvPr>
            <p:ph type="ftr" sz="quarter" idx="11"/>
          </p:nvPr>
        </p:nvSpPr>
        <p:spPr/>
        <p:txBody>
          <a:bodyPr/>
          <a:lstStyle/>
          <a:p>
            <a:r>
              <a:rPr lang="it-IT"/>
              <a:t>www.silviabencivelli.it</a:t>
            </a:r>
          </a:p>
        </p:txBody>
      </p:sp>
      <p:sp>
        <p:nvSpPr>
          <p:cNvPr id="6" name="Slide Number Placeholder 5"/>
          <p:cNvSpPr>
            <a:spLocks noGrp="1"/>
          </p:cNvSpPr>
          <p:nvPr>
            <p:ph type="sldNum" sz="quarter" idx="12"/>
          </p:nvPr>
        </p:nvSpPr>
        <p:spPr/>
        <p:txBody>
          <a:bodyPr/>
          <a:lstStyle/>
          <a:p>
            <a:fld id="{7B37E3E1-1262-7249-8909-3FCE725F6DA6}"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0" y="1371600"/>
            <a:ext cx="7772400" cy="2505075"/>
          </a:xfrm>
        </p:spPr>
        <p:txBody>
          <a:bodyPr anchor="b"/>
          <a:lstStyle>
            <a:lvl1pPr algn="ctr" defTabSz="913710" rtl="0" eaLnBrk="1" latinLnBrk="0" hangingPunct="1">
              <a:lnSpc>
                <a:spcPct val="100000"/>
              </a:lnSpc>
              <a:spcBef>
                <a:spcPct val="0"/>
              </a:spcBef>
              <a:buNone/>
              <a:defRPr lang="en-US" sz="44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it-IT"/>
              <a:t>Fare clic per modificare stile</a:t>
            </a:r>
            <a:endParaRPr lang="en-US" dirty="0"/>
          </a:p>
        </p:txBody>
      </p:sp>
      <p:sp>
        <p:nvSpPr>
          <p:cNvPr id="3" name="Text Placeholder 2"/>
          <p:cNvSpPr>
            <a:spLocks noGrp="1"/>
          </p:cNvSpPr>
          <p:nvPr>
            <p:ph type="body" idx="1"/>
          </p:nvPr>
        </p:nvSpPr>
        <p:spPr>
          <a:xfrm>
            <a:off x="722310" y="4068765"/>
            <a:ext cx="7772400" cy="1131885"/>
          </a:xfrm>
        </p:spPr>
        <p:txBody>
          <a:bodyPr anchor="t"/>
          <a:lstStyle>
            <a:lvl1pPr marL="0" indent="0" algn="ctr">
              <a:buNone/>
              <a:defRPr sz="1800">
                <a:solidFill>
                  <a:schemeClr val="tx1">
                    <a:tint val="75000"/>
                  </a:schemeClr>
                </a:solidFill>
              </a:defRPr>
            </a:lvl1pPr>
            <a:lvl2pPr marL="456855" indent="0">
              <a:buNone/>
              <a:defRPr sz="1800">
                <a:solidFill>
                  <a:schemeClr val="tx1">
                    <a:tint val="75000"/>
                  </a:schemeClr>
                </a:solidFill>
              </a:defRPr>
            </a:lvl2pPr>
            <a:lvl3pPr marL="913710" indent="0">
              <a:buNone/>
              <a:defRPr sz="1800">
                <a:solidFill>
                  <a:schemeClr val="tx1">
                    <a:tint val="75000"/>
                  </a:schemeClr>
                </a:solidFill>
              </a:defRPr>
            </a:lvl3pPr>
            <a:lvl4pPr marL="1370574" indent="0">
              <a:buNone/>
              <a:defRPr sz="1800">
                <a:solidFill>
                  <a:schemeClr val="tx1">
                    <a:tint val="75000"/>
                  </a:schemeClr>
                </a:solidFill>
              </a:defRPr>
            </a:lvl4pPr>
            <a:lvl5pPr marL="1827429" indent="0">
              <a:buNone/>
              <a:defRPr sz="1800">
                <a:solidFill>
                  <a:schemeClr val="tx1">
                    <a:tint val="75000"/>
                  </a:schemeClr>
                </a:solidFill>
              </a:defRPr>
            </a:lvl5pPr>
            <a:lvl6pPr marL="2284284" indent="0">
              <a:buNone/>
              <a:defRPr sz="1800">
                <a:solidFill>
                  <a:schemeClr val="tx1">
                    <a:tint val="75000"/>
                  </a:schemeClr>
                </a:solidFill>
              </a:defRPr>
            </a:lvl6pPr>
            <a:lvl7pPr marL="2741139" indent="0">
              <a:buNone/>
              <a:defRPr sz="1800">
                <a:solidFill>
                  <a:schemeClr val="tx1">
                    <a:tint val="75000"/>
                  </a:schemeClr>
                </a:solidFill>
              </a:defRPr>
            </a:lvl7pPr>
            <a:lvl8pPr marL="3198003" indent="0">
              <a:buNone/>
              <a:defRPr sz="1800">
                <a:solidFill>
                  <a:schemeClr val="tx1">
                    <a:tint val="75000"/>
                  </a:schemeClr>
                </a:solidFill>
              </a:defRPr>
            </a:lvl8pPr>
            <a:lvl9pPr marL="3654858" indent="0">
              <a:buNone/>
              <a:defRPr sz="18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r>
              <a:rPr lang="it-IT"/>
              <a:t>12/03/24</a:t>
            </a:r>
          </a:p>
        </p:txBody>
      </p:sp>
      <p:sp>
        <p:nvSpPr>
          <p:cNvPr id="5" name="Footer Placeholder 4"/>
          <p:cNvSpPr>
            <a:spLocks noGrp="1"/>
          </p:cNvSpPr>
          <p:nvPr>
            <p:ph type="ftr" sz="quarter" idx="11"/>
          </p:nvPr>
        </p:nvSpPr>
        <p:spPr/>
        <p:txBody>
          <a:bodyPr/>
          <a:lstStyle/>
          <a:p>
            <a:r>
              <a:rPr lang="it-IT"/>
              <a:t>www.silviabencivelli.it</a:t>
            </a:r>
          </a:p>
        </p:txBody>
      </p:sp>
      <p:sp>
        <p:nvSpPr>
          <p:cNvPr id="6" name="Slide Number Placeholder 5"/>
          <p:cNvSpPr>
            <a:spLocks noGrp="1"/>
          </p:cNvSpPr>
          <p:nvPr>
            <p:ph type="sldNum" sz="quarter" idx="12"/>
          </p:nvPr>
        </p:nvSpPr>
        <p:spPr/>
        <p:txBody>
          <a:bodyPr/>
          <a:lstStyle/>
          <a:p>
            <a:fld id="{7B37E3E1-1262-7249-8909-3FCE725F6DA6}" type="slidenum">
              <a:rPr lang="it-IT" smtClean="0"/>
              <a:t>‹N›</a:t>
            </a:fld>
            <a:endParaRPr lang="it-IT"/>
          </a:p>
        </p:txBody>
      </p:sp>
      <p:sp>
        <p:nvSpPr>
          <p:cNvPr id="7" name="Oval 6"/>
          <p:cNvSpPr/>
          <p:nvPr/>
        </p:nvSpPr>
        <p:spPr>
          <a:xfrm>
            <a:off x="4495805" y="3924303"/>
            <a:ext cx="84770" cy="84773"/>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8" tIns="45684" rIns="91368" bIns="45684" rtlCol="0" anchor="ctr"/>
          <a:lstStyle/>
          <a:p>
            <a:pPr algn="ctr"/>
            <a:endParaRPr lang="en-US"/>
          </a:p>
        </p:txBody>
      </p:sp>
      <p:sp>
        <p:nvSpPr>
          <p:cNvPr id="8" name="Oval 7"/>
          <p:cNvSpPr/>
          <p:nvPr/>
        </p:nvSpPr>
        <p:spPr>
          <a:xfrm>
            <a:off x="4695835" y="3924303"/>
            <a:ext cx="84770" cy="84773"/>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8" tIns="45684" rIns="91368" bIns="45684" rtlCol="0" anchor="ctr"/>
          <a:lstStyle/>
          <a:p>
            <a:pPr algn="ctr"/>
            <a:endParaRPr lang="en-US"/>
          </a:p>
        </p:txBody>
      </p:sp>
      <p:sp>
        <p:nvSpPr>
          <p:cNvPr id="9" name="Oval 8"/>
          <p:cNvSpPr/>
          <p:nvPr/>
        </p:nvSpPr>
        <p:spPr>
          <a:xfrm>
            <a:off x="4296735" y="3924303"/>
            <a:ext cx="84770" cy="84773"/>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8" tIns="45684" rIns="91368" bIns="45684"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4" name="Content Placeholder 3"/>
          <p:cNvSpPr>
            <a:spLocks noGrp="1"/>
          </p:cNvSpPr>
          <p:nvPr>
            <p:ph sz="half" idx="2"/>
          </p:nvPr>
        </p:nvSpPr>
        <p:spPr>
          <a:xfrm>
            <a:off x="4648200" y="1600200"/>
            <a:ext cx="4038600" cy="4525965"/>
          </a:xfrm>
        </p:spPr>
        <p:txBody>
          <a:bodyPr/>
          <a:lstStyle>
            <a:lvl1pPr>
              <a:defRPr sz="26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r>
              <a:rPr lang="it-IT"/>
              <a:t>12/03/24</a:t>
            </a:r>
          </a:p>
        </p:txBody>
      </p:sp>
      <p:sp>
        <p:nvSpPr>
          <p:cNvPr id="6" name="Footer Placeholder 5"/>
          <p:cNvSpPr>
            <a:spLocks noGrp="1"/>
          </p:cNvSpPr>
          <p:nvPr>
            <p:ph type="ftr" sz="quarter" idx="11"/>
          </p:nvPr>
        </p:nvSpPr>
        <p:spPr/>
        <p:txBody>
          <a:bodyPr/>
          <a:lstStyle/>
          <a:p>
            <a:r>
              <a:rPr lang="it-IT"/>
              <a:t>www.silviabencivelli.it</a:t>
            </a:r>
          </a:p>
        </p:txBody>
      </p:sp>
      <p:sp>
        <p:nvSpPr>
          <p:cNvPr id="7" name="Slide Number Placeholder 6"/>
          <p:cNvSpPr>
            <a:spLocks noGrp="1"/>
          </p:cNvSpPr>
          <p:nvPr>
            <p:ph type="sldNum" sz="quarter" idx="12"/>
          </p:nvPr>
        </p:nvSpPr>
        <p:spPr/>
        <p:txBody>
          <a:bodyPr/>
          <a:lstStyle/>
          <a:p>
            <a:fld id="{7B37E3E1-1262-7249-8909-3FCE725F6DA6}" type="slidenum">
              <a:rPr lang="it-IT" smtClean="0"/>
              <a:t>‹N›</a:t>
            </a:fld>
            <a:endParaRPr lang="it-IT"/>
          </a:p>
        </p:txBody>
      </p:sp>
      <p:sp>
        <p:nvSpPr>
          <p:cNvPr id="9" name="Content Placeholder 8"/>
          <p:cNvSpPr>
            <a:spLocks noGrp="1"/>
          </p:cNvSpPr>
          <p:nvPr>
            <p:ph sz="quarter" idx="13"/>
          </p:nvPr>
        </p:nvSpPr>
        <p:spPr>
          <a:xfrm>
            <a:off x="365765" y="1600200"/>
            <a:ext cx="4041650" cy="452628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stile</a:t>
            </a:r>
            <a:endParaRPr lang="en-US"/>
          </a:p>
        </p:txBody>
      </p:sp>
      <p:sp>
        <p:nvSpPr>
          <p:cNvPr id="3" name="Text Placeholder 2"/>
          <p:cNvSpPr>
            <a:spLocks noGrp="1"/>
          </p:cNvSpPr>
          <p:nvPr>
            <p:ph type="body" idx="1"/>
          </p:nvPr>
        </p:nvSpPr>
        <p:spPr>
          <a:xfrm>
            <a:off x="457205" y="1600200"/>
            <a:ext cx="4040190" cy="609600"/>
          </a:xfrm>
        </p:spPr>
        <p:txBody>
          <a:bodyPr anchor="b">
            <a:noAutofit/>
          </a:bodyPr>
          <a:lstStyle>
            <a:lvl1pPr marL="0" indent="0" algn="ctr">
              <a:buNone/>
              <a:defRPr sz="2600" b="0"/>
            </a:lvl1pPr>
            <a:lvl2pPr marL="456855" indent="0">
              <a:buNone/>
              <a:defRPr sz="1800" b="1"/>
            </a:lvl2pPr>
            <a:lvl3pPr marL="913710" indent="0">
              <a:buNone/>
              <a:defRPr sz="1800" b="1"/>
            </a:lvl3pPr>
            <a:lvl4pPr marL="1370574" indent="0">
              <a:buNone/>
              <a:defRPr sz="1800" b="1"/>
            </a:lvl4pPr>
            <a:lvl5pPr marL="1827429" indent="0">
              <a:buNone/>
              <a:defRPr sz="1800" b="1"/>
            </a:lvl5pPr>
            <a:lvl6pPr marL="2284284" indent="0">
              <a:buNone/>
              <a:defRPr sz="1800" b="1"/>
            </a:lvl6pPr>
            <a:lvl7pPr marL="2741139" indent="0">
              <a:buNone/>
              <a:defRPr sz="1800" b="1"/>
            </a:lvl7pPr>
            <a:lvl8pPr marL="3198003" indent="0">
              <a:buNone/>
              <a:defRPr sz="1800" b="1"/>
            </a:lvl8pPr>
            <a:lvl9pPr marL="3654858" indent="0">
              <a:buNone/>
              <a:defRPr sz="1800" b="1"/>
            </a:lvl9pPr>
          </a:lstStyle>
          <a:p>
            <a:pPr lvl="0"/>
            <a:r>
              <a:rPr lang="it-IT"/>
              <a:t>Fare clic per modificare gli stili del testo dello schema</a:t>
            </a:r>
          </a:p>
        </p:txBody>
      </p:sp>
      <p:sp>
        <p:nvSpPr>
          <p:cNvPr id="5" name="Text Placeholder 4"/>
          <p:cNvSpPr>
            <a:spLocks noGrp="1"/>
          </p:cNvSpPr>
          <p:nvPr>
            <p:ph type="body" sz="quarter" idx="3"/>
          </p:nvPr>
        </p:nvSpPr>
        <p:spPr>
          <a:xfrm>
            <a:off x="4648200" y="1600200"/>
            <a:ext cx="4041780" cy="609600"/>
          </a:xfrm>
        </p:spPr>
        <p:txBody>
          <a:bodyPr anchor="b">
            <a:noAutofit/>
          </a:bodyPr>
          <a:lstStyle>
            <a:lvl1pPr marL="0" indent="0" algn="ctr">
              <a:buNone/>
              <a:defRPr sz="2600" b="0"/>
            </a:lvl1pPr>
            <a:lvl2pPr marL="456855" indent="0">
              <a:buNone/>
              <a:defRPr sz="1800" b="1"/>
            </a:lvl2pPr>
            <a:lvl3pPr marL="913710" indent="0">
              <a:buNone/>
              <a:defRPr sz="1800" b="1"/>
            </a:lvl3pPr>
            <a:lvl4pPr marL="1370574" indent="0">
              <a:buNone/>
              <a:defRPr sz="1800" b="1"/>
            </a:lvl4pPr>
            <a:lvl5pPr marL="1827429" indent="0">
              <a:buNone/>
              <a:defRPr sz="1800" b="1"/>
            </a:lvl5pPr>
            <a:lvl6pPr marL="2284284" indent="0">
              <a:buNone/>
              <a:defRPr sz="1800" b="1"/>
            </a:lvl6pPr>
            <a:lvl7pPr marL="2741139" indent="0">
              <a:buNone/>
              <a:defRPr sz="1800" b="1"/>
            </a:lvl7pPr>
            <a:lvl8pPr marL="3198003" indent="0">
              <a:buNone/>
              <a:defRPr sz="1800" b="1"/>
            </a:lvl8pPr>
            <a:lvl9pPr marL="3654858" indent="0">
              <a:buNone/>
              <a:defRPr sz="18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r>
              <a:rPr lang="it-IT"/>
              <a:t>12/03/24</a:t>
            </a:r>
          </a:p>
        </p:txBody>
      </p:sp>
      <p:sp>
        <p:nvSpPr>
          <p:cNvPr id="8" name="Footer Placeholder 7"/>
          <p:cNvSpPr>
            <a:spLocks noGrp="1"/>
          </p:cNvSpPr>
          <p:nvPr>
            <p:ph type="ftr" sz="quarter" idx="11"/>
          </p:nvPr>
        </p:nvSpPr>
        <p:spPr/>
        <p:txBody>
          <a:bodyPr/>
          <a:lstStyle/>
          <a:p>
            <a:r>
              <a:rPr lang="it-IT"/>
              <a:t>www.silviabencivelli.it</a:t>
            </a:r>
          </a:p>
        </p:txBody>
      </p:sp>
      <p:sp>
        <p:nvSpPr>
          <p:cNvPr id="9" name="Slide Number Placeholder 8"/>
          <p:cNvSpPr>
            <a:spLocks noGrp="1"/>
          </p:cNvSpPr>
          <p:nvPr>
            <p:ph type="sldNum" sz="quarter" idx="12"/>
          </p:nvPr>
        </p:nvSpPr>
        <p:spPr/>
        <p:txBody>
          <a:bodyPr/>
          <a:lstStyle/>
          <a:p>
            <a:fld id="{7B37E3E1-1262-7249-8909-3FCE725F6DA6}" type="slidenum">
              <a:rPr lang="it-IT" smtClean="0"/>
              <a:t>‹N›</a:t>
            </a:fld>
            <a:endParaRPr lang="it-IT"/>
          </a:p>
        </p:txBody>
      </p:sp>
      <p:sp>
        <p:nvSpPr>
          <p:cNvPr id="11" name="Content Placeholder 10"/>
          <p:cNvSpPr>
            <a:spLocks noGrp="1"/>
          </p:cNvSpPr>
          <p:nvPr>
            <p:ph sz="quarter" idx="13"/>
          </p:nvPr>
        </p:nvSpPr>
        <p:spPr>
          <a:xfrm>
            <a:off x="457205" y="2212845"/>
            <a:ext cx="4041650" cy="391363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3" name="Content Placeholder 12"/>
          <p:cNvSpPr>
            <a:spLocks noGrp="1"/>
          </p:cNvSpPr>
          <p:nvPr>
            <p:ph sz="quarter" idx="14"/>
          </p:nvPr>
        </p:nvSpPr>
        <p:spPr>
          <a:xfrm>
            <a:off x="4672585" y="2212853"/>
            <a:ext cx="4041650" cy="391318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2"/>
          <p:cNvSpPr>
            <a:spLocks noGrp="1"/>
          </p:cNvSpPr>
          <p:nvPr>
            <p:ph type="dt" sz="half" idx="10"/>
          </p:nvPr>
        </p:nvSpPr>
        <p:spPr/>
        <p:txBody>
          <a:bodyPr/>
          <a:lstStyle/>
          <a:p>
            <a:r>
              <a:rPr lang="it-IT"/>
              <a:t>12/03/24</a:t>
            </a:r>
          </a:p>
        </p:txBody>
      </p:sp>
      <p:sp>
        <p:nvSpPr>
          <p:cNvPr id="4" name="Footer Placeholder 3"/>
          <p:cNvSpPr>
            <a:spLocks noGrp="1"/>
          </p:cNvSpPr>
          <p:nvPr>
            <p:ph type="ftr" sz="quarter" idx="11"/>
          </p:nvPr>
        </p:nvSpPr>
        <p:spPr/>
        <p:txBody>
          <a:bodyPr/>
          <a:lstStyle/>
          <a:p>
            <a:r>
              <a:rPr lang="it-IT"/>
              <a:t>www.silviabencivelli.it</a:t>
            </a:r>
          </a:p>
        </p:txBody>
      </p:sp>
      <p:sp>
        <p:nvSpPr>
          <p:cNvPr id="5" name="Slide Number Placeholder 4"/>
          <p:cNvSpPr>
            <a:spLocks noGrp="1"/>
          </p:cNvSpPr>
          <p:nvPr>
            <p:ph type="sldNum" sz="quarter" idx="12"/>
          </p:nvPr>
        </p:nvSpPr>
        <p:spPr/>
        <p:txBody>
          <a:bodyPr/>
          <a:lstStyle/>
          <a:p>
            <a:fld id="{7B37E3E1-1262-7249-8909-3FCE725F6DA6}"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t>12/03/24</a:t>
            </a:r>
          </a:p>
        </p:txBody>
      </p:sp>
      <p:sp>
        <p:nvSpPr>
          <p:cNvPr id="3" name="Footer Placeholder 2"/>
          <p:cNvSpPr>
            <a:spLocks noGrp="1"/>
          </p:cNvSpPr>
          <p:nvPr>
            <p:ph type="ftr" sz="quarter" idx="11"/>
          </p:nvPr>
        </p:nvSpPr>
        <p:spPr/>
        <p:txBody>
          <a:bodyPr/>
          <a:lstStyle/>
          <a:p>
            <a:r>
              <a:rPr lang="it-IT"/>
              <a:t>www.silviabencivelli.it</a:t>
            </a:r>
          </a:p>
        </p:txBody>
      </p:sp>
      <p:sp>
        <p:nvSpPr>
          <p:cNvPr id="4" name="Slide Number Placeholder 3"/>
          <p:cNvSpPr>
            <a:spLocks noGrp="1"/>
          </p:cNvSpPr>
          <p:nvPr>
            <p:ph type="sldNum" sz="quarter" idx="12"/>
          </p:nvPr>
        </p:nvSpPr>
        <p:spPr/>
        <p:txBody>
          <a:bodyPr/>
          <a:lstStyle/>
          <a:p>
            <a:fld id="{7B37E3E1-1262-7249-8909-3FCE725F6DA6}"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907095" y="266700"/>
            <a:ext cx="3008310" cy="2095500"/>
          </a:xfrm>
        </p:spPr>
        <p:txBody>
          <a:bodyPr anchor="b"/>
          <a:lstStyle>
            <a:lvl1pPr algn="ctr">
              <a:lnSpc>
                <a:spcPct val="100000"/>
              </a:lnSpc>
              <a:defRPr sz="2600" b="0">
                <a:effectLst>
                  <a:outerShdw blurRad="50800" dist="25400" dir="5400000" algn="t" rotWithShape="0">
                    <a:prstClr val="black">
                      <a:alpha val="25000"/>
                    </a:prstClr>
                  </a:outerShdw>
                </a:effectLst>
              </a:defRPr>
            </a:lvl1pPr>
          </a:lstStyle>
          <a:p>
            <a:r>
              <a:rPr lang="it-IT"/>
              <a:t>Fare clic per modificare stile</a:t>
            </a:r>
            <a:endParaRPr lang="en-US" dirty="0"/>
          </a:p>
        </p:txBody>
      </p:sp>
      <p:sp>
        <p:nvSpPr>
          <p:cNvPr id="3" name="Content Placeholder 2"/>
          <p:cNvSpPr>
            <a:spLocks noGrp="1"/>
          </p:cNvSpPr>
          <p:nvPr>
            <p:ph idx="1"/>
          </p:nvPr>
        </p:nvSpPr>
        <p:spPr>
          <a:xfrm>
            <a:off x="719140" y="273056"/>
            <a:ext cx="4995860" cy="5853113"/>
          </a:xfrm>
        </p:spPr>
        <p:txBody>
          <a:bodyPr/>
          <a:lstStyle>
            <a:lvl1pPr>
              <a:defRPr sz="3500"/>
            </a:lvl1pPr>
            <a:lvl2pPr>
              <a:defRPr sz="2600"/>
            </a:lvl2pPr>
            <a:lvl3pPr>
              <a:defRPr sz="26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5907095" y="2438400"/>
            <a:ext cx="3008310" cy="3687765"/>
          </a:xfrm>
        </p:spPr>
        <p:txBody>
          <a:bodyPr>
            <a:normAutofit/>
          </a:bodyPr>
          <a:lstStyle>
            <a:lvl1pPr marL="0" indent="0" algn="ctr">
              <a:lnSpc>
                <a:spcPct val="125000"/>
              </a:lnSpc>
              <a:buNone/>
              <a:defRPr sz="1800"/>
            </a:lvl1pPr>
            <a:lvl2pPr marL="456855" indent="0">
              <a:buNone/>
              <a:defRPr sz="900"/>
            </a:lvl2pPr>
            <a:lvl3pPr marL="913710" indent="0">
              <a:buNone/>
              <a:defRPr sz="900"/>
            </a:lvl3pPr>
            <a:lvl4pPr marL="1370574" indent="0">
              <a:buNone/>
              <a:defRPr sz="900"/>
            </a:lvl4pPr>
            <a:lvl5pPr marL="1827429" indent="0">
              <a:buNone/>
              <a:defRPr sz="900"/>
            </a:lvl5pPr>
            <a:lvl6pPr marL="2284284" indent="0">
              <a:buNone/>
              <a:defRPr sz="900"/>
            </a:lvl6pPr>
            <a:lvl7pPr marL="2741139" indent="0">
              <a:buNone/>
              <a:defRPr sz="900"/>
            </a:lvl7pPr>
            <a:lvl8pPr marL="3198003" indent="0">
              <a:buNone/>
              <a:defRPr sz="900"/>
            </a:lvl8pPr>
            <a:lvl9pPr marL="3654858"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r>
              <a:rPr lang="it-IT"/>
              <a:t>12/03/24</a:t>
            </a:r>
          </a:p>
        </p:txBody>
      </p:sp>
      <p:sp>
        <p:nvSpPr>
          <p:cNvPr id="6" name="Footer Placeholder 5"/>
          <p:cNvSpPr>
            <a:spLocks noGrp="1"/>
          </p:cNvSpPr>
          <p:nvPr>
            <p:ph type="ftr" sz="quarter" idx="11"/>
          </p:nvPr>
        </p:nvSpPr>
        <p:spPr/>
        <p:txBody>
          <a:bodyPr/>
          <a:lstStyle/>
          <a:p>
            <a:r>
              <a:rPr lang="it-IT"/>
              <a:t>www.silviabencivelli.it</a:t>
            </a:r>
          </a:p>
        </p:txBody>
      </p:sp>
      <p:sp>
        <p:nvSpPr>
          <p:cNvPr id="7" name="Slide Number Placeholder 6"/>
          <p:cNvSpPr>
            <a:spLocks noGrp="1"/>
          </p:cNvSpPr>
          <p:nvPr>
            <p:ph type="sldNum" sz="quarter" idx="12"/>
          </p:nvPr>
        </p:nvSpPr>
        <p:spPr/>
        <p:txBody>
          <a:bodyPr/>
          <a:lstStyle/>
          <a:p>
            <a:fld id="{7B37E3E1-1262-7249-8909-3FCE725F6DA6}"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679580" y="228600"/>
            <a:ext cx="5711820" cy="895350"/>
          </a:xfrm>
        </p:spPr>
        <p:txBody>
          <a:bodyPr anchor="b"/>
          <a:lstStyle>
            <a:lvl1pPr algn="ctr">
              <a:lnSpc>
                <a:spcPct val="100000"/>
              </a:lnSpc>
              <a:defRPr sz="2600" b="0"/>
            </a:lvl1pPr>
          </a:lstStyle>
          <a:p>
            <a:r>
              <a:rPr lang="it-IT"/>
              <a:t>Fare clic per modificare stile</a:t>
            </a:r>
            <a:endParaRPr lang="en-US" dirty="0"/>
          </a:p>
        </p:txBody>
      </p:sp>
      <p:sp>
        <p:nvSpPr>
          <p:cNvPr id="3" name="Picture Placeholder 2"/>
          <p:cNvSpPr>
            <a:spLocks noGrp="1"/>
          </p:cNvSpPr>
          <p:nvPr>
            <p:ph type="pic" idx="1"/>
          </p:nvPr>
        </p:nvSpPr>
        <p:spPr>
          <a:xfrm>
            <a:off x="1508130" y="1143004"/>
            <a:ext cx="6054720" cy="4541048"/>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500"/>
            </a:lvl1pPr>
            <a:lvl2pPr marL="456855" indent="0">
              <a:buNone/>
              <a:defRPr sz="2600"/>
            </a:lvl2pPr>
            <a:lvl3pPr marL="913710" indent="0">
              <a:buNone/>
              <a:defRPr sz="2600"/>
            </a:lvl3pPr>
            <a:lvl4pPr marL="1370574" indent="0">
              <a:buNone/>
              <a:defRPr sz="1800"/>
            </a:lvl4pPr>
            <a:lvl5pPr marL="1827429" indent="0">
              <a:buNone/>
              <a:defRPr sz="1800"/>
            </a:lvl5pPr>
            <a:lvl6pPr marL="2284284" indent="0">
              <a:buNone/>
              <a:defRPr sz="1800"/>
            </a:lvl6pPr>
            <a:lvl7pPr marL="2741139" indent="0">
              <a:buNone/>
              <a:defRPr sz="1800"/>
            </a:lvl7pPr>
            <a:lvl8pPr marL="3198003" indent="0">
              <a:buNone/>
              <a:defRPr sz="1800"/>
            </a:lvl8pPr>
            <a:lvl9pPr marL="3654858" indent="0">
              <a:buNone/>
              <a:defRPr sz="18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1679580" y="5810250"/>
            <a:ext cx="5711820" cy="533400"/>
          </a:xfrm>
        </p:spPr>
        <p:txBody>
          <a:bodyPr>
            <a:normAutofit/>
          </a:bodyPr>
          <a:lstStyle>
            <a:lvl1pPr marL="0" indent="0" algn="ctr">
              <a:buNone/>
              <a:defRPr sz="1800"/>
            </a:lvl1pPr>
            <a:lvl2pPr marL="456855" indent="0">
              <a:buNone/>
              <a:defRPr sz="900"/>
            </a:lvl2pPr>
            <a:lvl3pPr marL="913710" indent="0">
              <a:buNone/>
              <a:defRPr sz="900"/>
            </a:lvl3pPr>
            <a:lvl4pPr marL="1370574" indent="0">
              <a:buNone/>
              <a:defRPr sz="900"/>
            </a:lvl4pPr>
            <a:lvl5pPr marL="1827429" indent="0">
              <a:buNone/>
              <a:defRPr sz="900"/>
            </a:lvl5pPr>
            <a:lvl6pPr marL="2284284" indent="0">
              <a:buNone/>
              <a:defRPr sz="900"/>
            </a:lvl6pPr>
            <a:lvl7pPr marL="2741139" indent="0">
              <a:buNone/>
              <a:defRPr sz="900"/>
            </a:lvl7pPr>
            <a:lvl8pPr marL="3198003" indent="0">
              <a:buNone/>
              <a:defRPr sz="900"/>
            </a:lvl8pPr>
            <a:lvl9pPr marL="3654858"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r>
              <a:rPr lang="it-IT"/>
              <a:t>12/03/24</a:t>
            </a:r>
          </a:p>
        </p:txBody>
      </p:sp>
      <p:sp>
        <p:nvSpPr>
          <p:cNvPr id="6" name="Footer Placeholder 5"/>
          <p:cNvSpPr>
            <a:spLocks noGrp="1"/>
          </p:cNvSpPr>
          <p:nvPr>
            <p:ph type="ftr" sz="quarter" idx="11"/>
          </p:nvPr>
        </p:nvSpPr>
        <p:spPr/>
        <p:txBody>
          <a:bodyPr/>
          <a:lstStyle/>
          <a:p>
            <a:r>
              <a:rPr lang="it-IT"/>
              <a:t>www.silviabencivelli.it</a:t>
            </a:r>
          </a:p>
        </p:txBody>
      </p:sp>
      <p:sp>
        <p:nvSpPr>
          <p:cNvPr id="7" name="Slide Number Placeholder 6"/>
          <p:cNvSpPr>
            <a:spLocks noGrp="1"/>
          </p:cNvSpPr>
          <p:nvPr>
            <p:ph type="sldNum" sz="quarter" idx="12"/>
          </p:nvPr>
        </p:nvSpPr>
        <p:spPr/>
        <p:txBody>
          <a:bodyPr/>
          <a:lstStyle/>
          <a:p>
            <a:fld id="{7B37E3E1-1262-7249-8909-3FCE725F6DA6}"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368" tIns="45684" rIns="91368" bIns="45684" rtlCol="0" anchor="b">
            <a:noAutofit/>
          </a:bodyPr>
          <a:lstStyle/>
          <a:p>
            <a:r>
              <a:rPr lang="it-IT"/>
              <a:t>Fare clic per modificare stile</a:t>
            </a:r>
            <a:endParaRPr lang="en-US" dirty="0"/>
          </a:p>
        </p:txBody>
      </p:sp>
      <p:sp>
        <p:nvSpPr>
          <p:cNvPr id="3" name="Text Placeholder 2"/>
          <p:cNvSpPr>
            <a:spLocks noGrp="1"/>
          </p:cNvSpPr>
          <p:nvPr>
            <p:ph type="body" idx="1"/>
          </p:nvPr>
        </p:nvSpPr>
        <p:spPr>
          <a:xfrm>
            <a:off x="457200" y="1600200"/>
            <a:ext cx="8229600" cy="4525965"/>
          </a:xfrm>
          <a:prstGeom prst="rect">
            <a:avLst/>
          </a:prstGeom>
        </p:spPr>
        <p:txBody>
          <a:bodyPr vert="horz" lIns="91368" tIns="45684" rIns="91368" bIns="45684"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363350" y="6356359"/>
            <a:ext cx="2085980" cy="365123"/>
          </a:xfrm>
          <a:prstGeom prst="rect">
            <a:avLst/>
          </a:prstGeom>
        </p:spPr>
        <p:txBody>
          <a:bodyPr vert="horz" lIns="91368" tIns="45684" rIns="45684" bIns="45684" rtlCol="0" anchor="ctr"/>
          <a:lstStyle>
            <a:lvl1pPr algn="r">
              <a:defRPr sz="900">
                <a:solidFill>
                  <a:schemeClr val="tx1">
                    <a:lumMod val="65000"/>
                    <a:lumOff val="35000"/>
                  </a:schemeClr>
                </a:solidFill>
                <a:latin typeface="Century Gothic" pitchFamily="34" charset="0"/>
              </a:defRPr>
            </a:lvl1pPr>
          </a:lstStyle>
          <a:p>
            <a:r>
              <a:rPr lang="it-IT"/>
              <a:t>12/03/24</a:t>
            </a:r>
          </a:p>
        </p:txBody>
      </p:sp>
      <p:sp>
        <p:nvSpPr>
          <p:cNvPr id="5" name="Footer Placeholder 4"/>
          <p:cNvSpPr>
            <a:spLocks noGrp="1"/>
          </p:cNvSpPr>
          <p:nvPr>
            <p:ph type="ftr" sz="quarter" idx="3"/>
          </p:nvPr>
        </p:nvSpPr>
        <p:spPr>
          <a:xfrm>
            <a:off x="659160" y="6356359"/>
            <a:ext cx="2847980" cy="365123"/>
          </a:xfrm>
          <a:prstGeom prst="rect">
            <a:avLst/>
          </a:prstGeom>
        </p:spPr>
        <p:txBody>
          <a:bodyPr vert="horz" lIns="45684" tIns="45684" rIns="91368" bIns="45684" rtlCol="0" anchor="ctr"/>
          <a:lstStyle>
            <a:lvl1pPr algn="l">
              <a:defRPr sz="900">
                <a:solidFill>
                  <a:schemeClr val="tx1">
                    <a:lumMod val="65000"/>
                    <a:lumOff val="35000"/>
                  </a:schemeClr>
                </a:solidFill>
                <a:latin typeface="Century Gothic" pitchFamily="34" charset="0"/>
              </a:defRPr>
            </a:lvl1pPr>
          </a:lstStyle>
          <a:p>
            <a:r>
              <a:rPr lang="it-IT"/>
              <a:t>www.silviabencivelli.it</a:t>
            </a:r>
          </a:p>
        </p:txBody>
      </p:sp>
      <p:sp>
        <p:nvSpPr>
          <p:cNvPr id="6" name="Slide Number Placeholder 5"/>
          <p:cNvSpPr>
            <a:spLocks noGrp="1"/>
          </p:cNvSpPr>
          <p:nvPr>
            <p:ph type="sldNum" sz="quarter" idx="4"/>
          </p:nvPr>
        </p:nvSpPr>
        <p:spPr>
          <a:xfrm>
            <a:off x="8543280" y="6356359"/>
            <a:ext cx="561980" cy="365123"/>
          </a:xfrm>
          <a:prstGeom prst="rect">
            <a:avLst/>
          </a:prstGeom>
        </p:spPr>
        <p:txBody>
          <a:bodyPr vert="horz" lIns="27414" tIns="45684" rIns="45684" bIns="45684" rtlCol="0" anchor="ctr"/>
          <a:lstStyle>
            <a:lvl1pPr algn="l">
              <a:defRPr sz="900">
                <a:solidFill>
                  <a:schemeClr val="tx1">
                    <a:lumMod val="65000"/>
                    <a:lumOff val="35000"/>
                  </a:schemeClr>
                </a:solidFill>
                <a:latin typeface="Century Gothic" pitchFamily="34" charset="0"/>
              </a:defRPr>
            </a:lvl1pPr>
          </a:lstStyle>
          <a:p>
            <a:fld id="{7B37E3E1-1262-7249-8909-3FCE725F6DA6}" type="slidenum">
              <a:rPr lang="it-IT" smtClean="0"/>
              <a:t>‹N›</a:t>
            </a:fld>
            <a:endParaRPr lang="it-IT"/>
          </a:p>
        </p:txBody>
      </p:sp>
      <p:sp>
        <p:nvSpPr>
          <p:cNvPr id="7" name="Oval 6"/>
          <p:cNvSpPr/>
          <p:nvPr/>
        </p:nvSpPr>
        <p:spPr>
          <a:xfrm>
            <a:off x="8457765" y="6499391"/>
            <a:ext cx="84770" cy="84773"/>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8" tIns="45684" rIns="91368" bIns="45684" rtlCol="0" anchor="ctr"/>
          <a:lstStyle/>
          <a:p>
            <a:pPr marL="0" algn="ctr" defTabSz="913710" rtl="0" eaLnBrk="1" latinLnBrk="0" hangingPunct="1"/>
            <a:endParaRPr lang="en-US" sz="1800" kern="1200">
              <a:solidFill>
                <a:schemeClr val="lt1"/>
              </a:solidFill>
              <a:latin typeface="+mn-lt"/>
              <a:ea typeface="+mn-ea"/>
              <a:cs typeface="+mn-cs"/>
            </a:endParaRPr>
          </a:p>
        </p:txBody>
      </p:sp>
      <p:sp>
        <p:nvSpPr>
          <p:cNvPr id="8" name="Oval 7"/>
          <p:cNvSpPr/>
          <p:nvPr/>
        </p:nvSpPr>
        <p:spPr>
          <a:xfrm>
            <a:off x="569125" y="6499391"/>
            <a:ext cx="84770" cy="84773"/>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8" tIns="45684" rIns="91368" bIns="45684"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p:txStyles>
    <p:titleStyle>
      <a:lvl1pPr algn="ctr" defTabSz="913710" rtl="0" eaLnBrk="1" latinLnBrk="0" hangingPunct="1">
        <a:lnSpc>
          <a:spcPts val="5793"/>
        </a:lnSpc>
        <a:spcBef>
          <a:spcPct val="0"/>
        </a:spcBef>
        <a:buNone/>
        <a:defRPr sz="53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641" indent="-342641" algn="l" defTabSz="913710" rtl="0" eaLnBrk="1" latinLnBrk="0" hangingPunct="1">
        <a:spcBef>
          <a:spcPct val="20000"/>
        </a:spcBef>
        <a:buFont typeface="Arial" pitchFamily="34" charset="0"/>
        <a:buChar char="•"/>
        <a:defRPr sz="2600" kern="1200">
          <a:solidFill>
            <a:schemeClr val="tx1">
              <a:lumMod val="50000"/>
              <a:lumOff val="50000"/>
            </a:schemeClr>
          </a:solidFill>
          <a:latin typeface="+mj-lt"/>
          <a:ea typeface="+mn-ea"/>
          <a:cs typeface="+mn-cs"/>
        </a:defRPr>
      </a:lvl1pPr>
      <a:lvl2pPr marL="742394" indent="-285539"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2pPr>
      <a:lvl3pPr marL="1142146"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3pPr>
      <a:lvl4pPr marL="1599001" indent="-228428"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4pPr>
      <a:lvl5pPr marL="2055856"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5pPr>
      <a:lvl6pPr marL="2512711" indent="-228428"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6pPr>
      <a:lvl7pPr marL="2969575"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7pPr>
      <a:lvl8pPr marL="3426430" indent="-228428"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8pPr>
      <a:lvl9pPr marL="3883285"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9pPr>
    </p:bodyStyle>
    <p:otherStyle>
      <a:defPPr>
        <a:defRPr lang="en-US"/>
      </a:defPPr>
      <a:lvl1pPr marL="0" algn="l" defTabSz="913710" rtl="0" eaLnBrk="1" latinLnBrk="0" hangingPunct="1">
        <a:defRPr sz="1800" kern="1200">
          <a:solidFill>
            <a:schemeClr val="tx1"/>
          </a:solidFill>
          <a:latin typeface="+mn-lt"/>
          <a:ea typeface="+mn-ea"/>
          <a:cs typeface="+mn-cs"/>
        </a:defRPr>
      </a:lvl1pPr>
      <a:lvl2pPr marL="456855" algn="l" defTabSz="913710" rtl="0" eaLnBrk="1" latinLnBrk="0" hangingPunct="1">
        <a:defRPr sz="1800" kern="1200">
          <a:solidFill>
            <a:schemeClr val="tx1"/>
          </a:solidFill>
          <a:latin typeface="+mn-lt"/>
          <a:ea typeface="+mn-ea"/>
          <a:cs typeface="+mn-cs"/>
        </a:defRPr>
      </a:lvl2pPr>
      <a:lvl3pPr marL="913710" algn="l" defTabSz="913710" rtl="0" eaLnBrk="1" latinLnBrk="0" hangingPunct="1">
        <a:defRPr sz="1800" kern="1200">
          <a:solidFill>
            <a:schemeClr val="tx1"/>
          </a:solidFill>
          <a:latin typeface="+mn-lt"/>
          <a:ea typeface="+mn-ea"/>
          <a:cs typeface="+mn-cs"/>
        </a:defRPr>
      </a:lvl3pPr>
      <a:lvl4pPr marL="1370574" algn="l" defTabSz="913710" rtl="0" eaLnBrk="1" latinLnBrk="0" hangingPunct="1">
        <a:defRPr sz="1800" kern="1200">
          <a:solidFill>
            <a:schemeClr val="tx1"/>
          </a:solidFill>
          <a:latin typeface="+mn-lt"/>
          <a:ea typeface="+mn-ea"/>
          <a:cs typeface="+mn-cs"/>
        </a:defRPr>
      </a:lvl4pPr>
      <a:lvl5pPr marL="1827429" algn="l" defTabSz="913710" rtl="0" eaLnBrk="1" latinLnBrk="0" hangingPunct="1">
        <a:defRPr sz="1800" kern="1200">
          <a:solidFill>
            <a:schemeClr val="tx1"/>
          </a:solidFill>
          <a:latin typeface="+mn-lt"/>
          <a:ea typeface="+mn-ea"/>
          <a:cs typeface="+mn-cs"/>
        </a:defRPr>
      </a:lvl5pPr>
      <a:lvl6pPr marL="2284284" algn="l" defTabSz="913710" rtl="0" eaLnBrk="1" latinLnBrk="0" hangingPunct="1">
        <a:defRPr sz="1800" kern="1200">
          <a:solidFill>
            <a:schemeClr val="tx1"/>
          </a:solidFill>
          <a:latin typeface="+mn-lt"/>
          <a:ea typeface="+mn-ea"/>
          <a:cs typeface="+mn-cs"/>
        </a:defRPr>
      </a:lvl6pPr>
      <a:lvl7pPr marL="2741139" algn="l" defTabSz="913710" rtl="0" eaLnBrk="1" latinLnBrk="0" hangingPunct="1">
        <a:defRPr sz="1800" kern="1200">
          <a:solidFill>
            <a:schemeClr val="tx1"/>
          </a:solidFill>
          <a:latin typeface="+mn-lt"/>
          <a:ea typeface="+mn-ea"/>
          <a:cs typeface="+mn-cs"/>
        </a:defRPr>
      </a:lvl7pPr>
      <a:lvl8pPr marL="3198003" algn="l" defTabSz="913710" rtl="0" eaLnBrk="1" latinLnBrk="0" hangingPunct="1">
        <a:defRPr sz="1800" kern="1200">
          <a:solidFill>
            <a:schemeClr val="tx1"/>
          </a:solidFill>
          <a:latin typeface="+mn-lt"/>
          <a:ea typeface="+mn-ea"/>
          <a:cs typeface="+mn-cs"/>
        </a:defRPr>
      </a:lvl8pPr>
      <a:lvl9pPr marL="3654858" algn="l" defTabSz="9137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13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15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15.jpg"/></Relationships>
</file>

<file path=ppt/slides/_rels/slide16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6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7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7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34180" y="913755"/>
            <a:ext cx="8387920" cy="4267200"/>
          </a:xfrm>
        </p:spPr>
        <p:txBody>
          <a:bodyPr/>
          <a:lstStyle/>
          <a:p>
            <a:r>
              <a:rPr lang="it-IT" sz="5300" dirty="0"/>
              <a:t>Us and them</a:t>
            </a:r>
            <a:endParaRPr lang="it-IT" sz="3500" dirty="0"/>
          </a:p>
        </p:txBody>
      </p:sp>
    </p:spTree>
    <p:extLst>
      <p:ext uri="{BB962C8B-B14F-4D97-AF65-F5344CB8AC3E}">
        <p14:creationId xmlns:p14="http://schemas.microsoft.com/office/powerpoint/2010/main" val="43697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10</a:t>
            </a:fld>
            <a:endParaRPr lang="it-IT"/>
          </a:p>
        </p:txBody>
      </p:sp>
      <p:sp>
        <p:nvSpPr>
          <p:cNvPr id="5" name="CasellaDiTesto 4"/>
          <p:cNvSpPr txBox="1"/>
          <p:nvPr/>
        </p:nvSpPr>
        <p:spPr>
          <a:xfrm>
            <a:off x="1428750" y="2619379"/>
            <a:ext cx="2349500" cy="1307978"/>
          </a:xfrm>
          <a:prstGeom prst="rect">
            <a:avLst/>
          </a:prstGeom>
          <a:noFill/>
        </p:spPr>
        <p:txBody>
          <a:bodyPr wrap="square" lIns="91368" tIns="45684" rIns="91368" bIns="45684" rtlCol="0">
            <a:spAutoFit/>
          </a:bodyPr>
          <a:lstStyle/>
          <a:p>
            <a:r>
              <a:rPr lang="it-IT" sz="7900" dirty="0"/>
              <a:t>A</a:t>
            </a:r>
          </a:p>
        </p:txBody>
      </p:sp>
      <p:sp>
        <p:nvSpPr>
          <p:cNvPr id="7" name="CasellaDiTesto 6"/>
          <p:cNvSpPr txBox="1"/>
          <p:nvPr/>
        </p:nvSpPr>
        <p:spPr>
          <a:xfrm>
            <a:off x="6363350" y="2619379"/>
            <a:ext cx="2349500" cy="1307978"/>
          </a:xfrm>
          <a:prstGeom prst="rect">
            <a:avLst/>
          </a:prstGeom>
          <a:noFill/>
        </p:spPr>
        <p:txBody>
          <a:bodyPr wrap="square" lIns="91368" tIns="45684" rIns="91368" bIns="45684" rtlCol="0">
            <a:spAutoFit/>
          </a:bodyPr>
          <a:lstStyle/>
          <a:p>
            <a:r>
              <a:rPr lang="it-IT" sz="7900" dirty="0"/>
              <a:t>B</a:t>
            </a:r>
          </a:p>
        </p:txBody>
      </p:sp>
      <p:sp>
        <p:nvSpPr>
          <p:cNvPr id="6" name="Freccia bidirezionale orizzontale 5"/>
          <p:cNvSpPr/>
          <p:nvPr/>
        </p:nvSpPr>
        <p:spPr>
          <a:xfrm>
            <a:off x="2667005" y="3270248"/>
            <a:ext cx="3571870" cy="318390"/>
          </a:xfrm>
          <a:prstGeom prst="leftRightArrow">
            <a:avLst/>
          </a:prstGeom>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a:endParaRPr lang="it-IT"/>
          </a:p>
        </p:txBody>
      </p:sp>
      <p:sp>
        <p:nvSpPr>
          <p:cNvPr id="8" name="CasellaDiTesto 7"/>
          <p:cNvSpPr txBox="1"/>
          <p:nvPr/>
        </p:nvSpPr>
        <p:spPr>
          <a:xfrm>
            <a:off x="2787650" y="1179784"/>
            <a:ext cx="2349500" cy="1307978"/>
          </a:xfrm>
          <a:prstGeom prst="rect">
            <a:avLst/>
          </a:prstGeom>
          <a:noFill/>
        </p:spPr>
        <p:txBody>
          <a:bodyPr wrap="square" lIns="91368" tIns="45684" rIns="91368" bIns="45684" rtlCol="0">
            <a:spAutoFit/>
          </a:bodyPr>
          <a:lstStyle/>
          <a:p>
            <a:r>
              <a:rPr lang="it-IT" sz="7900" dirty="0"/>
              <a:t>C?</a:t>
            </a:r>
          </a:p>
        </p:txBody>
      </p:sp>
      <p:sp>
        <p:nvSpPr>
          <p:cNvPr id="9" name="CasellaDiTesto 8"/>
          <p:cNvSpPr txBox="1"/>
          <p:nvPr/>
        </p:nvSpPr>
        <p:spPr>
          <a:xfrm>
            <a:off x="4845050" y="4284934"/>
            <a:ext cx="2349500" cy="1307978"/>
          </a:xfrm>
          <a:prstGeom prst="rect">
            <a:avLst/>
          </a:prstGeom>
          <a:noFill/>
        </p:spPr>
        <p:txBody>
          <a:bodyPr wrap="square" lIns="91368" tIns="45684" rIns="91368" bIns="45684" rtlCol="0">
            <a:spAutoFit/>
          </a:bodyPr>
          <a:lstStyle/>
          <a:p>
            <a:r>
              <a:rPr lang="it-IT" sz="7900" dirty="0"/>
              <a:t>D?!</a:t>
            </a:r>
          </a:p>
        </p:txBody>
      </p:sp>
      <p:sp>
        <p:nvSpPr>
          <p:cNvPr id="10" name="CasellaDiTesto 9"/>
          <p:cNvSpPr txBox="1"/>
          <p:nvPr/>
        </p:nvSpPr>
        <p:spPr>
          <a:xfrm>
            <a:off x="2092330" y="4946651"/>
            <a:ext cx="2349500" cy="1307978"/>
          </a:xfrm>
          <a:prstGeom prst="rect">
            <a:avLst/>
          </a:prstGeom>
          <a:noFill/>
        </p:spPr>
        <p:txBody>
          <a:bodyPr wrap="square" lIns="91368" tIns="45684" rIns="91368" bIns="45684" rtlCol="0">
            <a:spAutoFit/>
          </a:bodyPr>
          <a:lstStyle/>
          <a:p>
            <a:r>
              <a:rPr lang="it-IT" sz="7900" dirty="0"/>
              <a:t>E?!?!</a:t>
            </a:r>
          </a:p>
        </p:txBody>
      </p:sp>
    </p:spTree>
    <p:extLst>
      <p:ext uri="{BB962C8B-B14F-4D97-AF65-F5344CB8AC3E}">
        <p14:creationId xmlns:p14="http://schemas.microsoft.com/office/powerpoint/2010/main" val="7674255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en-US"/>
          </a:p>
        </p:txBody>
      </p:sp>
      <p:sp>
        <p:nvSpPr>
          <p:cNvPr id="6" name="Segnaposto numero diapositiva 5"/>
          <p:cNvSpPr>
            <a:spLocks noGrp="1"/>
          </p:cNvSpPr>
          <p:nvPr>
            <p:ph type="sldNum" sz="quarter" idx="12"/>
          </p:nvPr>
        </p:nvSpPr>
        <p:spPr/>
        <p:txBody>
          <a:bodyPr/>
          <a:lstStyle/>
          <a:p>
            <a:fld id="{651FC063-5EA9-49AF-AFAF-D68C9E82B23B}" type="slidenum">
              <a:rPr lang="en-US" smtClean="0"/>
              <a:pPr/>
              <a:t>100</a:t>
            </a:fld>
            <a:endParaRPr lang="en-US"/>
          </a:p>
        </p:txBody>
      </p:sp>
      <p:pic>
        <p:nvPicPr>
          <p:cNvPr id="2" name="Immagine 1" descr="Schermata 2021-12-10 alle 17.14.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022" y="0"/>
            <a:ext cx="6845300" cy="6845300"/>
          </a:xfrm>
          <a:prstGeom prst="rect">
            <a:avLst/>
          </a:prstGeom>
        </p:spPr>
      </p:pic>
    </p:spTree>
    <p:extLst>
      <p:ext uri="{BB962C8B-B14F-4D97-AF65-F5344CB8AC3E}">
        <p14:creationId xmlns:p14="http://schemas.microsoft.com/office/powerpoint/2010/main" val="31620573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endParaRPr lang="it-IT" dirty="0"/>
          </a:p>
        </p:txBody>
      </p:sp>
      <p:pic>
        <p:nvPicPr>
          <p:cNvPr id="4" name="Immagine 3" descr="Schermata 2021-05-06 alle 12.51.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474" y="0"/>
            <a:ext cx="6261652" cy="6858000"/>
          </a:xfrm>
          <a:prstGeom prst="rect">
            <a:avLst/>
          </a:prstGeom>
        </p:spPr>
      </p:pic>
      <p:sp>
        <p:nvSpPr>
          <p:cNvPr id="5" name="Segnaposto numero diapositiva 4"/>
          <p:cNvSpPr>
            <a:spLocks noGrp="1"/>
          </p:cNvSpPr>
          <p:nvPr>
            <p:ph type="sldNum" sz="quarter" idx="12"/>
          </p:nvPr>
        </p:nvSpPr>
        <p:spPr/>
        <p:txBody>
          <a:bodyPr/>
          <a:lstStyle/>
          <a:p>
            <a:fld id="{651FC063-5EA9-49AF-AFAF-D68C9E82B23B}" type="slidenum">
              <a:rPr lang="en-US" smtClean="0"/>
              <a:pPr/>
              <a:t>101</a:t>
            </a:fld>
            <a:endParaRPr lang="en-US"/>
          </a:p>
        </p:txBody>
      </p:sp>
    </p:spTree>
    <p:extLst>
      <p:ext uri="{BB962C8B-B14F-4D97-AF65-F5344CB8AC3E}">
        <p14:creationId xmlns:p14="http://schemas.microsoft.com/office/powerpoint/2010/main" val="15352520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BFA43026-C252-1249-85FC-981CC8CC3A73}" type="slidenum">
              <a:rPr lang="it-IT" smtClean="0"/>
              <a:t>102</a:t>
            </a:fld>
            <a:endParaRPr lang="it-IT"/>
          </a:p>
        </p:txBody>
      </p:sp>
      <p:pic>
        <p:nvPicPr>
          <p:cNvPr id="2" name="Immagine 1" descr="Schermata 2020-12-07 alle 12.20.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113" y="0"/>
            <a:ext cx="7334109" cy="6858000"/>
          </a:xfrm>
          <a:prstGeom prst="rect">
            <a:avLst/>
          </a:prstGeom>
        </p:spPr>
      </p:pic>
    </p:spTree>
    <p:extLst>
      <p:ext uri="{BB962C8B-B14F-4D97-AF65-F5344CB8AC3E}">
        <p14:creationId xmlns:p14="http://schemas.microsoft.com/office/powerpoint/2010/main" val="23525460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B738A-DE94-DEC8-C513-737C951707E5}"/>
            </a:ext>
          </a:extLst>
        </p:cNvPr>
        <p:cNvGrpSpPr/>
        <p:nvPr/>
      </p:nvGrpSpPr>
      <p:grpSpPr>
        <a:xfrm>
          <a:off x="0" y="0"/>
          <a:ext cx="0" cy="0"/>
          <a:chOff x="0" y="0"/>
          <a:chExt cx="0" cy="0"/>
        </a:xfrm>
      </p:grpSpPr>
      <p:sp>
        <p:nvSpPr>
          <p:cNvPr id="4" name="Segnaposto data 3">
            <a:extLst>
              <a:ext uri="{FF2B5EF4-FFF2-40B4-BE49-F238E27FC236}">
                <a16:creationId xmlns:a16="http://schemas.microsoft.com/office/drawing/2014/main" id="{A0820D9B-ADB9-900D-34D7-566C32D3DE2D}"/>
              </a:ext>
            </a:extLst>
          </p:cNvPr>
          <p:cNvSpPr>
            <a:spLocks noGrp="1"/>
          </p:cNvSpPr>
          <p:nvPr>
            <p:ph type="dt" sz="half" idx="10"/>
          </p:nvPr>
        </p:nvSpPr>
        <p:spPr/>
        <p:txBody>
          <a:bodyPr/>
          <a:lstStyle/>
          <a:p>
            <a:r>
              <a:rPr lang="it-IT"/>
              <a:t>12/03/24</a:t>
            </a:r>
            <a:endParaRPr lang="it-IT" dirty="0"/>
          </a:p>
        </p:txBody>
      </p:sp>
      <p:sp>
        <p:nvSpPr>
          <p:cNvPr id="6" name="Segnaposto numero diapositiva 5">
            <a:extLst>
              <a:ext uri="{FF2B5EF4-FFF2-40B4-BE49-F238E27FC236}">
                <a16:creationId xmlns:a16="http://schemas.microsoft.com/office/drawing/2014/main" id="{60139E0D-E660-CAC6-BDE2-732B27E38B86}"/>
              </a:ext>
            </a:extLst>
          </p:cNvPr>
          <p:cNvSpPr>
            <a:spLocks noGrp="1"/>
          </p:cNvSpPr>
          <p:nvPr>
            <p:ph type="sldNum" sz="quarter" idx="12"/>
          </p:nvPr>
        </p:nvSpPr>
        <p:spPr/>
        <p:txBody>
          <a:bodyPr/>
          <a:lstStyle/>
          <a:p>
            <a:fld id="{7B37E3E1-1262-7249-8909-3FCE725F6DA6}" type="slidenum">
              <a:rPr lang="it-IT" smtClean="0"/>
              <a:t>103</a:t>
            </a:fld>
            <a:endParaRPr lang="it-IT" dirty="0"/>
          </a:p>
        </p:txBody>
      </p:sp>
      <p:pic>
        <p:nvPicPr>
          <p:cNvPr id="7" name="Immagine 6">
            <a:extLst>
              <a:ext uri="{FF2B5EF4-FFF2-40B4-BE49-F238E27FC236}">
                <a16:creationId xmlns:a16="http://schemas.microsoft.com/office/drawing/2014/main" id="{FCDE1148-28E1-5A68-CE3E-3F49146BB72D}"/>
              </a:ext>
            </a:extLst>
          </p:cNvPr>
          <p:cNvPicPr>
            <a:picLocks noChangeAspect="1"/>
          </p:cNvPicPr>
          <p:nvPr/>
        </p:nvPicPr>
        <p:blipFill>
          <a:blip r:embed="rId3"/>
          <a:stretch>
            <a:fillRect/>
          </a:stretch>
        </p:blipFill>
        <p:spPr>
          <a:xfrm>
            <a:off x="659160" y="373909"/>
            <a:ext cx="7772400" cy="5982450"/>
          </a:xfrm>
          <a:prstGeom prst="rect">
            <a:avLst/>
          </a:prstGeom>
        </p:spPr>
      </p:pic>
    </p:spTree>
    <p:extLst>
      <p:ext uri="{BB962C8B-B14F-4D97-AF65-F5344CB8AC3E}">
        <p14:creationId xmlns:p14="http://schemas.microsoft.com/office/powerpoint/2010/main" val="1155684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endParaRPr lang="it-IT" dirty="0"/>
          </a:p>
        </p:txBody>
      </p:sp>
      <p:sp>
        <p:nvSpPr>
          <p:cNvPr id="5" name="Segnaposto numero diapositiva 4"/>
          <p:cNvSpPr>
            <a:spLocks noGrp="1"/>
          </p:cNvSpPr>
          <p:nvPr>
            <p:ph type="sldNum" sz="quarter" idx="12"/>
          </p:nvPr>
        </p:nvSpPr>
        <p:spPr/>
        <p:txBody>
          <a:bodyPr/>
          <a:lstStyle/>
          <a:p>
            <a:fld id="{651FC063-5EA9-49AF-AFAF-D68C9E82B23B}" type="slidenum">
              <a:rPr lang="en-US" smtClean="0"/>
              <a:pPr/>
              <a:t>104</a:t>
            </a:fld>
            <a:endParaRPr lang="en-US"/>
          </a:p>
        </p:txBody>
      </p:sp>
      <p:pic>
        <p:nvPicPr>
          <p:cNvPr id="6" name="Immagine 5" descr="c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841" y="2307532"/>
            <a:ext cx="4566125" cy="3174096"/>
          </a:xfrm>
          <a:prstGeom prst="rect">
            <a:avLst/>
          </a:prstGeom>
        </p:spPr>
      </p:pic>
    </p:spTree>
    <p:extLst>
      <p:ext uri="{BB962C8B-B14F-4D97-AF65-F5344CB8AC3E}">
        <p14:creationId xmlns:p14="http://schemas.microsoft.com/office/powerpoint/2010/main" val="16899778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651FC063-5EA9-49AF-AFAF-D68C9E82B23B}" type="slidenum">
              <a:rPr lang="en-US" smtClean="0"/>
              <a:pPr/>
              <a:t>105</a:t>
            </a:fld>
            <a:endParaRPr lang="en-US"/>
          </a:p>
        </p:txBody>
      </p:sp>
      <p:pic>
        <p:nvPicPr>
          <p:cNvPr id="7" name="Immagine 6" descr="surprised-newspaper-r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3" y="-1"/>
            <a:ext cx="6876143" cy="6876143"/>
          </a:xfrm>
          <a:prstGeom prst="rect">
            <a:avLst/>
          </a:prstGeom>
        </p:spPr>
      </p:pic>
      <p:sp>
        <p:nvSpPr>
          <p:cNvPr id="2" name="Segnaposto data 1"/>
          <p:cNvSpPr>
            <a:spLocks noGrp="1"/>
          </p:cNvSpPr>
          <p:nvPr>
            <p:ph type="dt" sz="half" idx="10"/>
          </p:nvPr>
        </p:nvSpPr>
        <p:spPr/>
        <p:txBody>
          <a:bodyPr/>
          <a:lstStyle/>
          <a:p>
            <a:r>
              <a:rPr lang="it-IT"/>
              <a:t>12/03/24</a:t>
            </a:r>
            <a:endParaRPr lang="en-US"/>
          </a:p>
        </p:txBody>
      </p:sp>
    </p:spTree>
    <p:extLst>
      <p:ext uri="{BB962C8B-B14F-4D97-AF65-F5344CB8AC3E}">
        <p14:creationId xmlns:p14="http://schemas.microsoft.com/office/powerpoint/2010/main" val="16523648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BFA43026-C252-1249-85FC-981CC8CC3A73}" type="slidenum">
              <a:rPr lang="it-IT" smtClean="0"/>
              <a:t>106</a:t>
            </a:fld>
            <a:endParaRPr lang="it-IT"/>
          </a:p>
        </p:txBody>
      </p:sp>
      <p:pic>
        <p:nvPicPr>
          <p:cNvPr id="2" name="Immagine 1" descr="Schermata 2020-12-09 alle 12.35.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637" y="0"/>
            <a:ext cx="6184446" cy="6858000"/>
          </a:xfrm>
          <a:prstGeom prst="rect">
            <a:avLst/>
          </a:prstGeom>
        </p:spPr>
      </p:pic>
    </p:spTree>
    <p:extLst>
      <p:ext uri="{BB962C8B-B14F-4D97-AF65-F5344CB8AC3E}">
        <p14:creationId xmlns:p14="http://schemas.microsoft.com/office/powerpoint/2010/main" val="40658859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it-IT" dirty="0"/>
          </a:p>
        </p:txBody>
      </p:sp>
      <p:sp>
        <p:nvSpPr>
          <p:cNvPr id="6" name="Segnaposto numero diapositiva 5"/>
          <p:cNvSpPr>
            <a:spLocks noGrp="1"/>
          </p:cNvSpPr>
          <p:nvPr>
            <p:ph type="sldNum" sz="quarter" idx="12"/>
          </p:nvPr>
        </p:nvSpPr>
        <p:spPr/>
        <p:txBody>
          <a:bodyPr/>
          <a:lstStyle/>
          <a:p>
            <a:fld id="{7B37E3E1-1262-7249-8909-3FCE725F6DA6}" type="slidenum">
              <a:rPr lang="it-IT" smtClean="0"/>
              <a:t>107</a:t>
            </a:fld>
            <a:endParaRPr lang="it-IT" dirty="0"/>
          </a:p>
        </p:txBody>
      </p:sp>
      <p:pic>
        <p:nvPicPr>
          <p:cNvPr id="7" name="Immagine 6" descr="laypres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935"/>
            <a:ext cx="9144000" cy="6527065"/>
          </a:xfrm>
          <a:prstGeom prst="rect">
            <a:avLst/>
          </a:prstGeom>
        </p:spPr>
      </p:pic>
    </p:spTree>
    <p:extLst>
      <p:ext uri="{BB962C8B-B14F-4D97-AF65-F5344CB8AC3E}">
        <p14:creationId xmlns:p14="http://schemas.microsoft.com/office/powerpoint/2010/main" val="34421317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it-IT" dirty="0"/>
          </a:p>
        </p:txBody>
      </p:sp>
      <p:sp>
        <p:nvSpPr>
          <p:cNvPr id="6" name="Segnaposto numero diapositiva 5"/>
          <p:cNvSpPr>
            <a:spLocks noGrp="1"/>
          </p:cNvSpPr>
          <p:nvPr>
            <p:ph type="sldNum" sz="quarter" idx="12"/>
          </p:nvPr>
        </p:nvSpPr>
        <p:spPr/>
        <p:txBody>
          <a:bodyPr/>
          <a:lstStyle/>
          <a:p>
            <a:fld id="{7B37E3E1-1262-7249-8909-3FCE725F6DA6}" type="slidenum">
              <a:rPr lang="it-IT" smtClean="0"/>
              <a:t>108</a:t>
            </a:fld>
            <a:endParaRPr lang="it-IT" dirty="0"/>
          </a:p>
        </p:txBody>
      </p:sp>
      <p:sp>
        <p:nvSpPr>
          <p:cNvPr id="2" name="CasellaDiTesto 1"/>
          <p:cNvSpPr txBox="1"/>
          <p:nvPr/>
        </p:nvSpPr>
        <p:spPr>
          <a:xfrm>
            <a:off x="659166" y="952596"/>
            <a:ext cx="8037902" cy="4832093"/>
          </a:xfrm>
          <a:prstGeom prst="rect">
            <a:avLst/>
          </a:prstGeom>
          <a:noFill/>
        </p:spPr>
        <p:txBody>
          <a:bodyPr wrap="square" rtlCol="0">
            <a:spAutoFit/>
          </a:bodyPr>
          <a:lstStyle/>
          <a:p>
            <a:r>
              <a:rPr lang="it-IT" sz="2800" dirty="0">
                <a:solidFill>
                  <a:schemeClr val="bg1">
                    <a:lumMod val="50000"/>
                  </a:schemeClr>
                </a:solidFill>
              </a:rPr>
              <a:t>Articles in the Journal that were covered by the Times received a disproportionate number of scientific citations in each of the 10 years after the Journal articles appeared. The effect was strongest in the first year after publication, when Journal articles publicized by the Times received 72.8 percent more scientific citations than control articles. This effect was not present for articles published during the strike; articles covered by the Times during this period were no more likely to be cited than those not covered. </a:t>
            </a:r>
          </a:p>
        </p:txBody>
      </p:sp>
    </p:spTree>
    <p:extLst>
      <p:ext uri="{BB962C8B-B14F-4D97-AF65-F5344CB8AC3E}">
        <p14:creationId xmlns:p14="http://schemas.microsoft.com/office/powerpoint/2010/main" val="24815450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C7698-D939-BBA8-9FC8-AD4433BA4E9D}"/>
            </a:ext>
          </a:extLst>
        </p:cNvPr>
        <p:cNvGrpSpPr/>
        <p:nvPr/>
      </p:nvGrpSpPr>
      <p:grpSpPr>
        <a:xfrm>
          <a:off x="0" y="0"/>
          <a:ext cx="0" cy="0"/>
          <a:chOff x="0" y="0"/>
          <a:chExt cx="0" cy="0"/>
        </a:xfrm>
      </p:grpSpPr>
      <p:sp>
        <p:nvSpPr>
          <p:cNvPr id="4" name="Segnaposto data 3">
            <a:extLst>
              <a:ext uri="{FF2B5EF4-FFF2-40B4-BE49-F238E27FC236}">
                <a16:creationId xmlns:a16="http://schemas.microsoft.com/office/drawing/2014/main" id="{E3AE7DCC-5CB4-3F0A-A2A1-E0BE53564C2D}"/>
              </a:ext>
            </a:extLst>
          </p:cNvPr>
          <p:cNvSpPr>
            <a:spLocks noGrp="1"/>
          </p:cNvSpPr>
          <p:nvPr>
            <p:ph type="dt" sz="half" idx="10"/>
          </p:nvPr>
        </p:nvSpPr>
        <p:spPr/>
        <p:txBody>
          <a:bodyPr/>
          <a:lstStyle/>
          <a:p>
            <a:r>
              <a:rPr lang="it-IT"/>
              <a:t>12/03/24</a:t>
            </a:r>
            <a:endParaRPr lang="it-IT" dirty="0"/>
          </a:p>
        </p:txBody>
      </p:sp>
      <p:sp>
        <p:nvSpPr>
          <p:cNvPr id="6" name="Segnaposto numero diapositiva 5">
            <a:extLst>
              <a:ext uri="{FF2B5EF4-FFF2-40B4-BE49-F238E27FC236}">
                <a16:creationId xmlns:a16="http://schemas.microsoft.com/office/drawing/2014/main" id="{7372DFF9-4EBF-5074-CE35-561E840C08B7}"/>
              </a:ext>
            </a:extLst>
          </p:cNvPr>
          <p:cNvSpPr>
            <a:spLocks noGrp="1"/>
          </p:cNvSpPr>
          <p:nvPr>
            <p:ph type="sldNum" sz="quarter" idx="12"/>
          </p:nvPr>
        </p:nvSpPr>
        <p:spPr/>
        <p:txBody>
          <a:bodyPr/>
          <a:lstStyle/>
          <a:p>
            <a:fld id="{7B37E3E1-1262-7249-8909-3FCE725F6DA6}" type="slidenum">
              <a:rPr lang="it-IT" smtClean="0"/>
              <a:t>109</a:t>
            </a:fld>
            <a:endParaRPr lang="it-IT" dirty="0"/>
          </a:p>
        </p:txBody>
      </p:sp>
      <p:pic>
        <p:nvPicPr>
          <p:cNvPr id="7" name="Immagine 6">
            <a:extLst>
              <a:ext uri="{FF2B5EF4-FFF2-40B4-BE49-F238E27FC236}">
                <a16:creationId xmlns:a16="http://schemas.microsoft.com/office/drawing/2014/main" id="{A73AEC73-7F83-B8D2-59CA-1E37B92CAE9B}"/>
              </a:ext>
            </a:extLst>
          </p:cNvPr>
          <p:cNvPicPr>
            <a:picLocks noChangeAspect="1"/>
          </p:cNvPicPr>
          <p:nvPr/>
        </p:nvPicPr>
        <p:blipFill>
          <a:blip r:embed="rId3"/>
          <a:stretch>
            <a:fillRect/>
          </a:stretch>
        </p:blipFill>
        <p:spPr>
          <a:xfrm>
            <a:off x="1625803" y="0"/>
            <a:ext cx="5892394" cy="6858000"/>
          </a:xfrm>
          <a:prstGeom prst="rect">
            <a:avLst/>
          </a:prstGeom>
        </p:spPr>
      </p:pic>
    </p:spTree>
    <p:extLst>
      <p:ext uri="{BB962C8B-B14F-4D97-AF65-F5344CB8AC3E}">
        <p14:creationId xmlns:p14="http://schemas.microsoft.com/office/powerpoint/2010/main" val="476356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11</a:t>
            </a:fld>
            <a:endParaRPr lang="it-IT"/>
          </a:p>
        </p:txBody>
      </p:sp>
      <p:sp>
        <p:nvSpPr>
          <p:cNvPr id="5" name="CasellaDiTesto 4"/>
          <p:cNvSpPr txBox="1"/>
          <p:nvPr/>
        </p:nvSpPr>
        <p:spPr>
          <a:xfrm>
            <a:off x="1428750" y="2619379"/>
            <a:ext cx="2349500" cy="1307978"/>
          </a:xfrm>
          <a:prstGeom prst="rect">
            <a:avLst/>
          </a:prstGeom>
          <a:noFill/>
        </p:spPr>
        <p:txBody>
          <a:bodyPr wrap="square" lIns="91368" tIns="45684" rIns="91368" bIns="45684" rtlCol="0">
            <a:spAutoFit/>
          </a:bodyPr>
          <a:lstStyle/>
          <a:p>
            <a:r>
              <a:rPr lang="it-IT" sz="7900" dirty="0"/>
              <a:t>A</a:t>
            </a:r>
          </a:p>
        </p:txBody>
      </p:sp>
      <p:sp>
        <p:nvSpPr>
          <p:cNvPr id="7" name="CasellaDiTesto 6"/>
          <p:cNvSpPr txBox="1"/>
          <p:nvPr/>
        </p:nvSpPr>
        <p:spPr>
          <a:xfrm>
            <a:off x="6363350" y="2619379"/>
            <a:ext cx="2349500" cy="1307978"/>
          </a:xfrm>
          <a:prstGeom prst="rect">
            <a:avLst/>
          </a:prstGeom>
          <a:noFill/>
        </p:spPr>
        <p:txBody>
          <a:bodyPr wrap="square" lIns="91368" tIns="45684" rIns="91368" bIns="45684" rtlCol="0">
            <a:spAutoFit/>
          </a:bodyPr>
          <a:lstStyle/>
          <a:p>
            <a:r>
              <a:rPr lang="it-IT" sz="7900" dirty="0"/>
              <a:t>B</a:t>
            </a:r>
          </a:p>
        </p:txBody>
      </p:sp>
      <p:sp>
        <p:nvSpPr>
          <p:cNvPr id="6" name="Freccia bidirezionale orizzontale 5"/>
          <p:cNvSpPr/>
          <p:nvPr/>
        </p:nvSpPr>
        <p:spPr>
          <a:xfrm>
            <a:off x="2667005" y="3270248"/>
            <a:ext cx="3571870" cy="318390"/>
          </a:xfrm>
          <a:prstGeom prst="leftRightArrow">
            <a:avLst/>
          </a:prstGeom>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a:endParaRPr lang="it-IT"/>
          </a:p>
        </p:txBody>
      </p:sp>
      <p:sp>
        <p:nvSpPr>
          <p:cNvPr id="8" name="CasellaDiTesto 7"/>
          <p:cNvSpPr txBox="1"/>
          <p:nvPr/>
        </p:nvSpPr>
        <p:spPr>
          <a:xfrm>
            <a:off x="2787650" y="1179784"/>
            <a:ext cx="2349500" cy="1307978"/>
          </a:xfrm>
          <a:prstGeom prst="rect">
            <a:avLst/>
          </a:prstGeom>
          <a:noFill/>
        </p:spPr>
        <p:txBody>
          <a:bodyPr wrap="square" lIns="91368" tIns="45684" rIns="91368" bIns="45684" rtlCol="0">
            <a:spAutoFit/>
          </a:bodyPr>
          <a:lstStyle/>
          <a:p>
            <a:r>
              <a:rPr lang="it-IT" sz="7900" dirty="0"/>
              <a:t>C</a:t>
            </a:r>
          </a:p>
        </p:txBody>
      </p:sp>
      <p:sp>
        <p:nvSpPr>
          <p:cNvPr id="9" name="CasellaDiTesto 8"/>
          <p:cNvSpPr txBox="1"/>
          <p:nvPr/>
        </p:nvSpPr>
        <p:spPr>
          <a:xfrm>
            <a:off x="5137150" y="4340764"/>
            <a:ext cx="2349500" cy="1307978"/>
          </a:xfrm>
          <a:prstGeom prst="rect">
            <a:avLst/>
          </a:prstGeom>
          <a:noFill/>
        </p:spPr>
        <p:txBody>
          <a:bodyPr wrap="square" lIns="91368" tIns="45684" rIns="91368" bIns="45684" rtlCol="0">
            <a:spAutoFit/>
          </a:bodyPr>
          <a:lstStyle/>
          <a:p>
            <a:r>
              <a:rPr lang="it-IT" sz="7900" dirty="0"/>
              <a:t>D</a:t>
            </a:r>
          </a:p>
        </p:txBody>
      </p:sp>
      <p:sp>
        <p:nvSpPr>
          <p:cNvPr id="10" name="CasellaDiTesto 9"/>
          <p:cNvSpPr txBox="1"/>
          <p:nvPr/>
        </p:nvSpPr>
        <p:spPr>
          <a:xfrm>
            <a:off x="2870200" y="5322086"/>
            <a:ext cx="2349500" cy="1307978"/>
          </a:xfrm>
          <a:prstGeom prst="rect">
            <a:avLst/>
          </a:prstGeom>
          <a:noFill/>
        </p:spPr>
        <p:txBody>
          <a:bodyPr wrap="square" lIns="91368" tIns="45684" rIns="91368" bIns="45684" rtlCol="0">
            <a:spAutoFit/>
          </a:bodyPr>
          <a:lstStyle/>
          <a:p>
            <a:r>
              <a:rPr lang="it-IT" sz="7900" dirty="0"/>
              <a:t>E</a:t>
            </a:r>
          </a:p>
        </p:txBody>
      </p:sp>
      <p:sp>
        <p:nvSpPr>
          <p:cNvPr id="11" name="CasellaDiTesto 10"/>
          <p:cNvSpPr txBox="1"/>
          <p:nvPr/>
        </p:nvSpPr>
        <p:spPr>
          <a:xfrm>
            <a:off x="5289550" y="1332183"/>
            <a:ext cx="2349500" cy="1307978"/>
          </a:xfrm>
          <a:prstGeom prst="rect">
            <a:avLst/>
          </a:prstGeom>
          <a:noFill/>
        </p:spPr>
        <p:txBody>
          <a:bodyPr wrap="square" lIns="91368" tIns="45684" rIns="91368" bIns="45684" rtlCol="0">
            <a:spAutoFit/>
          </a:bodyPr>
          <a:lstStyle/>
          <a:p>
            <a:r>
              <a:rPr lang="it-IT" sz="7900" dirty="0" err="1"/>
              <a:t>F</a:t>
            </a:r>
            <a:endParaRPr lang="it-IT" sz="7900" dirty="0"/>
          </a:p>
        </p:txBody>
      </p:sp>
      <p:sp>
        <p:nvSpPr>
          <p:cNvPr id="13" name="CasellaDiTesto 12"/>
          <p:cNvSpPr txBox="1"/>
          <p:nvPr/>
        </p:nvSpPr>
        <p:spPr>
          <a:xfrm>
            <a:off x="4267200" y="357461"/>
            <a:ext cx="2349500" cy="1307978"/>
          </a:xfrm>
          <a:prstGeom prst="rect">
            <a:avLst/>
          </a:prstGeom>
          <a:noFill/>
        </p:spPr>
        <p:txBody>
          <a:bodyPr wrap="square" lIns="91368" tIns="45684" rIns="91368" bIns="45684" rtlCol="0">
            <a:spAutoFit/>
          </a:bodyPr>
          <a:lstStyle/>
          <a:p>
            <a:r>
              <a:rPr lang="it-IT" sz="7900" dirty="0" err="1"/>
              <a:t>G</a:t>
            </a:r>
            <a:endParaRPr lang="it-IT" sz="7900" dirty="0"/>
          </a:p>
        </p:txBody>
      </p:sp>
      <p:sp>
        <p:nvSpPr>
          <p:cNvPr id="14" name="CasellaDiTesto 13"/>
          <p:cNvSpPr txBox="1"/>
          <p:nvPr/>
        </p:nvSpPr>
        <p:spPr>
          <a:xfrm>
            <a:off x="438150" y="670466"/>
            <a:ext cx="2349500" cy="1307978"/>
          </a:xfrm>
          <a:prstGeom prst="rect">
            <a:avLst/>
          </a:prstGeom>
          <a:noFill/>
        </p:spPr>
        <p:txBody>
          <a:bodyPr wrap="square" lIns="91368" tIns="45684" rIns="91368" bIns="45684" rtlCol="0">
            <a:spAutoFit/>
          </a:bodyPr>
          <a:lstStyle/>
          <a:p>
            <a:r>
              <a:rPr lang="it-IT" sz="7900" dirty="0" err="1"/>
              <a:t>H</a:t>
            </a:r>
            <a:endParaRPr lang="it-IT" sz="7900" dirty="0"/>
          </a:p>
        </p:txBody>
      </p:sp>
      <p:sp>
        <p:nvSpPr>
          <p:cNvPr id="15" name="CasellaDiTesto 14"/>
          <p:cNvSpPr txBox="1"/>
          <p:nvPr/>
        </p:nvSpPr>
        <p:spPr>
          <a:xfrm>
            <a:off x="1065570" y="4279121"/>
            <a:ext cx="2349500" cy="1307978"/>
          </a:xfrm>
          <a:prstGeom prst="rect">
            <a:avLst/>
          </a:prstGeom>
          <a:noFill/>
        </p:spPr>
        <p:txBody>
          <a:bodyPr wrap="square" lIns="91368" tIns="45684" rIns="91368" bIns="45684" rtlCol="0">
            <a:spAutoFit/>
          </a:bodyPr>
          <a:lstStyle/>
          <a:p>
            <a:r>
              <a:rPr lang="it-IT" sz="7900" dirty="0" err="1"/>
              <a:t>L</a:t>
            </a:r>
            <a:endParaRPr lang="it-IT" sz="7900" dirty="0"/>
          </a:p>
        </p:txBody>
      </p:sp>
      <p:sp>
        <p:nvSpPr>
          <p:cNvPr id="16" name="CasellaDiTesto 15"/>
          <p:cNvSpPr txBox="1"/>
          <p:nvPr/>
        </p:nvSpPr>
        <p:spPr>
          <a:xfrm>
            <a:off x="7194550" y="1484584"/>
            <a:ext cx="2349500" cy="1307978"/>
          </a:xfrm>
          <a:prstGeom prst="rect">
            <a:avLst/>
          </a:prstGeom>
          <a:noFill/>
        </p:spPr>
        <p:txBody>
          <a:bodyPr wrap="square" lIns="91368" tIns="45684" rIns="91368" bIns="45684" rtlCol="0">
            <a:spAutoFit/>
          </a:bodyPr>
          <a:lstStyle/>
          <a:p>
            <a:r>
              <a:rPr lang="it-IT" sz="7900" dirty="0" err="1"/>
              <a:t>I</a:t>
            </a:r>
            <a:endParaRPr lang="it-IT" sz="7900" dirty="0"/>
          </a:p>
        </p:txBody>
      </p:sp>
      <p:sp>
        <p:nvSpPr>
          <p:cNvPr id="17" name="CasellaDiTesto 16"/>
          <p:cNvSpPr txBox="1"/>
          <p:nvPr/>
        </p:nvSpPr>
        <p:spPr>
          <a:xfrm>
            <a:off x="7194550" y="3998644"/>
            <a:ext cx="2349500" cy="1307978"/>
          </a:xfrm>
          <a:prstGeom prst="rect">
            <a:avLst/>
          </a:prstGeom>
          <a:noFill/>
        </p:spPr>
        <p:txBody>
          <a:bodyPr wrap="square" lIns="91368" tIns="45684" rIns="91368" bIns="45684" rtlCol="0">
            <a:spAutoFit/>
          </a:bodyPr>
          <a:lstStyle/>
          <a:p>
            <a:r>
              <a:rPr lang="it-IT" sz="7900" dirty="0" err="1"/>
              <a:t>M</a:t>
            </a:r>
            <a:endParaRPr lang="it-IT" sz="7900" dirty="0"/>
          </a:p>
        </p:txBody>
      </p:sp>
      <p:sp>
        <p:nvSpPr>
          <p:cNvPr id="18" name="CasellaDiTesto 17"/>
          <p:cNvSpPr txBox="1"/>
          <p:nvPr/>
        </p:nvSpPr>
        <p:spPr>
          <a:xfrm>
            <a:off x="6337300" y="161141"/>
            <a:ext cx="2349500" cy="1307978"/>
          </a:xfrm>
          <a:prstGeom prst="rect">
            <a:avLst/>
          </a:prstGeom>
          <a:noFill/>
        </p:spPr>
        <p:txBody>
          <a:bodyPr wrap="square" lIns="91368" tIns="45684" rIns="91368" bIns="45684" rtlCol="0">
            <a:spAutoFit/>
          </a:bodyPr>
          <a:lstStyle/>
          <a:p>
            <a:r>
              <a:rPr lang="it-IT" sz="7900" dirty="0" err="1"/>
              <a:t>N</a:t>
            </a:r>
            <a:endParaRPr lang="it-IT" sz="7900" dirty="0"/>
          </a:p>
        </p:txBody>
      </p:sp>
      <p:sp>
        <p:nvSpPr>
          <p:cNvPr id="19" name="CasellaDiTesto 18"/>
          <p:cNvSpPr txBox="1"/>
          <p:nvPr/>
        </p:nvSpPr>
        <p:spPr>
          <a:xfrm>
            <a:off x="627420" y="2146301"/>
            <a:ext cx="2349500" cy="1307978"/>
          </a:xfrm>
          <a:prstGeom prst="rect">
            <a:avLst/>
          </a:prstGeom>
          <a:noFill/>
        </p:spPr>
        <p:txBody>
          <a:bodyPr wrap="square" lIns="91368" tIns="45684" rIns="91368" bIns="45684" rtlCol="0">
            <a:spAutoFit/>
          </a:bodyPr>
          <a:lstStyle/>
          <a:p>
            <a:r>
              <a:rPr lang="it-IT" sz="7900" dirty="0" err="1"/>
              <a:t>O</a:t>
            </a:r>
            <a:endParaRPr lang="it-IT" sz="7900" dirty="0"/>
          </a:p>
        </p:txBody>
      </p:sp>
      <p:sp>
        <p:nvSpPr>
          <p:cNvPr id="20" name="CasellaDiTesto 19"/>
          <p:cNvSpPr txBox="1"/>
          <p:nvPr/>
        </p:nvSpPr>
        <p:spPr>
          <a:xfrm>
            <a:off x="2495550" y="3679046"/>
            <a:ext cx="2349500" cy="1307978"/>
          </a:xfrm>
          <a:prstGeom prst="rect">
            <a:avLst/>
          </a:prstGeom>
          <a:noFill/>
        </p:spPr>
        <p:txBody>
          <a:bodyPr wrap="square" lIns="91368" tIns="45684" rIns="91368" bIns="45684" rtlCol="0">
            <a:spAutoFit/>
          </a:bodyPr>
          <a:lstStyle/>
          <a:p>
            <a:r>
              <a:rPr lang="it-IT" sz="7900" dirty="0" err="1"/>
              <a:t>P</a:t>
            </a:r>
            <a:endParaRPr lang="it-IT" sz="7900" dirty="0"/>
          </a:p>
        </p:txBody>
      </p:sp>
      <p:sp>
        <p:nvSpPr>
          <p:cNvPr id="21" name="CasellaDiTesto 20"/>
          <p:cNvSpPr txBox="1"/>
          <p:nvPr/>
        </p:nvSpPr>
        <p:spPr>
          <a:xfrm>
            <a:off x="1917700" y="161141"/>
            <a:ext cx="2349500" cy="1307978"/>
          </a:xfrm>
          <a:prstGeom prst="rect">
            <a:avLst/>
          </a:prstGeom>
          <a:noFill/>
        </p:spPr>
        <p:txBody>
          <a:bodyPr wrap="square" lIns="91368" tIns="45684" rIns="91368" bIns="45684" rtlCol="0">
            <a:spAutoFit/>
          </a:bodyPr>
          <a:lstStyle/>
          <a:p>
            <a:r>
              <a:rPr lang="it-IT" sz="7900" dirty="0" err="1"/>
              <a:t>Q</a:t>
            </a:r>
            <a:endParaRPr lang="it-IT" sz="7900" dirty="0"/>
          </a:p>
        </p:txBody>
      </p:sp>
      <p:sp>
        <p:nvSpPr>
          <p:cNvPr id="22" name="CasellaDiTesto 21"/>
          <p:cNvSpPr txBox="1"/>
          <p:nvPr/>
        </p:nvSpPr>
        <p:spPr>
          <a:xfrm>
            <a:off x="6582420" y="5362039"/>
            <a:ext cx="2349500" cy="1307978"/>
          </a:xfrm>
          <a:prstGeom prst="rect">
            <a:avLst/>
          </a:prstGeom>
          <a:noFill/>
        </p:spPr>
        <p:txBody>
          <a:bodyPr wrap="square" lIns="91368" tIns="45684" rIns="91368" bIns="45684" rtlCol="0">
            <a:spAutoFit/>
          </a:bodyPr>
          <a:lstStyle/>
          <a:p>
            <a:r>
              <a:rPr lang="it-IT" sz="7900" dirty="0" err="1"/>
              <a:t>R</a:t>
            </a:r>
            <a:endParaRPr lang="it-IT" sz="7900" dirty="0"/>
          </a:p>
        </p:txBody>
      </p:sp>
      <p:sp>
        <p:nvSpPr>
          <p:cNvPr id="23" name="CasellaDiTesto 22"/>
          <p:cNvSpPr txBox="1"/>
          <p:nvPr/>
        </p:nvSpPr>
        <p:spPr>
          <a:xfrm>
            <a:off x="4217050" y="1881454"/>
            <a:ext cx="2349500" cy="1307978"/>
          </a:xfrm>
          <a:prstGeom prst="rect">
            <a:avLst/>
          </a:prstGeom>
          <a:noFill/>
        </p:spPr>
        <p:txBody>
          <a:bodyPr wrap="square" lIns="91368" tIns="45684" rIns="91368" bIns="45684" rtlCol="0">
            <a:spAutoFit/>
          </a:bodyPr>
          <a:lstStyle/>
          <a:p>
            <a:r>
              <a:rPr lang="it-IT" sz="7900" dirty="0" err="1"/>
              <a:t>S</a:t>
            </a:r>
            <a:endParaRPr lang="it-IT" sz="7900" dirty="0"/>
          </a:p>
        </p:txBody>
      </p:sp>
      <p:sp>
        <p:nvSpPr>
          <p:cNvPr id="24" name="CasellaDiTesto 23"/>
          <p:cNvSpPr txBox="1"/>
          <p:nvPr/>
        </p:nvSpPr>
        <p:spPr>
          <a:xfrm>
            <a:off x="0" y="3718999"/>
            <a:ext cx="2349500" cy="1307978"/>
          </a:xfrm>
          <a:prstGeom prst="rect">
            <a:avLst/>
          </a:prstGeom>
          <a:noFill/>
        </p:spPr>
        <p:txBody>
          <a:bodyPr wrap="square" lIns="91368" tIns="45684" rIns="91368" bIns="45684" rtlCol="0">
            <a:spAutoFit/>
          </a:bodyPr>
          <a:lstStyle/>
          <a:p>
            <a:r>
              <a:rPr lang="it-IT" sz="7900" dirty="0" err="1"/>
              <a:t>U</a:t>
            </a:r>
            <a:endParaRPr lang="it-IT" sz="7900" dirty="0"/>
          </a:p>
        </p:txBody>
      </p:sp>
      <p:sp>
        <p:nvSpPr>
          <p:cNvPr id="25" name="CasellaDiTesto 24"/>
          <p:cNvSpPr txBox="1"/>
          <p:nvPr/>
        </p:nvSpPr>
        <p:spPr>
          <a:xfrm>
            <a:off x="7757170" y="2659331"/>
            <a:ext cx="2349500" cy="1307978"/>
          </a:xfrm>
          <a:prstGeom prst="rect">
            <a:avLst/>
          </a:prstGeom>
          <a:noFill/>
        </p:spPr>
        <p:txBody>
          <a:bodyPr wrap="square" lIns="91368" tIns="45684" rIns="91368" bIns="45684" rtlCol="0">
            <a:spAutoFit/>
          </a:bodyPr>
          <a:lstStyle/>
          <a:p>
            <a:r>
              <a:rPr lang="it-IT" sz="7900" dirty="0" err="1"/>
              <a:t>V</a:t>
            </a:r>
            <a:endParaRPr lang="it-IT" sz="7900" dirty="0"/>
          </a:p>
        </p:txBody>
      </p:sp>
      <p:sp>
        <p:nvSpPr>
          <p:cNvPr id="26" name="CasellaDiTesto 25"/>
          <p:cNvSpPr txBox="1"/>
          <p:nvPr/>
        </p:nvSpPr>
        <p:spPr>
          <a:xfrm>
            <a:off x="3778250" y="3718999"/>
            <a:ext cx="2349500" cy="1307978"/>
          </a:xfrm>
          <a:prstGeom prst="rect">
            <a:avLst/>
          </a:prstGeom>
          <a:noFill/>
        </p:spPr>
        <p:txBody>
          <a:bodyPr wrap="square" lIns="91368" tIns="45684" rIns="91368" bIns="45684" rtlCol="0">
            <a:spAutoFit/>
          </a:bodyPr>
          <a:lstStyle/>
          <a:p>
            <a:r>
              <a:rPr lang="it-IT" sz="7900" dirty="0" err="1"/>
              <a:t>Z</a:t>
            </a:r>
            <a:endParaRPr lang="it-IT" sz="7900" dirty="0"/>
          </a:p>
        </p:txBody>
      </p:sp>
    </p:spTree>
    <p:extLst>
      <p:ext uri="{BB962C8B-B14F-4D97-AF65-F5344CB8AC3E}">
        <p14:creationId xmlns:p14="http://schemas.microsoft.com/office/powerpoint/2010/main" val="18093384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en-US"/>
          </a:p>
        </p:txBody>
      </p:sp>
      <p:sp>
        <p:nvSpPr>
          <p:cNvPr id="6" name="Segnaposto numero diapositiva 5"/>
          <p:cNvSpPr>
            <a:spLocks noGrp="1"/>
          </p:cNvSpPr>
          <p:nvPr>
            <p:ph type="sldNum" sz="quarter" idx="12"/>
          </p:nvPr>
        </p:nvSpPr>
        <p:spPr/>
        <p:txBody>
          <a:bodyPr/>
          <a:lstStyle/>
          <a:p>
            <a:fld id="{651FC063-5EA9-49AF-AFAF-D68C9E82B23B}" type="slidenum">
              <a:rPr lang="en-US" smtClean="0"/>
              <a:pPr/>
              <a:t>110</a:t>
            </a:fld>
            <a:endParaRPr lang="en-US"/>
          </a:p>
        </p:txBody>
      </p:sp>
      <p:pic>
        <p:nvPicPr>
          <p:cNvPr id="7" name="Immagine 6" descr="Schermata 2021-12-10 alle 17.28.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752" y="0"/>
            <a:ext cx="7111553" cy="6858000"/>
          </a:xfrm>
          <a:prstGeom prst="rect">
            <a:avLst/>
          </a:prstGeom>
        </p:spPr>
      </p:pic>
    </p:spTree>
    <p:extLst>
      <p:ext uri="{BB962C8B-B14F-4D97-AF65-F5344CB8AC3E}">
        <p14:creationId xmlns:p14="http://schemas.microsoft.com/office/powerpoint/2010/main" val="10625352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BFA43026-C252-1249-85FC-981CC8CC3A73}" type="slidenum">
              <a:rPr lang="it-IT" smtClean="0"/>
              <a:t>111</a:t>
            </a:fld>
            <a:endParaRPr lang="it-IT"/>
          </a:p>
        </p:txBody>
      </p:sp>
      <p:pic>
        <p:nvPicPr>
          <p:cNvPr id="2" name="Immagine 1" descr="Schermata 2020-12-07 alle 13.07.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 y="114300"/>
            <a:ext cx="8166100" cy="6743700"/>
          </a:xfrm>
          <a:prstGeom prst="rect">
            <a:avLst/>
          </a:prstGeom>
        </p:spPr>
      </p:pic>
    </p:spTree>
    <p:extLst>
      <p:ext uri="{BB962C8B-B14F-4D97-AF65-F5344CB8AC3E}">
        <p14:creationId xmlns:p14="http://schemas.microsoft.com/office/powerpoint/2010/main" val="23623110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BFA43026-C252-1249-85FC-981CC8CC3A73}" type="slidenum">
              <a:rPr lang="it-IT" smtClean="0"/>
              <a:t>112</a:t>
            </a:fld>
            <a:endParaRPr lang="it-IT"/>
          </a:p>
        </p:txBody>
      </p:sp>
      <p:pic>
        <p:nvPicPr>
          <p:cNvPr id="3" name="Immagine 2" descr="Schermata 2021-10-27 alle 10.25.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8643"/>
            <a:ext cx="9144000" cy="5637485"/>
          </a:xfrm>
          <a:prstGeom prst="rect">
            <a:avLst/>
          </a:prstGeom>
        </p:spPr>
      </p:pic>
    </p:spTree>
    <p:extLst>
      <p:ext uri="{BB962C8B-B14F-4D97-AF65-F5344CB8AC3E}">
        <p14:creationId xmlns:p14="http://schemas.microsoft.com/office/powerpoint/2010/main" val="36617110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BFA43026-C252-1249-85FC-981CC8CC3A73}" type="slidenum">
              <a:rPr lang="it-IT" smtClean="0"/>
              <a:t>113</a:t>
            </a:fld>
            <a:endParaRPr lang="it-IT"/>
          </a:p>
        </p:txBody>
      </p:sp>
      <p:pic>
        <p:nvPicPr>
          <p:cNvPr id="3" name="Immagine 2" descr="Schermata 2021-10-27 alle 10.27.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802252"/>
          </a:xfrm>
          <a:prstGeom prst="rect">
            <a:avLst/>
          </a:prstGeom>
        </p:spPr>
      </p:pic>
    </p:spTree>
    <p:extLst>
      <p:ext uri="{BB962C8B-B14F-4D97-AF65-F5344CB8AC3E}">
        <p14:creationId xmlns:p14="http://schemas.microsoft.com/office/powerpoint/2010/main" val="31251198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en-US"/>
          </a:p>
        </p:txBody>
      </p:sp>
      <p:sp>
        <p:nvSpPr>
          <p:cNvPr id="6" name="Segnaposto numero diapositiva 5"/>
          <p:cNvSpPr>
            <a:spLocks noGrp="1"/>
          </p:cNvSpPr>
          <p:nvPr>
            <p:ph type="sldNum" sz="quarter" idx="12"/>
          </p:nvPr>
        </p:nvSpPr>
        <p:spPr/>
        <p:txBody>
          <a:bodyPr/>
          <a:lstStyle/>
          <a:p>
            <a:fld id="{651FC063-5EA9-49AF-AFAF-D68C9E82B23B}" type="slidenum">
              <a:rPr lang="en-US" smtClean="0"/>
              <a:pPr/>
              <a:t>114</a:t>
            </a:fld>
            <a:endParaRPr lang="en-US"/>
          </a:p>
        </p:txBody>
      </p:sp>
      <p:pic>
        <p:nvPicPr>
          <p:cNvPr id="2" name="Immagine 1" descr="causanoprevengon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19" y="0"/>
            <a:ext cx="8201152" cy="6858000"/>
          </a:xfrm>
          <a:prstGeom prst="rect">
            <a:avLst/>
          </a:prstGeom>
        </p:spPr>
      </p:pic>
    </p:spTree>
    <p:extLst>
      <p:ext uri="{BB962C8B-B14F-4D97-AF65-F5344CB8AC3E}">
        <p14:creationId xmlns:p14="http://schemas.microsoft.com/office/powerpoint/2010/main" val="38763439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it-IT" dirty="0"/>
          </a:p>
        </p:txBody>
      </p:sp>
      <p:sp>
        <p:nvSpPr>
          <p:cNvPr id="6" name="Segnaposto numero diapositiva 5"/>
          <p:cNvSpPr>
            <a:spLocks noGrp="1"/>
          </p:cNvSpPr>
          <p:nvPr>
            <p:ph type="sldNum" sz="quarter" idx="12"/>
          </p:nvPr>
        </p:nvSpPr>
        <p:spPr/>
        <p:txBody>
          <a:bodyPr/>
          <a:lstStyle/>
          <a:p>
            <a:fld id="{7B37E3E1-1262-7249-8909-3FCE725F6DA6}" type="slidenum">
              <a:rPr lang="it-IT" smtClean="0"/>
              <a:t>115</a:t>
            </a:fld>
            <a:endParaRPr lang="it-IT" dirty="0"/>
          </a:p>
        </p:txBody>
      </p:sp>
      <p:pic>
        <p:nvPicPr>
          <p:cNvPr id="7" name="Immagine 6" descr="borgman-carto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67" y="892843"/>
            <a:ext cx="7416800" cy="4762500"/>
          </a:xfrm>
          <a:prstGeom prst="rect">
            <a:avLst/>
          </a:prstGeom>
        </p:spPr>
      </p:pic>
    </p:spTree>
    <p:extLst>
      <p:ext uri="{BB962C8B-B14F-4D97-AF65-F5344CB8AC3E}">
        <p14:creationId xmlns:p14="http://schemas.microsoft.com/office/powerpoint/2010/main" val="22268361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it-IT" dirty="0"/>
          </a:p>
        </p:txBody>
      </p:sp>
      <p:pic>
        <p:nvPicPr>
          <p:cNvPr id="6" name="Immagine 5" descr="Schermata 2021-05-06 alle 13.3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64278" cy="6858000"/>
          </a:xfrm>
          <a:prstGeom prst="rect">
            <a:avLst/>
          </a:prstGeom>
        </p:spPr>
      </p:pic>
      <p:sp>
        <p:nvSpPr>
          <p:cNvPr id="2" name="Segnaposto numero diapositiva 1"/>
          <p:cNvSpPr>
            <a:spLocks noGrp="1"/>
          </p:cNvSpPr>
          <p:nvPr>
            <p:ph type="sldNum" sz="quarter" idx="12"/>
          </p:nvPr>
        </p:nvSpPr>
        <p:spPr/>
        <p:txBody>
          <a:bodyPr/>
          <a:lstStyle/>
          <a:p>
            <a:fld id="{651FC063-5EA9-49AF-AFAF-D68C9E82B23B}" type="slidenum">
              <a:rPr lang="en-US" smtClean="0"/>
              <a:pPr/>
              <a:t>116</a:t>
            </a:fld>
            <a:endParaRPr lang="en-US"/>
          </a:p>
        </p:txBody>
      </p:sp>
    </p:spTree>
    <p:extLst>
      <p:ext uri="{BB962C8B-B14F-4D97-AF65-F5344CB8AC3E}">
        <p14:creationId xmlns:p14="http://schemas.microsoft.com/office/powerpoint/2010/main" val="31892094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it-IT" dirty="0"/>
          </a:p>
        </p:txBody>
      </p:sp>
      <p:pic>
        <p:nvPicPr>
          <p:cNvPr id="6" name="Immagine 5" descr="Schermata 2021-05-06 alle 13.33.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71" y="0"/>
            <a:ext cx="8598229" cy="6858000"/>
          </a:xfrm>
          <a:prstGeom prst="rect">
            <a:avLst/>
          </a:prstGeom>
        </p:spPr>
      </p:pic>
      <p:sp>
        <p:nvSpPr>
          <p:cNvPr id="2" name="Segnaposto numero diapositiva 1"/>
          <p:cNvSpPr>
            <a:spLocks noGrp="1"/>
          </p:cNvSpPr>
          <p:nvPr>
            <p:ph type="sldNum" sz="quarter" idx="12"/>
          </p:nvPr>
        </p:nvSpPr>
        <p:spPr/>
        <p:txBody>
          <a:bodyPr/>
          <a:lstStyle/>
          <a:p>
            <a:fld id="{651FC063-5EA9-49AF-AFAF-D68C9E82B23B}" type="slidenum">
              <a:rPr lang="en-US" smtClean="0"/>
              <a:pPr/>
              <a:t>117</a:t>
            </a:fld>
            <a:endParaRPr lang="en-US"/>
          </a:p>
        </p:txBody>
      </p:sp>
    </p:spTree>
    <p:extLst>
      <p:ext uri="{BB962C8B-B14F-4D97-AF65-F5344CB8AC3E}">
        <p14:creationId xmlns:p14="http://schemas.microsoft.com/office/powerpoint/2010/main" val="3660745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57196"/>
            <a:ext cx="8229600" cy="1600200"/>
          </a:xfrm>
        </p:spPr>
        <p:txBody>
          <a:bodyPr/>
          <a:lstStyle/>
          <a:p>
            <a:r>
              <a:rPr lang="it-IT" dirty="0"/>
              <a:t>(Uno: la scienza è difficile)</a:t>
            </a:r>
          </a:p>
        </p:txBody>
      </p:sp>
      <p:sp>
        <p:nvSpPr>
          <p:cNvPr id="5" name="Segnaposto data 4"/>
          <p:cNvSpPr>
            <a:spLocks noGrp="1"/>
          </p:cNvSpPr>
          <p:nvPr>
            <p:ph type="dt" sz="half" idx="10"/>
          </p:nvPr>
        </p:nvSpPr>
        <p:spPr/>
        <p:txBody>
          <a:bodyPr/>
          <a:lstStyle/>
          <a:p>
            <a:r>
              <a:rPr lang="it-IT"/>
              <a:t>12/03/24</a:t>
            </a:r>
            <a:endParaRPr lang="en-US"/>
          </a:p>
        </p:txBody>
      </p:sp>
      <p:sp>
        <p:nvSpPr>
          <p:cNvPr id="7" name="Segnaposto numero diapositiva 6"/>
          <p:cNvSpPr>
            <a:spLocks noGrp="1"/>
          </p:cNvSpPr>
          <p:nvPr>
            <p:ph type="sldNum" sz="quarter" idx="12"/>
          </p:nvPr>
        </p:nvSpPr>
        <p:spPr/>
        <p:txBody>
          <a:bodyPr/>
          <a:lstStyle/>
          <a:p>
            <a:fld id="{651FC063-5EA9-49AF-AFAF-D68C9E82B23B}" type="slidenum">
              <a:rPr lang="en-US" smtClean="0"/>
              <a:pPr/>
              <a:t>118</a:t>
            </a:fld>
            <a:endParaRPr lang="en-US"/>
          </a:p>
        </p:txBody>
      </p:sp>
      <p:pic>
        <p:nvPicPr>
          <p:cNvPr id="8" name="Immagine 7" descr="c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841" y="2307532"/>
            <a:ext cx="4566125" cy="3174096"/>
          </a:xfrm>
          <a:prstGeom prst="rect">
            <a:avLst/>
          </a:prstGeom>
        </p:spPr>
      </p:pic>
      <p:sp>
        <p:nvSpPr>
          <p:cNvPr id="9" name="Rettangolo 8"/>
          <p:cNvSpPr/>
          <p:nvPr/>
        </p:nvSpPr>
        <p:spPr>
          <a:xfrm>
            <a:off x="2172170" y="5314266"/>
            <a:ext cx="1537228" cy="2174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456983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E62C3A-C066-1A0E-42A9-AE249BE92023}"/>
              </a:ext>
            </a:extLst>
          </p:cNvPr>
          <p:cNvSpPr>
            <a:spLocks noGrp="1"/>
          </p:cNvSpPr>
          <p:nvPr>
            <p:ph type="title"/>
          </p:nvPr>
        </p:nvSpPr>
        <p:spPr/>
        <p:txBody>
          <a:bodyPr/>
          <a:lstStyle/>
          <a:p>
            <a:r>
              <a:rPr lang="it-IT" dirty="0">
                <a:solidFill>
                  <a:schemeClr val="tx1">
                    <a:lumMod val="65000"/>
                    <a:lumOff val="35000"/>
                  </a:schemeClr>
                </a:solidFill>
              </a:rPr>
              <a:t>Le riviste scientifiche</a:t>
            </a:r>
          </a:p>
        </p:txBody>
      </p:sp>
      <p:sp>
        <p:nvSpPr>
          <p:cNvPr id="3" name="Segnaposto contenuto 2">
            <a:extLst>
              <a:ext uri="{FF2B5EF4-FFF2-40B4-BE49-F238E27FC236}">
                <a16:creationId xmlns:a16="http://schemas.microsoft.com/office/drawing/2014/main" id="{4D11EB86-7D2B-E7EE-0DB0-DCBB80D1E5BD}"/>
              </a:ext>
            </a:extLst>
          </p:cNvPr>
          <p:cNvSpPr>
            <a:spLocks noGrp="1"/>
          </p:cNvSpPr>
          <p:nvPr>
            <p:ph idx="1"/>
          </p:nvPr>
        </p:nvSpPr>
        <p:spPr>
          <a:xfrm>
            <a:off x="422910" y="2226469"/>
            <a:ext cx="8366760" cy="3263504"/>
          </a:xfrm>
        </p:spPr>
        <p:txBody>
          <a:bodyPr>
            <a:normAutofit fontScale="85000" lnSpcReduction="20000"/>
          </a:bodyPr>
          <a:lstStyle/>
          <a:p>
            <a:r>
              <a:rPr lang="it-IT" dirty="0">
                <a:solidFill>
                  <a:schemeClr val="tx1">
                    <a:lumMod val="65000"/>
                    <a:lumOff val="35000"/>
                  </a:schemeClr>
                </a:solidFill>
              </a:rPr>
              <a:t>Sono tantissime e non sono tutte uguali</a:t>
            </a:r>
          </a:p>
          <a:p>
            <a:r>
              <a:rPr lang="it-IT" dirty="0">
                <a:solidFill>
                  <a:schemeClr val="tx1">
                    <a:lumMod val="65000"/>
                    <a:lumOff val="35000"/>
                  </a:schemeClr>
                </a:solidFill>
              </a:rPr>
              <a:t>Diversi indici ne valutano l’importanza, o meglio l’impatto</a:t>
            </a:r>
          </a:p>
          <a:p>
            <a:r>
              <a:rPr lang="it-IT" dirty="0">
                <a:solidFill>
                  <a:schemeClr val="tx1">
                    <a:lumMod val="65000"/>
                    <a:lumOff val="35000"/>
                  </a:schemeClr>
                </a:solidFill>
              </a:rPr>
              <a:t>L’indice più usato è l’IF: numero medio di citazioni ricevute in un anno dagli articoli pubblicati nei due anni precedenti</a:t>
            </a:r>
          </a:p>
          <a:p>
            <a:r>
              <a:rPr lang="it-IT" dirty="0">
                <a:solidFill>
                  <a:schemeClr val="tx1">
                    <a:lumMod val="65000"/>
                    <a:lumOff val="35000"/>
                  </a:schemeClr>
                </a:solidFill>
              </a:rPr>
              <a:t>Sono possibili mille varianti (come l’IF a 5 anni)</a:t>
            </a:r>
          </a:p>
          <a:p>
            <a:r>
              <a:rPr lang="it-IT" dirty="0">
                <a:solidFill>
                  <a:schemeClr val="tx1">
                    <a:lumMod val="65000"/>
                    <a:lumOff val="35000"/>
                  </a:schemeClr>
                </a:solidFill>
              </a:rPr>
              <a:t>Le riviste vengono indicizzate in database, ciascuno con i propri marcatori</a:t>
            </a:r>
          </a:p>
          <a:p>
            <a:r>
              <a:rPr lang="it-IT" dirty="0">
                <a:solidFill>
                  <a:schemeClr val="tx1">
                    <a:lumMod val="65000"/>
                    <a:lumOff val="35000"/>
                  </a:schemeClr>
                </a:solidFill>
              </a:rPr>
              <a:t>Il numero di riviste indicizzate è in crescita, ma i criteri per l’indicizzazione sono discutibili. E non è l’unico problema</a:t>
            </a:r>
          </a:p>
        </p:txBody>
      </p:sp>
      <p:sp>
        <p:nvSpPr>
          <p:cNvPr id="4" name="Segnaposto data 3">
            <a:extLst>
              <a:ext uri="{FF2B5EF4-FFF2-40B4-BE49-F238E27FC236}">
                <a16:creationId xmlns:a16="http://schemas.microsoft.com/office/drawing/2014/main" id="{A421D8FF-4F03-3608-E5A8-D8744AA412A2}"/>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CE83BC29-8D64-2975-8E93-7BE92C78B6D2}"/>
              </a:ext>
            </a:extLst>
          </p:cNvPr>
          <p:cNvSpPr>
            <a:spLocks noGrp="1"/>
          </p:cNvSpPr>
          <p:nvPr>
            <p:ph type="sldNum" sz="quarter" idx="12"/>
          </p:nvPr>
        </p:nvSpPr>
        <p:spPr/>
        <p:txBody>
          <a:bodyPr/>
          <a:lstStyle/>
          <a:p>
            <a:fld id="{10996E8D-B134-8048-B2BE-75318BCEF694}" type="slidenum">
              <a:rPr lang="it-IT" smtClean="0"/>
              <a:t>119</a:t>
            </a:fld>
            <a:endParaRPr lang="it-IT"/>
          </a:p>
        </p:txBody>
      </p:sp>
    </p:spTree>
    <p:extLst>
      <p:ext uri="{BB962C8B-B14F-4D97-AF65-F5344CB8AC3E}">
        <p14:creationId xmlns:p14="http://schemas.microsoft.com/office/powerpoint/2010/main" val="312515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12</a:t>
            </a:fld>
            <a:endParaRPr lang="it-IT"/>
          </a:p>
        </p:txBody>
      </p:sp>
      <p:sp>
        <p:nvSpPr>
          <p:cNvPr id="5" name="CasellaDiTesto 4"/>
          <p:cNvSpPr txBox="1"/>
          <p:nvPr/>
        </p:nvSpPr>
        <p:spPr>
          <a:xfrm>
            <a:off x="1428750" y="2619379"/>
            <a:ext cx="2349500" cy="1307978"/>
          </a:xfrm>
          <a:prstGeom prst="rect">
            <a:avLst/>
          </a:prstGeom>
          <a:noFill/>
        </p:spPr>
        <p:txBody>
          <a:bodyPr wrap="square" lIns="91368" tIns="45684" rIns="91368" bIns="45684" rtlCol="0">
            <a:spAutoFit/>
          </a:bodyPr>
          <a:lstStyle/>
          <a:p>
            <a:r>
              <a:rPr lang="it-IT" sz="7900" dirty="0"/>
              <a:t>A</a:t>
            </a:r>
          </a:p>
        </p:txBody>
      </p:sp>
      <p:sp>
        <p:nvSpPr>
          <p:cNvPr id="7" name="CasellaDiTesto 6"/>
          <p:cNvSpPr txBox="1"/>
          <p:nvPr/>
        </p:nvSpPr>
        <p:spPr>
          <a:xfrm>
            <a:off x="6363350" y="2619379"/>
            <a:ext cx="2349500" cy="1307978"/>
          </a:xfrm>
          <a:prstGeom prst="rect">
            <a:avLst/>
          </a:prstGeom>
          <a:noFill/>
        </p:spPr>
        <p:txBody>
          <a:bodyPr wrap="square" lIns="91368" tIns="45684" rIns="91368" bIns="45684" rtlCol="0">
            <a:spAutoFit/>
          </a:bodyPr>
          <a:lstStyle/>
          <a:p>
            <a:r>
              <a:rPr lang="it-IT" sz="7900" dirty="0"/>
              <a:t>B</a:t>
            </a:r>
          </a:p>
        </p:txBody>
      </p:sp>
      <p:sp>
        <p:nvSpPr>
          <p:cNvPr id="6" name="Freccia bidirezionale orizzontale 5"/>
          <p:cNvSpPr/>
          <p:nvPr/>
        </p:nvSpPr>
        <p:spPr>
          <a:xfrm>
            <a:off x="2667005" y="3270248"/>
            <a:ext cx="3571870" cy="318390"/>
          </a:xfrm>
          <a:prstGeom prst="leftRightArrow">
            <a:avLst/>
          </a:prstGeom>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a:endParaRPr lang="it-IT"/>
          </a:p>
        </p:txBody>
      </p:sp>
      <p:sp>
        <p:nvSpPr>
          <p:cNvPr id="8" name="CasellaDiTesto 7"/>
          <p:cNvSpPr txBox="1"/>
          <p:nvPr/>
        </p:nvSpPr>
        <p:spPr>
          <a:xfrm>
            <a:off x="2787650" y="1179784"/>
            <a:ext cx="2349500" cy="1307978"/>
          </a:xfrm>
          <a:prstGeom prst="rect">
            <a:avLst/>
          </a:prstGeom>
          <a:noFill/>
        </p:spPr>
        <p:txBody>
          <a:bodyPr wrap="square" lIns="91368" tIns="45684" rIns="91368" bIns="45684" rtlCol="0">
            <a:spAutoFit/>
          </a:bodyPr>
          <a:lstStyle/>
          <a:p>
            <a:r>
              <a:rPr lang="it-IT" sz="7900" dirty="0"/>
              <a:t>C</a:t>
            </a:r>
          </a:p>
        </p:txBody>
      </p:sp>
      <p:sp>
        <p:nvSpPr>
          <p:cNvPr id="9" name="CasellaDiTesto 8"/>
          <p:cNvSpPr txBox="1"/>
          <p:nvPr/>
        </p:nvSpPr>
        <p:spPr>
          <a:xfrm>
            <a:off x="5137150" y="4340764"/>
            <a:ext cx="2349500" cy="1307978"/>
          </a:xfrm>
          <a:prstGeom prst="rect">
            <a:avLst/>
          </a:prstGeom>
          <a:noFill/>
        </p:spPr>
        <p:txBody>
          <a:bodyPr wrap="square" lIns="91368" tIns="45684" rIns="91368" bIns="45684" rtlCol="0">
            <a:spAutoFit/>
          </a:bodyPr>
          <a:lstStyle/>
          <a:p>
            <a:r>
              <a:rPr lang="it-IT" sz="7900" dirty="0"/>
              <a:t>D</a:t>
            </a:r>
          </a:p>
        </p:txBody>
      </p:sp>
      <p:sp>
        <p:nvSpPr>
          <p:cNvPr id="10" name="CasellaDiTesto 9"/>
          <p:cNvSpPr txBox="1"/>
          <p:nvPr/>
        </p:nvSpPr>
        <p:spPr>
          <a:xfrm>
            <a:off x="2870200" y="5322086"/>
            <a:ext cx="2349500" cy="1307978"/>
          </a:xfrm>
          <a:prstGeom prst="rect">
            <a:avLst/>
          </a:prstGeom>
          <a:noFill/>
        </p:spPr>
        <p:txBody>
          <a:bodyPr wrap="square" lIns="91368" tIns="45684" rIns="91368" bIns="45684" rtlCol="0">
            <a:spAutoFit/>
          </a:bodyPr>
          <a:lstStyle/>
          <a:p>
            <a:r>
              <a:rPr lang="it-IT" sz="7900" dirty="0"/>
              <a:t>E</a:t>
            </a:r>
          </a:p>
        </p:txBody>
      </p:sp>
      <p:sp>
        <p:nvSpPr>
          <p:cNvPr id="11" name="CasellaDiTesto 10"/>
          <p:cNvSpPr txBox="1"/>
          <p:nvPr/>
        </p:nvSpPr>
        <p:spPr>
          <a:xfrm>
            <a:off x="5289550" y="1332183"/>
            <a:ext cx="2349500" cy="1307978"/>
          </a:xfrm>
          <a:prstGeom prst="rect">
            <a:avLst/>
          </a:prstGeom>
          <a:noFill/>
        </p:spPr>
        <p:txBody>
          <a:bodyPr wrap="square" lIns="91368" tIns="45684" rIns="91368" bIns="45684" rtlCol="0">
            <a:spAutoFit/>
          </a:bodyPr>
          <a:lstStyle/>
          <a:p>
            <a:r>
              <a:rPr lang="it-IT" sz="7900" dirty="0" err="1"/>
              <a:t>F</a:t>
            </a:r>
            <a:endParaRPr lang="it-IT" sz="7900" dirty="0"/>
          </a:p>
        </p:txBody>
      </p:sp>
      <p:sp>
        <p:nvSpPr>
          <p:cNvPr id="13" name="CasellaDiTesto 12"/>
          <p:cNvSpPr txBox="1"/>
          <p:nvPr/>
        </p:nvSpPr>
        <p:spPr>
          <a:xfrm>
            <a:off x="4267200" y="357461"/>
            <a:ext cx="2349500" cy="1307978"/>
          </a:xfrm>
          <a:prstGeom prst="rect">
            <a:avLst/>
          </a:prstGeom>
          <a:noFill/>
        </p:spPr>
        <p:txBody>
          <a:bodyPr wrap="square" lIns="91368" tIns="45684" rIns="91368" bIns="45684" rtlCol="0">
            <a:spAutoFit/>
          </a:bodyPr>
          <a:lstStyle/>
          <a:p>
            <a:r>
              <a:rPr lang="it-IT" sz="7900" dirty="0" err="1"/>
              <a:t>G</a:t>
            </a:r>
            <a:endParaRPr lang="it-IT" sz="7900" dirty="0"/>
          </a:p>
        </p:txBody>
      </p:sp>
      <p:sp>
        <p:nvSpPr>
          <p:cNvPr id="14" name="CasellaDiTesto 13"/>
          <p:cNvSpPr txBox="1"/>
          <p:nvPr/>
        </p:nvSpPr>
        <p:spPr>
          <a:xfrm>
            <a:off x="438150" y="670466"/>
            <a:ext cx="2349500" cy="1307978"/>
          </a:xfrm>
          <a:prstGeom prst="rect">
            <a:avLst/>
          </a:prstGeom>
          <a:noFill/>
        </p:spPr>
        <p:txBody>
          <a:bodyPr wrap="square" lIns="91368" tIns="45684" rIns="91368" bIns="45684" rtlCol="0">
            <a:spAutoFit/>
          </a:bodyPr>
          <a:lstStyle/>
          <a:p>
            <a:r>
              <a:rPr lang="it-IT" sz="7900" dirty="0" err="1"/>
              <a:t>H</a:t>
            </a:r>
            <a:endParaRPr lang="it-IT" sz="7900" dirty="0"/>
          </a:p>
        </p:txBody>
      </p:sp>
      <p:sp>
        <p:nvSpPr>
          <p:cNvPr id="15" name="CasellaDiTesto 14"/>
          <p:cNvSpPr txBox="1"/>
          <p:nvPr/>
        </p:nvSpPr>
        <p:spPr>
          <a:xfrm>
            <a:off x="1065570" y="4279121"/>
            <a:ext cx="2349500" cy="1307978"/>
          </a:xfrm>
          <a:prstGeom prst="rect">
            <a:avLst/>
          </a:prstGeom>
          <a:noFill/>
        </p:spPr>
        <p:txBody>
          <a:bodyPr wrap="square" lIns="91368" tIns="45684" rIns="91368" bIns="45684" rtlCol="0">
            <a:spAutoFit/>
          </a:bodyPr>
          <a:lstStyle/>
          <a:p>
            <a:r>
              <a:rPr lang="it-IT" sz="7900" dirty="0" err="1"/>
              <a:t>L</a:t>
            </a:r>
            <a:endParaRPr lang="it-IT" sz="7900" dirty="0"/>
          </a:p>
        </p:txBody>
      </p:sp>
      <p:sp>
        <p:nvSpPr>
          <p:cNvPr id="16" name="CasellaDiTesto 15"/>
          <p:cNvSpPr txBox="1"/>
          <p:nvPr/>
        </p:nvSpPr>
        <p:spPr>
          <a:xfrm>
            <a:off x="7194550" y="1484584"/>
            <a:ext cx="2349500" cy="1307978"/>
          </a:xfrm>
          <a:prstGeom prst="rect">
            <a:avLst/>
          </a:prstGeom>
          <a:noFill/>
        </p:spPr>
        <p:txBody>
          <a:bodyPr wrap="square" lIns="91368" tIns="45684" rIns="91368" bIns="45684" rtlCol="0">
            <a:spAutoFit/>
          </a:bodyPr>
          <a:lstStyle/>
          <a:p>
            <a:r>
              <a:rPr lang="it-IT" sz="7900" dirty="0" err="1"/>
              <a:t>I</a:t>
            </a:r>
            <a:endParaRPr lang="it-IT" sz="7900" dirty="0"/>
          </a:p>
        </p:txBody>
      </p:sp>
      <p:sp>
        <p:nvSpPr>
          <p:cNvPr id="17" name="CasellaDiTesto 16"/>
          <p:cNvSpPr txBox="1"/>
          <p:nvPr/>
        </p:nvSpPr>
        <p:spPr>
          <a:xfrm>
            <a:off x="7194550" y="3998644"/>
            <a:ext cx="2349500" cy="1307978"/>
          </a:xfrm>
          <a:prstGeom prst="rect">
            <a:avLst/>
          </a:prstGeom>
          <a:noFill/>
        </p:spPr>
        <p:txBody>
          <a:bodyPr wrap="square" lIns="91368" tIns="45684" rIns="91368" bIns="45684" rtlCol="0">
            <a:spAutoFit/>
          </a:bodyPr>
          <a:lstStyle/>
          <a:p>
            <a:r>
              <a:rPr lang="it-IT" sz="7900" dirty="0" err="1"/>
              <a:t>M</a:t>
            </a:r>
            <a:endParaRPr lang="it-IT" sz="7900" dirty="0"/>
          </a:p>
        </p:txBody>
      </p:sp>
      <p:sp>
        <p:nvSpPr>
          <p:cNvPr id="18" name="CasellaDiTesto 17"/>
          <p:cNvSpPr txBox="1"/>
          <p:nvPr/>
        </p:nvSpPr>
        <p:spPr>
          <a:xfrm>
            <a:off x="6337300" y="161141"/>
            <a:ext cx="2349500" cy="1307978"/>
          </a:xfrm>
          <a:prstGeom prst="rect">
            <a:avLst/>
          </a:prstGeom>
          <a:noFill/>
        </p:spPr>
        <p:txBody>
          <a:bodyPr wrap="square" lIns="91368" tIns="45684" rIns="91368" bIns="45684" rtlCol="0">
            <a:spAutoFit/>
          </a:bodyPr>
          <a:lstStyle/>
          <a:p>
            <a:r>
              <a:rPr lang="it-IT" sz="7900" dirty="0" err="1"/>
              <a:t>N</a:t>
            </a:r>
            <a:endParaRPr lang="it-IT" sz="7900" dirty="0"/>
          </a:p>
        </p:txBody>
      </p:sp>
      <p:sp>
        <p:nvSpPr>
          <p:cNvPr id="19" name="CasellaDiTesto 18"/>
          <p:cNvSpPr txBox="1"/>
          <p:nvPr/>
        </p:nvSpPr>
        <p:spPr>
          <a:xfrm>
            <a:off x="627420" y="2146301"/>
            <a:ext cx="2349500" cy="1307978"/>
          </a:xfrm>
          <a:prstGeom prst="rect">
            <a:avLst/>
          </a:prstGeom>
          <a:noFill/>
        </p:spPr>
        <p:txBody>
          <a:bodyPr wrap="square" lIns="91368" tIns="45684" rIns="91368" bIns="45684" rtlCol="0">
            <a:spAutoFit/>
          </a:bodyPr>
          <a:lstStyle/>
          <a:p>
            <a:r>
              <a:rPr lang="it-IT" sz="7900" dirty="0" err="1"/>
              <a:t>O</a:t>
            </a:r>
            <a:endParaRPr lang="it-IT" sz="7900" dirty="0"/>
          </a:p>
        </p:txBody>
      </p:sp>
      <p:sp>
        <p:nvSpPr>
          <p:cNvPr id="20" name="CasellaDiTesto 19"/>
          <p:cNvSpPr txBox="1"/>
          <p:nvPr/>
        </p:nvSpPr>
        <p:spPr>
          <a:xfrm>
            <a:off x="2495550" y="3679046"/>
            <a:ext cx="2349500" cy="1307978"/>
          </a:xfrm>
          <a:prstGeom prst="rect">
            <a:avLst/>
          </a:prstGeom>
          <a:noFill/>
        </p:spPr>
        <p:txBody>
          <a:bodyPr wrap="square" lIns="91368" tIns="45684" rIns="91368" bIns="45684" rtlCol="0">
            <a:spAutoFit/>
          </a:bodyPr>
          <a:lstStyle/>
          <a:p>
            <a:r>
              <a:rPr lang="it-IT" sz="7900" dirty="0" err="1"/>
              <a:t>P</a:t>
            </a:r>
            <a:endParaRPr lang="it-IT" sz="7900" dirty="0"/>
          </a:p>
        </p:txBody>
      </p:sp>
      <p:sp>
        <p:nvSpPr>
          <p:cNvPr id="21" name="CasellaDiTesto 20"/>
          <p:cNvSpPr txBox="1"/>
          <p:nvPr/>
        </p:nvSpPr>
        <p:spPr>
          <a:xfrm>
            <a:off x="1917700" y="161141"/>
            <a:ext cx="2349500" cy="1307978"/>
          </a:xfrm>
          <a:prstGeom prst="rect">
            <a:avLst/>
          </a:prstGeom>
          <a:noFill/>
        </p:spPr>
        <p:txBody>
          <a:bodyPr wrap="square" lIns="91368" tIns="45684" rIns="91368" bIns="45684" rtlCol="0">
            <a:spAutoFit/>
          </a:bodyPr>
          <a:lstStyle/>
          <a:p>
            <a:r>
              <a:rPr lang="it-IT" sz="7900" dirty="0" err="1"/>
              <a:t>Q</a:t>
            </a:r>
            <a:endParaRPr lang="it-IT" sz="7900" dirty="0"/>
          </a:p>
        </p:txBody>
      </p:sp>
      <p:sp>
        <p:nvSpPr>
          <p:cNvPr id="22" name="CasellaDiTesto 21"/>
          <p:cNvSpPr txBox="1"/>
          <p:nvPr/>
        </p:nvSpPr>
        <p:spPr>
          <a:xfrm>
            <a:off x="6582420" y="5362039"/>
            <a:ext cx="2349500" cy="1307978"/>
          </a:xfrm>
          <a:prstGeom prst="rect">
            <a:avLst/>
          </a:prstGeom>
          <a:noFill/>
        </p:spPr>
        <p:txBody>
          <a:bodyPr wrap="square" lIns="91368" tIns="45684" rIns="91368" bIns="45684" rtlCol="0">
            <a:spAutoFit/>
          </a:bodyPr>
          <a:lstStyle/>
          <a:p>
            <a:r>
              <a:rPr lang="it-IT" sz="7900" dirty="0" err="1"/>
              <a:t>R</a:t>
            </a:r>
            <a:endParaRPr lang="it-IT" sz="7900" dirty="0"/>
          </a:p>
        </p:txBody>
      </p:sp>
      <p:sp>
        <p:nvSpPr>
          <p:cNvPr id="23" name="CasellaDiTesto 22"/>
          <p:cNvSpPr txBox="1"/>
          <p:nvPr/>
        </p:nvSpPr>
        <p:spPr>
          <a:xfrm>
            <a:off x="4217050" y="1881454"/>
            <a:ext cx="2349500" cy="1307978"/>
          </a:xfrm>
          <a:prstGeom prst="rect">
            <a:avLst/>
          </a:prstGeom>
          <a:noFill/>
        </p:spPr>
        <p:txBody>
          <a:bodyPr wrap="square" lIns="91368" tIns="45684" rIns="91368" bIns="45684" rtlCol="0">
            <a:spAutoFit/>
          </a:bodyPr>
          <a:lstStyle/>
          <a:p>
            <a:r>
              <a:rPr lang="it-IT" sz="7900" dirty="0" err="1"/>
              <a:t>S</a:t>
            </a:r>
            <a:endParaRPr lang="it-IT" sz="7900" dirty="0"/>
          </a:p>
        </p:txBody>
      </p:sp>
      <p:sp>
        <p:nvSpPr>
          <p:cNvPr id="24" name="CasellaDiTesto 23"/>
          <p:cNvSpPr txBox="1"/>
          <p:nvPr/>
        </p:nvSpPr>
        <p:spPr>
          <a:xfrm>
            <a:off x="0" y="3718999"/>
            <a:ext cx="2349500" cy="1307978"/>
          </a:xfrm>
          <a:prstGeom prst="rect">
            <a:avLst/>
          </a:prstGeom>
          <a:noFill/>
        </p:spPr>
        <p:txBody>
          <a:bodyPr wrap="square" lIns="91368" tIns="45684" rIns="91368" bIns="45684" rtlCol="0">
            <a:spAutoFit/>
          </a:bodyPr>
          <a:lstStyle/>
          <a:p>
            <a:r>
              <a:rPr lang="it-IT" sz="7900" dirty="0" err="1"/>
              <a:t>U</a:t>
            </a:r>
            <a:endParaRPr lang="it-IT" sz="7900" dirty="0"/>
          </a:p>
        </p:txBody>
      </p:sp>
      <p:sp>
        <p:nvSpPr>
          <p:cNvPr id="25" name="CasellaDiTesto 24"/>
          <p:cNvSpPr txBox="1"/>
          <p:nvPr/>
        </p:nvSpPr>
        <p:spPr>
          <a:xfrm>
            <a:off x="7757170" y="2659331"/>
            <a:ext cx="2349500" cy="1307978"/>
          </a:xfrm>
          <a:prstGeom prst="rect">
            <a:avLst/>
          </a:prstGeom>
          <a:noFill/>
        </p:spPr>
        <p:txBody>
          <a:bodyPr wrap="square" lIns="91368" tIns="45684" rIns="91368" bIns="45684" rtlCol="0">
            <a:spAutoFit/>
          </a:bodyPr>
          <a:lstStyle/>
          <a:p>
            <a:r>
              <a:rPr lang="it-IT" sz="7900" dirty="0" err="1"/>
              <a:t>V</a:t>
            </a:r>
            <a:endParaRPr lang="it-IT" sz="7900" dirty="0"/>
          </a:p>
        </p:txBody>
      </p:sp>
      <p:sp>
        <p:nvSpPr>
          <p:cNvPr id="26" name="CasellaDiTesto 25"/>
          <p:cNvSpPr txBox="1"/>
          <p:nvPr/>
        </p:nvSpPr>
        <p:spPr>
          <a:xfrm>
            <a:off x="3778250" y="3718999"/>
            <a:ext cx="2349500" cy="1307978"/>
          </a:xfrm>
          <a:prstGeom prst="rect">
            <a:avLst/>
          </a:prstGeom>
          <a:noFill/>
        </p:spPr>
        <p:txBody>
          <a:bodyPr wrap="square" lIns="91368" tIns="45684" rIns="91368" bIns="45684" rtlCol="0">
            <a:spAutoFit/>
          </a:bodyPr>
          <a:lstStyle/>
          <a:p>
            <a:r>
              <a:rPr lang="it-IT" sz="7900" dirty="0" err="1"/>
              <a:t>Z</a:t>
            </a:r>
            <a:endParaRPr lang="it-IT" sz="7900" dirty="0"/>
          </a:p>
        </p:txBody>
      </p:sp>
      <p:cxnSp>
        <p:nvCxnSpPr>
          <p:cNvPr id="27" name="Connettore 2 26"/>
          <p:cNvCxnSpPr/>
          <p:nvPr/>
        </p:nvCxnSpPr>
        <p:spPr>
          <a:xfrm flipH="1">
            <a:off x="1917700" y="1881450"/>
            <a:ext cx="177800" cy="9265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onnettore 2 28"/>
          <p:cNvCxnSpPr/>
          <p:nvPr/>
        </p:nvCxnSpPr>
        <p:spPr>
          <a:xfrm flipH="1">
            <a:off x="6127750" y="4635506"/>
            <a:ext cx="1066800" cy="3669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onnettore 2 30"/>
          <p:cNvCxnSpPr/>
          <p:nvPr/>
        </p:nvCxnSpPr>
        <p:spPr>
          <a:xfrm flipH="1" flipV="1">
            <a:off x="6858005" y="1179784"/>
            <a:ext cx="374650" cy="701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onnettore 2 31"/>
          <p:cNvCxnSpPr/>
          <p:nvPr/>
        </p:nvCxnSpPr>
        <p:spPr>
          <a:xfrm flipH="1">
            <a:off x="1917705" y="4841873"/>
            <a:ext cx="1749430" cy="4098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Connettore 2 34"/>
          <p:cNvCxnSpPr/>
          <p:nvPr/>
        </p:nvCxnSpPr>
        <p:spPr>
          <a:xfrm>
            <a:off x="4397375" y="1640943"/>
            <a:ext cx="822330" cy="3529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Connettore 2 37"/>
          <p:cNvCxnSpPr/>
          <p:nvPr/>
        </p:nvCxnSpPr>
        <p:spPr>
          <a:xfrm flipH="1">
            <a:off x="6616705" y="2033850"/>
            <a:ext cx="615950" cy="7741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Connettore 2 40"/>
          <p:cNvCxnSpPr/>
          <p:nvPr/>
        </p:nvCxnSpPr>
        <p:spPr>
          <a:xfrm flipH="1" flipV="1">
            <a:off x="5646450" y="5581110"/>
            <a:ext cx="716900" cy="3974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Connettore 2 42"/>
          <p:cNvCxnSpPr/>
          <p:nvPr/>
        </p:nvCxnSpPr>
        <p:spPr>
          <a:xfrm flipV="1">
            <a:off x="1635135" y="4454535"/>
            <a:ext cx="920750" cy="3508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Connettore 2 44"/>
          <p:cNvCxnSpPr/>
          <p:nvPr/>
        </p:nvCxnSpPr>
        <p:spPr>
          <a:xfrm flipH="1" flipV="1">
            <a:off x="1113195" y="3588641"/>
            <a:ext cx="222250" cy="8658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Connettore 2 47"/>
          <p:cNvCxnSpPr/>
          <p:nvPr/>
        </p:nvCxnSpPr>
        <p:spPr>
          <a:xfrm flipH="1" flipV="1">
            <a:off x="809625" y="1881461"/>
            <a:ext cx="111130" cy="5704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Connettore 2 51"/>
          <p:cNvCxnSpPr/>
          <p:nvPr/>
        </p:nvCxnSpPr>
        <p:spPr>
          <a:xfrm flipH="1" flipV="1">
            <a:off x="7000885" y="3679038"/>
            <a:ext cx="222250" cy="701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Connettore 2 52"/>
          <p:cNvCxnSpPr/>
          <p:nvPr/>
        </p:nvCxnSpPr>
        <p:spPr>
          <a:xfrm flipH="1" flipV="1">
            <a:off x="6858005" y="1179784"/>
            <a:ext cx="222250" cy="701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Connettore 2 53"/>
          <p:cNvCxnSpPr/>
          <p:nvPr/>
        </p:nvCxnSpPr>
        <p:spPr>
          <a:xfrm flipH="1" flipV="1">
            <a:off x="7010405" y="1332184"/>
            <a:ext cx="222250" cy="701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42709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C4259D19-6EF5-FB29-8B2D-94ACD58695F9}"/>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495E9522-42B8-1B01-3533-12DD30489C6C}"/>
              </a:ext>
            </a:extLst>
          </p:cNvPr>
          <p:cNvSpPr>
            <a:spLocks noGrp="1"/>
          </p:cNvSpPr>
          <p:nvPr>
            <p:ph type="sldNum" sz="quarter" idx="12"/>
          </p:nvPr>
        </p:nvSpPr>
        <p:spPr/>
        <p:txBody>
          <a:bodyPr/>
          <a:lstStyle/>
          <a:p>
            <a:fld id="{10996E8D-B134-8048-B2BE-75318BCEF694}" type="slidenum">
              <a:rPr lang="it-IT" smtClean="0"/>
              <a:t>120</a:t>
            </a:fld>
            <a:endParaRPr lang="it-IT"/>
          </a:p>
        </p:txBody>
      </p:sp>
      <p:pic>
        <p:nvPicPr>
          <p:cNvPr id="8" name="Immagine 7">
            <a:extLst>
              <a:ext uri="{FF2B5EF4-FFF2-40B4-BE49-F238E27FC236}">
                <a16:creationId xmlns:a16="http://schemas.microsoft.com/office/drawing/2014/main" id="{3DA54BAF-3123-6355-059F-6F881EA8F406}"/>
              </a:ext>
            </a:extLst>
          </p:cNvPr>
          <p:cNvPicPr>
            <a:picLocks noChangeAspect="1"/>
          </p:cNvPicPr>
          <p:nvPr/>
        </p:nvPicPr>
        <p:blipFill>
          <a:blip r:embed="rId3"/>
          <a:stretch>
            <a:fillRect/>
          </a:stretch>
        </p:blipFill>
        <p:spPr>
          <a:xfrm>
            <a:off x="1613470" y="857251"/>
            <a:ext cx="5829300" cy="5067212"/>
          </a:xfrm>
          <a:prstGeom prst="rect">
            <a:avLst/>
          </a:prstGeom>
        </p:spPr>
      </p:pic>
    </p:spTree>
    <p:extLst>
      <p:ext uri="{BB962C8B-B14F-4D97-AF65-F5344CB8AC3E}">
        <p14:creationId xmlns:p14="http://schemas.microsoft.com/office/powerpoint/2010/main" val="18786290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620C3BB6-F28A-746A-21DA-764B01383D29}"/>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2ED46F5A-FBEF-68D4-E540-2A5E88705264}"/>
              </a:ext>
            </a:extLst>
          </p:cNvPr>
          <p:cNvSpPr>
            <a:spLocks noGrp="1"/>
          </p:cNvSpPr>
          <p:nvPr>
            <p:ph type="sldNum" sz="quarter" idx="12"/>
          </p:nvPr>
        </p:nvSpPr>
        <p:spPr/>
        <p:txBody>
          <a:bodyPr/>
          <a:lstStyle/>
          <a:p>
            <a:fld id="{10996E8D-B134-8048-B2BE-75318BCEF694}" type="slidenum">
              <a:rPr lang="it-IT" smtClean="0"/>
              <a:t>121</a:t>
            </a:fld>
            <a:endParaRPr lang="it-IT"/>
          </a:p>
        </p:txBody>
      </p:sp>
      <p:pic>
        <p:nvPicPr>
          <p:cNvPr id="8" name="Immagine 7">
            <a:extLst>
              <a:ext uri="{FF2B5EF4-FFF2-40B4-BE49-F238E27FC236}">
                <a16:creationId xmlns:a16="http://schemas.microsoft.com/office/drawing/2014/main" id="{C8C9EA54-8423-31EF-220C-74DF35049A30}"/>
              </a:ext>
            </a:extLst>
          </p:cNvPr>
          <p:cNvPicPr>
            <a:picLocks noChangeAspect="1"/>
          </p:cNvPicPr>
          <p:nvPr/>
        </p:nvPicPr>
        <p:blipFill>
          <a:blip r:embed="rId3"/>
          <a:stretch>
            <a:fillRect/>
          </a:stretch>
        </p:blipFill>
        <p:spPr>
          <a:xfrm>
            <a:off x="1657350" y="1602196"/>
            <a:ext cx="5829300" cy="3653609"/>
          </a:xfrm>
          <a:prstGeom prst="rect">
            <a:avLst/>
          </a:prstGeom>
        </p:spPr>
      </p:pic>
    </p:spTree>
    <p:extLst>
      <p:ext uri="{BB962C8B-B14F-4D97-AF65-F5344CB8AC3E}">
        <p14:creationId xmlns:p14="http://schemas.microsoft.com/office/powerpoint/2010/main" val="24057825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lumMod val="65000"/>
                    <a:lumOff val="35000"/>
                  </a:schemeClr>
                </a:solidFill>
              </a:rPr>
              <a:t>(… può essere utile sapere che)</a:t>
            </a:r>
          </a:p>
        </p:txBody>
      </p:sp>
      <p:sp>
        <p:nvSpPr>
          <p:cNvPr id="3" name="Segnaposto contenuto 2"/>
          <p:cNvSpPr>
            <a:spLocks noGrp="1"/>
          </p:cNvSpPr>
          <p:nvPr>
            <p:ph idx="1"/>
          </p:nvPr>
        </p:nvSpPr>
        <p:spPr/>
        <p:txBody>
          <a:bodyPr>
            <a:normAutofit fontScale="85000" lnSpcReduction="10000"/>
          </a:bodyPr>
          <a:lstStyle/>
          <a:p>
            <a:r>
              <a:rPr lang="it-IT" dirty="0">
                <a:solidFill>
                  <a:schemeClr val="tx1">
                    <a:lumMod val="65000"/>
                    <a:lumOff val="35000"/>
                  </a:schemeClr>
                </a:solidFill>
              </a:rPr>
              <a:t>Scopus è di Elsevier, </a:t>
            </a:r>
            <a:r>
              <a:rPr lang="it-IT" dirty="0" err="1">
                <a:solidFill>
                  <a:schemeClr val="tx1">
                    <a:lumMod val="65000"/>
                    <a:lumOff val="35000"/>
                  </a:schemeClr>
                </a:solidFill>
              </a:rPr>
              <a:t>WoS</a:t>
            </a:r>
            <a:r>
              <a:rPr lang="it-IT" dirty="0">
                <a:solidFill>
                  <a:schemeClr val="tx1">
                    <a:lumMod val="65000"/>
                    <a:lumOff val="35000"/>
                  </a:schemeClr>
                </a:solidFill>
              </a:rPr>
              <a:t> di </a:t>
            </a:r>
            <a:r>
              <a:rPr lang="it-IT" dirty="0" err="1">
                <a:solidFill>
                  <a:schemeClr val="tx1">
                    <a:lumMod val="65000"/>
                    <a:lumOff val="35000"/>
                  </a:schemeClr>
                </a:solidFill>
              </a:rPr>
              <a:t>Clarivate</a:t>
            </a:r>
            <a:r>
              <a:rPr lang="it-IT" dirty="0">
                <a:solidFill>
                  <a:schemeClr val="tx1">
                    <a:lumMod val="65000"/>
                    <a:lumOff val="35000"/>
                  </a:schemeClr>
                </a:solidFill>
              </a:rPr>
              <a:t> Analytics, Google </a:t>
            </a:r>
            <a:r>
              <a:rPr lang="it-IT" dirty="0" err="1">
                <a:solidFill>
                  <a:schemeClr val="tx1">
                    <a:lumMod val="65000"/>
                    <a:lumOff val="35000"/>
                  </a:schemeClr>
                </a:solidFill>
              </a:rPr>
              <a:t>Scholar</a:t>
            </a:r>
            <a:r>
              <a:rPr lang="it-IT" dirty="0">
                <a:solidFill>
                  <a:schemeClr val="tx1">
                    <a:lumMod val="65000"/>
                    <a:lumOff val="35000"/>
                  </a:schemeClr>
                </a:solidFill>
              </a:rPr>
              <a:t> è di Google</a:t>
            </a:r>
          </a:p>
          <a:p>
            <a:r>
              <a:rPr lang="it-IT" dirty="0" err="1">
                <a:solidFill>
                  <a:schemeClr val="tx1">
                    <a:lumMod val="65000"/>
                    <a:lumOff val="35000"/>
                  </a:schemeClr>
                </a:solidFill>
              </a:rPr>
              <a:t>Scholar</a:t>
            </a:r>
            <a:r>
              <a:rPr lang="it-IT" dirty="0">
                <a:solidFill>
                  <a:schemeClr val="tx1">
                    <a:lumMod val="65000"/>
                    <a:lumOff val="35000"/>
                  </a:schemeClr>
                </a:solidFill>
              </a:rPr>
              <a:t> è gratuito, gli altri forniscono servizi gratuiti e servizi a pagamento (alle università, per esempio)</a:t>
            </a:r>
          </a:p>
          <a:p>
            <a:r>
              <a:rPr lang="it-IT" dirty="0" err="1">
                <a:solidFill>
                  <a:schemeClr val="tx1">
                    <a:lumMod val="65000"/>
                    <a:lumOff val="35000"/>
                  </a:schemeClr>
                </a:solidFill>
              </a:rPr>
              <a:t>Scholar</a:t>
            </a:r>
            <a:r>
              <a:rPr lang="it-IT" dirty="0">
                <a:solidFill>
                  <a:schemeClr val="tx1">
                    <a:lumMod val="65000"/>
                    <a:lumOff val="35000"/>
                  </a:schemeClr>
                </a:solidFill>
              </a:rPr>
              <a:t> è un database automatico, senza filtri: gli altri hanno editor che fanno selezione anche su libri, atti di congressi…</a:t>
            </a:r>
          </a:p>
          <a:p>
            <a:r>
              <a:rPr lang="it-IT" dirty="0">
                <a:solidFill>
                  <a:schemeClr val="tx1">
                    <a:lumMod val="65000"/>
                    <a:lumOff val="35000"/>
                  </a:schemeClr>
                </a:solidFill>
              </a:rPr>
              <a:t>Scopus e </a:t>
            </a:r>
            <a:r>
              <a:rPr lang="it-IT" dirty="0" err="1">
                <a:solidFill>
                  <a:schemeClr val="tx1">
                    <a:lumMod val="65000"/>
                    <a:lumOff val="35000"/>
                  </a:schemeClr>
                </a:solidFill>
              </a:rPr>
              <a:t>WoS</a:t>
            </a:r>
            <a:r>
              <a:rPr lang="it-IT" dirty="0">
                <a:solidFill>
                  <a:schemeClr val="tx1">
                    <a:lumMod val="65000"/>
                    <a:lumOff val="35000"/>
                  </a:schemeClr>
                </a:solidFill>
              </a:rPr>
              <a:t> danno anche informazioni </a:t>
            </a:r>
            <a:r>
              <a:rPr lang="it-IT" dirty="0" err="1">
                <a:solidFill>
                  <a:schemeClr val="tx1">
                    <a:lumMod val="65000"/>
                    <a:lumOff val="35000"/>
                  </a:schemeClr>
                </a:solidFill>
              </a:rPr>
              <a:t>bibliometriche</a:t>
            </a:r>
            <a:r>
              <a:rPr lang="it-IT" dirty="0">
                <a:solidFill>
                  <a:schemeClr val="tx1">
                    <a:lumMod val="65000"/>
                    <a:lumOff val="35000"/>
                  </a:schemeClr>
                </a:solidFill>
              </a:rPr>
              <a:t> e la possibilità di altre analisi (e si usano per l’ASN!)</a:t>
            </a:r>
          </a:p>
          <a:p>
            <a:r>
              <a:rPr lang="it-IT" dirty="0">
                <a:solidFill>
                  <a:schemeClr val="tx1">
                    <a:lumMod val="65000"/>
                    <a:lumOff val="35000"/>
                  </a:schemeClr>
                </a:solidFill>
              </a:rPr>
              <a:t>Sono usati per le ricerche bibliografiche (per esempio) e danno accesso agli abstract (poi si paga l’accesso alla rivista, in genere) </a:t>
            </a:r>
          </a:p>
          <a:p>
            <a:r>
              <a:rPr lang="it-IT" dirty="0">
                <a:solidFill>
                  <a:schemeClr val="tx1">
                    <a:lumMod val="65000"/>
                    <a:lumOff val="35000"/>
                  </a:schemeClr>
                </a:solidFill>
              </a:rPr>
              <a:t>Ci sono poi database di settore come </a:t>
            </a:r>
            <a:r>
              <a:rPr lang="it-IT" dirty="0" err="1">
                <a:solidFill>
                  <a:schemeClr val="tx1">
                    <a:lumMod val="65000"/>
                    <a:lumOff val="35000"/>
                  </a:schemeClr>
                </a:solidFill>
              </a:rPr>
              <a:t>PubMed</a:t>
            </a:r>
            <a:r>
              <a:rPr lang="it-IT" dirty="0">
                <a:solidFill>
                  <a:schemeClr val="tx1">
                    <a:lumMod val="65000"/>
                    <a:lumOff val="35000"/>
                  </a:schemeClr>
                </a:solidFill>
              </a:rPr>
              <a:t>.</a:t>
            </a:r>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3DEA273F-2A49-564F-87D5-42FAE5D0967A}" type="slidenum">
              <a:rPr lang="it-IT" smtClean="0"/>
              <a:t>122</a:t>
            </a:fld>
            <a:endParaRPr lang="it-IT"/>
          </a:p>
        </p:txBody>
      </p:sp>
    </p:spTree>
    <p:extLst>
      <p:ext uri="{BB962C8B-B14F-4D97-AF65-F5344CB8AC3E}">
        <p14:creationId xmlns:p14="http://schemas.microsoft.com/office/powerpoint/2010/main" val="2802325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0B45880B-E449-3EA5-E467-4B388EBF5E7A}"/>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86ECF6F2-D31C-0FFA-211D-739C0B90361F}"/>
              </a:ext>
            </a:extLst>
          </p:cNvPr>
          <p:cNvSpPr>
            <a:spLocks noGrp="1"/>
          </p:cNvSpPr>
          <p:nvPr>
            <p:ph type="sldNum" sz="quarter" idx="12"/>
          </p:nvPr>
        </p:nvSpPr>
        <p:spPr/>
        <p:txBody>
          <a:bodyPr/>
          <a:lstStyle/>
          <a:p>
            <a:fld id="{10996E8D-B134-8048-B2BE-75318BCEF694}" type="slidenum">
              <a:rPr lang="it-IT" smtClean="0"/>
              <a:t>123</a:t>
            </a:fld>
            <a:endParaRPr lang="it-IT"/>
          </a:p>
        </p:txBody>
      </p:sp>
      <p:pic>
        <p:nvPicPr>
          <p:cNvPr id="8" name="Immagine 7">
            <a:extLst>
              <a:ext uri="{FF2B5EF4-FFF2-40B4-BE49-F238E27FC236}">
                <a16:creationId xmlns:a16="http://schemas.microsoft.com/office/drawing/2014/main" id="{B04A845D-13E8-0830-16AD-8DFBA923A84C}"/>
              </a:ext>
            </a:extLst>
          </p:cNvPr>
          <p:cNvPicPr>
            <a:picLocks noChangeAspect="1"/>
          </p:cNvPicPr>
          <p:nvPr/>
        </p:nvPicPr>
        <p:blipFill>
          <a:blip r:embed="rId3"/>
          <a:stretch>
            <a:fillRect/>
          </a:stretch>
        </p:blipFill>
        <p:spPr>
          <a:xfrm>
            <a:off x="1306442" y="1363758"/>
            <a:ext cx="6531117" cy="3999717"/>
          </a:xfrm>
          <a:prstGeom prst="rect">
            <a:avLst/>
          </a:prstGeom>
        </p:spPr>
      </p:pic>
    </p:spTree>
    <p:extLst>
      <p:ext uri="{BB962C8B-B14F-4D97-AF65-F5344CB8AC3E}">
        <p14:creationId xmlns:p14="http://schemas.microsoft.com/office/powerpoint/2010/main" val="31167645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lumMod val="65000"/>
                    <a:lumOff val="35000"/>
                  </a:schemeClr>
                </a:solidFill>
              </a:rPr>
              <a:t>Quante?</a:t>
            </a:r>
          </a:p>
        </p:txBody>
      </p:sp>
      <p:sp>
        <p:nvSpPr>
          <p:cNvPr id="3" name="Segnaposto contenuto 2"/>
          <p:cNvSpPr>
            <a:spLocks noGrp="1"/>
          </p:cNvSpPr>
          <p:nvPr>
            <p:ph idx="1"/>
          </p:nvPr>
        </p:nvSpPr>
        <p:spPr/>
        <p:txBody>
          <a:bodyPr>
            <a:normAutofit lnSpcReduction="10000"/>
          </a:bodyPr>
          <a:lstStyle/>
          <a:p>
            <a:r>
              <a:rPr lang="it-IT" dirty="0">
                <a:solidFill>
                  <a:schemeClr val="tx1">
                    <a:lumMod val="65000"/>
                    <a:lumOff val="35000"/>
                  </a:schemeClr>
                </a:solidFill>
              </a:rPr>
              <a:t>Nel 2018 si stimavano oltre 30k riviste scientifiche (con una crescita del 5-7% / anno) per circa 2,5 milioni di </a:t>
            </a:r>
            <a:r>
              <a:rPr lang="it-IT" dirty="0" err="1">
                <a:solidFill>
                  <a:schemeClr val="tx1">
                    <a:lumMod val="65000"/>
                    <a:lumOff val="35000"/>
                  </a:schemeClr>
                </a:solidFill>
              </a:rPr>
              <a:t>paper</a:t>
            </a:r>
            <a:r>
              <a:rPr lang="it-IT" dirty="0">
                <a:solidFill>
                  <a:schemeClr val="tx1">
                    <a:lumMod val="65000"/>
                    <a:lumOff val="35000"/>
                  </a:schemeClr>
                </a:solidFill>
              </a:rPr>
              <a:t> all’anno</a:t>
            </a:r>
          </a:p>
          <a:p>
            <a:r>
              <a:rPr lang="it-IT" dirty="0">
                <a:solidFill>
                  <a:schemeClr val="tx1">
                    <a:lumMod val="65000"/>
                    <a:lumOff val="35000"/>
                  </a:schemeClr>
                </a:solidFill>
              </a:rPr>
              <a:t>Perché così tante?</a:t>
            </a:r>
          </a:p>
          <a:p>
            <a:r>
              <a:rPr lang="it-IT" dirty="0">
                <a:solidFill>
                  <a:schemeClr val="tx1">
                    <a:lumMod val="65000"/>
                    <a:lumOff val="35000"/>
                  </a:schemeClr>
                </a:solidFill>
              </a:rPr>
              <a:t>Con la pandemia sono aumentati! E sono aumentati quelli che parlano di pandemia (anche i matematici e i fisici hanno cominciato a scrivere di pandemia)</a:t>
            </a:r>
          </a:p>
          <a:p>
            <a:r>
              <a:rPr lang="it-IT" dirty="0">
                <a:solidFill>
                  <a:schemeClr val="tx1">
                    <a:lumMod val="65000"/>
                    <a:lumOff val="35000"/>
                  </a:schemeClr>
                </a:solidFill>
              </a:rPr>
              <a:t>Sono aumentati i preprint: non molti sono diventati articoli scientifici “veri” ma intanto molti sono comunque diventati “notizia”</a:t>
            </a:r>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3DEA273F-2A49-564F-87D5-42FAE5D0967A}" type="slidenum">
              <a:rPr lang="it-IT" smtClean="0"/>
              <a:t>124</a:t>
            </a:fld>
            <a:endParaRPr lang="it-IT"/>
          </a:p>
        </p:txBody>
      </p:sp>
    </p:spTree>
    <p:extLst>
      <p:ext uri="{BB962C8B-B14F-4D97-AF65-F5344CB8AC3E}">
        <p14:creationId xmlns:p14="http://schemas.microsoft.com/office/powerpoint/2010/main" val="26073605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3DEA273F-2A49-564F-87D5-42FAE5D0967A}" type="slidenum">
              <a:rPr lang="it-IT" smtClean="0"/>
              <a:t>125</a:t>
            </a:fld>
            <a:endParaRPr lang="it-IT"/>
          </a:p>
        </p:txBody>
      </p:sp>
      <p:pic>
        <p:nvPicPr>
          <p:cNvPr id="8" name="Immagine 7">
            <a:extLst>
              <a:ext uri="{FF2B5EF4-FFF2-40B4-BE49-F238E27FC236}">
                <a16:creationId xmlns:a16="http://schemas.microsoft.com/office/drawing/2014/main" id="{6BA302CD-C6DF-1D67-EB92-A549219A2A71}"/>
              </a:ext>
            </a:extLst>
          </p:cNvPr>
          <p:cNvPicPr>
            <a:picLocks noChangeAspect="1"/>
          </p:cNvPicPr>
          <p:nvPr/>
        </p:nvPicPr>
        <p:blipFill>
          <a:blip r:embed="rId3"/>
          <a:stretch>
            <a:fillRect/>
          </a:stretch>
        </p:blipFill>
        <p:spPr>
          <a:xfrm>
            <a:off x="497205" y="1028224"/>
            <a:ext cx="8149590" cy="4502633"/>
          </a:xfrm>
          <a:prstGeom prst="rect">
            <a:avLst/>
          </a:prstGeom>
        </p:spPr>
      </p:pic>
    </p:spTree>
    <p:extLst>
      <p:ext uri="{BB962C8B-B14F-4D97-AF65-F5344CB8AC3E}">
        <p14:creationId xmlns:p14="http://schemas.microsoft.com/office/powerpoint/2010/main" val="3894906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DB9579DD-57F7-BA0E-AFC0-020EB82092ED}"/>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5A46053E-F802-B7EF-8ABC-FA128FD78029}"/>
              </a:ext>
            </a:extLst>
          </p:cNvPr>
          <p:cNvSpPr>
            <a:spLocks noGrp="1"/>
          </p:cNvSpPr>
          <p:nvPr>
            <p:ph type="sldNum" sz="quarter" idx="12"/>
          </p:nvPr>
        </p:nvSpPr>
        <p:spPr/>
        <p:txBody>
          <a:bodyPr/>
          <a:lstStyle/>
          <a:p>
            <a:fld id="{10996E8D-B134-8048-B2BE-75318BCEF694}" type="slidenum">
              <a:rPr lang="it-IT" smtClean="0"/>
              <a:t>126</a:t>
            </a:fld>
            <a:endParaRPr lang="it-IT"/>
          </a:p>
        </p:txBody>
      </p:sp>
      <p:pic>
        <p:nvPicPr>
          <p:cNvPr id="8" name="Immagine 7">
            <a:extLst>
              <a:ext uri="{FF2B5EF4-FFF2-40B4-BE49-F238E27FC236}">
                <a16:creationId xmlns:a16="http://schemas.microsoft.com/office/drawing/2014/main" id="{8A6E005C-9975-9C2F-7783-F93FF8DA5283}"/>
              </a:ext>
            </a:extLst>
          </p:cNvPr>
          <p:cNvPicPr>
            <a:picLocks noChangeAspect="1"/>
          </p:cNvPicPr>
          <p:nvPr/>
        </p:nvPicPr>
        <p:blipFill>
          <a:blip r:embed="rId3"/>
          <a:stretch>
            <a:fillRect/>
          </a:stretch>
        </p:blipFill>
        <p:spPr>
          <a:xfrm>
            <a:off x="1657350" y="1346047"/>
            <a:ext cx="5829300" cy="4165907"/>
          </a:xfrm>
          <a:prstGeom prst="rect">
            <a:avLst/>
          </a:prstGeom>
        </p:spPr>
      </p:pic>
    </p:spTree>
    <p:extLst>
      <p:ext uri="{BB962C8B-B14F-4D97-AF65-F5344CB8AC3E}">
        <p14:creationId xmlns:p14="http://schemas.microsoft.com/office/powerpoint/2010/main" val="1636925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5FE4255D-2476-A261-B8A2-C3BF1529F102}"/>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76565553-10A1-837D-9BE7-E4C380A539CE}"/>
              </a:ext>
            </a:extLst>
          </p:cNvPr>
          <p:cNvSpPr>
            <a:spLocks noGrp="1"/>
          </p:cNvSpPr>
          <p:nvPr>
            <p:ph type="sldNum" sz="quarter" idx="12"/>
          </p:nvPr>
        </p:nvSpPr>
        <p:spPr/>
        <p:txBody>
          <a:bodyPr/>
          <a:lstStyle/>
          <a:p>
            <a:fld id="{10996E8D-B134-8048-B2BE-75318BCEF694}" type="slidenum">
              <a:rPr lang="it-IT" smtClean="0"/>
              <a:t>127</a:t>
            </a:fld>
            <a:endParaRPr lang="it-IT"/>
          </a:p>
        </p:txBody>
      </p:sp>
      <p:pic>
        <p:nvPicPr>
          <p:cNvPr id="8" name="Immagine 7">
            <a:extLst>
              <a:ext uri="{FF2B5EF4-FFF2-40B4-BE49-F238E27FC236}">
                <a16:creationId xmlns:a16="http://schemas.microsoft.com/office/drawing/2014/main" id="{08182DDD-3458-A33F-5C53-A646570279AB}"/>
              </a:ext>
            </a:extLst>
          </p:cNvPr>
          <p:cNvPicPr>
            <a:picLocks noChangeAspect="1"/>
          </p:cNvPicPr>
          <p:nvPr/>
        </p:nvPicPr>
        <p:blipFill>
          <a:blip r:embed="rId3"/>
          <a:stretch>
            <a:fillRect/>
          </a:stretch>
        </p:blipFill>
        <p:spPr>
          <a:xfrm>
            <a:off x="497205" y="1121880"/>
            <a:ext cx="8149590" cy="4502633"/>
          </a:xfrm>
          <a:prstGeom prst="rect">
            <a:avLst/>
          </a:prstGeom>
        </p:spPr>
      </p:pic>
    </p:spTree>
    <p:extLst>
      <p:ext uri="{BB962C8B-B14F-4D97-AF65-F5344CB8AC3E}">
        <p14:creationId xmlns:p14="http://schemas.microsoft.com/office/powerpoint/2010/main" val="1686201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lumMod val="65000"/>
                    <a:lumOff val="35000"/>
                  </a:schemeClr>
                </a:solidFill>
              </a:rPr>
              <a:t>Ogni ricercatore ha un «punteggio»…</a:t>
            </a:r>
          </a:p>
        </p:txBody>
      </p:sp>
      <p:sp>
        <p:nvSpPr>
          <p:cNvPr id="3" name="Segnaposto contenuto 2"/>
          <p:cNvSpPr>
            <a:spLocks noGrp="1"/>
          </p:cNvSpPr>
          <p:nvPr>
            <p:ph idx="1"/>
          </p:nvPr>
        </p:nvSpPr>
        <p:spPr/>
        <p:txBody>
          <a:bodyPr>
            <a:normAutofit fontScale="92500" lnSpcReduction="10000"/>
          </a:bodyPr>
          <a:lstStyle/>
          <a:p>
            <a:r>
              <a:rPr lang="it-IT" dirty="0">
                <a:solidFill>
                  <a:schemeClr val="tx1">
                    <a:lumMod val="65000"/>
                    <a:lumOff val="35000"/>
                  </a:schemeClr>
                </a:solidFill>
              </a:rPr>
              <a:t>Si chiama h index e mette insieme la prolificità di un autore con la sua influenza sul suo settore scientifico</a:t>
            </a:r>
          </a:p>
          <a:p>
            <a:r>
              <a:rPr lang="it-IT" dirty="0">
                <a:solidFill>
                  <a:schemeClr val="tx1">
                    <a:lumMod val="65000"/>
                    <a:lumOff val="35000"/>
                  </a:schemeClr>
                </a:solidFill>
              </a:rPr>
              <a:t>Un autore ha un h index pari a </a:t>
            </a:r>
            <a:r>
              <a:rPr lang="it-IT" dirty="0" err="1">
                <a:solidFill>
                  <a:schemeClr val="tx1">
                    <a:lumMod val="65000"/>
                    <a:lumOff val="35000"/>
                  </a:schemeClr>
                </a:solidFill>
              </a:rPr>
              <a:t>n</a:t>
            </a:r>
            <a:r>
              <a:rPr lang="it-IT" dirty="0">
                <a:solidFill>
                  <a:schemeClr val="tx1">
                    <a:lumMod val="65000"/>
                    <a:lumOff val="35000"/>
                  </a:schemeClr>
                </a:solidFill>
              </a:rPr>
              <a:t> se ha pubblicato almeno </a:t>
            </a:r>
            <a:r>
              <a:rPr lang="it-IT" dirty="0" err="1">
                <a:solidFill>
                  <a:schemeClr val="tx1">
                    <a:lumMod val="65000"/>
                    <a:lumOff val="35000"/>
                  </a:schemeClr>
                </a:solidFill>
              </a:rPr>
              <a:t>n</a:t>
            </a:r>
            <a:r>
              <a:rPr lang="it-IT" dirty="0">
                <a:solidFill>
                  <a:schemeClr val="tx1">
                    <a:lumMod val="65000"/>
                    <a:lumOff val="35000"/>
                  </a:schemeClr>
                </a:solidFill>
              </a:rPr>
              <a:t> articoli con almeno </a:t>
            </a:r>
            <a:r>
              <a:rPr lang="it-IT" dirty="0" err="1">
                <a:solidFill>
                  <a:schemeClr val="tx1">
                    <a:lumMod val="65000"/>
                    <a:lumOff val="35000"/>
                  </a:schemeClr>
                </a:solidFill>
              </a:rPr>
              <a:t>n</a:t>
            </a:r>
            <a:r>
              <a:rPr lang="it-IT" dirty="0">
                <a:solidFill>
                  <a:schemeClr val="tx1">
                    <a:lumMod val="65000"/>
                    <a:lumOff val="35000"/>
                  </a:schemeClr>
                </a:solidFill>
              </a:rPr>
              <a:t> citazioni ciascuno</a:t>
            </a:r>
          </a:p>
          <a:p>
            <a:r>
              <a:rPr lang="it-IT" dirty="0">
                <a:solidFill>
                  <a:schemeClr val="tx1">
                    <a:lumMod val="65000"/>
                    <a:lumOff val="35000"/>
                  </a:schemeClr>
                </a:solidFill>
              </a:rPr>
              <a:t>L’h index premia ricercatori che pubblicano tanti articoli influenti, e penalizza chi pubblica tanti articoli da poco o un unico articolo bomba</a:t>
            </a:r>
          </a:p>
          <a:p>
            <a:r>
              <a:rPr lang="it-IT" dirty="0">
                <a:solidFill>
                  <a:schemeClr val="tx1">
                    <a:lumMod val="65000"/>
                    <a:lumOff val="35000"/>
                  </a:schemeClr>
                </a:solidFill>
              </a:rPr>
              <a:t>Esistono vari sistemi di aggiustamento (per esempio che tengono conto degli ultimi anni di attività, per non penalizzare i più giovani)</a:t>
            </a:r>
          </a:p>
          <a:p>
            <a:r>
              <a:rPr lang="it-IT" dirty="0">
                <a:solidFill>
                  <a:schemeClr val="tx1">
                    <a:lumMod val="65000"/>
                    <a:lumOff val="35000"/>
                  </a:schemeClr>
                </a:solidFill>
              </a:rPr>
              <a:t>Al di là di tutto, anche l’h index è pieno di problemi…</a:t>
            </a:r>
          </a:p>
          <a:p>
            <a:endParaRPr lang="it-IT" dirty="0">
              <a:solidFill>
                <a:schemeClr val="tx1">
                  <a:lumMod val="65000"/>
                  <a:lumOff val="35000"/>
                </a:schemeClr>
              </a:solidFill>
            </a:endParaRPr>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3DEA273F-2A49-564F-87D5-42FAE5D0967A}" type="slidenum">
              <a:rPr lang="it-IT" smtClean="0"/>
              <a:t>128</a:t>
            </a:fld>
            <a:endParaRPr lang="it-IT"/>
          </a:p>
        </p:txBody>
      </p:sp>
    </p:spTree>
    <p:extLst>
      <p:ext uri="{BB962C8B-B14F-4D97-AF65-F5344CB8AC3E}">
        <p14:creationId xmlns:p14="http://schemas.microsoft.com/office/powerpoint/2010/main" val="20715120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FCAEB5F5-0136-B4E6-C13C-5F0E680EDB55}"/>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988201A4-0ACF-B9C4-A7CB-FB239C6FF023}"/>
              </a:ext>
            </a:extLst>
          </p:cNvPr>
          <p:cNvSpPr>
            <a:spLocks noGrp="1"/>
          </p:cNvSpPr>
          <p:nvPr>
            <p:ph type="sldNum" sz="quarter" idx="12"/>
          </p:nvPr>
        </p:nvSpPr>
        <p:spPr/>
        <p:txBody>
          <a:bodyPr/>
          <a:lstStyle/>
          <a:p>
            <a:fld id="{10996E8D-B134-8048-B2BE-75318BCEF694}" type="slidenum">
              <a:rPr lang="it-IT" smtClean="0"/>
              <a:t>129</a:t>
            </a:fld>
            <a:endParaRPr lang="it-IT"/>
          </a:p>
        </p:txBody>
      </p:sp>
      <p:pic>
        <p:nvPicPr>
          <p:cNvPr id="10" name="Immagine 9">
            <a:extLst>
              <a:ext uri="{FF2B5EF4-FFF2-40B4-BE49-F238E27FC236}">
                <a16:creationId xmlns:a16="http://schemas.microsoft.com/office/drawing/2014/main" id="{5987743F-69DE-53BA-2CE6-FCC37A7FDB8A}"/>
              </a:ext>
            </a:extLst>
          </p:cNvPr>
          <p:cNvPicPr>
            <a:picLocks noChangeAspect="1"/>
          </p:cNvPicPr>
          <p:nvPr/>
        </p:nvPicPr>
        <p:blipFill>
          <a:blip r:embed="rId3"/>
          <a:stretch>
            <a:fillRect/>
          </a:stretch>
        </p:blipFill>
        <p:spPr>
          <a:xfrm>
            <a:off x="860332" y="1509638"/>
            <a:ext cx="7423336" cy="3838724"/>
          </a:xfrm>
          <a:prstGeom prst="rect">
            <a:avLst/>
          </a:prstGeom>
        </p:spPr>
      </p:pic>
    </p:spTree>
    <p:extLst>
      <p:ext uri="{BB962C8B-B14F-4D97-AF65-F5344CB8AC3E}">
        <p14:creationId xmlns:p14="http://schemas.microsoft.com/office/powerpoint/2010/main" val="1278881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13</a:t>
            </a:fld>
            <a:endParaRPr lang="it-IT"/>
          </a:p>
        </p:txBody>
      </p:sp>
      <p:sp>
        <p:nvSpPr>
          <p:cNvPr id="5" name="CasellaDiTesto 4"/>
          <p:cNvSpPr txBox="1"/>
          <p:nvPr/>
        </p:nvSpPr>
        <p:spPr>
          <a:xfrm>
            <a:off x="1428750" y="2619379"/>
            <a:ext cx="2349500" cy="1307978"/>
          </a:xfrm>
          <a:prstGeom prst="rect">
            <a:avLst/>
          </a:prstGeom>
          <a:noFill/>
        </p:spPr>
        <p:txBody>
          <a:bodyPr wrap="square" lIns="91368" tIns="45684" rIns="91368" bIns="45684" rtlCol="0">
            <a:spAutoFit/>
          </a:bodyPr>
          <a:lstStyle/>
          <a:p>
            <a:r>
              <a:rPr lang="it-IT" sz="7900" dirty="0"/>
              <a:t>A</a:t>
            </a:r>
          </a:p>
        </p:txBody>
      </p:sp>
      <p:sp>
        <p:nvSpPr>
          <p:cNvPr id="7" name="CasellaDiTesto 6"/>
          <p:cNvSpPr txBox="1"/>
          <p:nvPr/>
        </p:nvSpPr>
        <p:spPr>
          <a:xfrm>
            <a:off x="6363350" y="2619379"/>
            <a:ext cx="2349500" cy="1307978"/>
          </a:xfrm>
          <a:prstGeom prst="rect">
            <a:avLst/>
          </a:prstGeom>
          <a:noFill/>
        </p:spPr>
        <p:txBody>
          <a:bodyPr wrap="square" lIns="91368" tIns="45684" rIns="91368" bIns="45684" rtlCol="0">
            <a:spAutoFit/>
          </a:bodyPr>
          <a:lstStyle/>
          <a:p>
            <a:r>
              <a:rPr lang="it-IT" sz="7900" dirty="0"/>
              <a:t>B</a:t>
            </a:r>
          </a:p>
        </p:txBody>
      </p:sp>
      <p:sp>
        <p:nvSpPr>
          <p:cNvPr id="6" name="Freccia bidirezionale orizzontale 5"/>
          <p:cNvSpPr/>
          <p:nvPr/>
        </p:nvSpPr>
        <p:spPr>
          <a:xfrm>
            <a:off x="2667005" y="3270248"/>
            <a:ext cx="3571870" cy="318390"/>
          </a:xfrm>
          <a:prstGeom prst="leftRightArrow">
            <a:avLst/>
          </a:prstGeom>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a:endParaRPr lang="it-IT"/>
          </a:p>
        </p:txBody>
      </p:sp>
      <p:sp>
        <p:nvSpPr>
          <p:cNvPr id="8" name="CasellaDiTesto 7"/>
          <p:cNvSpPr txBox="1"/>
          <p:nvPr/>
        </p:nvSpPr>
        <p:spPr>
          <a:xfrm>
            <a:off x="2787650" y="1179784"/>
            <a:ext cx="2349500" cy="1307978"/>
          </a:xfrm>
          <a:prstGeom prst="rect">
            <a:avLst/>
          </a:prstGeom>
          <a:noFill/>
        </p:spPr>
        <p:txBody>
          <a:bodyPr wrap="square" lIns="91368" tIns="45684" rIns="91368" bIns="45684" rtlCol="0">
            <a:spAutoFit/>
          </a:bodyPr>
          <a:lstStyle/>
          <a:p>
            <a:r>
              <a:rPr lang="it-IT" sz="7900" dirty="0"/>
              <a:t>C</a:t>
            </a:r>
          </a:p>
        </p:txBody>
      </p:sp>
      <p:sp>
        <p:nvSpPr>
          <p:cNvPr id="9" name="CasellaDiTesto 8"/>
          <p:cNvSpPr txBox="1"/>
          <p:nvPr/>
        </p:nvSpPr>
        <p:spPr>
          <a:xfrm>
            <a:off x="5137150" y="4340764"/>
            <a:ext cx="2349500" cy="1307978"/>
          </a:xfrm>
          <a:prstGeom prst="rect">
            <a:avLst/>
          </a:prstGeom>
          <a:noFill/>
        </p:spPr>
        <p:txBody>
          <a:bodyPr wrap="square" lIns="91368" tIns="45684" rIns="91368" bIns="45684" rtlCol="0">
            <a:spAutoFit/>
          </a:bodyPr>
          <a:lstStyle/>
          <a:p>
            <a:r>
              <a:rPr lang="it-IT" sz="7900" dirty="0"/>
              <a:t>D</a:t>
            </a:r>
          </a:p>
        </p:txBody>
      </p:sp>
      <p:sp>
        <p:nvSpPr>
          <p:cNvPr id="10" name="CasellaDiTesto 9"/>
          <p:cNvSpPr txBox="1"/>
          <p:nvPr/>
        </p:nvSpPr>
        <p:spPr>
          <a:xfrm>
            <a:off x="2870200" y="5322086"/>
            <a:ext cx="2349500" cy="1307978"/>
          </a:xfrm>
          <a:prstGeom prst="rect">
            <a:avLst/>
          </a:prstGeom>
          <a:noFill/>
        </p:spPr>
        <p:txBody>
          <a:bodyPr wrap="square" lIns="91368" tIns="45684" rIns="91368" bIns="45684" rtlCol="0">
            <a:spAutoFit/>
          </a:bodyPr>
          <a:lstStyle/>
          <a:p>
            <a:r>
              <a:rPr lang="it-IT" sz="7900" dirty="0"/>
              <a:t>E</a:t>
            </a:r>
          </a:p>
        </p:txBody>
      </p:sp>
      <p:sp>
        <p:nvSpPr>
          <p:cNvPr id="11" name="CasellaDiTesto 10"/>
          <p:cNvSpPr txBox="1"/>
          <p:nvPr/>
        </p:nvSpPr>
        <p:spPr>
          <a:xfrm>
            <a:off x="5289550" y="1332183"/>
            <a:ext cx="2349500" cy="1307978"/>
          </a:xfrm>
          <a:prstGeom prst="rect">
            <a:avLst/>
          </a:prstGeom>
          <a:noFill/>
        </p:spPr>
        <p:txBody>
          <a:bodyPr wrap="square" lIns="91368" tIns="45684" rIns="91368" bIns="45684" rtlCol="0">
            <a:spAutoFit/>
          </a:bodyPr>
          <a:lstStyle/>
          <a:p>
            <a:r>
              <a:rPr lang="it-IT" sz="7900" dirty="0" err="1"/>
              <a:t>F</a:t>
            </a:r>
            <a:endParaRPr lang="it-IT" sz="7900" dirty="0"/>
          </a:p>
        </p:txBody>
      </p:sp>
      <p:sp>
        <p:nvSpPr>
          <p:cNvPr id="13" name="CasellaDiTesto 12"/>
          <p:cNvSpPr txBox="1"/>
          <p:nvPr/>
        </p:nvSpPr>
        <p:spPr>
          <a:xfrm>
            <a:off x="4267200" y="357461"/>
            <a:ext cx="2349500" cy="1307978"/>
          </a:xfrm>
          <a:prstGeom prst="rect">
            <a:avLst/>
          </a:prstGeom>
          <a:noFill/>
        </p:spPr>
        <p:txBody>
          <a:bodyPr wrap="square" lIns="91368" tIns="45684" rIns="91368" bIns="45684" rtlCol="0">
            <a:spAutoFit/>
          </a:bodyPr>
          <a:lstStyle/>
          <a:p>
            <a:r>
              <a:rPr lang="it-IT" sz="7900" dirty="0" err="1"/>
              <a:t>G</a:t>
            </a:r>
            <a:endParaRPr lang="it-IT" sz="7900" dirty="0"/>
          </a:p>
        </p:txBody>
      </p:sp>
      <p:sp>
        <p:nvSpPr>
          <p:cNvPr id="14" name="CasellaDiTesto 13"/>
          <p:cNvSpPr txBox="1"/>
          <p:nvPr/>
        </p:nvSpPr>
        <p:spPr>
          <a:xfrm>
            <a:off x="438150" y="670466"/>
            <a:ext cx="2349500" cy="1307978"/>
          </a:xfrm>
          <a:prstGeom prst="rect">
            <a:avLst/>
          </a:prstGeom>
          <a:noFill/>
        </p:spPr>
        <p:txBody>
          <a:bodyPr wrap="square" lIns="91368" tIns="45684" rIns="91368" bIns="45684" rtlCol="0">
            <a:spAutoFit/>
          </a:bodyPr>
          <a:lstStyle/>
          <a:p>
            <a:r>
              <a:rPr lang="it-IT" sz="7900" dirty="0" err="1"/>
              <a:t>H</a:t>
            </a:r>
            <a:endParaRPr lang="it-IT" sz="7900" dirty="0"/>
          </a:p>
        </p:txBody>
      </p:sp>
      <p:sp>
        <p:nvSpPr>
          <p:cNvPr id="15" name="CasellaDiTesto 14"/>
          <p:cNvSpPr txBox="1"/>
          <p:nvPr/>
        </p:nvSpPr>
        <p:spPr>
          <a:xfrm>
            <a:off x="1065570" y="4279121"/>
            <a:ext cx="2349500" cy="1307978"/>
          </a:xfrm>
          <a:prstGeom prst="rect">
            <a:avLst/>
          </a:prstGeom>
          <a:noFill/>
        </p:spPr>
        <p:txBody>
          <a:bodyPr wrap="square" lIns="91368" tIns="45684" rIns="91368" bIns="45684" rtlCol="0">
            <a:spAutoFit/>
          </a:bodyPr>
          <a:lstStyle/>
          <a:p>
            <a:r>
              <a:rPr lang="it-IT" sz="7900" dirty="0" err="1"/>
              <a:t>L</a:t>
            </a:r>
            <a:endParaRPr lang="it-IT" sz="7900" dirty="0"/>
          </a:p>
        </p:txBody>
      </p:sp>
      <p:sp>
        <p:nvSpPr>
          <p:cNvPr id="16" name="CasellaDiTesto 15"/>
          <p:cNvSpPr txBox="1"/>
          <p:nvPr/>
        </p:nvSpPr>
        <p:spPr>
          <a:xfrm>
            <a:off x="7194550" y="1484584"/>
            <a:ext cx="2349500" cy="1307978"/>
          </a:xfrm>
          <a:prstGeom prst="rect">
            <a:avLst/>
          </a:prstGeom>
          <a:noFill/>
        </p:spPr>
        <p:txBody>
          <a:bodyPr wrap="square" lIns="91368" tIns="45684" rIns="91368" bIns="45684" rtlCol="0">
            <a:spAutoFit/>
          </a:bodyPr>
          <a:lstStyle/>
          <a:p>
            <a:r>
              <a:rPr lang="it-IT" sz="7900" dirty="0" err="1"/>
              <a:t>I</a:t>
            </a:r>
            <a:endParaRPr lang="it-IT" sz="7900" dirty="0"/>
          </a:p>
        </p:txBody>
      </p:sp>
      <p:sp>
        <p:nvSpPr>
          <p:cNvPr id="17" name="CasellaDiTesto 16"/>
          <p:cNvSpPr txBox="1"/>
          <p:nvPr/>
        </p:nvSpPr>
        <p:spPr>
          <a:xfrm>
            <a:off x="7194550" y="3998644"/>
            <a:ext cx="2349500" cy="1307978"/>
          </a:xfrm>
          <a:prstGeom prst="rect">
            <a:avLst/>
          </a:prstGeom>
          <a:noFill/>
        </p:spPr>
        <p:txBody>
          <a:bodyPr wrap="square" lIns="91368" tIns="45684" rIns="91368" bIns="45684" rtlCol="0">
            <a:spAutoFit/>
          </a:bodyPr>
          <a:lstStyle/>
          <a:p>
            <a:r>
              <a:rPr lang="it-IT" sz="7900" dirty="0" err="1"/>
              <a:t>M</a:t>
            </a:r>
            <a:endParaRPr lang="it-IT" sz="7900" dirty="0"/>
          </a:p>
        </p:txBody>
      </p:sp>
      <p:sp>
        <p:nvSpPr>
          <p:cNvPr id="18" name="CasellaDiTesto 17"/>
          <p:cNvSpPr txBox="1"/>
          <p:nvPr/>
        </p:nvSpPr>
        <p:spPr>
          <a:xfrm>
            <a:off x="6337300" y="161141"/>
            <a:ext cx="2349500" cy="1307978"/>
          </a:xfrm>
          <a:prstGeom prst="rect">
            <a:avLst/>
          </a:prstGeom>
          <a:noFill/>
        </p:spPr>
        <p:txBody>
          <a:bodyPr wrap="square" lIns="91368" tIns="45684" rIns="91368" bIns="45684" rtlCol="0">
            <a:spAutoFit/>
          </a:bodyPr>
          <a:lstStyle/>
          <a:p>
            <a:r>
              <a:rPr lang="it-IT" sz="7900" dirty="0" err="1"/>
              <a:t>N</a:t>
            </a:r>
            <a:endParaRPr lang="it-IT" sz="7900" dirty="0"/>
          </a:p>
        </p:txBody>
      </p:sp>
      <p:sp>
        <p:nvSpPr>
          <p:cNvPr id="19" name="CasellaDiTesto 18"/>
          <p:cNvSpPr txBox="1"/>
          <p:nvPr/>
        </p:nvSpPr>
        <p:spPr>
          <a:xfrm>
            <a:off x="627420" y="2146301"/>
            <a:ext cx="2349500" cy="1307978"/>
          </a:xfrm>
          <a:prstGeom prst="rect">
            <a:avLst/>
          </a:prstGeom>
          <a:noFill/>
        </p:spPr>
        <p:txBody>
          <a:bodyPr wrap="square" lIns="91368" tIns="45684" rIns="91368" bIns="45684" rtlCol="0">
            <a:spAutoFit/>
          </a:bodyPr>
          <a:lstStyle/>
          <a:p>
            <a:r>
              <a:rPr lang="it-IT" sz="7900" dirty="0" err="1"/>
              <a:t>O</a:t>
            </a:r>
            <a:endParaRPr lang="it-IT" sz="7900" dirty="0"/>
          </a:p>
        </p:txBody>
      </p:sp>
      <p:sp>
        <p:nvSpPr>
          <p:cNvPr id="20" name="CasellaDiTesto 19"/>
          <p:cNvSpPr txBox="1"/>
          <p:nvPr/>
        </p:nvSpPr>
        <p:spPr>
          <a:xfrm>
            <a:off x="2495550" y="3679046"/>
            <a:ext cx="2349500" cy="1307978"/>
          </a:xfrm>
          <a:prstGeom prst="rect">
            <a:avLst/>
          </a:prstGeom>
          <a:noFill/>
        </p:spPr>
        <p:txBody>
          <a:bodyPr wrap="square" lIns="91368" tIns="45684" rIns="91368" bIns="45684" rtlCol="0">
            <a:spAutoFit/>
          </a:bodyPr>
          <a:lstStyle/>
          <a:p>
            <a:r>
              <a:rPr lang="it-IT" sz="7900" dirty="0" err="1"/>
              <a:t>P</a:t>
            </a:r>
            <a:endParaRPr lang="it-IT" sz="7900" dirty="0"/>
          </a:p>
        </p:txBody>
      </p:sp>
      <p:sp>
        <p:nvSpPr>
          <p:cNvPr id="21" name="CasellaDiTesto 20"/>
          <p:cNvSpPr txBox="1"/>
          <p:nvPr/>
        </p:nvSpPr>
        <p:spPr>
          <a:xfrm>
            <a:off x="1917700" y="161141"/>
            <a:ext cx="2349500" cy="1307978"/>
          </a:xfrm>
          <a:prstGeom prst="rect">
            <a:avLst/>
          </a:prstGeom>
          <a:noFill/>
        </p:spPr>
        <p:txBody>
          <a:bodyPr wrap="square" lIns="91368" tIns="45684" rIns="91368" bIns="45684" rtlCol="0">
            <a:spAutoFit/>
          </a:bodyPr>
          <a:lstStyle/>
          <a:p>
            <a:r>
              <a:rPr lang="it-IT" sz="7900" dirty="0" err="1"/>
              <a:t>Q</a:t>
            </a:r>
            <a:endParaRPr lang="it-IT" sz="7900" dirty="0"/>
          </a:p>
        </p:txBody>
      </p:sp>
      <p:sp>
        <p:nvSpPr>
          <p:cNvPr id="22" name="CasellaDiTesto 21"/>
          <p:cNvSpPr txBox="1"/>
          <p:nvPr/>
        </p:nvSpPr>
        <p:spPr>
          <a:xfrm>
            <a:off x="6582420" y="5362039"/>
            <a:ext cx="2349500" cy="1307978"/>
          </a:xfrm>
          <a:prstGeom prst="rect">
            <a:avLst/>
          </a:prstGeom>
          <a:noFill/>
        </p:spPr>
        <p:txBody>
          <a:bodyPr wrap="square" lIns="91368" tIns="45684" rIns="91368" bIns="45684" rtlCol="0">
            <a:spAutoFit/>
          </a:bodyPr>
          <a:lstStyle/>
          <a:p>
            <a:r>
              <a:rPr lang="it-IT" sz="7900" dirty="0" err="1"/>
              <a:t>R</a:t>
            </a:r>
            <a:endParaRPr lang="it-IT" sz="7900" dirty="0"/>
          </a:p>
        </p:txBody>
      </p:sp>
      <p:sp>
        <p:nvSpPr>
          <p:cNvPr id="23" name="CasellaDiTesto 22"/>
          <p:cNvSpPr txBox="1"/>
          <p:nvPr/>
        </p:nvSpPr>
        <p:spPr>
          <a:xfrm>
            <a:off x="4217050" y="1881454"/>
            <a:ext cx="2349500" cy="1307978"/>
          </a:xfrm>
          <a:prstGeom prst="rect">
            <a:avLst/>
          </a:prstGeom>
          <a:noFill/>
        </p:spPr>
        <p:txBody>
          <a:bodyPr wrap="square" lIns="91368" tIns="45684" rIns="91368" bIns="45684" rtlCol="0">
            <a:spAutoFit/>
          </a:bodyPr>
          <a:lstStyle/>
          <a:p>
            <a:r>
              <a:rPr lang="it-IT" sz="7900" dirty="0" err="1"/>
              <a:t>S</a:t>
            </a:r>
            <a:endParaRPr lang="it-IT" sz="7900" dirty="0"/>
          </a:p>
        </p:txBody>
      </p:sp>
      <p:sp>
        <p:nvSpPr>
          <p:cNvPr id="24" name="CasellaDiTesto 23"/>
          <p:cNvSpPr txBox="1"/>
          <p:nvPr/>
        </p:nvSpPr>
        <p:spPr>
          <a:xfrm>
            <a:off x="0" y="3718999"/>
            <a:ext cx="2349500" cy="1307978"/>
          </a:xfrm>
          <a:prstGeom prst="rect">
            <a:avLst/>
          </a:prstGeom>
          <a:noFill/>
        </p:spPr>
        <p:txBody>
          <a:bodyPr wrap="square" lIns="91368" tIns="45684" rIns="91368" bIns="45684" rtlCol="0">
            <a:spAutoFit/>
          </a:bodyPr>
          <a:lstStyle/>
          <a:p>
            <a:r>
              <a:rPr lang="it-IT" sz="7900" dirty="0" err="1"/>
              <a:t>U</a:t>
            </a:r>
            <a:endParaRPr lang="it-IT" sz="7900" dirty="0"/>
          </a:p>
        </p:txBody>
      </p:sp>
      <p:sp>
        <p:nvSpPr>
          <p:cNvPr id="25" name="CasellaDiTesto 24"/>
          <p:cNvSpPr txBox="1"/>
          <p:nvPr/>
        </p:nvSpPr>
        <p:spPr>
          <a:xfrm>
            <a:off x="7757170" y="2659331"/>
            <a:ext cx="2349500" cy="1307978"/>
          </a:xfrm>
          <a:prstGeom prst="rect">
            <a:avLst/>
          </a:prstGeom>
          <a:noFill/>
        </p:spPr>
        <p:txBody>
          <a:bodyPr wrap="square" lIns="91368" tIns="45684" rIns="91368" bIns="45684" rtlCol="0">
            <a:spAutoFit/>
          </a:bodyPr>
          <a:lstStyle/>
          <a:p>
            <a:r>
              <a:rPr lang="it-IT" sz="7900" dirty="0" err="1"/>
              <a:t>V</a:t>
            </a:r>
            <a:endParaRPr lang="it-IT" sz="7900" dirty="0"/>
          </a:p>
        </p:txBody>
      </p:sp>
      <p:sp>
        <p:nvSpPr>
          <p:cNvPr id="26" name="CasellaDiTesto 25"/>
          <p:cNvSpPr txBox="1"/>
          <p:nvPr/>
        </p:nvSpPr>
        <p:spPr>
          <a:xfrm>
            <a:off x="3778250" y="3718999"/>
            <a:ext cx="2349500" cy="1307978"/>
          </a:xfrm>
          <a:prstGeom prst="rect">
            <a:avLst/>
          </a:prstGeom>
          <a:noFill/>
        </p:spPr>
        <p:txBody>
          <a:bodyPr wrap="square" lIns="91368" tIns="45684" rIns="91368" bIns="45684" rtlCol="0">
            <a:spAutoFit/>
          </a:bodyPr>
          <a:lstStyle/>
          <a:p>
            <a:r>
              <a:rPr lang="it-IT" sz="7900" dirty="0" err="1"/>
              <a:t>Z</a:t>
            </a:r>
            <a:endParaRPr lang="it-IT" sz="7900" dirty="0"/>
          </a:p>
        </p:txBody>
      </p:sp>
      <p:cxnSp>
        <p:nvCxnSpPr>
          <p:cNvPr id="27" name="Connettore 2 26"/>
          <p:cNvCxnSpPr/>
          <p:nvPr/>
        </p:nvCxnSpPr>
        <p:spPr>
          <a:xfrm flipH="1">
            <a:off x="1917700" y="1881450"/>
            <a:ext cx="177800" cy="9265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onnettore 2 28"/>
          <p:cNvCxnSpPr/>
          <p:nvPr/>
        </p:nvCxnSpPr>
        <p:spPr>
          <a:xfrm flipH="1">
            <a:off x="6127750" y="4635506"/>
            <a:ext cx="1066800" cy="3669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onnettore 2 30"/>
          <p:cNvCxnSpPr/>
          <p:nvPr/>
        </p:nvCxnSpPr>
        <p:spPr>
          <a:xfrm flipH="1" flipV="1">
            <a:off x="6858005" y="1179784"/>
            <a:ext cx="374650" cy="701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onnettore 2 31"/>
          <p:cNvCxnSpPr/>
          <p:nvPr/>
        </p:nvCxnSpPr>
        <p:spPr>
          <a:xfrm flipH="1">
            <a:off x="1917705" y="4841873"/>
            <a:ext cx="1749430" cy="4098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Connettore 2 34"/>
          <p:cNvCxnSpPr/>
          <p:nvPr/>
        </p:nvCxnSpPr>
        <p:spPr>
          <a:xfrm>
            <a:off x="4397375" y="1640943"/>
            <a:ext cx="822330" cy="3529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Connettore 2 37"/>
          <p:cNvCxnSpPr/>
          <p:nvPr/>
        </p:nvCxnSpPr>
        <p:spPr>
          <a:xfrm flipH="1">
            <a:off x="6616705" y="2033850"/>
            <a:ext cx="615950" cy="7741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Connettore 2 40"/>
          <p:cNvCxnSpPr/>
          <p:nvPr/>
        </p:nvCxnSpPr>
        <p:spPr>
          <a:xfrm flipH="1" flipV="1">
            <a:off x="5646450" y="5581110"/>
            <a:ext cx="716900" cy="3974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Connettore 2 42"/>
          <p:cNvCxnSpPr/>
          <p:nvPr/>
        </p:nvCxnSpPr>
        <p:spPr>
          <a:xfrm flipV="1">
            <a:off x="1635135" y="4454535"/>
            <a:ext cx="920750" cy="3508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Connettore 2 44"/>
          <p:cNvCxnSpPr/>
          <p:nvPr/>
        </p:nvCxnSpPr>
        <p:spPr>
          <a:xfrm flipH="1" flipV="1">
            <a:off x="1113195" y="3588641"/>
            <a:ext cx="222250" cy="8658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Connettore 2 47"/>
          <p:cNvCxnSpPr/>
          <p:nvPr/>
        </p:nvCxnSpPr>
        <p:spPr>
          <a:xfrm flipH="1" flipV="1">
            <a:off x="809625" y="1881461"/>
            <a:ext cx="111130" cy="5704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Connettore 2 51"/>
          <p:cNvCxnSpPr/>
          <p:nvPr/>
        </p:nvCxnSpPr>
        <p:spPr>
          <a:xfrm flipH="1" flipV="1">
            <a:off x="7000885" y="3679038"/>
            <a:ext cx="222250" cy="701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Connettore 2 52"/>
          <p:cNvCxnSpPr/>
          <p:nvPr/>
        </p:nvCxnSpPr>
        <p:spPr>
          <a:xfrm flipH="1" flipV="1">
            <a:off x="6858005" y="1179784"/>
            <a:ext cx="222250" cy="701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Connettore 2 53"/>
          <p:cNvCxnSpPr/>
          <p:nvPr/>
        </p:nvCxnSpPr>
        <p:spPr>
          <a:xfrm flipH="1" flipV="1">
            <a:off x="7010405" y="1332184"/>
            <a:ext cx="222250" cy="701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Figura a mano libera 32"/>
          <p:cNvSpPr/>
          <p:nvPr/>
        </p:nvSpPr>
        <p:spPr>
          <a:xfrm>
            <a:off x="1270000" y="1111252"/>
            <a:ext cx="7000880" cy="5429250"/>
          </a:xfrm>
          <a:custGeom>
            <a:avLst/>
            <a:gdLst>
              <a:gd name="connsiteX0" fmla="*/ 682625 w 7000875"/>
              <a:gd name="connsiteY0" fmla="*/ 222250 h 5429250"/>
              <a:gd name="connsiteX1" fmla="*/ 523875 w 7000875"/>
              <a:gd name="connsiteY1" fmla="*/ 381000 h 5429250"/>
              <a:gd name="connsiteX2" fmla="*/ 444500 w 7000875"/>
              <a:gd name="connsiteY2" fmla="*/ 476250 h 5429250"/>
              <a:gd name="connsiteX3" fmla="*/ 412750 w 7000875"/>
              <a:gd name="connsiteY3" fmla="*/ 523875 h 5429250"/>
              <a:gd name="connsiteX4" fmla="*/ 349250 w 7000875"/>
              <a:gd name="connsiteY4" fmla="*/ 603250 h 5429250"/>
              <a:gd name="connsiteX5" fmla="*/ 333375 w 7000875"/>
              <a:gd name="connsiteY5" fmla="*/ 650875 h 5429250"/>
              <a:gd name="connsiteX6" fmla="*/ 269875 w 7000875"/>
              <a:gd name="connsiteY6" fmla="*/ 746125 h 5429250"/>
              <a:gd name="connsiteX7" fmla="*/ 206375 w 7000875"/>
              <a:gd name="connsiteY7" fmla="*/ 904875 h 5429250"/>
              <a:gd name="connsiteX8" fmla="*/ 190500 w 7000875"/>
              <a:gd name="connsiteY8" fmla="*/ 984250 h 5429250"/>
              <a:gd name="connsiteX9" fmla="*/ 158750 w 7000875"/>
              <a:gd name="connsiteY9" fmla="*/ 1079500 h 5429250"/>
              <a:gd name="connsiteX10" fmla="*/ 142875 w 7000875"/>
              <a:gd name="connsiteY10" fmla="*/ 1174750 h 5429250"/>
              <a:gd name="connsiteX11" fmla="*/ 127000 w 7000875"/>
              <a:gd name="connsiteY11" fmla="*/ 1285875 h 5429250"/>
              <a:gd name="connsiteX12" fmla="*/ 95250 w 7000875"/>
              <a:gd name="connsiteY12" fmla="*/ 1492250 h 5429250"/>
              <a:gd name="connsiteX13" fmla="*/ 111125 w 7000875"/>
              <a:gd name="connsiteY13" fmla="*/ 1809750 h 5429250"/>
              <a:gd name="connsiteX14" fmla="*/ 142875 w 7000875"/>
              <a:gd name="connsiteY14" fmla="*/ 1857375 h 5429250"/>
              <a:gd name="connsiteX15" fmla="*/ 190500 w 7000875"/>
              <a:gd name="connsiteY15" fmla="*/ 2000250 h 5429250"/>
              <a:gd name="connsiteX16" fmla="*/ 222250 w 7000875"/>
              <a:gd name="connsiteY16" fmla="*/ 2047875 h 5429250"/>
              <a:gd name="connsiteX17" fmla="*/ 349250 w 7000875"/>
              <a:gd name="connsiteY17" fmla="*/ 2254250 h 5429250"/>
              <a:gd name="connsiteX18" fmla="*/ 381000 w 7000875"/>
              <a:gd name="connsiteY18" fmla="*/ 2301875 h 5429250"/>
              <a:gd name="connsiteX19" fmla="*/ 428625 w 7000875"/>
              <a:gd name="connsiteY19" fmla="*/ 2349500 h 5429250"/>
              <a:gd name="connsiteX20" fmla="*/ 508000 w 7000875"/>
              <a:gd name="connsiteY20" fmla="*/ 2460625 h 5429250"/>
              <a:gd name="connsiteX21" fmla="*/ 571500 w 7000875"/>
              <a:gd name="connsiteY21" fmla="*/ 2508250 h 5429250"/>
              <a:gd name="connsiteX22" fmla="*/ 666750 w 7000875"/>
              <a:gd name="connsiteY22" fmla="*/ 2603500 h 5429250"/>
              <a:gd name="connsiteX23" fmla="*/ 730250 w 7000875"/>
              <a:gd name="connsiteY23" fmla="*/ 2635250 h 5429250"/>
              <a:gd name="connsiteX24" fmla="*/ 777875 w 7000875"/>
              <a:gd name="connsiteY24" fmla="*/ 2667000 h 5429250"/>
              <a:gd name="connsiteX25" fmla="*/ 841375 w 7000875"/>
              <a:gd name="connsiteY25" fmla="*/ 2714625 h 5429250"/>
              <a:gd name="connsiteX26" fmla="*/ 968375 w 7000875"/>
              <a:gd name="connsiteY26" fmla="*/ 2778125 h 5429250"/>
              <a:gd name="connsiteX27" fmla="*/ 1095375 w 7000875"/>
              <a:gd name="connsiteY27" fmla="*/ 2809875 h 5429250"/>
              <a:gd name="connsiteX28" fmla="*/ 1158875 w 7000875"/>
              <a:gd name="connsiteY28" fmla="*/ 2825750 h 5429250"/>
              <a:gd name="connsiteX29" fmla="*/ 1270000 w 7000875"/>
              <a:gd name="connsiteY29" fmla="*/ 2857500 h 5429250"/>
              <a:gd name="connsiteX30" fmla="*/ 1428750 w 7000875"/>
              <a:gd name="connsiteY30" fmla="*/ 2873375 h 5429250"/>
              <a:gd name="connsiteX31" fmla="*/ 1476375 w 7000875"/>
              <a:gd name="connsiteY31" fmla="*/ 2889250 h 5429250"/>
              <a:gd name="connsiteX32" fmla="*/ 2016125 w 7000875"/>
              <a:gd name="connsiteY32" fmla="*/ 2825750 h 5429250"/>
              <a:gd name="connsiteX33" fmla="*/ 2159000 w 7000875"/>
              <a:gd name="connsiteY33" fmla="*/ 2714625 h 5429250"/>
              <a:gd name="connsiteX34" fmla="*/ 2349500 w 7000875"/>
              <a:gd name="connsiteY34" fmla="*/ 2444750 h 5429250"/>
              <a:gd name="connsiteX35" fmla="*/ 2413000 w 7000875"/>
              <a:gd name="connsiteY35" fmla="*/ 2333625 h 5429250"/>
              <a:gd name="connsiteX36" fmla="*/ 2524125 w 7000875"/>
              <a:gd name="connsiteY36" fmla="*/ 2016125 h 5429250"/>
              <a:gd name="connsiteX37" fmla="*/ 2555875 w 7000875"/>
              <a:gd name="connsiteY37" fmla="*/ 1825625 h 5429250"/>
              <a:gd name="connsiteX38" fmla="*/ 2571750 w 7000875"/>
              <a:gd name="connsiteY38" fmla="*/ 1746250 h 5429250"/>
              <a:gd name="connsiteX39" fmla="*/ 2587625 w 7000875"/>
              <a:gd name="connsiteY39" fmla="*/ 1651000 h 5429250"/>
              <a:gd name="connsiteX40" fmla="*/ 2603500 w 7000875"/>
              <a:gd name="connsiteY40" fmla="*/ 1444625 h 5429250"/>
              <a:gd name="connsiteX41" fmla="*/ 2603500 w 7000875"/>
              <a:gd name="connsiteY41" fmla="*/ 1127125 h 5429250"/>
              <a:gd name="connsiteX42" fmla="*/ 2587625 w 7000875"/>
              <a:gd name="connsiteY42" fmla="*/ 1063625 h 5429250"/>
              <a:gd name="connsiteX43" fmla="*/ 2555875 w 7000875"/>
              <a:gd name="connsiteY43" fmla="*/ 1016000 h 5429250"/>
              <a:gd name="connsiteX44" fmla="*/ 2508250 w 7000875"/>
              <a:gd name="connsiteY44" fmla="*/ 920750 h 5429250"/>
              <a:gd name="connsiteX45" fmla="*/ 2381250 w 7000875"/>
              <a:gd name="connsiteY45" fmla="*/ 793750 h 5429250"/>
              <a:gd name="connsiteX46" fmla="*/ 2254250 w 7000875"/>
              <a:gd name="connsiteY46" fmla="*/ 714375 h 5429250"/>
              <a:gd name="connsiteX47" fmla="*/ 2159000 w 7000875"/>
              <a:gd name="connsiteY47" fmla="*/ 682625 h 5429250"/>
              <a:gd name="connsiteX48" fmla="*/ 2111375 w 7000875"/>
              <a:gd name="connsiteY48" fmla="*/ 666750 h 5429250"/>
              <a:gd name="connsiteX49" fmla="*/ 1635125 w 7000875"/>
              <a:gd name="connsiteY49" fmla="*/ 730250 h 5429250"/>
              <a:gd name="connsiteX50" fmla="*/ 1571625 w 7000875"/>
              <a:gd name="connsiteY50" fmla="*/ 777875 h 5429250"/>
              <a:gd name="connsiteX51" fmla="*/ 1508125 w 7000875"/>
              <a:gd name="connsiteY51" fmla="*/ 889000 h 5429250"/>
              <a:gd name="connsiteX52" fmla="*/ 1492250 w 7000875"/>
              <a:gd name="connsiteY52" fmla="*/ 984250 h 5429250"/>
              <a:gd name="connsiteX53" fmla="*/ 1476375 w 7000875"/>
              <a:gd name="connsiteY53" fmla="*/ 1031875 h 5429250"/>
              <a:gd name="connsiteX54" fmla="*/ 1460500 w 7000875"/>
              <a:gd name="connsiteY54" fmla="*/ 1143000 h 5429250"/>
              <a:gd name="connsiteX55" fmla="*/ 1492250 w 7000875"/>
              <a:gd name="connsiteY55" fmla="*/ 1825625 h 5429250"/>
              <a:gd name="connsiteX56" fmla="*/ 1524000 w 7000875"/>
              <a:gd name="connsiteY56" fmla="*/ 1936750 h 5429250"/>
              <a:gd name="connsiteX57" fmla="*/ 1571625 w 7000875"/>
              <a:gd name="connsiteY57" fmla="*/ 2111375 h 5429250"/>
              <a:gd name="connsiteX58" fmla="*/ 1635125 w 7000875"/>
              <a:gd name="connsiteY58" fmla="*/ 2238375 h 5429250"/>
              <a:gd name="connsiteX59" fmla="*/ 1682750 w 7000875"/>
              <a:gd name="connsiteY59" fmla="*/ 2349500 h 5429250"/>
              <a:gd name="connsiteX60" fmla="*/ 1746250 w 7000875"/>
              <a:gd name="connsiteY60" fmla="*/ 2428875 h 5429250"/>
              <a:gd name="connsiteX61" fmla="*/ 1920875 w 7000875"/>
              <a:gd name="connsiteY61" fmla="*/ 2651125 h 5429250"/>
              <a:gd name="connsiteX62" fmla="*/ 1984375 w 7000875"/>
              <a:gd name="connsiteY62" fmla="*/ 2730500 h 5429250"/>
              <a:gd name="connsiteX63" fmla="*/ 2254250 w 7000875"/>
              <a:gd name="connsiteY63" fmla="*/ 2905125 h 5429250"/>
              <a:gd name="connsiteX64" fmla="*/ 2333625 w 7000875"/>
              <a:gd name="connsiteY64" fmla="*/ 2921000 h 5429250"/>
              <a:gd name="connsiteX65" fmla="*/ 2635250 w 7000875"/>
              <a:gd name="connsiteY65" fmla="*/ 2968625 h 5429250"/>
              <a:gd name="connsiteX66" fmla="*/ 2952750 w 7000875"/>
              <a:gd name="connsiteY66" fmla="*/ 3000375 h 5429250"/>
              <a:gd name="connsiteX67" fmla="*/ 3032125 w 7000875"/>
              <a:gd name="connsiteY67" fmla="*/ 3016250 h 5429250"/>
              <a:gd name="connsiteX68" fmla="*/ 3127375 w 7000875"/>
              <a:gd name="connsiteY68" fmla="*/ 3032125 h 5429250"/>
              <a:gd name="connsiteX69" fmla="*/ 3317875 w 7000875"/>
              <a:gd name="connsiteY69" fmla="*/ 3048000 h 5429250"/>
              <a:gd name="connsiteX70" fmla="*/ 3413125 w 7000875"/>
              <a:gd name="connsiteY70" fmla="*/ 3079750 h 5429250"/>
              <a:gd name="connsiteX71" fmla="*/ 3508375 w 7000875"/>
              <a:gd name="connsiteY71" fmla="*/ 3095625 h 5429250"/>
              <a:gd name="connsiteX72" fmla="*/ 3730625 w 7000875"/>
              <a:gd name="connsiteY72" fmla="*/ 3127375 h 5429250"/>
              <a:gd name="connsiteX73" fmla="*/ 3984625 w 7000875"/>
              <a:gd name="connsiteY73" fmla="*/ 3175000 h 5429250"/>
              <a:gd name="connsiteX74" fmla="*/ 4032250 w 7000875"/>
              <a:gd name="connsiteY74" fmla="*/ 3190875 h 5429250"/>
              <a:gd name="connsiteX75" fmla="*/ 4079875 w 7000875"/>
              <a:gd name="connsiteY75" fmla="*/ 3159125 h 5429250"/>
              <a:gd name="connsiteX76" fmla="*/ 4127500 w 7000875"/>
              <a:gd name="connsiteY76" fmla="*/ 3190875 h 5429250"/>
              <a:gd name="connsiteX77" fmla="*/ 4222750 w 7000875"/>
              <a:gd name="connsiteY77" fmla="*/ 3222625 h 5429250"/>
              <a:gd name="connsiteX78" fmla="*/ 4270375 w 7000875"/>
              <a:gd name="connsiteY78" fmla="*/ 3238500 h 5429250"/>
              <a:gd name="connsiteX79" fmla="*/ 4397375 w 7000875"/>
              <a:gd name="connsiteY79" fmla="*/ 3286125 h 5429250"/>
              <a:gd name="connsiteX80" fmla="*/ 4508500 w 7000875"/>
              <a:gd name="connsiteY80" fmla="*/ 3349625 h 5429250"/>
              <a:gd name="connsiteX81" fmla="*/ 4556125 w 7000875"/>
              <a:gd name="connsiteY81" fmla="*/ 3397250 h 5429250"/>
              <a:gd name="connsiteX82" fmla="*/ 4619625 w 7000875"/>
              <a:gd name="connsiteY82" fmla="*/ 3444875 h 5429250"/>
              <a:gd name="connsiteX83" fmla="*/ 4667250 w 7000875"/>
              <a:gd name="connsiteY83" fmla="*/ 3540125 h 5429250"/>
              <a:gd name="connsiteX84" fmla="*/ 4699000 w 7000875"/>
              <a:gd name="connsiteY84" fmla="*/ 3635375 h 5429250"/>
              <a:gd name="connsiteX85" fmla="*/ 4730750 w 7000875"/>
              <a:gd name="connsiteY85" fmla="*/ 3730625 h 5429250"/>
              <a:gd name="connsiteX86" fmla="*/ 4746625 w 7000875"/>
              <a:gd name="connsiteY86" fmla="*/ 3778250 h 5429250"/>
              <a:gd name="connsiteX87" fmla="*/ 4778375 w 7000875"/>
              <a:gd name="connsiteY87" fmla="*/ 3889375 h 5429250"/>
              <a:gd name="connsiteX88" fmla="*/ 4762500 w 7000875"/>
              <a:gd name="connsiteY88" fmla="*/ 4032250 h 5429250"/>
              <a:gd name="connsiteX89" fmla="*/ 4699000 w 7000875"/>
              <a:gd name="connsiteY89" fmla="*/ 4143375 h 5429250"/>
              <a:gd name="connsiteX90" fmla="*/ 4683125 w 7000875"/>
              <a:gd name="connsiteY90" fmla="*/ 4191000 h 5429250"/>
              <a:gd name="connsiteX91" fmla="*/ 4635500 w 7000875"/>
              <a:gd name="connsiteY91" fmla="*/ 4222750 h 5429250"/>
              <a:gd name="connsiteX92" fmla="*/ 4476750 w 7000875"/>
              <a:gd name="connsiteY92" fmla="*/ 4302125 h 5429250"/>
              <a:gd name="connsiteX93" fmla="*/ 4349750 w 7000875"/>
              <a:gd name="connsiteY93" fmla="*/ 4333875 h 5429250"/>
              <a:gd name="connsiteX94" fmla="*/ 4222750 w 7000875"/>
              <a:gd name="connsiteY94" fmla="*/ 4381500 h 5429250"/>
              <a:gd name="connsiteX95" fmla="*/ 3952875 w 7000875"/>
              <a:gd name="connsiteY95" fmla="*/ 4429125 h 5429250"/>
              <a:gd name="connsiteX96" fmla="*/ 3698875 w 7000875"/>
              <a:gd name="connsiteY96" fmla="*/ 4460875 h 5429250"/>
              <a:gd name="connsiteX97" fmla="*/ 3571875 w 7000875"/>
              <a:gd name="connsiteY97" fmla="*/ 4492625 h 5429250"/>
              <a:gd name="connsiteX98" fmla="*/ 3444875 w 7000875"/>
              <a:gd name="connsiteY98" fmla="*/ 4524375 h 5429250"/>
              <a:gd name="connsiteX99" fmla="*/ 3381375 w 7000875"/>
              <a:gd name="connsiteY99" fmla="*/ 4540250 h 5429250"/>
              <a:gd name="connsiteX100" fmla="*/ 3302000 w 7000875"/>
              <a:gd name="connsiteY100" fmla="*/ 4572000 h 5429250"/>
              <a:gd name="connsiteX101" fmla="*/ 3127375 w 7000875"/>
              <a:gd name="connsiteY101" fmla="*/ 4603750 h 5429250"/>
              <a:gd name="connsiteX102" fmla="*/ 2968625 w 7000875"/>
              <a:gd name="connsiteY102" fmla="*/ 4651375 h 5429250"/>
              <a:gd name="connsiteX103" fmla="*/ 2889250 w 7000875"/>
              <a:gd name="connsiteY103" fmla="*/ 4683125 h 5429250"/>
              <a:gd name="connsiteX104" fmla="*/ 2794000 w 7000875"/>
              <a:gd name="connsiteY104" fmla="*/ 4699000 h 5429250"/>
              <a:gd name="connsiteX105" fmla="*/ 2603500 w 7000875"/>
              <a:gd name="connsiteY105" fmla="*/ 4762500 h 5429250"/>
              <a:gd name="connsiteX106" fmla="*/ 2301875 w 7000875"/>
              <a:gd name="connsiteY106" fmla="*/ 4857750 h 5429250"/>
              <a:gd name="connsiteX107" fmla="*/ 1889125 w 7000875"/>
              <a:gd name="connsiteY107" fmla="*/ 5000625 h 5429250"/>
              <a:gd name="connsiteX108" fmla="*/ 1793875 w 7000875"/>
              <a:gd name="connsiteY108" fmla="*/ 5032375 h 5429250"/>
              <a:gd name="connsiteX109" fmla="*/ 1698625 w 7000875"/>
              <a:gd name="connsiteY109" fmla="*/ 5048250 h 5429250"/>
              <a:gd name="connsiteX110" fmla="*/ 1619250 w 7000875"/>
              <a:gd name="connsiteY110" fmla="*/ 5080000 h 5429250"/>
              <a:gd name="connsiteX111" fmla="*/ 1444625 w 7000875"/>
              <a:gd name="connsiteY111" fmla="*/ 5111750 h 5429250"/>
              <a:gd name="connsiteX112" fmla="*/ 984250 w 7000875"/>
              <a:gd name="connsiteY112" fmla="*/ 5175250 h 5429250"/>
              <a:gd name="connsiteX113" fmla="*/ 889000 w 7000875"/>
              <a:gd name="connsiteY113" fmla="*/ 5191125 h 5429250"/>
              <a:gd name="connsiteX114" fmla="*/ 730250 w 7000875"/>
              <a:gd name="connsiteY114" fmla="*/ 5254625 h 5429250"/>
              <a:gd name="connsiteX115" fmla="*/ 650875 w 7000875"/>
              <a:gd name="connsiteY115" fmla="*/ 5270500 h 5429250"/>
              <a:gd name="connsiteX116" fmla="*/ 555625 w 7000875"/>
              <a:gd name="connsiteY116" fmla="*/ 5349875 h 5429250"/>
              <a:gd name="connsiteX117" fmla="*/ 460375 w 7000875"/>
              <a:gd name="connsiteY117" fmla="*/ 5429250 h 5429250"/>
              <a:gd name="connsiteX118" fmla="*/ 381000 w 7000875"/>
              <a:gd name="connsiteY118" fmla="*/ 5413375 h 5429250"/>
              <a:gd name="connsiteX119" fmla="*/ 269875 w 7000875"/>
              <a:gd name="connsiteY119" fmla="*/ 5302250 h 5429250"/>
              <a:gd name="connsiteX120" fmla="*/ 206375 w 7000875"/>
              <a:gd name="connsiteY120" fmla="*/ 5238750 h 5429250"/>
              <a:gd name="connsiteX121" fmla="*/ 174625 w 7000875"/>
              <a:gd name="connsiteY121" fmla="*/ 5175250 h 5429250"/>
              <a:gd name="connsiteX122" fmla="*/ 111125 w 7000875"/>
              <a:gd name="connsiteY122" fmla="*/ 5032375 h 5429250"/>
              <a:gd name="connsiteX123" fmla="*/ 79375 w 7000875"/>
              <a:gd name="connsiteY123" fmla="*/ 4953000 h 5429250"/>
              <a:gd name="connsiteX124" fmla="*/ 31750 w 7000875"/>
              <a:gd name="connsiteY124" fmla="*/ 4746625 h 5429250"/>
              <a:gd name="connsiteX125" fmla="*/ 0 w 7000875"/>
              <a:gd name="connsiteY125" fmla="*/ 4413250 h 5429250"/>
              <a:gd name="connsiteX126" fmla="*/ 15875 w 7000875"/>
              <a:gd name="connsiteY126" fmla="*/ 3873500 h 5429250"/>
              <a:gd name="connsiteX127" fmla="*/ 31750 w 7000875"/>
              <a:gd name="connsiteY127" fmla="*/ 3810000 h 5429250"/>
              <a:gd name="connsiteX128" fmla="*/ 63500 w 7000875"/>
              <a:gd name="connsiteY128" fmla="*/ 3762375 h 5429250"/>
              <a:gd name="connsiteX129" fmla="*/ 79375 w 7000875"/>
              <a:gd name="connsiteY129" fmla="*/ 3714750 h 5429250"/>
              <a:gd name="connsiteX130" fmla="*/ 190500 w 7000875"/>
              <a:gd name="connsiteY130" fmla="*/ 3571875 h 5429250"/>
              <a:gd name="connsiteX131" fmla="*/ 222250 w 7000875"/>
              <a:gd name="connsiteY131" fmla="*/ 3524250 h 5429250"/>
              <a:gd name="connsiteX132" fmla="*/ 317500 w 7000875"/>
              <a:gd name="connsiteY132" fmla="*/ 3429000 h 5429250"/>
              <a:gd name="connsiteX133" fmla="*/ 381000 w 7000875"/>
              <a:gd name="connsiteY133" fmla="*/ 3381375 h 5429250"/>
              <a:gd name="connsiteX134" fmla="*/ 539750 w 7000875"/>
              <a:gd name="connsiteY134" fmla="*/ 3238500 h 5429250"/>
              <a:gd name="connsiteX135" fmla="*/ 698500 w 7000875"/>
              <a:gd name="connsiteY135" fmla="*/ 3175000 h 5429250"/>
              <a:gd name="connsiteX136" fmla="*/ 841375 w 7000875"/>
              <a:gd name="connsiteY136" fmla="*/ 3095625 h 5429250"/>
              <a:gd name="connsiteX137" fmla="*/ 968375 w 7000875"/>
              <a:gd name="connsiteY137" fmla="*/ 3048000 h 5429250"/>
              <a:gd name="connsiteX138" fmla="*/ 1254125 w 7000875"/>
              <a:gd name="connsiteY138" fmla="*/ 2952750 h 5429250"/>
              <a:gd name="connsiteX139" fmla="*/ 2190750 w 7000875"/>
              <a:gd name="connsiteY139" fmla="*/ 2714625 h 5429250"/>
              <a:gd name="connsiteX140" fmla="*/ 2333625 w 7000875"/>
              <a:gd name="connsiteY140" fmla="*/ 2698750 h 5429250"/>
              <a:gd name="connsiteX141" fmla="*/ 2984500 w 7000875"/>
              <a:gd name="connsiteY141" fmla="*/ 2587625 h 5429250"/>
              <a:gd name="connsiteX142" fmla="*/ 3540125 w 7000875"/>
              <a:gd name="connsiteY142" fmla="*/ 2555875 h 5429250"/>
              <a:gd name="connsiteX143" fmla="*/ 4460875 w 7000875"/>
              <a:gd name="connsiteY143" fmla="*/ 2587625 h 5429250"/>
              <a:gd name="connsiteX144" fmla="*/ 4841875 w 7000875"/>
              <a:gd name="connsiteY144" fmla="*/ 2635250 h 5429250"/>
              <a:gd name="connsiteX145" fmla="*/ 4968875 w 7000875"/>
              <a:gd name="connsiteY145" fmla="*/ 2651125 h 5429250"/>
              <a:gd name="connsiteX146" fmla="*/ 5095875 w 7000875"/>
              <a:gd name="connsiteY146" fmla="*/ 2667000 h 5429250"/>
              <a:gd name="connsiteX147" fmla="*/ 5175250 w 7000875"/>
              <a:gd name="connsiteY147" fmla="*/ 2682875 h 5429250"/>
              <a:gd name="connsiteX148" fmla="*/ 5334000 w 7000875"/>
              <a:gd name="connsiteY148" fmla="*/ 2730500 h 5429250"/>
              <a:gd name="connsiteX149" fmla="*/ 5508625 w 7000875"/>
              <a:gd name="connsiteY149" fmla="*/ 2746375 h 5429250"/>
              <a:gd name="connsiteX150" fmla="*/ 5619750 w 7000875"/>
              <a:gd name="connsiteY150" fmla="*/ 2730500 h 5429250"/>
              <a:gd name="connsiteX151" fmla="*/ 5746750 w 7000875"/>
              <a:gd name="connsiteY151" fmla="*/ 2603500 h 5429250"/>
              <a:gd name="connsiteX152" fmla="*/ 5794375 w 7000875"/>
              <a:gd name="connsiteY152" fmla="*/ 2571750 h 5429250"/>
              <a:gd name="connsiteX153" fmla="*/ 5921375 w 7000875"/>
              <a:gd name="connsiteY153" fmla="*/ 2397125 h 5429250"/>
              <a:gd name="connsiteX154" fmla="*/ 5969000 w 7000875"/>
              <a:gd name="connsiteY154" fmla="*/ 2333625 h 5429250"/>
              <a:gd name="connsiteX155" fmla="*/ 6000750 w 7000875"/>
              <a:gd name="connsiteY155" fmla="*/ 2254250 h 5429250"/>
              <a:gd name="connsiteX156" fmla="*/ 6080125 w 7000875"/>
              <a:gd name="connsiteY156" fmla="*/ 2079625 h 5429250"/>
              <a:gd name="connsiteX157" fmla="*/ 6111875 w 7000875"/>
              <a:gd name="connsiteY157" fmla="*/ 1984375 h 5429250"/>
              <a:gd name="connsiteX158" fmla="*/ 6191250 w 7000875"/>
              <a:gd name="connsiteY158" fmla="*/ 1666875 h 5429250"/>
              <a:gd name="connsiteX159" fmla="*/ 6223000 w 7000875"/>
              <a:gd name="connsiteY159" fmla="*/ 1333500 h 5429250"/>
              <a:gd name="connsiteX160" fmla="*/ 6238875 w 7000875"/>
              <a:gd name="connsiteY160" fmla="*/ 1270000 h 5429250"/>
              <a:gd name="connsiteX161" fmla="*/ 6207125 w 7000875"/>
              <a:gd name="connsiteY161" fmla="*/ 762000 h 5429250"/>
              <a:gd name="connsiteX162" fmla="*/ 6175375 w 7000875"/>
              <a:gd name="connsiteY162" fmla="*/ 682625 h 5429250"/>
              <a:gd name="connsiteX163" fmla="*/ 6096000 w 7000875"/>
              <a:gd name="connsiteY163" fmla="*/ 508000 h 5429250"/>
              <a:gd name="connsiteX164" fmla="*/ 6032500 w 7000875"/>
              <a:gd name="connsiteY164" fmla="*/ 444500 h 5429250"/>
              <a:gd name="connsiteX165" fmla="*/ 5969000 w 7000875"/>
              <a:gd name="connsiteY165" fmla="*/ 365125 h 5429250"/>
              <a:gd name="connsiteX166" fmla="*/ 5842000 w 7000875"/>
              <a:gd name="connsiteY166" fmla="*/ 269875 h 5429250"/>
              <a:gd name="connsiteX167" fmla="*/ 5794375 w 7000875"/>
              <a:gd name="connsiteY167" fmla="*/ 222250 h 5429250"/>
              <a:gd name="connsiteX168" fmla="*/ 5635625 w 7000875"/>
              <a:gd name="connsiteY168" fmla="*/ 142875 h 5429250"/>
              <a:gd name="connsiteX169" fmla="*/ 5556250 w 7000875"/>
              <a:gd name="connsiteY169" fmla="*/ 127000 h 5429250"/>
              <a:gd name="connsiteX170" fmla="*/ 5365750 w 7000875"/>
              <a:gd name="connsiteY170" fmla="*/ 79375 h 5429250"/>
              <a:gd name="connsiteX171" fmla="*/ 5191125 w 7000875"/>
              <a:gd name="connsiteY171" fmla="*/ 31750 h 5429250"/>
              <a:gd name="connsiteX172" fmla="*/ 4889500 w 7000875"/>
              <a:gd name="connsiteY172" fmla="*/ 0 h 5429250"/>
              <a:gd name="connsiteX173" fmla="*/ 4381500 w 7000875"/>
              <a:gd name="connsiteY173" fmla="*/ 15875 h 5429250"/>
              <a:gd name="connsiteX174" fmla="*/ 4318000 w 7000875"/>
              <a:gd name="connsiteY174" fmla="*/ 47625 h 5429250"/>
              <a:gd name="connsiteX175" fmla="*/ 4206875 w 7000875"/>
              <a:gd name="connsiteY175" fmla="*/ 111125 h 5429250"/>
              <a:gd name="connsiteX176" fmla="*/ 4143375 w 7000875"/>
              <a:gd name="connsiteY176" fmla="*/ 142875 h 5429250"/>
              <a:gd name="connsiteX177" fmla="*/ 4000500 w 7000875"/>
              <a:gd name="connsiteY177" fmla="*/ 317500 h 5429250"/>
              <a:gd name="connsiteX178" fmla="*/ 3937000 w 7000875"/>
              <a:gd name="connsiteY178" fmla="*/ 396875 h 5429250"/>
              <a:gd name="connsiteX179" fmla="*/ 3857625 w 7000875"/>
              <a:gd name="connsiteY179" fmla="*/ 555625 h 5429250"/>
              <a:gd name="connsiteX180" fmla="*/ 3746500 w 7000875"/>
              <a:gd name="connsiteY180" fmla="*/ 809625 h 5429250"/>
              <a:gd name="connsiteX181" fmla="*/ 3698875 w 7000875"/>
              <a:gd name="connsiteY181" fmla="*/ 952500 h 5429250"/>
              <a:gd name="connsiteX182" fmla="*/ 3714750 w 7000875"/>
              <a:gd name="connsiteY182" fmla="*/ 1301750 h 5429250"/>
              <a:gd name="connsiteX183" fmla="*/ 3825875 w 7000875"/>
              <a:gd name="connsiteY183" fmla="*/ 1476375 h 5429250"/>
              <a:gd name="connsiteX184" fmla="*/ 3857625 w 7000875"/>
              <a:gd name="connsiteY184" fmla="*/ 1524000 h 5429250"/>
              <a:gd name="connsiteX185" fmla="*/ 3905250 w 7000875"/>
              <a:gd name="connsiteY185" fmla="*/ 1555750 h 5429250"/>
              <a:gd name="connsiteX186" fmla="*/ 3952875 w 7000875"/>
              <a:gd name="connsiteY186" fmla="*/ 1603375 h 5429250"/>
              <a:gd name="connsiteX187" fmla="*/ 4016375 w 7000875"/>
              <a:gd name="connsiteY187" fmla="*/ 1635125 h 5429250"/>
              <a:gd name="connsiteX188" fmla="*/ 4159250 w 7000875"/>
              <a:gd name="connsiteY188" fmla="*/ 1698625 h 5429250"/>
              <a:gd name="connsiteX189" fmla="*/ 4254500 w 7000875"/>
              <a:gd name="connsiteY189" fmla="*/ 1762125 h 5429250"/>
              <a:gd name="connsiteX190" fmla="*/ 4302125 w 7000875"/>
              <a:gd name="connsiteY190" fmla="*/ 1793875 h 5429250"/>
              <a:gd name="connsiteX191" fmla="*/ 4349750 w 7000875"/>
              <a:gd name="connsiteY191" fmla="*/ 1905000 h 5429250"/>
              <a:gd name="connsiteX192" fmla="*/ 4365625 w 7000875"/>
              <a:gd name="connsiteY192" fmla="*/ 2016125 h 5429250"/>
              <a:gd name="connsiteX193" fmla="*/ 4318000 w 7000875"/>
              <a:gd name="connsiteY193" fmla="*/ 2508250 h 5429250"/>
              <a:gd name="connsiteX194" fmla="*/ 4286250 w 7000875"/>
              <a:gd name="connsiteY194" fmla="*/ 2635250 h 5429250"/>
              <a:gd name="connsiteX195" fmla="*/ 4222750 w 7000875"/>
              <a:gd name="connsiteY195" fmla="*/ 2778125 h 5429250"/>
              <a:gd name="connsiteX196" fmla="*/ 4191000 w 7000875"/>
              <a:gd name="connsiteY196" fmla="*/ 2841625 h 5429250"/>
              <a:gd name="connsiteX197" fmla="*/ 4159250 w 7000875"/>
              <a:gd name="connsiteY197" fmla="*/ 2921000 h 5429250"/>
              <a:gd name="connsiteX198" fmla="*/ 4048125 w 7000875"/>
              <a:gd name="connsiteY198" fmla="*/ 3143250 h 5429250"/>
              <a:gd name="connsiteX199" fmla="*/ 4000500 w 7000875"/>
              <a:gd name="connsiteY199" fmla="*/ 3254375 h 5429250"/>
              <a:gd name="connsiteX200" fmla="*/ 4016375 w 7000875"/>
              <a:gd name="connsiteY200" fmla="*/ 3333750 h 5429250"/>
              <a:gd name="connsiteX201" fmla="*/ 4206875 w 7000875"/>
              <a:gd name="connsiteY201" fmla="*/ 3413125 h 5429250"/>
              <a:gd name="connsiteX202" fmla="*/ 4254500 w 7000875"/>
              <a:gd name="connsiteY202" fmla="*/ 3429000 h 5429250"/>
              <a:gd name="connsiteX203" fmla="*/ 4460875 w 7000875"/>
              <a:gd name="connsiteY203" fmla="*/ 3460750 h 5429250"/>
              <a:gd name="connsiteX204" fmla="*/ 4587875 w 7000875"/>
              <a:gd name="connsiteY204" fmla="*/ 3476625 h 5429250"/>
              <a:gd name="connsiteX205" fmla="*/ 4746625 w 7000875"/>
              <a:gd name="connsiteY205" fmla="*/ 3508375 h 5429250"/>
              <a:gd name="connsiteX206" fmla="*/ 4921250 w 7000875"/>
              <a:gd name="connsiteY206" fmla="*/ 3524250 h 5429250"/>
              <a:gd name="connsiteX207" fmla="*/ 5032375 w 7000875"/>
              <a:gd name="connsiteY207" fmla="*/ 3540125 h 5429250"/>
              <a:gd name="connsiteX208" fmla="*/ 5159375 w 7000875"/>
              <a:gd name="connsiteY208" fmla="*/ 3556000 h 5429250"/>
              <a:gd name="connsiteX209" fmla="*/ 5270500 w 7000875"/>
              <a:gd name="connsiteY209" fmla="*/ 3635375 h 5429250"/>
              <a:gd name="connsiteX210" fmla="*/ 5365750 w 7000875"/>
              <a:gd name="connsiteY210" fmla="*/ 3714750 h 5429250"/>
              <a:gd name="connsiteX211" fmla="*/ 5413375 w 7000875"/>
              <a:gd name="connsiteY211" fmla="*/ 3746500 h 5429250"/>
              <a:gd name="connsiteX212" fmla="*/ 5572125 w 7000875"/>
              <a:gd name="connsiteY212" fmla="*/ 3968750 h 5429250"/>
              <a:gd name="connsiteX213" fmla="*/ 5603875 w 7000875"/>
              <a:gd name="connsiteY213" fmla="*/ 4032250 h 5429250"/>
              <a:gd name="connsiteX214" fmla="*/ 5635625 w 7000875"/>
              <a:gd name="connsiteY214" fmla="*/ 4079875 h 5429250"/>
              <a:gd name="connsiteX215" fmla="*/ 5730875 w 7000875"/>
              <a:gd name="connsiteY215" fmla="*/ 4238625 h 5429250"/>
              <a:gd name="connsiteX216" fmla="*/ 5746750 w 7000875"/>
              <a:gd name="connsiteY216" fmla="*/ 4286250 h 5429250"/>
              <a:gd name="connsiteX217" fmla="*/ 5810250 w 7000875"/>
              <a:gd name="connsiteY217" fmla="*/ 4381500 h 5429250"/>
              <a:gd name="connsiteX218" fmla="*/ 5826125 w 7000875"/>
              <a:gd name="connsiteY218" fmla="*/ 4429125 h 5429250"/>
              <a:gd name="connsiteX219" fmla="*/ 5873750 w 7000875"/>
              <a:gd name="connsiteY219" fmla="*/ 4460875 h 5429250"/>
              <a:gd name="connsiteX220" fmla="*/ 6111875 w 7000875"/>
              <a:gd name="connsiteY220" fmla="*/ 4413250 h 5429250"/>
              <a:gd name="connsiteX221" fmla="*/ 6207125 w 7000875"/>
              <a:gd name="connsiteY221" fmla="*/ 4349750 h 5429250"/>
              <a:gd name="connsiteX222" fmla="*/ 6334125 w 7000875"/>
              <a:gd name="connsiteY222" fmla="*/ 4302125 h 5429250"/>
              <a:gd name="connsiteX223" fmla="*/ 6381750 w 7000875"/>
              <a:gd name="connsiteY223" fmla="*/ 4286250 h 5429250"/>
              <a:gd name="connsiteX224" fmla="*/ 6429375 w 7000875"/>
              <a:gd name="connsiteY224" fmla="*/ 4254500 h 5429250"/>
              <a:gd name="connsiteX225" fmla="*/ 6492875 w 7000875"/>
              <a:gd name="connsiteY225" fmla="*/ 4222750 h 5429250"/>
              <a:gd name="connsiteX226" fmla="*/ 6604000 w 7000875"/>
              <a:gd name="connsiteY226" fmla="*/ 4095750 h 5429250"/>
              <a:gd name="connsiteX227" fmla="*/ 6667500 w 7000875"/>
              <a:gd name="connsiteY227" fmla="*/ 4000500 h 5429250"/>
              <a:gd name="connsiteX228" fmla="*/ 6699250 w 7000875"/>
              <a:gd name="connsiteY228" fmla="*/ 3873500 h 5429250"/>
              <a:gd name="connsiteX229" fmla="*/ 6731000 w 7000875"/>
              <a:gd name="connsiteY229" fmla="*/ 3667125 h 5429250"/>
              <a:gd name="connsiteX230" fmla="*/ 6746875 w 7000875"/>
              <a:gd name="connsiteY230" fmla="*/ 3524250 h 5429250"/>
              <a:gd name="connsiteX231" fmla="*/ 6762750 w 7000875"/>
              <a:gd name="connsiteY231" fmla="*/ 3365500 h 5429250"/>
              <a:gd name="connsiteX232" fmla="*/ 6778625 w 7000875"/>
              <a:gd name="connsiteY232" fmla="*/ 3286125 h 5429250"/>
              <a:gd name="connsiteX233" fmla="*/ 6810375 w 7000875"/>
              <a:gd name="connsiteY233" fmla="*/ 3000375 h 5429250"/>
              <a:gd name="connsiteX234" fmla="*/ 6858000 w 7000875"/>
              <a:gd name="connsiteY234" fmla="*/ 2682875 h 5429250"/>
              <a:gd name="connsiteX235" fmla="*/ 6873875 w 7000875"/>
              <a:gd name="connsiteY235" fmla="*/ 2587625 h 5429250"/>
              <a:gd name="connsiteX236" fmla="*/ 6921500 w 7000875"/>
              <a:gd name="connsiteY236" fmla="*/ 2444750 h 5429250"/>
              <a:gd name="connsiteX237" fmla="*/ 6969125 w 7000875"/>
              <a:gd name="connsiteY237" fmla="*/ 2301875 h 5429250"/>
              <a:gd name="connsiteX238" fmla="*/ 6985000 w 7000875"/>
              <a:gd name="connsiteY238" fmla="*/ 2222500 h 5429250"/>
              <a:gd name="connsiteX239" fmla="*/ 7000875 w 7000875"/>
              <a:gd name="connsiteY239" fmla="*/ 2159000 h 5429250"/>
              <a:gd name="connsiteX240" fmla="*/ 6985000 w 7000875"/>
              <a:gd name="connsiteY240" fmla="*/ 1571625 h 5429250"/>
              <a:gd name="connsiteX241" fmla="*/ 6969125 w 7000875"/>
              <a:gd name="connsiteY241" fmla="*/ 1412875 h 5429250"/>
              <a:gd name="connsiteX242" fmla="*/ 6937375 w 7000875"/>
              <a:gd name="connsiteY242" fmla="*/ 1270000 h 5429250"/>
              <a:gd name="connsiteX243" fmla="*/ 6905625 w 7000875"/>
              <a:gd name="connsiteY243" fmla="*/ 1047750 h 5429250"/>
              <a:gd name="connsiteX244" fmla="*/ 6858000 w 7000875"/>
              <a:gd name="connsiteY244" fmla="*/ 841375 h 5429250"/>
              <a:gd name="connsiteX245" fmla="*/ 6810375 w 7000875"/>
              <a:gd name="connsiteY245" fmla="*/ 809625 h 5429250"/>
              <a:gd name="connsiteX246" fmla="*/ 6746875 w 7000875"/>
              <a:gd name="connsiteY246" fmla="*/ 714375 h 5429250"/>
              <a:gd name="connsiteX247" fmla="*/ 6731000 w 7000875"/>
              <a:gd name="connsiteY247" fmla="*/ 666750 h 5429250"/>
              <a:gd name="connsiteX248" fmla="*/ 6699250 w 7000875"/>
              <a:gd name="connsiteY248" fmla="*/ 619125 h 5429250"/>
              <a:gd name="connsiteX249" fmla="*/ 6683375 w 7000875"/>
              <a:gd name="connsiteY249" fmla="*/ 571500 h 5429250"/>
              <a:gd name="connsiteX250" fmla="*/ 6651625 w 7000875"/>
              <a:gd name="connsiteY250" fmla="*/ 523875 h 5429250"/>
              <a:gd name="connsiteX251" fmla="*/ 6635750 w 7000875"/>
              <a:gd name="connsiteY251" fmla="*/ 476250 h 5429250"/>
              <a:gd name="connsiteX252" fmla="*/ 6588125 w 7000875"/>
              <a:gd name="connsiteY252" fmla="*/ 428625 h 5429250"/>
              <a:gd name="connsiteX253" fmla="*/ 6461125 w 7000875"/>
              <a:gd name="connsiteY253" fmla="*/ 317500 h 5429250"/>
              <a:gd name="connsiteX254" fmla="*/ 6413500 w 7000875"/>
              <a:gd name="connsiteY254" fmla="*/ 285750 h 5429250"/>
              <a:gd name="connsiteX255" fmla="*/ 6350000 w 7000875"/>
              <a:gd name="connsiteY255" fmla="*/ 174625 h 5429250"/>
              <a:gd name="connsiteX256" fmla="*/ 6318250 w 7000875"/>
              <a:gd name="connsiteY256" fmla="*/ 127000 h 5429250"/>
              <a:gd name="connsiteX257" fmla="*/ 6270625 w 7000875"/>
              <a:gd name="connsiteY257" fmla="*/ 79375 h 5429250"/>
              <a:gd name="connsiteX258" fmla="*/ 6207125 w 7000875"/>
              <a:gd name="connsiteY258" fmla="*/ 15875 h 54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7000875" h="5429250">
                <a:moveTo>
                  <a:pt x="682625" y="222250"/>
                </a:moveTo>
                <a:cubicBezTo>
                  <a:pt x="629708" y="275167"/>
                  <a:pt x="565386" y="318733"/>
                  <a:pt x="523875" y="381000"/>
                </a:cubicBezTo>
                <a:cubicBezTo>
                  <a:pt x="445046" y="499244"/>
                  <a:pt x="546360" y="354018"/>
                  <a:pt x="444500" y="476250"/>
                </a:cubicBezTo>
                <a:cubicBezTo>
                  <a:pt x="432286" y="490907"/>
                  <a:pt x="424198" y="508611"/>
                  <a:pt x="412750" y="523875"/>
                </a:cubicBezTo>
                <a:cubicBezTo>
                  <a:pt x="392420" y="550982"/>
                  <a:pt x="370417" y="576792"/>
                  <a:pt x="349250" y="603250"/>
                </a:cubicBezTo>
                <a:cubicBezTo>
                  <a:pt x="343958" y="619125"/>
                  <a:pt x="341502" y="636247"/>
                  <a:pt x="333375" y="650875"/>
                </a:cubicBezTo>
                <a:cubicBezTo>
                  <a:pt x="314843" y="684232"/>
                  <a:pt x="281942" y="709924"/>
                  <a:pt x="269875" y="746125"/>
                </a:cubicBezTo>
                <a:cubicBezTo>
                  <a:pt x="241256" y="831982"/>
                  <a:pt x="260592" y="778369"/>
                  <a:pt x="206375" y="904875"/>
                </a:cubicBezTo>
                <a:cubicBezTo>
                  <a:pt x="201083" y="931333"/>
                  <a:pt x="197600" y="958218"/>
                  <a:pt x="190500" y="984250"/>
                </a:cubicBezTo>
                <a:cubicBezTo>
                  <a:pt x="181694" y="1016538"/>
                  <a:pt x="164252" y="1046488"/>
                  <a:pt x="158750" y="1079500"/>
                </a:cubicBezTo>
                <a:cubicBezTo>
                  <a:pt x="153458" y="1111250"/>
                  <a:pt x="147769" y="1142936"/>
                  <a:pt x="142875" y="1174750"/>
                </a:cubicBezTo>
                <a:cubicBezTo>
                  <a:pt x="137185" y="1211733"/>
                  <a:pt x="133151" y="1248966"/>
                  <a:pt x="127000" y="1285875"/>
                </a:cubicBezTo>
                <a:cubicBezTo>
                  <a:pt x="90637" y="1504052"/>
                  <a:pt x="133637" y="1185157"/>
                  <a:pt x="95250" y="1492250"/>
                </a:cubicBezTo>
                <a:cubicBezTo>
                  <a:pt x="100542" y="1598083"/>
                  <a:pt x="97420" y="1704675"/>
                  <a:pt x="111125" y="1809750"/>
                </a:cubicBezTo>
                <a:cubicBezTo>
                  <a:pt x="113593" y="1828669"/>
                  <a:pt x="135537" y="1839763"/>
                  <a:pt x="142875" y="1857375"/>
                </a:cubicBezTo>
                <a:cubicBezTo>
                  <a:pt x="162183" y="1903715"/>
                  <a:pt x="171192" y="1953910"/>
                  <a:pt x="190500" y="2000250"/>
                </a:cubicBezTo>
                <a:cubicBezTo>
                  <a:pt x="197838" y="2017862"/>
                  <a:pt x="213204" y="2031076"/>
                  <a:pt x="222250" y="2047875"/>
                </a:cubicBezTo>
                <a:cubicBezTo>
                  <a:pt x="402852" y="2383279"/>
                  <a:pt x="225188" y="2105375"/>
                  <a:pt x="349250" y="2254250"/>
                </a:cubicBezTo>
                <a:cubicBezTo>
                  <a:pt x="361464" y="2268907"/>
                  <a:pt x="368786" y="2287218"/>
                  <a:pt x="381000" y="2301875"/>
                </a:cubicBezTo>
                <a:cubicBezTo>
                  <a:pt x="395373" y="2319122"/>
                  <a:pt x="414252" y="2332253"/>
                  <a:pt x="428625" y="2349500"/>
                </a:cubicBezTo>
                <a:cubicBezTo>
                  <a:pt x="473695" y="2403584"/>
                  <a:pt x="450809" y="2403434"/>
                  <a:pt x="508000" y="2460625"/>
                </a:cubicBezTo>
                <a:cubicBezTo>
                  <a:pt x="526709" y="2479334"/>
                  <a:pt x="551834" y="2490550"/>
                  <a:pt x="571500" y="2508250"/>
                </a:cubicBezTo>
                <a:cubicBezTo>
                  <a:pt x="604875" y="2538287"/>
                  <a:pt x="631688" y="2575450"/>
                  <a:pt x="666750" y="2603500"/>
                </a:cubicBezTo>
                <a:cubicBezTo>
                  <a:pt x="685229" y="2618283"/>
                  <a:pt x="709703" y="2623509"/>
                  <a:pt x="730250" y="2635250"/>
                </a:cubicBezTo>
                <a:cubicBezTo>
                  <a:pt x="746816" y="2644716"/>
                  <a:pt x="762349" y="2655910"/>
                  <a:pt x="777875" y="2667000"/>
                </a:cubicBezTo>
                <a:cubicBezTo>
                  <a:pt x="799405" y="2682379"/>
                  <a:pt x="818521" y="2701293"/>
                  <a:pt x="841375" y="2714625"/>
                </a:cubicBezTo>
                <a:cubicBezTo>
                  <a:pt x="882258" y="2738473"/>
                  <a:pt x="924058" y="2761506"/>
                  <a:pt x="968375" y="2778125"/>
                </a:cubicBezTo>
                <a:cubicBezTo>
                  <a:pt x="1009233" y="2793447"/>
                  <a:pt x="1053042" y="2799292"/>
                  <a:pt x="1095375" y="2809875"/>
                </a:cubicBezTo>
                <a:cubicBezTo>
                  <a:pt x="1116542" y="2815167"/>
                  <a:pt x="1137896" y="2819756"/>
                  <a:pt x="1158875" y="2825750"/>
                </a:cubicBezTo>
                <a:cubicBezTo>
                  <a:pt x="1195917" y="2836333"/>
                  <a:pt x="1232062" y="2850805"/>
                  <a:pt x="1270000" y="2857500"/>
                </a:cubicBezTo>
                <a:cubicBezTo>
                  <a:pt x="1322371" y="2866742"/>
                  <a:pt x="1375833" y="2868083"/>
                  <a:pt x="1428750" y="2873375"/>
                </a:cubicBezTo>
                <a:cubicBezTo>
                  <a:pt x="1444625" y="2878667"/>
                  <a:pt x="1459670" y="2890233"/>
                  <a:pt x="1476375" y="2889250"/>
                </a:cubicBezTo>
                <a:cubicBezTo>
                  <a:pt x="1914818" y="2863459"/>
                  <a:pt x="1819291" y="2891361"/>
                  <a:pt x="2016125" y="2825750"/>
                </a:cubicBezTo>
                <a:cubicBezTo>
                  <a:pt x="2063750" y="2788708"/>
                  <a:pt x="2121309" y="2761738"/>
                  <a:pt x="2159000" y="2714625"/>
                </a:cubicBezTo>
                <a:cubicBezTo>
                  <a:pt x="2343505" y="2483994"/>
                  <a:pt x="2232954" y="2638993"/>
                  <a:pt x="2349500" y="2444750"/>
                </a:cubicBezTo>
                <a:cubicBezTo>
                  <a:pt x="2380205" y="2393575"/>
                  <a:pt x="2390295" y="2394171"/>
                  <a:pt x="2413000" y="2333625"/>
                </a:cubicBezTo>
                <a:cubicBezTo>
                  <a:pt x="2452371" y="2228636"/>
                  <a:pt x="2505691" y="2126728"/>
                  <a:pt x="2524125" y="2016125"/>
                </a:cubicBezTo>
                <a:cubicBezTo>
                  <a:pt x="2534708" y="1952625"/>
                  <a:pt x="2544687" y="1889021"/>
                  <a:pt x="2555875" y="1825625"/>
                </a:cubicBezTo>
                <a:cubicBezTo>
                  <a:pt x="2560564" y="1799053"/>
                  <a:pt x="2566923" y="1772797"/>
                  <a:pt x="2571750" y="1746250"/>
                </a:cubicBezTo>
                <a:cubicBezTo>
                  <a:pt x="2577508" y="1714581"/>
                  <a:pt x="2582333" y="1682750"/>
                  <a:pt x="2587625" y="1651000"/>
                </a:cubicBezTo>
                <a:cubicBezTo>
                  <a:pt x="2592917" y="1582208"/>
                  <a:pt x="2596959" y="1513309"/>
                  <a:pt x="2603500" y="1444625"/>
                </a:cubicBezTo>
                <a:cubicBezTo>
                  <a:pt x="2621254" y="1258206"/>
                  <a:pt x="2631916" y="1354451"/>
                  <a:pt x="2603500" y="1127125"/>
                </a:cubicBezTo>
                <a:cubicBezTo>
                  <a:pt x="2600794" y="1105475"/>
                  <a:pt x="2596220" y="1083679"/>
                  <a:pt x="2587625" y="1063625"/>
                </a:cubicBezTo>
                <a:cubicBezTo>
                  <a:pt x="2580109" y="1046088"/>
                  <a:pt x="2564408" y="1033065"/>
                  <a:pt x="2555875" y="1016000"/>
                </a:cubicBezTo>
                <a:cubicBezTo>
                  <a:pt x="2503450" y="911151"/>
                  <a:pt x="2584076" y="1026906"/>
                  <a:pt x="2508250" y="920750"/>
                </a:cubicBezTo>
                <a:cubicBezTo>
                  <a:pt x="2458584" y="851217"/>
                  <a:pt x="2457865" y="846791"/>
                  <a:pt x="2381250" y="793750"/>
                </a:cubicBezTo>
                <a:cubicBezTo>
                  <a:pt x="2340205" y="765334"/>
                  <a:pt x="2301610" y="730162"/>
                  <a:pt x="2254250" y="714375"/>
                </a:cubicBezTo>
                <a:lnTo>
                  <a:pt x="2159000" y="682625"/>
                </a:lnTo>
                <a:lnTo>
                  <a:pt x="2111375" y="666750"/>
                </a:lnTo>
                <a:cubicBezTo>
                  <a:pt x="1923611" y="681193"/>
                  <a:pt x="1779416" y="640068"/>
                  <a:pt x="1635125" y="730250"/>
                </a:cubicBezTo>
                <a:cubicBezTo>
                  <a:pt x="1612688" y="744273"/>
                  <a:pt x="1590334" y="759166"/>
                  <a:pt x="1571625" y="777875"/>
                </a:cubicBezTo>
                <a:cubicBezTo>
                  <a:pt x="1549186" y="800314"/>
                  <a:pt x="1520576" y="864098"/>
                  <a:pt x="1508125" y="889000"/>
                </a:cubicBezTo>
                <a:cubicBezTo>
                  <a:pt x="1502833" y="920750"/>
                  <a:pt x="1499233" y="952829"/>
                  <a:pt x="1492250" y="984250"/>
                </a:cubicBezTo>
                <a:cubicBezTo>
                  <a:pt x="1488620" y="1000585"/>
                  <a:pt x="1479657" y="1015466"/>
                  <a:pt x="1476375" y="1031875"/>
                </a:cubicBezTo>
                <a:cubicBezTo>
                  <a:pt x="1469037" y="1068566"/>
                  <a:pt x="1465792" y="1105958"/>
                  <a:pt x="1460500" y="1143000"/>
                </a:cubicBezTo>
                <a:cubicBezTo>
                  <a:pt x="1471083" y="1370542"/>
                  <a:pt x="1474085" y="1598563"/>
                  <a:pt x="1492250" y="1825625"/>
                </a:cubicBezTo>
                <a:cubicBezTo>
                  <a:pt x="1495322" y="1864026"/>
                  <a:pt x="1514657" y="1899376"/>
                  <a:pt x="1524000" y="1936750"/>
                </a:cubicBezTo>
                <a:cubicBezTo>
                  <a:pt x="1546911" y="2028393"/>
                  <a:pt x="1530757" y="2016015"/>
                  <a:pt x="1571625" y="2111375"/>
                </a:cubicBezTo>
                <a:cubicBezTo>
                  <a:pt x="1590269" y="2154878"/>
                  <a:pt x="1615110" y="2195485"/>
                  <a:pt x="1635125" y="2238375"/>
                </a:cubicBezTo>
                <a:cubicBezTo>
                  <a:pt x="1652167" y="2274894"/>
                  <a:pt x="1662444" y="2314690"/>
                  <a:pt x="1682750" y="2349500"/>
                </a:cubicBezTo>
                <a:cubicBezTo>
                  <a:pt x="1699823" y="2378768"/>
                  <a:pt x="1726819" y="2401117"/>
                  <a:pt x="1746250" y="2428875"/>
                </a:cubicBezTo>
                <a:cubicBezTo>
                  <a:pt x="1911121" y="2664404"/>
                  <a:pt x="1598952" y="2275549"/>
                  <a:pt x="1920875" y="2651125"/>
                </a:cubicBezTo>
                <a:cubicBezTo>
                  <a:pt x="1942926" y="2676851"/>
                  <a:pt x="1958770" y="2708309"/>
                  <a:pt x="1984375" y="2730500"/>
                </a:cubicBezTo>
                <a:cubicBezTo>
                  <a:pt x="2043625" y="2781850"/>
                  <a:pt x="2165686" y="2872920"/>
                  <a:pt x="2254250" y="2905125"/>
                </a:cubicBezTo>
                <a:cubicBezTo>
                  <a:pt x="2279608" y="2914346"/>
                  <a:pt x="2307593" y="2913900"/>
                  <a:pt x="2333625" y="2921000"/>
                </a:cubicBezTo>
                <a:cubicBezTo>
                  <a:pt x="2544071" y="2978394"/>
                  <a:pt x="2292961" y="2942295"/>
                  <a:pt x="2635250" y="2968625"/>
                </a:cubicBezTo>
                <a:cubicBezTo>
                  <a:pt x="2796053" y="3008826"/>
                  <a:pt x="2618637" y="2968555"/>
                  <a:pt x="2952750" y="3000375"/>
                </a:cubicBezTo>
                <a:cubicBezTo>
                  <a:pt x="2979611" y="3002933"/>
                  <a:pt x="3005578" y="3011423"/>
                  <a:pt x="3032125" y="3016250"/>
                </a:cubicBezTo>
                <a:cubicBezTo>
                  <a:pt x="3063794" y="3022008"/>
                  <a:pt x="3095384" y="3028570"/>
                  <a:pt x="3127375" y="3032125"/>
                </a:cubicBezTo>
                <a:cubicBezTo>
                  <a:pt x="3190705" y="3039162"/>
                  <a:pt x="3254375" y="3042708"/>
                  <a:pt x="3317875" y="3048000"/>
                </a:cubicBezTo>
                <a:cubicBezTo>
                  <a:pt x="3349625" y="3058583"/>
                  <a:pt x="3380657" y="3071633"/>
                  <a:pt x="3413125" y="3079750"/>
                </a:cubicBezTo>
                <a:cubicBezTo>
                  <a:pt x="3444352" y="3087557"/>
                  <a:pt x="3476543" y="3090850"/>
                  <a:pt x="3508375" y="3095625"/>
                </a:cubicBezTo>
                <a:lnTo>
                  <a:pt x="3730625" y="3127375"/>
                </a:lnTo>
                <a:cubicBezTo>
                  <a:pt x="3821382" y="3141338"/>
                  <a:pt x="3899770" y="3150756"/>
                  <a:pt x="3984625" y="3175000"/>
                </a:cubicBezTo>
                <a:cubicBezTo>
                  <a:pt x="4000715" y="3179597"/>
                  <a:pt x="4016375" y="3185583"/>
                  <a:pt x="4032250" y="3190875"/>
                </a:cubicBezTo>
                <a:cubicBezTo>
                  <a:pt x="4048125" y="3180292"/>
                  <a:pt x="4060796" y="3159125"/>
                  <a:pt x="4079875" y="3159125"/>
                </a:cubicBezTo>
                <a:cubicBezTo>
                  <a:pt x="4098954" y="3159125"/>
                  <a:pt x="4110065" y="3183126"/>
                  <a:pt x="4127500" y="3190875"/>
                </a:cubicBezTo>
                <a:cubicBezTo>
                  <a:pt x="4158083" y="3204467"/>
                  <a:pt x="4191000" y="3212042"/>
                  <a:pt x="4222750" y="3222625"/>
                </a:cubicBezTo>
                <a:cubicBezTo>
                  <a:pt x="4238625" y="3227917"/>
                  <a:pt x="4255408" y="3231016"/>
                  <a:pt x="4270375" y="3238500"/>
                </a:cubicBezTo>
                <a:cubicBezTo>
                  <a:pt x="4353390" y="3280007"/>
                  <a:pt x="4310917" y="3264510"/>
                  <a:pt x="4397375" y="3286125"/>
                </a:cubicBezTo>
                <a:cubicBezTo>
                  <a:pt x="4434417" y="3307292"/>
                  <a:pt x="4473549" y="3325160"/>
                  <a:pt x="4508500" y="3349625"/>
                </a:cubicBezTo>
                <a:cubicBezTo>
                  <a:pt x="4526892" y="3362500"/>
                  <a:pt x="4539079" y="3382639"/>
                  <a:pt x="4556125" y="3397250"/>
                </a:cubicBezTo>
                <a:cubicBezTo>
                  <a:pt x="4576214" y="3414469"/>
                  <a:pt x="4598458" y="3429000"/>
                  <a:pt x="4619625" y="3444875"/>
                </a:cubicBezTo>
                <a:cubicBezTo>
                  <a:pt x="4677521" y="3618563"/>
                  <a:pt x="4585186" y="3355480"/>
                  <a:pt x="4667250" y="3540125"/>
                </a:cubicBezTo>
                <a:cubicBezTo>
                  <a:pt x="4680842" y="3570708"/>
                  <a:pt x="4688417" y="3603625"/>
                  <a:pt x="4699000" y="3635375"/>
                </a:cubicBezTo>
                <a:lnTo>
                  <a:pt x="4730750" y="3730625"/>
                </a:lnTo>
                <a:cubicBezTo>
                  <a:pt x="4736042" y="3746500"/>
                  <a:pt x="4742566" y="3762016"/>
                  <a:pt x="4746625" y="3778250"/>
                </a:cubicBezTo>
                <a:cubicBezTo>
                  <a:pt x="4766559" y="3857984"/>
                  <a:pt x="4755601" y="3821052"/>
                  <a:pt x="4778375" y="3889375"/>
                </a:cubicBezTo>
                <a:cubicBezTo>
                  <a:pt x="4773083" y="3937000"/>
                  <a:pt x="4773275" y="3985559"/>
                  <a:pt x="4762500" y="4032250"/>
                </a:cubicBezTo>
                <a:cubicBezTo>
                  <a:pt x="4750572" y="4083937"/>
                  <a:pt x="4721017" y="4099342"/>
                  <a:pt x="4699000" y="4143375"/>
                </a:cubicBezTo>
                <a:cubicBezTo>
                  <a:pt x="4691516" y="4158342"/>
                  <a:pt x="4693578" y="4177933"/>
                  <a:pt x="4683125" y="4191000"/>
                </a:cubicBezTo>
                <a:cubicBezTo>
                  <a:pt x="4671206" y="4205898"/>
                  <a:pt x="4651026" y="4211660"/>
                  <a:pt x="4635500" y="4222750"/>
                </a:cubicBezTo>
                <a:cubicBezTo>
                  <a:pt x="4536763" y="4293277"/>
                  <a:pt x="4607806" y="4258440"/>
                  <a:pt x="4476750" y="4302125"/>
                </a:cubicBezTo>
                <a:cubicBezTo>
                  <a:pt x="4367886" y="4338413"/>
                  <a:pt x="4503004" y="4295561"/>
                  <a:pt x="4349750" y="4333875"/>
                </a:cubicBezTo>
                <a:cubicBezTo>
                  <a:pt x="4305163" y="4345022"/>
                  <a:pt x="4266451" y="4366933"/>
                  <a:pt x="4222750" y="4381500"/>
                </a:cubicBezTo>
                <a:cubicBezTo>
                  <a:pt x="4152559" y="4404897"/>
                  <a:pt x="3986757" y="4423912"/>
                  <a:pt x="3952875" y="4429125"/>
                </a:cubicBezTo>
                <a:cubicBezTo>
                  <a:pt x="3821069" y="4473060"/>
                  <a:pt x="3999147" y="4417979"/>
                  <a:pt x="3698875" y="4460875"/>
                </a:cubicBezTo>
                <a:cubicBezTo>
                  <a:pt x="3655677" y="4467046"/>
                  <a:pt x="3614208" y="4482042"/>
                  <a:pt x="3571875" y="4492625"/>
                </a:cubicBezTo>
                <a:lnTo>
                  <a:pt x="3444875" y="4524375"/>
                </a:lnTo>
                <a:cubicBezTo>
                  <a:pt x="3423708" y="4529667"/>
                  <a:pt x="3401633" y="4532147"/>
                  <a:pt x="3381375" y="4540250"/>
                </a:cubicBezTo>
                <a:cubicBezTo>
                  <a:pt x="3354917" y="4550833"/>
                  <a:pt x="3329646" y="4565089"/>
                  <a:pt x="3302000" y="4572000"/>
                </a:cubicBezTo>
                <a:cubicBezTo>
                  <a:pt x="3244604" y="4586349"/>
                  <a:pt x="3185583" y="4593167"/>
                  <a:pt x="3127375" y="4603750"/>
                </a:cubicBezTo>
                <a:cubicBezTo>
                  <a:pt x="2909607" y="4690857"/>
                  <a:pt x="3183261" y="4586984"/>
                  <a:pt x="2968625" y="4651375"/>
                </a:cubicBezTo>
                <a:cubicBezTo>
                  <a:pt x="2941330" y="4659563"/>
                  <a:pt x="2916742" y="4675627"/>
                  <a:pt x="2889250" y="4683125"/>
                </a:cubicBezTo>
                <a:cubicBezTo>
                  <a:pt x="2858196" y="4691594"/>
                  <a:pt x="2825014" y="4690385"/>
                  <a:pt x="2794000" y="4699000"/>
                </a:cubicBezTo>
                <a:cubicBezTo>
                  <a:pt x="2729507" y="4716915"/>
                  <a:pt x="2667000" y="4741333"/>
                  <a:pt x="2603500" y="4762500"/>
                </a:cubicBezTo>
                <a:cubicBezTo>
                  <a:pt x="2388814" y="4834062"/>
                  <a:pt x="2650251" y="4747737"/>
                  <a:pt x="2301875" y="4857750"/>
                </a:cubicBezTo>
                <a:cubicBezTo>
                  <a:pt x="2203547" y="4888801"/>
                  <a:pt x="1892133" y="4999584"/>
                  <a:pt x="1889125" y="5000625"/>
                </a:cubicBezTo>
                <a:cubicBezTo>
                  <a:pt x="1857499" y="5011573"/>
                  <a:pt x="1826887" y="5026873"/>
                  <a:pt x="1793875" y="5032375"/>
                </a:cubicBezTo>
                <a:lnTo>
                  <a:pt x="1698625" y="5048250"/>
                </a:lnTo>
                <a:cubicBezTo>
                  <a:pt x="1672167" y="5058833"/>
                  <a:pt x="1646545" y="5071812"/>
                  <a:pt x="1619250" y="5080000"/>
                </a:cubicBezTo>
                <a:cubicBezTo>
                  <a:pt x="1594387" y="5087459"/>
                  <a:pt x="1463809" y="5109009"/>
                  <a:pt x="1444625" y="5111750"/>
                </a:cubicBezTo>
                <a:cubicBezTo>
                  <a:pt x="1291271" y="5133658"/>
                  <a:pt x="1137053" y="5149783"/>
                  <a:pt x="984250" y="5175250"/>
                </a:cubicBezTo>
                <a:cubicBezTo>
                  <a:pt x="952500" y="5180542"/>
                  <a:pt x="920227" y="5183318"/>
                  <a:pt x="889000" y="5191125"/>
                </a:cubicBezTo>
                <a:cubicBezTo>
                  <a:pt x="624728" y="5257193"/>
                  <a:pt x="927326" y="5188933"/>
                  <a:pt x="730250" y="5254625"/>
                </a:cubicBezTo>
                <a:cubicBezTo>
                  <a:pt x="704652" y="5263158"/>
                  <a:pt x="677333" y="5265208"/>
                  <a:pt x="650875" y="5270500"/>
                </a:cubicBezTo>
                <a:cubicBezTo>
                  <a:pt x="511738" y="5409637"/>
                  <a:pt x="688235" y="5239367"/>
                  <a:pt x="555625" y="5349875"/>
                </a:cubicBezTo>
                <a:cubicBezTo>
                  <a:pt x="433393" y="5451735"/>
                  <a:pt x="578619" y="5350421"/>
                  <a:pt x="460375" y="5429250"/>
                </a:cubicBezTo>
                <a:cubicBezTo>
                  <a:pt x="433917" y="5423958"/>
                  <a:pt x="405657" y="5424334"/>
                  <a:pt x="381000" y="5413375"/>
                </a:cubicBezTo>
                <a:cubicBezTo>
                  <a:pt x="316057" y="5384511"/>
                  <a:pt x="313652" y="5352280"/>
                  <a:pt x="269875" y="5302250"/>
                </a:cubicBezTo>
                <a:cubicBezTo>
                  <a:pt x="250163" y="5279722"/>
                  <a:pt x="224336" y="5262697"/>
                  <a:pt x="206375" y="5238750"/>
                </a:cubicBezTo>
                <a:cubicBezTo>
                  <a:pt x="192176" y="5219818"/>
                  <a:pt x="186366" y="5195797"/>
                  <a:pt x="174625" y="5175250"/>
                </a:cubicBezTo>
                <a:cubicBezTo>
                  <a:pt x="93179" y="5032720"/>
                  <a:pt x="203516" y="5263354"/>
                  <a:pt x="111125" y="5032375"/>
                </a:cubicBezTo>
                <a:cubicBezTo>
                  <a:pt x="100542" y="5005917"/>
                  <a:pt x="89381" y="4979682"/>
                  <a:pt x="79375" y="4953000"/>
                </a:cubicBezTo>
                <a:cubicBezTo>
                  <a:pt x="55464" y="4889237"/>
                  <a:pt x="37665" y="4808729"/>
                  <a:pt x="31750" y="4746625"/>
                </a:cubicBezTo>
                <a:lnTo>
                  <a:pt x="0" y="4413250"/>
                </a:lnTo>
                <a:cubicBezTo>
                  <a:pt x="5292" y="4233333"/>
                  <a:pt x="6415" y="4053246"/>
                  <a:pt x="15875" y="3873500"/>
                </a:cubicBezTo>
                <a:cubicBezTo>
                  <a:pt x="17022" y="3851712"/>
                  <a:pt x="23155" y="3830054"/>
                  <a:pt x="31750" y="3810000"/>
                </a:cubicBezTo>
                <a:cubicBezTo>
                  <a:pt x="39266" y="3792463"/>
                  <a:pt x="54967" y="3779440"/>
                  <a:pt x="63500" y="3762375"/>
                </a:cubicBezTo>
                <a:cubicBezTo>
                  <a:pt x="70984" y="3747408"/>
                  <a:pt x="70093" y="3728673"/>
                  <a:pt x="79375" y="3714750"/>
                </a:cubicBezTo>
                <a:cubicBezTo>
                  <a:pt x="112842" y="3664549"/>
                  <a:pt x="157033" y="3622076"/>
                  <a:pt x="190500" y="3571875"/>
                </a:cubicBezTo>
                <a:cubicBezTo>
                  <a:pt x="201083" y="3556000"/>
                  <a:pt x="209574" y="3538510"/>
                  <a:pt x="222250" y="3524250"/>
                </a:cubicBezTo>
                <a:cubicBezTo>
                  <a:pt x="252081" y="3490690"/>
                  <a:pt x="281579" y="3455941"/>
                  <a:pt x="317500" y="3429000"/>
                </a:cubicBezTo>
                <a:cubicBezTo>
                  <a:pt x="338667" y="3413125"/>
                  <a:pt x="361334" y="3399075"/>
                  <a:pt x="381000" y="3381375"/>
                </a:cubicBezTo>
                <a:cubicBezTo>
                  <a:pt x="417997" y="3348078"/>
                  <a:pt x="485679" y="3265535"/>
                  <a:pt x="539750" y="3238500"/>
                </a:cubicBezTo>
                <a:cubicBezTo>
                  <a:pt x="590726" y="3213012"/>
                  <a:pt x="648679" y="3202678"/>
                  <a:pt x="698500" y="3175000"/>
                </a:cubicBezTo>
                <a:cubicBezTo>
                  <a:pt x="746125" y="3148542"/>
                  <a:pt x="792080" y="3118823"/>
                  <a:pt x="841375" y="3095625"/>
                </a:cubicBezTo>
                <a:cubicBezTo>
                  <a:pt x="882284" y="3076374"/>
                  <a:pt x="925650" y="3062789"/>
                  <a:pt x="968375" y="3048000"/>
                </a:cubicBezTo>
                <a:cubicBezTo>
                  <a:pt x="1063254" y="3015157"/>
                  <a:pt x="1158019" y="2981805"/>
                  <a:pt x="1254125" y="2952750"/>
                </a:cubicBezTo>
                <a:cubicBezTo>
                  <a:pt x="1436768" y="2897532"/>
                  <a:pt x="2044959" y="2730824"/>
                  <a:pt x="2190750" y="2714625"/>
                </a:cubicBezTo>
                <a:cubicBezTo>
                  <a:pt x="2238375" y="2709333"/>
                  <a:pt x="2286309" y="2706321"/>
                  <a:pt x="2333625" y="2698750"/>
                </a:cubicBezTo>
                <a:cubicBezTo>
                  <a:pt x="2562943" y="2662059"/>
                  <a:pt x="2745749" y="2609330"/>
                  <a:pt x="2984500" y="2587625"/>
                </a:cubicBezTo>
                <a:cubicBezTo>
                  <a:pt x="3285713" y="2560242"/>
                  <a:pt x="3100727" y="2574183"/>
                  <a:pt x="3540125" y="2555875"/>
                </a:cubicBezTo>
                <a:cubicBezTo>
                  <a:pt x="3734465" y="2560502"/>
                  <a:pt x="4197622" y="2562945"/>
                  <a:pt x="4460875" y="2587625"/>
                </a:cubicBezTo>
                <a:lnTo>
                  <a:pt x="4841875" y="2635250"/>
                </a:lnTo>
                <a:lnTo>
                  <a:pt x="4968875" y="2651125"/>
                </a:lnTo>
                <a:cubicBezTo>
                  <a:pt x="5011208" y="2656417"/>
                  <a:pt x="5054041" y="2658633"/>
                  <a:pt x="5095875" y="2667000"/>
                </a:cubicBezTo>
                <a:cubicBezTo>
                  <a:pt x="5122333" y="2672292"/>
                  <a:pt x="5149073" y="2676331"/>
                  <a:pt x="5175250" y="2682875"/>
                </a:cubicBezTo>
                <a:cubicBezTo>
                  <a:pt x="5264653" y="2705226"/>
                  <a:pt x="5194742" y="2707290"/>
                  <a:pt x="5334000" y="2730500"/>
                </a:cubicBezTo>
                <a:cubicBezTo>
                  <a:pt x="5391653" y="2740109"/>
                  <a:pt x="5450417" y="2741083"/>
                  <a:pt x="5508625" y="2746375"/>
                </a:cubicBezTo>
                <a:cubicBezTo>
                  <a:pt x="5545667" y="2741083"/>
                  <a:pt x="5584585" y="2743287"/>
                  <a:pt x="5619750" y="2730500"/>
                </a:cubicBezTo>
                <a:cubicBezTo>
                  <a:pt x="5679896" y="2708629"/>
                  <a:pt x="5705730" y="2644520"/>
                  <a:pt x="5746750" y="2603500"/>
                </a:cubicBezTo>
                <a:cubicBezTo>
                  <a:pt x="5760241" y="2590009"/>
                  <a:pt x="5782051" y="2586315"/>
                  <a:pt x="5794375" y="2571750"/>
                </a:cubicBezTo>
                <a:cubicBezTo>
                  <a:pt x="5840866" y="2516806"/>
                  <a:pt x="5878812" y="2455166"/>
                  <a:pt x="5921375" y="2397125"/>
                </a:cubicBezTo>
                <a:cubicBezTo>
                  <a:pt x="5937021" y="2375789"/>
                  <a:pt x="5959174" y="2358191"/>
                  <a:pt x="5969000" y="2333625"/>
                </a:cubicBezTo>
                <a:cubicBezTo>
                  <a:pt x="5979583" y="2307167"/>
                  <a:pt x="5989328" y="2280357"/>
                  <a:pt x="6000750" y="2254250"/>
                </a:cubicBezTo>
                <a:cubicBezTo>
                  <a:pt x="6026378" y="2195671"/>
                  <a:pt x="6055780" y="2138748"/>
                  <a:pt x="6080125" y="2079625"/>
                </a:cubicBezTo>
                <a:cubicBezTo>
                  <a:pt x="6092868" y="2048678"/>
                  <a:pt x="6102033" y="2016362"/>
                  <a:pt x="6111875" y="1984375"/>
                </a:cubicBezTo>
                <a:cubicBezTo>
                  <a:pt x="6151217" y="1856512"/>
                  <a:pt x="6156592" y="1817058"/>
                  <a:pt x="6191250" y="1666875"/>
                </a:cubicBezTo>
                <a:cubicBezTo>
                  <a:pt x="6200551" y="1536663"/>
                  <a:pt x="6201276" y="1452980"/>
                  <a:pt x="6223000" y="1333500"/>
                </a:cubicBezTo>
                <a:cubicBezTo>
                  <a:pt x="6226903" y="1312034"/>
                  <a:pt x="6233583" y="1291167"/>
                  <a:pt x="6238875" y="1270000"/>
                </a:cubicBezTo>
                <a:cubicBezTo>
                  <a:pt x="6228292" y="1100667"/>
                  <a:pt x="6225361" y="930681"/>
                  <a:pt x="6207125" y="762000"/>
                </a:cubicBezTo>
                <a:cubicBezTo>
                  <a:pt x="6204062" y="733669"/>
                  <a:pt x="6185113" y="709406"/>
                  <a:pt x="6175375" y="682625"/>
                </a:cubicBezTo>
                <a:cubicBezTo>
                  <a:pt x="6145079" y="599311"/>
                  <a:pt x="6150507" y="578081"/>
                  <a:pt x="6096000" y="508000"/>
                </a:cubicBezTo>
                <a:cubicBezTo>
                  <a:pt x="6077622" y="484371"/>
                  <a:pt x="6052387" y="466873"/>
                  <a:pt x="6032500" y="444500"/>
                </a:cubicBezTo>
                <a:cubicBezTo>
                  <a:pt x="6009989" y="419175"/>
                  <a:pt x="5993977" y="388021"/>
                  <a:pt x="5969000" y="365125"/>
                </a:cubicBezTo>
                <a:cubicBezTo>
                  <a:pt x="5929992" y="329368"/>
                  <a:pt x="5882955" y="303384"/>
                  <a:pt x="5842000" y="269875"/>
                </a:cubicBezTo>
                <a:cubicBezTo>
                  <a:pt x="5824624" y="255658"/>
                  <a:pt x="5813495" y="234016"/>
                  <a:pt x="5794375" y="222250"/>
                </a:cubicBezTo>
                <a:cubicBezTo>
                  <a:pt x="5743989" y="191243"/>
                  <a:pt x="5690556" y="164847"/>
                  <a:pt x="5635625" y="142875"/>
                </a:cubicBezTo>
                <a:cubicBezTo>
                  <a:pt x="5610573" y="132854"/>
                  <a:pt x="5582515" y="133180"/>
                  <a:pt x="5556250" y="127000"/>
                </a:cubicBezTo>
                <a:cubicBezTo>
                  <a:pt x="5492536" y="112008"/>
                  <a:pt x="5428994" y="96240"/>
                  <a:pt x="5365750" y="79375"/>
                </a:cubicBezTo>
                <a:cubicBezTo>
                  <a:pt x="5289214" y="58965"/>
                  <a:pt x="5301800" y="43400"/>
                  <a:pt x="5191125" y="31750"/>
                </a:cubicBezTo>
                <a:lnTo>
                  <a:pt x="4889500" y="0"/>
                </a:lnTo>
                <a:cubicBezTo>
                  <a:pt x="4720167" y="5292"/>
                  <a:pt x="4550331" y="1806"/>
                  <a:pt x="4381500" y="15875"/>
                </a:cubicBezTo>
                <a:cubicBezTo>
                  <a:pt x="4357917" y="17840"/>
                  <a:pt x="4338775" y="36293"/>
                  <a:pt x="4318000" y="47625"/>
                </a:cubicBezTo>
                <a:cubicBezTo>
                  <a:pt x="4280547" y="68054"/>
                  <a:pt x="4244328" y="90696"/>
                  <a:pt x="4206875" y="111125"/>
                </a:cubicBezTo>
                <a:cubicBezTo>
                  <a:pt x="4186100" y="122457"/>
                  <a:pt x="4162632" y="129120"/>
                  <a:pt x="4143375" y="142875"/>
                </a:cubicBezTo>
                <a:cubicBezTo>
                  <a:pt x="4097191" y="175863"/>
                  <a:pt x="4017628" y="295233"/>
                  <a:pt x="4000500" y="317500"/>
                </a:cubicBezTo>
                <a:cubicBezTo>
                  <a:pt x="3979841" y="344357"/>
                  <a:pt x="3954433" y="367820"/>
                  <a:pt x="3937000" y="396875"/>
                </a:cubicBezTo>
                <a:cubicBezTo>
                  <a:pt x="3848396" y="544548"/>
                  <a:pt x="3925140" y="407093"/>
                  <a:pt x="3857625" y="555625"/>
                </a:cubicBezTo>
                <a:cubicBezTo>
                  <a:pt x="3796085" y="691014"/>
                  <a:pt x="3804603" y="635316"/>
                  <a:pt x="3746500" y="809625"/>
                </a:cubicBezTo>
                <a:lnTo>
                  <a:pt x="3698875" y="952500"/>
                </a:lnTo>
                <a:cubicBezTo>
                  <a:pt x="3704167" y="1068917"/>
                  <a:pt x="3695591" y="1186799"/>
                  <a:pt x="3714750" y="1301750"/>
                </a:cubicBezTo>
                <a:cubicBezTo>
                  <a:pt x="3734130" y="1418030"/>
                  <a:pt x="3770473" y="1409893"/>
                  <a:pt x="3825875" y="1476375"/>
                </a:cubicBezTo>
                <a:cubicBezTo>
                  <a:pt x="3838089" y="1491032"/>
                  <a:pt x="3844134" y="1510509"/>
                  <a:pt x="3857625" y="1524000"/>
                </a:cubicBezTo>
                <a:cubicBezTo>
                  <a:pt x="3871116" y="1537491"/>
                  <a:pt x="3890593" y="1543536"/>
                  <a:pt x="3905250" y="1555750"/>
                </a:cubicBezTo>
                <a:cubicBezTo>
                  <a:pt x="3922497" y="1570123"/>
                  <a:pt x="3934606" y="1590326"/>
                  <a:pt x="3952875" y="1603375"/>
                </a:cubicBezTo>
                <a:cubicBezTo>
                  <a:pt x="3972132" y="1617130"/>
                  <a:pt x="3994750" y="1625514"/>
                  <a:pt x="4016375" y="1635125"/>
                </a:cubicBezTo>
                <a:cubicBezTo>
                  <a:pt x="4077793" y="1662422"/>
                  <a:pt x="4103422" y="1665128"/>
                  <a:pt x="4159250" y="1698625"/>
                </a:cubicBezTo>
                <a:cubicBezTo>
                  <a:pt x="4191971" y="1718258"/>
                  <a:pt x="4222750" y="1740958"/>
                  <a:pt x="4254500" y="1762125"/>
                </a:cubicBezTo>
                <a:lnTo>
                  <a:pt x="4302125" y="1793875"/>
                </a:lnTo>
                <a:cubicBezTo>
                  <a:pt x="4319336" y="1828297"/>
                  <a:pt x="4341964" y="1866069"/>
                  <a:pt x="4349750" y="1905000"/>
                </a:cubicBezTo>
                <a:cubicBezTo>
                  <a:pt x="4357088" y="1941691"/>
                  <a:pt x="4360333" y="1979083"/>
                  <a:pt x="4365625" y="2016125"/>
                </a:cubicBezTo>
                <a:cubicBezTo>
                  <a:pt x="4348697" y="2236194"/>
                  <a:pt x="4357634" y="2336502"/>
                  <a:pt x="4318000" y="2508250"/>
                </a:cubicBezTo>
                <a:cubicBezTo>
                  <a:pt x="4308188" y="2550769"/>
                  <a:pt x="4305765" y="2596221"/>
                  <a:pt x="4286250" y="2635250"/>
                </a:cubicBezTo>
                <a:cubicBezTo>
                  <a:pt x="4208090" y="2791570"/>
                  <a:pt x="4303828" y="2595700"/>
                  <a:pt x="4222750" y="2778125"/>
                </a:cubicBezTo>
                <a:cubicBezTo>
                  <a:pt x="4213139" y="2799750"/>
                  <a:pt x="4200611" y="2820000"/>
                  <a:pt x="4191000" y="2841625"/>
                </a:cubicBezTo>
                <a:cubicBezTo>
                  <a:pt x="4179426" y="2867665"/>
                  <a:pt x="4171301" y="2895177"/>
                  <a:pt x="4159250" y="2921000"/>
                </a:cubicBezTo>
                <a:lnTo>
                  <a:pt x="4048125" y="3143250"/>
                </a:lnTo>
                <a:cubicBezTo>
                  <a:pt x="4008891" y="3221717"/>
                  <a:pt x="4023859" y="3184299"/>
                  <a:pt x="4000500" y="3254375"/>
                </a:cubicBezTo>
                <a:cubicBezTo>
                  <a:pt x="4005792" y="3280833"/>
                  <a:pt x="3997296" y="3314671"/>
                  <a:pt x="4016375" y="3333750"/>
                </a:cubicBezTo>
                <a:cubicBezTo>
                  <a:pt x="4072197" y="3389572"/>
                  <a:pt x="4139265" y="3393808"/>
                  <a:pt x="4206875" y="3413125"/>
                </a:cubicBezTo>
                <a:cubicBezTo>
                  <a:pt x="4222965" y="3417722"/>
                  <a:pt x="4238165" y="3425370"/>
                  <a:pt x="4254500" y="3429000"/>
                </a:cubicBezTo>
                <a:cubicBezTo>
                  <a:pt x="4290880" y="3437085"/>
                  <a:pt x="4429225" y="3456530"/>
                  <a:pt x="4460875" y="3460750"/>
                </a:cubicBezTo>
                <a:cubicBezTo>
                  <a:pt x="4503164" y="3466388"/>
                  <a:pt x="4545793" y="3469611"/>
                  <a:pt x="4587875" y="3476625"/>
                </a:cubicBezTo>
                <a:cubicBezTo>
                  <a:pt x="4764486" y="3506060"/>
                  <a:pt x="4509051" y="3480425"/>
                  <a:pt x="4746625" y="3508375"/>
                </a:cubicBezTo>
                <a:cubicBezTo>
                  <a:pt x="4804673" y="3515204"/>
                  <a:pt x="4863159" y="3517795"/>
                  <a:pt x="4921250" y="3524250"/>
                </a:cubicBezTo>
                <a:cubicBezTo>
                  <a:pt x="4958439" y="3528382"/>
                  <a:pt x="4995285" y="3535180"/>
                  <a:pt x="5032375" y="3540125"/>
                </a:cubicBezTo>
                <a:lnTo>
                  <a:pt x="5159375" y="3556000"/>
                </a:lnTo>
                <a:cubicBezTo>
                  <a:pt x="5242830" y="3583818"/>
                  <a:pt x="5181873" y="3555611"/>
                  <a:pt x="5270500" y="3635375"/>
                </a:cubicBezTo>
                <a:cubicBezTo>
                  <a:pt x="5301220" y="3663023"/>
                  <a:pt x="5333127" y="3689376"/>
                  <a:pt x="5365750" y="3714750"/>
                </a:cubicBezTo>
                <a:cubicBezTo>
                  <a:pt x="5380810" y="3726464"/>
                  <a:pt x="5400612" y="3732318"/>
                  <a:pt x="5413375" y="3746500"/>
                </a:cubicBezTo>
                <a:cubicBezTo>
                  <a:pt x="5429554" y="3764477"/>
                  <a:pt x="5552801" y="3930102"/>
                  <a:pt x="5572125" y="3968750"/>
                </a:cubicBezTo>
                <a:cubicBezTo>
                  <a:pt x="5582708" y="3989917"/>
                  <a:pt x="5592134" y="4011703"/>
                  <a:pt x="5603875" y="4032250"/>
                </a:cubicBezTo>
                <a:cubicBezTo>
                  <a:pt x="5613341" y="4048816"/>
                  <a:pt x="5626359" y="4063197"/>
                  <a:pt x="5635625" y="4079875"/>
                </a:cubicBezTo>
                <a:cubicBezTo>
                  <a:pt x="5720564" y="4232766"/>
                  <a:pt x="5642958" y="4121403"/>
                  <a:pt x="5730875" y="4238625"/>
                </a:cubicBezTo>
                <a:cubicBezTo>
                  <a:pt x="5736167" y="4254500"/>
                  <a:pt x="5738623" y="4271622"/>
                  <a:pt x="5746750" y="4286250"/>
                </a:cubicBezTo>
                <a:cubicBezTo>
                  <a:pt x="5765282" y="4319607"/>
                  <a:pt x="5798183" y="4345299"/>
                  <a:pt x="5810250" y="4381500"/>
                </a:cubicBezTo>
                <a:cubicBezTo>
                  <a:pt x="5815542" y="4397375"/>
                  <a:pt x="5815672" y="4416058"/>
                  <a:pt x="5826125" y="4429125"/>
                </a:cubicBezTo>
                <a:cubicBezTo>
                  <a:pt x="5838044" y="4444023"/>
                  <a:pt x="5857875" y="4450292"/>
                  <a:pt x="5873750" y="4460875"/>
                </a:cubicBezTo>
                <a:cubicBezTo>
                  <a:pt x="5929009" y="4454735"/>
                  <a:pt x="6055591" y="4450772"/>
                  <a:pt x="6111875" y="4413250"/>
                </a:cubicBezTo>
                <a:cubicBezTo>
                  <a:pt x="6143625" y="4392083"/>
                  <a:pt x="6170106" y="4359005"/>
                  <a:pt x="6207125" y="4349750"/>
                </a:cubicBezTo>
                <a:cubicBezTo>
                  <a:pt x="6324198" y="4320482"/>
                  <a:pt x="6217904" y="4351934"/>
                  <a:pt x="6334125" y="4302125"/>
                </a:cubicBezTo>
                <a:cubicBezTo>
                  <a:pt x="6349506" y="4295533"/>
                  <a:pt x="6366783" y="4293734"/>
                  <a:pt x="6381750" y="4286250"/>
                </a:cubicBezTo>
                <a:cubicBezTo>
                  <a:pt x="6398815" y="4277717"/>
                  <a:pt x="6412809" y="4263966"/>
                  <a:pt x="6429375" y="4254500"/>
                </a:cubicBezTo>
                <a:cubicBezTo>
                  <a:pt x="6449922" y="4242759"/>
                  <a:pt x="6473618" y="4236505"/>
                  <a:pt x="6492875" y="4222750"/>
                </a:cubicBezTo>
                <a:cubicBezTo>
                  <a:pt x="6523786" y="4200671"/>
                  <a:pt x="6587861" y="4117942"/>
                  <a:pt x="6604000" y="4095750"/>
                </a:cubicBezTo>
                <a:cubicBezTo>
                  <a:pt x="6626444" y="4064890"/>
                  <a:pt x="6667500" y="4000500"/>
                  <a:pt x="6667500" y="4000500"/>
                </a:cubicBezTo>
                <a:cubicBezTo>
                  <a:pt x="6678083" y="3958167"/>
                  <a:pt x="6690107" y="3916168"/>
                  <a:pt x="6699250" y="3873500"/>
                </a:cubicBezTo>
                <a:cubicBezTo>
                  <a:pt x="6707194" y="3836427"/>
                  <a:pt x="6726943" y="3699580"/>
                  <a:pt x="6731000" y="3667125"/>
                </a:cubicBezTo>
                <a:cubicBezTo>
                  <a:pt x="6736944" y="3619577"/>
                  <a:pt x="6741859" y="3571905"/>
                  <a:pt x="6746875" y="3524250"/>
                </a:cubicBezTo>
                <a:cubicBezTo>
                  <a:pt x="6752442" y="3471362"/>
                  <a:pt x="6755721" y="3418214"/>
                  <a:pt x="6762750" y="3365500"/>
                </a:cubicBezTo>
                <a:cubicBezTo>
                  <a:pt x="6766316" y="3338754"/>
                  <a:pt x="6775135" y="3312881"/>
                  <a:pt x="6778625" y="3286125"/>
                </a:cubicBezTo>
                <a:cubicBezTo>
                  <a:pt x="6791020" y="3191094"/>
                  <a:pt x="6799390" y="3095579"/>
                  <a:pt x="6810375" y="3000375"/>
                </a:cubicBezTo>
                <a:cubicBezTo>
                  <a:pt x="6828270" y="2845286"/>
                  <a:pt x="6828237" y="2861452"/>
                  <a:pt x="6858000" y="2682875"/>
                </a:cubicBezTo>
                <a:cubicBezTo>
                  <a:pt x="6863292" y="2651125"/>
                  <a:pt x="6863696" y="2618161"/>
                  <a:pt x="6873875" y="2587625"/>
                </a:cubicBezTo>
                <a:cubicBezTo>
                  <a:pt x="6889750" y="2540000"/>
                  <a:pt x="6911655" y="2493976"/>
                  <a:pt x="6921500" y="2444750"/>
                </a:cubicBezTo>
                <a:cubicBezTo>
                  <a:pt x="6942016" y="2342170"/>
                  <a:pt x="6925308" y="2389509"/>
                  <a:pt x="6969125" y="2301875"/>
                </a:cubicBezTo>
                <a:cubicBezTo>
                  <a:pt x="6974417" y="2275417"/>
                  <a:pt x="6979147" y="2248840"/>
                  <a:pt x="6985000" y="2222500"/>
                </a:cubicBezTo>
                <a:cubicBezTo>
                  <a:pt x="6989733" y="2201201"/>
                  <a:pt x="7000875" y="2180818"/>
                  <a:pt x="7000875" y="2159000"/>
                </a:cubicBezTo>
                <a:cubicBezTo>
                  <a:pt x="7000875" y="1963137"/>
                  <a:pt x="6993327" y="1767311"/>
                  <a:pt x="6985000" y="1571625"/>
                </a:cubicBezTo>
                <a:cubicBezTo>
                  <a:pt x="6982739" y="1518492"/>
                  <a:pt x="6976154" y="1465589"/>
                  <a:pt x="6969125" y="1412875"/>
                </a:cubicBezTo>
                <a:cubicBezTo>
                  <a:pt x="6958035" y="1329698"/>
                  <a:pt x="6952465" y="1345451"/>
                  <a:pt x="6937375" y="1270000"/>
                </a:cubicBezTo>
                <a:cubicBezTo>
                  <a:pt x="6920644" y="1186344"/>
                  <a:pt x="6917331" y="1135545"/>
                  <a:pt x="6905625" y="1047750"/>
                </a:cubicBezTo>
                <a:cubicBezTo>
                  <a:pt x="6903163" y="1029287"/>
                  <a:pt x="6885352" y="859610"/>
                  <a:pt x="6858000" y="841375"/>
                </a:cubicBezTo>
                <a:lnTo>
                  <a:pt x="6810375" y="809625"/>
                </a:lnTo>
                <a:cubicBezTo>
                  <a:pt x="6772628" y="696384"/>
                  <a:pt x="6826152" y="833290"/>
                  <a:pt x="6746875" y="714375"/>
                </a:cubicBezTo>
                <a:cubicBezTo>
                  <a:pt x="6737593" y="700452"/>
                  <a:pt x="6738484" y="681717"/>
                  <a:pt x="6731000" y="666750"/>
                </a:cubicBezTo>
                <a:cubicBezTo>
                  <a:pt x="6722467" y="649685"/>
                  <a:pt x="6707783" y="636190"/>
                  <a:pt x="6699250" y="619125"/>
                </a:cubicBezTo>
                <a:cubicBezTo>
                  <a:pt x="6691766" y="604158"/>
                  <a:pt x="6690859" y="586467"/>
                  <a:pt x="6683375" y="571500"/>
                </a:cubicBezTo>
                <a:cubicBezTo>
                  <a:pt x="6674842" y="554435"/>
                  <a:pt x="6660158" y="540940"/>
                  <a:pt x="6651625" y="523875"/>
                </a:cubicBezTo>
                <a:cubicBezTo>
                  <a:pt x="6644141" y="508908"/>
                  <a:pt x="6645032" y="490173"/>
                  <a:pt x="6635750" y="476250"/>
                </a:cubicBezTo>
                <a:cubicBezTo>
                  <a:pt x="6623297" y="457570"/>
                  <a:pt x="6602498" y="445872"/>
                  <a:pt x="6588125" y="428625"/>
                </a:cubicBezTo>
                <a:cubicBezTo>
                  <a:pt x="6505443" y="329406"/>
                  <a:pt x="6631781" y="431271"/>
                  <a:pt x="6461125" y="317500"/>
                </a:cubicBezTo>
                <a:lnTo>
                  <a:pt x="6413500" y="285750"/>
                </a:lnTo>
                <a:cubicBezTo>
                  <a:pt x="6387739" y="208466"/>
                  <a:pt x="6410068" y="258720"/>
                  <a:pt x="6350000" y="174625"/>
                </a:cubicBezTo>
                <a:cubicBezTo>
                  <a:pt x="6338910" y="159099"/>
                  <a:pt x="6330464" y="141657"/>
                  <a:pt x="6318250" y="127000"/>
                </a:cubicBezTo>
                <a:cubicBezTo>
                  <a:pt x="6303877" y="109753"/>
                  <a:pt x="6284998" y="96622"/>
                  <a:pt x="6270625" y="79375"/>
                </a:cubicBezTo>
                <a:cubicBezTo>
                  <a:pt x="6215891" y="13695"/>
                  <a:pt x="6266123" y="45374"/>
                  <a:pt x="6207125" y="15875"/>
                </a:cubicBezTo>
              </a:path>
            </a:pathLst>
          </a:custGeom>
          <a:ln w="76200" cmpd="sng"/>
        </p:spPr>
        <p:style>
          <a:lnRef idx="2">
            <a:schemeClr val="accent1"/>
          </a:lnRef>
          <a:fillRef idx="0">
            <a:schemeClr val="accent1"/>
          </a:fillRef>
          <a:effectRef idx="1">
            <a:schemeClr val="accent1"/>
          </a:effectRef>
          <a:fontRef idx="minor">
            <a:schemeClr val="tx1"/>
          </a:fontRef>
        </p:style>
        <p:txBody>
          <a:bodyPr lIns="91368" tIns="45684" rIns="91368" bIns="45684" rtlCol="0" anchor="ctr"/>
          <a:lstStyle/>
          <a:p>
            <a:pPr algn="ctr"/>
            <a:endParaRPr lang="it-IT"/>
          </a:p>
        </p:txBody>
      </p:sp>
      <p:sp>
        <p:nvSpPr>
          <p:cNvPr id="34" name="Figura a mano libera 33"/>
          <p:cNvSpPr/>
          <p:nvPr/>
        </p:nvSpPr>
        <p:spPr>
          <a:xfrm>
            <a:off x="1031870" y="873128"/>
            <a:ext cx="7334920" cy="5572125"/>
          </a:xfrm>
          <a:custGeom>
            <a:avLst/>
            <a:gdLst>
              <a:gd name="connsiteX0" fmla="*/ 3222625 w 7334917"/>
              <a:gd name="connsiteY0" fmla="*/ 158750 h 5572125"/>
              <a:gd name="connsiteX1" fmla="*/ 2857500 w 7334917"/>
              <a:gd name="connsiteY1" fmla="*/ 396875 h 5572125"/>
              <a:gd name="connsiteX2" fmla="*/ 2746375 w 7334917"/>
              <a:gd name="connsiteY2" fmla="*/ 460375 h 5572125"/>
              <a:gd name="connsiteX3" fmla="*/ 2603500 w 7334917"/>
              <a:gd name="connsiteY3" fmla="*/ 587375 h 5572125"/>
              <a:gd name="connsiteX4" fmla="*/ 2349500 w 7334917"/>
              <a:gd name="connsiteY4" fmla="*/ 746125 h 5572125"/>
              <a:gd name="connsiteX5" fmla="*/ 2095500 w 7334917"/>
              <a:gd name="connsiteY5" fmla="*/ 936625 h 5572125"/>
              <a:gd name="connsiteX6" fmla="*/ 1809750 w 7334917"/>
              <a:gd name="connsiteY6" fmla="*/ 1143000 h 5572125"/>
              <a:gd name="connsiteX7" fmla="*/ 1762125 w 7334917"/>
              <a:gd name="connsiteY7" fmla="*/ 1190625 h 5572125"/>
              <a:gd name="connsiteX8" fmla="*/ 1397000 w 7334917"/>
              <a:gd name="connsiteY8" fmla="*/ 1460500 h 5572125"/>
              <a:gd name="connsiteX9" fmla="*/ 1301750 w 7334917"/>
              <a:gd name="connsiteY9" fmla="*/ 1539875 h 5572125"/>
              <a:gd name="connsiteX10" fmla="*/ 1222375 w 7334917"/>
              <a:gd name="connsiteY10" fmla="*/ 1635125 h 5572125"/>
              <a:gd name="connsiteX11" fmla="*/ 1047750 w 7334917"/>
              <a:gd name="connsiteY11" fmla="*/ 1778000 h 5572125"/>
              <a:gd name="connsiteX12" fmla="*/ 904875 w 7334917"/>
              <a:gd name="connsiteY12" fmla="*/ 1936750 h 5572125"/>
              <a:gd name="connsiteX13" fmla="*/ 841375 w 7334917"/>
              <a:gd name="connsiteY13" fmla="*/ 2016125 h 5572125"/>
              <a:gd name="connsiteX14" fmla="*/ 619125 w 7334917"/>
              <a:gd name="connsiteY14" fmla="*/ 2270125 h 5572125"/>
              <a:gd name="connsiteX15" fmla="*/ 460375 w 7334917"/>
              <a:gd name="connsiteY15" fmla="*/ 2508250 h 5572125"/>
              <a:gd name="connsiteX16" fmla="*/ 396875 w 7334917"/>
              <a:gd name="connsiteY16" fmla="*/ 2587625 h 5572125"/>
              <a:gd name="connsiteX17" fmla="*/ 365125 w 7334917"/>
              <a:gd name="connsiteY17" fmla="*/ 2667000 h 5572125"/>
              <a:gd name="connsiteX18" fmla="*/ 285750 w 7334917"/>
              <a:gd name="connsiteY18" fmla="*/ 2825750 h 5572125"/>
              <a:gd name="connsiteX19" fmla="*/ 238125 w 7334917"/>
              <a:gd name="connsiteY19" fmla="*/ 2905125 h 5572125"/>
              <a:gd name="connsiteX20" fmla="*/ 206375 w 7334917"/>
              <a:gd name="connsiteY20" fmla="*/ 3000375 h 5572125"/>
              <a:gd name="connsiteX21" fmla="*/ 174625 w 7334917"/>
              <a:gd name="connsiteY21" fmla="*/ 3079750 h 5572125"/>
              <a:gd name="connsiteX22" fmla="*/ 111125 w 7334917"/>
              <a:gd name="connsiteY22" fmla="*/ 3222625 h 5572125"/>
              <a:gd name="connsiteX23" fmla="*/ 95250 w 7334917"/>
              <a:gd name="connsiteY23" fmla="*/ 3286125 h 5572125"/>
              <a:gd name="connsiteX24" fmla="*/ 63500 w 7334917"/>
              <a:gd name="connsiteY24" fmla="*/ 3349625 h 5572125"/>
              <a:gd name="connsiteX25" fmla="*/ 31750 w 7334917"/>
              <a:gd name="connsiteY25" fmla="*/ 3476625 h 5572125"/>
              <a:gd name="connsiteX26" fmla="*/ 0 w 7334917"/>
              <a:gd name="connsiteY26" fmla="*/ 3698875 h 5572125"/>
              <a:gd name="connsiteX27" fmla="*/ 31750 w 7334917"/>
              <a:gd name="connsiteY27" fmla="*/ 4143375 h 5572125"/>
              <a:gd name="connsiteX28" fmla="*/ 47625 w 7334917"/>
              <a:gd name="connsiteY28" fmla="*/ 4191000 h 5572125"/>
              <a:gd name="connsiteX29" fmla="*/ 79375 w 7334917"/>
              <a:gd name="connsiteY29" fmla="*/ 4254500 h 5572125"/>
              <a:gd name="connsiteX30" fmla="*/ 127000 w 7334917"/>
              <a:gd name="connsiteY30" fmla="*/ 4349750 h 5572125"/>
              <a:gd name="connsiteX31" fmla="*/ 174625 w 7334917"/>
              <a:gd name="connsiteY31" fmla="*/ 4365625 h 5572125"/>
              <a:gd name="connsiteX32" fmla="*/ 539750 w 7334917"/>
              <a:gd name="connsiteY32" fmla="*/ 4333875 h 5572125"/>
              <a:gd name="connsiteX33" fmla="*/ 746125 w 7334917"/>
              <a:gd name="connsiteY33" fmla="*/ 4302125 h 5572125"/>
              <a:gd name="connsiteX34" fmla="*/ 857250 w 7334917"/>
              <a:gd name="connsiteY34" fmla="*/ 4254500 h 5572125"/>
              <a:gd name="connsiteX35" fmla="*/ 920750 w 7334917"/>
              <a:gd name="connsiteY35" fmla="*/ 4270375 h 5572125"/>
              <a:gd name="connsiteX36" fmla="*/ 1016000 w 7334917"/>
              <a:gd name="connsiteY36" fmla="*/ 4286250 h 5572125"/>
              <a:gd name="connsiteX37" fmla="*/ 1111250 w 7334917"/>
              <a:gd name="connsiteY37" fmla="*/ 4318000 h 5572125"/>
              <a:gd name="connsiteX38" fmla="*/ 1301750 w 7334917"/>
              <a:gd name="connsiteY38" fmla="*/ 4397375 h 5572125"/>
              <a:gd name="connsiteX39" fmla="*/ 1476375 w 7334917"/>
              <a:gd name="connsiteY39" fmla="*/ 4429125 h 5572125"/>
              <a:gd name="connsiteX40" fmla="*/ 1603375 w 7334917"/>
              <a:gd name="connsiteY40" fmla="*/ 4460875 h 5572125"/>
              <a:gd name="connsiteX41" fmla="*/ 1730375 w 7334917"/>
              <a:gd name="connsiteY41" fmla="*/ 4476750 h 5572125"/>
              <a:gd name="connsiteX42" fmla="*/ 1920875 w 7334917"/>
              <a:gd name="connsiteY42" fmla="*/ 4492625 h 5572125"/>
              <a:gd name="connsiteX43" fmla="*/ 2317750 w 7334917"/>
              <a:gd name="connsiteY43" fmla="*/ 4556125 h 5572125"/>
              <a:gd name="connsiteX44" fmla="*/ 2476500 w 7334917"/>
              <a:gd name="connsiteY44" fmla="*/ 4587875 h 5572125"/>
              <a:gd name="connsiteX45" fmla="*/ 2714625 w 7334917"/>
              <a:gd name="connsiteY45" fmla="*/ 4635500 h 5572125"/>
              <a:gd name="connsiteX46" fmla="*/ 2778125 w 7334917"/>
              <a:gd name="connsiteY46" fmla="*/ 4651375 h 5572125"/>
              <a:gd name="connsiteX47" fmla="*/ 2905125 w 7334917"/>
              <a:gd name="connsiteY47" fmla="*/ 4667250 h 5572125"/>
              <a:gd name="connsiteX48" fmla="*/ 3190875 w 7334917"/>
              <a:gd name="connsiteY48" fmla="*/ 4746625 h 5572125"/>
              <a:gd name="connsiteX49" fmla="*/ 3413125 w 7334917"/>
              <a:gd name="connsiteY49" fmla="*/ 4810125 h 5572125"/>
              <a:gd name="connsiteX50" fmla="*/ 3492500 w 7334917"/>
              <a:gd name="connsiteY50" fmla="*/ 4857750 h 5572125"/>
              <a:gd name="connsiteX51" fmla="*/ 3540125 w 7334917"/>
              <a:gd name="connsiteY51" fmla="*/ 4905375 h 5572125"/>
              <a:gd name="connsiteX52" fmla="*/ 3556000 w 7334917"/>
              <a:gd name="connsiteY52" fmla="*/ 5000625 h 5572125"/>
              <a:gd name="connsiteX53" fmla="*/ 3603625 w 7334917"/>
              <a:gd name="connsiteY53" fmla="*/ 5048250 h 5572125"/>
              <a:gd name="connsiteX54" fmla="*/ 3762375 w 7334917"/>
              <a:gd name="connsiteY54" fmla="*/ 5222875 h 5572125"/>
              <a:gd name="connsiteX55" fmla="*/ 3937000 w 7334917"/>
              <a:gd name="connsiteY55" fmla="*/ 5365750 h 5572125"/>
              <a:gd name="connsiteX56" fmla="*/ 4048125 w 7334917"/>
              <a:gd name="connsiteY56" fmla="*/ 5445125 h 5572125"/>
              <a:gd name="connsiteX57" fmla="*/ 4222750 w 7334917"/>
              <a:gd name="connsiteY57" fmla="*/ 5540375 h 5572125"/>
              <a:gd name="connsiteX58" fmla="*/ 4302125 w 7334917"/>
              <a:gd name="connsiteY58" fmla="*/ 5556250 h 5572125"/>
              <a:gd name="connsiteX59" fmla="*/ 4365625 w 7334917"/>
              <a:gd name="connsiteY59" fmla="*/ 5572125 h 5572125"/>
              <a:gd name="connsiteX60" fmla="*/ 4524375 w 7334917"/>
              <a:gd name="connsiteY60" fmla="*/ 5556250 h 5572125"/>
              <a:gd name="connsiteX61" fmla="*/ 4603750 w 7334917"/>
              <a:gd name="connsiteY61" fmla="*/ 5492750 h 5572125"/>
              <a:gd name="connsiteX62" fmla="*/ 4746625 w 7334917"/>
              <a:gd name="connsiteY62" fmla="*/ 5413375 h 5572125"/>
              <a:gd name="connsiteX63" fmla="*/ 5000625 w 7334917"/>
              <a:gd name="connsiteY63" fmla="*/ 5318125 h 5572125"/>
              <a:gd name="connsiteX64" fmla="*/ 5127625 w 7334917"/>
              <a:gd name="connsiteY64" fmla="*/ 5334000 h 5572125"/>
              <a:gd name="connsiteX65" fmla="*/ 5286375 w 7334917"/>
              <a:gd name="connsiteY65" fmla="*/ 5381625 h 5572125"/>
              <a:gd name="connsiteX66" fmla="*/ 5334000 w 7334917"/>
              <a:gd name="connsiteY66" fmla="*/ 5397500 h 5572125"/>
              <a:gd name="connsiteX67" fmla="*/ 5381625 w 7334917"/>
              <a:gd name="connsiteY67" fmla="*/ 5413375 h 5572125"/>
              <a:gd name="connsiteX68" fmla="*/ 5445125 w 7334917"/>
              <a:gd name="connsiteY68" fmla="*/ 5429250 h 5572125"/>
              <a:gd name="connsiteX69" fmla="*/ 5556250 w 7334917"/>
              <a:gd name="connsiteY69" fmla="*/ 5476875 h 5572125"/>
              <a:gd name="connsiteX70" fmla="*/ 5651500 w 7334917"/>
              <a:gd name="connsiteY70" fmla="*/ 5508625 h 5572125"/>
              <a:gd name="connsiteX71" fmla="*/ 6477000 w 7334917"/>
              <a:gd name="connsiteY71" fmla="*/ 5461000 h 5572125"/>
              <a:gd name="connsiteX72" fmla="*/ 6524625 w 7334917"/>
              <a:gd name="connsiteY72" fmla="*/ 5429250 h 5572125"/>
              <a:gd name="connsiteX73" fmla="*/ 6588125 w 7334917"/>
              <a:gd name="connsiteY73" fmla="*/ 5334000 h 5572125"/>
              <a:gd name="connsiteX74" fmla="*/ 6619875 w 7334917"/>
              <a:gd name="connsiteY74" fmla="*/ 5286375 h 5572125"/>
              <a:gd name="connsiteX75" fmla="*/ 6731000 w 7334917"/>
              <a:gd name="connsiteY75" fmla="*/ 5159375 h 5572125"/>
              <a:gd name="connsiteX76" fmla="*/ 6794500 w 7334917"/>
              <a:gd name="connsiteY76" fmla="*/ 5048250 h 5572125"/>
              <a:gd name="connsiteX77" fmla="*/ 6873875 w 7334917"/>
              <a:gd name="connsiteY77" fmla="*/ 4937125 h 5572125"/>
              <a:gd name="connsiteX78" fmla="*/ 6937375 w 7334917"/>
              <a:gd name="connsiteY78" fmla="*/ 4826000 h 5572125"/>
              <a:gd name="connsiteX79" fmla="*/ 7080250 w 7334917"/>
              <a:gd name="connsiteY79" fmla="*/ 4556125 h 5572125"/>
              <a:gd name="connsiteX80" fmla="*/ 7127875 w 7334917"/>
              <a:gd name="connsiteY80" fmla="*/ 4460875 h 5572125"/>
              <a:gd name="connsiteX81" fmla="*/ 7223125 w 7334917"/>
              <a:gd name="connsiteY81" fmla="*/ 4302125 h 5572125"/>
              <a:gd name="connsiteX82" fmla="*/ 7254875 w 7334917"/>
              <a:gd name="connsiteY82" fmla="*/ 4254500 h 5572125"/>
              <a:gd name="connsiteX83" fmla="*/ 7270750 w 7334917"/>
              <a:gd name="connsiteY83" fmla="*/ 4206875 h 5572125"/>
              <a:gd name="connsiteX84" fmla="*/ 7302500 w 7334917"/>
              <a:gd name="connsiteY84" fmla="*/ 4143375 h 5572125"/>
              <a:gd name="connsiteX85" fmla="*/ 7334250 w 7334917"/>
              <a:gd name="connsiteY85" fmla="*/ 3429000 h 5572125"/>
              <a:gd name="connsiteX86" fmla="*/ 7286625 w 7334917"/>
              <a:gd name="connsiteY86" fmla="*/ 3413125 h 5572125"/>
              <a:gd name="connsiteX87" fmla="*/ 7064375 w 7334917"/>
              <a:gd name="connsiteY87" fmla="*/ 3286125 h 5572125"/>
              <a:gd name="connsiteX88" fmla="*/ 6778625 w 7334917"/>
              <a:gd name="connsiteY88" fmla="*/ 3111500 h 5572125"/>
              <a:gd name="connsiteX89" fmla="*/ 6556375 w 7334917"/>
              <a:gd name="connsiteY89" fmla="*/ 2984500 h 5572125"/>
              <a:gd name="connsiteX90" fmla="*/ 6096000 w 7334917"/>
              <a:gd name="connsiteY90" fmla="*/ 2778125 h 5572125"/>
              <a:gd name="connsiteX91" fmla="*/ 5683250 w 7334917"/>
              <a:gd name="connsiteY91" fmla="*/ 2603500 h 5572125"/>
              <a:gd name="connsiteX92" fmla="*/ 5619750 w 7334917"/>
              <a:gd name="connsiteY92" fmla="*/ 2587625 h 5572125"/>
              <a:gd name="connsiteX93" fmla="*/ 5540375 w 7334917"/>
              <a:gd name="connsiteY93" fmla="*/ 2555875 h 5572125"/>
              <a:gd name="connsiteX94" fmla="*/ 5429250 w 7334917"/>
              <a:gd name="connsiteY94" fmla="*/ 2524125 h 5572125"/>
              <a:gd name="connsiteX95" fmla="*/ 5381625 w 7334917"/>
              <a:gd name="connsiteY95" fmla="*/ 2508250 h 5572125"/>
              <a:gd name="connsiteX96" fmla="*/ 5095875 w 7334917"/>
              <a:gd name="connsiteY96" fmla="*/ 2460625 h 5572125"/>
              <a:gd name="connsiteX97" fmla="*/ 5032375 w 7334917"/>
              <a:gd name="connsiteY97" fmla="*/ 2444750 h 5572125"/>
              <a:gd name="connsiteX98" fmla="*/ 4841875 w 7334917"/>
              <a:gd name="connsiteY98" fmla="*/ 2428875 h 5572125"/>
              <a:gd name="connsiteX99" fmla="*/ 4413250 w 7334917"/>
              <a:gd name="connsiteY99" fmla="*/ 2444750 h 5572125"/>
              <a:gd name="connsiteX100" fmla="*/ 4333875 w 7334917"/>
              <a:gd name="connsiteY100" fmla="*/ 2476500 h 5572125"/>
              <a:gd name="connsiteX101" fmla="*/ 4222750 w 7334917"/>
              <a:gd name="connsiteY101" fmla="*/ 2524125 h 5572125"/>
              <a:gd name="connsiteX102" fmla="*/ 4191000 w 7334917"/>
              <a:gd name="connsiteY102" fmla="*/ 2603500 h 5572125"/>
              <a:gd name="connsiteX103" fmla="*/ 4175125 w 7334917"/>
              <a:gd name="connsiteY103" fmla="*/ 2651125 h 5572125"/>
              <a:gd name="connsiteX104" fmla="*/ 4095750 w 7334917"/>
              <a:gd name="connsiteY104" fmla="*/ 2762250 h 5572125"/>
              <a:gd name="connsiteX105" fmla="*/ 4064000 w 7334917"/>
              <a:gd name="connsiteY105" fmla="*/ 2825750 h 5572125"/>
              <a:gd name="connsiteX106" fmla="*/ 4016375 w 7334917"/>
              <a:gd name="connsiteY106" fmla="*/ 2905125 h 5572125"/>
              <a:gd name="connsiteX107" fmla="*/ 3984625 w 7334917"/>
              <a:gd name="connsiteY107" fmla="*/ 2968625 h 5572125"/>
              <a:gd name="connsiteX108" fmla="*/ 3857625 w 7334917"/>
              <a:gd name="connsiteY108" fmla="*/ 3175000 h 5572125"/>
              <a:gd name="connsiteX109" fmla="*/ 3825875 w 7334917"/>
              <a:gd name="connsiteY109" fmla="*/ 3222625 h 5572125"/>
              <a:gd name="connsiteX110" fmla="*/ 3794125 w 7334917"/>
              <a:gd name="connsiteY110" fmla="*/ 3286125 h 5572125"/>
              <a:gd name="connsiteX111" fmla="*/ 3714750 w 7334917"/>
              <a:gd name="connsiteY111" fmla="*/ 3460750 h 5572125"/>
              <a:gd name="connsiteX112" fmla="*/ 3683000 w 7334917"/>
              <a:gd name="connsiteY112" fmla="*/ 3508375 h 5572125"/>
              <a:gd name="connsiteX113" fmla="*/ 3651250 w 7334917"/>
              <a:gd name="connsiteY113" fmla="*/ 3619500 h 5572125"/>
              <a:gd name="connsiteX114" fmla="*/ 3619500 w 7334917"/>
              <a:gd name="connsiteY114" fmla="*/ 3683000 h 5572125"/>
              <a:gd name="connsiteX115" fmla="*/ 3571875 w 7334917"/>
              <a:gd name="connsiteY115" fmla="*/ 3810000 h 5572125"/>
              <a:gd name="connsiteX116" fmla="*/ 3540125 w 7334917"/>
              <a:gd name="connsiteY116" fmla="*/ 3889375 h 5572125"/>
              <a:gd name="connsiteX117" fmla="*/ 3492500 w 7334917"/>
              <a:gd name="connsiteY117" fmla="*/ 3984625 h 5572125"/>
              <a:gd name="connsiteX118" fmla="*/ 3143250 w 7334917"/>
              <a:gd name="connsiteY118" fmla="*/ 4079875 h 5572125"/>
              <a:gd name="connsiteX119" fmla="*/ 2905125 w 7334917"/>
              <a:gd name="connsiteY119" fmla="*/ 4111625 h 5572125"/>
              <a:gd name="connsiteX120" fmla="*/ 1968500 w 7334917"/>
              <a:gd name="connsiteY120" fmla="*/ 4064000 h 5572125"/>
              <a:gd name="connsiteX121" fmla="*/ 1841500 w 7334917"/>
              <a:gd name="connsiteY121" fmla="*/ 4032250 h 5572125"/>
              <a:gd name="connsiteX122" fmla="*/ 1714500 w 7334917"/>
              <a:gd name="connsiteY122" fmla="*/ 3984625 h 5572125"/>
              <a:gd name="connsiteX123" fmla="*/ 1603375 w 7334917"/>
              <a:gd name="connsiteY123" fmla="*/ 3937000 h 5572125"/>
              <a:gd name="connsiteX124" fmla="*/ 1539875 w 7334917"/>
              <a:gd name="connsiteY124" fmla="*/ 3889375 h 5572125"/>
              <a:gd name="connsiteX125" fmla="*/ 1428750 w 7334917"/>
              <a:gd name="connsiteY125" fmla="*/ 3810000 h 5572125"/>
              <a:gd name="connsiteX126" fmla="*/ 1381125 w 7334917"/>
              <a:gd name="connsiteY126" fmla="*/ 3746500 h 5572125"/>
              <a:gd name="connsiteX127" fmla="*/ 1317625 w 7334917"/>
              <a:gd name="connsiteY127" fmla="*/ 3683000 h 5572125"/>
              <a:gd name="connsiteX128" fmla="*/ 1222375 w 7334917"/>
              <a:gd name="connsiteY128" fmla="*/ 3540125 h 5572125"/>
              <a:gd name="connsiteX129" fmla="*/ 1158875 w 7334917"/>
              <a:gd name="connsiteY129" fmla="*/ 3444875 h 5572125"/>
              <a:gd name="connsiteX130" fmla="*/ 1111250 w 7334917"/>
              <a:gd name="connsiteY130" fmla="*/ 3381375 h 5572125"/>
              <a:gd name="connsiteX131" fmla="*/ 1063625 w 7334917"/>
              <a:gd name="connsiteY131" fmla="*/ 3302000 h 5572125"/>
              <a:gd name="connsiteX132" fmla="*/ 984250 w 7334917"/>
              <a:gd name="connsiteY132" fmla="*/ 3175000 h 5572125"/>
              <a:gd name="connsiteX133" fmla="*/ 889000 w 7334917"/>
              <a:gd name="connsiteY133" fmla="*/ 3016250 h 5572125"/>
              <a:gd name="connsiteX134" fmla="*/ 825500 w 7334917"/>
              <a:gd name="connsiteY134" fmla="*/ 2841625 h 5572125"/>
              <a:gd name="connsiteX135" fmla="*/ 777875 w 7334917"/>
              <a:gd name="connsiteY135" fmla="*/ 2762250 h 5572125"/>
              <a:gd name="connsiteX136" fmla="*/ 730250 w 7334917"/>
              <a:gd name="connsiteY136" fmla="*/ 2603500 h 5572125"/>
              <a:gd name="connsiteX137" fmla="*/ 714375 w 7334917"/>
              <a:gd name="connsiteY137" fmla="*/ 2524125 h 5572125"/>
              <a:gd name="connsiteX138" fmla="*/ 682625 w 7334917"/>
              <a:gd name="connsiteY138" fmla="*/ 2444750 h 5572125"/>
              <a:gd name="connsiteX139" fmla="*/ 666750 w 7334917"/>
              <a:gd name="connsiteY139" fmla="*/ 2381250 h 5572125"/>
              <a:gd name="connsiteX140" fmla="*/ 698500 w 7334917"/>
              <a:gd name="connsiteY140" fmla="*/ 1539875 h 5572125"/>
              <a:gd name="connsiteX141" fmla="*/ 904875 w 7334917"/>
              <a:gd name="connsiteY141" fmla="*/ 1079500 h 5572125"/>
              <a:gd name="connsiteX142" fmla="*/ 984250 w 7334917"/>
              <a:gd name="connsiteY142" fmla="*/ 904875 h 5572125"/>
              <a:gd name="connsiteX143" fmla="*/ 1174750 w 7334917"/>
              <a:gd name="connsiteY143" fmla="*/ 650875 h 5572125"/>
              <a:gd name="connsiteX144" fmla="*/ 1428750 w 7334917"/>
              <a:gd name="connsiteY144" fmla="*/ 396875 h 5572125"/>
              <a:gd name="connsiteX145" fmla="*/ 1587500 w 7334917"/>
              <a:gd name="connsiteY145" fmla="*/ 492125 h 5572125"/>
              <a:gd name="connsiteX146" fmla="*/ 1651000 w 7334917"/>
              <a:gd name="connsiteY146" fmla="*/ 539750 h 5572125"/>
              <a:gd name="connsiteX147" fmla="*/ 1714500 w 7334917"/>
              <a:gd name="connsiteY147" fmla="*/ 571500 h 5572125"/>
              <a:gd name="connsiteX148" fmla="*/ 2032000 w 7334917"/>
              <a:gd name="connsiteY148" fmla="*/ 777875 h 5572125"/>
              <a:gd name="connsiteX149" fmla="*/ 2460625 w 7334917"/>
              <a:gd name="connsiteY149" fmla="*/ 1016000 h 5572125"/>
              <a:gd name="connsiteX150" fmla="*/ 2555875 w 7334917"/>
              <a:gd name="connsiteY150" fmla="*/ 1079500 h 5572125"/>
              <a:gd name="connsiteX151" fmla="*/ 2651125 w 7334917"/>
              <a:gd name="connsiteY151" fmla="*/ 1127125 h 5572125"/>
              <a:gd name="connsiteX152" fmla="*/ 2825750 w 7334917"/>
              <a:gd name="connsiteY152" fmla="*/ 1238250 h 5572125"/>
              <a:gd name="connsiteX153" fmla="*/ 2921000 w 7334917"/>
              <a:gd name="connsiteY153" fmla="*/ 1285875 h 5572125"/>
              <a:gd name="connsiteX154" fmla="*/ 3079750 w 7334917"/>
              <a:gd name="connsiteY154" fmla="*/ 1428750 h 5572125"/>
              <a:gd name="connsiteX155" fmla="*/ 3206750 w 7334917"/>
              <a:gd name="connsiteY155" fmla="*/ 1539875 h 5572125"/>
              <a:gd name="connsiteX156" fmla="*/ 3302000 w 7334917"/>
              <a:gd name="connsiteY156" fmla="*/ 1666875 h 5572125"/>
              <a:gd name="connsiteX157" fmla="*/ 3444875 w 7334917"/>
              <a:gd name="connsiteY157" fmla="*/ 1857375 h 5572125"/>
              <a:gd name="connsiteX158" fmla="*/ 3460750 w 7334917"/>
              <a:gd name="connsiteY158" fmla="*/ 1905000 h 5572125"/>
              <a:gd name="connsiteX159" fmla="*/ 3508375 w 7334917"/>
              <a:gd name="connsiteY159" fmla="*/ 2079625 h 5572125"/>
              <a:gd name="connsiteX160" fmla="*/ 3492500 w 7334917"/>
              <a:gd name="connsiteY160" fmla="*/ 2286000 h 5572125"/>
              <a:gd name="connsiteX161" fmla="*/ 3460750 w 7334917"/>
              <a:gd name="connsiteY161" fmla="*/ 2333625 h 5572125"/>
              <a:gd name="connsiteX162" fmla="*/ 3397250 w 7334917"/>
              <a:gd name="connsiteY162" fmla="*/ 2365375 h 5572125"/>
              <a:gd name="connsiteX163" fmla="*/ 3286125 w 7334917"/>
              <a:gd name="connsiteY163" fmla="*/ 2397125 h 5572125"/>
              <a:gd name="connsiteX164" fmla="*/ 2873375 w 7334917"/>
              <a:gd name="connsiteY164" fmla="*/ 2270125 h 5572125"/>
              <a:gd name="connsiteX165" fmla="*/ 2857500 w 7334917"/>
              <a:gd name="connsiteY165" fmla="*/ 2206625 h 5572125"/>
              <a:gd name="connsiteX166" fmla="*/ 2936875 w 7334917"/>
              <a:gd name="connsiteY166" fmla="*/ 1762125 h 5572125"/>
              <a:gd name="connsiteX167" fmla="*/ 3000375 w 7334917"/>
              <a:gd name="connsiteY167" fmla="*/ 1698625 h 5572125"/>
              <a:gd name="connsiteX168" fmla="*/ 3048000 w 7334917"/>
              <a:gd name="connsiteY168" fmla="*/ 1635125 h 5572125"/>
              <a:gd name="connsiteX169" fmla="*/ 3270250 w 7334917"/>
              <a:gd name="connsiteY169" fmla="*/ 1476375 h 5572125"/>
              <a:gd name="connsiteX170" fmla="*/ 3429000 w 7334917"/>
              <a:gd name="connsiteY170" fmla="*/ 1444625 h 5572125"/>
              <a:gd name="connsiteX171" fmla="*/ 3619500 w 7334917"/>
              <a:gd name="connsiteY171" fmla="*/ 1460500 h 5572125"/>
              <a:gd name="connsiteX172" fmla="*/ 3698875 w 7334917"/>
              <a:gd name="connsiteY172" fmla="*/ 1476375 h 5572125"/>
              <a:gd name="connsiteX173" fmla="*/ 3794125 w 7334917"/>
              <a:gd name="connsiteY173" fmla="*/ 1571625 h 5572125"/>
              <a:gd name="connsiteX174" fmla="*/ 3778250 w 7334917"/>
              <a:gd name="connsiteY174" fmla="*/ 1651000 h 5572125"/>
              <a:gd name="connsiteX175" fmla="*/ 3635375 w 7334917"/>
              <a:gd name="connsiteY175" fmla="*/ 1714500 h 5572125"/>
              <a:gd name="connsiteX176" fmla="*/ 3333750 w 7334917"/>
              <a:gd name="connsiteY176" fmla="*/ 1666875 h 5572125"/>
              <a:gd name="connsiteX177" fmla="*/ 3254375 w 7334917"/>
              <a:gd name="connsiteY177" fmla="*/ 1587500 h 5572125"/>
              <a:gd name="connsiteX178" fmla="*/ 3143250 w 7334917"/>
              <a:gd name="connsiteY178" fmla="*/ 1397000 h 5572125"/>
              <a:gd name="connsiteX179" fmla="*/ 3111500 w 7334917"/>
              <a:gd name="connsiteY179" fmla="*/ 1238250 h 5572125"/>
              <a:gd name="connsiteX180" fmla="*/ 3127375 w 7334917"/>
              <a:gd name="connsiteY180" fmla="*/ 444500 h 5572125"/>
              <a:gd name="connsiteX181" fmla="*/ 3222625 w 7334917"/>
              <a:gd name="connsiteY181" fmla="*/ 269875 h 5572125"/>
              <a:gd name="connsiteX182" fmla="*/ 3286125 w 7334917"/>
              <a:gd name="connsiteY182" fmla="*/ 158750 h 5572125"/>
              <a:gd name="connsiteX183" fmla="*/ 3333750 w 7334917"/>
              <a:gd name="connsiteY183" fmla="*/ 111125 h 5572125"/>
              <a:gd name="connsiteX184" fmla="*/ 3508375 w 7334917"/>
              <a:gd name="connsiteY184" fmla="*/ 0 h 5572125"/>
              <a:gd name="connsiteX185" fmla="*/ 3794125 w 7334917"/>
              <a:gd name="connsiteY185" fmla="*/ 15875 h 5572125"/>
              <a:gd name="connsiteX186" fmla="*/ 4032250 w 7334917"/>
              <a:gd name="connsiteY186" fmla="*/ 111125 h 5572125"/>
              <a:gd name="connsiteX187" fmla="*/ 4238625 w 7334917"/>
              <a:gd name="connsiteY187" fmla="*/ 206375 h 5572125"/>
              <a:gd name="connsiteX188" fmla="*/ 4318000 w 7334917"/>
              <a:gd name="connsiteY188" fmla="*/ 254000 h 5572125"/>
              <a:gd name="connsiteX189" fmla="*/ 4397375 w 7334917"/>
              <a:gd name="connsiteY189" fmla="*/ 285750 h 5572125"/>
              <a:gd name="connsiteX190" fmla="*/ 4460875 w 7334917"/>
              <a:gd name="connsiteY190" fmla="*/ 333375 h 5572125"/>
              <a:gd name="connsiteX191" fmla="*/ 4540250 w 7334917"/>
              <a:gd name="connsiteY191" fmla="*/ 365125 h 5572125"/>
              <a:gd name="connsiteX192" fmla="*/ 4635500 w 7334917"/>
              <a:gd name="connsiteY192" fmla="*/ 428625 h 5572125"/>
              <a:gd name="connsiteX193" fmla="*/ 4714875 w 7334917"/>
              <a:gd name="connsiteY193" fmla="*/ 460375 h 5572125"/>
              <a:gd name="connsiteX194" fmla="*/ 4810125 w 7334917"/>
              <a:gd name="connsiteY194" fmla="*/ 523875 h 5572125"/>
              <a:gd name="connsiteX195" fmla="*/ 4857750 w 7334917"/>
              <a:gd name="connsiteY195" fmla="*/ 555625 h 5572125"/>
              <a:gd name="connsiteX196" fmla="*/ 4905375 w 7334917"/>
              <a:gd name="connsiteY196" fmla="*/ 571500 h 5572125"/>
              <a:gd name="connsiteX197" fmla="*/ 5032375 w 7334917"/>
              <a:gd name="connsiteY197" fmla="*/ 650875 h 5572125"/>
              <a:gd name="connsiteX198" fmla="*/ 5080000 w 7334917"/>
              <a:gd name="connsiteY198" fmla="*/ 682625 h 5572125"/>
              <a:gd name="connsiteX199" fmla="*/ 5191125 w 7334917"/>
              <a:gd name="connsiteY199" fmla="*/ 777875 h 5572125"/>
              <a:gd name="connsiteX200" fmla="*/ 5207000 w 7334917"/>
              <a:gd name="connsiteY200" fmla="*/ 825500 h 5572125"/>
              <a:gd name="connsiteX201" fmla="*/ 5191125 w 7334917"/>
              <a:gd name="connsiteY201" fmla="*/ 1031875 h 5572125"/>
              <a:gd name="connsiteX202" fmla="*/ 5159375 w 7334917"/>
              <a:gd name="connsiteY202" fmla="*/ 1127125 h 5572125"/>
              <a:gd name="connsiteX203" fmla="*/ 5111750 w 7334917"/>
              <a:gd name="connsiteY203" fmla="*/ 1270000 h 5572125"/>
              <a:gd name="connsiteX204" fmla="*/ 5080000 w 7334917"/>
              <a:gd name="connsiteY204" fmla="*/ 1397000 h 5572125"/>
              <a:gd name="connsiteX205" fmla="*/ 5048250 w 7334917"/>
              <a:gd name="connsiteY205" fmla="*/ 1492250 h 5572125"/>
              <a:gd name="connsiteX206" fmla="*/ 5000625 w 7334917"/>
              <a:gd name="connsiteY206" fmla="*/ 1476375 h 5572125"/>
              <a:gd name="connsiteX207" fmla="*/ 4921250 w 7334917"/>
              <a:gd name="connsiteY207" fmla="*/ 1460500 h 557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7334917" h="5572125">
                <a:moveTo>
                  <a:pt x="3222625" y="158750"/>
                </a:moveTo>
                <a:cubicBezTo>
                  <a:pt x="2989128" y="298848"/>
                  <a:pt x="3376539" y="64690"/>
                  <a:pt x="2857500" y="396875"/>
                </a:cubicBezTo>
                <a:cubicBezTo>
                  <a:pt x="2821566" y="419873"/>
                  <a:pt x="2780505" y="434777"/>
                  <a:pt x="2746375" y="460375"/>
                </a:cubicBezTo>
                <a:cubicBezTo>
                  <a:pt x="2695399" y="498607"/>
                  <a:pt x="2655211" y="550143"/>
                  <a:pt x="2603500" y="587375"/>
                </a:cubicBezTo>
                <a:cubicBezTo>
                  <a:pt x="2522474" y="645714"/>
                  <a:pt x="2431775" y="689561"/>
                  <a:pt x="2349500" y="746125"/>
                </a:cubicBezTo>
                <a:cubicBezTo>
                  <a:pt x="2262289" y="806083"/>
                  <a:pt x="2180765" y="873930"/>
                  <a:pt x="2095500" y="936625"/>
                </a:cubicBezTo>
                <a:cubicBezTo>
                  <a:pt x="2000841" y="1006227"/>
                  <a:pt x="1892831" y="1059919"/>
                  <a:pt x="1809750" y="1143000"/>
                </a:cubicBezTo>
                <a:cubicBezTo>
                  <a:pt x="1793875" y="1158875"/>
                  <a:pt x="1779920" y="1176937"/>
                  <a:pt x="1762125" y="1190625"/>
                </a:cubicBezTo>
                <a:cubicBezTo>
                  <a:pt x="1642165" y="1282902"/>
                  <a:pt x="1513267" y="1363611"/>
                  <a:pt x="1397000" y="1460500"/>
                </a:cubicBezTo>
                <a:cubicBezTo>
                  <a:pt x="1365250" y="1486958"/>
                  <a:pt x="1330974" y="1510651"/>
                  <a:pt x="1301750" y="1539875"/>
                </a:cubicBezTo>
                <a:cubicBezTo>
                  <a:pt x="1272526" y="1569099"/>
                  <a:pt x="1252526" y="1606858"/>
                  <a:pt x="1222375" y="1635125"/>
                </a:cubicBezTo>
                <a:cubicBezTo>
                  <a:pt x="1167507" y="1686563"/>
                  <a:pt x="1094733" y="1719272"/>
                  <a:pt x="1047750" y="1778000"/>
                </a:cubicBezTo>
                <a:cubicBezTo>
                  <a:pt x="886017" y="1980166"/>
                  <a:pt x="1090876" y="1730082"/>
                  <a:pt x="904875" y="1936750"/>
                </a:cubicBezTo>
                <a:cubicBezTo>
                  <a:pt x="882208" y="1961935"/>
                  <a:pt x="863426" y="1990399"/>
                  <a:pt x="841375" y="2016125"/>
                </a:cubicBezTo>
                <a:cubicBezTo>
                  <a:pt x="768159" y="2101543"/>
                  <a:pt x="686626" y="2180123"/>
                  <a:pt x="619125" y="2270125"/>
                </a:cubicBezTo>
                <a:cubicBezTo>
                  <a:pt x="483758" y="2450615"/>
                  <a:pt x="706559" y="2150165"/>
                  <a:pt x="460375" y="2508250"/>
                </a:cubicBezTo>
                <a:cubicBezTo>
                  <a:pt x="441179" y="2536171"/>
                  <a:pt x="414308" y="2558570"/>
                  <a:pt x="396875" y="2587625"/>
                </a:cubicBezTo>
                <a:cubicBezTo>
                  <a:pt x="382214" y="2612061"/>
                  <a:pt x="377176" y="2641177"/>
                  <a:pt x="365125" y="2667000"/>
                </a:cubicBezTo>
                <a:cubicBezTo>
                  <a:pt x="340106" y="2720612"/>
                  <a:pt x="313591" y="2773548"/>
                  <a:pt x="285750" y="2825750"/>
                </a:cubicBezTo>
                <a:cubicBezTo>
                  <a:pt x="271230" y="2852975"/>
                  <a:pt x="250893" y="2877035"/>
                  <a:pt x="238125" y="2905125"/>
                </a:cubicBezTo>
                <a:cubicBezTo>
                  <a:pt x="224276" y="2935593"/>
                  <a:pt x="217812" y="2968923"/>
                  <a:pt x="206375" y="3000375"/>
                </a:cubicBezTo>
                <a:cubicBezTo>
                  <a:pt x="196637" y="3027156"/>
                  <a:pt x="186199" y="3053710"/>
                  <a:pt x="174625" y="3079750"/>
                </a:cubicBezTo>
                <a:cubicBezTo>
                  <a:pt x="137743" y="3162733"/>
                  <a:pt x="142497" y="3128508"/>
                  <a:pt x="111125" y="3222625"/>
                </a:cubicBezTo>
                <a:cubicBezTo>
                  <a:pt x="104226" y="3243323"/>
                  <a:pt x="102911" y="3265696"/>
                  <a:pt x="95250" y="3286125"/>
                </a:cubicBezTo>
                <a:cubicBezTo>
                  <a:pt x="86941" y="3308283"/>
                  <a:pt x="70984" y="3327174"/>
                  <a:pt x="63500" y="3349625"/>
                </a:cubicBezTo>
                <a:cubicBezTo>
                  <a:pt x="49701" y="3391022"/>
                  <a:pt x="40893" y="3433957"/>
                  <a:pt x="31750" y="3476625"/>
                </a:cubicBezTo>
                <a:cubicBezTo>
                  <a:pt x="18017" y="3540713"/>
                  <a:pt x="7732" y="3637015"/>
                  <a:pt x="0" y="3698875"/>
                </a:cubicBezTo>
                <a:cubicBezTo>
                  <a:pt x="10147" y="3942401"/>
                  <a:pt x="-13815" y="3983899"/>
                  <a:pt x="31750" y="4143375"/>
                </a:cubicBezTo>
                <a:cubicBezTo>
                  <a:pt x="36347" y="4159465"/>
                  <a:pt x="41033" y="4175619"/>
                  <a:pt x="47625" y="4191000"/>
                </a:cubicBezTo>
                <a:cubicBezTo>
                  <a:pt x="56947" y="4212752"/>
                  <a:pt x="70053" y="4232748"/>
                  <a:pt x="79375" y="4254500"/>
                </a:cubicBezTo>
                <a:cubicBezTo>
                  <a:pt x="94380" y="4289511"/>
                  <a:pt x="93839" y="4323221"/>
                  <a:pt x="127000" y="4349750"/>
                </a:cubicBezTo>
                <a:cubicBezTo>
                  <a:pt x="140067" y="4360203"/>
                  <a:pt x="158750" y="4360333"/>
                  <a:pt x="174625" y="4365625"/>
                </a:cubicBezTo>
                <a:cubicBezTo>
                  <a:pt x="397175" y="4349729"/>
                  <a:pt x="353701" y="4355763"/>
                  <a:pt x="539750" y="4333875"/>
                </a:cubicBezTo>
                <a:cubicBezTo>
                  <a:pt x="612580" y="4325307"/>
                  <a:pt x="676109" y="4319629"/>
                  <a:pt x="746125" y="4302125"/>
                </a:cubicBezTo>
                <a:cubicBezTo>
                  <a:pt x="792842" y="4290446"/>
                  <a:pt x="811817" y="4277217"/>
                  <a:pt x="857250" y="4254500"/>
                </a:cubicBezTo>
                <a:cubicBezTo>
                  <a:pt x="878417" y="4259792"/>
                  <a:pt x="899356" y="4266096"/>
                  <a:pt x="920750" y="4270375"/>
                </a:cubicBezTo>
                <a:cubicBezTo>
                  <a:pt x="952313" y="4276688"/>
                  <a:pt x="984773" y="4278443"/>
                  <a:pt x="1016000" y="4286250"/>
                </a:cubicBezTo>
                <a:cubicBezTo>
                  <a:pt x="1048468" y="4294367"/>
                  <a:pt x="1080176" y="4305571"/>
                  <a:pt x="1111250" y="4318000"/>
                </a:cubicBezTo>
                <a:cubicBezTo>
                  <a:pt x="1113477" y="4318891"/>
                  <a:pt x="1254752" y="4387304"/>
                  <a:pt x="1301750" y="4397375"/>
                </a:cubicBezTo>
                <a:cubicBezTo>
                  <a:pt x="1359599" y="4409771"/>
                  <a:pt x="1418481" y="4416937"/>
                  <a:pt x="1476375" y="4429125"/>
                </a:cubicBezTo>
                <a:cubicBezTo>
                  <a:pt x="1519075" y="4438115"/>
                  <a:pt x="1560076" y="4455463"/>
                  <a:pt x="1603375" y="4460875"/>
                </a:cubicBezTo>
                <a:cubicBezTo>
                  <a:pt x="1645708" y="4466167"/>
                  <a:pt x="1687924" y="4472505"/>
                  <a:pt x="1730375" y="4476750"/>
                </a:cubicBezTo>
                <a:cubicBezTo>
                  <a:pt x="1793779" y="4483090"/>
                  <a:pt x="1857729" y="4484092"/>
                  <a:pt x="1920875" y="4492625"/>
                </a:cubicBezTo>
                <a:cubicBezTo>
                  <a:pt x="2053643" y="4510567"/>
                  <a:pt x="2185485" y="4534792"/>
                  <a:pt x="2317750" y="4556125"/>
                </a:cubicBezTo>
                <a:cubicBezTo>
                  <a:pt x="2533811" y="4590974"/>
                  <a:pt x="2314471" y="4553764"/>
                  <a:pt x="2476500" y="4587875"/>
                </a:cubicBezTo>
                <a:cubicBezTo>
                  <a:pt x="2555711" y="4604551"/>
                  <a:pt x="2636095" y="4615867"/>
                  <a:pt x="2714625" y="4635500"/>
                </a:cubicBezTo>
                <a:cubicBezTo>
                  <a:pt x="2735792" y="4640792"/>
                  <a:pt x="2756604" y="4647788"/>
                  <a:pt x="2778125" y="4651375"/>
                </a:cubicBezTo>
                <a:cubicBezTo>
                  <a:pt x="2820207" y="4658389"/>
                  <a:pt x="2863193" y="4659388"/>
                  <a:pt x="2905125" y="4667250"/>
                </a:cubicBezTo>
                <a:cubicBezTo>
                  <a:pt x="2999684" y="4684980"/>
                  <a:pt x="3099260" y="4721176"/>
                  <a:pt x="3190875" y="4746625"/>
                </a:cubicBezTo>
                <a:cubicBezTo>
                  <a:pt x="3253232" y="4763946"/>
                  <a:pt x="3350959" y="4781868"/>
                  <a:pt x="3413125" y="4810125"/>
                </a:cubicBezTo>
                <a:cubicBezTo>
                  <a:pt x="3441215" y="4822893"/>
                  <a:pt x="3467816" y="4839237"/>
                  <a:pt x="3492500" y="4857750"/>
                </a:cubicBezTo>
                <a:cubicBezTo>
                  <a:pt x="3510461" y="4871220"/>
                  <a:pt x="3524250" y="4889500"/>
                  <a:pt x="3540125" y="4905375"/>
                </a:cubicBezTo>
                <a:cubicBezTo>
                  <a:pt x="3545417" y="4937125"/>
                  <a:pt x="3542927" y="4971211"/>
                  <a:pt x="3556000" y="5000625"/>
                </a:cubicBezTo>
                <a:cubicBezTo>
                  <a:pt x="3565118" y="5021141"/>
                  <a:pt x="3588841" y="5031354"/>
                  <a:pt x="3603625" y="5048250"/>
                </a:cubicBezTo>
                <a:cubicBezTo>
                  <a:pt x="3763837" y="5231349"/>
                  <a:pt x="3552176" y="5012676"/>
                  <a:pt x="3762375" y="5222875"/>
                </a:cubicBezTo>
                <a:cubicBezTo>
                  <a:pt x="3981839" y="5442339"/>
                  <a:pt x="3785263" y="5269190"/>
                  <a:pt x="3937000" y="5365750"/>
                </a:cubicBezTo>
                <a:cubicBezTo>
                  <a:pt x="3975404" y="5390189"/>
                  <a:pt x="4010250" y="5419875"/>
                  <a:pt x="4048125" y="5445125"/>
                </a:cubicBezTo>
                <a:cubicBezTo>
                  <a:pt x="4085728" y="5470193"/>
                  <a:pt x="4182977" y="5525912"/>
                  <a:pt x="4222750" y="5540375"/>
                </a:cubicBezTo>
                <a:cubicBezTo>
                  <a:pt x="4248108" y="5549596"/>
                  <a:pt x="4275785" y="5550397"/>
                  <a:pt x="4302125" y="5556250"/>
                </a:cubicBezTo>
                <a:cubicBezTo>
                  <a:pt x="4323424" y="5560983"/>
                  <a:pt x="4344458" y="5566833"/>
                  <a:pt x="4365625" y="5572125"/>
                </a:cubicBezTo>
                <a:cubicBezTo>
                  <a:pt x="4418542" y="5566833"/>
                  <a:pt x="4473923" y="5573067"/>
                  <a:pt x="4524375" y="5556250"/>
                </a:cubicBezTo>
                <a:cubicBezTo>
                  <a:pt x="4556519" y="5545535"/>
                  <a:pt x="4575248" y="5511073"/>
                  <a:pt x="4603750" y="5492750"/>
                </a:cubicBezTo>
                <a:cubicBezTo>
                  <a:pt x="4649578" y="5463289"/>
                  <a:pt x="4697027" y="5435919"/>
                  <a:pt x="4746625" y="5413375"/>
                </a:cubicBezTo>
                <a:cubicBezTo>
                  <a:pt x="4840545" y="5370684"/>
                  <a:pt x="4912155" y="5347615"/>
                  <a:pt x="5000625" y="5318125"/>
                </a:cubicBezTo>
                <a:cubicBezTo>
                  <a:pt x="5042958" y="5323417"/>
                  <a:pt x="5085543" y="5326986"/>
                  <a:pt x="5127625" y="5334000"/>
                </a:cubicBezTo>
                <a:cubicBezTo>
                  <a:pt x="5175609" y="5341997"/>
                  <a:pt x="5244031" y="5367510"/>
                  <a:pt x="5286375" y="5381625"/>
                </a:cubicBezTo>
                <a:lnTo>
                  <a:pt x="5334000" y="5397500"/>
                </a:lnTo>
                <a:cubicBezTo>
                  <a:pt x="5349875" y="5402792"/>
                  <a:pt x="5365391" y="5409316"/>
                  <a:pt x="5381625" y="5413375"/>
                </a:cubicBezTo>
                <a:cubicBezTo>
                  <a:pt x="5402792" y="5418667"/>
                  <a:pt x="5424146" y="5423256"/>
                  <a:pt x="5445125" y="5429250"/>
                </a:cubicBezTo>
                <a:cubicBezTo>
                  <a:pt x="5534551" y="5454800"/>
                  <a:pt x="5450417" y="5434542"/>
                  <a:pt x="5556250" y="5476875"/>
                </a:cubicBezTo>
                <a:cubicBezTo>
                  <a:pt x="5587324" y="5489304"/>
                  <a:pt x="5651500" y="5508625"/>
                  <a:pt x="5651500" y="5508625"/>
                </a:cubicBezTo>
                <a:cubicBezTo>
                  <a:pt x="5807350" y="5504729"/>
                  <a:pt x="6242897" y="5523427"/>
                  <a:pt x="6477000" y="5461000"/>
                </a:cubicBezTo>
                <a:cubicBezTo>
                  <a:pt x="6495435" y="5456084"/>
                  <a:pt x="6508750" y="5439833"/>
                  <a:pt x="6524625" y="5429250"/>
                </a:cubicBezTo>
                <a:cubicBezTo>
                  <a:pt x="6552524" y="5345554"/>
                  <a:pt x="6522061" y="5413277"/>
                  <a:pt x="6588125" y="5334000"/>
                </a:cubicBezTo>
                <a:cubicBezTo>
                  <a:pt x="6600339" y="5319343"/>
                  <a:pt x="6607793" y="5301142"/>
                  <a:pt x="6619875" y="5286375"/>
                </a:cubicBezTo>
                <a:cubicBezTo>
                  <a:pt x="6655495" y="5242839"/>
                  <a:pt x="6695380" y="5202911"/>
                  <a:pt x="6731000" y="5159375"/>
                </a:cubicBezTo>
                <a:cubicBezTo>
                  <a:pt x="6780037" y="5099440"/>
                  <a:pt x="6749057" y="5119660"/>
                  <a:pt x="6794500" y="5048250"/>
                </a:cubicBezTo>
                <a:cubicBezTo>
                  <a:pt x="6818939" y="5009846"/>
                  <a:pt x="6847417" y="4974167"/>
                  <a:pt x="6873875" y="4937125"/>
                </a:cubicBezTo>
                <a:cubicBezTo>
                  <a:pt x="6910274" y="4827929"/>
                  <a:pt x="6860488" y="4960552"/>
                  <a:pt x="6937375" y="4826000"/>
                </a:cubicBezTo>
                <a:cubicBezTo>
                  <a:pt x="6987876" y="4737624"/>
                  <a:pt x="7033167" y="4646368"/>
                  <a:pt x="7080250" y="4556125"/>
                </a:cubicBezTo>
                <a:cubicBezTo>
                  <a:pt x="7096670" y="4524653"/>
                  <a:pt x="7108184" y="4490411"/>
                  <a:pt x="7127875" y="4460875"/>
                </a:cubicBezTo>
                <a:cubicBezTo>
                  <a:pt x="7283214" y="4227866"/>
                  <a:pt x="7125495" y="4472978"/>
                  <a:pt x="7223125" y="4302125"/>
                </a:cubicBezTo>
                <a:cubicBezTo>
                  <a:pt x="7232591" y="4285559"/>
                  <a:pt x="7246342" y="4271565"/>
                  <a:pt x="7254875" y="4254500"/>
                </a:cubicBezTo>
                <a:cubicBezTo>
                  <a:pt x="7262359" y="4239533"/>
                  <a:pt x="7264158" y="4222256"/>
                  <a:pt x="7270750" y="4206875"/>
                </a:cubicBezTo>
                <a:cubicBezTo>
                  <a:pt x="7280072" y="4185123"/>
                  <a:pt x="7291917" y="4164542"/>
                  <a:pt x="7302500" y="4143375"/>
                </a:cubicBezTo>
                <a:cubicBezTo>
                  <a:pt x="7313083" y="3905250"/>
                  <a:pt x="7339431" y="3667304"/>
                  <a:pt x="7334250" y="3429000"/>
                </a:cubicBezTo>
                <a:cubicBezTo>
                  <a:pt x="7333886" y="3412270"/>
                  <a:pt x="7301414" y="3420955"/>
                  <a:pt x="7286625" y="3413125"/>
                </a:cubicBezTo>
                <a:cubicBezTo>
                  <a:pt x="7211215" y="3373202"/>
                  <a:pt x="7137743" y="3329687"/>
                  <a:pt x="7064375" y="3286125"/>
                </a:cubicBezTo>
                <a:cubicBezTo>
                  <a:pt x="6968391" y="3229135"/>
                  <a:pt x="6873977" y="3169541"/>
                  <a:pt x="6778625" y="3111500"/>
                </a:cubicBezTo>
                <a:cubicBezTo>
                  <a:pt x="6723697" y="3078065"/>
                  <a:pt x="6600570" y="3004311"/>
                  <a:pt x="6556375" y="2984500"/>
                </a:cubicBezTo>
                <a:cubicBezTo>
                  <a:pt x="6402917" y="2915708"/>
                  <a:pt x="6246417" y="2853334"/>
                  <a:pt x="6096000" y="2778125"/>
                </a:cubicBezTo>
                <a:cubicBezTo>
                  <a:pt x="5962460" y="2711355"/>
                  <a:pt x="5829855" y="2640151"/>
                  <a:pt x="5683250" y="2603500"/>
                </a:cubicBezTo>
                <a:cubicBezTo>
                  <a:pt x="5662083" y="2598208"/>
                  <a:pt x="5640448" y="2594524"/>
                  <a:pt x="5619750" y="2587625"/>
                </a:cubicBezTo>
                <a:cubicBezTo>
                  <a:pt x="5592716" y="2578614"/>
                  <a:pt x="5567057" y="2565881"/>
                  <a:pt x="5540375" y="2555875"/>
                </a:cubicBezTo>
                <a:cubicBezTo>
                  <a:pt x="5479475" y="2533037"/>
                  <a:pt x="5499306" y="2544141"/>
                  <a:pt x="5429250" y="2524125"/>
                </a:cubicBezTo>
                <a:cubicBezTo>
                  <a:pt x="5413160" y="2519528"/>
                  <a:pt x="5397930" y="2512013"/>
                  <a:pt x="5381625" y="2508250"/>
                </a:cubicBezTo>
                <a:cubicBezTo>
                  <a:pt x="5128876" y="2449923"/>
                  <a:pt x="5317663" y="2497590"/>
                  <a:pt x="5095875" y="2460625"/>
                </a:cubicBezTo>
                <a:cubicBezTo>
                  <a:pt x="5074354" y="2457038"/>
                  <a:pt x="5054025" y="2447456"/>
                  <a:pt x="5032375" y="2444750"/>
                </a:cubicBezTo>
                <a:cubicBezTo>
                  <a:pt x="4969147" y="2436846"/>
                  <a:pt x="4905375" y="2434167"/>
                  <a:pt x="4841875" y="2428875"/>
                </a:cubicBezTo>
                <a:cubicBezTo>
                  <a:pt x="4699000" y="2434167"/>
                  <a:pt x="4555599" y="2431405"/>
                  <a:pt x="4413250" y="2444750"/>
                </a:cubicBezTo>
                <a:cubicBezTo>
                  <a:pt x="4384878" y="2447410"/>
                  <a:pt x="4360557" y="2466494"/>
                  <a:pt x="4333875" y="2476500"/>
                </a:cubicBezTo>
                <a:cubicBezTo>
                  <a:pt x="4240441" y="2511538"/>
                  <a:pt x="4334251" y="2468374"/>
                  <a:pt x="4222750" y="2524125"/>
                </a:cubicBezTo>
                <a:cubicBezTo>
                  <a:pt x="4212167" y="2550583"/>
                  <a:pt x="4201006" y="2576818"/>
                  <a:pt x="4191000" y="2603500"/>
                </a:cubicBezTo>
                <a:cubicBezTo>
                  <a:pt x="4185124" y="2619168"/>
                  <a:pt x="4182609" y="2636158"/>
                  <a:pt x="4175125" y="2651125"/>
                </a:cubicBezTo>
                <a:cubicBezTo>
                  <a:pt x="4158333" y="2684709"/>
                  <a:pt x="4113727" y="2733487"/>
                  <a:pt x="4095750" y="2762250"/>
                </a:cubicBezTo>
                <a:cubicBezTo>
                  <a:pt x="4083208" y="2782318"/>
                  <a:pt x="4075493" y="2805063"/>
                  <a:pt x="4064000" y="2825750"/>
                </a:cubicBezTo>
                <a:cubicBezTo>
                  <a:pt x="4049015" y="2852723"/>
                  <a:pt x="4031360" y="2878152"/>
                  <a:pt x="4016375" y="2905125"/>
                </a:cubicBezTo>
                <a:cubicBezTo>
                  <a:pt x="4004882" y="2925812"/>
                  <a:pt x="3996624" y="2948227"/>
                  <a:pt x="3984625" y="2968625"/>
                </a:cubicBezTo>
                <a:cubicBezTo>
                  <a:pt x="3943671" y="3038247"/>
                  <a:pt x="3900435" y="3106504"/>
                  <a:pt x="3857625" y="3175000"/>
                </a:cubicBezTo>
                <a:cubicBezTo>
                  <a:pt x="3847513" y="3191179"/>
                  <a:pt x="3834408" y="3205560"/>
                  <a:pt x="3825875" y="3222625"/>
                </a:cubicBezTo>
                <a:cubicBezTo>
                  <a:pt x="3815292" y="3243792"/>
                  <a:pt x="3803918" y="3264581"/>
                  <a:pt x="3794125" y="3286125"/>
                </a:cubicBezTo>
                <a:cubicBezTo>
                  <a:pt x="3767394" y="3344934"/>
                  <a:pt x="3746780" y="3404698"/>
                  <a:pt x="3714750" y="3460750"/>
                </a:cubicBezTo>
                <a:cubicBezTo>
                  <a:pt x="3705284" y="3477316"/>
                  <a:pt x="3693583" y="3492500"/>
                  <a:pt x="3683000" y="3508375"/>
                </a:cubicBezTo>
                <a:cubicBezTo>
                  <a:pt x="3672417" y="3545417"/>
                  <a:pt x="3664415" y="3583295"/>
                  <a:pt x="3651250" y="3619500"/>
                </a:cubicBezTo>
                <a:cubicBezTo>
                  <a:pt x="3643163" y="3641740"/>
                  <a:pt x="3629111" y="3661375"/>
                  <a:pt x="3619500" y="3683000"/>
                </a:cubicBezTo>
                <a:cubicBezTo>
                  <a:pt x="3570410" y="3793452"/>
                  <a:pt x="3603294" y="3726215"/>
                  <a:pt x="3571875" y="3810000"/>
                </a:cubicBezTo>
                <a:cubicBezTo>
                  <a:pt x="3561869" y="3836682"/>
                  <a:pt x="3550131" y="3862693"/>
                  <a:pt x="3540125" y="3889375"/>
                </a:cubicBezTo>
                <a:cubicBezTo>
                  <a:pt x="3524631" y="3930692"/>
                  <a:pt x="3526218" y="3950907"/>
                  <a:pt x="3492500" y="3984625"/>
                </a:cubicBezTo>
                <a:cubicBezTo>
                  <a:pt x="3415598" y="4061527"/>
                  <a:pt x="3160829" y="4076213"/>
                  <a:pt x="3143250" y="4079875"/>
                </a:cubicBezTo>
                <a:cubicBezTo>
                  <a:pt x="3021844" y="4105168"/>
                  <a:pt x="3070783" y="4095059"/>
                  <a:pt x="2905125" y="4111625"/>
                </a:cubicBezTo>
                <a:cubicBezTo>
                  <a:pt x="2592917" y="4095750"/>
                  <a:pt x="2280245" y="4087265"/>
                  <a:pt x="1968500" y="4064000"/>
                </a:cubicBezTo>
                <a:cubicBezTo>
                  <a:pt x="1924985" y="4060753"/>
                  <a:pt x="1883150" y="4045266"/>
                  <a:pt x="1841500" y="4032250"/>
                </a:cubicBezTo>
                <a:cubicBezTo>
                  <a:pt x="1798346" y="4018764"/>
                  <a:pt x="1756234" y="4002014"/>
                  <a:pt x="1714500" y="3984625"/>
                </a:cubicBezTo>
                <a:cubicBezTo>
                  <a:pt x="1557566" y="3919236"/>
                  <a:pt x="1728935" y="3978853"/>
                  <a:pt x="1603375" y="3937000"/>
                </a:cubicBezTo>
                <a:cubicBezTo>
                  <a:pt x="1582208" y="3921125"/>
                  <a:pt x="1561405" y="3904754"/>
                  <a:pt x="1539875" y="3889375"/>
                </a:cubicBezTo>
                <a:cubicBezTo>
                  <a:pt x="1508326" y="3866840"/>
                  <a:pt x="1454691" y="3835941"/>
                  <a:pt x="1428750" y="3810000"/>
                </a:cubicBezTo>
                <a:cubicBezTo>
                  <a:pt x="1410041" y="3791291"/>
                  <a:pt x="1398548" y="3766412"/>
                  <a:pt x="1381125" y="3746500"/>
                </a:cubicBezTo>
                <a:cubicBezTo>
                  <a:pt x="1361413" y="3723972"/>
                  <a:pt x="1337337" y="3705528"/>
                  <a:pt x="1317625" y="3683000"/>
                </a:cubicBezTo>
                <a:cubicBezTo>
                  <a:pt x="1269212" y="3627671"/>
                  <a:pt x="1262941" y="3603872"/>
                  <a:pt x="1222375" y="3540125"/>
                </a:cubicBezTo>
                <a:cubicBezTo>
                  <a:pt x="1201889" y="3507932"/>
                  <a:pt x="1180758" y="3476136"/>
                  <a:pt x="1158875" y="3444875"/>
                </a:cubicBezTo>
                <a:cubicBezTo>
                  <a:pt x="1143702" y="3423199"/>
                  <a:pt x="1125926" y="3403390"/>
                  <a:pt x="1111250" y="3381375"/>
                </a:cubicBezTo>
                <a:cubicBezTo>
                  <a:pt x="1094134" y="3355702"/>
                  <a:pt x="1080741" y="3327673"/>
                  <a:pt x="1063625" y="3302000"/>
                </a:cubicBezTo>
                <a:cubicBezTo>
                  <a:pt x="911858" y="3074350"/>
                  <a:pt x="1108280" y="3392052"/>
                  <a:pt x="984250" y="3175000"/>
                </a:cubicBezTo>
                <a:cubicBezTo>
                  <a:pt x="953633" y="3121420"/>
                  <a:pt x="908515" y="3074794"/>
                  <a:pt x="889000" y="3016250"/>
                </a:cubicBezTo>
                <a:cubicBezTo>
                  <a:pt x="874182" y="2971795"/>
                  <a:pt x="847590" y="2885804"/>
                  <a:pt x="825500" y="2841625"/>
                </a:cubicBezTo>
                <a:cubicBezTo>
                  <a:pt x="811701" y="2814027"/>
                  <a:pt x="793750" y="2788708"/>
                  <a:pt x="777875" y="2762250"/>
                </a:cubicBezTo>
                <a:cubicBezTo>
                  <a:pt x="736636" y="2556053"/>
                  <a:pt x="792906" y="2812355"/>
                  <a:pt x="730250" y="2603500"/>
                </a:cubicBezTo>
                <a:cubicBezTo>
                  <a:pt x="722497" y="2577656"/>
                  <a:pt x="722128" y="2549969"/>
                  <a:pt x="714375" y="2524125"/>
                </a:cubicBezTo>
                <a:cubicBezTo>
                  <a:pt x="706187" y="2496830"/>
                  <a:pt x="691636" y="2471784"/>
                  <a:pt x="682625" y="2444750"/>
                </a:cubicBezTo>
                <a:cubicBezTo>
                  <a:pt x="675726" y="2424052"/>
                  <a:pt x="672042" y="2402417"/>
                  <a:pt x="666750" y="2381250"/>
                </a:cubicBezTo>
                <a:cubicBezTo>
                  <a:pt x="634727" y="2061020"/>
                  <a:pt x="619088" y="1994691"/>
                  <a:pt x="698500" y="1539875"/>
                </a:cubicBezTo>
                <a:cubicBezTo>
                  <a:pt x="733377" y="1340128"/>
                  <a:pt x="823846" y="1241558"/>
                  <a:pt x="904875" y="1079500"/>
                </a:cubicBezTo>
                <a:cubicBezTo>
                  <a:pt x="933470" y="1022311"/>
                  <a:pt x="950182" y="958983"/>
                  <a:pt x="984250" y="904875"/>
                </a:cubicBezTo>
                <a:cubicBezTo>
                  <a:pt x="1040639" y="815315"/>
                  <a:pt x="1099915" y="725710"/>
                  <a:pt x="1174750" y="650875"/>
                </a:cubicBezTo>
                <a:lnTo>
                  <a:pt x="1428750" y="396875"/>
                </a:lnTo>
                <a:cubicBezTo>
                  <a:pt x="1481667" y="428625"/>
                  <a:pt x="1535590" y="458754"/>
                  <a:pt x="1587500" y="492125"/>
                </a:cubicBezTo>
                <a:cubicBezTo>
                  <a:pt x="1609756" y="506433"/>
                  <a:pt x="1628563" y="525727"/>
                  <a:pt x="1651000" y="539750"/>
                </a:cubicBezTo>
                <a:cubicBezTo>
                  <a:pt x="1671068" y="552292"/>
                  <a:pt x="1694432" y="558958"/>
                  <a:pt x="1714500" y="571500"/>
                </a:cubicBezTo>
                <a:cubicBezTo>
                  <a:pt x="1821539" y="638400"/>
                  <a:pt x="1921659" y="716574"/>
                  <a:pt x="2032000" y="777875"/>
                </a:cubicBezTo>
                <a:cubicBezTo>
                  <a:pt x="2174875" y="857250"/>
                  <a:pt x="2324632" y="925338"/>
                  <a:pt x="2460625" y="1016000"/>
                </a:cubicBezTo>
                <a:cubicBezTo>
                  <a:pt x="2492375" y="1037167"/>
                  <a:pt x="2522914" y="1060273"/>
                  <a:pt x="2555875" y="1079500"/>
                </a:cubicBezTo>
                <a:cubicBezTo>
                  <a:pt x="2586537" y="1097386"/>
                  <a:pt x="2620528" y="1109127"/>
                  <a:pt x="2651125" y="1127125"/>
                </a:cubicBezTo>
                <a:cubicBezTo>
                  <a:pt x="2710594" y="1162107"/>
                  <a:pt x="2764039" y="1207395"/>
                  <a:pt x="2825750" y="1238250"/>
                </a:cubicBezTo>
                <a:cubicBezTo>
                  <a:pt x="2857500" y="1254125"/>
                  <a:pt x="2891052" y="1266817"/>
                  <a:pt x="2921000" y="1285875"/>
                </a:cubicBezTo>
                <a:cubicBezTo>
                  <a:pt x="3000397" y="1336400"/>
                  <a:pt x="3008658" y="1365557"/>
                  <a:pt x="3079750" y="1428750"/>
                </a:cubicBezTo>
                <a:cubicBezTo>
                  <a:pt x="3159524" y="1499661"/>
                  <a:pt x="3133222" y="1451642"/>
                  <a:pt x="3206750" y="1539875"/>
                </a:cubicBezTo>
                <a:cubicBezTo>
                  <a:pt x="3240626" y="1580527"/>
                  <a:pt x="3269307" y="1625266"/>
                  <a:pt x="3302000" y="1666875"/>
                </a:cubicBezTo>
                <a:cubicBezTo>
                  <a:pt x="3366863" y="1749428"/>
                  <a:pt x="3394403" y="1766526"/>
                  <a:pt x="3444875" y="1857375"/>
                </a:cubicBezTo>
                <a:cubicBezTo>
                  <a:pt x="3453002" y="1872003"/>
                  <a:pt x="3456347" y="1888856"/>
                  <a:pt x="3460750" y="1905000"/>
                </a:cubicBezTo>
                <a:cubicBezTo>
                  <a:pt x="3514463" y="2101947"/>
                  <a:pt x="3471835" y="1970005"/>
                  <a:pt x="3508375" y="2079625"/>
                </a:cubicBezTo>
                <a:cubicBezTo>
                  <a:pt x="3503083" y="2148417"/>
                  <a:pt x="3505215" y="2218187"/>
                  <a:pt x="3492500" y="2286000"/>
                </a:cubicBezTo>
                <a:cubicBezTo>
                  <a:pt x="3488984" y="2304753"/>
                  <a:pt x="3475407" y="2321411"/>
                  <a:pt x="3460750" y="2333625"/>
                </a:cubicBezTo>
                <a:cubicBezTo>
                  <a:pt x="3442570" y="2348775"/>
                  <a:pt x="3419002" y="2356053"/>
                  <a:pt x="3397250" y="2365375"/>
                </a:cubicBezTo>
                <a:cubicBezTo>
                  <a:pt x="3365366" y="2379040"/>
                  <a:pt x="3318348" y="2389069"/>
                  <a:pt x="3286125" y="2397125"/>
                </a:cubicBezTo>
                <a:cubicBezTo>
                  <a:pt x="3060242" y="2366323"/>
                  <a:pt x="2965014" y="2435076"/>
                  <a:pt x="2873375" y="2270125"/>
                </a:cubicBezTo>
                <a:cubicBezTo>
                  <a:pt x="2862779" y="2251053"/>
                  <a:pt x="2862792" y="2227792"/>
                  <a:pt x="2857500" y="2206625"/>
                </a:cubicBezTo>
                <a:cubicBezTo>
                  <a:pt x="2859933" y="2187164"/>
                  <a:pt x="2856786" y="1868911"/>
                  <a:pt x="2936875" y="1762125"/>
                </a:cubicBezTo>
                <a:cubicBezTo>
                  <a:pt x="2954836" y="1738178"/>
                  <a:pt x="2980663" y="1721153"/>
                  <a:pt x="3000375" y="1698625"/>
                </a:cubicBezTo>
                <a:cubicBezTo>
                  <a:pt x="3017798" y="1678713"/>
                  <a:pt x="3030300" y="1654791"/>
                  <a:pt x="3048000" y="1635125"/>
                </a:cubicBezTo>
                <a:cubicBezTo>
                  <a:pt x="3108804" y="1567565"/>
                  <a:pt x="3174676" y="1495490"/>
                  <a:pt x="3270250" y="1476375"/>
                </a:cubicBezTo>
                <a:lnTo>
                  <a:pt x="3429000" y="1444625"/>
                </a:lnTo>
                <a:cubicBezTo>
                  <a:pt x="3492500" y="1449917"/>
                  <a:pt x="3556216" y="1453055"/>
                  <a:pt x="3619500" y="1460500"/>
                </a:cubicBezTo>
                <a:cubicBezTo>
                  <a:pt x="3646297" y="1463653"/>
                  <a:pt x="3674218" y="1465416"/>
                  <a:pt x="3698875" y="1476375"/>
                </a:cubicBezTo>
                <a:cubicBezTo>
                  <a:pt x="3754839" y="1501248"/>
                  <a:pt x="3764140" y="1526647"/>
                  <a:pt x="3794125" y="1571625"/>
                </a:cubicBezTo>
                <a:cubicBezTo>
                  <a:pt x="3788833" y="1598083"/>
                  <a:pt x="3793933" y="1629044"/>
                  <a:pt x="3778250" y="1651000"/>
                </a:cubicBezTo>
                <a:cubicBezTo>
                  <a:pt x="3769351" y="1663458"/>
                  <a:pt x="3640282" y="1712537"/>
                  <a:pt x="3635375" y="1714500"/>
                </a:cubicBezTo>
                <a:cubicBezTo>
                  <a:pt x="3534833" y="1698625"/>
                  <a:pt x="3430314" y="1699063"/>
                  <a:pt x="3333750" y="1666875"/>
                </a:cubicBezTo>
                <a:cubicBezTo>
                  <a:pt x="3298252" y="1655042"/>
                  <a:pt x="3277492" y="1616922"/>
                  <a:pt x="3254375" y="1587500"/>
                </a:cubicBezTo>
                <a:cubicBezTo>
                  <a:pt x="3208233" y="1528773"/>
                  <a:pt x="3160155" y="1470254"/>
                  <a:pt x="3143250" y="1397000"/>
                </a:cubicBezTo>
                <a:cubicBezTo>
                  <a:pt x="3131116" y="1344417"/>
                  <a:pt x="3122083" y="1291167"/>
                  <a:pt x="3111500" y="1238250"/>
                </a:cubicBezTo>
                <a:cubicBezTo>
                  <a:pt x="3116792" y="973667"/>
                  <a:pt x="3104646" y="708158"/>
                  <a:pt x="3127375" y="444500"/>
                </a:cubicBezTo>
                <a:cubicBezTo>
                  <a:pt x="3132206" y="388455"/>
                  <a:pt x="3191711" y="321399"/>
                  <a:pt x="3222625" y="269875"/>
                </a:cubicBezTo>
                <a:cubicBezTo>
                  <a:pt x="3244575" y="233292"/>
                  <a:pt x="3261660" y="193701"/>
                  <a:pt x="3286125" y="158750"/>
                </a:cubicBezTo>
                <a:cubicBezTo>
                  <a:pt x="3299000" y="140358"/>
                  <a:pt x="3316374" y="125342"/>
                  <a:pt x="3333750" y="111125"/>
                </a:cubicBezTo>
                <a:cubicBezTo>
                  <a:pt x="3454395" y="12415"/>
                  <a:pt x="3416792" y="30528"/>
                  <a:pt x="3508375" y="0"/>
                </a:cubicBezTo>
                <a:cubicBezTo>
                  <a:pt x="3603625" y="5292"/>
                  <a:pt x="3700026" y="192"/>
                  <a:pt x="3794125" y="15875"/>
                </a:cubicBezTo>
                <a:cubicBezTo>
                  <a:pt x="4079657" y="63464"/>
                  <a:pt x="3907003" y="48501"/>
                  <a:pt x="4032250" y="111125"/>
                </a:cubicBezTo>
                <a:cubicBezTo>
                  <a:pt x="4100016" y="145008"/>
                  <a:pt x="4170859" y="172492"/>
                  <a:pt x="4238625" y="206375"/>
                </a:cubicBezTo>
                <a:cubicBezTo>
                  <a:pt x="4266223" y="220174"/>
                  <a:pt x="4290402" y="240201"/>
                  <a:pt x="4318000" y="254000"/>
                </a:cubicBezTo>
                <a:cubicBezTo>
                  <a:pt x="4343488" y="266744"/>
                  <a:pt x="4372465" y="271911"/>
                  <a:pt x="4397375" y="285750"/>
                </a:cubicBezTo>
                <a:cubicBezTo>
                  <a:pt x="4420504" y="298599"/>
                  <a:pt x="4437746" y="320526"/>
                  <a:pt x="4460875" y="333375"/>
                </a:cubicBezTo>
                <a:cubicBezTo>
                  <a:pt x="4485785" y="347214"/>
                  <a:pt x="4515233" y="351479"/>
                  <a:pt x="4540250" y="365125"/>
                </a:cubicBezTo>
                <a:cubicBezTo>
                  <a:pt x="4573749" y="383397"/>
                  <a:pt x="4602001" y="410353"/>
                  <a:pt x="4635500" y="428625"/>
                </a:cubicBezTo>
                <a:cubicBezTo>
                  <a:pt x="4660517" y="442271"/>
                  <a:pt x="4689858" y="446729"/>
                  <a:pt x="4714875" y="460375"/>
                </a:cubicBezTo>
                <a:cubicBezTo>
                  <a:pt x="4748374" y="478647"/>
                  <a:pt x="4778375" y="502708"/>
                  <a:pt x="4810125" y="523875"/>
                </a:cubicBezTo>
                <a:cubicBezTo>
                  <a:pt x="4826000" y="534458"/>
                  <a:pt x="4839650" y="549592"/>
                  <a:pt x="4857750" y="555625"/>
                </a:cubicBezTo>
                <a:lnTo>
                  <a:pt x="4905375" y="571500"/>
                </a:lnTo>
                <a:cubicBezTo>
                  <a:pt x="4988941" y="655066"/>
                  <a:pt x="4912111" y="590743"/>
                  <a:pt x="5032375" y="650875"/>
                </a:cubicBezTo>
                <a:cubicBezTo>
                  <a:pt x="5049440" y="659408"/>
                  <a:pt x="5064474" y="671535"/>
                  <a:pt x="5080000" y="682625"/>
                </a:cubicBezTo>
                <a:cubicBezTo>
                  <a:pt x="5151278" y="733538"/>
                  <a:pt x="5133431" y="720181"/>
                  <a:pt x="5191125" y="777875"/>
                </a:cubicBezTo>
                <a:cubicBezTo>
                  <a:pt x="5196417" y="793750"/>
                  <a:pt x="5207000" y="808766"/>
                  <a:pt x="5207000" y="825500"/>
                </a:cubicBezTo>
                <a:cubicBezTo>
                  <a:pt x="5207000" y="894495"/>
                  <a:pt x="5201886" y="963724"/>
                  <a:pt x="5191125" y="1031875"/>
                </a:cubicBezTo>
                <a:cubicBezTo>
                  <a:pt x="5185905" y="1064933"/>
                  <a:pt x="5169958" y="1095375"/>
                  <a:pt x="5159375" y="1127125"/>
                </a:cubicBezTo>
                <a:lnTo>
                  <a:pt x="5111750" y="1270000"/>
                </a:lnTo>
                <a:cubicBezTo>
                  <a:pt x="5101167" y="1312333"/>
                  <a:pt x="5093799" y="1355603"/>
                  <a:pt x="5080000" y="1397000"/>
                </a:cubicBezTo>
                <a:lnTo>
                  <a:pt x="5048250" y="1492250"/>
                </a:lnTo>
                <a:cubicBezTo>
                  <a:pt x="5032375" y="1486958"/>
                  <a:pt x="5016859" y="1480434"/>
                  <a:pt x="5000625" y="1476375"/>
                </a:cubicBezTo>
                <a:cubicBezTo>
                  <a:pt x="4974448" y="1469831"/>
                  <a:pt x="4921250" y="1460500"/>
                  <a:pt x="4921250" y="1460500"/>
                </a:cubicBezTo>
              </a:path>
            </a:pathLst>
          </a:custGeom>
          <a:ln w="76200" cmpd="sng"/>
        </p:spPr>
        <p:style>
          <a:lnRef idx="2">
            <a:schemeClr val="accent1"/>
          </a:lnRef>
          <a:fillRef idx="0">
            <a:schemeClr val="accent1"/>
          </a:fillRef>
          <a:effectRef idx="1">
            <a:schemeClr val="accent1"/>
          </a:effectRef>
          <a:fontRef idx="minor">
            <a:schemeClr val="tx1"/>
          </a:fontRef>
        </p:style>
        <p:txBody>
          <a:bodyPr lIns="91368" tIns="45684" rIns="91368" bIns="45684" rtlCol="0" anchor="ctr"/>
          <a:lstStyle/>
          <a:p>
            <a:pPr algn="ctr"/>
            <a:endParaRPr lang="it-IT"/>
          </a:p>
        </p:txBody>
      </p:sp>
    </p:spTree>
    <p:extLst>
      <p:ext uri="{BB962C8B-B14F-4D97-AF65-F5344CB8AC3E}">
        <p14:creationId xmlns:p14="http://schemas.microsoft.com/office/powerpoint/2010/main" val="15146343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0B45880B-E449-3EA5-E467-4B388EBF5E7A}"/>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86ECF6F2-D31C-0FFA-211D-739C0B90361F}"/>
              </a:ext>
            </a:extLst>
          </p:cNvPr>
          <p:cNvSpPr>
            <a:spLocks noGrp="1"/>
          </p:cNvSpPr>
          <p:nvPr>
            <p:ph type="sldNum" sz="quarter" idx="12"/>
          </p:nvPr>
        </p:nvSpPr>
        <p:spPr/>
        <p:txBody>
          <a:bodyPr/>
          <a:lstStyle/>
          <a:p>
            <a:fld id="{10996E8D-B134-8048-B2BE-75318BCEF694}" type="slidenum">
              <a:rPr lang="it-IT" smtClean="0"/>
              <a:t>130</a:t>
            </a:fld>
            <a:endParaRPr lang="it-IT"/>
          </a:p>
        </p:txBody>
      </p:sp>
      <p:pic>
        <p:nvPicPr>
          <p:cNvPr id="8" name="Immagine 7">
            <a:extLst>
              <a:ext uri="{FF2B5EF4-FFF2-40B4-BE49-F238E27FC236}">
                <a16:creationId xmlns:a16="http://schemas.microsoft.com/office/drawing/2014/main" id="{B04A845D-13E8-0830-16AD-8DFBA923A84C}"/>
              </a:ext>
            </a:extLst>
          </p:cNvPr>
          <p:cNvPicPr>
            <a:picLocks noChangeAspect="1"/>
          </p:cNvPicPr>
          <p:nvPr/>
        </p:nvPicPr>
        <p:blipFill>
          <a:blip r:embed="rId3"/>
          <a:stretch>
            <a:fillRect/>
          </a:stretch>
        </p:blipFill>
        <p:spPr>
          <a:xfrm>
            <a:off x="1306442" y="1363758"/>
            <a:ext cx="6531117" cy="3999717"/>
          </a:xfrm>
          <a:prstGeom prst="rect">
            <a:avLst/>
          </a:prstGeom>
        </p:spPr>
      </p:pic>
    </p:spTree>
    <p:extLst>
      <p:ext uri="{BB962C8B-B14F-4D97-AF65-F5344CB8AC3E}">
        <p14:creationId xmlns:p14="http://schemas.microsoft.com/office/powerpoint/2010/main" val="23530579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F42C686B-EC3A-F9BF-AA40-832BB6888FE3}"/>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2C6B74FC-53DB-B60C-B78B-9B3A0D768059}"/>
              </a:ext>
            </a:extLst>
          </p:cNvPr>
          <p:cNvSpPr>
            <a:spLocks noGrp="1"/>
          </p:cNvSpPr>
          <p:nvPr>
            <p:ph type="sldNum" sz="quarter" idx="12"/>
          </p:nvPr>
        </p:nvSpPr>
        <p:spPr/>
        <p:txBody>
          <a:bodyPr/>
          <a:lstStyle/>
          <a:p>
            <a:fld id="{10996E8D-B134-8048-B2BE-75318BCEF694}" type="slidenum">
              <a:rPr lang="it-IT" smtClean="0"/>
              <a:t>131</a:t>
            </a:fld>
            <a:endParaRPr lang="it-IT"/>
          </a:p>
        </p:txBody>
      </p:sp>
      <p:pic>
        <p:nvPicPr>
          <p:cNvPr id="8" name="Immagine 7">
            <a:extLst>
              <a:ext uri="{FF2B5EF4-FFF2-40B4-BE49-F238E27FC236}">
                <a16:creationId xmlns:a16="http://schemas.microsoft.com/office/drawing/2014/main" id="{2F65041B-CC2E-A183-A183-7D1281BAC826}"/>
              </a:ext>
            </a:extLst>
          </p:cNvPr>
          <p:cNvPicPr>
            <a:picLocks noChangeAspect="1"/>
          </p:cNvPicPr>
          <p:nvPr/>
        </p:nvPicPr>
        <p:blipFill>
          <a:blip r:embed="rId3"/>
          <a:stretch>
            <a:fillRect/>
          </a:stretch>
        </p:blipFill>
        <p:spPr>
          <a:xfrm>
            <a:off x="977265" y="1570106"/>
            <a:ext cx="7189470" cy="3717788"/>
          </a:xfrm>
          <a:prstGeom prst="rect">
            <a:avLst/>
          </a:prstGeom>
        </p:spPr>
      </p:pic>
    </p:spTree>
    <p:extLst>
      <p:ext uri="{BB962C8B-B14F-4D97-AF65-F5344CB8AC3E}">
        <p14:creationId xmlns:p14="http://schemas.microsoft.com/office/powerpoint/2010/main" val="4989557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F42C686B-EC3A-F9BF-AA40-832BB6888FE3}"/>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2C6B74FC-53DB-B60C-B78B-9B3A0D768059}"/>
              </a:ext>
            </a:extLst>
          </p:cNvPr>
          <p:cNvSpPr>
            <a:spLocks noGrp="1"/>
          </p:cNvSpPr>
          <p:nvPr>
            <p:ph type="sldNum" sz="quarter" idx="12"/>
          </p:nvPr>
        </p:nvSpPr>
        <p:spPr/>
        <p:txBody>
          <a:bodyPr/>
          <a:lstStyle/>
          <a:p>
            <a:fld id="{10996E8D-B134-8048-B2BE-75318BCEF694}" type="slidenum">
              <a:rPr lang="it-IT" smtClean="0"/>
              <a:t>132</a:t>
            </a:fld>
            <a:endParaRPr lang="it-IT"/>
          </a:p>
        </p:txBody>
      </p:sp>
      <p:pic>
        <p:nvPicPr>
          <p:cNvPr id="3" name="Immagine 2">
            <a:extLst>
              <a:ext uri="{FF2B5EF4-FFF2-40B4-BE49-F238E27FC236}">
                <a16:creationId xmlns:a16="http://schemas.microsoft.com/office/drawing/2014/main" id="{88AE6C96-B2BB-406F-7584-F5795285D4A5}"/>
              </a:ext>
            </a:extLst>
          </p:cNvPr>
          <p:cNvPicPr>
            <a:picLocks noChangeAspect="1"/>
          </p:cNvPicPr>
          <p:nvPr/>
        </p:nvPicPr>
        <p:blipFill>
          <a:blip r:embed="rId3"/>
          <a:stretch>
            <a:fillRect/>
          </a:stretch>
        </p:blipFill>
        <p:spPr>
          <a:xfrm>
            <a:off x="1040130" y="1602615"/>
            <a:ext cx="7063740" cy="3652771"/>
          </a:xfrm>
          <a:prstGeom prst="rect">
            <a:avLst/>
          </a:prstGeom>
        </p:spPr>
      </p:pic>
    </p:spTree>
    <p:extLst>
      <p:ext uri="{BB962C8B-B14F-4D97-AF65-F5344CB8AC3E}">
        <p14:creationId xmlns:p14="http://schemas.microsoft.com/office/powerpoint/2010/main" val="34496055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F42C686B-EC3A-F9BF-AA40-832BB6888FE3}"/>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2C6B74FC-53DB-B60C-B78B-9B3A0D768059}"/>
              </a:ext>
            </a:extLst>
          </p:cNvPr>
          <p:cNvSpPr>
            <a:spLocks noGrp="1"/>
          </p:cNvSpPr>
          <p:nvPr>
            <p:ph type="sldNum" sz="quarter" idx="12"/>
          </p:nvPr>
        </p:nvSpPr>
        <p:spPr/>
        <p:txBody>
          <a:bodyPr/>
          <a:lstStyle/>
          <a:p>
            <a:fld id="{10996E8D-B134-8048-B2BE-75318BCEF694}" type="slidenum">
              <a:rPr lang="it-IT" smtClean="0"/>
              <a:t>133</a:t>
            </a:fld>
            <a:endParaRPr lang="it-IT"/>
          </a:p>
        </p:txBody>
      </p:sp>
      <p:pic>
        <p:nvPicPr>
          <p:cNvPr id="3" name="Immagine 2">
            <a:extLst>
              <a:ext uri="{FF2B5EF4-FFF2-40B4-BE49-F238E27FC236}">
                <a16:creationId xmlns:a16="http://schemas.microsoft.com/office/drawing/2014/main" id="{75D66602-C5A9-2F33-3983-29BDEAE0C364}"/>
              </a:ext>
            </a:extLst>
          </p:cNvPr>
          <p:cNvPicPr>
            <a:picLocks noChangeAspect="1"/>
          </p:cNvPicPr>
          <p:nvPr/>
        </p:nvPicPr>
        <p:blipFill>
          <a:blip r:embed="rId3"/>
          <a:stretch>
            <a:fillRect/>
          </a:stretch>
        </p:blipFill>
        <p:spPr>
          <a:xfrm>
            <a:off x="1573319" y="857250"/>
            <a:ext cx="5829300" cy="4999366"/>
          </a:xfrm>
          <a:prstGeom prst="rect">
            <a:avLst/>
          </a:prstGeom>
        </p:spPr>
      </p:pic>
    </p:spTree>
    <p:extLst>
      <p:ext uri="{BB962C8B-B14F-4D97-AF65-F5344CB8AC3E}">
        <p14:creationId xmlns:p14="http://schemas.microsoft.com/office/powerpoint/2010/main" val="41060325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4E311B08-5D8D-E786-FEAA-E8BCFEABDA3A}"/>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D2045E31-D08A-2B90-156D-A6BF71D5877D}"/>
              </a:ext>
            </a:extLst>
          </p:cNvPr>
          <p:cNvSpPr>
            <a:spLocks noGrp="1"/>
          </p:cNvSpPr>
          <p:nvPr>
            <p:ph type="sldNum" sz="quarter" idx="12"/>
          </p:nvPr>
        </p:nvSpPr>
        <p:spPr/>
        <p:txBody>
          <a:bodyPr/>
          <a:lstStyle/>
          <a:p>
            <a:fld id="{10996E8D-B134-8048-B2BE-75318BCEF694}" type="slidenum">
              <a:rPr lang="it-IT" smtClean="0"/>
              <a:t>134</a:t>
            </a:fld>
            <a:endParaRPr lang="it-IT"/>
          </a:p>
        </p:txBody>
      </p:sp>
      <p:pic>
        <p:nvPicPr>
          <p:cNvPr id="7" name="Immagine 6" descr="Schermata 2020-01-15 alle 16.42.35.png">
            <a:extLst>
              <a:ext uri="{FF2B5EF4-FFF2-40B4-BE49-F238E27FC236}">
                <a16:creationId xmlns:a16="http://schemas.microsoft.com/office/drawing/2014/main" id="{3C6F216F-101D-0B10-F83D-39D03E419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85" y="1556550"/>
            <a:ext cx="8127230" cy="3744900"/>
          </a:xfrm>
          <a:prstGeom prst="rect">
            <a:avLst/>
          </a:prstGeom>
        </p:spPr>
      </p:pic>
    </p:spTree>
    <p:extLst>
      <p:ext uri="{BB962C8B-B14F-4D97-AF65-F5344CB8AC3E}">
        <p14:creationId xmlns:p14="http://schemas.microsoft.com/office/powerpoint/2010/main" val="533143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F42C686B-EC3A-F9BF-AA40-832BB6888FE3}"/>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2C6B74FC-53DB-B60C-B78B-9B3A0D768059}"/>
              </a:ext>
            </a:extLst>
          </p:cNvPr>
          <p:cNvSpPr>
            <a:spLocks noGrp="1"/>
          </p:cNvSpPr>
          <p:nvPr>
            <p:ph type="sldNum" sz="quarter" idx="12"/>
          </p:nvPr>
        </p:nvSpPr>
        <p:spPr/>
        <p:txBody>
          <a:bodyPr/>
          <a:lstStyle/>
          <a:p>
            <a:fld id="{10996E8D-B134-8048-B2BE-75318BCEF694}" type="slidenum">
              <a:rPr lang="it-IT" smtClean="0"/>
              <a:t>135</a:t>
            </a:fld>
            <a:endParaRPr lang="it-IT"/>
          </a:p>
        </p:txBody>
      </p:sp>
      <p:pic>
        <p:nvPicPr>
          <p:cNvPr id="3" name="Immagine 2">
            <a:extLst>
              <a:ext uri="{FF2B5EF4-FFF2-40B4-BE49-F238E27FC236}">
                <a16:creationId xmlns:a16="http://schemas.microsoft.com/office/drawing/2014/main" id="{B63CBACD-2B99-BDC3-56BE-5A3064B40EFE}"/>
              </a:ext>
            </a:extLst>
          </p:cNvPr>
          <p:cNvPicPr>
            <a:picLocks noChangeAspect="1"/>
          </p:cNvPicPr>
          <p:nvPr/>
        </p:nvPicPr>
        <p:blipFill>
          <a:blip r:embed="rId3"/>
          <a:stretch>
            <a:fillRect/>
          </a:stretch>
        </p:blipFill>
        <p:spPr>
          <a:xfrm>
            <a:off x="1657350" y="1234440"/>
            <a:ext cx="5829300" cy="4146837"/>
          </a:xfrm>
          <a:prstGeom prst="rect">
            <a:avLst/>
          </a:prstGeom>
        </p:spPr>
      </p:pic>
    </p:spTree>
    <p:extLst>
      <p:ext uri="{BB962C8B-B14F-4D97-AF65-F5344CB8AC3E}">
        <p14:creationId xmlns:p14="http://schemas.microsoft.com/office/powerpoint/2010/main" val="41229992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F42C686B-EC3A-F9BF-AA40-832BB6888FE3}"/>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2C6B74FC-53DB-B60C-B78B-9B3A0D768059}"/>
              </a:ext>
            </a:extLst>
          </p:cNvPr>
          <p:cNvSpPr>
            <a:spLocks noGrp="1"/>
          </p:cNvSpPr>
          <p:nvPr>
            <p:ph type="sldNum" sz="quarter" idx="12"/>
          </p:nvPr>
        </p:nvSpPr>
        <p:spPr/>
        <p:txBody>
          <a:bodyPr/>
          <a:lstStyle/>
          <a:p>
            <a:fld id="{10996E8D-B134-8048-B2BE-75318BCEF694}" type="slidenum">
              <a:rPr lang="it-IT" smtClean="0"/>
              <a:t>136</a:t>
            </a:fld>
            <a:endParaRPr lang="it-IT"/>
          </a:p>
        </p:txBody>
      </p:sp>
      <p:pic>
        <p:nvPicPr>
          <p:cNvPr id="3" name="Immagine 2">
            <a:extLst>
              <a:ext uri="{FF2B5EF4-FFF2-40B4-BE49-F238E27FC236}">
                <a16:creationId xmlns:a16="http://schemas.microsoft.com/office/drawing/2014/main" id="{A35D3EC6-2FDC-7925-BE8C-9B426A81903B}"/>
              </a:ext>
            </a:extLst>
          </p:cNvPr>
          <p:cNvPicPr>
            <a:picLocks noChangeAspect="1"/>
          </p:cNvPicPr>
          <p:nvPr/>
        </p:nvPicPr>
        <p:blipFill>
          <a:blip r:embed="rId2"/>
          <a:stretch>
            <a:fillRect/>
          </a:stretch>
        </p:blipFill>
        <p:spPr>
          <a:xfrm>
            <a:off x="1657350" y="1154430"/>
            <a:ext cx="5829300" cy="4146837"/>
          </a:xfrm>
          <a:prstGeom prst="rect">
            <a:avLst/>
          </a:prstGeom>
        </p:spPr>
      </p:pic>
    </p:spTree>
    <p:extLst>
      <p:ext uri="{BB962C8B-B14F-4D97-AF65-F5344CB8AC3E}">
        <p14:creationId xmlns:p14="http://schemas.microsoft.com/office/powerpoint/2010/main" val="15236036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a:extLst>
              <a:ext uri="{FF2B5EF4-FFF2-40B4-BE49-F238E27FC236}">
                <a16:creationId xmlns:a16="http://schemas.microsoft.com/office/drawing/2014/main" id="{87C8B210-E3C3-D8F0-0E24-69A2D46B13B3}"/>
              </a:ext>
            </a:extLst>
          </p:cNvPr>
          <p:cNvPicPr>
            <a:picLocks noGrp="1" noChangeAspect="1"/>
          </p:cNvPicPr>
          <p:nvPr>
            <p:ph idx="1"/>
          </p:nvPr>
        </p:nvPicPr>
        <p:blipFill>
          <a:blip r:embed="rId3"/>
          <a:stretch>
            <a:fillRect/>
          </a:stretch>
        </p:blipFill>
        <p:spPr>
          <a:xfrm>
            <a:off x="1715602" y="1397020"/>
            <a:ext cx="5712797" cy="4063960"/>
          </a:xfrm>
        </p:spPr>
      </p:pic>
      <p:sp>
        <p:nvSpPr>
          <p:cNvPr id="4" name="Segnaposto data 3">
            <a:extLst>
              <a:ext uri="{FF2B5EF4-FFF2-40B4-BE49-F238E27FC236}">
                <a16:creationId xmlns:a16="http://schemas.microsoft.com/office/drawing/2014/main" id="{89CAF9E7-398A-D550-855E-2B671C4056DE}"/>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0D3A2B71-831C-C843-EFB8-A9B5466F43CC}"/>
              </a:ext>
            </a:extLst>
          </p:cNvPr>
          <p:cNvSpPr>
            <a:spLocks noGrp="1"/>
          </p:cNvSpPr>
          <p:nvPr>
            <p:ph type="sldNum" sz="quarter" idx="12"/>
          </p:nvPr>
        </p:nvSpPr>
        <p:spPr/>
        <p:txBody>
          <a:bodyPr/>
          <a:lstStyle/>
          <a:p>
            <a:fld id="{10996E8D-B134-8048-B2BE-75318BCEF694}" type="slidenum">
              <a:rPr lang="it-IT" smtClean="0"/>
              <a:t>137</a:t>
            </a:fld>
            <a:endParaRPr lang="it-IT"/>
          </a:p>
        </p:txBody>
      </p:sp>
    </p:spTree>
    <p:extLst>
      <p:ext uri="{BB962C8B-B14F-4D97-AF65-F5344CB8AC3E}">
        <p14:creationId xmlns:p14="http://schemas.microsoft.com/office/powerpoint/2010/main" val="6411307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en-US"/>
          </a:p>
        </p:txBody>
      </p:sp>
      <p:sp>
        <p:nvSpPr>
          <p:cNvPr id="5" name="Segnaposto numero diapositiva 4"/>
          <p:cNvSpPr>
            <a:spLocks noGrp="1"/>
          </p:cNvSpPr>
          <p:nvPr>
            <p:ph type="sldNum" sz="quarter" idx="12"/>
          </p:nvPr>
        </p:nvSpPr>
        <p:spPr/>
        <p:txBody>
          <a:bodyPr/>
          <a:lstStyle/>
          <a:p>
            <a:fld id="{651FC063-5EA9-49AF-AFAF-D68C9E82B23B}" type="slidenum">
              <a:rPr lang="en-US" smtClean="0"/>
              <a:pPr/>
              <a:t>138</a:t>
            </a:fld>
            <a:endParaRPr lang="en-US"/>
          </a:p>
        </p:txBody>
      </p:sp>
      <p:sp>
        <p:nvSpPr>
          <p:cNvPr id="6" name="Titolo 1"/>
          <p:cNvSpPr>
            <a:spLocks noGrp="1"/>
          </p:cNvSpPr>
          <p:nvPr>
            <p:ph type="title"/>
          </p:nvPr>
        </p:nvSpPr>
        <p:spPr>
          <a:xfrm>
            <a:off x="457200" y="640101"/>
            <a:ext cx="8229600" cy="1600200"/>
          </a:xfrm>
        </p:spPr>
        <p:txBody>
          <a:bodyPr/>
          <a:lstStyle/>
          <a:p>
            <a:r>
              <a:rPr lang="it-IT" dirty="0"/>
              <a:t>Due: è difficile il pubblico</a:t>
            </a:r>
          </a:p>
        </p:txBody>
      </p:sp>
      <p:pic>
        <p:nvPicPr>
          <p:cNvPr id="8" name="Immagine 7" descr="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667" y="3125457"/>
            <a:ext cx="3396680" cy="2445610"/>
          </a:xfrm>
          <a:prstGeom prst="rect">
            <a:avLst/>
          </a:prstGeom>
        </p:spPr>
      </p:pic>
      <p:pic>
        <p:nvPicPr>
          <p:cNvPr id="7" name="Immagine 6" descr="ca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841" y="2307532"/>
            <a:ext cx="4566125" cy="3174096"/>
          </a:xfrm>
          <a:prstGeom prst="rect">
            <a:avLst/>
          </a:prstGeom>
        </p:spPr>
      </p:pic>
    </p:spTree>
    <p:extLst>
      <p:ext uri="{BB962C8B-B14F-4D97-AF65-F5344CB8AC3E}">
        <p14:creationId xmlns:p14="http://schemas.microsoft.com/office/powerpoint/2010/main" val="5192525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en-US"/>
          </a:p>
        </p:txBody>
      </p:sp>
      <p:sp>
        <p:nvSpPr>
          <p:cNvPr id="5" name="Segnaposto numero diapositiva 4"/>
          <p:cNvSpPr>
            <a:spLocks noGrp="1"/>
          </p:cNvSpPr>
          <p:nvPr>
            <p:ph type="sldNum" sz="quarter" idx="12"/>
          </p:nvPr>
        </p:nvSpPr>
        <p:spPr/>
        <p:txBody>
          <a:bodyPr/>
          <a:lstStyle/>
          <a:p>
            <a:fld id="{651FC063-5EA9-49AF-AFAF-D68C9E82B23B}" type="slidenum">
              <a:rPr lang="en-US" smtClean="0"/>
              <a:pPr/>
              <a:t>139</a:t>
            </a:fld>
            <a:endParaRPr lang="en-US"/>
          </a:p>
        </p:txBody>
      </p:sp>
      <p:sp>
        <p:nvSpPr>
          <p:cNvPr id="6" name="Titolo 1"/>
          <p:cNvSpPr>
            <a:spLocks noGrp="1"/>
          </p:cNvSpPr>
          <p:nvPr>
            <p:ph type="title"/>
          </p:nvPr>
        </p:nvSpPr>
        <p:spPr>
          <a:xfrm>
            <a:off x="457200" y="640101"/>
            <a:ext cx="8229600" cy="1600200"/>
          </a:xfrm>
        </p:spPr>
        <p:txBody>
          <a:bodyPr/>
          <a:lstStyle/>
          <a:p>
            <a:r>
              <a:rPr lang="it-IT" dirty="0"/>
              <a:t>Siamo difficili</a:t>
            </a:r>
          </a:p>
        </p:txBody>
      </p:sp>
      <p:pic>
        <p:nvPicPr>
          <p:cNvPr id="8" name="Immagine 7" descr="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667" y="3125457"/>
            <a:ext cx="3396680" cy="2445610"/>
          </a:xfrm>
          <a:prstGeom prst="rect">
            <a:avLst/>
          </a:prstGeom>
        </p:spPr>
      </p:pic>
      <p:pic>
        <p:nvPicPr>
          <p:cNvPr id="7" name="Immagine 6" descr="ca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841" y="2307532"/>
            <a:ext cx="4566125" cy="3174096"/>
          </a:xfrm>
          <a:prstGeom prst="rect">
            <a:avLst/>
          </a:prstGeom>
        </p:spPr>
      </p:pic>
    </p:spTree>
    <p:extLst>
      <p:ext uri="{BB962C8B-B14F-4D97-AF65-F5344CB8AC3E}">
        <p14:creationId xmlns:p14="http://schemas.microsoft.com/office/powerpoint/2010/main" val="2707241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14</a:t>
            </a:fld>
            <a:endParaRPr lang="it-IT"/>
          </a:p>
        </p:txBody>
      </p:sp>
      <p:sp>
        <p:nvSpPr>
          <p:cNvPr id="5" name="CasellaDiTesto 4"/>
          <p:cNvSpPr txBox="1"/>
          <p:nvPr/>
        </p:nvSpPr>
        <p:spPr>
          <a:xfrm>
            <a:off x="1428750" y="2619379"/>
            <a:ext cx="2349500" cy="1307978"/>
          </a:xfrm>
          <a:prstGeom prst="rect">
            <a:avLst/>
          </a:prstGeom>
          <a:noFill/>
        </p:spPr>
        <p:txBody>
          <a:bodyPr wrap="square" lIns="91368" tIns="45684" rIns="91368" bIns="45684" rtlCol="0">
            <a:spAutoFit/>
          </a:bodyPr>
          <a:lstStyle/>
          <a:p>
            <a:r>
              <a:rPr lang="it-IT" sz="7900" dirty="0"/>
              <a:t>A</a:t>
            </a:r>
          </a:p>
        </p:txBody>
      </p:sp>
      <p:sp>
        <p:nvSpPr>
          <p:cNvPr id="7" name="CasellaDiTesto 6"/>
          <p:cNvSpPr txBox="1"/>
          <p:nvPr/>
        </p:nvSpPr>
        <p:spPr>
          <a:xfrm>
            <a:off x="6363350" y="2619379"/>
            <a:ext cx="2349500" cy="1307978"/>
          </a:xfrm>
          <a:prstGeom prst="rect">
            <a:avLst/>
          </a:prstGeom>
          <a:noFill/>
        </p:spPr>
        <p:txBody>
          <a:bodyPr wrap="square" lIns="91368" tIns="45684" rIns="91368" bIns="45684" rtlCol="0">
            <a:spAutoFit/>
          </a:bodyPr>
          <a:lstStyle/>
          <a:p>
            <a:r>
              <a:rPr lang="it-IT" sz="7900" dirty="0"/>
              <a:t>B</a:t>
            </a:r>
          </a:p>
        </p:txBody>
      </p:sp>
      <p:sp>
        <p:nvSpPr>
          <p:cNvPr id="6" name="Freccia bidirezionale orizzontale 5"/>
          <p:cNvSpPr/>
          <p:nvPr/>
        </p:nvSpPr>
        <p:spPr>
          <a:xfrm>
            <a:off x="2667005" y="3270248"/>
            <a:ext cx="3571870" cy="318390"/>
          </a:xfrm>
          <a:prstGeom prst="leftRightArrow">
            <a:avLst/>
          </a:prstGeom>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a:endParaRPr lang="it-IT"/>
          </a:p>
        </p:txBody>
      </p:sp>
      <p:sp>
        <p:nvSpPr>
          <p:cNvPr id="8" name="CasellaDiTesto 7"/>
          <p:cNvSpPr txBox="1"/>
          <p:nvPr/>
        </p:nvSpPr>
        <p:spPr>
          <a:xfrm>
            <a:off x="2787650" y="1179784"/>
            <a:ext cx="2349500" cy="1307978"/>
          </a:xfrm>
          <a:prstGeom prst="rect">
            <a:avLst/>
          </a:prstGeom>
          <a:noFill/>
        </p:spPr>
        <p:txBody>
          <a:bodyPr wrap="square" lIns="91368" tIns="45684" rIns="91368" bIns="45684" rtlCol="0">
            <a:spAutoFit/>
          </a:bodyPr>
          <a:lstStyle/>
          <a:p>
            <a:r>
              <a:rPr lang="it-IT" sz="7900" dirty="0"/>
              <a:t>C</a:t>
            </a:r>
          </a:p>
        </p:txBody>
      </p:sp>
      <p:sp>
        <p:nvSpPr>
          <p:cNvPr id="9" name="CasellaDiTesto 8"/>
          <p:cNvSpPr txBox="1"/>
          <p:nvPr/>
        </p:nvSpPr>
        <p:spPr>
          <a:xfrm>
            <a:off x="5137150" y="4340764"/>
            <a:ext cx="2349500" cy="1307978"/>
          </a:xfrm>
          <a:prstGeom prst="rect">
            <a:avLst/>
          </a:prstGeom>
          <a:noFill/>
        </p:spPr>
        <p:txBody>
          <a:bodyPr wrap="square" lIns="91368" tIns="45684" rIns="91368" bIns="45684" rtlCol="0">
            <a:spAutoFit/>
          </a:bodyPr>
          <a:lstStyle/>
          <a:p>
            <a:r>
              <a:rPr lang="it-IT" sz="7900" dirty="0"/>
              <a:t>D</a:t>
            </a:r>
          </a:p>
        </p:txBody>
      </p:sp>
      <p:sp>
        <p:nvSpPr>
          <p:cNvPr id="10" name="CasellaDiTesto 9"/>
          <p:cNvSpPr txBox="1"/>
          <p:nvPr/>
        </p:nvSpPr>
        <p:spPr>
          <a:xfrm>
            <a:off x="2870200" y="5322086"/>
            <a:ext cx="2349500" cy="1307978"/>
          </a:xfrm>
          <a:prstGeom prst="rect">
            <a:avLst/>
          </a:prstGeom>
          <a:noFill/>
        </p:spPr>
        <p:txBody>
          <a:bodyPr wrap="square" lIns="91368" tIns="45684" rIns="91368" bIns="45684" rtlCol="0">
            <a:spAutoFit/>
          </a:bodyPr>
          <a:lstStyle/>
          <a:p>
            <a:r>
              <a:rPr lang="it-IT" sz="7900" dirty="0"/>
              <a:t>E</a:t>
            </a:r>
          </a:p>
        </p:txBody>
      </p:sp>
      <p:sp>
        <p:nvSpPr>
          <p:cNvPr id="11" name="CasellaDiTesto 10"/>
          <p:cNvSpPr txBox="1"/>
          <p:nvPr/>
        </p:nvSpPr>
        <p:spPr>
          <a:xfrm>
            <a:off x="5289550" y="1332183"/>
            <a:ext cx="2349500" cy="1307978"/>
          </a:xfrm>
          <a:prstGeom prst="rect">
            <a:avLst/>
          </a:prstGeom>
          <a:noFill/>
        </p:spPr>
        <p:txBody>
          <a:bodyPr wrap="square" lIns="91368" tIns="45684" rIns="91368" bIns="45684" rtlCol="0">
            <a:spAutoFit/>
          </a:bodyPr>
          <a:lstStyle/>
          <a:p>
            <a:r>
              <a:rPr lang="it-IT" sz="7900" dirty="0" err="1"/>
              <a:t>F</a:t>
            </a:r>
            <a:endParaRPr lang="it-IT" sz="7900" dirty="0"/>
          </a:p>
        </p:txBody>
      </p:sp>
      <p:sp>
        <p:nvSpPr>
          <p:cNvPr id="13" name="CasellaDiTesto 12"/>
          <p:cNvSpPr txBox="1"/>
          <p:nvPr/>
        </p:nvSpPr>
        <p:spPr>
          <a:xfrm>
            <a:off x="4267200" y="357461"/>
            <a:ext cx="2349500" cy="1307978"/>
          </a:xfrm>
          <a:prstGeom prst="rect">
            <a:avLst/>
          </a:prstGeom>
          <a:noFill/>
        </p:spPr>
        <p:txBody>
          <a:bodyPr wrap="square" lIns="91368" tIns="45684" rIns="91368" bIns="45684" rtlCol="0">
            <a:spAutoFit/>
          </a:bodyPr>
          <a:lstStyle/>
          <a:p>
            <a:r>
              <a:rPr lang="it-IT" sz="7900" dirty="0" err="1"/>
              <a:t>G</a:t>
            </a:r>
            <a:endParaRPr lang="it-IT" sz="7900" dirty="0"/>
          </a:p>
        </p:txBody>
      </p:sp>
      <p:sp>
        <p:nvSpPr>
          <p:cNvPr id="14" name="CasellaDiTesto 13"/>
          <p:cNvSpPr txBox="1"/>
          <p:nvPr/>
        </p:nvSpPr>
        <p:spPr>
          <a:xfrm>
            <a:off x="438150" y="670466"/>
            <a:ext cx="2349500" cy="1307978"/>
          </a:xfrm>
          <a:prstGeom prst="rect">
            <a:avLst/>
          </a:prstGeom>
          <a:noFill/>
        </p:spPr>
        <p:txBody>
          <a:bodyPr wrap="square" lIns="91368" tIns="45684" rIns="91368" bIns="45684" rtlCol="0">
            <a:spAutoFit/>
          </a:bodyPr>
          <a:lstStyle/>
          <a:p>
            <a:r>
              <a:rPr lang="it-IT" sz="7900" dirty="0" err="1"/>
              <a:t>H</a:t>
            </a:r>
            <a:endParaRPr lang="it-IT" sz="7900" dirty="0"/>
          </a:p>
        </p:txBody>
      </p:sp>
      <p:sp>
        <p:nvSpPr>
          <p:cNvPr id="15" name="CasellaDiTesto 14"/>
          <p:cNvSpPr txBox="1"/>
          <p:nvPr/>
        </p:nvSpPr>
        <p:spPr>
          <a:xfrm>
            <a:off x="1065570" y="4279121"/>
            <a:ext cx="2349500" cy="1307978"/>
          </a:xfrm>
          <a:prstGeom prst="rect">
            <a:avLst/>
          </a:prstGeom>
          <a:noFill/>
        </p:spPr>
        <p:txBody>
          <a:bodyPr wrap="square" lIns="91368" tIns="45684" rIns="91368" bIns="45684" rtlCol="0">
            <a:spAutoFit/>
          </a:bodyPr>
          <a:lstStyle/>
          <a:p>
            <a:r>
              <a:rPr lang="it-IT" sz="7900" dirty="0" err="1"/>
              <a:t>L</a:t>
            </a:r>
            <a:endParaRPr lang="it-IT" sz="7900" dirty="0"/>
          </a:p>
        </p:txBody>
      </p:sp>
      <p:sp>
        <p:nvSpPr>
          <p:cNvPr id="16" name="CasellaDiTesto 15"/>
          <p:cNvSpPr txBox="1"/>
          <p:nvPr/>
        </p:nvSpPr>
        <p:spPr>
          <a:xfrm>
            <a:off x="7194550" y="1484584"/>
            <a:ext cx="2349500" cy="1307978"/>
          </a:xfrm>
          <a:prstGeom prst="rect">
            <a:avLst/>
          </a:prstGeom>
          <a:noFill/>
        </p:spPr>
        <p:txBody>
          <a:bodyPr wrap="square" lIns="91368" tIns="45684" rIns="91368" bIns="45684" rtlCol="0">
            <a:spAutoFit/>
          </a:bodyPr>
          <a:lstStyle/>
          <a:p>
            <a:r>
              <a:rPr lang="it-IT" sz="7900" dirty="0" err="1"/>
              <a:t>I</a:t>
            </a:r>
            <a:endParaRPr lang="it-IT" sz="7900" dirty="0"/>
          </a:p>
        </p:txBody>
      </p:sp>
      <p:sp>
        <p:nvSpPr>
          <p:cNvPr id="17" name="CasellaDiTesto 16"/>
          <p:cNvSpPr txBox="1"/>
          <p:nvPr/>
        </p:nvSpPr>
        <p:spPr>
          <a:xfrm>
            <a:off x="7194550" y="3998644"/>
            <a:ext cx="2349500" cy="1307978"/>
          </a:xfrm>
          <a:prstGeom prst="rect">
            <a:avLst/>
          </a:prstGeom>
          <a:noFill/>
        </p:spPr>
        <p:txBody>
          <a:bodyPr wrap="square" lIns="91368" tIns="45684" rIns="91368" bIns="45684" rtlCol="0">
            <a:spAutoFit/>
          </a:bodyPr>
          <a:lstStyle/>
          <a:p>
            <a:r>
              <a:rPr lang="it-IT" sz="7900" dirty="0" err="1"/>
              <a:t>M</a:t>
            </a:r>
            <a:endParaRPr lang="it-IT" sz="7900" dirty="0"/>
          </a:p>
        </p:txBody>
      </p:sp>
      <p:sp>
        <p:nvSpPr>
          <p:cNvPr id="18" name="CasellaDiTesto 17"/>
          <p:cNvSpPr txBox="1"/>
          <p:nvPr/>
        </p:nvSpPr>
        <p:spPr>
          <a:xfrm>
            <a:off x="6337300" y="161141"/>
            <a:ext cx="2349500" cy="1307978"/>
          </a:xfrm>
          <a:prstGeom prst="rect">
            <a:avLst/>
          </a:prstGeom>
          <a:noFill/>
        </p:spPr>
        <p:txBody>
          <a:bodyPr wrap="square" lIns="91368" tIns="45684" rIns="91368" bIns="45684" rtlCol="0">
            <a:spAutoFit/>
          </a:bodyPr>
          <a:lstStyle/>
          <a:p>
            <a:r>
              <a:rPr lang="it-IT" sz="7900" dirty="0" err="1"/>
              <a:t>N</a:t>
            </a:r>
            <a:endParaRPr lang="it-IT" sz="7900" dirty="0"/>
          </a:p>
        </p:txBody>
      </p:sp>
      <p:sp>
        <p:nvSpPr>
          <p:cNvPr id="19" name="CasellaDiTesto 18"/>
          <p:cNvSpPr txBox="1"/>
          <p:nvPr/>
        </p:nvSpPr>
        <p:spPr>
          <a:xfrm>
            <a:off x="627420" y="2146301"/>
            <a:ext cx="2349500" cy="1307978"/>
          </a:xfrm>
          <a:prstGeom prst="rect">
            <a:avLst/>
          </a:prstGeom>
          <a:noFill/>
        </p:spPr>
        <p:txBody>
          <a:bodyPr wrap="square" lIns="91368" tIns="45684" rIns="91368" bIns="45684" rtlCol="0">
            <a:spAutoFit/>
          </a:bodyPr>
          <a:lstStyle/>
          <a:p>
            <a:r>
              <a:rPr lang="it-IT" sz="7900" dirty="0" err="1"/>
              <a:t>O</a:t>
            </a:r>
            <a:endParaRPr lang="it-IT" sz="7900" dirty="0"/>
          </a:p>
        </p:txBody>
      </p:sp>
      <p:sp>
        <p:nvSpPr>
          <p:cNvPr id="20" name="CasellaDiTesto 19"/>
          <p:cNvSpPr txBox="1"/>
          <p:nvPr/>
        </p:nvSpPr>
        <p:spPr>
          <a:xfrm>
            <a:off x="2495550" y="3679046"/>
            <a:ext cx="2349500" cy="1307978"/>
          </a:xfrm>
          <a:prstGeom prst="rect">
            <a:avLst/>
          </a:prstGeom>
          <a:noFill/>
        </p:spPr>
        <p:txBody>
          <a:bodyPr wrap="square" lIns="91368" tIns="45684" rIns="91368" bIns="45684" rtlCol="0">
            <a:spAutoFit/>
          </a:bodyPr>
          <a:lstStyle/>
          <a:p>
            <a:r>
              <a:rPr lang="it-IT" sz="7900" dirty="0" err="1"/>
              <a:t>P</a:t>
            </a:r>
            <a:endParaRPr lang="it-IT" sz="7900" dirty="0"/>
          </a:p>
        </p:txBody>
      </p:sp>
      <p:sp>
        <p:nvSpPr>
          <p:cNvPr id="21" name="CasellaDiTesto 20"/>
          <p:cNvSpPr txBox="1"/>
          <p:nvPr/>
        </p:nvSpPr>
        <p:spPr>
          <a:xfrm>
            <a:off x="1917700" y="161141"/>
            <a:ext cx="2349500" cy="1307978"/>
          </a:xfrm>
          <a:prstGeom prst="rect">
            <a:avLst/>
          </a:prstGeom>
          <a:noFill/>
        </p:spPr>
        <p:txBody>
          <a:bodyPr wrap="square" lIns="91368" tIns="45684" rIns="91368" bIns="45684" rtlCol="0">
            <a:spAutoFit/>
          </a:bodyPr>
          <a:lstStyle/>
          <a:p>
            <a:r>
              <a:rPr lang="it-IT" sz="7900" dirty="0" err="1"/>
              <a:t>Q</a:t>
            </a:r>
            <a:endParaRPr lang="it-IT" sz="7900" dirty="0"/>
          </a:p>
        </p:txBody>
      </p:sp>
      <p:sp>
        <p:nvSpPr>
          <p:cNvPr id="22" name="CasellaDiTesto 21"/>
          <p:cNvSpPr txBox="1"/>
          <p:nvPr/>
        </p:nvSpPr>
        <p:spPr>
          <a:xfrm>
            <a:off x="6582420" y="5362039"/>
            <a:ext cx="2349500" cy="1307978"/>
          </a:xfrm>
          <a:prstGeom prst="rect">
            <a:avLst/>
          </a:prstGeom>
          <a:noFill/>
        </p:spPr>
        <p:txBody>
          <a:bodyPr wrap="square" lIns="91368" tIns="45684" rIns="91368" bIns="45684" rtlCol="0">
            <a:spAutoFit/>
          </a:bodyPr>
          <a:lstStyle/>
          <a:p>
            <a:r>
              <a:rPr lang="it-IT" sz="7900" dirty="0" err="1"/>
              <a:t>R</a:t>
            </a:r>
            <a:endParaRPr lang="it-IT" sz="7900" dirty="0"/>
          </a:p>
        </p:txBody>
      </p:sp>
      <p:sp>
        <p:nvSpPr>
          <p:cNvPr id="23" name="CasellaDiTesto 22"/>
          <p:cNvSpPr txBox="1"/>
          <p:nvPr/>
        </p:nvSpPr>
        <p:spPr>
          <a:xfrm>
            <a:off x="4217050" y="1881454"/>
            <a:ext cx="2349500" cy="1307978"/>
          </a:xfrm>
          <a:prstGeom prst="rect">
            <a:avLst/>
          </a:prstGeom>
          <a:noFill/>
        </p:spPr>
        <p:txBody>
          <a:bodyPr wrap="square" lIns="91368" tIns="45684" rIns="91368" bIns="45684" rtlCol="0">
            <a:spAutoFit/>
          </a:bodyPr>
          <a:lstStyle/>
          <a:p>
            <a:r>
              <a:rPr lang="it-IT" sz="7900" dirty="0" err="1"/>
              <a:t>S</a:t>
            </a:r>
            <a:endParaRPr lang="it-IT" sz="7900" dirty="0"/>
          </a:p>
        </p:txBody>
      </p:sp>
      <p:sp>
        <p:nvSpPr>
          <p:cNvPr id="24" name="CasellaDiTesto 23"/>
          <p:cNvSpPr txBox="1"/>
          <p:nvPr/>
        </p:nvSpPr>
        <p:spPr>
          <a:xfrm>
            <a:off x="0" y="3718999"/>
            <a:ext cx="2349500" cy="1307978"/>
          </a:xfrm>
          <a:prstGeom prst="rect">
            <a:avLst/>
          </a:prstGeom>
          <a:noFill/>
        </p:spPr>
        <p:txBody>
          <a:bodyPr wrap="square" lIns="91368" tIns="45684" rIns="91368" bIns="45684" rtlCol="0">
            <a:spAutoFit/>
          </a:bodyPr>
          <a:lstStyle/>
          <a:p>
            <a:r>
              <a:rPr lang="it-IT" sz="7900" dirty="0" err="1"/>
              <a:t>U</a:t>
            </a:r>
            <a:endParaRPr lang="it-IT" sz="7900" dirty="0"/>
          </a:p>
        </p:txBody>
      </p:sp>
      <p:sp>
        <p:nvSpPr>
          <p:cNvPr id="25" name="CasellaDiTesto 24"/>
          <p:cNvSpPr txBox="1"/>
          <p:nvPr/>
        </p:nvSpPr>
        <p:spPr>
          <a:xfrm>
            <a:off x="7757170" y="2659331"/>
            <a:ext cx="2349500" cy="1307978"/>
          </a:xfrm>
          <a:prstGeom prst="rect">
            <a:avLst/>
          </a:prstGeom>
          <a:noFill/>
        </p:spPr>
        <p:txBody>
          <a:bodyPr wrap="square" lIns="91368" tIns="45684" rIns="91368" bIns="45684" rtlCol="0">
            <a:spAutoFit/>
          </a:bodyPr>
          <a:lstStyle/>
          <a:p>
            <a:r>
              <a:rPr lang="it-IT" sz="7900" dirty="0" err="1"/>
              <a:t>V</a:t>
            </a:r>
            <a:endParaRPr lang="it-IT" sz="7900" dirty="0"/>
          </a:p>
        </p:txBody>
      </p:sp>
      <p:sp>
        <p:nvSpPr>
          <p:cNvPr id="26" name="CasellaDiTesto 25"/>
          <p:cNvSpPr txBox="1"/>
          <p:nvPr/>
        </p:nvSpPr>
        <p:spPr>
          <a:xfrm>
            <a:off x="3778250" y="3718999"/>
            <a:ext cx="2349500" cy="1307978"/>
          </a:xfrm>
          <a:prstGeom prst="rect">
            <a:avLst/>
          </a:prstGeom>
          <a:noFill/>
        </p:spPr>
        <p:txBody>
          <a:bodyPr wrap="square" lIns="91368" tIns="45684" rIns="91368" bIns="45684" rtlCol="0">
            <a:spAutoFit/>
          </a:bodyPr>
          <a:lstStyle/>
          <a:p>
            <a:r>
              <a:rPr lang="it-IT" sz="7900" dirty="0" err="1"/>
              <a:t>Z</a:t>
            </a:r>
            <a:endParaRPr lang="it-IT" sz="7900" dirty="0"/>
          </a:p>
        </p:txBody>
      </p:sp>
      <p:cxnSp>
        <p:nvCxnSpPr>
          <p:cNvPr id="27" name="Connettore 2 26"/>
          <p:cNvCxnSpPr/>
          <p:nvPr/>
        </p:nvCxnSpPr>
        <p:spPr>
          <a:xfrm flipH="1">
            <a:off x="1917700" y="1881450"/>
            <a:ext cx="177800" cy="9265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onnettore 2 28"/>
          <p:cNvCxnSpPr/>
          <p:nvPr/>
        </p:nvCxnSpPr>
        <p:spPr>
          <a:xfrm flipH="1">
            <a:off x="6127750" y="4635506"/>
            <a:ext cx="1066800" cy="3669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onnettore 2 30"/>
          <p:cNvCxnSpPr/>
          <p:nvPr/>
        </p:nvCxnSpPr>
        <p:spPr>
          <a:xfrm flipH="1" flipV="1">
            <a:off x="6858005" y="1179784"/>
            <a:ext cx="374650" cy="701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onnettore 2 31"/>
          <p:cNvCxnSpPr/>
          <p:nvPr/>
        </p:nvCxnSpPr>
        <p:spPr>
          <a:xfrm flipH="1">
            <a:off x="1917705" y="4841873"/>
            <a:ext cx="1749430" cy="4098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Connettore 2 34"/>
          <p:cNvCxnSpPr/>
          <p:nvPr/>
        </p:nvCxnSpPr>
        <p:spPr>
          <a:xfrm>
            <a:off x="4397375" y="1640943"/>
            <a:ext cx="822330" cy="3529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Connettore 2 37"/>
          <p:cNvCxnSpPr/>
          <p:nvPr/>
        </p:nvCxnSpPr>
        <p:spPr>
          <a:xfrm flipH="1">
            <a:off x="6616705" y="2033850"/>
            <a:ext cx="615950" cy="7741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Connettore 2 40"/>
          <p:cNvCxnSpPr/>
          <p:nvPr/>
        </p:nvCxnSpPr>
        <p:spPr>
          <a:xfrm flipH="1" flipV="1">
            <a:off x="5646450" y="5581110"/>
            <a:ext cx="716900" cy="3974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Connettore 2 42"/>
          <p:cNvCxnSpPr/>
          <p:nvPr/>
        </p:nvCxnSpPr>
        <p:spPr>
          <a:xfrm flipV="1">
            <a:off x="1635135" y="4454535"/>
            <a:ext cx="920750" cy="3508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Connettore 2 44"/>
          <p:cNvCxnSpPr/>
          <p:nvPr/>
        </p:nvCxnSpPr>
        <p:spPr>
          <a:xfrm flipH="1" flipV="1">
            <a:off x="1113195" y="3588641"/>
            <a:ext cx="222250" cy="8658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Connettore 2 47"/>
          <p:cNvCxnSpPr/>
          <p:nvPr/>
        </p:nvCxnSpPr>
        <p:spPr>
          <a:xfrm flipH="1" flipV="1">
            <a:off x="809625" y="1881461"/>
            <a:ext cx="111130" cy="5704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Connettore 2 51"/>
          <p:cNvCxnSpPr/>
          <p:nvPr/>
        </p:nvCxnSpPr>
        <p:spPr>
          <a:xfrm flipH="1" flipV="1">
            <a:off x="7000885" y="3679038"/>
            <a:ext cx="222250" cy="701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Connettore 2 52"/>
          <p:cNvCxnSpPr/>
          <p:nvPr/>
        </p:nvCxnSpPr>
        <p:spPr>
          <a:xfrm flipH="1" flipV="1">
            <a:off x="6858005" y="1179784"/>
            <a:ext cx="222250" cy="701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Connettore 2 53"/>
          <p:cNvCxnSpPr/>
          <p:nvPr/>
        </p:nvCxnSpPr>
        <p:spPr>
          <a:xfrm flipH="1" flipV="1">
            <a:off x="7010405" y="1332184"/>
            <a:ext cx="222250" cy="701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Figura a mano libera 32"/>
          <p:cNvSpPr/>
          <p:nvPr/>
        </p:nvSpPr>
        <p:spPr>
          <a:xfrm>
            <a:off x="1270000" y="1111252"/>
            <a:ext cx="7000880" cy="5429250"/>
          </a:xfrm>
          <a:custGeom>
            <a:avLst/>
            <a:gdLst>
              <a:gd name="connsiteX0" fmla="*/ 682625 w 7000875"/>
              <a:gd name="connsiteY0" fmla="*/ 222250 h 5429250"/>
              <a:gd name="connsiteX1" fmla="*/ 523875 w 7000875"/>
              <a:gd name="connsiteY1" fmla="*/ 381000 h 5429250"/>
              <a:gd name="connsiteX2" fmla="*/ 444500 w 7000875"/>
              <a:gd name="connsiteY2" fmla="*/ 476250 h 5429250"/>
              <a:gd name="connsiteX3" fmla="*/ 412750 w 7000875"/>
              <a:gd name="connsiteY3" fmla="*/ 523875 h 5429250"/>
              <a:gd name="connsiteX4" fmla="*/ 349250 w 7000875"/>
              <a:gd name="connsiteY4" fmla="*/ 603250 h 5429250"/>
              <a:gd name="connsiteX5" fmla="*/ 333375 w 7000875"/>
              <a:gd name="connsiteY5" fmla="*/ 650875 h 5429250"/>
              <a:gd name="connsiteX6" fmla="*/ 269875 w 7000875"/>
              <a:gd name="connsiteY6" fmla="*/ 746125 h 5429250"/>
              <a:gd name="connsiteX7" fmla="*/ 206375 w 7000875"/>
              <a:gd name="connsiteY7" fmla="*/ 904875 h 5429250"/>
              <a:gd name="connsiteX8" fmla="*/ 190500 w 7000875"/>
              <a:gd name="connsiteY8" fmla="*/ 984250 h 5429250"/>
              <a:gd name="connsiteX9" fmla="*/ 158750 w 7000875"/>
              <a:gd name="connsiteY9" fmla="*/ 1079500 h 5429250"/>
              <a:gd name="connsiteX10" fmla="*/ 142875 w 7000875"/>
              <a:gd name="connsiteY10" fmla="*/ 1174750 h 5429250"/>
              <a:gd name="connsiteX11" fmla="*/ 127000 w 7000875"/>
              <a:gd name="connsiteY11" fmla="*/ 1285875 h 5429250"/>
              <a:gd name="connsiteX12" fmla="*/ 95250 w 7000875"/>
              <a:gd name="connsiteY12" fmla="*/ 1492250 h 5429250"/>
              <a:gd name="connsiteX13" fmla="*/ 111125 w 7000875"/>
              <a:gd name="connsiteY13" fmla="*/ 1809750 h 5429250"/>
              <a:gd name="connsiteX14" fmla="*/ 142875 w 7000875"/>
              <a:gd name="connsiteY14" fmla="*/ 1857375 h 5429250"/>
              <a:gd name="connsiteX15" fmla="*/ 190500 w 7000875"/>
              <a:gd name="connsiteY15" fmla="*/ 2000250 h 5429250"/>
              <a:gd name="connsiteX16" fmla="*/ 222250 w 7000875"/>
              <a:gd name="connsiteY16" fmla="*/ 2047875 h 5429250"/>
              <a:gd name="connsiteX17" fmla="*/ 349250 w 7000875"/>
              <a:gd name="connsiteY17" fmla="*/ 2254250 h 5429250"/>
              <a:gd name="connsiteX18" fmla="*/ 381000 w 7000875"/>
              <a:gd name="connsiteY18" fmla="*/ 2301875 h 5429250"/>
              <a:gd name="connsiteX19" fmla="*/ 428625 w 7000875"/>
              <a:gd name="connsiteY19" fmla="*/ 2349500 h 5429250"/>
              <a:gd name="connsiteX20" fmla="*/ 508000 w 7000875"/>
              <a:gd name="connsiteY20" fmla="*/ 2460625 h 5429250"/>
              <a:gd name="connsiteX21" fmla="*/ 571500 w 7000875"/>
              <a:gd name="connsiteY21" fmla="*/ 2508250 h 5429250"/>
              <a:gd name="connsiteX22" fmla="*/ 666750 w 7000875"/>
              <a:gd name="connsiteY22" fmla="*/ 2603500 h 5429250"/>
              <a:gd name="connsiteX23" fmla="*/ 730250 w 7000875"/>
              <a:gd name="connsiteY23" fmla="*/ 2635250 h 5429250"/>
              <a:gd name="connsiteX24" fmla="*/ 777875 w 7000875"/>
              <a:gd name="connsiteY24" fmla="*/ 2667000 h 5429250"/>
              <a:gd name="connsiteX25" fmla="*/ 841375 w 7000875"/>
              <a:gd name="connsiteY25" fmla="*/ 2714625 h 5429250"/>
              <a:gd name="connsiteX26" fmla="*/ 968375 w 7000875"/>
              <a:gd name="connsiteY26" fmla="*/ 2778125 h 5429250"/>
              <a:gd name="connsiteX27" fmla="*/ 1095375 w 7000875"/>
              <a:gd name="connsiteY27" fmla="*/ 2809875 h 5429250"/>
              <a:gd name="connsiteX28" fmla="*/ 1158875 w 7000875"/>
              <a:gd name="connsiteY28" fmla="*/ 2825750 h 5429250"/>
              <a:gd name="connsiteX29" fmla="*/ 1270000 w 7000875"/>
              <a:gd name="connsiteY29" fmla="*/ 2857500 h 5429250"/>
              <a:gd name="connsiteX30" fmla="*/ 1428750 w 7000875"/>
              <a:gd name="connsiteY30" fmla="*/ 2873375 h 5429250"/>
              <a:gd name="connsiteX31" fmla="*/ 1476375 w 7000875"/>
              <a:gd name="connsiteY31" fmla="*/ 2889250 h 5429250"/>
              <a:gd name="connsiteX32" fmla="*/ 2016125 w 7000875"/>
              <a:gd name="connsiteY32" fmla="*/ 2825750 h 5429250"/>
              <a:gd name="connsiteX33" fmla="*/ 2159000 w 7000875"/>
              <a:gd name="connsiteY33" fmla="*/ 2714625 h 5429250"/>
              <a:gd name="connsiteX34" fmla="*/ 2349500 w 7000875"/>
              <a:gd name="connsiteY34" fmla="*/ 2444750 h 5429250"/>
              <a:gd name="connsiteX35" fmla="*/ 2413000 w 7000875"/>
              <a:gd name="connsiteY35" fmla="*/ 2333625 h 5429250"/>
              <a:gd name="connsiteX36" fmla="*/ 2524125 w 7000875"/>
              <a:gd name="connsiteY36" fmla="*/ 2016125 h 5429250"/>
              <a:gd name="connsiteX37" fmla="*/ 2555875 w 7000875"/>
              <a:gd name="connsiteY37" fmla="*/ 1825625 h 5429250"/>
              <a:gd name="connsiteX38" fmla="*/ 2571750 w 7000875"/>
              <a:gd name="connsiteY38" fmla="*/ 1746250 h 5429250"/>
              <a:gd name="connsiteX39" fmla="*/ 2587625 w 7000875"/>
              <a:gd name="connsiteY39" fmla="*/ 1651000 h 5429250"/>
              <a:gd name="connsiteX40" fmla="*/ 2603500 w 7000875"/>
              <a:gd name="connsiteY40" fmla="*/ 1444625 h 5429250"/>
              <a:gd name="connsiteX41" fmla="*/ 2603500 w 7000875"/>
              <a:gd name="connsiteY41" fmla="*/ 1127125 h 5429250"/>
              <a:gd name="connsiteX42" fmla="*/ 2587625 w 7000875"/>
              <a:gd name="connsiteY42" fmla="*/ 1063625 h 5429250"/>
              <a:gd name="connsiteX43" fmla="*/ 2555875 w 7000875"/>
              <a:gd name="connsiteY43" fmla="*/ 1016000 h 5429250"/>
              <a:gd name="connsiteX44" fmla="*/ 2508250 w 7000875"/>
              <a:gd name="connsiteY44" fmla="*/ 920750 h 5429250"/>
              <a:gd name="connsiteX45" fmla="*/ 2381250 w 7000875"/>
              <a:gd name="connsiteY45" fmla="*/ 793750 h 5429250"/>
              <a:gd name="connsiteX46" fmla="*/ 2254250 w 7000875"/>
              <a:gd name="connsiteY46" fmla="*/ 714375 h 5429250"/>
              <a:gd name="connsiteX47" fmla="*/ 2159000 w 7000875"/>
              <a:gd name="connsiteY47" fmla="*/ 682625 h 5429250"/>
              <a:gd name="connsiteX48" fmla="*/ 2111375 w 7000875"/>
              <a:gd name="connsiteY48" fmla="*/ 666750 h 5429250"/>
              <a:gd name="connsiteX49" fmla="*/ 1635125 w 7000875"/>
              <a:gd name="connsiteY49" fmla="*/ 730250 h 5429250"/>
              <a:gd name="connsiteX50" fmla="*/ 1571625 w 7000875"/>
              <a:gd name="connsiteY50" fmla="*/ 777875 h 5429250"/>
              <a:gd name="connsiteX51" fmla="*/ 1508125 w 7000875"/>
              <a:gd name="connsiteY51" fmla="*/ 889000 h 5429250"/>
              <a:gd name="connsiteX52" fmla="*/ 1492250 w 7000875"/>
              <a:gd name="connsiteY52" fmla="*/ 984250 h 5429250"/>
              <a:gd name="connsiteX53" fmla="*/ 1476375 w 7000875"/>
              <a:gd name="connsiteY53" fmla="*/ 1031875 h 5429250"/>
              <a:gd name="connsiteX54" fmla="*/ 1460500 w 7000875"/>
              <a:gd name="connsiteY54" fmla="*/ 1143000 h 5429250"/>
              <a:gd name="connsiteX55" fmla="*/ 1492250 w 7000875"/>
              <a:gd name="connsiteY55" fmla="*/ 1825625 h 5429250"/>
              <a:gd name="connsiteX56" fmla="*/ 1524000 w 7000875"/>
              <a:gd name="connsiteY56" fmla="*/ 1936750 h 5429250"/>
              <a:gd name="connsiteX57" fmla="*/ 1571625 w 7000875"/>
              <a:gd name="connsiteY57" fmla="*/ 2111375 h 5429250"/>
              <a:gd name="connsiteX58" fmla="*/ 1635125 w 7000875"/>
              <a:gd name="connsiteY58" fmla="*/ 2238375 h 5429250"/>
              <a:gd name="connsiteX59" fmla="*/ 1682750 w 7000875"/>
              <a:gd name="connsiteY59" fmla="*/ 2349500 h 5429250"/>
              <a:gd name="connsiteX60" fmla="*/ 1746250 w 7000875"/>
              <a:gd name="connsiteY60" fmla="*/ 2428875 h 5429250"/>
              <a:gd name="connsiteX61" fmla="*/ 1920875 w 7000875"/>
              <a:gd name="connsiteY61" fmla="*/ 2651125 h 5429250"/>
              <a:gd name="connsiteX62" fmla="*/ 1984375 w 7000875"/>
              <a:gd name="connsiteY62" fmla="*/ 2730500 h 5429250"/>
              <a:gd name="connsiteX63" fmla="*/ 2254250 w 7000875"/>
              <a:gd name="connsiteY63" fmla="*/ 2905125 h 5429250"/>
              <a:gd name="connsiteX64" fmla="*/ 2333625 w 7000875"/>
              <a:gd name="connsiteY64" fmla="*/ 2921000 h 5429250"/>
              <a:gd name="connsiteX65" fmla="*/ 2635250 w 7000875"/>
              <a:gd name="connsiteY65" fmla="*/ 2968625 h 5429250"/>
              <a:gd name="connsiteX66" fmla="*/ 2952750 w 7000875"/>
              <a:gd name="connsiteY66" fmla="*/ 3000375 h 5429250"/>
              <a:gd name="connsiteX67" fmla="*/ 3032125 w 7000875"/>
              <a:gd name="connsiteY67" fmla="*/ 3016250 h 5429250"/>
              <a:gd name="connsiteX68" fmla="*/ 3127375 w 7000875"/>
              <a:gd name="connsiteY68" fmla="*/ 3032125 h 5429250"/>
              <a:gd name="connsiteX69" fmla="*/ 3317875 w 7000875"/>
              <a:gd name="connsiteY69" fmla="*/ 3048000 h 5429250"/>
              <a:gd name="connsiteX70" fmla="*/ 3413125 w 7000875"/>
              <a:gd name="connsiteY70" fmla="*/ 3079750 h 5429250"/>
              <a:gd name="connsiteX71" fmla="*/ 3508375 w 7000875"/>
              <a:gd name="connsiteY71" fmla="*/ 3095625 h 5429250"/>
              <a:gd name="connsiteX72" fmla="*/ 3730625 w 7000875"/>
              <a:gd name="connsiteY72" fmla="*/ 3127375 h 5429250"/>
              <a:gd name="connsiteX73" fmla="*/ 3984625 w 7000875"/>
              <a:gd name="connsiteY73" fmla="*/ 3175000 h 5429250"/>
              <a:gd name="connsiteX74" fmla="*/ 4032250 w 7000875"/>
              <a:gd name="connsiteY74" fmla="*/ 3190875 h 5429250"/>
              <a:gd name="connsiteX75" fmla="*/ 4079875 w 7000875"/>
              <a:gd name="connsiteY75" fmla="*/ 3159125 h 5429250"/>
              <a:gd name="connsiteX76" fmla="*/ 4127500 w 7000875"/>
              <a:gd name="connsiteY76" fmla="*/ 3190875 h 5429250"/>
              <a:gd name="connsiteX77" fmla="*/ 4222750 w 7000875"/>
              <a:gd name="connsiteY77" fmla="*/ 3222625 h 5429250"/>
              <a:gd name="connsiteX78" fmla="*/ 4270375 w 7000875"/>
              <a:gd name="connsiteY78" fmla="*/ 3238500 h 5429250"/>
              <a:gd name="connsiteX79" fmla="*/ 4397375 w 7000875"/>
              <a:gd name="connsiteY79" fmla="*/ 3286125 h 5429250"/>
              <a:gd name="connsiteX80" fmla="*/ 4508500 w 7000875"/>
              <a:gd name="connsiteY80" fmla="*/ 3349625 h 5429250"/>
              <a:gd name="connsiteX81" fmla="*/ 4556125 w 7000875"/>
              <a:gd name="connsiteY81" fmla="*/ 3397250 h 5429250"/>
              <a:gd name="connsiteX82" fmla="*/ 4619625 w 7000875"/>
              <a:gd name="connsiteY82" fmla="*/ 3444875 h 5429250"/>
              <a:gd name="connsiteX83" fmla="*/ 4667250 w 7000875"/>
              <a:gd name="connsiteY83" fmla="*/ 3540125 h 5429250"/>
              <a:gd name="connsiteX84" fmla="*/ 4699000 w 7000875"/>
              <a:gd name="connsiteY84" fmla="*/ 3635375 h 5429250"/>
              <a:gd name="connsiteX85" fmla="*/ 4730750 w 7000875"/>
              <a:gd name="connsiteY85" fmla="*/ 3730625 h 5429250"/>
              <a:gd name="connsiteX86" fmla="*/ 4746625 w 7000875"/>
              <a:gd name="connsiteY86" fmla="*/ 3778250 h 5429250"/>
              <a:gd name="connsiteX87" fmla="*/ 4778375 w 7000875"/>
              <a:gd name="connsiteY87" fmla="*/ 3889375 h 5429250"/>
              <a:gd name="connsiteX88" fmla="*/ 4762500 w 7000875"/>
              <a:gd name="connsiteY88" fmla="*/ 4032250 h 5429250"/>
              <a:gd name="connsiteX89" fmla="*/ 4699000 w 7000875"/>
              <a:gd name="connsiteY89" fmla="*/ 4143375 h 5429250"/>
              <a:gd name="connsiteX90" fmla="*/ 4683125 w 7000875"/>
              <a:gd name="connsiteY90" fmla="*/ 4191000 h 5429250"/>
              <a:gd name="connsiteX91" fmla="*/ 4635500 w 7000875"/>
              <a:gd name="connsiteY91" fmla="*/ 4222750 h 5429250"/>
              <a:gd name="connsiteX92" fmla="*/ 4476750 w 7000875"/>
              <a:gd name="connsiteY92" fmla="*/ 4302125 h 5429250"/>
              <a:gd name="connsiteX93" fmla="*/ 4349750 w 7000875"/>
              <a:gd name="connsiteY93" fmla="*/ 4333875 h 5429250"/>
              <a:gd name="connsiteX94" fmla="*/ 4222750 w 7000875"/>
              <a:gd name="connsiteY94" fmla="*/ 4381500 h 5429250"/>
              <a:gd name="connsiteX95" fmla="*/ 3952875 w 7000875"/>
              <a:gd name="connsiteY95" fmla="*/ 4429125 h 5429250"/>
              <a:gd name="connsiteX96" fmla="*/ 3698875 w 7000875"/>
              <a:gd name="connsiteY96" fmla="*/ 4460875 h 5429250"/>
              <a:gd name="connsiteX97" fmla="*/ 3571875 w 7000875"/>
              <a:gd name="connsiteY97" fmla="*/ 4492625 h 5429250"/>
              <a:gd name="connsiteX98" fmla="*/ 3444875 w 7000875"/>
              <a:gd name="connsiteY98" fmla="*/ 4524375 h 5429250"/>
              <a:gd name="connsiteX99" fmla="*/ 3381375 w 7000875"/>
              <a:gd name="connsiteY99" fmla="*/ 4540250 h 5429250"/>
              <a:gd name="connsiteX100" fmla="*/ 3302000 w 7000875"/>
              <a:gd name="connsiteY100" fmla="*/ 4572000 h 5429250"/>
              <a:gd name="connsiteX101" fmla="*/ 3127375 w 7000875"/>
              <a:gd name="connsiteY101" fmla="*/ 4603750 h 5429250"/>
              <a:gd name="connsiteX102" fmla="*/ 2968625 w 7000875"/>
              <a:gd name="connsiteY102" fmla="*/ 4651375 h 5429250"/>
              <a:gd name="connsiteX103" fmla="*/ 2889250 w 7000875"/>
              <a:gd name="connsiteY103" fmla="*/ 4683125 h 5429250"/>
              <a:gd name="connsiteX104" fmla="*/ 2794000 w 7000875"/>
              <a:gd name="connsiteY104" fmla="*/ 4699000 h 5429250"/>
              <a:gd name="connsiteX105" fmla="*/ 2603500 w 7000875"/>
              <a:gd name="connsiteY105" fmla="*/ 4762500 h 5429250"/>
              <a:gd name="connsiteX106" fmla="*/ 2301875 w 7000875"/>
              <a:gd name="connsiteY106" fmla="*/ 4857750 h 5429250"/>
              <a:gd name="connsiteX107" fmla="*/ 1889125 w 7000875"/>
              <a:gd name="connsiteY107" fmla="*/ 5000625 h 5429250"/>
              <a:gd name="connsiteX108" fmla="*/ 1793875 w 7000875"/>
              <a:gd name="connsiteY108" fmla="*/ 5032375 h 5429250"/>
              <a:gd name="connsiteX109" fmla="*/ 1698625 w 7000875"/>
              <a:gd name="connsiteY109" fmla="*/ 5048250 h 5429250"/>
              <a:gd name="connsiteX110" fmla="*/ 1619250 w 7000875"/>
              <a:gd name="connsiteY110" fmla="*/ 5080000 h 5429250"/>
              <a:gd name="connsiteX111" fmla="*/ 1444625 w 7000875"/>
              <a:gd name="connsiteY111" fmla="*/ 5111750 h 5429250"/>
              <a:gd name="connsiteX112" fmla="*/ 984250 w 7000875"/>
              <a:gd name="connsiteY112" fmla="*/ 5175250 h 5429250"/>
              <a:gd name="connsiteX113" fmla="*/ 889000 w 7000875"/>
              <a:gd name="connsiteY113" fmla="*/ 5191125 h 5429250"/>
              <a:gd name="connsiteX114" fmla="*/ 730250 w 7000875"/>
              <a:gd name="connsiteY114" fmla="*/ 5254625 h 5429250"/>
              <a:gd name="connsiteX115" fmla="*/ 650875 w 7000875"/>
              <a:gd name="connsiteY115" fmla="*/ 5270500 h 5429250"/>
              <a:gd name="connsiteX116" fmla="*/ 555625 w 7000875"/>
              <a:gd name="connsiteY116" fmla="*/ 5349875 h 5429250"/>
              <a:gd name="connsiteX117" fmla="*/ 460375 w 7000875"/>
              <a:gd name="connsiteY117" fmla="*/ 5429250 h 5429250"/>
              <a:gd name="connsiteX118" fmla="*/ 381000 w 7000875"/>
              <a:gd name="connsiteY118" fmla="*/ 5413375 h 5429250"/>
              <a:gd name="connsiteX119" fmla="*/ 269875 w 7000875"/>
              <a:gd name="connsiteY119" fmla="*/ 5302250 h 5429250"/>
              <a:gd name="connsiteX120" fmla="*/ 206375 w 7000875"/>
              <a:gd name="connsiteY120" fmla="*/ 5238750 h 5429250"/>
              <a:gd name="connsiteX121" fmla="*/ 174625 w 7000875"/>
              <a:gd name="connsiteY121" fmla="*/ 5175250 h 5429250"/>
              <a:gd name="connsiteX122" fmla="*/ 111125 w 7000875"/>
              <a:gd name="connsiteY122" fmla="*/ 5032375 h 5429250"/>
              <a:gd name="connsiteX123" fmla="*/ 79375 w 7000875"/>
              <a:gd name="connsiteY123" fmla="*/ 4953000 h 5429250"/>
              <a:gd name="connsiteX124" fmla="*/ 31750 w 7000875"/>
              <a:gd name="connsiteY124" fmla="*/ 4746625 h 5429250"/>
              <a:gd name="connsiteX125" fmla="*/ 0 w 7000875"/>
              <a:gd name="connsiteY125" fmla="*/ 4413250 h 5429250"/>
              <a:gd name="connsiteX126" fmla="*/ 15875 w 7000875"/>
              <a:gd name="connsiteY126" fmla="*/ 3873500 h 5429250"/>
              <a:gd name="connsiteX127" fmla="*/ 31750 w 7000875"/>
              <a:gd name="connsiteY127" fmla="*/ 3810000 h 5429250"/>
              <a:gd name="connsiteX128" fmla="*/ 63500 w 7000875"/>
              <a:gd name="connsiteY128" fmla="*/ 3762375 h 5429250"/>
              <a:gd name="connsiteX129" fmla="*/ 79375 w 7000875"/>
              <a:gd name="connsiteY129" fmla="*/ 3714750 h 5429250"/>
              <a:gd name="connsiteX130" fmla="*/ 190500 w 7000875"/>
              <a:gd name="connsiteY130" fmla="*/ 3571875 h 5429250"/>
              <a:gd name="connsiteX131" fmla="*/ 222250 w 7000875"/>
              <a:gd name="connsiteY131" fmla="*/ 3524250 h 5429250"/>
              <a:gd name="connsiteX132" fmla="*/ 317500 w 7000875"/>
              <a:gd name="connsiteY132" fmla="*/ 3429000 h 5429250"/>
              <a:gd name="connsiteX133" fmla="*/ 381000 w 7000875"/>
              <a:gd name="connsiteY133" fmla="*/ 3381375 h 5429250"/>
              <a:gd name="connsiteX134" fmla="*/ 539750 w 7000875"/>
              <a:gd name="connsiteY134" fmla="*/ 3238500 h 5429250"/>
              <a:gd name="connsiteX135" fmla="*/ 698500 w 7000875"/>
              <a:gd name="connsiteY135" fmla="*/ 3175000 h 5429250"/>
              <a:gd name="connsiteX136" fmla="*/ 841375 w 7000875"/>
              <a:gd name="connsiteY136" fmla="*/ 3095625 h 5429250"/>
              <a:gd name="connsiteX137" fmla="*/ 968375 w 7000875"/>
              <a:gd name="connsiteY137" fmla="*/ 3048000 h 5429250"/>
              <a:gd name="connsiteX138" fmla="*/ 1254125 w 7000875"/>
              <a:gd name="connsiteY138" fmla="*/ 2952750 h 5429250"/>
              <a:gd name="connsiteX139" fmla="*/ 2190750 w 7000875"/>
              <a:gd name="connsiteY139" fmla="*/ 2714625 h 5429250"/>
              <a:gd name="connsiteX140" fmla="*/ 2333625 w 7000875"/>
              <a:gd name="connsiteY140" fmla="*/ 2698750 h 5429250"/>
              <a:gd name="connsiteX141" fmla="*/ 2984500 w 7000875"/>
              <a:gd name="connsiteY141" fmla="*/ 2587625 h 5429250"/>
              <a:gd name="connsiteX142" fmla="*/ 3540125 w 7000875"/>
              <a:gd name="connsiteY142" fmla="*/ 2555875 h 5429250"/>
              <a:gd name="connsiteX143" fmla="*/ 4460875 w 7000875"/>
              <a:gd name="connsiteY143" fmla="*/ 2587625 h 5429250"/>
              <a:gd name="connsiteX144" fmla="*/ 4841875 w 7000875"/>
              <a:gd name="connsiteY144" fmla="*/ 2635250 h 5429250"/>
              <a:gd name="connsiteX145" fmla="*/ 4968875 w 7000875"/>
              <a:gd name="connsiteY145" fmla="*/ 2651125 h 5429250"/>
              <a:gd name="connsiteX146" fmla="*/ 5095875 w 7000875"/>
              <a:gd name="connsiteY146" fmla="*/ 2667000 h 5429250"/>
              <a:gd name="connsiteX147" fmla="*/ 5175250 w 7000875"/>
              <a:gd name="connsiteY147" fmla="*/ 2682875 h 5429250"/>
              <a:gd name="connsiteX148" fmla="*/ 5334000 w 7000875"/>
              <a:gd name="connsiteY148" fmla="*/ 2730500 h 5429250"/>
              <a:gd name="connsiteX149" fmla="*/ 5508625 w 7000875"/>
              <a:gd name="connsiteY149" fmla="*/ 2746375 h 5429250"/>
              <a:gd name="connsiteX150" fmla="*/ 5619750 w 7000875"/>
              <a:gd name="connsiteY150" fmla="*/ 2730500 h 5429250"/>
              <a:gd name="connsiteX151" fmla="*/ 5746750 w 7000875"/>
              <a:gd name="connsiteY151" fmla="*/ 2603500 h 5429250"/>
              <a:gd name="connsiteX152" fmla="*/ 5794375 w 7000875"/>
              <a:gd name="connsiteY152" fmla="*/ 2571750 h 5429250"/>
              <a:gd name="connsiteX153" fmla="*/ 5921375 w 7000875"/>
              <a:gd name="connsiteY153" fmla="*/ 2397125 h 5429250"/>
              <a:gd name="connsiteX154" fmla="*/ 5969000 w 7000875"/>
              <a:gd name="connsiteY154" fmla="*/ 2333625 h 5429250"/>
              <a:gd name="connsiteX155" fmla="*/ 6000750 w 7000875"/>
              <a:gd name="connsiteY155" fmla="*/ 2254250 h 5429250"/>
              <a:gd name="connsiteX156" fmla="*/ 6080125 w 7000875"/>
              <a:gd name="connsiteY156" fmla="*/ 2079625 h 5429250"/>
              <a:gd name="connsiteX157" fmla="*/ 6111875 w 7000875"/>
              <a:gd name="connsiteY157" fmla="*/ 1984375 h 5429250"/>
              <a:gd name="connsiteX158" fmla="*/ 6191250 w 7000875"/>
              <a:gd name="connsiteY158" fmla="*/ 1666875 h 5429250"/>
              <a:gd name="connsiteX159" fmla="*/ 6223000 w 7000875"/>
              <a:gd name="connsiteY159" fmla="*/ 1333500 h 5429250"/>
              <a:gd name="connsiteX160" fmla="*/ 6238875 w 7000875"/>
              <a:gd name="connsiteY160" fmla="*/ 1270000 h 5429250"/>
              <a:gd name="connsiteX161" fmla="*/ 6207125 w 7000875"/>
              <a:gd name="connsiteY161" fmla="*/ 762000 h 5429250"/>
              <a:gd name="connsiteX162" fmla="*/ 6175375 w 7000875"/>
              <a:gd name="connsiteY162" fmla="*/ 682625 h 5429250"/>
              <a:gd name="connsiteX163" fmla="*/ 6096000 w 7000875"/>
              <a:gd name="connsiteY163" fmla="*/ 508000 h 5429250"/>
              <a:gd name="connsiteX164" fmla="*/ 6032500 w 7000875"/>
              <a:gd name="connsiteY164" fmla="*/ 444500 h 5429250"/>
              <a:gd name="connsiteX165" fmla="*/ 5969000 w 7000875"/>
              <a:gd name="connsiteY165" fmla="*/ 365125 h 5429250"/>
              <a:gd name="connsiteX166" fmla="*/ 5842000 w 7000875"/>
              <a:gd name="connsiteY166" fmla="*/ 269875 h 5429250"/>
              <a:gd name="connsiteX167" fmla="*/ 5794375 w 7000875"/>
              <a:gd name="connsiteY167" fmla="*/ 222250 h 5429250"/>
              <a:gd name="connsiteX168" fmla="*/ 5635625 w 7000875"/>
              <a:gd name="connsiteY168" fmla="*/ 142875 h 5429250"/>
              <a:gd name="connsiteX169" fmla="*/ 5556250 w 7000875"/>
              <a:gd name="connsiteY169" fmla="*/ 127000 h 5429250"/>
              <a:gd name="connsiteX170" fmla="*/ 5365750 w 7000875"/>
              <a:gd name="connsiteY170" fmla="*/ 79375 h 5429250"/>
              <a:gd name="connsiteX171" fmla="*/ 5191125 w 7000875"/>
              <a:gd name="connsiteY171" fmla="*/ 31750 h 5429250"/>
              <a:gd name="connsiteX172" fmla="*/ 4889500 w 7000875"/>
              <a:gd name="connsiteY172" fmla="*/ 0 h 5429250"/>
              <a:gd name="connsiteX173" fmla="*/ 4381500 w 7000875"/>
              <a:gd name="connsiteY173" fmla="*/ 15875 h 5429250"/>
              <a:gd name="connsiteX174" fmla="*/ 4318000 w 7000875"/>
              <a:gd name="connsiteY174" fmla="*/ 47625 h 5429250"/>
              <a:gd name="connsiteX175" fmla="*/ 4206875 w 7000875"/>
              <a:gd name="connsiteY175" fmla="*/ 111125 h 5429250"/>
              <a:gd name="connsiteX176" fmla="*/ 4143375 w 7000875"/>
              <a:gd name="connsiteY176" fmla="*/ 142875 h 5429250"/>
              <a:gd name="connsiteX177" fmla="*/ 4000500 w 7000875"/>
              <a:gd name="connsiteY177" fmla="*/ 317500 h 5429250"/>
              <a:gd name="connsiteX178" fmla="*/ 3937000 w 7000875"/>
              <a:gd name="connsiteY178" fmla="*/ 396875 h 5429250"/>
              <a:gd name="connsiteX179" fmla="*/ 3857625 w 7000875"/>
              <a:gd name="connsiteY179" fmla="*/ 555625 h 5429250"/>
              <a:gd name="connsiteX180" fmla="*/ 3746500 w 7000875"/>
              <a:gd name="connsiteY180" fmla="*/ 809625 h 5429250"/>
              <a:gd name="connsiteX181" fmla="*/ 3698875 w 7000875"/>
              <a:gd name="connsiteY181" fmla="*/ 952500 h 5429250"/>
              <a:gd name="connsiteX182" fmla="*/ 3714750 w 7000875"/>
              <a:gd name="connsiteY182" fmla="*/ 1301750 h 5429250"/>
              <a:gd name="connsiteX183" fmla="*/ 3825875 w 7000875"/>
              <a:gd name="connsiteY183" fmla="*/ 1476375 h 5429250"/>
              <a:gd name="connsiteX184" fmla="*/ 3857625 w 7000875"/>
              <a:gd name="connsiteY184" fmla="*/ 1524000 h 5429250"/>
              <a:gd name="connsiteX185" fmla="*/ 3905250 w 7000875"/>
              <a:gd name="connsiteY185" fmla="*/ 1555750 h 5429250"/>
              <a:gd name="connsiteX186" fmla="*/ 3952875 w 7000875"/>
              <a:gd name="connsiteY186" fmla="*/ 1603375 h 5429250"/>
              <a:gd name="connsiteX187" fmla="*/ 4016375 w 7000875"/>
              <a:gd name="connsiteY187" fmla="*/ 1635125 h 5429250"/>
              <a:gd name="connsiteX188" fmla="*/ 4159250 w 7000875"/>
              <a:gd name="connsiteY188" fmla="*/ 1698625 h 5429250"/>
              <a:gd name="connsiteX189" fmla="*/ 4254500 w 7000875"/>
              <a:gd name="connsiteY189" fmla="*/ 1762125 h 5429250"/>
              <a:gd name="connsiteX190" fmla="*/ 4302125 w 7000875"/>
              <a:gd name="connsiteY190" fmla="*/ 1793875 h 5429250"/>
              <a:gd name="connsiteX191" fmla="*/ 4349750 w 7000875"/>
              <a:gd name="connsiteY191" fmla="*/ 1905000 h 5429250"/>
              <a:gd name="connsiteX192" fmla="*/ 4365625 w 7000875"/>
              <a:gd name="connsiteY192" fmla="*/ 2016125 h 5429250"/>
              <a:gd name="connsiteX193" fmla="*/ 4318000 w 7000875"/>
              <a:gd name="connsiteY193" fmla="*/ 2508250 h 5429250"/>
              <a:gd name="connsiteX194" fmla="*/ 4286250 w 7000875"/>
              <a:gd name="connsiteY194" fmla="*/ 2635250 h 5429250"/>
              <a:gd name="connsiteX195" fmla="*/ 4222750 w 7000875"/>
              <a:gd name="connsiteY195" fmla="*/ 2778125 h 5429250"/>
              <a:gd name="connsiteX196" fmla="*/ 4191000 w 7000875"/>
              <a:gd name="connsiteY196" fmla="*/ 2841625 h 5429250"/>
              <a:gd name="connsiteX197" fmla="*/ 4159250 w 7000875"/>
              <a:gd name="connsiteY197" fmla="*/ 2921000 h 5429250"/>
              <a:gd name="connsiteX198" fmla="*/ 4048125 w 7000875"/>
              <a:gd name="connsiteY198" fmla="*/ 3143250 h 5429250"/>
              <a:gd name="connsiteX199" fmla="*/ 4000500 w 7000875"/>
              <a:gd name="connsiteY199" fmla="*/ 3254375 h 5429250"/>
              <a:gd name="connsiteX200" fmla="*/ 4016375 w 7000875"/>
              <a:gd name="connsiteY200" fmla="*/ 3333750 h 5429250"/>
              <a:gd name="connsiteX201" fmla="*/ 4206875 w 7000875"/>
              <a:gd name="connsiteY201" fmla="*/ 3413125 h 5429250"/>
              <a:gd name="connsiteX202" fmla="*/ 4254500 w 7000875"/>
              <a:gd name="connsiteY202" fmla="*/ 3429000 h 5429250"/>
              <a:gd name="connsiteX203" fmla="*/ 4460875 w 7000875"/>
              <a:gd name="connsiteY203" fmla="*/ 3460750 h 5429250"/>
              <a:gd name="connsiteX204" fmla="*/ 4587875 w 7000875"/>
              <a:gd name="connsiteY204" fmla="*/ 3476625 h 5429250"/>
              <a:gd name="connsiteX205" fmla="*/ 4746625 w 7000875"/>
              <a:gd name="connsiteY205" fmla="*/ 3508375 h 5429250"/>
              <a:gd name="connsiteX206" fmla="*/ 4921250 w 7000875"/>
              <a:gd name="connsiteY206" fmla="*/ 3524250 h 5429250"/>
              <a:gd name="connsiteX207" fmla="*/ 5032375 w 7000875"/>
              <a:gd name="connsiteY207" fmla="*/ 3540125 h 5429250"/>
              <a:gd name="connsiteX208" fmla="*/ 5159375 w 7000875"/>
              <a:gd name="connsiteY208" fmla="*/ 3556000 h 5429250"/>
              <a:gd name="connsiteX209" fmla="*/ 5270500 w 7000875"/>
              <a:gd name="connsiteY209" fmla="*/ 3635375 h 5429250"/>
              <a:gd name="connsiteX210" fmla="*/ 5365750 w 7000875"/>
              <a:gd name="connsiteY210" fmla="*/ 3714750 h 5429250"/>
              <a:gd name="connsiteX211" fmla="*/ 5413375 w 7000875"/>
              <a:gd name="connsiteY211" fmla="*/ 3746500 h 5429250"/>
              <a:gd name="connsiteX212" fmla="*/ 5572125 w 7000875"/>
              <a:gd name="connsiteY212" fmla="*/ 3968750 h 5429250"/>
              <a:gd name="connsiteX213" fmla="*/ 5603875 w 7000875"/>
              <a:gd name="connsiteY213" fmla="*/ 4032250 h 5429250"/>
              <a:gd name="connsiteX214" fmla="*/ 5635625 w 7000875"/>
              <a:gd name="connsiteY214" fmla="*/ 4079875 h 5429250"/>
              <a:gd name="connsiteX215" fmla="*/ 5730875 w 7000875"/>
              <a:gd name="connsiteY215" fmla="*/ 4238625 h 5429250"/>
              <a:gd name="connsiteX216" fmla="*/ 5746750 w 7000875"/>
              <a:gd name="connsiteY216" fmla="*/ 4286250 h 5429250"/>
              <a:gd name="connsiteX217" fmla="*/ 5810250 w 7000875"/>
              <a:gd name="connsiteY217" fmla="*/ 4381500 h 5429250"/>
              <a:gd name="connsiteX218" fmla="*/ 5826125 w 7000875"/>
              <a:gd name="connsiteY218" fmla="*/ 4429125 h 5429250"/>
              <a:gd name="connsiteX219" fmla="*/ 5873750 w 7000875"/>
              <a:gd name="connsiteY219" fmla="*/ 4460875 h 5429250"/>
              <a:gd name="connsiteX220" fmla="*/ 6111875 w 7000875"/>
              <a:gd name="connsiteY220" fmla="*/ 4413250 h 5429250"/>
              <a:gd name="connsiteX221" fmla="*/ 6207125 w 7000875"/>
              <a:gd name="connsiteY221" fmla="*/ 4349750 h 5429250"/>
              <a:gd name="connsiteX222" fmla="*/ 6334125 w 7000875"/>
              <a:gd name="connsiteY222" fmla="*/ 4302125 h 5429250"/>
              <a:gd name="connsiteX223" fmla="*/ 6381750 w 7000875"/>
              <a:gd name="connsiteY223" fmla="*/ 4286250 h 5429250"/>
              <a:gd name="connsiteX224" fmla="*/ 6429375 w 7000875"/>
              <a:gd name="connsiteY224" fmla="*/ 4254500 h 5429250"/>
              <a:gd name="connsiteX225" fmla="*/ 6492875 w 7000875"/>
              <a:gd name="connsiteY225" fmla="*/ 4222750 h 5429250"/>
              <a:gd name="connsiteX226" fmla="*/ 6604000 w 7000875"/>
              <a:gd name="connsiteY226" fmla="*/ 4095750 h 5429250"/>
              <a:gd name="connsiteX227" fmla="*/ 6667500 w 7000875"/>
              <a:gd name="connsiteY227" fmla="*/ 4000500 h 5429250"/>
              <a:gd name="connsiteX228" fmla="*/ 6699250 w 7000875"/>
              <a:gd name="connsiteY228" fmla="*/ 3873500 h 5429250"/>
              <a:gd name="connsiteX229" fmla="*/ 6731000 w 7000875"/>
              <a:gd name="connsiteY229" fmla="*/ 3667125 h 5429250"/>
              <a:gd name="connsiteX230" fmla="*/ 6746875 w 7000875"/>
              <a:gd name="connsiteY230" fmla="*/ 3524250 h 5429250"/>
              <a:gd name="connsiteX231" fmla="*/ 6762750 w 7000875"/>
              <a:gd name="connsiteY231" fmla="*/ 3365500 h 5429250"/>
              <a:gd name="connsiteX232" fmla="*/ 6778625 w 7000875"/>
              <a:gd name="connsiteY232" fmla="*/ 3286125 h 5429250"/>
              <a:gd name="connsiteX233" fmla="*/ 6810375 w 7000875"/>
              <a:gd name="connsiteY233" fmla="*/ 3000375 h 5429250"/>
              <a:gd name="connsiteX234" fmla="*/ 6858000 w 7000875"/>
              <a:gd name="connsiteY234" fmla="*/ 2682875 h 5429250"/>
              <a:gd name="connsiteX235" fmla="*/ 6873875 w 7000875"/>
              <a:gd name="connsiteY235" fmla="*/ 2587625 h 5429250"/>
              <a:gd name="connsiteX236" fmla="*/ 6921500 w 7000875"/>
              <a:gd name="connsiteY236" fmla="*/ 2444750 h 5429250"/>
              <a:gd name="connsiteX237" fmla="*/ 6969125 w 7000875"/>
              <a:gd name="connsiteY237" fmla="*/ 2301875 h 5429250"/>
              <a:gd name="connsiteX238" fmla="*/ 6985000 w 7000875"/>
              <a:gd name="connsiteY238" fmla="*/ 2222500 h 5429250"/>
              <a:gd name="connsiteX239" fmla="*/ 7000875 w 7000875"/>
              <a:gd name="connsiteY239" fmla="*/ 2159000 h 5429250"/>
              <a:gd name="connsiteX240" fmla="*/ 6985000 w 7000875"/>
              <a:gd name="connsiteY240" fmla="*/ 1571625 h 5429250"/>
              <a:gd name="connsiteX241" fmla="*/ 6969125 w 7000875"/>
              <a:gd name="connsiteY241" fmla="*/ 1412875 h 5429250"/>
              <a:gd name="connsiteX242" fmla="*/ 6937375 w 7000875"/>
              <a:gd name="connsiteY242" fmla="*/ 1270000 h 5429250"/>
              <a:gd name="connsiteX243" fmla="*/ 6905625 w 7000875"/>
              <a:gd name="connsiteY243" fmla="*/ 1047750 h 5429250"/>
              <a:gd name="connsiteX244" fmla="*/ 6858000 w 7000875"/>
              <a:gd name="connsiteY244" fmla="*/ 841375 h 5429250"/>
              <a:gd name="connsiteX245" fmla="*/ 6810375 w 7000875"/>
              <a:gd name="connsiteY245" fmla="*/ 809625 h 5429250"/>
              <a:gd name="connsiteX246" fmla="*/ 6746875 w 7000875"/>
              <a:gd name="connsiteY246" fmla="*/ 714375 h 5429250"/>
              <a:gd name="connsiteX247" fmla="*/ 6731000 w 7000875"/>
              <a:gd name="connsiteY247" fmla="*/ 666750 h 5429250"/>
              <a:gd name="connsiteX248" fmla="*/ 6699250 w 7000875"/>
              <a:gd name="connsiteY248" fmla="*/ 619125 h 5429250"/>
              <a:gd name="connsiteX249" fmla="*/ 6683375 w 7000875"/>
              <a:gd name="connsiteY249" fmla="*/ 571500 h 5429250"/>
              <a:gd name="connsiteX250" fmla="*/ 6651625 w 7000875"/>
              <a:gd name="connsiteY250" fmla="*/ 523875 h 5429250"/>
              <a:gd name="connsiteX251" fmla="*/ 6635750 w 7000875"/>
              <a:gd name="connsiteY251" fmla="*/ 476250 h 5429250"/>
              <a:gd name="connsiteX252" fmla="*/ 6588125 w 7000875"/>
              <a:gd name="connsiteY252" fmla="*/ 428625 h 5429250"/>
              <a:gd name="connsiteX253" fmla="*/ 6461125 w 7000875"/>
              <a:gd name="connsiteY253" fmla="*/ 317500 h 5429250"/>
              <a:gd name="connsiteX254" fmla="*/ 6413500 w 7000875"/>
              <a:gd name="connsiteY254" fmla="*/ 285750 h 5429250"/>
              <a:gd name="connsiteX255" fmla="*/ 6350000 w 7000875"/>
              <a:gd name="connsiteY255" fmla="*/ 174625 h 5429250"/>
              <a:gd name="connsiteX256" fmla="*/ 6318250 w 7000875"/>
              <a:gd name="connsiteY256" fmla="*/ 127000 h 5429250"/>
              <a:gd name="connsiteX257" fmla="*/ 6270625 w 7000875"/>
              <a:gd name="connsiteY257" fmla="*/ 79375 h 5429250"/>
              <a:gd name="connsiteX258" fmla="*/ 6207125 w 7000875"/>
              <a:gd name="connsiteY258" fmla="*/ 15875 h 54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7000875" h="5429250">
                <a:moveTo>
                  <a:pt x="682625" y="222250"/>
                </a:moveTo>
                <a:cubicBezTo>
                  <a:pt x="629708" y="275167"/>
                  <a:pt x="565386" y="318733"/>
                  <a:pt x="523875" y="381000"/>
                </a:cubicBezTo>
                <a:cubicBezTo>
                  <a:pt x="445046" y="499244"/>
                  <a:pt x="546360" y="354018"/>
                  <a:pt x="444500" y="476250"/>
                </a:cubicBezTo>
                <a:cubicBezTo>
                  <a:pt x="432286" y="490907"/>
                  <a:pt x="424198" y="508611"/>
                  <a:pt x="412750" y="523875"/>
                </a:cubicBezTo>
                <a:cubicBezTo>
                  <a:pt x="392420" y="550982"/>
                  <a:pt x="370417" y="576792"/>
                  <a:pt x="349250" y="603250"/>
                </a:cubicBezTo>
                <a:cubicBezTo>
                  <a:pt x="343958" y="619125"/>
                  <a:pt x="341502" y="636247"/>
                  <a:pt x="333375" y="650875"/>
                </a:cubicBezTo>
                <a:cubicBezTo>
                  <a:pt x="314843" y="684232"/>
                  <a:pt x="281942" y="709924"/>
                  <a:pt x="269875" y="746125"/>
                </a:cubicBezTo>
                <a:cubicBezTo>
                  <a:pt x="241256" y="831982"/>
                  <a:pt x="260592" y="778369"/>
                  <a:pt x="206375" y="904875"/>
                </a:cubicBezTo>
                <a:cubicBezTo>
                  <a:pt x="201083" y="931333"/>
                  <a:pt x="197600" y="958218"/>
                  <a:pt x="190500" y="984250"/>
                </a:cubicBezTo>
                <a:cubicBezTo>
                  <a:pt x="181694" y="1016538"/>
                  <a:pt x="164252" y="1046488"/>
                  <a:pt x="158750" y="1079500"/>
                </a:cubicBezTo>
                <a:cubicBezTo>
                  <a:pt x="153458" y="1111250"/>
                  <a:pt x="147769" y="1142936"/>
                  <a:pt x="142875" y="1174750"/>
                </a:cubicBezTo>
                <a:cubicBezTo>
                  <a:pt x="137185" y="1211733"/>
                  <a:pt x="133151" y="1248966"/>
                  <a:pt x="127000" y="1285875"/>
                </a:cubicBezTo>
                <a:cubicBezTo>
                  <a:pt x="90637" y="1504052"/>
                  <a:pt x="133637" y="1185157"/>
                  <a:pt x="95250" y="1492250"/>
                </a:cubicBezTo>
                <a:cubicBezTo>
                  <a:pt x="100542" y="1598083"/>
                  <a:pt x="97420" y="1704675"/>
                  <a:pt x="111125" y="1809750"/>
                </a:cubicBezTo>
                <a:cubicBezTo>
                  <a:pt x="113593" y="1828669"/>
                  <a:pt x="135537" y="1839763"/>
                  <a:pt x="142875" y="1857375"/>
                </a:cubicBezTo>
                <a:cubicBezTo>
                  <a:pt x="162183" y="1903715"/>
                  <a:pt x="171192" y="1953910"/>
                  <a:pt x="190500" y="2000250"/>
                </a:cubicBezTo>
                <a:cubicBezTo>
                  <a:pt x="197838" y="2017862"/>
                  <a:pt x="213204" y="2031076"/>
                  <a:pt x="222250" y="2047875"/>
                </a:cubicBezTo>
                <a:cubicBezTo>
                  <a:pt x="402852" y="2383279"/>
                  <a:pt x="225188" y="2105375"/>
                  <a:pt x="349250" y="2254250"/>
                </a:cubicBezTo>
                <a:cubicBezTo>
                  <a:pt x="361464" y="2268907"/>
                  <a:pt x="368786" y="2287218"/>
                  <a:pt x="381000" y="2301875"/>
                </a:cubicBezTo>
                <a:cubicBezTo>
                  <a:pt x="395373" y="2319122"/>
                  <a:pt x="414252" y="2332253"/>
                  <a:pt x="428625" y="2349500"/>
                </a:cubicBezTo>
                <a:cubicBezTo>
                  <a:pt x="473695" y="2403584"/>
                  <a:pt x="450809" y="2403434"/>
                  <a:pt x="508000" y="2460625"/>
                </a:cubicBezTo>
                <a:cubicBezTo>
                  <a:pt x="526709" y="2479334"/>
                  <a:pt x="551834" y="2490550"/>
                  <a:pt x="571500" y="2508250"/>
                </a:cubicBezTo>
                <a:cubicBezTo>
                  <a:pt x="604875" y="2538287"/>
                  <a:pt x="631688" y="2575450"/>
                  <a:pt x="666750" y="2603500"/>
                </a:cubicBezTo>
                <a:cubicBezTo>
                  <a:pt x="685229" y="2618283"/>
                  <a:pt x="709703" y="2623509"/>
                  <a:pt x="730250" y="2635250"/>
                </a:cubicBezTo>
                <a:cubicBezTo>
                  <a:pt x="746816" y="2644716"/>
                  <a:pt x="762349" y="2655910"/>
                  <a:pt x="777875" y="2667000"/>
                </a:cubicBezTo>
                <a:cubicBezTo>
                  <a:pt x="799405" y="2682379"/>
                  <a:pt x="818521" y="2701293"/>
                  <a:pt x="841375" y="2714625"/>
                </a:cubicBezTo>
                <a:cubicBezTo>
                  <a:pt x="882258" y="2738473"/>
                  <a:pt x="924058" y="2761506"/>
                  <a:pt x="968375" y="2778125"/>
                </a:cubicBezTo>
                <a:cubicBezTo>
                  <a:pt x="1009233" y="2793447"/>
                  <a:pt x="1053042" y="2799292"/>
                  <a:pt x="1095375" y="2809875"/>
                </a:cubicBezTo>
                <a:cubicBezTo>
                  <a:pt x="1116542" y="2815167"/>
                  <a:pt x="1137896" y="2819756"/>
                  <a:pt x="1158875" y="2825750"/>
                </a:cubicBezTo>
                <a:cubicBezTo>
                  <a:pt x="1195917" y="2836333"/>
                  <a:pt x="1232062" y="2850805"/>
                  <a:pt x="1270000" y="2857500"/>
                </a:cubicBezTo>
                <a:cubicBezTo>
                  <a:pt x="1322371" y="2866742"/>
                  <a:pt x="1375833" y="2868083"/>
                  <a:pt x="1428750" y="2873375"/>
                </a:cubicBezTo>
                <a:cubicBezTo>
                  <a:pt x="1444625" y="2878667"/>
                  <a:pt x="1459670" y="2890233"/>
                  <a:pt x="1476375" y="2889250"/>
                </a:cubicBezTo>
                <a:cubicBezTo>
                  <a:pt x="1914818" y="2863459"/>
                  <a:pt x="1819291" y="2891361"/>
                  <a:pt x="2016125" y="2825750"/>
                </a:cubicBezTo>
                <a:cubicBezTo>
                  <a:pt x="2063750" y="2788708"/>
                  <a:pt x="2121309" y="2761738"/>
                  <a:pt x="2159000" y="2714625"/>
                </a:cubicBezTo>
                <a:cubicBezTo>
                  <a:pt x="2343505" y="2483994"/>
                  <a:pt x="2232954" y="2638993"/>
                  <a:pt x="2349500" y="2444750"/>
                </a:cubicBezTo>
                <a:cubicBezTo>
                  <a:pt x="2380205" y="2393575"/>
                  <a:pt x="2390295" y="2394171"/>
                  <a:pt x="2413000" y="2333625"/>
                </a:cubicBezTo>
                <a:cubicBezTo>
                  <a:pt x="2452371" y="2228636"/>
                  <a:pt x="2505691" y="2126728"/>
                  <a:pt x="2524125" y="2016125"/>
                </a:cubicBezTo>
                <a:cubicBezTo>
                  <a:pt x="2534708" y="1952625"/>
                  <a:pt x="2544687" y="1889021"/>
                  <a:pt x="2555875" y="1825625"/>
                </a:cubicBezTo>
                <a:cubicBezTo>
                  <a:pt x="2560564" y="1799053"/>
                  <a:pt x="2566923" y="1772797"/>
                  <a:pt x="2571750" y="1746250"/>
                </a:cubicBezTo>
                <a:cubicBezTo>
                  <a:pt x="2577508" y="1714581"/>
                  <a:pt x="2582333" y="1682750"/>
                  <a:pt x="2587625" y="1651000"/>
                </a:cubicBezTo>
                <a:cubicBezTo>
                  <a:pt x="2592917" y="1582208"/>
                  <a:pt x="2596959" y="1513309"/>
                  <a:pt x="2603500" y="1444625"/>
                </a:cubicBezTo>
                <a:cubicBezTo>
                  <a:pt x="2621254" y="1258206"/>
                  <a:pt x="2631916" y="1354451"/>
                  <a:pt x="2603500" y="1127125"/>
                </a:cubicBezTo>
                <a:cubicBezTo>
                  <a:pt x="2600794" y="1105475"/>
                  <a:pt x="2596220" y="1083679"/>
                  <a:pt x="2587625" y="1063625"/>
                </a:cubicBezTo>
                <a:cubicBezTo>
                  <a:pt x="2580109" y="1046088"/>
                  <a:pt x="2564408" y="1033065"/>
                  <a:pt x="2555875" y="1016000"/>
                </a:cubicBezTo>
                <a:cubicBezTo>
                  <a:pt x="2503450" y="911151"/>
                  <a:pt x="2584076" y="1026906"/>
                  <a:pt x="2508250" y="920750"/>
                </a:cubicBezTo>
                <a:cubicBezTo>
                  <a:pt x="2458584" y="851217"/>
                  <a:pt x="2457865" y="846791"/>
                  <a:pt x="2381250" y="793750"/>
                </a:cubicBezTo>
                <a:cubicBezTo>
                  <a:pt x="2340205" y="765334"/>
                  <a:pt x="2301610" y="730162"/>
                  <a:pt x="2254250" y="714375"/>
                </a:cubicBezTo>
                <a:lnTo>
                  <a:pt x="2159000" y="682625"/>
                </a:lnTo>
                <a:lnTo>
                  <a:pt x="2111375" y="666750"/>
                </a:lnTo>
                <a:cubicBezTo>
                  <a:pt x="1923611" y="681193"/>
                  <a:pt x="1779416" y="640068"/>
                  <a:pt x="1635125" y="730250"/>
                </a:cubicBezTo>
                <a:cubicBezTo>
                  <a:pt x="1612688" y="744273"/>
                  <a:pt x="1590334" y="759166"/>
                  <a:pt x="1571625" y="777875"/>
                </a:cubicBezTo>
                <a:cubicBezTo>
                  <a:pt x="1549186" y="800314"/>
                  <a:pt x="1520576" y="864098"/>
                  <a:pt x="1508125" y="889000"/>
                </a:cubicBezTo>
                <a:cubicBezTo>
                  <a:pt x="1502833" y="920750"/>
                  <a:pt x="1499233" y="952829"/>
                  <a:pt x="1492250" y="984250"/>
                </a:cubicBezTo>
                <a:cubicBezTo>
                  <a:pt x="1488620" y="1000585"/>
                  <a:pt x="1479657" y="1015466"/>
                  <a:pt x="1476375" y="1031875"/>
                </a:cubicBezTo>
                <a:cubicBezTo>
                  <a:pt x="1469037" y="1068566"/>
                  <a:pt x="1465792" y="1105958"/>
                  <a:pt x="1460500" y="1143000"/>
                </a:cubicBezTo>
                <a:cubicBezTo>
                  <a:pt x="1471083" y="1370542"/>
                  <a:pt x="1474085" y="1598563"/>
                  <a:pt x="1492250" y="1825625"/>
                </a:cubicBezTo>
                <a:cubicBezTo>
                  <a:pt x="1495322" y="1864026"/>
                  <a:pt x="1514657" y="1899376"/>
                  <a:pt x="1524000" y="1936750"/>
                </a:cubicBezTo>
                <a:cubicBezTo>
                  <a:pt x="1546911" y="2028393"/>
                  <a:pt x="1530757" y="2016015"/>
                  <a:pt x="1571625" y="2111375"/>
                </a:cubicBezTo>
                <a:cubicBezTo>
                  <a:pt x="1590269" y="2154878"/>
                  <a:pt x="1615110" y="2195485"/>
                  <a:pt x="1635125" y="2238375"/>
                </a:cubicBezTo>
                <a:cubicBezTo>
                  <a:pt x="1652167" y="2274894"/>
                  <a:pt x="1662444" y="2314690"/>
                  <a:pt x="1682750" y="2349500"/>
                </a:cubicBezTo>
                <a:cubicBezTo>
                  <a:pt x="1699823" y="2378768"/>
                  <a:pt x="1726819" y="2401117"/>
                  <a:pt x="1746250" y="2428875"/>
                </a:cubicBezTo>
                <a:cubicBezTo>
                  <a:pt x="1911121" y="2664404"/>
                  <a:pt x="1598952" y="2275549"/>
                  <a:pt x="1920875" y="2651125"/>
                </a:cubicBezTo>
                <a:cubicBezTo>
                  <a:pt x="1942926" y="2676851"/>
                  <a:pt x="1958770" y="2708309"/>
                  <a:pt x="1984375" y="2730500"/>
                </a:cubicBezTo>
                <a:cubicBezTo>
                  <a:pt x="2043625" y="2781850"/>
                  <a:pt x="2165686" y="2872920"/>
                  <a:pt x="2254250" y="2905125"/>
                </a:cubicBezTo>
                <a:cubicBezTo>
                  <a:pt x="2279608" y="2914346"/>
                  <a:pt x="2307593" y="2913900"/>
                  <a:pt x="2333625" y="2921000"/>
                </a:cubicBezTo>
                <a:cubicBezTo>
                  <a:pt x="2544071" y="2978394"/>
                  <a:pt x="2292961" y="2942295"/>
                  <a:pt x="2635250" y="2968625"/>
                </a:cubicBezTo>
                <a:cubicBezTo>
                  <a:pt x="2796053" y="3008826"/>
                  <a:pt x="2618637" y="2968555"/>
                  <a:pt x="2952750" y="3000375"/>
                </a:cubicBezTo>
                <a:cubicBezTo>
                  <a:pt x="2979611" y="3002933"/>
                  <a:pt x="3005578" y="3011423"/>
                  <a:pt x="3032125" y="3016250"/>
                </a:cubicBezTo>
                <a:cubicBezTo>
                  <a:pt x="3063794" y="3022008"/>
                  <a:pt x="3095384" y="3028570"/>
                  <a:pt x="3127375" y="3032125"/>
                </a:cubicBezTo>
                <a:cubicBezTo>
                  <a:pt x="3190705" y="3039162"/>
                  <a:pt x="3254375" y="3042708"/>
                  <a:pt x="3317875" y="3048000"/>
                </a:cubicBezTo>
                <a:cubicBezTo>
                  <a:pt x="3349625" y="3058583"/>
                  <a:pt x="3380657" y="3071633"/>
                  <a:pt x="3413125" y="3079750"/>
                </a:cubicBezTo>
                <a:cubicBezTo>
                  <a:pt x="3444352" y="3087557"/>
                  <a:pt x="3476543" y="3090850"/>
                  <a:pt x="3508375" y="3095625"/>
                </a:cubicBezTo>
                <a:lnTo>
                  <a:pt x="3730625" y="3127375"/>
                </a:lnTo>
                <a:cubicBezTo>
                  <a:pt x="3821382" y="3141338"/>
                  <a:pt x="3899770" y="3150756"/>
                  <a:pt x="3984625" y="3175000"/>
                </a:cubicBezTo>
                <a:cubicBezTo>
                  <a:pt x="4000715" y="3179597"/>
                  <a:pt x="4016375" y="3185583"/>
                  <a:pt x="4032250" y="3190875"/>
                </a:cubicBezTo>
                <a:cubicBezTo>
                  <a:pt x="4048125" y="3180292"/>
                  <a:pt x="4060796" y="3159125"/>
                  <a:pt x="4079875" y="3159125"/>
                </a:cubicBezTo>
                <a:cubicBezTo>
                  <a:pt x="4098954" y="3159125"/>
                  <a:pt x="4110065" y="3183126"/>
                  <a:pt x="4127500" y="3190875"/>
                </a:cubicBezTo>
                <a:cubicBezTo>
                  <a:pt x="4158083" y="3204467"/>
                  <a:pt x="4191000" y="3212042"/>
                  <a:pt x="4222750" y="3222625"/>
                </a:cubicBezTo>
                <a:cubicBezTo>
                  <a:pt x="4238625" y="3227917"/>
                  <a:pt x="4255408" y="3231016"/>
                  <a:pt x="4270375" y="3238500"/>
                </a:cubicBezTo>
                <a:cubicBezTo>
                  <a:pt x="4353390" y="3280007"/>
                  <a:pt x="4310917" y="3264510"/>
                  <a:pt x="4397375" y="3286125"/>
                </a:cubicBezTo>
                <a:cubicBezTo>
                  <a:pt x="4434417" y="3307292"/>
                  <a:pt x="4473549" y="3325160"/>
                  <a:pt x="4508500" y="3349625"/>
                </a:cubicBezTo>
                <a:cubicBezTo>
                  <a:pt x="4526892" y="3362500"/>
                  <a:pt x="4539079" y="3382639"/>
                  <a:pt x="4556125" y="3397250"/>
                </a:cubicBezTo>
                <a:cubicBezTo>
                  <a:pt x="4576214" y="3414469"/>
                  <a:pt x="4598458" y="3429000"/>
                  <a:pt x="4619625" y="3444875"/>
                </a:cubicBezTo>
                <a:cubicBezTo>
                  <a:pt x="4677521" y="3618563"/>
                  <a:pt x="4585186" y="3355480"/>
                  <a:pt x="4667250" y="3540125"/>
                </a:cubicBezTo>
                <a:cubicBezTo>
                  <a:pt x="4680842" y="3570708"/>
                  <a:pt x="4688417" y="3603625"/>
                  <a:pt x="4699000" y="3635375"/>
                </a:cubicBezTo>
                <a:lnTo>
                  <a:pt x="4730750" y="3730625"/>
                </a:lnTo>
                <a:cubicBezTo>
                  <a:pt x="4736042" y="3746500"/>
                  <a:pt x="4742566" y="3762016"/>
                  <a:pt x="4746625" y="3778250"/>
                </a:cubicBezTo>
                <a:cubicBezTo>
                  <a:pt x="4766559" y="3857984"/>
                  <a:pt x="4755601" y="3821052"/>
                  <a:pt x="4778375" y="3889375"/>
                </a:cubicBezTo>
                <a:cubicBezTo>
                  <a:pt x="4773083" y="3937000"/>
                  <a:pt x="4773275" y="3985559"/>
                  <a:pt x="4762500" y="4032250"/>
                </a:cubicBezTo>
                <a:cubicBezTo>
                  <a:pt x="4750572" y="4083937"/>
                  <a:pt x="4721017" y="4099342"/>
                  <a:pt x="4699000" y="4143375"/>
                </a:cubicBezTo>
                <a:cubicBezTo>
                  <a:pt x="4691516" y="4158342"/>
                  <a:pt x="4693578" y="4177933"/>
                  <a:pt x="4683125" y="4191000"/>
                </a:cubicBezTo>
                <a:cubicBezTo>
                  <a:pt x="4671206" y="4205898"/>
                  <a:pt x="4651026" y="4211660"/>
                  <a:pt x="4635500" y="4222750"/>
                </a:cubicBezTo>
                <a:cubicBezTo>
                  <a:pt x="4536763" y="4293277"/>
                  <a:pt x="4607806" y="4258440"/>
                  <a:pt x="4476750" y="4302125"/>
                </a:cubicBezTo>
                <a:cubicBezTo>
                  <a:pt x="4367886" y="4338413"/>
                  <a:pt x="4503004" y="4295561"/>
                  <a:pt x="4349750" y="4333875"/>
                </a:cubicBezTo>
                <a:cubicBezTo>
                  <a:pt x="4305163" y="4345022"/>
                  <a:pt x="4266451" y="4366933"/>
                  <a:pt x="4222750" y="4381500"/>
                </a:cubicBezTo>
                <a:cubicBezTo>
                  <a:pt x="4152559" y="4404897"/>
                  <a:pt x="3986757" y="4423912"/>
                  <a:pt x="3952875" y="4429125"/>
                </a:cubicBezTo>
                <a:cubicBezTo>
                  <a:pt x="3821069" y="4473060"/>
                  <a:pt x="3999147" y="4417979"/>
                  <a:pt x="3698875" y="4460875"/>
                </a:cubicBezTo>
                <a:cubicBezTo>
                  <a:pt x="3655677" y="4467046"/>
                  <a:pt x="3614208" y="4482042"/>
                  <a:pt x="3571875" y="4492625"/>
                </a:cubicBezTo>
                <a:lnTo>
                  <a:pt x="3444875" y="4524375"/>
                </a:lnTo>
                <a:cubicBezTo>
                  <a:pt x="3423708" y="4529667"/>
                  <a:pt x="3401633" y="4532147"/>
                  <a:pt x="3381375" y="4540250"/>
                </a:cubicBezTo>
                <a:cubicBezTo>
                  <a:pt x="3354917" y="4550833"/>
                  <a:pt x="3329646" y="4565089"/>
                  <a:pt x="3302000" y="4572000"/>
                </a:cubicBezTo>
                <a:cubicBezTo>
                  <a:pt x="3244604" y="4586349"/>
                  <a:pt x="3185583" y="4593167"/>
                  <a:pt x="3127375" y="4603750"/>
                </a:cubicBezTo>
                <a:cubicBezTo>
                  <a:pt x="2909607" y="4690857"/>
                  <a:pt x="3183261" y="4586984"/>
                  <a:pt x="2968625" y="4651375"/>
                </a:cubicBezTo>
                <a:cubicBezTo>
                  <a:pt x="2941330" y="4659563"/>
                  <a:pt x="2916742" y="4675627"/>
                  <a:pt x="2889250" y="4683125"/>
                </a:cubicBezTo>
                <a:cubicBezTo>
                  <a:pt x="2858196" y="4691594"/>
                  <a:pt x="2825014" y="4690385"/>
                  <a:pt x="2794000" y="4699000"/>
                </a:cubicBezTo>
                <a:cubicBezTo>
                  <a:pt x="2729507" y="4716915"/>
                  <a:pt x="2667000" y="4741333"/>
                  <a:pt x="2603500" y="4762500"/>
                </a:cubicBezTo>
                <a:cubicBezTo>
                  <a:pt x="2388814" y="4834062"/>
                  <a:pt x="2650251" y="4747737"/>
                  <a:pt x="2301875" y="4857750"/>
                </a:cubicBezTo>
                <a:cubicBezTo>
                  <a:pt x="2203547" y="4888801"/>
                  <a:pt x="1892133" y="4999584"/>
                  <a:pt x="1889125" y="5000625"/>
                </a:cubicBezTo>
                <a:cubicBezTo>
                  <a:pt x="1857499" y="5011573"/>
                  <a:pt x="1826887" y="5026873"/>
                  <a:pt x="1793875" y="5032375"/>
                </a:cubicBezTo>
                <a:lnTo>
                  <a:pt x="1698625" y="5048250"/>
                </a:lnTo>
                <a:cubicBezTo>
                  <a:pt x="1672167" y="5058833"/>
                  <a:pt x="1646545" y="5071812"/>
                  <a:pt x="1619250" y="5080000"/>
                </a:cubicBezTo>
                <a:cubicBezTo>
                  <a:pt x="1594387" y="5087459"/>
                  <a:pt x="1463809" y="5109009"/>
                  <a:pt x="1444625" y="5111750"/>
                </a:cubicBezTo>
                <a:cubicBezTo>
                  <a:pt x="1291271" y="5133658"/>
                  <a:pt x="1137053" y="5149783"/>
                  <a:pt x="984250" y="5175250"/>
                </a:cubicBezTo>
                <a:cubicBezTo>
                  <a:pt x="952500" y="5180542"/>
                  <a:pt x="920227" y="5183318"/>
                  <a:pt x="889000" y="5191125"/>
                </a:cubicBezTo>
                <a:cubicBezTo>
                  <a:pt x="624728" y="5257193"/>
                  <a:pt x="927326" y="5188933"/>
                  <a:pt x="730250" y="5254625"/>
                </a:cubicBezTo>
                <a:cubicBezTo>
                  <a:pt x="704652" y="5263158"/>
                  <a:pt x="677333" y="5265208"/>
                  <a:pt x="650875" y="5270500"/>
                </a:cubicBezTo>
                <a:cubicBezTo>
                  <a:pt x="511738" y="5409637"/>
                  <a:pt x="688235" y="5239367"/>
                  <a:pt x="555625" y="5349875"/>
                </a:cubicBezTo>
                <a:cubicBezTo>
                  <a:pt x="433393" y="5451735"/>
                  <a:pt x="578619" y="5350421"/>
                  <a:pt x="460375" y="5429250"/>
                </a:cubicBezTo>
                <a:cubicBezTo>
                  <a:pt x="433917" y="5423958"/>
                  <a:pt x="405657" y="5424334"/>
                  <a:pt x="381000" y="5413375"/>
                </a:cubicBezTo>
                <a:cubicBezTo>
                  <a:pt x="316057" y="5384511"/>
                  <a:pt x="313652" y="5352280"/>
                  <a:pt x="269875" y="5302250"/>
                </a:cubicBezTo>
                <a:cubicBezTo>
                  <a:pt x="250163" y="5279722"/>
                  <a:pt x="224336" y="5262697"/>
                  <a:pt x="206375" y="5238750"/>
                </a:cubicBezTo>
                <a:cubicBezTo>
                  <a:pt x="192176" y="5219818"/>
                  <a:pt x="186366" y="5195797"/>
                  <a:pt x="174625" y="5175250"/>
                </a:cubicBezTo>
                <a:cubicBezTo>
                  <a:pt x="93179" y="5032720"/>
                  <a:pt x="203516" y="5263354"/>
                  <a:pt x="111125" y="5032375"/>
                </a:cubicBezTo>
                <a:cubicBezTo>
                  <a:pt x="100542" y="5005917"/>
                  <a:pt x="89381" y="4979682"/>
                  <a:pt x="79375" y="4953000"/>
                </a:cubicBezTo>
                <a:cubicBezTo>
                  <a:pt x="55464" y="4889237"/>
                  <a:pt x="37665" y="4808729"/>
                  <a:pt x="31750" y="4746625"/>
                </a:cubicBezTo>
                <a:lnTo>
                  <a:pt x="0" y="4413250"/>
                </a:lnTo>
                <a:cubicBezTo>
                  <a:pt x="5292" y="4233333"/>
                  <a:pt x="6415" y="4053246"/>
                  <a:pt x="15875" y="3873500"/>
                </a:cubicBezTo>
                <a:cubicBezTo>
                  <a:pt x="17022" y="3851712"/>
                  <a:pt x="23155" y="3830054"/>
                  <a:pt x="31750" y="3810000"/>
                </a:cubicBezTo>
                <a:cubicBezTo>
                  <a:pt x="39266" y="3792463"/>
                  <a:pt x="54967" y="3779440"/>
                  <a:pt x="63500" y="3762375"/>
                </a:cubicBezTo>
                <a:cubicBezTo>
                  <a:pt x="70984" y="3747408"/>
                  <a:pt x="70093" y="3728673"/>
                  <a:pt x="79375" y="3714750"/>
                </a:cubicBezTo>
                <a:cubicBezTo>
                  <a:pt x="112842" y="3664549"/>
                  <a:pt x="157033" y="3622076"/>
                  <a:pt x="190500" y="3571875"/>
                </a:cubicBezTo>
                <a:cubicBezTo>
                  <a:pt x="201083" y="3556000"/>
                  <a:pt x="209574" y="3538510"/>
                  <a:pt x="222250" y="3524250"/>
                </a:cubicBezTo>
                <a:cubicBezTo>
                  <a:pt x="252081" y="3490690"/>
                  <a:pt x="281579" y="3455941"/>
                  <a:pt x="317500" y="3429000"/>
                </a:cubicBezTo>
                <a:cubicBezTo>
                  <a:pt x="338667" y="3413125"/>
                  <a:pt x="361334" y="3399075"/>
                  <a:pt x="381000" y="3381375"/>
                </a:cubicBezTo>
                <a:cubicBezTo>
                  <a:pt x="417997" y="3348078"/>
                  <a:pt x="485679" y="3265535"/>
                  <a:pt x="539750" y="3238500"/>
                </a:cubicBezTo>
                <a:cubicBezTo>
                  <a:pt x="590726" y="3213012"/>
                  <a:pt x="648679" y="3202678"/>
                  <a:pt x="698500" y="3175000"/>
                </a:cubicBezTo>
                <a:cubicBezTo>
                  <a:pt x="746125" y="3148542"/>
                  <a:pt x="792080" y="3118823"/>
                  <a:pt x="841375" y="3095625"/>
                </a:cubicBezTo>
                <a:cubicBezTo>
                  <a:pt x="882284" y="3076374"/>
                  <a:pt x="925650" y="3062789"/>
                  <a:pt x="968375" y="3048000"/>
                </a:cubicBezTo>
                <a:cubicBezTo>
                  <a:pt x="1063254" y="3015157"/>
                  <a:pt x="1158019" y="2981805"/>
                  <a:pt x="1254125" y="2952750"/>
                </a:cubicBezTo>
                <a:cubicBezTo>
                  <a:pt x="1436768" y="2897532"/>
                  <a:pt x="2044959" y="2730824"/>
                  <a:pt x="2190750" y="2714625"/>
                </a:cubicBezTo>
                <a:cubicBezTo>
                  <a:pt x="2238375" y="2709333"/>
                  <a:pt x="2286309" y="2706321"/>
                  <a:pt x="2333625" y="2698750"/>
                </a:cubicBezTo>
                <a:cubicBezTo>
                  <a:pt x="2562943" y="2662059"/>
                  <a:pt x="2745749" y="2609330"/>
                  <a:pt x="2984500" y="2587625"/>
                </a:cubicBezTo>
                <a:cubicBezTo>
                  <a:pt x="3285713" y="2560242"/>
                  <a:pt x="3100727" y="2574183"/>
                  <a:pt x="3540125" y="2555875"/>
                </a:cubicBezTo>
                <a:cubicBezTo>
                  <a:pt x="3734465" y="2560502"/>
                  <a:pt x="4197622" y="2562945"/>
                  <a:pt x="4460875" y="2587625"/>
                </a:cubicBezTo>
                <a:lnTo>
                  <a:pt x="4841875" y="2635250"/>
                </a:lnTo>
                <a:lnTo>
                  <a:pt x="4968875" y="2651125"/>
                </a:lnTo>
                <a:cubicBezTo>
                  <a:pt x="5011208" y="2656417"/>
                  <a:pt x="5054041" y="2658633"/>
                  <a:pt x="5095875" y="2667000"/>
                </a:cubicBezTo>
                <a:cubicBezTo>
                  <a:pt x="5122333" y="2672292"/>
                  <a:pt x="5149073" y="2676331"/>
                  <a:pt x="5175250" y="2682875"/>
                </a:cubicBezTo>
                <a:cubicBezTo>
                  <a:pt x="5264653" y="2705226"/>
                  <a:pt x="5194742" y="2707290"/>
                  <a:pt x="5334000" y="2730500"/>
                </a:cubicBezTo>
                <a:cubicBezTo>
                  <a:pt x="5391653" y="2740109"/>
                  <a:pt x="5450417" y="2741083"/>
                  <a:pt x="5508625" y="2746375"/>
                </a:cubicBezTo>
                <a:cubicBezTo>
                  <a:pt x="5545667" y="2741083"/>
                  <a:pt x="5584585" y="2743287"/>
                  <a:pt x="5619750" y="2730500"/>
                </a:cubicBezTo>
                <a:cubicBezTo>
                  <a:pt x="5679896" y="2708629"/>
                  <a:pt x="5705730" y="2644520"/>
                  <a:pt x="5746750" y="2603500"/>
                </a:cubicBezTo>
                <a:cubicBezTo>
                  <a:pt x="5760241" y="2590009"/>
                  <a:pt x="5782051" y="2586315"/>
                  <a:pt x="5794375" y="2571750"/>
                </a:cubicBezTo>
                <a:cubicBezTo>
                  <a:pt x="5840866" y="2516806"/>
                  <a:pt x="5878812" y="2455166"/>
                  <a:pt x="5921375" y="2397125"/>
                </a:cubicBezTo>
                <a:cubicBezTo>
                  <a:pt x="5937021" y="2375789"/>
                  <a:pt x="5959174" y="2358191"/>
                  <a:pt x="5969000" y="2333625"/>
                </a:cubicBezTo>
                <a:cubicBezTo>
                  <a:pt x="5979583" y="2307167"/>
                  <a:pt x="5989328" y="2280357"/>
                  <a:pt x="6000750" y="2254250"/>
                </a:cubicBezTo>
                <a:cubicBezTo>
                  <a:pt x="6026378" y="2195671"/>
                  <a:pt x="6055780" y="2138748"/>
                  <a:pt x="6080125" y="2079625"/>
                </a:cubicBezTo>
                <a:cubicBezTo>
                  <a:pt x="6092868" y="2048678"/>
                  <a:pt x="6102033" y="2016362"/>
                  <a:pt x="6111875" y="1984375"/>
                </a:cubicBezTo>
                <a:cubicBezTo>
                  <a:pt x="6151217" y="1856512"/>
                  <a:pt x="6156592" y="1817058"/>
                  <a:pt x="6191250" y="1666875"/>
                </a:cubicBezTo>
                <a:cubicBezTo>
                  <a:pt x="6200551" y="1536663"/>
                  <a:pt x="6201276" y="1452980"/>
                  <a:pt x="6223000" y="1333500"/>
                </a:cubicBezTo>
                <a:cubicBezTo>
                  <a:pt x="6226903" y="1312034"/>
                  <a:pt x="6233583" y="1291167"/>
                  <a:pt x="6238875" y="1270000"/>
                </a:cubicBezTo>
                <a:cubicBezTo>
                  <a:pt x="6228292" y="1100667"/>
                  <a:pt x="6225361" y="930681"/>
                  <a:pt x="6207125" y="762000"/>
                </a:cubicBezTo>
                <a:cubicBezTo>
                  <a:pt x="6204062" y="733669"/>
                  <a:pt x="6185113" y="709406"/>
                  <a:pt x="6175375" y="682625"/>
                </a:cubicBezTo>
                <a:cubicBezTo>
                  <a:pt x="6145079" y="599311"/>
                  <a:pt x="6150507" y="578081"/>
                  <a:pt x="6096000" y="508000"/>
                </a:cubicBezTo>
                <a:cubicBezTo>
                  <a:pt x="6077622" y="484371"/>
                  <a:pt x="6052387" y="466873"/>
                  <a:pt x="6032500" y="444500"/>
                </a:cubicBezTo>
                <a:cubicBezTo>
                  <a:pt x="6009989" y="419175"/>
                  <a:pt x="5993977" y="388021"/>
                  <a:pt x="5969000" y="365125"/>
                </a:cubicBezTo>
                <a:cubicBezTo>
                  <a:pt x="5929992" y="329368"/>
                  <a:pt x="5882955" y="303384"/>
                  <a:pt x="5842000" y="269875"/>
                </a:cubicBezTo>
                <a:cubicBezTo>
                  <a:pt x="5824624" y="255658"/>
                  <a:pt x="5813495" y="234016"/>
                  <a:pt x="5794375" y="222250"/>
                </a:cubicBezTo>
                <a:cubicBezTo>
                  <a:pt x="5743989" y="191243"/>
                  <a:pt x="5690556" y="164847"/>
                  <a:pt x="5635625" y="142875"/>
                </a:cubicBezTo>
                <a:cubicBezTo>
                  <a:pt x="5610573" y="132854"/>
                  <a:pt x="5582515" y="133180"/>
                  <a:pt x="5556250" y="127000"/>
                </a:cubicBezTo>
                <a:cubicBezTo>
                  <a:pt x="5492536" y="112008"/>
                  <a:pt x="5428994" y="96240"/>
                  <a:pt x="5365750" y="79375"/>
                </a:cubicBezTo>
                <a:cubicBezTo>
                  <a:pt x="5289214" y="58965"/>
                  <a:pt x="5301800" y="43400"/>
                  <a:pt x="5191125" y="31750"/>
                </a:cubicBezTo>
                <a:lnTo>
                  <a:pt x="4889500" y="0"/>
                </a:lnTo>
                <a:cubicBezTo>
                  <a:pt x="4720167" y="5292"/>
                  <a:pt x="4550331" y="1806"/>
                  <a:pt x="4381500" y="15875"/>
                </a:cubicBezTo>
                <a:cubicBezTo>
                  <a:pt x="4357917" y="17840"/>
                  <a:pt x="4338775" y="36293"/>
                  <a:pt x="4318000" y="47625"/>
                </a:cubicBezTo>
                <a:cubicBezTo>
                  <a:pt x="4280547" y="68054"/>
                  <a:pt x="4244328" y="90696"/>
                  <a:pt x="4206875" y="111125"/>
                </a:cubicBezTo>
                <a:cubicBezTo>
                  <a:pt x="4186100" y="122457"/>
                  <a:pt x="4162632" y="129120"/>
                  <a:pt x="4143375" y="142875"/>
                </a:cubicBezTo>
                <a:cubicBezTo>
                  <a:pt x="4097191" y="175863"/>
                  <a:pt x="4017628" y="295233"/>
                  <a:pt x="4000500" y="317500"/>
                </a:cubicBezTo>
                <a:cubicBezTo>
                  <a:pt x="3979841" y="344357"/>
                  <a:pt x="3954433" y="367820"/>
                  <a:pt x="3937000" y="396875"/>
                </a:cubicBezTo>
                <a:cubicBezTo>
                  <a:pt x="3848396" y="544548"/>
                  <a:pt x="3925140" y="407093"/>
                  <a:pt x="3857625" y="555625"/>
                </a:cubicBezTo>
                <a:cubicBezTo>
                  <a:pt x="3796085" y="691014"/>
                  <a:pt x="3804603" y="635316"/>
                  <a:pt x="3746500" y="809625"/>
                </a:cubicBezTo>
                <a:lnTo>
                  <a:pt x="3698875" y="952500"/>
                </a:lnTo>
                <a:cubicBezTo>
                  <a:pt x="3704167" y="1068917"/>
                  <a:pt x="3695591" y="1186799"/>
                  <a:pt x="3714750" y="1301750"/>
                </a:cubicBezTo>
                <a:cubicBezTo>
                  <a:pt x="3734130" y="1418030"/>
                  <a:pt x="3770473" y="1409893"/>
                  <a:pt x="3825875" y="1476375"/>
                </a:cubicBezTo>
                <a:cubicBezTo>
                  <a:pt x="3838089" y="1491032"/>
                  <a:pt x="3844134" y="1510509"/>
                  <a:pt x="3857625" y="1524000"/>
                </a:cubicBezTo>
                <a:cubicBezTo>
                  <a:pt x="3871116" y="1537491"/>
                  <a:pt x="3890593" y="1543536"/>
                  <a:pt x="3905250" y="1555750"/>
                </a:cubicBezTo>
                <a:cubicBezTo>
                  <a:pt x="3922497" y="1570123"/>
                  <a:pt x="3934606" y="1590326"/>
                  <a:pt x="3952875" y="1603375"/>
                </a:cubicBezTo>
                <a:cubicBezTo>
                  <a:pt x="3972132" y="1617130"/>
                  <a:pt x="3994750" y="1625514"/>
                  <a:pt x="4016375" y="1635125"/>
                </a:cubicBezTo>
                <a:cubicBezTo>
                  <a:pt x="4077793" y="1662422"/>
                  <a:pt x="4103422" y="1665128"/>
                  <a:pt x="4159250" y="1698625"/>
                </a:cubicBezTo>
                <a:cubicBezTo>
                  <a:pt x="4191971" y="1718258"/>
                  <a:pt x="4222750" y="1740958"/>
                  <a:pt x="4254500" y="1762125"/>
                </a:cubicBezTo>
                <a:lnTo>
                  <a:pt x="4302125" y="1793875"/>
                </a:lnTo>
                <a:cubicBezTo>
                  <a:pt x="4319336" y="1828297"/>
                  <a:pt x="4341964" y="1866069"/>
                  <a:pt x="4349750" y="1905000"/>
                </a:cubicBezTo>
                <a:cubicBezTo>
                  <a:pt x="4357088" y="1941691"/>
                  <a:pt x="4360333" y="1979083"/>
                  <a:pt x="4365625" y="2016125"/>
                </a:cubicBezTo>
                <a:cubicBezTo>
                  <a:pt x="4348697" y="2236194"/>
                  <a:pt x="4357634" y="2336502"/>
                  <a:pt x="4318000" y="2508250"/>
                </a:cubicBezTo>
                <a:cubicBezTo>
                  <a:pt x="4308188" y="2550769"/>
                  <a:pt x="4305765" y="2596221"/>
                  <a:pt x="4286250" y="2635250"/>
                </a:cubicBezTo>
                <a:cubicBezTo>
                  <a:pt x="4208090" y="2791570"/>
                  <a:pt x="4303828" y="2595700"/>
                  <a:pt x="4222750" y="2778125"/>
                </a:cubicBezTo>
                <a:cubicBezTo>
                  <a:pt x="4213139" y="2799750"/>
                  <a:pt x="4200611" y="2820000"/>
                  <a:pt x="4191000" y="2841625"/>
                </a:cubicBezTo>
                <a:cubicBezTo>
                  <a:pt x="4179426" y="2867665"/>
                  <a:pt x="4171301" y="2895177"/>
                  <a:pt x="4159250" y="2921000"/>
                </a:cubicBezTo>
                <a:lnTo>
                  <a:pt x="4048125" y="3143250"/>
                </a:lnTo>
                <a:cubicBezTo>
                  <a:pt x="4008891" y="3221717"/>
                  <a:pt x="4023859" y="3184299"/>
                  <a:pt x="4000500" y="3254375"/>
                </a:cubicBezTo>
                <a:cubicBezTo>
                  <a:pt x="4005792" y="3280833"/>
                  <a:pt x="3997296" y="3314671"/>
                  <a:pt x="4016375" y="3333750"/>
                </a:cubicBezTo>
                <a:cubicBezTo>
                  <a:pt x="4072197" y="3389572"/>
                  <a:pt x="4139265" y="3393808"/>
                  <a:pt x="4206875" y="3413125"/>
                </a:cubicBezTo>
                <a:cubicBezTo>
                  <a:pt x="4222965" y="3417722"/>
                  <a:pt x="4238165" y="3425370"/>
                  <a:pt x="4254500" y="3429000"/>
                </a:cubicBezTo>
                <a:cubicBezTo>
                  <a:pt x="4290880" y="3437085"/>
                  <a:pt x="4429225" y="3456530"/>
                  <a:pt x="4460875" y="3460750"/>
                </a:cubicBezTo>
                <a:cubicBezTo>
                  <a:pt x="4503164" y="3466388"/>
                  <a:pt x="4545793" y="3469611"/>
                  <a:pt x="4587875" y="3476625"/>
                </a:cubicBezTo>
                <a:cubicBezTo>
                  <a:pt x="4764486" y="3506060"/>
                  <a:pt x="4509051" y="3480425"/>
                  <a:pt x="4746625" y="3508375"/>
                </a:cubicBezTo>
                <a:cubicBezTo>
                  <a:pt x="4804673" y="3515204"/>
                  <a:pt x="4863159" y="3517795"/>
                  <a:pt x="4921250" y="3524250"/>
                </a:cubicBezTo>
                <a:cubicBezTo>
                  <a:pt x="4958439" y="3528382"/>
                  <a:pt x="4995285" y="3535180"/>
                  <a:pt x="5032375" y="3540125"/>
                </a:cubicBezTo>
                <a:lnTo>
                  <a:pt x="5159375" y="3556000"/>
                </a:lnTo>
                <a:cubicBezTo>
                  <a:pt x="5242830" y="3583818"/>
                  <a:pt x="5181873" y="3555611"/>
                  <a:pt x="5270500" y="3635375"/>
                </a:cubicBezTo>
                <a:cubicBezTo>
                  <a:pt x="5301220" y="3663023"/>
                  <a:pt x="5333127" y="3689376"/>
                  <a:pt x="5365750" y="3714750"/>
                </a:cubicBezTo>
                <a:cubicBezTo>
                  <a:pt x="5380810" y="3726464"/>
                  <a:pt x="5400612" y="3732318"/>
                  <a:pt x="5413375" y="3746500"/>
                </a:cubicBezTo>
                <a:cubicBezTo>
                  <a:pt x="5429554" y="3764477"/>
                  <a:pt x="5552801" y="3930102"/>
                  <a:pt x="5572125" y="3968750"/>
                </a:cubicBezTo>
                <a:cubicBezTo>
                  <a:pt x="5582708" y="3989917"/>
                  <a:pt x="5592134" y="4011703"/>
                  <a:pt x="5603875" y="4032250"/>
                </a:cubicBezTo>
                <a:cubicBezTo>
                  <a:pt x="5613341" y="4048816"/>
                  <a:pt x="5626359" y="4063197"/>
                  <a:pt x="5635625" y="4079875"/>
                </a:cubicBezTo>
                <a:cubicBezTo>
                  <a:pt x="5720564" y="4232766"/>
                  <a:pt x="5642958" y="4121403"/>
                  <a:pt x="5730875" y="4238625"/>
                </a:cubicBezTo>
                <a:cubicBezTo>
                  <a:pt x="5736167" y="4254500"/>
                  <a:pt x="5738623" y="4271622"/>
                  <a:pt x="5746750" y="4286250"/>
                </a:cubicBezTo>
                <a:cubicBezTo>
                  <a:pt x="5765282" y="4319607"/>
                  <a:pt x="5798183" y="4345299"/>
                  <a:pt x="5810250" y="4381500"/>
                </a:cubicBezTo>
                <a:cubicBezTo>
                  <a:pt x="5815542" y="4397375"/>
                  <a:pt x="5815672" y="4416058"/>
                  <a:pt x="5826125" y="4429125"/>
                </a:cubicBezTo>
                <a:cubicBezTo>
                  <a:pt x="5838044" y="4444023"/>
                  <a:pt x="5857875" y="4450292"/>
                  <a:pt x="5873750" y="4460875"/>
                </a:cubicBezTo>
                <a:cubicBezTo>
                  <a:pt x="5929009" y="4454735"/>
                  <a:pt x="6055591" y="4450772"/>
                  <a:pt x="6111875" y="4413250"/>
                </a:cubicBezTo>
                <a:cubicBezTo>
                  <a:pt x="6143625" y="4392083"/>
                  <a:pt x="6170106" y="4359005"/>
                  <a:pt x="6207125" y="4349750"/>
                </a:cubicBezTo>
                <a:cubicBezTo>
                  <a:pt x="6324198" y="4320482"/>
                  <a:pt x="6217904" y="4351934"/>
                  <a:pt x="6334125" y="4302125"/>
                </a:cubicBezTo>
                <a:cubicBezTo>
                  <a:pt x="6349506" y="4295533"/>
                  <a:pt x="6366783" y="4293734"/>
                  <a:pt x="6381750" y="4286250"/>
                </a:cubicBezTo>
                <a:cubicBezTo>
                  <a:pt x="6398815" y="4277717"/>
                  <a:pt x="6412809" y="4263966"/>
                  <a:pt x="6429375" y="4254500"/>
                </a:cubicBezTo>
                <a:cubicBezTo>
                  <a:pt x="6449922" y="4242759"/>
                  <a:pt x="6473618" y="4236505"/>
                  <a:pt x="6492875" y="4222750"/>
                </a:cubicBezTo>
                <a:cubicBezTo>
                  <a:pt x="6523786" y="4200671"/>
                  <a:pt x="6587861" y="4117942"/>
                  <a:pt x="6604000" y="4095750"/>
                </a:cubicBezTo>
                <a:cubicBezTo>
                  <a:pt x="6626444" y="4064890"/>
                  <a:pt x="6667500" y="4000500"/>
                  <a:pt x="6667500" y="4000500"/>
                </a:cubicBezTo>
                <a:cubicBezTo>
                  <a:pt x="6678083" y="3958167"/>
                  <a:pt x="6690107" y="3916168"/>
                  <a:pt x="6699250" y="3873500"/>
                </a:cubicBezTo>
                <a:cubicBezTo>
                  <a:pt x="6707194" y="3836427"/>
                  <a:pt x="6726943" y="3699580"/>
                  <a:pt x="6731000" y="3667125"/>
                </a:cubicBezTo>
                <a:cubicBezTo>
                  <a:pt x="6736944" y="3619577"/>
                  <a:pt x="6741859" y="3571905"/>
                  <a:pt x="6746875" y="3524250"/>
                </a:cubicBezTo>
                <a:cubicBezTo>
                  <a:pt x="6752442" y="3471362"/>
                  <a:pt x="6755721" y="3418214"/>
                  <a:pt x="6762750" y="3365500"/>
                </a:cubicBezTo>
                <a:cubicBezTo>
                  <a:pt x="6766316" y="3338754"/>
                  <a:pt x="6775135" y="3312881"/>
                  <a:pt x="6778625" y="3286125"/>
                </a:cubicBezTo>
                <a:cubicBezTo>
                  <a:pt x="6791020" y="3191094"/>
                  <a:pt x="6799390" y="3095579"/>
                  <a:pt x="6810375" y="3000375"/>
                </a:cubicBezTo>
                <a:cubicBezTo>
                  <a:pt x="6828270" y="2845286"/>
                  <a:pt x="6828237" y="2861452"/>
                  <a:pt x="6858000" y="2682875"/>
                </a:cubicBezTo>
                <a:cubicBezTo>
                  <a:pt x="6863292" y="2651125"/>
                  <a:pt x="6863696" y="2618161"/>
                  <a:pt x="6873875" y="2587625"/>
                </a:cubicBezTo>
                <a:cubicBezTo>
                  <a:pt x="6889750" y="2540000"/>
                  <a:pt x="6911655" y="2493976"/>
                  <a:pt x="6921500" y="2444750"/>
                </a:cubicBezTo>
                <a:cubicBezTo>
                  <a:pt x="6942016" y="2342170"/>
                  <a:pt x="6925308" y="2389509"/>
                  <a:pt x="6969125" y="2301875"/>
                </a:cubicBezTo>
                <a:cubicBezTo>
                  <a:pt x="6974417" y="2275417"/>
                  <a:pt x="6979147" y="2248840"/>
                  <a:pt x="6985000" y="2222500"/>
                </a:cubicBezTo>
                <a:cubicBezTo>
                  <a:pt x="6989733" y="2201201"/>
                  <a:pt x="7000875" y="2180818"/>
                  <a:pt x="7000875" y="2159000"/>
                </a:cubicBezTo>
                <a:cubicBezTo>
                  <a:pt x="7000875" y="1963137"/>
                  <a:pt x="6993327" y="1767311"/>
                  <a:pt x="6985000" y="1571625"/>
                </a:cubicBezTo>
                <a:cubicBezTo>
                  <a:pt x="6982739" y="1518492"/>
                  <a:pt x="6976154" y="1465589"/>
                  <a:pt x="6969125" y="1412875"/>
                </a:cubicBezTo>
                <a:cubicBezTo>
                  <a:pt x="6958035" y="1329698"/>
                  <a:pt x="6952465" y="1345451"/>
                  <a:pt x="6937375" y="1270000"/>
                </a:cubicBezTo>
                <a:cubicBezTo>
                  <a:pt x="6920644" y="1186344"/>
                  <a:pt x="6917331" y="1135545"/>
                  <a:pt x="6905625" y="1047750"/>
                </a:cubicBezTo>
                <a:cubicBezTo>
                  <a:pt x="6903163" y="1029287"/>
                  <a:pt x="6885352" y="859610"/>
                  <a:pt x="6858000" y="841375"/>
                </a:cubicBezTo>
                <a:lnTo>
                  <a:pt x="6810375" y="809625"/>
                </a:lnTo>
                <a:cubicBezTo>
                  <a:pt x="6772628" y="696384"/>
                  <a:pt x="6826152" y="833290"/>
                  <a:pt x="6746875" y="714375"/>
                </a:cubicBezTo>
                <a:cubicBezTo>
                  <a:pt x="6737593" y="700452"/>
                  <a:pt x="6738484" y="681717"/>
                  <a:pt x="6731000" y="666750"/>
                </a:cubicBezTo>
                <a:cubicBezTo>
                  <a:pt x="6722467" y="649685"/>
                  <a:pt x="6707783" y="636190"/>
                  <a:pt x="6699250" y="619125"/>
                </a:cubicBezTo>
                <a:cubicBezTo>
                  <a:pt x="6691766" y="604158"/>
                  <a:pt x="6690859" y="586467"/>
                  <a:pt x="6683375" y="571500"/>
                </a:cubicBezTo>
                <a:cubicBezTo>
                  <a:pt x="6674842" y="554435"/>
                  <a:pt x="6660158" y="540940"/>
                  <a:pt x="6651625" y="523875"/>
                </a:cubicBezTo>
                <a:cubicBezTo>
                  <a:pt x="6644141" y="508908"/>
                  <a:pt x="6645032" y="490173"/>
                  <a:pt x="6635750" y="476250"/>
                </a:cubicBezTo>
                <a:cubicBezTo>
                  <a:pt x="6623297" y="457570"/>
                  <a:pt x="6602498" y="445872"/>
                  <a:pt x="6588125" y="428625"/>
                </a:cubicBezTo>
                <a:cubicBezTo>
                  <a:pt x="6505443" y="329406"/>
                  <a:pt x="6631781" y="431271"/>
                  <a:pt x="6461125" y="317500"/>
                </a:cubicBezTo>
                <a:lnTo>
                  <a:pt x="6413500" y="285750"/>
                </a:lnTo>
                <a:cubicBezTo>
                  <a:pt x="6387739" y="208466"/>
                  <a:pt x="6410068" y="258720"/>
                  <a:pt x="6350000" y="174625"/>
                </a:cubicBezTo>
                <a:cubicBezTo>
                  <a:pt x="6338910" y="159099"/>
                  <a:pt x="6330464" y="141657"/>
                  <a:pt x="6318250" y="127000"/>
                </a:cubicBezTo>
                <a:cubicBezTo>
                  <a:pt x="6303877" y="109753"/>
                  <a:pt x="6284998" y="96622"/>
                  <a:pt x="6270625" y="79375"/>
                </a:cubicBezTo>
                <a:cubicBezTo>
                  <a:pt x="6215891" y="13695"/>
                  <a:pt x="6266123" y="45374"/>
                  <a:pt x="6207125" y="15875"/>
                </a:cubicBezTo>
              </a:path>
            </a:pathLst>
          </a:custGeom>
          <a:ln w="76200" cmpd="sng"/>
        </p:spPr>
        <p:style>
          <a:lnRef idx="2">
            <a:schemeClr val="accent1"/>
          </a:lnRef>
          <a:fillRef idx="0">
            <a:schemeClr val="accent1"/>
          </a:fillRef>
          <a:effectRef idx="1">
            <a:schemeClr val="accent1"/>
          </a:effectRef>
          <a:fontRef idx="minor">
            <a:schemeClr val="tx1"/>
          </a:fontRef>
        </p:style>
        <p:txBody>
          <a:bodyPr lIns="91368" tIns="45684" rIns="91368" bIns="45684" rtlCol="0" anchor="ctr"/>
          <a:lstStyle/>
          <a:p>
            <a:pPr algn="ctr"/>
            <a:endParaRPr lang="it-IT"/>
          </a:p>
        </p:txBody>
      </p:sp>
      <p:sp>
        <p:nvSpPr>
          <p:cNvPr id="34" name="Figura a mano libera 33"/>
          <p:cNvSpPr/>
          <p:nvPr/>
        </p:nvSpPr>
        <p:spPr>
          <a:xfrm>
            <a:off x="1031870" y="873128"/>
            <a:ext cx="7334920" cy="5572125"/>
          </a:xfrm>
          <a:custGeom>
            <a:avLst/>
            <a:gdLst>
              <a:gd name="connsiteX0" fmla="*/ 3222625 w 7334917"/>
              <a:gd name="connsiteY0" fmla="*/ 158750 h 5572125"/>
              <a:gd name="connsiteX1" fmla="*/ 2857500 w 7334917"/>
              <a:gd name="connsiteY1" fmla="*/ 396875 h 5572125"/>
              <a:gd name="connsiteX2" fmla="*/ 2746375 w 7334917"/>
              <a:gd name="connsiteY2" fmla="*/ 460375 h 5572125"/>
              <a:gd name="connsiteX3" fmla="*/ 2603500 w 7334917"/>
              <a:gd name="connsiteY3" fmla="*/ 587375 h 5572125"/>
              <a:gd name="connsiteX4" fmla="*/ 2349500 w 7334917"/>
              <a:gd name="connsiteY4" fmla="*/ 746125 h 5572125"/>
              <a:gd name="connsiteX5" fmla="*/ 2095500 w 7334917"/>
              <a:gd name="connsiteY5" fmla="*/ 936625 h 5572125"/>
              <a:gd name="connsiteX6" fmla="*/ 1809750 w 7334917"/>
              <a:gd name="connsiteY6" fmla="*/ 1143000 h 5572125"/>
              <a:gd name="connsiteX7" fmla="*/ 1762125 w 7334917"/>
              <a:gd name="connsiteY7" fmla="*/ 1190625 h 5572125"/>
              <a:gd name="connsiteX8" fmla="*/ 1397000 w 7334917"/>
              <a:gd name="connsiteY8" fmla="*/ 1460500 h 5572125"/>
              <a:gd name="connsiteX9" fmla="*/ 1301750 w 7334917"/>
              <a:gd name="connsiteY9" fmla="*/ 1539875 h 5572125"/>
              <a:gd name="connsiteX10" fmla="*/ 1222375 w 7334917"/>
              <a:gd name="connsiteY10" fmla="*/ 1635125 h 5572125"/>
              <a:gd name="connsiteX11" fmla="*/ 1047750 w 7334917"/>
              <a:gd name="connsiteY11" fmla="*/ 1778000 h 5572125"/>
              <a:gd name="connsiteX12" fmla="*/ 904875 w 7334917"/>
              <a:gd name="connsiteY12" fmla="*/ 1936750 h 5572125"/>
              <a:gd name="connsiteX13" fmla="*/ 841375 w 7334917"/>
              <a:gd name="connsiteY13" fmla="*/ 2016125 h 5572125"/>
              <a:gd name="connsiteX14" fmla="*/ 619125 w 7334917"/>
              <a:gd name="connsiteY14" fmla="*/ 2270125 h 5572125"/>
              <a:gd name="connsiteX15" fmla="*/ 460375 w 7334917"/>
              <a:gd name="connsiteY15" fmla="*/ 2508250 h 5572125"/>
              <a:gd name="connsiteX16" fmla="*/ 396875 w 7334917"/>
              <a:gd name="connsiteY16" fmla="*/ 2587625 h 5572125"/>
              <a:gd name="connsiteX17" fmla="*/ 365125 w 7334917"/>
              <a:gd name="connsiteY17" fmla="*/ 2667000 h 5572125"/>
              <a:gd name="connsiteX18" fmla="*/ 285750 w 7334917"/>
              <a:gd name="connsiteY18" fmla="*/ 2825750 h 5572125"/>
              <a:gd name="connsiteX19" fmla="*/ 238125 w 7334917"/>
              <a:gd name="connsiteY19" fmla="*/ 2905125 h 5572125"/>
              <a:gd name="connsiteX20" fmla="*/ 206375 w 7334917"/>
              <a:gd name="connsiteY20" fmla="*/ 3000375 h 5572125"/>
              <a:gd name="connsiteX21" fmla="*/ 174625 w 7334917"/>
              <a:gd name="connsiteY21" fmla="*/ 3079750 h 5572125"/>
              <a:gd name="connsiteX22" fmla="*/ 111125 w 7334917"/>
              <a:gd name="connsiteY22" fmla="*/ 3222625 h 5572125"/>
              <a:gd name="connsiteX23" fmla="*/ 95250 w 7334917"/>
              <a:gd name="connsiteY23" fmla="*/ 3286125 h 5572125"/>
              <a:gd name="connsiteX24" fmla="*/ 63500 w 7334917"/>
              <a:gd name="connsiteY24" fmla="*/ 3349625 h 5572125"/>
              <a:gd name="connsiteX25" fmla="*/ 31750 w 7334917"/>
              <a:gd name="connsiteY25" fmla="*/ 3476625 h 5572125"/>
              <a:gd name="connsiteX26" fmla="*/ 0 w 7334917"/>
              <a:gd name="connsiteY26" fmla="*/ 3698875 h 5572125"/>
              <a:gd name="connsiteX27" fmla="*/ 31750 w 7334917"/>
              <a:gd name="connsiteY27" fmla="*/ 4143375 h 5572125"/>
              <a:gd name="connsiteX28" fmla="*/ 47625 w 7334917"/>
              <a:gd name="connsiteY28" fmla="*/ 4191000 h 5572125"/>
              <a:gd name="connsiteX29" fmla="*/ 79375 w 7334917"/>
              <a:gd name="connsiteY29" fmla="*/ 4254500 h 5572125"/>
              <a:gd name="connsiteX30" fmla="*/ 127000 w 7334917"/>
              <a:gd name="connsiteY30" fmla="*/ 4349750 h 5572125"/>
              <a:gd name="connsiteX31" fmla="*/ 174625 w 7334917"/>
              <a:gd name="connsiteY31" fmla="*/ 4365625 h 5572125"/>
              <a:gd name="connsiteX32" fmla="*/ 539750 w 7334917"/>
              <a:gd name="connsiteY32" fmla="*/ 4333875 h 5572125"/>
              <a:gd name="connsiteX33" fmla="*/ 746125 w 7334917"/>
              <a:gd name="connsiteY33" fmla="*/ 4302125 h 5572125"/>
              <a:gd name="connsiteX34" fmla="*/ 857250 w 7334917"/>
              <a:gd name="connsiteY34" fmla="*/ 4254500 h 5572125"/>
              <a:gd name="connsiteX35" fmla="*/ 920750 w 7334917"/>
              <a:gd name="connsiteY35" fmla="*/ 4270375 h 5572125"/>
              <a:gd name="connsiteX36" fmla="*/ 1016000 w 7334917"/>
              <a:gd name="connsiteY36" fmla="*/ 4286250 h 5572125"/>
              <a:gd name="connsiteX37" fmla="*/ 1111250 w 7334917"/>
              <a:gd name="connsiteY37" fmla="*/ 4318000 h 5572125"/>
              <a:gd name="connsiteX38" fmla="*/ 1301750 w 7334917"/>
              <a:gd name="connsiteY38" fmla="*/ 4397375 h 5572125"/>
              <a:gd name="connsiteX39" fmla="*/ 1476375 w 7334917"/>
              <a:gd name="connsiteY39" fmla="*/ 4429125 h 5572125"/>
              <a:gd name="connsiteX40" fmla="*/ 1603375 w 7334917"/>
              <a:gd name="connsiteY40" fmla="*/ 4460875 h 5572125"/>
              <a:gd name="connsiteX41" fmla="*/ 1730375 w 7334917"/>
              <a:gd name="connsiteY41" fmla="*/ 4476750 h 5572125"/>
              <a:gd name="connsiteX42" fmla="*/ 1920875 w 7334917"/>
              <a:gd name="connsiteY42" fmla="*/ 4492625 h 5572125"/>
              <a:gd name="connsiteX43" fmla="*/ 2317750 w 7334917"/>
              <a:gd name="connsiteY43" fmla="*/ 4556125 h 5572125"/>
              <a:gd name="connsiteX44" fmla="*/ 2476500 w 7334917"/>
              <a:gd name="connsiteY44" fmla="*/ 4587875 h 5572125"/>
              <a:gd name="connsiteX45" fmla="*/ 2714625 w 7334917"/>
              <a:gd name="connsiteY45" fmla="*/ 4635500 h 5572125"/>
              <a:gd name="connsiteX46" fmla="*/ 2778125 w 7334917"/>
              <a:gd name="connsiteY46" fmla="*/ 4651375 h 5572125"/>
              <a:gd name="connsiteX47" fmla="*/ 2905125 w 7334917"/>
              <a:gd name="connsiteY47" fmla="*/ 4667250 h 5572125"/>
              <a:gd name="connsiteX48" fmla="*/ 3190875 w 7334917"/>
              <a:gd name="connsiteY48" fmla="*/ 4746625 h 5572125"/>
              <a:gd name="connsiteX49" fmla="*/ 3413125 w 7334917"/>
              <a:gd name="connsiteY49" fmla="*/ 4810125 h 5572125"/>
              <a:gd name="connsiteX50" fmla="*/ 3492500 w 7334917"/>
              <a:gd name="connsiteY50" fmla="*/ 4857750 h 5572125"/>
              <a:gd name="connsiteX51" fmla="*/ 3540125 w 7334917"/>
              <a:gd name="connsiteY51" fmla="*/ 4905375 h 5572125"/>
              <a:gd name="connsiteX52" fmla="*/ 3556000 w 7334917"/>
              <a:gd name="connsiteY52" fmla="*/ 5000625 h 5572125"/>
              <a:gd name="connsiteX53" fmla="*/ 3603625 w 7334917"/>
              <a:gd name="connsiteY53" fmla="*/ 5048250 h 5572125"/>
              <a:gd name="connsiteX54" fmla="*/ 3762375 w 7334917"/>
              <a:gd name="connsiteY54" fmla="*/ 5222875 h 5572125"/>
              <a:gd name="connsiteX55" fmla="*/ 3937000 w 7334917"/>
              <a:gd name="connsiteY55" fmla="*/ 5365750 h 5572125"/>
              <a:gd name="connsiteX56" fmla="*/ 4048125 w 7334917"/>
              <a:gd name="connsiteY56" fmla="*/ 5445125 h 5572125"/>
              <a:gd name="connsiteX57" fmla="*/ 4222750 w 7334917"/>
              <a:gd name="connsiteY57" fmla="*/ 5540375 h 5572125"/>
              <a:gd name="connsiteX58" fmla="*/ 4302125 w 7334917"/>
              <a:gd name="connsiteY58" fmla="*/ 5556250 h 5572125"/>
              <a:gd name="connsiteX59" fmla="*/ 4365625 w 7334917"/>
              <a:gd name="connsiteY59" fmla="*/ 5572125 h 5572125"/>
              <a:gd name="connsiteX60" fmla="*/ 4524375 w 7334917"/>
              <a:gd name="connsiteY60" fmla="*/ 5556250 h 5572125"/>
              <a:gd name="connsiteX61" fmla="*/ 4603750 w 7334917"/>
              <a:gd name="connsiteY61" fmla="*/ 5492750 h 5572125"/>
              <a:gd name="connsiteX62" fmla="*/ 4746625 w 7334917"/>
              <a:gd name="connsiteY62" fmla="*/ 5413375 h 5572125"/>
              <a:gd name="connsiteX63" fmla="*/ 5000625 w 7334917"/>
              <a:gd name="connsiteY63" fmla="*/ 5318125 h 5572125"/>
              <a:gd name="connsiteX64" fmla="*/ 5127625 w 7334917"/>
              <a:gd name="connsiteY64" fmla="*/ 5334000 h 5572125"/>
              <a:gd name="connsiteX65" fmla="*/ 5286375 w 7334917"/>
              <a:gd name="connsiteY65" fmla="*/ 5381625 h 5572125"/>
              <a:gd name="connsiteX66" fmla="*/ 5334000 w 7334917"/>
              <a:gd name="connsiteY66" fmla="*/ 5397500 h 5572125"/>
              <a:gd name="connsiteX67" fmla="*/ 5381625 w 7334917"/>
              <a:gd name="connsiteY67" fmla="*/ 5413375 h 5572125"/>
              <a:gd name="connsiteX68" fmla="*/ 5445125 w 7334917"/>
              <a:gd name="connsiteY68" fmla="*/ 5429250 h 5572125"/>
              <a:gd name="connsiteX69" fmla="*/ 5556250 w 7334917"/>
              <a:gd name="connsiteY69" fmla="*/ 5476875 h 5572125"/>
              <a:gd name="connsiteX70" fmla="*/ 5651500 w 7334917"/>
              <a:gd name="connsiteY70" fmla="*/ 5508625 h 5572125"/>
              <a:gd name="connsiteX71" fmla="*/ 6477000 w 7334917"/>
              <a:gd name="connsiteY71" fmla="*/ 5461000 h 5572125"/>
              <a:gd name="connsiteX72" fmla="*/ 6524625 w 7334917"/>
              <a:gd name="connsiteY72" fmla="*/ 5429250 h 5572125"/>
              <a:gd name="connsiteX73" fmla="*/ 6588125 w 7334917"/>
              <a:gd name="connsiteY73" fmla="*/ 5334000 h 5572125"/>
              <a:gd name="connsiteX74" fmla="*/ 6619875 w 7334917"/>
              <a:gd name="connsiteY74" fmla="*/ 5286375 h 5572125"/>
              <a:gd name="connsiteX75" fmla="*/ 6731000 w 7334917"/>
              <a:gd name="connsiteY75" fmla="*/ 5159375 h 5572125"/>
              <a:gd name="connsiteX76" fmla="*/ 6794500 w 7334917"/>
              <a:gd name="connsiteY76" fmla="*/ 5048250 h 5572125"/>
              <a:gd name="connsiteX77" fmla="*/ 6873875 w 7334917"/>
              <a:gd name="connsiteY77" fmla="*/ 4937125 h 5572125"/>
              <a:gd name="connsiteX78" fmla="*/ 6937375 w 7334917"/>
              <a:gd name="connsiteY78" fmla="*/ 4826000 h 5572125"/>
              <a:gd name="connsiteX79" fmla="*/ 7080250 w 7334917"/>
              <a:gd name="connsiteY79" fmla="*/ 4556125 h 5572125"/>
              <a:gd name="connsiteX80" fmla="*/ 7127875 w 7334917"/>
              <a:gd name="connsiteY80" fmla="*/ 4460875 h 5572125"/>
              <a:gd name="connsiteX81" fmla="*/ 7223125 w 7334917"/>
              <a:gd name="connsiteY81" fmla="*/ 4302125 h 5572125"/>
              <a:gd name="connsiteX82" fmla="*/ 7254875 w 7334917"/>
              <a:gd name="connsiteY82" fmla="*/ 4254500 h 5572125"/>
              <a:gd name="connsiteX83" fmla="*/ 7270750 w 7334917"/>
              <a:gd name="connsiteY83" fmla="*/ 4206875 h 5572125"/>
              <a:gd name="connsiteX84" fmla="*/ 7302500 w 7334917"/>
              <a:gd name="connsiteY84" fmla="*/ 4143375 h 5572125"/>
              <a:gd name="connsiteX85" fmla="*/ 7334250 w 7334917"/>
              <a:gd name="connsiteY85" fmla="*/ 3429000 h 5572125"/>
              <a:gd name="connsiteX86" fmla="*/ 7286625 w 7334917"/>
              <a:gd name="connsiteY86" fmla="*/ 3413125 h 5572125"/>
              <a:gd name="connsiteX87" fmla="*/ 7064375 w 7334917"/>
              <a:gd name="connsiteY87" fmla="*/ 3286125 h 5572125"/>
              <a:gd name="connsiteX88" fmla="*/ 6778625 w 7334917"/>
              <a:gd name="connsiteY88" fmla="*/ 3111500 h 5572125"/>
              <a:gd name="connsiteX89" fmla="*/ 6556375 w 7334917"/>
              <a:gd name="connsiteY89" fmla="*/ 2984500 h 5572125"/>
              <a:gd name="connsiteX90" fmla="*/ 6096000 w 7334917"/>
              <a:gd name="connsiteY90" fmla="*/ 2778125 h 5572125"/>
              <a:gd name="connsiteX91" fmla="*/ 5683250 w 7334917"/>
              <a:gd name="connsiteY91" fmla="*/ 2603500 h 5572125"/>
              <a:gd name="connsiteX92" fmla="*/ 5619750 w 7334917"/>
              <a:gd name="connsiteY92" fmla="*/ 2587625 h 5572125"/>
              <a:gd name="connsiteX93" fmla="*/ 5540375 w 7334917"/>
              <a:gd name="connsiteY93" fmla="*/ 2555875 h 5572125"/>
              <a:gd name="connsiteX94" fmla="*/ 5429250 w 7334917"/>
              <a:gd name="connsiteY94" fmla="*/ 2524125 h 5572125"/>
              <a:gd name="connsiteX95" fmla="*/ 5381625 w 7334917"/>
              <a:gd name="connsiteY95" fmla="*/ 2508250 h 5572125"/>
              <a:gd name="connsiteX96" fmla="*/ 5095875 w 7334917"/>
              <a:gd name="connsiteY96" fmla="*/ 2460625 h 5572125"/>
              <a:gd name="connsiteX97" fmla="*/ 5032375 w 7334917"/>
              <a:gd name="connsiteY97" fmla="*/ 2444750 h 5572125"/>
              <a:gd name="connsiteX98" fmla="*/ 4841875 w 7334917"/>
              <a:gd name="connsiteY98" fmla="*/ 2428875 h 5572125"/>
              <a:gd name="connsiteX99" fmla="*/ 4413250 w 7334917"/>
              <a:gd name="connsiteY99" fmla="*/ 2444750 h 5572125"/>
              <a:gd name="connsiteX100" fmla="*/ 4333875 w 7334917"/>
              <a:gd name="connsiteY100" fmla="*/ 2476500 h 5572125"/>
              <a:gd name="connsiteX101" fmla="*/ 4222750 w 7334917"/>
              <a:gd name="connsiteY101" fmla="*/ 2524125 h 5572125"/>
              <a:gd name="connsiteX102" fmla="*/ 4191000 w 7334917"/>
              <a:gd name="connsiteY102" fmla="*/ 2603500 h 5572125"/>
              <a:gd name="connsiteX103" fmla="*/ 4175125 w 7334917"/>
              <a:gd name="connsiteY103" fmla="*/ 2651125 h 5572125"/>
              <a:gd name="connsiteX104" fmla="*/ 4095750 w 7334917"/>
              <a:gd name="connsiteY104" fmla="*/ 2762250 h 5572125"/>
              <a:gd name="connsiteX105" fmla="*/ 4064000 w 7334917"/>
              <a:gd name="connsiteY105" fmla="*/ 2825750 h 5572125"/>
              <a:gd name="connsiteX106" fmla="*/ 4016375 w 7334917"/>
              <a:gd name="connsiteY106" fmla="*/ 2905125 h 5572125"/>
              <a:gd name="connsiteX107" fmla="*/ 3984625 w 7334917"/>
              <a:gd name="connsiteY107" fmla="*/ 2968625 h 5572125"/>
              <a:gd name="connsiteX108" fmla="*/ 3857625 w 7334917"/>
              <a:gd name="connsiteY108" fmla="*/ 3175000 h 5572125"/>
              <a:gd name="connsiteX109" fmla="*/ 3825875 w 7334917"/>
              <a:gd name="connsiteY109" fmla="*/ 3222625 h 5572125"/>
              <a:gd name="connsiteX110" fmla="*/ 3794125 w 7334917"/>
              <a:gd name="connsiteY110" fmla="*/ 3286125 h 5572125"/>
              <a:gd name="connsiteX111" fmla="*/ 3714750 w 7334917"/>
              <a:gd name="connsiteY111" fmla="*/ 3460750 h 5572125"/>
              <a:gd name="connsiteX112" fmla="*/ 3683000 w 7334917"/>
              <a:gd name="connsiteY112" fmla="*/ 3508375 h 5572125"/>
              <a:gd name="connsiteX113" fmla="*/ 3651250 w 7334917"/>
              <a:gd name="connsiteY113" fmla="*/ 3619500 h 5572125"/>
              <a:gd name="connsiteX114" fmla="*/ 3619500 w 7334917"/>
              <a:gd name="connsiteY114" fmla="*/ 3683000 h 5572125"/>
              <a:gd name="connsiteX115" fmla="*/ 3571875 w 7334917"/>
              <a:gd name="connsiteY115" fmla="*/ 3810000 h 5572125"/>
              <a:gd name="connsiteX116" fmla="*/ 3540125 w 7334917"/>
              <a:gd name="connsiteY116" fmla="*/ 3889375 h 5572125"/>
              <a:gd name="connsiteX117" fmla="*/ 3492500 w 7334917"/>
              <a:gd name="connsiteY117" fmla="*/ 3984625 h 5572125"/>
              <a:gd name="connsiteX118" fmla="*/ 3143250 w 7334917"/>
              <a:gd name="connsiteY118" fmla="*/ 4079875 h 5572125"/>
              <a:gd name="connsiteX119" fmla="*/ 2905125 w 7334917"/>
              <a:gd name="connsiteY119" fmla="*/ 4111625 h 5572125"/>
              <a:gd name="connsiteX120" fmla="*/ 1968500 w 7334917"/>
              <a:gd name="connsiteY120" fmla="*/ 4064000 h 5572125"/>
              <a:gd name="connsiteX121" fmla="*/ 1841500 w 7334917"/>
              <a:gd name="connsiteY121" fmla="*/ 4032250 h 5572125"/>
              <a:gd name="connsiteX122" fmla="*/ 1714500 w 7334917"/>
              <a:gd name="connsiteY122" fmla="*/ 3984625 h 5572125"/>
              <a:gd name="connsiteX123" fmla="*/ 1603375 w 7334917"/>
              <a:gd name="connsiteY123" fmla="*/ 3937000 h 5572125"/>
              <a:gd name="connsiteX124" fmla="*/ 1539875 w 7334917"/>
              <a:gd name="connsiteY124" fmla="*/ 3889375 h 5572125"/>
              <a:gd name="connsiteX125" fmla="*/ 1428750 w 7334917"/>
              <a:gd name="connsiteY125" fmla="*/ 3810000 h 5572125"/>
              <a:gd name="connsiteX126" fmla="*/ 1381125 w 7334917"/>
              <a:gd name="connsiteY126" fmla="*/ 3746500 h 5572125"/>
              <a:gd name="connsiteX127" fmla="*/ 1317625 w 7334917"/>
              <a:gd name="connsiteY127" fmla="*/ 3683000 h 5572125"/>
              <a:gd name="connsiteX128" fmla="*/ 1222375 w 7334917"/>
              <a:gd name="connsiteY128" fmla="*/ 3540125 h 5572125"/>
              <a:gd name="connsiteX129" fmla="*/ 1158875 w 7334917"/>
              <a:gd name="connsiteY129" fmla="*/ 3444875 h 5572125"/>
              <a:gd name="connsiteX130" fmla="*/ 1111250 w 7334917"/>
              <a:gd name="connsiteY130" fmla="*/ 3381375 h 5572125"/>
              <a:gd name="connsiteX131" fmla="*/ 1063625 w 7334917"/>
              <a:gd name="connsiteY131" fmla="*/ 3302000 h 5572125"/>
              <a:gd name="connsiteX132" fmla="*/ 984250 w 7334917"/>
              <a:gd name="connsiteY132" fmla="*/ 3175000 h 5572125"/>
              <a:gd name="connsiteX133" fmla="*/ 889000 w 7334917"/>
              <a:gd name="connsiteY133" fmla="*/ 3016250 h 5572125"/>
              <a:gd name="connsiteX134" fmla="*/ 825500 w 7334917"/>
              <a:gd name="connsiteY134" fmla="*/ 2841625 h 5572125"/>
              <a:gd name="connsiteX135" fmla="*/ 777875 w 7334917"/>
              <a:gd name="connsiteY135" fmla="*/ 2762250 h 5572125"/>
              <a:gd name="connsiteX136" fmla="*/ 730250 w 7334917"/>
              <a:gd name="connsiteY136" fmla="*/ 2603500 h 5572125"/>
              <a:gd name="connsiteX137" fmla="*/ 714375 w 7334917"/>
              <a:gd name="connsiteY137" fmla="*/ 2524125 h 5572125"/>
              <a:gd name="connsiteX138" fmla="*/ 682625 w 7334917"/>
              <a:gd name="connsiteY138" fmla="*/ 2444750 h 5572125"/>
              <a:gd name="connsiteX139" fmla="*/ 666750 w 7334917"/>
              <a:gd name="connsiteY139" fmla="*/ 2381250 h 5572125"/>
              <a:gd name="connsiteX140" fmla="*/ 698500 w 7334917"/>
              <a:gd name="connsiteY140" fmla="*/ 1539875 h 5572125"/>
              <a:gd name="connsiteX141" fmla="*/ 904875 w 7334917"/>
              <a:gd name="connsiteY141" fmla="*/ 1079500 h 5572125"/>
              <a:gd name="connsiteX142" fmla="*/ 984250 w 7334917"/>
              <a:gd name="connsiteY142" fmla="*/ 904875 h 5572125"/>
              <a:gd name="connsiteX143" fmla="*/ 1174750 w 7334917"/>
              <a:gd name="connsiteY143" fmla="*/ 650875 h 5572125"/>
              <a:gd name="connsiteX144" fmla="*/ 1428750 w 7334917"/>
              <a:gd name="connsiteY144" fmla="*/ 396875 h 5572125"/>
              <a:gd name="connsiteX145" fmla="*/ 1587500 w 7334917"/>
              <a:gd name="connsiteY145" fmla="*/ 492125 h 5572125"/>
              <a:gd name="connsiteX146" fmla="*/ 1651000 w 7334917"/>
              <a:gd name="connsiteY146" fmla="*/ 539750 h 5572125"/>
              <a:gd name="connsiteX147" fmla="*/ 1714500 w 7334917"/>
              <a:gd name="connsiteY147" fmla="*/ 571500 h 5572125"/>
              <a:gd name="connsiteX148" fmla="*/ 2032000 w 7334917"/>
              <a:gd name="connsiteY148" fmla="*/ 777875 h 5572125"/>
              <a:gd name="connsiteX149" fmla="*/ 2460625 w 7334917"/>
              <a:gd name="connsiteY149" fmla="*/ 1016000 h 5572125"/>
              <a:gd name="connsiteX150" fmla="*/ 2555875 w 7334917"/>
              <a:gd name="connsiteY150" fmla="*/ 1079500 h 5572125"/>
              <a:gd name="connsiteX151" fmla="*/ 2651125 w 7334917"/>
              <a:gd name="connsiteY151" fmla="*/ 1127125 h 5572125"/>
              <a:gd name="connsiteX152" fmla="*/ 2825750 w 7334917"/>
              <a:gd name="connsiteY152" fmla="*/ 1238250 h 5572125"/>
              <a:gd name="connsiteX153" fmla="*/ 2921000 w 7334917"/>
              <a:gd name="connsiteY153" fmla="*/ 1285875 h 5572125"/>
              <a:gd name="connsiteX154" fmla="*/ 3079750 w 7334917"/>
              <a:gd name="connsiteY154" fmla="*/ 1428750 h 5572125"/>
              <a:gd name="connsiteX155" fmla="*/ 3206750 w 7334917"/>
              <a:gd name="connsiteY155" fmla="*/ 1539875 h 5572125"/>
              <a:gd name="connsiteX156" fmla="*/ 3302000 w 7334917"/>
              <a:gd name="connsiteY156" fmla="*/ 1666875 h 5572125"/>
              <a:gd name="connsiteX157" fmla="*/ 3444875 w 7334917"/>
              <a:gd name="connsiteY157" fmla="*/ 1857375 h 5572125"/>
              <a:gd name="connsiteX158" fmla="*/ 3460750 w 7334917"/>
              <a:gd name="connsiteY158" fmla="*/ 1905000 h 5572125"/>
              <a:gd name="connsiteX159" fmla="*/ 3508375 w 7334917"/>
              <a:gd name="connsiteY159" fmla="*/ 2079625 h 5572125"/>
              <a:gd name="connsiteX160" fmla="*/ 3492500 w 7334917"/>
              <a:gd name="connsiteY160" fmla="*/ 2286000 h 5572125"/>
              <a:gd name="connsiteX161" fmla="*/ 3460750 w 7334917"/>
              <a:gd name="connsiteY161" fmla="*/ 2333625 h 5572125"/>
              <a:gd name="connsiteX162" fmla="*/ 3397250 w 7334917"/>
              <a:gd name="connsiteY162" fmla="*/ 2365375 h 5572125"/>
              <a:gd name="connsiteX163" fmla="*/ 3286125 w 7334917"/>
              <a:gd name="connsiteY163" fmla="*/ 2397125 h 5572125"/>
              <a:gd name="connsiteX164" fmla="*/ 2873375 w 7334917"/>
              <a:gd name="connsiteY164" fmla="*/ 2270125 h 5572125"/>
              <a:gd name="connsiteX165" fmla="*/ 2857500 w 7334917"/>
              <a:gd name="connsiteY165" fmla="*/ 2206625 h 5572125"/>
              <a:gd name="connsiteX166" fmla="*/ 2936875 w 7334917"/>
              <a:gd name="connsiteY166" fmla="*/ 1762125 h 5572125"/>
              <a:gd name="connsiteX167" fmla="*/ 3000375 w 7334917"/>
              <a:gd name="connsiteY167" fmla="*/ 1698625 h 5572125"/>
              <a:gd name="connsiteX168" fmla="*/ 3048000 w 7334917"/>
              <a:gd name="connsiteY168" fmla="*/ 1635125 h 5572125"/>
              <a:gd name="connsiteX169" fmla="*/ 3270250 w 7334917"/>
              <a:gd name="connsiteY169" fmla="*/ 1476375 h 5572125"/>
              <a:gd name="connsiteX170" fmla="*/ 3429000 w 7334917"/>
              <a:gd name="connsiteY170" fmla="*/ 1444625 h 5572125"/>
              <a:gd name="connsiteX171" fmla="*/ 3619500 w 7334917"/>
              <a:gd name="connsiteY171" fmla="*/ 1460500 h 5572125"/>
              <a:gd name="connsiteX172" fmla="*/ 3698875 w 7334917"/>
              <a:gd name="connsiteY172" fmla="*/ 1476375 h 5572125"/>
              <a:gd name="connsiteX173" fmla="*/ 3794125 w 7334917"/>
              <a:gd name="connsiteY173" fmla="*/ 1571625 h 5572125"/>
              <a:gd name="connsiteX174" fmla="*/ 3778250 w 7334917"/>
              <a:gd name="connsiteY174" fmla="*/ 1651000 h 5572125"/>
              <a:gd name="connsiteX175" fmla="*/ 3635375 w 7334917"/>
              <a:gd name="connsiteY175" fmla="*/ 1714500 h 5572125"/>
              <a:gd name="connsiteX176" fmla="*/ 3333750 w 7334917"/>
              <a:gd name="connsiteY176" fmla="*/ 1666875 h 5572125"/>
              <a:gd name="connsiteX177" fmla="*/ 3254375 w 7334917"/>
              <a:gd name="connsiteY177" fmla="*/ 1587500 h 5572125"/>
              <a:gd name="connsiteX178" fmla="*/ 3143250 w 7334917"/>
              <a:gd name="connsiteY178" fmla="*/ 1397000 h 5572125"/>
              <a:gd name="connsiteX179" fmla="*/ 3111500 w 7334917"/>
              <a:gd name="connsiteY179" fmla="*/ 1238250 h 5572125"/>
              <a:gd name="connsiteX180" fmla="*/ 3127375 w 7334917"/>
              <a:gd name="connsiteY180" fmla="*/ 444500 h 5572125"/>
              <a:gd name="connsiteX181" fmla="*/ 3222625 w 7334917"/>
              <a:gd name="connsiteY181" fmla="*/ 269875 h 5572125"/>
              <a:gd name="connsiteX182" fmla="*/ 3286125 w 7334917"/>
              <a:gd name="connsiteY182" fmla="*/ 158750 h 5572125"/>
              <a:gd name="connsiteX183" fmla="*/ 3333750 w 7334917"/>
              <a:gd name="connsiteY183" fmla="*/ 111125 h 5572125"/>
              <a:gd name="connsiteX184" fmla="*/ 3508375 w 7334917"/>
              <a:gd name="connsiteY184" fmla="*/ 0 h 5572125"/>
              <a:gd name="connsiteX185" fmla="*/ 3794125 w 7334917"/>
              <a:gd name="connsiteY185" fmla="*/ 15875 h 5572125"/>
              <a:gd name="connsiteX186" fmla="*/ 4032250 w 7334917"/>
              <a:gd name="connsiteY186" fmla="*/ 111125 h 5572125"/>
              <a:gd name="connsiteX187" fmla="*/ 4238625 w 7334917"/>
              <a:gd name="connsiteY187" fmla="*/ 206375 h 5572125"/>
              <a:gd name="connsiteX188" fmla="*/ 4318000 w 7334917"/>
              <a:gd name="connsiteY188" fmla="*/ 254000 h 5572125"/>
              <a:gd name="connsiteX189" fmla="*/ 4397375 w 7334917"/>
              <a:gd name="connsiteY189" fmla="*/ 285750 h 5572125"/>
              <a:gd name="connsiteX190" fmla="*/ 4460875 w 7334917"/>
              <a:gd name="connsiteY190" fmla="*/ 333375 h 5572125"/>
              <a:gd name="connsiteX191" fmla="*/ 4540250 w 7334917"/>
              <a:gd name="connsiteY191" fmla="*/ 365125 h 5572125"/>
              <a:gd name="connsiteX192" fmla="*/ 4635500 w 7334917"/>
              <a:gd name="connsiteY192" fmla="*/ 428625 h 5572125"/>
              <a:gd name="connsiteX193" fmla="*/ 4714875 w 7334917"/>
              <a:gd name="connsiteY193" fmla="*/ 460375 h 5572125"/>
              <a:gd name="connsiteX194" fmla="*/ 4810125 w 7334917"/>
              <a:gd name="connsiteY194" fmla="*/ 523875 h 5572125"/>
              <a:gd name="connsiteX195" fmla="*/ 4857750 w 7334917"/>
              <a:gd name="connsiteY195" fmla="*/ 555625 h 5572125"/>
              <a:gd name="connsiteX196" fmla="*/ 4905375 w 7334917"/>
              <a:gd name="connsiteY196" fmla="*/ 571500 h 5572125"/>
              <a:gd name="connsiteX197" fmla="*/ 5032375 w 7334917"/>
              <a:gd name="connsiteY197" fmla="*/ 650875 h 5572125"/>
              <a:gd name="connsiteX198" fmla="*/ 5080000 w 7334917"/>
              <a:gd name="connsiteY198" fmla="*/ 682625 h 5572125"/>
              <a:gd name="connsiteX199" fmla="*/ 5191125 w 7334917"/>
              <a:gd name="connsiteY199" fmla="*/ 777875 h 5572125"/>
              <a:gd name="connsiteX200" fmla="*/ 5207000 w 7334917"/>
              <a:gd name="connsiteY200" fmla="*/ 825500 h 5572125"/>
              <a:gd name="connsiteX201" fmla="*/ 5191125 w 7334917"/>
              <a:gd name="connsiteY201" fmla="*/ 1031875 h 5572125"/>
              <a:gd name="connsiteX202" fmla="*/ 5159375 w 7334917"/>
              <a:gd name="connsiteY202" fmla="*/ 1127125 h 5572125"/>
              <a:gd name="connsiteX203" fmla="*/ 5111750 w 7334917"/>
              <a:gd name="connsiteY203" fmla="*/ 1270000 h 5572125"/>
              <a:gd name="connsiteX204" fmla="*/ 5080000 w 7334917"/>
              <a:gd name="connsiteY204" fmla="*/ 1397000 h 5572125"/>
              <a:gd name="connsiteX205" fmla="*/ 5048250 w 7334917"/>
              <a:gd name="connsiteY205" fmla="*/ 1492250 h 5572125"/>
              <a:gd name="connsiteX206" fmla="*/ 5000625 w 7334917"/>
              <a:gd name="connsiteY206" fmla="*/ 1476375 h 5572125"/>
              <a:gd name="connsiteX207" fmla="*/ 4921250 w 7334917"/>
              <a:gd name="connsiteY207" fmla="*/ 1460500 h 557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7334917" h="5572125">
                <a:moveTo>
                  <a:pt x="3222625" y="158750"/>
                </a:moveTo>
                <a:cubicBezTo>
                  <a:pt x="2989128" y="298848"/>
                  <a:pt x="3376539" y="64690"/>
                  <a:pt x="2857500" y="396875"/>
                </a:cubicBezTo>
                <a:cubicBezTo>
                  <a:pt x="2821566" y="419873"/>
                  <a:pt x="2780505" y="434777"/>
                  <a:pt x="2746375" y="460375"/>
                </a:cubicBezTo>
                <a:cubicBezTo>
                  <a:pt x="2695399" y="498607"/>
                  <a:pt x="2655211" y="550143"/>
                  <a:pt x="2603500" y="587375"/>
                </a:cubicBezTo>
                <a:cubicBezTo>
                  <a:pt x="2522474" y="645714"/>
                  <a:pt x="2431775" y="689561"/>
                  <a:pt x="2349500" y="746125"/>
                </a:cubicBezTo>
                <a:cubicBezTo>
                  <a:pt x="2262289" y="806083"/>
                  <a:pt x="2180765" y="873930"/>
                  <a:pt x="2095500" y="936625"/>
                </a:cubicBezTo>
                <a:cubicBezTo>
                  <a:pt x="2000841" y="1006227"/>
                  <a:pt x="1892831" y="1059919"/>
                  <a:pt x="1809750" y="1143000"/>
                </a:cubicBezTo>
                <a:cubicBezTo>
                  <a:pt x="1793875" y="1158875"/>
                  <a:pt x="1779920" y="1176937"/>
                  <a:pt x="1762125" y="1190625"/>
                </a:cubicBezTo>
                <a:cubicBezTo>
                  <a:pt x="1642165" y="1282902"/>
                  <a:pt x="1513267" y="1363611"/>
                  <a:pt x="1397000" y="1460500"/>
                </a:cubicBezTo>
                <a:cubicBezTo>
                  <a:pt x="1365250" y="1486958"/>
                  <a:pt x="1330974" y="1510651"/>
                  <a:pt x="1301750" y="1539875"/>
                </a:cubicBezTo>
                <a:cubicBezTo>
                  <a:pt x="1272526" y="1569099"/>
                  <a:pt x="1252526" y="1606858"/>
                  <a:pt x="1222375" y="1635125"/>
                </a:cubicBezTo>
                <a:cubicBezTo>
                  <a:pt x="1167507" y="1686563"/>
                  <a:pt x="1094733" y="1719272"/>
                  <a:pt x="1047750" y="1778000"/>
                </a:cubicBezTo>
                <a:cubicBezTo>
                  <a:pt x="886017" y="1980166"/>
                  <a:pt x="1090876" y="1730082"/>
                  <a:pt x="904875" y="1936750"/>
                </a:cubicBezTo>
                <a:cubicBezTo>
                  <a:pt x="882208" y="1961935"/>
                  <a:pt x="863426" y="1990399"/>
                  <a:pt x="841375" y="2016125"/>
                </a:cubicBezTo>
                <a:cubicBezTo>
                  <a:pt x="768159" y="2101543"/>
                  <a:pt x="686626" y="2180123"/>
                  <a:pt x="619125" y="2270125"/>
                </a:cubicBezTo>
                <a:cubicBezTo>
                  <a:pt x="483758" y="2450615"/>
                  <a:pt x="706559" y="2150165"/>
                  <a:pt x="460375" y="2508250"/>
                </a:cubicBezTo>
                <a:cubicBezTo>
                  <a:pt x="441179" y="2536171"/>
                  <a:pt x="414308" y="2558570"/>
                  <a:pt x="396875" y="2587625"/>
                </a:cubicBezTo>
                <a:cubicBezTo>
                  <a:pt x="382214" y="2612061"/>
                  <a:pt x="377176" y="2641177"/>
                  <a:pt x="365125" y="2667000"/>
                </a:cubicBezTo>
                <a:cubicBezTo>
                  <a:pt x="340106" y="2720612"/>
                  <a:pt x="313591" y="2773548"/>
                  <a:pt x="285750" y="2825750"/>
                </a:cubicBezTo>
                <a:cubicBezTo>
                  <a:pt x="271230" y="2852975"/>
                  <a:pt x="250893" y="2877035"/>
                  <a:pt x="238125" y="2905125"/>
                </a:cubicBezTo>
                <a:cubicBezTo>
                  <a:pt x="224276" y="2935593"/>
                  <a:pt x="217812" y="2968923"/>
                  <a:pt x="206375" y="3000375"/>
                </a:cubicBezTo>
                <a:cubicBezTo>
                  <a:pt x="196637" y="3027156"/>
                  <a:pt x="186199" y="3053710"/>
                  <a:pt x="174625" y="3079750"/>
                </a:cubicBezTo>
                <a:cubicBezTo>
                  <a:pt x="137743" y="3162733"/>
                  <a:pt x="142497" y="3128508"/>
                  <a:pt x="111125" y="3222625"/>
                </a:cubicBezTo>
                <a:cubicBezTo>
                  <a:pt x="104226" y="3243323"/>
                  <a:pt x="102911" y="3265696"/>
                  <a:pt x="95250" y="3286125"/>
                </a:cubicBezTo>
                <a:cubicBezTo>
                  <a:pt x="86941" y="3308283"/>
                  <a:pt x="70984" y="3327174"/>
                  <a:pt x="63500" y="3349625"/>
                </a:cubicBezTo>
                <a:cubicBezTo>
                  <a:pt x="49701" y="3391022"/>
                  <a:pt x="40893" y="3433957"/>
                  <a:pt x="31750" y="3476625"/>
                </a:cubicBezTo>
                <a:cubicBezTo>
                  <a:pt x="18017" y="3540713"/>
                  <a:pt x="7732" y="3637015"/>
                  <a:pt x="0" y="3698875"/>
                </a:cubicBezTo>
                <a:cubicBezTo>
                  <a:pt x="10147" y="3942401"/>
                  <a:pt x="-13815" y="3983899"/>
                  <a:pt x="31750" y="4143375"/>
                </a:cubicBezTo>
                <a:cubicBezTo>
                  <a:pt x="36347" y="4159465"/>
                  <a:pt x="41033" y="4175619"/>
                  <a:pt x="47625" y="4191000"/>
                </a:cubicBezTo>
                <a:cubicBezTo>
                  <a:pt x="56947" y="4212752"/>
                  <a:pt x="70053" y="4232748"/>
                  <a:pt x="79375" y="4254500"/>
                </a:cubicBezTo>
                <a:cubicBezTo>
                  <a:pt x="94380" y="4289511"/>
                  <a:pt x="93839" y="4323221"/>
                  <a:pt x="127000" y="4349750"/>
                </a:cubicBezTo>
                <a:cubicBezTo>
                  <a:pt x="140067" y="4360203"/>
                  <a:pt x="158750" y="4360333"/>
                  <a:pt x="174625" y="4365625"/>
                </a:cubicBezTo>
                <a:cubicBezTo>
                  <a:pt x="397175" y="4349729"/>
                  <a:pt x="353701" y="4355763"/>
                  <a:pt x="539750" y="4333875"/>
                </a:cubicBezTo>
                <a:cubicBezTo>
                  <a:pt x="612580" y="4325307"/>
                  <a:pt x="676109" y="4319629"/>
                  <a:pt x="746125" y="4302125"/>
                </a:cubicBezTo>
                <a:cubicBezTo>
                  <a:pt x="792842" y="4290446"/>
                  <a:pt x="811817" y="4277217"/>
                  <a:pt x="857250" y="4254500"/>
                </a:cubicBezTo>
                <a:cubicBezTo>
                  <a:pt x="878417" y="4259792"/>
                  <a:pt x="899356" y="4266096"/>
                  <a:pt x="920750" y="4270375"/>
                </a:cubicBezTo>
                <a:cubicBezTo>
                  <a:pt x="952313" y="4276688"/>
                  <a:pt x="984773" y="4278443"/>
                  <a:pt x="1016000" y="4286250"/>
                </a:cubicBezTo>
                <a:cubicBezTo>
                  <a:pt x="1048468" y="4294367"/>
                  <a:pt x="1080176" y="4305571"/>
                  <a:pt x="1111250" y="4318000"/>
                </a:cubicBezTo>
                <a:cubicBezTo>
                  <a:pt x="1113477" y="4318891"/>
                  <a:pt x="1254752" y="4387304"/>
                  <a:pt x="1301750" y="4397375"/>
                </a:cubicBezTo>
                <a:cubicBezTo>
                  <a:pt x="1359599" y="4409771"/>
                  <a:pt x="1418481" y="4416937"/>
                  <a:pt x="1476375" y="4429125"/>
                </a:cubicBezTo>
                <a:cubicBezTo>
                  <a:pt x="1519075" y="4438115"/>
                  <a:pt x="1560076" y="4455463"/>
                  <a:pt x="1603375" y="4460875"/>
                </a:cubicBezTo>
                <a:cubicBezTo>
                  <a:pt x="1645708" y="4466167"/>
                  <a:pt x="1687924" y="4472505"/>
                  <a:pt x="1730375" y="4476750"/>
                </a:cubicBezTo>
                <a:cubicBezTo>
                  <a:pt x="1793779" y="4483090"/>
                  <a:pt x="1857729" y="4484092"/>
                  <a:pt x="1920875" y="4492625"/>
                </a:cubicBezTo>
                <a:cubicBezTo>
                  <a:pt x="2053643" y="4510567"/>
                  <a:pt x="2185485" y="4534792"/>
                  <a:pt x="2317750" y="4556125"/>
                </a:cubicBezTo>
                <a:cubicBezTo>
                  <a:pt x="2533811" y="4590974"/>
                  <a:pt x="2314471" y="4553764"/>
                  <a:pt x="2476500" y="4587875"/>
                </a:cubicBezTo>
                <a:cubicBezTo>
                  <a:pt x="2555711" y="4604551"/>
                  <a:pt x="2636095" y="4615867"/>
                  <a:pt x="2714625" y="4635500"/>
                </a:cubicBezTo>
                <a:cubicBezTo>
                  <a:pt x="2735792" y="4640792"/>
                  <a:pt x="2756604" y="4647788"/>
                  <a:pt x="2778125" y="4651375"/>
                </a:cubicBezTo>
                <a:cubicBezTo>
                  <a:pt x="2820207" y="4658389"/>
                  <a:pt x="2863193" y="4659388"/>
                  <a:pt x="2905125" y="4667250"/>
                </a:cubicBezTo>
                <a:cubicBezTo>
                  <a:pt x="2999684" y="4684980"/>
                  <a:pt x="3099260" y="4721176"/>
                  <a:pt x="3190875" y="4746625"/>
                </a:cubicBezTo>
                <a:cubicBezTo>
                  <a:pt x="3253232" y="4763946"/>
                  <a:pt x="3350959" y="4781868"/>
                  <a:pt x="3413125" y="4810125"/>
                </a:cubicBezTo>
                <a:cubicBezTo>
                  <a:pt x="3441215" y="4822893"/>
                  <a:pt x="3467816" y="4839237"/>
                  <a:pt x="3492500" y="4857750"/>
                </a:cubicBezTo>
                <a:cubicBezTo>
                  <a:pt x="3510461" y="4871220"/>
                  <a:pt x="3524250" y="4889500"/>
                  <a:pt x="3540125" y="4905375"/>
                </a:cubicBezTo>
                <a:cubicBezTo>
                  <a:pt x="3545417" y="4937125"/>
                  <a:pt x="3542927" y="4971211"/>
                  <a:pt x="3556000" y="5000625"/>
                </a:cubicBezTo>
                <a:cubicBezTo>
                  <a:pt x="3565118" y="5021141"/>
                  <a:pt x="3588841" y="5031354"/>
                  <a:pt x="3603625" y="5048250"/>
                </a:cubicBezTo>
                <a:cubicBezTo>
                  <a:pt x="3763837" y="5231349"/>
                  <a:pt x="3552176" y="5012676"/>
                  <a:pt x="3762375" y="5222875"/>
                </a:cubicBezTo>
                <a:cubicBezTo>
                  <a:pt x="3981839" y="5442339"/>
                  <a:pt x="3785263" y="5269190"/>
                  <a:pt x="3937000" y="5365750"/>
                </a:cubicBezTo>
                <a:cubicBezTo>
                  <a:pt x="3975404" y="5390189"/>
                  <a:pt x="4010250" y="5419875"/>
                  <a:pt x="4048125" y="5445125"/>
                </a:cubicBezTo>
                <a:cubicBezTo>
                  <a:pt x="4085728" y="5470193"/>
                  <a:pt x="4182977" y="5525912"/>
                  <a:pt x="4222750" y="5540375"/>
                </a:cubicBezTo>
                <a:cubicBezTo>
                  <a:pt x="4248108" y="5549596"/>
                  <a:pt x="4275785" y="5550397"/>
                  <a:pt x="4302125" y="5556250"/>
                </a:cubicBezTo>
                <a:cubicBezTo>
                  <a:pt x="4323424" y="5560983"/>
                  <a:pt x="4344458" y="5566833"/>
                  <a:pt x="4365625" y="5572125"/>
                </a:cubicBezTo>
                <a:cubicBezTo>
                  <a:pt x="4418542" y="5566833"/>
                  <a:pt x="4473923" y="5573067"/>
                  <a:pt x="4524375" y="5556250"/>
                </a:cubicBezTo>
                <a:cubicBezTo>
                  <a:pt x="4556519" y="5545535"/>
                  <a:pt x="4575248" y="5511073"/>
                  <a:pt x="4603750" y="5492750"/>
                </a:cubicBezTo>
                <a:cubicBezTo>
                  <a:pt x="4649578" y="5463289"/>
                  <a:pt x="4697027" y="5435919"/>
                  <a:pt x="4746625" y="5413375"/>
                </a:cubicBezTo>
                <a:cubicBezTo>
                  <a:pt x="4840545" y="5370684"/>
                  <a:pt x="4912155" y="5347615"/>
                  <a:pt x="5000625" y="5318125"/>
                </a:cubicBezTo>
                <a:cubicBezTo>
                  <a:pt x="5042958" y="5323417"/>
                  <a:pt x="5085543" y="5326986"/>
                  <a:pt x="5127625" y="5334000"/>
                </a:cubicBezTo>
                <a:cubicBezTo>
                  <a:pt x="5175609" y="5341997"/>
                  <a:pt x="5244031" y="5367510"/>
                  <a:pt x="5286375" y="5381625"/>
                </a:cubicBezTo>
                <a:lnTo>
                  <a:pt x="5334000" y="5397500"/>
                </a:lnTo>
                <a:cubicBezTo>
                  <a:pt x="5349875" y="5402792"/>
                  <a:pt x="5365391" y="5409316"/>
                  <a:pt x="5381625" y="5413375"/>
                </a:cubicBezTo>
                <a:cubicBezTo>
                  <a:pt x="5402792" y="5418667"/>
                  <a:pt x="5424146" y="5423256"/>
                  <a:pt x="5445125" y="5429250"/>
                </a:cubicBezTo>
                <a:cubicBezTo>
                  <a:pt x="5534551" y="5454800"/>
                  <a:pt x="5450417" y="5434542"/>
                  <a:pt x="5556250" y="5476875"/>
                </a:cubicBezTo>
                <a:cubicBezTo>
                  <a:pt x="5587324" y="5489304"/>
                  <a:pt x="5651500" y="5508625"/>
                  <a:pt x="5651500" y="5508625"/>
                </a:cubicBezTo>
                <a:cubicBezTo>
                  <a:pt x="5807350" y="5504729"/>
                  <a:pt x="6242897" y="5523427"/>
                  <a:pt x="6477000" y="5461000"/>
                </a:cubicBezTo>
                <a:cubicBezTo>
                  <a:pt x="6495435" y="5456084"/>
                  <a:pt x="6508750" y="5439833"/>
                  <a:pt x="6524625" y="5429250"/>
                </a:cubicBezTo>
                <a:cubicBezTo>
                  <a:pt x="6552524" y="5345554"/>
                  <a:pt x="6522061" y="5413277"/>
                  <a:pt x="6588125" y="5334000"/>
                </a:cubicBezTo>
                <a:cubicBezTo>
                  <a:pt x="6600339" y="5319343"/>
                  <a:pt x="6607793" y="5301142"/>
                  <a:pt x="6619875" y="5286375"/>
                </a:cubicBezTo>
                <a:cubicBezTo>
                  <a:pt x="6655495" y="5242839"/>
                  <a:pt x="6695380" y="5202911"/>
                  <a:pt x="6731000" y="5159375"/>
                </a:cubicBezTo>
                <a:cubicBezTo>
                  <a:pt x="6780037" y="5099440"/>
                  <a:pt x="6749057" y="5119660"/>
                  <a:pt x="6794500" y="5048250"/>
                </a:cubicBezTo>
                <a:cubicBezTo>
                  <a:pt x="6818939" y="5009846"/>
                  <a:pt x="6847417" y="4974167"/>
                  <a:pt x="6873875" y="4937125"/>
                </a:cubicBezTo>
                <a:cubicBezTo>
                  <a:pt x="6910274" y="4827929"/>
                  <a:pt x="6860488" y="4960552"/>
                  <a:pt x="6937375" y="4826000"/>
                </a:cubicBezTo>
                <a:cubicBezTo>
                  <a:pt x="6987876" y="4737624"/>
                  <a:pt x="7033167" y="4646368"/>
                  <a:pt x="7080250" y="4556125"/>
                </a:cubicBezTo>
                <a:cubicBezTo>
                  <a:pt x="7096670" y="4524653"/>
                  <a:pt x="7108184" y="4490411"/>
                  <a:pt x="7127875" y="4460875"/>
                </a:cubicBezTo>
                <a:cubicBezTo>
                  <a:pt x="7283214" y="4227866"/>
                  <a:pt x="7125495" y="4472978"/>
                  <a:pt x="7223125" y="4302125"/>
                </a:cubicBezTo>
                <a:cubicBezTo>
                  <a:pt x="7232591" y="4285559"/>
                  <a:pt x="7246342" y="4271565"/>
                  <a:pt x="7254875" y="4254500"/>
                </a:cubicBezTo>
                <a:cubicBezTo>
                  <a:pt x="7262359" y="4239533"/>
                  <a:pt x="7264158" y="4222256"/>
                  <a:pt x="7270750" y="4206875"/>
                </a:cubicBezTo>
                <a:cubicBezTo>
                  <a:pt x="7280072" y="4185123"/>
                  <a:pt x="7291917" y="4164542"/>
                  <a:pt x="7302500" y="4143375"/>
                </a:cubicBezTo>
                <a:cubicBezTo>
                  <a:pt x="7313083" y="3905250"/>
                  <a:pt x="7339431" y="3667304"/>
                  <a:pt x="7334250" y="3429000"/>
                </a:cubicBezTo>
                <a:cubicBezTo>
                  <a:pt x="7333886" y="3412270"/>
                  <a:pt x="7301414" y="3420955"/>
                  <a:pt x="7286625" y="3413125"/>
                </a:cubicBezTo>
                <a:cubicBezTo>
                  <a:pt x="7211215" y="3373202"/>
                  <a:pt x="7137743" y="3329687"/>
                  <a:pt x="7064375" y="3286125"/>
                </a:cubicBezTo>
                <a:cubicBezTo>
                  <a:pt x="6968391" y="3229135"/>
                  <a:pt x="6873977" y="3169541"/>
                  <a:pt x="6778625" y="3111500"/>
                </a:cubicBezTo>
                <a:cubicBezTo>
                  <a:pt x="6723697" y="3078065"/>
                  <a:pt x="6600570" y="3004311"/>
                  <a:pt x="6556375" y="2984500"/>
                </a:cubicBezTo>
                <a:cubicBezTo>
                  <a:pt x="6402917" y="2915708"/>
                  <a:pt x="6246417" y="2853334"/>
                  <a:pt x="6096000" y="2778125"/>
                </a:cubicBezTo>
                <a:cubicBezTo>
                  <a:pt x="5962460" y="2711355"/>
                  <a:pt x="5829855" y="2640151"/>
                  <a:pt x="5683250" y="2603500"/>
                </a:cubicBezTo>
                <a:cubicBezTo>
                  <a:pt x="5662083" y="2598208"/>
                  <a:pt x="5640448" y="2594524"/>
                  <a:pt x="5619750" y="2587625"/>
                </a:cubicBezTo>
                <a:cubicBezTo>
                  <a:pt x="5592716" y="2578614"/>
                  <a:pt x="5567057" y="2565881"/>
                  <a:pt x="5540375" y="2555875"/>
                </a:cubicBezTo>
                <a:cubicBezTo>
                  <a:pt x="5479475" y="2533037"/>
                  <a:pt x="5499306" y="2544141"/>
                  <a:pt x="5429250" y="2524125"/>
                </a:cubicBezTo>
                <a:cubicBezTo>
                  <a:pt x="5413160" y="2519528"/>
                  <a:pt x="5397930" y="2512013"/>
                  <a:pt x="5381625" y="2508250"/>
                </a:cubicBezTo>
                <a:cubicBezTo>
                  <a:pt x="5128876" y="2449923"/>
                  <a:pt x="5317663" y="2497590"/>
                  <a:pt x="5095875" y="2460625"/>
                </a:cubicBezTo>
                <a:cubicBezTo>
                  <a:pt x="5074354" y="2457038"/>
                  <a:pt x="5054025" y="2447456"/>
                  <a:pt x="5032375" y="2444750"/>
                </a:cubicBezTo>
                <a:cubicBezTo>
                  <a:pt x="4969147" y="2436846"/>
                  <a:pt x="4905375" y="2434167"/>
                  <a:pt x="4841875" y="2428875"/>
                </a:cubicBezTo>
                <a:cubicBezTo>
                  <a:pt x="4699000" y="2434167"/>
                  <a:pt x="4555599" y="2431405"/>
                  <a:pt x="4413250" y="2444750"/>
                </a:cubicBezTo>
                <a:cubicBezTo>
                  <a:pt x="4384878" y="2447410"/>
                  <a:pt x="4360557" y="2466494"/>
                  <a:pt x="4333875" y="2476500"/>
                </a:cubicBezTo>
                <a:cubicBezTo>
                  <a:pt x="4240441" y="2511538"/>
                  <a:pt x="4334251" y="2468374"/>
                  <a:pt x="4222750" y="2524125"/>
                </a:cubicBezTo>
                <a:cubicBezTo>
                  <a:pt x="4212167" y="2550583"/>
                  <a:pt x="4201006" y="2576818"/>
                  <a:pt x="4191000" y="2603500"/>
                </a:cubicBezTo>
                <a:cubicBezTo>
                  <a:pt x="4185124" y="2619168"/>
                  <a:pt x="4182609" y="2636158"/>
                  <a:pt x="4175125" y="2651125"/>
                </a:cubicBezTo>
                <a:cubicBezTo>
                  <a:pt x="4158333" y="2684709"/>
                  <a:pt x="4113727" y="2733487"/>
                  <a:pt x="4095750" y="2762250"/>
                </a:cubicBezTo>
                <a:cubicBezTo>
                  <a:pt x="4083208" y="2782318"/>
                  <a:pt x="4075493" y="2805063"/>
                  <a:pt x="4064000" y="2825750"/>
                </a:cubicBezTo>
                <a:cubicBezTo>
                  <a:pt x="4049015" y="2852723"/>
                  <a:pt x="4031360" y="2878152"/>
                  <a:pt x="4016375" y="2905125"/>
                </a:cubicBezTo>
                <a:cubicBezTo>
                  <a:pt x="4004882" y="2925812"/>
                  <a:pt x="3996624" y="2948227"/>
                  <a:pt x="3984625" y="2968625"/>
                </a:cubicBezTo>
                <a:cubicBezTo>
                  <a:pt x="3943671" y="3038247"/>
                  <a:pt x="3900435" y="3106504"/>
                  <a:pt x="3857625" y="3175000"/>
                </a:cubicBezTo>
                <a:cubicBezTo>
                  <a:pt x="3847513" y="3191179"/>
                  <a:pt x="3834408" y="3205560"/>
                  <a:pt x="3825875" y="3222625"/>
                </a:cubicBezTo>
                <a:cubicBezTo>
                  <a:pt x="3815292" y="3243792"/>
                  <a:pt x="3803918" y="3264581"/>
                  <a:pt x="3794125" y="3286125"/>
                </a:cubicBezTo>
                <a:cubicBezTo>
                  <a:pt x="3767394" y="3344934"/>
                  <a:pt x="3746780" y="3404698"/>
                  <a:pt x="3714750" y="3460750"/>
                </a:cubicBezTo>
                <a:cubicBezTo>
                  <a:pt x="3705284" y="3477316"/>
                  <a:pt x="3693583" y="3492500"/>
                  <a:pt x="3683000" y="3508375"/>
                </a:cubicBezTo>
                <a:cubicBezTo>
                  <a:pt x="3672417" y="3545417"/>
                  <a:pt x="3664415" y="3583295"/>
                  <a:pt x="3651250" y="3619500"/>
                </a:cubicBezTo>
                <a:cubicBezTo>
                  <a:pt x="3643163" y="3641740"/>
                  <a:pt x="3629111" y="3661375"/>
                  <a:pt x="3619500" y="3683000"/>
                </a:cubicBezTo>
                <a:cubicBezTo>
                  <a:pt x="3570410" y="3793452"/>
                  <a:pt x="3603294" y="3726215"/>
                  <a:pt x="3571875" y="3810000"/>
                </a:cubicBezTo>
                <a:cubicBezTo>
                  <a:pt x="3561869" y="3836682"/>
                  <a:pt x="3550131" y="3862693"/>
                  <a:pt x="3540125" y="3889375"/>
                </a:cubicBezTo>
                <a:cubicBezTo>
                  <a:pt x="3524631" y="3930692"/>
                  <a:pt x="3526218" y="3950907"/>
                  <a:pt x="3492500" y="3984625"/>
                </a:cubicBezTo>
                <a:cubicBezTo>
                  <a:pt x="3415598" y="4061527"/>
                  <a:pt x="3160829" y="4076213"/>
                  <a:pt x="3143250" y="4079875"/>
                </a:cubicBezTo>
                <a:cubicBezTo>
                  <a:pt x="3021844" y="4105168"/>
                  <a:pt x="3070783" y="4095059"/>
                  <a:pt x="2905125" y="4111625"/>
                </a:cubicBezTo>
                <a:cubicBezTo>
                  <a:pt x="2592917" y="4095750"/>
                  <a:pt x="2280245" y="4087265"/>
                  <a:pt x="1968500" y="4064000"/>
                </a:cubicBezTo>
                <a:cubicBezTo>
                  <a:pt x="1924985" y="4060753"/>
                  <a:pt x="1883150" y="4045266"/>
                  <a:pt x="1841500" y="4032250"/>
                </a:cubicBezTo>
                <a:cubicBezTo>
                  <a:pt x="1798346" y="4018764"/>
                  <a:pt x="1756234" y="4002014"/>
                  <a:pt x="1714500" y="3984625"/>
                </a:cubicBezTo>
                <a:cubicBezTo>
                  <a:pt x="1557566" y="3919236"/>
                  <a:pt x="1728935" y="3978853"/>
                  <a:pt x="1603375" y="3937000"/>
                </a:cubicBezTo>
                <a:cubicBezTo>
                  <a:pt x="1582208" y="3921125"/>
                  <a:pt x="1561405" y="3904754"/>
                  <a:pt x="1539875" y="3889375"/>
                </a:cubicBezTo>
                <a:cubicBezTo>
                  <a:pt x="1508326" y="3866840"/>
                  <a:pt x="1454691" y="3835941"/>
                  <a:pt x="1428750" y="3810000"/>
                </a:cubicBezTo>
                <a:cubicBezTo>
                  <a:pt x="1410041" y="3791291"/>
                  <a:pt x="1398548" y="3766412"/>
                  <a:pt x="1381125" y="3746500"/>
                </a:cubicBezTo>
                <a:cubicBezTo>
                  <a:pt x="1361413" y="3723972"/>
                  <a:pt x="1337337" y="3705528"/>
                  <a:pt x="1317625" y="3683000"/>
                </a:cubicBezTo>
                <a:cubicBezTo>
                  <a:pt x="1269212" y="3627671"/>
                  <a:pt x="1262941" y="3603872"/>
                  <a:pt x="1222375" y="3540125"/>
                </a:cubicBezTo>
                <a:cubicBezTo>
                  <a:pt x="1201889" y="3507932"/>
                  <a:pt x="1180758" y="3476136"/>
                  <a:pt x="1158875" y="3444875"/>
                </a:cubicBezTo>
                <a:cubicBezTo>
                  <a:pt x="1143702" y="3423199"/>
                  <a:pt x="1125926" y="3403390"/>
                  <a:pt x="1111250" y="3381375"/>
                </a:cubicBezTo>
                <a:cubicBezTo>
                  <a:pt x="1094134" y="3355702"/>
                  <a:pt x="1080741" y="3327673"/>
                  <a:pt x="1063625" y="3302000"/>
                </a:cubicBezTo>
                <a:cubicBezTo>
                  <a:pt x="911858" y="3074350"/>
                  <a:pt x="1108280" y="3392052"/>
                  <a:pt x="984250" y="3175000"/>
                </a:cubicBezTo>
                <a:cubicBezTo>
                  <a:pt x="953633" y="3121420"/>
                  <a:pt x="908515" y="3074794"/>
                  <a:pt x="889000" y="3016250"/>
                </a:cubicBezTo>
                <a:cubicBezTo>
                  <a:pt x="874182" y="2971795"/>
                  <a:pt x="847590" y="2885804"/>
                  <a:pt x="825500" y="2841625"/>
                </a:cubicBezTo>
                <a:cubicBezTo>
                  <a:pt x="811701" y="2814027"/>
                  <a:pt x="793750" y="2788708"/>
                  <a:pt x="777875" y="2762250"/>
                </a:cubicBezTo>
                <a:cubicBezTo>
                  <a:pt x="736636" y="2556053"/>
                  <a:pt x="792906" y="2812355"/>
                  <a:pt x="730250" y="2603500"/>
                </a:cubicBezTo>
                <a:cubicBezTo>
                  <a:pt x="722497" y="2577656"/>
                  <a:pt x="722128" y="2549969"/>
                  <a:pt x="714375" y="2524125"/>
                </a:cubicBezTo>
                <a:cubicBezTo>
                  <a:pt x="706187" y="2496830"/>
                  <a:pt x="691636" y="2471784"/>
                  <a:pt x="682625" y="2444750"/>
                </a:cubicBezTo>
                <a:cubicBezTo>
                  <a:pt x="675726" y="2424052"/>
                  <a:pt x="672042" y="2402417"/>
                  <a:pt x="666750" y="2381250"/>
                </a:cubicBezTo>
                <a:cubicBezTo>
                  <a:pt x="634727" y="2061020"/>
                  <a:pt x="619088" y="1994691"/>
                  <a:pt x="698500" y="1539875"/>
                </a:cubicBezTo>
                <a:cubicBezTo>
                  <a:pt x="733377" y="1340128"/>
                  <a:pt x="823846" y="1241558"/>
                  <a:pt x="904875" y="1079500"/>
                </a:cubicBezTo>
                <a:cubicBezTo>
                  <a:pt x="933470" y="1022311"/>
                  <a:pt x="950182" y="958983"/>
                  <a:pt x="984250" y="904875"/>
                </a:cubicBezTo>
                <a:cubicBezTo>
                  <a:pt x="1040639" y="815315"/>
                  <a:pt x="1099915" y="725710"/>
                  <a:pt x="1174750" y="650875"/>
                </a:cubicBezTo>
                <a:lnTo>
                  <a:pt x="1428750" y="396875"/>
                </a:lnTo>
                <a:cubicBezTo>
                  <a:pt x="1481667" y="428625"/>
                  <a:pt x="1535590" y="458754"/>
                  <a:pt x="1587500" y="492125"/>
                </a:cubicBezTo>
                <a:cubicBezTo>
                  <a:pt x="1609756" y="506433"/>
                  <a:pt x="1628563" y="525727"/>
                  <a:pt x="1651000" y="539750"/>
                </a:cubicBezTo>
                <a:cubicBezTo>
                  <a:pt x="1671068" y="552292"/>
                  <a:pt x="1694432" y="558958"/>
                  <a:pt x="1714500" y="571500"/>
                </a:cubicBezTo>
                <a:cubicBezTo>
                  <a:pt x="1821539" y="638400"/>
                  <a:pt x="1921659" y="716574"/>
                  <a:pt x="2032000" y="777875"/>
                </a:cubicBezTo>
                <a:cubicBezTo>
                  <a:pt x="2174875" y="857250"/>
                  <a:pt x="2324632" y="925338"/>
                  <a:pt x="2460625" y="1016000"/>
                </a:cubicBezTo>
                <a:cubicBezTo>
                  <a:pt x="2492375" y="1037167"/>
                  <a:pt x="2522914" y="1060273"/>
                  <a:pt x="2555875" y="1079500"/>
                </a:cubicBezTo>
                <a:cubicBezTo>
                  <a:pt x="2586537" y="1097386"/>
                  <a:pt x="2620528" y="1109127"/>
                  <a:pt x="2651125" y="1127125"/>
                </a:cubicBezTo>
                <a:cubicBezTo>
                  <a:pt x="2710594" y="1162107"/>
                  <a:pt x="2764039" y="1207395"/>
                  <a:pt x="2825750" y="1238250"/>
                </a:cubicBezTo>
                <a:cubicBezTo>
                  <a:pt x="2857500" y="1254125"/>
                  <a:pt x="2891052" y="1266817"/>
                  <a:pt x="2921000" y="1285875"/>
                </a:cubicBezTo>
                <a:cubicBezTo>
                  <a:pt x="3000397" y="1336400"/>
                  <a:pt x="3008658" y="1365557"/>
                  <a:pt x="3079750" y="1428750"/>
                </a:cubicBezTo>
                <a:cubicBezTo>
                  <a:pt x="3159524" y="1499661"/>
                  <a:pt x="3133222" y="1451642"/>
                  <a:pt x="3206750" y="1539875"/>
                </a:cubicBezTo>
                <a:cubicBezTo>
                  <a:pt x="3240626" y="1580527"/>
                  <a:pt x="3269307" y="1625266"/>
                  <a:pt x="3302000" y="1666875"/>
                </a:cubicBezTo>
                <a:cubicBezTo>
                  <a:pt x="3366863" y="1749428"/>
                  <a:pt x="3394403" y="1766526"/>
                  <a:pt x="3444875" y="1857375"/>
                </a:cubicBezTo>
                <a:cubicBezTo>
                  <a:pt x="3453002" y="1872003"/>
                  <a:pt x="3456347" y="1888856"/>
                  <a:pt x="3460750" y="1905000"/>
                </a:cubicBezTo>
                <a:cubicBezTo>
                  <a:pt x="3514463" y="2101947"/>
                  <a:pt x="3471835" y="1970005"/>
                  <a:pt x="3508375" y="2079625"/>
                </a:cubicBezTo>
                <a:cubicBezTo>
                  <a:pt x="3503083" y="2148417"/>
                  <a:pt x="3505215" y="2218187"/>
                  <a:pt x="3492500" y="2286000"/>
                </a:cubicBezTo>
                <a:cubicBezTo>
                  <a:pt x="3488984" y="2304753"/>
                  <a:pt x="3475407" y="2321411"/>
                  <a:pt x="3460750" y="2333625"/>
                </a:cubicBezTo>
                <a:cubicBezTo>
                  <a:pt x="3442570" y="2348775"/>
                  <a:pt x="3419002" y="2356053"/>
                  <a:pt x="3397250" y="2365375"/>
                </a:cubicBezTo>
                <a:cubicBezTo>
                  <a:pt x="3365366" y="2379040"/>
                  <a:pt x="3318348" y="2389069"/>
                  <a:pt x="3286125" y="2397125"/>
                </a:cubicBezTo>
                <a:cubicBezTo>
                  <a:pt x="3060242" y="2366323"/>
                  <a:pt x="2965014" y="2435076"/>
                  <a:pt x="2873375" y="2270125"/>
                </a:cubicBezTo>
                <a:cubicBezTo>
                  <a:pt x="2862779" y="2251053"/>
                  <a:pt x="2862792" y="2227792"/>
                  <a:pt x="2857500" y="2206625"/>
                </a:cubicBezTo>
                <a:cubicBezTo>
                  <a:pt x="2859933" y="2187164"/>
                  <a:pt x="2856786" y="1868911"/>
                  <a:pt x="2936875" y="1762125"/>
                </a:cubicBezTo>
                <a:cubicBezTo>
                  <a:pt x="2954836" y="1738178"/>
                  <a:pt x="2980663" y="1721153"/>
                  <a:pt x="3000375" y="1698625"/>
                </a:cubicBezTo>
                <a:cubicBezTo>
                  <a:pt x="3017798" y="1678713"/>
                  <a:pt x="3030300" y="1654791"/>
                  <a:pt x="3048000" y="1635125"/>
                </a:cubicBezTo>
                <a:cubicBezTo>
                  <a:pt x="3108804" y="1567565"/>
                  <a:pt x="3174676" y="1495490"/>
                  <a:pt x="3270250" y="1476375"/>
                </a:cubicBezTo>
                <a:lnTo>
                  <a:pt x="3429000" y="1444625"/>
                </a:lnTo>
                <a:cubicBezTo>
                  <a:pt x="3492500" y="1449917"/>
                  <a:pt x="3556216" y="1453055"/>
                  <a:pt x="3619500" y="1460500"/>
                </a:cubicBezTo>
                <a:cubicBezTo>
                  <a:pt x="3646297" y="1463653"/>
                  <a:pt x="3674218" y="1465416"/>
                  <a:pt x="3698875" y="1476375"/>
                </a:cubicBezTo>
                <a:cubicBezTo>
                  <a:pt x="3754839" y="1501248"/>
                  <a:pt x="3764140" y="1526647"/>
                  <a:pt x="3794125" y="1571625"/>
                </a:cubicBezTo>
                <a:cubicBezTo>
                  <a:pt x="3788833" y="1598083"/>
                  <a:pt x="3793933" y="1629044"/>
                  <a:pt x="3778250" y="1651000"/>
                </a:cubicBezTo>
                <a:cubicBezTo>
                  <a:pt x="3769351" y="1663458"/>
                  <a:pt x="3640282" y="1712537"/>
                  <a:pt x="3635375" y="1714500"/>
                </a:cubicBezTo>
                <a:cubicBezTo>
                  <a:pt x="3534833" y="1698625"/>
                  <a:pt x="3430314" y="1699063"/>
                  <a:pt x="3333750" y="1666875"/>
                </a:cubicBezTo>
                <a:cubicBezTo>
                  <a:pt x="3298252" y="1655042"/>
                  <a:pt x="3277492" y="1616922"/>
                  <a:pt x="3254375" y="1587500"/>
                </a:cubicBezTo>
                <a:cubicBezTo>
                  <a:pt x="3208233" y="1528773"/>
                  <a:pt x="3160155" y="1470254"/>
                  <a:pt x="3143250" y="1397000"/>
                </a:cubicBezTo>
                <a:cubicBezTo>
                  <a:pt x="3131116" y="1344417"/>
                  <a:pt x="3122083" y="1291167"/>
                  <a:pt x="3111500" y="1238250"/>
                </a:cubicBezTo>
                <a:cubicBezTo>
                  <a:pt x="3116792" y="973667"/>
                  <a:pt x="3104646" y="708158"/>
                  <a:pt x="3127375" y="444500"/>
                </a:cubicBezTo>
                <a:cubicBezTo>
                  <a:pt x="3132206" y="388455"/>
                  <a:pt x="3191711" y="321399"/>
                  <a:pt x="3222625" y="269875"/>
                </a:cubicBezTo>
                <a:cubicBezTo>
                  <a:pt x="3244575" y="233292"/>
                  <a:pt x="3261660" y="193701"/>
                  <a:pt x="3286125" y="158750"/>
                </a:cubicBezTo>
                <a:cubicBezTo>
                  <a:pt x="3299000" y="140358"/>
                  <a:pt x="3316374" y="125342"/>
                  <a:pt x="3333750" y="111125"/>
                </a:cubicBezTo>
                <a:cubicBezTo>
                  <a:pt x="3454395" y="12415"/>
                  <a:pt x="3416792" y="30528"/>
                  <a:pt x="3508375" y="0"/>
                </a:cubicBezTo>
                <a:cubicBezTo>
                  <a:pt x="3603625" y="5292"/>
                  <a:pt x="3700026" y="192"/>
                  <a:pt x="3794125" y="15875"/>
                </a:cubicBezTo>
                <a:cubicBezTo>
                  <a:pt x="4079657" y="63464"/>
                  <a:pt x="3907003" y="48501"/>
                  <a:pt x="4032250" y="111125"/>
                </a:cubicBezTo>
                <a:cubicBezTo>
                  <a:pt x="4100016" y="145008"/>
                  <a:pt x="4170859" y="172492"/>
                  <a:pt x="4238625" y="206375"/>
                </a:cubicBezTo>
                <a:cubicBezTo>
                  <a:pt x="4266223" y="220174"/>
                  <a:pt x="4290402" y="240201"/>
                  <a:pt x="4318000" y="254000"/>
                </a:cubicBezTo>
                <a:cubicBezTo>
                  <a:pt x="4343488" y="266744"/>
                  <a:pt x="4372465" y="271911"/>
                  <a:pt x="4397375" y="285750"/>
                </a:cubicBezTo>
                <a:cubicBezTo>
                  <a:pt x="4420504" y="298599"/>
                  <a:pt x="4437746" y="320526"/>
                  <a:pt x="4460875" y="333375"/>
                </a:cubicBezTo>
                <a:cubicBezTo>
                  <a:pt x="4485785" y="347214"/>
                  <a:pt x="4515233" y="351479"/>
                  <a:pt x="4540250" y="365125"/>
                </a:cubicBezTo>
                <a:cubicBezTo>
                  <a:pt x="4573749" y="383397"/>
                  <a:pt x="4602001" y="410353"/>
                  <a:pt x="4635500" y="428625"/>
                </a:cubicBezTo>
                <a:cubicBezTo>
                  <a:pt x="4660517" y="442271"/>
                  <a:pt x="4689858" y="446729"/>
                  <a:pt x="4714875" y="460375"/>
                </a:cubicBezTo>
                <a:cubicBezTo>
                  <a:pt x="4748374" y="478647"/>
                  <a:pt x="4778375" y="502708"/>
                  <a:pt x="4810125" y="523875"/>
                </a:cubicBezTo>
                <a:cubicBezTo>
                  <a:pt x="4826000" y="534458"/>
                  <a:pt x="4839650" y="549592"/>
                  <a:pt x="4857750" y="555625"/>
                </a:cubicBezTo>
                <a:lnTo>
                  <a:pt x="4905375" y="571500"/>
                </a:lnTo>
                <a:cubicBezTo>
                  <a:pt x="4988941" y="655066"/>
                  <a:pt x="4912111" y="590743"/>
                  <a:pt x="5032375" y="650875"/>
                </a:cubicBezTo>
                <a:cubicBezTo>
                  <a:pt x="5049440" y="659408"/>
                  <a:pt x="5064474" y="671535"/>
                  <a:pt x="5080000" y="682625"/>
                </a:cubicBezTo>
                <a:cubicBezTo>
                  <a:pt x="5151278" y="733538"/>
                  <a:pt x="5133431" y="720181"/>
                  <a:pt x="5191125" y="777875"/>
                </a:cubicBezTo>
                <a:cubicBezTo>
                  <a:pt x="5196417" y="793750"/>
                  <a:pt x="5207000" y="808766"/>
                  <a:pt x="5207000" y="825500"/>
                </a:cubicBezTo>
                <a:cubicBezTo>
                  <a:pt x="5207000" y="894495"/>
                  <a:pt x="5201886" y="963724"/>
                  <a:pt x="5191125" y="1031875"/>
                </a:cubicBezTo>
                <a:cubicBezTo>
                  <a:pt x="5185905" y="1064933"/>
                  <a:pt x="5169958" y="1095375"/>
                  <a:pt x="5159375" y="1127125"/>
                </a:cubicBezTo>
                <a:lnTo>
                  <a:pt x="5111750" y="1270000"/>
                </a:lnTo>
                <a:cubicBezTo>
                  <a:pt x="5101167" y="1312333"/>
                  <a:pt x="5093799" y="1355603"/>
                  <a:pt x="5080000" y="1397000"/>
                </a:cubicBezTo>
                <a:lnTo>
                  <a:pt x="5048250" y="1492250"/>
                </a:lnTo>
                <a:cubicBezTo>
                  <a:pt x="5032375" y="1486958"/>
                  <a:pt x="5016859" y="1480434"/>
                  <a:pt x="5000625" y="1476375"/>
                </a:cubicBezTo>
                <a:cubicBezTo>
                  <a:pt x="4974448" y="1469831"/>
                  <a:pt x="4921250" y="1460500"/>
                  <a:pt x="4921250" y="1460500"/>
                </a:cubicBezTo>
              </a:path>
            </a:pathLst>
          </a:custGeom>
          <a:ln w="76200" cmpd="sng"/>
        </p:spPr>
        <p:style>
          <a:lnRef idx="2">
            <a:schemeClr val="accent1"/>
          </a:lnRef>
          <a:fillRef idx="0">
            <a:schemeClr val="accent1"/>
          </a:fillRef>
          <a:effectRef idx="1">
            <a:schemeClr val="accent1"/>
          </a:effectRef>
          <a:fontRef idx="minor">
            <a:schemeClr val="tx1"/>
          </a:fontRef>
        </p:style>
        <p:txBody>
          <a:bodyPr lIns="91368" tIns="45684" rIns="91368" bIns="45684" rtlCol="0" anchor="ctr"/>
          <a:lstStyle/>
          <a:p>
            <a:pPr algn="ctr"/>
            <a:endParaRPr lang="it-IT"/>
          </a:p>
        </p:txBody>
      </p:sp>
      <p:sp>
        <p:nvSpPr>
          <p:cNvPr id="12" name="Figura a mano libera 11"/>
          <p:cNvSpPr/>
          <p:nvPr/>
        </p:nvSpPr>
        <p:spPr>
          <a:xfrm>
            <a:off x="236245" y="308516"/>
            <a:ext cx="8511530" cy="6389423"/>
          </a:xfrm>
          <a:custGeom>
            <a:avLst/>
            <a:gdLst>
              <a:gd name="connsiteX0" fmla="*/ 1508125 w 9382125"/>
              <a:gd name="connsiteY0" fmla="*/ 714375 h 6905625"/>
              <a:gd name="connsiteX1" fmla="*/ 1476375 w 9382125"/>
              <a:gd name="connsiteY1" fmla="*/ 952500 h 6905625"/>
              <a:gd name="connsiteX2" fmla="*/ 1460500 w 9382125"/>
              <a:gd name="connsiteY2" fmla="*/ 1031875 h 6905625"/>
              <a:gd name="connsiteX3" fmla="*/ 1349375 w 9382125"/>
              <a:gd name="connsiteY3" fmla="*/ 1270000 h 6905625"/>
              <a:gd name="connsiteX4" fmla="*/ 1317625 w 9382125"/>
              <a:gd name="connsiteY4" fmla="*/ 1317625 h 6905625"/>
              <a:gd name="connsiteX5" fmla="*/ 1270000 w 9382125"/>
              <a:gd name="connsiteY5" fmla="*/ 1428750 h 6905625"/>
              <a:gd name="connsiteX6" fmla="*/ 1174750 w 9382125"/>
              <a:gd name="connsiteY6" fmla="*/ 1619250 h 6905625"/>
              <a:gd name="connsiteX7" fmla="*/ 1127125 w 9382125"/>
              <a:gd name="connsiteY7" fmla="*/ 1698625 h 6905625"/>
              <a:gd name="connsiteX8" fmla="*/ 1095375 w 9382125"/>
              <a:gd name="connsiteY8" fmla="*/ 1793875 h 6905625"/>
              <a:gd name="connsiteX9" fmla="*/ 1031875 w 9382125"/>
              <a:gd name="connsiteY9" fmla="*/ 2032000 h 6905625"/>
              <a:gd name="connsiteX10" fmla="*/ 1000125 w 9382125"/>
              <a:gd name="connsiteY10" fmla="*/ 2159000 h 6905625"/>
              <a:gd name="connsiteX11" fmla="*/ 1047750 w 9382125"/>
              <a:gd name="connsiteY11" fmla="*/ 2714625 h 6905625"/>
              <a:gd name="connsiteX12" fmla="*/ 1111250 w 9382125"/>
              <a:gd name="connsiteY12" fmla="*/ 2841625 h 6905625"/>
              <a:gd name="connsiteX13" fmla="*/ 1270000 w 9382125"/>
              <a:gd name="connsiteY13" fmla="*/ 3048000 h 6905625"/>
              <a:gd name="connsiteX14" fmla="*/ 1905000 w 9382125"/>
              <a:gd name="connsiteY14" fmla="*/ 3635375 h 6905625"/>
              <a:gd name="connsiteX15" fmla="*/ 3079750 w 9382125"/>
              <a:gd name="connsiteY15" fmla="*/ 4270375 h 6905625"/>
              <a:gd name="connsiteX16" fmla="*/ 3413125 w 9382125"/>
              <a:gd name="connsiteY16" fmla="*/ 4429125 h 6905625"/>
              <a:gd name="connsiteX17" fmla="*/ 3587750 w 9382125"/>
              <a:gd name="connsiteY17" fmla="*/ 4508500 h 6905625"/>
              <a:gd name="connsiteX18" fmla="*/ 4222750 w 9382125"/>
              <a:gd name="connsiteY18" fmla="*/ 4762500 h 6905625"/>
              <a:gd name="connsiteX19" fmla="*/ 4492625 w 9382125"/>
              <a:gd name="connsiteY19" fmla="*/ 4857750 h 6905625"/>
              <a:gd name="connsiteX20" fmla="*/ 5159375 w 9382125"/>
              <a:gd name="connsiteY20" fmla="*/ 5127625 h 6905625"/>
              <a:gd name="connsiteX21" fmla="*/ 5222875 w 9382125"/>
              <a:gd name="connsiteY21" fmla="*/ 4810125 h 6905625"/>
              <a:gd name="connsiteX22" fmla="*/ 5572125 w 9382125"/>
              <a:gd name="connsiteY22" fmla="*/ 3889375 h 6905625"/>
              <a:gd name="connsiteX23" fmla="*/ 5826125 w 9382125"/>
              <a:gd name="connsiteY23" fmla="*/ 3238500 h 6905625"/>
              <a:gd name="connsiteX24" fmla="*/ 6048375 w 9382125"/>
              <a:gd name="connsiteY24" fmla="*/ 2635250 h 6905625"/>
              <a:gd name="connsiteX25" fmla="*/ 6223000 w 9382125"/>
              <a:gd name="connsiteY25" fmla="*/ 2111375 h 6905625"/>
              <a:gd name="connsiteX26" fmla="*/ 6238875 w 9382125"/>
              <a:gd name="connsiteY26" fmla="*/ 1984375 h 6905625"/>
              <a:gd name="connsiteX27" fmla="*/ 6175375 w 9382125"/>
              <a:gd name="connsiteY27" fmla="*/ 2000250 h 6905625"/>
              <a:gd name="connsiteX28" fmla="*/ 6096000 w 9382125"/>
              <a:gd name="connsiteY28" fmla="*/ 2047875 h 6905625"/>
              <a:gd name="connsiteX29" fmla="*/ 6016625 w 9382125"/>
              <a:gd name="connsiteY29" fmla="*/ 2079625 h 6905625"/>
              <a:gd name="connsiteX30" fmla="*/ 5937250 w 9382125"/>
              <a:gd name="connsiteY30" fmla="*/ 2143125 h 6905625"/>
              <a:gd name="connsiteX31" fmla="*/ 5524500 w 9382125"/>
              <a:gd name="connsiteY31" fmla="*/ 2413000 h 6905625"/>
              <a:gd name="connsiteX32" fmla="*/ 5286375 w 9382125"/>
              <a:gd name="connsiteY32" fmla="*/ 2619375 h 6905625"/>
              <a:gd name="connsiteX33" fmla="*/ 5032375 w 9382125"/>
              <a:gd name="connsiteY33" fmla="*/ 2825750 h 6905625"/>
              <a:gd name="connsiteX34" fmla="*/ 4794250 w 9382125"/>
              <a:gd name="connsiteY34" fmla="*/ 3063875 h 6905625"/>
              <a:gd name="connsiteX35" fmla="*/ 4572000 w 9382125"/>
              <a:gd name="connsiteY35" fmla="*/ 3302000 h 6905625"/>
              <a:gd name="connsiteX36" fmla="*/ 4413250 w 9382125"/>
              <a:gd name="connsiteY36" fmla="*/ 3508375 h 6905625"/>
              <a:gd name="connsiteX37" fmla="*/ 4238625 w 9382125"/>
              <a:gd name="connsiteY37" fmla="*/ 3730625 h 6905625"/>
              <a:gd name="connsiteX38" fmla="*/ 4191000 w 9382125"/>
              <a:gd name="connsiteY38" fmla="*/ 3778250 h 6905625"/>
              <a:gd name="connsiteX39" fmla="*/ 4111625 w 9382125"/>
              <a:gd name="connsiteY39" fmla="*/ 3905250 h 6905625"/>
              <a:gd name="connsiteX40" fmla="*/ 4032250 w 9382125"/>
              <a:gd name="connsiteY40" fmla="*/ 3984625 h 6905625"/>
              <a:gd name="connsiteX41" fmla="*/ 3921125 w 9382125"/>
              <a:gd name="connsiteY41" fmla="*/ 4159250 h 6905625"/>
              <a:gd name="connsiteX42" fmla="*/ 3778250 w 9382125"/>
              <a:gd name="connsiteY42" fmla="*/ 4476750 h 6905625"/>
              <a:gd name="connsiteX43" fmla="*/ 3730625 w 9382125"/>
              <a:gd name="connsiteY43" fmla="*/ 4651375 h 6905625"/>
              <a:gd name="connsiteX44" fmla="*/ 3714750 w 9382125"/>
              <a:gd name="connsiteY44" fmla="*/ 4778375 h 6905625"/>
              <a:gd name="connsiteX45" fmla="*/ 3698875 w 9382125"/>
              <a:gd name="connsiteY45" fmla="*/ 5064125 h 6905625"/>
              <a:gd name="connsiteX46" fmla="*/ 3683000 w 9382125"/>
              <a:gd name="connsiteY46" fmla="*/ 5111750 h 6905625"/>
              <a:gd name="connsiteX47" fmla="*/ 3619500 w 9382125"/>
              <a:gd name="connsiteY47" fmla="*/ 5143500 h 6905625"/>
              <a:gd name="connsiteX48" fmla="*/ 3429000 w 9382125"/>
              <a:gd name="connsiteY48" fmla="*/ 5159375 h 6905625"/>
              <a:gd name="connsiteX49" fmla="*/ 2809875 w 9382125"/>
              <a:gd name="connsiteY49" fmla="*/ 5048250 h 6905625"/>
              <a:gd name="connsiteX50" fmla="*/ 2746375 w 9382125"/>
              <a:gd name="connsiteY50" fmla="*/ 5016500 h 6905625"/>
              <a:gd name="connsiteX51" fmla="*/ 2508250 w 9382125"/>
              <a:gd name="connsiteY51" fmla="*/ 4905375 h 6905625"/>
              <a:gd name="connsiteX52" fmla="*/ 2317750 w 9382125"/>
              <a:gd name="connsiteY52" fmla="*/ 4778375 h 6905625"/>
              <a:gd name="connsiteX53" fmla="*/ 2079625 w 9382125"/>
              <a:gd name="connsiteY53" fmla="*/ 4524375 h 6905625"/>
              <a:gd name="connsiteX54" fmla="*/ 1936750 w 9382125"/>
              <a:gd name="connsiteY54" fmla="*/ 4238625 h 6905625"/>
              <a:gd name="connsiteX55" fmla="*/ 1857375 w 9382125"/>
              <a:gd name="connsiteY55" fmla="*/ 4032250 h 6905625"/>
              <a:gd name="connsiteX56" fmla="*/ 1778000 w 9382125"/>
              <a:gd name="connsiteY56" fmla="*/ 3810000 h 6905625"/>
              <a:gd name="connsiteX57" fmla="*/ 1762125 w 9382125"/>
              <a:gd name="connsiteY57" fmla="*/ 3698875 h 6905625"/>
              <a:gd name="connsiteX58" fmla="*/ 1730375 w 9382125"/>
              <a:gd name="connsiteY58" fmla="*/ 3365500 h 6905625"/>
              <a:gd name="connsiteX59" fmla="*/ 1809750 w 9382125"/>
              <a:gd name="connsiteY59" fmla="*/ 2921000 h 6905625"/>
              <a:gd name="connsiteX60" fmla="*/ 2079625 w 9382125"/>
              <a:gd name="connsiteY60" fmla="*/ 2349500 h 6905625"/>
              <a:gd name="connsiteX61" fmla="*/ 3222625 w 9382125"/>
              <a:gd name="connsiteY61" fmla="*/ 984250 h 6905625"/>
              <a:gd name="connsiteX62" fmla="*/ 3968750 w 9382125"/>
              <a:gd name="connsiteY62" fmla="*/ 492125 h 6905625"/>
              <a:gd name="connsiteX63" fmla="*/ 4762500 w 9382125"/>
              <a:gd name="connsiteY63" fmla="*/ 238125 h 6905625"/>
              <a:gd name="connsiteX64" fmla="*/ 4937125 w 9382125"/>
              <a:gd name="connsiteY64" fmla="*/ 222250 h 6905625"/>
              <a:gd name="connsiteX65" fmla="*/ 5286375 w 9382125"/>
              <a:gd name="connsiteY65" fmla="*/ 206375 h 6905625"/>
              <a:gd name="connsiteX66" fmla="*/ 6508750 w 9382125"/>
              <a:gd name="connsiteY66" fmla="*/ 285750 h 6905625"/>
              <a:gd name="connsiteX67" fmla="*/ 6826250 w 9382125"/>
              <a:gd name="connsiteY67" fmla="*/ 412750 h 6905625"/>
              <a:gd name="connsiteX68" fmla="*/ 7286625 w 9382125"/>
              <a:gd name="connsiteY68" fmla="*/ 682625 h 6905625"/>
              <a:gd name="connsiteX69" fmla="*/ 7731125 w 9382125"/>
              <a:gd name="connsiteY69" fmla="*/ 1016000 h 6905625"/>
              <a:gd name="connsiteX70" fmla="*/ 8016875 w 9382125"/>
              <a:gd name="connsiteY70" fmla="*/ 1349375 h 6905625"/>
              <a:gd name="connsiteX71" fmla="*/ 8207375 w 9382125"/>
              <a:gd name="connsiteY71" fmla="*/ 1682750 h 6905625"/>
              <a:gd name="connsiteX72" fmla="*/ 8334375 w 9382125"/>
              <a:gd name="connsiteY72" fmla="*/ 2000250 h 6905625"/>
              <a:gd name="connsiteX73" fmla="*/ 8397875 w 9382125"/>
              <a:gd name="connsiteY73" fmla="*/ 2333625 h 6905625"/>
              <a:gd name="connsiteX74" fmla="*/ 8318500 w 9382125"/>
              <a:gd name="connsiteY74" fmla="*/ 3317875 h 6905625"/>
              <a:gd name="connsiteX75" fmla="*/ 8239125 w 9382125"/>
              <a:gd name="connsiteY75" fmla="*/ 3429000 h 6905625"/>
              <a:gd name="connsiteX76" fmla="*/ 7620000 w 9382125"/>
              <a:gd name="connsiteY76" fmla="*/ 3857625 h 6905625"/>
              <a:gd name="connsiteX77" fmla="*/ 7302500 w 9382125"/>
              <a:gd name="connsiteY77" fmla="*/ 4032250 h 6905625"/>
              <a:gd name="connsiteX78" fmla="*/ 6159500 w 9382125"/>
              <a:gd name="connsiteY78" fmla="*/ 4540250 h 6905625"/>
              <a:gd name="connsiteX79" fmla="*/ 4921250 w 9382125"/>
              <a:gd name="connsiteY79" fmla="*/ 4826000 h 6905625"/>
              <a:gd name="connsiteX80" fmla="*/ 4254500 w 9382125"/>
              <a:gd name="connsiteY80" fmla="*/ 4714875 h 6905625"/>
              <a:gd name="connsiteX81" fmla="*/ 4191000 w 9382125"/>
              <a:gd name="connsiteY81" fmla="*/ 4651375 h 6905625"/>
              <a:gd name="connsiteX82" fmla="*/ 4111625 w 9382125"/>
              <a:gd name="connsiteY82" fmla="*/ 4508500 h 6905625"/>
              <a:gd name="connsiteX83" fmla="*/ 4032250 w 9382125"/>
              <a:gd name="connsiteY83" fmla="*/ 4095750 h 6905625"/>
              <a:gd name="connsiteX84" fmla="*/ 4079875 w 9382125"/>
              <a:gd name="connsiteY84" fmla="*/ 3175000 h 6905625"/>
              <a:gd name="connsiteX85" fmla="*/ 4143375 w 9382125"/>
              <a:gd name="connsiteY85" fmla="*/ 2952750 h 6905625"/>
              <a:gd name="connsiteX86" fmla="*/ 4349750 w 9382125"/>
              <a:gd name="connsiteY86" fmla="*/ 2555875 h 6905625"/>
              <a:gd name="connsiteX87" fmla="*/ 4508500 w 9382125"/>
              <a:gd name="connsiteY87" fmla="*/ 2381250 h 6905625"/>
              <a:gd name="connsiteX88" fmla="*/ 4619625 w 9382125"/>
              <a:gd name="connsiteY88" fmla="*/ 2317750 h 6905625"/>
              <a:gd name="connsiteX89" fmla="*/ 4714875 w 9382125"/>
              <a:gd name="connsiteY89" fmla="*/ 2254250 h 6905625"/>
              <a:gd name="connsiteX90" fmla="*/ 5016500 w 9382125"/>
              <a:gd name="connsiteY90" fmla="*/ 2190750 h 6905625"/>
              <a:gd name="connsiteX91" fmla="*/ 5445125 w 9382125"/>
              <a:gd name="connsiteY91" fmla="*/ 2238375 h 6905625"/>
              <a:gd name="connsiteX92" fmla="*/ 5540375 w 9382125"/>
              <a:gd name="connsiteY92" fmla="*/ 2301875 h 6905625"/>
              <a:gd name="connsiteX93" fmla="*/ 5699125 w 9382125"/>
              <a:gd name="connsiteY93" fmla="*/ 2428875 h 6905625"/>
              <a:gd name="connsiteX94" fmla="*/ 5873750 w 9382125"/>
              <a:gd name="connsiteY94" fmla="*/ 2698750 h 6905625"/>
              <a:gd name="connsiteX95" fmla="*/ 5969000 w 9382125"/>
              <a:gd name="connsiteY95" fmla="*/ 2905125 h 6905625"/>
              <a:gd name="connsiteX96" fmla="*/ 6016625 w 9382125"/>
              <a:gd name="connsiteY96" fmla="*/ 3222625 h 6905625"/>
              <a:gd name="connsiteX97" fmla="*/ 5984875 w 9382125"/>
              <a:gd name="connsiteY97" fmla="*/ 3397250 h 6905625"/>
              <a:gd name="connsiteX98" fmla="*/ 5953125 w 9382125"/>
              <a:gd name="connsiteY98" fmla="*/ 3444875 h 6905625"/>
              <a:gd name="connsiteX99" fmla="*/ 5667375 w 9382125"/>
              <a:gd name="connsiteY99" fmla="*/ 3651250 h 6905625"/>
              <a:gd name="connsiteX100" fmla="*/ 5191125 w 9382125"/>
              <a:gd name="connsiteY100" fmla="*/ 3825875 h 6905625"/>
              <a:gd name="connsiteX101" fmla="*/ 5016500 w 9382125"/>
              <a:gd name="connsiteY101" fmla="*/ 3873500 h 6905625"/>
              <a:gd name="connsiteX102" fmla="*/ 4826000 w 9382125"/>
              <a:gd name="connsiteY102" fmla="*/ 3889375 h 6905625"/>
              <a:gd name="connsiteX103" fmla="*/ 4270375 w 9382125"/>
              <a:gd name="connsiteY103" fmla="*/ 3810000 h 6905625"/>
              <a:gd name="connsiteX104" fmla="*/ 4222750 w 9382125"/>
              <a:gd name="connsiteY104" fmla="*/ 3714750 h 6905625"/>
              <a:gd name="connsiteX105" fmla="*/ 4191000 w 9382125"/>
              <a:gd name="connsiteY105" fmla="*/ 3524250 h 6905625"/>
              <a:gd name="connsiteX106" fmla="*/ 4333875 w 9382125"/>
              <a:gd name="connsiteY106" fmla="*/ 3048000 h 6905625"/>
              <a:gd name="connsiteX107" fmla="*/ 4429125 w 9382125"/>
              <a:gd name="connsiteY107" fmla="*/ 2921000 h 6905625"/>
              <a:gd name="connsiteX108" fmla="*/ 4953000 w 9382125"/>
              <a:gd name="connsiteY108" fmla="*/ 2603500 h 6905625"/>
              <a:gd name="connsiteX109" fmla="*/ 5095875 w 9382125"/>
              <a:gd name="connsiteY109" fmla="*/ 2587625 h 6905625"/>
              <a:gd name="connsiteX110" fmla="*/ 5461000 w 9382125"/>
              <a:gd name="connsiteY110" fmla="*/ 2619375 h 6905625"/>
              <a:gd name="connsiteX111" fmla="*/ 5556250 w 9382125"/>
              <a:gd name="connsiteY111" fmla="*/ 2746375 h 6905625"/>
              <a:gd name="connsiteX112" fmla="*/ 5318125 w 9382125"/>
              <a:gd name="connsiteY112" fmla="*/ 3127375 h 6905625"/>
              <a:gd name="connsiteX113" fmla="*/ 4762500 w 9382125"/>
              <a:gd name="connsiteY113" fmla="*/ 3413125 h 6905625"/>
              <a:gd name="connsiteX114" fmla="*/ 4318000 w 9382125"/>
              <a:gd name="connsiteY114" fmla="*/ 3540125 h 6905625"/>
              <a:gd name="connsiteX115" fmla="*/ 3841750 w 9382125"/>
              <a:gd name="connsiteY115" fmla="*/ 3635375 h 6905625"/>
              <a:gd name="connsiteX116" fmla="*/ 3587750 w 9382125"/>
              <a:gd name="connsiteY116" fmla="*/ 3651250 h 6905625"/>
              <a:gd name="connsiteX117" fmla="*/ 2968625 w 9382125"/>
              <a:gd name="connsiteY117" fmla="*/ 3698875 h 6905625"/>
              <a:gd name="connsiteX118" fmla="*/ 2222500 w 9382125"/>
              <a:gd name="connsiteY118" fmla="*/ 3667125 h 6905625"/>
              <a:gd name="connsiteX119" fmla="*/ 2095500 w 9382125"/>
              <a:gd name="connsiteY119" fmla="*/ 3921125 h 6905625"/>
              <a:gd name="connsiteX120" fmla="*/ 2032000 w 9382125"/>
              <a:gd name="connsiteY120" fmla="*/ 4302125 h 6905625"/>
              <a:gd name="connsiteX121" fmla="*/ 1968500 w 9382125"/>
              <a:gd name="connsiteY121" fmla="*/ 4889500 h 6905625"/>
              <a:gd name="connsiteX122" fmla="*/ 1984375 w 9382125"/>
              <a:gd name="connsiteY122" fmla="*/ 5540375 h 6905625"/>
              <a:gd name="connsiteX123" fmla="*/ 2016125 w 9382125"/>
              <a:gd name="connsiteY123" fmla="*/ 5588000 h 6905625"/>
              <a:gd name="connsiteX124" fmla="*/ 2190750 w 9382125"/>
              <a:gd name="connsiteY124" fmla="*/ 5778500 h 6905625"/>
              <a:gd name="connsiteX125" fmla="*/ 2254250 w 9382125"/>
              <a:gd name="connsiteY125" fmla="*/ 5857875 h 6905625"/>
              <a:gd name="connsiteX126" fmla="*/ 2492375 w 9382125"/>
              <a:gd name="connsiteY126" fmla="*/ 6032500 h 6905625"/>
              <a:gd name="connsiteX127" fmla="*/ 2619375 w 9382125"/>
              <a:gd name="connsiteY127" fmla="*/ 6080125 h 6905625"/>
              <a:gd name="connsiteX128" fmla="*/ 2762250 w 9382125"/>
              <a:gd name="connsiteY128" fmla="*/ 6143625 h 6905625"/>
              <a:gd name="connsiteX129" fmla="*/ 2936875 w 9382125"/>
              <a:gd name="connsiteY129" fmla="*/ 6191250 h 6905625"/>
              <a:gd name="connsiteX130" fmla="*/ 3349625 w 9382125"/>
              <a:gd name="connsiteY130" fmla="*/ 6254750 h 6905625"/>
              <a:gd name="connsiteX131" fmla="*/ 4206875 w 9382125"/>
              <a:gd name="connsiteY131" fmla="*/ 6191250 h 6905625"/>
              <a:gd name="connsiteX132" fmla="*/ 4333875 w 9382125"/>
              <a:gd name="connsiteY132" fmla="*/ 6159500 h 6905625"/>
              <a:gd name="connsiteX133" fmla="*/ 4445000 w 9382125"/>
              <a:gd name="connsiteY133" fmla="*/ 6096000 h 6905625"/>
              <a:gd name="connsiteX134" fmla="*/ 4540250 w 9382125"/>
              <a:gd name="connsiteY134" fmla="*/ 6032500 h 6905625"/>
              <a:gd name="connsiteX135" fmla="*/ 4714875 w 9382125"/>
              <a:gd name="connsiteY135" fmla="*/ 5857875 h 6905625"/>
              <a:gd name="connsiteX136" fmla="*/ 4778375 w 9382125"/>
              <a:gd name="connsiteY136" fmla="*/ 5746750 h 6905625"/>
              <a:gd name="connsiteX137" fmla="*/ 4826000 w 9382125"/>
              <a:gd name="connsiteY137" fmla="*/ 5556250 h 6905625"/>
              <a:gd name="connsiteX138" fmla="*/ 4857750 w 9382125"/>
              <a:gd name="connsiteY138" fmla="*/ 5429250 h 6905625"/>
              <a:gd name="connsiteX139" fmla="*/ 4841875 w 9382125"/>
              <a:gd name="connsiteY139" fmla="*/ 4889500 h 6905625"/>
              <a:gd name="connsiteX140" fmla="*/ 4746625 w 9382125"/>
              <a:gd name="connsiteY140" fmla="*/ 4730750 h 6905625"/>
              <a:gd name="connsiteX141" fmla="*/ 4683125 w 9382125"/>
              <a:gd name="connsiteY141" fmla="*/ 4635500 h 6905625"/>
              <a:gd name="connsiteX142" fmla="*/ 4476750 w 9382125"/>
              <a:gd name="connsiteY142" fmla="*/ 4445000 h 6905625"/>
              <a:gd name="connsiteX143" fmla="*/ 4206875 w 9382125"/>
              <a:gd name="connsiteY143" fmla="*/ 4254500 h 6905625"/>
              <a:gd name="connsiteX144" fmla="*/ 3937000 w 9382125"/>
              <a:gd name="connsiteY144" fmla="*/ 4079875 h 6905625"/>
              <a:gd name="connsiteX145" fmla="*/ 3587750 w 9382125"/>
              <a:gd name="connsiteY145" fmla="*/ 3937000 h 6905625"/>
              <a:gd name="connsiteX146" fmla="*/ 3508375 w 9382125"/>
              <a:gd name="connsiteY146" fmla="*/ 3921125 h 6905625"/>
              <a:gd name="connsiteX147" fmla="*/ 2873375 w 9382125"/>
              <a:gd name="connsiteY147" fmla="*/ 3778250 h 6905625"/>
              <a:gd name="connsiteX148" fmla="*/ 2143125 w 9382125"/>
              <a:gd name="connsiteY148" fmla="*/ 3794125 h 6905625"/>
              <a:gd name="connsiteX149" fmla="*/ 2047875 w 9382125"/>
              <a:gd name="connsiteY149" fmla="*/ 3841750 h 6905625"/>
              <a:gd name="connsiteX150" fmla="*/ 1825625 w 9382125"/>
              <a:gd name="connsiteY150" fmla="*/ 4032250 h 6905625"/>
              <a:gd name="connsiteX151" fmla="*/ 1762125 w 9382125"/>
              <a:gd name="connsiteY151" fmla="*/ 4111625 h 6905625"/>
              <a:gd name="connsiteX152" fmla="*/ 1666875 w 9382125"/>
              <a:gd name="connsiteY152" fmla="*/ 4349750 h 6905625"/>
              <a:gd name="connsiteX153" fmla="*/ 1619250 w 9382125"/>
              <a:gd name="connsiteY153" fmla="*/ 4635500 h 6905625"/>
              <a:gd name="connsiteX154" fmla="*/ 1635125 w 9382125"/>
              <a:gd name="connsiteY154" fmla="*/ 5127625 h 6905625"/>
              <a:gd name="connsiteX155" fmla="*/ 1682750 w 9382125"/>
              <a:gd name="connsiteY155" fmla="*/ 5191125 h 6905625"/>
              <a:gd name="connsiteX156" fmla="*/ 1825625 w 9382125"/>
              <a:gd name="connsiteY156" fmla="*/ 5397500 h 6905625"/>
              <a:gd name="connsiteX157" fmla="*/ 2095500 w 9382125"/>
              <a:gd name="connsiteY157" fmla="*/ 5603875 h 6905625"/>
              <a:gd name="connsiteX158" fmla="*/ 2190750 w 9382125"/>
              <a:gd name="connsiteY158" fmla="*/ 5651500 h 6905625"/>
              <a:gd name="connsiteX159" fmla="*/ 2301875 w 9382125"/>
              <a:gd name="connsiteY159" fmla="*/ 5683250 h 6905625"/>
              <a:gd name="connsiteX160" fmla="*/ 2492375 w 9382125"/>
              <a:gd name="connsiteY160" fmla="*/ 5715000 h 6905625"/>
              <a:gd name="connsiteX161" fmla="*/ 2794000 w 9382125"/>
              <a:gd name="connsiteY161" fmla="*/ 5699125 h 6905625"/>
              <a:gd name="connsiteX162" fmla="*/ 2921000 w 9382125"/>
              <a:gd name="connsiteY162" fmla="*/ 5540375 h 6905625"/>
              <a:gd name="connsiteX163" fmla="*/ 2952750 w 9382125"/>
              <a:gd name="connsiteY163" fmla="*/ 5429250 h 6905625"/>
              <a:gd name="connsiteX164" fmla="*/ 3016250 w 9382125"/>
              <a:gd name="connsiteY164" fmla="*/ 5080000 h 6905625"/>
              <a:gd name="connsiteX165" fmla="*/ 2968625 w 9382125"/>
              <a:gd name="connsiteY165" fmla="*/ 4508500 h 6905625"/>
              <a:gd name="connsiteX166" fmla="*/ 2873375 w 9382125"/>
              <a:gd name="connsiteY166" fmla="*/ 4365625 h 6905625"/>
              <a:gd name="connsiteX167" fmla="*/ 2698750 w 9382125"/>
              <a:gd name="connsiteY167" fmla="*/ 4222750 h 6905625"/>
              <a:gd name="connsiteX168" fmla="*/ 2428875 w 9382125"/>
              <a:gd name="connsiteY168" fmla="*/ 4079875 h 6905625"/>
              <a:gd name="connsiteX169" fmla="*/ 2095500 w 9382125"/>
              <a:gd name="connsiteY169" fmla="*/ 3968750 h 6905625"/>
              <a:gd name="connsiteX170" fmla="*/ 1905000 w 9382125"/>
              <a:gd name="connsiteY170" fmla="*/ 3921125 h 6905625"/>
              <a:gd name="connsiteX171" fmla="*/ 1524000 w 9382125"/>
              <a:gd name="connsiteY171" fmla="*/ 3905250 h 6905625"/>
              <a:gd name="connsiteX172" fmla="*/ 1143000 w 9382125"/>
              <a:gd name="connsiteY172" fmla="*/ 3952875 h 6905625"/>
              <a:gd name="connsiteX173" fmla="*/ 1063625 w 9382125"/>
              <a:gd name="connsiteY173" fmla="*/ 4016375 h 6905625"/>
              <a:gd name="connsiteX174" fmla="*/ 1095375 w 9382125"/>
              <a:gd name="connsiteY174" fmla="*/ 4492625 h 6905625"/>
              <a:gd name="connsiteX175" fmla="*/ 1222375 w 9382125"/>
              <a:gd name="connsiteY175" fmla="*/ 4762500 h 6905625"/>
              <a:gd name="connsiteX176" fmla="*/ 1460500 w 9382125"/>
              <a:gd name="connsiteY176" fmla="*/ 4984750 h 6905625"/>
              <a:gd name="connsiteX177" fmla="*/ 1714500 w 9382125"/>
              <a:gd name="connsiteY177" fmla="*/ 5127625 h 6905625"/>
              <a:gd name="connsiteX178" fmla="*/ 1809750 w 9382125"/>
              <a:gd name="connsiteY178" fmla="*/ 5175250 h 6905625"/>
              <a:gd name="connsiteX179" fmla="*/ 1952625 w 9382125"/>
              <a:gd name="connsiteY179" fmla="*/ 5270500 h 6905625"/>
              <a:gd name="connsiteX180" fmla="*/ 2063750 w 9382125"/>
              <a:gd name="connsiteY180" fmla="*/ 5334000 h 6905625"/>
              <a:gd name="connsiteX181" fmla="*/ 2047875 w 9382125"/>
              <a:gd name="connsiteY181" fmla="*/ 5635625 h 6905625"/>
              <a:gd name="connsiteX182" fmla="*/ 1952625 w 9382125"/>
              <a:gd name="connsiteY182" fmla="*/ 5889625 h 6905625"/>
              <a:gd name="connsiteX183" fmla="*/ 1714500 w 9382125"/>
              <a:gd name="connsiteY183" fmla="*/ 6143625 h 6905625"/>
              <a:gd name="connsiteX184" fmla="*/ 1619250 w 9382125"/>
              <a:gd name="connsiteY184" fmla="*/ 6207125 h 6905625"/>
              <a:gd name="connsiteX185" fmla="*/ 1460500 w 9382125"/>
              <a:gd name="connsiteY185" fmla="*/ 6238875 h 6905625"/>
              <a:gd name="connsiteX186" fmla="*/ 1397000 w 9382125"/>
              <a:gd name="connsiteY186" fmla="*/ 6254750 h 6905625"/>
              <a:gd name="connsiteX187" fmla="*/ 793750 w 9382125"/>
              <a:gd name="connsiteY187" fmla="*/ 6191250 h 6905625"/>
              <a:gd name="connsiteX188" fmla="*/ 539750 w 9382125"/>
              <a:gd name="connsiteY188" fmla="*/ 6111875 h 6905625"/>
              <a:gd name="connsiteX189" fmla="*/ 492125 w 9382125"/>
              <a:gd name="connsiteY189" fmla="*/ 6064250 h 6905625"/>
              <a:gd name="connsiteX190" fmla="*/ 476250 w 9382125"/>
              <a:gd name="connsiteY190" fmla="*/ 5826125 h 6905625"/>
              <a:gd name="connsiteX191" fmla="*/ 635000 w 9382125"/>
              <a:gd name="connsiteY191" fmla="*/ 5318125 h 6905625"/>
              <a:gd name="connsiteX192" fmla="*/ 714375 w 9382125"/>
              <a:gd name="connsiteY192" fmla="*/ 5159375 h 6905625"/>
              <a:gd name="connsiteX193" fmla="*/ 1238250 w 9382125"/>
              <a:gd name="connsiteY193" fmla="*/ 4445000 h 6905625"/>
              <a:gd name="connsiteX194" fmla="*/ 1714500 w 9382125"/>
              <a:gd name="connsiteY194" fmla="*/ 4000500 h 6905625"/>
              <a:gd name="connsiteX195" fmla="*/ 1984375 w 9382125"/>
              <a:gd name="connsiteY195" fmla="*/ 3762375 h 6905625"/>
              <a:gd name="connsiteX196" fmla="*/ 3000375 w 9382125"/>
              <a:gd name="connsiteY196" fmla="*/ 3016250 h 6905625"/>
              <a:gd name="connsiteX197" fmla="*/ 3397250 w 9382125"/>
              <a:gd name="connsiteY197" fmla="*/ 2730500 h 6905625"/>
              <a:gd name="connsiteX198" fmla="*/ 4762500 w 9382125"/>
              <a:gd name="connsiteY198" fmla="*/ 1920875 h 6905625"/>
              <a:gd name="connsiteX199" fmla="*/ 5619750 w 9382125"/>
              <a:gd name="connsiteY199" fmla="*/ 1524000 h 6905625"/>
              <a:gd name="connsiteX200" fmla="*/ 6477000 w 9382125"/>
              <a:gd name="connsiteY200" fmla="*/ 1190625 h 6905625"/>
              <a:gd name="connsiteX201" fmla="*/ 6873875 w 9382125"/>
              <a:gd name="connsiteY201" fmla="*/ 1111250 h 6905625"/>
              <a:gd name="connsiteX202" fmla="*/ 7270750 w 9382125"/>
              <a:gd name="connsiteY202" fmla="*/ 1016000 h 6905625"/>
              <a:gd name="connsiteX203" fmla="*/ 7445375 w 9382125"/>
              <a:gd name="connsiteY203" fmla="*/ 1000125 h 6905625"/>
              <a:gd name="connsiteX204" fmla="*/ 7762875 w 9382125"/>
              <a:gd name="connsiteY204" fmla="*/ 968375 h 6905625"/>
              <a:gd name="connsiteX205" fmla="*/ 8778875 w 9382125"/>
              <a:gd name="connsiteY205" fmla="*/ 1000125 h 6905625"/>
              <a:gd name="connsiteX206" fmla="*/ 9048750 w 9382125"/>
              <a:gd name="connsiteY206" fmla="*/ 1079500 h 6905625"/>
              <a:gd name="connsiteX207" fmla="*/ 9223375 w 9382125"/>
              <a:gd name="connsiteY207" fmla="*/ 1158875 h 6905625"/>
              <a:gd name="connsiteX208" fmla="*/ 9255125 w 9382125"/>
              <a:gd name="connsiteY208" fmla="*/ 1206500 h 6905625"/>
              <a:gd name="connsiteX209" fmla="*/ 9302750 w 9382125"/>
              <a:gd name="connsiteY209" fmla="*/ 1254125 h 6905625"/>
              <a:gd name="connsiteX210" fmla="*/ 9334500 w 9382125"/>
              <a:gd name="connsiteY210" fmla="*/ 1349375 h 6905625"/>
              <a:gd name="connsiteX211" fmla="*/ 9382125 w 9382125"/>
              <a:gd name="connsiteY211" fmla="*/ 1460500 h 6905625"/>
              <a:gd name="connsiteX212" fmla="*/ 9366250 w 9382125"/>
              <a:gd name="connsiteY212" fmla="*/ 1635125 h 6905625"/>
              <a:gd name="connsiteX213" fmla="*/ 9334500 w 9382125"/>
              <a:gd name="connsiteY213" fmla="*/ 1793875 h 6905625"/>
              <a:gd name="connsiteX214" fmla="*/ 9318625 w 9382125"/>
              <a:gd name="connsiteY214" fmla="*/ 1936750 h 6905625"/>
              <a:gd name="connsiteX215" fmla="*/ 9207500 w 9382125"/>
              <a:gd name="connsiteY215" fmla="*/ 2222500 h 6905625"/>
              <a:gd name="connsiteX216" fmla="*/ 9128125 w 9382125"/>
              <a:gd name="connsiteY216" fmla="*/ 2365375 h 6905625"/>
              <a:gd name="connsiteX217" fmla="*/ 9017000 w 9382125"/>
              <a:gd name="connsiteY217" fmla="*/ 2603500 h 6905625"/>
              <a:gd name="connsiteX218" fmla="*/ 8905875 w 9382125"/>
              <a:gd name="connsiteY218" fmla="*/ 2778125 h 6905625"/>
              <a:gd name="connsiteX219" fmla="*/ 8778875 w 9382125"/>
              <a:gd name="connsiteY219" fmla="*/ 2952750 h 6905625"/>
              <a:gd name="connsiteX220" fmla="*/ 8683625 w 9382125"/>
              <a:gd name="connsiteY220" fmla="*/ 3063875 h 6905625"/>
              <a:gd name="connsiteX221" fmla="*/ 8651875 w 9382125"/>
              <a:gd name="connsiteY221" fmla="*/ 3111500 h 6905625"/>
              <a:gd name="connsiteX222" fmla="*/ 8540750 w 9382125"/>
              <a:gd name="connsiteY222" fmla="*/ 3206750 h 6905625"/>
              <a:gd name="connsiteX223" fmla="*/ 8477250 w 9382125"/>
              <a:gd name="connsiteY223" fmla="*/ 3270250 h 6905625"/>
              <a:gd name="connsiteX224" fmla="*/ 8334375 w 9382125"/>
              <a:gd name="connsiteY224" fmla="*/ 3333750 h 6905625"/>
              <a:gd name="connsiteX225" fmla="*/ 8128000 w 9382125"/>
              <a:gd name="connsiteY225" fmla="*/ 3365500 h 6905625"/>
              <a:gd name="connsiteX226" fmla="*/ 7651750 w 9382125"/>
              <a:gd name="connsiteY226" fmla="*/ 3302000 h 6905625"/>
              <a:gd name="connsiteX227" fmla="*/ 7604125 w 9382125"/>
              <a:gd name="connsiteY227" fmla="*/ 3270250 h 6905625"/>
              <a:gd name="connsiteX228" fmla="*/ 7556500 w 9382125"/>
              <a:gd name="connsiteY228" fmla="*/ 3206750 h 6905625"/>
              <a:gd name="connsiteX229" fmla="*/ 7461250 w 9382125"/>
              <a:gd name="connsiteY229" fmla="*/ 3016250 h 6905625"/>
              <a:gd name="connsiteX230" fmla="*/ 7413625 w 9382125"/>
              <a:gd name="connsiteY230" fmla="*/ 2698750 h 6905625"/>
              <a:gd name="connsiteX231" fmla="*/ 7445375 w 9382125"/>
              <a:gd name="connsiteY231" fmla="*/ 2444750 h 6905625"/>
              <a:gd name="connsiteX232" fmla="*/ 7572375 w 9382125"/>
              <a:gd name="connsiteY232" fmla="*/ 2349500 h 6905625"/>
              <a:gd name="connsiteX233" fmla="*/ 8112125 w 9382125"/>
              <a:gd name="connsiteY233" fmla="*/ 2492375 h 6905625"/>
              <a:gd name="connsiteX234" fmla="*/ 8382000 w 9382125"/>
              <a:gd name="connsiteY234" fmla="*/ 2714625 h 6905625"/>
              <a:gd name="connsiteX235" fmla="*/ 8588375 w 9382125"/>
              <a:gd name="connsiteY235" fmla="*/ 3016250 h 6905625"/>
              <a:gd name="connsiteX236" fmla="*/ 8731250 w 9382125"/>
              <a:gd name="connsiteY236" fmla="*/ 3349625 h 6905625"/>
              <a:gd name="connsiteX237" fmla="*/ 8810625 w 9382125"/>
              <a:gd name="connsiteY237" fmla="*/ 3825875 h 6905625"/>
              <a:gd name="connsiteX238" fmla="*/ 8763000 w 9382125"/>
              <a:gd name="connsiteY238" fmla="*/ 4746625 h 6905625"/>
              <a:gd name="connsiteX239" fmla="*/ 8556625 w 9382125"/>
              <a:gd name="connsiteY239" fmla="*/ 5302250 h 6905625"/>
              <a:gd name="connsiteX240" fmla="*/ 8382000 w 9382125"/>
              <a:gd name="connsiteY240" fmla="*/ 5730875 h 6905625"/>
              <a:gd name="connsiteX241" fmla="*/ 8191500 w 9382125"/>
              <a:gd name="connsiteY241" fmla="*/ 6127750 h 6905625"/>
              <a:gd name="connsiteX242" fmla="*/ 8128000 w 9382125"/>
              <a:gd name="connsiteY242" fmla="*/ 6350000 h 6905625"/>
              <a:gd name="connsiteX243" fmla="*/ 8096250 w 9382125"/>
              <a:gd name="connsiteY243" fmla="*/ 6445250 h 6905625"/>
              <a:gd name="connsiteX244" fmla="*/ 8080375 w 9382125"/>
              <a:gd name="connsiteY244" fmla="*/ 6540500 h 6905625"/>
              <a:gd name="connsiteX245" fmla="*/ 8048625 w 9382125"/>
              <a:gd name="connsiteY245" fmla="*/ 6667500 h 6905625"/>
              <a:gd name="connsiteX246" fmla="*/ 7985125 w 9382125"/>
              <a:gd name="connsiteY246" fmla="*/ 6858000 h 6905625"/>
              <a:gd name="connsiteX247" fmla="*/ 7858125 w 9382125"/>
              <a:gd name="connsiteY247" fmla="*/ 6905625 h 6905625"/>
              <a:gd name="connsiteX248" fmla="*/ 7334250 w 9382125"/>
              <a:gd name="connsiteY248" fmla="*/ 6889750 h 6905625"/>
              <a:gd name="connsiteX249" fmla="*/ 7254875 w 9382125"/>
              <a:gd name="connsiteY249" fmla="*/ 6873875 h 6905625"/>
              <a:gd name="connsiteX250" fmla="*/ 7064375 w 9382125"/>
              <a:gd name="connsiteY250" fmla="*/ 6762750 h 6905625"/>
              <a:gd name="connsiteX251" fmla="*/ 6858000 w 9382125"/>
              <a:gd name="connsiteY251" fmla="*/ 6524625 h 6905625"/>
              <a:gd name="connsiteX252" fmla="*/ 6715125 w 9382125"/>
              <a:gd name="connsiteY252" fmla="*/ 6254750 h 6905625"/>
              <a:gd name="connsiteX253" fmla="*/ 6540500 w 9382125"/>
              <a:gd name="connsiteY253" fmla="*/ 5572125 h 6905625"/>
              <a:gd name="connsiteX254" fmla="*/ 6524625 w 9382125"/>
              <a:gd name="connsiteY254" fmla="*/ 5334000 h 6905625"/>
              <a:gd name="connsiteX255" fmla="*/ 6508750 w 9382125"/>
              <a:gd name="connsiteY255" fmla="*/ 5191125 h 6905625"/>
              <a:gd name="connsiteX256" fmla="*/ 6524625 w 9382125"/>
              <a:gd name="connsiteY256" fmla="*/ 4762500 h 6905625"/>
              <a:gd name="connsiteX257" fmla="*/ 6619875 w 9382125"/>
              <a:gd name="connsiteY257" fmla="*/ 4619625 h 6905625"/>
              <a:gd name="connsiteX258" fmla="*/ 6667500 w 9382125"/>
              <a:gd name="connsiteY258" fmla="*/ 4587875 h 6905625"/>
              <a:gd name="connsiteX259" fmla="*/ 6889750 w 9382125"/>
              <a:gd name="connsiteY259" fmla="*/ 4540250 h 6905625"/>
              <a:gd name="connsiteX260" fmla="*/ 7366000 w 9382125"/>
              <a:gd name="connsiteY260" fmla="*/ 4651375 h 6905625"/>
              <a:gd name="connsiteX261" fmla="*/ 7604125 w 9382125"/>
              <a:gd name="connsiteY261" fmla="*/ 4826000 h 6905625"/>
              <a:gd name="connsiteX262" fmla="*/ 7667625 w 9382125"/>
              <a:gd name="connsiteY262" fmla="*/ 4968875 h 6905625"/>
              <a:gd name="connsiteX263" fmla="*/ 7620000 w 9382125"/>
              <a:gd name="connsiteY263" fmla="*/ 5016500 h 6905625"/>
              <a:gd name="connsiteX264" fmla="*/ 7112000 w 9382125"/>
              <a:gd name="connsiteY264" fmla="*/ 5080000 h 6905625"/>
              <a:gd name="connsiteX265" fmla="*/ 4873625 w 9382125"/>
              <a:gd name="connsiteY265" fmla="*/ 5048250 h 6905625"/>
              <a:gd name="connsiteX266" fmla="*/ 4762500 w 9382125"/>
              <a:gd name="connsiteY266" fmla="*/ 5032375 h 6905625"/>
              <a:gd name="connsiteX267" fmla="*/ 4270375 w 9382125"/>
              <a:gd name="connsiteY267" fmla="*/ 4921250 h 6905625"/>
              <a:gd name="connsiteX268" fmla="*/ 3952875 w 9382125"/>
              <a:gd name="connsiteY268" fmla="*/ 4730750 h 6905625"/>
              <a:gd name="connsiteX269" fmla="*/ 3921125 w 9382125"/>
              <a:gd name="connsiteY269" fmla="*/ 4683125 h 6905625"/>
              <a:gd name="connsiteX270" fmla="*/ 3825875 w 9382125"/>
              <a:gd name="connsiteY270" fmla="*/ 4492625 h 6905625"/>
              <a:gd name="connsiteX271" fmla="*/ 3825875 w 9382125"/>
              <a:gd name="connsiteY271" fmla="*/ 3667125 h 6905625"/>
              <a:gd name="connsiteX272" fmla="*/ 4064000 w 9382125"/>
              <a:gd name="connsiteY272" fmla="*/ 2952750 h 6905625"/>
              <a:gd name="connsiteX273" fmla="*/ 4492625 w 9382125"/>
              <a:gd name="connsiteY273" fmla="*/ 2159000 h 6905625"/>
              <a:gd name="connsiteX274" fmla="*/ 5254625 w 9382125"/>
              <a:gd name="connsiteY274" fmla="*/ 2286000 h 6905625"/>
              <a:gd name="connsiteX275" fmla="*/ 5365750 w 9382125"/>
              <a:gd name="connsiteY275" fmla="*/ 2349500 h 6905625"/>
              <a:gd name="connsiteX276" fmla="*/ 5588000 w 9382125"/>
              <a:gd name="connsiteY276" fmla="*/ 2444750 h 6905625"/>
              <a:gd name="connsiteX277" fmla="*/ 5953125 w 9382125"/>
              <a:gd name="connsiteY277" fmla="*/ 2682875 h 6905625"/>
              <a:gd name="connsiteX278" fmla="*/ 6032500 w 9382125"/>
              <a:gd name="connsiteY278" fmla="*/ 2762250 h 6905625"/>
              <a:gd name="connsiteX279" fmla="*/ 6080125 w 9382125"/>
              <a:gd name="connsiteY279" fmla="*/ 2857500 h 6905625"/>
              <a:gd name="connsiteX280" fmla="*/ 6111875 w 9382125"/>
              <a:gd name="connsiteY280" fmla="*/ 2905125 h 6905625"/>
              <a:gd name="connsiteX281" fmla="*/ 6096000 w 9382125"/>
              <a:gd name="connsiteY281" fmla="*/ 3175000 h 6905625"/>
              <a:gd name="connsiteX282" fmla="*/ 5953125 w 9382125"/>
              <a:gd name="connsiteY282" fmla="*/ 3317875 h 6905625"/>
              <a:gd name="connsiteX283" fmla="*/ 5603875 w 9382125"/>
              <a:gd name="connsiteY283" fmla="*/ 3635375 h 6905625"/>
              <a:gd name="connsiteX284" fmla="*/ 4889500 w 9382125"/>
              <a:gd name="connsiteY284" fmla="*/ 4095750 h 6905625"/>
              <a:gd name="connsiteX285" fmla="*/ 4318000 w 9382125"/>
              <a:gd name="connsiteY285" fmla="*/ 4397375 h 6905625"/>
              <a:gd name="connsiteX286" fmla="*/ 3175000 w 9382125"/>
              <a:gd name="connsiteY286" fmla="*/ 4762500 h 6905625"/>
              <a:gd name="connsiteX287" fmla="*/ 3016250 w 9382125"/>
              <a:gd name="connsiteY287" fmla="*/ 4778375 h 6905625"/>
              <a:gd name="connsiteX288" fmla="*/ 2698750 w 9382125"/>
              <a:gd name="connsiteY288" fmla="*/ 4841875 h 6905625"/>
              <a:gd name="connsiteX289" fmla="*/ 2413000 w 9382125"/>
              <a:gd name="connsiteY289" fmla="*/ 4857750 h 6905625"/>
              <a:gd name="connsiteX290" fmla="*/ 2190750 w 9382125"/>
              <a:gd name="connsiteY290" fmla="*/ 4873625 h 6905625"/>
              <a:gd name="connsiteX291" fmla="*/ 1603375 w 9382125"/>
              <a:gd name="connsiteY291" fmla="*/ 4857750 h 6905625"/>
              <a:gd name="connsiteX292" fmla="*/ 1492250 w 9382125"/>
              <a:gd name="connsiteY292" fmla="*/ 4810125 h 6905625"/>
              <a:gd name="connsiteX293" fmla="*/ 1397000 w 9382125"/>
              <a:gd name="connsiteY293" fmla="*/ 4778375 h 6905625"/>
              <a:gd name="connsiteX294" fmla="*/ 1238250 w 9382125"/>
              <a:gd name="connsiteY294" fmla="*/ 4667250 h 6905625"/>
              <a:gd name="connsiteX295" fmla="*/ 1079500 w 9382125"/>
              <a:gd name="connsiteY295" fmla="*/ 4508500 h 6905625"/>
              <a:gd name="connsiteX296" fmla="*/ 1016000 w 9382125"/>
              <a:gd name="connsiteY296" fmla="*/ 4397375 h 6905625"/>
              <a:gd name="connsiteX297" fmla="*/ 920750 w 9382125"/>
              <a:gd name="connsiteY297" fmla="*/ 4222750 h 6905625"/>
              <a:gd name="connsiteX298" fmla="*/ 857250 w 9382125"/>
              <a:gd name="connsiteY298" fmla="*/ 4048125 h 6905625"/>
              <a:gd name="connsiteX299" fmla="*/ 825500 w 9382125"/>
              <a:gd name="connsiteY299" fmla="*/ 3968750 h 6905625"/>
              <a:gd name="connsiteX300" fmla="*/ 793750 w 9382125"/>
              <a:gd name="connsiteY300" fmla="*/ 3794125 h 6905625"/>
              <a:gd name="connsiteX301" fmla="*/ 809625 w 9382125"/>
              <a:gd name="connsiteY301" fmla="*/ 3302000 h 6905625"/>
              <a:gd name="connsiteX302" fmla="*/ 920750 w 9382125"/>
              <a:gd name="connsiteY302" fmla="*/ 3048000 h 6905625"/>
              <a:gd name="connsiteX303" fmla="*/ 1222375 w 9382125"/>
              <a:gd name="connsiteY303" fmla="*/ 2682875 h 6905625"/>
              <a:gd name="connsiteX304" fmla="*/ 1047750 w 9382125"/>
              <a:gd name="connsiteY304" fmla="*/ 2508250 h 6905625"/>
              <a:gd name="connsiteX305" fmla="*/ 920750 w 9382125"/>
              <a:gd name="connsiteY305" fmla="*/ 2381250 h 6905625"/>
              <a:gd name="connsiteX306" fmla="*/ 666750 w 9382125"/>
              <a:gd name="connsiteY306" fmla="*/ 2032000 h 6905625"/>
              <a:gd name="connsiteX307" fmla="*/ 523875 w 9382125"/>
              <a:gd name="connsiteY307" fmla="*/ 1857375 h 6905625"/>
              <a:gd name="connsiteX308" fmla="*/ 460375 w 9382125"/>
              <a:gd name="connsiteY308" fmla="*/ 1762125 h 6905625"/>
              <a:gd name="connsiteX309" fmla="*/ 31750 w 9382125"/>
              <a:gd name="connsiteY309" fmla="*/ 1206500 h 6905625"/>
              <a:gd name="connsiteX310" fmla="*/ 0 w 9382125"/>
              <a:gd name="connsiteY310" fmla="*/ 1063625 h 6905625"/>
              <a:gd name="connsiteX311" fmla="*/ 15875 w 9382125"/>
              <a:gd name="connsiteY311" fmla="*/ 904875 h 6905625"/>
              <a:gd name="connsiteX312" fmla="*/ 127000 w 9382125"/>
              <a:gd name="connsiteY312" fmla="*/ 841375 h 6905625"/>
              <a:gd name="connsiteX313" fmla="*/ 190500 w 9382125"/>
              <a:gd name="connsiteY313" fmla="*/ 809625 h 6905625"/>
              <a:gd name="connsiteX314" fmla="*/ 539750 w 9382125"/>
              <a:gd name="connsiteY314" fmla="*/ 825500 h 6905625"/>
              <a:gd name="connsiteX315" fmla="*/ 619125 w 9382125"/>
              <a:gd name="connsiteY315" fmla="*/ 873125 h 6905625"/>
              <a:gd name="connsiteX316" fmla="*/ 762000 w 9382125"/>
              <a:gd name="connsiteY316" fmla="*/ 984250 h 6905625"/>
              <a:gd name="connsiteX317" fmla="*/ 952500 w 9382125"/>
              <a:gd name="connsiteY317" fmla="*/ 1190625 h 6905625"/>
              <a:gd name="connsiteX318" fmla="*/ 1127125 w 9382125"/>
              <a:gd name="connsiteY318" fmla="*/ 1603375 h 6905625"/>
              <a:gd name="connsiteX319" fmla="*/ 1127125 w 9382125"/>
              <a:gd name="connsiteY319" fmla="*/ 2159000 h 6905625"/>
              <a:gd name="connsiteX320" fmla="*/ 1031875 w 9382125"/>
              <a:gd name="connsiteY320" fmla="*/ 2317750 h 6905625"/>
              <a:gd name="connsiteX321" fmla="*/ 904875 w 9382125"/>
              <a:gd name="connsiteY321" fmla="*/ 2365375 h 6905625"/>
              <a:gd name="connsiteX322" fmla="*/ 825500 w 9382125"/>
              <a:gd name="connsiteY322" fmla="*/ 2333625 h 6905625"/>
              <a:gd name="connsiteX323" fmla="*/ 746125 w 9382125"/>
              <a:gd name="connsiteY323" fmla="*/ 2222500 h 6905625"/>
              <a:gd name="connsiteX324" fmla="*/ 825500 w 9382125"/>
              <a:gd name="connsiteY324" fmla="*/ 1714500 h 6905625"/>
              <a:gd name="connsiteX325" fmla="*/ 889000 w 9382125"/>
              <a:gd name="connsiteY325" fmla="*/ 1619250 h 6905625"/>
              <a:gd name="connsiteX326" fmla="*/ 1095375 w 9382125"/>
              <a:gd name="connsiteY326" fmla="*/ 1397000 h 6905625"/>
              <a:gd name="connsiteX327" fmla="*/ 1571625 w 9382125"/>
              <a:gd name="connsiteY327" fmla="*/ 1063625 h 6905625"/>
              <a:gd name="connsiteX328" fmla="*/ 1746250 w 9382125"/>
              <a:gd name="connsiteY328" fmla="*/ 968375 h 6905625"/>
              <a:gd name="connsiteX329" fmla="*/ 2143125 w 9382125"/>
              <a:gd name="connsiteY329" fmla="*/ 841375 h 6905625"/>
              <a:gd name="connsiteX330" fmla="*/ 2317750 w 9382125"/>
              <a:gd name="connsiteY330" fmla="*/ 825500 h 6905625"/>
              <a:gd name="connsiteX331" fmla="*/ 2952750 w 9382125"/>
              <a:gd name="connsiteY331" fmla="*/ 904875 h 6905625"/>
              <a:gd name="connsiteX332" fmla="*/ 3000375 w 9382125"/>
              <a:gd name="connsiteY332" fmla="*/ 984250 h 6905625"/>
              <a:gd name="connsiteX333" fmla="*/ 3032125 w 9382125"/>
              <a:gd name="connsiteY333" fmla="*/ 1047750 h 6905625"/>
              <a:gd name="connsiteX334" fmla="*/ 3016250 w 9382125"/>
              <a:gd name="connsiteY334" fmla="*/ 1158875 h 6905625"/>
              <a:gd name="connsiteX335" fmla="*/ 2889250 w 9382125"/>
              <a:gd name="connsiteY335" fmla="*/ 1206500 h 6905625"/>
              <a:gd name="connsiteX336" fmla="*/ 2555875 w 9382125"/>
              <a:gd name="connsiteY336" fmla="*/ 1174750 h 6905625"/>
              <a:gd name="connsiteX337" fmla="*/ 2492375 w 9382125"/>
              <a:gd name="connsiteY337" fmla="*/ 1158875 h 6905625"/>
              <a:gd name="connsiteX338" fmla="*/ 2365375 w 9382125"/>
              <a:gd name="connsiteY338" fmla="*/ 1063625 h 6905625"/>
              <a:gd name="connsiteX339" fmla="*/ 2333625 w 9382125"/>
              <a:gd name="connsiteY339" fmla="*/ 1016000 h 6905625"/>
              <a:gd name="connsiteX340" fmla="*/ 2333625 w 9382125"/>
              <a:gd name="connsiteY340" fmla="*/ 571500 h 6905625"/>
              <a:gd name="connsiteX341" fmla="*/ 2492375 w 9382125"/>
              <a:gd name="connsiteY341" fmla="*/ 381000 h 6905625"/>
              <a:gd name="connsiteX342" fmla="*/ 2873375 w 9382125"/>
              <a:gd name="connsiteY342" fmla="*/ 206375 h 6905625"/>
              <a:gd name="connsiteX343" fmla="*/ 3032125 w 9382125"/>
              <a:gd name="connsiteY343" fmla="*/ 174625 h 6905625"/>
              <a:gd name="connsiteX344" fmla="*/ 3667125 w 9382125"/>
              <a:gd name="connsiteY344" fmla="*/ 190500 h 6905625"/>
              <a:gd name="connsiteX345" fmla="*/ 3810000 w 9382125"/>
              <a:gd name="connsiteY345" fmla="*/ 254000 h 6905625"/>
              <a:gd name="connsiteX346" fmla="*/ 4095750 w 9382125"/>
              <a:gd name="connsiteY346" fmla="*/ 460375 h 6905625"/>
              <a:gd name="connsiteX347" fmla="*/ 4175125 w 9382125"/>
              <a:gd name="connsiteY347" fmla="*/ 539750 h 6905625"/>
              <a:gd name="connsiteX348" fmla="*/ 4254500 w 9382125"/>
              <a:gd name="connsiteY348" fmla="*/ 635000 h 6905625"/>
              <a:gd name="connsiteX349" fmla="*/ 4365625 w 9382125"/>
              <a:gd name="connsiteY349" fmla="*/ 920750 h 6905625"/>
              <a:gd name="connsiteX350" fmla="*/ 4397375 w 9382125"/>
              <a:gd name="connsiteY350" fmla="*/ 1412875 h 6905625"/>
              <a:gd name="connsiteX351" fmla="*/ 4349750 w 9382125"/>
              <a:gd name="connsiteY351" fmla="*/ 1762125 h 6905625"/>
              <a:gd name="connsiteX352" fmla="*/ 4222750 w 9382125"/>
              <a:gd name="connsiteY352" fmla="*/ 2095500 h 6905625"/>
              <a:gd name="connsiteX353" fmla="*/ 4032250 w 9382125"/>
              <a:gd name="connsiteY353" fmla="*/ 2444750 h 6905625"/>
              <a:gd name="connsiteX354" fmla="*/ 3762375 w 9382125"/>
              <a:gd name="connsiteY354" fmla="*/ 2778125 h 6905625"/>
              <a:gd name="connsiteX355" fmla="*/ 3444875 w 9382125"/>
              <a:gd name="connsiteY355" fmla="*/ 3079750 h 6905625"/>
              <a:gd name="connsiteX356" fmla="*/ 2889250 w 9382125"/>
              <a:gd name="connsiteY356" fmla="*/ 3444875 h 6905625"/>
              <a:gd name="connsiteX357" fmla="*/ 2651125 w 9382125"/>
              <a:gd name="connsiteY357" fmla="*/ 3524250 h 6905625"/>
              <a:gd name="connsiteX358" fmla="*/ 2508250 w 9382125"/>
              <a:gd name="connsiteY358" fmla="*/ 3571875 h 6905625"/>
              <a:gd name="connsiteX359" fmla="*/ 2301875 w 9382125"/>
              <a:gd name="connsiteY359" fmla="*/ 3619500 h 6905625"/>
              <a:gd name="connsiteX360" fmla="*/ 2016125 w 9382125"/>
              <a:gd name="connsiteY360" fmla="*/ 3603625 h 6905625"/>
              <a:gd name="connsiteX361" fmla="*/ 1952625 w 9382125"/>
              <a:gd name="connsiteY361" fmla="*/ 3524250 h 6905625"/>
              <a:gd name="connsiteX362" fmla="*/ 1889125 w 9382125"/>
              <a:gd name="connsiteY362" fmla="*/ 3429000 h 6905625"/>
              <a:gd name="connsiteX363" fmla="*/ 1889125 w 9382125"/>
              <a:gd name="connsiteY363" fmla="*/ 2794000 h 6905625"/>
              <a:gd name="connsiteX364" fmla="*/ 1952625 w 9382125"/>
              <a:gd name="connsiteY364" fmla="*/ 2698750 h 6905625"/>
              <a:gd name="connsiteX365" fmla="*/ 2238375 w 9382125"/>
              <a:gd name="connsiteY365" fmla="*/ 2365375 h 6905625"/>
              <a:gd name="connsiteX366" fmla="*/ 2365375 w 9382125"/>
              <a:gd name="connsiteY366" fmla="*/ 2317750 h 6905625"/>
              <a:gd name="connsiteX367" fmla="*/ 2682875 w 9382125"/>
              <a:gd name="connsiteY367" fmla="*/ 2254250 h 6905625"/>
              <a:gd name="connsiteX368" fmla="*/ 3111500 w 9382125"/>
              <a:gd name="connsiteY368" fmla="*/ 2286000 h 6905625"/>
              <a:gd name="connsiteX369" fmla="*/ 3349625 w 9382125"/>
              <a:gd name="connsiteY369" fmla="*/ 2428875 h 6905625"/>
              <a:gd name="connsiteX370" fmla="*/ 3492500 w 9382125"/>
              <a:gd name="connsiteY370" fmla="*/ 2603500 h 6905625"/>
              <a:gd name="connsiteX371" fmla="*/ 3540125 w 9382125"/>
              <a:gd name="connsiteY371" fmla="*/ 2714625 h 6905625"/>
              <a:gd name="connsiteX372" fmla="*/ 3571875 w 9382125"/>
              <a:gd name="connsiteY372" fmla="*/ 2778125 h 6905625"/>
              <a:gd name="connsiteX373" fmla="*/ 3571875 w 9382125"/>
              <a:gd name="connsiteY373" fmla="*/ 3206750 h 6905625"/>
              <a:gd name="connsiteX374" fmla="*/ 3413125 w 9382125"/>
              <a:gd name="connsiteY374" fmla="*/ 3413125 h 6905625"/>
              <a:gd name="connsiteX375" fmla="*/ 3286125 w 9382125"/>
              <a:gd name="connsiteY375" fmla="*/ 3524250 h 6905625"/>
              <a:gd name="connsiteX376" fmla="*/ 2778125 w 9382125"/>
              <a:gd name="connsiteY376" fmla="*/ 3746500 h 6905625"/>
              <a:gd name="connsiteX377" fmla="*/ 2587625 w 9382125"/>
              <a:gd name="connsiteY377" fmla="*/ 3762375 h 6905625"/>
              <a:gd name="connsiteX378" fmla="*/ 2174875 w 9382125"/>
              <a:gd name="connsiteY378" fmla="*/ 3714750 h 6905625"/>
              <a:gd name="connsiteX379" fmla="*/ 2079625 w 9382125"/>
              <a:gd name="connsiteY379" fmla="*/ 3619500 h 6905625"/>
              <a:gd name="connsiteX380" fmla="*/ 1936750 w 9382125"/>
              <a:gd name="connsiteY380" fmla="*/ 3397250 h 6905625"/>
              <a:gd name="connsiteX381" fmla="*/ 1905000 w 9382125"/>
              <a:gd name="connsiteY381" fmla="*/ 3254375 h 6905625"/>
              <a:gd name="connsiteX382" fmla="*/ 1984375 w 9382125"/>
              <a:gd name="connsiteY382" fmla="*/ 2190750 h 6905625"/>
              <a:gd name="connsiteX383" fmla="*/ 2349500 w 9382125"/>
              <a:gd name="connsiteY383" fmla="*/ 1571625 h 6905625"/>
              <a:gd name="connsiteX384" fmla="*/ 2921000 w 9382125"/>
              <a:gd name="connsiteY384" fmla="*/ 952500 h 6905625"/>
              <a:gd name="connsiteX385" fmla="*/ 3270250 w 9382125"/>
              <a:gd name="connsiteY385" fmla="*/ 682625 h 6905625"/>
              <a:gd name="connsiteX386" fmla="*/ 3444875 w 9382125"/>
              <a:gd name="connsiteY386" fmla="*/ 603250 h 6905625"/>
              <a:gd name="connsiteX387" fmla="*/ 4397375 w 9382125"/>
              <a:gd name="connsiteY387" fmla="*/ 142875 h 6905625"/>
              <a:gd name="connsiteX388" fmla="*/ 4572000 w 9382125"/>
              <a:gd name="connsiteY388" fmla="*/ 111125 h 6905625"/>
              <a:gd name="connsiteX389" fmla="*/ 5461000 w 9382125"/>
              <a:gd name="connsiteY389" fmla="*/ 0 h 6905625"/>
              <a:gd name="connsiteX390" fmla="*/ 6254750 w 9382125"/>
              <a:gd name="connsiteY390" fmla="*/ 47625 h 6905625"/>
              <a:gd name="connsiteX391" fmla="*/ 6540500 w 9382125"/>
              <a:gd name="connsiteY391" fmla="*/ 127000 h 6905625"/>
              <a:gd name="connsiteX392" fmla="*/ 7080250 w 9382125"/>
              <a:gd name="connsiteY392" fmla="*/ 365125 h 6905625"/>
              <a:gd name="connsiteX393" fmla="*/ 7223125 w 9382125"/>
              <a:gd name="connsiteY393" fmla="*/ 444500 h 6905625"/>
              <a:gd name="connsiteX394" fmla="*/ 7302500 w 9382125"/>
              <a:gd name="connsiteY394" fmla="*/ 523875 h 6905625"/>
              <a:gd name="connsiteX395" fmla="*/ 7397750 w 9382125"/>
              <a:gd name="connsiteY395" fmla="*/ 603250 h 6905625"/>
              <a:gd name="connsiteX396" fmla="*/ 7445375 w 9382125"/>
              <a:gd name="connsiteY396" fmla="*/ 682625 h 6905625"/>
              <a:gd name="connsiteX397" fmla="*/ 7477125 w 9382125"/>
              <a:gd name="connsiteY397" fmla="*/ 762000 h 6905625"/>
              <a:gd name="connsiteX398" fmla="*/ 7524750 w 9382125"/>
              <a:gd name="connsiteY398" fmla="*/ 920750 h 6905625"/>
              <a:gd name="connsiteX399" fmla="*/ 7524750 w 9382125"/>
              <a:gd name="connsiteY399" fmla="*/ 1349375 h 6905625"/>
              <a:gd name="connsiteX400" fmla="*/ 7413625 w 9382125"/>
              <a:gd name="connsiteY400" fmla="*/ 1492250 h 6905625"/>
              <a:gd name="connsiteX401" fmla="*/ 7302500 w 9382125"/>
              <a:gd name="connsiteY401" fmla="*/ 1571625 h 6905625"/>
              <a:gd name="connsiteX402" fmla="*/ 7143750 w 9382125"/>
              <a:gd name="connsiteY402" fmla="*/ 1635125 h 6905625"/>
              <a:gd name="connsiteX403" fmla="*/ 6858000 w 9382125"/>
              <a:gd name="connsiteY403" fmla="*/ 1746250 h 6905625"/>
              <a:gd name="connsiteX404" fmla="*/ 6286500 w 9382125"/>
              <a:gd name="connsiteY404" fmla="*/ 1905000 h 6905625"/>
              <a:gd name="connsiteX405" fmla="*/ 6080125 w 9382125"/>
              <a:gd name="connsiteY405" fmla="*/ 1952625 h 6905625"/>
              <a:gd name="connsiteX406" fmla="*/ 5635625 w 9382125"/>
              <a:gd name="connsiteY406" fmla="*/ 2063750 h 6905625"/>
              <a:gd name="connsiteX407" fmla="*/ 5524500 w 9382125"/>
              <a:gd name="connsiteY407" fmla="*/ 2079625 h 6905625"/>
              <a:gd name="connsiteX408" fmla="*/ 5349875 w 9382125"/>
              <a:gd name="connsiteY408" fmla="*/ 2111375 h 6905625"/>
              <a:gd name="connsiteX409" fmla="*/ 5064125 w 9382125"/>
              <a:gd name="connsiteY409" fmla="*/ 2159000 h 6905625"/>
              <a:gd name="connsiteX410" fmla="*/ 4572000 w 9382125"/>
              <a:gd name="connsiteY410" fmla="*/ 2095500 h 6905625"/>
              <a:gd name="connsiteX411" fmla="*/ 4524375 w 9382125"/>
              <a:gd name="connsiteY411" fmla="*/ 1936750 h 6905625"/>
              <a:gd name="connsiteX412" fmla="*/ 4794250 w 9382125"/>
              <a:gd name="connsiteY412" fmla="*/ 1730375 h 6905625"/>
              <a:gd name="connsiteX413" fmla="*/ 5619750 w 9382125"/>
              <a:gd name="connsiteY413" fmla="*/ 1873250 h 6905625"/>
              <a:gd name="connsiteX414" fmla="*/ 5667375 w 9382125"/>
              <a:gd name="connsiteY414" fmla="*/ 1905000 h 6905625"/>
              <a:gd name="connsiteX415" fmla="*/ 5794375 w 9382125"/>
              <a:gd name="connsiteY415" fmla="*/ 2016125 h 6905625"/>
              <a:gd name="connsiteX416" fmla="*/ 5842000 w 9382125"/>
              <a:gd name="connsiteY416" fmla="*/ 2079625 h 6905625"/>
              <a:gd name="connsiteX417" fmla="*/ 5889625 w 9382125"/>
              <a:gd name="connsiteY417" fmla="*/ 2127250 h 6905625"/>
              <a:gd name="connsiteX418" fmla="*/ 5730875 w 9382125"/>
              <a:gd name="connsiteY418" fmla="*/ 1920875 h 6905625"/>
              <a:gd name="connsiteX419" fmla="*/ 5762625 w 9382125"/>
              <a:gd name="connsiteY419" fmla="*/ 2016125 h 6905625"/>
              <a:gd name="connsiteX420" fmla="*/ 5778500 w 9382125"/>
              <a:gd name="connsiteY420" fmla="*/ 2095500 h 6905625"/>
              <a:gd name="connsiteX421" fmla="*/ 5873750 w 9382125"/>
              <a:gd name="connsiteY421" fmla="*/ 2349500 h 6905625"/>
              <a:gd name="connsiteX422" fmla="*/ 5889625 w 9382125"/>
              <a:gd name="connsiteY422" fmla="*/ 2428875 h 6905625"/>
              <a:gd name="connsiteX423" fmla="*/ 5953125 w 9382125"/>
              <a:gd name="connsiteY423" fmla="*/ 2619375 h 6905625"/>
              <a:gd name="connsiteX424" fmla="*/ 5984875 w 9382125"/>
              <a:gd name="connsiteY424" fmla="*/ 2809875 h 6905625"/>
              <a:gd name="connsiteX425" fmla="*/ 5969000 w 9382125"/>
              <a:gd name="connsiteY425" fmla="*/ 2905125 h 6905625"/>
              <a:gd name="connsiteX426" fmla="*/ 5730875 w 9382125"/>
              <a:gd name="connsiteY426" fmla="*/ 2921000 h 6905625"/>
              <a:gd name="connsiteX427" fmla="*/ 5635625 w 9382125"/>
              <a:gd name="connsiteY427" fmla="*/ 2778125 h 6905625"/>
              <a:gd name="connsiteX428" fmla="*/ 5588000 w 9382125"/>
              <a:gd name="connsiteY428" fmla="*/ 2667000 h 6905625"/>
              <a:gd name="connsiteX429" fmla="*/ 5556250 w 9382125"/>
              <a:gd name="connsiteY429" fmla="*/ 2492375 h 6905625"/>
              <a:gd name="connsiteX430" fmla="*/ 5730875 w 9382125"/>
              <a:gd name="connsiteY430" fmla="*/ 2095500 h 6905625"/>
              <a:gd name="connsiteX431" fmla="*/ 5969000 w 9382125"/>
              <a:gd name="connsiteY431" fmla="*/ 1873250 h 6905625"/>
              <a:gd name="connsiteX432" fmla="*/ 6064250 w 9382125"/>
              <a:gd name="connsiteY432" fmla="*/ 1857375 h 6905625"/>
              <a:gd name="connsiteX433" fmla="*/ 6254750 w 9382125"/>
              <a:gd name="connsiteY433" fmla="*/ 1889125 h 6905625"/>
              <a:gd name="connsiteX434" fmla="*/ 6445250 w 9382125"/>
              <a:gd name="connsiteY434" fmla="*/ 2127250 h 6905625"/>
              <a:gd name="connsiteX435" fmla="*/ 6397625 w 9382125"/>
              <a:gd name="connsiteY435" fmla="*/ 2794000 h 6905625"/>
              <a:gd name="connsiteX436" fmla="*/ 6334125 w 9382125"/>
              <a:gd name="connsiteY436" fmla="*/ 2825750 h 6905625"/>
              <a:gd name="connsiteX437" fmla="*/ 6080125 w 9382125"/>
              <a:gd name="connsiteY437" fmla="*/ 2921000 h 6905625"/>
              <a:gd name="connsiteX438" fmla="*/ 5984875 w 9382125"/>
              <a:gd name="connsiteY438" fmla="*/ 2968625 h 6905625"/>
              <a:gd name="connsiteX439" fmla="*/ 5746750 w 9382125"/>
              <a:gd name="connsiteY439" fmla="*/ 3016250 h 6905625"/>
              <a:gd name="connsiteX440" fmla="*/ 5397500 w 9382125"/>
              <a:gd name="connsiteY440" fmla="*/ 2952750 h 6905625"/>
              <a:gd name="connsiteX441" fmla="*/ 5365750 w 9382125"/>
              <a:gd name="connsiteY441" fmla="*/ 2889250 h 6905625"/>
              <a:gd name="connsiteX442" fmla="*/ 5635625 w 9382125"/>
              <a:gd name="connsiteY442" fmla="*/ 1412875 h 6905625"/>
              <a:gd name="connsiteX443" fmla="*/ 5794375 w 9382125"/>
              <a:gd name="connsiteY443" fmla="*/ 1190625 h 6905625"/>
              <a:gd name="connsiteX444" fmla="*/ 5842000 w 9382125"/>
              <a:gd name="connsiteY444" fmla="*/ 1127125 h 6905625"/>
              <a:gd name="connsiteX445" fmla="*/ 5969000 w 9382125"/>
              <a:gd name="connsiteY445" fmla="*/ 1063625 h 6905625"/>
              <a:gd name="connsiteX446" fmla="*/ 6191250 w 9382125"/>
              <a:gd name="connsiteY446" fmla="*/ 1095375 h 6905625"/>
              <a:gd name="connsiteX447" fmla="*/ 6429375 w 9382125"/>
              <a:gd name="connsiteY447" fmla="*/ 1285875 h 6905625"/>
              <a:gd name="connsiteX448" fmla="*/ 6572250 w 9382125"/>
              <a:gd name="connsiteY448" fmla="*/ 1603375 h 6905625"/>
              <a:gd name="connsiteX449" fmla="*/ 6588125 w 9382125"/>
              <a:gd name="connsiteY449" fmla="*/ 1682750 h 6905625"/>
              <a:gd name="connsiteX450" fmla="*/ 6588125 w 9382125"/>
              <a:gd name="connsiteY450" fmla="*/ 2111375 h 6905625"/>
              <a:gd name="connsiteX451" fmla="*/ 6477000 w 9382125"/>
              <a:gd name="connsiteY451" fmla="*/ 2206625 h 6905625"/>
              <a:gd name="connsiteX452" fmla="*/ 6302375 w 9382125"/>
              <a:gd name="connsiteY452" fmla="*/ 2333625 h 6905625"/>
              <a:gd name="connsiteX453" fmla="*/ 6238875 w 9382125"/>
              <a:gd name="connsiteY453" fmla="*/ 2381250 h 6905625"/>
              <a:gd name="connsiteX454" fmla="*/ 6191250 w 9382125"/>
              <a:gd name="connsiteY454" fmla="*/ 2413000 h 6905625"/>
              <a:gd name="connsiteX455" fmla="*/ 6127750 w 9382125"/>
              <a:gd name="connsiteY455" fmla="*/ 2460625 h 6905625"/>
              <a:gd name="connsiteX456" fmla="*/ 6032500 w 9382125"/>
              <a:gd name="connsiteY456" fmla="*/ 2508250 h 6905625"/>
              <a:gd name="connsiteX457" fmla="*/ 6000750 w 9382125"/>
              <a:gd name="connsiteY457" fmla="*/ 2714625 h 6905625"/>
              <a:gd name="connsiteX458" fmla="*/ 5794375 w 9382125"/>
              <a:gd name="connsiteY458" fmla="*/ 3254375 h 6905625"/>
              <a:gd name="connsiteX459" fmla="*/ 5286375 w 9382125"/>
              <a:gd name="connsiteY459" fmla="*/ 4159250 h 6905625"/>
              <a:gd name="connsiteX460" fmla="*/ 4460875 w 9382125"/>
              <a:gd name="connsiteY460" fmla="*/ 5159375 h 6905625"/>
              <a:gd name="connsiteX461" fmla="*/ 3429000 w 9382125"/>
              <a:gd name="connsiteY461" fmla="*/ 6064250 h 6905625"/>
              <a:gd name="connsiteX462" fmla="*/ 2667000 w 9382125"/>
              <a:gd name="connsiteY462" fmla="*/ 6524625 h 6905625"/>
              <a:gd name="connsiteX463" fmla="*/ 2159000 w 9382125"/>
              <a:gd name="connsiteY463" fmla="*/ 6699250 h 6905625"/>
              <a:gd name="connsiteX464" fmla="*/ 2063750 w 9382125"/>
              <a:gd name="connsiteY464" fmla="*/ 6715125 h 6905625"/>
              <a:gd name="connsiteX465" fmla="*/ 1714500 w 9382125"/>
              <a:gd name="connsiteY465" fmla="*/ 6731000 h 6905625"/>
              <a:gd name="connsiteX466" fmla="*/ 1508125 w 9382125"/>
              <a:gd name="connsiteY466" fmla="*/ 6683375 h 6905625"/>
              <a:gd name="connsiteX467" fmla="*/ 1381125 w 9382125"/>
              <a:gd name="connsiteY467" fmla="*/ 6588125 h 6905625"/>
              <a:gd name="connsiteX468" fmla="*/ 1349375 w 9382125"/>
              <a:gd name="connsiteY468" fmla="*/ 6508750 h 6905625"/>
              <a:gd name="connsiteX469" fmla="*/ 1270000 w 9382125"/>
              <a:gd name="connsiteY469" fmla="*/ 6350000 h 6905625"/>
              <a:gd name="connsiteX470" fmla="*/ 1238250 w 9382125"/>
              <a:gd name="connsiteY470" fmla="*/ 6254750 h 6905625"/>
              <a:gd name="connsiteX471" fmla="*/ 1270000 w 9382125"/>
              <a:gd name="connsiteY471" fmla="*/ 5572125 h 6905625"/>
              <a:gd name="connsiteX472" fmla="*/ 1492250 w 9382125"/>
              <a:gd name="connsiteY472" fmla="*/ 5080000 h 6905625"/>
              <a:gd name="connsiteX473" fmla="*/ 2206625 w 9382125"/>
              <a:gd name="connsiteY473" fmla="*/ 4318000 h 6905625"/>
              <a:gd name="connsiteX474" fmla="*/ 2508250 w 9382125"/>
              <a:gd name="connsiteY474" fmla="*/ 4302125 h 6905625"/>
              <a:gd name="connsiteX475" fmla="*/ 2778125 w 9382125"/>
              <a:gd name="connsiteY475" fmla="*/ 4333875 h 6905625"/>
              <a:gd name="connsiteX476" fmla="*/ 3048000 w 9382125"/>
              <a:gd name="connsiteY476" fmla="*/ 4460875 h 6905625"/>
              <a:gd name="connsiteX477" fmla="*/ 3365500 w 9382125"/>
              <a:gd name="connsiteY477" fmla="*/ 4619625 h 6905625"/>
              <a:gd name="connsiteX478" fmla="*/ 3857625 w 9382125"/>
              <a:gd name="connsiteY478" fmla="*/ 4921250 h 6905625"/>
              <a:gd name="connsiteX479" fmla="*/ 4048125 w 9382125"/>
              <a:gd name="connsiteY479" fmla="*/ 5032375 h 6905625"/>
              <a:gd name="connsiteX480" fmla="*/ 4460875 w 9382125"/>
              <a:gd name="connsiteY480" fmla="*/ 5349875 h 6905625"/>
              <a:gd name="connsiteX481" fmla="*/ 4905375 w 9382125"/>
              <a:gd name="connsiteY481" fmla="*/ 5746750 h 6905625"/>
              <a:gd name="connsiteX482" fmla="*/ 5048250 w 9382125"/>
              <a:gd name="connsiteY482" fmla="*/ 5905500 h 6905625"/>
              <a:gd name="connsiteX483" fmla="*/ 5302250 w 9382125"/>
              <a:gd name="connsiteY483" fmla="*/ 6191250 h 6905625"/>
              <a:gd name="connsiteX484" fmla="*/ 5381625 w 9382125"/>
              <a:gd name="connsiteY484" fmla="*/ 6286500 h 6905625"/>
              <a:gd name="connsiteX485" fmla="*/ 5730875 w 9382125"/>
              <a:gd name="connsiteY485" fmla="*/ 6572250 h 6905625"/>
              <a:gd name="connsiteX486" fmla="*/ 5969000 w 9382125"/>
              <a:gd name="connsiteY486" fmla="*/ 6667500 h 6905625"/>
              <a:gd name="connsiteX487" fmla="*/ 6127750 w 9382125"/>
              <a:gd name="connsiteY487" fmla="*/ 6540500 h 6905625"/>
              <a:gd name="connsiteX488" fmla="*/ 6238875 w 9382125"/>
              <a:gd name="connsiteY488" fmla="*/ 6445250 h 6905625"/>
              <a:gd name="connsiteX489" fmla="*/ 6588125 w 9382125"/>
              <a:gd name="connsiteY489" fmla="*/ 6048375 h 6905625"/>
              <a:gd name="connsiteX490" fmla="*/ 6746875 w 9382125"/>
              <a:gd name="connsiteY490" fmla="*/ 5905500 h 6905625"/>
              <a:gd name="connsiteX491" fmla="*/ 7191375 w 9382125"/>
              <a:gd name="connsiteY491" fmla="*/ 5397500 h 6905625"/>
              <a:gd name="connsiteX492" fmla="*/ 7254875 w 9382125"/>
              <a:gd name="connsiteY492" fmla="*/ 5334000 h 6905625"/>
              <a:gd name="connsiteX493" fmla="*/ 7493000 w 9382125"/>
              <a:gd name="connsiteY493" fmla="*/ 5048250 h 6905625"/>
              <a:gd name="connsiteX494" fmla="*/ 7508875 w 9382125"/>
              <a:gd name="connsiteY494" fmla="*/ 4984750 h 6905625"/>
              <a:gd name="connsiteX495" fmla="*/ 7540625 w 9382125"/>
              <a:gd name="connsiteY495" fmla="*/ 4921250 h 6905625"/>
              <a:gd name="connsiteX496" fmla="*/ 7508875 w 9382125"/>
              <a:gd name="connsiteY496" fmla="*/ 4778375 h 6905625"/>
              <a:gd name="connsiteX497" fmla="*/ 7461250 w 9382125"/>
              <a:gd name="connsiteY497" fmla="*/ 4746625 h 6905625"/>
              <a:gd name="connsiteX498" fmla="*/ 7334250 w 9382125"/>
              <a:gd name="connsiteY498" fmla="*/ 4651375 h 6905625"/>
              <a:gd name="connsiteX499" fmla="*/ 7191375 w 9382125"/>
              <a:gd name="connsiteY499" fmla="*/ 4540250 h 6905625"/>
              <a:gd name="connsiteX500" fmla="*/ 7127875 w 9382125"/>
              <a:gd name="connsiteY500" fmla="*/ 4476750 h 6905625"/>
              <a:gd name="connsiteX501" fmla="*/ 7048500 w 9382125"/>
              <a:gd name="connsiteY501" fmla="*/ 4429125 h 6905625"/>
              <a:gd name="connsiteX502" fmla="*/ 6588125 w 9382125"/>
              <a:gd name="connsiteY502" fmla="*/ 4143375 h 6905625"/>
              <a:gd name="connsiteX503" fmla="*/ 6223000 w 9382125"/>
              <a:gd name="connsiteY503" fmla="*/ 4016375 h 6905625"/>
              <a:gd name="connsiteX504" fmla="*/ 5778500 w 9382125"/>
              <a:gd name="connsiteY504" fmla="*/ 3952875 h 6905625"/>
              <a:gd name="connsiteX505" fmla="*/ 5556250 w 9382125"/>
              <a:gd name="connsiteY505" fmla="*/ 3968750 h 6905625"/>
              <a:gd name="connsiteX506" fmla="*/ 5413375 w 9382125"/>
              <a:gd name="connsiteY506" fmla="*/ 4127500 h 6905625"/>
              <a:gd name="connsiteX507" fmla="*/ 5318125 w 9382125"/>
              <a:gd name="connsiteY507" fmla="*/ 4222750 h 6905625"/>
              <a:gd name="connsiteX508" fmla="*/ 4921250 w 9382125"/>
              <a:gd name="connsiteY508" fmla="*/ 4730750 h 6905625"/>
              <a:gd name="connsiteX509" fmla="*/ 4841875 w 9382125"/>
              <a:gd name="connsiteY509" fmla="*/ 4810125 h 6905625"/>
              <a:gd name="connsiteX510" fmla="*/ 4667250 w 9382125"/>
              <a:gd name="connsiteY510" fmla="*/ 5016500 h 6905625"/>
              <a:gd name="connsiteX511" fmla="*/ 4524375 w 9382125"/>
              <a:gd name="connsiteY511" fmla="*/ 5127625 h 6905625"/>
              <a:gd name="connsiteX512" fmla="*/ 4397375 w 9382125"/>
              <a:gd name="connsiteY512" fmla="*/ 5238750 h 6905625"/>
              <a:gd name="connsiteX513" fmla="*/ 4333875 w 9382125"/>
              <a:gd name="connsiteY513" fmla="*/ 5270500 h 6905625"/>
              <a:gd name="connsiteX514" fmla="*/ 4064000 w 9382125"/>
              <a:gd name="connsiteY514" fmla="*/ 5397500 h 6905625"/>
              <a:gd name="connsiteX515" fmla="*/ 3460750 w 9382125"/>
              <a:gd name="connsiteY515" fmla="*/ 5461000 h 6905625"/>
              <a:gd name="connsiteX516" fmla="*/ 2936875 w 9382125"/>
              <a:gd name="connsiteY516" fmla="*/ 5445125 h 6905625"/>
              <a:gd name="connsiteX517" fmla="*/ 2571750 w 9382125"/>
              <a:gd name="connsiteY517" fmla="*/ 5254625 h 6905625"/>
              <a:gd name="connsiteX518" fmla="*/ 2365375 w 9382125"/>
              <a:gd name="connsiteY518" fmla="*/ 5064125 h 6905625"/>
              <a:gd name="connsiteX519" fmla="*/ 2317750 w 9382125"/>
              <a:gd name="connsiteY519" fmla="*/ 4984750 h 6905625"/>
              <a:gd name="connsiteX520" fmla="*/ 2286000 w 9382125"/>
              <a:gd name="connsiteY520" fmla="*/ 4905375 h 6905625"/>
              <a:gd name="connsiteX521" fmla="*/ 2190750 w 9382125"/>
              <a:gd name="connsiteY521" fmla="*/ 4635500 h 6905625"/>
              <a:gd name="connsiteX522" fmla="*/ 2222500 w 9382125"/>
              <a:gd name="connsiteY522" fmla="*/ 3857625 h 6905625"/>
              <a:gd name="connsiteX523" fmla="*/ 2270125 w 9382125"/>
              <a:gd name="connsiteY523" fmla="*/ 3778250 h 6905625"/>
              <a:gd name="connsiteX524" fmla="*/ 2317750 w 9382125"/>
              <a:gd name="connsiteY524" fmla="*/ 3651250 h 6905625"/>
              <a:gd name="connsiteX525" fmla="*/ 2635250 w 9382125"/>
              <a:gd name="connsiteY525" fmla="*/ 3079750 h 6905625"/>
              <a:gd name="connsiteX526" fmla="*/ 2968625 w 9382125"/>
              <a:gd name="connsiteY526" fmla="*/ 2746375 h 6905625"/>
              <a:gd name="connsiteX527" fmla="*/ 3032125 w 9382125"/>
              <a:gd name="connsiteY527" fmla="*/ 2730500 h 6905625"/>
              <a:gd name="connsiteX528" fmla="*/ 3349625 w 9382125"/>
              <a:gd name="connsiteY528" fmla="*/ 2635250 h 6905625"/>
              <a:gd name="connsiteX529" fmla="*/ 4032250 w 9382125"/>
              <a:gd name="connsiteY529" fmla="*/ 2778125 h 6905625"/>
              <a:gd name="connsiteX530" fmla="*/ 4254500 w 9382125"/>
              <a:gd name="connsiteY530" fmla="*/ 3016250 h 6905625"/>
              <a:gd name="connsiteX531" fmla="*/ 4318000 w 9382125"/>
              <a:gd name="connsiteY531" fmla="*/ 3111500 h 6905625"/>
              <a:gd name="connsiteX532" fmla="*/ 4413250 w 9382125"/>
              <a:gd name="connsiteY532" fmla="*/ 3270250 h 6905625"/>
              <a:gd name="connsiteX533" fmla="*/ 4445000 w 9382125"/>
              <a:gd name="connsiteY533" fmla="*/ 3444875 h 6905625"/>
              <a:gd name="connsiteX534" fmla="*/ 4365625 w 9382125"/>
              <a:gd name="connsiteY534" fmla="*/ 3556000 h 6905625"/>
              <a:gd name="connsiteX535" fmla="*/ 4286250 w 9382125"/>
              <a:gd name="connsiteY535" fmla="*/ 3571875 h 6905625"/>
              <a:gd name="connsiteX536" fmla="*/ 3952875 w 9382125"/>
              <a:gd name="connsiteY536" fmla="*/ 3587750 h 6905625"/>
              <a:gd name="connsiteX537" fmla="*/ 2492375 w 9382125"/>
              <a:gd name="connsiteY537" fmla="*/ 3587750 h 6905625"/>
              <a:gd name="connsiteX538" fmla="*/ 2317750 w 9382125"/>
              <a:gd name="connsiteY538" fmla="*/ 3508375 h 6905625"/>
              <a:gd name="connsiteX539" fmla="*/ 2238375 w 9382125"/>
              <a:gd name="connsiteY539" fmla="*/ 3429000 h 6905625"/>
              <a:gd name="connsiteX540" fmla="*/ 2190750 w 9382125"/>
              <a:gd name="connsiteY540" fmla="*/ 3317875 h 6905625"/>
              <a:gd name="connsiteX541" fmla="*/ 2159000 w 9382125"/>
              <a:gd name="connsiteY541" fmla="*/ 3190875 h 6905625"/>
              <a:gd name="connsiteX542" fmla="*/ 2143125 w 9382125"/>
              <a:gd name="connsiteY542" fmla="*/ 2952750 h 6905625"/>
              <a:gd name="connsiteX543" fmla="*/ 1952625 w 9382125"/>
              <a:gd name="connsiteY543" fmla="*/ 2984500 h 6905625"/>
              <a:gd name="connsiteX544" fmla="*/ 1619250 w 9382125"/>
              <a:gd name="connsiteY544" fmla="*/ 3048000 h 6905625"/>
              <a:gd name="connsiteX545" fmla="*/ 1444625 w 9382125"/>
              <a:gd name="connsiteY545" fmla="*/ 3079750 h 6905625"/>
              <a:gd name="connsiteX546" fmla="*/ 1285875 w 9382125"/>
              <a:gd name="connsiteY546" fmla="*/ 3127375 h 6905625"/>
              <a:gd name="connsiteX547" fmla="*/ 1206500 w 9382125"/>
              <a:gd name="connsiteY547" fmla="*/ 3159125 h 6905625"/>
              <a:gd name="connsiteX548" fmla="*/ 1111250 w 9382125"/>
              <a:gd name="connsiteY548" fmla="*/ 3190875 h 6905625"/>
              <a:gd name="connsiteX549" fmla="*/ 1000125 w 9382125"/>
              <a:gd name="connsiteY549" fmla="*/ 3222625 h 6905625"/>
              <a:gd name="connsiteX550" fmla="*/ 793750 w 9382125"/>
              <a:gd name="connsiteY550" fmla="*/ 3492500 h 6905625"/>
              <a:gd name="connsiteX551" fmla="*/ 762000 w 9382125"/>
              <a:gd name="connsiteY551" fmla="*/ 3571875 h 6905625"/>
              <a:gd name="connsiteX552" fmla="*/ 746125 w 9382125"/>
              <a:gd name="connsiteY552" fmla="*/ 3698875 h 6905625"/>
              <a:gd name="connsiteX553" fmla="*/ 730250 w 9382125"/>
              <a:gd name="connsiteY553" fmla="*/ 3984625 h 6905625"/>
              <a:gd name="connsiteX554" fmla="*/ 698500 w 9382125"/>
              <a:gd name="connsiteY554" fmla="*/ 4079875 h 6905625"/>
              <a:gd name="connsiteX555" fmla="*/ 635000 w 9382125"/>
              <a:gd name="connsiteY555" fmla="*/ 4238625 h 6905625"/>
              <a:gd name="connsiteX556" fmla="*/ 619125 w 9382125"/>
              <a:gd name="connsiteY556" fmla="*/ 4302125 h 6905625"/>
              <a:gd name="connsiteX557" fmla="*/ 396875 w 9382125"/>
              <a:gd name="connsiteY557" fmla="*/ 4635500 h 6905625"/>
              <a:gd name="connsiteX558" fmla="*/ 349250 w 9382125"/>
              <a:gd name="connsiteY558" fmla="*/ 4699000 h 6905625"/>
              <a:gd name="connsiteX559" fmla="*/ 206375 w 9382125"/>
              <a:gd name="connsiteY559" fmla="*/ 4921250 h 6905625"/>
              <a:gd name="connsiteX560" fmla="*/ 142875 w 9382125"/>
              <a:gd name="connsiteY560" fmla="*/ 5016500 h 6905625"/>
              <a:gd name="connsiteX561" fmla="*/ 63500 w 9382125"/>
              <a:gd name="connsiteY561" fmla="*/ 5175250 h 6905625"/>
              <a:gd name="connsiteX562" fmla="*/ 206375 w 9382125"/>
              <a:gd name="connsiteY562" fmla="*/ 4603750 h 6905625"/>
              <a:gd name="connsiteX563" fmla="*/ 714375 w 9382125"/>
              <a:gd name="connsiteY563" fmla="*/ 3143250 h 6905625"/>
              <a:gd name="connsiteX564" fmla="*/ 889000 w 9382125"/>
              <a:gd name="connsiteY564" fmla="*/ 2746375 h 6905625"/>
              <a:gd name="connsiteX565" fmla="*/ 904875 w 9382125"/>
              <a:gd name="connsiteY565" fmla="*/ 2698750 h 6905625"/>
              <a:gd name="connsiteX566" fmla="*/ 968375 w 9382125"/>
              <a:gd name="connsiteY566" fmla="*/ 2555875 h 6905625"/>
              <a:gd name="connsiteX567" fmla="*/ 1016000 w 9382125"/>
              <a:gd name="connsiteY567" fmla="*/ 2381250 h 6905625"/>
              <a:gd name="connsiteX568" fmla="*/ 1238250 w 9382125"/>
              <a:gd name="connsiteY568" fmla="*/ 2413000 h 6905625"/>
              <a:gd name="connsiteX569" fmla="*/ 1317625 w 9382125"/>
              <a:gd name="connsiteY569" fmla="*/ 2428875 h 6905625"/>
              <a:gd name="connsiteX570" fmla="*/ 1762125 w 9382125"/>
              <a:gd name="connsiteY570" fmla="*/ 2444750 h 6905625"/>
              <a:gd name="connsiteX571" fmla="*/ 2778125 w 9382125"/>
              <a:gd name="connsiteY571" fmla="*/ 2508250 h 6905625"/>
              <a:gd name="connsiteX572" fmla="*/ 3524250 w 9382125"/>
              <a:gd name="connsiteY572" fmla="*/ 2603500 h 6905625"/>
              <a:gd name="connsiteX573" fmla="*/ 3603625 w 9382125"/>
              <a:gd name="connsiteY573" fmla="*/ 2619375 h 6905625"/>
              <a:gd name="connsiteX574" fmla="*/ 4032250 w 9382125"/>
              <a:gd name="connsiteY574" fmla="*/ 2714625 h 6905625"/>
              <a:gd name="connsiteX575" fmla="*/ 4587875 w 9382125"/>
              <a:gd name="connsiteY575" fmla="*/ 2873375 h 6905625"/>
              <a:gd name="connsiteX576" fmla="*/ 4699000 w 9382125"/>
              <a:gd name="connsiteY576" fmla="*/ 2921000 h 6905625"/>
              <a:gd name="connsiteX577" fmla="*/ 4794250 w 9382125"/>
              <a:gd name="connsiteY577" fmla="*/ 2984500 h 6905625"/>
              <a:gd name="connsiteX578" fmla="*/ 5175250 w 9382125"/>
              <a:gd name="connsiteY578" fmla="*/ 3143250 h 6905625"/>
              <a:gd name="connsiteX579" fmla="*/ 5413375 w 9382125"/>
              <a:gd name="connsiteY579" fmla="*/ 3270250 h 6905625"/>
              <a:gd name="connsiteX580" fmla="*/ 6477000 w 9382125"/>
              <a:gd name="connsiteY580" fmla="*/ 3651250 h 6905625"/>
              <a:gd name="connsiteX581" fmla="*/ 6778625 w 9382125"/>
              <a:gd name="connsiteY581" fmla="*/ 3730625 h 6905625"/>
              <a:gd name="connsiteX582" fmla="*/ 6937375 w 9382125"/>
              <a:gd name="connsiteY582" fmla="*/ 3762375 h 6905625"/>
              <a:gd name="connsiteX583" fmla="*/ 7191375 w 9382125"/>
              <a:gd name="connsiteY583" fmla="*/ 3746500 h 6905625"/>
              <a:gd name="connsiteX584" fmla="*/ 7556500 w 9382125"/>
              <a:gd name="connsiteY584" fmla="*/ 3111500 h 6905625"/>
              <a:gd name="connsiteX585" fmla="*/ 7588250 w 9382125"/>
              <a:gd name="connsiteY585" fmla="*/ 3048000 h 6905625"/>
              <a:gd name="connsiteX586" fmla="*/ 7604125 w 9382125"/>
              <a:gd name="connsiteY586" fmla="*/ 2746375 h 6905625"/>
              <a:gd name="connsiteX587" fmla="*/ 7397750 w 9382125"/>
              <a:gd name="connsiteY587" fmla="*/ 2540000 h 6905625"/>
              <a:gd name="connsiteX588" fmla="*/ 6778625 w 9382125"/>
              <a:gd name="connsiteY588" fmla="*/ 2254250 h 6905625"/>
              <a:gd name="connsiteX589" fmla="*/ 6413500 w 9382125"/>
              <a:gd name="connsiteY589" fmla="*/ 2222500 h 6905625"/>
              <a:gd name="connsiteX590" fmla="*/ 5889625 w 9382125"/>
              <a:gd name="connsiteY590" fmla="*/ 2238375 h 6905625"/>
              <a:gd name="connsiteX591" fmla="*/ 5842000 w 9382125"/>
              <a:gd name="connsiteY591" fmla="*/ 2254250 h 6905625"/>
              <a:gd name="connsiteX592" fmla="*/ 5381625 w 9382125"/>
              <a:gd name="connsiteY592" fmla="*/ 1984375 h 6905625"/>
              <a:gd name="connsiteX593" fmla="*/ 4873625 w 9382125"/>
              <a:gd name="connsiteY593" fmla="*/ 1492250 h 6905625"/>
              <a:gd name="connsiteX594" fmla="*/ 4841875 w 9382125"/>
              <a:gd name="connsiteY594" fmla="*/ 1428750 h 6905625"/>
              <a:gd name="connsiteX595" fmla="*/ 4762500 w 9382125"/>
              <a:gd name="connsiteY595" fmla="*/ 1222375 h 6905625"/>
              <a:gd name="connsiteX596" fmla="*/ 4746625 w 9382125"/>
              <a:gd name="connsiteY596" fmla="*/ 1095375 h 6905625"/>
              <a:gd name="connsiteX597" fmla="*/ 4778375 w 9382125"/>
              <a:gd name="connsiteY597" fmla="*/ 1047750 h 6905625"/>
              <a:gd name="connsiteX598" fmla="*/ 4889500 w 9382125"/>
              <a:gd name="connsiteY598" fmla="*/ 1016000 h 6905625"/>
              <a:gd name="connsiteX599" fmla="*/ 4937125 w 9382125"/>
              <a:gd name="connsiteY599" fmla="*/ 1000125 h 6905625"/>
              <a:gd name="connsiteX600" fmla="*/ 5048250 w 9382125"/>
              <a:gd name="connsiteY600" fmla="*/ 968375 h 6905625"/>
              <a:gd name="connsiteX601" fmla="*/ 5461000 w 9382125"/>
              <a:gd name="connsiteY601" fmla="*/ 1000125 h 6905625"/>
              <a:gd name="connsiteX602" fmla="*/ 5524500 w 9382125"/>
              <a:gd name="connsiteY602" fmla="*/ 984250 h 6905625"/>
              <a:gd name="connsiteX603" fmla="*/ 5540375 w 9382125"/>
              <a:gd name="connsiteY603" fmla="*/ 873125 h 6905625"/>
              <a:gd name="connsiteX604" fmla="*/ 5556250 w 9382125"/>
              <a:gd name="connsiteY604" fmla="*/ 777875 h 6905625"/>
              <a:gd name="connsiteX605" fmla="*/ 5588000 w 9382125"/>
              <a:gd name="connsiteY605" fmla="*/ 682625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Lst>
            <a:rect l="l" t="t" r="r" b="b"/>
            <a:pathLst>
              <a:path w="9382125" h="6905625">
                <a:moveTo>
                  <a:pt x="1508125" y="714375"/>
                </a:moveTo>
                <a:cubicBezTo>
                  <a:pt x="1497542" y="793750"/>
                  <a:pt x="1488254" y="873309"/>
                  <a:pt x="1476375" y="952500"/>
                </a:cubicBezTo>
                <a:cubicBezTo>
                  <a:pt x="1472372" y="979184"/>
                  <a:pt x="1470521" y="1006823"/>
                  <a:pt x="1460500" y="1031875"/>
                </a:cubicBezTo>
                <a:cubicBezTo>
                  <a:pt x="1427969" y="1113203"/>
                  <a:pt x="1388548" y="1191655"/>
                  <a:pt x="1349375" y="1270000"/>
                </a:cubicBezTo>
                <a:cubicBezTo>
                  <a:pt x="1340842" y="1287065"/>
                  <a:pt x="1326158" y="1300560"/>
                  <a:pt x="1317625" y="1317625"/>
                </a:cubicBezTo>
                <a:cubicBezTo>
                  <a:pt x="1299602" y="1353671"/>
                  <a:pt x="1287252" y="1392329"/>
                  <a:pt x="1270000" y="1428750"/>
                </a:cubicBezTo>
                <a:cubicBezTo>
                  <a:pt x="1239608" y="1492911"/>
                  <a:pt x="1207968" y="1556505"/>
                  <a:pt x="1174750" y="1619250"/>
                </a:cubicBezTo>
                <a:cubicBezTo>
                  <a:pt x="1160313" y="1646520"/>
                  <a:pt x="1139893" y="1670535"/>
                  <a:pt x="1127125" y="1698625"/>
                </a:cubicBezTo>
                <a:cubicBezTo>
                  <a:pt x="1113276" y="1729093"/>
                  <a:pt x="1105358" y="1761931"/>
                  <a:pt x="1095375" y="1793875"/>
                </a:cubicBezTo>
                <a:cubicBezTo>
                  <a:pt x="1014342" y="2053180"/>
                  <a:pt x="1071114" y="1861963"/>
                  <a:pt x="1031875" y="2032000"/>
                </a:cubicBezTo>
                <a:cubicBezTo>
                  <a:pt x="1022063" y="2074519"/>
                  <a:pt x="1000125" y="2159000"/>
                  <a:pt x="1000125" y="2159000"/>
                </a:cubicBezTo>
                <a:cubicBezTo>
                  <a:pt x="1016000" y="2344208"/>
                  <a:pt x="1017882" y="2531153"/>
                  <a:pt x="1047750" y="2714625"/>
                </a:cubicBezTo>
                <a:cubicBezTo>
                  <a:pt x="1055355" y="2761340"/>
                  <a:pt x="1082392" y="2804110"/>
                  <a:pt x="1111250" y="2841625"/>
                </a:cubicBezTo>
                <a:cubicBezTo>
                  <a:pt x="1164167" y="2910417"/>
                  <a:pt x="1215783" y="2980229"/>
                  <a:pt x="1270000" y="3048000"/>
                </a:cubicBezTo>
                <a:cubicBezTo>
                  <a:pt x="1439629" y="3260036"/>
                  <a:pt x="1730838" y="3526524"/>
                  <a:pt x="1905000" y="3635375"/>
                </a:cubicBezTo>
                <a:cubicBezTo>
                  <a:pt x="2425199" y="3960499"/>
                  <a:pt x="2163139" y="3806268"/>
                  <a:pt x="3079750" y="4270375"/>
                </a:cubicBezTo>
                <a:cubicBezTo>
                  <a:pt x="3189558" y="4325974"/>
                  <a:pt x="3301680" y="4376885"/>
                  <a:pt x="3413125" y="4429125"/>
                </a:cubicBezTo>
                <a:cubicBezTo>
                  <a:pt x="3471020" y="4456263"/>
                  <a:pt x="3528384" y="4484753"/>
                  <a:pt x="3587750" y="4508500"/>
                </a:cubicBezTo>
                <a:lnTo>
                  <a:pt x="4222750" y="4762500"/>
                </a:lnTo>
                <a:cubicBezTo>
                  <a:pt x="4311748" y="4796850"/>
                  <a:pt x="4403450" y="4823863"/>
                  <a:pt x="4492625" y="4857750"/>
                </a:cubicBezTo>
                <a:cubicBezTo>
                  <a:pt x="4941187" y="5028204"/>
                  <a:pt x="4879368" y="5003177"/>
                  <a:pt x="5159375" y="5127625"/>
                </a:cubicBezTo>
                <a:cubicBezTo>
                  <a:pt x="5180542" y="5021792"/>
                  <a:pt x="5191135" y="4913282"/>
                  <a:pt x="5222875" y="4810125"/>
                </a:cubicBezTo>
                <a:cubicBezTo>
                  <a:pt x="5591435" y="3612303"/>
                  <a:pt x="5344232" y="4448748"/>
                  <a:pt x="5572125" y="3889375"/>
                </a:cubicBezTo>
                <a:cubicBezTo>
                  <a:pt x="5659995" y="3673694"/>
                  <a:pt x="5743445" y="3456223"/>
                  <a:pt x="5826125" y="3238500"/>
                </a:cubicBezTo>
                <a:cubicBezTo>
                  <a:pt x="5902202" y="3038163"/>
                  <a:pt x="5980609" y="2838549"/>
                  <a:pt x="6048375" y="2635250"/>
                </a:cubicBezTo>
                <a:lnTo>
                  <a:pt x="6223000" y="2111375"/>
                </a:lnTo>
                <a:cubicBezTo>
                  <a:pt x="6228292" y="2069042"/>
                  <a:pt x="6255681" y="2023588"/>
                  <a:pt x="6238875" y="1984375"/>
                </a:cubicBezTo>
                <a:cubicBezTo>
                  <a:pt x="6230280" y="1964321"/>
                  <a:pt x="6195313" y="1991389"/>
                  <a:pt x="6175375" y="2000250"/>
                </a:cubicBezTo>
                <a:cubicBezTo>
                  <a:pt x="6147179" y="2012782"/>
                  <a:pt x="6123598" y="2034076"/>
                  <a:pt x="6096000" y="2047875"/>
                </a:cubicBezTo>
                <a:cubicBezTo>
                  <a:pt x="6070512" y="2060619"/>
                  <a:pt x="6041061" y="2064964"/>
                  <a:pt x="6016625" y="2079625"/>
                </a:cubicBezTo>
                <a:cubicBezTo>
                  <a:pt x="5987570" y="2097058"/>
                  <a:pt x="5965697" y="2124718"/>
                  <a:pt x="5937250" y="2143125"/>
                </a:cubicBezTo>
                <a:cubicBezTo>
                  <a:pt x="5748054" y="2265546"/>
                  <a:pt x="5707567" y="2254342"/>
                  <a:pt x="5524500" y="2413000"/>
                </a:cubicBezTo>
                <a:cubicBezTo>
                  <a:pt x="5445125" y="2481792"/>
                  <a:pt x="5370404" y="2556353"/>
                  <a:pt x="5286375" y="2619375"/>
                </a:cubicBezTo>
                <a:cubicBezTo>
                  <a:pt x="5176322" y="2701915"/>
                  <a:pt x="5133347" y="2729168"/>
                  <a:pt x="5032375" y="2825750"/>
                </a:cubicBezTo>
                <a:cubicBezTo>
                  <a:pt x="4951256" y="2903342"/>
                  <a:pt x="4873625" y="2984500"/>
                  <a:pt x="4794250" y="3063875"/>
                </a:cubicBezTo>
                <a:cubicBezTo>
                  <a:pt x="4696625" y="3161500"/>
                  <a:pt x="4660413" y="3192785"/>
                  <a:pt x="4572000" y="3302000"/>
                </a:cubicBezTo>
                <a:cubicBezTo>
                  <a:pt x="4517392" y="3369457"/>
                  <a:pt x="4466534" y="3439867"/>
                  <a:pt x="4413250" y="3508375"/>
                </a:cubicBezTo>
                <a:cubicBezTo>
                  <a:pt x="4355407" y="3582744"/>
                  <a:pt x="4305245" y="3664005"/>
                  <a:pt x="4238625" y="3730625"/>
                </a:cubicBezTo>
                <a:cubicBezTo>
                  <a:pt x="4222750" y="3746500"/>
                  <a:pt x="4204205" y="3760093"/>
                  <a:pt x="4191000" y="3778250"/>
                </a:cubicBezTo>
                <a:cubicBezTo>
                  <a:pt x="4161638" y="3818623"/>
                  <a:pt x="4142063" y="3865681"/>
                  <a:pt x="4111625" y="3905250"/>
                </a:cubicBezTo>
                <a:cubicBezTo>
                  <a:pt x="4088811" y="3934908"/>
                  <a:pt x="4055944" y="3955665"/>
                  <a:pt x="4032250" y="3984625"/>
                </a:cubicBezTo>
                <a:cubicBezTo>
                  <a:pt x="4012485" y="4008782"/>
                  <a:pt x="3939178" y="4125400"/>
                  <a:pt x="3921125" y="4159250"/>
                </a:cubicBezTo>
                <a:cubicBezTo>
                  <a:pt x="3885061" y="4226871"/>
                  <a:pt x="3797447" y="4399963"/>
                  <a:pt x="3778250" y="4476750"/>
                </a:cubicBezTo>
                <a:cubicBezTo>
                  <a:pt x="3742441" y="4619984"/>
                  <a:pt x="3760299" y="4562353"/>
                  <a:pt x="3730625" y="4651375"/>
                </a:cubicBezTo>
                <a:cubicBezTo>
                  <a:pt x="3725333" y="4693708"/>
                  <a:pt x="3718022" y="4735838"/>
                  <a:pt x="3714750" y="4778375"/>
                </a:cubicBezTo>
                <a:cubicBezTo>
                  <a:pt x="3707433" y="4873491"/>
                  <a:pt x="3707919" y="4969158"/>
                  <a:pt x="3698875" y="5064125"/>
                </a:cubicBezTo>
                <a:cubicBezTo>
                  <a:pt x="3697288" y="5080783"/>
                  <a:pt x="3694833" y="5099917"/>
                  <a:pt x="3683000" y="5111750"/>
                </a:cubicBezTo>
                <a:cubicBezTo>
                  <a:pt x="3666266" y="5128484"/>
                  <a:pt x="3642760" y="5139139"/>
                  <a:pt x="3619500" y="5143500"/>
                </a:cubicBezTo>
                <a:cubicBezTo>
                  <a:pt x="3556871" y="5155243"/>
                  <a:pt x="3492500" y="5154083"/>
                  <a:pt x="3429000" y="5159375"/>
                </a:cubicBezTo>
                <a:cubicBezTo>
                  <a:pt x="3044696" y="5116675"/>
                  <a:pt x="3085140" y="5151474"/>
                  <a:pt x="2809875" y="5048250"/>
                </a:cubicBezTo>
                <a:cubicBezTo>
                  <a:pt x="2787717" y="5039941"/>
                  <a:pt x="2768220" y="5025602"/>
                  <a:pt x="2746375" y="5016500"/>
                </a:cubicBezTo>
                <a:cubicBezTo>
                  <a:pt x="2591665" y="4952038"/>
                  <a:pt x="2647083" y="4993059"/>
                  <a:pt x="2508250" y="4905375"/>
                </a:cubicBezTo>
                <a:cubicBezTo>
                  <a:pt x="2443724" y="4864622"/>
                  <a:pt x="2371715" y="4832340"/>
                  <a:pt x="2317750" y="4778375"/>
                </a:cubicBezTo>
                <a:cubicBezTo>
                  <a:pt x="2261983" y="4722608"/>
                  <a:pt x="2130622" y="4598552"/>
                  <a:pt x="2079625" y="4524375"/>
                </a:cubicBezTo>
                <a:cubicBezTo>
                  <a:pt x="2029055" y="4450819"/>
                  <a:pt x="1970610" y="4321393"/>
                  <a:pt x="1936750" y="4238625"/>
                </a:cubicBezTo>
                <a:cubicBezTo>
                  <a:pt x="1908843" y="4170408"/>
                  <a:pt x="1886409" y="4099995"/>
                  <a:pt x="1857375" y="4032250"/>
                </a:cubicBezTo>
                <a:cubicBezTo>
                  <a:pt x="1816973" y="3937978"/>
                  <a:pt x="1799411" y="3909916"/>
                  <a:pt x="1778000" y="3810000"/>
                </a:cubicBezTo>
                <a:cubicBezTo>
                  <a:pt x="1770160" y="3773413"/>
                  <a:pt x="1766111" y="3736080"/>
                  <a:pt x="1762125" y="3698875"/>
                </a:cubicBezTo>
                <a:cubicBezTo>
                  <a:pt x="1750233" y="3587882"/>
                  <a:pt x="1740958" y="3476625"/>
                  <a:pt x="1730375" y="3365500"/>
                </a:cubicBezTo>
                <a:cubicBezTo>
                  <a:pt x="1756833" y="3217333"/>
                  <a:pt x="1770148" y="3066207"/>
                  <a:pt x="1809750" y="2921000"/>
                </a:cubicBezTo>
                <a:cubicBezTo>
                  <a:pt x="1831740" y="2840371"/>
                  <a:pt x="2054396" y="2388882"/>
                  <a:pt x="2079625" y="2349500"/>
                </a:cubicBezTo>
                <a:cubicBezTo>
                  <a:pt x="2477890" y="1727818"/>
                  <a:pt x="2670219" y="1494163"/>
                  <a:pt x="3222625" y="984250"/>
                </a:cubicBezTo>
                <a:cubicBezTo>
                  <a:pt x="3370684" y="847580"/>
                  <a:pt x="3769060" y="571454"/>
                  <a:pt x="3968750" y="492125"/>
                </a:cubicBezTo>
                <a:cubicBezTo>
                  <a:pt x="4226924" y="389563"/>
                  <a:pt x="4494898" y="312703"/>
                  <a:pt x="4762500" y="238125"/>
                </a:cubicBezTo>
                <a:cubicBezTo>
                  <a:pt x="4818803" y="222434"/>
                  <a:pt x="4878784" y="225786"/>
                  <a:pt x="4937125" y="222250"/>
                </a:cubicBezTo>
                <a:cubicBezTo>
                  <a:pt x="5053448" y="215200"/>
                  <a:pt x="5169958" y="211667"/>
                  <a:pt x="5286375" y="206375"/>
                </a:cubicBezTo>
                <a:cubicBezTo>
                  <a:pt x="5693833" y="232833"/>
                  <a:pt x="6104052" y="231512"/>
                  <a:pt x="6508750" y="285750"/>
                </a:cubicBezTo>
                <a:cubicBezTo>
                  <a:pt x="6621726" y="300891"/>
                  <a:pt x="6724716" y="360947"/>
                  <a:pt x="6826250" y="412750"/>
                </a:cubicBezTo>
                <a:cubicBezTo>
                  <a:pt x="6984700" y="493592"/>
                  <a:pt x="7135593" y="588650"/>
                  <a:pt x="7286625" y="682625"/>
                </a:cubicBezTo>
                <a:cubicBezTo>
                  <a:pt x="7394665" y="749850"/>
                  <a:pt x="7633916" y="915550"/>
                  <a:pt x="7731125" y="1016000"/>
                </a:cubicBezTo>
                <a:cubicBezTo>
                  <a:pt x="7832907" y="1121175"/>
                  <a:pt x="7926769" y="1234040"/>
                  <a:pt x="8016875" y="1349375"/>
                </a:cubicBezTo>
                <a:cubicBezTo>
                  <a:pt x="8080755" y="1431142"/>
                  <a:pt x="8164893" y="1584714"/>
                  <a:pt x="8207375" y="1682750"/>
                </a:cubicBezTo>
                <a:cubicBezTo>
                  <a:pt x="8252697" y="1787338"/>
                  <a:pt x="8302356" y="1890853"/>
                  <a:pt x="8334375" y="2000250"/>
                </a:cubicBezTo>
                <a:cubicBezTo>
                  <a:pt x="8366151" y="2108818"/>
                  <a:pt x="8397875" y="2333625"/>
                  <a:pt x="8397875" y="2333625"/>
                </a:cubicBezTo>
                <a:cubicBezTo>
                  <a:pt x="8434260" y="2824819"/>
                  <a:pt x="8470006" y="2787604"/>
                  <a:pt x="8318500" y="3317875"/>
                </a:cubicBezTo>
                <a:cubicBezTo>
                  <a:pt x="8305995" y="3361644"/>
                  <a:pt x="8275145" y="3401167"/>
                  <a:pt x="8239125" y="3429000"/>
                </a:cubicBezTo>
                <a:cubicBezTo>
                  <a:pt x="8040508" y="3582477"/>
                  <a:pt x="7831024" y="3721711"/>
                  <a:pt x="7620000" y="3857625"/>
                </a:cubicBezTo>
                <a:cubicBezTo>
                  <a:pt x="7518455" y="3923027"/>
                  <a:pt x="7410854" y="3978881"/>
                  <a:pt x="7302500" y="4032250"/>
                </a:cubicBezTo>
                <a:cubicBezTo>
                  <a:pt x="7240765" y="4062657"/>
                  <a:pt x="6389281" y="4476290"/>
                  <a:pt x="6159500" y="4540250"/>
                </a:cubicBezTo>
                <a:cubicBezTo>
                  <a:pt x="5429310" y="4743499"/>
                  <a:pt x="5366132" y="4751853"/>
                  <a:pt x="4921250" y="4826000"/>
                </a:cubicBezTo>
                <a:cubicBezTo>
                  <a:pt x="4448590" y="4787676"/>
                  <a:pt x="4461652" y="4899010"/>
                  <a:pt x="4254500" y="4714875"/>
                </a:cubicBezTo>
                <a:cubicBezTo>
                  <a:pt x="4232127" y="4694988"/>
                  <a:pt x="4208039" y="4675987"/>
                  <a:pt x="4191000" y="4651375"/>
                </a:cubicBezTo>
                <a:cubicBezTo>
                  <a:pt x="4159989" y="4606581"/>
                  <a:pt x="4138083" y="4556125"/>
                  <a:pt x="4111625" y="4508500"/>
                </a:cubicBezTo>
                <a:cubicBezTo>
                  <a:pt x="4081218" y="4386871"/>
                  <a:pt x="4032250" y="4205347"/>
                  <a:pt x="4032250" y="4095750"/>
                </a:cubicBezTo>
                <a:cubicBezTo>
                  <a:pt x="4032250" y="3788423"/>
                  <a:pt x="4050136" y="3480885"/>
                  <a:pt x="4079875" y="3175000"/>
                </a:cubicBezTo>
                <a:cubicBezTo>
                  <a:pt x="4087331" y="3098314"/>
                  <a:pt x="4117461" y="3025309"/>
                  <a:pt x="4143375" y="2952750"/>
                </a:cubicBezTo>
                <a:cubicBezTo>
                  <a:pt x="4211944" y="2760756"/>
                  <a:pt x="4241457" y="2718315"/>
                  <a:pt x="4349750" y="2555875"/>
                </a:cubicBezTo>
                <a:cubicBezTo>
                  <a:pt x="4390687" y="2494470"/>
                  <a:pt x="4454138" y="2423963"/>
                  <a:pt x="4508500" y="2381250"/>
                </a:cubicBezTo>
                <a:cubicBezTo>
                  <a:pt x="4542047" y="2354892"/>
                  <a:pt x="4583291" y="2340109"/>
                  <a:pt x="4619625" y="2317750"/>
                </a:cubicBezTo>
                <a:cubicBezTo>
                  <a:pt x="4652123" y="2297751"/>
                  <a:pt x="4680228" y="2270241"/>
                  <a:pt x="4714875" y="2254250"/>
                </a:cubicBezTo>
                <a:cubicBezTo>
                  <a:pt x="4784729" y="2222010"/>
                  <a:pt x="4960403" y="2200099"/>
                  <a:pt x="5016500" y="2190750"/>
                </a:cubicBezTo>
                <a:cubicBezTo>
                  <a:pt x="5159375" y="2206625"/>
                  <a:pt x="5304500" y="2208545"/>
                  <a:pt x="5445125" y="2238375"/>
                </a:cubicBezTo>
                <a:cubicBezTo>
                  <a:pt x="5482453" y="2246293"/>
                  <a:pt x="5509848" y="2278980"/>
                  <a:pt x="5540375" y="2301875"/>
                </a:cubicBezTo>
                <a:cubicBezTo>
                  <a:pt x="5594588" y="2342535"/>
                  <a:pt x="5652519" y="2379680"/>
                  <a:pt x="5699125" y="2428875"/>
                </a:cubicBezTo>
                <a:cubicBezTo>
                  <a:pt x="5816912" y="2553206"/>
                  <a:pt x="5808778" y="2578088"/>
                  <a:pt x="5873750" y="2698750"/>
                </a:cubicBezTo>
                <a:cubicBezTo>
                  <a:pt x="5924370" y="2792758"/>
                  <a:pt x="5946889" y="2805624"/>
                  <a:pt x="5969000" y="2905125"/>
                </a:cubicBezTo>
                <a:cubicBezTo>
                  <a:pt x="5991151" y="3004803"/>
                  <a:pt x="6003775" y="3119824"/>
                  <a:pt x="6016625" y="3222625"/>
                </a:cubicBezTo>
                <a:cubicBezTo>
                  <a:pt x="6006042" y="3280833"/>
                  <a:pt x="6001128" y="3340364"/>
                  <a:pt x="5984875" y="3397250"/>
                </a:cubicBezTo>
                <a:cubicBezTo>
                  <a:pt x="5979633" y="3415595"/>
                  <a:pt x="5966616" y="3431384"/>
                  <a:pt x="5953125" y="3444875"/>
                </a:cubicBezTo>
                <a:cubicBezTo>
                  <a:pt x="5811760" y="3586240"/>
                  <a:pt x="5823105" y="3577965"/>
                  <a:pt x="5667375" y="3651250"/>
                </a:cubicBezTo>
                <a:cubicBezTo>
                  <a:pt x="5481235" y="3738845"/>
                  <a:pt x="5430603" y="3751038"/>
                  <a:pt x="5191125" y="3825875"/>
                </a:cubicBezTo>
                <a:cubicBezTo>
                  <a:pt x="5133537" y="3843871"/>
                  <a:pt x="5075942" y="3863162"/>
                  <a:pt x="5016500" y="3873500"/>
                </a:cubicBezTo>
                <a:cubicBezTo>
                  <a:pt x="4953722" y="3884418"/>
                  <a:pt x="4889500" y="3884083"/>
                  <a:pt x="4826000" y="3889375"/>
                </a:cubicBezTo>
                <a:cubicBezTo>
                  <a:pt x="4640792" y="3862917"/>
                  <a:pt x="4453238" y="3849538"/>
                  <a:pt x="4270375" y="3810000"/>
                </a:cubicBezTo>
                <a:cubicBezTo>
                  <a:pt x="4250798" y="3805767"/>
                  <a:pt x="4225841" y="3730206"/>
                  <a:pt x="4222750" y="3714750"/>
                </a:cubicBezTo>
                <a:cubicBezTo>
                  <a:pt x="4210125" y="3651624"/>
                  <a:pt x="4201583" y="3587750"/>
                  <a:pt x="4191000" y="3524250"/>
                </a:cubicBezTo>
                <a:cubicBezTo>
                  <a:pt x="4238625" y="3365500"/>
                  <a:pt x="4273021" y="3202164"/>
                  <a:pt x="4333875" y="3048000"/>
                </a:cubicBezTo>
                <a:cubicBezTo>
                  <a:pt x="4353304" y="2998779"/>
                  <a:pt x="4392933" y="2959605"/>
                  <a:pt x="4429125" y="2921000"/>
                </a:cubicBezTo>
                <a:cubicBezTo>
                  <a:pt x="4581335" y="2758643"/>
                  <a:pt x="4730689" y="2691077"/>
                  <a:pt x="4953000" y="2603500"/>
                </a:cubicBezTo>
                <a:cubicBezTo>
                  <a:pt x="4997583" y="2585937"/>
                  <a:pt x="5048250" y="2592917"/>
                  <a:pt x="5095875" y="2587625"/>
                </a:cubicBezTo>
                <a:cubicBezTo>
                  <a:pt x="5217583" y="2598208"/>
                  <a:pt x="5345506" y="2579549"/>
                  <a:pt x="5461000" y="2619375"/>
                </a:cubicBezTo>
                <a:cubicBezTo>
                  <a:pt x="5511026" y="2636625"/>
                  <a:pt x="5560309" y="2693614"/>
                  <a:pt x="5556250" y="2746375"/>
                </a:cubicBezTo>
                <a:cubicBezTo>
                  <a:pt x="5544205" y="2902961"/>
                  <a:pt x="5445311" y="3045612"/>
                  <a:pt x="5318125" y="3127375"/>
                </a:cubicBezTo>
                <a:cubicBezTo>
                  <a:pt x="5135784" y="3244594"/>
                  <a:pt x="4963206" y="3338789"/>
                  <a:pt x="4762500" y="3413125"/>
                </a:cubicBezTo>
                <a:cubicBezTo>
                  <a:pt x="4679009" y="3444048"/>
                  <a:pt x="4395799" y="3522836"/>
                  <a:pt x="4318000" y="3540125"/>
                </a:cubicBezTo>
                <a:cubicBezTo>
                  <a:pt x="4159961" y="3575245"/>
                  <a:pt x="4003329" y="3625276"/>
                  <a:pt x="3841750" y="3635375"/>
                </a:cubicBezTo>
                <a:lnTo>
                  <a:pt x="3587750" y="3651250"/>
                </a:lnTo>
                <a:cubicBezTo>
                  <a:pt x="3357134" y="3689686"/>
                  <a:pt x="3322446" y="3698875"/>
                  <a:pt x="2968625" y="3698875"/>
                </a:cubicBezTo>
                <a:cubicBezTo>
                  <a:pt x="2719692" y="3698875"/>
                  <a:pt x="2471208" y="3677708"/>
                  <a:pt x="2222500" y="3667125"/>
                </a:cubicBezTo>
                <a:cubicBezTo>
                  <a:pt x="2039060" y="3745742"/>
                  <a:pt x="2129701" y="3668039"/>
                  <a:pt x="2095500" y="3921125"/>
                </a:cubicBezTo>
                <a:cubicBezTo>
                  <a:pt x="2078258" y="4048717"/>
                  <a:pt x="2051099" y="4174798"/>
                  <a:pt x="2032000" y="4302125"/>
                </a:cubicBezTo>
                <a:cubicBezTo>
                  <a:pt x="2002264" y="4500367"/>
                  <a:pt x="1987591" y="4689039"/>
                  <a:pt x="1968500" y="4889500"/>
                </a:cubicBezTo>
                <a:cubicBezTo>
                  <a:pt x="1973792" y="5106458"/>
                  <a:pt x="1969612" y="5323855"/>
                  <a:pt x="1984375" y="5540375"/>
                </a:cubicBezTo>
                <a:cubicBezTo>
                  <a:pt x="1985673" y="5559410"/>
                  <a:pt x="2004903" y="5572570"/>
                  <a:pt x="2016125" y="5588000"/>
                </a:cubicBezTo>
                <a:cubicBezTo>
                  <a:pt x="2219394" y="5867494"/>
                  <a:pt x="2013906" y="5601656"/>
                  <a:pt x="2190750" y="5778500"/>
                </a:cubicBezTo>
                <a:cubicBezTo>
                  <a:pt x="2214709" y="5802459"/>
                  <a:pt x="2229353" y="5834893"/>
                  <a:pt x="2254250" y="5857875"/>
                </a:cubicBezTo>
                <a:cubicBezTo>
                  <a:pt x="2277235" y="5879092"/>
                  <a:pt x="2441799" y="6007212"/>
                  <a:pt x="2492375" y="6032500"/>
                </a:cubicBezTo>
                <a:cubicBezTo>
                  <a:pt x="2532814" y="6052719"/>
                  <a:pt x="2577568" y="6062911"/>
                  <a:pt x="2619375" y="6080125"/>
                </a:cubicBezTo>
                <a:cubicBezTo>
                  <a:pt x="2667566" y="6099968"/>
                  <a:pt x="2713059" y="6126408"/>
                  <a:pt x="2762250" y="6143625"/>
                </a:cubicBezTo>
                <a:cubicBezTo>
                  <a:pt x="2819197" y="6163556"/>
                  <a:pt x="2877880" y="6178608"/>
                  <a:pt x="2936875" y="6191250"/>
                </a:cubicBezTo>
                <a:cubicBezTo>
                  <a:pt x="3137730" y="6234290"/>
                  <a:pt x="3176919" y="6235560"/>
                  <a:pt x="3349625" y="6254750"/>
                </a:cubicBezTo>
                <a:cubicBezTo>
                  <a:pt x="3635375" y="6233583"/>
                  <a:pt x="3921674" y="6218850"/>
                  <a:pt x="4206875" y="6191250"/>
                </a:cubicBezTo>
                <a:cubicBezTo>
                  <a:pt x="4250308" y="6187047"/>
                  <a:pt x="4293360" y="6175706"/>
                  <a:pt x="4333875" y="6159500"/>
                </a:cubicBezTo>
                <a:cubicBezTo>
                  <a:pt x="4373486" y="6143655"/>
                  <a:pt x="4408666" y="6118359"/>
                  <a:pt x="4445000" y="6096000"/>
                </a:cubicBezTo>
                <a:cubicBezTo>
                  <a:pt x="4477498" y="6076001"/>
                  <a:pt x="4511637" y="6057747"/>
                  <a:pt x="4540250" y="6032500"/>
                </a:cubicBezTo>
                <a:cubicBezTo>
                  <a:pt x="4601976" y="5978036"/>
                  <a:pt x="4674033" y="5929348"/>
                  <a:pt x="4714875" y="5857875"/>
                </a:cubicBezTo>
                <a:lnTo>
                  <a:pt x="4778375" y="5746750"/>
                </a:lnTo>
                <a:lnTo>
                  <a:pt x="4826000" y="5556250"/>
                </a:lnTo>
                <a:lnTo>
                  <a:pt x="4857750" y="5429250"/>
                </a:lnTo>
                <a:cubicBezTo>
                  <a:pt x="4852458" y="5249333"/>
                  <a:pt x="4870155" y="5067259"/>
                  <a:pt x="4841875" y="4889500"/>
                </a:cubicBezTo>
                <a:cubicBezTo>
                  <a:pt x="4832179" y="4828556"/>
                  <a:pt x="4779332" y="4783081"/>
                  <a:pt x="4746625" y="4730750"/>
                </a:cubicBezTo>
                <a:cubicBezTo>
                  <a:pt x="4726401" y="4698391"/>
                  <a:pt x="4707554" y="4664814"/>
                  <a:pt x="4683125" y="4635500"/>
                </a:cubicBezTo>
                <a:cubicBezTo>
                  <a:pt x="4637344" y="4580563"/>
                  <a:pt x="4530734" y="4488187"/>
                  <a:pt x="4476750" y="4445000"/>
                </a:cubicBezTo>
                <a:cubicBezTo>
                  <a:pt x="4323757" y="4322606"/>
                  <a:pt x="4372365" y="4371316"/>
                  <a:pt x="4206875" y="4254500"/>
                </a:cubicBezTo>
                <a:cubicBezTo>
                  <a:pt x="4049307" y="4143275"/>
                  <a:pt x="4112731" y="4167741"/>
                  <a:pt x="3937000" y="4079875"/>
                </a:cubicBezTo>
                <a:cubicBezTo>
                  <a:pt x="3828074" y="4025412"/>
                  <a:pt x="3704203" y="3973391"/>
                  <a:pt x="3587750" y="3937000"/>
                </a:cubicBezTo>
                <a:cubicBezTo>
                  <a:pt x="3561996" y="3928952"/>
                  <a:pt x="3534407" y="3928225"/>
                  <a:pt x="3508375" y="3921125"/>
                </a:cubicBezTo>
                <a:cubicBezTo>
                  <a:pt x="2967925" y="3773730"/>
                  <a:pt x="3231779" y="3808117"/>
                  <a:pt x="2873375" y="3778250"/>
                </a:cubicBezTo>
                <a:cubicBezTo>
                  <a:pt x="2596832" y="3722941"/>
                  <a:pt x="2693514" y="3735573"/>
                  <a:pt x="2143125" y="3794125"/>
                </a:cubicBezTo>
                <a:cubicBezTo>
                  <a:pt x="2107827" y="3797880"/>
                  <a:pt x="2077126" y="3821640"/>
                  <a:pt x="2047875" y="3841750"/>
                </a:cubicBezTo>
                <a:cubicBezTo>
                  <a:pt x="1984649" y="3885218"/>
                  <a:pt x="1884522" y="3965990"/>
                  <a:pt x="1825625" y="4032250"/>
                </a:cubicBezTo>
                <a:cubicBezTo>
                  <a:pt x="1803114" y="4057575"/>
                  <a:pt x="1777278" y="4081319"/>
                  <a:pt x="1762125" y="4111625"/>
                </a:cubicBezTo>
                <a:cubicBezTo>
                  <a:pt x="1723893" y="4188089"/>
                  <a:pt x="1666875" y="4349750"/>
                  <a:pt x="1666875" y="4349750"/>
                </a:cubicBezTo>
                <a:cubicBezTo>
                  <a:pt x="1666761" y="4350376"/>
                  <a:pt x="1619250" y="4599137"/>
                  <a:pt x="1619250" y="4635500"/>
                </a:cubicBezTo>
                <a:cubicBezTo>
                  <a:pt x="1619250" y="4799627"/>
                  <a:pt x="1616489" y="4964559"/>
                  <a:pt x="1635125" y="5127625"/>
                </a:cubicBezTo>
                <a:cubicBezTo>
                  <a:pt x="1638129" y="5153912"/>
                  <a:pt x="1667492" y="5169509"/>
                  <a:pt x="1682750" y="5191125"/>
                </a:cubicBezTo>
                <a:cubicBezTo>
                  <a:pt x="1731000" y="5259480"/>
                  <a:pt x="1766462" y="5338337"/>
                  <a:pt x="1825625" y="5397500"/>
                </a:cubicBezTo>
                <a:cubicBezTo>
                  <a:pt x="2033326" y="5605201"/>
                  <a:pt x="1904575" y="5515756"/>
                  <a:pt x="2095500" y="5603875"/>
                </a:cubicBezTo>
                <a:cubicBezTo>
                  <a:pt x="2127730" y="5618751"/>
                  <a:pt x="2157618" y="5638757"/>
                  <a:pt x="2190750" y="5651500"/>
                </a:cubicBezTo>
                <a:cubicBezTo>
                  <a:pt x="2226706" y="5665329"/>
                  <a:pt x="2264177" y="5675314"/>
                  <a:pt x="2301875" y="5683250"/>
                </a:cubicBezTo>
                <a:cubicBezTo>
                  <a:pt x="2364870" y="5696512"/>
                  <a:pt x="2492375" y="5715000"/>
                  <a:pt x="2492375" y="5715000"/>
                </a:cubicBezTo>
                <a:cubicBezTo>
                  <a:pt x="2592917" y="5709708"/>
                  <a:pt x="2700760" y="5737112"/>
                  <a:pt x="2794000" y="5699125"/>
                </a:cubicBezTo>
                <a:cubicBezTo>
                  <a:pt x="2856758" y="5673557"/>
                  <a:pt x="2886641" y="5598785"/>
                  <a:pt x="2921000" y="5540375"/>
                </a:cubicBezTo>
                <a:cubicBezTo>
                  <a:pt x="2940532" y="5507170"/>
                  <a:pt x="2942824" y="5466473"/>
                  <a:pt x="2952750" y="5429250"/>
                </a:cubicBezTo>
                <a:cubicBezTo>
                  <a:pt x="2998812" y="5256518"/>
                  <a:pt x="2984912" y="5299367"/>
                  <a:pt x="3016250" y="5080000"/>
                </a:cubicBezTo>
                <a:cubicBezTo>
                  <a:pt x="3000375" y="4889500"/>
                  <a:pt x="3006115" y="4695948"/>
                  <a:pt x="2968625" y="4508500"/>
                </a:cubicBezTo>
                <a:cubicBezTo>
                  <a:pt x="2957400" y="4452373"/>
                  <a:pt x="2908738" y="4410632"/>
                  <a:pt x="2873375" y="4365625"/>
                </a:cubicBezTo>
                <a:cubicBezTo>
                  <a:pt x="2822417" y="4300769"/>
                  <a:pt x="2768637" y="4264682"/>
                  <a:pt x="2698750" y="4222750"/>
                </a:cubicBezTo>
                <a:cubicBezTo>
                  <a:pt x="2662228" y="4200837"/>
                  <a:pt x="2476267" y="4097851"/>
                  <a:pt x="2428875" y="4079875"/>
                </a:cubicBezTo>
                <a:cubicBezTo>
                  <a:pt x="2319353" y="4038332"/>
                  <a:pt x="2207602" y="4002720"/>
                  <a:pt x="2095500" y="3968750"/>
                </a:cubicBezTo>
                <a:cubicBezTo>
                  <a:pt x="2032859" y="3949768"/>
                  <a:pt x="1970054" y="3928353"/>
                  <a:pt x="1905000" y="3921125"/>
                </a:cubicBezTo>
                <a:cubicBezTo>
                  <a:pt x="1778667" y="3907088"/>
                  <a:pt x="1651000" y="3910542"/>
                  <a:pt x="1524000" y="3905250"/>
                </a:cubicBezTo>
                <a:cubicBezTo>
                  <a:pt x="1397000" y="3921125"/>
                  <a:pt x="1267415" y="3922844"/>
                  <a:pt x="1143000" y="3952875"/>
                </a:cubicBezTo>
                <a:cubicBezTo>
                  <a:pt x="1110063" y="3960825"/>
                  <a:pt x="1066603" y="3982623"/>
                  <a:pt x="1063625" y="4016375"/>
                </a:cubicBezTo>
                <a:cubicBezTo>
                  <a:pt x="1049641" y="4174862"/>
                  <a:pt x="1081391" y="4334138"/>
                  <a:pt x="1095375" y="4492625"/>
                </a:cubicBezTo>
                <a:cubicBezTo>
                  <a:pt x="1102885" y="4577735"/>
                  <a:pt x="1198720" y="4730960"/>
                  <a:pt x="1222375" y="4762500"/>
                </a:cubicBezTo>
                <a:cubicBezTo>
                  <a:pt x="1245509" y="4793345"/>
                  <a:pt x="1385849" y="4939960"/>
                  <a:pt x="1460500" y="4984750"/>
                </a:cubicBezTo>
                <a:cubicBezTo>
                  <a:pt x="1543799" y="5034729"/>
                  <a:pt x="1629219" y="5081108"/>
                  <a:pt x="1714500" y="5127625"/>
                </a:cubicBezTo>
                <a:cubicBezTo>
                  <a:pt x="1745663" y="5144623"/>
                  <a:pt x="1779311" y="5156987"/>
                  <a:pt x="1809750" y="5175250"/>
                </a:cubicBezTo>
                <a:cubicBezTo>
                  <a:pt x="1858831" y="5204699"/>
                  <a:pt x="1903878" y="5240502"/>
                  <a:pt x="1952625" y="5270500"/>
                </a:cubicBezTo>
                <a:cubicBezTo>
                  <a:pt x="2214462" y="5431630"/>
                  <a:pt x="1850289" y="5191692"/>
                  <a:pt x="2063750" y="5334000"/>
                </a:cubicBezTo>
                <a:cubicBezTo>
                  <a:pt x="2102817" y="5451200"/>
                  <a:pt x="2101029" y="5423007"/>
                  <a:pt x="2047875" y="5635625"/>
                </a:cubicBezTo>
                <a:cubicBezTo>
                  <a:pt x="2025944" y="5723349"/>
                  <a:pt x="2008140" y="5818249"/>
                  <a:pt x="1952625" y="5889625"/>
                </a:cubicBezTo>
                <a:cubicBezTo>
                  <a:pt x="1839987" y="6034446"/>
                  <a:pt x="1856119" y="6032353"/>
                  <a:pt x="1714500" y="6143625"/>
                </a:cubicBezTo>
                <a:cubicBezTo>
                  <a:pt x="1684495" y="6167200"/>
                  <a:pt x="1654979" y="6193727"/>
                  <a:pt x="1619250" y="6207125"/>
                </a:cubicBezTo>
                <a:cubicBezTo>
                  <a:pt x="1568721" y="6226073"/>
                  <a:pt x="1513267" y="6227568"/>
                  <a:pt x="1460500" y="6238875"/>
                </a:cubicBezTo>
                <a:cubicBezTo>
                  <a:pt x="1439166" y="6243447"/>
                  <a:pt x="1418167" y="6249458"/>
                  <a:pt x="1397000" y="6254750"/>
                </a:cubicBezTo>
                <a:cubicBezTo>
                  <a:pt x="1114040" y="6241888"/>
                  <a:pt x="1049681" y="6255233"/>
                  <a:pt x="793750" y="6191250"/>
                </a:cubicBezTo>
                <a:cubicBezTo>
                  <a:pt x="736087" y="6176834"/>
                  <a:pt x="605466" y="6158815"/>
                  <a:pt x="539750" y="6111875"/>
                </a:cubicBezTo>
                <a:cubicBezTo>
                  <a:pt x="521481" y="6098826"/>
                  <a:pt x="508000" y="6080125"/>
                  <a:pt x="492125" y="6064250"/>
                </a:cubicBezTo>
                <a:cubicBezTo>
                  <a:pt x="486833" y="5984875"/>
                  <a:pt x="461289" y="5904257"/>
                  <a:pt x="476250" y="5826125"/>
                </a:cubicBezTo>
                <a:cubicBezTo>
                  <a:pt x="509616" y="5651882"/>
                  <a:pt x="575331" y="5485198"/>
                  <a:pt x="635000" y="5318125"/>
                </a:cubicBezTo>
                <a:cubicBezTo>
                  <a:pt x="654899" y="5262409"/>
                  <a:pt x="680745" y="5208050"/>
                  <a:pt x="714375" y="5159375"/>
                </a:cubicBezTo>
                <a:cubicBezTo>
                  <a:pt x="882228" y="4916429"/>
                  <a:pt x="1045321" y="4668553"/>
                  <a:pt x="1238250" y="4445000"/>
                </a:cubicBezTo>
                <a:cubicBezTo>
                  <a:pt x="1380126" y="4280604"/>
                  <a:pt x="1554284" y="4147080"/>
                  <a:pt x="1714500" y="4000500"/>
                </a:cubicBezTo>
                <a:cubicBezTo>
                  <a:pt x="1803015" y="3919518"/>
                  <a:pt x="1887678" y="3833387"/>
                  <a:pt x="1984375" y="3762375"/>
                </a:cubicBezTo>
                <a:lnTo>
                  <a:pt x="3000375" y="3016250"/>
                </a:lnTo>
                <a:cubicBezTo>
                  <a:pt x="3132018" y="2920106"/>
                  <a:pt x="3258334" y="2815799"/>
                  <a:pt x="3397250" y="2730500"/>
                </a:cubicBezTo>
                <a:cubicBezTo>
                  <a:pt x="3537505" y="2644378"/>
                  <a:pt x="4444790" y="2067963"/>
                  <a:pt x="4762500" y="1920875"/>
                </a:cubicBezTo>
                <a:lnTo>
                  <a:pt x="5619750" y="1524000"/>
                </a:lnTo>
                <a:cubicBezTo>
                  <a:pt x="5870287" y="1410953"/>
                  <a:pt x="6207965" y="1264478"/>
                  <a:pt x="6477000" y="1190625"/>
                </a:cubicBezTo>
                <a:cubicBezTo>
                  <a:pt x="6607099" y="1154912"/>
                  <a:pt x="6742114" y="1140237"/>
                  <a:pt x="6873875" y="1111250"/>
                </a:cubicBezTo>
                <a:cubicBezTo>
                  <a:pt x="7006746" y="1082018"/>
                  <a:pt x="7137203" y="1041967"/>
                  <a:pt x="7270750" y="1016000"/>
                </a:cubicBezTo>
                <a:cubicBezTo>
                  <a:pt x="7328124" y="1004844"/>
                  <a:pt x="7387198" y="1005755"/>
                  <a:pt x="7445375" y="1000125"/>
                </a:cubicBezTo>
                <a:lnTo>
                  <a:pt x="7762875" y="968375"/>
                </a:lnTo>
                <a:cubicBezTo>
                  <a:pt x="8101542" y="978958"/>
                  <a:pt x="8441301" y="970952"/>
                  <a:pt x="8778875" y="1000125"/>
                </a:cubicBezTo>
                <a:cubicBezTo>
                  <a:pt x="8872295" y="1008198"/>
                  <a:pt x="8964881" y="1037565"/>
                  <a:pt x="9048750" y="1079500"/>
                </a:cubicBezTo>
                <a:cubicBezTo>
                  <a:pt x="9190717" y="1150484"/>
                  <a:pt x="9130849" y="1128033"/>
                  <a:pt x="9223375" y="1158875"/>
                </a:cubicBezTo>
                <a:cubicBezTo>
                  <a:pt x="9233958" y="1174750"/>
                  <a:pt x="9242911" y="1191843"/>
                  <a:pt x="9255125" y="1206500"/>
                </a:cubicBezTo>
                <a:cubicBezTo>
                  <a:pt x="9269498" y="1223747"/>
                  <a:pt x="9291847" y="1234500"/>
                  <a:pt x="9302750" y="1254125"/>
                </a:cubicBezTo>
                <a:cubicBezTo>
                  <a:pt x="9319003" y="1283381"/>
                  <a:pt x="9319533" y="1319441"/>
                  <a:pt x="9334500" y="1349375"/>
                </a:cubicBezTo>
                <a:cubicBezTo>
                  <a:pt x="9373734" y="1427842"/>
                  <a:pt x="9358766" y="1390424"/>
                  <a:pt x="9382125" y="1460500"/>
                </a:cubicBezTo>
                <a:cubicBezTo>
                  <a:pt x="9376833" y="1518708"/>
                  <a:pt x="9373079" y="1577077"/>
                  <a:pt x="9366250" y="1635125"/>
                </a:cubicBezTo>
                <a:cubicBezTo>
                  <a:pt x="9357600" y="1708648"/>
                  <a:pt x="9350853" y="1728463"/>
                  <a:pt x="9334500" y="1793875"/>
                </a:cubicBezTo>
                <a:cubicBezTo>
                  <a:pt x="9329208" y="1841500"/>
                  <a:pt x="9330247" y="1890263"/>
                  <a:pt x="9318625" y="1936750"/>
                </a:cubicBezTo>
                <a:cubicBezTo>
                  <a:pt x="9225299" y="2310055"/>
                  <a:pt x="9287467" y="2078560"/>
                  <a:pt x="9207500" y="2222500"/>
                </a:cubicBezTo>
                <a:cubicBezTo>
                  <a:pt x="9113904" y="2390973"/>
                  <a:pt x="9199688" y="2258030"/>
                  <a:pt x="9128125" y="2365375"/>
                </a:cubicBezTo>
                <a:cubicBezTo>
                  <a:pt x="9098294" y="2484698"/>
                  <a:pt x="9116238" y="2435558"/>
                  <a:pt x="9017000" y="2603500"/>
                </a:cubicBezTo>
                <a:cubicBezTo>
                  <a:pt x="8981900" y="2662900"/>
                  <a:pt x="8943185" y="2720088"/>
                  <a:pt x="8905875" y="2778125"/>
                </a:cubicBezTo>
                <a:cubicBezTo>
                  <a:pt x="8869988" y="2833949"/>
                  <a:pt x="8815635" y="2909863"/>
                  <a:pt x="8778875" y="2952750"/>
                </a:cubicBezTo>
                <a:cubicBezTo>
                  <a:pt x="8747125" y="2989792"/>
                  <a:pt x="8714102" y="3025779"/>
                  <a:pt x="8683625" y="3063875"/>
                </a:cubicBezTo>
                <a:cubicBezTo>
                  <a:pt x="8671706" y="3078773"/>
                  <a:pt x="8664089" y="3096843"/>
                  <a:pt x="8651875" y="3111500"/>
                </a:cubicBezTo>
                <a:cubicBezTo>
                  <a:pt x="8599777" y="3174018"/>
                  <a:pt x="8605434" y="3150152"/>
                  <a:pt x="8540750" y="3206750"/>
                </a:cubicBezTo>
                <a:cubicBezTo>
                  <a:pt x="8518222" y="3226462"/>
                  <a:pt x="8501773" y="3253084"/>
                  <a:pt x="8477250" y="3270250"/>
                </a:cubicBezTo>
                <a:cubicBezTo>
                  <a:pt x="8459120" y="3282941"/>
                  <a:pt x="8372266" y="3326645"/>
                  <a:pt x="8334375" y="3333750"/>
                </a:cubicBezTo>
                <a:cubicBezTo>
                  <a:pt x="8265966" y="3346577"/>
                  <a:pt x="8196792" y="3354917"/>
                  <a:pt x="8128000" y="3365500"/>
                </a:cubicBezTo>
                <a:cubicBezTo>
                  <a:pt x="7969250" y="3344333"/>
                  <a:pt x="7809322" y="3330649"/>
                  <a:pt x="7651750" y="3302000"/>
                </a:cubicBezTo>
                <a:cubicBezTo>
                  <a:pt x="7632978" y="3298587"/>
                  <a:pt x="7617616" y="3283741"/>
                  <a:pt x="7604125" y="3270250"/>
                </a:cubicBezTo>
                <a:cubicBezTo>
                  <a:pt x="7585416" y="3251541"/>
                  <a:pt x="7569471" y="3229810"/>
                  <a:pt x="7556500" y="3206750"/>
                </a:cubicBezTo>
                <a:cubicBezTo>
                  <a:pt x="7521694" y="3144872"/>
                  <a:pt x="7493000" y="3079750"/>
                  <a:pt x="7461250" y="3016250"/>
                </a:cubicBezTo>
                <a:cubicBezTo>
                  <a:pt x="7441570" y="2917852"/>
                  <a:pt x="7413625" y="2787040"/>
                  <a:pt x="7413625" y="2698750"/>
                </a:cubicBezTo>
                <a:cubicBezTo>
                  <a:pt x="7413625" y="2613424"/>
                  <a:pt x="7410067" y="2522428"/>
                  <a:pt x="7445375" y="2444750"/>
                </a:cubicBezTo>
                <a:cubicBezTo>
                  <a:pt x="7467272" y="2396576"/>
                  <a:pt x="7530042" y="2381250"/>
                  <a:pt x="7572375" y="2349500"/>
                </a:cubicBezTo>
                <a:cubicBezTo>
                  <a:pt x="7752292" y="2397125"/>
                  <a:pt x="7936854" y="2429778"/>
                  <a:pt x="8112125" y="2492375"/>
                </a:cubicBezTo>
                <a:cubicBezTo>
                  <a:pt x="8150831" y="2506199"/>
                  <a:pt x="8367278" y="2696557"/>
                  <a:pt x="8382000" y="2714625"/>
                </a:cubicBezTo>
                <a:cubicBezTo>
                  <a:pt x="8458952" y="2809067"/>
                  <a:pt x="8529666" y="2909506"/>
                  <a:pt x="8588375" y="3016250"/>
                </a:cubicBezTo>
                <a:cubicBezTo>
                  <a:pt x="8646639" y="3122185"/>
                  <a:pt x="8731250" y="3349625"/>
                  <a:pt x="8731250" y="3349625"/>
                </a:cubicBezTo>
                <a:cubicBezTo>
                  <a:pt x="8755485" y="3464741"/>
                  <a:pt x="8814634" y="3687561"/>
                  <a:pt x="8810625" y="3825875"/>
                </a:cubicBezTo>
                <a:cubicBezTo>
                  <a:pt x="8801721" y="4133073"/>
                  <a:pt x="8815108" y="4443748"/>
                  <a:pt x="8763000" y="4746625"/>
                </a:cubicBezTo>
                <a:cubicBezTo>
                  <a:pt x="8729501" y="4941336"/>
                  <a:pt x="8627947" y="5118001"/>
                  <a:pt x="8556625" y="5302250"/>
                </a:cubicBezTo>
                <a:cubicBezTo>
                  <a:pt x="8500932" y="5446124"/>
                  <a:pt x="8450995" y="5592885"/>
                  <a:pt x="8382000" y="5730875"/>
                </a:cubicBezTo>
                <a:cubicBezTo>
                  <a:pt x="8378902" y="5737071"/>
                  <a:pt x="8221358" y="6038175"/>
                  <a:pt x="8191500" y="6127750"/>
                </a:cubicBezTo>
                <a:cubicBezTo>
                  <a:pt x="8167135" y="6200844"/>
                  <a:pt x="8150140" y="6276202"/>
                  <a:pt x="8128000" y="6350000"/>
                </a:cubicBezTo>
                <a:cubicBezTo>
                  <a:pt x="8118383" y="6382056"/>
                  <a:pt x="8104367" y="6412782"/>
                  <a:pt x="8096250" y="6445250"/>
                </a:cubicBezTo>
                <a:cubicBezTo>
                  <a:pt x="8088443" y="6476477"/>
                  <a:pt x="8087358" y="6509079"/>
                  <a:pt x="8080375" y="6540500"/>
                </a:cubicBezTo>
                <a:cubicBezTo>
                  <a:pt x="8025296" y="6788354"/>
                  <a:pt x="8117237" y="6290132"/>
                  <a:pt x="8048625" y="6667500"/>
                </a:cubicBezTo>
                <a:cubicBezTo>
                  <a:pt x="8036976" y="6731572"/>
                  <a:pt x="8035148" y="6807977"/>
                  <a:pt x="7985125" y="6858000"/>
                </a:cubicBezTo>
                <a:cubicBezTo>
                  <a:pt x="7944248" y="6898877"/>
                  <a:pt x="7914916" y="6894267"/>
                  <a:pt x="7858125" y="6905625"/>
                </a:cubicBezTo>
                <a:cubicBezTo>
                  <a:pt x="7683500" y="6900333"/>
                  <a:pt x="7508714" y="6898932"/>
                  <a:pt x="7334250" y="6889750"/>
                </a:cubicBezTo>
                <a:cubicBezTo>
                  <a:pt x="7307305" y="6888332"/>
                  <a:pt x="7279289" y="6885364"/>
                  <a:pt x="7254875" y="6873875"/>
                </a:cubicBezTo>
                <a:cubicBezTo>
                  <a:pt x="7188358" y="6842573"/>
                  <a:pt x="7123558" y="6806359"/>
                  <a:pt x="7064375" y="6762750"/>
                </a:cubicBezTo>
                <a:cubicBezTo>
                  <a:pt x="6987385" y="6706020"/>
                  <a:pt x="6912402" y="6600788"/>
                  <a:pt x="6858000" y="6524625"/>
                </a:cubicBezTo>
                <a:cubicBezTo>
                  <a:pt x="6793615" y="6434486"/>
                  <a:pt x="6752343" y="6366404"/>
                  <a:pt x="6715125" y="6254750"/>
                </a:cubicBezTo>
                <a:cubicBezTo>
                  <a:pt x="6578127" y="5843756"/>
                  <a:pt x="6591353" y="5877240"/>
                  <a:pt x="6540500" y="5572125"/>
                </a:cubicBezTo>
                <a:cubicBezTo>
                  <a:pt x="6535208" y="5492750"/>
                  <a:pt x="6531231" y="5413276"/>
                  <a:pt x="6524625" y="5334000"/>
                </a:cubicBezTo>
                <a:cubicBezTo>
                  <a:pt x="6520646" y="5286247"/>
                  <a:pt x="6508750" y="5239043"/>
                  <a:pt x="6508750" y="5191125"/>
                </a:cubicBezTo>
                <a:cubicBezTo>
                  <a:pt x="6508750" y="5048152"/>
                  <a:pt x="6507421" y="4904434"/>
                  <a:pt x="6524625" y="4762500"/>
                </a:cubicBezTo>
                <a:cubicBezTo>
                  <a:pt x="6531112" y="4708983"/>
                  <a:pt x="6579517" y="4653256"/>
                  <a:pt x="6619875" y="4619625"/>
                </a:cubicBezTo>
                <a:cubicBezTo>
                  <a:pt x="6634532" y="4607411"/>
                  <a:pt x="6650065" y="4595624"/>
                  <a:pt x="6667500" y="4587875"/>
                </a:cubicBezTo>
                <a:cubicBezTo>
                  <a:pt x="6756015" y="4548535"/>
                  <a:pt x="6789720" y="4552754"/>
                  <a:pt x="6889750" y="4540250"/>
                </a:cubicBezTo>
                <a:cubicBezTo>
                  <a:pt x="7076737" y="4566962"/>
                  <a:pt x="7212465" y="4555416"/>
                  <a:pt x="7366000" y="4651375"/>
                </a:cubicBezTo>
                <a:cubicBezTo>
                  <a:pt x="7449469" y="4703543"/>
                  <a:pt x="7604125" y="4826000"/>
                  <a:pt x="7604125" y="4826000"/>
                </a:cubicBezTo>
                <a:cubicBezTo>
                  <a:pt x="7629822" y="4864546"/>
                  <a:pt x="7673023" y="4920296"/>
                  <a:pt x="7667625" y="4968875"/>
                </a:cubicBezTo>
                <a:cubicBezTo>
                  <a:pt x="7665146" y="4991188"/>
                  <a:pt x="7641429" y="5009804"/>
                  <a:pt x="7620000" y="5016500"/>
                </a:cubicBezTo>
                <a:cubicBezTo>
                  <a:pt x="7548194" y="5038939"/>
                  <a:pt x="7142240" y="5076817"/>
                  <a:pt x="7112000" y="5080000"/>
                </a:cubicBezTo>
                <a:lnTo>
                  <a:pt x="4873625" y="5048250"/>
                </a:lnTo>
                <a:cubicBezTo>
                  <a:pt x="4836215" y="5047492"/>
                  <a:pt x="4799115" y="5040083"/>
                  <a:pt x="4762500" y="5032375"/>
                </a:cubicBezTo>
                <a:cubicBezTo>
                  <a:pt x="4597936" y="4997730"/>
                  <a:pt x="4270375" y="4921250"/>
                  <a:pt x="4270375" y="4921250"/>
                </a:cubicBezTo>
                <a:cubicBezTo>
                  <a:pt x="4134517" y="4853321"/>
                  <a:pt x="4086972" y="4836112"/>
                  <a:pt x="3952875" y="4730750"/>
                </a:cubicBezTo>
                <a:cubicBezTo>
                  <a:pt x="3937873" y="4718962"/>
                  <a:pt x="3932215" y="4698651"/>
                  <a:pt x="3921125" y="4683125"/>
                </a:cubicBezTo>
                <a:cubicBezTo>
                  <a:pt x="3842438" y="4572964"/>
                  <a:pt x="3889513" y="4662327"/>
                  <a:pt x="3825875" y="4492625"/>
                </a:cubicBezTo>
                <a:cubicBezTo>
                  <a:pt x="3797590" y="4209779"/>
                  <a:pt x="3768137" y="3981073"/>
                  <a:pt x="3825875" y="3667125"/>
                </a:cubicBezTo>
                <a:cubicBezTo>
                  <a:pt x="3871276" y="3420259"/>
                  <a:pt x="3970258" y="3185594"/>
                  <a:pt x="4064000" y="2952750"/>
                </a:cubicBezTo>
                <a:cubicBezTo>
                  <a:pt x="4194402" y="2628848"/>
                  <a:pt x="4321590" y="2438876"/>
                  <a:pt x="4492625" y="2159000"/>
                </a:cubicBezTo>
                <a:cubicBezTo>
                  <a:pt x="4784580" y="2192687"/>
                  <a:pt x="4976683" y="2199742"/>
                  <a:pt x="5254625" y="2286000"/>
                </a:cubicBezTo>
                <a:cubicBezTo>
                  <a:pt x="5295371" y="2298645"/>
                  <a:pt x="5327231" y="2331158"/>
                  <a:pt x="5365750" y="2349500"/>
                </a:cubicBezTo>
                <a:cubicBezTo>
                  <a:pt x="5438521" y="2384153"/>
                  <a:pt x="5516377" y="2407783"/>
                  <a:pt x="5588000" y="2444750"/>
                </a:cubicBezTo>
                <a:cubicBezTo>
                  <a:pt x="5752036" y="2529414"/>
                  <a:pt x="5833716" y="2574321"/>
                  <a:pt x="5953125" y="2682875"/>
                </a:cubicBezTo>
                <a:cubicBezTo>
                  <a:pt x="5980812" y="2708045"/>
                  <a:pt x="6010492" y="2731989"/>
                  <a:pt x="6032500" y="2762250"/>
                </a:cubicBezTo>
                <a:cubicBezTo>
                  <a:pt x="6053379" y="2790958"/>
                  <a:pt x="6062886" y="2826470"/>
                  <a:pt x="6080125" y="2857500"/>
                </a:cubicBezTo>
                <a:cubicBezTo>
                  <a:pt x="6089391" y="2874178"/>
                  <a:pt x="6101292" y="2889250"/>
                  <a:pt x="6111875" y="2905125"/>
                </a:cubicBezTo>
                <a:cubicBezTo>
                  <a:pt x="6106583" y="2995083"/>
                  <a:pt x="6128349" y="3090893"/>
                  <a:pt x="6096000" y="3175000"/>
                </a:cubicBezTo>
                <a:cubicBezTo>
                  <a:pt x="6071822" y="3237863"/>
                  <a:pt x="6000750" y="3270250"/>
                  <a:pt x="5953125" y="3317875"/>
                </a:cubicBezTo>
                <a:cubicBezTo>
                  <a:pt x="5844674" y="3426326"/>
                  <a:pt x="5727302" y="3548976"/>
                  <a:pt x="5603875" y="3635375"/>
                </a:cubicBezTo>
                <a:cubicBezTo>
                  <a:pt x="5371795" y="3797831"/>
                  <a:pt x="5140037" y="3963522"/>
                  <a:pt x="4889500" y="4095750"/>
                </a:cubicBezTo>
                <a:cubicBezTo>
                  <a:pt x="4699000" y="4196292"/>
                  <a:pt x="4512602" y="4305022"/>
                  <a:pt x="4318000" y="4397375"/>
                </a:cubicBezTo>
                <a:cubicBezTo>
                  <a:pt x="3997204" y="4549617"/>
                  <a:pt x="3468917" y="4687775"/>
                  <a:pt x="3175000" y="4762500"/>
                </a:cubicBezTo>
                <a:cubicBezTo>
                  <a:pt x="3123459" y="4775604"/>
                  <a:pt x="3068707" y="4769632"/>
                  <a:pt x="3016250" y="4778375"/>
                </a:cubicBezTo>
                <a:cubicBezTo>
                  <a:pt x="2909789" y="4796118"/>
                  <a:pt x="2805757" y="4827795"/>
                  <a:pt x="2698750" y="4841875"/>
                </a:cubicBezTo>
                <a:cubicBezTo>
                  <a:pt x="2604168" y="4854320"/>
                  <a:pt x="2508211" y="4851799"/>
                  <a:pt x="2413000" y="4857750"/>
                </a:cubicBezTo>
                <a:lnTo>
                  <a:pt x="2190750" y="4873625"/>
                </a:lnTo>
                <a:cubicBezTo>
                  <a:pt x="1994958" y="4868333"/>
                  <a:pt x="1798434" y="4875483"/>
                  <a:pt x="1603375" y="4857750"/>
                </a:cubicBezTo>
                <a:cubicBezTo>
                  <a:pt x="1563240" y="4854101"/>
                  <a:pt x="1529864" y="4824592"/>
                  <a:pt x="1492250" y="4810125"/>
                </a:cubicBezTo>
                <a:cubicBezTo>
                  <a:pt x="1461013" y="4798111"/>
                  <a:pt x="1428750" y="4788958"/>
                  <a:pt x="1397000" y="4778375"/>
                </a:cubicBezTo>
                <a:cubicBezTo>
                  <a:pt x="1344083" y="4741333"/>
                  <a:pt x="1287466" y="4709084"/>
                  <a:pt x="1238250" y="4667250"/>
                </a:cubicBezTo>
                <a:cubicBezTo>
                  <a:pt x="1181230" y="4618783"/>
                  <a:pt x="1079500" y="4508500"/>
                  <a:pt x="1079500" y="4508500"/>
                </a:cubicBezTo>
                <a:cubicBezTo>
                  <a:pt x="1046140" y="4408421"/>
                  <a:pt x="1088082" y="4517511"/>
                  <a:pt x="1016000" y="4397375"/>
                </a:cubicBezTo>
                <a:cubicBezTo>
                  <a:pt x="981887" y="4340519"/>
                  <a:pt x="950402" y="4282054"/>
                  <a:pt x="920750" y="4222750"/>
                </a:cubicBezTo>
                <a:cubicBezTo>
                  <a:pt x="894454" y="4170159"/>
                  <a:pt x="877008" y="4102459"/>
                  <a:pt x="857250" y="4048125"/>
                </a:cubicBezTo>
                <a:cubicBezTo>
                  <a:pt x="847512" y="4021344"/>
                  <a:pt x="836083" y="3995208"/>
                  <a:pt x="825500" y="3968750"/>
                </a:cubicBezTo>
                <a:cubicBezTo>
                  <a:pt x="814917" y="3910542"/>
                  <a:pt x="795158" y="3853271"/>
                  <a:pt x="793750" y="3794125"/>
                </a:cubicBezTo>
                <a:cubicBezTo>
                  <a:pt x="789843" y="3630045"/>
                  <a:pt x="793294" y="3465312"/>
                  <a:pt x="809625" y="3302000"/>
                </a:cubicBezTo>
                <a:cubicBezTo>
                  <a:pt x="817581" y="3222443"/>
                  <a:pt x="877521" y="3114506"/>
                  <a:pt x="920750" y="3048000"/>
                </a:cubicBezTo>
                <a:cubicBezTo>
                  <a:pt x="1073838" y="2812480"/>
                  <a:pt x="1033428" y="2871822"/>
                  <a:pt x="1222375" y="2682875"/>
                </a:cubicBezTo>
                <a:cubicBezTo>
                  <a:pt x="1076319" y="2566030"/>
                  <a:pt x="1206209" y="2678028"/>
                  <a:pt x="1047750" y="2508250"/>
                </a:cubicBezTo>
                <a:cubicBezTo>
                  <a:pt x="1006901" y="2464483"/>
                  <a:pt x="958149" y="2427999"/>
                  <a:pt x="920750" y="2381250"/>
                </a:cubicBezTo>
                <a:cubicBezTo>
                  <a:pt x="830826" y="2268845"/>
                  <a:pt x="757904" y="2143410"/>
                  <a:pt x="666750" y="2032000"/>
                </a:cubicBezTo>
                <a:cubicBezTo>
                  <a:pt x="619125" y="1973792"/>
                  <a:pt x="569561" y="1917118"/>
                  <a:pt x="523875" y="1857375"/>
                </a:cubicBezTo>
                <a:cubicBezTo>
                  <a:pt x="500695" y="1827063"/>
                  <a:pt x="484213" y="1791922"/>
                  <a:pt x="460375" y="1762125"/>
                </a:cubicBezTo>
                <a:cubicBezTo>
                  <a:pt x="233584" y="1478636"/>
                  <a:pt x="175338" y="1457780"/>
                  <a:pt x="31750" y="1206500"/>
                </a:cubicBezTo>
                <a:cubicBezTo>
                  <a:pt x="13359" y="1174316"/>
                  <a:pt x="3886" y="1086942"/>
                  <a:pt x="0" y="1063625"/>
                </a:cubicBezTo>
                <a:cubicBezTo>
                  <a:pt x="5292" y="1010708"/>
                  <a:pt x="-3216" y="954511"/>
                  <a:pt x="15875" y="904875"/>
                </a:cubicBezTo>
                <a:cubicBezTo>
                  <a:pt x="32300" y="862171"/>
                  <a:pt x="92514" y="856155"/>
                  <a:pt x="127000" y="841375"/>
                </a:cubicBezTo>
                <a:cubicBezTo>
                  <a:pt x="148752" y="832053"/>
                  <a:pt x="169333" y="820208"/>
                  <a:pt x="190500" y="809625"/>
                </a:cubicBezTo>
                <a:cubicBezTo>
                  <a:pt x="306917" y="814917"/>
                  <a:pt x="424471" y="808422"/>
                  <a:pt x="539750" y="825500"/>
                </a:cubicBezTo>
                <a:cubicBezTo>
                  <a:pt x="570272" y="830022"/>
                  <a:pt x="594017" y="855191"/>
                  <a:pt x="619125" y="873125"/>
                </a:cubicBezTo>
                <a:cubicBezTo>
                  <a:pt x="668221" y="908194"/>
                  <a:pt x="719337" y="941587"/>
                  <a:pt x="762000" y="984250"/>
                </a:cubicBezTo>
                <a:cubicBezTo>
                  <a:pt x="794106" y="1016356"/>
                  <a:pt x="918867" y="1131767"/>
                  <a:pt x="952500" y="1190625"/>
                </a:cubicBezTo>
                <a:cubicBezTo>
                  <a:pt x="1080253" y="1414193"/>
                  <a:pt x="1066280" y="1400557"/>
                  <a:pt x="1127125" y="1603375"/>
                </a:cubicBezTo>
                <a:cubicBezTo>
                  <a:pt x="1147000" y="1821995"/>
                  <a:pt x="1161762" y="1899221"/>
                  <a:pt x="1127125" y="2159000"/>
                </a:cubicBezTo>
                <a:cubicBezTo>
                  <a:pt x="1123524" y="2186004"/>
                  <a:pt x="1059165" y="2294358"/>
                  <a:pt x="1031875" y="2317750"/>
                </a:cubicBezTo>
                <a:cubicBezTo>
                  <a:pt x="997692" y="2347049"/>
                  <a:pt x="946312" y="2355016"/>
                  <a:pt x="904875" y="2365375"/>
                </a:cubicBezTo>
                <a:cubicBezTo>
                  <a:pt x="878417" y="2354792"/>
                  <a:pt x="848297" y="2350723"/>
                  <a:pt x="825500" y="2333625"/>
                </a:cubicBezTo>
                <a:cubicBezTo>
                  <a:pt x="812373" y="2323780"/>
                  <a:pt x="759420" y="2242442"/>
                  <a:pt x="746125" y="2222500"/>
                </a:cubicBezTo>
                <a:cubicBezTo>
                  <a:pt x="772583" y="2053167"/>
                  <a:pt x="786001" y="1881274"/>
                  <a:pt x="825500" y="1714500"/>
                </a:cubicBezTo>
                <a:cubicBezTo>
                  <a:pt x="834294" y="1677368"/>
                  <a:pt x="865734" y="1649496"/>
                  <a:pt x="889000" y="1619250"/>
                </a:cubicBezTo>
                <a:cubicBezTo>
                  <a:pt x="946650" y="1544305"/>
                  <a:pt x="1026731" y="1461067"/>
                  <a:pt x="1095375" y="1397000"/>
                </a:cubicBezTo>
                <a:cubicBezTo>
                  <a:pt x="1253603" y="1249320"/>
                  <a:pt x="1353061" y="1182842"/>
                  <a:pt x="1571625" y="1063625"/>
                </a:cubicBezTo>
                <a:cubicBezTo>
                  <a:pt x="1629833" y="1031875"/>
                  <a:pt x="1684454" y="992407"/>
                  <a:pt x="1746250" y="968375"/>
                </a:cubicBezTo>
                <a:cubicBezTo>
                  <a:pt x="1875705" y="918031"/>
                  <a:pt x="2008372" y="875063"/>
                  <a:pt x="2143125" y="841375"/>
                </a:cubicBezTo>
                <a:cubicBezTo>
                  <a:pt x="2199828" y="827199"/>
                  <a:pt x="2259542" y="830792"/>
                  <a:pt x="2317750" y="825500"/>
                </a:cubicBezTo>
                <a:cubicBezTo>
                  <a:pt x="2544070" y="831966"/>
                  <a:pt x="2795107" y="727527"/>
                  <a:pt x="2952750" y="904875"/>
                </a:cubicBezTo>
                <a:cubicBezTo>
                  <a:pt x="2973249" y="927937"/>
                  <a:pt x="2985390" y="957277"/>
                  <a:pt x="3000375" y="984250"/>
                </a:cubicBezTo>
                <a:cubicBezTo>
                  <a:pt x="3011868" y="1004937"/>
                  <a:pt x="3021542" y="1026583"/>
                  <a:pt x="3032125" y="1047750"/>
                </a:cubicBezTo>
                <a:cubicBezTo>
                  <a:pt x="3026833" y="1084792"/>
                  <a:pt x="3031447" y="1124682"/>
                  <a:pt x="3016250" y="1158875"/>
                </a:cubicBezTo>
                <a:cubicBezTo>
                  <a:pt x="3000298" y="1194767"/>
                  <a:pt x="2910792" y="1202192"/>
                  <a:pt x="2889250" y="1206500"/>
                </a:cubicBezTo>
                <a:cubicBezTo>
                  <a:pt x="2778125" y="1195917"/>
                  <a:pt x="2666708" y="1188050"/>
                  <a:pt x="2555875" y="1174750"/>
                </a:cubicBezTo>
                <a:cubicBezTo>
                  <a:pt x="2534212" y="1172150"/>
                  <a:pt x="2511221" y="1169869"/>
                  <a:pt x="2492375" y="1158875"/>
                </a:cubicBezTo>
                <a:cubicBezTo>
                  <a:pt x="2446667" y="1132212"/>
                  <a:pt x="2394728" y="1107654"/>
                  <a:pt x="2365375" y="1063625"/>
                </a:cubicBezTo>
                <a:lnTo>
                  <a:pt x="2333625" y="1016000"/>
                </a:lnTo>
                <a:cubicBezTo>
                  <a:pt x="2312734" y="848876"/>
                  <a:pt x="2295432" y="770106"/>
                  <a:pt x="2333625" y="571500"/>
                </a:cubicBezTo>
                <a:cubicBezTo>
                  <a:pt x="2342888" y="523334"/>
                  <a:pt x="2463271" y="403867"/>
                  <a:pt x="2492375" y="381000"/>
                </a:cubicBezTo>
                <a:cubicBezTo>
                  <a:pt x="2590559" y="303856"/>
                  <a:pt x="2763719" y="228306"/>
                  <a:pt x="2873375" y="206375"/>
                </a:cubicBezTo>
                <a:lnTo>
                  <a:pt x="3032125" y="174625"/>
                </a:lnTo>
                <a:cubicBezTo>
                  <a:pt x="3243792" y="179917"/>
                  <a:pt x="3456486" y="169006"/>
                  <a:pt x="3667125" y="190500"/>
                </a:cubicBezTo>
                <a:cubicBezTo>
                  <a:pt x="3718973" y="195791"/>
                  <a:pt x="3762680" y="232160"/>
                  <a:pt x="3810000" y="254000"/>
                </a:cubicBezTo>
                <a:cubicBezTo>
                  <a:pt x="3933870" y="311171"/>
                  <a:pt x="3950037" y="337669"/>
                  <a:pt x="4095750" y="460375"/>
                </a:cubicBezTo>
                <a:cubicBezTo>
                  <a:pt x="4124371" y="484477"/>
                  <a:pt x="4149955" y="512063"/>
                  <a:pt x="4175125" y="539750"/>
                </a:cubicBezTo>
                <a:cubicBezTo>
                  <a:pt x="4202926" y="570331"/>
                  <a:pt x="4228042" y="603250"/>
                  <a:pt x="4254500" y="635000"/>
                </a:cubicBezTo>
                <a:cubicBezTo>
                  <a:pt x="4346747" y="856393"/>
                  <a:pt x="4312121" y="760238"/>
                  <a:pt x="4365625" y="920750"/>
                </a:cubicBezTo>
                <a:cubicBezTo>
                  <a:pt x="4375074" y="1034136"/>
                  <a:pt x="4401516" y="1327993"/>
                  <a:pt x="4397375" y="1412875"/>
                </a:cubicBezTo>
                <a:cubicBezTo>
                  <a:pt x="4391650" y="1530230"/>
                  <a:pt x="4378869" y="1648296"/>
                  <a:pt x="4349750" y="1762125"/>
                </a:cubicBezTo>
                <a:cubicBezTo>
                  <a:pt x="4320279" y="1877331"/>
                  <a:pt x="4275931" y="1989139"/>
                  <a:pt x="4222750" y="2095500"/>
                </a:cubicBezTo>
                <a:cubicBezTo>
                  <a:pt x="4174019" y="2192963"/>
                  <a:pt x="4099603" y="2353970"/>
                  <a:pt x="4032250" y="2444750"/>
                </a:cubicBezTo>
                <a:cubicBezTo>
                  <a:pt x="3947060" y="2559571"/>
                  <a:pt x="3859460" y="2673169"/>
                  <a:pt x="3762375" y="2778125"/>
                </a:cubicBezTo>
                <a:cubicBezTo>
                  <a:pt x="3663250" y="2885287"/>
                  <a:pt x="3561657" y="2992164"/>
                  <a:pt x="3444875" y="3079750"/>
                </a:cubicBezTo>
                <a:cubicBezTo>
                  <a:pt x="3299776" y="3188574"/>
                  <a:pt x="3036069" y="3395935"/>
                  <a:pt x="2889250" y="3444875"/>
                </a:cubicBezTo>
                <a:lnTo>
                  <a:pt x="2651125" y="3524250"/>
                </a:lnTo>
                <a:cubicBezTo>
                  <a:pt x="2603500" y="3540125"/>
                  <a:pt x="2557166" y="3560587"/>
                  <a:pt x="2508250" y="3571875"/>
                </a:cubicBezTo>
                <a:lnTo>
                  <a:pt x="2301875" y="3619500"/>
                </a:lnTo>
                <a:lnTo>
                  <a:pt x="2016125" y="3603625"/>
                </a:lnTo>
                <a:cubicBezTo>
                  <a:pt x="1983436" y="3594710"/>
                  <a:pt x="1972554" y="3551653"/>
                  <a:pt x="1952625" y="3524250"/>
                </a:cubicBezTo>
                <a:cubicBezTo>
                  <a:pt x="1930181" y="3493390"/>
                  <a:pt x="1889125" y="3429000"/>
                  <a:pt x="1889125" y="3429000"/>
                </a:cubicBezTo>
                <a:cubicBezTo>
                  <a:pt x="1850499" y="3158617"/>
                  <a:pt x="1828331" y="3118235"/>
                  <a:pt x="1889125" y="2794000"/>
                </a:cubicBezTo>
                <a:cubicBezTo>
                  <a:pt x="1896157" y="2756495"/>
                  <a:pt x="1932626" y="2731248"/>
                  <a:pt x="1952625" y="2698750"/>
                </a:cubicBezTo>
                <a:cubicBezTo>
                  <a:pt x="2057633" y="2528112"/>
                  <a:pt x="2011676" y="2540552"/>
                  <a:pt x="2238375" y="2365375"/>
                </a:cubicBezTo>
                <a:cubicBezTo>
                  <a:pt x="2274151" y="2337730"/>
                  <a:pt x="2322483" y="2332047"/>
                  <a:pt x="2365375" y="2317750"/>
                </a:cubicBezTo>
                <a:cubicBezTo>
                  <a:pt x="2496186" y="2274146"/>
                  <a:pt x="2523767" y="2278728"/>
                  <a:pt x="2682875" y="2254250"/>
                </a:cubicBezTo>
                <a:cubicBezTo>
                  <a:pt x="2825750" y="2264833"/>
                  <a:pt x="2969275" y="2268761"/>
                  <a:pt x="3111500" y="2286000"/>
                </a:cubicBezTo>
                <a:cubicBezTo>
                  <a:pt x="3203434" y="2297144"/>
                  <a:pt x="3289498" y="2368748"/>
                  <a:pt x="3349625" y="2428875"/>
                </a:cubicBezTo>
                <a:cubicBezTo>
                  <a:pt x="3403917" y="2483167"/>
                  <a:pt x="3456260" y="2531020"/>
                  <a:pt x="3492500" y="2603500"/>
                </a:cubicBezTo>
                <a:cubicBezTo>
                  <a:pt x="3597801" y="2814103"/>
                  <a:pt x="3470049" y="2551115"/>
                  <a:pt x="3540125" y="2714625"/>
                </a:cubicBezTo>
                <a:cubicBezTo>
                  <a:pt x="3549447" y="2736377"/>
                  <a:pt x="3561292" y="2756958"/>
                  <a:pt x="3571875" y="2778125"/>
                </a:cubicBezTo>
                <a:cubicBezTo>
                  <a:pt x="3582250" y="2892245"/>
                  <a:pt x="3610526" y="3104851"/>
                  <a:pt x="3571875" y="3206750"/>
                </a:cubicBezTo>
                <a:cubicBezTo>
                  <a:pt x="3541095" y="3287898"/>
                  <a:pt x="3471184" y="3348615"/>
                  <a:pt x="3413125" y="3413125"/>
                </a:cubicBezTo>
                <a:cubicBezTo>
                  <a:pt x="3375495" y="3454936"/>
                  <a:pt x="3331727" y="3491315"/>
                  <a:pt x="3286125" y="3524250"/>
                </a:cubicBezTo>
                <a:cubicBezTo>
                  <a:pt x="3135808" y="3632812"/>
                  <a:pt x="2955220" y="3699622"/>
                  <a:pt x="2778125" y="3746500"/>
                </a:cubicBezTo>
                <a:cubicBezTo>
                  <a:pt x="2716526" y="3762806"/>
                  <a:pt x="2651125" y="3757083"/>
                  <a:pt x="2587625" y="3762375"/>
                </a:cubicBezTo>
                <a:cubicBezTo>
                  <a:pt x="2450042" y="3746500"/>
                  <a:pt x="2308198" y="3752247"/>
                  <a:pt x="2174875" y="3714750"/>
                </a:cubicBezTo>
                <a:cubicBezTo>
                  <a:pt x="2131651" y="3702593"/>
                  <a:pt x="2109966" y="3652599"/>
                  <a:pt x="2079625" y="3619500"/>
                </a:cubicBezTo>
                <a:cubicBezTo>
                  <a:pt x="1983111" y="3514212"/>
                  <a:pt x="2003661" y="3531072"/>
                  <a:pt x="1936750" y="3397250"/>
                </a:cubicBezTo>
                <a:cubicBezTo>
                  <a:pt x="1926167" y="3349625"/>
                  <a:pt x="1912237" y="3302622"/>
                  <a:pt x="1905000" y="3254375"/>
                </a:cubicBezTo>
                <a:cubicBezTo>
                  <a:pt x="1853994" y="2914334"/>
                  <a:pt x="1924449" y="2467907"/>
                  <a:pt x="1984375" y="2190750"/>
                </a:cubicBezTo>
                <a:cubicBezTo>
                  <a:pt x="1997253" y="2131190"/>
                  <a:pt x="2336869" y="1589309"/>
                  <a:pt x="2349500" y="1571625"/>
                </a:cubicBezTo>
                <a:cubicBezTo>
                  <a:pt x="2527101" y="1322984"/>
                  <a:pt x="2689381" y="1150223"/>
                  <a:pt x="2921000" y="952500"/>
                </a:cubicBezTo>
                <a:cubicBezTo>
                  <a:pt x="3032897" y="856978"/>
                  <a:pt x="3147836" y="764234"/>
                  <a:pt x="3270250" y="682625"/>
                </a:cubicBezTo>
                <a:cubicBezTo>
                  <a:pt x="3323451" y="647158"/>
                  <a:pt x="3388394" y="633219"/>
                  <a:pt x="3444875" y="603250"/>
                </a:cubicBezTo>
                <a:cubicBezTo>
                  <a:pt x="3946264" y="337207"/>
                  <a:pt x="3945591" y="279779"/>
                  <a:pt x="4397375" y="142875"/>
                </a:cubicBezTo>
                <a:cubicBezTo>
                  <a:pt x="4453995" y="125717"/>
                  <a:pt x="4513592" y="120546"/>
                  <a:pt x="4572000" y="111125"/>
                </a:cubicBezTo>
                <a:cubicBezTo>
                  <a:pt x="4964965" y="47744"/>
                  <a:pt x="4987471" y="52614"/>
                  <a:pt x="5461000" y="0"/>
                </a:cubicBezTo>
                <a:cubicBezTo>
                  <a:pt x="5725583" y="15875"/>
                  <a:pt x="5991506" y="16655"/>
                  <a:pt x="6254750" y="47625"/>
                </a:cubicBezTo>
                <a:cubicBezTo>
                  <a:pt x="6352929" y="59176"/>
                  <a:pt x="6446192" y="97360"/>
                  <a:pt x="6540500" y="127000"/>
                </a:cubicBezTo>
                <a:cubicBezTo>
                  <a:pt x="6829872" y="217946"/>
                  <a:pt x="6807675" y="218354"/>
                  <a:pt x="7080250" y="365125"/>
                </a:cubicBezTo>
                <a:cubicBezTo>
                  <a:pt x="7128219" y="390954"/>
                  <a:pt x="7184601" y="405976"/>
                  <a:pt x="7223125" y="444500"/>
                </a:cubicBezTo>
                <a:cubicBezTo>
                  <a:pt x="7249583" y="470958"/>
                  <a:pt x="7274813" y="498705"/>
                  <a:pt x="7302500" y="523875"/>
                </a:cubicBezTo>
                <a:cubicBezTo>
                  <a:pt x="7333081" y="551676"/>
                  <a:pt x="7370102" y="572530"/>
                  <a:pt x="7397750" y="603250"/>
                </a:cubicBezTo>
                <a:cubicBezTo>
                  <a:pt x="7418391" y="626185"/>
                  <a:pt x="7431576" y="655027"/>
                  <a:pt x="7445375" y="682625"/>
                </a:cubicBezTo>
                <a:cubicBezTo>
                  <a:pt x="7458119" y="708113"/>
                  <a:pt x="7467387" y="735219"/>
                  <a:pt x="7477125" y="762000"/>
                </a:cubicBezTo>
                <a:cubicBezTo>
                  <a:pt x="7508045" y="847029"/>
                  <a:pt x="7505797" y="844939"/>
                  <a:pt x="7524750" y="920750"/>
                </a:cubicBezTo>
                <a:cubicBezTo>
                  <a:pt x="7542255" y="1078299"/>
                  <a:pt x="7561010" y="1175326"/>
                  <a:pt x="7524750" y="1349375"/>
                </a:cubicBezTo>
                <a:cubicBezTo>
                  <a:pt x="7517799" y="1382742"/>
                  <a:pt x="7447635" y="1465042"/>
                  <a:pt x="7413625" y="1492250"/>
                </a:cubicBezTo>
                <a:cubicBezTo>
                  <a:pt x="7378079" y="1520687"/>
                  <a:pt x="7342731" y="1550326"/>
                  <a:pt x="7302500" y="1571625"/>
                </a:cubicBezTo>
                <a:cubicBezTo>
                  <a:pt x="7252130" y="1598291"/>
                  <a:pt x="7196667" y="1613958"/>
                  <a:pt x="7143750" y="1635125"/>
                </a:cubicBezTo>
                <a:cubicBezTo>
                  <a:pt x="7123878" y="1643074"/>
                  <a:pt x="6894893" y="1736002"/>
                  <a:pt x="6858000" y="1746250"/>
                </a:cubicBezTo>
                <a:cubicBezTo>
                  <a:pt x="6667500" y="1799167"/>
                  <a:pt x="6479150" y="1860542"/>
                  <a:pt x="6286500" y="1905000"/>
                </a:cubicBezTo>
                <a:lnTo>
                  <a:pt x="6080125" y="1952625"/>
                </a:lnTo>
                <a:cubicBezTo>
                  <a:pt x="5876762" y="2003466"/>
                  <a:pt x="5833544" y="2024166"/>
                  <a:pt x="5635625" y="2063750"/>
                </a:cubicBezTo>
                <a:cubicBezTo>
                  <a:pt x="5598934" y="2071088"/>
                  <a:pt x="5561409" y="2073474"/>
                  <a:pt x="5524500" y="2079625"/>
                </a:cubicBezTo>
                <a:cubicBezTo>
                  <a:pt x="5466142" y="2089351"/>
                  <a:pt x="5407889" y="2099772"/>
                  <a:pt x="5349875" y="2111375"/>
                </a:cubicBezTo>
                <a:cubicBezTo>
                  <a:pt x="5112810" y="2158788"/>
                  <a:pt x="5302057" y="2132563"/>
                  <a:pt x="5064125" y="2159000"/>
                </a:cubicBezTo>
                <a:cubicBezTo>
                  <a:pt x="4900083" y="2137833"/>
                  <a:pt x="4724943" y="2158477"/>
                  <a:pt x="4572000" y="2095500"/>
                </a:cubicBezTo>
                <a:cubicBezTo>
                  <a:pt x="4520915" y="2074465"/>
                  <a:pt x="4503457" y="1987883"/>
                  <a:pt x="4524375" y="1936750"/>
                </a:cubicBezTo>
                <a:cubicBezTo>
                  <a:pt x="4599077" y="1754146"/>
                  <a:pt x="4667342" y="1755757"/>
                  <a:pt x="4794250" y="1730375"/>
                </a:cubicBezTo>
                <a:cubicBezTo>
                  <a:pt x="5402523" y="1788306"/>
                  <a:pt x="5292418" y="1696994"/>
                  <a:pt x="5619750" y="1873250"/>
                </a:cubicBezTo>
                <a:cubicBezTo>
                  <a:pt x="5636549" y="1882296"/>
                  <a:pt x="5651849" y="1893910"/>
                  <a:pt x="5667375" y="1905000"/>
                </a:cubicBezTo>
                <a:cubicBezTo>
                  <a:pt x="5723314" y="1944956"/>
                  <a:pt x="5747814" y="1962912"/>
                  <a:pt x="5794375" y="2016125"/>
                </a:cubicBezTo>
                <a:cubicBezTo>
                  <a:pt x="5811798" y="2036037"/>
                  <a:pt x="5824781" y="2059536"/>
                  <a:pt x="5842000" y="2079625"/>
                </a:cubicBezTo>
                <a:cubicBezTo>
                  <a:pt x="5856611" y="2096671"/>
                  <a:pt x="5897508" y="2148271"/>
                  <a:pt x="5889625" y="2127250"/>
                </a:cubicBezTo>
                <a:cubicBezTo>
                  <a:pt x="5824036" y="1952346"/>
                  <a:pt x="5839048" y="1974962"/>
                  <a:pt x="5730875" y="1920875"/>
                </a:cubicBezTo>
                <a:cubicBezTo>
                  <a:pt x="5741458" y="1952625"/>
                  <a:pt x="5753819" y="1983837"/>
                  <a:pt x="5762625" y="2016125"/>
                </a:cubicBezTo>
                <a:cubicBezTo>
                  <a:pt x="5769725" y="2042157"/>
                  <a:pt x="5769967" y="2069902"/>
                  <a:pt x="5778500" y="2095500"/>
                </a:cubicBezTo>
                <a:cubicBezTo>
                  <a:pt x="5807095" y="2181284"/>
                  <a:pt x="5845155" y="2263716"/>
                  <a:pt x="5873750" y="2349500"/>
                </a:cubicBezTo>
                <a:cubicBezTo>
                  <a:pt x="5882283" y="2375098"/>
                  <a:pt x="5882012" y="2402989"/>
                  <a:pt x="5889625" y="2428875"/>
                </a:cubicBezTo>
                <a:cubicBezTo>
                  <a:pt x="5908512" y="2493090"/>
                  <a:pt x="5942121" y="2553351"/>
                  <a:pt x="5953125" y="2619375"/>
                </a:cubicBezTo>
                <a:lnTo>
                  <a:pt x="5984875" y="2809875"/>
                </a:lnTo>
                <a:cubicBezTo>
                  <a:pt x="5979583" y="2841625"/>
                  <a:pt x="5988761" y="2879717"/>
                  <a:pt x="5969000" y="2905125"/>
                </a:cubicBezTo>
                <a:cubicBezTo>
                  <a:pt x="5902481" y="2990650"/>
                  <a:pt x="5808943" y="2938349"/>
                  <a:pt x="5730875" y="2921000"/>
                </a:cubicBezTo>
                <a:cubicBezTo>
                  <a:pt x="5699125" y="2873375"/>
                  <a:pt x="5663687" y="2828012"/>
                  <a:pt x="5635625" y="2778125"/>
                </a:cubicBezTo>
                <a:cubicBezTo>
                  <a:pt x="5615867" y="2743000"/>
                  <a:pt x="5600744" y="2705232"/>
                  <a:pt x="5588000" y="2667000"/>
                </a:cubicBezTo>
                <a:cubicBezTo>
                  <a:pt x="5580604" y="2644812"/>
                  <a:pt x="5558915" y="2508367"/>
                  <a:pt x="5556250" y="2492375"/>
                </a:cubicBezTo>
                <a:cubicBezTo>
                  <a:pt x="5601417" y="2266542"/>
                  <a:pt x="5568361" y="2339271"/>
                  <a:pt x="5730875" y="2095500"/>
                </a:cubicBezTo>
                <a:cubicBezTo>
                  <a:pt x="5804818" y="1984586"/>
                  <a:pt x="5846961" y="1925552"/>
                  <a:pt x="5969000" y="1873250"/>
                </a:cubicBezTo>
                <a:cubicBezTo>
                  <a:pt x="5998585" y="1860571"/>
                  <a:pt x="6032500" y="1862667"/>
                  <a:pt x="6064250" y="1857375"/>
                </a:cubicBezTo>
                <a:cubicBezTo>
                  <a:pt x="6127750" y="1867958"/>
                  <a:pt x="6197170" y="1860335"/>
                  <a:pt x="6254750" y="1889125"/>
                </a:cubicBezTo>
                <a:cubicBezTo>
                  <a:pt x="6349050" y="1936275"/>
                  <a:pt x="6396846" y="2042544"/>
                  <a:pt x="6445250" y="2127250"/>
                </a:cubicBezTo>
                <a:cubicBezTo>
                  <a:pt x="6510692" y="2487181"/>
                  <a:pt x="6565006" y="2459238"/>
                  <a:pt x="6397625" y="2794000"/>
                </a:cubicBezTo>
                <a:cubicBezTo>
                  <a:pt x="6387042" y="2815167"/>
                  <a:pt x="6355669" y="2815957"/>
                  <a:pt x="6334125" y="2825750"/>
                </a:cubicBezTo>
                <a:cubicBezTo>
                  <a:pt x="6074051" y="2943966"/>
                  <a:pt x="6389297" y="2797331"/>
                  <a:pt x="6080125" y="2921000"/>
                </a:cubicBezTo>
                <a:cubicBezTo>
                  <a:pt x="6047166" y="2934183"/>
                  <a:pt x="6019007" y="2958873"/>
                  <a:pt x="5984875" y="2968625"/>
                </a:cubicBezTo>
                <a:cubicBezTo>
                  <a:pt x="5907043" y="2990863"/>
                  <a:pt x="5746750" y="3016250"/>
                  <a:pt x="5746750" y="3016250"/>
                </a:cubicBezTo>
                <a:cubicBezTo>
                  <a:pt x="5630333" y="2995083"/>
                  <a:pt x="5509753" y="2990168"/>
                  <a:pt x="5397500" y="2952750"/>
                </a:cubicBezTo>
                <a:cubicBezTo>
                  <a:pt x="5375049" y="2945266"/>
                  <a:pt x="5362133" y="2912637"/>
                  <a:pt x="5365750" y="2889250"/>
                </a:cubicBezTo>
                <a:cubicBezTo>
                  <a:pt x="5442204" y="2394847"/>
                  <a:pt x="5513223" y="1897950"/>
                  <a:pt x="5635625" y="1412875"/>
                </a:cubicBezTo>
                <a:cubicBezTo>
                  <a:pt x="5657900" y="1324601"/>
                  <a:pt x="5741071" y="1264430"/>
                  <a:pt x="5794375" y="1190625"/>
                </a:cubicBezTo>
                <a:cubicBezTo>
                  <a:pt x="5809866" y="1169176"/>
                  <a:pt x="5818335" y="1138958"/>
                  <a:pt x="5842000" y="1127125"/>
                </a:cubicBezTo>
                <a:lnTo>
                  <a:pt x="5969000" y="1063625"/>
                </a:lnTo>
                <a:cubicBezTo>
                  <a:pt x="6043083" y="1074208"/>
                  <a:pt x="6123857" y="1062840"/>
                  <a:pt x="6191250" y="1095375"/>
                </a:cubicBezTo>
                <a:cubicBezTo>
                  <a:pt x="6282791" y="1139567"/>
                  <a:pt x="6429375" y="1285875"/>
                  <a:pt x="6429375" y="1285875"/>
                </a:cubicBezTo>
                <a:cubicBezTo>
                  <a:pt x="6509430" y="1419299"/>
                  <a:pt x="6497553" y="1389956"/>
                  <a:pt x="6572250" y="1603375"/>
                </a:cubicBezTo>
                <a:cubicBezTo>
                  <a:pt x="6581164" y="1628842"/>
                  <a:pt x="6582833" y="1656292"/>
                  <a:pt x="6588125" y="1682750"/>
                </a:cubicBezTo>
                <a:cubicBezTo>
                  <a:pt x="6599186" y="1815482"/>
                  <a:pt x="6622496" y="1980764"/>
                  <a:pt x="6588125" y="2111375"/>
                </a:cubicBezTo>
                <a:cubicBezTo>
                  <a:pt x="6577407" y="2152105"/>
                  <a:pt x="6507291" y="2181382"/>
                  <a:pt x="6477000" y="2206625"/>
                </a:cubicBezTo>
                <a:cubicBezTo>
                  <a:pt x="6294731" y="2358516"/>
                  <a:pt x="6669315" y="2088998"/>
                  <a:pt x="6302375" y="2333625"/>
                </a:cubicBezTo>
                <a:cubicBezTo>
                  <a:pt x="6280360" y="2348301"/>
                  <a:pt x="6260405" y="2365871"/>
                  <a:pt x="6238875" y="2381250"/>
                </a:cubicBezTo>
                <a:cubicBezTo>
                  <a:pt x="6223349" y="2392340"/>
                  <a:pt x="6206776" y="2401910"/>
                  <a:pt x="6191250" y="2413000"/>
                </a:cubicBezTo>
                <a:cubicBezTo>
                  <a:pt x="6169720" y="2428379"/>
                  <a:pt x="6150438" y="2447012"/>
                  <a:pt x="6127750" y="2460625"/>
                </a:cubicBezTo>
                <a:cubicBezTo>
                  <a:pt x="6097311" y="2478888"/>
                  <a:pt x="6064250" y="2492375"/>
                  <a:pt x="6032500" y="2508250"/>
                </a:cubicBezTo>
                <a:cubicBezTo>
                  <a:pt x="6029143" y="2531748"/>
                  <a:pt x="6008092" y="2685256"/>
                  <a:pt x="6000750" y="2714625"/>
                </a:cubicBezTo>
                <a:cubicBezTo>
                  <a:pt x="5949886" y="2918083"/>
                  <a:pt x="5901811" y="3063005"/>
                  <a:pt x="5794375" y="3254375"/>
                </a:cubicBezTo>
                <a:cubicBezTo>
                  <a:pt x="5625042" y="3556000"/>
                  <a:pt x="5484739" y="3875872"/>
                  <a:pt x="5286375" y="4159250"/>
                </a:cubicBezTo>
                <a:cubicBezTo>
                  <a:pt x="5038486" y="4513378"/>
                  <a:pt x="4778746" y="4866435"/>
                  <a:pt x="4460875" y="5159375"/>
                </a:cubicBezTo>
                <a:cubicBezTo>
                  <a:pt x="4196236" y="5403258"/>
                  <a:pt x="3798087" y="5832082"/>
                  <a:pt x="3429000" y="6064250"/>
                </a:cubicBezTo>
                <a:cubicBezTo>
                  <a:pt x="3177806" y="6222259"/>
                  <a:pt x="2928641" y="6384592"/>
                  <a:pt x="2667000" y="6524625"/>
                </a:cubicBezTo>
                <a:cubicBezTo>
                  <a:pt x="2480727" y="6624320"/>
                  <a:pt x="2345735" y="6661903"/>
                  <a:pt x="2159000" y="6699250"/>
                </a:cubicBezTo>
                <a:cubicBezTo>
                  <a:pt x="2127437" y="6705563"/>
                  <a:pt x="2095856" y="6712832"/>
                  <a:pt x="2063750" y="6715125"/>
                </a:cubicBezTo>
                <a:cubicBezTo>
                  <a:pt x="1947509" y="6723428"/>
                  <a:pt x="1830917" y="6725708"/>
                  <a:pt x="1714500" y="6731000"/>
                </a:cubicBezTo>
                <a:cubicBezTo>
                  <a:pt x="1612713" y="6719690"/>
                  <a:pt x="1582576" y="6733009"/>
                  <a:pt x="1508125" y="6683375"/>
                </a:cubicBezTo>
                <a:cubicBezTo>
                  <a:pt x="1464096" y="6654022"/>
                  <a:pt x="1381125" y="6588125"/>
                  <a:pt x="1381125" y="6588125"/>
                </a:cubicBezTo>
                <a:cubicBezTo>
                  <a:pt x="1370542" y="6561667"/>
                  <a:pt x="1361426" y="6534573"/>
                  <a:pt x="1349375" y="6508750"/>
                </a:cubicBezTo>
                <a:cubicBezTo>
                  <a:pt x="1324356" y="6455138"/>
                  <a:pt x="1293713" y="6404202"/>
                  <a:pt x="1270000" y="6350000"/>
                </a:cubicBezTo>
                <a:cubicBezTo>
                  <a:pt x="1256586" y="6319339"/>
                  <a:pt x="1248833" y="6286500"/>
                  <a:pt x="1238250" y="6254750"/>
                </a:cubicBezTo>
                <a:cubicBezTo>
                  <a:pt x="1223090" y="6012190"/>
                  <a:pt x="1196600" y="5822549"/>
                  <a:pt x="1270000" y="5572125"/>
                </a:cubicBezTo>
                <a:cubicBezTo>
                  <a:pt x="1320627" y="5399397"/>
                  <a:pt x="1398299" y="5233529"/>
                  <a:pt x="1492250" y="5080000"/>
                </a:cubicBezTo>
                <a:cubicBezTo>
                  <a:pt x="1625533" y="4862197"/>
                  <a:pt x="1897746" y="4426525"/>
                  <a:pt x="2206625" y="4318000"/>
                </a:cubicBezTo>
                <a:cubicBezTo>
                  <a:pt x="2301613" y="4284626"/>
                  <a:pt x="2407708" y="4307417"/>
                  <a:pt x="2508250" y="4302125"/>
                </a:cubicBezTo>
                <a:cubicBezTo>
                  <a:pt x="2598208" y="4312708"/>
                  <a:pt x="2691227" y="4308317"/>
                  <a:pt x="2778125" y="4333875"/>
                </a:cubicBezTo>
                <a:cubicBezTo>
                  <a:pt x="2873506" y="4361928"/>
                  <a:pt x="2957148" y="4420496"/>
                  <a:pt x="3048000" y="4460875"/>
                </a:cubicBezTo>
                <a:cubicBezTo>
                  <a:pt x="3445842" y="4637694"/>
                  <a:pt x="2961035" y="4397169"/>
                  <a:pt x="3365500" y="4619625"/>
                </a:cubicBezTo>
                <a:cubicBezTo>
                  <a:pt x="3864241" y="4893932"/>
                  <a:pt x="2977181" y="4360967"/>
                  <a:pt x="3857625" y="4921250"/>
                </a:cubicBezTo>
                <a:cubicBezTo>
                  <a:pt x="3919646" y="4960718"/>
                  <a:pt x="3986549" y="4992217"/>
                  <a:pt x="4048125" y="5032375"/>
                </a:cubicBezTo>
                <a:cubicBezTo>
                  <a:pt x="4158310" y="5104235"/>
                  <a:pt x="4373658" y="5276725"/>
                  <a:pt x="4460875" y="5349875"/>
                </a:cubicBezTo>
                <a:cubicBezTo>
                  <a:pt x="4581367" y="5450933"/>
                  <a:pt x="4783808" y="5632334"/>
                  <a:pt x="4905375" y="5746750"/>
                </a:cubicBezTo>
                <a:cubicBezTo>
                  <a:pt x="5025543" y="5859849"/>
                  <a:pt x="4946132" y="5788064"/>
                  <a:pt x="5048250" y="5905500"/>
                </a:cubicBezTo>
                <a:cubicBezTo>
                  <a:pt x="5131874" y="6001667"/>
                  <a:pt x="5218330" y="6095341"/>
                  <a:pt x="5302250" y="6191250"/>
                </a:cubicBezTo>
                <a:cubicBezTo>
                  <a:pt x="5329465" y="6222353"/>
                  <a:pt x="5349638" y="6260329"/>
                  <a:pt x="5381625" y="6286500"/>
                </a:cubicBezTo>
                <a:cubicBezTo>
                  <a:pt x="5498042" y="6381750"/>
                  <a:pt x="5603321" y="6492529"/>
                  <a:pt x="5730875" y="6572250"/>
                </a:cubicBezTo>
                <a:cubicBezTo>
                  <a:pt x="5889605" y="6671456"/>
                  <a:pt x="5808455" y="6644565"/>
                  <a:pt x="5969000" y="6667500"/>
                </a:cubicBezTo>
                <a:cubicBezTo>
                  <a:pt x="6194928" y="6538398"/>
                  <a:pt x="5997576" y="6670674"/>
                  <a:pt x="6127750" y="6540500"/>
                </a:cubicBezTo>
                <a:cubicBezTo>
                  <a:pt x="6162247" y="6506003"/>
                  <a:pt x="6205546" y="6480878"/>
                  <a:pt x="6238875" y="6445250"/>
                </a:cubicBezTo>
                <a:cubicBezTo>
                  <a:pt x="6359262" y="6316561"/>
                  <a:pt x="6467349" y="6176699"/>
                  <a:pt x="6588125" y="6048375"/>
                </a:cubicBezTo>
                <a:cubicBezTo>
                  <a:pt x="6636918" y="5996533"/>
                  <a:pt x="6698481" y="5957714"/>
                  <a:pt x="6746875" y="5905500"/>
                </a:cubicBezTo>
                <a:cubicBezTo>
                  <a:pt x="6899825" y="5740475"/>
                  <a:pt x="7041890" y="5565671"/>
                  <a:pt x="7191375" y="5397500"/>
                </a:cubicBezTo>
                <a:cubicBezTo>
                  <a:pt x="7211262" y="5375127"/>
                  <a:pt x="7235394" y="5356728"/>
                  <a:pt x="7254875" y="5334000"/>
                </a:cubicBezTo>
                <a:cubicBezTo>
                  <a:pt x="7462594" y="5091661"/>
                  <a:pt x="7386831" y="5189809"/>
                  <a:pt x="7493000" y="5048250"/>
                </a:cubicBezTo>
                <a:cubicBezTo>
                  <a:pt x="7498292" y="5027083"/>
                  <a:pt x="7501214" y="5005179"/>
                  <a:pt x="7508875" y="4984750"/>
                </a:cubicBezTo>
                <a:cubicBezTo>
                  <a:pt x="7517184" y="4962592"/>
                  <a:pt x="7540625" y="4944915"/>
                  <a:pt x="7540625" y="4921250"/>
                </a:cubicBezTo>
                <a:cubicBezTo>
                  <a:pt x="7540625" y="4872463"/>
                  <a:pt x="7529063" y="4822789"/>
                  <a:pt x="7508875" y="4778375"/>
                </a:cubicBezTo>
                <a:cubicBezTo>
                  <a:pt x="7500980" y="4761006"/>
                  <a:pt x="7476680" y="4757847"/>
                  <a:pt x="7461250" y="4746625"/>
                </a:cubicBezTo>
                <a:cubicBezTo>
                  <a:pt x="7418454" y="4715501"/>
                  <a:pt x="7376583" y="4683125"/>
                  <a:pt x="7334250" y="4651375"/>
                </a:cubicBezTo>
                <a:cubicBezTo>
                  <a:pt x="7306135" y="4630289"/>
                  <a:pt x="7211382" y="4560257"/>
                  <a:pt x="7191375" y="4540250"/>
                </a:cubicBezTo>
                <a:cubicBezTo>
                  <a:pt x="7170208" y="4519083"/>
                  <a:pt x="7151504" y="4495128"/>
                  <a:pt x="7127875" y="4476750"/>
                </a:cubicBezTo>
                <a:cubicBezTo>
                  <a:pt x="7103519" y="4457807"/>
                  <a:pt x="7074309" y="4446035"/>
                  <a:pt x="7048500" y="4429125"/>
                </a:cubicBezTo>
                <a:cubicBezTo>
                  <a:pt x="6798476" y="4265316"/>
                  <a:pt x="6780339" y="4212023"/>
                  <a:pt x="6588125" y="4143375"/>
                </a:cubicBezTo>
                <a:cubicBezTo>
                  <a:pt x="6466772" y="4100035"/>
                  <a:pt x="6345638" y="4055936"/>
                  <a:pt x="6223000" y="4016375"/>
                </a:cubicBezTo>
                <a:cubicBezTo>
                  <a:pt x="6067875" y="3966335"/>
                  <a:pt x="5956463" y="3970671"/>
                  <a:pt x="5778500" y="3952875"/>
                </a:cubicBezTo>
                <a:cubicBezTo>
                  <a:pt x="5704417" y="3958167"/>
                  <a:pt x="5626352" y="3944214"/>
                  <a:pt x="5556250" y="3968750"/>
                </a:cubicBezTo>
                <a:cubicBezTo>
                  <a:pt x="5502667" y="3987504"/>
                  <a:pt x="5452364" y="4084179"/>
                  <a:pt x="5413375" y="4127500"/>
                </a:cubicBezTo>
                <a:cubicBezTo>
                  <a:pt x="5383338" y="4160875"/>
                  <a:pt x="5346508" y="4187958"/>
                  <a:pt x="5318125" y="4222750"/>
                </a:cubicBezTo>
                <a:cubicBezTo>
                  <a:pt x="5182291" y="4389256"/>
                  <a:pt x="5073195" y="4578805"/>
                  <a:pt x="4921250" y="4730750"/>
                </a:cubicBezTo>
                <a:cubicBezTo>
                  <a:pt x="4894792" y="4757208"/>
                  <a:pt x="4866734" y="4782159"/>
                  <a:pt x="4841875" y="4810125"/>
                </a:cubicBezTo>
                <a:cubicBezTo>
                  <a:pt x="4782007" y="4877477"/>
                  <a:pt x="4738382" y="4961175"/>
                  <a:pt x="4667250" y="5016500"/>
                </a:cubicBezTo>
                <a:cubicBezTo>
                  <a:pt x="4619625" y="5053542"/>
                  <a:pt x="4569781" y="5087895"/>
                  <a:pt x="4524375" y="5127625"/>
                </a:cubicBezTo>
                <a:cubicBezTo>
                  <a:pt x="4482042" y="5164667"/>
                  <a:pt x="4442376" y="5204999"/>
                  <a:pt x="4397375" y="5238750"/>
                </a:cubicBezTo>
                <a:cubicBezTo>
                  <a:pt x="4378443" y="5252949"/>
                  <a:pt x="4353943" y="5257958"/>
                  <a:pt x="4333875" y="5270500"/>
                </a:cubicBezTo>
                <a:cubicBezTo>
                  <a:pt x="4188618" y="5361286"/>
                  <a:pt x="4358566" y="5311585"/>
                  <a:pt x="4064000" y="5397500"/>
                </a:cubicBezTo>
                <a:cubicBezTo>
                  <a:pt x="3907736" y="5443077"/>
                  <a:pt x="3562580" y="5453457"/>
                  <a:pt x="3460750" y="5461000"/>
                </a:cubicBezTo>
                <a:cubicBezTo>
                  <a:pt x="3286125" y="5455708"/>
                  <a:pt x="3107055" y="5484631"/>
                  <a:pt x="2936875" y="5445125"/>
                </a:cubicBezTo>
                <a:cubicBezTo>
                  <a:pt x="2803153" y="5414082"/>
                  <a:pt x="2690940" y="5322734"/>
                  <a:pt x="2571750" y="5254625"/>
                </a:cubicBezTo>
                <a:cubicBezTo>
                  <a:pt x="2518305" y="5224085"/>
                  <a:pt x="2387917" y="5090766"/>
                  <a:pt x="2365375" y="5064125"/>
                </a:cubicBezTo>
                <a:cubicBezTo>
                  <a:pt x="2345444" y="5040570"/>
                  <a:pt x="2331549" y="5012348"/>
                  <a:pt x="2317750" y="4984750"/>
                </a:cubicBezTo>
                <a:cubicBezTo>
                  <a:pt x="2305006" y="4959262"/>
                  <a:pt x="2295738" y="4932156"/>
                  <a:pt x="2286000" y="4905375"/>
                </a:cubicBezTo>
                <a:cubicBezTo>
                  <a:pt x="2253399" y="4815722"/>
                  <a:pt x="2222500" y="4725458"/>
                  <a:pt x="2190750" y="4635500"/>
                </a:cubicBezTo>
                <a:cubicBezTo>
                  <a:pt x="2140560" y="4334359"/>
                  <a:pt x="2150077" y="4437011"/>
                  <a:pt x="2222500" y="3857625"/>
                </a:cubicBezTo>
                <a:cubicBezTo>
                  <a:pt x="2226327" y="3827008"/>
                  <a:pt x="2257195" y="3806265"/>
                  <a:pt x="2270125" y="3778250"/>
                </a:cubicBezTo>
                <a:cubicBezTo>
                  <a:pt x="2289071" y="3737199"/>
                  <a:pt x="2297971" y="3691906"/>
                  <a:pt x="2317750" y="3651250"/>
                </a:cubicBezTo>
                <a:cubicBezTo>
                  <a:pt x="2319153" y="3648366"/>
                  <a:pt x="2523334" y="3200275"/>
                  <a:pt x="2635250" y="3079750"/>
                </a:cubicBezTo>
                <a:cubicBezTo>
                  <a:pt x="2742186" y="2964588"/>
                  <a:pt x="2850647" y="2850196"/>
                  <a:pt x="2968625" y="2746375"/>
                </a:cubicBezTo>
                <a:cubicBezTo>
                  <a:pt x="2985004" y="2731961"/>
                  <a:pt x="3011180" y="2736609"/>
                  <a:pt x="3032125" y="2730500"/>
                </a:cubicBezTo>
                <a:lnTo>
                  <a:pt x="3349625" y="2635250"/>
                </a:lnTo>
                <a:cubicBezTo>
                  <a:pt x="3577167" y="2682875"/>
                  <a:pt x="3817995" y="2687913"/>
                  <a:pt x="4032250" y="2778125"/>
                </a:cubicBezTo>
                <a:cubicBezTo>
                  <a:pt x="4132317" y="2820259"/>
                  <a:pt x="4194273" y="2925909"/>
                  <a:pt x="4254500" y="3016250"/>
                </a:cubicBezTo>
                <a:cubicBezTo>
                  <a:pt x="4275667" y="3048000"/>
                  <a:pt x="4296117" y="3080239"/>
                  <a:pt x="4318000" y="3111500"/>
                </a:cubicBezTo>
                <a:cubicBezTo>
                  <a:pt x="4372369" y="3189170"/>
                  <a:pt x="4373320" y="3170424"/>
                  <a:pt x="4413250" y="3270250"/>
                </a:cubicBezTo>
                <a:cubicBezTo>
                  <a:pt x="4429883" y="3311834"/>
                  <a:pt x="4440302" y="3411992"/>
                  <a:pt x="4445000" y="3444875"/>
                </a:cubicBezTo>
                <a:cubicBezTo>
                  <a:pt x="4418542" y="3481917"/>
                  <a:pt x="4401171" y="3527563"/>
                  <a:pt x="4365625" y="3556000"/>
                </a:cubicBezTo>
                <a:cubicBezTo>
                  <a:pt x="4344555" y="3572856"/>
                  <a:pt x="4313153" y="3569806"/>
                  <a:pt x="4286250" y="3571875"/>
                </a:cubicBezTo>
                <a:cubicBezTo>
                  <a:pt x="4175327" y="3580408"/>
                  <a:pt x="4064000" y="3582458"/>
                  <a:pt x="3952875" y="3587750"/>
                </a:cubicBezTo>
                <a:cubicBezTo>
                  <a:pt x="3415137" y="3641524"/>
                  <a:pt x="3416395" y="3647364"/>
                  <a:pt x="2492375" y="3587750"/>
                </a:cubicBezTo>
                <a:cubicBezTo>
                  <a:pt x="2428568" y="3583633"/>
                  <a:pt x="2375958" y="3534833"/>
                  <a:pt x="2317750" y="3508375"/>
                </a:cubicBezTo>
                <a:cubicBezTo>
                  <a:pt x="2291292" y="3481917"/>
                  <a:pt x="2259131" y="3460133"/>
                  <a:pt x="2238375" y="3429000"/>
                </a:cubicBezTo>
                <a:cubicBezTo>
                  <a:pt x="2216021" y="3395468"/>
                  <a:pt x="2205717" y="3355293"/>
                  <a:pt x="2190750" y="3317875"/>
                </a:cubicBezTo>
                <a:cubicBezTo>
                  <a:pt x="2171224" y="3269060"/>
                  <a:pt x="2170286" y="3247303"/>
                  <a:pt x="2159000" y="3190875"/>
                </a:cubicBezTo>
                <a:cubicBezTo>
                  <a:pt x="2153708" y="3111500"/>
                  <a:pt x="2189363" y="3017483"/>
                  <a:pt x="2143125" y="2952750"/>
                </a:cubicBezTo>
                <a:cubicBezTo>
                  <a:pt x="2112766" y="2910248"/>
                  <a:pt x="2000609" y="2974503"/>
                  <a:pt x="1952625" y="2984500"/>
                </a:cubicBezTo>
                <a:cubicBezTo>
                  <a:pt x="1841880" y="3007572"/>
                  <a:pt x="1730435" y="3027153"/>
                  <a:pt x="1619250" y="3048000"/>
                </a:cubicBezTo>
                <a:lnTo>
                  <a:pt x="1444625" y="3079750"/>
                </a:lnTo>
                <a:cubicBezTo>
                  <a:pt x="1226857" y="3166857"/>
                  <a:pt x="1500511" y="3062984"/>
                  <a:pt x="1285875" y="3127375"/>
                </a:cubicBezTo>
                <a:cubicBezTo>
                  <a:pt x="1258580" y="3135563"/>
                  <a:pt x="1233281" y="3149387"/>
                  <a:pt x="1206500" y="3159125"/>
                </a:cubicBezTo>
                <a:cubicBezTo>
                  <a:pt x="1175048" y="3170562"/>
                  <a:pt x="1143718" y="3182758"/>
                  <a:pt x="1111250" y="3190875"/>
                </a:cubicBezTo>
                <a:cubicBezTo>
                  <a:pt x="1031516" y="3210809"/>
                  <a:pt x="1068448" y="3199851"/>
                  <a:pt x="1000125" y="3222625"/>
                </a:cubicBezTo>
                <a:cubicBezTo>
                  <a:pt x="917723" y="3305027"/>
                  <a:pt x="841132" y="3374045"/>
                  <a:pt x="793750" y="3492500"/>
                </a:cubicBezTo>
                <a:lnTo>
                  <a:pt x="762000" y="3571875"/>
                </a:lnTo>
                <a:cubicBezTo>
                  <a:pt x="756708" y="3614208"/>
                  <a:pt x="749397" y="3656338"/>
                  <a:pt x="746125" y="3698875"/>
                </a:cubicBezTo>
                <a:cubicBezTo>
                  <a:pt x="738808" y="3793991"/>
                  <a:pt x="742083" y="3889965"/>
                  <a:pt x="730250" y="3984625"/>
                </a:cubicBezTo>
                <a:cubicBezTo>
                  <a:pt x="726099" y="4017834"/>
                  <a:pt x="710929" y="4048801"/>
                  <a:pt x="698500" y="4079875"/>
                </a:cubicBezTo>
                <a:cubicBezTo>
                  <a:pt x="677333" y="4132792"/>
                  <a:pt x="654169" y="4184952"/>
                  <a:pt x="635000" y="4238625"/>
                </a:cubicBezTo>
                <a:cubicBezTo>
                  <a:pt x="627662" y="4259172"/>
                  <a:pt x="629721" y="4283053"/>
                  <a:pt x="619125" y="4302125"/>
                </a:cubicBezTo>
                <a:cubicBezTo>
                  <a:pt x="562828" y="4403459"/>
                  <a:pt x="469968" y="4534997"/>
                  <a:pt x="396875" y="4635500"/>
                </a:cubicBezTo>
                <a:cubicBezTo>
                  <a:pt x="381313" y="4656898"/>
                  <a:pt x="363558" y="4676744"/>
                  <a:pt x="349250" y="4699000"/>
                </a:cubicBezTo>
                <a:lnTo>
                  <a:pt x="206375" y="4921250"/>
                </a:lnTo>
                <a:cubicBezTo>
                  <a:pt x="185579" y="4953244"/>
                  <a:pt x="157906" y="4981427"/>
                  <a:pt x="142875" y="5016500"/>
                </a:cubicBezTo>
                <a:cubicBezTo>
                  <a:pt x="87734" y="5145162"/>
                  <a:pt x="117604" y="5094093"/>
                  <a:pt x="63500" y="5175250"/>
                </a:cubicBezTo>
                <a:cubicBezTo>
                  <a:pt x="97184" y="4872092"/>
                  <a:pt x="61554" y="5116195"/>
                  <a:pt x="206375" y="4603750"/>
                </a:cubicBezTo>
                <a:cubicBezTo>
                  <a:pt x="425522" y="3828306"/>
                  <a:pt x="111208" y="4698786"/>
                  <a:pt x="714375" y="3143250"/>
                </a:cubicBezTo>
                <a:cubicBezTo>
                  <a:pt x="766627" y="3008495"/>
                  <a:pt x="843295" y="2883489"/>
                  <a:pt x="889000" y="2746375"/>
                </a:cubicBezTo>
                <a:cubicBezTo>
                  <a:pt x="894292" y="2730500"/>
                  <a:pt x="898439" y="2714197"/>
                  <a:pt x="904875" y="2698750"/>
                </a:cubicBezTo>
                <a:cubicBezTo>
                  <a:pt x="924920" y="2650642"/>
                  <a:pt x="949019" y="2604264"/>
                  <a:pt x="968375" y="2555875"/>
                </a:cubicBezTo>
                <a:cubicBezTo>
                  <a:pt x="1000601" y="2475310"/>
                  <a:pt x="1000057" y="2460966"/>
                  <a:pt x="1016000" y="2381250"/>
                </a:cubicBezTo>
                <a:cubicBezTo>
                  <a:pt x="1195447" y="2417139"/>
                  <a:pt x="974284" y="2375291"/>
                  <a:pt x="1238250" y="2413000"/>
                </a:cubicBezTo>
                <a:cubicBezTo>
                  <a:pt x="1264961" y="2416816"/>
                  <a:pt x="1290692" y="2427243"/>
                  <a:pt x="1317625" y="2428875"/>
                </a:cubicBezTo>
                <a:cubicBezTo>
                  <a:pt x="1465615" y="2437844"/>
                  <a:pt x="1614082" y="2436704"/>
                  <a:pt x="1762125" y="2444750"/>
                </a:cubicBezTo>
                <a:lnTo>
                  <a:pt x="2778125" y="2508250"/>
                </a:lnTo>
                <a:lnTo>
                  <a:pt x="3524250" y="2603500"/>
                </a:lnTo>
                <a:cubicBezTo>
                  <a:pt x="3550991" y="2607100"/>
                  <a:pt x="3577266" y="2613609"/>
                  <a:pt x="3603625" y="2619375"/>
                </a:cubicBezTo>
                <a:cubicBezTo>
                  <a:pt x="3746604" y="2650652"/>
                  <a:pt x="3890533" y="2678053"/>
                  <a:pt x="4032250" y="2714625"/>
                </a:cubicBezTo>
                <a:cubicBezTo>
                  <a:pt x="4218759" y="2762756"/>
                  <a:pt x="4410830" y="2797498"/>
                  <a:pt x="4587875" y="2873375"/>
                </a:cubicBezTo>
                <a:cubicBezTo>
                  <a:pt x="4624917" y="2889250"/>
                  <a:pt x="4663517" y="2901894"/>
                  <a:pt x="4699000" y="2921000"/>
                </a:cubicBezTo>
                <a:cubicBezTo>
                  <a:pt x="4732598" y="2939091"/>
                  <a:pt x="4759671" y="2968363"/>
                  <a:pt x="4794250" y="2984500"/>
                </a:cubicBezTo>
                <a:cubicBezTo>
                  <a:pt x="4918926" y="3042682"/>
                  <a:pt x="5050330" y="3085595"/>
                  <a:pt x="5175250" y="3143250"/>
                </a:cubicBezTo>
                <a:cubicBezTo>
                  <a:pt x="5256929" y="3180948"/>
                  <a:pt x="5330416" y="3235461"/>
                  <a:pt x="5413375" y="3270250"/>
                </a:cubicBezTo>
                <a:cubicBezTo>
                  <a:pt x="5857261" y="3456396"/>
                  <a:pt x="6072611" y="3537192"/>
                  <a:pt x="6477000" y="3651250"/>
                </a:cubicBezTo>
                <a:cubicBezTo>
                  <a:pt x="6577061" y="3679472"/>
                  <a:pt x="6677563" y="3706231"/>
                  <a:pt x="6778625" y="3730625"/>
                </a:cubicBezTo>
                <a:cubicBezTo>
                  <a:pt x="6831083" y="3743287"/>
                  <a:pt x="6937375" y="3762375"/>
                  <a:pt x="6937375" y="3762375"/>
                </a:cubicBezTo>
                <a:cubicBezTo>
                  <a:pt x="7022042" y="3757083"/>
                  <a:pt x="7126832" y="3801551"/>
                  <a:pt x="7191375" y="3746500"/>
                </a:cubicBezTo>
                <a:cubicBezTo>
                  <a:pt x="7386002" y="3580494"/>
                  <a:pt x="7459494" y="3333228"/>
                  <a:pt x="7556500" y="3111500"/>
                </a:cubicBezTo>
                <a:cubicBezTo>
                  <a:pt x="7565985" y="3089819"/>
                  <a:pt x="7577667" y="3069167"/>
                  <a:pt x="7588250" y="3048000"/>
                </a:cubicBezTo>
                <a:cubicBezTo>
                  <a:pt x="7601601" y="2981247"/>
                  <a:pt x="7650642" y="2819473"/>
                  <a:pt x="7604125" y="2746375"/>
                </a:cubicBezTo>
                <a:cubicBezTo>
                  <a:pt x="7551894" y="2664298"/>
                  <a:pt x="7473718" y="2600774"/>
                  <a:pt x="7397750" y="2540000"/>
                </a:cubicBezTo>
                <a:cubicBezTo>
                  <a:pt x="7198216" y="2380373"/>
                  <a:pt x="7032832" y="2305091"/>
                  <a:pt x="6778625" y="2254250"/>
                </a:cubicBezTo>
                <a:cubicBezTo>
                  <a:pt x="6658830" y="2230291"/>
                  <a:pt x="6535208" y="2233083"/>
                  <a:pt x="6413500" y="2222500"/>
                </a:cubicBezTo>
                <a:cubicBezTo>
                  <a:pt x="6238875" y="2227792"/>
                  <a:pt x="6064061" y="2228684"/>
                  <a:pt x="5889625" y="2238375"/>
                </a:cubicBezTo>
                <a:cubicBezTo>
                  <a:pt x="5872917" y="2239303"/>
                  <a:pt x="5857875" y="2259542"/>
                  <a:pt x="5842000" y="2254250"/>
                </a:cubicBezTo>
                <a:cubicBezTo>
                  <a:pt x="5726333" y="2215694"/>
                  <a:pt x="5453527" y="2039684"/>
                  <a:pt x="5381625" y="1984375"/>
                </a:cubicBezTo>
                <a:cubicBezTo>
                  <a:pt x="5151878" y="1807647"/>
                  <a:pt x="5033017" y="1704773"/>
                  <a:pt x="4873625" y="1492250"/>
                </a:cubicBezTo>
                <a:cubicBezTo>
                  <a:pt x="4859426" y="1473318"/>
                  <a:pt x="4850885" y="1450633"/>
                  <a:pt x="4841875" y="1428750"/>
                </a:cubicBezTo>
                <a:cubicBezTo>
                  <a:pt x="4813812" y="1360597"/>
                  <a:pt x="4788958" y="1291167"/>
                  <a:pt x="4762500" y="1222375"/>
                </a:cubicBezTo>
                <a:cubicBezTo>
                  <a:pt x="4757208" y="1180042"/>
                  <a:pt x="4742762" y="1137863"/>
                  <a:pt x="4746625" y="1095375"/>
                </a:cubicBezTo>
                <a:cubicBezTo>
                  <a:pt x="4748352" y="1076374"/>
                  <a:pt x="4761697" y="1057016"/>
                  <a:pt x="4778375" y="1047750"/>
                </a:cubicBezTo>
                <a:cubicBezTo>
                  <a:pt x="4812051" y="1029041"/>
                  <a:pt x="4852601" y="1027070"/>
                  <a:pt x="4889500" y="1016000"/>
                </a:cubicBezTo>
                <a:cubicBezTo>
                  <a:pt x="4905528" y="1011192"/>
                  <a:pt x="4921097" y="1004933"/>
                  <a:pt x="4937125" y="1000125"/>
                </a:cubicBezTo>
                <a:cubicBezTo>
                  <a:pt x="4974024" y="989055"/>
                  <a:pt x="5011208" y="978958"/>
                  <a:pt x="5048250" y="968375"/>
                </a:cubicBezTo>
                <a:cubicBezTo>
                  <a:pt x="5185833" y="978958"/>
                  <a:pt x="5323087" y="995528"/>
                  <a:pt x="5461000" y="1000125"/>
                </a:cubicBezTo>
                <a:cubicBezTo>
                  <a:pt x="5482806" y="1000852"/>
                  <a:pt x="5512936" y="1002752"/>
                  <a:pt x="5524500" y="984250"/>
                </a:cubicBezTo>
                <a:cubicBezTo>
                  <a:pt x="5544331" y="952520"/>
                  <a:pt x="5534685" y="910108"/>
                  <a:pt x="5540375" y="873125"/>
                </a:cubicBezTo>
                <a:cubicBezTo>
                  <a:pt x="5545269" y="841311"/>
                  <a:pt x="5547001" y="808705"/>
                  <a:pt x="5556250" y="777875"/>
                </a:cubicBezTo>
                <a:cubicBezTo>
                  <a:pt x="5592733" y="656265"/>
                  <a:pt x="5588000" y="759794"/>
                  <a:pt x="5588000" y="682625"/>
                </a:cubicBezTo>
              </a:path>
            </a:pathLst>
          </a:custGeom>
          <a:ln w="76200" cmpd="sng"/>
        </p:spPr>
        <p:style>
          <a:lnRef idx="2">
            <a:schemeClr val="accent1"/>
          </a:lnRef>
          <a:fillRef idx="0">
            <a:schemeClr val="accent1"/>
          </a:fillRef>
          <a:effectRef idx="1">
            <a:schemeClr val="accent1"/>
          </a:effectRef>
          <a:fontRef idx="minor">
            <a:schemeClr val="tx1"/>
          </a:fontRef>
        </p:style>
        <p:txBody>
          <a:bodyPr lIns="91368" tIns="45684" rIns="91368" bIns="45684" rtlCol="0" anchor="ctr"/>
          <a:lstStyle/>
          <a:p>
            <a:pPr algn="ctr"/>
            <a:endParaRPr lang="it-IT"/>
          </a:p>
        </p:txBody>
      </p:sp>
    </p:spTree>
    <p:extLst>
      <p:ext uri="{BB962C8B-B14F-4D97-AF65-F5344CB8AC3E}">
        <p14:creationId xmlns:p14="http://schemas.microsoft.com/office/powerpoint/2010/main" val="25837748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en-US"/>
          </a:p>
        </p:txBody>
      </p:sp>
      <p:sp>
        <p:nvSpPr>
          <p:cNvPr id="5" name="Segnaposto numero diapositiva 4"/>
          <p:cNvSpPr>
            <a:spLocks noGrp="1"/>
          </p:cNvSpPr>
          <p:nvPr>
            <p:ph type="sldNum" sz="quarter" idx="12"/>
          </p:nvPr>
        </p:nvSpPr>
        <p:spPr/>
        <p:txBody>
          <a:bodyPr/>
          <a:lstStyle/>
          <a:p>
            <a:fld id="{651FC063-5EA9-49AF-AFAF-D68C9E82B23B}" type="slidenum">
              <a:rPr lang="en-US" smtClean="0"/>
              <a:pPr/>
              <a:t>140</a:t>
            </a:fld>
            <a:endParaRPr lang="en-US"/>
          </a:p>
        </p:txBody>
      </p:sp>
      <p:sp>
        <p:nvSpPr>
          <p:cNvPr id="6" name="Titolo 1"/>
          <p:cNvSpPr>
            <a:spLocks noGrp="1"/>
          </p:cNvSpPr>
          <p:nvPr>
            <p:ph type="title"/>
          </p:nvPr>
        </p:nvSpPr>
        <p:spPr>
          <a:xfrm>
            <a:off x="457200" y="640101"/>
            <a:ext cx="8229600" cy="1600200"/>
          </a:xfrm>
        </p:spPr>
        <p:txBody>
          <a:bodyPr/>
          <a:lstStyle/>
          <a:p>
            <a:r>
              <a:rPr lang="it-IT" dirty="0"/>
              <a:t>Tre parole introduttive</a:t>
            </a:r>
          </a:p>
        </p:txBody>
      </p:sp>
      <p:pic>
        <p:nvPicPr>
          <p:cNvPr id="3" name="Immagine 2" descr="tucani.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6" y="0"/>
            <a:ext cx="9151686" cy="6857999"/>
          </a:xfrm>
          <a:prstGeom prst="rect">
            <a:avLst/>
          </a:prstGeom>
        </p:spPr>
      </p:pic>
    </p:spTree>
    <p:extLst>
      <p:ext uri="{BB962C8B-B14F-4D97-AF65-F5344CB8AC3E}">
        <p14:creationId xmlns:p14="http://schemas.microsoft.com/office/powerpoint/2010/main" val="200737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en-US"/>
          </a:p>
        </p:txBody>
      </p:sp>
      <p:sp>
        <p:nvSpPr>
          <p:cNvPr id="5" name="Segnaposto numero diapositiva 4"/>
          <p:cNvSpPr>
            <a:spLocks noGrp="1"/>
          </p:cNvSpPr>
          <p:nvPr>
            <p:ph type="sldNum" sz="quarter" idx="12"/>
          </p:nvPr>
        </p:nvSpPr>
        <p:spPr/>
        <p:txBody>
          <a:bodyPr/>
          <a:lstStyle/>
          <a:p>
            <a:fld id="{651FC063-5EA9-49AF-AFAF-D68C9E82B23B}" type="slidenum">
              <a:rPr lang="en-US" smtClean="0"/>
              <a:pPr/>
              <a:t>141</a:t>
            </a:fld>
            <a:endParaRPr lang="en-US"/>
          </a:p>
        </p:txBody>
      </p:sp>
      <p:pic>
        <p:nvPicPr>
          <p:cNvPr id="6" name="Immagine 5" descr="sciencecomprehensio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22" y="1473799"/>
            <a:ext cx="7734300" cy="3898900"/>
          </a:xfrm>
          <a:prstGeom prst="rect">
            <a:avLst/>
          </a:prstGeom>
        </p:spPr>
      </p:pic>
    </p:spTree>
    <p:extLst>
      <p:ext uri="{BB962C8B-B14F-4D97-AF65-F5344CB8AC3E}">
        <p14:creationId xmlns:p14="http://schemas.microsoft.com/office/powerpoint/2010/main" val="15719009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en-US"/>
          </a:p>
        </p:txBody>
      </p:sp>
      <p:sp>
        <p:nvSpPr>
          <p:cNvPr id="5" name="Segnaposto numero diapositiva 4"/>
          <p:cNvSpPr>
            <a:spLocks noGrp="1"/>
          </p:cNvSpPr>
          <p:nvPr>
            <p:ph type="sldNum" sz="quarter" idx="12"/>
          </p:nvPr>
        </p:nvSpPr>
        <p:spPr/>
        <p:txBody>
          <a:bodyPr/>
          <a:lstStyle/>
          <a:p>
            <a:fld id="{651FC063-5EA9-49AF-AFAF-D68C9E82B23B}" type="slidenum">
              <a:rPr lang="en-US" smtClean="0"/>
              <a:pPr/>
              <a:t>142</a:t>
            </a:fld>
            <a:endParaRPr lang="en-US"/>
          </a:p>
        </p:txBody>
      </p:sp>
      <p:pic>
        <p:nvPicPr>
          <p:cNvPr id="2" name="Immagine 1" descr="expert.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478" y="1530408"/>
            <a:ext cx="7327900" cy="3454400"/>
          </a:xfrm>
          <a:prstGeom prst="rect">
            <a:avLst/>
          </a:prstGeom>
        </p:spPr>
      </p:pic>
    </p:spTree>
    <p:extLst>
      <p:ext uri="{BB962C8B-B14F-4D97-AF65-F5344CB8AC3E}">
        <p14:creationId xmlns:p14="http://schemas.microsoft.com/office/powerpoint/2010/main" val="30889975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pic>
        <p:nvPicPr>
          <p:cNvPr id="7" name="Immagine 6" descr="Schermata 2019-05-20 alle 15.57.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46077" cy="6858000"/>
          </a:xfrm>
          <a:prstGeom prst="rect">
            <a:avLst/>
          </a:prstGeom>
        </p:spPr>
      </p:pic>
      <p:sp>
        <p:nvSpPr>
          <p:cNvPr id="2" name="Segnaposto numero diapositiva 1"/>
          <p:cNvSpPr>
            <a:spLocks noGrp="1"/>
          </p:cNvSpPr>
          <p:nvPr>
            <p:ph type="sldNum" sz="quarter" idx="12"/>
          </p:nvPr>
        </p:nvSpPr>
        <p:spPr/>
        <p:txBody>
          <a:bodyPr/>
          <a:lstStyle/>
          <a:p>
            <a:fld id="{5F415604-95F6-CD41-93BE-C6CED9C3E91B}" type="slidenum">
              <a:rPr lang="it-IT" smtClean="0"/>
              <a:t>143</a:t>
            </a:fld>
            <a:endParaRPr lang="it-IT"/>
          </a:p>
        </p:txBody>
      </p:sp>
    </p:spTree>
    <p:extLst>
      <p:ext uri="{BB962C8B-B14F-4D97-AF65-F5344CB8AC3E}">
        <p14:creationId xmlns:p14="http://schemas.microsoft.com/office/powerpoint/2010/main" val="290783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144</a:t>
            </a:fld>
            <a:endParaRPr lang="it-IT"/>
          </a:p>
        </p:txBody>
      </p:sp>
      <p:pic>
        <p:nvPicPr>
          <p:cNvPr id="7" name="Immagine 6" descr="Schermata 2019-05-20 alle 15.56.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8" y="0"/>
            <a:ext cx="9118982" cy="6858000"/>
          </a:xfrm>
          <a:prstGeom prst="rect">
            <a:avLst/>
          </a:prstGeom>
        </p:spPr>
      </p:pic>
    </p:spTree>
    <p:extLst>
      <p:ext uri="{BB962C8B-B14F-4D97-AF65-F5344CB8AC3E}">
        <p14:creationId xmlns:p14="http://schemas.microsoft.com/office/powerpoint/2010/main" val="21444341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145</a:t>
            </a:fld>
            <a:endParaRPr lang="it-IT"/>
          </a:p>
        </p:txBody>
      </p:sp>
      <p:pic>
        <p:nvPicPr>
          <p:cNvPr id="7" name="Immagine 6" descr="Schermata 2021-02-04 alle 13.42.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68"/>
            <a:ext cx="9144000" cy="5944065"/>
          </a:xfrm>
          <a:prstGeom prst="rect">
            <a:avLst/>
          </a:prstGeom>
        </p:spPr>
      </p:pic>
    </p:spTree>
    <p:extLst>
      <p:ext uri="{BB962C8B-B14F-4D97-AF65-F5344CB8AC3E}">
        <p14:creationId xmlns:p14="http://schemas.microsoft.com/office/powerpoint/2010/main" val="26474948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en-US"/>
          </a:p>
        </p:txBody>
      </p:sp>
      <p:sp>
        <p:nvSpPr>
          <p:cNvPr id="6" name="Segnaposto numero diapositiva 5"/>
          <p:cNvSpPr>
            <a:spLocks noGrp="1"/>
          </p:cNvSpPr>
          <p:nvPr>
            <p:ph type="sldNum" sz="quarter" idx="12"/>
          </p:nvPr>
        </p:nvSpPr>
        <p:spPr/>
        <p:txBody>
          <a:bodyPr/>
          <a:lstStyle/>
          <a:p>
            <a:fld id="{651FC063-5EA9-49AF-AFAF-D68C9E82B23B}" type="slidenum">
              <a:rPr lang="en-US" smtClean="0"/>
              <a:pPr/>
              <a:t>146</a:t>
            </a:fld>
            <a:endParaRPr lang="en-US"/>
          </a:p>
        </p:txBody>
      </p:sp>
      <p:pic>
        <p:nvPicPr>
          <p:cNvPr id="7" name="Immagine 6" descr="Schermata 2021-10-27 alle 10.19.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692" y="0"/>
            <a:ext cx="4728308" cy="6858000"/>
          </a:xfrm>
          <a:prstGeom prst="rect">
            <a:avLst/>
          </a:prstGeom>
        </p:spPr>
      </p:pic>
      <p:pic>
        <p:nvPicPr>
          <p:cNvPr id="8" name="Immagine 7" descr="Schermata 2021-10-27 alle 10.19.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15692" cy="6858000"/>
          </a:xfrm>
          <a:prstGeom prst="rect">
            <a:avLst/>
          </a:prstGeom>
        </p:spPr>
      </p:pic>
    </p:spTree>
    <p:extLst>
      <p:ext uri="{BB962C8B-B14F-4D97-AF65-F5344CB8AC3E}">
        <p14:creationId xmlns:p14="http://schemas.microsoft.com/office/powerpoint/2010/main" val="35613458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147</a:t>
            </a:fld>
            <a:endParaRPr lang="it-IT"/>
          </a:p>
        </p:txBody>
      </p:sp>
      <p:pic>
        <p:nvPicPr>
          <p:cNvPr id="7" name="Immagine 6" descr="pulcin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1140555"/>
            <a:ext cx="4699270" cy="4699275"/>
          </a:xfrm>
          <a:prstGeom prst="rect">
            <a:avLst/>
          </a:prstGeom>
        </p:spPr>
      </p:pic>
    </p:spTree>
    <p:extLst>
      <p:ext uri="{BB962C8B-B14F-4D97-AF65-F5344CB8AC3E}">
        <p14:creationId xmlns:p14="http://schemas.microsoft.com/office/powerpoint/2010/main" val="41983434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Ne segue</a:t>
            </a:r>
            <a:r>
              <a:rPr lang="mr-IN" dirty="0"/>
              <a:t>…</a:t>
            </a:r>
            <a:endParaRPr lang="it-IT" dirty="0"/>
          </a:p>
        </p:txBody>
      </p:sp>
      <p:sp>
        <p:nvSpPr>
          <p:cNvPr id="3" name="Segnaposto contenuto 2"/>
          <p:cNvSpPr>
            <a:spLocks noGrp="1"/>
          </p:cNvSpPr>
          <p:nvPr>
            <p:ph idx="1"/>
          </p:nvPr>
        </p:nvSpPr>
        <p:spPr>
          <a:xfrm>
            <a:off x="457200" y="1638300"/>
            <a:ext cx="8229600" cy="4525965"/>
          </a:xfrm>
        </p:spPr>
        <p:txBody>
          <a:bodyPr>
            <a:normAutofit fontScale="92500" lnSpcReduction="10000"/>
          </a:bodyPr>
          <a:lstStyle/>
          <a:p>
            <a:r>
              <a:rPr lang="it-IT" dirty="0"/>
              <a:t>Non si può dare per scontato che il pubblico sia lì per abbeverarsi di sapere</a:t>
            </a:r>
          </a:p>
          <a:p>
            <a:r>
              <a:rPr lang="it-IT" dirty="0"/>
              <a:t>Che dobbiamo conoscere e rispettare il nostro pubblico</a:t>
            </a:r>
          </a:p>
          <a:p>
            <a:r>
              <a:rPr lang="it-IT" dirty="0"/>
              <a:t>Che dobbiamo fare attenzione alle emozioni almeno quanto ai contenuti</a:t>
            </a:r>
          </a:p>
          <a:p>
            <a:r>
              <a:rPr lang="it-IT" dirty="0"/>
              <a:t>Che dobbiamo considerare il messaggio più importante per come arriva che per come parte</a:t>
            </a:r>
          </a:p>
          <a:p>
            <a:r>
              <a:rPr lang="it-IT" dirty="0"/>
              <a:t>Che dobbiamo essere onesti</a:t>
            </a:r>
          </a:p>
          <a:p>
            <a:r>
              <a:rPr lang="it-IT" dirty="0"/>
              <a:t>Che dobbiamo studiare</a:t>
            </a:r>
          </a:p>
          <a:p>
            <a:r>
              <a:rPr lang="mr-IN" dirty="0"/>
              <a:t>…</a:t>
            </a:r>
            <a:endParaRPr lang="it-IT" dirty="0"/>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148</a:t>
            </a:fld>
            <a:endParaRPr lang="it-IT"/>
          </a:p>
        </p:txBody>
      </p:sp>
    </p:spTree>
    <p:extLst>
      <p:ext uri="{BB962C8B-B14F-4D97-AF65-F5344CB8AC3E}">
        <p14:creationId xmlns:p14="http://schemas.microsoft.com/office/powerpoint/2010/main" val="1314445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Ne segue</a:t>
            </a:r>
            <a:r>
              <a:rPr lang="mr-IN" dirty="0"/>
              <a:t>…</a:t>
            </a:r>
            <a:endParaRPr lang="it-IT" dirty="0"/>
          </a:p>
        </p:txBody>
      </p:sp>
      <p:sp>
        <p:nvSpPr>
          <p:cNvPr id="3" name="Segnaposto contenuto 2"/>
          <p:cNvSpPr>
            <a:spLocks noGrp="1"/>
          </p:cNvSpPr>
          <p:nvPr>
            <p:ph idx="1"/>
          </p:nvPr>
        </p:nvSpPr>
        <p:spPr/>
        <p:txBody>
          <a:bodyPr/>
          <a:lstStyle/>
          <a:p>
            <a:r>
              <a:rPr lang="it-IT" dirty="0"/>
              <a:t>Che non si può comunicare una scienza di granito, perché non lo è</a:t>
            </a:r>
          </a:p>
          <a:p>
            <a:r>
              <a:rPr lang="it-IT" dirty="0"/>
              <a:t>Che non si può far finta che una ricerca da sola rappresenti la svolta</a:t>
            </a:r>
          </a:p>
          <a:p>
            <a:r>
              <a:rPr lang="it-IT" dirty="0"/>
              <a:t>Che non si può far finta che gli scienziati siano superuomini disinteressati </a:t>
            </a:r>
            <a:r>
              <a:rPr lang="it-IT"/>
              <a:t>e perfetti</a:t>
            </a:r>
            <a:endParaRPr lang="it-IT" dirty="0"/>
          </a:p>
          <a:p>
            <a:r>
              <a:rPr lang="mr-IN" dirty="0"/>
              <a:t>…</a:t>
            </a:r>
            <a:endParaRPr lang="it-IT" dirty="0"/>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149</a:t>
            </a:fld>
            <a:endParaRPr lang="it-IT"/>
          </a:p>
        </p:txBody>
      </p:sp>
    </p:spTree>
    <p:extLst>
      <p:ext uri="{BB962C8B-B14F-4D97-AF65-F5344CB8AC3E}">
        <p14:creationId xmlns:p14="http://schemas.microsoft.com/office/powerpoint/2010/main" val="3409884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15</a:t>
            </a:fld>
            <a:endParaRPr lang="it-IT"/>
          </a:p>
        </p:txBody>
      </p:sp>
      <p:pic>
        <p:nvPicPr>
          <p:cNvPr id="7" name="Immagine 6" descr="gomito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2493"/>
            <a:ext cx="9144000" cy="2133600"/>
          </a:xfrm>
          <a:prstGeom prst="rect">
            <a:avLst/>
          </a:prstGeom>
        </p:spPr>
      </p:pic>
    </p:spTree>
    <p:extLst>
      <p:ext uri="{BB962C8B-B14F-4D97-AF65-F5344CB8AC3E}">
        <p14:creationId xmlns:p14="http://schemas.microsoft.com/office/powerpoint/2010/main" val="116764262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150</a:t>
            </a:fld>
            <a:endParaRPr lang="it-IT"/>
          </a:p>
        </p:txBody>
      </p:sp>
      <p:pic>
        <p:nvPicPr>
          <p:cNvPr id="7" name="Immagine 6" descr="baldassarre-Capr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2700"/>
            <a:ext cx="9144000" cy="4292301"/>
          </a:xfrm>
          <a:prstGeom prst="rect">
            <a:avLst/>
          </a:prstGeom>
        </p:spPr>
      </p:pic>
    </p:spTree>
    <p:extLst>
      <p:ext uri="{BB962C8B-B14F-4D97-AF65-F5344CB8AC3E}">
        <p14:creationId xmlns:p14="http://schemas.microsoft.com/office/powerpoint/2010/main" val="42072345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151</a:t>
            </a:fld>
            <a:endParaRPr lang="it-IT"/>
          </a:p>
        </p:txBody>
      </p:sp>
      <p:pic>
        <p:nvPicPr>
          <p:cNvPr id="7" name="Immagine 6" descr="Paul_Broc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0"/>
            <a:ext cx="5154420" cy="6858000"/>
          </a:xfrm>
          <a:prstGeom prst="rect">
            <a:avLst/>
          </a:prstGeom>
        </p:spPr>
      </p:pic>
    </p:spTree>
    <p:extLst>
      <p:ext uri="{BB962C8B-B14F-4D97-AF65-F5344CB8AC3E}">
        <p14:creationId xmlns:p14="http://schemas.microsoft.com/office/powerpoint/2010/main" val="6432307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en-US"/>
          </a:p>
        </p:txBody>
      </p:sp>
      <p:sp>
        <p:nvSpPr>
          <p:cNvPr id="5" name="Segnaposto numero diapositiva 4"/>
          <p:cNvSpPr>
            <a:spLocks noGrp="1"/>
          </p:cNvSpPr>
          <p:nvPr>
            <p:ph type="sldNum" sz="quarter" idx="12"/>
          </p:nvPr>
        </p:nvSpPr>
        <p:spPr/>
        <p:txBody>
          <a:bodyPr/>
          <a:lstStyle/>
          <a:p>
            <a:fld id="{651FC063-5EA9-49AF-AFAF-D68C9E82B23B}" type="slidenum">
              <a:rPr lang="en-US" smtClean="0"/>
              <a:pPr/>
              <a:t>152</a:t>
            </a:fld>
            <a:endParaRPr lang="en-US"/>
          </a:p>
        </p:txBody>
      </p:sp>
      <p:sp>
        <p:nvSpPr>
          <p:cNvPr id="6" name="Titolo 1"/>
          <p:cNvSpPr>
            <a:spLocks noGrp="1"/>
          </p:cNvSpPr>
          <p:nvPr>
            <p:ph type="title"/>
          </p:nvPr>
        </p:nvSpPr>
        <p:spPr>
          <a:xfrm>
            <a:off x="457200" y="640101"/>
            <a:ext cx="8229600" cy="1600200"/>
          </a:xfrm>
        </p:spPr>
        <p:txBody>
          <a:bodyPr/>
          <a:lstStyle/>
          <a:p>
            <a:r>
              <a:rPr lang="it-IT" dirty="0"/>
              <a:t>Tre: è difficile la comunicazione</a:t>
            </a:r>
          </a:p>
        </p:txBody>
      </p:sp>
      <p:pic>
        <p:nvPicPr>
          <p:cNvPr id="8" name="Immagine 7" descr="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667" y="3125457"/>
            <a:ext cx="3396680" cy="2445610"/>
          </a:xfrm>
          <a:prstGeom prst="rect">
            <a:avLst/>
          </a:prstGeom>
        </p:spPr>
      </p:pic>
      <p:pic>
        <p:nvPicPr>
          <p:cNvPr id="7" name="Immagine 6" descr="ca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841" y="2307532"/>
            <a:ext cx="4566125" cy="3174096"/>
          </a:xfrm>
          <a:prstGeom prst="rect">
            <a:avLst/>
          </a:prstGeom>
        </p:spPr>
      </p:pic>
    </p:spTree>
    <p:extLst>
      <p:ext uri="{BB962C8B-B14F-4D97-AF65-F5344CB8AC3E}">
        <p14:creationId xmlns:p14="http://schemas.microsoft.com/office/powerpoint/2010/main" val="393723701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en-US"/>
          </a:p>
        </p:txBody>
      </p:sp>
      <p:sp>
        <p:nvSpPr>
          <p:cNvPr id="5" name="Segnaposto numero diapositiva 4"/>
          <p:cNvSpPr>
            <a:spLocks noGrp="1"/>
          </p:cNvSpPr>
          <p:nvPr>
            <p:ph type="sldNum" sz="quarter" idx="12"/>
          </p:nvPr>
        </p:nvSpPr>
        <p:spPr/>
        <p:txBody>
          <a:bodyPr/>
          <a:lstStyle/>
          <a:p>
            <a:fld id="{651FC063-5EA9-49AF-AFAF-D68C9E82B23B}" type="slidenum">
              <a:rPr lang="en-US" smtClean="0"/>
              <a:pPr/>
              <a:t>153</a:t>
            </a:fld>
            <a:endParaRPr lang="en-US"/>
          </a:p>
        </p:txBody>
      </p:sp>
      <p:sp>
        <p:nvSpPr>
          <p:cNvPr id="6" name="Titolo 1"/>
          <p:cNvSpPr>
            <a:spLocks noGrp="1"/>
          </p:cNvSpPr>
          <p:nvPr>
            <p:ph type="title"/>
          </p:nvPr>
        </p:nvSpPr>
        <p:spPr>
          <a:xfrm>
            <a:off x="457200" y="640101"/>
            <a:ext cx="8229600" cy="1600200"/>
          </a:xfrm>
        </p:spPr>
        <p:txBody>
          <a:bodyPr/>
          <a:lstStyle/>
          <a:p>
            <a:r>
              <a:rPr lang="it-IT" dirty="0"/>
              <a:t>Quindi?</a:t>
            </a:r>
          </a:p>
        </p:txBody>
      </p:sp>
      <p:pic>
        <p:nvPicPr>
          <p:cNvPr id="8" name="Immagine 7" descr="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667" y="3125457"/>
            <a:ext cx="3396680" cy="2445610"/>
          </a:xfrm>
          <a:prstGeom prst="rect">
            <a:avLst/>
          </a:prstGeom>
        </p:spPr>
      </p:pic>
    </p:spTree>
    <p:extLst>
      <p:ext uri="{BB962C8B-B14F-4D97-AF65-F5344CB8AC3E}">
        <p14:creationId xmlns:p14="http://schemas.microsoft.com/office/powerpoint/2010/main" val="310716701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r>
              <a:rPr lang="it-IT"/>
              <a:t>12/03/24</a:t>
            </a:r>
            <a:endParaRPr lang="en-US"/>
          </a:p>
        </p:txBody>
      </p:sp>
      <p:sp>
        <p:nvSpPr>
          <p:cNvPr id="7" name="Segnaposto numero diapositiva 6"/>
          <p:cNvSpPr>
            <a:spLocks noGrp="1"/>
          </p:cNvSpPr>
          <p:nvPr>
            <p:ph type="sldNum" sz="quarter" idx="12"/>
          </p:nvPr>
        </p:nvSpPr>
        <p:spPr/>
        <p:txBody>
          <a:bodyPr/>
          <a:lstStyle/>
          <a:p>
            <a:fld id="{651FC063-5EA9-49AF-AFAF-D68C9E82B23B}" type="slidenum">
              <a:rPr lang="en-US" smtClean="0"/>
              <a:pPr/>
              <a:t>154</a:t>
            </a:fld>
            <a:endParaRPr lang="en-US"/>
          </a:p>
        </p:txBody>
      </p:sp>
      <p:pic>
        <p:nvPicPr>
          <p:cNvPr id="6" name="Immagine 5" descr="gomito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2493"/>
            <a:ext cx="9144000" cy="2133600"/>
          </a:xfrm>
          <a:prstGeom prst="rect">
            <a:avLst/>
          </a:prstGeom>
        </p:spPr>
      </p:pic>
    </p:spTree>
    <p:extLst>
      <p:ext uri="{BB962C8B-B14F-4D97-AF65-F5344CB8AC3E}">
        <p14:creationId xmlns:p14="http://schemas.microsoft.com/office/powerpoint/2010/main" val="1839757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r>
              <a:rPr lang="it-IT"/>
              <a:t>12/03/24</a:t>
            </a:r>
            <a:endParaRPr lang="en-US"/>
          </a:p>
        </p:txBody>
      </p:sp>
      <p:sp>
        <p:nvSpPr>
          <p:cNvPr id="7" name="Segnaposto numero diapositiva 6"/>
          <p:cNvSpPr>
            <a:spLocks noGrp="1"/>
          </p:cNvSpPr>
          <p:nvPr>
            <p:ph type="sldNum" sz="quarter" idx="12"/>
          </p:nvPr>
        </p:nvSpPr>
        <p:spPr/>
        <p:txBody>
          <a:bodyPr/>
          <a:lstStyle/>
          <a:p>
            <a:fld id="{651FC063-5EA9-49AF-AFAF-D68C9E82B23B}" type="slidenum">
              <a:rPr lang="en-US" smtClean="0"/>
              <a:pPr/>
              <a:t>155</a:t>
            </a:fld>
            <a:endParaRPr lang="en-US"/>
          </a:p>
        </p:txBody>
      </p:sp>
      <p:pic>
        <p:nvPicPr>
          <p:cNvPr id="6" name="Immagine 5" descr="gomito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2392493"/>
            <a:ext cx="9144000" cy="2133600"/>
          </a:xfrm>
          <a:prstGeom prst="rect">
            <a:avLst/>
          </a:prstGeom>
        </p:spPr>
      </p:pic>
    </p:spTree>
    <p:extLst>
      <p:ext uri="{BB962C8B-B14F-4D97-AF65-F5344CB8AC3E}">
        <p14:creationId xmlns:p14="http://schemas.microsoft.com/office/powerpoint/2010/main" val="32639295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605" y="657196"/>
            <a:ext cx="8934647" cy="1600200"/>
          </a:xfrm>
        </p:spPr>
        <p:txBody>
          <a:bodyPr/>
          <a:lstStyle/>
          <a:p>
            <a:r>
              <a:rPr lang="it-IT" dirty="0"/>
              <a:t>Chi sono loro?</a:t>
            </a:r>
            <a:br>
              <a:rPr lang="it-IT" dirty="0"/>
            </a:br>
            <a:r>
              <a:rPr lang="it-IT" dirty="0"/>
              <a:t>Perché siamo qui?</a:t>
            </a:r>
          </a:p>
        </p:txBody>
      </p:sp>
      <p:sp>
        <p:nvSpPr>
          <p:cNvPr id="5" name="Segnaposto data 4"/>
          <p:cNvSpPr>
            <a:spLocks noGrp="1"/>
          </p:cNvSpPr>
          <p:nvPr>
            <p:ph type="dt" sz="half" idx="10"/>
          </p:nvPr>
        </p:nvSpPr>
        <p:spPr/>
        <p:txBody>
          <a:bodyPr/>
          <a:lstStyle/>
          <a:p>
            <a:r>
              <a:rPr lang="it-IT"/>
              <a:t>12/03/24</a:t>
            </a:r>
            <a:endParaRPr lang="en-US"/>
          </a:p>
        </p:txBody>
      </p:sp>
      <p:sp>
        <p:nvSpPr>
          <p:cNvPr id="7" name="Segnaposto numero diapositiva 6"/>
          <p:cNvSpPr>
            <a:spLocks noGrp="1"/>
          </p:cNvSpPr>
          <p:nvPr>
            <p:ph type="sldNum" sz="quarter" idx="12"/>
          </p:nvPr>
        </p:nvSpPr>
        <p:spPr/>
        <p:txBody>
          <a:bodyPr/>
          <a:lstStyle/>
          <a:p>
            <a:fld id="{651FC063-5EA9-49AF-AFAF-D68C9E82B23B}" type="slidenum">
              <a:rPr lang="en-US" smtClean="0"/>
              <a:pPr/>
              <a:t>156</a:t>
            </a:fld>
            <a:endParaRPr lang="en-US"/>
          </a:p>
        </p:txBody>
      </p:sp>
      <p:pic>
        <p:nvPicPr>
          <p:cNvPr id="8" name="Immagine 7" descr="c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841" y="2307532"/>
            <a:ext cx="4566125" cy="3174096"/>
          </a:xfrm>
          <a:prstGeom prst="rect">
            <a:avLst/>
          </a:prstGeom>
        </p:spPr>
      </p:pic>
      <p:sp>
        <p:nvSpPr>
          <p:cNvPr id="9" name="Rettangolo 8"/>
          <p:cNvSpPr/>
          <p:nvPr/>
        </p:nvSpPr>
        <p:spPr>
          <a:xfrm>
            <a:off x="2172170" y="5314266"/>
            <a:ext cx="1537228" cy="2174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659313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157</a:t>
            </a:fld>
            <a:endParaRPr lang="it-IT"/>
          </a:p>
        </p:txBody>
      </p:sp>
      <p:pic>
        <p:nvPicPr>
          <p:cNvPr id="5" name="Immagine 4" descr="perch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80" y="1635131"/>
            <a:ext cx="7747000" cy="3365498"/>
          </a:xfrm>
          <a:prstGeom prst="rect">
            <a:avLst/>
          </a:prstGeom>
        </p:spPr>
      </p:pic>
    </p:spTree>
    <p:extLst>
      <p:ext uri="{BB962C8B-B14F-4D97-AF65-F5344CB8AC3E}">
        <p14:creationId xmlns:p14="http://schemas.microsoft.com/office/powerpoint/2010/main" val="54405576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en-US"/>
          </a:p>
        </p:txBody>
      </p:sp>
      <p:sp>
        <p:nvSpPr>
          <p:cNvPr id="5" name="Segnaposto numero diapositiva 4"/>
          <p:cNvSpPr>
            <a:spLocks noGrp="1"/>
          </p:cNvSpPr>
          <p:nvPr>
            <p:ph type="sldNum" sz="quarter" idx="12"/>
          </p:nvPr>
        </p:nvSpPr>
        <p:spPr/>
        <p:txBody>
          <a:bodyPr/>
          <a:lstStyle/>
          <a:p>
            <a:fld id="{651FC063-5EA9-49AF-AFAF-D68C9E82B23B}" type="slidenum">
              <a:rPr lang="en-US" smtClean="0"/>
              <a:pPr/>
              <a:t>158</a:t>
            </a:fld>
            <a:endParaRPr lang="en-US"/>
          </a:p>
        </p:txBody>
      </p:sp>
      <p:pic>
        <p:nvPicPr>
          <p:cNvPr id="8" name="Immagine 7" descr="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667" y="3125457"/>
            <a:ext cx="3396680" cy="2445610"/>
          </a:xfrm>
          <a:prstGeom prst="rect">
            <a:avLst/>
          </a:prstGeom>
        </p:spPr>
      </p:pic>
    </p:spTree>
    <p:extLst>
      <p:ext uri="{BB962C8B-B14F-4D97-AF65-F5344CB8AC3E}">
        <p14:creationId xmlns:p14="http://schemas.microsoft.com/office/powerpoint/2010/main" val="3269313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159</a:t>
            </a:fld>
            <a:endParaRPr lang="it-IT"/>
          </a:p>
        </p:txBody>
      </p:sp>
      <p:pic>
        <p:nvPicPr>
          <p:cNvPr id="5" name="Immagine 4" descr="perch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80" y="1635131"/>
            <a:ext cx="7747000" cy="3365498"/>
          </a:xfrm>
          <a:prstGeom prst="rect">
            <a:avLst/>
          </a:prstGeom>
        </p:spPr>
      </p:pic>
    </p:spTree>
    <p:extLst>
      <p:ext uri="{BB962C8B-B14F-4D97-AF65-F5344CB8AC3E}">
        <p14:creationId xmlns:p14="http://schemas.microsoft.com/office/powerpoint/2010/main" val="1923782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Perché la scienza?</a:t>
            </a:r>
          </a:p>
        </p:txBody>
      </p:sp>
      <p:sp>
        <p:nvSpPr>
          <p:cNvPr id="12" name="Segnaposto contenuto 2"/>
          <p:cNvSpPr>
            <a:spLocks noGrp="1"/>
          </p:cNvSpPr>
          <p:nvPr>
            <p:ph idx="1"/>
          </p:nvPr>
        </p:nvSpPr>
        <p:spPr>
          <a:xfrm>
            <a:off x="974575" y="2623530"/>
            <a:ext cx="4024470" cy="2912475"/>
          </a:xfrm>
        </p:spPr>
        <p:txBody>
          <a:bodyPr>
            <a:noAutofit/>
          </a:bodyPr>
          <a:lstStyle/>
          <a:p>
            <a:pPr marL="0" indent="0">
              <a:buNone/>
            </a:pPr>
            <a:r>
              <a:rPr lang="it-IT" sz="2000" dirty="0"/>
              <a:t>“Perché la scienza produce una conoscenza positiva, cioè attendibile. E lo fa perché prodotta da uomini autorevoli che seguono un metodo di indagine e non una dottrina”.</a:t>
            </a:r>
          </a:p>
          <a:p>
            <a:pPr marL="0" indent="0">
              <a:buNone/>
            </a:pPr>
            <a:r>
              <a:rPr lang="it-IT" sz="2000" i="1" dirty="0"/>
              <a:t>(citazione finta)</a:t>
            </a:r>
          </a:p>
          <a:p>
            <a:pPr marL="0" indent="0">
              <a:buNone/>
            </a:pPr>
            <a:r>
              <a:rPr lang="it-IT" sz="2000" dirty="0"/>
              <a:t>August </a:t>
            </a:r>
            <a:r>
              <a:rPr lang="it-IT" sz="2000" dirty="0" err="1"/>
              <a:t>Comte</a:t>
            </a:r>
            <a:r>
              <a:rPr lang="it-IT" sz="2000" dirty="0"/>
              <a:t>, 1798 </a:t>
            </a:r>
            <a:r>
              <a:rPr lang="mr-IN" sz="2000" dirty="0"/>
              <a:t>–</a:t>
            </a:r>
            <a:r>
              <a:rPr lang="it-IT" sz="2000" dirty="0"/>
              <a:t> 1857</a:t>
            </a:r>
          </a:p>
        </p:txBody>
      </p:sp>
      <p:sp>
        <p:nvSpPr>
          <p:cNvPr id="4" name="Segnaposto data 3"/>
          <p:cNvSpPr>
            <a:spLocks noGrp="1"/>
          </p:cNvSpPr>
          <p:nvPr>
            <p:ph type="dt" sz="half" idx="10"/>
          </p:nvPr>
        </p:nvSpPr>
        <p:spPr/>
        <p:txBody>
          <a:bodyPr/>
          <a:lstStyle/>
          <a:p>
            <a:r>
              <a:rPr lang="it-IT"/>
              <a:t>12/03/24</a:t>
            </a:r>
          </a:p>
        </p:txBody>
      </p:sp>
      <p:sp>
        <p:nvSpPr>
          <p:cNvPr id="9" name="Segnaposto numero diapositiva 8"/>
          <p:cNvSpPr>
            <a:spLocks noGrp="1"/>
          </p:cNvSpPr>
          <p:nvPr>
            <p:ph type="sldNum" sz="quarter" idx="12"/>
          </p:nvPr>
        </p:nvSpPr>
        <p:spPr/>
        <p:txBody>
          <a:bodyPr/>
          <a:lstStyle/>
          <a:p>
            <a:fld id="{3DEA273F-2A49-564F-87D5-42FAE5D0967A}" type="slidenum">
              <a:rPr lang="it-IT" smtClean="0"/>
              <a:t>16</a:t>
            </a:fld>
            <a:endParaRPr lang="it-IT"/>
          </a:p>
        </p:txBody>
      </p:sp>
      <p:pic>
        <p:nvPicPr>
          <p:cNvPr id="3" name="Immagine 2" descr="com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949" y="2038359"/>
            <a:ext cx="3332765" cy="3878127"/>
          </a:xfrm>
          <a:prstGeom prst="rect">
            <a:avLst/>
          </a:prstGeom>
        </p:spPr>
      </p:pic>
    </p:spTree>
    <p:extLst>
      <p:ext uri="{BB962C8B-B14F-4D97-AF65-F5344CB8AC3E}">
        <p14:creationId xmlns:p14="http://schemas.microsoft.com/office/powerpoint/2010/main" val="3672166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1035C3-8862-3E45-DB40-47FBE3FEDE68}"/>
              </a:ext>
            </a:extLst>
          </p:cNvPr>
          <p:cNvSpPr>
            <a:spLocks noGrp="1"/>
          </p:cNvSpPr>
          <p:nvPr>
            <p:ph type="title"/>
          </p:nvPr>
        </p:nvSpPr>
        <p:spPr/>
        <p:txBody>
          <a:bodyPr/>
          <a:lstStyle/>
          <a:p>
            <a:r>
              <a:rPr lang="it-IT" dirty="0"/>
              <a:t>Che cosa fa un giornalista scientifico</a:t>
            </a:r>
          </a:p>
        </p:txBody>
      </p:sp>
      <p:sp>
        <p:nvSpPr>
          <p:cNvPr id="3" name="Segnaposto contenuto 2">
            <a:extLst>
              <a:ext uri="{FF2B5EF4-FFF2-40B4-BE49-F238E27FC236}">
                <a16:creationId xmlns:a16="http://schemas.microsoft.com/office/drawing/2014/main" id="{95018D57-09EC-25BA-4604-B34EFE38A45F}"/>
              </a:ext>
            </a:extLst>
          </p:cNvPr>
          <p:cNvSpPr>
            <a:spLocks noGrp="1"/>
          </p:cNvSpPr>
          <p:nvPr>
            <p:ph idx="1"/>
          </p:nvPr>
        </p:nvSpPr>
        <p:spPr>
          <a:xfrm>
            <a:off x="457200" y="1880616"/>
            <a:ext cx="8229600" cy="4525965"/>
          </a:xfrm>
        </p:spPr>
        <p:txBody>
          <a:bodyPr/>
          <a:lstStyle/>
          <a:p>
            <a:r>
              <a:rPr lang="it-IT" dirty="0"/>
              <a:t>Cerca le notizie (le notizie gli saltano addosso)</a:t>
            </a:r>
          </a:p>
          <a:p>
            <a:r>
              <a:rPr lang="it-IT" dirty="0"/>
              <a:t>Le cerca tra i paper scientifici scritti dagli scienziati e nei comunicati stampa emessi dagli enti di ricerca</a:t>
            </a:r>
          </a:p>
          <a:p>
            <a:r>
              <a:rPr lang="it-IT" dirty="0"/>
              <a:t>Le verifica</a:t>
            </a:r>
          </a:p>
          <a:p>
            <a:r>
              <a:rPr lang="it-IT" dirty="0"/>
              <a:t>Le propone alla propria testata</a:t>
            </a:r>
          </a:p>
          <a:p>
            <a:r>
              <a:rPr lang="it-IT" dirty="0"/>
              <a:t>Fa interviste</a:t>
            </a:r>
          </a:p>
          <a:p>
            <a:r>
              <a:rPr lang="it-IT" dirty="0"/>
              <a:t>Scrive oppure registra e monta</a:t>
            </a:r>
          </a:p>
          <a:p>
            <a:r>
              <a:rPr lang="it-IT" dirty="0"/>
              <a:t>Si fa pagare </a:t>
            </a:r>
          </a:p>
          <a:p>
            <a:endParaRPr lang="it-IT" dirty="0"/>
          </a:p>
        </p:txBody>
      </p:sp>
      <p:sp>
        <p:nvSpPr>
          <p:cNvPr id="6" name="Segnaposto data 5">
            <a:extLst>
              <a:ext uri="{FF2B5EF4-FFF2-40B4-BE49-F238E27FC236}">
                <a16:creationId xmlns:a16="http://schemas.microsoft.com/office/drawing/2014/main" id="{42D0EB3C-901C-9540-68EA-E06A99A24091}"/>
              </a:ext>
            </a:extLst>
          </p:cNvPr>
          <p:cNvSpPr>
            <a:spLocks noGrp="1"/>
          </p:cNvSpPr>
          <p:nvPr>
            <p:ph type="dt" sz="half" idx="10"/>
          </p:nvPr>
        </p:nvSpPr>
        <p:spPr/>
        <p:txBody>
          <a:bodyPr/>
          <a:lstStyle/>
          <a:p>
            <a:r>
              <a:rPr lang="it-IT"/>
              <a:t>12/03/24</a:t>
            </a:r>
          </a:p>
        </p:txBody>
      </p:sp>
      <p:sp>
        <p:nvSpPr>
          <p:cNvPr id="8" name="Segnaposto numero diapositiva 7">
            <a:extLst>
              <a:ext uri="{FF2B5EF4-FFF2-40B4-BE49-F238E27FC236}">
                <a16:creationId xmlns:a16="http://schemas.microsoft.com/office/drawing/2014/main" id="{1275305D-2395-2326-491F-439DF89C7A3F}"/>
              </a:ext>
            </a:extLst>
          </p:cNvPr>
          <p:cNvSpPr>
            <a:spLocks noGrp="1"/>
          </p:cNvSpPr>
          <p:nvPr>
            <p:ph type="sldNum" sz="quarter" idx="12"/>
          </p:nvPr>
        </p:nvSpPr>
        <p:spPr/>
        <p:txBody>
          <a:bodyPr/>
          <a:lstStyle/>
          <a:p>
            <a:fld id="{7B37E3E1-1262-7249-8909-3FCE725F6DA6}" type="slidenum">
              <a:rPr lang="it-IT" smtClean="0"/>
              <a:t>160</a:t>
            </a:fld>
            <a:endParaRPr lang="it-IT"/>
          </a:p>
        </p:txBody>
      </p:sp>
    </p:spTree>
    <p:extLst>
      <p:ext uri="{BB962C8B-B14F-4D97-AF65-F5344CB8AC3E}">
        <p14:creationId xmlns:p14="http://schemas.microsoft.com/office/powerpoint/2010/main" val="277574870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93;p47">
            <a:extLst>
              <a:ext uri="{FF2B5EF4-FFF2-40B4-BE49-F238E27FC236}">
                <a16:creationId xmlns:a16="http://schemas.microsoft.com/office/drawing/2014/main" id="{D2F73A1A-8776-B479-CC05-877A51EBCEDF}"/>
              </a:ext>
            </a:extLst>
          </p:cNvPr>
          <p:cNvPicPr preferRelativeResize="0"/>
          <p:nvPr/>
        </p:nvPicPr>
        <p:blipFill>
          <a:blip r:embed="rId3">
            <a:alphaModFix/>
          </a:blip>
          <a:stretch>
            <a:fillRect/>
          </a:stretch>
        </p:blipFill>
        <p:spPr>
          <a:xfrm>
            <a:off x="5880876" y="2442672"/>
            <a:ext cx="2250831" cy="2335882"/>
          </a:xfrm>
          <a:prstGeom prst="rect">
            <a:avLst/>
          </a:prstGeom>
          <a:noFill/>
          <a:ln>
            <a:noFill/>
          </a:ln>
        </p:spPr>
      </p:pic>
      <p:sp>
        <p:nvSpPr>
          <p:cNvPr id="2" name="Titolo 1">
            <a:extLst>
              <a:ext uri="{FF2B5EF4-FFF2-40B4-BE49-F238E27FC236}">
                <a16:creationId xmlns:a16="http://schemas.microsoft.com/office/drawing/2014/main" id="{ED6E9388-A4DA-4756-B1A3-82168ADCA24F}"/>
              </a:ext>
            </a:extLst>
          </p:cNvPr>
          <p:cNvSpPr>
            <a:spLocks noGrp="1"/>
          </p:cNvSpPr>
          <p:nvPr>
            <p:ph type="title"/>
          </p:nvPr>
        </p:nvSpPr>
        <p:spPr/>
        <p:txBody>
          <a:bodyPr/>
          <a:lstStyle/>
          <a:p>
            <a:r>
              <a:rPr lang="it-IT" dirty="0"/>
              <a:t>Un po’ di fake news sulle fake news</a:t>
            </a:r>
          </a:p>
        </p:txBody>
      </p:sp>
      <p:sp>
        <p:nvSpPr>
          <p:cNvPr id="3" name="CasellaDiTesto 2">
            <a:extLst>
              <a:ext uri="{FF2B5EF4-FFF2-40B4-BE49-F238E27FC236}">
                <a16:creationId xmlns:a16="http://schemas.microsoft.com/office/drawing/2014/main" id="{27463F4C-02A5-A6A9-D8AD-21F1AE3F4F5B}"/>
              </a:ext>
            </a:extLst>
          </p:cNvPr>
          <p:cNvSpPr txBox="1"/>
          <p:nvPr/>
        </p:nvSpPr>
        <p:spPr>
          <a:xfrm>
            <a:off x="805564" y="1983738"/>
            <a:ext cx="5497700" cy="4178067"/>
          </a:xfrm>
          <a:prstGeom prst="rect">
            <a:avLst/>
          </a:prstGeom>
          <a:noFill/>
        </p:spPr>
        <p:txBody>
          <a:bodyPr wrap="square" rtlCol="0">
            <a:spAutoFit/>
          </a:bodyPr>
          <a:lstStyle/>
          <a:p>
            <a:pPr marL="214313" indent="-214313">
              <a:buFontTx/>
              <a:buChar char="-"/>
            </a:pPr>
            <a:r>
              <a:rPr lang="it-IT" dirty="0">
                <a:solidFill>
                  <a:schemeClr val="tx1">
                    <a:lumMod val="50000"/>
                    <a:lumOff val="50000"/>
                  </a:schemeClr>
                </a:solidFill>
                <a:latin typeface="+mj-lt"/>
              </a:rPr>
              <a:t>Sono una novità di questi ultimi anni – FALSISSIMO!</a:t>
            </a:r>
          </a:p>
          <a:p>
            <a:pPr marL="214313" indent="-214313">
              <a:buFontTx/>
              <a:buChar char="-"/>
            </a:pPr>
            <a:r>
              <a:rPr lang="it-IT" dirty="0">
                <a:solidFill>
                  <a:schemeClr val="tx1">
                    <a:lumMod val="50000"/>
                    <a:lumOff val="50000"/>
                  </a:schemeClr>
                </a:solidFill>
                <a:latin typeface="+mj-lt"/>
              </a:rPr>
              <a:t>È tutta colpa di Internet! – FALSO! (Però…)</a:t>
            </a:r>
          </a:p>
          <a:p>
            <a:pPr marL="214313" indent="-214313">
              <a:buFontTx/>
              <a:buChar char="-"/>
            </a:pPr>
            <a:r>
              <a:rPr lang="it-IT" dirty="0">
                <a:solidFill>
                  <a:schemeClr val="tx1">
                    <a:lumMod val="50000"/>
                    <a:lumOff val="50000"/>
                  </a:schemeClr>
                </a:solidFill>
                <a:latin typeface="+mj-lt"/>
              </a:rPr>
              <a:t>Se non di Internet, dei social media – ABBASTANZA FALSO</a:t>
            </a:r>
          </a:p>
          <a:p>
            <a:pPr marL="214313" indent="-214313">
              <a:buFontTx/>
              <a:buChar char="-"/>
            </a:pPr>
            <a:r>
              <a:rPr lang="it-IT" dirty="0">
                <a:solidFill>
                  <a:schemeClr val="tx1">
                    <a:lumMod val="50000"/>
                    <a:lumOff val="50000"/>
                  </a:schemeClr>
                </a:solidFill>
                <a:latin typeface="+mj-lt"/>
              </a:rPr>
              <a:t>Allora è colpa dei giornalisti – ABBASTANZA FALSO!</a:t>
            </a:r>
          </a:p>
          <a:p>
            <a:pPr marL="214313" indent="-214313">
              <a:buFontTx/>
              <a:buChar char="-"/>
            </a:pPr>
            <a:r>
              <a:rPr lang="it-IT" dirty="0">
                <a:solidFill>
                  <a:schemeClr val="tx1">
                    <a:lumMod val="50000"/>
                    <a:lumOff val="50000"/>
                  </a:schemeClr>
                </a:solidFill>
                <a:latin typeface="+mj-lt"/>
              </a:rPr>
              <a:t>Ci credono gli sciocchi e gli ignoranti – FALSISSIMO!</a:t>
            </a:r>
          </a:p>
          <a:p>
            <a:pPr marL="214313" indent="-214313">
              <a:buFontTx/>
              <a:buChar char="-"/>
            </a:pPr>
            <a:r>
              <a:rPr lang="it-IT" dirty="0">
                <a:solidFill>
                  <a:schemeClr val="tx1">
                    <a:lumMod val="50000"/>
                    <a:lumOff val="50000"/>
                  </a:schemeClr>
                </a:solidFill>
                <a:latin typeface="+mj-lt"/>
              </a:rPr>
              <a:t>Eppure basterebbe studiare! – FALSO</a:t>
            </a:r>
          </a:p>
          <a:p>
            <a:pPr marL="214313" indent="-214313">
              <a:buFontTx/>
              <a:buChar char="-"/>
            </a:pPr>
            <a:r>
              <a:rPr lang="it-IT" dirty="0">
                <a:solidFill>
                  <a:schemeClr val="tx1">
                    <a:lumMod val="50000"/>
                    <a:lumOff val="50000"/>
                  </a:schemeClr>
                </a:solidFill>
                <a:latin typeface="+mj-lt"/>
              </a:rPr>
              <a:t>C’è sempre qualcuno che ci guadagna – ABBASTANZA FALSO</a:t>
            </a:r>
          </a:p>
          <a:p>
            <a:pPr marL="214313" indent="-214313">
              <a:buFontTx/>
              <a:buChar char="-"/>
            </a:pPr>
            <a:r>
              <a:rPr lang="it-IT" dirty="0">
                <a:solidFill>
                  <a:schemeClr val="tx1">
                    <a:lumMod val="50000"/>
                    <a:lumOff val="50000"/>
                  </a:schemeClr>
                </a:solidFill>
                <a:latin typeface="+mj-lt"/>
              </a:rPr>
              <a:t>IO NON CI CASCO – FALSISSIMO!</a:t>
            </a:r>
          </a:p>
          <a:p>
            <a:pPr marL="214313" indent="-214313">
              <a:buFontTx/>
              <a:buChar char="-"/>
            </a:pPr>
            <a:endParaRPr lang="it-IT" dirty="0"/>
          </a:p>
          <a:p>
            <a:endParaRPr lang="it-IT" sz="1350" dirty="0"/>
          </a:p>
        </p:txBody>
      </p:sp>
      <p:sp>
        <p:nvSpPr>
          <p:cNvPr id="8" name="Segnaposto data 7">
            <a:extLst>
              <a:ext uri="{FF2B5EF4-FFF2-40B4-BE49-F238E27FC236}">
                <a16:creationId xmlns:a16="http://schemas.microsoft.com/office/drawing/2014/main" id="{FC619E93-833D-4987-D41E-EB28C112402C}"/>
              </a:ext>
            </a:extLst>
          </p:cNvPr>
          <p:cNvSpPr>
            <a:spLocks noGrp="1"/>
          </p:cNvSpPr>
          <p:nvPr>
            <p:ph type="dt" sz="half" idx="10"/>
          </p:nvPr>
        </p:nvSpPr>
        <p:spPr/>
        <p:txBody>
          <a:bodyPr/>
          <a:lstStyle/>
          <a:p>
            <a:r>
              <a:rPr lang="it-IT"/>
              <a:t>12/03/24</a:t>
            </a:r>
          </a:p>
        </p:txBody>
      </p:sp>
      <p:sp>
        <p:nvSpPr>
          <p:cNvPr id="10" name="Segnaposto numero diapositiva 9">
            <a:extLst>
              <a:ext uri="{FF2B5EF4-FFF2-40B4-BE49-F238E27FC236}">
                <a16:creationId xmlns:a16="http://schemas.microsoft.com/office/drawing/2014/main" id="{C597816E-3F5E-F4FB-90F4-5D7F5F51BD2F}"/>
              </a:ext>
            </a:extLst>
          </p:cNvPr>
          <p:cNvSpPr>
            <a:spLocks noGrp="1"/>
          </p:cNvSpPr>
          <p:nvPr>
            <p:ph type="sldNum" sz="quarter" idx="12"/>
          </p:nvPr>
        </p:nvSpPr>
        <p:spPr/>
        <p:txBody>
          <a:bodyPr/>
          <a:lstStyle/>
          <a:p>
            <a:fld id="{7B37E3E1-1262-7249-8909-3FCE725F6DA6}" type="slidenum">
              <a:rPr lang="it-IT" smtClean="0"/>
              <a:t>161</a:t>
            </a:fld>
            <a:endParaRPr lang="it-IT"/>
          </a:p>
        </p:txBody>
      </p:sp>
    </p:spTree>
    <p:extLst>
      <p:ext uri="{BB962C8B-B14F-4D97-AF65-F5344CB8AC3E}">
        <p14:creationId xmlns:p14="http://schemas.microsoft.com/office/powerpoint/2010/main" val="16593230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241A9E3D-BE47-CDF7-ED0A-F1001432F0A7}"/>
              </a:ext>
            </a:extLst>
          </p:cNvPr>
          <p:cNvSpPr txBox="1"/>
          <p:nvPr/>
        </p:nvSpPr>
        <p:spPr>
          <a:xfrm>
            <a:off x="3881787" y="1778548"/>
            <a:ext cx="4237892" cy="2654573"/>
          </a:xfrm>
          <a:prstGeom prst="rect">
            <a:avLst/>
          </a:prstGeom>
          <a:noFill/>
        </p:spPr>
        <p:txBody>
          <a:bodyPr wrap="square" rtlCol="0">
            <a:spAutoFit/>
          </a:bodyPr>
          <a:lstStyle/>
          <a:p>
            <a:pPr algn="ctr"/>
            <a:r>
              <a:rPr lang="it-IT" sz="2100" dirty="0">
                <a:solidFill>
                  <a:schemeClr val="tx1">
                    <a:lumMod val="50000"/>
                    <a:lumOff val="50000"/>
                  </a:schemeClr>
                </a:solidFill>
              </a:rPr>
              <a:t>Gli esseri umani non sono macchine razionali</a:t>
            </a:r>
            <a:br>
              <a:rPr lang="it-IT" sz="2100" dirty="0">
                <a:solidFill>
                  <a:schemeClr val="tx1">
                    <a:lumMod val="50000"/>
                    <a:lumOff val="50000"/>
                  </a:schemeClr>
                </a:solidFill>
              </a:rPr>
            </a:br>
            <a:r>
              <a:rPr lang="it-IT" sz="2100" dirty="0">
                <a:solidFill>
                  <a:schemeClr val="tx1">
                    <a:lumMod val="50000"/>
                    <a:lumOff val="50000"/>
                  </a:schemeClr>
                </a:solidFill>
              </a:rPr>
              <a:t>che si emozionano,</a:t>
            </a:r>
            <a:br>
              <a:rPr lang="it-IT" sz="2100" dirty="0">
                <a:solidFill>
                  <a:schemeClr val="tx1">
                    <a:lumMod val="50000"/>
                    <a:lumOff val="50000"/>
                  </a:schemeClr>
                </a:solidFill>
              </a:rPr>
            </a:br>
            <a:r>
              <a:rPr lang="it-IT" sz="2100" dirty="0">
                <a:solidFill>
                  <a:schemeClr val="tx1">
                    <a:lumMod val="50000"/>
                    <a:lumOff val="50000"/>
                  </a:schemeClr>
                </a:solidFill>
              </a:rPr>
              <a:t>ma macchine emotive a cui</a:t>
            </a:r>
            <a:br>
              <a:rPr lang="it-IT" sz="2100" dirty="0">
                <a:solidFill>
                  <a:schemeClr val="tx1">
                    <a:lumMod val="50000"/>
                    <a:lumOff val="50000"/>
                  </a:schemeClr>
                </a:solidFill>
              </a:rPr>
            </a:br>
            <a:r>
              <a:rPr lang="it-IT" sz="2100" dirty="0">
                <a:solidFill>
                  <a:schemeClr val="tx1">
                    <a:lumMod val="50000"/>
                    <a:lumOff val="50000"/>
                  </a:schemeClr>
                </a:solidFill>
              </a:rPr>
              <a:t>a volte</a:t>
            </a:r>
            <a:br>
              <a:rPr lang="it-IT" sz="2100" dirty="0">
                <a:solidFill>
                  <a:schemeClr val="tx1">
                    <a:lumMod val="50000"/>
                    <a:lumOff val="50000"/>
                  </a:schemeClr>
                </a:solidFill>
              </a:rPr>
            </a:br>
            <a:r>
              <a:rPr lang="it-IT" sz="2100" dirty="0">
                <a:solidFill>
                  <a:schemeClr val="tx1">
                    <a:lumMod val="50000"/>
                    <a:lumOff val="50000"/>
                  </a:schemeClr>
                </a:solidFill>
              </a:rPr>
              <a:t>capita di pensare.</a:t>
            </a:r>
            <a:br>
              <a:rPr lang="it-IT" sz="1350" dirty="0">
                <a:solidFill>
                  <a:schemeClr val="tx1">
                    <a:lumMod val="50000"/>
                    <a:lumOff val="50000"/>
                  </a:schemeClr>
                </a:solidFill>
              </a:rPr>
            </a:br>
            <a:br>
              <a:rPr lang="it-IT" sz="1350" dirty="0">
                <a:solidFill>
                  <a:schemeClr val="tx1">
                    <a:lumMod val="50000"/>
                    <a:lumOff val="50000"/>
                  </a:schemeClr>
                </a:solidFill>
              </a:rPr>
            </a:br>
            <a:r>
              <a:rPr lang="it-IT" sz="1350" dirty="0">
                <a:solidFill>
                  <a:schemeClr val="tx1">
                    <a:lumMod val="50000"/>
                    <a:lumOff val="50000"/>
                  </a:schemeClr>
                </a:solidFill>
              </a:rPr>
              <a:t>(citazione apocrifa di Antonio </a:t>
            </a:r>
            <a:r>
              <a:rPr lang="it-IT" sz="1350" dirty="0" err="1">
                <a:solidFill>
                  <a:schemeClr val="tx1">
                    <a:lumMod val="50000"/>
                    <a:lumOff val="50000"/>
                  </a:schemeClr>
                </a:solidFill>
              </a:rPr>
              <a:t>Damasio</a:t>
            </a:r>
            <a:r>
              <a:rPr lang="it-IT" sz="1350" dirty="0">
                <a:solidFill>
                  <a:schemeClr val="tx1">
                    <a:lumMod val="50000"/>
                    <a:lumOff val="50000"/>
                  </a:schemeClr>
                </a:solidFill>
              </a:rPr>
              <a:t>)</a:t>
            </a:r>
          </a:p>
          <a:p>
            <a:endParaRPr lang="it-IT" sz="1350" dirty="0"/>
          </a:p>
        </p:txBody>
      </p:sp>
      <p:pic>
        <p:nvPicPr>
          <p:cNvPr id="8" name="Immagine 7" descr="20-things-you-probably-didnt-know-about-the-human-brain.jpg">
            <a:extLst>
              <a:ext uri="{FF2B5EF4-FFF2-40B4-BE49-F238E27FC236}">
                <a16:creationId xmlns:a16="http://schemas.microsoft.com/office/drawing/2014/main" id="{CF9F5AB2-3111-6A59-D473-4EF2545E3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121" y="2387660"/>
            <a:ext cx="3066695" cy="2045461"/>
          </a:xfrm>
          <a:prstGeom prst="rect">
            <a:avLst/>
          </a:prstGeom>
        </p:spPr>
      </p:pic>
      <p:sp>
        <p:nvSpPr>
          <p:cNvPr id="2" name="Segnaposto data 1">
            <a:extLst>
              <a:ext uri="{FF2B5EF4-FFF2-40B4-BE49-F238E27FC236}">
                <a16:creationId xmlns:a16="http://schemas.microsoft.com/office/drawing/2014/main" id="{46D8796D-D3A2-B2B2-42C2-8D93FE322845}"/>
              </a:ext>
            </a:extLst>
          </p:cNvPr>
          <p:cNvSpPr>
            <a:spLocks noGrp="1"/>
          </p:cNvSpPr>
          <p:nvPr>
            <p:ph type="dt" sz="half" idx="10"/>
          </p:nvPr>
        </p:nvSpPr>
        <p:spPr/>
        <p:txBody>
          <a:bodyPr/>
          <a:lstStyle/>
          <a:p>
            <a:r>
              <a:rPr lang="it-IT"/>
              <a:t>12/03/24</a:t>
            </a:r>
          </a:p>
        </p:txBody>
      </p:sp>
      <p:sp>
        <p:nvSpPr>
          <p:cNvPr id="9" name="Segnaposto numero diapositiva 8">
            <a:extLst>
              <a:ext uri="{FF2B5EF4-FFF2-40B4-BE49-F238E27FC236}">
                <a16:creationId xmlns:a16="http://schemas.microsoft.com/office/drawing/2014/main" id="{C2EA3681-515A-6BCF-24C2-2911A2BBB658}"/>
              </a:ext>
            </a:extLst>
          </p:cNvPr>
          <p:cNvSpPr>
            <a:spLocks noGrp="1"/>
          </p:cNvSpPr>
          <p:nvPr>
            <p:ph type="sldNum" sz="quarter" idx="12"/>
          </p:nvPr>
        </p:nvSpPr>
        <p:spPr/>
        <p:txBody>
          <a:bodyPr/>
          <a:lstStyle/>
          <a:p>
            <a:fld id="{7B37E3E1-1262-7249-8909-3FCE725F6DA6}" type="slidenum">
              <a:rPr lang="it-IT" smtClean="0"/>
              <a:t>162</a:t>
            </a:fld>
            <a:endParaRPr lang="it-IT"/>
          </a:p>
        </p:txBody>
      </p:sp>
    </p:spTree>
    <p:extLst>
      <p:ext uri="{BB962C8B-B14F-4D97-AF65-F5344CB8AC3E}">
        <p14:creationId xmlns:p14="http://schemas.microsoft.com/office/powerpoint/2010/main" val="42516206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6E9388-A4DA-4756-B1A3-82168ADCA24F}"/>
              </a:ext>
            </a:extLst>
          </p:cNvPr>
          <p:cNvSpPr>
            <a:spLocks noGrp="1"/>
          </p:cNvSpPr>
          <p:nvPr>
            <p:ph type="title"/>
          </p:nvPr>
        </p:nvSpPr>
        <p:spPr/>
        <p:txBody>
          <a:bodyPr/>
          <a:lstStyle/>
          <a:p>
            <a:r>
              <a:rPr lang="it-IT" dirty="0"/>
              <a:t>Ci emozioniamo…</a:t>
            </a:r>
          </a:p>
        </p:txBody>
      </p:sp>
      <p:pic>
        <p:nvPicPr>
          <p:cNvPr id="3" name="Immagine 2" descr="Happy coffee.jpg">
            <a:extLst>
              <a:ext uri="{FF2B5EF4-FFF2-40B4-BE49-F238E27FC236}">
                <a16:creationId xmlns:a16="http://schemas.microsoft.com/office/drawing/2014/main" id="{E05ACCDD-8C07-51B9-7B75-7E0C5BF8D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469" y="2371186"/>
            <a:ext cx="3014758" cy="2260706"/>
          </a:xfrm>
          <a:prstGeom prst="rect">
            <a:avLst/>
          </a:prstGeom>
        </p:spPr>
      </p:pic>
      <p:pic>
        <p:nvPicPr>
          <p:cNvPr id="7" name="Immagine 6" descr="svegliatriste.jpg">
            <a:extLst>
              <a:ext uri="{FF2B5EF4-FFF2-40B4-BE49-F238E27FC236}">
                <a16:creationId xmlns:a16="http://schemas.microsoft.com/office/drawing/2014/main" id="{15241A2B-FBD1-6274-2E1F-E2C39E62A2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5112" y="2374684"/>
            <a:ext cx="2673465" cy="2235053"/>
          </a:xfrm>
          <a:prstGeom prst="rect">
            <a:avLst/>
          </a:prstGeom>
        </p:spPr>
      </p:pic>
      <p:sp>
        <p:nvSpPr>
          <p:cNvPr id="8" name="Segnaposto data 7">
            <a:extLst>
              <a:ext uri="{FF2B5EF4-FFF2-40B4-BE49-F238E27FC236}">
                <a16:creationId xmlns:a16="http://schemas.microsoft.com/office/drawing/2014/main" id="{C194FD31-EC65-0631-ED63-07FBEED1FBB9}"/>
              </a:ext>
            </a:extLst>
          </p:cNvPr>
          <p:cNvSpPr>
            <a:spLocks noGrp="1"/>
          </p:cNvSpPr>
          <p:nvPr>
            <p:ph type="dt" sz="half" idx="10"/>
          </p:nvPr>
        </p:nvSpPr>
        <p:spPr/>
        <p:txBody>
          <a:bodyPr/>
          <a:lstStyle/>
          <a:p>
            <a:r>
              <a:rPr lang="it-IT"/>
              <a:t>12/03/24</a:t>
            </a:r>
          </a:p>
        </p:txBody>
      </p:sp>
      <p:sp>
        <p:nvSpPr>
          <p:cNvPr id="10" name="Segnaposto numero diapositiva 9">
            <a:extLst>
              <a:ext uri="{FF2B5EF4-FFF2-40B4-BE49-F238E27FC236}">
                <a16:creationId xmlns:a16="http://schemas.microsoft.com/office/drawing/2014/main" id="{56AACBAC-37D4-7F85-FBFF-2BE8D19C96BC}"/>
              </a:ext>
            </a:extLst>
          </p:cNvPr>
          <p:cNvSpPr>
            <a:spLocks noGrp="1"/>
          </p:cNvSpPr>
          <p:nvPr>
            <p:ph type="sldNum" sz="quarter" idx="12"/>
          </p:nvPr>
        </p:nvSpPr>
        <p:spPr/>
        <p:txBody>
          <a:bodyPr/>
          <a:lstStyle/>
          <a:p>
            <a:fld id="{7B37E3E1-1262-7249-8909-3FCE725F6DA6}" type="slidenum">
              <a:rPr lang="it-IT" smtClean="0"/>
              <a:t>163</a:t>
            </a:fld>
            <a:endParaRPr lang="it-IT"/>
          </a:p>
        </p:txBody>
      </p:sp>
    </p:spTree>
    <p:extLst>
      <p:ext uri="{BB962C8B-B14F-4D97-AF65-F5344CB8AC3E}">
        <p14:creationId xmlns:p14="http://schemas.microsoft.com/office/powerpoint/2010/main" val="338517143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530F451-82C8-677B-1854-E3E72045B225}"/>
              </a:ext>
            </a:extLst>
          </p:cNvPr>
          <p:cNvSpPr txBox="1"/>
          <p:nvPr/>
        </p:nvSpPr>
        <p:spPr>
          <a:xfrm>
            <a:off x="497326" y="2179523"/>
            <a:ext cx="8189474" cy="3347070"/>
          </a:xfrm>
          <a:prstGeom prst="rect">
            <a:avLst/>
          </a:prstGeom>
          <a:noFill/>
        </p:spPr>
        <p:txBody>
          <a:bodyPr wrap="square" rtlCol="0">
            <a:spAutoFit/>
          </a:bodyPr>
          <a:lstStyle/>
          <a:p>
            <a:pPr marL="214313" indent="-214313">
              <a:buFont typeface="Arial"/>
              <a:buChar char="•"/>
            </a:pPr>
            <a:r>
              <a:rPr lang="en-US" dirty="0" err="1">
                <a:solidFill>
                  <a:schemeClr val="tx1">
                    <a:lumMod val="50000"/>
                    <a:lumOff val="50000"/>
                  </a:schemeClr>
                </a:solidFill>
              </a:rPr>
              <a:t>Fallacie</a:t>
            </a:r>
            <a:r>
              <a:rPr lang="en-US" dirty="0">
                <a:solidFill>
                  <a:schemeClr val="tx1">
                    <a:lumMod val="50000"/>
                    <a:lumOff val="50000"/>
                  </a:schemeClr>
                </a:solidFill>
              </a:rPr>
              <a:t> cognitive:</a:t>
            </a:r>
          </a:p>
          <a:p>
            <a:r>
              <a:rPr lang="it-IT" dirty="0">
                <a:solidFill>
                  <a:schemeClr val="tx1">
                    <a:lumMod val="50000"/>
                    <a:lumOff val="50000"/>
                  </a:schemeClr>
                </a:solidFill>
              </a:rPr>
              <a:t>tendiamo a cercare conferme più che smentite, cioè evitiamo la “dissonanza cognitiva”,</a:t>
            </a:r>
            <a:br>
              <a:rPr lang="it-IT" dirty="0">
                <a:solidFill>
                  <a:schemeClr val="tx1">
                    <a:lumMod val="50000"/>
                    <a:lumOff val="50000"/>
                  </a:schemeClr>
                </a:solidFill>
              </a:rPr>
            </a:br>
            <a:r>
              <a:rPr lang="it-IT" dirty="0">
                <a:solidFill>
                  <a:schemeClr val="tx1">
                    <a:lumMod val="50000"/>
                    <a:lumOff val="50000"/>
                  </a:schemeClr>
                </a:solidFill>
              </a:rPr>
              <a:t>e cambiamo idea con difficoltà</a:t>
            </a:r>
            <a:br>
              <a:rPr lang="it-IT" dirty="0">
                <a:solidFill>
                  <a:schemeClr val="tx1">
                    <a:lumMod val="50000"/>
                    <a:lumOff val="50000"/>
                  </a:schemeClr>
                </a:solidFill>
              </a:rPr>
            </a:br>
            <a:r>
              <a:rPr lang="it-IT" dirty="0">
                <a:solidFill>
                  <a:schemeClr val="tx1">
                    <a:lumMod val="50000"/>
                    <a:lumOff val="50000"/>
                  </a:schemeClr>
                </a:solidFill>
              </a:rPr>
              <a:t>ci facciamo influenzare dal modo con cui le cose vengono raccontate (effetto framing),</a:t>
            </a:r>
            <a:br>
              <a:rPr lang="it-IT" dirty="0">
                <a:solidFill>
                  <a:schemeClr val="tx1">
                    <a:lumMod val="50000"/>
                    <a:lumOff val="50000"/>
                  </a:schemeClr>
                </a:solidFill>
              </a:rPr>
            </a:br>
            <a:r>
              <a:rPr lang="it-IT" dirty="0">
                <a:solidFill>
                  <a:schemeClr val="tx1">
                    <a:lumMod val="50000"/>
                    <a:lumOff val="50000"/>
                  </a:schemeClr>
                </a:solidFill>
              </a:rPr>
              <a:t>ci affezioniamo alla prima idea che abbiamo fatto nostra,</a:t>
            </a:r>
            <a:br>
              <a:rPr lang="it-IT" dirty="0">
                <a:solidFill>
                  <a:schemeClr val="tx1">
                    <a:lumMod val="50000"/>
                    <a:lumOff val="50000"/>
                  </a:schemeClr>
                </a:solidFill>
              </a:rPr>
            </a:br>
            <a:endParaRPr lang="it-IT" dirty="0">
              <a:solidFill>
                <a:schemeClr val="tx1">
                  <a:lumMod val="50000"/>
                  <a:lumOff val="50000"/>
                </a:schemeClr>
              </a:solidFill>
            </a:endParaRPr>
          </a:p>
          <a:p>
            <a:pPr marL="257175" lvl="4" indent="-257175">
              <a:buFont typeface="Arial"/>
              <a:buChar char="•"/>
            </a:pPr>
            <a:r>
              <a:rPr lang="it-IT" dirty="0">
                <a:solidFill>
                  <a:schemeClr val="tx1">
                    <a:lumMod val="50000"/>
                    <a:lumOff val="50000"/>
                  </a:schemeClr>
                </a:solidFill>
                <a:cs typeface="Arial" panose="020B0604020202020204" pitchFamily="34" charset="0"/>
              </a:rPr>
              <a:t>Viviamo di storie (i buoni, i cattivi, gli eroi</a:t>
            </a:r>
            <a:r>
              <a:rPr lang="mr-IN" dirty="0">
                <a:solidFill>
                  <a:schemeClr val="tx1">
                    <a:lumMod val="50000"/>
                    <a:lumOff val="50000"/>
                  </a:schemeClr>
                </a:solidFill>
                <a:cs typeface="Arial" panose="020B0604020202020204" pitchFamily="34" charset="0"/>
              </a:rPr>
              <a:t>…</a:t>
            </a:r>
            <a:r>
              <a:rPr lang="it-IT" dirty="0">
                <a:solidFill>
                  <a:schemeClr val="tx1">
                    <a:lumMod val="50000"/>
                    <a:lumOff val="50000"/>
                  </a:schemeClr>
                </a:solidFill>
                <a:cs typeface="Arial" panose="020B0604020202020204" pitchFamily="34" charset="0"/>
              </a:rPr>
              <a:t>)</a:t>
            </a:r>
          </a:p>
          <a:p>
            <a:pPr lvl="4"/>
            <a:endParaRPr lang="it-IT" dirty="0">
              <a:solidFill>
                <a:schemeClr val="tx1">
                  <a:lumMod val="50000"/>
                  <a:lumOff val="50000"/>
                </a:schemeClr>
              </a:solidFill>
            </a:endParaRPr>
          </a:p>
          <a:p>
            <a:pPr marL="214313" indent="-214313">
              <a:buFont typeface="Arial"/>
              <a:buChar char="•"/>
            </a:pPr>
            <a:r>
              <a:rPr lang="it-IT" dirty="0">
                <a:solidFill>
                  <a:schemeClr val="tx1">
                    <a:lumMod val="50000"/>
                    <a:lumOff val="50000"/>
                  </a:schemeClr>
                </a:solidFill>
              </a:rPr>
              <a:t>Stili di pensiero: chi più chi meno</a:t>
            </a:r>
            <a:r>
              <a:rPr lang="mr-IN" dirty="0">
                <a:solidFill>
                  <a:schemeClr val="tx1">
                    <a:lumMod val="50000"/>
                    <a:lumOff val="50000"/>
                  </a:schemeClr>
                </a:solidFill>
              </a:rPr>
              <a:t>…</a:t>
            </a:r>
            <a:endParaRPr lang="it-IT" dirty="0">
              <a:solidFill>
                <a:schemeClr val="tx1">
                  <a:lumMod val="50000"/>
                  <a:lumOff val="50000"/>
                </a:schemeClr>
              </a:solidFill>
            </a:endParaRPr>
          </a:p>
          <a:p>
            <a:endParaRPr lang="it-IT" sz="1350" dirty="0"/>
          </a:p>
        </p:txBody>
      </p:sp>
      <p:pic>
        <p:nvPicPr>
          <p:cNvPr id="7" name="Immagine 6" descr="bufala1.jpg">
            <a:extLst>
              <a:ext uri="{FF2B5EF4-FFF2-40B4-BE49-F238E27FC236}">
                <a16:creationId xmlns:a16="http://schemas.microsoft.com/office/drawing/2014/main" id="{B7D31051-6F58-5C44-152E-3EB6A9AAA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205" y="4693781"/>
            <a:ext cx="2643323" cy="1412135"/>
          </a:xfrm>
          <a:prstGeom prst="rect">
            <a:avLst/>
          </a:prstGeom>
        </p:spPr>
      </p:pic>
      <p:sp>
        <p:nvSpPr>
          <p:cNvPr id="2" name="Titolo 1">
            <a:extLst>
              <a:ext uri="{FF2B5EF4-FFF2-40B4-BE49-F238E27FC236}">
                <a16:creationId xmlns:a16="http://schemas.microsoft.com/office/drawing/2014/main" id="{ED6E9388-A4DA-4756-B1A3-82168ADCA24F}"/>
              </a:ext>
            </a:extLst>
          </p:cNvPr>
          <p:cNvSpPr>
            <a:spLocks noGrp="1"/>
          </p:cNvSpPr>
          <p:nvPr>
            <p:ph type="title"/>
          </p:nvPr>
        </p:nvSpPr>
        <p:spPr/>
        <p:txBody>
          <a:bodyPr/>
          <a:lstStyle/>
          <a:p>
            <a:r>
              <a:rPr lang="it-IT" dirty="0"/>
              <a:t>Il nostro cervello non è un computer</a:t>
            </a:r>
          </a:p>
        </p:txBody>
      </p:sp>
      <p:sp>
        <p:nvSpPr>
          <p:cNvPr id="8" name="Segnaposto data 7">
            <a:extLst>
              <a:ext uri="{FF2B5EF4-FFF2-40B4-BE49-F238E27FC236}">
                <a16:creationId xmlns:a16="http://schemas.microsoft.com/office/drawing/2014/main" id="{3CC83C5E-118A-FF99-1D5A-4FC4B649DB2A}"/>
              </a:ext>
            </a:extLst>
          </p:cNvPr>
          <p:cNvSpPr>
            <a:spLocks noGrp="1"/>
          </p:cNvSpPr>
          <p:nvPr>
            <p:ph type="dt" sz="half" idx="10"/>
          </p:nvPr>
        </p:nvSpPr>
        <p:spPr/>
        <p:txBody>
          <a:bodyPr/>
          <a:lstStyle/>
          <a:p>
            <a:r>
              <a:rPr lang="it-IT"/>
              <a:t>12/03/24</a:t>
            </a:r>
          </a:p>
        </p:txBody>
      </p:sp>
      <p:sp>
        <p:nvSpPr>
          <p:cNvPr id="10" name="Segnaposto numero diapositiva 9">
            <a:extLst>
              <a:ext uri="{FF2B5EF4-FFF2-40B4-BE49-F238E27FC236}">
                <a16:creationId xmlns:a16="http://schemas.microsoft.com/office/drawing/2014/main" id="{50524E7D-115C-2692-E33E-A3E0839E346B}"/>
              </a:ext>
            </a:extLst>
          </p:cNvPr>
          <p:cNvSpPr>
            <a:spLocks noGrp="1"/>
          </p:cNvSpPr>
          <p:nvPr>
            <p:ph type="sldNum" sz="quarter" idx="12"/>
          </p:nvPr>
        </p:nvSpPr>
        <p:spPr/>
        <p:txBody>
          <a:bodyPr/>
          <a:lstStyle/>
          <a:p>
            <a:fld id="{7B37E3E1-1262-7249-8909-3FCE725F6DA6}" type="slidenum">
              <a:rPr lang="it-IT" smtClean="0"/>
              <a:t>164</a:t>
            </a:fld>
            <a:endParaRPr lang="it-IT"/>
          </a:p>
        </p:txBody>
      </p:sp>
    </p:spTree>
    <p:extLst>
      <p:ext uri="{BB962C8B-B14F-4D97-AF65-F5344CB8AC3E}">
        <p14:creationId xmlns:p14="http://schemas.microsoft.com/office/powerpoint/2010/main" val="29552910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aristotele-21.jpg">
            <a:extLst>
              <a:ext uri="{FF2B5EF4-FFF2-40B4-BE49-F238E27FC236}">
                <a16:creationId xmlns:a16="http://schemas.microsoft.com/office/drawing/2014/main" id="{B29BD5FF-4A76-2985-BC49-3E24228AB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543" y="1283207"/>
            <a:ext cx="3598915" cy="3883722"/>
          </a:xfrm>
          <a:prstGeom prst="rect">
            <a:avLst/>
          </a:prstGeom>
        </p:spPr>
      </p:pic>
      <p:sp>
        <p:nvSpPr>
          <p:cNvPr id="2" name="Segnaposto data 1">
            <a:extLst>
              <a:ext uri="{FF2B5EF4-FFF2-40B4-BE49-F238E27FC236}">
                <a16:creationId xmlns:a16="http://schemas.microsoft.com/office/drawing/2014/main" id="{60BE8756-FBA7-2BB9-BF6A-E86F34203498}"/>
              </a:ext>
            </a:extLst>
          </p:cNvPr>
          <p:cNvSpPr>
            <a:spLocks noGrp="1"/>
          </p:cNvSpPr>
          <p:nvPr>
            <p:ph type="dt" sz="half" idx="10"/>
          </p:nvPr>
        </p:nvSpPr>
        <p:spPr/>
        <p:txBody>
          <a:bodyPr/>
          <a:lstStyle/>
          <a:p>
            <a:r>
              <a:rPr lang="it-IT"/>
              <a:t>12/03/24</a:t>
            </a:r>
          </a:p>
        </p:txBody>
      </p:sp>
      <p:sp>
        <p:nvSpPr>
          <p:cNvPr id="8" name="Segnaposto numero diapositiva 7">
            <a:extLst>
              <a:ext uri="{FF2B5EF4-FFF2-40B4-BE49-F238E27FC236}">
                <a16:creationId xmlns:a16="http://schemas.microsoft.com/office/drawing/2014/main" id="{D4BBF997-748A-C0EA-F749-792D094199DB}"/>
              </a:ext>
            </a:extLst>
          </p:cNvPr>
          <p:cNvSpPr>
            <a:spLocks noGrp="1"/>
          </p:cNvSpPr>
          <p:nvPr>
            <p:ph type="sldNum" sz="quarter" idx="12"/>
          </p:nvPr>
        </p:nvSpPr>
        <p:spPr/>
        <p:txBody>
          <a:bodyPr/>
          <a:lstStyle/>
          <a:p>
            <a:fld id="{7B37E3E1-1262-7249-8909-3FCE725F6DA6}" type="slidenum">
              <a:rPr lang="it-IT" smtClean="0"/>
              <a:t>165</a:t>
            </a:fld>
            <a:endParaRPr lang="it-IT"/>
          </a:p>
        </p:txBody>
      </p:sp>
    </p:spTree>
    <p:extLst>
      <p:ext uri="{BB962C8B-B14F-4D97-AF65-F5344CB8AC3E}">
        <p14:creationId xmlns:p14="http://schemas.microsoft.com/office/powerpoint/2010/main" val="112965249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ManBitesDogCrop.png">
            <a:extLst>
              <a:ext uri="{FF2B5EF4-FFF2-40B4-BE49-F238E27FC236}">
                <a16:creationId xmlns:a16="http://schemas.microsoft.com/office/drawing/2014/main" id="{ABA37B69-8171-FC39-2E2A-CEBA3A2CB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889" y="1519705"/>
            <a:ext cx="5522222" cy="3362783"/>
          </a:xfrm>
          <a:prstGeom prst="rect">
            <a:avLst/>
          </a:prstGeom>
        </p:spPr>
      </p:pic>
      <p:sp>
        <p:nvSpPr>
          <p:cNvPr id="2" name="Segnaposto data 1">
            <a:extLst>
              <a:ext uri="{FF2B5EF4-FFF2-40B4-BE49-F238E27FC236}">
                <a16:creationId xmlns:a16="http://schemas.microsoft.com/office/drawing/2014/main" id="{266FE138-2B6D-C05A-B2E9-9BBE9DA1C430}"/>
              </a:ext>
            </a:extLst>
          </p:cNvPr>
          <p:cNvSpPr>
            <a:spLocks noGrp="1"/>
          </p:cNvSpPr>
          <p:nvPr>
            <p:ph type="dt" sz="half" idx="10"/>
          </p:nvPr>
        </p:nvSpPr>
        <p:spPr/>
        <p:txBody>
          <a:bodyPr/>
          <a:lstStyle/>
          <a:p>
            <a:r>
              <a:rPr lang="it-IT"/>
              <a:t>12/03/24</a:t>
            </a:r>
          </a:p>
        </p:txBody>
      </p:sp>
      <p:sp>
        <p:nvSpPr>
          <p:cNvPr id="8" name="Segnaposto numero diapositiva 7">
            <a:extLst>
              <a:ext uri="{FF2B5EF4-FFF2-40B4-BE49-F238E27FC236}">
                <a16:creationId xmlns:a16="http://schemas.microsoft.com/office/drawing/2014/main" id="{604C9095-B652-99F9-62E9-424003CB724D}"/>
              </a:ext>
            </a:extLst>
          </p:cNvPr>
          <p:cNvSpPr>
            <a:spLocks noGrp="1"/>
          </p:cNvSpPr>
          <p:nvPr>
            <p:ph type="sldNum" sz="quarter" idx="12"/>
          </p:nvPr>
        </p:nvSpPr>
        <p:spPr/>
        <p:txBody>
          <a:bodyPr/>
          <a:lstStyle/>
          <a:p>
            <a:fld id="{7B37E3E1-1262-7249-8909-3FCE725F6DA6}" type="slidenum">
              <a:rPr lang="it-IT" smtClean="0"/>
              <a:t>166</a:t>
            </a:fld>
            <a:endParaRPr lang="it-IT"/>
          </a:p>
        </p:txBody>
      </p:sp>
    </p:spTree>
    <p:extLst>
      <p:ext uri="{BB962C8B-B14F-4D97-AF65-F5344CB8AC3E}">
        <p14:creationId xmlns:p14="http://schemas.microsoft.com/office/powerpoint/2010/main" val="172737526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93;p47">
            <a:extLst>
              <a:ext uri="{FF2B5EF4-FFF2-40B4-BE49-F238E27FC236}">
                <a16:creationId xmlns:a16="http://schemas.microsoft.com/office/drawing/2014/main" id="{E649EADE-9772-135B-DE57-11603212C0F0}"/>
              </a:ext>
            </a:extLst>
          </p:cNvPr>
          <p:cNvPicPr preferRelativeResize="0"/>
          <p:nvPr/>
        </p:nvPicPr>
        <p:blipFill>
          <a:blip r:embed="rId2">
            <a:alphaModFix/>
          </a:blip>
          <a:stretch>
            <a:fillRect/>
          </a:stretch>
        </p:blipFill>
        <p:spPr>
          <a:xfrm>
            <a:off x="5767284" y="2689359"/>
            <a:ext cx="2250831" cy="2335882"/>
          </a:xfrm>
          <a:prstGeom prst="rect">
            <a:avLst/>
          </a:prstGeom>
          <a:noFill/>
          <a:ln>
            <a:noFill/>
          </a:ln>
        </p:spPr>
      </p:pic>
      <p:sp>
        <p:nvSpPr>
          <p:cNvPr id="2" name="Titolo 1">
            <a:extLst>
              <a:ext uri="{FF2B5EF4-FFF2-40B4-BE49-F238E27FC236}">
                <a16:creationId xmlns:a16="http://schemas.microsoft.com/office/drawing/2014/main" id="{ED6E9388-A4DA-4756-B1A3-82168ADCA24F}"/>
              </a:ext>
            </a:extLst>
          </p:cNvPr>
          <p:cNvSpPr>
            <a:spLocks noGrp="1"/>
          </p:cNvSpPr>
          <p:nvPr>
            <p:ph type="title"/>
          </p:nvPr>
        </p:nvSpPr>
        <p:spPr/>
        <p:txBody>
          <a:bodyPr/>
          <a:lstStyle/>
          <a:p>
            <a:r>
              <a:rPr lang="it-IT" dirty="0"/>
              <a:t>Dicevamo: e internet?</a:t>
            </a:r>
          </a:p>
        </p:txBody>
      </p:sp>
      <p:sp>
        <p:nvSpPr>
          <p:cNvPr id="3" name="CasellaDiTesto 2">
            <a:extLst>
              <a:ext uri="{FF2B5EF4-FFF2-40B4-BE49-F238E27FC236}">
                <a16:creationId xmlns:a16="http://schemas.microsoft.com/office/drawing/2014/main" id="{79FD580D-DFC0-8350-3CBA-BC8AA0ABFA9D}"/>
              </a:ext>
            </a:extLst>
          </p:cNvPr>
          <p:cNvSpPr txBox="1"/>
          <p:nvPr/>
        </p:nvSpPr>
        <p:spPr>
          <a:xfrm>
            <a:off x="808893" y="2290397"/>
            <a:ext cx="5079843" cy="3347070"/>
          </a:xfrm>
          <a:prstGeom prst="rect">
            <a:avLst/>
          </a:prstGeom>
          <a:noFill/>
        </p:spPr>
        <p:txBody>
          <a:bodyPr wrap="square" rtlCol="0">
            <a:spAutoFit/>
          </a:bodyPr>
          <a:lstStyle/>
          <a:p>
            <a:pPr marL="214313" indent="-214313">
              <a:buFont typeface="Arial"/>
              <a:buChar char="•"/>
            </a:pPr>
            <a:r>
              <a:rPr lang="en-US" dirty="0">
                <a:solidFill>
                  <a:schemeClr val="tx1">
                    <a:lumMod val="50000"/>
                    <a:lumOff val="50000"/>
                  </a:schemeClr>
                </a:solidFill>
              </a:rPr>
              <a:t>Si </a:t>
            </a:r>
            <a:r>
              <a:rPr lang="en-US" dirty="0" err="1">
                <a:solidFill>
                  <a:schemeClr val="tx1">
                    <a:lumMod val="50000"/>
                    <a:lumOff val="50000"/>
                  </a:schemeClr>
                </a:solidFill>
              </a:rPr>
              <a:t>sfuma</a:t>
            </a:r>
            <a:r>
              <a:rPr lang="en-US" dirty="0">
                <a:solidFill>
                  <a:schemeClr val="tx1">
                    <a:lumMod val="50000"/>
                    <a:lumOff val="50000"/>
                  </a:schemeClr>
                </a:solidFill>
              </a:rPr>
              <a:t> </a:t>
            </a:r>
            <a:r>
              <a:rPr lang="en-US" dirty="0" err="1">
                <a:solidFill>
                  <a:schemeClr val="tx1">
                    <a:lumMod val="50000"/>
                    <a:lumOff val="50000"/>
                  </a:schemeClr>
                </a:solidFill>
              </a:rPr>
              <a:t>l’asimmetria</a:t>
            </a:r>
            <a:r>
              <a:rPr lang="en-US" dirty="0">
                <a:solidFill>
                  <a:schemeClr val="tx1">
                    <a:lumMod val="50000"/>
                    <a:lumOff val="50000"/>
                  </a:schemeClr>
                </a:solidFill>
              </a:rPr>
              <a:t> </a:t>
            </a:r>
            <a:r>
              <a:rPr lang="en-US" dirty="0" err="1">
                <a:solidFill>
                  <a:schemeClr val="tx1">
                    <a:lumMod val="50000"/>
                    <a:lumOff val="50000"/>
                  </a:schemeClr>
                </a:solidFill>
              </a:rPr>
              <a:t>conoscitiva</a:t>
            </a:r>
            <a:r>
              <a:rPr lang="en-US" dirty="0">
                <a:solidFill>
                  <a:schemeClr val="tx1">
                    <a:lumMod val="50000"/>
                    <a:lumOff val="50000"/>
                  </a:schemeClr>
                </a:solidFill>
              </a:rPr>
              <a:t> (</a:t>
            </a:r>
            <a:r>
              <a:rPr lang="en-US" dirty="0" err="1">
                <a:solidFill>
                  <a:schemeClr val="tx1">
                    <a:lumMod val="50000"/>
                    <a:lumOff val="50000"/>
                  </a:schemeClr>
                </a:solidFill>
              </a:rPr>
              <a:t>siamo</a:t>
            </a:r>
            <a:r>
              <a:rPr lang="en-US" dirty="0">
                <a:solidFill>
                  <a:schemeClr val="tx1">
                    <a:lumMod val="50000"/>
                    <a:lumOff val="50000"/>
                  </a:schemeClr>
                </a:solidFill>
              </a:rPr>
              <a:t> tutti un po’ </a:t>
            </a:r>
            <a:r>
              <a:rPr lang="en-US" dirty="0" err="1">
                <a:solidFill>
                  <a:schemeClr val="tx1">
                    <a:lumMod val="50000"/>
                    <a:lumOff val="50000"/>
                  </a:schemeClr>
                </a:solidFill>
              </a:rPr>
              <a:t>esperti</a:t>
            </a:r>
            <a:r>
              <a:rPr lang="en-US" dirty="0">
                <a:solidFill>
                  <a:schemeClr val="tx1">
                    <a:lumMod val="50000"/>
                    <a:lumOff val="50000"/>
                  </a:schemeClr>
                </a:solidFill>
              </a:rPr>
              <a:t>)</a:t>
            </a:r>
          </a:p>
          <a:p>
            <a:pPr marL="214313" indent="-214313">
              <a:buFont typeface="Arial"/>
              <a:buChar char="•"/>
            </a:pPr>
            <a:r>
              <a:rPr lang="it-IT" dirty="0">
                <a:solidFill>
                  <a:schemeClr val="tx1">
                    <a:lumMod val="50000"/>
                    <a:lumOff val="50000"/>
                  </a:schemeClr>
                </a:solidFill>
              </a:rPr>
              <a:t>Nutre i nostri </a:t>
            </a:r>
            <a:r>
              <a:rPr lang="it-IT" dirty="0" err="1">
                <a:solidFill>
                  <a:schemeClr val="tx1">
                    <a:lumMod val="50000"/>
                    <a:lumOff val="50000"/>
                  </a:schemeClr>
                </a:solidFill>
              </a:rPr>
              <a:t>bias</a:t>
            </a:r>
            <a:r>
              <a:rPr lang="it-IT" dirty="0">
                <a:solidFill>
                  <a:schemeClr val="tx1">
                    <a:lumMod val="50000"/>
                    <a:lumOff val="50000"/>
                  </a:schemeClr>
                </a:solidFill>
              </a:rPr>
              <a:t> di conferma con l’algoritmo</a:t>
            </a:r>
            <a:endParaRPr lang="en-US" dirty="0">
              <a:solidFill>
                <a:schemeClr val="tx1">
                  <a:lumMod val="50000"/>
                  <a:lumOff val="50000"/>
                </a:schemeClr>
              </a:solidFill>
            </a:endParaRPr>
          </a:p>
          <a:p>
            <a:pPr marL="214313" indent="-214313">
              <a:buFont typeface="Arial"/>
              <a:buChar char="•"/>
            </a:pPr>
            <a:r>
              <a:rPr lang="en-US" dirty="0">
                <a:solidFill>
                  <a:schemeClr val="tx1">
                    <a:lumMod val="50000"/>
                    <a:lumOff val="50000"/>
                  </a:schemeClr>
                </a:solidFill>
              </a:rPr>
              <a:t>Si </a:t>
            </a:r>
            <a:r>
              <a:rPr lang="en-US" dirty="0" err="1">
                <a:solidFill>
                  <a:schemeClr val="tx1">
                    <a:lumMod val="50000"/>
                    <a:lumOff val="50000"/>
                  </a:schemeClr>
                </a:solidFill>
              </a:rPr>
              <a:t>perde</a:t>
            </a:r>
            <a:r>
              <a:rPr lang="en-US" dirty="0">
                <a:solidFill>
                  <a:schemeClr val="tx1">
                    <a:lumMod val="50000"/>
                    <a:lumOff val="50000"/>
                  </a:schemeClr>
                </a:solidFill>
              </a:rPr>
              <a:t> la </a:t>
            </a:r>
            <a:r>
              <a:rPr lang="en-US" dirty="0" err="1">
                <a:solidFill>
                  <a:schemeClr val="tx1">
                    <a:lumMod val="50000"/>
                    <a:lumOff val="50000"/>
                  </a:schemeClr>
                </a:solidFill>
              </a:rPr>
              <a:t>cognizione</a:t>
            </a:r>
            <a:r>
              <a:rPr lang="en-US" dirty="0">
                <a:solidFill>
                  <a:schemeClr val="tx1">
                    <a:lumMod val="50000"/>
                    <a:lumOff val="50000"/>
                  </a:schemeClr>
                </a:solidFill>
              </a:rPr>
              <a:t> </a:t>
            </a:r>
            <a:r>
              <a:rPr lang="en-US" dirty="0" err="1">
                <a:solidFill>
                  <a:schemeClr val="tx1">
                    <a:lumMod val="50000"/>
                    <a:lumOff val="50000"/>
                  </a:schemeClr>
                </a:solidFill>
              </a:rPr>
              <a:t>dell’entità</a:t>
            </a:r>
            <a:r>
              <a:rPr lang="en-US" dirty="0">
                <a:solidFill>
                  <a:schemeClr val="tx1">
                    <a:lumMod val="50000"/>
                    <a:lumOff val="50000"/>
                  </a:schemeClr>
                </a:solidFill>
              </a:rPr>
              <a:t> </a:t>
            </a:r>
            <a:r>
              <a:rPr lang="en-US" dirty="0" err="1">
                <a:solidFill>
                  <a:schemeClr val="tx1">
                    <a:lumMod val="50000"/>
                    <a:lumOff val="50000"/>
                  </a:schemeClr>
                </a:solidFill>
              </a:rPr>
              <a:t>dei</a:t>
            </a:r>
            <a:r>
              <a:rPr lang="en-US" dirty="0">
                <a:solidFill>
                  <a:schemeClr val="tx1">
                    <a:lumMod val="50000"/>
                    <a:lumOff val="50000"/>
                  </a:schemeClr>
                </a:solidFill>
              </a:rPr>
              <a:t> </a:t>
            </a:r>
            <a:r>
              <a:rPr lang="en-US" dirty="0" err="1">
                <a:solidFill>
                  <a:schemeClr val="tx1">
                    <a:lumMod val="50000"/>
                    <a:lumOff val="50000"/>
                  </a:schemeClr>
                </a:solidFill>
              </a:rPr>
              <a:t>gruppi</a:t>
            </a:r>
            <a:r>
              <a:rPr lang="en-US" dirty="0">
                <a:solidFill>
                  <a:schemeClr val="tx1">
                    <a:lumMod val="50000"/>
                    <a:lumOff val="50000"/>
                  </a:schemeClr>
                </a:solidFill>
              </a:rPr>
              <a:t> (</a:t>
            </a:r>
            <a:r>
              <a:rPr lang="en-US" dirty="0" err="1">
                <a:solidFill>
                  <a:schemeClr val="tx1">
                    <a:lumMod val="50000"/>
                    <a:lumOff val="50000"/>
                  </a:schemeClr>
                </a:solidFill>
              </a:rPr>
              <a:t>pochi</a:t>
            </a:r>
            <a:r>
              <a:rPr lang="en-US" dirty="0">
                <a:solidFill>
                  <a:schemeClr val="tx1">
                    <a:lumMod val="50000"/>
                    <a:lumOff val="50000"/>
                  </a:schemeClr>
                </a:solidFill>
              </a:rPr>
              <a:t> ma </a:t>
            </a:r>
            <a:r>
              <a:rPr lang="en-US" dirty="0" err="1">
                <a:solidFill>
                  <a:schemeClr val="tx1">
                    <a:lumMod val="50000"/>
                    <a:lumOff val="50000"/>
                  </a:schemeClr>
                </a:solidFill>
              </a:rPr>
              <a:t>rumorosi</a:t>
            </a:r>
            <a:r>
              <a:rPr lang="mr-IN" dirty="0">
                <a:solidFill>
                  <a:schemeClr val="tx1">
                    <a:lumMod val="50000"/>
                    <a:lumOff val="50000"/>
                  </a:schemeClr>
                </a:solidFill>
              </a:rPr>
              <a:t>…</a:t>
            </a:r>
            <a:r>
              <a:rPr lang="en-US" dirty="0">
                <a:solidFill>
                  <a:schemeClr val="tx1">
                    <a:lumMod val="50000"/>
                    <a:lumOff val="50000"/>
                  </a:schemeClr>
                </a:solidFill>
              </a:rPr>
              <a:t>)</a:t>
            </a:r>
          </a:p>
          <a:p>
            <a:pPr marL="214313" indent="-214313">
              <a:buFont typeface="Arial"/>
              <a:buChar char="•"/>
            </a:pPr>
            <a:r>
              <a:rPr lang="en-US" dirty="0" err="1">
                <a:solidFill>
                  <a:schemeClr val="tx1">
                    <a:lumMod val="50000"/>
                    <a:lumOff val="50000"/>
                  </a:schemeClr>
                </a:solidFill>
              </a:rPr>
              <a:t>Rende</a:t>
            </a:r>
            <a:r>
              <a:rPr lang="en-US" dirty="0">
                <a:solidFill>
                  <a:schemeClr val="tx1">
                    <a:lumMod val="50000"/>
                    <a:lumOff val="50000"/>
                  </a:schemeClr>
                </a:solidFill>
              </a:rPr>
              <a:t> tutti </a:t>
            </a:r>
            <a:r>
              <a:rPr lang="en-US" dirty="0" err="1">
                <a:solidFill>
                  <a:schemeClr val="tx1">
                    <a:lumMod val="50000"/>
                    <a:lumOff val="50000"/>
                  </a:schemeClr>
                </a:solidFill>
              </a:rPr>
              <a:t>fruitori</a:t>
            </a:r>
            <a:r>
              <a:rPr lang="en-US" dirty="0">
                <a:solidFill>
                  <a:schemeClr val="tx1">
                    <a:lumMod val="50000"/>
                    <a:lumOff val="50000"/>
                  </a:schemeClr>
                </a:solidFill>
              </a:rPr>
              <a:t> </a:t>
            </a:r>
            <a:r>
              <a:rPr lang="en-US" dirty="0" err="1">
                <a:solidFill>
                  <a:schemeClr val="tx1">
                    <a:lumMod val="50000"/>
                    <a:lumOff val="50000"/>
                  </a:schemeClr>
                </a:solidFill>
              </a:rPr>
              <a:t>dell’informazione</a:t>
            </a:r>
            <a:r>
              <a:rPr lang="en-US" dirty="0">
                <a:solidFill>
                  <a:schemeClr val="tx1">
                    <a:lumMod val="50000"/>
                    <a:lumOff val="50000"/>
                  </a:schemeClr>
                </a:solidFill>
              </a:rPr>
              <a:t> ma </a:t>
            </a:r>
            <a:r>
              <a:rPr lang="en-US" dirty="0" err="1">
                <a:solidFill>
                  <a:schemeClr val="tx1">
                    <a:lumMod val="50000"/>
                    <a:lumOff val="50000"/>
                  </a:schemeClr>
                </a:solidFill>
              </a:rPr>
              <a:t>anche</a:t>
            </a:r>
            <a:r>
              <a:rPr lang="en-US" dirty="0">
                <a:solidFill>
                  <a:schemeClr val="tx1">
                    <a:lumMod val="50000"/>
                    <a:lumOff val="50000"/>
                  </a:schemeClr>
                </a:solidFill>
              </a:rPr>
              <a:t> </a:t>
            </a:r>
            <a:r>
              <a:rPr lang="en-US" dirty="0" err="1">
                <a:solidFill>
                  <a:schemeClr val="tx1">
                    <a:lumMod val="50000"/>
                    <a:lumOff val="50000"/>
                  </a:schemeClr>
                </a:solidFill>
              </a:rPr>
              <a:t>emettitori</a:t>
            </a:r>
            <a:r>
              <a:rPr lang="en-US" dirty="0">
                <a:solidFill>
                  <a:schemeClr val="tx1">
                    <a:lumMod val="50000"/>
                    <a:lumOff val="50000"/>
                  </a:schemeClr>
                </a:solidFill>
              </a:rPr>
              <a:t> (basta un click!</a:t>
            </a:r>
            <a:r>
              <a:rPr lang="it-IT" dirty="0">
                <a:solidFill>
                  <a:schemeClr val="tx1">
                    <a:lumMod val="50000"/>
                    <a:lumOff val="50000"/>
                  </a:schemeClr>
                </a:solidFill>
              </a:rPr>
              <a:t>)</a:t>
            </a:r>
          </a:p>
          <a:p>
            <a:pPr marL="214313" indent="-214313">
              <a:buFont typeface="Arial"/>
              <a:buChar char="•"/>
            </a:pPr>
            <a:r>
              <a:rPr lang="en-US" dirty="0" err="1">
                <a:solidFill>
                  <a:schemeClr val="tx1">
                    <a:lumMod val="50000"/>
                    <a:lumOff val="50000"/>
                  </a:schemeClr>
                </a:solidFill>
              </a:rPr>
              <a:t>Soprattutto</a:t>
            </a:r>
            <a:r>
              <a:rPr lang="en-US" dirty="0">
                <a:solidFill>
                  <a:schemeClr val="tx1">
                    <a:lumMod val="50000"/>
                    <a:lumOff val="50000"/>
                  </a:schemeClr>
                </a:solidFill>
              </a:rPr>
              <a:t> </a:t>
            </a:r>
            <a:r>
              <a:rPr lang="en-US" dirty="0" err="1">
                <a:solidFill>
                  <a:schemeClr val="tx1">
                    <a:lumMod val="50000"/>
                    <a:lumOff val="50000"/>
                  </a:schemeClr>
                </a:solidFill>
              </a:rPr>
              <a:t>aumenta</a:t>
            </a:r>
            <a:r>
              <a:rPr lang="en-US" dirty="0">
                <a:solidFill>
                  <a:schemeClr val="tx1">
                    <a:lumMod val="50000"/>
                    <a:lumOff val="50000"/>
                  </a:schemeClr>
                </a:solidFill>
              </a:rPr>
              <a:t> a </a:t>
            </a:r>
            <a:r>
              <a:rPr lang="en-US" dirty="0" err="1">
                <a:solidFill>
                  <a:schemeClr val="tx1">
                    <a:lumMod val="50000"/>
                    <a:lumOff val="50000"/>
                  </a:schemeClr>
                </a:solidFill>
              </a:rPr>
              <a:t>dismisura</a:t>
            </a:r>
            <a:r>
              <a:rPr lang="en-US" dirty="0">
                <a:solidFill>
                  <a:schemeClr val="tx1">
                    <a:lumMod val="50000"/>
                    <a:lumOff val="50000"/>
                  </a:schemeClr>
                </a:solidFill>
              </a:rPr>
              <a:t> il </a:t>
            </a:r>
            <a:r>
              <a:rPr lang="en-US" dirty="0" err="1">
                <a:solidFill>
                  <a:schemeClr val="tx1">
                    <a:lumMod val="50000"/>
                    <a:lumOff val="50000"/>
                  </a:schemeClr>
                </a:solidFill>
              </a:rPr>
              <a:t>numero</a:t>
            </a:r>
            <a:r>
              <a:rPr lang="en-US" dirty="0">
                <a:solidFill>
                  <a:schemeClr val="tx1">
                    <a:lumMod val="50000"/>
                    <a:lumOff val="50000"/>
                  </a:schemeClr>
                </a:solidFill>
              </a:rPr>
              <a:t> di </a:t>
            </a:r>
            <a:r>
              <a:rPr lang="en-US" dirty="0" err="1">
                <a:solidFill>
                  <a:schemeClr val="tx1">
                    <a:lumMod val="50000"/>
                    <a:lumOff val="50000"/>
                  </a:schemeClr>
                </a:solidFill>
              </a:rPr>
              <a:t>informazioni</a:t>
            </a:r>
            <a:r>
              <a:rPr lang="en-US" dirty="0">
                <a:solidFill>
                  <a:schemeClr val="tx1">
                    <a:lumMod val="50000"/>
                    <a:lumOff val="50000"/>
                  </a:schemeClr>
                </a:solidFill>
              </a:rPr>
              <a:t> </a:t>
            </a:r>
            <a:r>
              <a:rPr lang="en-US" dirty="0" err="1">
                <a:solidFill>
                  <a:schemeClr val="tx1">
                    <a:lumMod val="50000"/>
                    <a:lumOff val="50000"/>
                  </a:schemeClr>
                </a:solidFill>
              </a:rPr>
              <a:t>circolanti</a:t>
            </a:r>
            <a:r>
              <a:rPr lang="mr-IN" dirty="0">
                <a:solidFill>
                  <a:schemeClr val="tx1">
                    <a:lumMod val="50000"/>
                    <a:lumOff val="50000"/>
                  </a:schemeClr>
                </a:solidFill>
              </a:rPr>
              <a:t>…</a:t>
            </a:r>
            <a:endParaRPr lang="it-IT" dirty="0">
              <a:solidFill>
                <a:schemeClr val="tx1">
                  <a:lumMod val="50000"/>
                  <a:lumOff val="50000"/>
                </a:schemeClr>
              </a:solidFill>
            </a:endParaRPr>
          </a:p>
          <a:p>
            <a:pPr marL="214313" indent="-214313">
              <a:buFont typeface="Arial"/>
              <a:buChar char="•"/>
            </a:pPr>
            <a:r>
              <a:rPr lang="it-IT" dirty="0">
                <a:solidFill>
                  <a:schemeClr val="tx1">
                    <a:lumMod val="50000"/>
                    <a:lumOff val="50000"/>
                  </a:schemeClr>
                </a:solidFill>
              </a:rPr>
              <a:t>E rende tutto molto veloce</a:t>
            </a:r>
            <a:r>
              <a:rPr lang="mr-IN" dirty="0">
                <a:solidFill>
                  <a:schemeClr val="tx1">
                    <a:lumMod val="50000"/>
                    <a:lumOff val="50000"/>
                  </a:schemeClr>
                </a:solidFill>
              </a:rPr>
              <a:t>…</a:t>
            </a:r>
            <a:endParaRPr lang="it-IT" dirty="0">
              <a:solidFill>
                <a:schemeClr val="tx1">
                  <a:lumMod val="50000"/>
                  <a:lumOff val="50000"/>
                </a:schemeClr>
              </a:solidFill>
            </a:endParaRPr>
          </a:p>
          <a:p>
            <a:endParaRPr lang="it-IT" sz="1350" dirty="0"/>
          </a:p>
        </p:txBody>
      </p:sp>
      <p:sp>
        <p:nvSpPr>
          <p:cNvPr id="8" name="Segnaposto data 7">
            <a:extLst>
              <a:ext uri="{FF2B5EF4-FFF2-40B4-BE49-F238E27FC236}">
                <a16:creationId xmlns:a16="http://schemas.microsoft.com/office/drawing/2014/main" id="{808C56F1-DFBF-240A-D2FA-C119DF39EE13}"/>
              </a:ext>
            </a:extLst>
          </p:cNvPr>
          <p:cNvSpPr>
            <a:spLocks noGrp="1"/>
          </p:cNvSpPr>
          <p:nvPr>
            <p:ph type="dt" sz="half" idx="10"/>
          </p:nvPr>
        </p:nvSpPr>
        <p:spPr/>
        <p:txBody>
          <a:bodyPr/>
          <a:lstStyle/>
          <a:p>
            <a:r>
              <a:rPr lang="it-IT"/>
              <a:t>12/03/24</a:t>
            </a:r>
          </a:p>
        </p:txBody>
      </p:sp>
      <p:sp>
        <p:nvSpPr>
          <p:cNvPr id="10" name="Segnaposto numero diapositiva 9">
            <a:extLst>
              <a:ext uri="{FF2B5EF4-FFF2-40B4-BE49-F238E27FC236}">
                <a16:creationId xmlns:a16="http://schemas.microsoft.com/office/drawing/2014/main" id="{40B597C5-A52A-49EE-A6C3-AB4673F2B5F6}"/>
              </a:ext>
            </a:extLst>
          </p:cNvPr>
          <p:cNvSpPr>
            <a:spLocks noGrp="1"/>
          </p:cNvSpPr>
          <p:nvPr>
            <p:ph type="sldNum" sz="quarter" idx="12"/>
          </p:nvPr>
        </p:nvSpPr>
        <p:spPr/>
        <p:txBody>
          <a:bodyPr/>
          <a:lstStyle/>
          <a:p>
            <a:fld id="{7B37E3E1-1262-7249-8909-3FCE725F6DA6}" type="slidenum">
              <a:rPr lang="it-IT" smtClean="0"/>
              <a:t>167</a:t>
            </a:fld>
            <a:endParaRPr lang="it-IT"/>
          </a:p>
        </p:txBody>
      </p:sp>
    </p:spTree>
    <p:extLst>
      <p:ext uri="{BB962C8B-B14F-4D97-AF65-F5344CB8AC3E}">
        <p14:creationId xmlns:p14="http://schemas.microsoft.com/office/powerpoint/2010/main" val="248355788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6E9388-A4DA-4756-B1A3-82168ADCA24F}"/>
              </a:ext>
            </a:extLst>
          </p:cNvPr>
          <p:cNvSpPr>
            <a:spLocks noGrp="1"/>
          </p:cNvSpPr>
          <p:nvPr>
            <p:ph type="title"/>
          </p:nvPr>
        </p:nvSpPr>
        <p:spPr/>
        <p:txBody>
          <a:bodyPr/>
          <a:lstStyle/>
          <a:p>
            <a:r>
              <a:rPr lang="it-IT" dirty="0"/>
              <a:t>Quindi, il colpevole…?</a:t>
            </a:r>
          </a:p>
        </p:txBody>
      </p:sp>
      <p:sp>
        <p:nvSpPr>
          <p:cNvPr id="3" name="Segnaposto data 2">
            <a:extLst>
              <a:ext uri="{FF2B5EF4-FFF2-40B4-BE49-F238E27FC236}">
                <a16:creationId xmlns:a16="http://schemas.microsoft.com/office/drawing/2014/main" id="{E5958C9E-B7CC-D95B-1223-D8D743B257C8}"/>
              </a:ext>
            </a:extLst>
          </p:cNvPr>
          <p:cNvSpPr>
            <a:spLocks noGrp="1"/>
          </p:cNvSpPr>
          <p:nvPr>
            <p:ph type="dt" sz="half" idx="10"/>
          </p:nvPr>
        </p:nvSpPr>
        <p:spPr/>
        <p:txBody>
          <a:bodyPr/>
          <a:lstStyle/>
          <a:p>
            <a:r>
              <a:rPr lang="it-IT"/>
              <a:t>12/03/24</a:t>
            </a:r>
          </a:p>
        </p:txBody>
      </p:sp>
      <p:sp>
        <p:nvSpPr>
          <p:cNvPr id="8" name="Segnaposto numero diapositiva 7">
            <a:extLst>
              <a:ext uri="{FF2B5EF4-FFF2-40B4-BE49-F238E27FC236}">
                <a16:creationId xmlns:a16="http://schemas.microsoft.com/office/drawing/2014/main" id="{04D901E1-60BB-0BDC-6326-60E4828208FD}"/>
              </a:ext>
            </a:extLst>
          </p:cNvPr>
          <p:cNvSpPr>
            <a:spLocks noGrp="1"/>
          </p:cNvSpPr>
          <p:nvPr>
            <p:ph type="sldNum" sz="quarter" idx="12"/>
          </p:nvPr>
        </p:nvSpPr>
        <p:spPr/>
        <p:txBody>
          <a:bodyPr/>
          <a:lstStyle/>
          <a:p>
            <a:fld id="{7B37E3E1-1262-7249-8909-3FCE725F6DA6}" type="slidenum">
              <a:rPr lang="it-IT" smtClean="0"/>
              <a:t>168</a:t>
            </a:fld>
            <a:endParaRPr lang="it-IT"/>
          </a:p>
        </p:txBody>
      </p:sp>
    </p:spTree>
    <p:extLst>
      <p:ext uri="{BB962C8B-B14F-4D97-AF65-F5344CB8AC3E}">
        <p14:creationId xmlns:p14="http://schemas.microsoft.com/office/powerpoint/2010/main" val="11125525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Schermata 2021-05-25 alle 10.19.54.png">
            <a:extLst>
              <a:ext uri="{FF2B5EF4-FFF2-40B4-BE49-F238E27FC236}">
                <a16:creationId xmlns:a16="http://schemas.microsoft.com/office/drawing/2014/main" id="{5BB31BCE-50A8-122C-4DCA-0E6B9DCA3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240" y="1014983"/>
            <a:ext cx="7527520" cy="4093271"/>
          </a:xfrm>
          <a:prstGeom prst="rect">
            <a:avLst/>
          </a:prstGeom>
        </p:spPr>
      </p:pic>
      <p:sp>
        <p:nvSpPr>
          <p:cNvPr id="2" name="Segnaposto data 1">
            <a:extLst>
              <a:ext uri="{FF2B5EF4-FFF2-40B4-BE49-F238E27FC236}">
                <a16:creationId xmlns:a16="http://schemas.microsoft.com/office/drawing/2014/main" id="{A3121CF8-B836-4101-4051-6EFB9B554995}"/>
              </a:ext>
            </a:extLst>
          </p:cNvPr>
          <p:cNvSpPr>
            <a:spLocks noGrp="1"/>
          </p:cNvSpPr>
          <p:nvPr>
            <p:ph type="dt" sz="half" idx="10"/>
          </p:nvPr>
        </p:nvSpPr>
        <p:spPr/>
        <p:txBody>
          <a:bodyPr/>
          <a:lstStyle/>
          <a:p>
            <a:r>
              <a:rPr lang="it-IT"/>
              <a:t>12/03/24</a:t>
            </a:r>
          </a:p>
        </p:txBody>
      </p:sp>
      <p:sp>
        <p:nvSpPr>
          <p:cNvPr id="8" name="Segnaposto numero diapositiva 7">
            <a:extLst>
              <a:ext uri="{FF2B5EF4-FFF2-40B4-BE49-F238E27FC236}">
                <a16:creationId xmlns:a16="http://schemas.microsoft.com/office/drawing/2014/main" id="{4F0DFAEA-FA55-CE37-4E68-774A8614E244}"/>
              </a:ext>
            </a:extLst>
          </p:cNvPr>
          <p:cNvSpPr>
            <a:spLocks noGrp="1"/>
          </p:cNvSpPr>
          <p:nvPr>
            <p:ph type="sldNum" sz="quarter" idx="12"/>
          </p:nvPr>
        </p:nvSpPr>
        <p:spPr/>
        <p:txBody>
          <a:bodyPr/>
          <a:lstStyle/>
          <a:p>
            <a:fld id="{7B37E3E1-1262-7249-8909-3FCE725F6DA6}" type="slidenum">
              <a:rPr lang="it-IT" smtClean="0"/>
              <a:t>169</a:t>
            </a:fld>
            <a:endParaRPr lang="it-IT"/>
          </a:p>
        </p:txBody>
      </p:sp>
    </p:spTree>
    <p:extLst>
      <p:ext uri="{BB962C8B-B14F-4D97-AF65-F5344CB8AC3E}">
        <p14:creationId xmlns:p14="http://schemas.microsoft.com/office/powerpoint/2010/main" val="3768459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Ok, ma quale metodo?</a:t>
            </a:r>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17</a:t>
            </a:fld>
            <a:endParaRPr lang="it-IT"/>
          </a:p>
        </p:txBody>
      </p:sp>
      <p:pic>
        <p:nvPicPr>
          <p:cNvPr id="7" name="Google Shape;47;p10"/>
          <p:cNvPicPr preferRelativeResize="0"/>
          <p:nvPr/>
        </p:nvPicPr>
        <p:blipFill>
          <a:blip r:embed="rId3">
            <a:alphaModFix/>
          </a:blip>
          <a:stretch>
            <a:fillRect/>
          </a:stretch>
        </p:blipFill>
        <p:spPr>
          <a:xfrm>
            <a:off x="2565075" y="1993900"/>
            <a:ext cx="4013850" cy="4260596"/>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79074930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Schermata 2021-06-03 alle 15.59.27.png">
            <a:extLst>
              <a:ext uri="{FF2B5EF4-FFF2-40B4-BE49-F238E27FC236}">
                <a16:creationId xmlns:a16="http://schemas.microsoft.com/office/drawing/2014/main" id="{DCB64CEA-7A49-420A-BE91-BEC324BDF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0935" y="1130644"/>
            <a:ext cx="5002130" cy="4036285"/>
          </a:xfrm>
          <a:prstGeom prst="rect">
            <a:avLst/>
          </a:prstGeom>
        </p:spPr>
      </p:pic>
      <p:sp>
        <p:nvSpPr>
          <p:cNvPr id="2" name="Segnaposto data 1">
            <a:extLst>
              <a:ext uri="{FF2B5EF4-FFF2-40B4-BE49-F238E27FC236}">
                <a16:creationId xmlns:a16="http://schemas.microsoft.com/office/drawing/2014/main" id="{B565CD60-C461-3A8D-AB5C-C6D8219633FA}"/>
              </a:ext>
            </a:extLst>
          </p:cNvPr>
          <p:cNvSpPr>
            <a:spLocks noGrp="1"/>
          </p:cNvSpPr>
          <p:nvPr>
            <p:ph type="dt" sz="half" idx="10"/>
          </p:nvPr>
        </p:nvSpPr>
        <p:spPr/>
        <p:txBody>
          <a:bodyPr/>
          <a:lstStyle/>
          <a:p>
            <a:r>
              <a:rPr lang="it-IT"/>
              <a:t>12/03/24</a:t>
            </a:r>
          </a:p>
        </p:txBody>
      </p:sp>
      <p:sp>
        <p:nvSpPr>
          <p:cNvPr id="8" name="Segnaposto numero diapositiva 7">
            <a:extLst>
              <a:ext uri="{FF2B5EF4-FFF2-40B4-BE49-F238E27FC236}">
                <a16:creationId xmlns:a16="http://schemas.microsoft.com/office/drawing/2014/main" id="{6A8D89E9-0409-4E55-A8C5-929F8EDD8E91}"/>
              </a:ext>
            </a:extLst>
          </p:cNvPr>
          <p:cNvSpPr>
            <a:spLocks noGrp="1"/>
          </p:cNvSpPr>
          <p:nvPr>
            <p:ph type="sldNum" sz="quarter" idx="12"/>
          </p:nvPr>
        </p:nvSpPr>
        <p:spPr/>
        <p:txBody>
          <a:bodyPr/>
          <a:lstStyle/>
          <a:p>
            <a:fld id="{7B37E3E1-1262-7249-8909-3FCE725F6DA6}" type="slidenum">
              <a:rPr lang="it-IT" smtClean="0"/>
              <a:t>170</a:t>
            </a:fld>
            <a:endParaRPr lang="it-IT"/>
          </a:p>
        </p:txBody>
      </p:sp>
    </p:spTree>
    <p:extLst>
      <p:ext uri="{BB962C8B-B14F-4D97-AF65-F5344CB8AC3E}">
        <p14:creationId xmlns:p14="http://schemas.microsoft.com/office/powerpoint/2010/main" val="108043712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7" descr="vaxxed-1.jpg">
            <a:extLst>
              <a:ext uri="{FF2B5EF4-FFF2-40B4-BE49-F238E27FC236}">
                <a16:creationId xmlns:a16="http://schemas.microsoft.com/office/drawing/2014/main" id="{1BB1523E-605F-B5BD-5E3C-584C50CBA4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2998" y="1147055"/>
            <a:ext cx="6858005" cy="3684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id="{7796D128-0C7F-FCC4-96A8-C3E6AA06AD9C}"/>
              </a:ext>
            </a:extLst>
          </p:cNvPr>
          <p:cNvSpPr>
            <a:spLocks noGrp="1"/>
          </p:cNvSpPr>
          <p:nvPr>
            <p:ph type="dt" sz="half" idx="10"/>
          </p:nvPr>
        </p:nvSpPr>
        <p:spPr/>
        <p:txBody>
          <a:bodyPr/>
          <a:lstStyle/>
          <a:p>
            <a:r>
              <a:rPr lang="it-IT"/>
              <a:t>12/03/24</a:t>
            </a:r>
          </a:p>
        </p:txBody>
      </p:sp>
      <p:sp>
        <p:nvSpPr>
          <p:cNvPr id="8" name="Segnaposto numero diapositiva 7">
            <a:extLst>
              <a:ext uri="{FF2B5EF4-FFF2-40B4-BE49-F238E27FC236}">
                <a16:creationId xmlns:a16="http://schemas.microsoft.com/office/drawing/2014/main" id="{5F18B230-FA7F-4189-3CA3-5605A5D308B5}"/>
              </a:ext>
            </a:extLst>
          </p:cNvPr>
          <p:cNvSpPr>
            <a:spLocks noGrp="1"/>
          </p:cNvSpPr>
          <p:nvPr>
            <p:ph type="sldNum" sz="quarter" idx="12"/>
          </p:nvPr>
        </p:nvSpPr>
        <p:spPr/>
        <p:txBody>
          <a:bodyPr/>
          <a:lstStyle/>
          <a:p>
            <a:fld id="{7B37E3E1-1262-7249-8909-3FCE725F6DA6}" type="slidenum">
              <a:rPr lang="it-IT" smtClean="0"/>
              <a:t>171</a:t>
            </a:fld>
            <a:endParaRPr lang="it-IT"/>
          </a:p>
        </p:txBody>
      </p:sp>
    </p:spTree>
    <p:extLst>
      <p:ext uri="{BB962C8B-B14F-4D97-AF65-F5344CB8AC3E}">
        <p14:creationId xmlns:p14="http://schemas.microsoft.com/office/powerpoint/2010/main" val="171250175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20-things-you-probably-didnt-know-about-the-human-brain.jpg">
            <a:extLst>
              <a:ext uri="{FF2B5EF4-FFF2-40B4-BE49-F238E27FC236}">
                <a16:creationId xmlns:a16="http://schemas.microsoft.com/office/drawing/2014/main" id="{8368FD03-0FF6-837C-27B2-07FC25735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675" y="1492691"/>
            <a:ext cx="4530765" cy="3021986"/>
          </a:xfrm>
          <a:prstGeom prst="rect">
            <a:avLst/>
          </a:prstGeom>
        </p:spPr>
      </p:pic>
      <p:sp>
        <p:nvSpPr>
          <p:cNvPr id="2" name="Segnaposto data 1">
            <a:extLst>
              <a:ext uri="{FF2B5EF4-FFF2-40B4-BE49-F238E27FC236}">
                <a16:creationId xmlns:a16="http://schemas.microsoft.com/office/drawing/2014/main" id="{9A71DAC6-6562-DDC1-C5C3-406F63D5FC35}"/>
              </a:ext>
            </a:extLst>
          </p:cNvPr>
          <p:cNvSpPr>
            <a:spLocks noGrp="1"/>
          </p:cNvSpPr>
          <p:nvPr>
            <p:ph type="dt" sz="half" idx="10"/>
          </p:nvPr>
        </p:nvSpPr>
        <p:spPr/>
        <p:txBody>
          <a:bodyPr/>
          <a:lstStyle/>
          <a:p>
            <a:r>
              <a:rPr lang="it-IT"/>
              <a:t>12/03/24</a:t>
            </a:r>
          </a:p>
        </p:txBody>
      </p:sp>
      <p:sp>
        <p:nvSpPr>
          <p:cNvPr id="8" name="Segnaposto numero diapositiva 7">
            <a:extLst>
              <a:ext uri="{FF2B5EF4-FFF2-40B4-BE49-F238E27FC236}">
                <a16:creationId xmlns:a16="http://schemas.microsoft.com/office/drawing/2014/main" id="{93931E02-50CB-AE25-3F6A-AC0EEFDED67C}"/>
              </a:ext>
            </a:extLst>
          </p:cNvPr>
          <p:cNvSpPr>
            <a:spLocks noGrp="1"/>
          </p:cNvSpPr>
          <p:nvPr>
            <p:ph type="sldNum" sz="quarter" idx="12"/>
          </p:nvPr>
        </p:nvSpPr>
        <p:spPr/>
        <p:txBody>
          <a:bodyPr/>
          <a:lstStyle/>
          <a:p>
            <a:fld id="{7B37E3E1-1262-7249-8909-3FCE725F6DA6}" type="slidenum">
              <a:rPr lang="it-IT" smtClean="0"/>
              <a:t>172</a:t>
            </a:fld>
            <a:endParaRPr lang="it-IT"/>
          </a:p>
        </p:txBody>
      </p:sp>
    </p:spTree>
    <p:extLst>
      <p:ext uri="{BB962C8B-B14F-4D97-AF65-F5344CB8AC3E}">
        <p14:creationId xmlns:p14="http://schemas.microsoft.com/office/powerpoint/2010/main" val="15143929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C98377-DABD-E214-41FD-9B8B37D746FA}"/>
              </a:ext>
            </a:extLst>
          </p:cNvPr>
          <p:cNvSpPr>
            <a:spLocks noGrp="1"/>
          </p:cNvSpPr>
          <p:nvPr>
            <p:ph type="title"/>
          </p:nvPr>
        </p:nvSpPr>
        <p:spPr/>
        <p:txBody>
          <a:bodyPr/>
          <a:lstStyle/>
          <a:p>
            <a:r>
              <a:rPr lang="it-IT" dirty="0"/>
              <a:t>Come ci difendiamo? 1. Riconoscendole</a:t>
            </a:r>
          </a:p>
        </p:txBody>
      </p:sp>
      <p:sp>
        <p:nvSpPr>
          <p:cNvPr id="3" name="Segnaposto contenuto 2">
            <a:extLst>
              <a:ext uri="{FF2B5EF4-FFF2-40B4-BE49-F238E27FC236}">
                <a16:creationId xmlns:a16="http://schemas.microsoft.com/office/drawing/2014/main" id="{2FE1F092-DD8C-912B-0BB0-F48F0877F652}"/>
              </a:ext>
            </a:extLst>
          </p:cNvPr>
          <p:cNvSpPr>
            <a:spLocks noGrp="1"/>
          </p:cNvSpPr>
          <p:nvPr>
            <p:ph idx="1"/>
          </p:nvPr>
        </p:nvSpPr>
        <p:spPr>
          <a:xfrm>
            <a:off x="579120" y="1868424"/>
            <a:ext cx="8229600" cy="4525965"/>
          </a:xfrm>
        </p:spPr>
        <p:txBody>
          <a:bodyPr/>
          <a:lstStyle/>
          <a:p>
            <a:pPr marL="214313" indent="-214313">
              <a:buFont typeface="Arial"/>
              <a:buChar char="•"/>
            </a:pPr>
            <a:r>
              <a:rPr lang="it-IT" sz="2100" dirty="0"/>
              <a:t>I buoni, i cattivi, l’arma di offesa, l’eroe che ci difende</a:t>
            </a:r>
            <a:r>
              <a:rPr lang="mr-IN" sz="2100" dirty="0"/>
              <a:t>…</a:t>
            </a:r>
            <a:endParaRPr lang="it-IT" sz="2100" dirty="0"/>
          </a:p>
          <a:p>
            <a:pPr marL="214313" indent="-214313">
              <a:buFont typeface="Arial"/>
              <a:buChar char="•"/>
            </a:pPr>
            <a:r>
              <a:rPr lang="it-IT" sz="2100" dirty="0"/>
              <a:t>Offrono risposte semplici ai problemi complessi</a:t>
            </a:r>
          </a:p>
          <a:p>
            <a:pPr marL="214313" indent="-214313">
              <a:buFont typeface="Arial"/>
              <a:buChar char="•"/>
            </a:pPr>
            <a:r>
              <a:rPr lang="it-IT" sz="2100" dirty="0"/>
              <a:t>Danno modo di sentirsi intelligenti!</a:t>
            </a:r>
          </a:p>
          <a:p>
            <a:pPr marL="214313" indent="-214313">
              <a:buFont typeface="Arial"/>
              <a:buChar char="•"/>
            </a:pPr>
            <a:r>
              <a:rPr lang="it-IT" sz="2100" dirty="0"/>
              <a:t>Hanno varianti che cambiano un po’ nel tempo e col contesto</a:t>
            </a:r>
          </a:p>
          <a:p>
            <a:pPr marL="214313" indent="-214313">
              <a:buFont typeface="Arial"/>
              <a:buChar char="•"/>
            </a:pPr>
            <a:r>
              <a:rPr lang="it-IT" sz="2100" dirty="0"/>
              <a:t>A volte c’è chi ci guadagna e può essere un guadagno immateriale</a:t>
            </a:r>
          </a:p>
        </p:txBody>
      </p:sp>
      <p:sp>
        <p:nvSpPr>
          <p:cNvPr id="7" name="Segnaposto data 6">
            <a:extLst>
              <a:ext uri="{FF2B5EF4-FFF2-40B4-BE49-F238E27FC236}">
                <a16:creationId xmlns:a16="http://schemas.microsoft.com/office/drawing/2014/main" id="{9B3F441E-88A8-CE15-0071-613CFC67ED51}"/>
              </a:ext>
            </a:extLst>
          </p:cNvPr>
          <p:cNvSpPr>
            <a:spLocks noGrp="1"/>
          </p:cNvSpPr>
          <p:nvPr>
            <p:ph type="dt" sz="half" idx="10"/>
          </p:nvPr>
        </p:nvSpPr>
        <p:spPr/>
        <p:txBody>
          <a:bodyPr/>
          <a:lstStyle/>
          <a:p>
            <a:r>
              <a:rPr lang="it-IT"/>
              <a:t>12/03/24</a:t>
            </a:r>
          </a:p>
        </p:txBody>
      </p:sp>
      <p:sp>
        <p:nvSpPr>
          <p:cNvPr id="9" name="Segnaposto numero diapositiva 8">
            <a:extLst>
              <a:ext uri="{FF2B5EF4-FFF2-40B4-BE49-F238E27FC236}">
                <a16:creationId xmlns:a16="http://schemas.microsoft.com/office/drawing/2014/main" id="{B7AE6942-8849-D9B9-39DB-F4BD6B32C9EF}"/>
              </a:ext>
            </a:extLst>
          </p:cNvPr>
          <p:cNvSpPr>
            <a:spLocks noGrp="1"/>
          </p:cNvSpPr>
          <p:nvPr>
            <p:ph type="sldNum" sz="quarter" idx="12"/>
          </p:nvPr>
        </p:nvSpPr>
        <p:spPr/>
        <p:txBody>
          <a:bodyPr/>
          <a:lstStyle/>
          <a:p>
            <a:fld id="{7B37E3E1-1262-7249-8909-3FCE725F6DA6}" type="slidenum">
              <a:rPr lang="it-IT" smtClean="0"/>
              <a:t>173</a:t>
            </a:fld>
            <a:endParaRPr lang="it-IT"/>
          </a:p>
        </p:txBody>
      </p:sp>
    </p:spTree>
    <p:extLst>
      <p:ext uri="{BB962C8B-B14F-4D97-AF65-F5344CB8AC3E}">
        <p14:creationId xmlns:p14="http://schemas.microsoft.com/office/powerpoint/2010/main" val="48024637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6E9388-A4DA-4756-B1A3-82168ADCA24F}"/>
              </a:ext>
            </a:extLst>
          </p:cNvPr>
          <p:cNvSpPr>
            <a:spLocks noGrp="1"/>
          </p:cNvSpPr>
          <p:nvPr>
            <p:ph type="title"/>
          </p:nvPr>
        </p:nvSpPr>
        <p:spPr/>
        <p:txBody>
          <a:bodyPr/>
          <a:lstStyle/>
          <a:p>
            <a:r>
              <a:rPr lang="it-IT" dirty="0"/>
              <a:t>Come ci difendiamo? 2. Pensiamoci un po’</a:t>
            </a:r>
          </a:p>
        </p:txBody>
      </p:sp>
      <p:sp>
        <p:nvSpPr>
          <p:cNvPr id="3" name="Segnaposto contenuto 2">
            <a:extLst>
              <a:ext uri="{FF2B5EF4-FFF2-40B4-BE49-F238E27FC236}">
                <a16:creationId xmlns:a16="http://schemas.microsoft.com/office/drawing/2014/main" id="{097D6581-1E18-70D8-4938-BA3A054B99AD}"/>
              </a:ext>
            </a:extLst>
          </p:cNvPr>
          <p:cNvSpPr>
            <a:spLocks noGrp="1"/>
          </p:cNvSpPr>
          <p:nvPr>
            <p:ph idx="1"/>
          </p:nvPr>
        </p:nvSpPr>
        <p:spPr>
          <a:xfrm>
            <a:off x="628650" y="2226469"/>
            <a:ext cx="7886700" cy="3263504"/>
          </a:xfrm>
        </p:spPr>
        <p:txBody>
          <a:bodyPr/>
          <a:lstStyle/>
          <a:p>
            <a:pPr marL="214313" indent="-214313">
              <a:buFont typeface="Arial"/>
              <a:buChar char="•"/>
            </a:pPr>
            <a:r>
              <a:rPr lang="it-IT" sz="2400" dirty="0"/>
              <a:t>Qual è la fonte?</a:t>
            </a:r>
          </a:p>
          <a:p>
            <a:pPr marL="214313" indent="-214313">
              <a:buFont typeface="Arial"/>
              <a:buChar char="•"/>
            </a:pPr>
            <a:r>
              <a:rPr lang="it-IT" sz="2400" dirty="0"/>
              <a:t>Posso verificarlo?</a:t>
            </a:r>
          </a:p>
          <a:p>
            <a:pPr marL="214313" indent="-214313">
              <a:buFont typeface="Arial"/>
              <a:buChar char="•"/>
            </a:pPr>
            <a:r>
              <a:rPr lang="it-IT" sz="2400" dirty="0"/>
              <a:t>Perché ci credo?</a:t>
            </a:r>
          </a:p>
          <a:p>
            <a:pPr marL="214313" indent="-214313">
              <a:buFont typeface="Arial"/>
              <a:buChar char="•"/>
            </a:pPr>
            <a:endParaRPr lang="it-IT" dirty="0"/>
          </a:p>
          <a:p>
            <a:pPr marL="214313" indent="-214313">
              <a:buFont typeface="Arial"/>
              <a:buChar char="•"/>
            </a:pPr>
            <a:endParaRPr lang="it-IT" sz="2100" dirty="0">
              <a:solidFill>
                <a:schemeClr val="tx1"/>
              </a:solidFill>
            </a:endParaRPr>
          </a:p>
        </p:txBody>
      </p:sp>
      <p:pic>
        <p:nvPicPr>
          <p:cNvPr id="7" name="Immagine 6" descr="cat.jpg">
            <a:extLst>
              <a:ext uri="{FF2B5EF4-FFF2-40B4-BE49-F238E27FC236}">
                <a16:creationId xmlns:a16="http://schemas.microsoft.com/office/drawing/2014/main" id="{733B21F2-CFD6-79DC-54D7-BF04308CF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132" y="2755053"/>
            <a:ext cx="2640396" cy="1835445"/>
          </a:xfrm>
          <a:prstGeom prst="rect">
            <a:avLst/>
          </a:prstGeom>
        </p:spPr>
      </p:pic>
      <p:sp>
        <p:nvSpPr>
          <p:cNvPr id="8" name="Segnaposto data 7">
            <a:extLst>
              <a:ext uri="{FF2B5EF4-FFF2-40B4-BE49-F238E27FC236}">
                <a16:creationId xmlns:a16="http://schemas.microsoft.com/office/drawing/2014/main" id="{70786FD1-6E29-EBAD-510D-A27BB4234FD1}"/>
              </a:ext>
            </a:extLst>
          </p:cNvPr>
          <p:cNvSpPr>
            <a:spLocks noGrp="1"/>
          </p:cNvSpPr>
          <p:nvPr>
            <p:ph type="dt" sz="half" idx="10"/>
          </p:nvPr>
        </p:nvSpPr>
        <p:spPr/>
        <p:txBody>
          <a:bodyPr/>
          <a:lstStyle/>
          <a:p>
            <a:r>
              <a:rPr lang="it-IT"/>
              <a:t>12/03/24</a:t>
            </a:r>
          </a:p>
        </p:txBody>
      </p:sp>
      <p:sp>
        <p:nvSpPr>
          <p:cNvPr id="10" name="Segnaposto numero diapositiva 9">
            <a:extLst>
              <a:ext uri="{FF2B5EF4-FFF2-40B4-BE49-F238E27FC236}">
                <a16:creationId xmlns:a16="http://schemas.microsoft.com/office/drawing/2014/main" id="{2EA8E24B-65B5-DF71-7377-F31DF50F56E1}"/>
              </a:ext>
            </a:extLst>
          </p:cNvPr>
          <p:cNvSpPr>
            <a:spLocks noGrp="1"/>
          </p:cNvSpPr>
          <p:nvPr>
            <p:ph type="sldNum" sz="quarter" idx="12"/>
          </p:nvPr>
        </p:nvSpPr>
        <p:spPr/>
        <p:txBody>
          <a:bodyPr/>
          <a:lstStyle/>
          <a:p>
            <a:fld id="{7B37E3E1-1262-7249-8909-3FCE725F6DA6}" type="slidenum">
              <a:rPr lang="it-IT" smtClean="0"/>
              <a:t>174</a:t>
            </a:fld>
            <a:endParaRPr lang="it-IT"/>
          </a:p>
        </p:txBody>
      </p:sp>
    </p:spTree>
    <p:extLst>
      <p:ext uri="{BB962C8B-B14F-4D97-AF65-F5344CB8AC3E}">
        <p14:creationId xmlns:p14="http://schemas.microsoft.com/office/powerpoint/2010/main" val="123645850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6E9388-A4DA-4756-B1A3-82168ADCA24F}"/>
              </a:ext>
            </a:extLst>
          </p:cNvPr>
          <p:cNvSpPr>
            <a:spLocks noGrp="1"/>
          </p:cNvSpPr>
          <p:nvPr>
            <p:ph type="title"/>
          </p:nvPr>
        </p:nvSpPr>
        <p:spPr/>
        <p:txBody>
          <a:bodyPr/>
          <a:lstStyle/>
          <a:p>
            <a:r>
              <a:rPr lang="it-IT" dirty="0"/>
              <a:t>Come ci difendiamo? 3. Umiltà</a:t>
            </a:r>
          </a:p>
        </p:txBody>
      </p:sp>
      <p:sp>
        <p:nvSpPr>
          <p:cNvPr id="3" name="Segnaposto contenuto 2">
            <a:extLst>
              <a:ext uri="{FF2B5EF4-FFF2-40B4-BE49-F238E27FC236}">
                <a16:creationId xmlns:a16="http://schemas.microsoft.com/office/drawing/2014/main" id="{097D6581-1E18-70D8-4938-BA3A054B99AD}"/>
              </a:ext>
            </a:extLst>
          </p:cNvPr>
          <p:cNvSpPr>
            <a:spLocks noGrp="1"/>
          </p:cNvSpPr>
          <p:nvPr>
            <p:ph idx="1"/>
          </p:nvPr>
        </p:nvSpPr>
        <p:spPr>
          <a:xfrm>
            <a:off x="628650" y="2226469"/>
            <a:ext cx="7886700" cy="3263504"/>
          </a:xfrm>
        </p:spPr>
        <p:txBody>
          <a:bodyPr/>
          <a:lstStyle/>
          <a:p>
            <a:pPr marL="214313" indent="-214313">
              <a:buFont typeface="Arial"/>
              <a:buChar char="•"/>
            </a:pPr>
            <a:r>
              <a:rPr lang="it-IT" dirty="0"/>
              <a:t>Se l’ho capito solo io, forse ho sbagliato</a:t>
            </a:r>
          </a:p>
          <a:p>
            <a:pPr marL="214313" indent="-214313">
              <a:buFont typeface="Arial"/>
              <a:buChar char="•"/>
            </a:pPr>
            <a:r>
              <a:rPr lang="it-IT" dirty="0"/>
              <a:t>Non sono il/la più furbo/a del mondo</a:t>
            </a:r>
          </a:p>
          <a:p>
            <a:pPr marL="214313" indent="-214313">
              <a:buFont typeface="Arial"/>
              <a:buChar char="•"/>
            </a:pPr>
            <a:r>
              <a:rPr lang="it-IT" dirty="0"/>
              <a:t>Prima di condividerla, preciso fonte ed elementi di fiducia, e necessaria incertezza</a:t>
            </a:r>
          </a:p>
          <a:p>
            <a:pPr marL="214313" indent="-214313">
              <a:buFont typeface="Arial"/>
              <a:buChar char="•"/>
            </a:pPr>
            <a:endParaRPr lang="it-IT" dirty="0"/>
          </a:p>
        </p:txBody>
      </p:sp>
      <p:sp>
        <p:nvSpPr>
          <p:cNvPr id="8" name="Segnaposto data 7">
            <a:extLst>
              <a:ext uri="{FF2B5EF4-FFF2-40B4-BE49-F238E27FC236}">
                <a16:creationId xmlns:a16="http://schemas.microsoft.com/office/drawing/2014/main" id="{4CBE3532-A7CD-7718-DCF4-7E2A52320234}"/>
              </a:ext>
            </a:extLst>
          </p:cNvPr>
          <p:cNvSpPr>
            <a:spLocks noGrp="1"/>
          </p:cNvSpPr>
          <p:nvPr>
            <p:ph type="dt" sz="half" idx="10"/>
          </p:nvPr>
        </p:nvSpPr>
        <p:spPr/>
        <p:txBody>
          <a:bodyPr/>
          <a:lstStyle/>
          <a:p>
            <a:r>
              <a:rPr lang="it-IT"/>
              <a:t>12/03/24</a:t>
            </a:r>
          </a:p>
        </p:txBody>
      </p:sp>
      <p:sp>
        <p:nvSpPr>
          <p:cNvPr id="10" name="Segnaposto numero diapositiva 9">
            <a:extLst>
              <a:ext uri="{FF2B5EF4-FFF2-40B4-BE49-F238E27FC236}">
                <a16:creationId xmlns:a16="http://schemas.microsoft.com/office/drawing/2014/main" id="{F4B598B6-081E-46FE-8FEB-33F6C64F863F}"/>
              </a:ext>
            </a:extLst>
          </p:cNvPr>
          <p:cNvSpPr>
            <a:spLocks noGrp="1"/>
          </p:cNvSpPr>
          <p:nvPr>
            <p:ph type="sldNum" sz="quarter" idx="12"/>
          </p:nvPr>
        </p:nvSpPr>
        <p:spPr/>
        <p:txBody>
          <a:bodyPr/>
          <a:lstStyle/>
          <a:p>
            <a:fld id="{7B37E3E1-1262-7249-8909-3FCE725F6DA6}" type="slidenum">
              <a:rPr lang="it-IT" smtClean="0"/>
              <a:t>175</a:t>
            </a:fld>
            <a:endParaRPr lang="it-IT"/>
          </a:p>
        </p:txBody>
      </p:sp>
    </p:spTree>
    <p:extLst>
      <p:ext uri="{BB962C8B-B14F-4D97-AF65-F5344CB8AC3E}">
        <p14:creationId xmlns:p14="http://schemas.microsoft.com/office/powerpoint/2010/main" val="175734556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rana.jpg">
            <a:extLst>
              <a:ext uri="{FF2B5EF4-FFF2-40B4-BE49-F238E27FC236}">
                <a16:creationId xmlns:a16="http://schemas.microsoft.com/office/drawing/2014/main" id="{98921486-71FE-910D-FF7D-1B3005BED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23493" cy="6205728"/>
          </a:xfrm>
          <a:prstGeom prst="rect">
            <a:avLst/>
          </a:prstGeom>
        </p:spPr>
      </p:pic>
      <p:sp>
        <p:nvSpPr>
          <p:cNvPr id="2" name="Segnaposto data 1">
            <a:extLst>
              <a:ext uri="{FF2B5EF4-FFF2-40B4-BE49-F238E27FC236}">
                <a16:creationId xmlns:a16="http://schemas.microsoft.com/office/drawing/2014/main" id="{76BEA5B3-060A-E7C5-44A9-DDE1F5BEB8B3}"/>
              </a:ext>
            </a:extLst>
          </p:cNvPr>
          <p:cNvSpPr>
            <a:spLocks noGrp="1"/>
          </p:cNvSpPr>
          <p:nvPr>
            <p:ph type="dt" sz="half" idx="10"/>
          </p:nvPr>
        </p:nvSpPr>
        <p:spPr/>
        <p:txBody>
          <a:bodyPr/>
          <a:lstStyle/>
          <a:p>
            <a:r>
              <a:rPr lang="it-IT"/>
              <a:t>12/03/24</a:t>
            </a:r>
          </a:p>
        </p:txBody>
      </p:sp>
      <p:sp>
        <p:nvSpPr>
          <p:cNvPr id="8" name="Segnaposto numero diapositiva 7">
            <a:extLst>
              <a:ext uri="{FF2B5EF4-FFF2-40B4-BE49-F238E27FC236}">
                <a16:creationId xmlns:a16="http://schemas.microsoft.com/office/drawing/2014/main" id="{B33CC4C5-0057-1203-BE2D-F5E71D13D2D6}"/>
              </a:ext>
            </a:extLst>
          </p:cNvPr>
          <p:cNvSpPr>
            <a:spLocks noGrp="1"/>
          </p:cNvSpPr>
          <p:nvPr>
            <p:ph type="sldNum" sz="quarter" idx="12"/>
          </p:nvPr>
        </p:nvSpPr>
        <p:spPr/>
        <p:txBody>
          <a:bodyPr/>
          <a:lstStyle/>
          <a:p>
            <a:fld id="{7B37E3E1-1262-7249-8909-3FCE725F6DA6}" type="slidenum">
              <a:rPr lang="it-IT" smtClean="0"/>
              <a:t>176</a:t>
            </a:fld>
            <a:endParaRPr lang="it-IT"/>
          </a:p>
        </p:txBody>
      </p:sp>
    </p:spTree>
    <p:extLst>
      <p:ext uri="{BB962C8B-B14F-4D97-AF65-F5344CB8AC3E}">
        <p14:creationId xmlns:p14="http://schemas.microsoft.com/office/powerpoint/2010/main" val="400717650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6E9388-A4DA-4756-B1A3-82168ADCA24F}"/>
              </a:ext>
            </a:extLst>
          </p:cNvPr>
          <p:cNvSpPr>
            <a:spLocks noGrp="1"/>
          </p:cNvSpPr>
          <p:nvPr>
            <p:ph type="title"/>
          </p:nvPr>
        </p:nvSpPr>
        <p:spPr/>
        <p:txBody>
          <a:bodyPr/>
          <a:lstStyle/>
          <a:p>
            <a:r>
              <a:rPr lang="it-IT" dirty="0"/>
              <a:t>Attenzione ai venditori e alle mode</a:t>
            </a:r>
          </a:p>
        </p:txBody>
      </p:sp>
      <p:pic>
        <p:nvPicPr>
          <p:cNvPr id="7" name="Immagine 6" descr="acquadis.gif">
            <a:extLst>
              <a:ext uri="{FF2B5EF4-FFF2-40B4-BE49-F238E27FC236}">
                <a16:creationId xmlns:a16="http://schemas.microsoft.com/office/drawing/2014/main" id="{BFB0D7ED-5094-642A-9E8B-DB2809861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879" y="2252718"/>
            <a:ext cx="2830242" cy="2768492"/>
          </a:xfrm>
          <a:prstGeom prst="rect">
            <a:avLst/>
          </a:prstGeom>
        </p:spPr>
      </p:pic>
      <p:sp>
        <p:nvSpPr>
          <p:cNvPr id="3" name="Segnaposto data 2">
            <a:extLst>
              <a:ext uri="{FF2B5EF4-FFF2-40B4-BE49-F238E27FC236}">
                <a16:creationId xmlns:a16="http://schemas.microsoft.com/office/drawing/2014/main" id="{44230E04-F881-0658-57F8-8F33A54A4480}"/>
              </a:ext>
            </a:extLst>
          </p:cNvPr>
          <p:cNvSpPr>
            <a:spLocks noGrp="1"/>
          </p:cNvSpPr>
          <p:nvPr>
            <p:ph type="dt" sz="half" idx="10"/>
          </p:nvPr>
        </p:nvSpPr>
        <p:spPr/>
        <p:txBody>
          <a:bodyPr/>
          <a:lstStyle/>
          <a:p>
            <a:r>
              <a:rPr lang="it-IT"/>
              <a:t>12/03/24</a:t>
            </a:r>
          </a:p>
        </p:txBody>
      </p:sp>
      <p:sp>
        <p:nvSpPr>
          <p:cNvPr id="9" name="Segnaposto numero diapositiva 8">
            <a:extLst>
              <a:ext uri="{FF2B5EF4-FFF2-40B4-BE49-F238E27FC236}">
                <a16:creationId xmlns:a16="http://schemas.microsoft.com/office/drawing/2014/main" id="{07EB11A9-4519-45A7-4E01-3AF8400BCCBF}"/>
              </a:ext>
            </a:extLst>
          </p:cNvPr>
          <p:cNvSpPr>
            <a:spLocks noGrp="1"/>
          </p:cNvSpPr>
          <p:nvPr>
            <p:ph type="sldNum" sz="quarter" idx="12"/>
          </p:nvPr>
        </p:nvSpPr>
        <p:spPr/>
        <p:txBody>
          <a:bodyPr/>
          <a:lstStyle/>
          <a:p>
            <a:fld id="{7B37E3E1-1262-7249-8909-3FCE725F6DA6}" type="slidenum">
              <a:rPr lang="it-IT" smtClean="0"/>
              <a:t>177</a:t>
            </a:fld>
            <a:endParaRPr lang="it-IT"/>
          </a:p>
        </p:txBody>
      </p:sp>
    </p:spTree>
    <p:extLst>
      <p:ext uri="{BB962C8B-B14F-4D97-AF65-F5344CB8AC3E}">
        <p14:creationId xmlns:p14="http://schemas.microsoft.com/office/powerpoint/2010/main" val="95090674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frog.jpg">
            <a:extLst>
              <a:ext uri="{FF2B5EF4-FFF2-40B4-BE49-F238E27FC236}">
                <a16:creationId xmlns:a16="http://schemas.microsoft.com/office/drawing/2014/main" id="{A9FC3AB9-DE3A-0342-ACCD-8E49173A1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8245" y="4340696"/>
            <a:ext cx="2547510" cy="1834208"/>
          </a:xfrm>
          <a:prstGeom prst="rect">
            <a:avLst/>
          </a:prstGeom>
        </p:spPr>
      </p:pic>
      <p:sp>
        <p:nvSpPr>
          <p:cNvPr id="2" name="Titolo 1">
            <a:extLst>
              <a:ext uri="{FF2B5EF4-FFF2-40B4-BE49-F238E27FC236}">
                <a16:creationId xmlns:a16="http://schemas.microsoft.com/office/drawing/2014/main" id="{6FF16874-7192-0961-187F-B6D92925B85B}"/>
              </a:ext>
            </a:extLst>
          </p:cNvPr>
          <p:cNvSpPr>
            <a:spLocks noGrp="1"/>
          </p:cNvSpPr>
          <p:nvPr>
            <p:ph type="title"/>
          </p:nvPr>
        </p:nvSpPr>
        <p:spPr/>
        <p:txBody>
          <a:bodyPr/>
          <a:lstStyle/>
          <a:p>
            <a:r>
              <a:rPr lang="it-IT" dirty="0"/>
              <a:t>La scienza…</a:t>
            </a:r>
          </a:p>
        </p:txBody>
      </p:sp>
      <p:sp>
        <p:nvSpPr>
          <p:cNvPr id="3" name="Segnaposto contenuto 2">
            <a:extLst>
              <a:ext uri="{FF2B5EF4-FFF2-40B4-BE49-F238E27FC236}">
                <a16:creationId xmlns:a16="http://schemas.microsoft.com/office/drawing/2014/main" id="{1378A835-7A0F-271C-1660-0BE6D091BA33}"/>
              </a:ext>
            </a:extLst>
          </p:cNvPr>
          <p:cNvSpPr>
            <a:spLocks noGrp="1"/>
          </p:cNvSpPr>
          <p:nvPr>
            <p:ph idx="1"/>
          </p:nvPr>
        </p:nvSpPr>
        <p:spPr>
          <a:xfrm>
            <a:off x="451413" y="2077713"/>
            <a:ext cx="8229600" cy="4525965"/>
          </a:xfrm>
        </p:spPr>
        <p:txBody>
          <a:bodyPr/>
          <a:lstStyle/>
          <a:p>
            <a:pPr marL="214313" indent="-214313">
              <a:buFont typeface="Arial"/>
              <a:buChar char="•"/>
            </a:pPr>
            <a:r>
              <a:rPr lang="it-IT" sz="2100" dirty="0"/>
              <a:t>Non esiste una ricerca, un paper, uno scienziato che da solo risolve un problema. La scienza non funziona così</a:t>
            </a:r>
          </a:p>
          <a:p>
            <a:pPr marL="214313" indent="-214313">
              <a:buFont typeface="Arial"/>
              <a:buChar char="•"/>
            </a:pPr>
            <a:r>
              <a:rPr lang="it-IT" sz="2100" dirty="0"/>
              <a:t>I tempi della scienza sono diversi dai tempi dell’informazione</a:t>
            </a:r>
          </a:p>
          <a:p>
            <a:pPr marL="214313" indent="-214313">
              <a:buFont typeface="Arial"/>
              <a:buChar char="•"/>
            </a:pPr>
            <a:r>
              <a:rPr lang="it-IT" sz="2100" dirty="0"/>
              <a:t>La velocità dell’informazione ne peggiora la qualità</a:t>
            </a:r>
          </a:p>
          <a:p>
            <a:pPr marL="214313" indent="-214313">
              <a:buFont typeface="Arial"/>
              <a:buChar char="•"/>
            </a:pPr>
            <a:r>
              <a:rPr lang="it-IT" sz="2100" dirty="0"/>
              <a:t>Se non hai pagato per leggere, è probabile</a:t>
            </a:r>
            <a:br>
              <a:rPr lang="it-IT" sz="2100" dirty="0"/>
            </a:br>
            <a:r>
              <a:rPr lang="it-IT" sz="2100" dirty="0"/>
              <a:t>che la qualità di quel che hai letto non sia molto alta…</a:t>
            </a:r>
          </a:p>
          <a:p>
            <a:endParaRPr lang="it-IT" dirty="0"/>
          </a:p>
        </p:txBody>
      </p:sp>
      <p:sp>
        <p:nvSpPr>
          <p:cNvPr id="7" name="Segnaposto data 6">
            <a:extLst>
              <a:ext uri="{FF2B5EF4-FFF2-40B4-BE49-F238E27FC236}">
                <a16:creationId xmlns:a16="http://schemas.microsoft.com/office/drawing/2014/main" id="{2CCA9203-26E5-876E-5AEE-88AA33AD324F}"/>
              </a:ext>
            </a:extLst>
          </p:cNvPr>
          <p:cNvSpPr>
            <a:spLocks noGrp="1"/>
          </p:cNvSpPr>
          <p:nvPr>
            <p:ph type="dt" sz="half" idx="10"/>
          </p:nvPr>
        </p:nvSpPr>
        <p:spPr/>
        <p:txBody>
          <a:bodyPr/>
          <a:lstStyle/>
          <a:p>
            <a:r>
              <a:rPr lang="it-IT"/>
              <a:t>12/03/24</a:t>
            </a:r>
          </a:p>
        </p:txBody>
      </p:sp>
      <p:sp>
        <p:nvSpPr>
          <p:cNvPr id="9" name="Segnaposto numero diapositiva 8">
            <a:extLst>
              <a:ext uri="{FF2B5EF4-FFF2-40B4-BE49-F238E27FC236}">
                <a16:creationId xmlns:a16="http://schemas.microsoft.com/office/drawing/2014/main" id="{694C1259-3070-F40D-74BF-588F71719562}"/>
              </a:ext>
            </a:extLst>
          </p:cNvPr>
          <p:cNvSpPr>
            <a:spLocks noGrp="1"/>
          </p:cNvSpPr>
          <p:nvPr>
            <p:ph type="sldNum" sz="quarter" idx="12"/>
          </p:nvPr>
        </p:nvSpPr>
        <p:spPr/>
        <p:txBody>
          <a:bodyPr/>
          <a:lstStyle/>
          <a:p>
            <a:fld id="{7B37E3E1-1262-7249-8909-3FCE725F6DA6}" type="slidenum">
              <a:rPr lang="it-IT" smtClean="0"/>
              <a:t>178</a:t>
            </a:fld>
            <a:endParaRPr lang="it-IT"/>
          </a:p>
        </p:txBody>
      </p:sp>
    </p:spTree>
    <p:extLst>
      <p:ext uri="{BB962C8B-B14F-4D97-AF65-F5344CB8AC3E}">
        <p14:creationId xmlns:p14="http://schemas.microsoft.com/office/powerpoint/2010/main" val="71485936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6E9388-A4DA-4756-B1A3-82168ADCA24F}"/>
              </a:ext>
            </a:extLst>
          </p:cNvPr>
          <p:cNvSpPr>
            <a:spLocks noGrp="1"/>
          </p:cNvSpPr>
          <p:nvPr>
            <p:ph type="title"/>
          </p:nvPr>
        </p:nvSpPr>
        <p:spPr/>
        <p:txBody>
          <a:bodyPr/>
          <a:lstStyle/>
          <a:p>
            <a:r>
              <a:rPr lang="it-IT" dirty="0"/>
              <a:t>E il giornalista scientifico ci difende?</a:t>
            </a:r>
          </a:p>
        </p:txBody>
      </p:sp>
      <p:pic>
        <p:nvPicPr>
          <p:cNvPr id="10" name="Immagine 9">
            <a:extLst>
              <a:ext uri="{FF2B5EF4-FFF2-40B4-BE49-F238E27FC236}">
                <a16:creationId xmlns:a16="http://schemas.microsoft.com/office/drawing/2014/main" id="{122E7ACE-E9E7-BE13-B5FF-0A66E6C1B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1450"/>
            <a:ext cx="7912608" cy="5386550"/>
          </a:xfrm>
          <a:prstGeom prst="rect">
            <a:avLst/>
          </a:prstGeom>
        </p:spPr>
      </p:pic>
      <p:sp>
        <p:nvSpPr>
          <p:cNvPr id="3" name="Segnaposto data 2">
            <a:extLst>
              <a:ext uri="{FF2B5EF4-FFF2-40B4-BE49-F238E27FC236}">
                <a16:creationId xmlns:a16="http://schemas.microsoft.com/office/drawing/2014/main" id="{2EE1CAF5-9782-7AE4-11A0-C8FB3FB4F73C}"/>
              </a:ext>
            </a:extLst>
          </p:cNvPr>
          <p:cNvSpPr>
            <a:spLocks noGrp="1"/>
          </p:cNvSpPr>
          <p:nvPr>
            <p:ph type="dt" sz="half" idx="10"/>
          </p:nvPr>
        </p:nvSpPr>
        <p:spPr/>
        <p:txBody>
          <a:bodyPr/>
          <a:lstStyle/>
          <a:p>
            <a:r>
              <a:rPr lang="it-IT"/>
              <a:t>12/03/24</a:t>
            </a:r>
          </a:p>
        </p:txBody>
      </p:sp>
      <p:sp>
        <p:nvSpPr>
          <p:cNvPr id="8" name="Segnaposto numero diapositiva 7">
            <a:extLst>
              <a:ext uri="{FF2B5EF4-FFF2-40B4-BE49-F238E27FC236}">
                <a16:creationId xmlns:a16="http://schemas.microsoft.com/office/drawing/2014/main" id="{409106B9-4746-1A86-4F41-A0FAF394014E}"/>
              </a:ext>
            </a:extLst>
          </p:cNvPr>
          <p:cNvSpPr>
            <a:spLocks noGrp="1"/>
          </p:cNvSpPr>
          <p:nvPr>
            <p:ph type="sldNum" sz="quarter" idx="12"/>
          </p:nvPr>
        </p:nvSpPr>
        <p:spPr/>
        <p:txBody>
          <a:bodyPr/>
          <a:lstStyle/>
          <a:p>
            <a:fld id="{7B37E3E1-1262-7249-8909-3FCE725F6DA6}" type="slidenum">
              <a:rPr lang="it-IT" smtClean="0"/>
              <a:t>179</a:t>
            </a:fld>
            <a:endParaRPr lang="it-IT"/>
          </a:p>
        </p:txBody>
      </p:sp>
    </p:spTree>
    <p:extLst>
      <p:ext uri="{BB962C8B-B14F-4D97-AF65-F5344CB8AC3E}">
        <p14:creationId xmlns:p14="http://schemas.microsoft.com/office/powerpoint/2010/main" val="959841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90500"/>
            <a:ext cx="8229600" cy="1117600"/>
          </a:xfrm>
        </p:spPr>
        <p:txBody>
          <a:bodyPr/>
          <a:lstStyle/>
          <a:p>
            <a:r>
              <a:rPr lang="it-IT" sz="4000" dirty="0"/>
              <a:t>(Ok, ma quale metodo?)</a:t>
            </a:r>
          </a:p>
        </p:txBody>
      </p:sp>
      <p:sp>
        <p:nvSpPr>
          <p:cNvPr id="3" name="Segnaposto contenuto 2"/>
          <p:cNvSpPr>
            <a:spLocks noGrp="1"/>
          </p:cNvSpPr>
          <p:nvPr>
            <p:ph idx="1"/>
          </p:nvPr>
        </p:nvSpPr>
        <p:spPr>
          <a:xfrm>
            <a:off x="457200" y="1638300"/>
            <a:ext cx="8229600" cy="4525965"/>
          </a:xfrm>
        </p:spPr>
        <p:txBody>
          <a:bodyPr>
            <a:normAutofit fontScale="92500"/>
          </a:bodyPr>
          <a:lstStyle/>
          <a:p>
            <a:pPr marL="0" lvl="0" indent="0">
              <a:spcBef>
                <a:spcPts val="0"/>
              </a:spcBef>
              <a:buNone/>
            </a:pPr>
            <a:r>
              <a:rPr lang="it" sz="2800" dirty="0">
                <a:ea typeface="Open Sans"/>
                <a:cs typeface="Open Sans"/>
                <a:sym typeface="Open Sans"/>
              </a:rPr>
              <a:t>“Se ci capita per le mani qualche volume, per esempio di teologia o di metafisica scolastica, domandiamoci: contiene qualche ragionamento astratto sulla quantità o sui numeri? No.</a:t>
            </a:r>
          </a:p>
          <a:p>
            <a:pPr marL="0" lvl="0" indent="0">
              <a:spcBef>
                <a:spcPts val="0"/>
              </a:spcBef>
              <a:buNone/>
            </a:pPr>
            <a:r>
              <a:rPr lang="it" sz="2800" dirty="0">
                <a:ea typeface="Open Sans"/>
                <a:cs typeface="Open Sans"/>
                <a:sym typeface="Open Sans"/>
              </a:rPr>
              <a:t>Contiene qualche ragionamento sperimentale su questioni di fatto e di esperienza? No.</a:t>
            </a:r>
          </a:p>
          <a:p>
            <a:pPr marL="0" lvl="0" indent="0">
              <a:spcBef>
                <a:spcPts val="0"/>
              </a:spcBef>
              <a:buNone/>
            </a:pPr>
            <a:r>
              <a:rPr lang="it" sz="2800" dirty="0">
                <a:ea typeface="Open Sans"/>
                <a:cs typeface="Open Sans"/>
                <a:sym typeface="Open Sans"/>
              </a:rPr>
              <a:t>E allora gettiamolo nel fuoco, perché non contiene che sofisticherie e inganni.”</a:t>
            </a:r>
          </a:p>
          <a:p>
            <a:pPr marL="0" lvl="0" indent="0">
              <a:spcBef>
                <a:spcPts val="0"/>
              </a:spcBef>
              <a:buNone/>
            </a:pPr>
            <a:endParaRPr lang="it" sz="2800" dirty="0">
              <a:ea typeface="Open Sans"/>
              <a:cs typeface="Open Sans"/>
              <a:sym typeface="Open Sans"/>
            </a:endParaRPr>
          </a:p>
          <a:p>
            <a:pPr marL="0" lvl="0" indent="0">
              <a:spcBef>
                <a:spcPts val="0"/>
              </a:spcBef>
              <a:buNone/>
            </a:pPr>
            <a:r>
              <a:rPr lang="it" sz="2000" dirty="0">
                <a:ea typeface="Open Sans"/>
                <a:cs typeface="Open Sans"/>
                <a:sym typeface="Open Sans"/>
              </a:rPr>
              <a:t>David Hume, Ricerca sull'intelletto umano, 1748</a:t>
            </a:r>
          </a:p>
          <a:p>
            <a:pPr marL="0" indent="0">
              <a:buNone/>
            </a:pPr>
            <a:endParaRPr lang="it-IT" dirty="0"/>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18</a:t>
            </a:fld>
            <a:endParaRPr lang="it-IT"/>
          </a:p>
        </p:txBody>
      </p:sp>
    </p:spTree>
    <p:extLst>
      <p:ext uri="{BB962C8B-B14F-4D97-AF65-F5344CB8AC3E}">
        <p14:creationId xmlns:p14="http://schemas.microsoft.com/office/powerpoint/2010/main" val="52946779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gomito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2493"/>
            <a:ext cx="9144000" cy="2133600"/>
          </a:xfrm>
          <a:prstGeom prst="rect">
            <a:avLst/>
          </a:prstGeom>
        </p:spPr>
      </p:pic>
      <p:sp>
        <p:nvSpPr>
          <p:cNvPr id="3" name="CasellaDiTesto 2"/>
          <p:cNvSpPr txBox="1"/>
          <p:nvPr/>
        </p:nvSpPr>
        <p:spPr>
          <a:xfrm>
            <a:off x="2928985" y="1730771"/>
            <a:ext cx="3743610" cy="1307978"/>
          </a:xfrm>
          <a:prstGeom prst="rect">
            <a:avLst/>
          </a:prstGeom>
          <a:noFill/>
        </p:spPr>
        <p:txBody>
          <a:bodyPr wrap="square" lIns="91368" tIns="45684" rIns="91368" bIns="45684" rtlCol="0">
            <a:spAutoFit/>
          </a:bodyPr>
          <a:lstStyle/>
          <a:p>
            <a:r>
              <a:rPr lang="it-IT" sz="7900" dirty="0">
                <a:solidFill>
                  <a:srgbClr val="7F7F7F"/>
                </a:solidFill>
                <a:latin typeface="+mj-lt"/>
              </a:rPr>
              <a:t>Grazie!</a:t>
            </a:r>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180</a:t>
            </a:fld>
            <a:endParaRPr lang="it-IT"/>
          </a:p>
        </p:txBody>
      </p:sp>
    </p:spTree>
    <p:extLst>
      <p:ext uri="{BB962C8B-B14F-4D97-AF65-F5344CB8AC3E}">
        <p14:creationId xmlns:p14="http://schemas.microsoft.com/office/powerpoint/2010/main" val="347843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51C23-51E8-5F61-B99A-1B3265292F5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737DB08-7F95-235D-CC17-6247390EC037}"/>
              </a:ext>
            </a:extLst>
          </p:cNvPr>
          <p:cNvSpPr>
            <a:spLocks noGrp="1"/>
          </p:cNvSpPr>
          <p:nvPr>
            <p:ph type="title"/>
          </p:nvPr>
        </p:nvSpPr>
        <p:spPr/>
        <p:txBody>
          <a:bodyPr/>
          <a:lstStyle/>
          <a:p>
            <a:r>
              <a:rPr lang="it-IT" dirty="0"/>
              <a:t>Per esempio</a:t>
            </a:r>
          </a:p>
        </p:txBody>
      </p:sp>
      <p:sp>
        <p:nvSpPr>
          <p:cNvPr id="3" name="Segnaposto contenuto 2">
            <a:extLst>
              <a:ext uri="{FF2B5EF4-FFF2-40B4-BE49-F238E27FC236}">
                <a16:creationId xmlns:a16="http://schemas.microsoft.com/office/drawing/2014/main" id="{AAA8522C-E36E-D820-A1B9-6A2D8A727129}"/>
              </a:ext>
            </a:extLst>
          </p:cNvPr>
          <p:cNvSpPr>
            <a:spLocks noGrp="1"/>
          </p:cNvSpPr>
          <p:nvPr>
            <p:ph idx="1"/>
          </p:nvPr>
        </p:nvSpPr>
        <p:spPr>
          <a:xfrm>
            <a:off x="457200" y="1498600"/>
            <a:ext cx="8229600" cy="4525965"/>
          </a:xfrm>
        </p:spPr>
        <p:txBody>
          <a:bodyPr/>
          <a:lstStyle/>
          <a:p>
            <a:endParaRPr lang="it-IT" dirty="0"/>
          </a:p>
          <a:p>
            <a:pPr marL="0" indent="0">
              <a:buNone/>
            </a:pPr>
            <a:r>
              <a:rPr lang="it-IT" dirty="0"/>
              <a:t>La Relatività generale… è stata studiata a tavolino!</a:t>
            </a:r>
          </a:p>
          <a:p>
            <a:endParaRPr lang="it-IT" dirty="0"/>
          </a:p>
        </p:txBody>
      </p:sp>
      <p:sp>
        <p:nvSpPr>
          <p:cNvPr id="4" name="Segnaposto data 3">
            <a:extLst>
              <a:ext uri="{FF2B5EF4-FFF2-40B4-BE49-F238E27FC236}">
                <a16:creationId xmlns:a16="http://schemas.microsoft.com/office/drawing/2014/main" id="{C190659E-ADAB-47C9-80D1-9C98B08B0E89}"/>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76C89E91-FAA9-6064-9137-0FB24E0666BE}"/>
              </a:ext>
            </a:extLst>
          </p:cNvPr>
          <p:cNvSpPr>
            <a:spLocks noGrp="1"/>
          </p:cNvSpPr>
          <p:nvPr>
            <p:ph type="sldNum" sz="quarter" idx="12"/>
          </p:nvPr>
        </p:nvSpPr>
        <p:spPr/>
        <p:txBody>
          <a:bodyPr/>
          <a:lstStyle/>
          <a:p>
            <a:fld id="{8ECEFF30-46D3-A942-8057-E73DB01A10F6}" type="slidenum">
              <a:rPr lang="it-IT" smtClean="0"/>
              <a:t>181</a:t>
            </a:fld>
            <a:endParaRPr lang="it-IT"/>
          </a:p>
        </p:txBody>
      </p:sp>
      <p:pic>
        <p:nvPicPr>
          <p:cNvPr id="7" name="Immagine 6" descr="einstein.jpg">
            <a:extLst>
              <a:ext uri="{FF2B5EF4-FFF2-40B4-BE49-F238E27FC236}">
                <a16:creationId xmlns:a16="http://schemas.microsoft.com/office/drawing/2014/main" id="{186CB6A0-4E2A-B629-FC00-2C53A1E6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4799"/>
            <a:ext cx="3213858" cy="4013325"/>
          </a:xfrm>
          <a:prstGeom prst="rect">
            <a:avLst/>
          </a:prstGeom>
        </p:spPr>
      </p:pic>
      <p:sp>
        <p:nvSpPr>
          <p:cNvPr id="9" name="Fumetto 4 8">
            <a:extLst>
              <a:ext uri="{FF2B5EF4-FFF2-40B4-BE49-F238E27FC236}">
                <a16:creationId xmlns:a16="http://schemas.microsoft.com/office/drawing/2014/main" id="{CB700460-5564-7552-A557-F37BD08DC968}"/>
              </a:ext>
            </a:extLst>
          </p:cNvPr>
          <p:cNvSpPr/>
          <p:nvPr/>
        </p:nvSpPr>
        <p:spPr>
          <a:xfrm>
            <a:off x="3949699" y="2717800"/>
            <a:ext cx="5155553" cy="3638550"/>
          </a:xfrm>
          <a:prstGeom prst="cloudCallout">
            <a:avLst>
              <a:gd name="adj1" fmla="val -83496"/>
              <a:gd name="adj2" fmla="val -13538"/>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500" dirty="0">
                <a:solidFill>
                  <a:schemeClr val="tx1">
                    <a:lumMod val="65000"/>
                    <a:lumOff val="35000"/>
                  </a:schemeClr>
                </a:solidFill>
              </a:rPr>
              <a:t>E adesso mettiamola alla prova…</a:t>
            </a:r>
            <a:br>
              <a:rPr lang="it-IT" sz="2500" dirty="0">
                <a:solidFill>
                  <a:schemeClr val="tx1">
                    <a:lumMod val="65000"/>
                    <a:lumOff val="35000"/>
                  </a:schemeClr>
                </a:solidFill>
              </a:rPr>
            </a:br>
            <a:endParaRPr lang="it-IT" sz="2500" dirty="0">
              <a:solidFill>
                <a:schemeClr val="tx1">
                  <a:lumMod val="65000"/>
                  <a:lumOff val="35000"/>
                </a:schemeClr>
              </a:solidFill>
            </a:endParaRPr>
          </a:p>
        </p:txBody>
      </p:sp>
    </p:spTree>
    <p:extLst>
      <p:ext uri="{BB962C8B-B14F-4D97-AF65-F5344CB8AC3E}">
        <p14:creationId xmlns:p14="http://schemas.microsoft.com/office/powerpoint/2010/main" val="910945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Ok, ma quale metodo?</a:t>
            </a:r>
          </a:p>
        </p:txBody>
      </p:sp>
      <p:sp>
        <p:nvSpPr>
          <p:cNvPr id="12" name="Segnaposto contenuto 2"/>
          <p:cNvSpPr>
            <a:spLocks noGrp="1"/>
          </p:cNvSpPr>
          <p:nvPr>
            <p:ph idx="1"/>
          </p:nvPr>
        </p:nvSpPr>
        <p:spPr>
          <a:xfrm>
            <a:off x="974574" y="2191730"/>
            <a:ext cx="6658126" cy="3777270"/>
          </a:xfrm>
        </p:spPr>
        <p:txBody>
          <a:bodyPr>
            <a:noAutofit/>
          </a:bodyPr>
          <a:lstStyle/>
          <a:p>
            <a:pPr marL="0" lvl="0" indent="0">
              <a:spcBef>
                <a:spcPts val="0"/>
              </a:spcBef>
              <a:buClr>
                <a:schemeClr val="dk1"/>
              </a:buClr>
              <a:buSzPts val="1100"/>
              <a:buNone/>
            </a:pPr>
            <a:r>
              <a:rPr lang="it" sz="2000" dirty="0">
                <a:sym typeface="Open Sans"/>
              </a:rPr>
              <a:t>“Si fanno ipotesi e si verificano con l’osservazione e l’esperimento.</a:t>
            </a:r>
          </a:p>
          <a:p>
            <a:pPr marL="0" lvl="0" indent="0">
              <a:spcBef>
                <a:spcPts val="0"/>
              </a:spcBef>
              <a:buClr>
                <a:schemeClr val="dk1"/>
              </a:buClr>
              <a:buSzPts val="1100"/>
              <a:buNone/>
            </a:pPr>
            <a:r>
              <a:rPr lang="it" sz="2000" dirty="0">
                <a:sym typeface="Open Sans"/>
              </a:rPr>
              <a:t>La scienza cioè si occupa di cose verificabili: è “vero” ciò che può essere confermato con un esperimento.</a:t>
            </a:r>
          </a:p>
          <a:p>
            <a:pPr marL="0" lvl="0" indent="0">
              <a:spcBef>
                <a:spcPts val="0"/>
              </a:spcBef>
              <a:buClr>
                <a:schemeClr val="dk1"/>
              </a:buClr>
              <a:buSzPts val="1100"/>
              <a:buNone/>
            </a:pPr>
            <a:r>
              <a:rPr lang="it" sz="2000" dirty="0">
                <a:sym typeface="Open Sans"/>
              </a:rPr>
              <a:t>Quindi la scienza si fonda sull’induzione e permette una conoscenza empirica della realtà, una conoscenza probabilistica”.</a:t>
            </a:r>
            <a:br>
              <a:rPr lang="it" sz="2000" dirty="0">
                <a:sym typeface="Open Sans"/>
              </a:rPr>
            </a:br>
            <a:endParaRPr lang="it" sz="2000" dirty="0">
              <a:sym typeface="Open Sans"/>
            </a:endParaRPr>
          </a:p>
          <a:p>
            <a:pPr marL="0" indent="0">
              <a:buNone/>
            </a:pPr>
            <a:r>
              <a:rPr lang="it-IT" sz="2000" i="1" dirty="0"/>
              <a:t>(citazione finta)</a:t>
            </a:r>
          </a:p>
          <a:p>
            <a:pPr marL="0" indent="0">
              <a:buNone/>
            </a:pPr>
            <a:r>
              <a:rPr lang="it-IT" sz="2000" dirty="0"/>
              <a:t>I positivisti logici (o empiristi logici) del Novecento</a:t>
            </a:r>
          </a:p>
          <a:p>
            <a:pPr marL="0" indent="0">
              <a:buNone/>
            </a:pPr>
            <a:endParaRPr lang="it-IT" sz="2000" dirty="0"/>
          </a:p>
        </p:txBody>
      </p:sp>
      <p:sp>
        <p:nvSpPr>
          <p:cNvPr id="4" name="Segnaposto data 3"/>
          <p:cNvSpPr>
            <a:spLocks noGrp="1"/>
          </p:cNvSpPr>
          <p:nvPr>
            <p:ph type="dt" sz="half" idx="10"/>
          </p:nvPr>
        </p:nvSpPr>
        <p:spPr/>
        <p:txBody>
          <a:bodyPr/>
          <a:lstStyle/>
          <a:p>
            <a:r>
              <a:rPr lang="it-IT"/>
              <a:t>12/03/24</a:t>
            </a:r>
          </a:p>
        </p:txBody>
      </p:sp>
      <p:sp>
        <p:nvSpPr>
          <p:cNvPr id="9" name="Segnaposto numero diapositiva 8"/>
          <p:cNvSpPr>
            <a:spLocks noGrp="1"/>
          </p:cNvSpPr>
          <p:nvPr>
            <p:ph type="sldNum" sz="quarter" idx="12"/>
          </p:nvPr>
        </p:nvSpPr>
        <p:spPr/>
        <p:txBody>
          <a:bodyPr/>
          <a:lstStyle/>
          <a:p>
            <a:fld id="{3DEA273F-2A49-564F-87D5-42FAE5D0967A}" type="slidenum">
              <a:rPr lang="it-IT" smtClean="0"/>
              <a:t>19</a:t>
            </a:fld>
            <a:endParaRPr lang="it-IT"/>
          </a:p>
        </p:txBody>
      </p:sp>
    </p:spTree>
    <p:extLst>
      <p:ext uri="{BB962C8B-B14F-4D97-AF65-F5344CB8AC3E}">
        <p14:creationId xmlns:p14="http://schemas.microsoft.com/office/powerpoint/2010/main" val="4086722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it-IT" dirty="0"/>
          </a:p>
        </p:txBody>
      </p:sp>
      <p:sp>
        <p:nvSpPr>
          <p:cNvPr id="6" name="Segnaposto numero diapositiva 5"/>
          <p:cNvSpPr>
            <a:spLocks noGrp="1"/>
          </p:cNvSpPr>
          <p:nvPr>
            <p:ph type="sldNum" sz="quarter" idx="12"/>
          </p:nvPr>
        </p:nvSpPr>
        <p:spPr/>
        <p:txBody>
          <a:bodyPr/>
          <a:lstStyle/>
          <a:p>
            <a:fld id="{7B37E3E1-1262-7249-8909-3FCE725F6DA6}" type="slidenum">
              <a:rPr lang="it-IT" smtClean="0"/>
              <a:t>2</a:t>
            </a:fld>
            <a:endParaRPr lang="it-IT"/>
          </a:p>
        </p:txBody>
      </p:sp>
      <p:pic>
        <p:nvPicPr>
          <p:cNvPr id="7" name="Immagine 6" descr="gomito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2493"/>
            <a:ext cx="9144000" cy="2133600"/>
          </a:xfrm>
          <a:prstGeom prst="rect">
            <a:avLst/>
          </a:prstGeom>
        </p:spPr>
      </p:pic>
    </p:spTree>
    <p:extLst>
      <p:ext uri="{BB962C8B-B14F-4D97-AF65-F5344CB8AC3E}">
        <p14:creationId xmlns:p14="http://schemas.microsoft.com/office/powerpoint/2010/main" val="4151807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p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248" y="1600200"/>
            <a:ext cx="5124784" cy="4425950"/>
          </a:xfrm>
          <a:prstGeom prst="rect">
            <a:avLst/>
          </a:prstGeom>
        </p:spPr>
      </p:pic>
      <p:sp>
        <p:nvSpPr>
          <p:cNvPr id="2" name="Titolo 1"/>
          <p:cNvSpPr>
            <a:spLocks noGrp="1"/>
          </p:cNvSpPr>
          <p:nvPr>
            <p:ph type="title"/>
          </p:nvPr>
        </p:nvSpPr>
        <p:spPr/>
        <p:txBody>
          <a:bodyPr/>
          <a:lstStyle/>
          <a:p>
            <a:r>
              <a:rPr lang="it-IT" dirty="0"/>
              <a:t>Che cos’è la scienza</a:t>
            </a:r>
          </a:p>
        </p:txBody>
      </p:sp>
      <p:sp>
        <p:nvSpPr>
          <p:cNvPr id="3" name="Segnaposto contenuto 2"/>
          <p:cNvSpPr>
            <a:spLocks noGrp="1"/>
          </p:cNvSpPr>
          <p:nvPr>
            <p:ph idx="1"/>
          </p:nvPr>
        </p:nvSpPr>
        <p:spPr>
          <a:xfrm>
            <a:off x="457200" y="1600200"/>
            <a:ext cx="8369300" cy="4525963"/>
          </a:xfrm>
        </p:spPr>
        <p:txBody>
          <a:bodyPr>
            <a:normAutofit/>
          </a:bodyPr>
          <a:lstStyle/>
          <a:p>
            <a:r>
              <a:rPr lang="it-IT" dirty="0"/>
              <a:t>Osservazione: la penna, lasciata cadere, cade</a:t>
            </a:r>
          </a:p>
          <a:p>
            <a:r>
              <a:rPr lang="it-IT" dirty="0"/>
              <a:t>Ipotesi: c’è qualcosa che la attira al suolo</a:t>
            </a:r>
          </a:p>
          <a:p>
            <a:r>
              <a:rPr lang="it-IT" dirty="0"/>
              <a:t>Predizione: se c’è qualcosa che attira questa penna, attirerà anche altre penne</a:t>
            </a:r>
          </a:p>
          <a:p>
            <a:r>
              <a:rPr lang="it-IT" dirty="0"/>
              <a:t>Esperimento: ehi, tutte le penne cadono! </a:t>
            </a:r>
          </a:p>
          <a:p>
            <a:r>
              <a:rPr lang="it-IT" dirty="0"/>
              <a:t>Lo descrivo con numeri: cadono, sì, ma con che velocità o accelerazione?</a:t>
            </a:r>
          </a:p>
          <a:p>
            <a:r>
              <a:rPr lang="it-IT" dirty="0"/>
              <a:t>Posso costruire il mio modello</a:t>
            </a:r>
          </a:p>
          <a:p>
            <a:r>
              <a:rPr lang="it-IT" dirty="0"/>
              <a:t>Posso costruire la mia teoria</a:t>
            </a:r>
          </a:p>
          <a:p>
            <a:pPr marL="0" indent="0">
              <a:buNone/>
            </a:pPr>
            <a:endParaRPr lang="it-IT" dirty="0"/>
          </a:p>
        </p:txBody>
      </p:sp>
      <p:sp>
        <p:nvSpPr>
          <p:cNvPr id="5" name="Segnaposto data 4"/>
          <p:cNvSpPr>
            <a:spLocks noGrp="1"/>
          </p:cNvSpPr>
          <p:nvPr>
            <p:ph type="dt" sz="half" idx="10"/>
          </p:nvPr>
        </p:nvSpPr>
        <p:spPr/>
        <p:txBody>
          <a:bodyPr/>
          <a:lstStyle/>
          <a:p>
            <a:r>
              <a:rPr lang="it-IT"/>
              <a:t>12/03/24</a:t>
            </a:r>
          </a:p>
        </p:txBody>
      </p:sp>
      <p:sp>
        <p:nvSpPr>
          <p:cNvPr id="7" name="Segnaposto numero diapositiva 6"/>
          <p:cNvSpPr>
            <a:spLocks noGrp="1"/>
          </p:cNvSpPr>
          <p:nvPr>
            <p:ph type="sldNum" sz="quarter" idx="12"/>
          </p:nvPr>
        </p:nvSpPr>
        <p:spPr/>
        <p:txBody>
          <a:bodyPr/>
          <a:lstStyle/>
          <a:p>
            <a:fld id="{8ECEFF30-46D3-A942-8057-E73DB01A10F6}" type="slidenum">
              <a:rPr lang="it-IT" smtClean="0"/>
              <a:t>20</a:t>
            </a:fld>
            <a:endParaRPr lang="it-IT"/>
          </a:p>
        </p:txBody>
      </p:sp>
    </p:spTree>
    <p:extLst>
      <p:ext uri="{BB962C8B-B14F-4D97-AF65-F5344CB8AC3E}">
        <p14:creationId xmlns:p14="http://schemas.microsoft.com/office/powerpoint/2010/main" val="361584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399" y="0"/>
            <a:ext cx="8952853" cy="1600200"/>
          </a:xfrm>
        </p:spPr>
        <p:txBody>
          <a:bodyPr/>
          <a:lstStyle/>
          <a:p>
            <a:r>
              <a:rPr lang="it-IT" dirty="0"/>
              <a:t>Ok, ma a volte non funziona</a:t>
            </a:r>
          </a:p>
        </p:txBody>
      </p:sp>
      <p:pic>
        <p:nvPicPr>
          <p:cNvPr id="4" name="Immagine 3" descr="eat-h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026" y="1816100"/>
            <a:ext cx="5123873" cy="4025900"/>
          </a:xfrm>
          <a:prstGeom prst="rect">
            <a:avLst/>
          </a:prstGeom>
        </p:spPr>
      </p:pic>
      <p:sp>
        <p:nvSpPr>
          <p:cNvPr id="5" name="CasellaDiTesto 4"/>
          <p:cNvSpPr txBox="1"/>
          <p:nvPr/>
        </p:nvSpPr>
        <p:spPr>
          <a:xfrm>
            <a:off x="-889000" y="2781300"/>
            <a:ext cx="184666" cy="369332"/>
          </a:xfrm>
          <a:prstGeom prst="rect">
            <a:avLst/>
          </a:prstGeom>
          <a:noFill/>
        </p:spPr>
        <p:txBody>
          <a:bodyPr wrap="none" rtlCol="0">
            <a:spAutoFit/>
          </a:bodyPr>
          <a:lstStyle/>
          <a:p>
            <a:endParaRPr lang="it-IT" dirty="0"/>
          </a:p>
        </p:txBody>
      </p:sp>
      <p:sp>
        <p:nvSpPr>
          <p:cNvPr id="6" name="Segnaposto data 5"/>
          <p:cNvSpPr>
            <a:spLocks noGrp="1"/>
          </p:cNvSpPr>
          <p:nvPr>
            <p:ph type="dt" sz="half" idx="10"/>
          </p:nvPr>
        </p:nvSpPr>
        <p:spPr/>
        <p:txBody>
          <a:bodyPr/>
          <a:lstStyle/>
          <a:p>
            <a:r>
              <a:rPr lang="it-IT"/>
              <a:t>12/03/24</a:t>
            </a:r>
          </a:p>
        </p:txBody>
      </p:sp>
      <p:sp>
        <p:nvSpPr>
          <p:cNvPr id="8" name="Segnaposto numero diapositiva 7"/>
          <p:cNvSpPr>
            <a:spLocks noGrp="1"/>
          </p:cNvSpPr>
          <p:nvPr>
            <p:ph type="sldNum" sz="quarter" idx="12"/>
          </p:nvPr>
        </p:nvSpPr>
        <p:spPr/>
        <p:txBody>
          <a:bodyPr/>
          <a:lstStyle/>
          <a:p>
            <a:fld id="{8ECEFF30-46D3-A942-8057-E73DB01A10F6}" type="slidenum">
              <a:rPr lang="it-IT" smtClean="0"/>
              <a:t>21</a:t>
            </a:fld>
            <a:endParaRPr lang="it-IT"/>
          </a:p>
        </p:txBody>
      </p:sp>
      <p:sp>
        <p:nvSpPr>
          <p:cNvPr id="9" name="Segnaposto contenuto 2"/>
          <p:cNvSpPr>
            <a:spLocks noGrp="1"/>
          </p:cNvSpPr>
          <p:nvPr>
            <p:ph idx="1"/>
          </p:nvPr>
        </p:nvSpPr>
        <p:spPr>
          <a:xfrm>
            <a:off x="5372100" y="5684146"/>
            <a:ext cx="3597930" cy="900813"/>
          </a:xfrm>
        </p:spPr>
        <p:txBody>
          <a:bodyPr>
            <a:noAutofit/>
          </a:bodyPr>
          <a:lstStyle/>
          <a:p>
            <a:pPr marL="0" indent="0">
              <a:buNone/>
            </a:pPr>
            <a:r>
              <a:rPr lang="it-IT" sz="2000" dirty="0"/>
              <a:t>Bertrand Russell, 1872 - 1970</a:t>
            </a:r>
          </a:p>
        </p:txBody>
      </p:sp>
    </p:spTree>
    <p:extLst>
      <p:ext uri="{BB962C8B-B14F-4D97-AF65-F5344CB8AC3E}">
        <p14:creationId xmlns:p14="http://schemas.microsoft.com/office/powerpoint/2010/main" val="2206219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Perché la scienza?</a:t>
            </a:r>
          </a:p>
        </p:txBody>
      </p:sp>
      <p:sp>
        <p:nvSpPr>
          <p:cNvPr id="12" name="Segnaposto contenuto 2"/>
          <p:cNvSpPr>
            <a:spLocks noGrp="1"/>
          </p:cNvSpPr>
          <p:nvPr>
            <p:ph idx="1"/>
          </p:nvPr>
        </p:nvSpPr>
        <p:spPr>
          <a:xfrm>
            <a:off x="974575" y="2509230"/>
            <a:ext cx="4024470" cy="2912475"/>
          </a:xfrm>
        </p:spPr>
        <p:txBody>
          <a:bodyPr>
            <a:noAutofit/>
          </a:bodyPr>
          <a:lstStyle/>
          <a:p>
            <a:pPr marL="0" indent="0">
              <a:buNone/>
            </a:pPr>
            <a:r>
              <a:rPr lang="it-IT" sz="2000" dirty="0"/>
              <a:t>“La scienza </a:t>
            </a:r>
            <a:r>
              <a:rPr lang="it-IT" sz="2000" i="1" dirty="0"/>
              <a:t>non </a:t>
            </a:r>
            <a:r>
              <a:rPr lang="it-IT" sz="2000" dirty="0"/>
              <a:t>procede per induzione. (Niente è completamente e infinitamente verificabile).</a:t>
            </a:r>
          </a:p>
          <a:p>
            <a:pPr marL="0" indent="0">
              <a:buNone/>
            </a:pPr>
            <a:r>
              <a:rPr lang="it-IT" sz="2000" dirty="0"/>
              <a:t>E il suo obiettivo non è dimostrare teorie ma confutarle”.</a:t>
            </a:r>
            <a:br>
              <a:rPr lang="it-IT" sz="2000" dirty="0"/>
            </a:br>
            <a:endParaRPr lang="it-IT" sz="2000" dirty="0"/>
          </a:p>
          <a:p>
            <a:pPr marL="0" indent="0">
              <a:buNone/>
            </a:pPr>
            <a:r>
              <a:rPr lang="it-IT" sz="2000" i="1" dirty="0"/>
              <a:t>(citazione finta)</a:t>
            </a:r>
          </a:p>
          <a:p>
            <a:pPr marL="0" indent="0">
              <a:buNone/>
            </a:pPr>
            <a:r>
              <a:rPr lang="it-IT" sz="2000" dirty="0"/>
              <a:t>Karl Popper, 1902 - 1994</a:t>
            </a:r>
          </a:p>
        </p:txBody>
      </p:sp>
      <p:sp>
        <p:nvSpPr>
          <p:cNvPr id="4" name="Segnaposto data 3"/>
          <p:cNvSpPr>
            <a:spLocks noGrp="1"/>
          </p:cNvSpPr>
          <p:nvPr>
            <p:ph type="dt" sz="half" idx="10"/>
          </p:nvPr>
        </p:nvSpPr>
        <p:spPr/>
        <p:txBody>
          <a:bodyPr/>
          <a:lstStyle/>
          <a:p>
            <a:r>
              <a:rPr lang="it-IT"/>
              <a:t>12/03/24</a:t>
            </a:r>
          </a:p>
        </p:txBody>
      </p:sp>
      <p:sp>
        <p:nvSpPr>
          <p:cNvPr id="9" name="Segnaposto numero diapositiva 8"/>
          <p:cNvSpPr>
            <a:spLocks noGrp="1"/>
          </p:cNvSpPr>
          <p:nvPr>
            <p:ph type="sldNum" sz="quarter" idx="12"/>
          </p:nvPr>
        </p:nvSpPr>
        <p:spPr/>
        <p:txBody>
          <a:bodyPr/>
          <a:lstStyle/>
          <a:p>
            <a:fld id="{3DEA273F-2A49-564F-87D5-42FAE5D0967A}" type="slidenum">
              <a:rPr lang="it-IT" smtClean="0"/>
              <a:t>22</a:t>
            </a:fld>
            <a:endParaRPr lang="it-IT"/>
          </a:p>
        </p:txBody>
      </p:sp>
      <p:pic>
        <p:nvPicPr>
          <p:cNvPr id="5" name="Immagine 4" descr="popp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350" y="2730500"/>
            <a:ext cx="3360980" cy="2520735"/>
          </a:xfrm>
          <a:prstGeom prst="rect">
            <a:avLst/>
          </a:prstGeom>
        </p:spPr>
      </p:pic>
    </p:spTree>
    <p:extLst>
      <p:ext uri="{BB962C8B-B14F-4D97-AF65-F5344CB8AC3E}">
        <p14:creationId xmlns:p14="http://schemas.microsoft.com/office/powerpoint/2010/main" val="3491966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falsificazione</a:t>
            </a:r>
          </a:p>
        </p:txBody>
      </p:sp>
      <p:sp>
        <p:nvSpPr>
          <p:cNvPr id="3" name="Segnaposto contenuto 2"/>
          <p:cNvSpPr>
            <a:spLocks noGrp="1"/>
          </p:cNvSpPr>
          <p:nvPr>
            <p:ph idx="1"/>
          </p:nvPr>
        </p:nvSpPr>
        <p:spPr/>
        <p:txBody>
          <a:bodyPr/>
          <a:lstStyle/>
          <a:p>
            <a:pPr marL="0" indent="0">
              <a:buNone/>
            </a:pPr>
            <a:endParaRPr lang="it-IT" dirty="0"/>
          </a:p>
          <a:p>
            <a:endParaRPr lang="it-IT" dirty="0"/>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8ECEFF30-46D3-A942-8057-E73DB01A10F6}" type="slidenum">
              <a:rPr lang="it-IT" smtClean="0"/>
              <a:t>23</a:t>
            </a:fld>
            <a:endParaRPr lang="it-IT"/>
          </a:p>
        </p:txBody>
      </p:sp>
      <p:pic>
        <p:nvPicPr>
          <p:cNvPr id="7" name="Immagine 6" descr="einste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25913"/>
            <a:ext cx="3949699" cy="4932211"/>
          </a:xfrm>
          <a:prstGeom prst="rect">
            <a:avLst/>
          </a:prstGeom>
        </p:spPr>
      </p:pic>
      <p:sp>
        <p:nvSpPr>
          <p:cNvPr id="9" name="Fumetto 4 8"/>
          <p:cNvSpPr/>
          <p:nvPr/>
        </p:nvSpPr>
        <p:spPr>
          <a:xfrm>
            <a:off x="4216399" y="2336799"/>
            <a:ext cx="4635501" cy="3227663"/>
          </a:xfrm>
          <a:prstGeom prst="cloudCallout">
            <a:avLst>
              <a:gd name="adj1" fmla="val -83496"/>
              <a:gd name="adj2" fmla="val -13538"/>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dirty="0">
                <a:solidFill>
                  <a:schemeClr val="tx1">
                    <a:lumMod val="65000"/>
                    <a:lumOff val="35000"/>
                  </a:schemeClr>
                </a:solidFill>
              </a:rPr>
              <a:t>Nessuna quantità di esperimenti potrà dimostrare che ho ragione, ma un unico esperimento potrà dimostrare che ho sbagliato…</a:t>
            </a:r>
          </a:p>
        </p:txBody>
      </p:sp>
    </p:spTree>
    <p:extLst>
      <p:ext uri="{BB962C8B-B14F-4D97-AF65-F5344CB8AC3E}">
        <p14:creationId xmlns:p14="http://schemas.microsoft.com/office/powerpoint/2010/main" val="27341026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falsificazione</a:t>
            </a:r>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8ECEFF30-46D3-A942-8057-E73DB01A10F6}" type="slidenum">
              <a:rPr lang="it-IT" smtClean="0"/>
              <a:t>24</a:t>
            </a:fld>
            <a:endParaRPr lang="it-IT"/>
          </a:p>
        </p:txBody>
      </p:sp>
      <p:pic>
        <p:nvPicPr>
          <p:cNvPr id="7" name="Immagine 6" descr="eat-h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140" y="5251235"/>
            <a:ext cx="1546640" cy="1215217"/>
          </a:xfrm>
          <a:prstGeom prst="rect">
            <a:avLst/>
          </a:prstGeom>
        </p:spPr>
      </p:pic>
      <p:sp>
        <p:nvSpPr>
          <p:cNvPr id="8" name="Segnaposto contenuto 2"/>
          <p:cNvSpPr txBox="1">
            <a:spLocks/>
          </p:cNvSpPr>
          <p:nvPr/>
        </p:nvSpPr>
        <p:spPr>
          <a:xfrm>
            <a:off x="974575" y="2458430"/>
            <a:ext cx="4024470" cy="2912475"/>
          </a:xfrm>
          <a:prstGeom prst="rect">
            <a:avLst/>
          </a:prstGeom>
        </p:spPr>
        <p:txBody>
          <a:bodyPr vert="horz" lIns="91368" tIns="45684" rIns="91368" bIns="45684" rtlCol="0">
            <a:noAutofit/>
          </a:bodyPr>
          <a:lstStyle>
            <a:lvl1pPr marL="342641" indent="-342641" algn="l" defTabSz="913710" rtl="0" eaLnBrk="1" latinLnBrk="0" hangingPunct="1">
              <a:spcBef>
                <a:spcPct val="20000"/>
              </a:spcBef>
              <a:buFont typeface="Arial" pitchFamily="34" charset="0"/>
              <a:buChar char="•"/>
              <a:defRPr sz="2600" kern="1200">
                <a:solidFill>
                  <a:schemeClr val="tx1">
                    <a:lumMod val="50000"/>
                    <a:lumOff val="50000"/>
                  </a:schemeClr>
                </a:solidFill>
                <a:latin typeface="+mj-lt"/>
                <a:ea typeface="+mn-ea"/>
                <a:cs typeface="+mn-cs"/>
              </a:defRPr>
            </a:lvl1pPr>
            <a:lvl2pPr marL="742394" indent="-285539"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2pPr>
            <a:lvl3pPr marL="1142146"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3pPr>
            <a:lvl4pPr marL="1599001" indent="-228428"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4pPr>
            <a:lvl5pPr marL="2055856"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5pPr>
            <a:lvl6pPr marL="2512711" indent="-228428"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6pPr>
            <a:lvl7pPr marL="2969575"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7pPr>
            <a:lvl8pPr marL="3426430" indent="-228428"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8pPr>
            <a:lvl9pPr marL="3883285"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9pPr>
          </a:lstStyle>
          <a:p>
            <a:pPr marL="0" indent="0">
              <a:buFont typeface="Arial" pitchFamily="34" charset="0"/>
              <a:buNone/>
            </a:pPr>
            <a:r>
              <a:rPr lang="it-IT" sz="2000" dirty="0"/>
              <a:t>“La verificazione è provvisoria, mentre la falsificazione può essere definitiva.</a:t>
            </a:r>
          </a:p>
          <a:p>
            <a:pPr marL="0" indent="0">
              <a:buFont typeface="Arial" pitchFamily="34" charset="0"/>
              <a:buNone/>
            </a:pPr>
            <a:r>
              <a:rPr lang="it-IT" sz="2000" dirty="0"/>
              <a:t>La razionalità critica è il fondamento di ogni conoscenza”.</a:t>
            </a:r>
          </a:p>
          <a:p>
            <a:pPr marL="0" indent="0">
              <a:buFont typeface="Arial" pitchFamily="34" charset="0"/>
              <a:buNone/>
            </a:pPr>
            <a:r>
              <a:rPr lang="it-IT" sz="2000" i="1" dirty="0"/>
              <a:t>(citazione finta)</a:t>
            </a:r>
          </a:p>
          <a:p>
            <a:pPr marL="0" indent="0">
              <a:buFont typeface="Arial" pitchFamily="34" charset="0"/>
              <a:buNone/>
            </a:pPr>
            <a:r>
              <a:rPr lang="it-IT" sz="2000" dirty="0"/>
              <a:t>Karl Popper, 1902 - 1994</a:t>
            </a:r>
          </a:p>
        </p:txBody>
      </p:sp>
      <p:pic>
        <p:nvPicPr>
          <p:cNvPr id="9" name="Immagine 8" descr="popp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350" y="2565400"/>
            <a:ext cx="3360980" cy="2520735"/>
          </a:xfrm>
          <a:prstGeom prst="rect">
            <a:avLst/>
          </a:prstGeom>
        </p:spPr>
      </p:pic>
    </p:spTree>
    <p:extLst>
      <p:ext uri="{BB962C8B-B14F-4D97-AF65-F5344CB8AC3E}">
        <p14:creationId xmlns:p14="http://schemas.microsoft.com/office/powerpoint/2010/main" val="4149239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L’errore</a:t>
            </a:r>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8ECEFF30-46D3-A942-8057-E73DB01A10F6}" type="slidenum">
              <a:rPr lang="it-IT" smtClean="0"/>
              <a:t>25</a:t>
            </a:fld>
            <a:endParaRPr lang="it-IT"/>
          </a:p>
        </p:txBody>
      </p:sp>
      <p:pic>
        <p:nvPicPr>
          <p:cNvPr id="7" name="Immagine 6" descr="eat-h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140" y="5251235"/>
            <a:ext cx="1546640" cy="1215217"/>
          </a:xfrm>
          <a:prstGeom prst="rect">
            <a:avLst/>
          </a:prstGeom>
        </p:spPr>
      </p:pic>
      <p:sp>
        <p:nvSpPr>
          <p:cNvPr id="8" name="Segnaposto contenuto 2"/>
          <p:cNvSpPr txBox="1">
            <a:spLocks/>
          </p:cNvSpPr>
          <p:nvPr/>
        </p:nvSpPr>
        <p:spPr>
          <a:xfrm>
            <a:off x="974575" y="2293330"/>
            <a:ext cx="4024470" cy="2912475"/>
          </a:xfrm>
          <a:prstGeom prst="rect">
            <a:avLst/>
          </a:prstGeom>
        </p:spPr>
        <p:txBody>
          <a:bodyPr vert="horz" lIns="91368" tIns="45684" rIns="91368" bIns="45684" rtlCol="0">
            <a:noAutofit/>
          </a:bodyPr>
          <a:lstStyle>
            <a:lvl1pPr marL="342641" indent="-342641" algn="l" defTabSz="913710" rtl="0" eaLnBrk="1" latinLnBrk="0" hangingPunct="1">
              <a:spcBef>
                <a:spcPct val="20000"/>
              </a:spcBef>
              <a:buFont typeface="Arial" pitchFamily="34" charset="0"/>
              <a:buChar char="•"/>
              <a:defRPr sz="2600" kern="1200">
                <a:solidFill>
                  <a:schemeClr val="tx1">
                    <a:lumMod val="50000"/>
                    <a:lumOff val="50000"/>
                  </a:schemeClr>
                </a:solidFill>
                <a:latin typeface="+mj-lt"/>
                <a:ea typeface="+mn-ea"/>
                <a:cs typeface="+mn-cs"/>
              </a:defRPr>
            </a:lvl1pPr>
            <a:lvl2pPr marL="742394" indent="-285539"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2pPr>
            <a:lvl3pPr marL="1142146"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3pPr>
            <a:lvl4pPr marL="1599001" indent="-228428"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4pPr>
            <a:lvl5pPr marL="2055856"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5pPr>
            <a:lvl6pPr marL="2512711" indent="-228428"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6pPr>
            <a:lvl7pPr marL="2969575"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7pPr>
            <a:lvl8pPr marL="3426430" indent="-228428"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8pPr>
            <a:lvl9pPr marL="3883285"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9pPr>
          </a:lstStyle>
          <a:p>
            <a:pPr marL="0" indent="0">
              <a:buFont typeface="Arial" pitchFamily="34" charset="0"/>
              <a:buNone/>
            </a:pPr>
            <a:r>
              <a:rPr lang="it-IT" sz="1700" dirty="0"/>
              <a:t>“Evitare errori è un ideale meschino”.</a:t>
            </a:r>
          </a:p>
          <a:p>
            <a:pPr marL="0" indent="0">
              <a:buFont typeface="Arial" pitchFamily="34" charset="0"/>
              <a:buNone/>
            </a:pPr>
            <a:r>
              <a:rPr lang="it-IT" sz="1700" i="1" dirty="0"/>
              <a:t>(citazione quasi vera)</a:t>
            </a:r>
            <a:br>
              <a:rPr lang="it-IT" sz="1700" i="1" dirty="0"/>
            </a:br>
            <a:endParaRPr lang="it-IT" sz="1700" i="1" dirty="0"/>
          </a:p>
          <a:p>
            <a:pPr marL="0" lvl="0" indent="0">
              <a:spcBef>
                <a:spcPts val="500"/>
              </a:spcBef>
              <a:buClr>
                <a:schemeClr val="dk1"/>
              </a:buClr>
              <a:buSzPts val="1100"/>
              <a:buNone/>
            </a:pPr>
            <a:r>
              <a:rPr lang="it-IT" sz="1700" dirty="0">
                <a:sym typeface="Open Sans"/>
              </a:rPr>
              <a:t>“Non c’è alcun metodo per scoprire una teoria scientifica. C’è un metodo per metterla alla prova, la falsificabilità”.</a:t>
            </a:r>
          </a:p>
          <a:p>
            <a:pPr marL="0" lvl="0" indent="0">
              <a:lnSpc>
                <a:spcPct val="115000"/>
              </a:lnSpc>
              <a:spcBef>
                <a:spcPts val="500"/>
              </a:spcBef>
              <a:buClr>
                <a:schemeClr val="dk1"/>
              </a:buClr>
              <a:buSzPts val="1100"/>
              <a:buNone/>
            </a:pPr>
            <a:r>
              <a:rPr lang="it-IT" sz="1700" i="1" dirty="0">
                <a:sym typeface="Open Sans"/>
              </a:rPr>
              <a:t>(citazione mezza vera e mezza finta)</a:t>
            </a:r>
          </a:p>
          <a:p>
            <a:pPr marL="0" indent="0">
              <a:buFont typeface="Arial" pitchFamily="34" charset="0"/>
              <a:buNone/>
            </a:pPr>
            <a:endParaRPr lang="it-IT" sz="2000" i="1" dirty="0"/>
          </a:p>
          <a:p>
            <a:pPr marL="0" indent="0">
              <a:buFont typeface="Arial" pitchFamily="34" charset="0"/>
              <a:buNone/>
            </a:pPr>
            <a:r>
              <a:rPr lang="it-IT" sz="2000" dirty="0"/>
              <a:t>Karl Popper, 1902 - 1994</a:t>
            </a:r>
          </a:p>
        </p:txBody>
      </p:sp>
      <p:pic>
        <p:nvPicPr>
          <p:cNvPr id="9" name="Immagine 8" descr="popp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350" y="2565400"/>
            <a:ext cx="3360980" cy="2520735"/>
          </a:xfrm>
          <a:prstGeom prst="rect">
            <a:avLst/>
          </a:prstGeom>
        </p:spPr>
      </p:pic>
    </p:spTree>
    <p:extLst>
      <p:ext uri="{BB962C8B-B14F-4D97-AF65-F5344CB8AC3E}">
        <p14:creationId xmlns:p14="http://schemas.microsoft.com/office/powerpoint/2010/main" val="3792394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scienza e la filosofia</a:t>
            </a:r>
          </a:p>
        </p:txBody>
      </p:sp>
      <p:sp>
        <p:nvSpPr>
          <p:cNvPr id="3" name="Segnaposto contenuto 2"/>
          <p:cNvSpPr>
            <a:spLocks noGrp="1"/>
          </p:cNvSpPr>
          <p:nvPr>
            <p:ph idx="1"/>
          </p:nvPr>
        </p:nvSpPr>
        <p:spPr/>
        <p:txBody>
          <a:bodyPr>
            <a:normAutofit fontScale="92500" lnSpcReduction="10000"/>
          </a:bodyPr>
          <a:lstStyle/>
          <a:p>
            <a:pPr marL="0" indent="0">
              <a:buNone/>
            </a:pPr>
            <a:r>
              <a:rPr lang="it-IT" dirty="0"/>
              <a:t>I fully agree with you about the significance and educational value of methodology as well as history and philosophy of science. So many people today—and even professional scientists—</a:t>
            </a:r>
            <a:r>
              <a:rPr lang="it-IT" b="1" dirty="0"/>
              <a:t>seem to me like somebody who has seen thousands of trees but has never seen a forest</a:t>
            </a:r>
            <a:r>
              <a:rPr lang="it-IT" dirty="0"/>
              <a:t>. A knowledge of the historic and philosophical background gives that kind of independence from prejudices of his generation from which most scientists are suffering. </a:t>
            </a:r>
            <a:r>
              <a:rPr lang="it-IT" b="1" dirty="0"/>
              <a:t>This independence created by philosophical insight is—in my opinion—the mark of distinction between a mere artisan or specialist and a real seeker after truth</a:t>
            </a:r>
            <a:r>
              <a:rPr lang="it-IT" dirty="0"/>
              <a:t>.</a:t>
            </a:r>
            <a:br>
              <a:rPr lang="it-IT" dirty="0"/>
            </a:br>
            <a:r>
              <a:rPr lang="it-IT" dirty="0"/>
              <a:t>(Albert Einstein to Robert Thornton, 7 December 1944)</a:t>
            </a:r>
          </a:p>
          <a:p>
            <a:pPr marL="0" indent="0">
              <a:buNone/>
            </a:pPr>
            <a:endParaRPr lang="it-IT" dirty="0"/>
          </a:p>
        </p:txBody>
      </p:sp>
      <p:sp>
        <p:nvSpPr>
          <p:cNvPr id="4" name="Segnaposto data 3"/>
          <p:cNvSpPr>
            <a:spLocks noGrp="1"/>
          </p:cNvSpPr>
          <p:nvPr>
            <p:ph type="dt" sz="half" idx="10"/>
          </p:nvPr>
        </p:nvSpPr>
        <p:spPr/>
        <p:txBody>
          <a:bodyPr/>
          <a:lstStyle/>
          <a:p>
            <a:r>
              <a:rPr lang="it-IT"/>
              <a:t>12/03/24</a:t>
            </a:r>
            <a:endParaRPr lang="it-IT" dirty="0"/>
          </a:p>
        </p:txBody>
      </p:sp>
      <p:sp>
        <p:nvSpPr>
          <p:cNvPr id="6" name="Segnaposto numero diapositiva 5"/>
          <p:cNvSpPr>
            <a:spLocks noGrp="1"/>
          </p:cNvSpPr>
          <p:nvPr>
            <p:ph type="sldNum" sz="quarter" idx="12"/>
          </p:nvPr>
        </p:nvSpPr>
        <p:spPr/>
        <p:txBody>
          <a:bodyPr/>
          <a:lstStyle/>
          <a:p>
            <a:fld id="{7B37E3E1-1262-7249-8909-3FCE725F6DA6}" type="slidenum">
              <a:rPr lang="it-IT" smtClean="0"/>
              <a:t>26</a:t>
            </a:fld>
            <a:endParaRPr lang="it-IT" dirty="0"/>
          </a:p>
        </p:txBody>
      </p:sp>
    </p:spTree>
    <p:extLst>
      <p:ext uri="{BB962C8B-B14F-4D97-AF65-F5344CB8AC3E}">
        <p14:creationId xmlns:p14="http://schemas.microsoft.com/office/powerpoint/2010/main" val="3292479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Perché la scienza?</a:t>
            </a:r>
          </a:p>
        </p:txBody>
      </p:sp>
      <p:sp>
        <p:nvSpPr>
          <p:cNvPr id="12" name="Segnaposto contenuto 2"/>
          <p:cNvSpPr>
            <a:spLocks noGrp="1"/>
          </p:cNvSpPr>
          <p:nvPr>
            <p:ph idx="1"/>
          </p:nvPr>
        </p:nvSpPr>
        <p:spPr>
          <a:xfrm>
            <a:off x="838200" y="2171700"/>
            <a:ext cx="4572000" cy="3543300"/>
          </a:xfrm>
        </p:spPr>
        <p:txBody>
          <a:bodyPr>
            <a:noAutofit/>
          </a:bodyPr>
          <a:lstStyle/>
          <a:p>
            <a:pPr marL="0" indent="0">
              <a:buNone/>
            </a:pPr>
            <a:r>
              <a:rPr lang="it-IT" sz="2000" dirty="0"/>
              <a:t>“La scienza è un’impresa collettiva. Modelli, teorie, metodi e valori sono il ‘paradigma’ in cui opera la comunità scientifica. Nella ‘scienza normale’ col cavolo che gli scienziati cercano di falsificare la teoria. Lo fanno quando sorge un problema, una ‘anomalia’ che genera una ‘crisi’, che si supera solo con una ‘rivoluzione’”.</a:t>
            </a:r>
          </a:p>
          <a:p>
            <a:pPr marL="0" indent="0">
              <a:buNone/>
            </a:pPr>
            <a:r>
              <a:rPr lang="it-IT" sz="2000" i="1" dirty="0"/>
              <a:t>(citazione finta)</a:t>
            </a:r>
          </a:p>
          <a:p>
            <a:pPr marL="0" indent="0">
              <a:buNone/>
            </a:pPr>
            <a:r>
              <a:rPr lang="it-IT" sz="2000" dirty="0"/>
              <a:t>Thomas Kuhn, 1922 - 1996</a:t>
            </a:r>
          </a:p>
        </p:txBody>
      </p:sp>
      <p:sp>
        <p:nvSpPr>
          <p:cNvPr id="4" name="Segnaposto data 3"/>
          <p:cNvSpPr>
            <a:spLocks noGrp="1"/>
          </p:cNvSpPr>
          <p:nvPr>
            <p:ph type="dt" sz="half" idx="10"/>
          </p:nvPr>
        </p:nvSpPr>
        <p:spPr/>
        <p:txBody>
          <a:bodyPr/>
          <a:lstStyle/>
          <a:p>
            <a:r>
              <a:rPr lang="it-IT"/>
              <a:t>12/03/24</a:t>
            </a:r>
            <a:endParaRPr lang="it-IT" dirty="0"/>
          </a:p>
        </p:txBody>
      </p:sp>
      <p:sp>
        <p:nvSpPr>
          <p:cNvPr id="9" name="Segnaposto numero diapositiva 8"/>
          <p:cNvSpPr>
            <a:spLocks noGrp="1"/>
          </p:cNvSpPr>
          <p:nvPr>
            <p:ph type="sldNum" sz="quarter" idx="12"/>
          </p:nvPr>
        </p:nvSpPr>
        <p:spPr/>
        <p:txBody>
          <a:bodyPr/>
          <a:lstStyle/>
          <a:p>
            <a:fld id="{3DEA273F-2A49-564F-87D5-42FAE5D0967A}" type="slidenum">
              <a:rPr lang="it-IT" smtClean="0"/>
              <a:t>27</a:t>
            </a:fld>
            <a:endParaRPr lang="it-IT" dirty="0"/>
          </a:p>
        </p:txBody>
      </p:sp>
      <p:pic>
        <p:nvPicPr>
          <p:cNvPr id="3" name="Immagine 2" descr="Thomas_Kuh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00" y="2171700"/>
            <a:ext cx="3073400" cy="3771900"/>
          </a:xfrm>
          <a:prstGeom prst="rect">
            <a:avLst/>
          </a:prstGeom>
        </p:spPr>
      </p:pic>
    </p:spTree>
    <p:extLst>
      <p:ext uri="{BB962C8B-B14F-4D97-AF65-F5344CB8AC3E}">
        <p14:creationId xmlns:p14="http://schemas.microsoft.com/office/powerpoint/2010/main" val="3718880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Perché la scienza?</a:t>
            </a:r>
          </a:p>
        </p:txBody>
      </p:sp>
      <p:sp>
        <p:nvSpPr>
          <p:cNvPr id="12" name="Segnaposto contenuto 2"/>
          <p:cNvSpPr>
            <a:spLocks noGrp="1"/>
          </p:cNvSpPr>
          <p:nvPr>
            <p:ph idx="1"/>
          </p:nvPr>
        </p:nvSpPr>
        <p:spPr>
          <a:xfrm>
            <a:off x="838200" y="2171700"/>
            <a:ext cx="4572000" cy="3543300"/>
          </a:xfrm>
        </p:spPr>
        <p:txBody>
          <a:bodyPr>
            <a:noAutofit/>
          </a:bodyPr>
          <a:lstStyle/>
          <a:p>
            <a:pPr marL="0" indent="0">
              <a:buNone/>
            </a:pPr>
            <a:r>
              <a:rPr lang="it-IT" sz="2000" dirty="0"/>
              <a:t>“Ogni paradigma ha il proprio metodo: non esiste un metodo solo, fisso e immutabile’”.</a:t>
            </a:r>
          </a:p>
          <a:p>
            <a:pPr marL="0" indent="0">
              <a:buNone/>
            </a:pPr>
            <a:r>
              <a:rPr lang="it-IT" sz="2000" i="1" dirty="0"/>
              <a:t>(citazione finta)</a:t>
            </a:r>
          </a:p>
          <a:p>
            <a:pPr marL="0" indent="0">
              <a:buNone/>
            </a:pPr>
            <a:r>
              <a:rPr lang="it-IT" sz="2000" dirty="0"/>
              <a:t>Thomas Kuhn, 1922 - 1996</a:t>
            </a:r>
          </a:p>
        </p:txBody>
      </p:sp>
      <p:sp>
        <p:nvSpPr>
          <p:cNvPr id="4" name="Segnaposto data 3"/>
          <p:cNvSpPr>
            <a:spLocks noGrp="1"/>
          </p:cNvSpPr>
          <p:nvPr>
            <p:ph type="dt" sz="half" idx="10"/>
          </p:nvPr>
        </p:nvSpPr>
        <p:spPr/>
        <p:txBody>
          <a:bodyPr/>
          <a:lstStyle/>
          <a:p>
            <a:r>
              <a:rPr lang="it-IT"/>
              <a:t>12/03/24</a:t>
            </a:r>
            <a:endParaRPr lang="it-IT" dirty="0"/>
          </a:p>
        </p:txBody>
      </p:sp>
      <p:sp>
        <p:nvSpPr>
          <p:cNvPr id="9" name="Segnaposto numero diapositiva 8"/>
          <p:cNvSpPr>
            <a:spLocks noGrp="1"/>
          </p:cNvSpPr>
          <p:nvPr>
            <p:ph type="sldNum" sz="quarter" idx="12"/>
          </p:nvPr>
        </p:nvSpPr>
        <p:spPr/>
        <p:txBody>
          <a:bodyPr/>
          <a:lstStyle/>
          <a:p>
            <a:fld id="{3DEA273F-2A49-564F-87D5-42FAE5D0967A}" type="slidenum">
              <a:rPr lang="it-IT" smtClean="0"/>
              <a:t>28</a:t>
            </a:fld>
            <a:endParaRPr lang="it-IT" dirty="0"/>
          </a:p>
        </p:txBody>
      </p:sp>
      <p:pic>
        <p:nvPicPr>
          <p:cNvPr id="3" name="Immagine 2" descr="Thomas_Kuh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00" y="2171700"/>
            <a:ext cx="3073400" cy="3771900"/>
          </a:xfrm>
          <a:prstGeom prst="rect">
            <a:avLst/>
          </a:prstGeom>
        </p:spPr>
      </p:pic>
    </p:spTree>
    <p:extLst>
      <p:ext uri="{BB962C8B-B14F-4D97-AF65-F5344CB8AC3E}">
        <p14:creationId xmlns:p14="http://schemas.microsoft.com/office/powerpoint/2010/main" val="104092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Perché la scienza?</a:t>
            </a:r>
          </a:p>
        </p:txBody>
      </p:sp>
      <p:sp>
        <p:nvSpPr>
          <p:cNvPr id="12" name="Segnaposto contenuto 2"/>
          <p:cNvSpPr>
            <a:spLocks noGrp="1"/>
          </p:cNvSpPr>
          <p:nvPr>
            <p:ph idx="1"/>
          </p:nvPr>
        </p:nvSpPr>
        <p:spPr>
          <a:xfrm>
            <a:off x="838200" y="2171700"/>
            <a:ext cx="4572000" cy="3543300"/>
          </a:xfrm>
        </p:spPr>
        <p:txBody>
          <a:bodyPr>
            <a:noAutofit/>
          </a:bodyPr>
          <a:lstStyle/>
          <a:p>
            <a:pPr marL="0" indent="0">
              <a:buNone/>
            </a:pPr>
            <a:r>
              <a:rPr lang="it-IT" sz="2000" dirty="0"/>
              <a:t>“Non esiste nessun metodo scientifico. E per fortuna, perché potrebbe limitare la creatività scientifica. La diversità rende le comunità scientifiche più forti’”.</a:t>
            </a:r>
          </a:p>
          <a:p>
            <a:pPr marL="0" indent="0">
              <a:buNone/>
            </a:pPr>
            <a:r>
              <a:rPr lang="it-IT" sz="2000" i="1" dirty="0"/>
              <a:t>(citazione finta)</a:t>
            </a:r>
          </a:p>
          <a:p>
            <a:pPr marL="0" indent="0">
              <a:buNone/>
            </a:pPr>
            <a:r>
              <a:rPr lang="it-IT" sz="2000" dirty="0"/>
              <a:t>Paul Feyerabend, 1924 - 1994</a:t>
            </a:r>
          </a:p>
        </p:txBody>
      </p:sp>
      <p:sp>
        <p:nvSpPr>
          <p:cNvPr id="4" name="Segnaposto data 3"/>
          <p:cNvSpPr>
            <a:spLocks noGrp="1"/>
          </p:cNvSpPr>
          <p:nvPr>
            <p:ph type="dt" sz="half" idx="10"/>
          </p:nvPr>
        </p:nvSpPr>
        <p:spPr/>
        <p:txBody>
          <a:bodyPr/>
          <a:lstStyle/>
          <a:p>
            <a:r>
              <a:rPr lang="it-IT"/>
              <a:t>12/03/24</a:t>
            </a:r>
            <a:endParaRPr lang="it-IT" dirty="0"/>
          </a:p>
        </p:txBody>
      </p:sp>
      <p:sp>
        <p:nvSpPr>
          <p:cNvPr id="9" name="Segnaposto numero diapositiva 8"/>
          <p:cNvSpPr>
            <a:spLocks noGrp="1"/>
          </p:cNvSpPr>
          <p:nvPr>
            <p:ph type="sldNum" sz="quarter" idx="12"/>
          </p:nvPr>
        </p:nvSpPr>
        <p:spPr/>
        <p:txBody>
          <a:bodyPr/>
          <a:lstStyle/>
          <a:p>
            <a:fld id="{3DEA273F-2A49-564F-87D5-42FAE5D0967A}" type="slidenum">
              <a:rPr lang="it-IT" smtClean="0"/>
              <a:t>29</a:t>
            </a:fld>
            <a:endParaRPr lang="it-IT" dirty="0"/>
          </a:p>
        </p:txBody>
      </p:sp>
      <p:pic>
        <p:nvPicPr>
          <p:cNvPr id="5" name="Immagine 4" descr="300px-Feyerabe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300" y="2101850"/>
            <a:ext cx="3238500" cy="3422015"/>
          </a:xfrm>
          <a:prstGeom prst="rect">
            <a:avLst/>
          </a:prstGeom>
        </p:spPr>
      </p:pic>
    </p:spTree>
    <p:extLst>
      <p:ext uri="{BB962C8B-B14F-4D97-AF65-F5344CB8AC3E}">
        <p14:creationId xmlns:p14="http://schemas.microsoft.com/office/powerpoint/2010/main" val="2618956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3</a:t>
            </a:fld>
            <a:endParaRPr lang="it-IT"/>
          </a:p>
        </p:txBody>
      </p:sp>
      <p:pic>
        <p:nvPicPr>
          <p:cNvPr id="5" name="Immagine 4" descr="perch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80" y="1635131"/>
            <a:ext cx="7747000" cy="3365498"/>
          </a:xfrm>
          <a:prstGeom prst="rect">
            <a:avLst/>
          </a:prstGeom>
        </p:spPr>
      </p:pic>
      <p:sp>
        <p:nvSpPr>
          <p:cNvPr id="7" name="Segnaposto note 2"/>
          <p:cNvSpPr txBox="1">
            <a:spLocks/>
          </p:cNvSpPr>
          <p:nvPr/>
        </p:nvSpPr>
        <p:spPr>
          <a:xfrm>
            <a:off x="669088" y="1821072"/>
            <a:ext cx="5486400" cy="702718"/>
          </a:xfrm>
          <a:prstGeom prst="rect">
            <a:avLst/>
          </a:prstGeom>
        </p:spPr>
        <p:txBody>
          <a:bodyPr vert="horz" lIns="91440" tIns="45720" rIns="91440" bIns="45720" rtlCol="0"/>
          <a:lstStyle>
            <a:lvl1pPr marL="0" algn="l" defTabSz="456855" rtl="0" eaLnBrk="1" latinLnBrk="0" hangingPunct="1">
              <a:defRPr sz="900" kern="1200">
                <a:solidFill>
                  <a:schemeClr val="tx1"/>
                </a:solidFill>
                <a:latin typeface="+mn-lt"/>
                <a:ea typeface="+mn-ea"/>
                <a:cs typeface="+mn-cs"/>
              </a:defRPr>
            </a:lvl1pPr>
            <a:lvl2pPr marL="456855" algn="l" defTabSz="456855" rtl="0" eaLnBrk="1" latinLnBrk="0" hangingPunct="1">
              <a:defRPr sz="900" kern="1200">
                <a:solidFill>
                  <a:schemeClr val="tx1"/>
                </a:solidFill>
                <a:latin typeface="+mn-lt"/>
                <a:ea typeface="+mn-ea"/>
                <a:cs typeface="+mn-cs"/>
              </a:defRPr>
            </a:lvl2pPr>
            <a:lvl3pPr marL="913710" algn="l" defTabSz="456855" rtl="0" eaLnBrk="1" latinLnBrk="0" hangingPunct="1">
              <a:defRPr sz="900" kern="1200">
                <a:solidFill>
                  <a:schemeClr val="tx1"/>
                </a:solidFill>
                <a:latin typeface="+mn-lt"/>
                <a:ea typeface="+mn-ea"/>
                <a:cs typeface="+mn-cs"/>
              </a:defRPr>
            </a:lvl3pPr>
            <a:lvl4pPr marL="1370574" algn="l" defTabSz="456855" rtl="0" eaLnBrk="1" latinLnBrk="0" hangingPunct="1">
              <a:defRPr sz="900" kern="1200">
                <a:solidFill>
                  <a:schemeClr val="tx1"/>
                </a:solidFill>
                <a:latin typeface="+mn-lt"/>
                <a:ea typeface="+mn-ea"/>
                <a:cs typeface="+mn-cs"/>
              </a:defRPr>
            </a:lvl4pPr>
            <a:lvl5pPr marL="1827429" algn="l" defTabSz="456855" rtl="0" eaLnBrk="1" latinLnBrk="0" hangingPunct="1">
              <a:defRPr sz="900" kern="1200">
                <a:solidFill>
                  <a:schemeClr val="tx1"/>
                </a:solidFill>
                <a:latin typeface="+mn-lt"/>
                <a:ea typeface="+mn-ea"/>
                <a:cs typeface="+mn-cs"/>
              </a:defRPr>
            </a:lvl5pPr>
            <a:lvl6pPr marL="2284284" algn="l" defTabSz="456855" rtl="0" eaLnBrk="1" latinLnBrk="0" hangingPunct="1">
              <a:defRPr sz="900" kern="1200">
                <a:solidFill>
                  <a:schemeClr val="tx1"/>
                </a:solidFill>
                <a:latin typeface="+mn-lt"/>
                <a:ea typeface="+mn-ea"/>
                <a:cs typeface="+mn-cs"/>
              </a:defRPr>
            </a:lvl6pPr>
            <a:lvl7pPr marL="2741139" algn="l" defTabSz="456855" rtl="0" eaLnBrk="1" latinLnBrk="0" hangingPunct="1">
              <a:defRPr sz="900" kern="1200">
                <a:solidFill>
                  <a:schemeClr val="tx1"/>
                </a:solidFill>
                <a:latin typeface="+mn-lt"/>
                <a:ea typeface="+mn-ea"/>
                <a:cs typeface="+mn-cs"/>
              </a:defRPr>
            </a:lvl7pPr>
            <a:lvl8pPr marL="3198003" algn="l" defTabSz="456855" rtl="0" eaLnBrk="1" latinLnBrk="0" hangingPunct="1">
              <a:defRPr sz="900" kern="1200">
                <a:solidFill>
                  <a:schemeClr val="tx1"/>
                </a:solidFill>
                <a:latin typeface="+mn-lt"/>
                <a:ea typeface="+mn-ea"/>
                <a:cs typeface="+mn-cs"/>
              </a:defRPr>
            </a:lvl8pPr>
            <a:lvl9pPr marL="3654858" algn="l" defTabSz="456855" rtl="0" eaLnBrk="1" latinLnBrk="0" hangingPunct="1">
              <a:defRPr sz="900" kern="1200">
                <a:solidFill>
                  <a:schemeClr val="tx1"/>
                </a:solidFill>
                <a:latin typeface="+mn-lt"/>
                <a:ea typeface="+mn-ea"/>
                <a:cs typeface="+mn-cs"/>
              </a:defRPr>
            </a:lvl9pPr>
          </a:lstStyle>
          <a:p>
            <a:pPr marL="228600" indent="-228600">
              <a:buFontTx/>
              <a:buAutoNum type="arabicPeriod"/>
            </a:pPr>
            <a:endParaRPr lang="it-IT" dirty="0"/>
          </a:p>
        </p:txBody>
      </p:sp>
    </p:spTree>
    <p:extLst>
      <p:ext uri="{BB962C8B-B14F-4D97-AF65-F5344CB8AC3E}">
        <p14:creationId xmlns:p14="http://schemas.microsoft.com/office/powerpoint/2010/main" val="1908530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Perché la scienza?</a:t>
            </a:r>
          </a:p>
        </p:txBody>
      </p:sp>
      <p:sp>
        <p:nvSpPr>
          <p:cNvPr id="12" name="Segnaposto contenuto 2"/>
          <p:cNvSpPr>
            <a:spLocks noGrp="1"/>
          </p:cNvSpPr>
          <p:nvPr>
            <p:ph idx="1"/>
          </p:nvPr>
        </p:nvSpPr>
        <p:spPr>
          <a:xfrm>
            <a:off x="838200" y="2171700"/>
            <a:ext cx="4572000" cy="3543300"/>
          </a:xfrm>
        </p:spPr>
        <p:txBody>
          <a:bodyPr>
            <a:noAutofit/>
          </a:bodyPr>
          <a:lstStyle/>
          <a:p>
            <a:pPr marL="0" indent="0">
              <a:buNone/>
            </a:pPr>
            <a:r>
              <a:rPr lang="it-IT" sz="2000" dirty="0"/>
              <a:t>“</a:t>
            </a:r>
            <a:r>
              <a:rPr lang="it-IT" sz="2000" dirty="0" err="1"/>
              <a:t>Anything</a:t>
            </a:r>
            <a:r>
              <a:rPr lang="it-IT" sz="2000" dirty="0"/>
              <a:t> </a:t>
            </a:r>
            <a:r>
              <a:rPr lang="it-IT" sz="2000" dirty="0" err="1"/>
              <a:t>goes</a:t>
            </a:r>
            <a:r>
              <a:rPr lang="mr-IN" sz="2000" dirty="0"/>
              <a:t>…</a:t>
            </a:r>
            <a:r>
              <a:rPr lang="it-IT" sz="2000" dirty="0"/>
              <a:t>”.</a:t>
            </a:r>
          </a:p>
          <a:p>
            <a:pPr marL="0" indent="0">
              <a:buNone/>
            </a:pPr>
            <a:r>
              <a:rPr lang="it-IT" sz="2000" i="1" dirty="0"/>
              <a:t>(citazione vera)</a:t>
            </a:r>
            <a:br>
              <a:rPr lang="it-IT" sz="2000" i="1" dirty="0"/>
            </a:br>
            <a:endParaRPr lang="it-IT" sz="2000" i="1" dirty="0"/>
          </a:p>
          <a:p>
            <a:pPr marL="0" indent="0">
              <a:buNone/>
            </a:pPr>
            <a:r>
              <a:rPr lang="it-IT" sz="2000" dirty="0"/>
              <a:t>Paul Feyerabend, 1924 - 1994</a:t>
            </a:r>
          </a:p>
        </p:txBody>
      </p:sp>
      <p:sp>
        <p:nvSpPr>
          <p:cNvPr id="4" name="Segnaposto data 3"/>
          <p:cNvSpPr>
            <a:spLocks noGrp="1"/>
          </p:cNvSpPr>
          <p:nvPr>
            <p:ph type="dt" sz="half" idx="10"/>
          </p:nvPr>
        </p:nvSpPr>
        <p:spPr/>
        <p:txBody>
          <a:bodyPr/>
          <a:lstStyle/>
          <a:p>
            <a:r>
              <a:rPr lang="it-IT"/>
              <a:t>12/03/24</a:t>
            </a:r>
            <a:endParaRPr lang="it-IT" dirty="0"/>
          </a:p>
        </p:txBody>
      </p:sp>
      <p:sp>
        <p:nvSpPr>
          <p:cNvPr id="9" name="Segnaposto numero diapositiva 8"/>
          <p:cNvSpPr>
            <a:spLocks noGrp="1"/>
          </p:cNvSpPr>
          <p:nvPr>
            <p:ph type="sldNum" sz="quarter" idx="12"/>
          </p:nvPr>
        </p:nvSpPr>
        <p:spPr/>
        <p:txBody>
          <a:bodyPr/>
          <a:lstStyle/>
          <a:p>
            <a:fld id="{3DEA273F-2A49-564F-87D5-42FAE5D0967A}" type="slidenum">
              <a:rPr lang="it-IT" smtClean="0"/>
              <a:t>30</a:t>
            </a:fld>
            <a:endParaRPr lang="it-IT" dirty="0"/>
          </a:p>
        </p:txBody>
      </p:sp>
      <p:pic>
        <p:nvPicPr>
          <p:cNvPr id="5" name="Immagine 4" descr="300px-Feyerabe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300" y="2101850"/>
            <a:ext cx="3238500" cy="3422015"/>
          </a:xfrm>
          <a:prstGeom prst="rect">
            <a:avLst/>
          </a:prstGeom>
        </p:spPr>
      </p:pic>
    </p:spTree>
    <p:extLst>
      <p:ext uri="{BB962C8B-B14F-4D97-AF65-F5344CB8AC3E}">
        <p14:creationId xmlns:p14="http://schemas.microsoft.com/office/powerpoint/2010/main" val="3484120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31</a:t>
            </a:fld>
            <a:endParaRPr lang="it-IT"/>
          </a:p>
        </p:txBody>
      </p:sp>
      <p:pic>
        <p:nvPicPr>
          <p:cNvPr id="7" name="Google Shape;135;p22"/>
          <p:cNvPicPr preferRelativeResize="0"/>
          <p:nvPr/>
        </p:nvPicPr>
        <p:blipFill>
          <a:blip r:embed="rId3">
            <a:alphaModFix/>
          </a:blip>
          <a:stretch>
            <a:fillRect/>
          </a:stretch>
        </p:blipFill>
        <p:spPr>
          <a:xfrm>
            <a:off x="1473200" y="0"/>
            <a:ext cx="5994400" cy="800417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106228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32</a:t>
            </a:fld>
            <a:endParaRPr lang="it-IT"/>
          </a:p>
        </p:txBody>
      </p:sp>
      <p:pic>
        <p:nvPicPr>
          <p:cNvPr id="7" name="Google Shape;140;p23"/>
          <p:cNvPicPr preferRelativeResize="0"/>
          <p:nvPr/>
        </p:nvPicPr>
        <p:blipFill>
          <a:blip r:embed="rId3">
            <a:alphaModFix/>
          </a:blip>
          <a:stretch>
            <a:fillRect/>
          </a:stretch>
        </p:blipFill>
        <p:spPr>
          <a:xfrm>
            <a:off x="0" y="0"/>
            <a:ext cx="9144000" cy="695960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68229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Perché la scienza?</a:t>
            </a:r>
          </a:p>
        </p:txBody>
      </p:sp>
      <p:sp>
        <p:nvSpPr>
          <p:cNvPr id="12" name="Segnaposto contenuto 2"/>
          <p:cNvSpPr>
            <a:spLocks noGrp="1"/>
          </p:cNvSpPr>
          <p:nvPr>
            <p:ph idx="1"/>
          </p:nvPr>
        </p:nvSpPr>
        <p:spPr>
          <a:xfrm>
            <a:off x="974575" y="2623530"/>
            <a:ext cx="4024470" cy="2912475"/>
          </a:xfrm>
        </p:spPr>
        <p:txBody>
          <a:bodyPr>
            <a:noAutofit/>
          </a:bodyPr>
          <a:lstStyle/>
          <a:p>
            <a:pPr marL="0" indent="0">
              <a:buNone/>
            </a:pPr>
            <a:r>
              <a:rPr lang="it-IT" sz="2000" dirty="0"/>
              <a:t>Già, perché?</a:t>
            </a:r>
          </a:p>
          <a:p>
            <a:pPr marL="0" indent="0">
              <a:buNone/>
            </a:pPr>
            <a:r>
              <a:rPr lang="it-IT" sz="2000" dirty="0"/>
              <a:t>Perché allora ci fidiamo di lei?</a:t>
            </a:r>
          </a:p>
          <a:p>
            <a:pPr marL="0" indent="0">
              <a:buNone/>
            </a:pPr>
            <a:r>
              <a:rPr lang="it-IT" sz="2000" dirty="0"/>
              <a:t>E ci fidiamo davvero di lei?</a:t>
            </a:r>
          </a:p>
        </p:txBody>
      </p:sp>
      <p:sp>
        <p:nvSpPr>
          <p:cNvPr id="4" name="Segnaposto data 3"/>
          <p:cNvSpPr>
            <a:spLocks noGrp="1"/>
          </p:cNvSpPr>
          <p:nvPr>
            <p:ph type="dt" sz="half" idx="10"/>
          </p:nvPr>
        </p:nvSpPr>
        <p:spPr/>
        <p:txBody>
          <a:bodyPr/>
          <a:lstStyle/>
          <a:p>
            <a:r>
              <a:rPr lang="it-IT"/>
              <a:t>12/03/24</a:t>
            </a:r>
            <a:endParaRPr lang="it-IT" dirty="0"/>
          </a:p>
        </p:txBody>
      </p:sp>
      <p:sp>
        <p:nvSpPr>
          <p:cNvPr id="9" name="Segnaposto numero diapositiva 8"/>
          <p:cNvSpPr>
            <a:spLocks noGrp="1"/>
          </p:cNvSpPr>
          <p:nvPr>
            <p:ph type="sldNum" sz="quarter" idx="12"/>
          </p:nvPr>
        </p:nvSpPr>
        <p:spPr/>
        <p:txBody>
          <a:bodyPr/>
          <a:lstStyle/>
          <a:p>
            <a:fld id="{3DEA273F-2A49-564F-87D5-42FAE5D0967A}" type="slidenum">
              <a:rPr lang="it-IT" smtClean="0"/>
              <a:t>33</a:t>
            </a:fld>
            <a:endParaRPr lang="it-IT" dirty="0"/>
          </a:p>
        </p:txBody>
      </p:sp>
      <p:pic>
        <p:nvPicPr>
          <p:cNvPr id="3" name="Immagine 2" descr="com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949" y="2038359"/>
            <a:ext cx="3332765" cy="3878127"/>
          </a:xfrm>
          <a:prstGeom prst="rect">
            <a:avLst/>
          </a:prstGeom>
        </p:spPr>
      </p:pic>
      <p:sp>
        <p:nvSpPr>
          <p:cNvPr id="5" name="Per 4"/>
          <p:cNvSpPr/>
          <p:nvPr/>
        </p:nvSpPr>
        <p:spPr>
          <a:xfrm>
            <a:off x="6299200" y="3004530"/>
            <a:ext cx="2336800" cy="234217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517197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Perché la scienza?</a:t>
            </a:r>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34</a:t>
            </a:fld>
            <a:endParaRPr lang="it-IT"/>
          </a:p>
        </p:txBody>
      </p:sp>
      <p:sp>
        <p:nvSpPr>
          <p:cNvPr id="7" name="Segnaposto contenuto 2"/>
          <p:cNvSpPr>
            <a:spLocks noGrp="1"/>
          </p:cNvSpPr>
          <p:nvPr>
            <p:ph idx="1"/>
          </p:nvPr>
        </p:nvSpPr>
        <p:spPr>
          <a:xfrm>
            <a:off x="393700" y="1886930"/>
            <a:ext cx="6565900" cy="4285270"/>
          </a:xfrm>
        </p:spPr>
        <p:txBody>
          <a:bodyPr>
            <a:noAutofit/>
          </a:bodyPr>
          <a:lstStyle/>
          <a:p>
            <a:pPr marL="0" indent="0">
              <a:buNone/>
            </a:pPr>
            <a:r>
              <a:rPr lang="it-IT" sz="2000" dirty="0"/>
              <a:t>“Se non si potesse, o volesse, guardare in nuove direzioni, se non si avessero dubbi, o non si riconoscesse il </a:t>
            </a:r>
            <a:r>
              <a:rPr lang="it-IT" sz="2000" b="1" dirty="0"/>
              <a:t>valore dell’ignoranza</a:t>
            </a:r>
            <a:r>
              <a:rPr lang="it-IT" sz="2000" dirty="0"/>
              <a:t>, non si riuscirebbero ad avere idee nuove. Non ci sarebbe nulla che valga la pena di verificare, perché sapremmo già cos’è vero e cos’è falso. Quindi ciò che oggi chiamiamo ‘conoscenze scientifiche’ è un </a:t>
            </a:r>
            <a:r>
              <a:rPr lang="it-IT" sz="2000" b="1" dirty="0"/>
              <a:t>corpo di affermazioni a diversi livelli di certezza</a:t>
            </a:r>
            <a:r>
              <a:rPr lang="it-IT" sz="2000" dirty="0"/>
              <a:t>. Alcune sono estremamente incerte, altre quasi sicure, nessuna certa del tutto”.</a:t>
            </a:r>
            <a:br>
              <a:rPr lang="it-IT" sz="2000" dirty="0"/>
            </a:br>
            <a:r>
              <a:rPr lang="it-IT" sz="2000" dirty="0"/>
              <a:t>(</a:t>
            </a:r>
            <a:r>
              <a:rPr lang="it-IT" sz="2000" i="1" dirty="0"/>
              <a:t>citazione vera</a:t>
            </a:r>
            <a:r>
              <a:rPr lang="it-IT" sz="2000" dirty="0"/>
              <a:t>)</a:t>
            </a:r>
          </a:p>
          <a:p>
            <a:pPr marL="0" indent="0">
              <a:buNone/>
            </a:pPr>
            <a:r>
              <a:rPr lang="it-IT" sz="2000" dirty="0"/>
              <a:t>Richard </a:t>
            </a:r>
            <a:r>
              <a:rPr lang="it-IT" sz="2000" dirty="0" err="1"/>
              <a:t>Feynman</a:t>
            </a:r>
            <a:r>
              <a:rPr lang="it-IT" sz="2000" dirty="0"/>
              <a:t>, 1918 - 1988</a:t>
            </a:r>
          </a:p>
        </p:txBody>
      </p:sp>
      <p:pic>
        <p:nvPicPr>
          <p:cNvPr id="10" name="Immagine 9" descr="dickfeyn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14045" y="2895599"/>
            <a:ext cx="1872753" cy="1092201"/>
          </a:xfrm>
          <a:prstGeom prst="rect">
            <a:avLst/>
          </a:prstGeom>
        </p:spPr>
      </p:pic>
    </p:spTree>
    <p:extLst>
      <p:ext uri="{BB962C8B-B14F-4D97-AF65-F5344CB8AC3E}">
        <p14:creationId xmlns:p14="http://schemas.microsoft.com/office/powerpoint/2010/main" val="1531394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97473D-DF1B-FAF1-9DA2-F73EAAB844F1}"/>
              </a:ext>
            </a:extLst>
          </p:cNvPr>
          <p:cNvSpPr>
            <a:spLocks noGrp="1"/>
          </p:cNvSpPr>
          <p:nvPr>
            <p:ph type="title"/>
          </p:nvPr>
        </p:nvSpPr>
        <p:spPr/>
        <p:txBody>
          <a:bodyPr/>
          <a:lstStyle/>
          <a:p>
            <a:r>
              <a:rPr lang="it-IT" dirty="0"/>
              <a:t>Gli scienziati chi sono?</a:t>
            </a:r>
          </a:p>
        </p:txBody>
      </p:sp>
      <p:sp>
        <p:nvSpPr>
          <p:cNvPr id="4" name="Segnaposto data 3">
            <a:extLst>
              <a:ext uri="{FF2B5EF4-FFF2-40B4-BE49-F238E27FC236}">
                <a16:creationId xmlns:a16="http://schemas.microsoft.com/office/drawing/2014/main" id="{8E33AE84-7290-DADF-3D51-B2286DC43B46}"/>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3F32257F-14D1-B11D-91B4-FA80B9C21674}"/>
              </a:ext>
            </a:extLst>
          </p:cNvPr>
          <p:cNvSpPr>
            <a:spLocks noGrp="1"/>
          </p:cNvSpPr>
          <p:nvPr>
            <p:ph type="sldNum" sz="quarter" idx="12"/>
          </p:nvPr>
        </p:nvSpPr>
        <p:spPr/>
        <p:txBody>
          <a:bodyPr/>
          <a:lstStyle/>
          <a:p>
            <a:fld id="{7B37E3E1-1262-7249-8909-3FCE725F6DA6}" type="slidenum">
              <a:rPr lang="it-IT" smtClean="0"/>
              <a:t>35</a:t>
            </a:fld>
            <a:endParaRPr lang="it-IT"/>
          </a:p>
        </p:txBody>
      </p:sp>
      <p:sp>
        <p:nvSpPr>
          <p:cNvPr id="7" name="Segnaposto contenuto 2">
            <a:extLst>
              <a:ext uri="{FF2B5EF4-FFF2-40B4-BE49-F238E27FC236}">
                <a16:creationId xmlns:a16="http://schemas.microsoft.com/office/drawing/2014/main" id="{C8263B46-1ECC-611D-4384-916F56556394}"/>
              </a:ext>
            </a:extLst>
          </p:cNvPr>
          <p:cNvSpPr txBox="1">
            <a:spLocks/>
          </p:cNvSpPr>
          <p:nvPr/>
        </p:nvSpPr>
        <p:spPr>
          <a:xfrm>
            <a:off x="305350" y="1877580"/>
            <a:ext cx="4748460" cy="4265970"/>
          </a:xfrm>
          <a:prstGeom prst="rect">
            <a:avLst/>
          </a:prstGeom>
        </p:spPr>
        <p:txBody>
          <a:bodyPr vert="horz" lIns="91368" tIns="45684" rIns="91368" bIns="45684" rtlCol="0">
            <a:noAutofit/>
          </a:bodyPr>
          <a:lstStyle>
            <a:lvl1pPr marL="342641" indent="-342641" algn="l" defTabSz="913710" rtl="0" eaLnBrk="1" latinLnBrk="0" hangingPunct="1">
              <a:spcBef>
                <a:spcPct val="20000"/>
              </a:spcBef>
              <a:buFont typeface="Arial" pitchFamily="34" charset="0"/>
              <a:buChar char="•"/>
              <a:defRPr sz="2600" kern="1200">
                <a:solidFill>
                  <a:schemeClr val="tx1">
                    <a:lumMod val="50000"/>
                    <a:lumOff val="50000"/>
                  </a:schemeClr>
                </a:solidFill>
                <a:latin typeface="+mj-lt"/>
                <a:ea typeface="+mn-ea"/>
                <a:cs typeface="+mn-cs"/>
              </a:defRPr>
            </a:lvl1pPr>
            <a:lvl2pPr marL="742394" indent="-285539"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2pPr>
            <a:lvl3pPr marL="1142146"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3pPr>
            <a:lvl4pPr marL="1599001" indent="-228428"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4pPr>
            <a:lvl5pPr marL="2055856"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5pPr>
            <a:lvl6pPr marL="2512711" indent="-228428"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6pPr>
            <a:lvl7pPr marL="2969575"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7pPr>
            <a:lvl8pPr marL="3426430" indent="-228428" algn="l" defTabSz="913710" rtl="0" eaLnBrk="1" latinLnBrk="0" hangingPunct="1">
              <a:spcBef>
                <a:spcPct val="20000"/>
              </a:spcBef>
              <a:buFont typeface="Courier New" pitchFamily="49" charset="0"/>
              <a:buChar char="o"/>
              <a:defRPr sz="1800" kern="1200">
                <a:solidFill>
                  <a:schemeClr val="tx1">
                    <a:lumMod val="50000"/>
                    <a:lumOff val="50000"/>
                  </a:schemeClr>
                </a:solidFill>
                <a:latin typeface="+mj-lt"/>
                <a:ea typeface="+mn-ea"/>
                <a:cs typeface="+mn-cs"/>
              </a:defRPr>
            </a:lvl8pPr>
            <a:lvl9pPr marL="3883285" indent="-228428" algn="l" defTabSz="913710" rtl="0" eaLnBrk="1" latinLnBrk="0" hangingPunct="1">
              <a:spcBef>
                <a:spcPct val="20000"/>
              </a:spcBef>
              <a:buFont typeface="Arial" pitchFamily="34" charset="0"/>
              <a:buChar char="•"/>
              <a:defRPr sz="1800" kern="1200">
                <a:solidFill>
                  <a:schemeClr val="tx1">
                    <a:lumMod val="50000"/>
                    <a:lumOff val="50000"/>
                  </a:schemeClr>
                </a:solidFill>
                <a:latin typeface="+mj-lt"/>
                <a:ea typeface="+mn-ea"/>
                <a:cs typeface="+mn-cs"/>
              </a:defRPr>
            </a:lvl9pPr>
          </a:lstStyle>
          <a:p>
            <a:pPr marL="0" indent="0">
              <a:buFont typeface="Arial" pitchFamily="34" charset="0"/>
              <a:buNone/>
            </a:pPr>
            <a:r>
              <a:rPr lang="it-IT" sz="1800" dirty="0"/>
              <a:t>“Le ricerche scientifiche sono molto interessanti, ma Pasteur aveva perfettamente ragione quando diceva che, a meno di non essere un genio, </a:t>
            </a:r>
            <a:r>
              <a:rPr lang="it-IT" sz="1800" b="1" dirty="0"/>
              <a:t>bisogna essere ricchi </a:t>
            </a:r>
            <a:r>
              <a:rPr lang="it-IT" sz="1800" dirty="0"/>
              <a:t>per lavorare in un laboratorio, altrimenti si rischia di condurre un'esistenza miserabile nonostante una certa nomea scientifica”.</a:t>
            </a:r>
          </a:p>
          <a:p>
            <a:pPr marL="0" indent="0">
              <a:buFont typeface="Arial" pitchFamily="34" charset="0"/>
              <a:buNone/>
            </a:pPr>
            <a:r>
              <a:rPr lang="it-IT" sz="1800" dirty="0"/>
              <a:t>(</a:t>
            </a:r>
            <a:r>
              <a:rPr lang="it-IT" sz="1800" i="1" dirty="0"/>
              <a:t>citazione vera</a:t>
            </a:r>
            <a:r>
              <a:rPr lang="it-IT" sz="1800" dirty="0"/>
              <a:t>)</a:t>
            </a:r>
          </a:p>
          <a:p>
            <a:pPr marL="0" indent="0">
              <a:buFont typeface="Arial" pitchFamily="34" charset="0"/>
              <a:buNone/>
            </a:pPr>
            <a:r>
              <a:rPr lang="it-IT" sz="1800" dirty="0"/>
              <a:t>Alexandre </a:t>
            </a:r>
            <a:r>
              <a:rPr lang="it-IT" sz="1800" dirty="0" err="1"/>
              <a:t>Yersin</a:t>
            </a:r>
            <a:r>
              <a:rPr lang="it-IT" sz="1800" dirty="0"/>
              <a:t>, 1863-1943</a:t>
            </a:r>
          </a:p>
        </p:txBody>
      </p:sp>
      <p:pic>
        <p:nvPicPr>
          <p:cNvPr id="10" name="Immagine 9">
            <a:extLst>
              <a:ext uri="{FF2B5EF4-FFF2-40B4-BE49-F238E27FC236}">
                <a16:creationId xmlns:a16="http://schemas.microsoft.com/office/drawing/2014/main" id="{B0441E66-0CDA-8186-CA91-8443A6BECD71}"/>
              </a:ext>
            </a:extLst>
          </p:cNvPr>
          <p:cNvPicPr>
            <a:picLocks noChangeAspect="1"/>
          </p:cNvPicPr>
          <p:nvPr/>
        </p:nvPicPr>
        <p:blipFill>
          <a:blip r:embed="rId3"/>
          <a:stretch>
            <a:fillRect/>
          </a:stretch>
        </p:blipFill>
        <p:spPr>
          <a:xfrm>
            <a:off x="5053810" y="1664771"/>
            <a:ext cx="3626439" cy="4427970"/>
          </a:xfrm>
          <a:prstGeom prst="rect">
            <a:avLst/>
          </a:prstGeom>
        </p:spPr>
      </p:pic>
    </p:spTree>
    <p:extLst>
      <p:ext uri="{BB962C8B-B14F-4D97-AF65-F5344CB8AC3E}">
        <p14:creationId xmlns:p14="http://schemas.microsoft.com/office/powerpoint/2010/main" val="1602283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a:t>12/03/24</a:t>
            </a:r>
            <a:endParaRPr lang="it-IT" dirty="0"/>
          </a:p>
        </p:txBody>
      </p:sp>
      <p:sp>
        <p:nvSpPr>
          <p:cNvPr id="5" name="Segnaposto numero diapositiva 4"/>
          <p:cNvSpPr>
            <a:spLocks noGrp="1"/>
          </p:cNvSpPr>
          <p:nvPr>
            <p:ph type="sldNum" sz="quarter" idx="12"/>
          </p:nvPr>
        </p:nvSpPr>
        <p:spPr/>
        <p:txBody>
          <a:bodyPr/>
          <a:lstStyle/>
          <a:p>
            <a:fld id="{7B37E3E1-1262-7249-8909-3FCE725F6DA6}" type="slidenum">
              <a:rPr lang="it-IT" smtClean="0"/>
              <a:t>36</a:t>
            </a:fld>
            <a:endParaRPr lang="it-IT" dirty="0"/>
          </a:p>
        </p:txBody>
      </p:sp>
      <p:sp>
        <p:nvSpPr>
          <p:cNvPr id="6" name="Titolo 1"/>
          <p:cNvSpPr>
            <a:spLocks noGrp="1"/>
          </p:cNvSpPr>
          <p:nvPr>
            <p:ph type="title"/>
          </p:nvPr>
        </p:nvSpPr>
        <p:spPr>
          <a:xfrm>
            <a:off x="457200" y="0"/>
            <a:ext cx="8229600" cy="1600200"/>
          </a:xfrm>
        </p:spPr>
        <p:txBody>
          <a:bodyPr/>
          <a:lstStyle/>
          <a:p>
            <a:r>
              <a:rPr lang="it-IT" dirty="0"/>
              <a:t>Gli scienziati chi sono?</a:t>
            </a:r>
          </a:p>
        </p:txBody>
      </p:sp>
      <p:sp>
        <p:nvSpPr>
          <p:cNvPr id="7" name="Segnaposto contenuto 2"/>
          <p:cNvSpPr>
            <a:spLocks noGrp="1"/>
          </p:cNvSpPr>
          <p:nvPr>
            <p:ph idx="1"/>
          </p:nvPr>
        </p:nvSpPr>
        <p:spPr>
          <a:xfrm>
            <a:off x="305350" y="1877580"/>
            <a:ext cx="4748460" cy="4265970"/>
          </a:xfrm>
        </p:spPr>
        <p:txBody>
          <a:bodyPr>
            <a:noAutofit/>
          </a:bodyPr>
          <a:lstStyle/>
          <a:p>
            <a:pPr marL="0" indent="0">
              <a:buNone/>
            </a:pPr>
            <a:r>
              <a:rPr lang="it-IT" sz="1800" dirty="0"/>
              <a:t>“</a:t>
            </a:r>
            <a:r>
              <a:rPr lang="it-IT" sz="1800" b="1" dirty="0"/>
              <a:t>La scienza non è un’inesorabile marcia verso la verità</a:t>
            </a:r>
            <a:r>
              <a:rPr lang="it-IT" sz="1800" dirty="0"/>
              <a:t>, compiuta mediante la raccolta di dati obiettivi e la distruzione di vecchie superstizioni; </a:t>
            </a:r>
            <a:r>
              <a:rPr lang="it-IT" sz="1800" b="1" dirty="0"/>
              <a:t>gli scienziati, che sono esseri umani come tutti gli altri</a:t>
            </a:r>
            <a:r>
              <a:rPr lang="it-IT" sz="1800" dirty="0"/>
              <a:t>, riflettono inconsciamente nelle loro teorie le costrizioni sociali e politiche della loro epoca. </a:t>
            </a:r>
            <a:r>
              <a:rPr lang="it-IT" sz="1800" b="1" dirty="0"/>
              <a:t>Come membri privilegiati della società</a:t>
            </a:r>
            <a:r>
              <a:rPr lang="it-IT" sz="1800" dirty="0"/>
              <a:t>, nella maggior parte dei casi finiscono per difendere l’ordine sociale esistente come biologicamente preordinato”.</a:t>
            </a:r>
          </a:p>
          <a:p>
            <a:pPr marL="0" indent="0">
              <a:buNone/>
            </a:pPr>
            <a:r>
              <a:rPr lang="it-IT" sz="1800" dirty="0"/>
              <a:t>(</a:t>
            </a:r>
            <a:r>
              <a:rPr lang="it-IT" sz="1800" i="1" dirty="0"/>
              <a:t>citazione vera</a:t>
            </a:r>
            <a:r>
              <a:rPr lang="it-IT" sz="1800" dirty="0"/>
              <a:t>)</a:t>
            </a:r>
          </a:p>
          <a:p>
            <a:pPr marL="0" indent="0">
              <a:buNone/>
            </a:pPr>
            <a:r>
              <a:rPr lang="it-IT" sz="1800" dirty="0"/>
              <a:t>Stephen Jay Gould, 1941 - 2002</a:t>
            </a:r>
          </a:p>
        </p:txBody>
      </p:sp>
      <p:pic>
        <p:nvPicPr>
          <p:cNvPr id="9" name="Immagine 8" descr="gou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660" y="1891391"/>
            <a:ext cx="3481140" cy="4368323"/>
          </a:xfrm>
          <a:prstGeom prst="rect">
            <a:avLst/>
          </a:prstGeom>
        </p:spPr>
      </p:pic>
    </p:spTree>
    <p:extLst>
      <p:ext uri="{BB962C8B-B14F-4D97-AF65-F5344CB8AC3E}">
        <p14:creationId xmlns:p14="http://schemas.microsoft.com/office/powerpoint/2010/main" val="1177594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Ok, quindi</a:t>
            </a:r>
            <a:r>
              <a:rPr lang="mr-IN" dirty="0"/>
              <a:t>…</a:t>
            </a:r>
            <a:r>
              <a:rPr lang="it-IT" dirty="0"/>
              <a:t>?</a:t>
            </a:r>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37</a:t>
            </a:fld>
            <a:endParaRPr lang="it-IT"/>
          </a:p>
        </p:txBody>
      </p:sp>
      <p:pic>
        <p:nvPicPr>
          <p:cNvPr id="7" name="Google Shape;47;p10"/>
          <p:cNvPicPr preferRelativeResize="0"/>
          <p:nvPr/>
        </p:nvPicPr>
        <p:blipFill>
          <a:blip r:embed="rId3">
            <a:alphaModFix/>
          </a:blip>
          <a:stretch>
            <a:fillRect/>
          </a:stretch>
        </p:blipFill>
        <p:spPr>
          <a:xfrm>
            <a:off x="2777998" y="2006092"/>
            <a:ext cx="3588004" cy="3711956"/>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231869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 scienze sociali</a:t>
            </a:r>
          </a:p>
        </p:txBody>
      </p:sp>
      <p:sp>
        <p:nvSpPr>
          <p:cNvPr id="4" name="Segnaposto data 3"/>
          <p:cNvSpPr>
            <a:spLocks noGrp="1"/>
          </p:cNvSpPr>
          <p:nvPr>
            <p:ph type="dt" sz="half" idx="10"/>
          </p:nvPr>
        </p:nvSpPr>
        <p:spPr/>
        <p:txBody>
          <a:bodyPr/>
          <a:lstStyle/>
          <a:p>
            <a:r>
              <a:rPr lang="it-IT"/>
              <a:t>12/03/24</a:t>
            </a:r>
            <a:endParaRPr lang="it-IT" dirty="0"/>
          </a:p>
        </p:txBody>
      </p:sp>
      <p:sp>
        <p:nvSpPr>
          <p:cNvPr id="9" name="Segnaposto numero diapositiva 8"/>
          <p:cNvSpPr>
            <a:spLocks noGrp="1"/>
          </p:cNvSpPr>
          <p:nvPr>
            <p:ph type="sldNum" sz="quarter" idx="12"/>
          </p:nvPr>
        </p:nvSpPr>
        <p:spPr/>
        <p:txBody>
          <a:bodyPr/>
          <a:lstStyle/>
          <a:p>
            <a:fld id="{3DEA273F-2A49-564F-87D5-42FAE5D0967A}" type="slidenum">
              <a:rPr lang="it-IT" smtClean="0"/>
              <a:t>38</a:t>
            </a:fld>
            <a:endParaRPr lang="it-IT" dirty="0"/>
          </a:p>
        </p:txBody>
      </p:sp>
      <p:pic>
        <p:nvPicPr>
          <p:cNvPr id="5" name="Immagine 4" descr="micr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630" y="2286000"/>
            <a:ext cx="4747260" cy="3390900"/>
          </a:xfrm>
          <a:prstGeom prst="rect">
            <a:avLst/>
          </a:prstGeom>
        </p:spPr>
      </p:pic>
    </p:spTree>
    <p:extLst>
      <p:ext uri="{BB962C8B-B14F-4D97-AF65-F5344CB8AC3E}">
        <p14:creationId xmlns:p14="http://schemas.microsoft.com/office/powerpoint/2010/main" val="3585596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it-IT" dirty="0"/>
          </a:p>
        </p:txBody>
      </p:sp>
      <p:sp>
        <p:nvSpPr>
          <p:cNvPr id="6" name="Segnaposto numero diapositiva 5"/>
          <p:cNvSpPr>
            <a:spLocks noGrp="1"/>
          </p:cNvSpPr>
          <p:nvPr>
            <p:ph type="sldNum" sz="quarter" idx="12"/>
          </p:nvPr>
        </p:nvSpPr>
        <p:spPr/>
        <p:txBody>
          <a:bodyPr/>
          <a:lstStyle/>
          <a:p>
            <a:fld id="{7B37E3E1-1262-7249-8909-3FCE725F6DA6}" type="slidenum">
              <a:rPr lang="it-IT" smtClean="0"/>
              <a:t>39</a:t>
            </a:fld>
            <a:endParaRPr lang="it-IT" dirty="0"/>
          </a:p>
        </p:txBody>
      </p:sp>
      <p:pic>
        <p:nvPicPr>
          <p:cNvPr id="7" name="Immagine 6" descr="gomito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2493"/>
            <a:ext cx="9144000" cy="2133600"/>
          </a:xfrm>
          <a:prstGeom prst="rect">
            <a:avLst/>
          </a:prstGeom>
        </p:spPr>
      </p:pic>
    </p:spTree>
    <p:extLst>
      <p:ext uri="{BB962C8B-B14F-4D97-AF65-F5344CB8AC3E}">
        <p14:creationId xmlns:p14="http://schemas.microsoft.com/office/powerpoint/2010/main" val="2157952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4</a:t>
            </a:fld>
            <a:endParaRPr lang="it-IT"/>
          </a:p>
        </p:txBody>
      </p:sp>
      <p:sp>
        <p:nvSpPr>
          <p:cNvPr id="5" name="CasellaDiTesto 4"/>
          <p:cNvSpPr txBox="1"/>
          <p:nvPr/>
        </p:nvSpPr>
        <p:spPr>
          <a:xfrm>
            <a:off x="1428750" y="2619379"/>
            <a:ext cx="2349500" cy="1307978"/>
          </a:xfrm>
          <a:prstGeom prst="rect">
            <a:avLst/>
          </a:prstGeom>
          <a:noFill/>
        </p:spPr>
        <p:txBody>
          <a:bodyPr wrap="square" lIns="91368" tIns="45684" rIns="91368" bIns="45684" rtlCol="0">
            <a:spAutoFit/>
          </a:bodyPr>
          <a:lstStyle/>
          <a:p>
            <a:r>
              <a:rPr lang="it-IT" sz="7900" dirty="0"/>
              <a:t>A</a:t>
            </a:r>
          </a:p>
        </p:txBody>
      </p:sp>
      <p:sp>
        <p:nvSpPr>
          <p:cNvPr id="7" name="CasellaDiTesto 6"/>
          <p:cNvSpPr txBox="1"/>
          <p:nvPr/>
        </p:nvSpPr>
        <p:spPr>
          <a:xfrm>
            <a:off x="6363350" y="2619379"/>
            <a:ext cx="2349500" cy="1307978"/>
          </a:xfrm>
          <a:prstGeom prst="rect">
            <a:avLst/>
          </a:prstGeom>
          <a:noFill/>
        </p:spPr>
        <p:txBody>
          <a:bodyPr wrap="square" lIns="91368" tIns="45684" rIns="91368" bIns="45684" rtlCol="0">
            <a:spAutoFit/>
          </a:bodyPr>
          <a:lstStyle/>
          <a:p>
            <a:r>
              <a:rPr lang="it-IT" sz="7900" dirty="0"/>
              <a:t>B</a:t>
            </a:r>
          </a:p>
        </p:txBody>
      </p:sp>
      <p:sp>
        <p:nvSpPr>
          <p:cNvPr id="8" name="Freccia destra 7"/>
          <p:cNvSpPr/>
          <p:nvPr/>
        </p:nvSpPr>
        <p:spPr>
          <a:xfrm>
            <a:off x="3159135" y="3302003"/>
            <a:ext cx="2698750" cy="285750"/>
          </a:xfrm>
          <a:prstGeom prst="rightArrow">
            <a:avLst/>
          </a:prstGeom>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a:endParaRPr lang="it-IT"/>
          </a:p>
        </p:txBody>
      </p:sp>
    </p:spTree>
    <p:extLst>
      <p:ext uri="{BB962C8B-B14F-4D97-AF65-F5344CB8AC3E}">
        <p14:creationId xmlns:p14="http://schemas.microsoft.com/office/powerpoint/2010/main" val="1908530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40</a:t>
            </a:fld>
            <a:endParaRPr lang="it-IT"/>
          </a:p>
        </p:txBody>
      </p:sp>
      <p:pic>
        <p:nvPicPr>
          <p:cNvPr id="7" name="Google Shape;176;p29"/>
          <p:cNvPicPr preferRelativeResize="0"/>
          <p:nvPr/>
        </p:nvPicPr>
        <p:blipFill>
          <a:blip r:embed="rId3">
            <a:alphaModFix/>
          </a:blip>
          <a:stretch>
            <a:fillRect/>
          </a:stretch>
        </p:blipFill>
        <p:spPr>
          <a:xfrm>
            <a:off x="2064683" y="0"/>
            <a:ext cx="4831417" cy="685800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157836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41</a:t>
            </a:fld>
            <a:endParaRPr lang="it-IT"/>
          </a:p>
        </p:txBody>
      </p:sp>
      <p:pic>
        <p:nvPicPr>
          <p:cNvPr id="7" name="Google Shape;181;p30"/>
          <p:cNvPicPr preferRelativeResize="0"/>
          <p:nvPr/>
        </p:nvPicPr>
        <p:blipFill>
          <a:blip r:embed="rId3">
            <a:alphaModFix/>
          </a:blip>
          <a:stretch>
            <a:fillRect/>
          </a:stretch>
        </p:blipFill>
        <p:spPr>
          <a:xfrm>
            <a:off x="0" y="0"/>
            <a:ext cx="9143999" cy="5956299"/>
          </a:xfrm>
          <a:prstGeom prst="rect">
            <a:avLst/>
          </a:prstGeom>
          <a:noFill/>
          <a:ln>
            <a:noFill/>
          </a:ln>
        </p:spPr>
      </p:pic>
    </p:spTree>
    <p:extLst>
      <p:ext uri="{BB962C8B-B14F-4D97-AF65-F5344CB8AC3E}">
        <p14:creationId xmlns:p14="http://schemas.microsoft.com/office/powerpoint/2010/main" val="1552587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42</a:t>
            </a:fld>
            <a:endParaRPr lang="it-IT"/>
          </a:p>
        </p:txBody>
      </p:sp>
      <p:pic>
        <p:nvPicPr>
          <p:cNvPr id="7" name="Google Shape;186;p31"/>
          <p:cNvPicPr preferRelativeResize="0"/>
          <p:nvPr/>
        </p:nvPicPr>
        <p:blipFill>
          <a:blip r:embed="rId3">
            <a:alphaModFix/>
          </a:blip>
          <a:stretch>
            <a:fillRect/>
          </a:stretch>
        </p:blipFill>
        <p:spPr>
          <a:xfrm>
            <a:off x="1968500" y="-9521"/>
            <a:ext cx="5930900" cy="6867521"/>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552587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a:t>12/03/24</a:t>
            </a:r>
            <a:endParaRPr lang="it-IT" dirty="0"/>
          </a:p>
        </p:txBody>
      </p:sp>
      <p:sp>
        <p:nvSpPr>
          <p:cNvPr id="5" name="Segnaposto numero diapositiva 4"/>
          <p:cNvSpPr>
            <a:spLocks noGrp="1"/>
          </p:cNvSpPr>
          <p:nvPr>
            <p:ph type="sldNum" sz="quarter" idx="12"/>
          </p:nvPr>
        </p:nvSpPr>
        <p:spPr/>
        <p:txBody>
          <a:bodyPr/>
          <a:lstStyle/>
          <a:p>
            <a:fld id="{7B37E3E1-1262-7249-8909-3FCE725F6DA6}" type="slidenum">
              <a:rPr lang="it-IT" smtClean="0"/>
              <a:t>43</a:t>
            </a:fld>
            <a:endParaRPr lang="it-IT" dirty="0"/>
          </a:p>
        </p:txBody>
      </p:sp>
      <p:sp>
        <p:nvSpPr>
          <p:cNvPr id="6" name="Titolo 1"/>
          <p:cNvSpPr>
            <a:spLocks noGrp="1"/>
          </p:cNvSpPr>
          <p:nvPr>
            <p:ph type="title"/>
          </p:nvPr>
        </p:nvSpPr>
        <p:spPr>
          <a:xfrm>
            <a:off x="457200" y="0"/>
            <a:ext cx="8229600" cy="1600200"/>
          </a:xfrm>
        </p:spPr>
        <p:txBody>
          <a:bodyPr/>
          <a:lstStyle/>
          <a:p>
            <a:r>
              <a:rPr lang="it-IT" dirty="0"/>
              <a:t>La scienza accademica</a:t>
            </a:r>
          </a:p>
        </p:txBody>
      </p:sp>
      <p:sp>
        <p:nvSpPr>
          <p:cNvPr id="7" name="Segnaposto contenuto 2"/>
          <p:cNvSpPr>
            <a:spLocks noGrp="1"/>
          </p:cNvSpPr>
          <p:nvPr>
            <p:ph idx="1"/>
          </p:nvPr>
        </p:nvSpPr>
        <p:spPr>
          <a:xfrm>
            <a:off x="305350" y="2029980"/>
            <a:ext cx="4748460" cy="4265970"/>
          </a:xfrm>
        </p:spPr>
        <p:txBody>
          <a:bodyPr>
            <a:noAutofit/>
          </a:bodyPr>
          <a:lstStyle/>
          <a:p>
            <a:pPr marL="317500" indent="-285750">
              <a:lnSpc>
                <a:spcPct val="115000"/>
              </a:lnSpc>
              <a:spcBef>
                <a:spcPts val="600"/>
              </a:spcBef>
              <a:buClr>
                <a:srgbClr val="434343"/>
              </a:buClr>
              <a:buSzPts val="3100"/>
            </a:pPr>
            <a:r>
              <a:rPr lang="it" sz="1800" b="1" dirty="0">
                <a:solidFill>
                  <a:srgbClr val="7F7F7F"/>
                </a:solidFill>
                <a:ea typeface="Open Sans"/>
                <a:cs typeface="Open Sans"/>
                <a:sym typeface="Open Sans"/>
              </a:rPr>
              <a:t>Comunitarismo: </a:t>
            </a:r>
            <a:r>
              <a:rPr lang="it" sz="1800" dirty="0">
                <a:solidFill>
                  <a:srgbClr val="7F7F7F"/>
                </a:solidFill>
                <a:ea typeface="Open Sans"/>
                <a:cs typeface="Open Sans"/>
                <a:sym typeface="Open Sans"/>
              </a:rPr>
              <a:t>le scoperte della scienza sono di tutti</a:t>
            </a:r>
          </a:p>
          <a:p>
            <a:pPr marL="317500" indent="-285750">
              <a:lnSpc>
                <a:spcPct val="115000"/>
              </a:lnSpc>
              <a:spcBef>
                <a:spcPts val="0"/>
              </a:spcBef>
              <a:buClr>
                <a:srgbClr val="434343"/>
              </a:buClr>
              <a:buSzPts val="3100"/>
            </a:pPr>
            <a:r>
              <a:rPr lang="it" sz="1800" b="1" dirty="0">
                <a:solidFill>
                  <a:srgbClr val="7F7F7F"/>
                </a:solidFill>
                <a:ea typeface="Open Sans"/>
                <a:cs typeface="Open Sans"/>
                <a:sym typeface="Open Sans"/>
              </a:rPr>
              <a:t>Universalismo: </a:t>
            </a:r>
            <a:r>
              <a:rPr lang="it" sz="1800" dirty="0">
                <a:solidFill>
                  <a:srgbClr val="7F7F7F"/>
                </a:solidFill>
                <a:ea typeface="Open Sans"/>
                <a:cs typeface="Open Sans"/>
                <a:sym typeface="Open Sans"/>
              </a:rPr>
              <a:t>le regole sono le stesse per tutti</a:t>
            </a:r>
          </a:p>
          <a:p>
            <a:pPr marL="317500" indent="-285750">
              <a:lnSpc>
                <a:spcPct val="115000"/>
              </a:lnSpc>
              <a:spcBef>
                <a:spcPts val="0"/>
              </a:spcBef>
              <a:buClr>
                <a:srgbClr val="434343"/>
              </a:buClr>
              <a:buSzPts val="3100"/>
            </a:pPr>
            <a:r>
              <a:rPr lang="it" sz="1800" b="1" dirty="0">
                <a:solidFill>
                  <a:srgbClr val="7F7F7F"/>
                </a:solidFill>
                <a:ea typeface="Open Sans"/>
                <a:cs typeface="Open Sans"/>
                <a:sym typeface="Open Sans"/>
              </a:rPr>
              <a:t>Disinteresse: </a:t>
            </a:r>
            <a:r>
              <a:rPr lang="it" sz="1800" dirty="0">
                <a:solidFill>
                  <a:srgbClr val="7F7F7F"/>
                </a:solidFill>
                <a:ea typeface="Open Sans"/>
                <a:cs typeface="Open Sans"/>
                <a:sym typeface="Open Sans"/>
              </a:rPr>
              <a:t>i soldi non ci interessano</a:t>
            </a:r>
          </a:p>
          <a:p>
            <a:pPr marL="317500" indent="-285750">
              <a:lnSpc>
                <a:spcPct val="115000"/>
              </a:lnSpc>
              <a:spcBef>
                <a:spcPts val="0"/>
              </a:spcBef>
              <a:buClr>
                <a:srgbClr val="434343"/>
              </a:buClr>
              <a:buSzPts val="3100"/>
            </a:pPr>
            <a:r>
              <a:rPr lang="it" sz="1800" dirty="0">
                <a:solidFill>
                  <a:srgbClr val="7F7F7F"/>
                </a:solidFill>
                <a:ea typeface="Open Sans"/>
                <a:cs typeface="Open Sans"/>
                <a:sym typeface="Open Sans"/>
              </a:rPr>
              <a:t>(</a:t>
            </a:r>
            <a:r>
              <a:rPr lang="it" sz="1800" b="1" dirty="0">
                <a:solidFill>
                  <a:srgbClr val="7F7F7F"/>
                </a:solidFill>
                <a:ea typeface="Open Sans"/>
                <a:cs typeface="Open Sans"/>
                <a:sym typeface="Open Sans"/>
              </a:rPr>
              <a:t>Originalità: </a:t>
            </a:r>
            <a:r>
              <a:rPr lang="it" sz="1800" dirty="0">
                <a:solidFill>
                  <a:srgbClr val="7F7F7F"/>
                </a:solidFill>
                <a:ea typeface="Open Sans"/>
                <a:cs typeface="Open Sans"/>
                <a:sym typeface="Open Sans"/>
              </a:rPr>
              <a:t>cerchiamo su vie sempre nuove)</a:t>
            </a:r>
          </a:p>
          <a:p>
            <a:pPr marL="317500" indent="-285750">
              <a:lnSpc>
                <a:spcPct val="115000"/>
              </a:lnSpc>
              <a:spcBef>
                <a:spcPts val="0"/>
              </a:spcBef>
              <a:buClr>
                <a:srgbClr val="434343"/>
              </a:buClr>
              <a:buSzPts val="3100"/>
            </a:pPr>
            <a:r>
              <a:rPr lang="it" sz="1800" b="1" dirty="0">
                <a:solidFill>
                  <a:srgbClr val="7F7F7F"/>
                </a:solidFill>
                <a:ea typeface="Open Sans"/>
                <a:cs typeface="Open Sans"/>
                <a:sym typeface="Open Sans"/>
              </a:rPr>
              <a:t>Scetticismo Organizzato: </a:t>
            </a:r>
            <a:r>
              <a:rPr lang="it" sz="1800" dirty="0">
                <a:solidFill>
                  <a:srgbClr val="7F7F7F"/>
                </a:solidFill>
                <a:ea typeface="Open Sans"/>
                <a:cs typeface="Open Sans"/>
                <a:sym typeface="Open Sans"/>
              </a:rPr>
              <a:t>(o dubbio sistematico)</a:t>
            </a:r>
          </a:p>
          <a:p>
            <a:pPr marL="317500" indent="-285750">
              <a:lnSpc>
                <a:spcPct val="115000"/>
              </a:lnSpc>
              <a:spcBef>
                <a:spcPts val="0"/>
              </a:spcBef>
              <a:buClr>
                <a:srgbClr val="434343"/>
              </a:buClr>
              <a:buSzPts val="3100"/>
            </a:pPr>
            <a:endParaRPr lang="it" sz="1800" dirty="0">
              <a:solidFill>
                <a:srgbClr val="7F7F7F"/>
              </a:solidFill>
              <a:ea typeface="Open Sans"/>
              <a:cs typeface="Open Sans"/>
              <a:sym typeface="Open Sans"/>
            </a:endParaRPr>
          </a:p>
          <a:p>
            <a:pPr marL="31750" indent="0">
              <a:lnSpc>
                <a:spcPct val="115000"/>
              </a:lnSpc>
              <a:spcBef>
                <a:spcPts val="0"/>
              </a:spcBef>
              <a:buClr>
                <a:srgbClr val="434343"/>
              </a:buClr>
              <a:buSzPts val="3100"/>
              <a:buNone/>
            </a:pPr>
            <a:r>
              <a:rPr lang="it" sz="1400" dirty="0">
                <a:solidFill>
                  <a:srgbClr val="7F7F7F"/>
                </a:solidFill>
                <a:ea typeface="Open Sans"/>
                <a:cs typeface="Open Sans"/>
                <a:sym typeface="Open Sans"/>
              </a:rPr>
              <a:t>(</a:t>
            </a:r>
            <a:r>
              <a:rPr lang="it" sz="1400" i="1" dirty="0">
                <a:solidFill>
                  <a:srgbClr val="7F7F7F"/>
                </a:solidFill>
                <a:ea typeface="Open Sans"/>
                <a:cs typeface="Open Sans"/>
                <a:sym typeface="Open Sans"/>
              </a:rPr>
              <a:t>più o meno</a:t>
            </a:r>
            <a:r>
              <a:rPr lang="it" sz="1400" dirty="0">
                <a:solidFill>
                  <a:srgbClr val="7F7F7F"/>
                </a:solidFill>
                <a:ea typeface="Open Sans"/>
                <a:cs typeface="Open Sans"/>
                <a:sym typeface="Open Sans"/>
              </a:rPr>
              <a:t>)</a:t>
            </a:r>
          </a:p>
          <a:p>
            <a:pPr marL="0" indent="0">
              <a:lnSpc>
                <a:spcPct val="115000"/>
              </a:lnSpc>
              <a:spcBef>
                <a:spcPts val="600"/>
              </a:spcBef>
              <a:buClr>
                <a:schemeClr val="dk1"/>
              </a:buClr>
              <a:buSzPts val="1100"/>
              <a:buNone/>
            </a:pPr>
            <a:r>
              <a:rPr lang="it" sz="1400" dirty="0">
                <a:solidFill>
                  <a:srgbClr val="7F7F7F"/>
                </a:solidFill>
                <a:ea typeface="Open Sans"/>
                <a:cs typeface="Open Sans"/>
                <a:sym typeface="Open Sans"/>
              </a:rPr>
              <a:t>Robert Merton, 1910 - 2003</a:t>
            </a:r>
          </a:p>
        </p:txBody>
      </p:sp>
      <p:pic>
        <p:nvPicPr>
          <p:cNvPr id="2" name="Immagine 1" descr="Robert_Merton_(1965).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00" y="2029980"/>
            <a:ext cx="2794000" cy="3276600"/>
          </a:xfrm>
          <a:prstGeom prst="rect">
            <a:avLst/>
          </a:prstGeom>
        </p:spPr>
      </p:pic>
    </p:spTree>
    <p:extLst>
      <p:ext uri="{BB962C8B-B14F-4D97-AF65-F5344CB8AC3E}">
        <p14:creationId xmlns:p14="http://schemas.microsoft.com/office/powerpoint/2010/main" val="4252028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44</a:t>
            </a:fld>
            <a:endParaRPr lang="it-IT"/>
          </a:p>
        </p:txBody>
      </p:sp>
      <p:pic>
        <p:nvPicPr>
          <p:cNvPr id="7" name="Google Shape;193;p32"/>
          <p:cNvPicPr preferRelativeResize="0"/>
          <p:nvPr/>
        </p:nvPicPr>
        <p:blipFill>
          <a:blip r:embed="rId3">
            <a:alphaModFix/>
          </a:blip>
          <a:stretch>
            <a:fillRect/>
          </a:stretch>
        </p:blipFill>
        <p:spPr>
          <a:xfrm>
            <a:off x="11562927" y="0"/>
            <a:ext cx="6725072" cy="7391399"/>
          </a:xfrm>
          <a:prstGeom prst="rect">
            <a:avLst/>
          </a:prstGeom>
          <a:noFill/>
          <a:ln>
            <a:noFill/>
          </a:ln>
        </p:spPr>
      </p:pic>
      <p:pic>
        <p:nvPicPr>
          <p:cNvPr id="8" name="Google Shape;193;p32"/>
          <p:cNvPicPr preferRelativeResize="0"/>
          <p:nvPr/>
        </p:nvPicPr>
        <p:blipFill>
          <a:blip r:embed="rId3">
            <a:alphaModFix/>
          </a:blip>
          <a:stretch>
            <a:fillRect/>
          </a:stretch>
        </p:blipFill>
        <p:spPr>
          <a:xfrm>
            <a:off x="11715327" y="152400"/>
            <a:ext cx="6725072" cy="7391399"/>
          </a:xfrm>
          <a:prstGeom prst="rect">
            <a:avLst/>
          </a:prstGeom>
          <a:noFill/>
          <a:ln>
            <a:noFill/>
          </a:ln>
        </p:spPr>
      </p:pic>
      <p:pic>
        <p:nvPicPr>
          <p:cNvPr id="9" name="Google Shape;193;p32"/>
          <p:cNvPicPr preferRelativeResize="0"/>
          <p:nvPr/>
        </p:nvPicPr>
        <p:blipFill>
          <a:blip r:embed="rId3">
            <a:alphaModFix/>
          </a:blip>
          <a:stretch>
            <a:fillRect/>
          </a:stretch>
        </p:blipFill>
        <p:spPr>
          <a:xfrm>
            <a:off x="11867727" y="304800"/>
            <a:ext cx="6725072" cy="7391399"/>
          </a:xfrm>
          <a:prstGeom prst="rect">
            <a:avLst/>
          </a:prstGeom>
          <a:noFill/>
          <a:ln>
            <a:noFill/>
          </a:ln>
        </p:spPr>
      </p:pic>
      <p:pic>
        <p:nvPicPr>
          <p:cNvPr id="10" name="Google Shape;193;p32"/>
          <p:cNvPicPr preferRelativeResize="0"/>
          <p:nvPr/>
        </p:nvPicPr>
        <p:blipFill>
          <a:blip r:embed="rId3">
            <a:alphaModFix/>
          </a:blip>
          <a:stretch>
            <a:fillRect/>
          </a:stretch>
        </p:blipFill>
        <p:spPr>
          <a:xfrm>
            <a:off x="12020127" y="457200"/>
            <a:ext cx="6725072" cy="7391399"/>
          </a:xfrm>
          <a:prstGeom prst="rect">
            <a:avLst/>
          </a:prstGeom>
          <a:noFill/>
          <a:ln>
            <a:noFill/>
          </a:ln>
        </p:spPr>
      </p:pic>
      <p:pic>
        <p:nvPicPr>
          <p:cNvPr id="11" name="Google Shape;201;p33"/>
          <p:cNvPicPr preferRelativeResize="0"/>
          <p:nvPr/>
        </p:nvPicPr>
        <p:blipFill>
          <a:blip r:embed="rId4">
            <a:alphaModFix/>
          </a:blip>
          <a:stretch>
            <a:fillRect/>
          </a:stretch>
        </p:blipFill>
        <p:spPr>
          <a:xfrm>
            <a:off x="-36160" y="0"/>
            <a:ext cx="7364060" cy="6858000"/>
          </a:xfrm>
          <a:prstGeom prst="rect">
            <a:avLst/>
          </a:prstGeom>
          <a:noFill/>
          <a:ln>
            <a:noFill/>
          </a:ln>
        </p:spPr>
      </p:pic>
    </p:spTree>
    <p:extLst>
      <p:ext uri="{BB962C8B-B14F-4D97-AF65-F5344CB8AC3E}">
        <p14:creationId xmlns:p14="http://schemas.microsoft.com/office/powerpoint/2010/main" val="1552587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45</a:t>
            </a:fld>
            <a:endParaRPr lang="it-IT"/>
          </a:p>
        </p:txBody>
      </p:sp>
      <p:pic>
        <p:nvPicPr>
          <p:cNvPr id="7" name="Immagine 6" descr="eat-h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9739" y="2159001"/>
            <a:ext cx="3138485" cy="2465952"/>
          </a:xfrm>
          <a:prstGeom prst="rect">
            <a:avLst/>
          </a:prstGeom>
        </p:spPr>
      </p:pic>
    </p:spTree>
    <p:extLst>
      <p:ext uri="{BB962C8B-B14F-4D97-AF65-F5344CB8AC3E}">
        <p14:creationId xmlns:p14="http://schemas.microsoft.com/office/powerpoint/2010/main" val="1552587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endParaRPr lang="it-IT" dirty="0"/>
          </a:p>
        </p:txBody>
      </p:sp>
      <p:pic>
        <p:nvPicPr>
          <p:cNvPr id="2" name="Immagine 1" descr="einste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0"/>
            <a:ext cx="5508630" cy="6878895"/>
          </a:xfrm>
          <a:prstGeom prst="rect">
            <a:avLst/>
          </a:prstGeom>
        </p:spPr>
      </p:pic>
      <p:sp>
        <p:nvSpPr>
          <p:cNvPr id="7" name="Segnaposto numero diapositiva 6"/>
          <p:cNvSpPr>
            <a:spLocks noGrp="1"/>
          </p:cNvSpPr>
          <p:nvPr>
            <p:ph type="sldNum" sz="quarter" idx="12"/>
          </p:nvPr>
        </p:nvSpPr>
        <p:spPr/>
        <p:txBody>
          <a:bodyPr/>
          <a:lstStyle/>
          <a:p>
            <a:fld id="{3DEA273F-2A49-564F-87D5-42FAE5D0967A}" type="slidenum">
              <a:rPr lang="it-IT" smtClean="0"/>
              <a:t>46</a:t>
            </a:fld>
            <a:endParaRPr lang="it-IT" dirty="0"/>
          </a:p>
        </p:txBody>
      </p:sp>
    </p:spTree>
    <p:extLst>
      <p:ext uri="{BB962C8B-B14F-4D97-AF65-F5344CB8AC3E}">
        <p14:creationId xmlns:p14="http://schemas.microsoft.com/office/powerpoint/2010/main" val="3158571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pic>
        <p:nvPicPr>
          <p:cNvPr id="7" name="Immagine 6" descr="Eddingt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0"/>
            <a:ext cx="5381630" cy="6886035"/>
          </a:xfrm>
          <a:prstGeom prst="rect">
            <a:avLst/>
          </a:prstGeom>
        </p:spPr>
      </p:pic>
      <p:sp>
        <p:nvSpPr>
          <p:cNvPr id="9" name="Segnaposto numero diapositiva 8"/>
          <p:cNvSpPr>
            <a:spLocks noGrp="1"/>
          </p:cNvSpPr>
          <p:nvPr>
            <p:ph type="sldNum" sz="quarter" idx="12"/>
          </p:nvPr>
        </p:nvSpPr>
        <p:spPr/>
        <p:txBody>
          <a:bodyPr/>
          <a:lstStyle/>
          <a:p>
            <a:fld id="{3DEA273F-2A49-564F-87D5-42FAE5D0967A}" type="slidenum">
              <a:rPr lang="it-IT" smtClean="0"/>
              <a:t>47</a:t>
            </a:fld>
            <a:endParaRPr lang="it-IT"/>
          </a:p>
        </p:txBody>
      </p:sp>
    </p:spTree>
    <p:extLst>
      <p:ext uri="{BB962C8B-B14F-4D97-AF65-F5344CB8AC3E}">
        <p14:creationId xmlns:p14="http://schemas.microsoft.com/office/powerpoint/2010/main" val="151476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48</a:t>
            </a:fld>
            <a:endParaRPr lang="it-IT"/>
          </a:p>
        </p:txBody>
      </p:sp>
      <p:pic>
        <p:nvPicPr>
          <p:cNvPr id="7" name="Immagine 6" descr="princip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
            <a:ext cx="9144000" cy="6127748"/>
          </a:xfrm>
          <a:prstGeom prst="rect">
            <a:avLst/>
          </a:prstGeom>
        </p:spPr>
      </p:pic>
    </p:spTree>
    <p:extLst>
      <p:ext uri="{BB962C8B-B14F-4D97-AF65-F5344CB8AC3E}">
        <p14:creationId xmlns:p14="http://schemas.microsoft.com/office/powerpoint/2010/main" val="1987559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pic>
        <p:nvPicPr>
          <p:cNvPr id="2" name="Immagine 1" descr="1919_eclipse_negati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070" y="835421"/>
            <a:ext cx="4109300" cy="5277518"/>
          </a:xfrm>
          <a:prstGeom prst="rect">
            <a:avLst/>
          </a:prstGeom>
        </p:spPr>
      </p:pic>
      <p:sp>
        <p:nvSpPr>
          <p:cNvPr id="8" name="Segnaposto numero diapositiva 7"/>
          <p:cNvSpPr>
            <a:spLocks noGrp="1"/>
          </p:cNvSpPr>
          <p:nvPr>
            <p:ph type="sldNum" sz="quarter" idx="12"/>
          </p:nvPr>
        </p:nvSpPr>
        <p:spPr/>
        <p:txBody>
          <a:bodyPr/>
          <a:lstStyle/>
          <a:p>
            <a:fld id="{3DEA273F-2A49-564F-87D5-42FAE5D0967A}" type="slidenum">
              <a:rPr lang="it-IT" smtClean="0"/>
              <a:t>49</a:t>
            </a:fld>
            <a:endParaRPr lang="it-IT"/>
          </a:p>
        </p:txBody>
      </p:sp>
    </p:spTree>
    <p:extLst>
      <p:ext uri="{BB962C8B-B14F-4D97-AF65-F5344CB8AC3E}">
        <p14:creationId xmlns:p14="http://schemas.microsoft.com/office/powerpoint/2010/main" val="3556228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5</a:t>
            </a:fld>
            <a:endParaRPr lang="it-IT"/>
          </a:p>
        </p:txBody>
      </p:sp>
      <p:sp>
        <p:nvSpPr>
          <p:cNvPr id="5" name="CasellaDiTesto 4"/>
          <p:cNvSpPr txBox="1"/>
          <p:nvPr/>
        </p:nvSpPr>
        <p:spPr>
          <a:xfrm>
            <a:off x="1428750" y="2619379"/>
            <a:ext cx="2349500" cy="1307978"/>
          </a:xfrm>
          <a:prstGeom prst="rect">
            <a:avLst/>
          </a:prstGeom>
          <a:noFill/>
        </p:spPr>
        <p:txBody>
          <a:bodyPr wrap="square" lIns="91368" tIns="45684" rIns="91368" bIns="45684" rtlCol="0">
            <a:spAutoFit/>
          </a:bodyPr>
          <a:lstStyle/>
          <a:p>
            <a:r>
              <a:rPr lang="it-IT" sz="7900" dirty="0"/>
              <a:t>A</a:t>
            </a:r>
          </a:p>
        </p:txBody>
      </p:sp>
      <p:sp>
        <p:nvSpPr>
          <p:cNvPr id="7" name="CasellaDiTesto 6"/>
          <p:cNvSpPr txBox="1"/>
          <p:nvPr/>
        </p:nvSpPr>
        <p:spPr>
          <a:xfrm>
            <a:off x="6363350" y="2619379"/>
            <a:ext cx="2349500" cy="1307978"/>
          </a:xfrm>
          <a:prstGeom prst="rect">
            <a:avLst/>
          </a:prstGeom>
          <a:noFill/>
        </p:spPr>
        <p:txBody>
          <a:bodyPr wrap="square" lIns="91368" tIns="45684" rIns="91368" bIns="45684" rtlCol="0">
            <a:spAutoFit/>
          </a:bodyPr>
          <a:lstStyle/>
          <a:p>
            <a:r>
              <a:rPr lang="it-IT" sz="7900" dirty="0"/>
              <a:t>B ?</a:t>
            </a:r>
          </a:p>
        </p:txBody>
      </p:sp>
      <p:sp>
        <p:nvSpPr>
          <p:cNvPr id="8" name="Freccia destra 7"/>
          <p:cNvSpPr/>
          <p:nvPr/>
        </p:nvSpPr>
        <p:spPr>
          <a:xfrm rot="10800000">
            <a:off x="3159135" y="3302003"/>
            <a:ext cx="2698750" cy="285750"/>
          </a:xfrm>
          <a:prstGeom prst="rightArrow">
            <a:avLst/>
          </a:prstGeom>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a:endParaRPr lang="it-IT"/>
          </a:p>
        </p:txBody>
      </p:sp>
    </p:spTree>
    <p:extLst>
      <p:ext uri="{BB962C8B-B14F-4D97-AF65-F5344CB8AC3E}">
        <p14:creationId xmlns:p14="http://schemas.microsoft.com/office/powerpoint/2010/main" val="1345252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pic>
        <p:nvPicPr>
          <p:cNvPr id="2" name="Immagine 1" descr="nyt1918.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9675" y="319620"/>
            <a:ext cx="5004430" cy="6036735"/>
          </a:xfrm>
          <a:prstGeom prst="rect">
            <a:avLst/>
          </a:prstGeom>
        </p:spPr>
      </p:pic>
      <p:sp>
        <p:nvSpPr>
          <p:cNvPr id="8" name="Segnaposto numero diapositiva 7"/>
          <p:cNvSpPr>
            <a:spLocks noGrp="1"/>
          </p:cNvSpPr>
          <p:nvPr>
            <p:ph type="sldNum" sz="quarter" idx="12"/>
          </p:nvPr>
        </p:nvSpPr>
        <p:spPr/>
        <p:txBody>
          <a:bodyPr/>
          <a:lstStyle/>
          <a:p>
            <a:fld id="{3DEA273F-2A49-564F-87D5-42FAE5D0967A}" type="slidenum">
              <a:rPr lang="it-IT" smtClean="0"/>
              <a:t>50</a:t>
            </a:fld>
            <a:endParaRPr lang="it-IT"/>
          </a:p>
        </p:txBody>
      </p:sp>
    </p:spTree>
    <p:extLst>
      <p:ext uri="{BB962C8B-B14F-4D97-AF65-F5344CB8AC3E}">
        <p14:creationId xmlns:p14="http://schemas.microsoft.com/office/powerpoint/2010/main" val="1505280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pic>
        <p:nvPicPr>
          <p:cNvPr id="9" name="Immagine 8" descr="nyt1919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980" y="118534"/>
            <a:ext cx="3568700" cy="6388103"/>
          </a:xfrm>
          <a:prstGeom prst="rect">
            <a:avLst/>
          </a:prstGeom>
        </p:spPr>
      </p:pic>
      <p:sp>
        <p:nvSpPr>
          <p:cNvPr id="11" name="Segnaposto numero diapositiva 10"/>
          <p:cNvSpPr>
            <a:spLocks noGrp="1"/>
          </p:cNvSpPr>
          <p:nvPr>
            <p:ph type="sldNum" sz="quarter" idx="12"/>
          </p:nvPr>
        </p:nvSpPr>
        <p:spPr/>
        <p:txBody>
          <a:bodyPr/>
          <a:lstStyle/>
          <a:p>
            <a:fld id="{3DEA273F-2A49-564F-87D5-42FAE5D0967A}" type="slidenum">
              <a:rPr lang="it-IT" smtClean="0"/>
              <a:t>51</a:t>
            </a:fld>
            <a:endParaRPr lang="it-IT"/>
          </a:p>
        </p:txBody>
      </p:sp>
    </p:spTree>
    <p:extLst>
      <p:ext uri="{BB962C8B-B14F-4D97-AF65-F5344CB8AC3E}">
        <p14:creationId xmlns:p14="http://schemas.microsoft.com/office/powerpoint/2010/main" val="2304785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LIGHTS ALL ASKEW</a:t>
            </a:r>
            <a:br>
              <a:rPr lang="it-IT" dirty="0"/>
            </a:br>
            <a:r>
              <a:rPr lang="it-IT" dirty="0"/>
              <a:t>IN THE HEAVENS</a:t>
            </a:r>
          </a:p>
        </p:txBody>
      </p:sp>
      <p:sp>
        <p:nvSpPr>
          <p:cNvPr id="3" name="Segnaposto contenuto 2"/>
          <p:cNvSpPr>
            <a:spLocks noGrp="1"/>
          </p:cNvSpPr>
          <p:nvPr>
            <p:ph idx="1"/>
          </p:nvPr>
        </p:nvSpPr>
        <p:spPr>
          <a:xfrm>
            <a:off x="457200" y="1600204"/>
            <a:ext cx="8229600" cy="5121278"/>
          </a:xfrm>
        </p:spPr>
        <p:txBody>
          <a:bodyPr>
            <a:normAutofit/>
          </a:bodyPr>
          <a:lstStyle/>
          <a:p>
            <a:pPr marL="0" indent="0" algn="ctr">
              <a:buNone/>
            </a:pPr>
            <a:r>
              <a:rPr lang="it-IT" dirty="0"/>
              <a:t>Men of Science More or </a:t>
            </a:r>
            <a:r>
              <a:rPr lang="it-IT" dirty="0" err="1"/>
              <a:t>Less</a:t>
            </a:r>
            <a:br>
              <a:rPr lang="it-IT" dirty="0"/>
            </a:br>
            <a:r>
              <a:rPr lang="it-IT" dirty="0" err="1"/>
              <a:t>Agog</a:t>
            </a:r>
            <a:r>
              <a:rPr lang="it-IT" dirty="0"/>
              <a:t> Over </a:t>
            </a:r>
            <a:r>
              <a:rPr lang="it-IT" dirty="0" err="1"/>
              <a:t>Results</a:t>
            </a:r>
            <a:r>
              <a:rPr lang="it-IT" dirty="0"/>
              <a:t> of </a:t>
            </a:r>
            <a:r>
              <a:rPr lang="it-IT" dirty="0" err="1"/>
              <a:t>Eclipse</a:t>
            </a:r>
            <a:br>
              <a:rPr lang="it-IT" dirty="0"/>
            </a:br>
            <a:r>
              <a:rPr lang="it-IT" dirty="0" err="1"/>
              <a:t>Observations</a:t>
            </a:r>
            <a:r>
              <a:rPr lang="it-IT" dirty="0"/>
              <a:t>.</a:t>
            </a:r>
            <a:br>
              <a:rPr lang="it-IT" dirty="0"/>
            </a:br>
            <a:r>
              <a:rPr lang="it-IT" dirty="0"/>
              <a:t>EINSTEIN THEORY TRIUMPHS</a:t>
            </a:r>
            <a:br>
              <a:rPr lang="it-IT" dirty="0"/>
            </a:br>
            <a:r>
              <a:rPr lang="it-IT" dirty="0"/>
              <a:t>Stars </a:t>
            </a:r>
            <a:r>
              <a:rPr lang="it-IT" dirty="0" err="1"/>
              <a:t>Not</a:t>
            </a:r>
            <a:r>
              <a:rPr lang="it-IT" dirty="0"/>
              <a:t> </a:t>
            </a:r>
            <a:r>
              <a:rPr lang="it-IT" dirty="0" err="1"/>
              <a:t>Where</a:t>
            </a:r>
            <a:r>
              <a:rPr lang="it-IT" dirty="0"/>
              <a:t> </a:t>
            </a:r>
            <a:r>
              <a:rPr lang="it-IT" dirty="0" err="1"/>
              <a:t>They</a:t>
            </a:r>
            <a:r>
              <a:rPr lang="it-IT" dirty="0"/>
              <a:t> </a:t>
            </a:r>
            <a:r>
              <a:rPr lang="it-IT" dirty="0" err="1"/>
              <a:t>Seemed</a:t>
            </a:r>
            <a:br>
              <a:rPr lang="it-IT" dirty="0"/>
            </a:br>
            <a:r>
              <a:rPr lang="it-IT" dirty="0"/>
              <a:t>or </a:t>
            </a:r>
            <a:r>
              <a:rPr lang="it-IT" dirty="0" err="1"/>
              <a:t>Were</a:t>
            </a:r>
            <a:r>
              <a:rPr lang="it-IT" dirty="0"/>
              <a:t> </a:t>
            </a:r>
            <a:r>
              <a:rPr lang="it-IT" dirty="0" err="1"/>
              <a:t>Calculated</a:t>
            </a:r>
            <a:r>
              <a:rPr lang="it-IT" dirty="0"/>
              <a:t> to be,</a:t>
            </a:r>
            <a:br>
              <a:rPr lang="it-IT" dirty="0"/>
            </a:br>
            <a:r>
              <a:rPr lang="it-IT" dirty="0"/>
              <a:t>but </a:t>
            </a:r>
            <a:r>
              <a:rPr lang="it-IT" dirty="0" err="1"/>
              <a:t>Nobody</a:t>
            </a:r>
            <a:r>
              <a:rPr lang="it-IT" dirty="0"/>
              <a:t> </a:t>
            </a:r>
            <a:r>
              <a:rPr lang="it-IT" dirty="0" err="1"/>
              <a:t>Need</a:t>
            </a:r>
            <a:r>
              <a:rPr lang="it-IT" dirty="0"/>
              <a:t> </a:t>
            </a:r>
            <a:r>
              <a:rPr lang="it-IT" dirty="0" err="1"/>
              <a:t>Worry</a:t>
            </a:r>
            <a:r>
              <a:rPr lang="it-IT" dirty="0"/>
              <a:t>.</a:t>
            </a:r>
            <a:br>
              <a:rPr lang="it-IT" dirty="0"/>
            </a:br>
            <a:r>
              <a:rPr lang="it-IT" dirty="0"/>
              <a:t>A BOOK FOR 12 WISE MEN</a:t>
            </a:r>
            <a:br>
              <a:rPr lang="it-IT" dirty="0"/>
            </a:br>
            <a:r>
              <a:rPr lang="it-IT" dirty="0"/>
              <a:t>No More in </a:t>
            </a:r>
            <a:r>
              <a:rPr lang="it-IT" dirty="0" err="1"/>
              <a:t>All</a:t>
            </a:r>
            <a:r>
              <a:rPr lang="it-IT" dirty="0"/>
              <a:t> the World </a:t>
            </a:r>
            <a:r>
              <a:rPr lang="it-IT" dirty="0" err="1"/>
              <a:t>Could</a:t>
            </a:r>
            <a:br>
              <a:rPr lang="it-IT" dirty="0"/>
            </a:br>
            <a:r>
              <a:rPr lang="it-IT" dirty="0" err="1"/>
              <a:t>Comprehend</a:t>
            </a:r>
            <a:r>
              <a:rPr lang="it-IT" dirty="0"/>
              <a:t> </a:t>
            </a:r>
            <a:r>
              <a:rPr lang="it-IT" dirty="0" err="1"/>
              <a:t>It</a:t>
            </a:r>
            <a:r>
              <a:rPr lang="it-IT" dirty="0"/>
              <a:t>, Said Einstein </a:t>
            </a:r>
            <a:r>
              <a:rPr lang="it-IT" dirty="0" err="1"/>
              <a:t>When</a:t>
            </a:r>
            <a:br>
              <a:rPr lang="it-IT" dirty="0"/>
            </a:br>
            <a:r>
              <a:rPr lang="it-IT" dirty="0"/>
              <a:t>His </a:t>
            </a:r>
            <a:r>
              <a:rPr lang="it-IT" dirty="0" err="1"/>
              <a:t>Daring</a:t>
            </a:r>
            <a:r>
              <a:rPr lang="it-IT" dirty="0"/>
              <a:t> </a:t>
            </a:r>
            <a:r>
              <a:rPr lang="it-IT" dirty="0" err="1"/>
              <a:t>Publishers</a:t>
            </a:r>
            <a:r>
              <a:rPr lang="it-IT" dirty="0"/>
              <a:t> </a:t>
            </a:r>
            <a:r>
              <a:rPr lang="it-IT" dirty="0" err="1"/>
              <a:t>Accepted</a:t>
            </a:r>
            <a:r>
              <a:rPr lang="it-IT" dirty="0"/>
              <a:t> </a:t>
            </a:r>
            <a:r>
              <a:rPr lang="it-IT" dirty="0" err="1"/>
              <a:t>It</a:t>
            </a:r>
            <a:r>
              <a:rPr lang="it-IT" dirty="0"/>
              <a:t>.</a:t>
            </a:r>
          </a:p>
        </p:txBody>
      </p:sp>
      <p:sp>
        <p:nvSpPr>
          <p:cNvPr id="4" name="Segnaposto data 3"/>
          <p:cNvSpPr>
            <a:spLocks noGrp="1"/>
          </p:cNvSpPr>
          <p:nvPr>
            <p:ph type="dt" sz="half" idx="10"/>
          </p:nvPr>
        </p:nvSpPr>
        <p:spPr/>
        <p:txBody>
          <a:bodyPr/>
          <a:lstStyle/>
          <a:p>
            <a:r>
              <a:rPr lang="it-IT"/>
              <a:t>12/03/24</a:t>
            </a:r>
          </a:p>
        </p:txBody>
      </p:sp>
      <p:sp>
        <p:nvSpPr>
          <p:cNvPr id="8" name="Segnaposto numero diapositiva 7"/>
          <p:cNvSpPr>
            <a:spLocks noGrp="1"/>
          </p:cNvSpPr>
          <p:nvPr>
            <p:ph type="sldNum" sz="quarter" idx="12"/>
          </p:nvPr>
        </p:nvSpPr>
        <p:spPr/>
        <p:txBody>
          <a:bodyPr/>
          <a:lstStyle/>
          <a:p>
            <a:fld id="{3DEA273F-2A49-564F-87D5-42FAE5D0967A}" type="slidenum">
              <a:rPr lang="it-IT" smtClean="0"/>
              <a:t>52</a:t>
            </a:fld>
            <a:endParaRPr lang="it-IT"/>
          </a:p>
        </p:txBody>
      </p:sp>
    </p:spTree>
    <p:extLst>
      <p:ext uri="{BB962C8B-B14F-4D97-AF65-F5344CB8AC3E}">
        <p14:creationId xmlns:p14="http://schemas.microsoft.com/office/powerpoint/2010/main" val="3031435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pic>
        <p:nvPicPr>
          <p:cNvPr id="2" name="Immagine 1" descr="nyt1919b.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530" y="135465"/>
            <a:ext cx="3810000" cy="6362700"/>
          </a:xfrm>
          <a:prstGeom prst="rect">
            <a:avLst/>
          </a:prstGeom>
        </p:spPr>
      </p:pic>
      <p:sp>
        <p:nvSpPr>
          <p:cNvPr id="8" name="Segnaposto numero diapositiva 7"/>
          <p:cNvSpPr>
            <a:spLocks noGrp="1"/>
          </p:cNvSpPr>
          <p:nvPr>
            <p:ph type="sldNum" sz="quarter" idx="12"/>
          </p:nvPr>
        </p:nvSpPr>
        <p:spPr/>
        <p:txBody>
          <a:bodyPr/>
          <a:lstStyle/>
          <a:p>
            <a:fld id="{3DEA273F-2A49-564F-87D5-42FAE5D0967A}" type="slidenum">
              <a:rPr lang="it-IT" smtClean="0"/>
              <a:t>53</a:t>
            </a:fld>
            <a:endParaRPr lang="it-IT"/>
          </a:p>
        </p:txBody>
      </p:sp>
    </p:spTree>
    <p:extLst>
      <p:ext uri="{BB962C8B-B14F-4D97-AF65-F5344CB8AC3E}">
        <p14:creationId xmlns:p14="http://schemas.microsoft.com/office/powerpoint/2010/main" val="3950318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pic>
        <p:nvPicPr>
          <p:cNvPr id="2" name="Immagine 1" descr="nyt1919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665" y="411698"/>
            <a:ext cx="3742330" cy="5947830"/>
          </a:xfrm>
          <a:prstGeom prst="rect">
            <a:avLst/>
          </a:prstGeom>
        </p:spPr>
      </p:pic>
      <p:sp>
        <p:nvSpPr>
          <p:cNvPr id="8" name="Segnaposto numero diapositiva 7"/>
          <p:cNvSpPr>
            <a:spLocks noGrp="1"/>
          </p:cNvSpPr>
          <p:nvPr>
            <p:ph type="sldNum" sz="quarter" idx="12"/>
          </p:nvPr>
        </p:nvSpPr>
        <p:spPr/>
        <p:txBody>
          <a:bodyPr/>
          <a:lstStyle/>
          <a:p>
            <a:fld id="{3DEA273F-2A49-564F-87D5-42FAE5D0967A}" type="slidenum">
              <a:rPr lang="it-IT" smtClean="0"/>
              <a:t>54</a:t>
            </a:fld>
            <a:endParaRPr lang="it-IT"/>
          </a:p>
        </p:txBody>
      </p:sp>
    </p:spTree>
    <p:extLst>
      <p:ext uri="{BB962C8B-B14F-4D97-AF65-F5344CB8AC3E}">
        <p14:creationId xmlns:p14="http://schemas.microsoft.com/office/powerpoint/2010/main" val="28882540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pic>
        <p:nvPicPr>
          <p:cNvPr id="3" name="Immagine 2" descr="nyt1919fineintervist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770" y="1739898"/>
            <a:ext cx="6985000" cy="3530603"/>
          </a:xfrm>
          <a:prstGeom prst="rect">
            <a:avLst/>
          </a:prstGeom>
        </p:spPr>
      </p:pic>
      <p:sp>
        <p:nvSpPr>
          <p:cNvPr id="8" name="Segnaposto numero diapositiva 7"/>
          <p:cNvSpPr>
            <a:spLocks noGrp="1"/>
          </p:cNvSpPr>
          <p:nvPr>
            <p:ph type="sldNum" sz="quarter" idx="12"/>
          </p:nvPr>
        </p:nvSpPr>
        <p:spPr/>
        <p:txBody>
          <a:bodyPr/>
          <a:lstStyle/>
          <a:p>
            <a:fld id="{3DEA273F-2A49-564F-87D5-42FAE5D0967A}" type="slidenum">
              <a:rPr lang="it-IT" smtClean="0"/>
              <a:t>55</a:t>
            </a:fld>
            <a:endParaRPr lang="it-IT"/>
          </a:p>
        </p:txBody>
      </p:sp>
    </p:spTree>
    <p:extLst>
      <p:ext uri="{BB962C8B-B14F-4D97-AF65-F5344CB8AC3E}">
        <p14:creationId xmlns:p14="http://schemas.microsoft.com/office/powerpoint/2010/main" val="3387862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56</a:t>
            </a:fld>
            <a:endParaRPr lang="it-IT"/>
          </a:p>
        </p:txBody>
      </p:sp>
      <p:pic>
        <p:nvPicPr>
          <p:cNvPr id="7" name="Immagine 6" descr="coverny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218"/>
            <a:ext cx="9144000" cy="5572125"/>
          </a:xfrm>
          <a:prstGeom prst="rect">
            <a:avLst/>
          </a:prstGeom>
        </p:spPr>
      </p:pic>
    </p:spTree>
    <p:extLst>
      <p:ext uri="{BB962C8B-B14F-4D97-AF65-F5344CB8AC3E}">
        <p14:creationId xmlns:p14="http://schemas.microsoft.com/office/powerpoint/2010/main" val="1387766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57</a:t>
            </a:fld>
            <a:endParaRPr lang="it-IT"/>
          </a:p>
        </p:txBody>
      </p:sp>
      <p:pic>
        <p:nvPicPr>
          <p:cNvPr id="7" name="Immagine 6" descr="best-1929-newspaper-albert-einstein_1_5fc62afb641940104fd659721da85c1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830" y="466848"/>
            <a:ext cx="4299672" cy="5732896"/>
          </a:xfrm>
          <a:prstGeom prst="rect">
            <a:avLst/>
          </a:prstGeom>
        </p:spPr>
      </p:pic>
    </p:spTree>
    <p:extLst>
      <p:ext uri="{BB962C8B-B14F-4D97-AF65-F5344CB8AC3E}">
        <p14:creationId xmlns:p14="http://schemas.microsoft.com/office/powerpoint/2010/main" val="36916840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pic>
        <p:nvPicPr>
          <p:cNvPr id="3" name="Immagine 2" descr="einstein-el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835" y="633956"/>
            <a:ext cx="7265450" cy="5303783"/>
          </a:xfrm>
          <a:prstGeom prst="rect">
            <a:avLst/>
          </a:prstGeom>
        </p:spPr>
      </p:pic>
      <p:sp>
        <p:nvSpPr>
          <p:cNvPr id="8" name="Segnaposto numero diapositiva 7"/>
          <p:cNvSpPr>
            <a:spLocks noGrp="1"/>
          </p:cNvSpPr>
          <p:nvPr>
            <p:ph type="sldNum" sz="quarter" idx="12"/>
          </p:nvPr>
        </p:nvSpPr>
        <p:spPr/>
        <p:txBody>
          <a:bodyPr/>
          <a:lstStyle/>
          <a:p>
            <a:fld id="{3DEA273F-2A49-564F-87D5-42FAE5D0967A}" type="slidenum">
              <a:rPr lang="it-IT" smtClean="0"/>
              <a:t>58</a:t>
            </a:fld>
            <a:endParaRPr lang="it-IT"/>
          </a:p>
        </p:txBody>
      </p:sp>
    </p:spTree>
    <p:extLst>
      <p:ext uri="{BB962C8B-B14F-4D97-AF65-F5344CB8AC3E}">
        <p14:creationId xmlns:p14="http://schemas.microsoft.com/office/powerpoint/2010/main" val="22055514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pic>
        <p:nvPicPr>
          <p:cNvPr id="3" name="Immagine 2" descr="revolu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775" y="1436434"/>
            <a:ext cx="3929870" cy="4040048"/>
          </a:xfrm>
          <a:prstGeom prst="rect">
            <a:avLst/>
          </a:prstGeom>
        </p:spPr>
      </p:pic>
      <p:pic>
        <p:nvPicPr>
          <p:cNvPr id="7" name="Immagine 6" descr="revolution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570" y="2750066"/>
            <a:ext cx="3771900" cy="2159003"/>
          </a:xfrm>
          <a:prstGeom prst="rect">
            <a:avLst/>
          </a:prstGeom>
        </p:spPr>
      </p:pic>
      <p:sp>
        <p:nvSpPr>
          <p:cNvPr id="9" name="Segnaposto numero diapositiva 8"/>
          <p:cNvSpPr>
            <a:spLocks noGrp="1"/>
          </p:cNvSpPr>
          <p:nvPr>
            <p:ph type="sldNum" sz="quarter" idx="12"/>
          </p:nvPr>
        </p:nvSpPr>
        <p:spPr/>
        <p:txBody>
          <a:bodyPr/>
          <a:lstStyle/>
          <a:p>
            <a:fld id="{3DEA273F-2A49-564F-87D5-42FAE5D0967A}" type="slidenum">
              <a:rPr lang="it-IT" smtClean="0"/>
              <a:t>59</a:t>
            </a:fld>
            <a:endParaRPr lang="it-IT"/>
          </a:p>
        </p:txBody>
      </p:sp>
    </p:spTree>
    <p:extLst>
      <p:ext uri="{BB962C8B-B14F-4D97-AF65-F5344CB8AC3E}">
        <p14:creationId xmlns:p14="http://schemas.microsoft.com/office/powerpoint/2010/main" val="3367637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6</a:t>
            </a:fld>
            <a:endParaRPr lang="it-IT"/>
          </a:p>
        </p:txBody>
      </p:sp>
      <p:sp>
        <p:nvSpPr>
          <p:cNvPr id="5" name="CasellaDiTesto 4"/>
          <p:cNvSpPr txBox="1"/>
          <p:nvPr/>
        </p:nvSpPr>
        <p:spPr>
          <a:xfrm>
            <a:off x="1428750" y="2619379"/>
            <a:ext cx="2349500" cy="1307978"/>
          </a:xfrm>
          <a:prstGeom prst="rect">
            <a:avLst/>
          </a:prstGeom>
          <a:noFill/>
        </p:spPr>
        <p:txBody>
          <a:bodyPr wrap="square" lIns="91368" tIns="45684" rIns="91368" bIns="45684" rtlCol="0">
            <a:spAutoFit/>
          </a:bodyPr>
          <a:lstStyle/>
          <a:p>
            <a:r>
              <a:rPr lang="it-IT" sz="7900" dirty="0"/>
              <a:t>A!</a:t>
            </a:r>
          </a:p>
        </p:txBody>
      </p:sp>
      <p:sp>
        <p:nvSpPr>
          <p:cNvPr id="7" name="CasellaDiTesto 6"/>
          <p:cNvSpPr txBox="1"/>
          <p:nvPr/>
        </p:nvSpPr>
        <p:spPr>
          <a:xfrm>
            <a:off x="6363350" y="2619379"/>
            <a:ext cx="2349500" cy="1307978"/>
          </a:xfrm>
          <a:prstGeom prst="rect">
            <a:avLst/>
          </a:prstGeom>
          <a:noFill/>
        </p:spPr>
        <p:txBody>
          <a:bodyPr wrap="square" lIns="91368" tIns="45684" rIns="91368" bIns="45684" rtlCol="0">
            <a:spAutoFit/>
          </a:bodyPr>
          <a:lstStyle/>
          <a:p>
            <a:r>
              <a:rPr lang="it-IT" sz="7900" dirty="0"/>
              <a:t>B!</a:t>
            </a:r>
          </a:p>
        </p:txBody>
      </p:sp>
      <p:sp>
        <p:nvSpPr>
          <p:cNvPr id="6" name="Freccia bidirezionale orizzontale 5"/>
          <p:cNvSpPr/>
          <p:nvPr/>
        </p:nvSpPr>
        <p:spPr>
          <a:xfrm>
            <a:off x="2889250" y="3270248"/>
            <a:ext cx="3302000" cy="318390"/>
          </a:xfrm>
          <a:prstGeom prst="leftRightArrow">
            <a:avLst/>
          </a:prstGeom>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a:endParaRPr lang="it-IT"/>
          </a:p>
        </p:txBody>
      </p:sp>
    </p:spTree>
    <p:extLst>
      <p:ext uri="{BB962C8B-B14F-4D97-AF65-F5344CB8AC3E}">
        <p14:creationId xmlns:p14="http://schemas.microsoft.com/office/powerpoint/2010/main" val="1345252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pic>
        <p:nvPicPr>
          <p:cNvPr id="2" name="Immagine 1" descr="nyt191912wis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1844"/>
            <a:ext cx="9144000" cy="4489658"/>
          </a:xfrm>
          <a:prstGeom prst="rect">
            <a:avLst/>
          </a:prstGeom>
        </p:spPr>
      </p:pic>
      <p:sp>
        <p:nvSpPr>
          <p:cNvPr id="7" name="Segnaposto numero diapositiva 6"/>
          <p:cNvSpPr>
            <a:spLocks noGrp="1"/>
          </p:cNvSpPr>
          <p:nvPr>
            <p:ph type="sldNum" sz="quarter" idx="12"/>
          </p:nvPr>
        </p:nvSpPr>
        <p:spPr/>
        <p:txBody>
          <a:bodyPr/>
          <a:lstStyle/>
          <a:p>
            <a:fld id="{3DEA273F-2A49-564F-87D5-42FAE5D0967A}" type="slidenum">
              <a:rPr lang="it-IT" smtClean="0"/>
              <a:t>60</a:t>
            </a:fld>
            <a:endParaRPr lang="it-IT"/>
          </a:p>
        </p:txBody>
      </p:sp>
    </p:spTree>
    <p:extLst>
      <p:ext uri="{BB962C8B-B14F-4D97-AF65-F5344CB8AC3E}">
        <p14:creationId xmlns:p14="http://schemas.microsoft.com/office/powerpoint/2010/main" val="1954305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pic>
        <p:nvPicPr>
          <p:cNvPr id="7" name="Immagine 6" descr="1919_eclipse_negati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500" y="276113"/>
            <a:ext cx="4390300" cy="5638395"/>
          </a:xfrm>
          <a:prstGeom prst="rect">
            <a:avLst/>
          </a:prstGeom>
        </p:spPr>
      </p:pic>
      <p:sp>
        <p:nvSpPr>
          <p:cNvPr id="9" name="Segnaposto numero diapositiva 8"/>
          <p:cNvSpPr>
            <a:spLocks noGrp="1"/>
          </p:cNvSpPr>
          <p:nvPr>
            <p:ph type="sldNum" sz="quarter" idx="12"/>
          </p:nvPr>
        </p:nvSpPr>
        <p:spPr/>
        <p:txBody>
          <a:bodyPr/>
          <a:lstStyle/>
          <a:p>
            <a:fld id="{3DEA273F-2A49-564F-87D5-42FAE5D0967A}" type="slidenum">
              <a:rPr lang="it-IT" smtClean="0"/>
              <a:t>61</a:t>
            </a:fld>
            <a:endParaRPr lang="it-IT"/>
          </a:p>
        </p:txBody>
      </p:sp>
    </p:spTree>
    <p:extLst>
      <p:ext uri="{BB962C8B-B14F-4D97-AF65-F5344CB8AC3E}">
        <p14:creationId xmlns:p14="http://schemas.microsoft.com/office/powerpoint/2010/main" val="20124729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62</a:t>
            </a:fld>
            <a:endParaRPr lang="it-IT"/>
          </a:p>
        </p:txBody>
      </p:sp>
      <p:pic>
        <p:nvPicPr>
          <p:cNvPr id="7" name="Immagine 6" descr="einstein-625x3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250" y="2083443"/>
            <a:ext cx="5483700" cy="3088418"/>
          </a:xfrm>
          <a:prstGeom prst="rect">
            <a:avLst/>
          </a:prstGeom>
        </p:spPr>
      </p:pic>
    </p:spTree>
    <p:extLst>
      <p:ext uri="{BB962C8B-B14F-4D97-AF65-F5344CB8AC3E}">
        <p14:creationId xmlns:p14="http://schemas.microsoft.com/office/powerpoint/2010/main" val="1320933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William L. Laurence</a:t>
            </a:r>
          </a:p>
        </p:txBody>
      </p:sp>
      <p:sp>
        <p:nvSpPr>
          <p:cNvPr id="11" name="Segnaposto contenuto 2"/>
          <p:cNvSpPr>
            <a:spLocks noGrp="1"/>
          </p:cNvSpPr>
          <p:nvPr>
            <p:ph idx="1"/>
          </p:nvPr>
        </p:nvSpPr>
        <p:spPr>
          <a:xfrm>
            <a:off x="457200" y="2452139"/>
            <a:ext cx="4803780" cy="4532303"/>
          </a:xfrm>
        </p:spPr>
        <p:txBody>
          <a:bodyPr>
            <a:noAutofit/>
          </a:bodyPr>
          <a:lstStyle/>
          <a:p>
            <a:pPr marL="0" indent="0">
              <a:buNone/>
            </a:pPr>
            <a:r>
              <a:rPr lang="it-IT" sz="2800" dirty="0"/>
              <a:t>“Veri e propri discendenti di Prometeo, i divulgatori scientifici prendono il fuoco dall’Olimpo della scienza, i laboratori e le università, e lo portano giù agli uomini”. </a:t>
            </a:r>
          </a:p>
        </p:txBody>
      </p:sp>
      <p:sp>
        <p:nvSpPr>
          <p:cNvPr id="4" name="Segnaposto data 3"/>
          <p:cNvSpPr>
            <a:spLocks noGrp="1"/>
          </p:cNvSpPr>
          <p:nvPr>
            <p:ph type="dt" sz="half" idx="10"/>
          </p:nvPr>
        </p:nvSpPr>
        <p:spPr/>
        <p:txBody>
          <a:bodyPr/>
          <a:lstStyle/>
          <a:p>
            <a:r>
              <a:rPr lang="it-IT"/>
              <a:t>12/03/24</a:t>
            </a:r>
          </a:p>
        </p:txBody>
      </p:sp>
      <p:sp>
        <p:nvSpPr>
          <p:cNvPr id="9" name="Segnaposto numero diapositiva 8"/>
          <p:cNvSpPr>
            <a:spLocks noGrp="1"/>
          </p:cNvSpPr>
          <p:nvPr>
            <p:ph type="sldNum" sz="quarter" idx="12"/>
          </p:nvPr>
        </p:nvSpPr>
        <p:spPr/>
        <p:txBody>
          <a:bodyPr/>
          <a:lstStyle/>
          <a:p>
            <a:fld id="{3DEA273F-2A49-564F-87D5-42FAE5D0967A}" type="slidenum">
              <a:rPr lang="it-IT" smtClean="0"/>
              <a:t>63</a:t>
            </a:fld>
            <a:endParaRPr lang="it-IT"/>
          </a:p>
        </p:txBody>
      </p:sp>
      <p:pic>
        <p:nvPicPr>
          <p:cNvPr id="10" name="Picture 13" descr="2WWlau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1798628"/>
            <a:ext cx="3273430" cy="43338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90639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a:t>12/03/24</a:t>
            </a:r>
            <a:endParaRPr lang="it-IT" dirty="0"/>
          </a:p>
        </p:txBody>
      </p:sp>
      <p:sp>
        <p:nvSpPr>
          <p:cNvPr id="5" name="Segnaposto numero diapositiva 4"/>
          <p:cNvSpPr>
            <a:spLocks noGrp="1"/>
          </p:cNvSpPr>
          <p:nvPr>
            <p:ph type="sldNum" sz="quarter" idx="12"/>
          </p:nvPr>
        </p:nvSpPr>
        <p:spPr/>
        <p:txBody>
          <a:bodyPr/>
          <a:lstStyle/>
          <a:p>
            <a:fld id="{7B37E3E1-1262-7249-8909-3FCE725F6DA6}" type="slidenum">
              <a:rPr lang="it-IT" smtClean="0"/>
              <a:t>64</a:t>
            </a:fld>
            <a:endParaRPr lang="it-IT" dirty="0"/>
          </a:p>
        </p:txBody>
      </p:sp>
      <p:sp>
        <p:nvSpPr>
          <p:cNvPr id="6" name="Titolo 1"/>
          <p:cNvSpPr>
            <a:spLocks noGrp="1"/>
          </p:cNvSpPr>
          <p:nvPr>
            <p:ph type="title"/>
          </p:nvPr>
        </p:nvSpPr>
        <p:spPr>
          <a:xfrm>
            <a:off x="457200" y="0"/>
            <a:ext cx="8229600" cy="1600200"/>
          </a:xfrm>
        </p:spPr>
        <p:txBody>
          <a:bodyPr/>
          <a:lstStyle/>
          <a:p>
            <a:r>
              <a:rPr lang="it-IT" dirty="0"/>
              <a:t>La scienza accademica</a:t>
            </a:r>
          </a:p>
        </p:txBody>
      </p:sp>
      <p:sp>
        <p:nvSpPr>
          <p:cNvPr id="7" name="Segnaposto contenuto 2"/>
          <p:cNvSpPr>
            <a:spLocks noGrp="1"/>
          </p:cNvSpPr>
          <p:nvPr>
            <p:ph idx="1"/>
          </p:nvPr>
        </p:nvSpPr>
        <p:spPr>
          <a:xfrm>
            <a:off x="305350" y="2029980"/>
            <a:ext cx="4748460" cy="4265970"/>
          </a:xfrm>
        </p:spPr>
        <p:txBody>
          <a:bodyPr>
            <a:noAutofit/>
          </a:bodyPr>
          <a:lstStyle/>
          <a:p>
            <a:pPr marL="317500" indent="-285750">
              <a:lnSpc>
                <a:spcPct val="115000"/>
              </a:lnSpc>
              <a:spcBef>
                <a:spcPts val="600"/>
              </a:spcBef>
              <a:buClr>
                <a:srgbClr val="434343"/>
              </a:buClr>
              <a:buSzPts val="3100"/>
            </a:pPr>
            <a:r>
              <a:rPr lang="it" sz="1800" b="1" dirty="0">
                <a:solidFill>
                  <a:srgbClr val="7F7F7F"/>
                </a:solidFill>
                <a:ea typeface="Open Sans"/>
                <a:cs typeface="Open Sans"/>
                <a:sym typeface="Open Sans"/>
              </a:rPr>
              <a:t>Comunitarismo: </a:t>
            </a:r>
            <a:r>
              <a:rPr lang="it" sz="1800" dirty="0">
                <a:solidFill>
                  <a:srgbClr val="7F7F7F"/>
                </a:solidFill>
                <a:ea typeface="Open Sans"/>
                <a:cs typeface="Open Sans"/>
                <a:sym typeface="Open Sans"/>
              </a:rPr>
              <a:t>le scoperte della scienza sono di tutti</a:t>
            </a:r>
          </a:p>
          <a:p>
            <a:pPr marL="317500" indent="-285750">
              <a:lnSpc>
                <a:spcPct val="115000"/>
              </a:lnSpc>
              <a:spcBef>
                <a:spcPts val="0"/>
              </a:spcBef>
              <a:buClr>
                <a:srgbClr val="434343"/>
              </a:buClr>
              <a:buSzPts val="3100"/>
            </a:pPr>
            <a:r>
              <a:rPr lang="it" sz="1800" b="1" dirty="0">
                <a:solidFill>
                  <a:srgbClr val="7F7F7F"/>
                </a:solidFill>
                <a:ea typeface="Open Sans"/>
                <a:cs typeface="Open Sans"/>
                <a:sym typeface="Open Sans"/>
              </a:rPr>
              <a:t>Universalismo: </a:t>
            </a:r>
            <a:r>
              <a:rPr lang="it" sz="1800" dirty="0">
                <a:solidFill>
                  <a:srgbClr val="7F7F7F"/>
                </a:solidFill>
                <a:ea typeface="Open Sans"/>
                <a:cs typeface="Open Sans"/>
                <a:sym typeface="Open Sans"/>
              </a:rPr>
              <a:t>le regole sono le stesse per tutti</a:t>
            </a:r>
          </a:p>
          <a:p>
            <a:pPr marL="317500" indent="-285750">
              <a:lnSpc>
                <a:spcPct val="115000"/>
              </a:lnSpc>
              <a:spcBef>
                <a:spcPts val="0"/>
              </a:spcBef>
              <a:buClr>
                <a:srgbClr val="434343"/>
              </a:buClr>
              <a:buSzPts val="3100"/>
            </a:pPr>
            <a:r>
              <a:rPr lang="it" sz="1800" b="1" dirty="0">
                <a:solidFill>
                  <a:srgbClr val="7F7F7F"/>
                </a:solidFill>
                <a:ea typeface="Open Sans"/>
                <a:cs typeface="Open Sans"/>
                <a:sym typeface="Open Sans"/>
              </a:rPr>
              <a:t>Disinteresse: </a:t>
            </a:r>
            <a:r>
              <a:rPr lang="it" sz="1800" dirty="0">
                <a:solidFill>
                  <a:srgbClr val="7F7F7F"/>
                </a:solidFill>
                <a:ea typeface="Open Sans"/>
                <a:cs typeface="Open Sans"/>
                <a:sym typeface="Open Sans"/>
              </a:rPr>
              <a:t>i soldi non ci interessano</a:t>
            </a:r>
          </a:p>
          <a:p>
            <a:pPr marL="317500" indent="-285750">
              <a:lnSpc>
                <a:spcPct val="115000"/>
              </a:lnSpc>
              <a:spcBef>
                <a:spcPts val="0"/>
              </a:spcBef>
              <a:buClr>
                <a:srgbClr val="434343"/>
              </a:buClr>
              <a:buSzPts val="3100"/>
            </a:pPr>
            <a:r>
              <a:rPr lang="it" sz="1800" dirty="0">
                <a:solidFill>
                  <a:srgbClr val="7F7F7F"/>
                </a:solidFill>
                <a:ea typeface="Open Sans"/>
                <a:cs typeface="Open Sans"/>
                <a:sym typeface="Open Sans"/>
              </a:rPr>
              <a:t>(</a:t>
            </a:r>
            <a:r>
              <a:rPr lang="it" sz="1800" b="1" dirty="0">
                <a:solidFill>
                  <a:srgbClr val="7F7F7F"/>
                </a:solidFill>
                <a:ea typeface="Open Sans"/>
                <a:cs typeface="Open Sans"/>
                <a:sym typeface="Open Sans"/>
              </a:rPr>
              <a:t>Originalità: </a:t>
            </a:r>
            <a:r>
              <a:rPr lang="it" sz="1800" dirty="0">
                <a:solidFill>
                  <a:srgbClr val="7F7F7F"/>
                </a:solidFill>
                <a:ea typeface="Open Sans"/>
                <a:cs typeface="Open Sans"/>
                <a:sym typeface="Open Sans"/>
              </a:rPr>
              <a:t>cerchiamo su vie sempre nuove)</a:t>
            </a:r>
          </a:p>
          <a:p>
            <a:pPr marL="317500" indent="-285750">
              <a:lnSpc>
                <a:spcPct val="115000"/>
              </a:lnSpc>
              <a:spcBef>
                <a:spcPts val="0"/>
              </a:spcBef>
              <a:buClr>
                <a:srgbClr val="434343"/>
              </a:buClr>
              <a:buSzPts val="3100"/>
            </a:pPr>
            <a:r>
              <a:rPr lang="it" sz="1800" b="1" dirty="0">
                <a:solidFill>
                  <a:srgbClr val="7F7F7F"/>
                </a:solidFill>
                <a:ea typeface="Open Sans"/>
                <a:cs typeface="Open Sans"/>
                <a:sym typeface="Open Sans"/>
              </a:rPr>
              <a:t>Scetticismo Organizzato: </a:t>
            </a:r>
            <a:r>
              <a:rPr lang="it" sz="1800" dirty="0">
                <a:solidFill>
                  <a:srgbClr val="7F7F7F"/>
                </a:solidFill>
                <a:ea typeface="Open Sans"/>
                <a:cs typeface="Open Sans"/>
                <a:sym typeface="Open Sans"/>
              </a:rPr>
              <a:t>(o dubbio sistematico)</a:t>
            </a:r>
          </a:p>
          <a:p>
            <a:pPr marL="317500" indent="-285750">
              <a:lnSpc>
                <a:spcPct val="115000"/>
              </a:lnSpc>
              <a:spcBef>
                <a:spcPts val="0"/>
              </a:spcBef>
              <a:buClr>
                <a:srgbClr val="434343"/>
              </a:buClr>
              <a:buSzPts val="3100"/>
            </a:pPr>
            <a:endParaRPr lang="it" sz="1800" dirty="0">
              <a:solidFill>
                <a:srgbClr val="7F7F7F"/>
              </a:solidFill>
              <a:ea typeface="Open Sans"/>
              <a:cs typeface="Open Sans"/>
              <a:sym typeface="Open Sans"/>
            </a:endParaRPr>
          </a:p>
          <a:p>
            <a:pPr marL="31750" indent="0">
              <a:lnSpc>
                <a:spcPct val="115000"/>
              </a:lnSpc>
              <a:spcBef>
                <a:spcPts val="0"/>
              </a:spcBef>
              <a:buClr>
                <a:srgbClr val="434343"/>
              </a:buClr>
              <a:buSzPts val="3100"/>
              <a:buNone/>
            </a:pPr>
            <a:r>
              <a:rPr lang="it" sz="1400" dirty="0">
                <a:solidFill>
                  <a:srgbClr val="7F7F7F"/>
                </a:solidFill>
                <a:ea typeface="Open Sans"/>
                <a:cs typeface="Open Sans"/>
                <a:sym typeface="Open Sans"/>
              </a:rPr>
              <a:t>(</a:t>
            </a:r>
            <a:r>
              <a:rPr lang="it" sz="1400" i="1" dirty="0">
                <a:solidFill>
                  <a:srgbClr val="7F7F7F"/>
                </a:solidFill>
                <a:ea typeface="Open Sans"/>
                <a:cs typeface="Open Sans"/>
                <a:sym typeface="Open Sans"/>
              </a:rPr>
              <a:t>più o meno</a:t>
            </a:r>
            <a:r>
              <a:rPr lang="it" sz="1400" dirty="0">
                <a:solidFill>
                  <a:srgbClr val="7F7F7F"/>
                </a:solidFill>
                <a:ea typeface="Open Sans"/>
                <a:cs typeface="Open Sans"/>
                <a:sym typeface="Open Sans"/>
              </a:rPr>
              <a:t>)</a:t>
            </a:r>
          </a:p>
          <a:p>
            <a:pPr marL="0" indent="0">
              <a:lnSpc>
                <a:spcPct val="115000"/>
              </a:lnSpc>
              <a:spcBef>
                <a:spcPts val="600"/>
              </a:spcBef>
              <a:buClr>
                <a:schemeClr val="dk1"/>
              </a:buClr>
              <a:buSzPts val="1100"/>
              <a:buNone/>
            </a:pPr>
            <a:r>
              <a:rPr lang="it" sz="1400" dirty="0">
                <a:solidFill>
                  <a:srgbClr val="7F7F7F"/>
                </a:solidFill>
                <a:ea typeface="Open Sans"/>
                <a:cs typeface="Open Sans"/>
                <a:sym typeface="Open Sans"/>
              </a:rPr>
              <a:t>Robert Merton, 1910 - 2003</a:t>
            </a:r>
          </a:p>
        </p:txBody>
      </p:sp>
      <p:pic>
        <p:nvPicPr>
          <p:cNvPr id="2" name="Immagine 1" descr="Robert_Merton_(1965).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00" y="2029980"/>
            <a:ext cx="2794000" cy="3276600"/>
          </a:xfrm>
          <a:prstGeom prst="rect">
            <a:avLst/>
          </a:prstGeom>
        </p:spPr>
      </p:pic>
    </p:spTree>
    <p:extLst>
      <p:ext uri="{BB962C8B-B14F-4D97-AF65-F5344CB8AC3E}">
        <p14:creationId xmlns:p14="http://schemas.microsoft.com/office/powerpoint/2010/main" val="29820326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65</a:t>
            </a:fld>
            <a:endParaRPr lang="it-IT"/>
          </a:p>
        </p:txBody>
      </p:sp>
      <p:pic>
        <p:nvPicPr>
          <p:cNvPr id="2" name="Immagine 1" descr="hir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3341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66</a:t>
            </a:fld>
            <a:endParaRPr lang="it-IT"/>
          </a:p>
        </p:txBody>
      </p:sp>
      <p:pic>
        <p:nvPicPr>
          <p:cNvPr id="2" name="Immagine 1" descr="hir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66"/>
            <a:ext cx="9144000" cy="6828938"/>
          </a:xfrm>
          <a:prstGeom prst="rect">
            <a:avLst/>
          </a:prstGeom>
        </p:spPr>
      </p:pic>
    </p:spTree>
    <p:extLst>
      <p:ext uri="{BB962C8B-B14F-4D97-AF65-F5344CB8AC3E}">
        <p14:creationId xmlns:p14="http://schemas.microsoft.com/office/powerpoint/2010/main" val="33933412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67</a:t>
            </a:fld>
            <a:endParaRPr lang="it-IT"/>
          </a:p>
        </p:txBody>
      </p:sp>
      <p:pic>
        <p:nvPicPr>
          <p:cNvPr id="7" name="Google Shape;193;p32"/>
          <p:cNvPicPr preferRelativeResize="0"/>
          <p:nvPr/>
        </p:nvPicPr>
        <p:blipFill>
          <a:blip r:embed="rId3">
            <a:alphaModFix/>
          </a:blip>
          <a:stretch>
            <a:fillRect/>
          </a:stretch>
        </p:blipFill>
        <p:spPr>
          <a:xfrm>
            <a:off x="11562927" y="0"/>
            <a:ext cx="6725072" cy="7391399"/>
          </a:xfrm>
          <a:prstGeom prst="rect">
            <a:avLst/>
          </a:prstGeom>
          <a:noFill/>
          <a:ln>
            <a:noFill/>
          </a:ln>
        </p:spPr>
      </p:pic>
      <p:pic>
        <p:nvPicPr>
          <p:cNvPr id="8" name="Google Shape;193;p32"/>
          <p:cNvPicPr preferRelativeResize="0"/>
          <p:nvPr/>
        </p:nvPicPr>
        <p:blipFill>
          <a:blip r:embed="rId3">
            <a:alphaModFix/>
          </a:blip>
          <a:stretch>
            <a:fillRect/>
          </a:stretch>
        </p:blipFill>
        <p:spPr>
          <a:xfrm>
            <a:off x="11715327" y="152400"/>
            <a:ext cx="6725072" cy="7391399"/>
          </a:xfrm>
          <a:prstGeom prst="rect">
            <a:avLst/>
          </a:prstGeom>
          <a:noFill/>
          <a:ln>
            <a:noFill/>
          </a:ln>
        </p:spPr>
      </p:pic>
      <p:pic>
        <p:nvPicPr>
          <p:cNvPr id="9" name="Google Shape;193;p32"/>
          <p:cNvPicPr preferRelativeResize="0"/>
          <p:nvPr/>
        </p:nvPicPr>
        <p:blipFill>
          <a:blip r:embed="rId3">
            <a:alphaModFix/>
          </a:blip>
          <a:stretch>
            <a:fillRect/>
          </a:stretch>
        </p:blipFill>
        <p:spPr>
          <a:xfrm>
            <a:off x="11867727" y="304800"/>
            <a:ext cx="6725072" cy="7391399"/>
          </a:xfrm>
          <a:prstGeom prst="rect">
            <a:avLst/>
          </a:prstGeom>
          <a:noFill/>
          <a:ln>
            <a:noFill/>
          </a:ln>
        </p:spPr>
      </p:pic>
      <p:pic>
        <p:nvPicPr>
          <p:cNvPr id="10" name="Google Shape;193;p32"/>
          <p:cNvPicPr preferRelativeResize="0"/>
          <p:nvPr/>
        </p:nvPicPr>
        <p:blipFill>
          <a:blip r:embed="rId3">
            <a:alphaModFix/>
          </a:blip>
          <a:stretch>
            <a:fillRect/>
          </a:stretch>
        </p:blipFill>
        <p:spPr>
          <a:xfrm>
            <a:off x="12020127" y="457200"/>
            <a:ext cx="6725072" cy="7391399"/>
          </a:xfrm>
          <a:prstGeom prst="rect">
            <a:avLst/>
          </a:prstGeom>
          <a:noFill/>
          <a:ln>
            <a:noFill/>
          </a:ln>
        </p:spPr>
      </p:pic>
      <p:pic>
        <p:nvPicPr>
          <p:cNvPr id="11" name="Google Shape;201;p33"/>
          <p:cNvPicPr preferRelativeResize="0"/>
          <p:nvPr/>
        </p:nvPicPr>
        <p:blipFill>
          <a:blip r:embed="rId4">
            <a:alphaModFix/>
          </a:blip>
          <a:stretch>
            <a:fillRect/>
          </a:stretch>
        </p:blipFill>
        <p:spPr>
          <a:xfrm>
            <a:off x="-36160" y="0"/>
            <a:ext cx="7364060" cy="6858000"/>
          </a:xfrm>
          <a:prstGeom prst="rect">
            <a:avLst/>
          </a:prstGeom>
          <a:noFill/>
          <a:ln>
            <a:noFill/>
          </a:ln>
        </p:spPr>
      </p:pic>
    </p:spTree>
    <p:extLst>
      <p:ext uri="{BB962C8B-B14F-4D97-AF65-F5344CB8AC3E}">
        <p14:creationId xmlns:p14="http://schemas.microsoft.com/office/powerpoint/2010/main" val="968205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68</a:t>
            </a:fld>
            <a:endParaRPr lang="it-IT"/>
          </a:p>
        </p:txBody>
      </p:sp>
      <p:pic>
        <p:nvPicPr>
          <p:cNvPr id="7" name="Immagine 6" descr="einstein-625x3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250" y="2083443"/>
            <a:ext cx="5483700" cy="3088418"/>
          </a:xfrm>
          <a:prstGeom prst="rect">
            <a:avLst/>
          </a:prstGeom>
        </p:spPr>
      </p:pic>
    </p:spTree>
    <p:extLst>
      <p:ext uri="{BB962C8B-B14F-4D97-AF65-F5344CB8AC3E}">
        <p14:creationId xmlns:p14="http://schemas.microsoft.com/office/powerpoint/2010/main" val="4260386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J</a:t>
            </a:r>
            <a:r>
              <a:rPr lang="it-IT" dirty="0"/>
              <a:t>. Robert Oppenheimer</a:t>
            </a:r>
          </a:p>
        </p:txBody>
      </p:sp>
      <p:sp>
        <p:nvSpPr>
          <p:cNvPr id="12" name="Segnaposto contenuto 2"/>
          <p:cNvSpPr>
            <a:spLocks noGrp="1"/>
          </p:cNvSpPr>
          <p:nvPr>
            <p:ph idx="1"/>
          </p:nvPr>
        </p:nvSpPr>
        <p:spPr>
          <a:xfrm>
            <a:off x="935310" y="2623530"/>
            <a:ext cx="4325660" cy="2912475"/>
          </a:xfrm>
        </p:spPr>
        <p:txBody>
          <a:bodyPr>
            <a:noAutofit/>
          </a:bodyPr>
          <a:lstStyle/>
          <a:p>
            <a:pPr marL="0" indent="0">
              <a:buNone/>
            </a:pPr>
            <a:r>
              <a:rPr lang="it-IT" sz="3500" dirty="0"/>
              <a:t>“I fisici hanno conosciuto il peccato”. </a:t>
            </a:r>
          </a:p>
        </p:txBody>
      </p:sp>
      <p:sp>
        <p:nvSpPr>
          <p:cNvPr id="4" name="Segnaposto data 3"/>
          <p:cNvSpPr>
            <a:spLocks noGrp="1"/>
          </p:cNvSpPr>
          <p:nvPr>
            <p:ph type="dt" sz="half" idx="10"/>
          </p:nvPr>
        </p:nvSpPr>
        <p:spPr/>
        <p:txBody>
          <a:bodyPr/>
          <a:lstStyle/>
          <a:p>
            <a:r>
              <a:rPr lang="it-IT"/>
              <a:t>12/03/24</a:t>
            </a:r>
          </a:p>
        </p:txBody>
      </p:sp>
      <p:sp>
        <p:nvSpPr>
          <p:cNvPr id="9" name="Segnaposto numero diapositiva 8"/>
          <p:cNvSpPr>
            <a:spLocks noGrp="1"/>
          </p:cNvSpPr>
          <p:nvPr>
            <p:ph type="sldNum" sz="quarter" idx="12"/>
          </p:nvPr>
        </p:nvSpPr>
        <p:spPr/>
        <p:txBody>
          <a:bodyPr/>
          <a:lstStyle/>
          <a:p>
            <a:fld id="{3DEA273F-2A49-564F-87D5-42FAE5D0967A}" type="slidenum">
              <a:rPr lang="it-IT" smtClean="0"/>
              <a:t>69</a:t>
            </a:fld>
            <a:endParaRPr lang="it-IT"/>
          </a:p>
        </p:txBody>
      </p:sp>
      <p:pic>
        <p:nvPicPr>
          <p:cNvPr id="6" name="Immagine 5" descr="op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370" y="1811096"/>
            <a:ext cx="3451220" cy="4141463"/>
          </a:xfrm>
          <a:prstGeom prst="rect">
            <a:avLst/>
          </a:prstGeom>
        </p:spPr>
      </p:pic>
    </p:spTree>
    <p:extLst>
      <p:ext uri="{BB962C8B-B14F-4D97-AF65-F5344CB8AC3E}">
        <p14:creationId xmlns:p14="http://schemas.microsoft.com/office/powerpoint/2010/main" val="3693801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7</a:t>
            </a:fld>
            <a:endParaRPr lang="it-IT"/>
          </a:p>
        </p:txBody>
      </p:sp>
      <p:sp>
        <p:nvSpPr>
          <p:cNvPr id="5" name="CasellaDiTesto 4"/>
          <p:cNvSpPr txBox="1"/>
          <p:nvPr/>
        </p:nvSpPr>
        <p:spPr>
          <a:xfrm>
            <a:off x="1428750" y="2619379"/>
            <a:ext cx="2349500" cy="1307978"/>
          </a:xfrm>
          <a:prstGeom prst="rect">
            <a:avLst/>
          </a:prstGeom>
          <a:noFill/>
        </p:spPr>
        <p:txBody>
          <a:bodyPr wrap="square" lIns="91368" tIns="45684" rIns="91368" bIns="45684" rtlCol="0">
            <a:spAutoFit/>
          </a:bodyPr>
          <a:lstStyle/>
          <a:p>
            <a:r>
              <a:rPr lang="it-IT" sz="7900" dirty="0"/>
              <a:t>A ?</a:t>
            </a:r>
          </a:p>
        </p:txBody>
      </p:sp>
      <p:sp>
        <p:nvSpPr>
          <p:cNvPr id="7" name="CasellaDiTesto 6"/>
          <p:cNvSpPr txBox="1"/>
          <p:nvPr/>
        </p:nvSpPr>
        <p:spPr>
          <a:xfrm>
            <a:off x="6363350" y="2619379"/>
            <a:ext cx="2349500" cy="1307978"/>
          </a:xfrm>
          <a:prstGeom prst="rect">
            <a:avLst/>
          </a:prstGeom>
          <a:noFill/>
        </p:spPr>
        <p:txBody>
          <a:bodyPr wrap="square" lIns="91368" tIns="45684" rIns="91368" bIns="45684" rtlCol="0">
            <a:spAutoFit/>
          </a:bodyPr>
          <a:lstStyle/>
          <a:p>
            <a:r>
              <a:rPr lang="it-IT" sz="7900" dirty="0"/>
              <a:t>B</a:t>
            </a:r>
          </a:p>
        </p:txBody>
      </p:sp>
      <p:sp>
        <p:nvSpPr>
          <p:cNvPr id="8" name="Freccia destra 7"/>
          <p:cNvSpPr/>
          <p:nvPr/>
        </p:nvSpPr>
        <p:spPr>
          <a:xfrm>
            <a:off x="3159135" y="3302003"/>
            <a:ext cx="2698750" cy="285750"/>
          </a:xfrm>
          <a:prstGeom prst="rightArrow">
            <a:avLst/>
          </a:prstGeom>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a:endParaRPr lang="it-IT"/>
          </a:p>
        </p:txBody>
      </p:sp>
    </p:spTree>
    <p:extLst>
      <p:ext uri="{BB962C8B-B14F-4D97-AF65-F5344CB8AC3E}">
        <p14:creationId xmlns:p14="http://schemas.microsoft.com/office/powerpoint/2010/main" val="21463681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William L. Laurence</a:t>
            </a:r>
          </a:p>
        </p:txBody>
      </p:sp>
      <p:sp>
        <p:nvSpPr>
          <p:cNvPr id="4" name="Segnaposto data 3"/>
          <p:cNvSpPr>
            <a:spLocks noGrp="1"/>
          </p:cNvSpPr>
          <p:nvPr>
            <p:ph type="dt" sz="half" idx="10"/>
          </p:nvPr>
        </p:nvSpPr>
        <p:spPr/>
        <p:txBody>
          <a:bodyPr/>
          <a:lstStyle/>
          <a:p>
            <a:r>
              <a:rPr lang="it-IT"/>
              <a:t>12/03/24</a:t>
            </a:r>
          </a:p>
        </p:txBody>
      </p:sp>
      <p:sp>
        <p:nvSpPr>
          <p:cNvPr id="9" name="Segnaposto numero diapositiva 8"/>
          <p:cNvSpPr>
            <a:spLocks noGrp="1"/>
          </p:cNvSpPr>
          <p:nvPr>
            <p:ph type="sldNum" sz="quarter" idx="12"/>
          </p:nvPr>
        </p:nvSpPr>
        <p:spPr/>
        <p:txBody>
          <a:bodyPr/>
          <a:lstStyle/>
          <a:p>
            <a:fld id="{3DEA273F-2A49-564F-87D5-42FAE5D0967A}" type="slidenum">
              <a:rPr lang="it-IT" smtClean="0"/>
              <a:t>70</a:t>
            </a:fld>
            <a:endParaRPr lang="it-IT"/>
          </a:p>
        </p:txBody>
      </p:sp>
      <p:pic>
        <p:nvPicPr>
          <p:cNvPr id="10" name="Picture 13" descr="2WWlau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1798628"/>
            <a:ext cx="3273430" cy="4333875"/>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Immagine 2" descr="New_York_Times_bomb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015" y="1798628"/>
            <a:ext cx="3138150" cy="4333875"/>
          </a:xfrm>
          <a:prstGeom prst="rect">
            <a:avLst/>
          </a:prstGeom>
        </p:spPr>
      </p:pic>
    </p:spTree>
    <p:extLst>
      <p:ext uri="{BB962C8B-B14F-4D97-AF65-F5344CB8AC3E}">
        <p14:creationId xmlns:p14="http://schemas.microsoft.com/office/powerpoint/2010/main" val="40162984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9" name="Segnaposto numero diapositiva 8"/>
          <p:cNvSpPr>
            <a:spLocks noGrp="1"/>
          </p:cNvSpPr>
          <p:nvPr>
            <p:ph type="sldNum" sz="quarter" idx="12"/>
          </p:nvPr>
        </p:nvSpPr>
        <p:spPr/>
        <p:txBody>
          <a:bodyPr/>
          <a:lstStyle/>
          <a:p>
            <a:fld id="{3DEA273F-2A49-564F-87D5-42FAE5D0967A}" type="slidenum">
              <a:rPr lang="it-IT" smtClean="0"/>
              <a:t>71</a:t>
            </a:fld>
            <a:endParaRPr lang="it-IT"/>
          </a:p>
        </p:txBody>
      </p:sp>
      <p:pic>
        <p:nvPicPr>
          <p:cNvPr id="6" name="Immagine 5" descr="1945_08_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665" y="354311"/>
            <a:ext cx="4320090" cy="6002048"/>
          </a:xfrm>
          <a:prstGeom prst="rect">
            <a:avLst/>
          </a:prstGeom>
        </p:spPr>
      </p:pic>
    </p:spTree>
    <p:extLst>
      <p:ext uri="{BB962C8B-B14F-4D97-AF65-F5344CB8AC3E}">
        <p14:creationId xmlns:p14="http://schemas.microsoft.com/office/powerpoint/2010/main" val="6417856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Vannevar Bush</a:t>
            </a:r>
          </a:p>
        </p:txBody>
      </p:sp>
      <p:sp>
        <p:nvSpPr>
          <p:cNvPr id="12" name="Segnaposto contenuto 2"/>
          <p:cNvSpPr>
            <a:spLocks noGrp="1"/>
          </p:cNvSpPr>
          <p:nvPr>
            <p:ph idx="1"/>
          </p:nvPr>
        </p:nvSpPr>
        <p:spPr>
          <a:xfrm>
            <a:off x="935310" y="2623530"/>
            <a:ext cx="4325660" cy="2912475"/>
          </a:xfrm>
        </p:spPr>
        <p:txBody>
          <a:bodyPr>
            <a:noAutofit/>
          </a:bodyPr>
          <a:lstStyle/>
          <a:p>
            <a:pPr marL="0" indent="0">
              <a:buNone/>
            </a:pPr>
            <a:r>
              <a:rPr lang="it-IT" sz="3500" dirty="0"/>
              <a:t>“Science:</a:t>
            </a:r>
            <a:br>
              <a:rPr lang="it-IT" sz="3500" dirty="0"/>
            </a:br>
            <a:r>
              <a:rPr lang="it-IT" sz="3500" dirty="0"/>
              <a:t>The </a:t>
            </a:r>
            <a:r>
              <a:rPr lang="it-IT" sz="3500" dirty="0" err="1"/>
              <a:t>Endless</a:t>
            </a:r>
            <a:r>
              <a:rPr lang="it-IT" sz="3500" dirty="0"/>
              <a:t> </a:t>
            </a:r>
            <a:r>
              <a:rPr lang="it-IT" sz="3500" dirty="0" err="1"/>
              <a:t>Frontier</a:t>
            </a:r>
            <a:r>
              <a:rPr lang="it-IT" sz="3500" dirty="0"/>
              <a:t>”</a:t>
            </a:r>
          </a:p>
        </p:txBody>
      </p:sp>
      <p:sp>
        <p:nvSpPr>
          <p:cNvPr id="4" name="Segnaposto data 3"/>
          <p:cNvSpPr>
            <a:spLocks noGrp="1"/>
          </p:cNvSpPr>
          <p:nvPr>
            <p:ph type="dt" sz="half" idx="10"/>
          </p:nvPr>
        </p:nvSpPr>
        <p:spPr/>
        <p:txBody>
          <a:bodyPr/>
          <a:lstStyle/>
          <a:p>
            <a:r>
              <a:rPr lang="it-IT"/>
              <a:t>12/03/24</a:t>
            </a:r>
          </a:p>
        </p:txBody>
      </p:sp>
      <p:sp>
        <p:nvSpPr>
          <p:cNvPr id="9" name="Segnaposto numero diapositiva 8"/>
          <p:cNvSpPr>
            <a:spLocks noGrp="1"/>
          </p:cNvSpPr>
          <p:nvPr>
            <p:ph type="sldNum" sz="quarter" idx="12"/>
          </p:nvPr>
        </p:nvSpPr>
        <p:spPr/>
        <p:txBody>
          <a:bodyPr/>
          <a:lstStyle/>
          <a:p>
            <a:fld id="{3DEA273F-2A49-564F-87D5-42FAE5D0967A}" type="slidenum">
              <a:rPr lang="it-IT" smtClean="0"/>
              <a:t>72</a:t>
            </a:fld>
            <a:endParaRPr lang="it-IT"/>
          </a:p>
        </p:txBody>
      </p:sp>
      <p:pic>
        <p:nvPicPr>
          <p:cNvPr id="3" name="Immagine 2" descr="Bu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9200" y="1867039"/>
            <a:ext cx="3209800" cy="4489313"/>
          </a:xfrm>
          <a:prstGeom prst="rect">
            <a:avLst/>
          </a:prstGeom>
        </p:spPr>
      </p:pic>
      <p:pic>
        <p:nvPicPr>
          <p:cNvPr id="10" name="Immagine 9" descr="fish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180" y="4556711"/>
            <a:ext cx="1092260" cy="718793"/>
          </a:xfrm>
          <a:prstGeom prst="rect">
            <a:avLst/>
          </a:prstGeom>
        </p:spPr>
      </p:pic>
    </p:spTree>
    <p:extLst>
      <p:ext uri="{BB962C8B-B14F-4D97-AF65-F5344CB8AC3E}">
        <p14:creationId xmlns:p14="http://schemas.microsoft.com/office/powerpoint/2010/main" val="28752031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Dwight Eisenhower</a:t>
            </a:r>
          </a:p>
        </p:txBody>
      </p:sp>
      <p:sp>
        <p:nvSpPr>
          <p:cNvPr id="12" name="Segnaposto contenuto 2"/>
          <p:cNvSpPr>
            <a:spLocks noGrp="1"/>
          </p:cNvSpPr>
          <p:nvPr>
            <p:ph idx="1"/>
          </p:nvPr>
        </p:nvSpPr>
        <p:spPr>
          <a:xfrm>
            <a:off x="659175" y="1922235"/>
            <a:ext cx="4783690" cy="4071180"/>
          </a:xfrm>
        </p:spPr>
        <p:txBody>
          <a:bodyPr>
            <a:noAutofit/>
          </a:bodyPr>
          <a:lstStyle/>
          <a:p>
            <a:pPr marL="0" indent="0">
              <a:buNone/>
            </a:pPr>
            <a:r>
              <a:rPr lang="it-IT" sz="3500" dirty="0"/>
              <a:t>“Oggi l’inventore solitario che armeggia nel suo studiolo è superato da gruppi di scienziati al lavoro nei laboratori e nelle prove su campo”</a:t>
            </a:r>
          </a:p>
        </p:txBody>
      </p:sp>
      <p:sp>
        <p:nvSpPr>
          <p:cNvPr id="4" name="Segnaposto data 3"/>
          <p:cNvSpPr>
            <a:spLocks noGrp="1"/>
          </p:cNvSpPr>
          <p:nvPr>
            <p:ph type="dt" sz="half" idx="10"/>
          </p:nvPr>
        </p:nvSpPr>
        <p:spPr/>
        <p:txBody>
          <a:bodyPr/>
          <a:lstStyle/>
          <a:p>
            <a:r>
              <a:rPr lang="it-IT"/>
              <a:t>12/03/24</a:t>
            </a:r>
          </a:p>
        </p:txBody>
      </p:sp>
      <p:sp>
        <p:nvSpPr>
          <p:cNvPr id="9" name="Segnaposto numero diapositiva 8"/>
          <p:cNvSpPr>
            <a:spLocks noGrp="1"/>
          </p:cNvSpPr>
          <p:nvPr>
            <p:ph type="sldNum" sz="quarter" idx="12"/>
          </p:nvPr>
        </p:nvSpPr>
        <p:spPr/>
        <p:txBody>
          <a:bodyPr/>
          <a:lstStyle/>
          <a:p>
            <a:fld id="{3DEA273F-2A49-564F-87D5-42FAE5D0967A}" type="slidenum">
              <a:rPr lang="it-IT" smtClean="0"/>
              <a:t>73</a:t>
            </a:fld>
            <a:endParaRPr lang="it-IT"/>
          </a:p>
        </p:txBody>
      </p:sp>
      <p:pic>
        <p:nvPicPr>
          <p:cNvPr id="5" name="Immagine 4" descr="eis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390" y="1991183"/>
            <a:ext cx="2736480" cy="3524250"/>
          </a:xfrm>
          <a:prstGeom prst="rect">
            <a:avLst/>
          </a:prstGeom>
        </p:spPr>
      </p:pic>
    </p:spTree>
    <p:extLst>
      <p:ext uri="{BB962C8B-B14F-4D97-AF65-F5344CB8AC3E}">
        <p14:creationId xmlns:p14="http://schemas.microsoft.com/office/powerpoint/2010/main" val="37690919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a:t>12/03/24</a:t>
            </a:r>
            <a:endParaRPr lang="it-IT" dirty="0"/>
          </a:p>
        </p:txBody>
      </p:sp>
      <p:sp>
        <p:nvSpPr>
          <p:cNvPr id="5" name="Segnaposto numero diapositiva 4"/>
          <p:cNvSpPr>
            <a:spLocks noGrp="1"/>
          </p:cNvSpPr>
          <p:nvPr>
            <p:ph type="sldNum" sz="quarter" idx="12"/>
          </p:nvPr>
        </p:nvSpPr>
        <p:spPr/>
        <p:txBody>
          <a:bodyPr/>
          <a:lstStyle/>
          <a:p>
            <a:fld id="{7B37E3E1-1262-7249-8909-3FCE725F6DA6}" type="slidenum">
              <a:rPr lang="it-IT" smtClean="0"/>
              <a:t>74</a:t>
            </a:fld>
            <a:endParaRPr lang="it-IT" dirty="0"/>
          </a:p>
        </p:txBody>
      </p:sp>
      <p:sp>
        <p:nvSpPr>
          <p:cNvPr id="6" name="Titolo 1"/>
          <p:cNvSpPr>
            <a:spLocks noGrp="1"/>
          </p:cNvSpPr>
          <p:nvPr>
            <p:ph type="title"/>
          </p:nvPr>
        </p:nvSpPr>
        <p:spPr>
          <a:xfrm>
            <a:off x="457200" y="0"/>
            <a:ext cx="8229600" cy="1600200"/>
          </a:xfrm>
        </p:spPr>
        <p:txBody>
          <a:bodyPr/>
          <a:lstStyle/>
          <a:p>
            <a:r>
              <a:rPr lang="it-IT" dirty="0"/>
              <a:t>La scienza e la politica</a:t>
            </a:r>
          </a:p>
        </p:txBody>
      </p:sp>
      <p:sp>
        <p:nvSpPr>
          <p:cNvPr id="7" name="Segnaposto contenuto 2"/>
          <p:cNvSpPr>
            <a:spLocks noGrp="1"/>
          </p:cNvSpPr>
          <p:nvPr>
            <p:ph idx="1"/>
          </p:nvPr>
        </p:nvSpPr>
        <p:spPr>
          <a:xfrm>
            <a:off x="305350" y="2029980"/>
            <a:ext cx="8381450" cy="4265970"/>
          </a:xfrm>
        </p:spPr>
        <p:txBody>
          <a:bodyPr>
            <a:noAutofit/>
          </a:bodyPr>
          <a:lstStyle/>
          <a:p>
            <a:pPr marL="311150" indent="-285750">
              <a:lnSpc>
                <a:spcPct val="115000"/>
              </a:lnSpc>
              <a:spcBef>
                <a:spcPts val="0"/>
              </a:spcBef>
              <a:buClr>
                <a:srgbClr val="434343"/>
              </a:buClr>
              <a:buSzPts val="3200"/>
            </a:pPr>
            <a:r>
              <a:rPr lang="it" sz="2400" dirty="0">
                <a:solidFill>
                  <a:srgbClr val="7F7F7F"/>
                </a:solidFill>
                <a:ea typeface="Open Sans"/>
                <a:cs typeface="Open Sans"/>
                <a:sym typeface="Open Sans"/>
              </a:rPr>
              <a:t>Nasce la NSF, agenzia che fissa obiettivi e modalità della ricerca (1953)</a:t>
            </a:r>
          </a:p>
          <a:p>
            <a:pPr marL="311150" indent="-285750">
              <a:lnSpc>
                <a:spcPct val="115000"/>
              </a:lnSpc>
              <a:spcBef>
                <a:spcPts val="0"/>
              </a:spcBef>
              <a:buClr>
                <a:srgbClr val="434343"/>
              </a:buClr>
              <a:buSzPts val="3200"/>
            </a:pPr>
            <a:r>
              <a:rPr lang="it" sz="2400" dirty="0">
                <a:solidFill>
                  <a:srgbClr val="7F7F7F"/>
                </a:solidFill>
                <a:ea typeface="Open Sans"/>
                <a:cs typeface="Open Sans"/>
                <a:sym typeface="Open Sans"/>
              </a:rPr>
              <a:t>Al suo vertice, cariche di nomina politica</a:t>
            </a:r>
          </a:p>
          <a:p>
            <a:pPr marL="311150" indent="-285750">
              <a:lnSpc>
                <a:spcPct val="115000"/>
              </a:lnSpc>
              <a:spcBef>
                <a:spcPts val="0"/>
              </a:spcBef>
              <a:buClr>
                <a:srgbClr val="434343"/>
              </a:buClr>
              <a:buSzPts val="3200"/>
            </a:pPr>
            <a:r>
              <a:rPr lang="it" sz="2400" dirty="0">
                <a:solidFill>
                  <a:srgbClr val="7F7F7F"/>
                </a:solidFill>
                <a:ea typeface="Open Sans"/>
                <a:cs typeface="Open Sans"/>
                <a:sym typeface="Open Sans"/>
              </a:rPr>
              <a:t>Aumentano gli investimenti pubblici (dal 1930 al 1940 erano raddoppiati, negli anni ‘50 vengono decuplicati)</a:t>
            </a:r>
          </a:p>
          <a:p>
            <a:pPr marL="311150" indent="-285750">
              <a:lnSpc>
                <a:spcPct val="115000"/>
              </a:lnSpc>
              <a:spcBef>
                <a:spcPts val="0"/>
              </a:spcBef>
              <a:buClr>
                <a:srgbClr val="434343"/>
              </a:buClr>
              <a:buSzPts val="3200"/>
            </a:pPr>
            <a:r>
              <a:rPr lang="it" sz="2400" dirty="0">
                <a:solidFill>
                  <a:srgbClr val="7F7F7F"/>
                </a:solidFill>
                <a:ea typeface="Open Sans"/>
                <a:cs typeface="Open Sans"/>
                <a:sym typeface="Open Sans"/>
              </a:rPr>
              <a:t>Cresce il numero degli scienziati (dal dopoguerra a oggi sono più della somma di tutti quelli precedenti in tutta la storia dell’umanità)</a:t>
            </a:r>
          </a:p>
          <a:p>
            <a:pPr marL="317500" indent="-285750">
              <a:lnSpc>
                <a:spcPct val="115000"/>
              </a:lnSpc>
              <a:spcBef>
                <a:spcPts val="0"/>
              </a:spcBef>
              <a:buClr>
                <a:srgbClr val="434343"/>
              </a:buClr>
              <a:buSzPts val="3100"/>
            </a:pPr>
            <a:endParaRPr lang="it" sz="1800" dirty="0">
              <a:solidFill>
                <a:srgbClr val="7F7F7F"/>
              </a:solidFill>
              <a:ea typeface="Open Sans"/>
              <a:cs typeface="Open Sans"/>
              <a:sym typeface="Open Sans"/>
            </a:endParaRPr>
          </a:p>
        </p:txBody>
      </p:sp>
    </p:spTree>
    <p:extLst>
      <p:ext uri="{BB962C8B-B14F-4D97-AF65-F5344CB8AC3E}">
        <p14:creationId xmlns:p14="http://schemas.microsoft.com/office/powerpoint/2010/main" val="28227038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75</a:t>
            </a:fld>
            <a:endParaRPr lang="it-IT"/>
          </a:p>
        </p:txBody>
      </p:sp>
      <p:pic>
        <p:nvPicPr>
          <p:cNvPr id="3" name="Immagine 2">
            <a:extLst>
              <a:ext uri="{FF2B5EF4-FFF2-40B4-BE49-F238E27FC236}">
                <a16:creationId xmlns:a16="http://schemas.microsoft.com/office/drawing/2014/main" id="{6CEF56BA-EBFA-97C8-D970-03937212E5C0}"/>
              </a:ext>
            </a:extLst>
          </p:cNvPr>
          <p:cNvPicPr>
            <a:picLocks noChangeAspect="1"/>
          </p:cNvPicPr>
          <p:nvPr/>
        </p:nvPicPr>
        <p:blipFill>
          <a:blip r:embed="rId3"/>
          <a:stretch>
            <a:fillRect/>
          </a:stretch>
        </p:blipFill>
        <p:spPr>
          <a:xfrm>
            <a:off x="661531" y="0"/>
            <a:ext cx="7772400" cy="6815438"/>
          </a:xfrm>
          <a:prstGeom prst="rect">
            <a:avLst/>
          </a:prstGeom>
        </p:spPr>
      </p:pic>
    </p:spTree>
    <p:extLst>
      <p:ext uri="{BB962C8B-B14F-4D97-AF65-F5344CB8AC3E}">
        <p14:creationId xmlns:p14="http://schemas.microsoft.com/office/powerpoint/2010/main" val="30209757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76</a:t>
            </a:fld>
            <a:endParaRPr lang="it-IT"/>
          </a:p>
        </p:txBody>
      </p:sp>
      <p:pic>
        <p:nvPicPr>
          <p:cNvPr id="7" name="Google Shape;254;p41"/>
          <p:cNvPicPr preferRelativeResize="0"/>
          <p:nvPr/>
        </p:nvPicPr>
        <p:blipFill rotWithShape="1">
          <a:blip r:embed="rId3">
            <a:alphaModFix/>
          </a:blip>
          <a:srcRect l="2134" r="834"/>
          <a:stretch/>
        </p:blipFill>
        <p:spPr>
          <a:xfrm>
            <a:off x="1003300" y="-19042"/>
            <a:ext cx="7446029" cy="6877041"/>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6535819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300" y="0"/>
            <a:ext cx="8547100" cy="1600200"/>
          </a:xfrm>
        </p:spPr>
        <p:txBody>
          <a:bodyPr/>
          <a:lstStyle/>
          <a:p>
            <a:r>
              <a:rPr lang="it-IT" dirty="0"/>
              <a:t>La scienza post-accademica</a:t>
            </a:r>
          </a:p>
        </p:txBody>
      </p:sp>
      <p:sp>
        <p:nvSpPr>
          <p:cNvPr id="3" name="Segnaposto contenuto 2"/>
          <p:cNvSpPr>
            <a:spLocks noGrp="1"/>
          </p:cNvSpPr>
          <p:nvPr>
            <p:ph idx="1"/>
          </p:nvPr>
        </p:nvSpPr>
        <p:spPr>
          <a:xfrm>
            <a:off x="457200" y="1739900"/>
            <a:ext cx="4127500" cy="4525965"/>
          </a:xfrm>
        </p:spPr>
        <p:txBody>
          <a:bodyPr>
            <a:normAutofit fontScale="77500" lnSpcReduction="20000"/>
          </a:bodyPr>
          <a:lstStyle/>
          <a:p>
            <a:pPr marL="0" lvl="0" indent="0">
              <a:lnSpc>
                <a:spcPct val="115000"/>
              </a:lnSpc>
              <a:spcBef>
                <a:spcPts val="500"/>
              </a:spcBef>
              <a:buClr>
                <a:schemeClr val="dk1"/>
              </a:buClr>
              <a:buSzPts val="1100"/>
              <a:buNone/>
            </a:pPr>
            <a:r>
              <a:rPr lang="it" sz="2800" dirty="0">
                <a:solidFill>
                  <a:srgbClr val="7F7F7F"/>
                </a:solidFill>
                <a:ea typeface="Open Sans"/>
                <a:cs typeface="Open Sans"/>
                <a:sym typeface="Open Sans"/>
              </a:rPr>
              <a:t>“La scienza è un’istituzione sociale ed è un sistema evolutivo.</a:t>
            </a:r>
            <a:br>
              <a:rPr lang="it" sz="2800" dirty="0">
                <a:solidFill>
                  <a:srgbClr val="7F7F7F"/>
                </a:solidFill>
                <a:ea typeface="Open Sans"/>
                <a:cs typeface="Open Sans"/>
                <a:sym typeface="Open Sans"/>
              </a:rPr>
            </a:br>
            <a:r>
              <a:rPr lang="it" sz="2800" dirty="0">
                <a:solidFill>
                  <a:srgbClr val="7F7F7F"/>
                </a:solidFill>
                <a:ea typeface="Open Sans"/>
                <a:cs typeface="Open Sans"/>
                <a:sym typeface="Open Sans"/>
              </a:rPr>
              <a:t>Dopo la seconda guerra mondiale </a:t>
            </a:r>
            <a:r>
              <a:rPr lang="it" sz="2800" b="1" dirty="0">
                <a:solidFill>
                  <a:srgbClr val="7F7F7F"/>
                </a:solidFill>
                <a:ea typeface="Open Sans"/>
                <a:cs typeface="Open Sans"/>
                <a:sym typeface="Open Sans"/>
              </a:rPr>
              <a:t>la torre d’avorio è crollata</a:t>
            </a:r>
            <a:r>
              <a:rPr lang="it" sz="2800" dirty="0">
                <a:solidFill>
                  <a:srgbClr val="7F7F7F"/>
                </a:solidFill>
                <a:ea typeface="Open Sans"/>
                <a:cs typeface="Open Sans"/>
                <a:sym typeface="Open Sans"/>
              </a:rPr>
              <a:t>: scienza e società sono sempre più interpenetrate, e le decisioni sulla scienza coinvolgono sempre di più anche altri attori ”.</a:t>
            </a:r>
          </a:p>
          <a:p>
            <a:pPr marL="0" lvl="0" indent="0">
              <a:lnSpc>
                <a:spcPct val="115000"/>
              </a:lnSpc>
              <a:spcBef>
                <a:spcPts val="500"/>
              </a:spcBef>
              <a:buClr>
                <a:schemeClr val="dk1"/>
              </a:buClr>
              <a:buSzPts val="1100"/>
              <a:buNone/>
            </a:pPr>
            <a:endParaRPr lang="it" sz="2000" dirty="0">
              <a:solidFill>
                <a:srgbClr val="7F7F7F"/>
              </a:solidFill>
              <a:ea typeface="Open Sans"/>
              <a:cs typeface="Open Sans"/>
              <a:sym typeface="Open Sans"/>
            </a:endParaRPr>
          </a:p>
          <a:p>
            <a:pPr marL="0" lvl="0" indent="0">
              <a:lnSpc>
                <a:spcPct val="115000"/>
              </a:lnSpc>
              <a:spcBef>
                <a:spcPts val="500"/>
              </a:spcBef>
              <a:buClr>
                <a:schemeClr val="dk1"/>
              </a:buClr>
              <a:buSzPts val="1100"/>
              <a:buNone/>
            </a:pPr>
            <a:r>
              <a:rPr lang="it" sz="2000" i="1" dirty="0">
                <a:solidFill>
                  <a:srgbClr val="7F7F7F"/>
                </a:solidFill>
                <a:ea typeface="Open Sans"/>
                <a:cs typeface="Open Sans"/>
                <a:sym typeface="Open Sans"/>
              </a:rPr>
              <a:t>(citazione finta)</a:t>
            </a:r>
          </a:p>
          <a:p>
            <a:pPr marL="0" lvl="0" indent="0">
              <a:lnSpc>
                <a:spcPct val="115000"/>
              </a:lnSpc>
              <a:spcBef>
                <a:spcPts val="500"/>
              </a:spcBef>
              <a:buClr>
                <a:schemeClr val="dk1"/>
              </a:buClr>
              <a:buSzPts val="1100"/>
              <a:buNone/>
            </a:pPr>
            <a:r>
              <a:rPr lang="it" sz="2000" dirty="0">
                <a:solidFill>
                  <a:srgbClr val="7F7F7F"/>
                </a:solidFill>
                <a:ea typeface="Open Sans"/>
                <a:cs typeface="Open Sans"/>
                <a:sym typeface="Open Sans"/>
              </a:rPr>
              <a:t>John Ziman, 1925 - 2005</a:t>
            </a:r>
            <a:endParaRPr lang="it" sz="2400" dirty="0">
              <a:solidFill>
                <a:srgbClr val="7F7F7F"/>
              </a:solidFill>
              <a:ea typeface="Open Sans"/>
              <a:cs typeface="Open Sans"/>
              <a:sym typeface="Open Sans"/>
            </a:endParaRPr>
          </a:p>
          <a:p>
            <a:pPr marL="0" indent="0">
              <a:buNone/>
            </a:pPr>
            <a:endParaRPr lang="it-IT" dirty="0"/>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77</a:t>
            </a:fld>
            <a:endParaRPr lang="it-IT"/>
          </a:p>
        </p:txBody>
      </p:sp>
      <p:pic>
        <p:nvPicPr>
          <p:cNvPr id="7" name="Google Shape;261;p42"/>
          <p:cNvPicPr preferRelativeResize="0"/>
          <p:nvPr/>
        </p:nvPicPr>
        <p:blipFill>
          <a:blip r:embed="rId3">
            <a:alphaModFix/>
          </a:blip>
          <a:stretch>
            <a:fillRect/>
          </a:stretch>
        </p:blipFill>
        <p:spPr>
          <a:xfrm>
            <a:off x="5372100" y="1739900"/>
            <a:ext cx="2908300" cy="4495800"/>
          </a:xfrm>
          <a:prstGeom prst="rect">
            <a:avLst/>
          </a:prstGeom>
          <a:noFill/>
          <a:ln>
            <a:noFill/>
          </a:ln>
        </p:spPr>
      </p:pic>
    </p:spTree>
    <p:extLst>
      <p:ext uri="{BB962C8B-B14F-4D97-AF65-F5344CB8AC3E}">
        <p14:creationId xmlns:p14="http://schemas.microsoft.com/office/powerpoint/2010/main" val="23505280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a:t>12/03/24</a:t>
            </a:r>
            <a:endParaRPr lang="it-IT" dirty="0"/>
          </a:p>
        </p:txBody>
      </p:sp>
      <p:sp>
        <p:nvSpPr>
          <p:cNvPr id="5" name="Segnaposto numero diapositiva 4"/>
          <p:cNvSpPr>
            <a:spLocks noGrp="1"/>
          </p:cNvSpPr>
          <p:nvPr>
            <p:ph type="sldNum" sz="quarter" idx="12"/>
          </p:nvPr>
        </p:nvSpPr>
        <p:spPr/>
        <p:txBody>
          <a:bodyPr/>
          <a:lstStyle/>
          <a:p>
            <a:fld id="{7B37E3E1-1262-7249-8909-3FCE725F6DA6}" type="slidenum">
              <a:rPr lang="it-IT" smtClean="0"/>
              <a:t>78</a:t>
            </a:fld>
            <a:endParaRPr lang="it-IT" dirty="0"/>
          </a:p>
        </p:txBody>
      </p:sp>
      <p:sp>
        <p:nvSpPr>
          <p:cNvPr id="6" name="Titolo 1"/>
          <p:cNvSpPr>
            <a:spLocks noGrp="1"/>
          </p:cNvSpPr>
          <p:nvPr>
            <p:ph type="title"/>
          </p:nvPr>
        </p:nvSpPr>
        <p:spPr>
          <a:xfrm>
            <a:off x="457200" y="0"/>
            <a:ext cx="8229600" cy="1600200"/>
          </a:xfrm>
        </p:spPr>
        <p:txBody>
          <a:bodyPr/>
          <a:lstStyle/>
          <a:p>
            <a:r>
              <a:rPr lang="it-IT" dirty="0"/>
              <a:t>La scienza e la politica</a:t>
            </a:r>
          </a:p>
        </p:txBody>
      </p:sp>
      <p:pic>
        <p:nvPicPr>
          <p:cNvPr id="8" name="Google Shape;281;p45"/>
          <p:cNvPicPr preferRelativeResize="0"/>
          <p:nvPr/>
        </p:nvPicPr>
        <p:blipFill>
          <a:blip r:embed="rId3">
            <a:alphaModFix/>
          </a:blip>
          <a:stretch>
            <a:fillRect/>
          </a:stretch>
        </p:blipFill>
        <p:spPr>
          <a:xfrm>
            <a:off x="1435100" y="1748935"/>
            <a:ext cx="5969000" cy="4607424"/>
          </a:xfrm>
          <a:prstGeom prst="rect">
            <a:avLst/>
          </a:prstGeom>
          <a:noFill/>
          <a:ln>
            <a:noFill/>
          </a:ln>
        </p:spPr>
      </p:pic>
    </p:spTree>
    <p:extLst>
      <p:ext uri="{BB962C8B-B14F-4D97-AF65-F5344CB8AC3E}">
        <p14:creationId xmlns:p14="http://schemas.microsoft.com/office/powerpoint/2010/main" val="8472372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a:t>12/03/24</a:t>
            </a:r>
            <a:endParaRPr lang="it-IT" dirty="0"/>
          </a:p>
        </p:txBody>
      </p:sp>
      <p:sp>
        <p:nvSpPr>
          <p:cNvPr id="5" name="Segnaposto numero diapositiva 4"/>
          <p:cNvSpPr>
            <a:spLocks noGrp="1"/>
          </p:cNvSpPr>
          <p:nvPr>
            <p:ph type="sldNum" sz="quarter" idx="12"/>
          </p:nvPr>
        </p:nvSpPr>
        <p:spPr/>
        <p:txBody>
          <a:bodyPr/>
          <a:lstStyle/>
          <a:p>
            <a:fld id="{7B37E3E1-1262-7249-8909-3FCE725F6DA6}" type="slidenum">
              <a:rPr lang="it-IT" smtClean="0"/>
              <a:t>79</a:t>
            </a:fld>
            <a:endParaRPr lang="it-IT" dirty="0"/>
          </a:p>
        </p:txBody>
      </p:sp>
      <p:sp>
        <p:nvSpPr>
          <p:cNvPr id="6" name="Titolo 1"/>
          <p:cNvSpPr>
            <a:spLocks noGrp="1"/>
          </p:cNvSpPr>
          <p:nvPr>
            <p:ph type="title"/>
          </p:nvPr>
        </p:nvSpPr>
        <p:spPr>
          <a:xfrm>
            <a:off x="457200" y="0"/>
            <a:ext cx="8229600" cy="1600200"/>
          </a:xfrm>
        </p:spPr>
        <p:txBody>
          <a:bodyPr/>
          <a:lstStyle/>
          <a:p>
            <a:r>
              <a:rPr lang="it-IT" dirty="0"/>
              <a:t>La scienza e la politica</a:t>
            </a:r>
          </a:p>
        </p:txBody>
      </p:sp>
      <p:pic>
        <p:nvPicPr>
          <p:cNvPr id="7" name="Google Shape;275;p44"/>
          <p:cNvPicPr preferRelativeResize="0"/>
          <p:nvPr/>
        </p:nvPicPr>
        <p:blipFill>
          <a:blip r:embed="rId3">
            <a:alphaModFix/>
          </a:blip>
          <a:stretch>
            <a:fillRect/>
          </a:stretch>
        </p:blipFill>
        <p:spPr>
          <a:xfrm>
            <a:off x="2159000" y="1651000"/>
            <a:ext cx="4965700" cy="4619303"/>
          </a:xfrm>
          <a:prstGeom prst="rect">
            <a:avLst/>
          </a:prstGeom>
          <a:noFill/>
          <a:ln>
            <a:noFill/>
          </a:ln>
        </p:spPr>
      </p:pic>
    </p:spTree>
    <p:extLst>
      <p:ext uri="{BB962C8B-B14F-4D97-AF65-F5344CB8AC3E}">
        <p14:creationId xmlns:p14="http://schemas.microsoft.com/office/powerpoint/2010/main" val="52240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8</a:t>
            </a:fld>
            <a:endParaRPr lang="it-IT"/>
          </a:p>
        </p:txBody>
      </p:sp>
      <p:sp>
        <p:nvSpPr>
          <p:cNvPr id="5" name="CasellaDiTesto 4"/>
          <p:cNvSpPr txBox="1"/>
          <p:nvPr/>
        </p:nvSpPr>
        <p:spPr>
          <a:xfrm>
            <a:off x="1428750" y="2619379"/>
            <a:ext cx="2349500" cy="1307978"/>
          </a:xfrm>
          <a:prstGeom prst="rect">
            <a:avLst/>
          </a:prstGeom>
          <a:noFill/>
        </p:spPr>
        <p:txBody>
          <a:bodyPr wrap="square" lIns="91368" tIns="45684" rIns="91368" bIns="45684" rtlCol="0">
            <a:spAutoFit/>
          </a:bodyPr>
          <a:lstStyle/>
          <a:p>
            <a:r>
              <a:rPr lang="it-IT" sz="7900" dirty="0"/>
              <a:t>A</a:t>
            </a:r>
          </a:p>
        </p:txBody>
      </p:sp>
      <p:sp>
        <p:nvSpPr>
          <p:cNvPr id="7" name="CasellaDiTesto 6"/>
          <p:cNvSpPr txBox="1"/>
          <p:nvPr/>
        </p:nvSpPr>
        <p:spPr>
          <a:xfrm>
            <a:off x="6363350" y="2619379"/>
            <a:ext cx="2349500" cy="1307978"/>
          </a:xfrm>
          <a:prstGeom prst="rect">
            <a:avLst/>
          </a:prstGeom>
          <a:noFill/>
        </p:spPr>
        <p:txBody>
          <a:bodyPr wrap="square" lIns="91368" tIns="45684" rIns="91368" bIns="45684" rtlCol="0">
            <a:spAutoFit/>
          </a:bodyPr>
          <a:lstStyle/>
          <a:p>
            <a:r>
              <a:rPr lang="it-IT" sz="7900" dirty="0"/>
              <a:t>B</a:t>
            </a:r>
          </a:p>
        </p:txBody>
      </p:sp>
      <p:sp>
        <p:nvSpPr>
          <p:cNvPr id="6" name="Freccia bidirezionale orizzontale 5"/>
          <p:cNvSpPr/>
          <p:nvPr/>
        </p:nvSpPr>
        <p:spPr>
          <a:xfrm>
            <a:off x="2667005" y="3270248"/>
            <a:ext cx="3571870" cy="318390"/>
          </a:xfrm>
          <a:prstGeom prst="leftRightArrow">
            <a:avLst/>
          </a:prstGeom>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a:endParaRPr lang="it-IT"/>
          </a:p>
        </p:txBody>
      </p:sp>
      <p:sp>
        <p:nvSpPr>
          <p:cNvPr id="8" name="CasellaDiTesto 7"/>
          <p:cNvSpPr txBox="1"/>
          <p:nvPr/>
        </p:nvSpPr>
        <p:spPr>
          <a:xfrm>
            <a:off x="2787650" y="1179784"/>
            <a:ext cx="2349500" cy="1307978"/>
          </a:xfrm>
          <a:prstGeom prst="rect">
            <a:avLst/>
          </a:prstGeom>
          <a:noFill/>
        </p:spPr>
        <p:txBody>
          <a:bodyPr wrap="square" lIns="91368" tIns="45684" rIns="91368" bIns="45684" rtlCol="0">
            <a:spAutoFit/>
          </a:bodyPr>
          <a:lstStyle/>
          <a:p>
            <a:r>
              <a:rPr lang="it-IT" sz="7900" dirty="0"/>
              <a:t>C?</a:t>
            </a:r>
          </a:p>
        </p:txBody>
      </p:sp>
    </p:spTree>
    <p:extLst>
      <p:ext uri="{BB962C8B-B14F-4D97-AF65-F5344CB8AC3E}">
        <p14:creationId xmlns:p14="http://schemas.microsoft.com/office/powerpoint/2010/main" val="15380428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29DAD7-3B7A-2CED-CE5C-6CBE9CD29EF1}"/>
              </a:ext>
            </a:extLst>
          </p:cNvPr>
          <p:cNvSpPr>
            <a:spLocks noGrp="1"/>
          </p:cNvSpPr>
          <p:nvPr>
            <p:ph type="title"/>
          </p:nvPr>
        </p:nvSpPr>
        <p:spPr/>
        <p:txBody>
          <a:bodyPr/>
          <a:lstStyle/>
          <a:p>
            <a:r>
              <a:rPr lang="it-IT" dirty="0"/>
              <a:t>La scienza e la politica</a:t>
            </a:r>
          </a:p>
        </p:txBody>
      </p:sp>
      <p:sp>
        <p:nvSpPr>
          <p:cNvPr id="4" name="Segnaposto data 3">
            <a:extLst>
              <a:ext uri="{FF2B5EF4-FFF2-40B4-BE49-F238E27FC236}">
                <a16:creationId xmlns:a16="http://schemas.microsoft.com/office/drawing/2014/main" id="{1EC56524-6126-2F9A-EE06-E257904E62E6}"/>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28E880D1-65ED-2B9A-7546-821475945FB7}"/>
              </a:ext>
            </a:extLst>
          </p:cNvPr>
          <p:cNvSpPr>
            <a:spLocks noGrp="1"/>
          </p:cNvSpPr>
          <p:nvPr>
            <p:ph type="sldNum" sz="quarter" idx="12"/>
          </p:nvPr>
        </p:nvSpPr>
        <p:spPr/>
        <p:txBody>
          <a:bodyPr/>
          <a:lstStyle/>
          <a:p>
            <a:fld id="{7B37E3E1-1262-7249-8909-3FCE725F6DA6}" type="slidenum">
              <a:rPr lang="it-IT" smtClean="0"/>
              <a:t>80</a:t>
            </a:fld>
            <a:endParaRPr lang="it-IT"/>
          </a:p>
        </p:txBody>
      </p:sp>
      <p:pic>
        <p:nvPicPr>
          <p:cNvPr id="7" name="Immagine 6">
            <a:extLst>
              <a:ext uri="{FF2B5EF4-FFF2-40B4-BE49-F238E27FC236}">
                <a16:creationId xmlns:a16="http://schemas.microsoft.com/office/drawing/2014/main" id="{128CDC07-5910-03E2-18FC-AF1D60F3B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382" y="1827915"/>
            <a:ext cx="5072159" cy="4300728"/>
          </a:xfrm>
          <a:prstGeom prst="rect">
            <a:avLst/>
          </a:prstGeom>
        </p:spPr>
      </p:pic>
    </p:spTree>
    <p:extLst>
      <p:ext uri="{BB962C8B-B14F-4D97-AF65-F5344CB8AC3E}">
        <p14:creationId xmlns:p14="http://schemas.microsoft.com/office/powerpoint/2010/main" val="13285765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a:t>12/03/24</a:t>
            </a:r>
            <a:endParaRPr lang="it-IT" dirty="0"/>
          </a:p>
        </p:txBody>
      </p:sp>
      <p:sp>
        <p:nvSpPr>
          <p:cNvPr id="5" name="Segnaposto numero diapositiva 4"/>
          <p:cNvSpPr>
            <a:spLocks noGrp="1"/>
          </p:cNvSpPr>
          <p:nvPr>
            <p:ph type="sldNum" sz="quarter" idx="12"/>
          </p:nvPr>
        </p:nvSpPr>
        <p:spPr/>
        <p:txBody>
          <a:bodyPr/>
          <a:lstStyle/>
          <a:p>
            <a:fld id="{7B37E3E1-1262-7249-8909-3FCE725F6DA6}" type="slidenum">
              <a:rPr lang="it-IT" smtClean="0"/>
              <a:t>81</a:t>
            </a:fld>
            <a:endParaRPr lang="it-IT" dirty="0"/>
          </a:p>
        </p:txBody>
      </p:sp>
      <p:sp>
        <p:nvSpPr>
          <p:cNvPr id="6" name="Titolo 1"/>
          <p:cNvSpPr>
            <a:spLocks noGrp="1"/>
          </p:cNvSpPr>
          <p:nvPr>
            <p:ph type="title"/>
          </p:nvPr>
        </p:nvSpPr>
        <p:spPr>
          <a:xfrm>
            <a:off x="457200" y="0"/>
            <a:ext cx="8229600" cy="1600200"/>
          </a:xfrm>
        </p:spPr>
        <p:txBody>
          <a:bodyPr/>
          <a:lstStyle/>
          <a:p>
            <a:r>
              <a:rPr lang="it-IT" dirty="0"/>
              <a:t>La scienza e la politica</a:t>
            </a:r>
          </a:p>
        </p:txBody>
      </p:sp>
      <p:pic>
        <p:nvPicPr>
          <p:cNvPr id="8" name="Google Shape;268;p43"/>
          <p:cNvPicPr preferRelativeResize="0"/>
          <p:nvPr/>
        </p:nvPicPr>
        <p:blipFill>
          <a:blip r:embed="rId3">
            <a:alphaModFix/>
          </a:blip>
          <a:stretch>
            <a:fillRect/>
          </a:stretch>
        </p:blipFill>
        <p:spPr>
          <a:xfrm>
            <a:off x="3010550" y="1689100"/>
            <a:ext cx="3530600" cy="4854582"/>
          </a:xfrm>
          <a:prstGeom prst="rect">
            <a:avLst/>
          </a:prstGeom>
          <a:noFill/>
          <a:ln>
            <a:noFill/>
          </a:ln>
        </p:spPr>
      </p:pic>
    </p:spTree>
    <p:extLst>
      <p:ext uri="{BB962C8B-B14F-4D97-AF65-F5344CB8AC3E}">
        <p14:creationId xmlns:p14="http://schemas.microsoft.com/office/powerpoint/2010/main" val="27571048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1300" y="0"/>
            <a:ext cx="8547100" cy="1600200"/>
          </a:xfrm>
        </p:spPr>
        <p:txBody>
          <a:bodyPr/>
          <a:lstStyle/>
          <a:p>
            <a:r>
              <a:rPr lang="it-IT" dirty="0"/>
              <a:t>La scienza post-accademica</a:t>
            </a:r>
          </a:p>
        </p:txBody>
      </p:sp>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82</a:t>
            </a:fld>
            <a:endParaRPr lang="it-IT"/>
          </a:p>
        </p:txBody>
      </p:sp>
      <p:pic>
        <p:nvPicPr>
          <p:cNvPr id="10" name="Google Shape;287;p46"/>
          <p:cNvPicPr preferRelativeResize="0"/>
          <p:nvPr/>
        </p:nvPicPr>
        <p:blipFill>
          <a:blip r:embed="rId3">
            <a:alphaModFix/>
          </a:blip>
          <a:stretch>
            <a:fillRect/>
          </a:stretch>
        </p:blipFill>
        <p:spPr>
          <a:xfrm>
            <a:off x="838200" y="2044700"/>
            <a:ext cx="7366000" cy="394057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0379278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83</a:t>
            </a:fld>
            <a:endParaRPr lang="it-IT"/>
          </a:p>
        </p:txBody>
      </p:sp>
      <p:pic>
        <p:nvPicPr>
          <p:cNvPr id="8" name="Immagine 7" descr="ra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9" y="0"/>
            <a:ext cx="9105253" cy="6061497"/>
          </a:xfrm>
          <a:prstGeom prst="rect">
            <a:avLst/>
          </a:prstGeom>
        </p:spPr>
      </p:pic>
    </p:spTree>
    <p:extLst>
      <p:ext uri="{BB962C8B-B14F-4D97-AF65-F5344CB8AC3E}">
        <p14:creationId xmlns:p14="http://schemas.microsoft.com/office/powerpoint/2010/main" val="19952045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a:t>12/03/24</a:t>
            </a:r>
            <a:endParaRPr lang="it-IT" dirty="0"/>
          </a:p>
        </p:txBody>
      </p:sp>
      <p:sp>
        <p:nvSpPr>
          <p:cNvPr id="5" name="Segnaposto numero diapositiva 4"/>
          <p:cNvSpPr>
            <a:spLocks noGrp="1"/>
          </p:cNvSpPr>
          <p:nvPr>
            <p:ph type="sldNum" sz="quarter" idx="12"/>
          </p:nvPr>
        </p:nvSpPr>
        <p:spPr/>
        <p:txBody>
          <a:bodyPr/>
          <a:lstStyle/>
          <a:p>
            <a:fld id="{7B37E3E1-1262-7249-8909-3FCE725F6DA6}" type="slidenum">
              <a:rPr lang="it-IT" smtClean="0"/>
              <a:t>84</a:t>
            </a:fld>
            <a:endParaRPr lang="it-IT" dirty="0"/>
          </a:p>
        </p:txBody>
      </p:sp>
      <p:sp>
        <p:nvSpPr>
          <p:cNvPr id="6" name="Titolo 1"/>
          <p:cNvSpPr>
            <a:spLocks noGrp="1"/>
          </p:cNvSpPr>
          <p:nvPr>
            <p:ph type="title"/>
          </p:nvPr>
        </p:nvSpPr>
        <p:spPr>
          <a:xfrm>
            <a:off x="457200" y="0"/>
            <a:ext cx="8229600" cy="1600200"/>
          </a:xfrm>
        </p:spPr>
        <p:txBody>
          <a:bodyPr/>
          <a:lstStyle/>
          <a:p>
            <a:r>
              <a:rPr lang="it-IT" dirty="0"/>
              <a:t>La scienza e la politica</a:t>
            </a:r>
          </a:p>
        </p:txBody>
      </p:sp>
      <p:pic>
        <p:nvPicPr>
          <p:cNvPr id="8" name="Google Shape;268;p43"/>
          <p:cNvPicPr preferRelativeResize="0"/>
          <p:nvPr/>
        </p:nvPicPr>
        <p:blipFill>
          <a:blip r:embed="rId3">
            <a:alphaModFix/>
          </a:blip>
          <a:stretch>
            <a:fillRect/>
          </a:stretch>
        </p:blipFill>
        <p:spPr>
          <a:xfrm>
            <a:off x="3010550" y="1689100"/>
            <a:ext cx="3530600" cy="4854582"/>
          </a:xfrm>
          <a:prstGeom prst="rect">
            <a:avLst/>
          </a:prstGeom>
          <a:noFill/>
          <a:ln>
            <a:noFill/>
          </a:ln>
        </p:spPr>
      </p:pic>
    </p:spTree>
    <p:extLst>
      <p:ext uri="{BB962C8B-B14F-4D97-AF65-F5344CB8AC3E}">
        <p14:creationId xmlns:p14="http://schemas.microsoft.com/office/powerpoint/2010/main" val="14660920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Walter </a:t>
            </a:r>
            <a:r>
              <a:rPr lang="it-IT" dirty="0" err="1"/>
              <a:t>Bodmer</a:t>
            </a:r>
            <a:endParaRPr lang="it-IT" dirty="0"/>
          </a:p>
        </p:txBody>
      </p:sp>
      <p:sp>
        <p:nvSpPr>
          <p:cNvPr id="12" name="Segnaposto contenuto 2"/>
          <p:cNvSpPr>
            <a:spLocks noGrp="1"/>
          </p:cNvSpPr>
          <p:nvPr>
            <p:ph idx="1"/>
          </p:nvPr>
        </p:nvSpPr>
        <p:spPr>
          <a:xfrm>
            <a:off x="974575" y="2623530"/>
            <a:ext cx="4024470" cy="2912475"/>
          </a:xfrm>
        </p:spPr>
        <p:txBody>
          <a:bodyPr>
            <a:noAutofit/>
          </a:bodyPr>
          <a:lstStyle/>
          <a:p>
            <a:pPr marL="0" indent="0">
              <a:buNone/>
            </a:pPr>
            <a:r>
              <a:rPr lang="it-IT" sz="3500" dirty="0"/>
              <a:t>“Public </a:t>
            </a:r>
            <a:r>
              <a:rPr lang="it-IT" sz="3500" dirty="0" err="1"/>
              <a:t>Understanding</a:t>
            </a:r>
            <a:r>
              <a:rPr lang="it-IT" sz="3500" dirty="0"/>
              <a:t> of Science”</a:t>
            </a:r>
          </a:p>
        </p:txBody>
      </p:sp>
      <p:sp>
        <p:nvSpPr>
          <p:cNvPr id="4" name="Segnaposto data 3"/>
          <p:cNvSpPr>
            <a:spLocks noGrp="1"/>
          </p:cNvSpPr>
          <p:nvPr>
            <p:ph type="dt" sz="half" idx="10"/>
          </p:nvPr>
        </p:nvSpPr>
        <p:spPr/>
        <p:txBody>
          <a:bodyPr/>
          <a:lstStyle/>
          <a:p>
            <a:r>
              <a:rPr lang="it-IT"/>
              <a:t>12/03/24</a:t>
            </a:r>
          </a:p>
        </p:txBody>
      </p:sp>
      <p:sp>
        <p:nvSpPr>
          <p:cNvPr id="9" name="Segnaposto numero diapositiva 8"/>
          <p:cNvSpPr>
            <a:spLocks noGrp="1"/>
          </p:cNvSpPr>
          <p:nvPr>
            <p:ph type="sldNum" sz="quarter" idx="12"/>
          </p:nvPr>
        </p:nvSpPr>
        <p:spPr/>
        <p:txBody>
          <a:bodyPr/>
          <a:lstStyle/>
          <a:p>
            <a:fld id="{3DEA273F-2A49-564F-87D5-42FAE5D0967A}" type="slidenum">
              <a:rPr lang="it-IT" smtClean="0"/>
              <a:t>85</a:t>
            </a:fld>
            <a:endParaRPr lang="it-IT"/>
          </a:p>
        </p:txBody>
      </p:sp>
      <p:pic>
        <p:nvPicPr>
          <p:cNvPr id="10" name="Picture 3" descr="bod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040" y="1870830"/>
            <a:ext cx="3154360" cy="40497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532056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86</a:t>
            </a:fld>
            <a:endParaRPr lang="it-IT"/>
          </a:p>
        </p:txBody>
      </p:sp>
      <p:pic>
        <p:nvPicPr>
          <p:cNvPr id="7" name="Immagine 6" descr="Schermata 2020-12-09 alle 11.22.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997" y="202231"/>
            <a:ext cx="5387313" cy="6127423"/>
          </a:xfrm>
          <a:prstGeom prst="rect">
            <a:avLst/>
          </a:prstGeom>
        </p:spPr>
      </p:pic>
    </p:spTree>
    <p:extLst>
      <p:ext uri="{BB962C8B-B14F-4D97-AF65-F5344CB8AC3E}">
        <p14:creationId xmlns:p14="http://schemas.microsoft.com/office/powerpoint/2010/main" val="42128623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egnaposto data 2"/>
          <p:cNvSpPr>
            <a:spLocks noGrp="1"/>
          </p:cNvSpPr>
          <p:nvPr>
            <p:ph type="dt" sz="half" idx="10"/>
          </p:nvPr>
        </p:nvSpPr>
        <p:spPr/>
        <p:txBody>
          <a:bodyPr/>
          <a:lstStyle/>
          <a:p>
            <a:r>
              <a:rPr lang="it-IT"/>
              <a:t>12/03/24</a:t>
            </a:r>
          </a:p>
        </p:txBody>
      </p:sp>
      <p:sp>
        <p:nvSpPr>
          <p:cNvPr id="3" name="Segnaposto numero diapositiva 2"/>
          <p:cNvSpPr>
            <a:spLocks noGrp="1"/>
          </p:cNvSpPr>
          <p:nvPr>
            <p:ph type="sldNum" sz="quarter" idx="12"/>
          </p:nvPr>
        </p:nvSpPr>
        <p:spPr/>
        <p:txBody>
          <a:bodyPr/>
          <a:lstStyle/>
          <a:p>
            <a:fld id="{22934E82-E1E4-F048-8C78-F7DB26480481}" type="slidenum">
              <a:rPr lang="it-IT" smtClean="0"/>
              <a:pPr/>
              <a:t>87</a:t>
            </a:fld>
            <a:endParaRPr lang="it-IT"/>
          </a:p>
        </p:txBody>
      </p:sp>
      <p:pic>
        <p:nvPicPr>
          <p:cNvPr id="6" name="Immagine 5" descr="pulcin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1140555"/>
            <a:ext cx="4699270" cy="4699275"/>
          </a:xfrm>
          <a:prstGeom prst="rect">
            <a:avLst/>
          </a:prstGeom>
        </p:spPr>
      </p:pic>
    </p:spTree>
    <p:extLst>
      <p:ext uri="{BB962C8B-B14F-4D97-AF65-F5344CB8AC3E}">
        <p14:creationId xmlns:p14="http://schemas.microsoft.com/office/powerpoint/2010/main" val="22712038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a:t>12/03/24</a:t>
            </a:r>
          </a:p>
        </p:txBody>
      </p:sp>
      <p:sp>
        <p:nvSpPr>
          <p:cNvPr id="5" name="Segnaposto numero diapositiva 4"/>
          <p:cNvSpPr>
            <a:spLocks noGrp="1"/>
          </p:cNvSpPr>
          <p:nvPr>
            <p:ph type="sldNum" sz="quarter" idx="12"/>
          </p:nvPr>
        </p:nvSpPr>
        <p:spPr/>
        <p:txBody>
          <a:bodyPr/>
          <a:lstStyle/>
          <a:p>
            <a:fld id="{22934E82-E1E4-F048-8C78-F7DB26480481}" type="slidenum">
              <a:rPr lang="it-IT" smtClean="0"/>
              <a:pPr/>
              <a:t>88</a:t>
            </a:fld>
            <a:endParaRPr lang="it-IT"/>
          </a:p>
        </p:txBody>
      </p:sp>
      <p:pic>
        <p:nvPicPr>
          <p:cNvPr id="6" name="Immagine 5" descr="Schermata 2021-12-10 alle 16.57.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00" y="952371"/>
            <a:ext cx="7277100" cy="4394200"/>
          </a:xfrm>
          <a:prstGeom prst="rect">
            <a:avLst/>
          </a:prstGeom>
        </p:spPr>
      </p:pic>
    </p:spTree>
    <p:extLst>
      <p:ext uri="{BB962C8B-B14F-4D97-AF65-F5344CB8AC3E}">
        <p14:creationId xmlns:p14="http://schemas.microsoft.com/office/powerpoint/2010/main" val="35918605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89</a:t>
            </a:fld>
            <a:endParaRPr lang="it-IT"/>
          </a:p>
        </p:txBody>
      </p:sp>
      <p:pic>
        <p:nvPicPr>
          <p:cNvPr id="7" name="Immagine 6" descr="postru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96900"/>
            <a:ext cx="6096000" cy="5664200"/>
          </a:xfrm>
          <a:prstGeom prst="rect">
            <a:avLst/>
          </a:prstGeom>
        </p:spPr>
      </p:pic>
    </p:spTree>
    <p:extLst>
      <p:ext uri="{BB962C8B-B14F-4D97-AF65-F5344CB8AC3E}">
        <p14:creationId xmlns:p14="http://schemas.microsoft.com/office/powerpoint/2010/main" val="2348700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12/03/24</a:t>
            </a:r>
          </a:p>
        </p:txBody>
      </p:sp>
      <p:sp>
        <p:nvSpPr>
          <p:cNvPr id="4" name="Segnaposto numero diapositiva 3"/>
          <p:cNvSpPr>
            <a:spLocks noGrp="1"/>
          </p:cNvSpPr>
          <p:nvPr>
            <p:ph type="sldNum" sz="quarter" idx="12"/>
          </p:nvPr>
        </p:nvSpPr>
        <p:spPr/>
        <p:txBody>
          <a:bodyPr/>
          <a:lstStyle/>
          <a:p>
            <a:fld id="{7B37E3E1-1262-7249-8909-3FCE725F6DA6}" type="slidenum">
              <a:rPr lang="it-IT" smtClean="0"/>
              <a:t>9</a:t>
            </a:fld>
            <a:endParaRPr lang="it-IT"/>
          </a:p>
        </p:txBody>
      </p:sp>
      <p:sp>
        <p:nvSpPr>
          <p:cNvPr id="5" name="CasellaDiTesto 4"/>
          <p:cNvSpPr txBox="1"/>
          <p:nvPr/>
        </p:nvSpPr>
        <p:spPr>
          <a:xfrm>
            <a:off x="1428750" y="2619379"/>
            <a:ext cx="2349500" cy="1307978"/>
          </a:xfrm>
          <a:prstGeom prst="rect">
            <a:avLst/>
          </a:prstGeom>
          <a:noFill/>
        </p:spPr>
        <p:txBody>
          <a:bodyPr wrap="square" lIns="91368" tIns="45684" rIns="91368" bIns="45684" rtlCol="0">
            <a:spAutoFit/>
          </a:bodyPr>
          <a:lstStyle/>
          <a:p>
            <a:r>
              <a:rPr lang="it-IT" sz="7900" dirty="0"/>
              <a:t>A</a:t>
            </a:r>
          </a:p>
        </p:txBody>
      </p:sp>
      <p:sp>
        <p:nvSpPr>
          <p:cNvPr id="7" name="CasellaDiTesto 6"/>
          <p:cNvSpPr txBox="1"/>
          <p:nvPr/>
        </p:nvSpPr>
        <p:spPr>
          <a:xfrm>
            <a:off x="6363350" y="2619379"/>
            <a:ext cx="2349500" cy="1307978"/>
          </a:xfrm>
          <a:prstGeom prst="rect">
            <a:avLst/>
          </a:prstGeom>
          <a:noFill/>
        </p:spPr>
        <p:txBody>
          <a:bodyPr wrap="square" lIns="91368" tIns="45684" rIns="91368" bIns="45684" rtlCol="0">
            <a:spAutoFit/>
          </a:bodyPr>
          <a:lstStyle/>
          <a:p>
            <a:r>
              <a:rPr lang="it-IT" sz="7900" dirty="0"/>
              <a:t>B</a:t>
            </a:r>
          </a:p>
        </p:txBody>
      </p:sp>
      <p:sp>
        <p:nvSpPr>
          <p:cNvPr id="6" name="Freccia bidirezionale orizzontale 5"/>
          <p:cNvSpPr/>
          <p:nvPr/>
        </p:nvSpPr>
        <p:spPr>
          <a:xfrm>
            <a:off x="2667005" y="3270248"/>
            <a:ext cx="3571870" cy="318390"/>
          </a:xfrm>
          <a:prstGeom prst="leftRightArrow">
            <a:avLst/>
          </a:prstGeom>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a:endParaRPr lang="it-IT"/>
          </a:p>
        </p:txBody>
      </p:sp>
      <p:sp>
        <p:nvSpPr>
          <p:cNvPr id="8" name="CasellaDiTesto 7"/>
          <p:cNvSpPr txBox="1"/>
          <p:nvPr/>
        </p:nvSpPr>
        <p:spPr>
          <a:xfrm>
            <a:off x="2787650" y="1179784"/>
            <a:ext cx="2349500" cy="1307978"/>
          </a:xfrm>
          <a:prstGeom prst="rect">
            <a:avLst/>
          </a:prstGeom>
          <a:noFill/>
        </p:spPr>
        <p:txBody>
          <a:bodyPr wrap="square" lIns="91368" tIns="45684" rIns="91368" bIns="45684" rtlCol="0">
            <a:spAutoFit/>
          </a:bodyPr>
          <a:lstStyle/>
          <a:p>
            <a:r>
              <a:rPr lang="it-IT" sz="7900" dirty="0"/>
              <a:t>C?</a:t>
            </a:r>
          </a:p>
        </p:txBody>
      </p:sp>
      <p:sp>
        <p:nvSpPr>
          <p:cNvPr id="9" name="CasellaDiTesto 8"/>
          <p:cNvSpPr txBox="1"/>
          <p:nvPr/>
        </p:nvSpPr>
        <p:spPr>
          <a:xfrm>
            <a:off x="4845050" y="4284934"/>
            <a:ext cx="2349500" cy="1307978"/>
          </a:xfrm>
          <a:prstGeom prst="rect">
            <a:avLst/>
          </a:prstGeom>
          <a:noFill/>
        </p:spPr>
        <p:txBody>
          <a:bodyPr wrap="square" lIns="91368" tIns="45684" rIns="91368" bIns="45684" rtlCol="0">
            <a:spAutoFit/>
          </a:bodyPr>
          <a:lstStyle/>
          <a:p>
            <a:r>
              <a:rPr lang="it-IT" sz="7900" dirty="0"/>
              <a:t>D?!</a:t>
            </a:r>
          </a:p>
        </p:txBody>
      </p:sp>
    </p:spTree>
    <p:extLst>
      <p:ext uri="{BB962C8B-B14F-4D97-AF65-F5344CB8AC3E}">
        <p14:creationId xmlns:p14="http://schemas.microsoft.com/office/powerpoint/2010/main" val="33583508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22934E82-E1E4-F048-8C78-F7DB26480481}" type="slidenum">
              <a:rPr lang="it-IT" smtClean="0"/>
              <a:pPr/>
              <a:t>90</a:t>
            </a:fld>
            <a:endParaRPr lang="it-IT"/>
          </a:p>
        </p:txBody>
      </p:sp>
      <p:pic>
        <p:nvPicPr>
          <p:cNvPr id="7" name="Immagine 6" descr="gomitolo.png">
            <a:extLst>
              <a:ext uri="{FF2B5EF4-FFF2-40B4-BE49-F238E27FC236}">
                <a16:creationId xmlns:a16="http://schemas.microsoft.com/office/drawing/2014/main" id="{5EE26465-6875-BC43-8587-6EF06CF90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2493"/>
            <a:ext cx="9144000" cy="2133600"/>
          </a:xfrm>
          <a:prstGeom prst="rect">
            <a:avLst/>
          </a:prstGeom>
        </p:spPr>
      </p:pic>
    </p:spTree>
    <p:extLst>
      <p:ext uri="{BB962C8B-B14F-4D97-AF65-F5344CB8AC3E}">
        <p14:creationId xmlns:p14="http://schemas.microsoft.com/office/powerpoint/2010/main" val="35863852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r>
              <a:rPr lang="it-IT"/>
              <a:t>12/03/24</a:t>
            </a:r>
            <a:endParaRPr lang="en-US"/>
          </a:p>
        </p:txBody>
      </p:sp>
      <p:sp>
        <p:nvSpPr>
          <p:cNvPr id="7" name="Segnaposto numero diapositiva 6"/>
          <p:cNvSpPr>
            <a:spLocks noGrp="1"/>
          </p:cNvSpPr>
          <p:nvPr>
            <p:ph type="sldNum" sz="quarter" idx="12"/>
          </p:nvPr>
        </p:nvSpPr>
        <p:spPr/>
        <p:txBody>
          <a:bodyPr/>
          <a:lstStyle/>
          <a:p>
            <a:fld id="{651FC063-5EA9-49AF-AFAF-D68C9E82B23B}" type="slidenum">
              <a:rPr lang="en-US" smtClean="0"/>
              <a:pPr/>
              <a:t>91</a:t>
            </a:fld>
            <a:endParaRPr lang="en-US"/>
          </a:p>
        </p:txBody>
      </p:sp>
      <p:pic>
        <p:nvPicPr>
          <p:cNvPr id="8" name="Immagine 7" descr="c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841" y="2307532"/>
            <a:ext cx="4566125" cy="3174096"/>
          </a:xfrm>
          <a:prstGeom prst="rect">
            <a:avLst/>
          </a:prstGeom>
        </p:spPr>
      </p:pic>
      <p:sp>
        <p:nvSpPr>
          <p:cNvPr id="9" name="Rettangolo 8"/>
          <p:cNvSpPr/>
          <p:nvPr/>
        </p:nvSpPr>
        <p:spPr>
          <a:xfrm>
            <a:off x="2172170" y="5314266"/>
            <a:ext cx="1537228" cy="2174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514821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92</a:t>
            </a:fld>
            <a:endParaRPr lang="it-IT"/>
          </a:p>
        </p:txBody>
      </p:sp>
      <p:pic>
        <p:nvPicPr>
          <p:cNvPr id="7" name="Immagine 6" descr="Schermata 2020-07-03 alle 11.49.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31367"/>
          </a:xfrm>
          <a:prstGeom prst="rect">
            <a:avLst/>
          </a:prstGeom>
        </p:spPr>
      </p:pic>
    </p:spTree>
    <p:extLst>
      <p:ext uri="{BB962C8B-B14F-4D97-AF65-F5344CB8AC3E}">
        <p14:creationId xmlns:p14="http://schemas.microsoft.com/office/powerpoint/2010/main" val="38865704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7B37E3E1-1262-7249-8909-3FCE725F6DA6}" type="slidenum">
              <a:rPr lang="it-IT" smtClean="0"/>
              <a:t>93</a:t>
            </a:fld>
            <a:endParaRPr lang="it-IT"/>
          </a:p>
        </p:txBody>
      </p:sp>
      <p:pic>
        <p:nvPicPr>
          <p:cNvPr id="7" name="Immagine 6" descr="virologi.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607" y="0"/>
            <a:ext cx="5057775" cy="6858000"/>
          </a:xfrm>
          <a:prstGeom prst="rect">
            <a:avLst/>
          </a:prstGeom>
        </p:spPr>
      </p:pic>
    </p:spTree>
    <p:extLst>
      <p:ext uri="{BB962C8B-B14F-4D97-AF65-F5344CB8AC3E}">
        <p14:creationId xmlns:p14="http://schemas.microsoft.com/office/powerpoint/2010/main" val="16045130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BFA43026-C252-1249-85FC-981CC8CC3A73}" type="slidenum">
              <a:rPr lang="it-IT" smtClean="0"/>
              <a:t>94</a:t>
            </a:fld>
            <a:endParaRPr lang="it-IT"/>
          </a:p>
        </p:txBody>
      </p:sp>
      <p:pic>
        <p:nvPicPr>
          <p:cNvPr id="2" name="Immagine 1" descr="tartarug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63505" cy="6100276"/>
          </a:xfrm>
          <a:prstGeom prst="rect">
            <a:avLst/>
          </a:prstGeom>
        </p:spPr>
      </p:pic>
    </p:spTree>
    <p:extLst>
      <p:ext uri="{BB962C8B-B14F-4D97-AF65-F5344CB8AC3E}">
        <p14:creationId xmlns:p14="http://schemas.microsoft.com/office/powerpoint/2010/main" val="33895701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57196"/>
            <a:ext cx="8229600" cy="1600200"/>
          </a:xfrm>
        </p:spPr>
        <p:txBody>
          <a:bodyPr/>
          <a:lstStyle/>
          <a:p>
            <a:r>
              <a:rPr lang="it-IT" dirty="0"/>
              <a:t>Uno: la scienza è difficile</a:t>
            </a:r>
          </a:p>
        </p:txBody>
      </p:sp>
      <p:sp>
        <p:nvSpPr>
          <p:cNvPr id="5" name="Segnaposto data 4"/>
          <p:cNvSpPr>
            <a:spLocks noGrp="1"/>
          </p:cNvSpPr>
          <p:nvPr>
            <p:ph type="dt" sz="half" idx="10"/>
          </p:nvPr>
        </p:nvSpPr>
        <p:spPr/>
        <p:txBody>
          <a:bodyPr/>
          <a:lstStyle/>
          <a:p>
            <a:r>
              <a:rPr lang="it-IT"/>
              <a:t>12/03/24</a:t>
            </a:r>
            <a:endParaRPr lang="en-US"/>
          </a:p>
        </p:txBody>
      </p:sp>
      <p:sp>
        <p:nvSpPr>
          <p:cNvPr id="7" name="Segnaposto numero diapositiva 6"/>
          <p:cNvSpPr>
            <a:spLocks noGrp="1"/>
          </p:cNvSpPr>
          <p:nvPr>
            <p:ph type="sldNum" sz="quarter" idx="12"/>
          </p:nvPr>
        </p:nvSpPr>
        <p:spPr/>
        <p:txBody>
          <a:bodyPr/>
          <a:lstStyle/>
          <a:p>
            <a:fld id="{651FC063-5EA9-49AF-AFAF-D68C9E82B23B}" type="slidenum">
              <a:rPr lang="en-US" smtClean="0"/>
              <a:pPr/>
              <a:t>95</a:t>
            </a:fld>
            <a:endParaRPr lang="en-US"/>
          </a:p>
        </p:txBody>
      </p:sp>
      <p:pic>
        <p:nvPicPr>
          <p:cNvPr id="8" name="Immagine 7" descr="c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841" y="2307532"/>
            <a:ext cx="4566125" cy="3174096"/>
          </a:xfrm>
          <a:prstGeom prst="rect">
            <a:avLst/>
          </a:prstGeom>
        </p:spPr>
      </p:pic>
      <p:sp>
        <p:nvSpPr>
          <p:cNvPr id="9" name="Rettangolo 8"/>
          <p:cNvSpPr/>
          <p:nvPr/>
        </p:nvSpPr>
        <p:spPr>
          <a:xfrm>
            <a:off x="2172170" y="5314266"/>
            <a:ext cx="1537228" cy="2174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295322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EB2D8-1246-D8BF-F6A9-CA289DDCC55A}"/>
            </a:ext>
          </a:extLst>
        </p:cNvPr>
        <p:cNvGrpSpPr/>
        <p:nvPr/>
      </p:nvGrpSpPr>
      <p:grpSpPr>
        <a:xfrm>
          <a:off x="0" y="0"/>
          <a:ext cx="0" cy="0"/>
          <a:chOff x="0" y="0"/>
          <a:chExt cx="0" cy="0"/>
        </a:xfrm>
      </p:grpSpPr>
      <p:sp>
        <p:nvSpPr>
          <p:cNvPr id="4" name="Segnaposto data 3">
            <a:extLst>
              <a:ext uri="{FF2B5EF4-FFF2-40B4-BE49-F238E27FC236}">
                <a16:creationId xmlns:a16="http://schemas.microsoft.com/office/drawing/2014/main" id="{0C327053-9E96-0BAA-636E-55FDA6922DEB}"/>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96B243C9-62E6-32A7-F6E0-40E25BF6A931}"/>
              </a:ext>
            </a:extLst>
          </p:cNvPr>
          <p:cNvSpPr>
            <a:spLocks noGrp="1"/>
          </p:cNvSpPr>
          <p:nvPr>
            <p:ph type="sldNum" sz="quarter" idx="12"/>
          </p:nvPr>
        </p:nvSpPr>
        <p:spPr/>
        <p:txBody>
          <a:bodyPr/>
          <a:lstStyle/>
          <a:p>
            <a:fld id="{BFA43026-C252-1249-85FC-981CC8CC3A73}" type="slidenum">
              <a:rPr lang="it-IT" smtClean="0"/>
              <a:t>96</a:t>
            </a:fld>
            <a:endParaRPr lang="it-IT"/>
          </a:p>
        </p:txBody>
      </p:sp>
      <p:pic>
        <p:nvPicPr>
          <p:cNvPr id="2" name="Immagine 1" descr="Schermata 2020-12-07 alle 12.46.02.png">
            <a:extLst>
              <a:ext uri="{FF2B5EF4-FFF2-40B4-BE49-F238E27FC236}">
                <a16:creationId xmlns:a16="http://schemas.microsoft.com/office/drawing/2014/main" id="{9927507F-2CD5-FD86-528A-F43E25C27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3" y="0"/>
            <a:ext cx="9105253" cy="6413500"/>
          </a:xfrm>
          <a:prstGeom prst="rect">
            <a:avLst/>
          </a:prstGeom>
        </p:spPr>
      </p:pic>
    </p:spTree>
    <p:extLst>
      <p:ext uri="{BB962C8B-B14F-4D97-AF65-F5344CB8AC3E}">
        <p14:creationId xmlns:p14="http://schemas.microsoft.com/office/powerpoint/2010/main" val="17370158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08CB9-9FD9-8005-D2A3-BC3382386628}"/>
            </a:ext>
          </a:extLst>
        </p:cNvPr>
        <p:cNvGrpSpPr/>
        <p:nvPr/>
      </p:nvGrpSpPr>
      <p:grpSpPr>
        <a:xfrm>
          <a:off x="0" y="0"/>
          <a:ext cx="0" cy="0"/>
          <a:chOff x="0" y="0"/>
          <a:chExt cx="0" cy="0"/>
        </a:xfrm>
      </p:grpSpPr>
      <p:sp>
        <p:nvSpPr>
          <p:cNvPr id="4" name="Segnaposto data 3">
            <a:extLst>
              <a:ext uri="{FF2B5EF4-FFF2-40B4-BE49-F238E27FC236}">
                <a16:creationId xmlns:a16="http://schemas.microsoft.com/office/drawing/2014/main" id="{ADEC472F-1D9C-09C2-4A85-4E8E2BC9B439}"/>
              </a:ext>
            </a:extLst>
          </p:cNvPr>
          <p:cNvSpPr>
            <a:spLocks noGrp="1"/>
          </p:cNvSpPr>
          <p:nvPr>
            <p:ph type="dt" sz="half" idx="10"/>
          </p:nvPr>
        </p:nvSpPr>
        <p:spPr/>
        <p:txBody>
          <a:bodyPr/>
          <a:lstStyle/>
          <a:p>
            <a:r>
              <a:rPr lang="it-IT"/>
              <a:t>12/03/24</a:t>
            </a:r>
          </a:p>
        </p:txBody>
      </p:sp>
      <p:sp>
        <p:nvSpPr>
          <p:cNvPr id="6" name="Segnaposto numero diapositiva 5">
            <a:extLst>
              <a:ext uri="{FF2B5EF4-FFF2-40B4-BE49-F238E27FC236}">
                <a16:creationId xmlns:a16="http://schemas.microsoft.com/office/drawing/2014/main" id="{18D87DE0-2EE0-4378-3446-9B3DFF171CB2}"/>
              </a:ext>
            </a:extLst>
          </p:cNvPr>
          <p:cNvSpPr>
            <a:spLocks noGrp="1"/>
          </p:cNvSpPr>
          <p:nvPr>
            <p:ph type="sldNum" sz="quarter" idx="12"/>
          </p:nvPr>
        </p:nvSpPr>
        <p:spPr/>
        <p:txBody>
          <a:bodyPr/>
          <a:lstStyle/>
          <a:p>
            <a:fld id="{BFA43026-C252-1249-85FC-981CC8CC3A73}" type="slidenum">
              <a:rPr lang="it-IT" smtClean="0"/>
              <a:t>97</a:t>
            </a:fld>
            <a:endParaRPr lang="it-IT"/>
          </a:p>
        </p:txBody>
      </p:sp>
      <p:pic>
        <p:nvPicPr>
          <p:cNvPr id="2" name="Immagine 1" descr="Schermata 2020-12-07 alle 12.47.40.png">
            <a:extLst>
              <a:ext uri="{FF2B5EF4-FFF2-40B4-BE49-F238E27FC236}">
                <a16:creationId xmlns:a16="http://schemas.microsoft.com/office/drawing/2014/main" id="{3109A970-37B7-686B-1043-4EF3EC02F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2" y="1682750"/>
            <a:ext cx="7594600" cy="2730500"/>
          </a:xfrm>
          <a:prstGeom prst="rect">
            <a:avLst/>
          </a:prstGeom>
        </p:spPr>
      </p:pic>
    </p:spTree>
    <p:extLst>
      <p:ext uri="{BB962C8B-B14F-4D97-AF65-F5344CB8AC3E}">
        <p14:creationId xmlns:p14="http://schemas.microsoft.com/office/powerpoint/2010/main" val="16885856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troppi.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804" y="0"/>
            <a:ext cx="5687606" cy="2365073"/>
          </a:xfrm>
          <a:prstGeom prst="rect">
            <a:avLst/>
          </a:prstGeom>
        </p:spPr>
      </p:pic>
      <p:pic>
        <p:nvPicPr>
          <p:cNvPr id="8" name="Immagine 7" descr="numeri.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024" y="2294200"/>
            <a:ext cx="7026678" cy="4563800"/>
          </a:xfrm>
          <a:prstGeom prst="rect">
            <a:avLst/>
          </a:prstGeom>
        </p:spPr>
      </p:pic>
      <p:sp>
        <p:nvSpPr>
          <p:cNvPr id="2" name="Segnaposto data 1"/>
          <p:cNvSpPr>
            <a:spLocks noGrp="1"/>
          </p:cNvSpPr>
          <p:nvPr>
            <p:ph type="dt" sz="half" idx="10"/>
          </p:nvPr>
        </p:nvSpPr>
        <p:spPr/>
        <p:txBody>
          <a:bodyPr/>
          <a:lstStyle/>
          <a:p>
            <a:r>
              <a:rPr lang="it-IT"/>
              <a:t>12/03/24</a:t>
            </a:r>
            <a:endParaRPr lang="it-IT" dirty="0"/>
          </a:p>
        </p:txBody>
      </p:sp>
      <p:sp>
        <p:nvSpPr>
          <p:cNvPr id="4" name="Segnaposto numero diapositiva 3"/>
          <p:cNvSpPr>
            <a:spLocks noGrp="1"/>
          </p:cNvSpPr>
          <p:nvPr>
            <p:ph type="sldNum" sz="quarter" idx="12"/>
          </p:nvPr>
        </p:nvSpPr>
        <p:spPr/>
        <p:txBody>
          <a:bodyPr/>
          <a:lstStyle/>
          <a:p>
            <a:fld id="{651FC063-5EA9-49AF-AFAF-D68C9E82B23B}" type="slidenum">
              <a:rPr lang="en-US" smtClean="0"/>
              <a:pPr/>
              <a:t>98</a:t>
            </a:fld>
            <a:endParaRPr lang="en-US"/>
          </a:p>
        </p:txBody>
      </p:sp>
    </p:spTree>
    <p:extLst>
      <p:ext uri="{BB962C8B-B14F-4D97-AF65-F5344CB8AC3E}">
        <p14:creationId xmlns:p14="http://schemas.microsoft.com/office/powerpoint/2010/main" val="28330732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a:t>12/03/24</a:t>
            </a:r>
          </a:p>
        </p:txBody>
      </p:sp>
      <p:sp>
        <p:nvSpPr>
          <p:cNvPr id="6" name="Segnaposto numero diapositiva 5"/>
          <p:cNvSpPr>
            <a:spLocks noGrp="1"/>
          </p:cNvSpPr>
          <p:nvPr>
            <p:ph type="sldNum" sz="quarter" idx="12"/>
          </p:nvPr>
        </p:nvSpPr>
        <p:spPr/>
        <p:txBody>
          <a:bodyPr/>
          <a:lstStyle/>
          <a:p>
            <a:fld id="{BFA43026-C252-1249-85FC-981CC8CC3A73}" type="slidenum">
              <a:rPr lang="it-IT" smtClean="0"/>
              <a:t>99</a:t>
            </a:fld>
            <a:endParaRPr lang="it-IT"/>
          </a:p>
        </p:txBody>
      </p:sp>
      <p:pic>
        <p:nvPicPr>
          <p:cNvPr id="2" name="Immagine 1" descr="Schermata 2020-12-07 alle 13.37.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8581"/>
            <a:ext cx="9144000" cy="5130173"/>
          </a:xfrm>
          <a:prstGeom prst="rect">
            <a:avLst/>
          </a:prstGeom>
        </p:spPr>
      </p:pic>
    </p:spTree>
    <p:extLst>
      <p:ext uri="{BB962C8B-B14F-4D97-AF65-F5344CB8AC3E}">
        <p14:creationId xmlns:p14="http://schemas.microsoft.com/office/powerpoint/2010/main" val="18103815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ilografica">
  <a:themeElements>
    <a:clrScheme name="Stilografica">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Stilografica">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tilografic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12237</TotalTime>
  <Words>15961</Words>
  <Application>Microsoft Macintosh PowerPoint</Application>
  <PresentationFormat>Presentazione su schermo (4:3)</PresentationFormat>
  <Paragraphs>1311</Paragraphs>
  <Slides>181</Slides>
  <Notes>172</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181</vt:i4>
      </vt:variant>
    </vt:vector>
  </HeadingPairs>
  <TitlesOfParts>
    <vt:vector size="193" baseType="lpstr">
      <vt:lpstr>Arial</vt:lpstr>
      <vt:lpstr>Calibri</vt:lpstr>
      <vt:lpstr>Century Gothic</vt:lpstr>
      <vt:lpstr>Courier New</vt:lpstr>
      <vt:lpstr>DIN Web</vt:lpstr>
      <vt:lpstr>Helvetica Neue</vt:lpstr>
      <vt:lpstr>Mangal</vt:lpstr>
      <vt:lpstr>Open Sans</vt:lpstr>
      <vt:lpstr>Palatino Linotype</vt:lpstr>
      <vt:lpstr>system-ui</vt:lpstr>
      <vt:lpstr>Times</vt:lpstr>
      <vt:lpstr>Stilografica</vt:lpstr>
      <vt:lpstr>Us and them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Perché la scienza?</vt:lpstr>
      <vt:lpstr>Ok, ma quale metodo?</vt:lpstr>
      <vt:lpstr>(Ok, ma quale metodo?)</vt:lpstr>
      <vt:lpstr>Ok, ma quale metodo?</vt:lpstr>
      <vt:lpstr>Che cos’è la scienza</vt:lpstr>
      <vt:lpstr>Ok, ma a volte non funziona</vt:lpstr>
      <vt:lpstr>Perché la scienza?</vt:lpstr>
      <vt:lpstr>La falsificazione</vt:lpstr>
      <vt:lpstr>La falsificazione</vt:lpstr>
      <vt:lpstr>L’errore</vt:lpstr>
      <vt:lpstr>La scienza e la filosofia</vt:lpstr>
      <vt:lpstr>Perché la scienza?</vt:lpstr>
      <vt:lpstr>Perché la scienza?</vt:lpstr>
      <vt:lpstr>Perché la scienza?</vt:lpstr>
      <vt:lpstr>Perché la scienza?</vt:lpstr>
      <vt:lpstr>Presentazione standard di PowerPoint</vt:lpstr>
      <vt:lpstr>Presentazione standard di PowerPoint</vt:lpstr>
      <vt:lpstr>Perché la scienza?</vt:lpstr>
      <vt:lpstr>Perché la scienza?</vt:lpstr>
      <vt:lpstr>Gli scienziati chi sono?</vt:lpstr>
      <vt:lpstr>Gli scienziati chi sono?</vt:lpstr>
      <vt:lpstr>Ok, quindi…?</vt:lpstr>
      <vt:lpstr>Le scienze sociali</vt:lpstr>
      <vt:lpstr>Presentazione standard di PowerPoint</vt:lpstr>
      <vt:lpstr>Presentazione standard di PowerPoint</vt:lpstr>
      <vt:lpstr>Presentazione standard di PowerPoint</vt:lpstr>
      <vt:lpstr>Presentazione standard di PowerPoint</vt:lpstr>
      <vt:lpstr>La scienza accademica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LIGHTS ALL ASKEW IN THE HEAVENS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William L. Laurence</vt:lpstr>
      <vt:lpstr>La scienza accademica</vt:lpstr>
      <vt:lpstr>Presentazione standard di PowerPoint</vt:lpstr>
      <vt:lpstr>Presentazione standard di PowerPoint</vt:lpstr>
      <vt:lpstr>Presentazione standard di PowerPoint</vt:lpstr>
      <vt:lpstr>Presentazione standard di PowerPoint</vt:lpstr>
      <vt:lpstr>J. Robert Oppenheimer</vt:lpstr>
      <vt:lpstr>William L. Laurence</vt:lpstr>
      <vt:lpstr>Presentazione standard di PowerPoint</vt:lpstr>
      <vt:lpstr>Vannevar Bush</vt:lpstr>
      <vt:lpstr>Dwight Eisenhower</vt:lpstr>
      <vt:lpstr>La scienza e la politica</vt:lpstr>
      <vt:lpstr>Presentazione standard di PowerPoint</vt:lpstr>
      <vt:lpstr>Presentazione standard di PowerPoint</vt:lpstr>
      <vt:lpstr>La scienza post-accademica</vt:lpstr>
      <vt:lpstr>La scienza e la politica</vt:lpstr>
      <vt:lpstr>La scienza e la politica</vt:lpstr>
      <vt:lpstr>La scienza e la politica</vt:lpstr>
      <vt:lpstr>La scienza e la politica</vt:lpstr>
      <vt:lpstr>La scienza post-accademica</vt:lpstr>
      <vt:lpstr>Presentazione standard di PowerPoint</vt:lpstr>
      <vt:lpstr>La scienza e la politica</vt:lpstr>
      <vt:lpstr>Walter Bodmer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Uno: la scienza è difficile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(Uno: la scienza è difficile)</vt:lpstr>
      <vt:lpstr>Le riviste scientifiche</vt:lpstr>
      <vt:lpstr>Presentazione standard di PowerPoint</vt:lpstr>
      <vt:lpstr>Presentazione standard di PowerPoint</vt:lpstr>
      <vt:lpstr>(… può essere utile sapere che)</vt:lpstr>
      <vt:lpstr>Presentazione standard di PowerPoint</vt:lpstr>
      <vt:lpstr>Quante?</vt:lpstr>
      <vt:lpstr>Presentazione standard di PowerPoint</vt:lpstr>
      <vt:lpstr>Presentazione standard di PowerPoint</vt:lpstr>
      <vt:lpstr>Presentazione standard di PowerPoint</vt:lpstr>
      <vt:lpstr>Ogni ricercatore ha un «punteggio»…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Due: è difficile il pubblico</vt:lpstr>
      <vt:lpstr>Siamo difficili</vt:lpstr>
      <vt:lpstr>Tre parole introduttive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Ne segue…</vt:lpstr>
      <vt:lpstr>Ne segue…</vt:lpstr>
      <vt:lpstr>Presentazione standard di PowerPoint</vt:lpstr>
      <vt:lpstr>Presentazione standard di PowerPoint</vt:lpstr>
      <vt:lpstr>Tre: è difficile la comunicazione</vt:lpstr>
      <vt:lpstr>Quindi?</vt:lpstr>
      <vt:lpstr>Presentazione standard di PowerPoint</vt:lpstr>
      <vt:lpstr>Presentazione standard di PowerPoint</vt:lpstr>
      <vt:lpstr>Chi sono loro? Perché siamo qui?</vt:lpstr>
      <vt:lpstr>Presentazione standard di PowerPoint</vt:lpstr>
      <vt:lpstr>Presentazione standard di PowerPoint</vt:lpstr>
      <vt:lpstr>Presentazione standard di PowerPoint</vt:lpstr>
      <vt:lpstr>Che cosa fa un giornalista scientifico</vt:lpstr>
      <vt:lpstr>Un po’ di fake news sulle fake news</vt:lpstr>
      <vt:lpstr>Presentazione standard di PowerPoint</vt:lpstr>
      <vt:lpstr>Ci emozioniamo…</vt:lpstr>
      <vt:lpstr>Il nostro cervello non è un computer</vt:lpstr>
      <vt:lpstr>Presentazione standard di PowerPoint</vt:lpstr>
      <vt:lpstr>Presentazione standard di PowerPoint</vt:lpstr>
      <vt:lpstr>Dicevamo: e internet?</vt:lpstr>
      <vt:lpstr>Quindi, il colpevole…?</vt:lpstr>
      <vt:lpstr>Presentazione standard di PowerPoint</vt:lpstr>
      <vt:lpstr>Presentazione standard di PowerPoint</vt:lpstr>
      <vt:lpstr>Presentazione standard di PowerPoint</vt:lpstr>
      <vt:lpstr>Presentazione standard di PowerPoint</vt:lpstr>
      <vt:lpstr>Come ci difendiamo? 1. Riconoscendole</vt:lpstr>
      <vt:lpstr>Come ci difendiamo? 2. Pensiamoci un po’</vt:lpstr>
      <vt:lpstr>Come ci difendiamo? 3. Umiltà</vt:lpstr>
      <vt:lpstr>Presentazione standard di PowerPoint</vt:lpstr>
      <vt:lpstr>Attenzione ai venditori e alle mode</vt:lpstr>
      <vt:lpstr>La scienza…</vt:lpstr>
      <vt:lpstr>E il giornalista scientifico ci difende?</vt:lpstr>
      <vt:lpstr>Presentazione standard di PowerPoint</vt:lpstr>
      <vt:lpstr>Per esempio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Silvia Bencivelli</dc:creator>
  <cp:lastModifiedBy>silvia bencivelli</cp:lastModifiedBy>
  <cp:revision>500</cp:revision>
  <dcterms:created xsi:type="dcterms:W3CDTF">2017-03-26T10:35:40Z</dcterms:created>
  <dcterms:modified xsi:type="dcterms:W3CDTF">2024-03-13T09:21:00Z</dcterms:modified>
</cp:coreProperties>
</file>