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56" r:id="rId3"/>
    <p:sldMasterId id="2147483771" r:id="rId4"/>
    <p:sldMasterId id="2147483789" r:id="rId5"/>
    <p:sldMasterId id="2147483801" r:id="rId6"/>
    <p:sldMasterId id="2147483837" r:id="rId7"/>
  </p:sldMasterIdLst>
  <p:notesMasterIdLst>
    <p:notesMasterId r:id="rId82"/>
  </p:notesMasterIdLst>
  <p:sldIdLst>
    <p:sldId id="525" r:id="rId8"/>
    <p:sldId id="344" r:id="rId9"/>
    <p:sldId id="487" r:id="rId10"/>
    <p:sldId id="480" r:id="rId11"/>
    <p:sldId id="454" r:id="rId12"/>
    <p:sldId id="486" r:id="rId13"/>
    <p:sldId id="483" r:id="rId14"/>
    <p:sldId id="484" r:id="rId15"/>
    <p:sldId id="485" r:id="rId16"/>
    <p:sldId id="481" r:id="rId17"/>
    <p:sldId id="490" r:id="rId18"/>
    <p:sldId id="495" r:id="rId19"/>
    <p:sldId id="496" r:id="rId20"/>
    <p:sldId id="528" r:id="rId21"/>
    <p:sldId id="527" r:id="rId22"/>
    <p:sldId id="491" r:id="rId23"/>
    <p:sldId id="492" r:id="rId24"/>
    <p:sldId id="493" r:id="rId25"/>
    <p:sldId id="524" r:id="rId26"/>
    <p:sldId id="455" r:id="rId27"/>
    <p:sldId id="456" r:id="rId28"/>
    <p:sldId id="457" r:id="rId29"/>
    <p:sldId id="517" r:id="rId30"/>
    <p:sldId id="526" r:id="rId31"/>
    <p:sldId id="516" r:id="rId32"/>
    <p:sldId id="458" r:id="rId33"/>
    <p:sldId id="459" r:id="rId34"/>
    <p:sldId id="460" r:id="rId35"/>
    <p:sldId id="543" r:id="rId36"/>
    <p:sldId id="544" r:id="rId37"/>
    <p:sldId id="545" r:id="rId38"/>
    <p:sldId id="546" r:id="rId39"/>
    <p:sldId id="547" r:id="rId40"/>
    <p:sldId id="548" r:id="rId41"/>
    <p:sldId id="549" r:id="rId42"/>
    <p:sldId id="550" r:id="rId43"/>
    <p:sldId id="469" r:id="rId44"/>
    <p:sldId id="551" r:id="rId45"/>
    <p:sldId id="471" r:id="rId46"/>
    <p:sldId id="472" r:id="rId47"/>
    <p:sldId id="473" r:id="rId48"/>
    <p:sldId id="474" r:id="rId49"/>
    <p:sldId id="475" r:id="rId50"/>
    <p:sldId id="478" r:id="rId51"/>
    <p:sldId id="479" r:id="rId52"/>
    <p:sldId id="497" r:id="rId53"/>
    <p:sldId id="515" r:id="rId54"/>
    <p:sldId id="498" r:id="rId55"/>
    <p:sldId id="500" r:id="rId56"/>
    <p:sldId id="503" r:id="rId57"/>
    <p:sldId id="504" r:id="rId58"/>
    <p:sldId id="501" r:id="rId59"/>
    <p:sldId id="502" r:id="rId60"/>
    <p:sldId id="518" r:id="rId61"/>
    <p:sldId id="505" r:id="rId62"/>
    <p:sldId id="506" r:id="rId63"/>
    <p:sldId id="507" r:id="rId64"/>
    <p:sldId id="519" r:id="rId65"/>
    <p:sldId id="520" r:id="rId66"/>
    <p:sldId id="508" r:id="rId67"/>
    <p:sldId id="541" r:id="rId68"/>
    <p:sldId id="509" r:id="rId69"/>
    <p:sldId id="530" r:id="rId70"/>
    <p:sldId id="522" r:id="rId71"/>
    <p:sldId id="533" r:id="rId72"/>
    <p:sldId id="534" r:id="rId73"/>
    <p:sldId id="535" r:id="rId74"/>
    <p:sldId id="536" r:id="rId75"/>
    <p:sldId id="510" r:id="rId76"/>
    <p:sldId id="537" r:id="rId77"/>
    <p:sldId id="539" r:id="rId78"/>
    <p:sldId id="511" r:id="rId79"/>
    <p:sldId id="512" r:id="rId80"/>
    <p:sldId id="542" r:id="rId8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66"/>
    <a:srgbClr val="439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84647" autoAdjust="0"/>
  </p:normalViewPr>
  <p:slideViewPr>
    <p:cSldViewPr>
      <p:cViewPr varScale="1">
        <p:scale>
          <a:sx n="65" d="100"/>
          <a:sy n="65" d="100"/>
        </p:scale>
        <p:origin x="115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617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viewProps" Target="view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61" Type="http://schemas.openxmlformats.org/officeDocument/2006/relationships/slide" Target="slides/slide54.xml"/><Relationship Id="rId8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9.xml"/><Relationship Id="rId7" Type="http://schemas.openxmlformats.org/officeDocument/2006/relationships/slide" Target="slides/slide43.xml"/><Relationship Id="rId2" Type="http://schemas.openxmlformats.org/officeDocument/2006/relationships/slide" Target="slides/slide38.xml"/><Relationship Id="rId1" Type="http://schemas.openxmlformats.org/officeDocument/2006/relationships/slide" Target="slides/slide18.xml"/><Relationship Id="rId6" Type="http://schemas.openxmlformats.org/officeDocument/2006/relationships/slide" Target="slides/slide42.xml"/><Relationship Id="rId5" Type="http://schemas.openxmlformats.org/officeDocument/2006/relationships/slide" Target="slides/slide41.xml"/><Relationship Id="rId4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0F642-C5F7-4E7E-AEDF-6B8F9C55BC70}" type="datetimeFigureOut">
              <a:rPr lang="it-IT" smtClean="0"/>
              <a:pPr/>
              <a:t>10/10/2023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88947-AD79-4D33-A742-FFA30BCDD00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23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EA1A691-20AA-4FEE-BC9D-6C43BFA9AEAE}" type="slidenum">
              <a:rPr lang="it-IT" altLang="it-IT">
                <a:solidFill>
                  <a:schemeClr val="tx1"/>
                </a:solidFill>
              </a:rPr>
              <a:pPr eaLnBrk="1" hangingPunct="1"/>
              <a:t>17</a:t>
            </a:fld>
            <a:endParaRPr lang="it-IT" altLang="it-IT">
              <a:solidFill>
                <a:schemeClr val="tx1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4850"/>
            <a:ext cx="4506913" cy="3379788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7213"/>
            <a:ext cx="5037138" cy="408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0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EA1A691-20AA-4FEE-BC9D-6C43BFA9AEAE}" type="slidenum">
              <a:rPr lang="it-IT" altLang="it-IT">
                <a:solidFill>
                  <a:schemeClr val="tx1"/>
                </a:solidFill>
              </a:rPr>
              <a:pPr eaLnBrk="1" hangingPunct="1"/>
              <a:t>19</a:t>
            </a:fld>
            <a:endParaRPr lang="it-IT" altLang="it-IT">
              <a:solidFill>
                <a:schemeClr val="tx1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4850"/>
            <a:ext cx="4506913" cy="3379788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7213"/>
            <a:ext cx="5037138" cy="4084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4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453E3-E36F-44F7-BB27-4A98722A558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/>
              <a:t>Figure 12.3 Schematic of capillary electrophoresis instruments used for DNA analysis.  The capillary is a narrow glass tube approximately 50 cm long and 50 microns in diameter.  It is filled with a viscous polymer solution that acts much like a gel in creating a sieving environment for DNA molecules.  Samples are placed into a tray and injected onto the capillary by applying a voltage to each sample sequentially.  A high voltage (e.g., 15,000 volts) is applied across the capillary after the injection in order to separate the DNA fragments in a matter of minutes.  Fluorescent dye-labeled products are analyzed as they pass by the detection window and are excited by a laser beam.  Computerized data acquisition enables rapid analysis and digital storage of separation results.</a:t>
            </a:r>
          </a:p>
        </p:txBody>
      </p:sp>
    </p:spTree>
    <p:extLst>
      <p:ext uri="{BB962C8B-B14F-4D97-AF65-F5344CB8AC3E}">
        <p14:creationId xmlns:p14="http://schemas.microsoft.com/office/powerpoint/2010/main" val="888703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00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840F7-9DAC-4A61-A765-094D3058485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47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6EC1E-FB29-48C1-872B-232ACAA6607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76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D18FF-A640-4593-AD9B-C3439C3F6C9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80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AF4F9-09F1-4BCC-A4E5-0F294ACC361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850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026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123" name="Group 1027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5124" name="Freeform 1028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25" name="Freeform 1029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26" name="Freeform 1030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127" name="Freeform 1031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128" name="Freeform 1032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5129" name="Group 1033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5130" name="Freeform 1034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1" name="Freeform 1035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2" name="Freeform 1036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3" name="Freeform 1037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4" name="Freeform 1038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5" name="Freeform 1039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36" name="Rectangle 1040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altLang="it-IT" noProof="0"/>
              <a:t>Fare clic per modificare lo stile del titolo</a:t>
            </a:r>
          </a:p>
        </p:txBody>
      </p:sp>
      <p:sp>
        <p:nvSpPr>
          <p:cNvPr id="5137" name="Rectangle 10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</a:p>
        </p:txBody>
      </p:sp>
      <p:sp>
        <p:nvSpPr>
          <p:cNvPr id="5138" name="Rectangle 104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39" name="Rectangle 1043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40" name="Rectangle 104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37AE1C-0038-4185-A085-0C2EF4F41CEB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48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A5ACCD-2C61-442A-8BE5-C4A0F38174B2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194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C01D1-9779-4A09-83F0-66D936B96827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692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76179-3977-4DF5-8015-0BAB3B36F254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687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1B0B2B-BF7A-430C-A1DD-C20A2CB0E892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88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9808E-9C6E-4A8F-B41D-9D6F2AA6AFF7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950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336CC-7FB1-41FB-AF92-C6C57463EEA0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1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344EA9-F37A-423D-BC3E-85C59ABA931D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14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E14A2-117A-45F6-9D1D-CF820738863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652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3D344D-138D-4E1D-A3C5-913D700F81A9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938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28B62-D478-45B6-B84B-15AAF55D0801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041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977CF2-7C57-4954-BD7E-B75A84303FE9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19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4E119C-1376-426A-A36A-0EC0F98CACF5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325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5BD1E9-AFA8-4FDB-BB13-81344329260F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81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532594-6A10-4A2E-9A60-41CC16EF8E5B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593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14584D-A269-43E6-A024-A08A5ABA6578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72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BEDCB6-3329-428B-B6F2-D6D61866AFBD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601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546A0-1D2B-47C9-BFF2-91C48C83FCB7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53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504C5-65E1-47B6-B30A-5BDF3D0BDD0A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05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9DBB0-EAE3-4FBF-A865-59F7632D868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955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13FEB-3B89-4FB6-978A-D248CD27B94A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107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8239C9-E6DE-45F8-8BF8-10C46C0A7FE7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84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34549-566F-4081-A004-AE4A114D6638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797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F19F25-157D-418D-8387-67809DCCA550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914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66B671-B793-441B-8193-9171014A4A82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994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EF1CD6-8467-4864-B378-12DC8BAA7035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039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1EBBD-E7DC-4BB7-BA24-A79068476E0F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91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80 w 5184"/>
                  <a:gd name="T3" fmla="*/ 3159 h 3159"/>
                  <a:gd name="T4" fmla="*/ 5280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68 w 556"/>
                  <a:gd name="T5" fmla="*/ 3159 h 3159"/>
                  <a:gd name="T6" fmla="*/ 568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7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7 w 251"/>
                <a:gd name="T7" fmla="*/ 12 h 12"/>
                <a:gd name="T8" fmla="*/ 257 w 251"/>
                <a:gd name="T9" fmla="*/ 0 h 12"/>
                <a:gd name="T10" fmla="*/ 257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1879 w 251"/>
                <a:gd name="T5" fmla="*/ 12 h 12"/>
                <a:gd name="T6" fmla="*/ 1879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1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14 w 4724"/>
                  <a:gd name="T7" fmla="*/ 12 h 12"/>
                  <a:gd name="T8" fmla="*/ 4814 w 4724"/>
                  <a:gd name="T9" fmla="*/ 0 h 12"/>
                  <a:gd name="T10" fmla="*/ 481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/>
              <a:t>Fare clic per modificare lo stile del titolo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71876B-59F0-4C5A-8A05-AED687125267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56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F4086-CC96-4009-AA93-8A8651AA835F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76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FCC04-0580-4641-A035-04659E1B94FB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32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3656A-ABD1-4A6B-BCF3-081663CD5A6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5773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2E7C8-2192-443A-A5E6-844DB51AF649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0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C37AD-AF5D-4004-B167-F1085862B031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647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C38EC-AAB7-4787-B04F-075DCB30EB57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789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A4E15-59CB-447F-ABB2-ECDC61984815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81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7AB9BB-6D2F-4647-8CB8-E54CB81E0E6A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66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1F7E6-9D2D-43B0-AB70-050F07AB54C9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94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49A7B4-A515-4E57-9438-467D7FCC370F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092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F60549-BEE2-479C-953A-E03B8185A932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963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6CC4B-1261-4A93-9A51-B2A4A918862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942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2A4AB-4FAD-46FA-997D-F1A81F66AD72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4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E1B71-99B1-4949-ABC4-5227621BEEF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9576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DD858-5B41-4DFA-9787-978D13E5B422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95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27C88-EFA5-4025-BF8F-57403FD0CA0D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26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BADCFD-F79E-43C5-9069-AD29546EACDB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8907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3F0651-F16E-4506-9E7A-D1AB3B00BB6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57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Ovale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6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0D8C8-8F74-436F-9F26-02F56E92895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782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71C46-C6CA-49C9-8CA9-C06FB47A960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2534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Ovale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Ovale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7028B-DA77-4E65-839A-FF3B39D7E2E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8460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53752D-4E1B-40D7-BE11-201E02E3DF0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252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EFDB5-FF90-43F0-B33D-018A070C40B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487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9D5DC-0F12-4855-AB6F-A00753E032B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65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72C60-C31B-4636-961E-40A11478CE8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2543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D22BE-F03D-44E7-A104-8174F314684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527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058DCD-183B-4D17-8BC8-9EA640F1437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14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marL="0" marR="0" lvl="0" indent="-283464" algn="l" defTabSz="9144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  <a:buFont typeface="Wingdings 2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Elaborazione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Elaborazione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EF2404-A44E-42D6-BF0B-D9FC7E532B6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43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AFF64E-EA40-4D62-A484-18350AB86D2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02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gnaposto numero diapos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731771-2F55-4044-9E4F-FEE4BE4B53F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27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649 w 5184"/>
                  <a:gd name="T3" fmla="*/ 3159 h 3159"/>
                  <a:gd name="T4" fmla="*/ 5649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612 w 556"/>
                  <a:gd name="T5" fmla="*/ 3159 h 3159"/>
                  <a:gd name="T6" fmla="*/ 612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>
              <a:lvl1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79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79 w 251"/>
                <a:gd name="T7" fmla="*/ 12 h 12"/>
                <a:gd name="T8" fmla="*/ 279 w 251"/>
                <a:gd name="T9" fmla="*/ 0 h 12"/>
                <a:gd name="T10" fmla="*/ 279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3005442 w 251"/>
                <a:gd name="T5" fmla="*/ 12 h 12"/>
                <a:gd name="T6" fmla="*/ 3005442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516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5161 w 4724"/>
                  <a:gd name="T7" fmla="*/ 12 h 12"/>
                  <a:gd name="T8" fmla="*/ 5161 w 4724"/>
                  <a:gd name="T9" fmla="*/ 0 h 12"/>
                  <a:gd name="T10" fmla="*/ 516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/>
              <a:t>Fare clic per modificare lo stile del titolo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C4558D-35CB-4E46-BE07-DBB4EF1F24BB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292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412880-46AA-4D47-8690-26DEA41FCF5A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3731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A05C9-2C07-402F-9EE6-87A67412D9DE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734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FA4819-CC4C-4B65-8967-317BBB39ADE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19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93023E-443D-4088-A3B7-2722C9321EC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91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21D6E-D345-4854-AD32-2C5011F250E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81826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2FA2C3-B2D0-4486-AF5C-91073AFEDD59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428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ED105F-68C3-4C99-A923-AEEE5E783008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0494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64168-87A1-4A12-89CB-BF001BEA5D3A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982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A00DA-5CA5-4505-B822-F0BDE2374FD5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301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3AB114-C662-4B7C-8A98-812B5798B470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6892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D07676-3A22-4D79-9985-CFA80D3DE293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4885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9C4E5-A226-4233-81EE-2833CF2B20B0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680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F6F9C0-FC3D-4200-B1EF-A63CCC54FED4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2511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FACF0-F152-4E69-8FEE-F6E27F41894D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180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AEF0B5-C861-4762-9481-3B71BD5FF47E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7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1B1A2-2B0C-44D4-9F21-7B75B3AE1DB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8673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DC71AF-B00E-44CE-93D5-7C013BA2EC14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2837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EFA85B-064D-47FC-889F-0022B2A7E74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534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394 w 5184"/>
                  <a:gd name="T3" fmla="*/ 3159 h 3159"/>
                  <a:gd name="T4" fmla="*/ 539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82 w 556"/>
                  <a:gd name="T5" fmla="*/ 3159 h 3159"/>
                  <a:gd name="T6" fmla="*/ 582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64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64 w 251"/>
                <a:gd name="T7" fmla="*/ 12 h 12"/>
                <a:gd name="T8" fmla="*/ 264 w 251"/>
                <a:gd name="T9" fmla="*/ 0 h 12"/>
                <a:gd name="T10" fmla="*/ 264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19652 w 251"/>
                <a:gd name="T5" fmla="*/ 12 h 12"/>
                <a:gd name="T6" fmla="*/ 19652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92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921 w 4724"/>
                  <a:gd name="T7" fmla="*/ 12 h 12"/>
                  <a:gd name="T8" fmla="*/ 4921 w 4724"/>
                  <a:gd name="T9" fmla="*/ 0 h 12"/>
                  <a:gd name="T10" fmla="*/ 492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/>
              <a:t>Fare clic per modificare lo stile del titolo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423617-2B31-4A77-BB1C-C08F9DD46996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89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DAD550-3A57-49F0-BC53-0A51B07AC69F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157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1F63F-17E8-46E0-A04D-1176F0A10C86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131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15A57-53F8-4226-9FFE-CB8933A6DB37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7594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3523A2-CAC6-4879-8336-5426C31FE8DC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58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8101B-F32D-4557-ADC0-0B6EF560A383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891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19530C-E9C9-4861-820E-7D115DF2DAD7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0061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BEA702-7C63-454E-8976-833F963602EF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54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E2A6C-6392-446C-B4AB-8DB670C58C7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3574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32D25-F7EE-47DB-9610-83648E0493EB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4631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E862D-B8D9-4009-ADF8-4B989872AC99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7958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D227A6-3516-479B-83B1-7BC2A1BC7E9B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002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F86C81-0456-4B4B-A778-F389C14375D0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4138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78E71A-2FAB-4C02-AEEC-99870957722D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2812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8BFB7F-E3A1-480C-AD47-0D6A39CD1948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18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16C332-DCA7-441F-8453-DAB0D1075364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8860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914DDD-AD1D-4422-919C-3B23C1B0DA8F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60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07AAE-B057-46B0-BCB3-8C85EA035249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89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FA8AC74-7884-464D-A00D-0AEAA5E98B35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00713-A35A-4257-8EEB-F44BBEE4833D}" type="slidenum">
              <a:rPr kumimoji="0" lang="it-IT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873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E27A3-817E-4ED5-AAB3-FED3A58C69CD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7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80 w 5184"/>
                <a:gd name="T3" fmla="*/ 3159 h 3159"/>
                <a:gd name="T4" fmla="*/ 528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8 w 556"/>
                <a:gd name="T5" fmla="*/ 3159 h 3159"/>
                <a:gd name="T6" fmla="*/ 56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1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14 w 4724"/>
                  <a:gd name="T7" fmla="*/ 12 h 12"/>
                  <a:gd name="T8" fmla="*/ 4814 w 4724"/>
                  <a:gd name="T9" fmla="*/ 0 h 12"/>
                  <a:gd name="T10" fmla="*/ 481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1879 w 251"/>
                  <a:gd name="T5" fmla="*/ 12 h 12"/>
                  <a:gd name="T6" fmla="*/ 1879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7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7 w 251"/>
                  <a:gd name="T7" fmla="*/ 12 h 12"/>
                  <a:gd name="T8" fmla="*/ 257 w 251"/>
                  <a:gd name="T9" fmla="*/ 0 h 12"/>
                  <a:gd name="T10" fmla="*/ 257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3787A1-E71B-414B-AB1F-E6AE07C48AD6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2640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e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33" name="Segnaposto testo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34125E-6D58-4C96-BE8C-E7667659B06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B5A78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3080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649 w 5184"/>
                <a:gd name="T3" fmla="*/ 3159 h 3159"/>
                <a:gd name="T4" fmla="*/ 5649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3081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612 w 556"/>
                <a:gd name="T5" fmla="*/ 3159 h 3159"/>
                <a:gd name="T6" fmla="*/ 612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1pPr>
              <a:lvl2pPr marL="37931725" indent="-37474525"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2pPr>
              <a:lvl3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3pPr>
              <a:lvl4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4pPr>
              <a:lvl5pPr eaLnBrk="0" hangingPunct="0"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0000"/>
                  </a:solidFill>
                  <a:latin typeface="Tahoma" pitchFamily="-105" charset="0"/>
                  <a:ea typeface="ＭＳ Ｐゴシック" pitchFamily="-105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endParaRPr>
            </a:p>
          </p:txBody>
        </p:sp>
        <p:grpSp>
          <p:nvGrpSpPr>
            <p:cNvPr id="3082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3083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84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85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516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5161 w 4724"/>
                  <a:gd name="T7" fmla="*/ 12 h 12"/>
                  <a:gd name="T8" fmla="*/ 5161 w 4724"/>
                  <a:gd name="T9" fmla="*/ 0 h 12"/>
                  <a:gd name="T10" fmla="*/ 516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87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89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005442 w 251"/>
                  <a:gd name="T5" fmla="*/ 12 h 12"/>
                  <a:gd name="T6" fmla="*/ 3005442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3090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79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79 w 251"/>
                  <a:gd name="T7" fmla="*/ 12 h 12"/>
                  <a:gd name="T8" fmla="*/ 279 w 251"/>
                  <a:gd name="T9" fmla="*/ 0 h 12"/>
                  <a:gd name="T10" fmla="*/ 279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>
                <a:lvl1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1pPr>
                <a:lvl2pPr marL="37931725" indent="-37474525"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2pPr>
                <a:lvl3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3pPr>
                <a:lvl4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4pPr>
                <a:lvl5pPr eaLnBrk="0" hangingPunct="0"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0000"/>
                    </a:solidFill>
                    <a:latin typeface="Tahoma" pitchFamily="-105" charset="0"/>
                    <a:ea typeface="ＭＳ Ｐゴシック" pitchFamily="-105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-105" charset="0"/>
                  <a:ea typeface="ＭＳ Ｐゴシック" pitchFamily="-105" charset="-128"/>
                  <a:cs typeface="+mn-cs"/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05" charset="0"/>
                <a:ea typeface="ＭＳ Ｐゴシック" pitchFamily="-105" charset="-128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05" charset="0"/>
                <a:ea typeface="ＭＳ Ｐゴシック" pitchFamily="-105" charset="-128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70CDD3-7BC1-491F-9872-4FBD07F38841}" type="slidenum">
              <a:rPr kumimoji="0" lang="it-IT" alt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6515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394 w 5184"/>
                <a:gd name="T3" fmla="*/ 3159 h 3159"/>
                <a:gd name="T4" fmla="*/ 539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82 w 556"/>
                <a:gd name="T5" fmla="*/ 3159 h 3159"/>
                <a:gd name="T6" fmla="*/ 582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921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921 w 4724"/>
                  <a:gd name="T7" fmla="*/ 12 h 12"/>
                  <a:gd name="T8" fmla="*/ 4921 w 4724"/>
                  <a:gd name="T9" fmla="*/ 0 h 12"/>
                  <a:gd name="T10" fmla="*/ 4921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19652 w 251"/>
                  <a:gd name="T5" fmla="*/ 12 h 12"/>
                  <a:gd name="T6" fmla="*/ 19652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64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64 w 251"/>
                  <a:gd name="T7" fmla="*/ 12 h 12"/>
                  <a:gd name="T8" fmla="*/ 264 w 251"/>
                  <a:gd name="T9" fmla="*/ 0 h 12"/>
                  <a:gd name="T10" fmla="*/ 264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E1D1B0-6114-4C9B-851C-3E0A2C15BD72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8641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fulvio.cruciani@uniroma1.it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SNP/index.html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www.ebi.ac.uk/eva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contenuto 1"/>
          <p:cNvSpPr>
            <a:spLocks noGrp="1"/>
          </p:cNvSpPr>
          <p:nvPr>
            <p:ph idx="1"/>
          </p:nvPr>
        </p:nvSpPr>
        <p:spPr>
          <a:xfrm>
            <a:off x="914400" y="990600"/>
            <a:ext cx="7543800" cy="57150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dirty="0">
                <a:solidFill>
                  <a:srgbClr val="FFFF00"/>
                </a:solidFill>
              </a:rPr>
              <a:t>Genetica di popolazioni A.A 2023/24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dirty="0">
                <a:solidFill>
                  <a:srgbClr val="FFFF00"/>
                </a:solidFill>
              </a:rPr>
              <a:t>(6 CFU)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dirty="0">
                <a:solidFill>
                  <a:srgbClr val="FFFF00"/>
                </a:solidFill>
              </a:rPr>
              <a:t>Laurea triennale in Sc. Biologiche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it-IT" altLang="en-US" sz="2800" dirty="0">
              <a:solidFill>
                <a:srgbClr val="FFFF00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sz="2800" dirty="0">
                <a:solidFill>
                  <a:srgbClr val="FFFF00"/>
                </a:solidFill>
              </a:rPr>
              <a:t>Prof. Fulvio Cruciani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sz="2000" dirty="0">
                <a:solidFill>
                  <a:schemeClr val="bg1"/>
                </a:solidFill>
                <a:hlinkClick r:id="rId2"/>
              </a:rPr>
              <a:t>fulvio.cruciani@uniroma1.it</a:t>
            </a:r>
            <a:endParaRPr lang="it-IT" altLang="en-US" sz="2000" dirty="0">
              <a:solidFill>
                <a:schemeClr val="bg1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sz="2000" dirty="0">
                <a:solidFill>
                  <a:schemeClr val="bg1"/>
                </a:solidFill>
              </a:rPr>
              <a:t>Telefono: 06 49912826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it-IT" altLang="en-US" sz="2000" dirty="0">
              <a:solidFill>
                <a:schemeClr val="bg1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sz="2000" dirty="0">
                <a:solidFill>
                  <a:schemeClr val="bg1"/>
                </a:solidFill>
              </a:rPr>
              <a:t>Ricevimento studenti: </a:t>
            </a:r>
            <a:r>
              <a:rPr lang="it-IT" altLang="en-US" sz="2000" dirty="0">
                <a:solidFill>
                  <a:srgbClr val="FFFF00"/>
                </a:solidFill>
              </a:rPr>
              <a:t>sempre</a:t>
            </a:r>
            <a:r>
              <a:rPr lang="it-IT" altLang="en-US" sz="2000" dirty="0">
                <a:solidFill>
                  <a:schemeClr val="bg1"/>
                </a:solidFill>
              </a:rPr>
              <a:t> (appuntamento via email/telefono)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it-IT" altLang="en-US" sz="2000" dirty="0">
              <a:solidFill>
                <a:schemeClr val="bg1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altLang="en-US" sz="2000" dirty="0">
                <a:solidFill>
                  <a:schemeClr val="bg1"/>
                </a:solidFill>
              </a:rPr>
              <a:t>Edificio Genetica, stanza 3-09 (2°piano)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it-IT" altLang="en-US" sz="2000" dirty="0">
              <a:solidFill>
                <a:schemeClr val="bg1"/>
              </a:solidFill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endParaRPr lang="it-IT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68073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/>
              <p:cNvSpPr/>
              <p:nvPr/>
            </p:nvSpPr>
            <p:spPr>
              <a:xfrm>
                <a:off x="2051720" y="980728"/>
                <a:ext cx="4518046" cy="715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alt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</m:d>
                            </m:den>
                          </m:f>
                        </m:e>
                      </m:box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</m:t>
                      </m:r>
                      <m:acc>
                        <m:accPr>
                          <m:chr m:val="̂"/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alt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alt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it-IT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</m:d>
                            </m:den>
                          </m:f>
                        </m:e>
                      </m:box>
                    </m:oMath>
                  </m:oMathPara>
                </a14:m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980728"/>
                <a:ext cx="4518046" cy="715902"/>
              </a:xfrm>
              <a:prstGeom prst="rect">
                <a:avLst/>
              </a:prstGeom>
              <a:blipFill>
                <a:blip r:embed="rId2"/>
                <a:stretch>
                  <a:fillRect t="-25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/>
          <p:cNvSpPr txBox="1"/>
          <p:nvPr/>
        </p:nvSpPr>
        <p:spPr>
          <a:xfrm>
            <a:off x="3923928" y="40466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All’equilibrio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2345814" y="3212976"/>
                <a:ext cx="4572000" cy="23414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defRPr/>
                </a:pP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Esempio:</a:t>
                </a:r>
              </a:p>
              <a:p>
                <a:pPr lvl="0">
                  <a:defRPr/>
                </a:pP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</a:t>
                </a:r>
                <a:r>
                  <a:rPr lang="en-US" altLang="it-IT" i="1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= 0.0005 e </a:t>
                </a:r>
                <a:r>
                  <a:rPr lang="en-US" altLang="it-IT" i="1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= 0.00005,</a:t>
                </a:r>
              </a:p>
              <a:p>
                <a:pPr lvl="0"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it-IT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alt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it-IT" altLang="it-IT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0.091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it-IT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altLang="it-IT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it-IT" altLang="it-IT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0.909</a:t>
                </a:r>
              </a:p>
              <a:p>
                <a:pPr lvl="0"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Tuttavia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, se A ha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una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frequenza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iniziale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p= 0.5,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saranno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necessarie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circa </a:t>
                </a:r>
                <a:r>
                  <a:rPr lang="en-US" altLang="it-IT" b="1" dirty="0">
                    <a:solidFill>
                      <a:srgbClr val="FF3300"/>
                    </a:solidFill>
                    <a:latin typeface="Arial" panose="020B0604020202020204" pitchFamily="34" charset="0"/>
                  </a:rPr>
                  <a:t>40,000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generazioni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per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raggiungere</a:t>
                </a:r>
                <a:r>
                  <a:rPr lang="en-US" altLang="it-IT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it-IT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l’equilibrio</a:t>
                </a: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14" y="3212976"/>
                <a:ext cx="4572000" cy="2341475"/>
              </a:xfrm>
              <a:prstGeom prst="rect">
                <a:avLst/>
              </a:prstGeom>
              <a:blipFill>
                <a:blip r:embed="rId3"/>
                <a:stretch>
                  <a:fillRect l="-1200" t="-1302" r="-267" b="-18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6241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07704" y="332656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</a:rPr>
              <a:t>Equilibrio tra mutazione e deriva genetica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95536" y="1052736"/>
            <a:ext cx="25922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La mutazione porta ad un aumento della variabilità della popolazione, introducendo nuovi alleli, mentre la deriva genetica determina, come abbiamo visto, una diminuzione della variabilità genetica. 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Tra le due forze si stabilirà ad un certo punto un equilibrio, in corrispondenza del quale i nuovi alleli introdotti dalla mutazione saranno bilanciati da quelli persi per deriva.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814124"/>
            <a:ext cx="5446231" cy="574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0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07704" y="332656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</a:rPr>
              <a:t>Equilibrio tra mutazione e deriva genetica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3528" y="134076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Ricordiamo che la variazione di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autozigosità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per deriva genetica può essere scritta come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892139"/>
            <a:ext cx="3529013" cy="72707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sq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323528" y="3068960"/>
                <a:ext cx="8352928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presenza di mutazione (oltre che deriva) dobbiamo tener conto che solo gli alleli che non andranno incontro a mutazione potranno essere uguali per discesa.</a:t>
                </a: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 probabilità che un allele non muti è pari 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</a:p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mentre la probabilità che entrambi gli alleli di un diploide non mutino è pari a</a:t>
                </a: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 probabilità di </a:t>
                </a:r>
                <a:r>
                  <a:rPr lang="it-IT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autozigosità</a:t>
                </a:r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tenendo conto sia di mutazione che deriva è pari quindi a</a:t>
                </a: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068960"/>
                <a:ext cx="8352928" cy="2585323"/>
              </a:xfrm>
              <a:prstGeom prst="rect">
                <a:avLst/>
              </a:prstGeom>
              <a:blipFill>
                <a:blip r:embed="rId3"/>
                <a:stretch>
                  <a:fillRect l="-584" t="-1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7591928" y="4106932"/>
                <a:ext cx="10845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928" y="4106932"/>
                <a:ext cx="1084528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433762" y="5654283"/>
                <a:ext cx="3920496" cy="360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type m:val="skw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762" y="5654283"/>
                <a:ext cx="3920496" cy="360163"/>
              </a:xfrm>
              <a:prstGeom prst="rect">
                <a:avLst/>
              </a:prstGeom>
              <a:blipFill>
                <a:blip r:embed="rId5"/>
                <a:stretch>
                  <a:fillRect l="-778" t="-164407" b="-2474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365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07704" y="332656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</a:rPr>
              <a:t>Equilibrio tra mutazione e deriva genetica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467544" y="2276061"/>
                <a:ext cx="8352928" cy="3710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 questa espressione, con un po’ di algebra e facendo alcune approssimazioni*, otterremo che all’equilibrio: </a:t>
                </a: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</m:e>
                      </m:acc>
                      <m:r>
                        <a:rPr lang="it-IT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E, considerato che, nel </a:t>
                </a:r>
                <a:r>
                  <a:rPr lang="it-IT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modello degli alleli infiniti</a:t>
                </a:r>
                <a:r>
                  <a:rPr lang="it-IT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alleli uguali in stato sono anche uguali per discendenza, dato che ogni mutazione introduce (secondo questo modello) un nuovo allele, si avrà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276061"/>
                <a:ext cx="8352928" cy="3710568"/>
              </a:xfrm>
              <a:prstGeom prst="rect">
                <a:avLst/>
              </a:prstGeom>
              <a:blipFill>
                <a:blip r:embed="rId2"/>
                <a:stretch>
                  <a:fillRect l="-657" t="-8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343498" y="5500266"/>
                <a:ext cx="8352928" cy="679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98" y="5500266"/>
                <a:ext cx="8352928" cy="6799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2539744" y="1175027"/>
                <a:ext cx="3920496" cy="360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744" y="1175027"/>
                <a:ext cx="3920496" cy="360163"/>
              </a:xfrm>
              <a:prstGeom prst="rect">
                <a:avLst/>
              </a:prstGeom>
              <a:blipFill>
                <a:blip r:embed="rId4"/>
                <a:stretch>
                  <a:fillRect l="-933" t="-164407" b="-2474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/>
          <p:cNvSpPr/>
          <p:nvPr/>
        </p:nvSpPr>
        <p:spPr>
          <a:xfrm>
            <a:off x="5004048" y="5336207"/>
            <a:ext cx="1008112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6381328"/>
            <a:ext cx="606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* Dimostrazione alla lavagna, vedi anche Vedi </a:t>
            </a:r>
            <a:r>
              <a:rPr lang="it-IT" sz="1200" dirty="0" err="1"/>
              <a:t>Relethford</a:t>
            </a:r>
            <a:r>
              <a:rPr lang="it-IT" sz="1200" dirty="0"/>
              <a:t> appendice 5.2, pag. 155-156</a:t>
            </a:r>
          </a:p>
        </p:txBody>
      </p:sp>
    </p:spTree>
    <p:extLst>
      <p:ext uri="{BB962C8B-B14F-4D97-AF65-F5344CB8AC3E}">
        <p14:creationId xmlns:p14="http://schemas.microsoft.com/office/powerpoint/2010/main" val="989841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07704" y="332656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</a:rPr>
              <a:t>Equilibrio tra mutazione e deriva genetica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50725" y="250262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343498" y="1216795"/>
                <a:ext cx="8352928" cy="679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1−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it-IT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98" y="1216795"/>
                <a:ext cx="8352928" cy="6799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/>
          <p:cNvSpPr/>
          <p:nvPr/>
        </p:nvSpPr>
        <p:spPr>
          <a:xfrm>
            <a:off x="5004048" y="1052736"/>
            <a:ext cx="1008112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6381328"/>
            <a:ext cx="606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* Dimostrazione alla lavagna, vedi anche Vedi </a:t>
            </a:r>
            <a:r>
              <a:rPr lang="it-IT" sz="1200" dirty="0" err="1"/>
              <a:t>Relethford</a:t>
            </a:r>
            <a:r>
              <a:rPr lang="it-IT" sz="1200" dirty="0"/>
              <a:t> appendice 5.2, pag. 155-156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343498" y="2319263"/>
                <a:ext cx="538461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Se il prodotto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𝑁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𝜇</m:t>
                    </m:r>
                  </m:oMath>
                </a14:m>
                <a:r>
                  <a:rPr lang="it-IT" dirty="0"/>
                  <a:t> è piccolo (come spesso avviene) </a:t>
                </a:r>
              </a:p>
              <a:p>
                <a:r>
                  <a:rPr lang="it-IT" dirty="0"/>
                  <a:t>allora l’equazione sopra diviene semplicemente:</a:t>
                </a:r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98" y="2319263"/>
                <a:ext cx="5384616" cy="1200329"/>
              </a:xfrm>
              <a:prstGeom prst="rect">
                <a:avLst/>
              </a:prstGeom>
              <a:blipFill>
                <a:blip r:embed="rId3"/>
                <a:stretch>
                  <a:fillRect l="-905" t="-2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/>
              <p:cNvSpPr txBox="1"/>
              <p:nvPr/>
            </p:nvSpPr>
            <p:spPr>
              <a:xfrm>
                <a:off x="495898" y="3284984"/>
                <a:ext cx="8352928" cy="2685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it-IT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𝐇</m:t>
                          </m:r>
                        </m:e>
                      </m:acc>
                      <m:r>
                        <a:rPr lang="it-IT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it-IT" b="1" i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𝟒𝐍</m:t>
                      </m:r>
                      <m:r>
                        <a:rPr lang="it-IT" b="1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𝛍</m:t>
                      </m:r>
                    </m:oMath>
                  </m:oMathPara>
                </a14:m>
                <a:endParaRPr lang="it-IT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it-IT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Dove 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 </a:t>
                </a:r>
                <a:r>
                  <a:rPr lang="it-IT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va interpretato come 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it-IT" b="1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</a:p>
              <a:p>
                <a:endParaRPr lang="it-IT" b="1" i="1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it-IT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 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quantità 4N</a:t>
                </a:r>
                <a:r>
                  <a:rPr lang="it-IT" b="1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it-IT" b="1" i="1" dirty="0">
                    <a:latin typeface="Symbol" panose="05050102010706020507" pitchFamily="18" charset="2"/>
                    <a:cs typeface="Calibri" panose="020F0502020204030204" pitchFamily="34" charset="0"/>
                  </a:rPr>
                  <a:t>m  </a:t>
                </a:r>
                <a:r>
                  <a:rPr lang="it-IT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viene chiamata «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parametro neutrale» (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 ,</a:t>
                </a:r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teta) </a:t>
                </a:r>
                <a:r>
                  <a:rPr lang="it-IT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quanto rappresenta la variabilità genetica attesa in condizioni in cui questa è determinata unicamente da deriva genetica e mutazione (escludendo quindi la selezione).</a:t>
                </a:r>
              </a:p>
              <a:p>
                <a:r>
                  <a:rPr lang="it-IT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endParaRPr lang="it-IT" b="1" i="1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CasellaDiTes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898" y="3284984"/>
                <a:ext cx="8352928" cy="2685094"/>
              </a:xfrm>
              <a:prstGeom prst="rect">
                <a:avLst/>
              </a:prstGeom>
              <a:blipFill>
                <a:blip r:embed="rId4"/>
                <a:stretch>
                  <a:fillRect l="-584" t="-2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/>
          <p:cNvSpPr/>
          <p:nvPr/>
        </p:nvSpPr>
        <p:spPr>
          <a:xfrm>
            <a:off x="4168306" y="3199331"/>
            <a:ext cx="1008112" cy="546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362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07704" y="332656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</a:rPr>
              <a:t>Equilibrio tra mutazione e deriva genetica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50725" y="2502624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50725" y="3960350"/>
            <a:ext cx="8352928" cy="240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b="1" i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quantità 4N</a:t>
            </a:r>
            <a:r>
              <a:rPr lang="it-IT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="1" i="1" dirty="0">
                <a:latin typeface="Symbol" panose="05050102010706020507" pitchFamily="18" charset="2"/>
                <a:cs typeface="Calibri" panose="020F0502020204030204" pitchFamily="34" charset="0"/>
              </a:rPr>
              <a:t>m 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viene chiamata «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parametro neutrale» (teta)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in quanto rappresenta la variabilità genetica attesa in condizioni in cui questa è determinata unicamente da deriva genetica e mutazione (escludendo la selezione).</a:t>
            </a:r>
          </a:p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it-IT" b="1" i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50726" y="1280446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  = 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 4N</a:t>
            </a:r>
            <a:r>
              <a:rPr lang="it-IT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="1" i="1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   vale per sistemi autosomici</a:t>
            </a:r>
          </a:p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  = 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 3N</a:t>
            </a:r>
            <a:r>
              <a:rPr lang="it-IT" b="1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="1" i="1" dirty="0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   vale per il cromosoma X</a:t>
            </a:r>
          </a:p>
          <a:p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  = 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b="1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b="1" i="1" dirty="0" err="1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   vale per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mtDNA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e cromosoma Y</a:t>
            </a:r>
          </a:p>
          <a:p>
            <a:endParaRPr lang="it-IT" dirty="0"/>
          </a:p>
          <a:p>
            <a:r>
              <a:rPr lang="it-IT" dirty="0"/>
              <a:t>Il parametro neutrale può essere stimato a partire da diverse misure di diversità (</a:t>
            </a:r>
            <a:r>
              <a:rPr lang="it-IT" dirty="0" err="1"/>
              <a:t>eterozigosità</a:t>
            </a:r>
            <a:r>
              <a:rPr lang="it-IT" dirty="0"/>
              <a:t>, numero di siti variabili, numero di «</a:t>
            </a:r>
            <a:r>
              <a:rPr lang="it-IT" dirty="0" err="1"/>
              <a:t>singletons</a:t>
            </a:r>
            <a:r>
              <a:rPr lang="it-IT" dirty="0"/>
              <a:t>»)</a:t>
            </a:r>
          </a:p>
          <a:p>
            <a:endParaRPr lang="it-IT" dirty="0"/>
          </a:p>
          <a:p>
            <a:r>
              <a:rPr lang="it-IT" dirty="0"/>
              <a:t>La stima del parametro teta è alla base di diversi test (che vedremo più avanti) volti a verificare se un locus si è evoluto in condizioni di neutralità o è stato sottoposto a selezione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8964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600" dirty="0"/>
              <a:t>Alcune misure di variabilità genetica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err="1"/>
              <a:t>Eterozigosità</a:t>
            </a:r>
            <a:r>
              <a:rPr lang="it-IT" dirty="0"/>
              <a:t>  		H= (1-</a:t>
            </a:r>
            <a:r>
              <a:rPr lang="it-IT" dirty="0">
                <a:latin typeface="Symbol" pitchFamily="18" charset="2"/>
              </a:rPr>
              <a:t>S</a:t>
            </a:r>
            <a:r>
              <a:rPr lang="it-IT" dirty="0"/>
              <a:t>x</a:t>
            </a:r>
            <a:r>
              <a:rPr lang="it-IT" baseline="-25000" dirty="0"/>
              <a:t>i</a:t>
            </a:r>
            <a:r>
              <a:rPr lang="it-IT" baseline="30000" dirty="0"/>
              <a:t>2</a:t>
            </a:r>
            <a:r>
              <a:rPr lang="it-IT" dirty="0"/>
              <a:t>)</a:t>
            </a:r>
          </a:p>
          <a:p>
            <a:pPr lvl="3" eaLnBrk="1" hangingPunct="1">
              <a:defRPr/>
            </a:pPr>
            <a:r>
              <a:rPr lang="it-IT" dirty="0"/>
              <a:t>x</a:t>
            </a:r>
            <a:r>
              <a:rPr lang="it-IT" baseline="-25000" dirty="0"/>
              <a:t>i</a:t>
            </a:r>
            <a:r>
              <a:rPr lang="it-IT" dirty="0"/>
              <a:t> è la frequenza del </a:t>
            </a:r>
            <a:r>
              <a:rPr lang="it-IT" dirty="0" err="1"/>
              <a:t>iesimo</a:t>
            </a:r>
            <a:r>
              <a:rPr lang="it-IT" dirty="0"/>
              <a:t> allele ad un locus</a:t>
            </a:r>
          </a:p>
          <a:p>
            <a:pPr eaLnBrk="1" hangingPunct="1">
              <a:defRPr/>
            </a:pPr>
            <a:r>
              <a:rPr lang="it-IT" dirty="0"/>
              <a:t>Diversità </a:t>
            </a:r>
            <a:r>
              <a:rPr lang="it-IT" dirty="0" err="1"/>
              <a:t>aplotipica</a:t>
            </a:r>
            <a:r>
              <a:rPr lang="it-IT" dirty="0"/>
              <a:t>	H= (1-</a:t>
            </a:r>
            <a:r>
              <a:rPr lang="it-IT" dirty="0">
                <a:latin typeface="Symbol" pitchFamily="18" charset="2"/>
              </a:rPr>
              <a:t>S</a:t>
            </a:r>
            <a:r>
              <a:rPr lang="it-IT" dirty="0">
                <a:latin typeface="Times New Roman" pitchFamily="18" charset="0"/>
              </a:rPr>
              <a:t>X</a:t>
            </a:r>
            <a:r>
              <a:rPr lang="it-IT" baseline="-25000" dirty="0"/>
              <a:t>i</a:t>
            </a:r>
            <a:r>
              <a:rPr lang="it-IT" baseline="30000" dirty="0"/>
              <a:t>2</a:t>
            </a:r>
            <a:r>
              <a:rPr lang="it-IT" dirty="0"/>
              <a:t>)</a:t>
            </a:r>
          </a:p>
          <a:p>
            <a:pPr lvl="3" eaLnBrk="1" hangingPunct="1">
              <a:defRPr/>
            </a:pPr>
            <a:r>
              <a:rPr lang="it-IT" dirty="0" err="1"/>
              <a:t>X</a:t>
            </a:r>
            <a:r>
              <a:rPr lang="it-IT" baseline="-25000" dirty="0" err="1"/>
              <a:t>i</a:t>
            </a:r>
            <a:r>
              <a:rPr lang="it-IT" dirty="0"/>
              <a:t> è la frequenza del </a:t>
            </a:r>
            <a:r>
              <a:rPr lang="it-IT" dirty="0" err="1"/>
              <a:t>iesimo</a:t>
            </a:r>
            <a:r>
              <a:rPr lang="it-IT" dirty="0"/>
              <a:t> </a:t>
            </a:r>
            <a:r>
              <a:rPr lang="it-IT" dirty="0" err="1"/>
              <a:t>aplotipo</a:t>
            </a:r>
            <a:endParaRPr lang="it-IT" dirty="0"/>
          </a:p>
          <a:p>
            <a:pPr eaLnBrk="1" hangingPunct="1">
              <a:defRPr/>
            </a:pPr>
            <a:r>
              <a:rPr lang="it-IT" dirty="0"/>
              <a:t>Diversità nucleotidica </a:t>
            </a:r>
          </a:p>
          <a:p>
            <a:pPr lvl="3" eaLnBrk="1" hangingPunct="1">
              <a:defRPr/>
            </a:pPr>
            <a:r>
              <a:rPr lang="it-IT" dirty="0"/>
              <a:t>Vedi dia successiva</a:t>
            </a:r>
          </a:p>
          <a:p>
            <a:pPr eaLnBrk="1" hangingPunct="1">
              <a:defRPr/>
            </a:pPr>
            <a:r>
              <a:rPr lang="it-IT" dirty="0"/>
              <a:t>Diversità tra popolazioni: F</a:t>
            </a:r>
            <a:r>
              <a:rPr lang="it-IT" sz="2000" dirty="0"/>
              <a:t>ST</a:t>
            </a:r>
            <a:endParaRPr lang="it-IT" sz="1800" dirty="0"/>
          </a:p>
          <a:p>
            <a:pPr lvl="3" eaLnBrk="1" hangingPunct="1">
              <a:defRPr/>
            </a:pPr>
            <a:r>
              <a:rPr lang="it-IT" dirty="0"/>
              <a:t>Lezione precedente su suddivisione popolazione</a:t>
            </a:r>
          </a:p>
          <a:p>
            <a:pPr lvl="1" eaLnBrk="1" hangingPunct="1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3647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26"/>
          <p:cNvSpPr txBox="1">
            <a:spLocks noChangeArrowheads="1"/>
          </p:cNvSpPr>
          <p:nvPr/>
        </p:nvSpPr>
        <p:spPr bwMode="auto">
          <a:xfrm>
            <a:off x="561975" y="1252538"/>
            <a:ext cx="5713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1. </a:t>
            </a:r>
            <a:r>
              <a:rPr lang="en-US" alt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Numero</a:t>
            </a:r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medio</a:t>
            </a:r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 di </a:t>
            </a:r>
            <a:r>
              <a:rPr lang="en-US" alt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differenze</a:t>
            </a:r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tra</a:t>
            </a:r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sequenze</a:t>
            </a:r>
            <a:r>
              <a:rPr lang="en-US" alt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</a:p>
        </p:txBody>
      </p:sp>
      <p:graphicFrame>
        <p:nvGraphicFramePr>
          <p:cNvPr id="35843" name="Object 1027"/>
          <p:cNvGraphicFramePr>
            <a:graphicFrameLocks noChangeAspect="1"/>
          </p:cNvGraphicFramePr>
          <p:nvPr/>
        </p:nvGraphicFramePr>
        <p:xfrm>
          <a:off x="2286000" y="1752600"/>
          <a:ext cx="4224338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37589" imgH="444307" progId="Equation.3">
                  <p:embed/>
                </p:oleObj>
              </mc:Choice>
              <mc:Fallback>
                <p:oleObj name="Equation" r:id="rId3" imgW="1637589" imgH="444307" progId="Equation.3">
                  <p:embed/>
                  <p:pic>
                    <p:nvPicPr>
                      <p:cNvPr id="35843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752600"/>
                        <a:ext cx="4224338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Text Box 1028"/>
          <p:cNvSpPr txBox="1">
            <a:spLocks noChangeArrowheads="1"/>
          </p:cNvSpPr>
          <p:nvPr/>
        </p:nvSpPr>
        <p:spPr bwMode="auto">
          <a:xfrm>
            <a:off x="685800" y="3886200"/>
            <a:ext cx="696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2. Normalizzazione per la lunghezza delle sequenze (L)</a:t>
            </a:r>
          </a:p>
        </p:txBody>
      </p:sp>
      <p:graphicFrame>
        <p:nvGraphicFramePr>
          <p:cNvPr id="35845" name="Object 1029"/>
          <p:cNvGraphicFramePr>
            <a:graphicFrameLocks noChangeAspect="1"/>
          </p:cNvGraphicFramePr>
          <p:nvPr/>
        </p:nvGraphicFramePr>
        <p:xfrm>
          <a:off x="3429000" y="4343400"/>
          <a:ext cx="1600200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44307" imgH="393529" progId="Equation.3">
                  <p:embed/>
                </p:oleObj>
              </mc:Choice>
              <mc:Fallback>
                <p:oleObj name="Equation" r:id="rId5" imgW="444307" imgH="393529" progId="Equation.3">
                  <p:embed/>
                  <p:pic>
                    <p:nvPicPr>
                      <p:cNvPr id="35845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343400"/>
                        <a:ext cx="1600200" cy="141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6" name="Text Box 1030"/>
          <p:cNvSpPr txBox="1">
            <a:spLocks noChangeArrowheads="1"/>
          </p:cNvSpPr>
          <p:nvPr/>
        </p:nvSpPr>
        <p:spPr bwMode="auto">
          <a:xfrm>
            <a:off x="2097088" y="514350"/>
            <a:ext cx="3873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36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π: </a:t>
            </a:r>
            <a:r>
              <a:rPr lang="en-US" altLang="it-IT" sz="2400" b="1">
                <a:solidFill>
                  <a:srgbClr val="FF9900"/>
                </a:solidFill>
                <a:latin typeface="Times New Roman" panose="02020603050405020304" pitchFamily="18" charset="0"/>
                <a:cs typeface="Times New Roman (Hebrew)" charset="0"/>
              </a:rPr>
              <a:t>la diversità nucleotidica </a:t>
            </a:r>
          </a:p>
        </p:txBody>
      </p:sp>
      <p:sp>
        <p:nvSpPr>
          <p:cNvPr id="35847" name="Text Box 1031"/>
          <p:cNvSpPr txBox="1">
            <a:spLocks noChangeArrowheads="1"/>
          </p:cNvSpPr>
          <p:nvPr/>
        </p:nvSpPr>
        <p:spPr bwMode="auto">
          <a:xfrm>
            <a:off x="447675" y="5438775"/>
            <a:ext cx="29225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ACAGCATTAGCA</a:t>
            </a:r>
          </a:p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ATAGCAATAGCT</a:t>
            </a:r>
          </a:p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ATAGCAATACCT</a:t>
            </a:r>
          </a:p>
        </p:txBody>
      </p:sp>
      <p:sp>
        <p:nvSpPr>
          <p:cNvPr id="35848" name="Text Box 1032"/>
          <p:cNvSpPr txBox="1">
            <a:spLocks noChangeArrowheads="1"/>
          </p:cNvSpPr>
          <p:nvPr/>
        </p:nvSpPr>
        <p:spPr bwMode="auto">
          <a:xfrm>
            <a:off x="5322888" y="5224463"/>
            <a:ext cx="38211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(1/3)*(3+1+4) = 8/3</a:t>
            </a:r>
          </a:p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(8/3)/12 = 0.222</a:t>
            </a:r>
          </a:p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In media ci sono 22.2% differenze tra le sequenze</a:t>
            </a:r>
          </a:p>
        </p:txBody>
      </p:sp>
      <p:sp>
        <p:nvSpPr>
          <p:cNvPr id="35849" name="Text Box 1033"/>
          <p:cNvSpPr txBox="1">
            <a:spLocks noChangeArrowheads="1"/>
          </p:cNvSpPr>
          <p:nvPr/>
        </p:nvSpPr>
        <p:spPr bwMode="auto">
          <a:xfrm>
            <a:off x="576263" y="5076825"/>
            <a:ext cx="128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esempio:</a:t>
            </a:r>
          </a:p>
        </p:txBody>
      </p:sp>
      <p:sp>
        <p:nvSpPr>
          <p:cNvPr id="35850" name="Line 1034"/>
          <p:cNvSpPr>
            <a:spLocks noChangeShapeType="1"/>
          </p:cNvSpPr>
          <p:nvPr/>
        </p:nvSpPr>
        <p:spPr bwMode="auto">
          <a:xfrm>
            <a:off x="4006850" y="6027738"/>
            <a:ext cx="784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51" name="AutoShape 1035"/>
          <p:cNvSpPr>
            <a:spLocks/>
          </p:cNvSpPr>
          <p:nvPr/>
        </p:nvSpPr>
        <p:spPr bwMode="auto">
          <a:xfrm rot="-5344841">
            <a:off x="3735388" y="2076450"/>
            <a:ext cx="334962" cy="1900238"/>
          </a:xfrm>
          <a:prstGeom prst="leftBrace">
            <a:avLst>
              <a:gd name="adj1" fmla="val 47275"/>
              <a:gd name="adj2" fmla="val 50000"/>
            </a:avLst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5852" name="Text Box 1036"/>
          <p:cNvSpPr txBox="1">
            <a:spLocks noChangeArrowheads="1"/>
          </p:cNvSpPr>
          <p:nvPr/>
        </p:nvSpPr>
        <p:spPr bwMode="auto">
          <a:xfrm>
            <a:off x="3074988" y="3200400"/>
            <a:ext cx="1546225" cy="466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algn="r" rtl="1" eaLnBrk="1" hangingPunct="1"/>
            <a:r>
              <a:rPr lang="en-US" altLang="it-IT" sz="2400">
                <a:solidFill>
                  <a:srgbClr val="FF9900"/>
                </a:solidFill>
                <a:latin typeface="Times New Roman" panose="02020603050405020304" pitchFamily="18" charset="0"/>
                <a:cs typeface="Times New Roman (Hebrew)" charset="0"/>
              </a:rPr>
              <a:t># di coppie</a:t>
            </a:r>
          </a:p>
        </p:txBody>
      </p:sp>
      <p:sp>
        <p:nvSpPr>
          <p:cNvPr id="35853" name="AutoShape 1037"/>
          <p:cNvSpPr>
            <a:spLocks/>
          </p:cNvSpPr>
          <p:nvPr/>
        </p:nvSpPr>
        <p:spPr bwMode="auto">
          <a:xfrm rot="-5344841">
            <a:off x="5916612" y="2617788"/>
            <a:ext cx="334963" cy="433388"/>
          </a:xfrm>
          <a:prstGeom prst="leftBrace">
            <a:avLst>
              <a:gd name="adj1" fmla="val 10782"/>
              <a:gd name="adj2" fmla="val 50000"/>
            </a:avLst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5854" name="Text Box 1038"/>
          <p:cNvSpPr txBox="1">
            <a:spLocks noChangeArrowheads="1"/>
          </p:cNvSpPr>
          <p:nvPr/>
        </p:nvSpPr>
        <p:spPr bwMode="auto">
          <a:xfrm>
            <a:off x="5105400" y="2971800"/>
            <a:ext cx="2609850" cy="8318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algn="ctr" rtl="1" eaLnBrk="1" hangingPunct="1"/>
            <a:r>
              <a:rPr lang="en-US" altLang="it-IT" sz="2400">
                <a:solidFill>
                  <a:srgbClr val="FF9900"/>
                </a:solidFill>
                <a:latin typeface="Times New Roman" panose="02020603050405020304" pitchFamily="18" charset="0"/>
                <a:cs typeface="Times New Roman (Hebrew)" charset="0"/>
              </a:rPr>
              <a:t># di differenze tra sequenze</a:t>
            </a:r>
          </a:p>
        </p:txBody>
      </p:sp>
      <p:sp>
        <p:nvSpPr>
          <p:cNvPr id="35855" name="Text Box 1039"/>
          <p:cNvSpPr txBox="1">
            <a:spLocks noChangeArrowheads="1"/>
          </p:cNvSpPr>
          <p:nvPr/>
        </p:nvSpPr>
        <p:spPr bwMode="auto">
          <a:xfrm>
            <a:off x="304800" y="152400"/>
            <a:ext cx="828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Quanto simili sono due sequenze prese a caso in una popolazione?</a:t>
            </a:r>
          </a:p>
        </p:txBody>
      </p:sp>
    </p:spTree>
    <p:extLst>
      <p:ext uri="{BB962C8B-B14F-4D97-AF65-F5344CB8AC3E}">
        <p14:creationId xmlns:p14="http://schemas.microsoft.com/office/powerpoint/2010/main" val="3099607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" r="20857"/>
          <a:stretch>
            <a:fillRect/>
          </a:stretch>
        </p:blipFill>
        <p:spPr bwMode="auto">
          <a:xfrm>
            <a:off x="1903413" y="804863"/>
            <a:ext cx="5337175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Rectangle 7"/>
          <p:cNvSpPr>
            <a:spLocks noChangeArrowheads="1"/>
          </p:cNvSpPr>
          <p:nvPr/>
        </p:nvSpPr>
        <p:spPr bwMode="auto">
          <a:xfrm>
            <a:off x="381000" y="0"/>
            <a:ext cx="8032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algn="r" rtl="1" eaLnBrk="1" hangingPunct="1"/>
            <a:r>
              <a:rPr lang="en-US" altLang="it-IT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Diversità</a:t>
            </a:r>
            <a:r>
              <a:rPr lang="en-US" altLang="it-IT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nucleotidica</a:t>
            </a:r>
            <a:r>
              <a:rPr lang="en-US" altLang="it-IT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nel</a:t>
            </a:r>
            <a:r>
              <a:rPr lang="en-US" altLang="it-IT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DNA </a:t>
            </a:r>
            <a:r>
              <a:rPr lang="en-US" altLang="it-IT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nucleare</a:t>
            </a:r>
            <a:r>
              <a:rPr lang="en-US" altLang="it-IT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</a:t>
            </a:r>
            <a:r>
              <a:rPr lang="en-US" altLang="it-IT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umano</a:t>
            </a:r>
            <a:endParaRPr lang="en-US" altLang="it-IT" sz="3200" dirty="0">
              <a:solidFill>
                <a:schemeClr val="bg2"/>
              </a:solidFill>
              <a:latin typeface="Times New Roman" panose="02020603050405020304" pitchFamily="18" charset="0"/>
              <a:cs typeface="Times New Roman (Hebrew)" charset="0"/>
            </a:endParaRPr>
          </a:p>
        </p:txBody>
      </p:sp>
      <p:sp>
        <p:nvSpPr>
          <p:cNvPr id="36868" name="Rectangle 8"/>
          <p:cNvSpPr>
            <a:spLocks noChangeArrowheads="1"/>
          </p:cNvSpPr>
          <p:nvPr/>
        </p:nvSpPr>
        <p:spPr bwMode="auto">
          <a:xfrm>
            <a:off x="6323013" y="771525"/>
            <a:ext cx="685800" cy="46482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4914900" y="6546850"/>
            <a:ext cx="422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1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0"/>
              </a:rPr>
              <a:t>Przeworski, M., et al.  (2000) Trends Genet 16, 296-302.</a:t>
            </a:r>
          </a:p>
        </p:txBody>
      </p:sp>
      <p:sp>
        <p:nvSpPr>
          <p:cNvPr id="36870" name="Rectangle 10"/>
          <p:cNvSpPr>
            <a:spLocks noChangeArrowheads="1"/>
          </p:cNvSpPr>
          <p:nvPr/>
        </p:nvSpPr>
        <p:spPr bwMode="auto">
          <a:xfrm>
            <a:off x="4279900" y="938213"/>
            <a:ext cx="88900" cy="117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6871" name="Rectangle 11"/>
          <p:cNvSpPr>
            <a:spLocks noChangeArrowheads="1"/>
          </p:cNvSpPr>
          <p:nvPr/>
        </p:nvSpPr>
        <p:spPr bwMode="auto">
          <a:xfrm>
            <a:off x="5899150" y="947738"/>
            <a:ext cx="88900" cy="117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6872" name="Text Box 12"/>
          <p:cNvSpPr txBox="1">
            <a:spLocks noChangeArrowheads="1"/>
          </p:cNvSpPr>
          <p:nvPr/>
        </p:nvSpPr>
        <p:spPr bwMode="auto">
          <a:xfrm>
            <a:off x="71438" y="5465763"/>
            <a:ext cx="3102131" cy="1323439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it-IT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Chr</a:t>
            </a:r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- chromosome</a:t>
            </a:r>
          </a:p>
          <a:p>
            <a:pPr eaLnBrk="1" hangingPunct="1"/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n - Number of samples examined</a:t>
            </a:r>
          </a:p>
          <a:p>
            <a:pPr eaLnBrk="1" hangingPunct="1"/>
            <a:r>
              <a:rPr lang="en-US" altLang="it-IT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bp</a:t>
            </a:r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- Number of </a:t>
            </a:r>
            <a:r>
              <a:rPr lang="en-US" altLang="it-IT" sz="1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basepair</a:t>
            </a:r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sequenced</a:t>
            </a:r>
          </a:p>
          <a:p>
            <a:pPr eaLnBrk="1" hangingPunct="1"/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S - Number of polymorphic sites</a:t>
            </a:r>
          </a:p>
          <a:p>
            <a:pPr eaLnBrk="1" hangingPunct="1"/>
            <a:r>
              <a:rPr lang="en-US" altLang="it-IT" sz="1600" dirty="0">
                <a:solidFill>
                  <a:schemeClr val="bg2"/>
                </a:solidFill>
                <a:latin typeface="Symbol" panose="05050102010706020507" pitchFamily="18" charset="2"/>
                <a:cs typeface="Times New Roman (Hebrew)" charset="0"/>
              </a:rPr>
              <a:t>p</a:t>
            </a:r>
            <a:r>
              <a:rPr lang="en-US" altLang="it-IT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 - Nucleotide diversity</a:t>
            </a:r>
          </a:p>
        </p:txBody>
      </p:sp>
      <p:sp>
        <p:nvSpPr>
          <p:cNvPr id="36873" name="Text Box 13"/>
          <p:cNvSpPr txBox="1">
            <a:spLocks noChangeArrowheads="1"/>
          </p:cNvSpPr>
          <p:nvPr/>
        </p:nvSpPr>
        <p:spPr bwMode="auto">
          <a:xfrm>
            <a:off x="4854575" y="539115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algn="r" rtl="1" eaLnBrk="1" hangingPunct="1"/>
            <a:r>
              <a:rPr lang="en-US" altLang="it-IT" sz="2400">
                <a:solidFill>
                  <a:schemeClr val="bg2"/>
                </a:solidFill>
                <a:latin typeface="Times New Roman" panose="02020603050405020304" pitchFamily="18" charset="0"/>
                <a:cs typeface="Times New Roman (Hebrew)" charset="0"/>
              </a:rPr>
              <a:t>In media ~ 0.1%</a:t>
            </a:r>
          </a:p>
        </p:txBody>
      </p:sp>
      <p:sp>
        <p:nvSpPr>
          <p:cNvPr id="36874" name="Rectangle 14"/>
          <p:cNvSpPr>
            <a:spLocks noChangeArrowheads="1"/>
          </p:cNvSpPr>
          <p:nvPr/>
        </p:nvSpPr>
        <p:spPr bwMode="auto">
          <a:xfrm>
            <a:off x="2032000" y="854075"/>
            <a:ext cx="5065713" cy="34925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2374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55776" y="188640"/>
            <a:ext cx="513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Diversità nucleotidica (DNA nucleare) nei primati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98918"/>
            <a:ext cx="7488832" cy="63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25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Mutazione</a:t>
            </a:r>
          </a:p>
        </p:txBody>
      </p:sp>
    </p:spTree>
    <p:extLst>
      <p:ext uri="{BB962C8B-B14F-4D97-AF65-F5344CB8AC3E}">
        <p14:creationId xmlns:p14="http://schemas.microsoft.com/office/powerpoint/2010/main" val="647738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915400" cy="746125"/>
          </a:xfrm>
        </p:spPr>
        <p:txBody>
          <a:bodyPr/>
          <a:lstStyle/>
          <a:p>
            <a:r>
              <a:rPr lang="it-IT" altLang="it-IT" sz="3200"/>
              <a:t>La variabilità genetica a livello molecolare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981200"/>
            <a:ext cx="8686800" cy="44196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endParaRPr lang="it-IT" altLang="it-IT" sz="2400" dirty="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endParaRPr lang="it-IT" altLang="it-IT" sz="2400" dirty="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/>
              <a:t>Singole </a:t>
            </a:r>
            <a:r>
              <a:rPr lang="it-IT" altLang="it-IT" sz="2400" dirty="0" err="1"/>
              <a:t>sost</a:t>
            </a:r>
            <a:r>
              <a:rPr lang="it-IT" altLang="it-IT" sz="2400" dirty="0"/>
              <a:t>. nucleotidiche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/>
              <a:t>Piccole inserzioni/delezioni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 err="1"/>
              <a:t>Microsatelliti</a:t>
            </a:r>
            <a:endParaRPr lang="it-IT" altLang="it-IT" sz="2400" dirty="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 err="1"/>
              <a:t>Minisatelliti</a:t>
            </a:r>
            <a:endParaRPr lang="it-IT" altLang="it-IT" sz="2400" dirty="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/>
              <a:t>Altri VNTR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/>
              <a:t>Inserzioni di elementi </a:t>
            </a:r>
            <a:r>
              <a:rPr lang="it-IT" altLang="it-IT" sz="2400" dirty="0" err="1"/>
              <a:t>retrotrasponibili</a:t>
            </a:r>
            <a:endParaRPr lang="it-IT" altLang="it-IT" sz="2400" dirty="0"/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/>
              <a:t>Varianti strutturali microscopiche e submicroscopiche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>
                <a:solidFill>
                  <a:srgbClr val="FF0000"/>
                </a:solidFill>
              </a:rPr>
              <a:t>Variabilità nel numero di cromosomi</a:t>
            </a:r>
          </a:p>
          <a:p>
            <a:pPr marL="609600" indent="-609600">
              <a:lnSpc>
                <a:spcPct val="80000"/>
              </a:lnSpc>
              <a:buFont typeface="Wingdings" panose="05000000000000000000" pitchFamily="2" charset="2"/>
              <a:buChar char="n"/>
            </a:pPr>
            <a:r>
              <a:rPr lang="it-IT" altLang="it-IT" sz="2400" dirty="0">
                <a:solidFill>
                  <a:srgbClr val="FF0000"/>
                </a:solidFill>
              </a:rPr>
              <a:t>Variabilità nel numero di </a:t>
            </a:r>
            <a:r>
              <a:rPr lang="it-IT" altLang="it-IT" sz="2400" dirty="0" err="1">
                <a:solidFill>
                  <a:srgbClr val="FF0000"/>
                </a:solidFill>
              </a:rPr>
              <a:t>ploidia</a:t>
            </a:r>
            <a:endParaRPr lang="it-IT" altLang="it-IT" sz="2400" dirty="0">
              <a:solidFill>
                <a:srgbClr val="FF0000"/>
              </a:solidFill>
            </a:endParaRPr>
          </a:p>
        </p:txBody>
      </p:sp>
      <p:pic>
        <p:nvPicPr>
          <p:cNvPr id="6148" name="Picture 4" descr="03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267200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927725" y="50609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50" name="AutoShape 6"/>
          <p:cNvSpPr>
            <a:spLocks/>
          </p:cNvSpPr>
          <p:nvPr/>
        </p:nvSpPr>
        <p:spPr bwMode="auto">
          <a:xfrm>
            <a:off x="5867400" y="5334000"/>
            <a:ext cx="457200" cy="609600"/>
          </a:xfrm>
          <a:prstGeom prst="rightBrace">
            <a:avLst>
              <a:gd name="adj1" fmla="val 11111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537325" y="5334000"/>
            <a:ext cx="2606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Generalmente non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polimorfici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(frequenza &lt; 0.01%)</a:t>
            </a:r>
          </a:p>
        </p:txBody>
      </p:sp>
    </p:spTree>
    <p:extLst>
      <p:ext uri="{BB962C8B-B14F-4D97-AF65-F5344CB8AC3E}">
        <p14:creationId xmlns:p14="http://schemas.microsoft.com/office/powerpoint/2010/main" val="594249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915400" cy="746125"/>
          </a:xfrm>
        </p:spPr>
        <p:txBody>
          <a:bodyPr/>
          <a:lstStyle/>
          <a:p>
            <a:r>
              <a:rPr lang="it-IT" altLang="it-IT" sz="3200"/>
              <a:t>La variabilità genetica a livello molecolare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4953000" cy="609600"/>
          </a:xfrm>
        </p:spPr>
        <p:txBody>
          <a:bodyPr/>
          <a:lstStyle/>
          <a:p>
            <a:r>
              <a:rPr lang="it-IT" altLang="it-IT" sz="2800"/>
              <a:t>Dove si trovano le mutazioni?</a:t>
            </a:r>
          </a:p>
        </p:txBody>
      </p:sp>
      <p:pic>
        <p:nvPicPr>
          <p:cNvPr id="48134" name="Picture 6" descr="03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4657725" cy="46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5181600" y="2241550"/>
            <a:ext cx="3810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Alcune mutazioni sono distribuite in modo casuale nei cromosomi, altre presentano una distribuzione non omogenea</a:t>
            </a:r>
          </a:p>
        </p:txBody>
      </p:sp>
    </p:spTree>
    <p:extLst>
      <p:ext uri="{BB962C8B-B14F-4D97-AF65-F5344CB8AC3E}">
        <p14:creationId xmlns:p14="http://schemas.microsoft.com/office/powerpoint/2010/main" val="2937747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915400" cy="746125"/>
          </a:xfrm>
        </p:spPr>
        <p:txBody>
          <a:bodyPr/>
          <a:lstStyle/>
          <a:p>
            <a:r>
              <a:rPr lang="it-IT" altLang="it-IT" sz="3200"/>
              <a:t>La variabilità genetica a livello molecolare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4953000" cy="609600"/>
          </a:xfrm>
        </p:spPr>
        <p:txBody>
          <a:bodyPr/>
          <a:lstStyle/>
          <a:p>
            <a:r>
              <a:rPr lang="it-IT" altLang="it-IT" sz="2800"/>
              <a:t>Tasso di mutazione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228184" y="1981200"/>
            <a:ext cx="29190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 differenti tipi di mutazioni differiscono circa il loro tasso di mutazione per diversi ordini di grandezza</a:t>
            </a:r>
          </a:p>
        </p:txBody>
      </p:sp>
      <p:pic>
        <p:nvPicPr>
          <p:cNvPr id="49158" name="Picture 6" descr="03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5025752" cy="48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802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915400" cy="746125"/>
          </a:xfrm>
        </p:spPr>
        <p:txBody>
          <a:bodyPr/>
          <a:lstStyle/>
          <a:p>
            <a:r>
              <a:rPr lang="it-IT" altLang="it-IT" sz="3200"/>
              <a:t>La variabilità genetica a livello molecolare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7766248" cy="609600"/>
          </a:xfrm>
        </p:spPr>
        <p:txBody>
          <a:bodyPr/>
          <a:lstStyle/>
          <a:p>
            <a:r>
              <a:rPr lang="it-IT" altLang="it-IT" sz="2800" dirty="0"/>
              <a:t>Tasso di mutazione in diversi organismi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" y="1752600"/>
            <a:ext cx="9006162" cy="4400875"/>
          </a:xfrm>
          <a:prstGeom prst="rect">
            <a:avLst/>
          </a:prstGeom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043608" y="3785894"/>
            <a:ext cx="16546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Virus e batteri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430742" y="2061924"/>
            <a:ext cx="25205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Batteri ed eucarioti</a:t>
            </a:r>
          </a:p>
        </p:txBody>
      </p:sp>
    </p:spTree>
    <p:extLst>
      <p:ext uri="{BB962C8B-B14F-4D97-AF65-F5344CB8AC3E}">
        <p14:creationId xmlns:p14="http://schemas.microsoft.com/office/powerpoint/2010/main" val="4084799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915400" cy="746125"/>
          </a:xfrm>
        </p:spPr>
        <p:txBody>
          <a:bodyPr/>
          <a:lstStyle/>
          <a:p>
            <a:r>
              <a:rPr lang="it-IT" altLang="it-IT" sz="3200"/>
              <a:t>La variabilità genetica a livello molecolare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7864" y="1087014"/>
            <a:ext cx="4309864" cy="609600"/>
          </a:xfrm>
        </p:spPr>
        <p:txBody>
          <a:bodyPr/>
          <a:lstStyle/>
          <a:p>
            <a:r>
              <a:rPr lang="it-IT" altLang="it-IT" sz="2800" dirty="0"/>
              <a:t>Tasso di mutazione ed Ne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25" y="1058862"/>
            <a:ext cx="2857707" cy="2825325"/>
          </a:xfrm>
          <a:prstGeom prst="rect">
            <a:avLst/>
          </a:prstGeom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057466"/>
              </p:ext>
            </p:extLst>
          </p:nvPr>
        </p:nvGraphicFramePr>
        <p:xfrm>
          <a:off x="4067944" y="1844189"/>
          <a:ext cx="4752528" cy="441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 Essentials" r:id="rId3" imgW="1958400" imgH="1819440" progId="CorelPHOTOPAINTEssentials.Image.16">
                  <p:embed/>
                </p:oleObj>
              </mc:Choice>
              <mc:Fallback>
                <p:oleObj name="PHOTO-PAINT Essentials" r:id="rId3" imgW="1958400" imgH="1819440" progId="CorelPHOTOPAINTEssentials.Image.16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7944" y="1844189"/>
                        <a:ext cx="4752528" cy="4413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89" y="3784410"/>
            <a:ext cx="3233355" cy="307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6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5026"/>
            <a:ext cx="8915400" cy="746125"/>
          </a:xfrm>
        </p:spPr>
        <p:txBody>
          <a:bodyPr/>
          <a:lstStyle/>
          <a:p>
            <a:r>
              <a:rPr lang="it-IT" altLang="it-IT" sz="3200" dirty="0"/>
              <a:t>La variabilità genetica a livello molecolare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4953000" cy="609600"/>
          </a:xfrm>
        </p:spPr>
        <p:txBody>
          <a:bodyPr/>
          <a:lstStyle/>
          <a:p>
            <a:r>
              <a:rPr lang="it-IT" altLang="it-IT" sz="2800"/>
              <a:t>Tasso di mutazione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980728"/>
            <a:ext cx="89725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28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915400" cy="746125"/>
          </a:xfrm>
        </p:spPr>
        <p:txBody>
          <a:bodyPr/>
          <a:lstStyle/>
          <a:p>
            <a:r>
              <a:rPr lang="it-IT" altLang="it-IT" sz="3200"/>
              <a:t>La variabilità genetica a livello molecolare</a:t>
            </a:r>
            <a:br>
              <a:rPr lang="it-IT" altLang="it-IT" sz="3200"/>
            </a:br>
            <a:r>
              <a:rPr lang="it-IT" altLang="it-IT" sz="2000"/>
              <a:t>1. singole sostituzioni nucleotidiche (SNS)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524000"/>
            <a:ext cx="5181600" cy="5334000"/>
          </a:xfrm>
        </p:spPr>
        <p:txBody>
          <a:bodyPr/>
          <a:lstStyle/>
          <a:p>
            <a:pPr marL="609600" indent="-609600"/>
            <a:r>
              <a:rPr lang="it-IT" altLang="it-IT" sz="2000" dirty="0"/>
              <a:t>E’ la forma di variazione del DNA più comune. </a:t>
            </a:r>
          </a:p>
          <a:p>
            <a:pPr marL="609600" indent="-609600">
              <a:buFont typeface="Wingdings" panose="05000000000000000000" pitchFamily="2" charset="2"/>
              <a:buChar char="n"/>
            </a:pPr>
            <a:r>
              <a:rPr lang="it-IT" altLang="it-IT" sz="2000" dirty="0"/>
              <a:t>Confrontando due autosomi umani omologhi, si osserverà </a:t>
            </a:r>
            <a:r>
              <a:rPr lang="it-IT" altLang="it-IT" sz="2000" b="1" u="sng" dirty="0"/>
              <a:t>una SNS ogni mille basi</a:t>
            </a:r>
          </a:p>
          <a:p>
            <a:pPr marL="609600" indent="-609600">
              <a:buFont typeface="Wingdings" panose="05000000000000000000" pitchFamily="2" charset="2"/>
              <a:buChar char="n"/>
            </a:pPr>
            <a:r>
              <a:rPr lang="it-IT" altLang="it-IT" sz="2000" dirty="0"/>
              <a:t>Confrontando una popolazione di cromosomi omologhi, si osserverà </a:t>
            </a:r>
            <a:r>
              <a:rPr lang="it-IT" altLang="it-IT" sz="2000" b="1" u="sng" dirty="0">
                <a:effectLst/>
              </a:rPr>
              <a:t>uno SNP ogni 200 basi</a:t>
            </a:r>
            <a:r>
              <a:rPr lang="it-IT" altLang="it-IT" sz="2000" dirty="0"/>
              <a:t>.</a:t>
            </a:r>
          </a:p>
          <a:p>
            <a:pPr marL="609600" indent="-609600">
              <a:buFont typeface="Wingdings" panose="05000000000000000000" pitchFamily="2" charset="2"/>
              <a:buChar char="n"/>
            </a:pPr>
            <a:r>
              <a:rPr lang="it-IT" altLang="it-IT" sz="2000" dirty="0"/>
              <a:t>Le transizioni sono 2 volte più frequenti delle </a:t>
            </a:r>
            <a:r>
              <a:rPr lang="it-IT" altLang="it-IT" sz="2000" dirty="0" err="1"/>
              <a:t>transversioni</a:t>
            </a:r>
            <a:endParaRPr lang="it-IT" altLang="it-IT" sz="2000" dirty="0"/>
          </a:p>
          <a:p>
            <a:pPr marL="609600" indent="-609600">
              <a:buFont typeface="Wingdings" panose="05000000000000000000" pitchFamily="2" charset="2"/>
              <a:buChar char="n"/>
            </a:pPr>
            <a:r>
              <a:rPr lang="it-IT" altLang="it-IT" sz="2000" dirty="0"/>
              <a:t>Il tasso di </a:t>
            </a:r>
            <a:r>
              <a:rPr lang="it-IT" altLang="it-IT" sz="2000" dirty="0" err="1"/>
              <a:t>mutaz</a:t>
            </a:r>
            <a:r>
              <a:rPr lang="it-IT" altLang="it-IT" sz="2000" dirty="0"/>
              <a:t>. più elevato si osserva per i </a:t>
            </a:r>
            <a:r>
              <a:rPr lang="it-IT" altLang="it-IT" sz="2000" dirty="0" err="1"/>
              <a:t>dinucleotidi</a:t>
            </a:r>
            <a:r>
              <a:rPr lang="it-IT" altLang="it-IT" sz="2000" dirty="0"/>
              <a:t> </a:t>
            </a:r>
            <a:r>
              <a:rPr lang="it-IT" altLang="it-IT" sz="2000" dirty="0" err="1"/>
              <a:t>CpG</a:t>
            </a:r>
            <a:endParaRPr lang="it-IT" altLang="it-IT" sz="2000" dirty="0"/>
          </a:p>
          <a:p>
            <a:pPr marL="609600" indent="-609600">
              <a:buFont typeface="Wingdings" panose="05000000000000000000" pitchFamily="2" charset="2"/>
              <a:buChar char="n"/>
            </a:pPr>
            <a:r>
              <a:rPr lang="it-IT" altLang="it-IT" sz="2000" dirty="0"/>
              <a:t>Il DNA mitocondriale è caratterizzato da un elevato tasso di mutazione (10 volte più elevato del DNA nucleare)		</a:t>
            </a:r>
          </a:p>
          <a:p>
            <a:pPr marL="609600" indent="-609600">
              <a:buFont typeface="Wingdings" panose="05000000000000000000" pitchFamily="2" charset="2"/>
              <a:buChar char="n"/>
            </a:pPr>
            <a:endParaRPr lang="it-IT" altLang="it-IT" sz="2000" dirty="0"/>
          </a:p>
        </p:txBody>
      </p:sp>
      <p:pic>
        <p:nvPicPr>
          <p:cNvPr id="46084" name="Picture 4" descr="03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2971800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003925" y="4298950"/>
            <a:ext cx="314007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 polimorfismi per SNS sono di norma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biallelici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 sono stabili da un punto di vista evolutivo (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UEPs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unique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event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polymorphisms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  </a:t>
            </a:r>
          </a:p>
        </p:txBody>
      </p:sp>
      <p:sp>
        <p:nvSpPr>
          <p:cNvPr id="2" name="Rettangolo arrotondato 1"/>
          <p:cNvSpPr/>
          <p:nvPr/>
        </p:nvSpPr>
        <p:spPr bwMode="auto">
          <a:xfrm>
            <a:off x="5724128" y="4005064"/>
            <a:ext cx="3312368" cy="2088232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131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2209800" y="6324600"/>
            <a:ext cx="5443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Il dinucleotide CpG è un hotspot di mutazione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228600" y="3048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1. singole sostituzioni nucleotidiche (SNS)</a:t>
            </a:r>
          </a:p>
        </p:txBody>
      </p:sp>
      <p:pic>
        <p:nvPicPr>
          <p:cNvPr id="50185" name="Picture 9" descr="03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6800"/>
            <a:ext cx="3605213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240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28600" y="4572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	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Le conseguenze delle mutazioni puntiformi sono molteplici </a:t>
            </a:r>
          </a:p>
        </p:txBody>
      </p:sp>
      <p:pic>
        <p:nvPicPr>
          <p:cNvPr id="51205" name="Picture 5" descr="03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6819900" cy="48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7239000" y="1752600"/>
            <a:ext cx="1905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maggior parte delle SNS è neutra, ma in alcuni casi si producono effetti sull’espressione dei geni</a:t>
            </a:r>
          </a:p>
        </p:txBody>
      </p:sp>
      <p:sp>
        <p:nvSpPr>
          <p:cNvPr id="2" name="Rettangolo arrotondato 1"/>
          <p:cNvSpPr/>
          <p:nvPr/>
        </p:nvSpPr>
        <p:spPr bwMode="auto">
          <a:xfrm>
            <a:off x="7239000" y="1752600"/>
            <a:ext cx="1725488" cy="2468488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26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5546725" y="2089150"/>
            <a:ext cx="359727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 microsatelliti sono una classe di DNA ripetuto in tandem (VNTR,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variable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number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of tandem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repeats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 caratterizzato da un piccolo numero di ripetizioni corte in tandem.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Sono comuni nel DNA nucleare di tutti gli eucarioti fino ad ora esaminati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Nell’uomo rappresentano circa 1% del genoma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" y="2286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Variabilità e mutabilità del genoma umano 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3.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Microsatelliti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 o short tandem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repeats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 (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STRs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)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Generalità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4320480" cy="319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Oval 9"/>
          <p:cNvSpPr>
            <a:spLocks noChangeArrowheads="1"/>
          </p:cNvSpPr>
          <p:nvPr/>
        </p:nvSpPr>
        <p:spPr bwMode="auto">
          <a:xfrm>
            <a:off x="1691680" y="4149080"/>
            <a:ext cx="762000" cy="1143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498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</a:rPr>
              <a:t>Assunti della legge di Hardy-Weinberg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ctr">
              <a:buFontTx/>
              <a:buAutoNum type="arabicPeriod"/>
            </a:pPr>
            <a:r>
              <a:rPr lang="en-US" sz="2400" b="1" dirty="0" err="1"/>
              <a:t>Accoppiamento</a:t>
            </a:r>
            <a:r>
              <a:rPr lang="en-US" sz="2400" b="1" dirty="0"/>
              <a:t> </a:t>
            </a:r>
            <a:r>
              <a:rPr lang="en-US" sz="2400" b="1" dirty="0" err="1"/>
              <a:t>casuale</a:t>
            </a:r>
            <a:r>
              <a:rPr lang="en-US" sz="2400" b="1" dirty="0"/>
              <a:t> </a:t>
            </a:r>
          </a:p>
          <a:p>
            <a:pPr marL="609600" indent="-609600" algn="ctr">
              <a:buFontTx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No </a:t>
            </a:r>
            <a:r>
              <a:rPr lang="en-US" sz="2400" b="1" dirty="0" err="1">
                <a:solidFill>
                  <a:srgbClr val="FF0000"/>
                </a:solidFill>
              </a:rPr>
              <a:t>mutazione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marL="609600" indent="-609600" algn="ctr">
              <a:buFontTx/>
              <a:buAutoNum type="arabicPeriod"/>
            </a:pPr>
            <a:r>
              <a:rPr lang="en-US" sz="2400" b="1" dirty="0"/>
              <a:t>No </a:t>
            </a:r>
            <a:r>
              <a:rPr lang="en-US" sz="2400" b="1" dirty="0" err="1"/>
              <a:t>migrazione</a:t>
            </a:r>
            <a:endParaRPr lang="en-US" sz="2400" b="1" dirty="0"/>
          </a:p>
          <a:p>
            <a:pPr marL="609600" indent="-609600" algn="ctr">
              <a:buFontTx/>
              <a:buAutoNum type="arabicPeriod"/>
            </a:pPr>
            <a:r>
              <a:rPr lang="en-US" sz="2400" b="1" dirty="0"/>
              <a:t>No </a:t>
            </a:r>
            <a:r>
              <a:rPr lang="en-US" sz="2400" b="1" dirty="0" err="1"/>
              <a:t>selezione</a:t>
            </a:r>
            <a:endParaRPr lang="en-US" sz="2400" b="1" dirty="0"/>
          </a:p>
          <a:p>
            <a:pPr marL="609600" indent="-609600" algn="ctr">
              <a:buFontTx/>
              <a:buAutoNum type="arabicPeriod"/>
            </a:pPr>
            <a:r>
              <a:rPr lang="en-US" sz="2400" b="1" dirty="0" err="1"/>
              <a:t>Popolazione</a:t>
            </a:r>
            <a:r>
              <a:rPr lang="en-US" sz="2400" b="1" dirty="0"/>
              <a:t> </a:t>
            </a:r>
            <a:r>
              <a:rPr lang="en-US" sz="2400" b="1" dirty="0" err="1"/>
              <a:t>infinita</a:t>
            </a:r>
            <a:r>
              <a:rPr lang="en-US" sz="2400" b="1" dirty="0"/>
              <a:t>	(no </a:t>
            </a:r>
            <a:r>
              <a:rPr lang="en-US" sz="2400" b="1" dirty="0" err="1"/>
              <a:t>deriva</a:t>
            </a:r>
            <a:r>
              <a:rPr lang="en-US" sz="2400" b="1" dirty="0"/>
              <a:t> </a:t>
            </a:r>
            <a:r>
              <a:rPr lang="en-US" sz="2400" b="1" dirty="0" err="1"/>
              <a:t>genetica</a:t>
            </a:r>
            <a:r>
              <a:rPr lang="en-US" sz="2400" b="1" dirty="0"/>
              <a:t>)</a:t>
            </a:r>
          </a:p>
          <a:p>
            <a:pPr marL="609600" indent="-609600"/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58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5" descr="03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788828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725" y="5289550"/>
            <a:ext cx="87788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 microsatelliti possono essere perfetti, interrotti o composti e vengono ulteriormente classificati in base alla lunghezza del motivo ripetuto (dinucleotide repeats, trinucleotide repeats ecc..)</a:t>
            </a: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7985125" y="2622550"/>
            <a:ext cx="912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perfetti</a:t>
            </a:r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 flipH="1" flipV="1">
            <a:off x="6781800" y="2362200"/>
            <a:ext cx="990600" cy="45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27" name="Line 9"/>
          <p:cNvSpPr>
            <a:spLocks noChangeShapeType="1"/>
          </p:cNvSpPr>
          <p:nvPr/>
        </p:nvSpPr>
        <p:spPr bwMode="auto">
          <a:xfrm flipH="1" flipV="1">
            <a:off x="6781800" y="2819400"/>
            <a:ext cx="9144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28" name="Line 10"/>
          <p:cNvSpPr>
            <a:spLocks noChangeShapeType="1"/>
          </p:cNvSpPr>
          <p:nvPr/>
        </p:nvSpPr>
        <p:spPr bwMode="auto">
          <a:xfrm flipH="1">
            <a:off x="7315200" y="2819400"/>
            <a:ext cx="457200" cy="45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29" name="Text Box 11"/>
          <p:cNvSpPr txBox="1">
            <a:spLocks noChangeArrowheads="1"/>
          </p:cNvSpPr>
          <p:nvPr/>
        </p:nvSpPr>
        <p:spPr bwMode="auto">
          <a:xfrm>
            <a:off x="7924800" y="3505200"/>
            <a:ext cx="1054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interrotti</a:t>
            </a:r>
          </a:p>
        </p:txBody>
      </p:sp>
      <p:sp>
        <p:nvSpPr>
          <p:cNvPr id="30730" name="Line 13"/>
          <p:cNvSpPr>
            <a:spLocks noChangeShapeType="1"/>
          </p:cNvSpPr>
          <p:nvPr/>
        </p:nvSpPr>
        <p:spPr bwMode="auto">
          <a:xfrm flipH="1">
            <a:off x="7162800" y="3733800"/>
            <a:ext cx="609600" cy="152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1" name="Text Box 14"/>
          <p:cNvSpPr txBox="1">
            <a:spLocks noChangeArrowheads="1"/>
          </p:cNvSpPr>
          <p:nvPr/>
        </p:nvSpPr>
        <p:spPr bwMode="auto">
          <a:xfrm>
            <a:off x="7908925" y="4222750"/>
            <a:ext cx="108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composti</a:t>
            </a:r>
          </a:p>
        </p:txBody>
      </p:sp>
      <p:sp>
        <p:nvSpPr>
          <p:cNvPr id="30732" name="Line 15"/>
          <p:cNvSpPr>
            <a:spLocks noChangeShapeType="1"/>
          </p:cNvSpPr>
          <p:nvPr/>
        </p:nvSpPr>
        <p:spPr bwMode="auto">
          <a:xfrm flipH="1">
            <a:off x="7391400" y="4419600"/>
            <a:ext cx="4572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3" name="Line 16"/>
          <p:cNvSpPr>
            <a:spLocks noChangeShapeType="1"/>
          </p:cNvSpPr>
          <p:nvPr/>
        </p:nvSpPr>
        <p:spPr bwMode="auto">
          <a:xfrm flipH="1">
            <a:off x="6324600" y="2819400"/>
            <a:ext cx="1447800" cy="914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0734" name="Line 17"/>
          <p:cNvSpPr>
            <a:spLocks noChangeShapeType="1"/>
          </p:cNvSpPr>
          <p:nvPr/>
        </p:nvSpPr>
        <p:spPr bwMode="auto">
          <a:xfrm flipH="1">
            <a:off x="6400800" y="3810000"/>
            <a:ext cx="1447800" cy="838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14300" y="2286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Variabilità e mutabilità del genoma umano 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3. microsatelliti o short tandem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repeats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 (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STRs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)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Generalità</a:t>
            </a:r>
          </a:p>
        </p:txBody>
      </p:sp>
    </p:spTree>
    <p:extLst>
      <p:ext uri="{BB962C8B-B14F-4D97-AF65-F5344CB8AC3E}">
        <p14:creationId xmlns:p14="http://schemas.microsoft.com/office/powerpoint/2010/main" val="3906454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838200" y="1194832"/>
            <a:ext cx="845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 microsatelliti sono distribuiti in modo abbastanza omogeneo nel genoma umano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7000" y="2286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Variabilità e mutabilità del genoma umano 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3. microsatelliti o short tandem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repeats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 (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STRs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)</a:t>
            </a:r>
            <a:b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Distribuzione</a:t>
            </a:r>
          </a:p>
        </p:txBody>
      </p:sp>
      <p:pic>
        <p:nvPicPr>
          <p:cNvPr id="52332" name="Picture 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84984"/>
            <a:ext cx="7848872" cy="13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7584" y="4623850"/>
            <a:ext cx="8458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Distribuzione dei di- e tri-nucleotide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repeats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lunghi &gt;15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repeats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nel braccio corto del cromosoma 19</a:t>
            </a:r>
          </a:p>
        </p:txBody>
      </p:sp>
    </p:spTree>
    <p:extLst>
      <p:ext uri="{BB962C8B-B14F-4D97-AF65-F5344CB8AC3E}">
        <p14:creationId xmlns:p14="http://schemas.microsoft.com/office/powerpoint/2010/main" val="3311485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57200"/>
            <a:ext cx="8915400" cy="746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it-IT" sz="2000"/>
              <a:t>Variabilità e mutabilità del genoma umano </a:t>
            </a:r>
            <a:br>
              <a:rPr lang="it-IT" sz="2000"/>
            </a:br>
            <a:r>
              <a:rPr lang="it-IT" sz="2000"/>
              <a:t>3. microsatelliti o short tandem repeats (STRs)</a:t>
            </a:r>
            <a:br>
              <a:rPr lang="it-IT" sz="2000"/>
            </a:br>
            <a:r>
              <a:rPr lang="it-IT" sz="2000">
                <a:solidFill>
                  <a:srgbClr val="FFFF00"/>
                </a:solidFill>
              </a:rPr>
              <a:t>Variabilità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31747" name="Text Box 15"/>
          <p:cNvSpPr txBox="1">
            <a:spLocks noChangeArrowheads="1"/>
          </p:cNvSpPr>
          <p:nvPr/>
        </p:nvSpPr>
        <p:spPr bwMode="auto">
          <a:xfrm>
            <a:off x="990600" y="1828801"/>
            <a:ext cx="782987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Il polimorfismo nei microsatelliti consiste nel diverso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numero di copie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del motivo semplice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sono generalmente sistemi polimorfici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multiallelici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il numero degli alleli nelle popolazioni è spesso compreso tra 4 e 30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il grado di variabilità dei microsatelliti è correlato positivamente con il numero di ripetizioni;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 corti sono in genere monomorfici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 causa dell’elevato tasso di mutazione, gli alleli dei microsatelliti uguali in stato spesso non lo sono per discendenza (non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UEPs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Microsatelliti interrotti in genere mostrano un grado minore di variabilità di microsatelliti perfetti di pari lunghezza </a:t>
            </a:r>
          </a:p>
        </p:txBody>
      </p:sp>
    </p:spTree>
    <p:extLst>
      <p:ext uri="{BB962C8B-B14F-4D97-AF65-F5344CB8AC3E}">
        <p14:creationId xmlns:p14="http://schemas.microsoft.com/office/powerpoint/2010/main" val="2933673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2900" y="1844824"/>
            <a:ext cx="3347864" cy="252028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it-IT" sz="1600" dirty="0"/>
              <a:t>Il tasso di mutazione è molto elevato, generalmente intorno a </a:t>
            </a:r>
          </a:p>
          <a:p>
            <a:pPr eaLnBrk="1" hangingPunct="1">
              <a:defRPr/>
            </a:pPr>
            <a:r>
              <a:rPr lang="it-IT" sz="1600" dirty="0">
                <a:solidFill>
                  <a:srgbClr val="FFFF00"/>
                </a:solidFill>
              </a:rPr>
              <a:t>10</a:t>
            </a:r>
            <a:r>
              <a:rPr lang="it-IT" sz="1600" baseline="30000" dirty="0">
                <a:solidFill>
                  <a:srgbClr val="FFFF00"/>
                </a:solidFill>
              </a:rPr>
              <a:t>-3</a:t>
            </a:r>
            <a:r>
              <a:rPr lang="it-IT" sz="1600" dirty="0">
                <a:solidFill>
                  <a:srgbClr val="FFFF00"/>
                </a:solidFill>
              </a:rPr>
              <a:t> </a:t>
            </a:r>
            <a:r>
              <a:rPr lang="it-IT" sz="1600" dirty="0" err="1">
                <a:solidFill>
                  <a:srgbClr val="FFFF00"/>
                </a:solidFill>
              </a:rPr>
              <a:t>mut</a:t>
            </a:r>
            <a:r>
              <a:rPr lang="it-IT" sz="1600" dirty="0">
                <a:solidFill>
                  <a:srgbClr val="FFFF00"/>
                </a:solidFill>
              </a:rPr>
              <a:t>/STR/generazione.</a:t>
            </a:r>
          </a:p>
          <a:p>
            <a:pPr eaLnBrk="1" hangingPunct="1">
              <a:defRPr/>
            </a:pPr>
            <a:endParaRPr lang="it-IT" sz="1600" dirty="0"/>
          </a:p>
          <a:p>
            <a:pPr eaLnBrk="1" hangingPunct="1">
              <a:defRPr/>
            </a:pPr>
            <a:r>
              <a:rPr lang="it-IT" sz="1600" dirty="0"/>
              <a:t>L’elevato tasso di mutazione nei microsatelliti è dovuto a </a:t>
            </a:r>
            <a:r>
              <a:rPr lang="it-IT" sz="1600" dirty="0">
                <a:solidFill>
                  <a:srgbClr val="FFFF00"/>
                </a:solidFill>
              </a:rPr>
              <a:t>scivolamento della polimerasi in replicazione</a:t>
            </a:r>
            <a:r>
              <a:rPr lang="it-IT" sz="1600" dirty="0"/>
              <a:t> («</a:t>
            </a:r>
            <a:r>
              <a:rPr lang="it-IT" sz="1600" dirty="0" err="1"/>
              <a:t>slippage</a:t>
            </a:r>
            <a:r>
              <a:rPr lang="it-IT" sz="1600" dirty="0"/>
              <a:t> </a:t>
            </a:r>
            <a:r>
              <a:rPr lang="it-IT" sz="1600" dirty="0" err="1"/>
              <a:t>strand</a:t>
            </a:r>
            <a:r>
              <a:rPr lang="it-IT" sz="1600" dirty="0"/>
              <a:t> </a:t>
            </a:r>
            <a:r>
              <a:rPr lang="it-IT" sz="1600" dirty="0" err="1"/>
              <a:t>mispairing</a:t>
            </a:r>
            <a:r>
              <a:rPr lang="it-IT" sz="1600" dirty="0"/>
              <a:t>»)</a:t>
            </a:r>
          </a:p>
        </p:txBody>
      </p:sp>
      <p:sp>
        <p:nvSpPr>
          <p:cNvPr id="2" name="Rettangolo 1"/>
          <p:cNvSpPr/>
          <p:nvPr/>
        </p:nvSpPr>
        <p:spPr>
          <a:xfrm>
            <a:off x="1187624" y="0"/>
            <a:ext cx="647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Variabilità e mutabilità del genoma umano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3. microsatelliti o short tandem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repeats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Mutabilità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92"/>
            <a:ext cx="580745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642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1981200"/>
            <a:ext cx="6444208" cy="441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600" dirty="0"/>
              <a:t>I </a:t>
            </a:r>
            <a:r>
              <a:rPr lang="it-IT" sz="1600" dirty="0" err="1"/>
              <a:t>tetranucleotide</a:t>
            </a:r>
            <a:r>
              <a:rPr lang="it-IT" sz="1600" dirty="0"/>
              <a:t> </a:t>
            </a:r>
            <a:r>
              <a:rPr lang="it-IT" sz="1600" dirty="0" err="1"/>
              <a:t>repeats</a:t>
            </a:r>
            <a:r>
              <a:rPr lang="it-IT" sz="1600" dirty="0"/>
              <a:t> sono più mutabili dei </a:t>
            </a:r>
            <a:r>
              <a:rPr lang="it-IT" sz="1600" dirty="0" err="1"/>
              <a:t>dinucleotide</a:t>
            </a:r>
            <a:r>
              <a:rPr lang="it-IT" sz="1600" dirty="0"/>
              <a:t> </a:t>
            </a:r>
            <a:r>
              <a:rPr lang="it-IT" sz="1600" dirty="0" err="1"/>
              <a:t>repeats</a:t>
            </a:r>
            <a:r>
              <a:rPr lang="it-IT" sz="1600" dirty="0"/>
              <a:t> (figura)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600" dirty="0" err="1"/>
              <a:t>Microsatelliti</a:t>
            </a:r>
            <a:r>
              <a:rPr lang="it-IT" sz="1600" dirty="0"/>
              <a:t> più lunghi sono più mutabili di </a:t>
            </a:r>
            <a:r>
              <a:rPr lang="it-IT" sz="1600" dirty="0" err="1"/>
              <a:t>microsatelliti</a:t>
            </a:r>
            <a:r>
              <a:rPr lang="it-IT" sz="1600" dirty="0"/>
              <a:t> più corti (figura)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it-IT" sz="14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it-IT" sz="2400" dirty="0"/>
          </a:p>
          <a:p>
            <a:pPr eaLnBrk="1" hangingPunct="1">
              <a:defRPr/>
            </a:pPr>
            <a:endParaRPr lang="it-IT" sz="2400" dirty="0"/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3851920" y="3861048"/>
            <a:ext cx="529208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 mutazione avviene principalmente per aumento o diminuzione di una singola unità ripetitiva, soprattutto nei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con unità ripetitiva più lunga.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interrotti tendono ad essere meno mutabili di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non interrotti di pari lunghezza.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 mutazione nei microsatelliti generalmente non ha effetti fenotipici, ma in alcuni casi è causa di importanti malattie (Patologie da DNA instabile)</a:t>
            </a:r>
          </a:p>
        </p:txBody>
      </p:sp>
      <p:sp>
        <p:nvSpPr>
          <p:cNvPr id="2" name="Rettangolo 1"/>
          <p:cNvSpPr/>
          <p:nvPr/>
        </p:nvSpPr>
        <p:spPr>
          <a:xfrm>
            <a:off x="1115616" y="0"/>
            <a:ext cx="647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Variabilità e mutabilità del genoma umano 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3. microsatelliti o short tandem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repeats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Mutabilità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" y="1124745"/>
            <a:ext cx="268712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34861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674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497261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Oval 9"/>
          <p:cNvSpPr>
            <a:spLocks noChangeArrowheads="1"/>
          </p:cNvSpPr>
          <p:nvPr/>
        </p:nvSpPr>
        <p:spPr bwMode="auto">
          <a:xfrm>
            <a:off x="1907704" y="2708920"/>
            <a:ext cx="1295400" cy="274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4821" name="Text Box 10"/>
          <p:cNvSpPr txBox="1">
            <a:spLocks noChangeArrowheads="1"/>
          </p:cNvSpPr>
          <p:nvPr/>
        </p:nvSpPr>
        <p:spPr bwMode="auto">
          <a:xfrm>
            <a:off x="5652120" y="1844824"/>
            <a:ext cx="33686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 minisatelliti sono una classe di DNA ripetuto in tandem. Hanno un motivo ripetuto di 8-100 basi ed un numero di ripetizioni spesso elevato (fino a 1000)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Sono localizzati spesso nelle regioni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sub-telomeriche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(soprattutto i minisatelliti ricchi in GC)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300" y="304800"/>
            <a:ext cx="8915400" cy="746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Variabilità e mutabilità del genoma umano </a:t>
            </a:r>
            <a:br>
              <a:rPr lang="it-IT" sz="2000" dirty="0"/>
            </a:br>
            <a:r>
              <a:rPr lang="it-IT" sz="2000" dirty="0"/>
              <a:t>4. Minisatelliti</a:t>
            </a:r>
            <a:br>
              <a:rPr lang="it-IT" sz="2000" dirty="0"/>
            </a:br>
            <a:r>
              <a:rPr lang="it-IT" sz="2000" dirty="0">
                <a:solidFill>
                  <a:srgbClr val="FFFF00"/>
                </a:solidFill>
              </a:rPr>
              <a:t>Generalità</a:t>
            </a:r>
          </a:p>
        </p:txBody>
      </p:sp>
    </p:spTree>
    <p:extLst>
      <p:ext uri="{BB962C8B-B14F-4D97-AF65-F5344CB8AC3E}">
        <p14:creationId xmlns:p14="http://schemas.microsoft.com/office/powerpoint/2010/main" val="500671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1115616" y="3284984"/>
            <a:ext cx="802838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Come per i microsatelliti il polimorfismo consiste nel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diverso numero di ripetizioni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 tandem.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Il numero di alleli è spesso molto elevato ed i  differenti alleli differiscono per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lunghezza ma anche per sequenza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(diverso da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microsatelliti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vedi figura)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Il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processo di mutazione è complesso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 coinvolge oltre allo scivolamento della polimerasi anche la conversione genica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interallelica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Il tasso di mutazione è molto elevato (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-2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mutazioni/ generazione /minisatellite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Alcuni minisatelliti sono coinvolti in patologie da «DNA instabile»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300" y="304800"/>
            <a:ext cx="8915400" cy="746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Variabilità e mutabilità del genoma umano </a:t>
            </a:r>
            <a:br>
              <a:rPr lang="it-IT" sz="2000" dirty="0"/>
            </a:br>
            <a:r>
              <a:rPr lang="it-IT" sz="2000" dirty="0"/>
              <a:t>4. Minisatelliti</a:t>
            </a:r>
            <a:br>
              <a:rPr lang="it-IT" sz="2000" dirty="0"/>
            </a:br>
            <a:r>
              <a:rPr lang="it-IT" sz="2000" dirty="0">
                <a:solidFill>
                  <a:srgbClr val="FFFF00"/>
                </a:solidFill>
              </a:rPr>
              <a:t>Variabilità e mutabilità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01" y="1844824"/>
            <a:ext cx="819058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052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5.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DNA satellite (macrosatelliti) e ripetizioni telomeriche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4400" b="1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6326" name="Picture 6" descr="03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7" name="Oval 7"/>
          <p:cNvSpPr>
            <a:spLocks noChangeArrowheads="1"/>
          </p:cNvSpPr>
          <p:nvPr/>
        </p:nvSpPr>
        <p:spPr bwMode="auto">
          <a:xfrm>
            <a:off x="3124200" y="2514600"/>
            <a:ext cx="1295400" cy="274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622925" y="2012950"/>
            <a:ext cx="352107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IL DNA satellite (macrosatellite) è caratterizzato da ripetizioni lunghe (spesso) &gt;1000 basi, ed una lunghezza totale di diverse decine di migliaia di basi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Il suo polimorfismo è dovuto in gran parte a ricombinazione omologa ineguale tra omologhi o cromatidi fratelli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Sebbene altamente polimorfico, non è facilmente utilizzabile come marcatore a causa delle sue dimensioni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>
            <a:off x="1143000" y="1828800"/>
            <a:ext cx="838200" cy="838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88925" y="5822950"/>
            <a:ext cx="3438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Ripetizioni telomeriche: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Nell’uomo (ttaggg) X 2000-3000</a:t>
            </a:r>
          </a:p>
        </p:txBody>
      </p:sp>
    </p:spTree>
    <p:extLst>
      <p:ext uri="{BB962C8B-B14F-4D97-AF65-F5344CB8AC3E}">
        <p14:creationId xmlns:p14="http://schemas.microsoft.com/office/powerpoint/2010/main" val="2123450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7"/>
          <p:cNvSpPr txBox="1">
            <a:spLocks noChangeArrowheads="1"/>
          </p:cNvSpPr>
          <p:nvPr/>
        </p:nvSpPr>
        <p:spPr bwMode="auto">
          <a:xfrm>
            <a:off x="5334000" y="1936750"/>
            <a:ext cx="3810000" cy="452431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Il polimorfismo consiste nella presenza o assenza dell’elemento in una determinata posizione del genoma. 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Necessariamente </a:t>
            </a:r>
            <a:r>
              <a:rPr lang="it-IT" dirty="0" err="1">
                <a:solidFill>
                  <a:schemeClr val="tx1"/>
                </a:solidFill>
              </a:rPr>
              <a:t>biallelici</a:t>
            </a:r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Sempre </a:t>
            </a:r>
            <a:r>
              <a:rPr lang="it-IT" dirty="0" err="1">
                <a:solidFill>
                  <a:schemeClr val="tx1"/>
                </a:solidFill>
              </a:rPr>
              <a:t>UEPs</a:t>
            </a:r>
            <a:r>
              <a:rPr lang="it-IT" dirty="0">
                <a:solidFill>
                  <a:schemeClr val="tx1"/>
                </a:solidFill>
              </a:rPr>
              <a:t> (alleli derivati uguali per discendenza)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Nell’uomo tre sole classi attive nella </a:t>
            </a:r>
            <a:r>
              <a:rPr lang="it-IT" dirty="0">
                <a:solidFill>
                  <a:srgbClr val="FFFF00"/>
                </a:solidFill>
              </a:rPr>
              <a:t>linea germinale</a:t>
            </a:r>
            <a:r>
              <a:rPr lang="it-IT" dirty="0">
                <a:solidFill>
                  <a:schemeClr val="tx1"/>
                </a:solidFill>
              </a:rPr>
              <a:t>: L1 (LINE), </a:t>
            </a:r>
            <a:r>
              <a:rPr lang="it-IT" dirty="0" err="1">
                <a:solidFill>
                  <a:schemeClr val="tx1"/>
                </a:solidFill>
              </a:rPr>
              <a:t>Alu</a:t>
            </a:r>
            <a:r>
              <a:rPr lang="it-IT" dirty="0">
                <a:solidFill>
                  <a:schemeClr val="tx1"/>
                </a:solidFill>
              </a:rPr>
              <a:t> (SINE) ed SVA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>
              <a:defRPr/>
            </a:pPr>
            <a:endParaRPr lang="it-IT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25" y="228600"/>
            <a:ext cx="8915400" cy="7461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Variabilità e mutabilità del genoma umano </a:t>
            </a:r>
            <a:br>
              <a:rPr lang="it-IT" sz="2000" dirty="0"/>
            </a:br>
            <a:r>
              <a:rPr lang="it-IT" sz="2000" dirty="0"/>
              <a:t>6. Elementi trasponibili</a:t>
            </a:r>
            <a:br>
              <a:rPr lang="it-IT" sz="2000" dirty="0"/>
            </a:br>
            <a:r>
              <a:rPr lang="it-IT" sz="2000" dirty="0">
                <a:solidFill>
                  <a:srgbClr val="FFFF00"/>
                </a:solidFill>
              </a:rPr>
              <a:t>Variabilità</a:t>
            </a:r>
          </a:p>
        </p:txBody>
      </p:sp>
      <p:pic>
        <p:nvPicPr>
          <p:cNvPr id="7" name="Immagine 6" descr="Immagine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523428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03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4632325" y="1936750"/>
            <a:ext cx="4511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6. Inserzione di elementi trasponibili - Alu</a:t>
            </a:r>
          </a:p>
        </p:txBody>
      </p:sp>
      <p:pic>
        <p:nvPicPr>
          <p:cNvPr id="1873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3749675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5318125" y="1860550"/>
            <a:ext cx="367347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Struttura e trasposizione di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Alu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Gli elementi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Alu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sono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retrotrasposoni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non autonomi, lunghi circa 290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bp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omologhi all’RNA 7SL.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Contengono un promotore interno per la RNA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III, presentano un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-A terminale e sono fiancheggiati da ripetizioni terminali dirette.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Non codificano per proteine.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Per la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retrotrasposizione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sfruttano proteine codificate da L1. </a:t>
            </a:r>
          </a:p>
        </p:txBody>
      </p:sp>
    </p:spTree>
    <p:extLst>
      <p:ext uri="{BB962C8B-B14F-4D97-AF65-F5344CB8AC3E}">
        <p14:creationId xmlns:p14="http://schemas.microsoft.com/office/powerpoint/2010/main" val="2614261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620688"/>
            <a:ext cx="91440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Cos’è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e?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Cos’è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il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tasso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di </a:t>
            </a:r>
            <a:r>
              <a:rPr kumimoji="0" lang="en-US" altLang="it-IT" sz="2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mutazione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Numero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di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mutazioni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per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unità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di </a:t>
            </a:r>
            <a:r>
              <a:rPr lang="en-US" altLang="it-IT" i="1" dirty="0">
                <a:solidFill>
                  <a:srgbClr val="0000FF"/>
                </a:solidFill>
                <a:latin typeface="Arial" panose="020B0604020202020204" pitchFamily="34" charset="0"/>
              </a:rPr>
              <a:t>tempo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e </a:t>
            </a:r>
            <a:r>
              <a:rPr lang="en-US" altLang="it-IT" i="1" dirty="0">
                <a:solidFill>
                  <a:srgbClr val="0000FF"/>
                </a:solidFill>
                <a:latin typeface="Arial" panose="020B0604020202020204" pitchFamily="34" charset="0"/>
              </a:rPr>
              <a:t>di </a:t>
            </a:r>
            <a:r>
              <a:rPr lang="en-US" altLang="it-IT" i="1" dirty="0" err="1">
                <a:solidFill>
                  <a:srgbClr val="0000FF"/>
                </a:solidFill>
                <a:latin typeface="Arial" panose="020B0604020202020204" pitchFamily="34" charset="0"/>
              </a:rPr>
              <a:t>spazio</a:t>
            </a:r>
            <a:endParaRPr kumimoji="0" lang="en-US" altLang="it-IT" i="1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Parlando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di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tasso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di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bisogna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sempre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specificare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a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cosa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si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fa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riferimento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i="1" dirty="0">
                <a:solidFill>
                  <a:srgbClr val="0000FF"/>
                </a:solidFill>
                <a:latin typeface="Arial" panose="020B0604020202020204" pitchFamily="34" charset="0"/>
              </a:rPr>
              <a:t>Tempo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Tasso di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per anno?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generazione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?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divisione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cellulare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i="1" dirty="0" err="1">
                <a:solidFill>
                  <a:srgbClr val="0000FF"/>
                </a:solidFill>
                <a:latin typeface="Arial" panose="020B0604020202020204" pitchFamily="34" charset="0"/>
              </a:rPr>
              <a:t>Spazio</a:t>
            </a:r>
            <a:endParaRPr lang="en-US" altLang="it-IT" i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Tasso di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 per base? gene? </a:t>
            </a:r>
            <a:r>
              <a:rPr lang="en-US" altLang="it-IT" dirty="0" err="1">
                <a:solidFill>
                  <a:srgbClr val="0000FF"/>
                </a:solidFill>
                <a:latin typeface="Arial" panose="020B0604020202020204" pitchFamily="34" charset="0"/>
              </a:rPr>
              <a:t>genoma</a:t>
            </a:r>
            <a:r>
              <a:rPr lang="en-US" altLang="it-IT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sz="2400" b="1" baseline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41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632325" y="1936750"/>
            <a:ext cx="4511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6. Inserzione di elementi trasponibili - Alu</a:t>
            </a:r>
          </a:p>
        </p:txBody>
      </p:sp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1102296"/>
            <a:ext cx="519468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6384925" y="2012950"/>
            <a:ext cx="26717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Esistono diverse famiglie di elementi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Alu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contraddistinte da specifiche mutazioni</a:t>
            </a:r>
          </a:p>
        </p:txBody>
      </p:sp>
    </p:spTree>
    <p:extLst>
      <p:ext uri="{BB962C8B-B14F-4D97-AF65-F5344CB8AC3E}">
        <p14:creationId xmlns:p14="http://schemas.microsoft.com/office/powerpoint/2010/main" val="2973957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4632325" y="1936750"/>
            <a:ext cx="4511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Inserzione di elementi trasponibili -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Alu</a:t>
            </a: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6384925" y="2012950"/>
            <a:ext cx="26717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maggior parte degli elementi Alu polimorfici nell’uomo appartengono alla famiglia Alu Y (e sottofamiglie). </a:t>
            </a:r>
          </a:p>
        </p:txBody>
      </p:sp>
      <p:pic>
        <p:nvPicPr>
          <p:cNvPr id="183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2850"/>
            <a:ext cx="4816475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0"/>
            <a:ext cx="26670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6232525" y="6203950"/>
            <a:ext cx="2640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Sottofam. Alu Y (Young)</a:t>
            </a:r>
          </a:p>
        </p:txBody>
      </p:sp>
    </p:spTree>
    <p:extLst>
      <p:ext uri="{BB962C8B-B14F-4D97-AF65-F5344CB8AC3E}">
        <p14:creationId xmlns:p14="http://schemas.microsoft.com/office/powerpoint/2010/main" val="2662419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4632325" y="1936750"/>
            <a:ext cx="4511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 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Inserzione di elementi trasponibili – L1</a:t>
            </a:r>
          </a:p>
        </p:txBody>
      </p:sp>
      <p:pic>
        <p:nvPicPr>
          <p:cNvPr id="1843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4953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1050925" y="3232150"/>
            <a:ext cx="7788275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Gli elementi retrotrasponibili umani L1 sono una classe di LINEs lunghe circa 6 kb. Si traspongono in modo autonomo, sfruttando una reverse trascrittasi da esse codificata ed una endonucleasi che taglia il DNA nel sito di inserzione.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Producono delle ripetizioni dirette (TSD) in corrispondenza del sito di inserzione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famiglia L1 è l’unica LINE attiva nel genoma umano, principalmente con la sottofamiglia LINE1 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9989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  <a:b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6.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Inserzione di elementi trasponibili - SVA</a:t>
            </a:r>
          </a:p>
        </p:txBody>
      </p:sp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6096000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5" name="Text Box 7"/>
          <p:cNvSpPr txBox="1">
            <a:spLocks noChangeArrowheads="1"/>
          </p:cNvSpPr>
          <p:nvPr/>
        </p:nvSpPr>
        <p:spPr bwMode="auto">
          <a:xfrm>
            <a:off x="6324600" y="1600200"/>
            <a:ext cx="1597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Elemento SVA</a:t>
            </a:r>
          </a:p>
        </p:txBody>
      </p:sp>
      <p:pic>
        <p:nvPicPr>
          <p:cNvPr id="1863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76675"/>
            <a:ext cx="426720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7" name="Text Box 9"/>
          <p:cNvSpPr txBox="1">
            <a:spLocks noChangeArrowheads="1"/>
          </p:cNvSpPr>
          <p:nvPr/>
        </p:nvSpPr>
        <p:spPr bwMode="auto">
          <a:xfrm>
            <a:off x="990600" y="5029200"/>
            <a:ext cx="32734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Famiglie SVA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Famiglie E e F attive nell’uomo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593725" y="2698750"/>
            <a:ext cx="63849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SVA = SINE-R; VNTR; Alu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Elemento non autonomo (sfrutta trascrittasi inversa di LINE?)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Presenza di poly A al 3’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Target site duplications (TSD) fiancheggianti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31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7. Varianti strutturali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914400" y="1905000"/>
            <a:ext cx="8229600" cy="47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Le varianti strutturali coinvolgono variazioni di grandi porzioni (&gt; 1kb) del genoma.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Si possono distinguere due classi: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Grandi varianti strutturali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(&gt;3 Mb), visibili al microscopio, includono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aneuploidie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riarrangiamenti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 siti fragili.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Le grandi varianti strutturali </a:t>
            </a:r>
            <a:r>
              <a:rPr kumimoji="0" lang="it-IT" altLang="it-IT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generalmente non mostrano polimorfismo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nelle popolazioni (frequenza dell’allele più comune &gt; 95%) poiché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controselezionate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 Esempi di polimorfismo sono una inversione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pericentromerica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del cromosoma 9 e la variazione di lunghezza della regione eterocromatica del braccio lungo del cromosoma Y.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Varianti strutturali submicroscopiche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</a:t>
            </a:r>
            <a:r>
              <a:rPr lang="it-IT" altLang="it-IT" dirty="0">
                <a:solidFill>
                  <a:srgbClr val="FFFFFF"/>
                </a:solidFill>
                <a:latin typeface="Tahoma" panose="020B0604030504040204" pitchFamily="34" charset="0"/>
              </a:rPr>
              <a:t>50 basi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-3Mb)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Includono principalmente inversioni e “copy-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number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variants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” e sono spesso osservate a frequenze </a:t>
            </a:r>
            <a:r>
              <a:rPr kumimoji="0" lang="it-IT" altLang="it-IT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polimorfiche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nelle popolazioni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								segue….</a:t>
            </a:r>
          </a:p>
        </p:txBody>
      </p:sp>
    </p:spTree>
    <p:extLst>
      <p:ext uri="{BB962C8B-B14F-4D97-AF65-F5344CB8AC3E}">
        <p14:creationId xmlns:p14="http://schemas.microsoft.com/office/powerpoint/2010/main" val="2965127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variabilità genetica a livello molecolare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7. Varianti strutturali sub-microscopiche (VSSM)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943600" y="1676400"/>
            <a:ext cx="29718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Fino al 2004 erano note solo una decina di VSSM.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Oggi se ne conoscono oltre </a:t>
            </a:r>
            <a:r>
              <a:rPr lang="it-IT" altLang="it-IT" dirty="0">
                <a:solidFill>
                  <a:srgbClr val="FFFFFF"/>
                </a:solidFill>
                <a:latin typeface="Tahoma" panose="020B0604030504040204" pitchFamily="34" charset="0"/>
              </a:rPr>
              <a:t>centinaia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per oltre</a:t>
            </a:r>
            <a:r>
              <a:rPr kumimoji="0" lang="it-IT" altLang="it-IT" sz="1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100 Mb di DNA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Principalmente varianti per numero di copie (CNV) oppure inversioni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Si stimano in media 100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CNVs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&gt;500 kb per individuo.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Le CNV e le inversioni sono trovate frequentemente in corrispondenza di duplicazioni segmentali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5429250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629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852936"/>
            <a:ext cx="75438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 dirty="0"/>
              <a:t>Tecniche di laboratorio per lo studio della variabilità genetica</a:t>
            </a:r>
          </a:p>
        </p:txBody>
      </p:sp>
    </p:spTree>
    <p:extLst>
      <p:ext uri="{BB962C8B-B14F-4D97-AF65-F5344CB8AC3E}">
        <p14:creationId xmlns:p14="http://schemas.microsoft.com/office/powerpoint/2010/main" val="4176583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5438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/>
              <a:t>Tecniche di laboratorio per lo studio della variabilità genetica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Bisogna fare una distinzione tra: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it-IT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1) metodi per identificare nuove mutazioni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		numero limitato di tecniche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2) metodi per la tipizzazione di mutazioni note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		molte tecniche diverse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it-IT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400" dirty="0"/>
              <a:t>Inoltre, le tecniche possono differire a seconda del tipo di mutazione analizzata (</a:t>
            </a:r>
            <a:r>
              <a:rPr lang="it-IT" sz="2400" dirty="0" err="1"/>
              <a:t>SNPs</a:t>
            </a:r>
            <a:r>
              <a:rPr lang="it-IT" sz="2400" dirty="0"/>
              <a:t>, ripetizioni in tandem, elementi trasponibili ecc.)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335151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"/>
            <a:ext cx="8229600" cy="746125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/>
              <a:t>Metodi: PCR</a:t>
            </a:r>
          </a:p>
        </p:txBody>
      </p:sp>
      <p:pic>
        <p:nvPicPr>
          <p:cNvPr id="33795" name="Picture 3" descr="04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3" y="1315063"/>
            <a:ext cx="44148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974725" y="946150"/>
            <a:ext cx="70569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Uno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step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 PCR è richiesto </a:t>
            </a:r>
            <a:r>
              <a:rPr lang="it-IT" altLang="it-IT" sz="1800" dirty="0">
                <a:solidFill>
                  <a:srgbClr val="FFFFFF"/>
                </a:solidFill>
              </a:rPr>
              <a:t>in gran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parte dei metodi di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genotyping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" name="Picture 3" descr="04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04" y="1484784"/>
            <a:ext cx="4641696" cy="320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179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09600"/>
            <a:ext cx="8229600" cy="746125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/>
              <a:t>Metodi: identificazione di nuove mutazioni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4724400" y="1752600"/>
            <a:ext cx="41148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Sequenziamento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Sanger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Vantaggi: identifica qualsiasi tipo di mutazione; 100% di mutazioni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Svantaggi: relativamente costoso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SSCP: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Vantaggi: poco costoso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Svantaggi: non tutti i tipi di polimorfismo sono identificabili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Non tutti gli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SNPs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(80%) vengono identificati.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Processo laborioso da mettere a punto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DHPLC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Vantaggi: 99% degli SNPS identificabili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Svantaggi: la strumentazione (ma non la singola tipizzazione) è molto costosa.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microsatelliti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non vengono identificati chiaramente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35844" name="Picture 5" descr="04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264025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1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t-IT" sz="2000" b="1" dirty="0" err="1"/>
              <a:t>Variazione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delle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frequenze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alleliche</a:t>
            </a:r>
            <a:r>
              <a:rPr lang="en-US" altLang="it-IT" sz="2000" b="1" dirty="0"/>
              <a:t> per </a:t>
            </a:r>
            <a:r>
              <a:rPr lang="en-US" altLang="it-IT" sz="2000" b="1" dirty="0" err="1"/>
              <a:t>effetto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della</a:t>
            </a:r>
            <a:r>
              <a:rPr lang="en-US" altLang="it-IT" sz="2000" b="1" dirty="0"/>
              <a:t> </a:t>
            </a:r>
            <a:r>
              <a:rPr lang="en-US" altLang="it-IT" sz="2000" b="1" dirty="0" err="1"/>
              <a:t>mutazione</a:t>
            </a:r>
            <a:endParaRPr lang="en-US" altLang="it-IT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762000"/>
            <a:ext cx="8686800" cy="8382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it-IT" sz="2000" dirty="0" err="1">
                <a:latin typeface="Times New Roman" pitchFamily="18" charset="0"/>
              </a:rPr>
              <a:t>Dati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i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tassi</a:t>
            </a:r>
            <a:r>
              <a:rPr lang="en-US" altLang="it-IT" sz="2000" dirty="0">
                <a:latin typeface="Times New Roman" pitchFamily="18" charset="0"/>
              </a:rPr>
              <a:t> di </a:t>
            </a:r>
            <a:r>
              <a:rPr lang="en-US" altLang="it-IT" sz="2000" dirty="0" err="1">
                <a:latin typeface="Times New Roman" pitchFamily="18" charset="0"/>
              </a:rPr>
              <a:t>mutazione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generalmente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bassi</a:t>
            </a:r>
            <a:r>
              <a:rPr lang="en-US" altLang="it-IT" sz="2000" dirty="0">
                <a:latin typeface="Times New Roman" pitchFamily="18" charset="0"/>
              </a:rPr>
              <a:t> (10</a:t>
            </a:r>
            <a:r>
              <a:rPr lang="en-US" altLang="it-IT" sz="2000" baseline="30000" dirty="0">
                <a:latin typeface="Times New Roman" pitchFamily="18" charset="0"/>
              </a:rPr>
              <a:t>-8</a:t>
            </a:r>
            <a:r>
              <a:rPr lang="en-US" altLang="it-IT" sz="2000" dirty="0">
                <a:latin typeface="Times New Roman" pitchFamily="18" charset="0"/>
              </a:rPr>
              <a:t>/</a:t>
            </a:r>
            <a:r>
              <a:rPr lang="en-US" altLang="it-IT" sz="2000" dirty="0" err="1">
                <a:latin typeface="Times New Roman" pitchFamily="18" charset="0"/>
              </a:rPr>
              <a:t>mutazioni</a:t>
            </a:r>
            <a:r>
              <a:rPr lang="en-US" altLang="it-IT" sz="2000" dirty="0">
                <a:latin typeface="Times New Roman" pitchFamily="18" charset="0"/>
              </a:rPr>
              <a:t>/</a:t>
            </a:r>
            <a:r>
              <a:rPr lang="en-US" altLang="it-IT" sz="2000" dirty="0" err="1">
                <a:latin typeface="Times New Roman" pitchFamily="18" charset="0"/>
              </a:rPr>
              <a:t>generazione</a:t>
            </a:r>
            <a:r>
              <a:rPr lang="en-US" altLang="it-IT" sz="2000" dirty="0">
                <a:latin typeface="Times New Roman" pitchFamily="18" charset="0"/>
              </a:rPr>
              <a:t> per le </a:t>
            </a:r>
            <a:r>
              <a:rPr lang="en-US" altLang="it-IT" sz="2000" dirty="0" err="1">
                <a:latin typeface="Times New Roman" pitchFamily="18" charset="0"/>
              </a:rPr>
              <a:t>sostituzioni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nucleotidiche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nell’uomo</a:t>
            </a:r>
            <a:r>
              <a:rPr lang="en-US" altLang="it-IT" sz="2000" dirty="0">
                <a:latin typeface="Times New Roman" pitchFamily="18" charset="0"/>
              </a:rPr>
              <a:t>), in </a:t>
            </a:r>
            <a:r>
              <a:rPr lang="en-US" altLang="it-IT" sz="2000" dirty="0" err="1">
                <a:latin typeface="Times New Roman" pitchFamily="18" charset="0"/>
              </a:rPr>
              <a:t>genere</a:t>
            </a:r>
            <a:r>
              <a:rPr lang="en-US" altLang="it-IT" sz="2000" dirty="0">
                <a:latin typeface="Times New Roman" pitchFamily="18" charset="0"/>
              </a:rPr>
              <a:t> la </a:t>
            </a:r>
            <a:r>
              <a:rPr lang="en-US" altLang="it-IT" sz="2000" dirty="0" err="1">
                <a:latin typeface="Times New Roman" pitchFamily="18" charset="0"/>
              </a:rPr>
              <a:t>mutazione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non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determina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grandi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variazioni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nelle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frequenze</a:t>
            </a:r>
            <a:r>
              <a:rPr lang="en-US" altLang="it-IT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it-IT" sz="2000" dirty="0" err="1">
                <a:solidFill>
                  <a:srgbClr val="FF0000"/>
                </a:solidFill>
                <a:latin typeface="Times New Roman" pitchFamily="18" charset="0"/>
              </a:rPr>
              <a:t>alleliche</a:t>
            </a:r>
            <a:r>
              <a:rPr lang="en-US" altLang="it-IT" sz="2000" dirty="0">
                <a:latin typeface="Times New Roman" pitchFamily="18" charset="0"/>
              </a:rPr>
              <a:t> e </a:t>
            </a:r>
            <a:r>
              <a:rPr lang="en-US" altLang="it-IT" sz="2000" dirty="0" err="1">
                <a:latin typeface="Times New Roman" pitchFamily="18" charset="0"/>
              </a:rPr>
              <a:t>quindi</a:t>
            </a:r>
            <a:r>
              <a:rPr lang="en-US" altLang="it-IT" sz="2000" dirty="0">
                <a:latin typeface="Times New Roman" pitchFamily="18" charset="0"/>
              </a:rPr>
              <a:t> non </a:t>
            </a:r>
            <a:r>
              <a:rPr lang="en-US" altLang="it-IT" sz="2000" dirty="0" err="1">
                <a:latin typeface="Times New Roman" pitchFamily="18" charset="0"/>
              </a:rPr>
              <a:t>determina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scostamenti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significativi</a:t>
            </a:r>
            <a:r>
              <a:rPr lang="en-US" altLang="it-IT" sz="2000" dirty="0">
                <a:latin typeface="Times New Roman" pitchFamily="18" charset="0"/>
              </a:rPr>
              <a:t> </a:t>
            </a:r>
            <a:r>
              <a:rPr lang="en-US" altLang="it-IT" sz="2000" dirty="0" err="1">
                <a:latin typeface="Times New Roman" pitchFamily="18" charset="0"/>
              </a:rPr>
              <a:t>dall’equilibrio</a:t>
            </a:r>
            <a:r>
              <a:rPr lang="en-US" altLang="it-IT" sz="2000" dirty="0">
                <a:latin typeface="Times New Roman" pitchFamily="18" charset="0"/>
              </a:rPr>
              <a:t> H-W:</a:t>
            </a: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it-IT" sz="2000" dirty="0">
              <a:latin typeface="Times New Roman" pitchFamily="18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443685"/>
              </p:ext>
            </p:extLst>
          </p:nvPr>
        </p:nvGraphicFramePr>
        <p:xfrm>
          <a:off x="203387" y="1905000"/>
          <a:ext cx="81534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Frequenza iniziale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Tasso di mutazione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Frequenza finale </a:t>
                      </a:r>
                    </a:p>
                    <a:p>
                      <a:pPr algn="ctr"/>
                      <a:r>
                        <a:rPr lang="it-IT" dirty="0"/>
                        <a:t>(10 mila generazioni)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  <a:r>
                        <a:rPr lang="it-IT" baseline="30000" dirty="0"/>
                        <a:t>-4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mut</a:t>
                      </a:r>
                      <a:r>
                        <a:rPr lang="it-IT" dirty="0"/>
                        <a:t>/</a:t>
                      </a:r>
                      <a:r>
                        <a:rPr lang="it-IT" dirty="0" err="1"/>
                        <a:t>gen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0.63      (rosso in fig.)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  <a:r>
                        <a:rPr lang="it-IT" baseline="30000" dirty="0"/>
                        <a:t>-5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mut</a:t>
                      </a:r>
                      <a:r>
                        <a:rPr lang="it-IT" dirty="0"/>
                        <a:t>/</a:t>
                      </a:r>
                      <a:r>
                        <a:rPr lang="it-IT" dirty="0" err="1"/>
                        <a:t>gen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0.10      (arancio in fig.)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</a:t>
                      </a:r>
                      <a:r>
                        <a:rPr lang="it-IT" baseline="30000" dirty="0"/>
                        <a:t>-8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mut</a:t>
                      </a:r>
                      <a:r>
                        <a:rPr lang="it-IT" dirty="0"/>
                        <a:t>/</a:t>
                      </a:r>
                      <a:r>
                        <a:rPr lang="it-IT" dirty="0" err="1"/>
                        <a:t>gen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dirty="0"/>
                        <a:t>0.0001   (verde in fig.)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733799"/>
            <a:ext cx="5063481" cy="32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508103" y="3962400"/>
            <a:ext cx="351490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mutazione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tuttavia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è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fondamentale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da un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punto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di vista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clinico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ed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evolutivo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in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quanto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è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l’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unica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forza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introduce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nuova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variabilità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all’interno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di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una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specie,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mentre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le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altre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forze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evolutive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determinano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una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variazione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delle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frequenze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alleliche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ma non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possono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creare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nuova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variabilità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777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610600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800"/>
              <a:t>Identificazione di nuove mutazioni: SSCP</a:t>
            </a:r>
            <a:br>
              <a:rPr lang="it-IT" sz="2800"/>
            </a:br>
            <a:r>
              <a:rPr lang="it-IT" sz="2800"/>
              <a:t>(single strand conformational polymorphism)</a:t>
            </a:r>
          </a:p>
        </p:txBody>
      </p:sp>
      <p:pic>
        <p:nvPicPr>
          <p:cNvPr id="38915" name="Picture 3" descr="0406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9" b="57813"/>
          <a:stretch>
            <a:fillRect/>
          </a:stretch>
        </p:blipFill>
        <p:spPr bwMode="auto">
          <a:xfrm>
            <a:off x="533400" y="1600200"/>
            <a:ext cx="33528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648200" y="1752600"/>
            <a:ext cx="41148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Principio</a:t>
            </a: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in condizioni non denaturanti il DNA a singola elica ha una conformazione ripiegata determinata da interazioni intramolecolari e quindi dalla sua sequenza.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Alleli diversi assumeranno conformazioni diverse, e avranno una differente mobilità in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88925" y="4679950"/>
            <a:ext cx="72612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Protocollo sperimentale: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1. Marcatura terminale con polinucleotide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kinasi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 entrambi 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primers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2. Amplificazione del target (100-400 basi) tramite PCR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3. Denaturazione del DNA a doppia elica con calore e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formamide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4. Elettroforesi su gel di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poliacrilammide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6% non denaturante 10-20W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5. Essiccamento del gel ed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autoradiografia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579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"/>
            <a:ext cx="8229600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/>
              <a:t>Identificazione di nuove mutazioni: DHPLC</a:t>
            </a:r>
            <a:br>
              <a:rPr lang="it-IT" sz="2400"/>
            </a:br>
            <a:r>
              <a:rPr lang="it-IT" sz="2000"/>
              <a:t>(denaturing high performance liquid chromatography)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4648200" y="1752600"/>
            <a:ext cx="41148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Principio</a:t>
            </a: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molecole eteroduplex (con mismatch) hanno un diverso tempo di ritenzione rispetto agli omoduplex in una colonna cromatografica in condizioni parzialmente denaturanti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Eterozigoti formeranno etero- ed omoduplex, omozigoti formeranno solo omoduplex dopo denaturazione e rinaturazione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304800" y="4876800"/>
            <a:ext cx="851693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Protocollo sperimentale: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1. Amplificazione del target (100-600 basi tramite PCR)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2. Denaturazione del DNA a doppia elica a 95 °C per 5’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3. Raffreddamento lento (30’) da 95 a 60 °C = formazione di etero- ed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omoduplex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4. Caricamento su colonna ad una certa temperatura (dipende dal frammento)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5. Eluizione con tampone appropriato</a:t>
            </a:r>
          </a:p>
        </p:txBody>
      </p:sp>
      <p:pic>
        <p:nvPicPr>
          <p:cNvPr id="39941" name="Picture 6" descr="0406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8" r="16684"/>
          <a:stretch>
            <a:fillRect/>
          </a:stretch>
        </p:blipFill>
        <p:spPr bwMode="auto">
          <a:xfrm>
            <a:off x="304800" y="1981200"/>
            <a:ext cx="43434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7515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349"/>
            <a:ext cx="9144000" cy="498053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Identificazione di nuove mutazioni: sequenziamento </a:t>
            </a:r>
            <a:r>
              <a:rPr lang="it-IT" sz="2000" dirty="0" err="1"/>
              <a:t>Sanger</a:t>
            </a:r>
            <a:endParaRPr lang="it-IT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74866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88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04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94" y="746125"/>
            <a:ext cx="7756612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 di nuove mutazioni: sequenziamento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Sanger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887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 di nuove mutazioni: sequenziamento NGS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5" y="895727"/>
            <a:ext cx="90582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8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8991600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3200" dirty="0"/>
              <a:t>ricerca di </a:t>
            </a:r>
            <a:r>
              <a:rPr lang="it-IT" sz="3200" dirty="0" err="1"/>
              <a:t>SNPs</a:t>
            </a:r>
            <a:r>
              <a:rPr lang="it-IT" sz="3200" dirty="0"/>
              <a:t> noti in database</a:t>
            </a:r>
          </a:p>
        </p:txBody>
      </p:sp>
      <p:pic>
        <p:nvPicPr>
          <p:cNvPr id="40963" name="Picture 3" descr="0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766" r="21761" b="51427"/>
          <a:stretch>
            <a:fillRect/>
          </a:stretch>
        </p:blipFill>
        <p:spPr bwMode="auto">
          <a:xfrm>
            <a:off x="4495800" y="1981200"/>
            <a:ext cx="441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822325" y="1022350"/>
            <a:ext cx="8321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Decine di milioni di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SNPs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sono raccolti in appositi database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457200" y="2743200"/>
            <a:ext cx="3886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Database di SNPs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dbSNP</a:t>
            </a:r>
            <a:r>
              <a:rPr kumimoji="0" lang="en-US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http://www.ncbi.nlm.nih.gov/SNP/index.html</a:t>
            </a:r>
            <a:endParaRPr kumimoji="0" lang="en-US" altLang="it-IT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it-IT" sz="12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attualmente</a:t>
            </a:r>
            <a:r>
              <a:rPr kumimoji="0" lang="en-US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solo </a:t>
            </a:r>
            <a:r>
              <a:rPr kumimoji="0" lang="en-US" alt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varianti</a:t>
            </a:r>
            <a:r>
              <a:rPr kumimoji="0" lang="en-US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umane</a:t>
            </a:r>
            <a:r>
              <a:rPr kumimoji="0" lang="en-US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it-IT" sz="12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lvl="0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it-IT" sz="1200" dirty="0">
                <a:solidFill>
                  <a:srgbClr val="FFFFFF"/>
                </a:solidFill>
                <a:latin typeface="Arial" panose="020B0604020202020204" pitchFamily="34" charset="0"/>
              </a:rPr>
              <a:t>EVA </a:t>
            </a:r>
            <a:r>
              <a:rPr lang="en-US" altLang="it-IT" sz="1200" dirty="0">
                <a:solidFill>
                  <a:srgbClr val="FFFFFF"/>
                </a:solidFill>
                <a:latin typeface="Arial" panose="020B0604020202020204" pitchFamily="34" charset="0"/>
                <a:hlinkClick r:id="rId4"/>
              </a:rPr>
              <a:t>https://www.ebi.ac.uk/eva/</a:t>
            </a:r>
            <a:endParaRPr lang="en-US" altLang="it-IT" sz="12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lvl="0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kumimoji="0" lang="en-US" altLang="it-IT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it-IT" sz="1200" noProof="0" dirty="0">
                <a:solidFill>
                  <a:srgbClr val="FFFFFF"/>
                </a:solidFill>
                <a:latin typeface="Arial" panose="020B0604020202020204" pitchFamily="34" charset="0"/>
              </a:rPr>
              <a:t>Database di </a:t>
            </a:r>
            <a:r>
              <a:rPr lang="en-US" altLang="it-IT" sz="1200" noProof="0" dirty="0" err="1">
                <a:solidFill>
                  <a:srgbClr val="FFFFFF"/>
                </a:solidFill>
                <a:latin typeface="Arial" panose="020B0604020202020204" pitchFamily="34" charset="0"/>
              </a:rPr>
              <a:t>varianti</a:t>
            </a:r>
            <a:r>
              <a:rPr lang="en-US" altLang="it-IT" sz="1200" noProof="0" dirty="0">
                <a:solidFill>
                  <a:srgbClr val="FFFFFF"/>
                </a:solidFill>
                <a:latin typeface="Arial" panose="020B0604020202020204" pitchFamily="34" charset="0"/>
              </a:rPr>
              <a:t> per </a:t>
            </a:r>
            <a:r>
              <a:rPr lang="en-US" altLang="it-IT" sz="1200" noProof="0" dirty="0" err="1">
                <a:solidFill>
                  <a:srgbClr val="FFFFFF"/>
                </a:solidFill>
                <a:latin typeface="Arial" panose="020B0604020202020204" pitchFamily="34" charset="0"/>
              </a:rPr>
              <a:t>tutti</a:t>
            </a:r>
            <a:r>
              <a:rPr lang="en-US" altLang="it-IT" sz="1200" noProof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1200" noProof="0" dirty="0" err="1">
                <a:solidFill>
                  <a:srgbClr val="FFFFFF"/>
                </a:solidFill>
                <a:latin typeface="Arial" panose="020B0604020202020204" pitchFamily="34" charset="0"/>
              </a:rPr>
              <a:t>gli</a:t>
            </a:r>
            <a:r>
              <a:rPr lang="en-US" altLang="it-IT" sz="1200" noProof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1200" noProof="0" dirty="0" err="1">
                <a:solidFill>
                  <a:srgbClr val="FFFFFF"/>
                </a:solidFill>
                <a:latin typeface="Arial" panose="020B0604020202020204" pitchFamily="34" charset="0"/>
              </a:rPr>
              <a:t>organismi</a:t>
            </a:r>
            <a:endParaRPr lang="en-US" altLang="it-IT" sz="1200" noProof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lvl="0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kumimoji="0" lang="en-US" altLang="it-IT" sz="12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kumimoji="0" lang="en-US" altLang="it-IT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984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SNP_gen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7" r="12218" b="43027"/>
          <a:stretch>
            <a:fillRect/>
          </a:stretch>
        </p:blipFill>
        <p:spPr bwMode="auto">
          <a:xfrm>
            <a:off x="533400" y="5614988"/>
            <a:ext cx="838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 descr="allSNP_ong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458200" cy="43973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390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23636"/>
            <a:ext cx="2879725" cy="746125"/>
          </a:xfrm>
        </p:spPr>
        <p:txBody>
          <a:bodyPr/>
          <a:lstStyle/>
          <a:p>
            <a:pPr eaLnBrk="1" hangingPunct="1">
              <a:defRPr/>
            </a:pPr>
            <a:r>
              <a:rPr lang="it-IT" sz="2000" dirty="0"/>
              <a:t>Tipizzazione di mutazioni (</a:t>
            </a:r>
            <a:r>
              <a:rPr lang="it-IT" sz="2000" dirty="0" err="1"/>
              <a:t>SNPs</a:t>
            </a:r>
            <a:r>
              <a:rPr lang="it-IT" sz="2000" dirty="0"/>
              <a:t>) note:</a:t>
            </a:r>
            <a:br>
              <a:rPr lang="it-IT" sz="2000" dirty="0"/>
            </a:br>
            <a:r>
              <a:rPr lang="it-IT" sz="2000" dirty="0"/>
              <a:t>basi molecolari</a:t>
            </a:r>
          </a:p>
        </p:txBody>
      </p:sp>
      <p:pic>
        <p:nvPicPr>
          <p:cNvPr id="43011" name="Picture 3" descr="0407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7"/>
          <a:stretch>
            <a:fillRect/>
          </a:stretch>
        </p:blipFill>
        <p:spPr bwMode="auto">
          <a:xfrm>
            <a:off x="2552619" y="116632"/>
            <a:ext cx="6591381" cy="657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107504" y="3501008"/>
            <a:ext cx="249125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Ibridazione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oligo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(ASO)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PCR allele specifica (ASA)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Minisequencing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Test della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ligasi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Taglio con enzimi di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restriz</a:t>
            </a:r>
            <a:r>
              <a:rPr lang="it-IT" altLang="it-IT" sz="1800" dirty="0">
                <a:solidFill>
                  <a:srgbClr val="FFFFFF"/>
                </a:solidFill>
              </a:rPr>
              <a:t>ione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3260725" y="21653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002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23636"/>
            <a:ext cx="8748464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Tipizzazione di mutazioni (</a:t>
            </a:r>
            <a:r>
              <a:rPr lang="it-IT" sz="2000" dirty="0" err="1"/>
              <a:t>SNPs</a:t>
            </a:r>
            <a:r>
              <a:rPr lang="it-IT" sz="2000" dirty="0"/>
              <a:t>) note: RFLP </a:t>
            </a:r>
            <a:r>
              <a:rPr lang="it-IT" sz="2000" dirty="0" err="1"/>
              <a:t>assay</a:t>
            </a:r>
            <a:br>
              <a:rPr lang="it-IT" sz="2000" dirty="0"/>
            </a:br>
            <a:endParaRPr lang="it-IT" sz="2000" dirty="0"/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3260725" y="21653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39" y="2160587"/>
            <a:ext cx="8793691" cy="400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16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6854"/>
            <a:ext cx="8748464" cy="746125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000" dirty="0"/>
              <a:t>Tipizzazione di mutazioni (</a:t>
            </a:r>
            <a:r>
              <a:rPr lang="it-IT" sz="2000" dirty="0" err="1"/>
              <a:t>SNPs</a:t>
            </a:r>
            <a:r>
              <a:rPr lang="it-IT" sz="2000" dirty="0"/>
              <a:t>) note: </a:t>
            </a:r>
            <a:r>
              <a:rPr lang="it-IT" sz="2000" dirty="0" err="1"/>
              <a:t>primer</a:t>
            </a:r>
            <a:r>
              <a:rPr lang="it-IT" sz="2000" dirty="0"/>
              <a:t> </a:t>
            </a:r>
            <a:r>
              <a:rPr lang="it-IT" sz="2000" dirty="0" err="1"/>
              <a:t>extension</a:t>
            </a:r>
            <a:endParaRPr lang="it-IT" sz="2000" dirty="0"/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3260725" y="21653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72" y="999864"/>
            <a:ext cx="9121715" cy="29331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09" y="4077072"/>
            <a:ext cx="34575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93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11560" y="476672"/>
            <a:ext cx="74998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zione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delle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frequenze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alleliche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per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endParaRPr lang="en-US" altLang="it-IT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(1)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Mutazione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unidirezionale</a:t>
            </a: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066800" y="2147888"/>
            <a:ext cx="7315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Consideriamo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un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singolo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locus con due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alleli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e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fr.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= 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fr.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= q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Supponiamo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muti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en-US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un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tasso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it-IT" i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 </a:t>
            </a:r>
            <a:r>
              <a:rPr lang="en-US" altLang="it-IT" i="1" dirty="0" err="1">
                <a:solidFill>
                  <a:srgbClr val="000000"/>
                </a:solidFill>
                <a:latin typeface="+mn-lt"/>
              </a:rPr>
              <a:t>c</a:t>
            </a:r>
            <a:r>
              <a:rPr lang="en-US" altLang="it-IT" i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he</a:t>
            </a:r>
            <a:r>
              <a:rPr lang="en-US" altLang="it-IT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non ci </a:t>
            </a:r>
            <a:r>
              <a:rPr lang="en-US" altLang="it-IT" i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sia</a:t>
            </a:r>
            <a:r>
              <a:rPr lang="en-US" altLang="it-IT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it-IT" i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retromutazione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383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04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85950"/>
            <a:ext cx="6019800" cy="497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229600" cy="746125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/>
              <a:t>Tipizzazione di mutazioni (</a:t>
            </a:r>
            <a:r>
              <a:rPr lang="it-IT" sz="2800" dirty="0" err="1"/>
              <a:t>SNPs</a:t>
            </a:r>
            <a:r>
              <a:rPr lang="it-IT" sz="2800" dirty="0"/>
              <a:t>) note:</a:t>
            </a:r>
            <a:br>
              <a:rPr lang="it-IT" sz="2800" dirty="0"/>
            </a:br>
            <a:r>
              <a:rPr lang="it-IT" sz="2800" dirty="0"/>
              <a:t>Strumentazione</a:t>
            </a:r>
          </a:p>
        </p:txBody>
      </p:sp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2133600" y="1295400"/>
            <a:ext cx="1031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Principio</a:t>
            </a:r>
          </a:p>
        </p:txBody>
      </p:sp>
      <p:sp>
        <p:nvSpPr>
          <p:cNvPr id="44037" name="Text Box 10"/>
          <p:cNvSpPr txBox="1">
            <a:spLocks noChangeArrowheads="1"/>
          </p:cNvSpPr>
          <p:nvPr/>
        </p:nvSpPr>
        <p:spPr bwMode="auto">
          <a:xfrm>
            <a:off x="5791200" y="1295400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Strumentazione</a:t>
            </a:r>
          </a:p>
        </p:txBody>
      </p:sp>
      <p:sp>
        <p:nvSpPr>
          <p:cNvPr id="44038" name="Line 11"/>
          <p:cNvSpPr>
            <a:spLocks noChangeShapeType="1"/>
          </p:cNvSpPr>
          <p:nvPr/>
        </p:nvSpPr>
        <p:spPr bwMode="auto">
          <a:xfrm>
            <a:off x="2590800" y="1600200"/>
            <a:ext cx="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4039" name="Line 12"/>
          <p:cNvSpPr>
            <a:spLocks noChangeShapeType="1"/>
          </p:cNvSpPr>
          <p:nvPr/>
        </p:nvSpPr>
        <p:spPr bwMode="auto">
          <a:xfrm>
            <a:off x="6629400" y="1600200"/>
            <a:ext cx="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1981200" y="6381328"/>
            <a:ext cx="1366664" cy="4766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3347864" y="6597352"/>
            <a:ext cx="2232000" cy="72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782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043608" y="0"/>
            <a:ext cx="9122461" cy="504056"/>
          </a:xfrm>
        </p:spPr>
        <p:txBody>
          <a:bodyPr/>
          <a:lstStyle/>
          <a:p>
            <a:pPr eaLnBrk="1" hangingPunct="1">
              <a:defRPr/>
            </a:pPr>
            <a:r>
              <a:rPr lang="it-IT" sz="2000" dirty="0"/>
              <a:t>Tipizzazione di mutazioni (</a:t>
            </a:r>
            <a:r>
              <a:rPr lang="it-IT" sz="2000" dirty="0" err="1"/>
              <a:t>SNPs</a:t>
            </a:r>
            <a:r>
              <a:rPr lang="it-IT" sz="2000" dirty="0"/>
              <a:t>) note: SNP array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312" y="908720"/>
            <a:ext cx="6047149" cy="58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512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1431925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/>
              <a:t>Identificazione e tipizzazione di microsatelliti</a:t>
            </a:r>
          </a:p>
        </p:txBody>
      </p:sp>
      <p:pic>
        <p:nvPicPr>
          <p:cNvPr id="45059" name="Picture 4" descr="04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905000"/>
            <a:ext cx="45847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906463" y="1905000"/>
            <a:ext cx="35814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E’ possibile identificare dei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microsatelliti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mediante ibridazione di sonde ripetitive su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library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 DNA e successivo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subclonaggio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 sequenziamento dei cloni positivi.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Oggi, se è</a:t>
            </a:r>
            <a:r>
              <a:rPr kumimoji="0" lang="it-IT" altLang="it-IT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disponibile la sequenza genomica della specie di interesse,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i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microsatelliti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vengono identificati “in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silico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” nei database di sequenze genomiche attraverso software (ad esempio “tandem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repeats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finder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”)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La tipizzazione richiede PCR, con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primers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che fiancheggiano il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microsatellite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ed elettroforesi su gel di </a:t>
            </a:r>
            <a:r>
              <a:rPr kumimoji="0" lang="it-IT" alt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poliacrilammide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denaturante. Possibilità di multiplex. Vedi DIA successiva</a:t>
            </a:r>
          </a:p>
        </p:txBody>
      </p:sp>
    </p:spTree>
    <p:extLst>
      <p:ext uri="{BB962C8B-B14F-4D97-AF65-F5344CB8AC3E}">
        <p14:creationId xmlns:p14="http://schemas.microsoft.com/office/powerpoint/2010/main" val="38140528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2"/>
          <a:stretch>
            <a:fillRect/>
          </a:stretch>
        </p:blipFill>
        <p:spPr bwMode="auto">
          <a:xfrm>
            <a:off x="755650" y="260350"/>
            <a:ext cx="57023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285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>
          <a:xfrm>
            <a:off x="928165" y="2204864"/>
            <a:ext cx="7772400" cy="1431925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dirty="0"/>
              <a:t>Tipizzazione di </a:t>
            </a:r>
            <a:br>
              <a:rPr lang="it-IT" sz="2400" dirty="0"/>
            </a:br>
            <a:r>
              <a:rPr lang="it-IT" sz="2400" dirty="0" err="1"/>
              <a:t>microsatelliti</a:t>
            </a:r>
            <a:r>
              <a:rPr lang="it-IT" sz="2400" dirty="0"/>
              <a:t> con</a:t>
            </a:r>
            <a:br>
              <a:rPr lang="it-IT" sz="2400" dirty="0"/>
            </a:br>
            <a:r>
              <a:rPr lang="it-IT" sz="2400" dirty="0"/>
              <a:t>elettroforesi</a:t>
            </a:r>
            <a:br>
              <a:rPr lang="it-IT" sz="2400" dirty="0"/>
            </a:br>
            <a:r>
              <a:rPr lang="it-IT" sz="2400" dirty="0"/>
              <a:t>capillare</a:t>
            </a:r>
          </a:p>
        </p:txBody>
      </p:sp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1232965" y="851485"/>
            <a:ext cx="3581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743" y="20348"/>
            <a:ext cx="5290893" cy="683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022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898525" y="304800"/>
            <a:ext cx="7235825" cy="5634038"/>
            <a:chOff x="662" y="678"/>
            <a:chExt cx="4090" cy="3303"/>
          </a:xfrm>
        </p:grpSpPr>
        <p:sp>
          <p:nvSpPr>
            <p:cNvPr id="19460" name="Text Box 3"/>
            <p:cNvSpPr txBox="1">
              <a:spLocks noChangeArrowheads="1"/>
            </p:cNvSpPr>
            <p:nvPr/>
          </p:nvSpPr>
          <p:spPr bwMode="auto">
            <a:xfrm>
              <a:off x="3995" y="678"/>
              <a:ext cx="73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Laser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61" name="Line 4"/>
            <p:cNvSpPr>
              <a:spLocks noChangeShapeType="1"/>
            </p:cNvSpPr>
            <p:nvPr/>
          </p:nvSpPr>
          <p:spPr bwMode="auto">
            <a:xfrm flipH="1">
              <a:off x="4043" y="919"/>
              <a:ext cx="249" cy="346"/>
            </a:xfrm>
            <a:prstGeom prst="line">
              <a:avLst/>
            </a:prstGeom>
            <a:noFill/>
            <a:ln w="57150">
              <a:solidFill>
                <a:srgbClr val="96969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62" name="Oval 5"/>
            <p:cNvSpPr>
              <a:spLocks noChangeArrowheads="1"/>
            </p:cNvSpPr>
            <p:nvPr/>
          </p:nvSpPr>
          <p:spPr bwMode="auto">
            <a:xfrm>
              <a:off x="1402" y="766"/>
              <a:ext cx="2915" cy="2783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63" name="Rectangle 6"/>
            <p:cNvSpPr>
              <a:spLocks noChangeArrowheads="1"/>
            </p:cNvSpPr>
            <p:nvPr/>
          </p:nvSpPr>
          <p:spPr bwMode="auto">
            <a:xfrm>
              <a:off x="662" y="2205"/>
              <a:ext cx="4090" cy="15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64" name="Text Box 7"/>
            <p:cNvSpPr txBox="1">
              <a:spLocks noChangeArrowheads="1"/>
            </p:cNvSpPr>
            <p:nvPr/>
          </p:nvSpPr>
          <p:spPr bwMode="auto">
            <a:xfrm>
              <a:off x="1008" y="2608"/>
              <a:ext cx="80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 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65" name="Text Box 8"/>
            <p:cNvSpPr txBox="1">
              <a:spLocks noChangeArrowheads="1"/>
            </p:cNvSpPr>
            <p:nvPr/>
          </p:nvSpPr>
          <p:spPr bwMode="auto">
            <a:xfrm>
              <a:off x="2213" y="1121"/>
              <a:ext cx="1497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1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Capillare riempito con POP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66" name="Line 9"/>
            <p:cNvSpPr>
              <a:spLocks noChangeShapeType="1"/>
            </p:cNvSpPr>
            <p:nvPr/>
          </p:nvSpPr>
          <p:spPr bwMode="auto">
            <a:xfrm>
              <a:off x="1468" y="2090"/>
              <a:ext cx="940" cy="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67" name="Text Box 10"/>
            <p:cNvSpPr txBox="1">
              <a:spLocks noChangeArrowheads="1"/>
            </p:cNvSpPr>
            <p:nvPr/>
          </p:nvSpPr>
          <p:spPr bwMode="auto">
            <a:xfrm>
              <a:off x="2411" y="1965"/>
              <a:ext cx="620" cy="21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5-20 kV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68" name="Line 11"/>
            <p:cNvSpPr>
              <a:spLocks noChangeShapeType="1"/>
            </p:cNvSpPr>
            <p:nvPr/>
          </p:nvSpPr>
          <p:spPr bwMode="auto">
            <a:xfrm>
              <a:off x="3026" y="2086"/>
              <a:ext cx="1208" cy="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69" name="Text Box 12"/>
            <p:cNvSpPr txBox="1">
              <a:spLocks noChangeArrowheads="1"/>
            </p:cNvSpPr>
            <p:nvPr/>
          </p:nvSpPr>
          <p:spPr bwMode="auto">
            <a:xfrm>
              <a:off x="1468" y="1745"/>
              <a:ext cx="539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-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70" name="Text Box 13"/>
            <p:cNvSpPr txBox="1">
              <a:spLocks noChangeArrowheads="1"/>
            </p:cNvSpPr>
            <p:nvPr/>
          </p:nvSpPr>
          <p:spPr bwMode="auto">
            <a:xfrm>
              <a:off x="3715" y="1745"/>
              <a:ext cx="538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+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grpSp>
          <p:nvGrpSpPr>
            <p:cNvPr id="19471" name="Group 14"/>
            <p:cNvGrpSpPr>
              <a:grpSpLocks/>
            </p:cNvGrpSpPr>
            <p:nvPr/>
          </p:nvGrpSpPr>
          <p:grpSpPr bwMode="auto">
            <a:xfrm>
              <a:off x="1238" y="2033"/>
              <a:ext cx="330" cy="527"/>
              <a:chOff x="2016" y="6768"/>
              <a:chExt cx="826" cy="1320"/>
            </a:xfrm>
          </p:grpSpPr>
          <p:sp>
            <p:nvSpPr>
              <p:cNvPr id="19679" name="Line 15"/>
              <p:cNvSpPr>
                <a:spLocks noChangeShapeType="1"/>
              </p:cNvSpPr>
              <p:nvPr/>
            </p:nvSpPr>
            <p:spPr bwMode="auto">
              <a:xfrm>
                <a:off x="2622" y="6922"/>
                <a:ext cx="0" cy="58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80" name="Oval 16"/>
              <p:cNvSpPr>
                <a:spLocks noChangeArrowheads="1"/>
              </p:cNvSpPr>
              <p:nvPr/>
            </p:nvSpPr>
            <p:spPr bwMode="auto">
              <a:xfrm>
                <a:off x="2016" y="6768"/>
                <a:ext cx="826" cy="495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81" name="Line 17"/>
              <p:cNvSpPr>
                <a:spLocks noChangeShapeType="1"/>
              </p:cNvSpPr>
              <p:nvPr/>
            </p:nvSpPr>
            <p:spPr bwMode="auto">
              <a:xfrm>
                <a:off x="2016" y="7098"/>
                <a:ext cx="0" cy="8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82" name="Line 18"/>
              <p:cNvSpPr>
                <a:spLocks noChangeShapeType="1"/>
              </p:cNvSpPr>
              <p:nvPr/>
            </p:nvSpPr>
            <p:spPr bwMode="auto">
              <a:xfrm>
                <a:off x="2842" y="7058"/>
                <a:ext cx="0" cy="8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83" name="Oval 19"/>
              <p:cNvSpPr>
                <a:spLocks noChangeArrowheads="1"/>
              </p:cNvSpPr>
              <p:nvPr/>
            </p:nvSpPr>
            <p:spPr bwMode="auto">
              <a:xfrm>
                <a:off x="2016" y="7593"/>
                <a:ext cx="826" cy="495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84" name="Line 20"/>
              <p:cNvSpPr>
                <a:spLocks noChangeShapeType="1"/>
              </p:cNvSpPr>
              <p:nvPr/>
            </p:nvSpPr>
            <p:spPr bwMode="auto">
              <a:xfrm>
                <a:off x="2016" y="7036"/>
                <a:ext cx="0" cy="8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472" name="Text Box 21"/>
            <p:cNvSpPr txBox="1">
              <a:spLocks noChangeArrowheads="1"/>
            </p:cNvSpPr>
            <p:nvPr/>
          </p:nvSpPr>
          <p:spPr bwMode="auto">
            <a:xfrm>
              <a:off x="4016" y="2554"/>
              <a:ext cx="53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 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grpSp>
          <p:nvGrpSpPr>
            <p:cNvPr id="19473" name="Group 22"/>
            <p:cNvGrpSpPr>
              <a:grpSpLocks/>
            </p:cNvGrpSpPr>
            <p:nvPr/>
          </p:nvGrpSpPr>
          <p:grpSpPr bwMode="auto">
            <a:xfrm>
              <a:off x="4122" y="2000"/>
              <a:ext cx="330" cy="528"/>
              <a:chOff x="9225" y="6686"/>
              <a:chExt cx="826" cy="1320"/>
            </a:xfrm>
          </p:grpSpPr>
          <p:sp>
            <p:nvSpPr>
              <p:cNvPr id="19674" name="Oval 23"/>
              <p:cNvSpPr>
                <a:spLocks noChangeArrowheads="1"/>
              </p:cNvSpPr>
              <p:nvPr/>
            </p:nvSpPr>
            <p:spPr bwMode="auto">
              <a:xfrm>
                <a:off x="9225" y="6686"/>
                <a:ext cx="826" cy="495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75" name="Line 24"/>
              <p:cNvSpPr>
                <a:spLocks noChangeShapeType="1"/>
              </p:cNvSpPr>
              <p:nvPr/>
            </p:nvSpPr>
            <p:spPr bwMode="auto">
              <a:xfrm>
                <a:off x="10051" y="6976"/>
                <a:ext cx="0" cy="8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76" name="Oval 25"/>
              <p:cNvSpPr>
                <a:spLocks noChangeArrowheads="1"/>
              </p:cNvSpPr>
              <p:nvPr/>
            </p:nvSpPr>
            <p:spPr bwMode="auto">
              <a:xfrm>
                <a:off x="9225" y="7511"/>
                <a:ext cx="826" cy="495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77" name="Line 26"/>
              <p:cNvSpPr>
                <a:spLocks noChangeShapeType="1"/>
              </p:cNvSpPr>
              <p:nvPr/>
            </p:nvSpPr>
            <p:spPr bwMode="auto">
              <a:xfrm>
                <a:off x="9474" y="6912"/>
                <a:ext cx="0" cy="43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78" name="Line 27"/>
              <p:cNvSpPr>
                <a:spLocks noChangeShapeType="1"/>
              </p:cNvSpPr>
              <p:nvPr/>
            </p:nvSpPr>
            <p:spPr bwMode="auto">
              <a:xfrm>
                <a:off x="9231" y="6976"/>
                <a:ext cx="0" cy="84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474" name="Group 28"/>
            <p:cNvGrpSpPr>
              <a:grpSpLocks/>
            </p:cNvGrpSpPr>
            <p:nvPr/>
          </p:nvGrpSpPr>
          <p:grpSpPr bwMode="auto">
            <a:xfrm>
              <a:off x="1118" y="3043"/>
              <a:ext cx="834" cy="515"/>
              <a:chOff x="1376" y="9934"/>
              <a:chExt cx="2084" cy="1288"/>
            </a:xfrm>
          </p:grpSpPr>
          <p:sp>
            <p:nvSpPr>
              <p:cNvPr id="19649" name="Rectangle 29"/>
              <p:cNvSpPr>
                <a:spLocks noChangeArrowheads="1"/>
              </p:cNvSpPr>
              <p:nvPr/>
            </p:nvSpPr>
            <p:spPr bwMode="auto">
              <a:xfrm>
                <a:off x="1376" y="10646"/>
                <a:ext cx="1440" cy="576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0" name="Line 30"/>
              <p:cNvSpPr>
                <a:spLocks noChangeShapeType="1"/>
              </p:cNvSpPr>
              <p:nvPr/>
            </p:nvSpPr>
            <p:spPr bwMode="auto">
              <a:xfrm flipV="1">
                <a:off x="1376" y="9934"/>
                <a:ext cx="844" cy="70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1" name="Oval 31"/>
              <p:cNvSpPr>
                <a:spLocks noChangeArrowheads="1"/>
              </p:cNvSpPr>
              <p:nvPr/>
            </p:nvSpPr>
            <p:spPr bwMode="auto">
              <a:xfrm>
                <a:off x="1646" y="10488"/>
                <a:ext cx="188" cy="1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2" name="Oval 32"/>
              <p:cNvSpPr>
                <a:spLocks noChangeArrowheads="1"/>
              </p:cNvSpPr>
              <p:nvPr/>
            </p:nvSpPr>
            <p:spPr bwMode="auto">
              <a:xfrm>
                <a:off x="2236" y="10488"/>
                <a:ext cx="188" cy="1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3" name="Oval 33"/>
              <p:cNvSpPr>
                <a:spLocks noChangeArrowheads="1"/>
              </p:cNvSpPr>
              <p:nvPr/>
            </p:nvSpPr>
            <p:spPr bwMode="auto">
              <a:xfrm>
                <a:off x="2516" y="10478"/>
                <a:ext cx="188" cy="1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4" name="Oval 34"/>
              <p:cNvSpPr>
                <a:spLocks noChangeArrowheads="1"/>
              </p:cNvSpPr>
              <p:nvPr/>
            </p:nvSpPr>
            <p:spPr bwMode="auto">
              <a:xfrm>
                <a:off x="1946" y="10478"/>
                <a:ext cx="188" cy="143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9655" name="Group 35"/>
              <p:cNvGrpSpPr>
                <a:grpSpLocks/>
              </p:cNvGrpSpPr>
              <p:nvPr/>
            </p:nvGrpSpPr>
            <p:grpSpPr bwMode="auto">
              <a:xfrm>
                <a:off x="1816" y="10308"/>
                <a:ext cx="1058" cy="153"/>
                <a:chOff x="1816" y="10308"/>
                <a:chExt cx="1058" cy="153"/>
              </a:xfrm>
            </p:grpSpPr>
            <p:sp>
              <p:nvSpPr>
                <p:cNvPr id="19670" name="Oval 36"/>
                <p:cNvSpPr>
                  <a:spLocks noChangeArrowheads="1"/>
                </p:cNvSpPr>
                <p:nvPr/>
              </p:nvSpPr>
              <p:spPr bwMode="auto">
                <a:xfrm>
                  <a:off x="181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71" name="Oval 37"/>
                <p:cNvSpPr>
                  <a:spLocks noChangeArrowheads="1"/>
                </p:cNvSpPr>
                <p:nvPr/>
              </p:nvSpPr>
              <p:spPr bwMode="auto">
                <a:xfrm>
                  <a:off x="240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72" name="Oval 38"/>
                <p:cNvSpPr>
                  <a:spLocks noChangeArrowheads="1"/>
                </p:cNvSpPr>
                <p:nvPr/>
              </p:nvSpPr>
              <p:spPr bwMode="auto">
                <a:xfrm>
                  <a:off x="268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73" name="Oval 39"/>
                <p:cNvSpPr>
                  <a:spLocks noChangeArrowheads="1"/>
                </p:cNvSpPr>
                <p:nvPr/>
              </p:nvSpPr>
              <p:spPr bwMode="auto">
                <a:xfrm>
                  <a:off x="211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56" name="Group 40"/>
              <p:cNvGrpSpPr>
                <a:grpSpLocks/>
              </p:cNvGrpSpPr>
              <p:nvPr/>
            </p:nvGrpSpPr>
            <p:grpSpPr bwMode="auto">
              <a:xfrm>
                <a:off x="2026" y="10138"/>
                <a:ext cx="1058" cy="153"/>
                <a:chOff x="1816" y="10308"/>
                <a:chExt cx="1058" cy="153"/>
              </a:xfrm>
            </p:grpSpPr>
            <p:sp>
              <p:nvSpPr>
                <p:cNvPr id="19666" name="Oval 41"/>
                <p:cNvSpPr>
                  <a:spLocks noChangeArrowheads="1"/>
                </p:cNvSpPr>
                <p:nvPr/>
              </p:nvSpPr>
              <p:spPr bwMode="auto">
                <a:xfrm>
                  <a:off x="181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7" name="Oval 42"/>
                <p:cNvSpPr>
                  <a:spLocks noChangeArrowheads="1"/>
                </p:cNvSpPr>
                <p:nvPr/>
              </p:nvSpPr>
              <p:spPr bwMode="auto">
                <a:xfrm>
                  <a:off x="240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8" name="Oval 43"/>
                <p:cNvSpPr>
                  <a:spLocks noChangeArrowheads="1"/>
                </p:cNvSpPr>
                <p:nvPr/>
              </p:nvSpPr>
              <p:spPr bwMode="auto">
                <a:xfrm>
                  <a:off x="268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9" name="Oval 44"/>
                <p:cNvSpPr>
                  <a:spLocks noChangeArrowheads="1"/>
                </p:cNvSpPr>
                <p:nvPr/>
              </p:nvSpPr>
              <p:spPr bwMode="auto">
                <a:xfrm>
                  <a:off x="211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657" name="Group 45"/>
              <p:cNvGrpSpPr>
                <a:grpSpLocks/>
              </p:cNvGrpSpPr>
              <p:nvPr/>
            </p:nvGrpSpPr>
            <p:grpSpPr bwMode="auto">
              <a:xfrm>
                <a:off x="2216" y="9968"/>
                <a:ext cx="1058" cy="153"/>
                <a:chOff x="1816" y="10308"/>
                <a:chExt cx="1058" cy="153"/>
              </a:xfrm>
            </p:grpSpPr>
            <p:sp>
              <p:nvSpPr>
                <p:cNvPr id="19662" name="Oval 46"/>
                <p:cNvSpPr>
                  <a:spLocks noChangeArrowheads="1"/>
                </p:cNvSpPr>
                <p:nvPr/>
              </p:nvSpPr>
              <p:spPr bwMode="auto">
                <a:xfrm>
                  <a:off x="181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3" name="Oval 47"/>
                <p:cNvSpPr>
                  <a:spLocks noChangeArrowheads="1"/>
                </p:cNvSpPr>
                <p:nvPr/>
              </p:nvSpPr>
              <p:spPr bwMode="auto">
                <a:xfrm>
                  <a:off x="2406" y="1031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4" name="Oval 48"/>
                <p:cNvSpPr>
                  <a:spLocks noChangeArrowheads="1"/>
                </p:cNvSpPr>
                <p:nvPr/>
              </p:nvSpPr>
              <p:spPr bwMode="auto">
                <a:xfrm>
                  <a:off x="268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65" name="Oval 49"/>
                <p:cNvSpPr>
                  <a:spLocks noChangeArrowheads="1"/>
                </p:cNvSpPr>
                <p:nvPr/>
              </p:nvSpPr>
              <p:spPr bwMode="auto">
                <a:xfrm>
                  <a:off x="2116" y="10308"/>
                  <a:ext cx="188" cy="143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ts val="600"/>
                    </a:spcBef>
                    <a:buClr>
                      <a:schemeClr val="accent1"/>
                    </a:buClr>
                    <a:buSzPct val="80000"/>
                    <a:buFont typeface="Wingdings 2" panose="05020102010507070707" pitchFamily="18" charset="2"/>
                    <a:buChar char=""/>
                    <a:defRPr sz="32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550"/>
                    </a:spcBef>
                    <a:buClr>
                      <a:schemeClr val="accent1"/>
                    </a:buClr>
                    <a:buFont typeface="Verdana" panose="020B0604030504040204" pitchFamily="34" charset="0"/>
                    <a:buChar char="◦"/>
                    <a:defRPr sz="28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 2" panose="05020102010507070707" pitchFamily="18" charset="2"/>
                    <a:buChar char=""/>
                    <a:defRPr sz="24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C32D2E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4AA33"/>
                    </a:buClr>
                    <a:buFont typeface="Wingdings 2" panose="05020102010507070707" pitchFamily="18" charset="2"/>
                    <a:buChar char=""/>
                    <a:defRPr sz="2000">
                      <a:solidFill>
                        <a:schemeClr val="tx1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658" name="Line 50"/>
              <p:cNvSpPr>
                <a:spLocks noChangeShapeType="1"/>
              </p:cNvSpPr>
              <p:nvPr/>
            </p:nvSpPr>
            <p:spPr bwMode="auto">
              <a:xfrm flipV="1">
                <a:off x="2816" y="9944"/>
                <a:ext cx="624" cy="72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59" name="Line 51"/>
              <p:cNvSpPr>
                <a:spLocks noChangeShapeType="1"/>
              </p:cNvSpPr>
              <p:nvPr/>
            </p:nvSpPr>
            <p:spPr bwMode="auto">
              <a:xfrm flipV="1">
                <a:off x="2830" y="10430"/>
                <a:ext cx="630" cy="79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60" name="Line 52"/>
              <p:cNvSpPr>
                <a:spLocks noChangeShapeType="1"/>
              </p:cNvSpPr>
              <p:nvPr/>
            </p:nvSpPr>
            <p:spPr bwMode="auto">
              <a:xfrm>
                <a:off x="3430" y="9960"/>
                <a:ext cx="1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61" name="Line 53"/>
              <p:cNvSpPr>
                <a:spLocks noChangeShapeType="1"/>
              </p:cNvSpPr>
              <p:nvPr/>
            </p:nvSpPr>
            <p:spPr bwMode="auto">
              <a:xfrm>
                <a:off x="2210" y="9940"/>
                <a:ext cx="121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475" name="Text Box 54"/>
            <p:cNvSpPr txBox="1">
              <a:spLocks noChangeArrowheads="1"/>
            </p:cNvSpPr>
            <p:nvPr/>
          </p:nvSpPr>
          <p:spPr bwMode="auto">
            <a:xfrm>
              <a:off x="1140" y="3617"/>
              <a:ext cx="776" cy="3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Porta campioni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76" name="Line 55"/>
            <p:cNvSpPr>
              <a:spLocks noChangeShapeType="1"/>
            </p:cNvSpPr>
            <p:nvPr/>
          </p:nvSpPr>
          <p:spPr bwMode="auto">
            <a:xfrm flipH="1" flipV="1">
              <a:off x="2604" y="850"/>
              <a:ext cx="228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77" name="Freeform 56"/>
            <p:cNvSpPr>
              <a:spLocks/>
            </p:cNvSpPr>
            <p:nvPr/>
          </p:nvSpPr>
          <p:spPr bwMode="auto">
            <a:xfrm>
              <a:off x="3960" y="1237"/>
              <a:ext cx="96" cy="121"/>
            </a:xfrm>
            <a:custGeom>
              <a:avLst/>
              <a:gdLst>
                <a:gd name="T0" fmla="*/ 0 w 250"/>
                <a:gd name="T1" fmla="*/ 0 h 322"/>
                <a:gd name="T2" fmla="*/ 0 w 250"/>
                <a:gd name="T3" fmla="*/ 0 h 322"/>
                <a:gd name="T4" fmla="*/ 0 w 250"/>
                <a:gd name="T5" fmla="*/ 0 h 322"/>
                <a:gd name="T6" fmla="*/ 0 w 250"/>
                <a:gd name="T7" fmla="*/ 0 h 322"/>
                <a:gd name="T8" fmla="*/ 0 w 250"/>
                <a:gd name="T9" fmla="*/ 0 h 322"/>
                <a:gd name="T10" fmla="*/ 0 w 250"/>
                <a:gd name="T11" fmla="*/ 0 h 322"/>
                <a:gd name="T12" fmla="*/ 0 w 250"/>
                <a:gd name="T13" fmla="*/ 0 h 322"/>
                <a:gd name="T14" fmla="*/ 0 w 250"/>
                <a:gd name="T15" fmla="*/ 0 h 322"/>
                <a:gd name="T16" fmla="*/ 0 w 250"/>
                <a:gd name="T17" fmla="*/ 0 h 322"/>
                <a:gd name="T18" fmla="*/ 0 w 250"/>
                <a:gd name="T19" fmla="*/ 0 h 3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0"/>
                <a:gd name="T31" fmla="*/ 0 h 322"/>
                <a:gd name="T32" fmla="*/ 250 w 250"/>
                <a:gd name="T33" fmla="*/ 322 h 3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0" h="322">
                  <a:moveTo>
                    <a:pt x="30" y="0"/>
                  </a:moveTo>
                  <a:cubicBezTo>
                    <a:pt x="23" y="20"/>
                    <a:pt x="17" y="40"/>
                    <a:pt x="10" y="60"/>
                  </a:cubicBezTo>
                  <a:cubicBezTo>
                    <a:pt x="7" y="70"/>
                    <a:pt x="0" y="90"/>
                    <a:pt x="0" y="90"/>
                  </a:cubicBezTo>
                  <a:cubicBezTo>
                    <a:pt x="17" y="141"/>
                    <a:pt x="95" y="230"/>
                    <a:pt x="140" y="260"/>
                  </a:cubicBezTo>
                  <a:cubicBezTo>
                    <a:pt x="181" y="322"/>
                    <a:pt x="191" y="319"/>
                    <a:pt x="250" y="280"/>
                  </a:cubicBezTo>
                  <a:cubicBezTo>
                    <a:pt x="218" y="184"/>
                    <a:pt x="250" y="250"/>
                    <a:pt x="200" y="190"/>
                  </a:cubicBezTo>
                  <a:cubicBezTo>
                    <a:pt x="192" y="181"/>
                    <a:pt x="189" y="168"/>
                    <a:pt x="180" y="160"/>
                  </a:cubicBezTo>
                  <a:cubicBezTo>
                    <a:pt x="162" y="144"/>
                    <a:pt x="120" y="120"/>
                    <a:pt x="120" y="120"/>
                  </a:cubicBezTo>
                  <a:cubicBezTo>
                    <a:pt x="94" y="81"/>
                    <a:pt x="100" y="67"/>
                    <a:pt x="60" y="40"/>
                  </a:cubicBezTo>
                  <a:cubicBezTo>
                    <a:pt x="37" y="6"/>
                    <a:pt x="48" y="18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478" name="Text Box 57"/>
            <p:cNvSpPr txBox="1">
              <a:spLocks noChangeArrowheads="1"/>
            </p:cNvSpPr>
            <p:nvPr/>
          </p:nvSpPr>
          <p:spPr bwMode="auto">
            <a:xfrm>
              <a:off x="4092" y="1200"/>
              <a:ext cx="5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Finestra di rilevazione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79" name="Text Box 58"/>
            <p:cNvSpPr txBox="1">
              <a:spLocks noChangeArrowheads="1"/>
            </p:cNvSpPr>
            <p:nvPr/>
          </p:nvSpPr>
          <p:spPr bwMode="auto">
            <a:xfrm>
              <a:off x="1590" y="1965"/>
              <a:ext cx="648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(</a:t>
              </a: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catodo</a:t>
              </a: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)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480" name="Text Box 59"/>
            <p:cNvSpPr txBox="1">
              <a:spLocks noChangeArrowheads="1"/>
            </p:cNvSpPr>
            <p:nvPr/>
          </p:nvSpPr>
          <p:spPr bwMode="auto">
            <a:xfrm>
              <a:off x="3384" y="1923"/>
              <a:ext cx="579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(</a:t>
              </a: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anodo</a:t>
              </a:r>
              <a:r>
                <a:rPr kumimoji="0" lang="en-US" altLang="zh-TW" sz="1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)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  <p:grpSp>
          <p:nvGrpSpPr>
            <p:cNvPr id="19481" name="Group 60"/>
            <p:cNvGrpSpPr>
              <a:grpSpLocks/>
            </p:cNvGrpSpPr>
            <p:nvPr/>
          </p:nvGrpSpPr>
          <p:grpSpPr bwMode="auto">
            <a:xfrm>
              <a:off x="2939" y="2813"/>
              <a:ext cx="997" cy="1127"/>
              <a:chOff x="5918" y="10060"/>
              <a:chExt cx="2842" cy="3089"/>
            </a:xfrm>
          </p:grpSpPr>
          <p:sp>
            <p:nvSpPr>
              <p:cNvPr id="19483" name="Freeform 61"/>
              <p:cNvSpPr>
                <a:spLocks/>
              </p:cNvSpPr>
              <p:nvPr/>
            </p:nvSpPr>
            <p:spPr bwMode="auto">
              <a:xfrm>
                <a:off x="8289" y="12936"/>
                <a:ext cx="467" cy="200"/>
              </a:xfrm>
              <a:custGeom>
                <a:avLst/>
                <a:gdLst>
                  <a:gd name="T0" fmla="*/ 13 w 467"/>
                  <a:gd name="T1" fmla="*/ 117 h 200"/>
                  <a:gd name="T2" fmla="*/ 0 w 467"/>
                  <a:gd name="T3" fmla="*/ 63 h 200"/>
                  <a:gd name="T4" fmla="*/ 35 w 467"/>
                  <a:gd name="T5" fmla="*/ 26 h 200"/>
                  <a:gd name="T6" fmla="*/ 102 w 467"/>
                  <a:gd name="T7" fmla="*/ 1 h 200"/>
                  <a:gd name="T8" fmla="*/ 193 w 467"/>
                  <a:gd name="T9" fmla="*/ 0 h 200"/>
                  <a:gd name="T10" fmla="*/ 247 w 467"/>
                  <a:gd name="T11" fmla="*/ 7 h 200"/>
                  <a:gd name="T12" fmla="*/ 327 w 467"/>
                  <a:gd name="T13" fmla="*/ 31 h 200"/>
                  <a:gd name="T14" fmla="*/ 467 w 467"/>
                  <a:gd name="T15" fmla="*/ 112 h 200"/>
                  <a:gd name="T16" fmla="*/ 449 w 467"/>
                  <a:gd name="T17" fmla="*/ 151 h 200"/>
                  <a:gd name="T18" fmla="*/ 327 w 467"/>
                  <a:gd name="T19" fmla="*/ 200 h 200"/>
                  <a:gd name="T20" fmla="*/ 13 w 467"/>
                  <a:gd name="T21" fmla="*/ 117 h 200"/>
                  <a:gd name="T22" fmla="*/ 13 w 467"/>
                  <a:gd name="T23" fmla="*/ 117 h 2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67"/>
                  <a:gd name="T37" fmla="*/ 0 h 200"/>
                  <a:gd name="T38" fmla="*/ 467 w 467"/>
                  <a:gd name="T39" fmla="*/ 200 h 2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67" h="200">
                    <a:moveTo>
                      <a:pt x="13" y="117"/>
                    </a:moveTo>
                    <a:lnTo>
                      <a:pt x="0" y="63"/>
                    </a:lnTo>
                    <a:lnTo>
                      <a:pt x="35" y="26"/>
                    </a:lnTo>
                    <a:lnTo>
                      <a:pt x="102" y="1"/>
                    </a:lnTo>
                    <a:lnTo>
                      <a:pt x="193" y="0"/>
                    </a:lnTo>
                    <a:lnTo>
                      <a:pt x="247" y="7"/>
                    </a:lnTo>
                    <a:lnTo>
                      <a:pt x="327" y="31"/>
                    </a:lnTo>
                    <a:lnTo>
                      <a:pt x="467" y="112"/>
                    </a:lnTo>
                    <a:lnTo>
                      <a:pt x="449" y="151"/>
                    </a:lnTo>
                    <a:lnTo>
                      <a:pt x="327" y="200"/>
                    </a:lnTo>
                    <a:lnTo>
                      <a:pt x="13" y="11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4" name="Freeform 62"/>
              <p:cNvSpPr>
                <a:spLocks/>
              </p:cNvSpPr>
              <p:nvPr/>
            </p:nvSpPr>
            <p:spPr bwMode="auto">
              <a:xfrm>
                <a:off x="8614" y="13042"/>
                <a:ext cx="139" cy="100"/>
              </a:xfrm>
              <a:custGeom>
                <a:avLst/>
                <a:gdLst>
                  <a:gd name="T0" fmla="*/ 6 w 139"/>
                  <a:gd name="T1" fmla="*/ 49 h 100"/>
                  <a:gd name="T2" fmla="*/ 76 w 139"/>
                  <a:gd name="T3" fmla="*/ 8 h 100"/>
                  <a:gd name="T4" fmla="*/ 131 w 139"/>
                  <a:gd name="T5" fmla="*/ 0 h 100"/>
                  <a:gd name="T6" fmla="*/ 139 w 139"/>
                  <a:gd name="T7" fmla="*/ 12 h 100"/>
                  <a:gd name="T8" fmla="*/ 125 w 139"/>
                  <a:gd name="T9" fmla="*/ 37 h 100"/>
                  <a:gd name="T10" fmla="*/ 0 w 139"/>
                  <a:gd name="T11" fmla="*/ 100 h 100"/>
                  <a:gd name="T12" fmla="*/ 6 w 139"/>
                  <a:gd name="T13" fmla="*/ 49 h 100"/>
                  <a:gd name="T14" fmla="*/ 6 w 139"/>
                  <a:gd name="T15" fmla="*/ 49 h 1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9"/>
                  <a:gd name="T25" fmla="*/ 0 h 100"/>
                  <a:gd name="T26" fmla="*/ 139 w 139"/>
                  <a:gd name="T27" fmla="*/ 100 h 1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9" h="100">
                    <a:moveTo>
                      <a:pt x="6" y="49"/>
                    </a:moveTo>
                    <a:lnTo>
                      <a:pt x="76" y="8"/>
                    </a:lnTo>
                    <a:lnTo>
                      <a:pt x="131" y="0"/>
                    </a:lnTo>
                    <a:lnTo>
                      <a:pt x="139" y="12"/>
                    </a:lnTo>
                    <a:lnTo>
                      <a:pt x="125" y="37"/>
                    </a:lnTo>
                    <a:lnTo>
                      <a:pt x="0" y="100"/>
                    </a:lnTo>
                    <a:lnTo>
                      <a:pt x="6" y="49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5" name="Freeform 63"/>
              <p:cNvSpPr>
                <a:spLocks/>
              </p:cNvSpPr>
              <p:nvPr/>
            </p:nvSpPr>
            <p:spPr bwMode="auto">
              <a:xfrm>
                <a:off x="8298" y="13016"/>
                <a:ext cx="232" cy="97"/>
              </a:xfrm>
              <a:custGeom>
                <a:avLst/>
                <a:gdLst>
                  <a:gd name="T0" fmla="*/ 3 w 232"/>
                  <a:gd name="T1" fmla="*/ 13 h 97"/>
                  <a:gd name="T2" fmla="*/ 68 w 232"/>
                  <a:gd name="T3" fmla="*/ 0 h 97"/>
                  <a:gd name="T4" fmla="*/ 131 w 232"/>
                  <a:gd name="T5" fmla="*/ 2 h 97"/>
                  <a:gd name="T6" fmla="*/ 232 w 232"/>
                  <a:gd name="T7" fmla="*/ 51 h 97"/>
                  <a:gd name="T8" fmla="*/ 217 w 232"/>
                  <a:gd name="T9" fmla="*/ 97 h 97"/>
                  <a:gd name="T10" fmla="*/ 14 w 232"/>
                  <a:gd name="T11" fmla="*/ 38 h 97"/>
                  <a:gd name="T12" fmla="*/ 0 w 232"/>
                  <a:gd name="T13" fmla="*/ 22 h 97"/>
                  <a:gd name="T14" fmla="*/ 3 w 232"/>
                  <a:gd name="T15" fmla="*/ 13 h 97"/>
                  <a:gd name="T16" fmla="*/ 3 w 232"/>
                  <a:gd name="T17" fmla="*/ 13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2"/>
                  <a:gd name="T28" fmla="*/ 0 h 97"/>
                  <a:gd name="T29" fmla="*/ 232 w 232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2" h="97">
                    <a:moveTo>
                      <a:pt x="3" y="13"/>
                    </a:moveTo>
                    <a:lnTo>
                      <a:pt x="68" y="0"/>
                    </a:lnTo>
                    <a:lnTo>
                      <a:pt x="131" y="2"/>
                    </a:lnTo>
                    <a:lnTo>
                      <a:pt x="232" y="51"/>
                    </a:lnTo>
                    <a:lnTo>
                      <a:pt x="217" y="97"/>
                    </a:lnTo>
                    <a:lnTo>
                      <a:pt x="14" y="38"/>
                    </a:lnTo>
                    <a:lnTo>
                      <a:pt x="0" y="22"/>
                    </a:lnTo>
                    <a:lnTo>
                      <a:pt x="3" y="1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6" name="Freeform 64"/>
              <p:cNvSpPr>
                <a:spLocks/>
              </p:cNvSpPr>
              <p:nvPr/>
            </p:nvSpPr>
            <p:spPr bwMode="auto">
              <a:xfrm>
                <a:off x="5918" y="12568"/>
                <a:ext cx="2298" cy="538"/>
              </a:xfrm>
              <a:custGeom>
                <a:avLst/>
                <a:gdLst>
                  <a:gd name="T0" fmla="*/ 86 w 2298"/>
                  <a:gd name="T1" fmla="*/ 0 h 538"/>
                  <a:gd name="T2" fmla="*/ 0 w 2298"/>
                  <a:gd name="T3" fmla="*/ 465 h 538"/>
                  <a:gd name="T4" fmla="*/ 16 w 2298"/>
                  <a:gd name="T5" fmla="*/ 538 h 538"/>
                  <a:gd name="T6" fmla="*/ 2295 w 2298"/>
                  <a:gd name="T7" fmla="*/ 522 h 538"/>
                  <a:gd name="T8" fmla="*/ 2298 w 2298"/>
                  <a:gd name="T9" fmla="*/ 444 h 538"/>
                  <a:gd name="T10" fmla="*/ 2211 w 2298"/>
                  <a:gd name="T11" fmla="*/ 11 h 538"/>
                  <a:gd name="T12" fmla="*/ 86 w 2298"/>
                  <a:gd name="T13" fmla="*/ 0 h 538"/>
                  <a:gd name="T14" fmla="*/ 86 w 2298"/>
                  <a:gd name="T15" fmla="*/ 0 h 5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98"/>
                  <a:gd name="T25" fmla="*/ 0 h 538"/>
                  <a:gd name="T26" fmla="*/ 2298 w 2298"/>
                  <a:gd name="T27" fmla="*/ 538 h 5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98" h="538">
                    <a:moveTo>
                      <a:pt x="86" y="0"/>
                    </a:moveTo>
                    <a:lnTo>
                      <a:pt x="0" y="465"/>
                    </a:lnTo>
                    <a:lnTo>
                      <a:pt x="16" y="538"/>
                    </a:lnTo>
                    <a:lnTo>
                      <a:pt x="2295" y="522"/>
                    </a:lnTo>
                    <a:lnTo>
                      <a:pt x="2298" y="444"/>
                    </a:lnTo>
                    <a:lnTo>
                      <a:pt x="2211" y="11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7" name="Freeform 65"/>
              <p:cNvSpPr>
                <a:spLocks/>
              </p:cNvSpPr>
              <p:nvPr/>
            </p:nvSpPr>
            <p:spPr bwMode="auto">
              <a:xfrm>
                <a:off x="5996" y="12746"/>
                <a:ext cx="221" cy="218"/>
              </a:xfrm>
              <a:custGeom>
                <a:avLst/>
                <a:gdLst>
                  <a:gd name="T0" fmla="*/ 34 w 221"/>
                  <a:gd name="T1" fmla="*/ 0 h 218"/>
                  <a:gd name="T2" fmla="*/ 158 w 221"/>
                  <a:gd name="T3" fmla="*/ 1 h 218"/>
                  <a:gd name="T4" fmla="*/ 157 w 221"/>
                  <a:gd name="T5" fmla="*/ 105 h 218"/>
                  <a:gd name="T6" fmla="*/ 220 w 221"/>
                  <a:gd name="T7" fmla="*/ 104 h 218"/>
                  <a:gd name="T8" fmla="*/ 221 w 221"/>
                  <a:gd name="T9" fmla="*/ 179 h 218"/>
                  <a:gd name="T10" fmla="*/ 145 w 221"/>
                  <a:gd name="T11" fmla="*/ 179 h 218"/>
                  <a:gd name="T12" fmla="*/ 139 w 221"/>
                  <a:gd name="T13" fmla="*/ 218 h 218"/>
                  <a:gd name="T14" fmla="*/ 0 w 221"/>
                  <a:gd name="T15" fmla="*/ 213 h 218"/>
                  <a:gd name="T16" fmla="*/ 34 w 221"/>
                  <a:gd name="T17" fmla="*/ 0 h 218"/>
                  <a:gd name="T18" fmla="*/ 34 w 221"/>
                  <a:gd name="T19" fmla="*/ 0 h 2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1"/>
                  <a:gd name="T31" fmla="*/ 0 h 218"/>
                  <a:gd name="T32" fmla="*/ 221 w 221"/>
                  <a:gd name="T33" fmla="*/ 218 h 2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1" h="218">
                    <a:moveTo>
                      <a:pt x="34" y="0"/>
                    </a:moveTo>
                    <a:lnTo>
                      <a:pt x="158" y="1"/>
                    </a:lnTo>
                    <a:lnTo>
                      <a:pt x="157" y="105"/>
                    </a:lnTo>
                    <a:lnTo>
                      <a:pt x="220" y="104"/>
                    </a:lnTo>
                    <a:lnTo>
                      <a:pt x="221" y="179"/>
                    </a:lnTo>
                    <a:lnTo>
                      <a:pt x="145" y="179"/>
                    </a:lnTo>
                    <a:lnTo>
                      <a:pt x="139" y="218"/>
                    </a:lnTo>
                    <a:lnTo>
                      <a:pt x="0" y="213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8" name="Freeform 66"/>
              <p:cNvSpPr>
                <a:spLocks/>
              </p:cNvSpPr>
              <p:nvPr/>
            </p:nvSpPr>
            <p:spPr bwMode="auto">
              <a:xfrm>
                <a:off x="7443" y="12844"/>
                <a:ext cx="293" cy="119"/>
              </a:xfrm>
              <a:custGeom>
                <a:avLst/>
                <a:gdLst>
                  <a:gd name="T0" fmla="*/ 21 w 293"/>
                  <a:gd name="T1" fmla="*/ 56 h 119"/>
                  <a:gd name="T2" fmla="*/ 3 w 293"/>
                  <a:gd name="T3" fmla="*/ 79 h 119"/>
                  <a:gd name="T4" fmla="*/ 0 w 293"/>
                  <a:gd name="T5" fmla="*/ 115 h 119"/>
                  <a:gd name="T6" fmla="*/ 293 w 293"/>
                  <a:gd name="T7" fmla="*/ 119 h 119"/>
                  <a:gd name="T8" fmla="*/ 287 w 293"/>
                  <a:gd name="T9" fmla="*/ 75 h 119"/>
                  <a:gd name="T10" fmla="*/ 271 w 293"/>
                  <a:gd name="T11" fmla="*/ 56 h 119"/>
                  <a:gd name="T12" fmla="*/ 194 w 293"/>
                  <a:gd name="T13" fmla="*/ 55 h 119"/>
                  <a:gd name="T14" fmla="*/ 178 w 293"/>
                  <a:gd name="T15" fmla="*/ 0 h 119"/>
                  <a:gd name="T16" fmla="*/ 99 w 293"/>
                  <a:gd name="T17" fmla="*/ 3 h 119"/>
                  <a:gd name="T18" fmla="*/ 95 w 293"/>
                  <a:gd name="T19" fmla="*/ 32 h 119"/>
                  <a:gd name="T20" fmla="*/ 96 w 293"/>
                  <a:gd name="T21" fmla="*/ 53 h 119"/>
                  <a:gd name="T22" fmla="*/ 21 w 293"/>
                  <a:gd name="T23" fmla="*/ 56 h 119"/>
                  <a:gd name="T24" fmla="*/ 21 w 293"/>
                  <a:gd name="T25" fmla="*/ 56 h 1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3"/>
                  <a:gd name="T40" fmla="*/ 0 h 119"/>
                  <a:gd name="T41" fmla="*/ 293 w 293"/>
                  <a:gd name="T42" fmla="*/ 119 h 1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3" h="119">
                    <a:moveTo>
                      <a:pt x="21" y="56"/>
                    </a:moveTo>
                    <a:lnTo>
                      <a:pt x="3" y="79"/>
                    </a:lnTo>
                    <a:lnTo>
                      <a:pt x="0" y="115"/>
                    </a:lnTo>
                    <a:lnTo>
                      <a:pt x="293" y="119"/>
                    </a:lnTo>
                    <a:lnTo>
                      <a:pt x="287" y="75"/>
                    </a:lnTo>
                    <a:lnTo>
                      <a:pt x="271" y="56"/>
                    </a:lnTo>
                    <a:lnTo>
                      <a:pt x="194" y="55"/>
                    </a:lnTo>
                    <a:lnTo>
                      <a:pt x="178" y="0"/>
                    </a:lnTo>
                    <a:lnTo>
                      <a:pt x="99" y="3"/>
                    </a:lnTo>
                    <a:lnTo>
                      <a:pt x="95" y="32"/>
                    </a:lnTo>
                    <a:lnTo>
                      <a:pt x="96" y="53"/>
                    </a:lnTo>
                    <a:lnTo>
                      <a:pt x="21" y="56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89" name="Freeform 67"/>
              <p:cNvSpPr>
                <a:spLocks/>
              </p:cNvSpPr>
              <p:nvPr/>
            </p:nvSpPr>
            <p:spPr bwMode="auto">
              <a:xfrm>
                <a:off x="7438" y="12705"/>
                <a:ext cx="277" cy="124"/>
              </a:xfrm>
              <a:custGeom>
                <a:avLst/>
                <a:gdLst>
                  <a:gd name="T0" fmla="*/ 1 w 277"/>
                  <a:gd name="T1" fmla="*/ 19 h 124"/>
                  <a:gd name="T2" fmla="*/ 16 w 277"/>
                  <a:gd name="T3" fmla="*/ 5 h 124"/>
                  <a:gd name="T4" fmla="*/ 71 w 277"/>
                  <a:gd name="T5" fmla="*/ 3 h 124"/>
                  <a:gd name="T6" fmla="*/ 83 w 277"/>
                  <a:gd name="T7" fmla="*/ 25 h 124"/>
                  <a:gd name="T8" fmla="*/ 105 w 277"/>
                  <a:gd name="T9" fmla="*/ 4 h 124"/>
                  <a:gd name="T10" fmla="*/ 164 w 277"/>
                  <a:gd name="T11" fmla="*/ 1 h 124"/>
                  <a:gd name="T12" fmla="*/ 179 w 277"/>
                  <a:gd name="T13" fmla="*/ 23 h 124"/>
                  <a:gd name="T14" fmla="*/ 194 w 277"/>
                  <a:gd name="T15" fmla="*/ 1 h 124"/>
                  <a:gd name="T16" fmla="*/ 243 w 277"/>
                  <a:gd name="T17" fmla="*/ 0 h 124"/>
                  <a:gd name="T18" fmla="*/ 270 w 277"/>
                  <a:gd name="T19" fmla="*/ 23 h 124"/>
                  <a:gd name="T20" fmla="*/ 277 w 277"/>
                  <a:gd name="T21" fmla="*/ 123 h 124"/>
                  <a:gd name="T22" fmla="*/ 0 w 277"/>
                  <a:gd name="T23" fmla="*/ 124 h 124"/>
                  <a:gd name="T24" fmla="*/ 1 w 277"/>
                  <a:gd name="T25" fmla="*/ 19 h 124"/>
                  <a:gd name="T26" fmla="*/ 1 w 277"/>
                  <a:gd name="T27" fmla="*/ 19 h 1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7"/>
                  <a:gd name="T43" fmla="*/ 0 h 124"/>
                  <a:gd name="T44" fmla="*/ 277 w 277"/>
                  <a:gd name="T45" fmla="*/ 124 h 1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7" h="124">
                    <a:moveTo>
                      <a:pt x="1" y="19"/>
                    </a:moveTo>
                    <a:lnTo>
                      <a:pt x="16" y="5"/>
                    </a:lnTo>
                    <a:lnTo>
                      <a:pt x="71" y="3"/>
                    </a:lnTo>
                    <a:lnTo>
                      <a:pt x="83" y="25"/>
                    </a:lnTo>
                    <a:lnTo>
                      <a:pt x="105" y="4"/>
                    </a:lnTo>
                    <a:lnTo>
                      <a:pt x="164" y="1"/>
                    </a:lnTo>
                    <a:lnTo>
                      <a:pt x="179" y="23"/>
                    </a:lnTo>
                    <a:lnTo>
                      <a:pt x="194" y="1"/>
                    </a:lnTo>
                    <a:lnTo>
                      <a:pt x="243" y="0"/>
                    </a:lnTo>
                    <a:lnTo>
                      <a:pt x="270" y="23"/>
                    </a:lnTo>
                    <a:lnTo>
                      <a:pt x="277" y="123"/>
                    </a:lnTo>
                    <a:lnTo>
                      <a:pt x="0" y="124"/>
                    </a:lnTo>
                    <a:lnTo>
                      <a:pt x="1" y="19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0" name="Freeform 68"/>
              <p:cNvSpPr>
                <a:spLocks/>
              </p:cNvSpPr>
              <p:nvPr/>
            </p:nvSpPr>
            <p:spPr bwMode="auto">
              <a:xfrm>
                <a:off x="7434" y="12633"/>
                <a:ext cx="269" cy="65"/>
              </a:xfrm>
              <a:custGeom>
                <a:avLst/>
                <a:gdLst>
                  <a:gd name="T0" fmla="*/ 0 w 269"/>
                  <a:gd name="T1" fmla="*/ 19 h 65"/>
                  <a:gd name="T2" fmla="*/ 16 w 269"/>
                  <a:gd name="T3" fmla="*/ 5 h 65"/>
                  <a:gd name="T4" fmla="*/ 71 w 269"/>
                  <a:gd name="T5" fmla="*/ 2 h 65"/>
                  <a:gd name="T6" fmla="*/ 82 w 269"/>
                  <a:gd name="T7" fmla="*/ 26 h 65"/>
                  <a:gd name="T8" fmla="*/ 104 w 269"/>
                  <a:gd name="T9" fmla="*/ 4 h 65"/>
                  <a:gd name="T10" fmla="*/ 162 w 269"/>
                  <a:gd name="T11" fmla="*/ 2 h 65"/>
                  <a:gd name="T12" fmla="*/ 179 w 269"/>
                  <a:gd name="T13" fmla="*/ 24 h 65"/>
                  <a:gd name="T14" fmla="*/ 194 w 269"/>
                  <a:gd name="T15" fmla="*/ 2 h 65"/>
                  <a:gd name="T16" fmla="*/ 241 w 269"/>
                  <a:gd name="T17" fmla="*/ 0 h 65"/>
                  <a:gd name="T18" fmla="*/ 269 w 269"/>
                  <a:gd name="T19" fmla="*/ 23 h 65"/>
                  <a:gd name="T20" fmla="*/ 269 w 269"/>
                  <a:gd name="T21" fmla="*/ 62 h 65"/>
                  <a:gd name="T22" fmla="*/ 0 w 269"/>
                  <a:gd name="T23" fmla="*/ 65 h 65"/>
                  <a:gd name="T24" fmla="*/ 0 w 269"/>
                  <a:gd name="T25" fmla="*/ 19 h 65"/>
                  <a:gd name="T26" fmla="*/ 0 w 269"/>
                  <a:gd name="T27" fmla="*/ 19 h 6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69"/>
                  <a:gd name="T43" fmla="*/ 0 h 65"/>
                  <a:gd name="T44" fmla="*/ 269 w 269"/>
                  <a:gd name="T45" fmla="*/ 65 h 6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69" h="65">
                    <a:moveTo>
                      <a:pt x="0" y="19"/>
                    </a:moveTo>
                    <a:lnTo>
                      <a:pt x="16" y="5"/>
                    </a:lnTo>
                    <a:lnTo>
                      <a:pt x="71" y="2"/>
                    </a:lnTo>
                    <a:lnTo>
                      <a:pt x="82" y="26"/>
                    </a:lnTo>
                    <a:lnTo>
                      <a:pt x="104" y="4"/>
                    </a:lnTo>
                    <a:lnTo>
                      <a:pt x="162" y="2"/>
                    </a:lnTo>
                    <a:lnTo>
                      <a:pt x="179" y="24"/>
                    </a:lnTo>
                    <a:lnTo>
                      <a:pt x="194" y="2"/>
                    </a:lnTo>
                    <a:lnTo>
                      <a:pt x="241" y="0"/>
                    </a:lnTo>
                    <a:lnTo>
                      <a:pt x="269" y="23"/>
                    </a:lnTo>
                    <a:lnTo>
                      <a:pt x="269" y="62"/>
                    </a:lnTo>
                    <a:lnTo>
                      <a:pt x="0" y="65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1" name="Freeform 69"/>
              <p:cNvSpPr>
                <a:spLocks/>
              </p:cNvSpPr>
              <p:nvPr/>
            </p:nvSpPr>
            <p:spPr bwMode="auto">
              <a:xfrm>
                <a:off x="5926" y="13014"/>
                <a:ext cx="2286" cy="45"/>
              </a:xfrm>
              <a:custGeom>
                <a:avLst/>
                <a:gdLst>
                  <a:gd name="T0" fmla="*/ 0 w 2286"/>
                  <a:gd name="T1" fmla="*/ 10 h 45"/>
                  <a:gd name="T2" fmla="*/ 0 w 2286"/>
                  <a:gd name="T3" fmla="*/ 45 h 45"/>
                  <a:gd name="T4" fmla="*/ 2286 w 2286"/>
                  <a:gd name="T5" fmla="*/ 38 h 45"/>
                  <a:gd name="T6" fmla="*/ 2286 w 2286"/>
                  <a:gd name="T7" fmla="*/ 0 h 45"/>
                  <a:gd name="T8" fmla="*/ 0 w 2286"/>
                  <a:gd name="T9" fmla="*/ 10 h 45"/>
                  <a:gd name="T10" fmla="*/ 0 w 2286"/>
                  <a:gd name="T11" fmla="*/ 1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86"/>
                  <a:gd name="T19" fmla="*/ 0 h 45"/>
                  <a:gd name="T20" fmla="*/ 2286 w 2286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86" h="45">
                    <a:moveTo>
                      <a:pt x="0" y="10"/>
                    </a:moveTo>
                    <a:lnTo>
                      <a:pt x="0" y="45"/>
                    </a:lnTo>
                    <a:lnTo>
                      <a:pt x="2286" y="38"/>
                    </a:lnTo>
                    <a:lnTo>
                      <a:pt x="2286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2" name="Freeform 70"/>
              <p:cNvSpPr>
                <a:spLocks/>
              </p:cNvSpPr>
              <p:nvPr/>
            </p:nvSpPr>
            <p:spPr bwMode="auto">
              <a:xfrm>
                <a:off x="6251" y="10082"/>
                <a:ext cx="1648" cy="1395"/>
              </a:xfrm>
              <a:custGeom>
                <a:avLst/>
                <a:gdLst>
                  <a:gd name="T0" fmla="*/ 40 w 1648"/>
                  <a:gd name="T1" fmla="*/ 0 h 1395"/>
                  <a:gd name="T2" fmla="*/ 15 w 1648"/>
                  <a:gd name="T3" fmla="*/ 26 h 1395"/>
                  <a:gd name="T4" fmla="*/ 0 w 1648"/>
                  <a:gd name="T5" fmla="*/ 1330 h 1395"/>
                  <a:gd name="T6" fmla="*/ 52 w 1648"/>
                  <a:gd name="T7" fmla="*/ 1359 h 1395"/>
                  <a:gd name="T8" fmla="*/ 287 w 1648"/>
                  <a:gd name="T9" fmla="*/ 1393 h 1395"/>
                  <a:gd name="T10" fmla="*/ 1399 w 1648"/>
                  <a:gd name="T11" fmla="*/ 1395 h 1395"/>
                  <a:gd name="T12" fmla="*/ 1583 w 1648"/>
                  <a:gd name="T13" fmla="*/ 1378 h 1395"/>
                  <a:gd name="T14" fmla="*/ 1620 w 1648"/>
                  <a:gd name="T15" fmla="*/ 1333 h 1395"/>
                  <a:gd name="T16" fmla="*/ 1648 w 1648"/>
                  <a:gd name="T17" fmla="*/ 33 h 1395"/>
                  <a:gd name="T18" fmla="*/ 1609 w 1648"/>
                  <a:gd name="T19" fmla="*/ 18 h 1395"/>
                  <a:gd name="T20" fmla="*/ 40 w 1648"/>
                  <a:gd name="T21" fmla="*/ 0 h 1395"/>
                  <a:gd name="T22" fmla="*/ 40 w 1648"/>
                  <a:gd name="T23" fmla="*/ 0 h 139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648"/>
                  <a:gd name="T37" fmla="*/ 0 h 1395"/>
                  <a:gd name="T38" fmla="*/ 1648 w 1648"/>
                  <a:gd name="T39" fmla="*/ 1395 h 139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648" h="1395">
                    <a:moveTo>
                      <a:pt x="40" y="0"/>
                    </a:moveTo>
                    <a:lnTo>
                      <a:pt x="15" y="26"/>
                    </a:lnTo>
                    <a:lnTo>
                      <a:pt x="0" y="1330"/>
                    </a:lnTo>
                    <a:lnTo>
                      <a:pt x="52" y="1359"/>
                    </a:lnTo>
                    <a:lnTo>
                      <a:pt x="287" y="1393"/>
                    </a:lnTo>
                    <a:lnTo>
                      <a:pt x="1399" y="1395"/>
                    </a:lnTo>
                    <a:lnTo>
                      <a:pt x="1583" y="1378"/>
                    </a:lnTo>
                    <a:lnTo>
                      <a:pt x="1620" y="1333"/>
                    </a:lnTo>
                    <a:lnTo>
                      <a:pt x="1648" y="33"/>
                    </a:lnTo>
                    <a:lnTo>
                      <a:pt x="1609" y="1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3" name="Freeform 71"/>
              <p:cNvSpPr>
                <a:spLocks/>
              </p:cNvSpPr>
              <p:nvPr/>
            </p:nvSpPr>
            <p:spPr bwMode="auto">
              <a:xfrm>
                <a:off x="6436" y="10260"/>
                <a:ext cx="1285" cy="980"/>
              </a:xfrm>
              <a:custGeom>
                <a:avLst/>
                <a:gdLst>
                  <a:gd name="T0" fmla="*/ 2 w 1285"/>
                  <a:gd name="T1" fmla="*/ 0 h 980"/>
                  <a:gd name="T2" fmla="*/ 0 w 1285"/>
                  <a:gd name="T3" fmla="*/ 977 h 980"/>
                  <a:gd name="T4" fmla="*/ 1279 w 1285"/>
                  <a:gd name="T5" fmla="*/ 980 h 980"/>
                  <a:gd name="T6" fmla="*/ 1285 w 1285"/>
                  <a:gd name="T7" fmla="*/ 12 h 980"/>
                  <a:gd name="T8" fmla="*/ 2 w 1285"/>
                  <a:gd name="T9" fmla="*/ 0 h 980"/>
                  <a:gd name="T10" fmla="*/ 2 w 1285"/>
                  <a:gd name="T11" fmla="*/ 0 h 9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85"/>
                  <a:gd name="T19" fmla="*/ 0 h 980"/>
                  <a:gd name="T20" fmla="*/ 1285 w 1285"/>
                  <a:gd name="T21" fmla="*/ 980 h 9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85" h="980">
                    <a:moveTo>
                      <a:pt x="2" y="0"/>
                    </a:moveTo>
                    <a:lnTo>
                      <a:pt x="0" y="977"/>
                    </a:lnTo>
                    <a:lnTo>
                      <a:pt x="1279" y="980"/>
                    </a:lnTo>
                    <a:lnTo>
                      <a:pt x="1285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4" name="Freeform 72"/>
              <p:cNvSpPr>
                <a:spLocks/>
              </p:cNvSpPr>
              <p:nvPr/>
            </p:nvSpPr>
            <p:spPr bwMode="auto">
              <a:xfrm>
                <a:off x="7495" y="11476"/>
                <a:ext cx="197" cy="122"/>
              </a:xfrm>
              <a:custGeom>
                <a:avLst/>
                <a:gdLst>
                  <a:gd name="T0" fmla="*/ 0 w 197"/>
                  <a:gd name="T1" fmla="*/ 0 h 122"/>
                  <a:gd name="T2" fmla="*/ 7 w 197"/>
                  <a:gd name="T3" fmla="*/ 122 h 122"/>
                  <a:gd name="T4" fmla="*/ 197 w 197"/>
                  <a:gd name="T5" fmla="*/ 120 h 122"/>
                  <a:gd name="T6" fmla="*/ 195 w 197"/>
                  <a:gd name="T7" fmla="*/ 4 h 122"/>
                  <a:gd name="T8" fmla="*/ 0 w 197"/>
                  <a:gd name="T9" fmla="*/ 0 h 122"/>
                  <a:gd name="T10" fmla="*/ 0 w 197"/>
                  <a:gd name="T11" fmla="*/ 0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7"/>
                  <a:gd name="T19" fmla="*/ 0 h 122"/>
                  <a:gd name="T20" fmla="*/ 197 w 197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7" h="122">
                    <a:moveTo>
                      <a:pt x="0" y="0"/>
                    </a:moveTo>
                    <a:lnTo>
                      <a:pt x="7" y="122"/>
                    </a:lnTo>
                    <a:lnTo>
                      <a:pt x="197" y="120"/>
                    </a:lnTo>
                    <a:lnTo>
                      <a:pt x="19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5" name="Freeform 73"/>
              <p:cNvSpPr>
                <a:spLocks/>
              </p:cNvSpPr>
              <p:nvPr/>
            </p:nvSpPr>
            <p:spPr bwMode="auto">
              <a:xfrm>
                <a:off x="7376" y="11473"/>
                <a:ext cx="95" cy="127"/>
              </a:xfrm>
              <a:custGeom>
                <a:avLst/>
                <a:gdLst>
                  <a:gd name="T0" fmla="*/ 0 w 95"/>
                  <a:gd name="T1" fmla="*/ 0 h 127"/>
                  <a:gd name="T2" fmla="*/ 0 w 95"/>
                  <a:gd name="T3" fmla="*/ 127 h 127"/>
                  <a:gd name="T4" fmla="*/ 95 w 95"/>
                  <a:gd name="T5" fmla="*/ 127 h 127"/>
                  <a:gd name="T6" fmla="*/ 95 w 95"/>
                  <a:gd name="T7" fmla="*/ 2 h 127"/>
                  <a:gd name="T8" fmla="*/ 0 w 95"/>
                  <a:gd name="T9" fmla="*/ 0 h 127"/>
                  <a:gd name="T10" fmla="*/ 0 w 95"/>
                  <a:gd name="T11" fmla="*/ 0 h 1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127"/>
                  <a:gd name="T20" fmla="*/ 95 w 95"/>
                  <a:gd name="T21" fmla="*/ 127 h 1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127">
                    <a:moveTo>
                      <a:pt x="0" y="0"/>
                    </a:moveTo>
                    <a:lnTo>
                      <a:pt x="0" y="127"/>
                    </a:lnTo>
                    <a:lnTo>
                      <a:pt x="95" y="127"/>
                    </a:lnTo>
                    <a:lnTo>
                      <a:pt x="9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6" name="Freeform 74"/>
              <p:cNvSpPr>
                <a:spLocks/>
              </p:cNvSpPr>
              <p:nvPr/>
            </p:nvSpPr>
            <p:spPr bwMode="auto">
              <a:xfrm>
                <a:off x="6631" y="11472"/>
                <a:ext cx="707" cy="127"/>
              </a:xfrm>
              <a:custGeom>
                <a:avLst/>
                <a:gdLst>
                  <a:gd name="T0" fmla="*/ 0 w 707"/>
                  <a:gd name="T1" fmla="*/ 1 h 127"/>
                  <a:gd name="T2" fmla="*/ 0 w 707"/>
                  <a:gd name="T3" fmla="*/ 122 h 127"/>
                  <a:gd name="T4" fmla="*/ 707 w 707"/>
                  <a:gd name="T5" fmla="*/ 127 h 127"/>
                  <a:gd name="T6" fmla="*/ 706 w 707"/>
                  <a:gd name="T7" fmla="*/ 0 h 127"/>
                  <a:gd name="T8" fmla="*/ 0 w 707"/>
                  <a:gd name="T9" fmla="*/ 1 h 127"/>
                  <a:gd name="T10" fmla="*/ 0 w 707"/>
                  <a:gd name="T11" fmla="*/ 1 h 1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7"/>
                  <a:gd name="T19" fmla="*/ 0 h 127"/>
                  <a:gd name="T20" fmla="*/ 707 w 707"/>
                  <a:gd name="T21" fmla="*/ 127 h 1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7" h="127">
                    <a:moveTo>
                      <a:pt x="0" y="1"/>
                    </a:moveTo>
                    <a:lnTo>
                      <a:pt x="0" y="122"/>
                    </a:lnTo>
                    <a:lnTo>
                      <a:pt x="707" y="127"/>
                    </a:lnTo>
                    <a:lnTo>
                      <a:pt x="70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7" name="Freeform 75"/>
              <p:cNvSpPr>
                <a:spLocks/>
              </p:cNvSpPr>
              <p:nvPr/>
            </p:nvSpPr>
            <p:spPr bwMode="auto">
              <a:xfrm>
                <a:off x="6429" y="11464"/>
                <a:ext cx="176" cy="130"/>
              </a:xfrm>
              <a:custGeom>
                <a:avLst/>
                <a:gdLst>
                  <a:gd name="T0" fmla="*/ 0 w 176"/>
                  <a:gd name="T1" fmla="*/ 0 h 130"/>
                  <a:gd name="T2" fmla="*/ 2 w 176"/>
                  <a:gd name="T3" fmla="*/ 130 h 130"/>
                  <a:gd name="T4" fmla="*/ 176 w 176"/>
                  <a:gd name="T5" fmla="*/ 130 h 130"/>
                  <a:gd name="T6" fmla="*/ 173 w 176"/>
                  <a:gd name="T7" fmla="*/ 9 h 130"/>
                  <a:gd name="T8" fmla="*/ 0 w 176"/>
                  <a:gd name="T9" fmla="*/ 0 h 130"/>
                  <a:gd name="T10" fmla="*/ 0 w 176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6"/>
                  <a:gd name="T19" fmla="*/ 0 h 130"/>
                  <a:gd name="T20" fmla="*/ 176 w 176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6" h="130">
                    <a:moveTo>
                      <a:pt x="0" y="0"/>
                    </a:moveTo>
                    <a:lnTo>
                      <a:pt x="2" y="130"/>
                    </a:lnTo>
                    <a:lnTo>
                      <a:pt x="176" y="130"/>
                    </a:lnTo>
                    <a:lnTo>
                      <a:pt x="173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8" name="Freeform 76"/>
              <p:cNvSpPr>
                <a:spLocks/>
              </p:cNvSpPr>
              <p:nvPr/>
            </p:nvSpPr>
            <p:spPr bwMode="auto">
              <a:xfrm>
                <a:off x="6281" y="10112"/>
                <a:ext cx="1571" cy="1319"/>
              </a:xfrm>
              <a:custGeom>
                <a:avLst/>
                <a:gdLst>
                  <a:gd name="T0" fmla="*/ 17 w 1571"/>
                  <a:gd name="T1" fmla="*/ 0 h 1319"/>
                  <a:gd name="T2" fmla="*/ 0 w 1571"/>
                  <a:gd name="T3" fmla="*/ 1318 h 1319"/>
                  <a:gd name="T4" fmla="*/ 1561 w 1571"/>
                  <a:gd name="T5" fmla="*/ 1319 h 1319"/>
                  <a:gd name="T6" fmla="*/ 1571 w 1571"/>
                  <a:gd name="T7" fmla="*/ 1285 h 1319"/>
                  <a:gd name="T8" fmla="*/ 1569 w 1571"/>
                  <a:gd name="T9" fmla="*/ 1174 h 1319"/>
                  <a:gd name="T10" fmla="*/ 112 w 1571"/>
                  <a:gd name="T11" fmla="*/ 1172 h 1319"/>
                  <a:gd name="T12" fmla="*/ 111 w 1571"/>
                  <a:gd name="T13" fmla="*/ 116 h 1319"/>
                  <a:gd name="T14" fmla="*/ 1453 w 1571"/>
                  <a:gd name="T15" fmla="*/ 115 h 1319"/>
                  <a:gd name="T16" fmla="*/ 1564 w 1571"/>
                  <a:gd name="T17" fmla="*/ 1 h 1319"/>
                  <a:gd name="T18" fmla="*/ 17 w 1571"/>
                  <a:gd name="T19" fmla="*/ 0 h 1319"/>
                  <a:gd name="T20" fmla="*/ 17 w 1571"/>
                  <a:gd name="T21" fmla="*/ 0 h 13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71"/>
                  <a:gd name="T34" fmla="*/ 0 h 1319"/>
                  <a:gd name="T35" fmla="*/ 1571 w 1571"/>
                  <a:gd name="T36" fmla="*/ 1319 h 13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71" h="1319">
                    <a:moveTo>
                      <a:pt x="17" y="0"/>
                    </a:moveTo>
                    <a:lnTo>
                      <a:pt x="0" y="1318"/>
                    </a:lnTo>
                    <a:lnTo>
                      <a:pt x="1561" y="1319"/>
                    </a:lnTo>
                    <a:lnTo>
                      <a:pt x="1571" y="1285"/>
                    </a:lnTo>
                    <a:lnTo>
                      <a:pt x="1569" y="1174"/>
                    </a:lnTo>
                    <a:lnTo>
                      <a:pt x="112" y="1172"/>
                    </a:lnTo>
                    <a:lnTo>
                      <a:pt x="111" y="116"/>
                    </a:lnTo>
                    <a:lnTo>
                      <a:pt x="1453" y="115"/>
                    </a:lnTo>
                    <a:lnTo>
                      <a:pt x="1564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499" name="Freeform 77"/>
              <p:cNvSpPr>
                <a:spLocks/>
              </p:cNvSpPr>
              <p:nvPr/>
            </p:nvSpPr>
            <p:spPr bwMode="auto">
              <a:xfrm>
                <a:off x="7158" y="11980"/>
                <a:ext cx="747" cy="38"/>
              </a:xfrm>
              <a:custGeom>
                <a:avLst/>
                <a:gdLst>
                  <a:gd name="T0" fmla="*/ 3 w 747"/>
                  <a:gd name="T1" fmla="*/ 0 h 38"/>
                  <a:gd name="T2" fmla="*/ 741 w 747"/>
                  <a:gd name="T3" fmla="*/ 3 h 38"/>
                  <a:gd name="T4" fmla="*/ 747 w 747"/>
                  <a:gd name="T5" fmla="*/ 38 h 38"/>
                  <a:gd name="T6" fmla="*/ 0 w 747"/>
                  <a:gd name="T7" fmla="*/ 30 h 38"/>
                  <a:gd name="T8" fmla="*/ 3 w 747"/>
                  <a:gd name="T9" fmla="*/ 0 h 38"/>
                  <a:gd name="T10" fmla="*/ 3 w 747"/>
                  <a:gd name="T11" fmla="*/ 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7"/>
                  <a:gd name="T19" fmla="*/ 0 h 38"/>
                  <a:gd name="T20" fmla="*/ 747 w 747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7" h="38">
                    <a:moveTo>
                      <a:pt x="3" y="0"/>
                    </a:moveTo>
                    <a:lnTo>
                      <a:pt x="741" y="3"/>
                    </a:lnTo>
                    <a:lnTo>
                      <a:pt x="747" y="38"/>
                    </a:lnTo>
                    <a:lnTo>
                      <a:pt x="0" y="3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0" name="Freeform 78"/>
              <p:cNvSpPr>
                <a:spLocks/>
              </p:cNvSpPr>
              <p:nvPr/>
            </p:nvSpPr>
            <p:spPr bwMode="auto">
              <a:xfrm>
                <a:off x="7869" y="11989"/>
                <a:ext cx="163" cy="590"/>
              </a:xfrm>
              <a:custGeom>
                <a:avLst/>
                <a:gdLst>
                  <a:gd name="T0" fmla="*/ 0 w 163"/>
                  <a:gd name="T1" fmla="*/ 2 h 590"/>
                  <a:gd name="T2" fmla="*/ 163 w 163"/>
                  <a:gd name="T3" fmla="*/ 0 h 590"/>
                  <a:gd name="T4" fmla="*/ 161 w 163"/>
                  <a:gd name="T5" fmla="*/ 585 h 590"/>
                  <a:gd name="T6" fmla="*/ 0 w 163"/>
                  <a:gd name="T7" fmla="*/ 590 h 590"/>
                  <a:gd name="T8" fmla="*/ 0 w 163"/>
                  <a:gd name="T9" fmla="*/ 2 h 590"/>
                  <a:gd name="T10" fmla="*/ 0 w 163"/>
                  <a:gd name="T11" fmla="*/ 2 h 5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3"/>
                  <a:gd name="T19" fmla="*/ 0 h 590"/>
                  <a:gd name="T20" fmla="*/ 163 w 163"/>
                  <a:gd name="T21" fmla="*/ 590 h 5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3" h="590">
                    <a:moveTo>
                      <a:pt x="0" y="2"/>
                    </a:moveTo>
                    <a:lnTo>
                      <a:pt x="163" y="0"/>
                    </a:lnTo>
                    <a:lnTo>
                      <a:pt x="161" y="585"/>
                    </a:lnTo>
                    <a:lnTo>
                      <a:pt x="0" y="59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1" name="Freeform 79"/>
              <p:cNvSpPr>
                <a:spLocks/>
              </p:cNvSpPr>
              <p:nvPr/>
            </p:nvSpPr>
            <p:spPr bwMode="auto">
              <a:xfrm>
                <a:off x="6102" y="11980"/>
                <a:ext cx="1108" cy="599"/>
              </a:xfrm>
              <a:custGeom>
                <a:avLst/>
                <a:gdLst>
                  <a:gd name="T0" fmla="*/ 0 w 1108"/>
                  <a:gd name="T1" fmla="*/ 3 h 599"/>
                  <a:gd name="T2" fmla="*/ 1102 w 1108"/>
                  <a:gd name="T3" fmla="*/ 0 h 599"/>
                  <a:gd name="T4" fmla="*/ 1108 w 1108"/>
                  <a:gd name="T5" fmla="*/ 599 h 599"/>
                  <a:gd name="T6" fmla="*/ 3 w 1108"/>
                  <a:gd name="T7" fmla="*/ 591 h 599"/>
                  <a:gd name="T8" fmla="*/ 0 w 1108"/>
                  <a:gd name="T9" fmla="*/ 3 h 599"/>
                  <a:gd name="T10" fmla="*/ 0 w 1108"/>
                  <a:gd name="T11" fmla="*/ 3 h 5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08"/>
                  <a:gd name="T19" fmla="*/ 0 h 599"/>
                  <a:gd name="T20" fmla="*/ 1108 w 1108"/>
                  <a:gd name="T21" fmla="*/ 599 h 5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08" h="599">
                    <a:moveTo>
                      <a:pt x="0" y="3"/>
                    </a:moveTo>
                    <a:lnTo>
                      <a:pt x="1102" y="0"/>
                    </a:lnTo>
                    <a:lnTo>
                      <a:pt x="1108" y="599"/>
                    </a:lnTo>
                    <a:lnTo>
                      <a:pt x="3" y="59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2" name="Freeform 80"/>
              <p:cNvSpPr>
                <a:spLocks/>
              </p:cNvSpPr>
              <p:nvPr/>
            </p:nvSpPr>
            <p:spPr bwMode="auto">
              <a:xfrm>
                <a:off x="7744" y="12704"/>
                <a:ext cx="49" cy="252"/>
              </a:xfrm>
              <a:custGeom>
                <a:avLst/>
                <a:gdLst>
                  <a:gd name="T0" fmla="*/ 19 w 49"/>
                  <a:gd name="T1" fmla="*/ 0 h 252"/>
                  <a:gd name="T2" fmla="*/ 0 w 49"/>
                  <a:gd name="T3" fmla="*/ 17 h 252"/>
                  <a:gd name="T4" fmla="*/ 26 w 49"/>
                  <a:gd name="T5" fmla="*/ 252 h 252"/>
                  <a:gd name="T6" fmla="*/ 42 w 49"/>
                  <a:gd name="T7" fmla="*/ 252 h 252"/>
                  <a:gd name="T8" fmla="*/ 49 w 49"/>
                  <a:gd name="T9" fmla="*/ 229 h 252"/>
                  <a:gd name="T10" fmla="*/ 19 w 49"/>
                  <a:gd name="T11" fmla="*/ 0 h 252"/>
                  <a:gd name="T12" fmla="*/ 19 w 49"/>
                  <a:gd name="T13" fmla="*/ 0 h 2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9"/>
                  <a:gd name="T22" fmla="*/ 0 h 252"/>
                  <a:gd name="T23" fmla="*/ 49 w 49"/>
                  <a:gd name="T24" fmla="*/ 252 h 2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9" h="252">
                    <a:moveTo>
                      <a:pt x="19" y="0"/>
                    </a:moveTo>
                    <a:lnTo>
                      <a:pt x="0" y="17"/>
                    </a:lnTo>
                    <a:lnTo>
                      <a:pt x="26" y="252"/>
                    </a:lnTo>
                    <a:lnTo>
                      <a:pt x="42" y="252"/>
                    </a:lnTo>
                    <a:lnTo>
                      <a:pt x="49" y="22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3" name="Freeform 81"/>
              <p:cNvSpPr>
                <a:spLocks/>
              </p:cNvSpPr>
              <p:nvPr/>
            </p:nvSpPr>
            <p:spPr bwMode="auto">
              <a:xfrm>
                <a:off x="7832" y="12708"/>
                <a:ext cx="43" cy="187"/>
              </a:xfrm>
              <a:custGeom>
                <a:avLst/>
                <a:gdLst>
                  <a:gd name="T0" fmla="*/ 0 w 43"/>
                  <a:gd name="T1" fmla="*/ 12 h 187"/>
                  <a:gd name="T2" fmla="*/ 21 w 43"/>
                  <a:gd name="T3" fmla="*/ 0 h 187"/>
                  <a:gd name="T4" fmla="*/ 28 w 43"/>
                  <a:gd name="T5" fmla="*/ 26 h 187"/>
                  <a:gd name="T6" fmla="*/ 21 w 43"/>
                  <a:gd name="T7" fmla="*/ 38 h 187"/>
                  <a:gd name="T8" fmla="*/ 29 w 43"/>
                  <a:gd name="T9" fmla="*/ 72 h 187"/>
                  <a:gd name="T10" fmla="*/ 21 w 43"/>
                  <a:gd name="T11" fmla="*/ 84 h 187"/>
                  <a:gd name="T12" fmla="*/ 36 w 43"/>
                  <a:gd name="T13" fmla="*/ 123 h 187"/>
                  <a:gd name="T14" fmla="*/ 28 w 43"/>
                  <a:gd name="T15" fmla="*/ 138 h 187"/>
                  <a:gd name="T16" fmla="*/ 43 w 43"/>
                  <a:gd name="T17" fmla="*/ 170 h 187"/>
                  <a:gd name="T18" fmla="*/ 33 w 43"/>
                  <a:gd name="T19" fmla="*/ 187 h 187"/>
                  <a:gd name="T20" fmla="*/ 18 w 43"/>
                  <a:gd name="T21" fmla="*/ 187 h 187"/>
                  <a:gd name="T22" fmla="*/ 0 w 43"/>
                  <a:gd name="T23" fmla="*/ 12 h 187"/>
                  <a:gd name="T24" fmla="*/ 0 w 43"/>
                  <a:gd name="T25" fmla="*/ 12 h 18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187"/>
                  <a:gd name="T41" fmla="*/ 43 w 43"/>
                  <a:gd name="T42" fmla="*/ 187 h 18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187">
                    <a:moveTo>
                      <a:pt x="0" y="12"/>
                    </a:moveTo>
                    <a:lnTo>
                      <a:pt x="21" y="0"/>
                    </a:lnTo>
                    <a:lnTo>
                      <a:pt x="28" y="26"/>
                    </a:lnTo>
                    <a:lnTo>
                      <a:pt x="21" y="38"/>
                    </a:lnTo>
                    <a:lnTo>
                      <a:pt x="29" y="72"/>
                    </a:lnTo>
                    <a:lnTo>
                      <a:pt x="21" y="84"/>
                    </a:lnTo>
                    <a:lnTo>
                      <a:pt x="36" y="123"/>
                    </a:lnTo>
                    <a:lnTo>
                      <a:pt x="28" y="138"/>
                    </a:lnTo>
                    <a:lnTo>
                      <a:pt x="43" y="170"/>
                    </a:lnTo>
                    <a:lnTo>
                      <a:pt x="33" y="187"/>
                    </a:lnTo>
                    <a:lnTo>
                      <a:pt x="18" y="18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4" name="Freeform 82"/>
              <p:cNvSpPr>
                <a:spLocks/>
              </p:cNvSpPr>
              <p:nvPr/>
            </p:nvSpPr>
            <p:spPr bwMode="auto">
              <a:xfrm>
                <a:off x="7925" y="12709"/>
                <a:ext cx="60" cy="249"/>
              </a:xfrm>
              <a:custGeom>
                <a:avLst/>
                <a:gdLst>
                  <a:gd name="T0" fmla="*/ 21 w 60"/>
                  <a:gd name="T1" fmla="*/ 0 h 249"/>
                  <a:gd name="T2" fmla="*/ 0 w 60"/>
                  <a:gd name="T3" fmla="*/ 11 h 249"/>
                  <a:gd name="T4" fmla="*/ 37 w 60"/>
                  <a:gd name="T5" fmla="*/ 249 h 249"/>
                  <a:gd name="T6" fmla="*/ 54 w 60"/>
                  <a:gd name="T7" fmla="*/ 249 h 249"/>
                  <a:gd name="T8" fmla="*/ 60 w 60"/>
                  <a:gd name="T9" fmla="*/ 223 h 249"/>
                  <a:gd name="T10" fmla="*/ 21 w 60"/>
                  <a:gd name="T11" fmla="*/ 0 h 249"/>
                  <a:gd name="T12" fmla="*/ 21 w 60"/>
                  <a:gd name="T13" fmla="*/ 0 h 2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0"/>
                  <a:gd name="T22" fmla="*/ 0 h 249"/>
                  <a:gd name="T23" fmla="*/ 60 w 60"/>
                  <a:gd name="T24" fmla="*/ 249 h 2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0" h="249">
                    <a:moveTo>
                      <a:pt x="21" y="0"/>
                    </a:moveTo>
                    <a:lnTo>
                      <a:pt x="0" y="11"/>
                    </a:lnTo>
                    <a:lnTo>
                      <a:pt x="37" y="249"/>
                    </a:lnTo>
                    <a:lnTo>
                      <a:pt x="54" y="249"/>
                    </a:lnTo>
                    <a:lnTo>
                      <a:pt x="60" y="22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5" name="Freeform 83"/>
              <p:cNvSpPr>
                <a:spLocks/>
              </p:cNvSpPr>
              <p:nvPr/>
            </p:nvSpPr>
            <p:spPr bwMode="auto">
              <a:xfrm>
                <a:off x="8020" y="12705"/>
                <a:ext cx="57" cy="251"/>
              </a:xfrm>
              <a:custGeom>
                <a:avLst/>
                <a:gdLst>
                  <a:gd name="T0" fmla="*/ 20 w 57"/>
                  <a:gd name="T1" fmla="*/ 0 h 251"/>
                  <a:gd name="T2" fmla="*/ 0 w 57"/>
                  <a:gd name="T3" fmla="*/ 15 h 251"/>
                  <a:gd name="T4" fmla="*/ 36 w 57"/>
                  <a:gd name="T5" fmla="*/ 251 h 251"/>
                  <a:gd name="T6" fmla="*/ 53 w 57"/>
                  <a:gd name="T7" fmla="*/ 251 h 251"/>
                  <a:gd name="T8" fmla="*/ 57 w 57"/>
                  <a:gd name="T9" fmla="*/ 217 h 251"/>
                  <a:gd name="T10" fmla="*/ 20 w 57"/>
                  <a:gd name="T11" fmla="*/ 0 h 251"/>
                  <a:gd name="T12" fmla="*/ 20 w 57"/>
                  <a:gd name="T13" fmla="*/ 0 h 2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251"/>
                  <a:gd name="T23" fmla="*/ 57 w 57"/>
                  <a:gd name="T24" fmla="*/ 251 h 25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251">
                    <a:moveTo>
                      <a:pt x="20" y="0"/>
                    </a:moveTo>
                    <a:lnTo>
                      <a:pt x="0" y="15"/>
                    </a:lnTo>
                    <a:lnTo>
                      <a:pt x="36" y="251"/>
                    </a:lnTo>
                    <a:lnTo>
                      <a:pt x="53" y="251"/>
                    </a:lnTo>
                    <a:lnTo>
                      <a:pt x="57" y="21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6" name="Freeform 84"/>
              <p:cNvSpPr>
                <a:spLocks/>
              </p:cNvSpPr>
              <p:nvPr/>
            </p:nvSpPr>
            <p:spPr bwMode="auto">
              <a:xfrm>
                <a:off x="8290" y="12981"/>
                <a:ext cx="336" cy="161"/>
              </a:xfrm>
              <a:custGeom>
                <a:avLst/>
                <a:gdLst>
                  <a:gd name="T0" fmla="*/ 329 w 336"/>
                  <a:gd name="T1" fmla="*/ 161 h 161"/>
                  <a:gd name="T2" fmla="*/ 336 w 336"/>
                  <a:gd name="T3" fmla="*/ 112 h 161"/>
                  <a:gd name="T4" fmla="*/ 246 w 336"/>
                  <a:gd name="T5" fmla="*/ 46 h 161"/>
                  <a:gd name="T6" fmla="*/ 141 w 336"/>
                  <a:gd name="T7" fmla="*/ 8 h 161"/>
                  <a:gd name="T8" fmla="*/ 96 w 336"/>
                  <a:gd name="T9" fmla="*/ 0 h 161"/>
                  <a:gd name="T10" fmla="*/ 41 w 336"/>
                  <a:gd name="T11" fmla="*/ 2 h 161"/>
                  <a:gd name="T12" fmla="*/ 0 w 336"/>
                  <a:gd name="T13" fmla="*/ 28 h 161"/>
                  <a:gd name="T14" fmla="*/ 67 w 336"/>
                  <a:gd name="T15" fmla="*/ 23 h 161"/>
                  <a:gd name="T16" fmla="*/ 135 w 336"/>
                  <a:gd name="T17" fmla="*/ 20 h 161"/>
                  <a:gd name="T18" fmla="*/ 208 w 336"/>
                  <a:gd name="T19" fmla="*/ 46 h 161"/>
                  <a:gd name="T20" fmla="*/ 283 w 336"/>
                  <a:gd name="T21" fmla="*/ 93 h 161"/>
                  <a:gd name="T22" fmla="*/ 324 w 336"/>
                  <a:gd name="T23" fmla="*/ 131 h 161"/>
                  <a:gd name="T24" fmla="*/ 313 w 336"/>
                  <a:gd name="T25" fmla="*/ 134 h 161"/>
                  <a:gd name="T26" fmla="*/ 251 w 336"/>
                  <a:gd name="T27" fmla="*/ 91 h 161"/>
                  <a:gd name="T28" fmla="*/ 223 w 336"/>
                  <a:gd name="T29" fmla="*/ 73 h 161"/>
                  <a:gd name="T30" fmla="*/ 146 w 336"/>
                  <a:gd name="T31" fmla="*/ 43 h 161"/>
                  <a:gd name="T32" fmla="*/ 83 w 336"/>
                  <a:gd name="T33" fmla="*/ 39 h 161"/>
                  <a:gd name="T34" fmla="*/ 220 w 336"/>
                  <a:gd name="T35" fmla="*/ 86 h 161"/>
                  <a:gd name="T36" fmla="*/ 70 w 336"/>
                  <a:gd name="T37" fmla="*/ 53 h 161"/>
                  <a:gd name="T38" fmla="*/ 221 w 336"/>
                  <a:gd name="T39" fmla="*/ 105 h 161"/>
                  <a:gd name="T40" fmla="*/ 5 w 336"/>
                  <a:gd name="T41" fmla="*/ 54 h 161"/>
                  <a:gd name="T42" fmla="*/ 10 w 336"/>
                  <a:gd name="T43" fmla="*/ 67 h 161"/>
                  <a:gd name="T44" fmla="*/ 23 w 336"/>
                  <a:gd name="T45" fmla="*/ 78 h 161"/>
                  <a:gd name="T46" fmla="*/ 329 w 336"/>
                  <a:gd name="T47" fmla="*/ 161 h 161"/>
                  <a:gd name="T48" fmla="*/ 329 w 336"/>
                  <a:gd name="T49" fmla="*/ 161 h 1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36"/>
                  <a:gd name="T76" fmla="*/ 0 h 161"/>
                  <a:gd name="T77" fmla="*/ 336 w 336"/>
                  <a:gd name="T78" fmla="*/ 161 h 1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36" h="161">
                    <a:moveTo>
                      <a:pt x="329" y="161"/>
                    </a:moveTo>
                    <a:lnTo>
                      <a:pt x="336" y="112"/>
                    </a:lnTo>
                    <a:lnTo>
                      <a:pt x="246" y="46"/>
                    </a:lnTo>
                    <a:lnTo>
                      <a:pt x="141" y="8"/>
                    </a:lnTo>
                    <a:lnTo>
                      <a:pt x="96" y="0"/>
                    </a:lnTo>
                    <a:lnTo>
                      <a:pt x="41" y="2"/>
                    </a:lnTo>
                    <a:lnTo>
                      <a:pt x="0" y="28"/>
                    </a:lnTo>
                    <a:lnTo>
                      <a:pt x="67" y="23"/>
                    </a:lnTo>
                    <a:lnTo>
                      <a:pt x="135" y="20"/>
                    </a:lnTo>
                    <a:lnTo>
                      <a:pt x="208" y="46"/>
                    </a:lnTo>
                    <a:lnTo>
                      <a:pt x="283" y="93"/>
                    </a:lnTo>
                    <a:lnTo>
                      <a:pt x="324" y="131"/>
                    </a:lnTo>
                    <a:lnTo>
                      <a:pt x="313" y="134"/>
                    </a:lnTo>
                    <a:lnTo>
                      <a:pt x="251" y="91"/>
                    </a:lnTo>
                    <a:lnTo>
                      <a:pt x="223" y="73"/>
                    </a:lnTo>
                    <a:lnTo>
                      <a:pt x="146" y="43"/>
                    </a:lnTo>
                    <a:lnTo>
                      <a:pt x="83" y="39"/>
                    </a:lnTo>
                    <a:lnTo>
                      <a:pt x="220" y="86"/>
                    </a:lnTo>
                    <a:lnTo>
                      <a:pt x="70" y="53"/>
                    </a:lnTo>
                    <a:lnTo>
                      <a:pt x="221" y="105"/>
                    </a:lnTo>
                    <a:lnTo>
                      <a:pt x="5" y="54"/>
                    </a:lnTo>
                    <a:lnTo>
                      <a:pt x="10" y="67"/>
                    </a:lnTo>
                    <a:lnTo>
                      <a:pt x="23" y="78"/>
                    </a:lnTo>
                    <a:lnTo>
                      <a:pt x="329" y="16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7" name="Freeform 85"/>
              <p:cNvSpPr>
                <a:spLocks/>
              </p:cNvSpPr>
              <p:nvPr/>
            </p:nvSpPr>
            <p:spPr bwMode="auto">
              <a:xfrm>
                <a:off x="6430" y="11464"/>
                <a:ext cx="1255" cy="64"/>
              </a:xfrm>
              <a:custGeom>
                <a:avLst/>
                <a:gdLst>
                  <a:gd name="T0" fmla="*/ 1 w 1255"/>
                  <a:gd name="T1" fmla="*/ 0 h 64"/>
                  <a:gd name="T2" fmla="*/ 0 w 1255"/>
                  <a:gd name="T3" fmla="*/ 50 h 64"/>
                  <a:gd name="T4" fmla="*/ 174 w 1255"/>
                  <a:gd name="T5" fmla="*/ 56 h 64"/>
                  <a:gd name="T6" fmla="*/ 197 w 1255"/>
                  <a:gd name="T7" fmla="*/ 30 h 64"/>
                  <a:gd name="T8" fmla="*/ 209 w 1255"/>
                  <a:gd name="T9" fmla="*/ 59 h 64"/>
                  <a:gd name="T10" fmla="*/ 899 w 1255"/>
                  <a:gd name="T11" fmla="*/ 59 h 64"/>
                  <a:gd name="T12" fmla="*/ 933 w 1255"/>
                  <a:gd name="T13" fmla="*/ 33 h 64"/>
                  <a:gd name="T14" fmla="*/ 942 w 1255"/>
                  <a:gd name="T15" fmla="*/ 64 h 64"/>
                  <a:gd name="T16" fmla="*/ 1042 w 1255"/>
                  <a:gd name="T17" fmla="*/ 64 h 64"/>
                  <a:gd name="T18" fmla="*/ 1060 w 1255"/>
                  <a:gd name="T19" fmla="*/ 34 h 64"/>
                  <a:gd name="T20" fmla="*/ 1075 w 1255"/>
                  <a:gd name="T21" fmla="*/ 64 h 64"/>
                  <a:gd name="T22" fmla="*/ 1254 w 1255"/>
                  <a:gd name="T23" fmla="*/ 64 h 64"/>
                  <a:gd name="T24" fmla="*/ 1255 w 1255"/>
                  <a:gd name="T25" fmla="*/ 24 h 64"/>
                  <a:gd name="T26" fmla="*/ 1 w 1255"/>
                  <a:gd name="T27" fmla="*/ 0 h 64"/>
                  <a:gd name="T28" fmla="*/ 1 w 1255"/>
                  <a:gd name="T29" fmla="*/ 0 h 6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55"/>
                  <a:gd name="T46" fmla="*/ 0 h 64"/>
                  <a:gd name="T47" fmla="*/ 1255 w 1255"/>
                  <a:gd name="T48" fmla="*/ 64 h 6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55" h="64">
                    <a:moveTo>
                      <a:pt x="1" y="0"/>
                    </a:moveTo>
                    <a:lnTo>
                      <a:pt x="0" y="50"/>
                    </a:lnTo>
                    <a:lnTo>
                      <a:pt x="174" y="56"/>
                    </a:lnTo>
                    <a:lnTo>
                      <a:pt x="197" y="30"/>
                    </a:lnTo>
                    <a:lnTo>
                      <a:pt x="209" y="59"/>
                    </a:lnTo>
                    <a:lnTo>
                      <a:pt x="899" y="59"/>
                    </a:lnTo>
                    <a:lnTo>
                      <a:pt x="933" y="33"/>
                    </a:lnTo>
                    <a:lnTo>
                      <a:pt x="942" y="64"/>
                    </a:lnTo>
                    <a:lnTo>
                      <a:pt x="1042" y="64"/>
                    </a:lnTo>
                    <a:lnTo>
                      <a:pt x="1060" y="34"/>
                    </a:lnTo>
                    <a:lnTo>
                      <a:pt x="1075" y="64"/>
                    </a:lnTo>
                    <a:lnTo>
                      <a:pt x="1254" y="64"/>
                    </a:lnTo>
                    <a:lnTo>
                      <a:pt x="1255" y="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8" name="Freeform 86"/>
              <p:cNvSpPr>
                <a:spLocks/>
              </p:cNvSpPr>
              <p:nvPr/>
            </p:nvSpPr>
            <p:spPr bwMode="auto">
              <a:xfrm>
                <a:off x="7734" y="12654"/>
                <a:ext cx="363" cy="40"/>
              </a:xfrm>
              <a:custGeom>
                <a:avLst/>
                <a:gdLst>
                  <a:gd name="T0" fmla="*/ 4 w 363"/>
                  <a:gd name="T1" fmla="*/ 2 h 40"/>
                  <a:gd name="T2" fmla="*/ 352 w 363"/>
                  <a:gd name="T3" fmla="*/ 0 h 40"/>
                  <a:gd name="T4" fmla="*/ 363 w 363"/>
                  <a:gd name="T5" fmla="*/ 40 h 40"/>
                  <a:gd name="T6" fmla="*/ 0 w 363"/>
                  <a:gd name="T7" fmla="*/ 40 h 40"/>
                  <a:gd name="T8" fmla="*/ 4 w 363"/>
                  <a:gd name="T9" fmla="*/ 2 h 40"/>
                  <a:gd name="T10" fmla="*/ 4 w 363"/>
                  <a:gd name="T11" fmla="*/ 2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3"/>
                  <a:gd name="T19" fmla="*/ 0 h 40"/>
                  <a:gd name="T20" fmla="*/ 363 w 363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3" h="40">
                    <a:moveTo>
                      <a:pt x="4" y="2"/>
                    </a:moveTo>
                    <a:lnTo>
                      <a:pt x="352" y="0"/>
                    </a:lnTo>
                    <a:lnTo>
                      <a:pt x="363" y="40"/>
                    </a:lnTo>
                    <a:lnTo>
                      <a:pt x="0" y="4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09" name="Freeform 87"/>
              <p:cNvSpPr>
                <a:spLocks/>
              </p:cNvSpPr>
              <p:nvPr/>
            </p:nvSpPr>
            <p:spPr bwMode="auto">
              <a:xfrm>
                <a:off x="5925" y="13018"/>
                <a:ext cx="2291" cy="112"/>
              </a:xfrm>
              <a:custGeom>
                <a:avLst/>
                <a:gdLst>
                  <a:gd name="T0" fmla="*/ 0 w 2291"/>
                  <a:gd name="T1" fmla="*/ 30 h 112"/>
                  <a:gd name="T2" fmla="*/ 2267 w 2291"/>
                  <a:gd name="T3" fmla="*/ 16 h 112"/>
                  <a:gd name="T4" fmla="*/ 2288 w 2291"/>
                  <a:gd name="T5" fmla="*/ 0 h 112"/>
                  <a:gd name="T6" fmla="*/ 2291 w 2291"/>
                  <a:gd name="T7" fmla="*/ 101 h 112"/>
                  <a:gd name="T8" fmla="*/ 3 w 2291"/>
                  <a:gd name="T9" fmla="*/ 112 h 112"/>
                  <a:gd name="T10" fmla="*/ 0 w 2291"/>
                  <a:gd name="T11" fmla="*/ 30 h 112"/>
                  <a:gd name="T12" fmla="*/ 0 w 2291"/>
                  <a:gd name="T13" fmla="*/ 30 h 1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91"/>
                  <a:gd name="T22" fmla="*/ 0 h 112"/>
                  <a:gd name="T23" fmla="*/ 2291 w 2291"/>
                  <a:gd name="T24" fmla="*/ 112 h 1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91" h="112">
                    <a:moveTo>
                      <a:pt x="0" y="30"/>
                    </a:moveTo>
                    <a:lnTo>
                      <a:pt x="2267" y="16"/>
                    </a:lnTo>
                    <a:lnTo>
                      <a:pt x="2288" y="0"/>
                    </a:lnTo>
                    <a:lnTo>
                      <a:pt x="2291" y="101"/>
                    </a:lnTo>
                    <a:lnTo>
                      <a:pt x="3" y="11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0" name="Freeform 88"/>
              <p:cNvSpPr>
                <a:spLocks/>
              </p:cNvSpPr>
              <p:nvPr/>
            </p:nvSpPr>
            <p:spPr bwMode="auto">
              <a:xfrm>
                <a:off x="7202" y="12228"/>
                <a:ext cx="117" cy="353"/>
              </a:xfrm>
              <a:custGeom>
                <a:avLst/>
                <a:gdLst>
                  <a:gd name="T0" fmla="*/ 0 w 117"/>
                  <a:gd name="T1" fmla="*/ 0 h 353"/>
                  <a:gd name="T2" fmla="*/ 76 w 117"/>
                  <a:gd name="T3" fmla="*/ 3 h 353"/>
                  <a:gd name="T4" fmla="*/ 38 w 117"/>
                  <a:gd name="T5" fmla="*/ 181 h 353"/>
                  <a:gd name="T6" fmla="*/ 46 w 117"/>
                  <a:gd name="T7" fmla="*/ 241 h 353"/>
                  <a:gd name="T8" fmla="*/ 117 w 117"/>
                  <a:gd name="T9" fmla="*/ 353 h 353"/>
                  <a:gd name="T10" fmla="*/ 5 w 117"/>
                  <a:gd name="T11" fmla="*/ 351 h 353"/>
                  <a:gd name="T12" fmla="*/ 0 w 117"/>
                  <a:gd name="T13" fmla="*/ 0 h 353"/>
                  <a:gd name="T14" fmla="*/ 0 w 117"/>
                  <a:gd name="T15" fmla="*/ 0 h 3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"/>
                  <a:gd name="T25" fmla="*/ 0 h 353"/>
                  <a:gd name="T26" fmla="*/ 117 w 117"/>
                  <a:gd name="T27" fmla="*/ 353 h 3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" h="353">
                    <a:moveTo>
                      <a:pt x="0" y="0"/>
                    </a:moveTo>
                    <a:lnTo>
                      <a:pt x="76" y="3"/>
                    </a:lnTo>
                    <a:lnTo>
                      <a:pt x="38" y="181"/>
                    </a:lnTo>
                    <a:lnTo>
                      <a:pt x="46" y="241"/>
                    </a:lnTo>
                    <a:lnTo>
                      <a:pt x="117" y="353"/>
                    </a:lnTo>
                    <a:lnTo>
                      <a:pt x="5" y="3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1" name="Freeform 89"/>
              <p:cNvSpPr>
                <a:spLocks/>
              </p:cNvSpPr>
              <p:nvPr/>
            </p:nvSpPr>
            <p:spPr bwMode="auto">
              <a:xfrm>
                <a:off x="7207" y="12219"/>
                <a:ext cx="665" cy="358"/>
              </a:xfrm>
              <a:custGeom>
                <a:avLst/>
                <a:gdLst>
                  <a:gd name="T0" fmla="*/ 0 w 665"/>
                  <a:gd name="T1" fmla="*/ 0 h 358"/>
                  <a:gd name="T2" fmla="*/ 657 w 665"/>
                  <a:gd name="T3" fmla="*/ 3 h 358"/>
                  <a:gd name="T4" fmla="*/ 665 w 665"/>
                  <a:gd name="T5" fmla="*/ 352 h 358"/>
                  <a:gd name="T6" fmla="*/ 527 w 665"/>
                  <a:gd name="T7" fmla="*/ 358 h 358"/>
                  <a:gd name="T8" fmla="*/ 638 w 665"/>
                  <a:gd name="T9" fmla="*/ 192 h 358"/>
                  <a:gd name="T10" fmla="*/ 621 w 665"/>
                  <a:gd name="T11" fmla="*/ 128 h 358"/>
                  <a:gd name="T12" fmla="*/ 609 w 665"/>
                  <a:gd name="T13" fmla="*/ 29 h 358"/>
                  <a:gd name="T14" fmla="*/ 0 w 665"/>
                  <a:gd name="T15" fmla="*/ 22 h 358"/>
                  <a:gd name="T16" fmla="*/ 0 w 665"/>
                  <a:gd name="T17" fmla="*/ 0 h 358"/>
                  <a:gd name="T18" fmla="*/ 0 w 665"/>
                  <a:gd name="T19" fmla="*/ 0 h 3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65"/>
                  <a:gd name="T31" fmla="*/ 0 h 358"/>
                  <a:gd name="T32" fmla="*/ 665 w 665"/>
                  <a:gd name="T33" fmla="*/ 358 h 35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65" h="358">
                    <a:moveTo>
                      <a:pt x="0" y="0"/>
                    </a:moveTo>
                    <a:lnTo>
                      <a:pt x="657" y="3"/>
                    </a:lnTo>
                    <a:lnTo>
                      <a:pt x="665" y="352"/>
                    </a:lnTo>
                    <a:lnTo>
                      <a:pt x="527" y="358"/>
                    </a:lnTo>
                    <a:lnTo>
                      <a:pt x="638" y="192"/>
                    </a:lnTo>
                    <a:lnTo>
                      <a:pt x="621" y="128"/>
                    </a:lnTo>
                    <a:lnTo>
                      <a:pt x="609" y="29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2" name="Freeform 90"/>
              <p:cNvSpPr>
                <a:spLocks/>
              </p:cNvSpPr>
              <p:nvPr/>
            </p:nvSpPr>
            <p:spPr bwMode="auto">
              <a:xfrm>
                <a:off x="7734" y="12045"/>
                <a:ext cx="133" cy="82"/>
              </a:xfrm>
              <a:custGeom>
                <a:avLst/>
                <a:gdLst>
                  <a:gd name="T0" fmla="*/ 0 w 133"/>
                  <a:gd name="T1" fmla="*/ 0 h 82"/>
                  <a:gd name="T2" fmla="*/ 4 w 133"/>
                  <a:gd name="T3" fmla="*/ 82 h 82"/>
                  <a:gd name="T4" fmla="*/ 133 w 133"/>
                  <a:gd name="T5" fmla="*/ 81 h 82"/>
                  <a:gd name="T6" fmla="*/ 127 w 133"/>
                  <a:gd name="T7" fmla="*/ 2 h 82"/>
                  <a:gd name="T8" fmla="*/ 0 w 133"/>
                  <a:gd name="T9" fmla="*/ 0 h 82"/>
                  <a:gd name="T10" fmla="*/ 0 w 133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3"/>
                  <a:gd name="T19" fmla="*/ 0 h 82"/>
                  <a:gd name="T20" fmla="*/ 133 w 133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3" h="82">
                    <a:moveTo>
                      <a:pt x="0" y="0"/>
                    </a:moveTo>
                    <a:lnTo>
                      <a:pt x="4" y="82"/>
                    </a:lnTo>
                    <a:lnTo>
                      <a:pt x="133" y="81"/>
                    </a:lnTo>
                    <a:lnTo>
                      <a:pt x="12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3" name="Freeform 91"/>
              <p:cNvSpPr>
                <a:spLocks/>
              </p:cNvSpPr>
              <p:nvPr/>
            </p:nvSpPr>
            <p:spPr bwMode="auto">
              <a:xfrm>
                <a:off x="7202" y="12003"/>
                <a:ext cx="662" cy="198"/>
              </a:xfrm>
              <a:custGeom>
                <a:avLst/>
                <a:gdLst>
                  <a:gd name="T0" fmla="*/ 0 w 662"/>
                  <a:gd name="T1" fmla="*/ 0 h 198"/>
                  <a:gd name="T2" fmla="*/ 4 w 662"/>
                  <a:gd name="T3" fmla="*/ 198 h 198"/>
                  <a:gd name="T4" fmla="*/ 662 w 662"/>
                  <a:gd name="T5" fmla="*/ 197 h 198"/>
                  <a:gd name="T6" fmla="*/ 659 w 662"/>
                  <a:gd name="T7" fmla="*/ 118 h 198"/>
                  <a:gd name="T8" fmla="*/ 423 w 662"/>
                  <a:gd name="T9" fmla="*/ 113 h 198"/>
                  <a:gd name="T10" fmla="*/ 422 w 662"/>
                  <a:gd name="T11" fmla="*/ 130 h 198"/>
                  <a:gd name="T12" fmla="*/ 499 w 662"/>
                  <a:gd name="T13" fmla="*/ 128 h 198"/>
                  <a:gd name="T14" fmla="*/ 498 w 662"/>
                  <a:gd name="T15" fmla="*/ 153 h 198"/>
                  <a:gd name="T16" fmla="*/ 250 w 662"/>
                  <a:gd name="T17" fmla="*/ 148 h 198"/>
                  <a:gd name="T18" fmla="*/ 250 w 662"/>
                  <a:gd name="T19" fmla="*/ 116 h 198"/>
                  <a:gd name="T20" fmla="*/ 121 w 662"/>
                  <a:gd name="T21" fmla="*/ 108 h 198"/>
                  <a:gd name="T22" fmla="*/ 118 w 662"/>
                  <a:gd name="T23" fmla="*/ 62 h 198"/>
                  <a:gd name="T24" fmla="*/ 659 w 662"/>
                  <a:gd name="T25" fmla="*/ 64 h 198"/>
                  <a:gd name="T26" fmla="*/ 659 w 662"/>
                  <a:gd name="T27" fmla="*/ 4 h 198"/>
                  <a:gd name="T28" fmla="*/ 0 w 662"/>
                  <a:gd name="T29" fmla="*/ 0 h 198"/>
                  <a:gd name="T30" fmla="*/ 0 w 662"/>
                  <a:gd name="T31" fmla="*/ 0 h 19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62"/>
                  <a:gd name="T49" fmla="*/ 0 h 198"/>
                  <a:gd name="T50" fmla="*/ 662 w 662"/>
                  <a:gd name="T51" fmla="*/ 198 h 19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62" h="198">
                    <a:moveTo>
                      <a:pt x="0" y="0"/>
                    </a:moveTo>
                    <a:lnTo>
                      <a:pt x="4" y="198"/>
                    </a:lnTo>
                    <a:lnTo>
                      <a:pt x="662" y="197"/>
                    </a:lnTo>
                    <a:lnTo>
                      <a:pt x="659" y="118"/>
                    </a:lnTo>
                    <a:lnTo>
                      <a:pt x="423" y="113"/>
                    </a:lnTo>
                    <a:lnTo>
                      <a:pt x="422" y="130"/>
                    </a:lnTo>
                    <a:lnTo>
                      <a:pt x="499" y="128"/>
                    </a:lnTo>
                    <a:lnTo>
                      <a:pt x="498" y="153"/>
                    </a:lnTo>
                    <a:lnTo>
                      <a:pt x="250" y="148"/>
                    </a:lnTo>
                    <a:lnTo>
                      <a:pt x="250" y="116"/>
                    </a:lnTo>
                    <a:lnTo>
                      <a:pt x="121" y="108"/>
                    </a:lnTo>
                    <a:lnTo>
                      <a:pt x="118" y="62"/>
                    </a:lnTo>
                    <a:lnTo>
                      <a:pt x="659" y="64"/>
                    </a:lnTo>
                    <a:lnTo>
                      <a:pt x="659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4" name="Freeform 92"/>
              <p:cNvSpPr>
                <a:spLocks/>
              </p:cNvSpPr>
              <p:nvPr/>
            </p:nvSpPr>
            <p:spPr bwMode="auto">
              <a:xfrm>
                <a:off x="7360" y="12334"/>
                <a:ext cx="164" cy="53"/>
              </a:xfrm>
              <a:custGeom>
                <a:avLst/>
                <a:gdLst>
                  <a:gd name="T0" fmla="*/ 81 w 164"/>
                  <a:gd name="T1" fmla="*/ 0 h 53"/>
                  <a:gd name="T2" fmla="*/ 127 w 164"/>
                  <a:gd name="T3" fmla="*/ 13 h 53"/>
                  <a:gd name="T4" fmla="*/ 164 w 164"/>
                  <a:gd name="T5" fmla="*/ 19 h 53"/>
                  <a:gd name="T6" fmla="*/ 147 w 164"/>
                  <a:gd name="T7" fmla="*/ 53 h 53"/>
                  <a:gd name="T8" fmla="*/ 0 w 164"/>
                  <a:gd name="T9" fmla="*/ 34 h 53"/>
                  <a:gd name="T10" fmla="*/ 81 w 164"/>
                  <a:gd name="T11" fmla="*/ 0 h 53"/>
                  <a:gd name="T12" fmla="*/ 81 w 164"/>
                  <a:gd name="T13" fmla="*/ 0 h 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4"/>
                  <a:gd name="T22" fmla="*/ 0 h 53"/>
                  <a:gd name="T23" fmla="*/ 164 w 164"/>
                  <a:gd name="T24" fmla="*/ 53 h 5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4" h="53">
                    <a:moveTo>
                      <a:pt x="81" y="0"/>
                    </a:moveTo>
                    <a:lnTo>
                      <a:pt x="127" y="13"/>
                    </a:lnTo>
                    <a:lnTo>
                      <a:pt x="164" y="19"/>
                    </a:lnTo>
                    <a:lnTo>
                      <a:pt x="147" y="53"/>
                    </a:lnTo>
                    <a:lnTo>
                      <a:pt x="0" y="34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5" name="Freeform 93"/>
              <p:cNvSpPr>
                <a:spLocks/>
              </p:cNvSpPr>
              <p:nvPr/>
            </p:nvSpPr>
            <p:spPr bwMode="auto">
              <a:xfrm>
                <a:off x="7318" y="12256"/>
                <a:ext cx="207" cy="43"/>
              </a:xfrm>
              <a:custGeom>
                <a:avLst/>
                <a:gdLst>
                  <a:gd name="T0" fmla="*/ 132 w 207"/>
                  <a:gd name="T1" fmla="*/ 0 h 43"/>
                  <a:gd name="T2" fmla="*/ 207 w 207"/>
                  <a:gd name="T3" fmla="*/ 37 h 43"/>
                  <a:gd name="T4" fmla="*/ 140 w 207"/>
                  <a:gd name="T5" fmla="*/ 43 h 43"/>
                  <a:gd name="T6" fmla="*/ 0 w 207"/>
                  <a:gd name="T7" fmla="*/ 33 h 43"/>
                  <a:gd name="T8" fmla="*/ 99 w 207"/>
                  <a:gd name="T9" fmla="*/ 1 h 43"/>
                  <a:gd name="T10" fmla="*/ 132 w 207"/>
                  <a:gd name="T11" fmla="*/ 0 h 43"/>
                  <a:gd name="T12" fmla="*/ 132 w 207"/>
                  <a:gd name="T13" fmla="*/ 0 h 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7"/>
                  <a:gd name="T22" fmla="*/ 0 h 43"/>
                  <a:gd name="T23" fmla="*/ 207 w 207"/>
                  <a:gd name="T24" fmla="*/ 43 h 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7" h="43">
                    <a:moveTo>
                      <a:pt x="132" y="0"/>
                    </a:moveTo>
                    <a:lnTo>
                      <a:pt x="207" y="37"/>
                    </a:lnTo>
                    <a:lnTo>
                      <a:pt x="140" y="43"/>
                    </a:lnTo>
                    <a:lnTo>
                      <a:pt x="0" y="33"/>
                    </a:lnTo>
                    <a:lnTo>
                      <a:pt x="99" y="1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6" name="Freeform 94"/>
              <p:cNvSpPr>
                <a:spLocks/>
              </p:cNvSpPr>
              <p:nvPr/>
            </p:nvSpPr>
            <p:spPr bwMode="auto">
              <a:xfrm>
                <a:off x="7245" y="12415"/>
                <a:ext cx="601" cy="164"/>
              </a:xfrm>
              <a:custGeom>
                <a:avLst/>
                <a:gdLst>
                  <a:gd name="T0" fmla="*/ 0 w 601"/>
                  <a:gd name="T1" fmla="*/ 0 h 164"/>
                  <a:gd name="T2" fmla="*/ 601 w 601"/>
                  <a:gd name="T3" fmla="*/ 0 h 164"/>
                  <a:gd name="T4" fmla="*/ 598 w 601"/>
                  <a:gd name="T5" fmla="*/ 66 h 164"/>
                  <a:gd name="T6" fmla="*/ 549 w 601"/>
                  <a:gd name="T7" fmla="*/ 96 h 164"/>
                  <a:gd name="T8" fmla="*/ 527 w 601"/>
                  <a:gd name="T9" fmla="*/ 164 h 164"/>
                  <a:gd name="T10" fmla="*/ 55 w 601"/>
                  <a:gd name="T11" fmla="*/ 164 h 164"/>
                  <a:gd name="T12" fmla="*/ 28 w 601"/>
                  <a:gd name="T13" fmla="*/ 95 h 164"/>
                  <a:gd name="T14" fmla="*/ 0 w 601"/>
                  <a:gd name="T15" fmla="*/ 58 h 164"/>
                  <a:gd name="T16" fmla="*/ 0 w 601"/>
                  <a:gd name="T17" fmla="*/ 0 h 164"/>
                  <a:gd name="T18" fmla="*/ 0 w 601"/>
                  <a:gd name="T19" fmla="*/ 0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1"/>
                  <a:gd name="T31" fmla="*/ 0 h 164"/>
                  <a:gd name="T32" fmla="*/ 601 w 60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1" h="164">
                    <a:moveTo>
                      <a:pt x="0" y="0"/>
                    </a:moveTo>
                    <a:lnTo>
                      <a:pt x="601" y="0"/>
                    </a:lnTo>
                    <a:lnTo>
                      <a:pt x="598" y="66"/>
                    </a:lnTo>
                    <a:lnTo>
                      <a:pt x="549" y="96"/>
                    </a:lnTo>
                    <a:lnTo>
                      <a:pt x="527" y="164"/>
                    </a:lnTo>
                    <a:lnTo>
                      <a:pt x="55" y="164"/>
                    </a:lnTo>
                    <a:lnTo>
                      <a:pt x="28" y="95"/>
                    </a:lnTo>
                    <a:lnTo>
                      <a:pt x="0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7" name="Freeform 95"/>
              <p:cNvSpPr>
                <a:spLocks/>
              </p:cNvSpPr>
              <p:nvPr/>
            </p:nvSpPr>
            <p:spPr bwMode="auto">
              <a:xfrm>
                <a:off x="6463" y="10286"/>
                <a:ext cx="1176" cy="882"/>
              </a:xfrm>
              <a:custGeom>
                <a:avLst/>
                <a:gdLst>
                  <a:gd name="T0" fmla="*/ 0 w 1176"/>
                  <a:gd name="T1" fmla="*/ 16 h 882"/>
                  <a:gd name="T2" fmla="*/ 1 w 1176"/>
                  <a:gd name="T3" fmla="*/ 853 h 882"/>
                  <a:gd name="T4" fmla="*/ 42 w 1176"/>
                  <a:gd name="T5" fmla="*/ 882 h 882"/>
                  <a:gd name="T6" fmla="*/ 1131 w 1176"/>
                  <a:gd name="T7" fmla="*/ 880 h 882"/>
                  <a:gd name="T8" fmla="*/ 1176 w 1176"/>
                  <a:gd name="T9" fmla="*/ 850 h 882"/>
                  <a:gd name="T10" fmla="*/ 1173 w 1176"/>
                  <a:gd name="T11" fmla="*/ 42 h 882"/>
                  <a:gd name="T12" fmla="*/ 1136 w 1176"/>
                  <a:gd name="T13" fmla="*/ 13 h 882"/>
                  <a:gd name="T14" fmla="*/ 19 w 1176"/>
                  <a:gd name="T15" fmla="*/ 0 h 882"/>
                  <a:gd name="T16" fmla="*/ 0 w 1176"/>
                  <a:gd name="T17" fmla="*/ 16 h 882"/>
                  <a:gd name="T18" fmla="*/ 0 w 1176"/>
                  <a:gd name="T19" fmla="*/ 16 h 8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76"/>
                  <a:gd name="T31" fmla="*/ 0 h 882"/>
                  <a:gd name="T32" fmla="*/ 1176 w 1176"/>
                  <a:gd name="T33" fmla="*/ 882 h 8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76" h="882">
                    <a:moveTo>
                      <a:pt x="0" y="16"/>
                    </a:moveTo>
                    <a:lnTo>
                      <a:pt x="1" y="853"/>
                    </a:lnTo>
                    <a:lnTo>
                      <a:pt x="42" y="882"/>
                    </a:lnTo>
                    <a:lnTo>
                      <a:pt x="1131" y="880"/>
                    </a:lnTo>
                    <a:lnTo>
                      <a:pt x="1176" y="850"/>
                    </a:lnTo>
                    <a:lnTo>
                      <a:pt x="1173" y="42"/>
                    </a:lnTo>
                    <a:lnTo>
                      <a:pt x="1136" y="13"/>
                    </a:lnTo>
                    <a:lnTo>
                      <a:pt x="19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8" name="Freeform 96"/>
              <p:cNvSpPr>
                <a:spLocks/>
              </p:cNvSpPr>
              <p:nvPr/>
            </p:nvSpPr>
            <p:spPr bwMode="auto">
              <a:xfrm>
                <a:off x="6527" y="10335"/>
                <a:ext cx="128" cy="521"/>
              </a:xfrm>
              <a:custGeom>
                <a:avLst/>
                <a:gdLst>
                  <a:gd name="T0" fmla="*/ 128 w 128"/>
                  <a:gd name="T1" fmla="*/ 2 h 521"/>
                  <a:gd name="T2" fmla="*/ 31 w 128"/>
                  <a:gd name="T3" fmla="*/ 0 h 521"/>
                  <a:gd name="T4" fmla="*/ 8 w 128"/>
                  <a:gd name="T5" fmla="*/ 52 h 521"/>
                  <a:gd name="T6" fmla="*/ 0 w 128"/>
                  <a:gd name="T7" fmla="*/ 284 h 521"/>
                  <a:gd name="T8" fmla="*/ 23 w 128"/>
                  <a:gd name="T9" fmla="*/ 464 h 521"/>
                  <a:gd name="T10" fmla="*/ 66 w 128"/>
                  <a:gd name="T11" fmla="*/ 521 h 521"/>
                  <a:gd name="T12" fmla="*/ 68 w 128"/>
                  <a:gd name="T13" fmla="*/ 269 h 521"/>
                  <a:gd name="T14" fmla="*/ 92 w 128"/>
                  <a:gd name="T15" fmla="*/ 114 h 521"/>
                  <a:gd name="T16" fmla="*/ 128 w 128"/>
                  <a:gd name="T17" fmla="*/ 2 h 521"/>
                  <a:gd name="T18" fmla="*/ 128 w 128"/>
                  <a:gd name="T19" fmla="*/ 2 h 5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8"/>
                  <a:gd name="T31" fmla="*/ 0 h 521"/>
                  <a:gd name="T32" fmla="*/ 128 w 128"/>
                  <a:gd name="T33" fmla="*/ 521 h 5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8" h="521">
                    <a:moveTo>
                      <a:pt x="128" y="2"/>
                    </a:moveTo>
                    <a:lnTo>
                      <a:pt x="31" y="0"/>
                    </a:lnTo>
                    <a:lnTo>
                      <a:pt x="8" y="52"/>
                    </a:lnTo>
                    <a:lnTo>
                      <a:pt x="0" y="284"/>
                    </a:lnTo>
                    <a:lnTo>
                      <a:pt x="23" y="464"/>
                    </a:lnTo>
                    <a:lnTo>
                      <a:pt x="66" y="521"/>
                    </a:lnTo>
                    <a:lnTo>
                      <a:pt x="68" y="269"/>
                    </a:lnTo>
                    <a:lnTo>
                      <a:pt x="92" y="114"/>
                    </a:lnTo>
                    <a:lnTo>
                      <a:pt x="128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19" name="Freeform 97"/>
              <p:cNvSpPr>
                <a:spLocks/>
              </p:cNvSpPr>
              <p:nvPr/>
            </p:nvSpPr>
            <p:spPr bwMode="auto">
              <a:xfrm>
                <a:off x="6232" y="12902"/>
                <a:ext cx="137" cy="64"/>
              </a:xfrm>
              <a:custGeom>
                <a:avLst/>
                <a:gdLst>
                  <a:gd name="T0" fmla="*/ 0 w 137"/>
                  <a:gd name="T1" fmla="*/ 28 h 64"/>
                  <a:gd name="T2" fmla="*/ 16 w 137"/>
                  <a:gd name="T3" fmla="*/ 0 h 64"/>
                  <a:gd name="T4" fmla="*/ 124 w 137"/>
                  <a:gd name="T5" fmla="*/ 0 h 64"/>
                  <a:gd name="T6" fmla="*/ 137 w 137"/>
                  <a:gd name="T7" fmla="*/ 64 h 64"/>
                  <a:gd name="T8" fmla="*/ 1 w 137"/>
                  <a:gd name="T9" fmla="*/ 62 h 64"/>
                  <a:gd name="T10" fmla="*/ 0 w 137"/>
                  <a:gd name="T11" fmla="*/ 28 h 64"/>
                  <a:gd name="T12" fmla="*/ 0 w 137"/>
                  <a:gd name="T13" fmla="*/ 28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64"/>
                  <a:gd name="T23" fmla="*/ 137 w 137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64">
                    <a:moveTo>
                      <a:pt x="0" y="28"/>
                    </a:moveTo>
                    <a:lnTo>
                      <a:pt x="16" y="0"/>
                    </a:lnTo>
                    <a:lnTo>
                      <a:pt x="124" y="0"/>
                    </a:lnTo>
                    <a:lnTo>
                      <a:pt x="137" y="64"/>
                    </a:lnTo>
                    <a:lnTo>
                      <a:pt x="1" y="6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0" name="Freeform 98"/>
              <p:cNvSpPr>
                <a:spLocks/>
              </p:cNvSpPr>
              <p:nvPr/>
            </p:nvSpPr>
            <p:spPr bwMode="auto">
              <a:xfrm>
                <a:off x="7031" y="12902"/>
                <a:ext cx="135" cy="60"/>
              </a:xfrm>
              <a:custGeom>
                <a:avLst/>
                <a:gdLst>
                  <a:gd name="T0" fmla="*/ 18 w 135"/>
                  <a:gd name="T1" fmla="*/ 1 h 60"/>
                  <a:gd name="T2" fmla="*/ 3 w 135"/>
                  <a:gd name="T3" fmla="*/ 27 h 60"/>
                  <a:gd name="T4" fmla="*/ 0 w 135"/>
                  <a:gd name="T5" fmla="*/ 60 h 60"/>
                  <a:gd name="T6" fmla="*/ 135 w 135"/>
                  <a:gd name="T7" fmla="*/ 58 h 60"/>
                  <a:gd name="T8" fmla="*/ 134 w 135"/>
                  <a:gd name="T9" fmla="*/ 0 h 60"/>
                  <a:gd name="T10" fmla="*/ 18 w 135"/>
                  <a:gd name="T11" fmla="*/ 1 h 60"/>
                  <a:gd name="T12" fmla="*/ 18 w 135"/>
                  <a:gd name="T13" fmla="*/ 1 h 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5"/>
                  <a:gd name="T22" fmla="*/ 0 h 60"/>
                  <a:gd name="T23" fmla="*/ 135 w 135"/>
                  <a:gd name="T24" fmla="*/ 60 h 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5" h="60">
                    <a:moveTo>
                      <a:pt x="18" y="1"/>
                    </a:moveTo>
                    <a:lnTo>
                      <a:pt x="3" y="27"/>
                    </a:lnTo>
                    <a:lnTo>
                      <a:pt x="0" y="60"/>
                    </a:lnTo>
                    <a:lnTo>
                      <a:pt x="135" y="58"/>
                    </a:lnTo>
                    <a:lnTo>
                      <a:pt x="134" y="0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1" name="Freeform 99"/>
              <p:cNvSpPr>
                <a:spLocks/>
              </p:cNvSpPr>
              <p:nvPr/>
            </p:nvSpPr>
            <p:spPr bwMode="auto">
              <a:xfrm>
                <a:off x="7150" y="12738"/>
                <a:ext cx="261" cy="222"/>
              </a:xfrm>
              <a:custGeom>
                <a:avLst/>
                <a:gdLst>
                  <a:gd name="T0" fmla="*/ 121 w 261"/>
                  <a:gd name="T1" fmla="*/ 0 h 222"/>
                  <a:gd name="T2" fmla="*/ 116 w 261"/>
                  <a:gd name="T3" fmla="*/ 57 h 222"/>
                  <a:gd name="T4" fmla="*/ 41 w 261"/>
                  <a:gd name="T5" fmla="*/ 57 h 222"/>
                  <a:gd name="T6" fmla="*/ 38 w 261"/>
                  <a:gd name="T7" fmla="*/ 110 h 222"/>
                  <a:gd name="T8" fmla="*/ 4 w 261"/>
                  <a:gd name="T9" fmla="*/ 110 h 222"/>
                  <a:gd name="T10" fmla="*/ 0 w 261"/>
                  <a:gd name="T11" fmla="*/ 154 h 222"/>
                  <a:gd name="T12" fmla="*/ 114 w 261"/>
                  <a:gd name="T13" fmla="*/ 164 h 222"/>
                  <a:gd name="T14" fmla="*/ 121 w 261"/>
                  <a:gd name="T15" fmla="*/ 222 h 222"/>
                  <a:gd name="T16" fmla="*/ 261 w 261"/>
                  <a:gd name="T17" fmla="*/ 221 h 222"/>
                  <a:gd name="T18" fmla="*/ 247 w 261"/>
                  <a:gd name="T19" fmla="*/ 0 h 222"/>
                  <a:gd name="T20" fmla="*/ 121 w 261"/>
                  <a:gd name="T21" fmla="*/ 0 h 222"/>
                  <a:gd name="T22" fmla="*/ 121 w 261"/>
                  <a:gd name="T23" fmla="*/ 0 h 2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1"/>
                  <a:gd name="T37" fmla="*/ 0 h 222"/>
                  <a:gd name="T38" fmla="*/ 261 w 261"/>
                  <a:gd name="T39" fmla="*/ 222 h 22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1" h="222">
                    <a:moveTo>
                      <a:pt x="121" y="0"/>
                    </a:moveTo>
                    <a:lnTo>
                      <a:pt x="116" y="57"/>
                    </a:lnTo>
                    <a:lnTo>
                      <a:pt x="41" y="57"/>
                    </a:lnTo>
                    <a:lnTo>
                      <a:pt x="38" y="110"/>
                    </a:lnTo>
                    <a:lnTo>
                      <a:pt x="4" y="110"/>
                    </a:lnTo>
                    <a:lnTo>
                      <a:pt x="0" y="154"/>
                    </a:lnTo>
                    <a:lnTo>
                      <a:pt x="114" y="164"/>
                    </a:lnTo>
                    <a:lnTo>
                      <a:pt x="121" y="222"/>
                    </a:lnTo>
                    <a:lnTo>
                      <a:pt x="261" y="221"/>
                    </a:lnTo>
                    <a:lnTo>
                      <a:pt x="247" y="0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2" name="Freeform 100"/>
              <p:cNvSpPr>
                <a:spLocks/>
              </p:cNvSpPr>
              <p:nvPr/>
            </p:nvSpPr>
            <p:spPr bwMode="auto">
              <a:xfrm>
                <a:off x="6244" y="10060"/>
                <a:ext cx="1665" cy="1379"/>
              </a:xfrm>
              <a:custGeom>
                <a:avLst/>
                <a:gdLst>
                  <a:gd name="T0" fmla="*/ 2 w 1665"/>
                  <a:gd name="T1" fmla="*/ 1348 h 1379"/>
                  <a:gd name="T2" fmla="*/ 1594 w 1665"/>
                  <a:gd name="T3" fmla="*/ 1363 h 1379"/>
                  <a:gd name="T4" fmla="*/ 1619 w 1665"/>
                  <a:gd name="T5" fmla="*/ 1348 h 1379"/>
                  <a:gd name="T6" fmla="*/ 1627 w 1665"/>
                  <a:gd name="T7" fmla="*/ 63 h 1379"/>
                  <a:gd name="T8" fmla="*/ 1601 w 1665"/>
                  <a:gd name="T9" fmla="*/ 34 h 1379"/>
                  <a:gd name="T10" fmla="*/ 0 w 1665"/>
                  <a:gd name="T11" fmla="*/ 37 h 1379"/>
                  <a:gd name="T12" fmla="*/ 29 w 1665"/>
                  <a:gd name="T13" fmla="*/ 4 h 1379"/>
                  <a:gd name="T14" fmla="*/ 1642 w 1665"/>
                  <a:gd name="T15" fmla="*/ 0 h 1379"/>
                  <a:gd name="T16" fmla="*/ 1665 w 1665"/>
                  <a:gd name="T17" fmla="*/ 52 h 1379"/>
                  <a:gd name="T18" fmla="*/ 1644 w 1665"/>
                  <a:gd name="T19" fmla="*/ 1379 h 1379"/>
                  <a:gd name="T20" fmla="*/ 1608 w 1665"/>
                  <a:gd name="T21" fmla="*/ 1379 h 1379"/>
                  <a:gd name="T22" fmla="*/ 14 w 1665"/>
                  <a:gd name="T23" fmla="*/ 1372 h 1379"/>
                  <a:gd name="T24" fmla="*/ 2 w 1665"/>
                  <a:gd name="T25" fmla="*/ 1348 h 1379"/>
                  <a:gd name="T26" fmla="*/ 2 w 1665"/>
                  <a:gd name="T27" fmla="*/ 1348 h 137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65"/>
                  <a:gd name="T43" fmla="*/ 0 h 1379"/>
                  <a:gd name="T44" fmla="*/ 1665 w 1665"/>
                  <a:gd name="T45" fmla="*/ 1379 h 137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65" h="1379">
                    <a:moveTo>
                      <a:pt x="2" y="1348"/>
                    </a:moveTo>
                    <a:lnTo>
                      <a:pt x="1594" y="1363"/>
                    </a:lnTo>
                    <a:lnTo>
                      <a:pt x="1619" y="1348"/>
                    </a:lnTo>
                    <a:lnTo>
                      <a:pt x="1627" y="63"/>
                    </a:lnTo>
                    <a:lnTo>
                      <a:pt x="1601" y="34"/>
                    </a:lnTo>
                    <a:lnTo>
                      <a:pt x="0" y="37"/>
                    </a:lnTo>
                    <a:lnTo>
                      <a:pt x="29" y="4"/>
                    </a:lnTo>
                    <a:lnTo>
                      <a:pt x="1642" y="0"/>
                    </a:lnTo>
                    <a:lnTo>
                      <a:pt x="1665" y="52"/>
                    </a:lnTo>
                    <a:lnTo>
                      <a:pt x="1644" y="1379"/>
                    </a:lnTo>
                    <a:lnTo>
                      <a:pt x="1608" y="1379"/>
                    </a:lnTo>
                    <a:lnTo>
                      <a:pt x="14" y="1372"/>
                    </a:lnTo>
                    <a:lnTo>
                      <a:pt x="2" y="134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3" name="Freeform 101"/>
              <p:cNvSpPr>
                <a:spLocks/>
              </p:cNvSpPr>
              <p:nvPr/>
            </p:nvSpPr>
            <p:spPr bwMode="auto">
              <a:xfrm>
                <a:off x="6257" y="11438"/>
                <a:ext cx="1582" cy="198"/>
              </a:xfrm>
              <a:custGeom>
                <a:avLst/>
                <a:gdLst>
                  <a:gd name="T0" fmla="*/ 0 w 1582"/>
                  <a:gd name="T1" fmla="*/ 0 h 198"/>
                  <a:gd name="T2" fmla="*/ 1582 w 1582"/>
                  <a:gd name="T3" fmla="*/ 18 h 198"/>
                  <a:gd name="T4" fmla="*/ 1442 w 1582"/>
                  <a:gd name="T5" fmla="*/ 39 h 198"/>
                  <a:gd name="T6" fmla="*/ 1443 w 1582"/>
                  <a:gd name="T7" fmla="*/ 165 h 198"/>
                  <a:gd name="T8" fmla="*/ 1428 w 1582"/>
                  <a:gd name="T9" fmla="*/ 180 h 198"/>
                  <a:gd name="T10" fmla="*/ 1423 w 1582"/>
                  <a:gd name="T11" fmla="*/ 68 h 198"/>
                  <a:gd name="T12" fmla="*/ 1250 w 1582"/>
                  <a:gd name="T13" fmla="*/ 64 h 198"/>
                  <a:gd name="T14" fmla="*/ 1255 w 1582"/>
                  <a:gd name="T15" fmla="*/ 183 h 198"/>
                  <a:gd name="T16" fmla="*/ 1233 w 1582"/>
                  <a:gd name="T17" fmla="*/ 198 h 198"/>
                  <a:gd name="T18" fmla="*/ 1230 w 1582"/>
                  <a:gd name="T19" fmla="*/ 64 h 198"/>
                  <a:gd name="T20" fmla="*/ 1125 w 1582"/>
                  <a:gd name="T21" fmla="*/ 64 h 198"/>
                  <a:gd name="T22" fmla="*/ 1125 w 1582"/>
                  <a:gd name="T23" fmla="*/ 186 h 198"/>
                  <a:gd name="T24" fmla="*/ 1100 w 1582"/>
                  <a:gd name="T25" fmla="*/ 176 h 198"/>
                  <a:gd name="T26" fmla="*/ 1100 w 1582"/>
                  <a:gd name="T27" fmla="*/ 67 h 198"/>
                  <a:gd name="T28" fmla="*/ 390 w 1582"/>
                  <a:gd name="T29" fmla="*/ 60 h 198"/>
                  <a:gd name="T30" fmla="*/ 387 w 1582"/>
                  <a:gd name="T31" fmla="*/ 165 h 198"/>
                  <a:gd name="T32" fmla="*/ 368 w 1582"/>
                  <a:gd name="T33" fmla="*/ 186 h 198"/>
                  <a:gd name="T34" fmla="*/ 363 w 1582"/>
                  <a:gd name="T35" fmla="*/ 68 h 198"/>
                  <a:gd name="T36" fmla="*/ 174 w 1582"/>
                  <a:gd name="T37" fmla="*/ 60 h 198"/>
                  <a:gd name="T38" fmla="*/ 170 w 1582"/>
                  <a:gd name="T39" fmla="*/ 30 h 198"/>
                  <a:gd name="T40" fmla="*/ 0 w 1582"/>
                  <a:gd name="T41" fmla="*/ 0 h 198"/>
                  <a:gd name="T42" fmla="*/ 0 w 1582"/>
                  <a:gd name="T43" fmla="*/ 0 h 19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82"/>
                  <a:gd name="T67" fmla="*/ 0 h 198"/>
                  <a:gd name="T68" fmla="*/ 1582 w 1582"/>
                  <a:gd name="T69" fmla="*/ 198 h 19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82" h="198">
                    <a:moveTo>
                      <a:pt x="0" y="0"/>
                    </a:moveTo>
                    <a:lnTo>
                      <a:pt x="1582" y="18"/>
                    </a:lnTo>
                    <a:lnTo>
                      <a:pt x="1442" y="39"/>
                    </a:lnTo>
                    <a:lnTo>
                      <a:pt x="1443" y="165"/>
                    </a:lnTo>
                    <a:lnTo>
                      <a:pt x="1428" y="180"/>
                    </a:lnTo>
                    <a:lnTo>
                      <a:pt x="1423" y="68"/>
                    </a:lnTo>
                    <a:lnTo>
                      <a:pt x="1250" y="64"/>
                    </a:lnTo>
                    <a:lnTo>
                      <a:pt x="1255" y="183"/>
                    </a:lnTo>
                    <a:lnTo>
                      <a:pt x="1233" y="198"/>
                    </a:lnTo>
                    <a:lnTo>
                      <a:pt x="1230" y="64"/>
                    </a:lnTo>
                    <a:lnTo>
                      <a:pt x="1125" y="64"/>
                    </a:lnTo>
                    <a:lnTo>
                      <a:pt x="1125" y="186"/>
                    </a:lnTo>
                    <a:lnTo>
                      <a:pt x="1100" y="176"/>
                    </a:lnTo>
                    <a:lnTo>
                      <a:pt x="1100" y="67"/>
                    </a:lnTo>
                    <a:lnTo>
                      <a:pt x="390" y="60"/>
                    </a:lnTo>
                    <a:lnTo>
                      <a:pt x="387" y="165"/>
                    </a:lnTo>
                    <a:lnTo>
                      <a:pt x="368" y="186"/>
                    </a:lnTo>
                    <a:lnTo>
                      <a:pt x="363" y="68"/>
                    </a:lnTo>
                    <a:lnTo>
                      <a:pt x="174" y="60"/>
                    </a:lnTo>
                    <a:lnTo>
                      <a:pt x="17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4" name="Freeform 102"/>
              <p:cNvSpPr>
                <a:spLocks/>
              </p:cNvSpPr>
              <p:nvPr/>
            </p:nvSpPr>
            <p:spPr bwMode="auto">
              <a:xfrm>
                <a:off x="6239" y="10063"/>
                <a:ext cx="35" cy="1367"/>
              </a:xfrm>
              <a:custGeom>
                <a:avLst/>
                <a:gdLst>
                  <a:gd name="T0" fmla="*/ 35 w 35"/>
                  <a:gd name="T1" fmla="*/ 0 h 1367"/>
                  <a:gd name="T2" fmla="*/ 0 w 35"/>
                  <a:gd name="T3" fmla="*/ 42 h 1367"/>
                  <a:gd name="T4" fmla="*/ 0 w 35"/>
                  <a:gd name="T5" fmla="*/ 1330 h 1367"/>
                  <a:gd name="T6" fmla="*/ 20 w 35"/>
                  <a:gd name="T7" fmla="*/ 1367 h 1367"/>
                  <a:gd name="T8" fmla="*/ 26 w 35"/>
                  <a:gd name="T9" fmla="*/ 1326 h 1367"/>
                  <a:gd name="T10" fmla="*/ 35 w 35"/>
                  <a:gd name="T11" fmla="*/ 0 h 1367"/>
                  <a:gd name="T12" fmla="*/ 35 w 35"/>
                  <a:gd name="T13" fmla="*/ 0 h 13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"/>
                  <a:gd name="T22" fmla="*/ 0 h 1367"/>
                  <a:gd name="T23" fmla="*/ 35 w 35"/>
                  <a:gd name="T24" fmla="*/ 1367 h 13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" h="1367">
                    <a:moveTo>
                      <a:pt x="35" y="0"/>
                    </a:moveTo>
                    <a:lnTo>
                      <a:pt x="0" y="42"/>
                    </a:lnTo>
                    <a:lnTo>
                      <a:pt x="0" y="1330"/>
                    </a:lnTo>
                    <a:lnTo>
                      <a:pt x="20" y="1367"/>
                    </a:lnTo>
                    <a:lnTo>
                      <a:pt x="26" y="132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5" name="Freeform 103"/>
              <p:cNvSpPr>
                <a:spLocks/>
              </p:cNvSpPr>
              <p:nvPr/>
            </p:nvSpPr>
            <p:spPr bwMode="auto">
              <a:xfrm>
                <a:off x="6414" y="10245"/>
                <a:ext cx="1311" cy="1006"/>
              </a:xfrm>
              <a:custGeom>
                <a:avLst/>
                <a:gdLst>
                  <a:gd name="T0" fmla="*/ 2 w 1311"/>
                  <a:gd name="T1" fmla="*/ 0 h 1006"/>
                  <a:gd name="T2" fmla="*/ 0 w 1311"/>
                  <a:gd name="T3" fmla="*/ 1006 h 1006"/>
                  <a:gd name="T4" fmla="*/ 1311 w 1311"/>
                  <a:gd name="T5" fmla="*/ 1003 h 1006"/>
                  <a:gd name="T6" fmla="*/ 1291 w 1311"/>
                  <a:gd name="T7" fmla="*/ 968 h 1006"/>
                  <a:gd name="T8" fmla="*/ 38 w 1311"/>
                  <a:gd name="T9" fmla="*/ 965 h 1006"/>
                  <a:gd name="T10" fmla="*/ 38 w 1311"/>
                  <a:gd name="T11" fmla="*/ 35 h 1006"/>
                  <a:gd name="T12" fmla="*/ 2 w 1311"/>
                  <a:gd name="T13" fmla="*/ 0 h 1006"/>
                  <a:gd name="T14" fmla="*/ 2 w 1311"/>
                  <a:gd name="T15" fmla="*/ 0 h 10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1"/>
                  <a:gd name="T25" fmla="*/ 0 h 1006"/>
                  <a:gd name="T26" fmla="*/ 1311 w 1311"/>
                  <a:gd name="T27" fmla="*/ 1006 h 10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1" h="1006">
                    <a:moveTo>
                      <a:pt x="2" y="0"/>
                    </a:moveTo>
                    <a:lnTo>
                      <a:pt x="0" y="1006"/>
                    </a:lnTo>
                    <a:lnTo>
                      <a:pt x="1311" y="1003"/>
                    </a:lnTo>
                    <a:lnTo>
                      <a:pt x="1291" y="968"/>
                    </a:lnTo>
                    <a:lnTo>
                      <a:pt x="38" y="965"/>
                    </a:lnTo>
                    <a:lnTo>
                      <a:pt x="38" y="3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6" name="Freeform 104"/>
              <p:cNvSpPr>
                <a:spLocks/>
              </p:cNvSpPr>
              <p:nvPr/>
            </p:nvSpPr>
            <p:spPr bwMode="auto">
              <a:xfrm>
                <a:off x="6411" y="10236"/>
                <a:ext cx="1314" cy="1039"/>
              </a:xfrm>
              <a:custGeom>
                <a:avLst/>
                <a:gdLst>
                  <a:gd name="T0" fmla="*/ 0 w 1314"/>
                  <a:gd name="T1" fmla="*/ 3 h 1039"/>
                  <a:gd name="T2" fmla="*/ 1308 w 1314"/>
                  <a:gd name="T3" fmla="*/ 0 h 1039"/>
                  <a:gd name="T4" fmla="*/ 1314 w 1314"/>
                  <a:gd name="T5" fmla="*/ 1039 h 1039"/>
                  <a:gd name="T6" fmla="*/ 1282 w 1314"/>
                  <a:gd name="T7" fmla="*/ 1005 h 1039"/>
                  <a:gd name="T8" fmla="*/ 1274 w 1314"/>
                  <a:gd name="T9" fmla="*/ 44 h 1039"/>
                  <a:gd name="T10" fmla="*/ 30 w 1314"/>
                  <a:gd name="T11" fmla="*/ 41 h 1039"/>
                  <a:gd name="T12" fmla="*/ 0 w 1314"/>
                  <a:gd name="T13" fmla="*/ 3 h 1039"/>
                  <a:gd name="T14" fmla="*/ 0 w 1314"/>
                  <a:gd name="T15" fmla="*/ 3 h 10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4"/>
                  <a:gd name="T25" fmla="*/ 0 h 1039"/>
                  <a:gd name="T26" fmla="*/ 1314 w 1314"/>
                  <a:gd name="T27" fmla="*/ 1039 h 10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4" h="1039">
                    <a:moveTo>
                      <a:pt x="0" y="3"/>
                    </a:moveTo>
                    <a:lnTo>
                      <a:pt x="1308" y="0"/>
                    </a:lnTo>
                    <a:lnTo>
                      <a:pt x="1314" y="1039"/>
                    </a:lnTo>
                    <a:lnTo>
                      <a:pt x="1282" y="1005"/>
                    </a:lnTo>
                    <a:lnTo>
                      <a:pt x="1274" y="44"/>
                    </a:lnTo>
                    <a:lnTo>
                      <a:pt x="30" y="4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7" name="Freeform 105"/>
              <p:cNvSpPr>
                <a:spLocks/>
              </p:cNvSpPr>
              <p:nvPr/>
            </p:nvSpPr>
            <p:spPr bwMode="auto">
              <a:xfrm>
                <a:off x="7274" y="12922"/>
                <a:ext cx="127" cy="40"/>
              </a:xfrm>
              <a:custGeom>
                <a:avLst/>
                <a:gdLst>
                  <a:gd name="T0" fmla="*/ 0 w 127"/>
                  <a:gd name="T1" fmla="*/ 40 h 40"/>
                  <a:gd name="T2" fmla="*/ 16 w 127"/>
                  <a:gd name="T3" fmla="*/ 0 h 40"/>
                  <a:gd name="T4" fmla="*/ 111 w 127"/>
                  <a:gd name="T5" fmla="*/ 0 h 40"/>
                  <a:gd name="T6" fmla="*/ 127 w 127"/>
                  <a:gd name="T7" fmla="*/ 37 h 40"/>
                  <a:gd name="T8" fmla="*/ 0 w 127"/>
                  <a:gd name="T9" fmla="*/ 40 h 40"/>
                  <a:gd name="T10" fmla="*/ 0 w 127"/>
                  <a:gd name="T11" fmla="*/ 4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7"/>
                  <a:gd name="T19" fmla="*/ 0 h 40"/>
                  <a:gd name="T20" fmla="*/ 127 w 127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7" h="40">
                    <a:moveTo>
                      <a:pt x="0" y="40"/>
                    </a:moveTo>
                    <a:lnTo>
                      <a:pt x="16" y="0"/>
                    </a:lnTo>
                    <a:lnTo>
                      <a:pt x="111" y="0"/>
                    </a:lnTo>
                    <a:lnTo>
                      <a:pt x="127" y="37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8" name="Freeform 106"/>
              <p:cNvSpPr>
                <a:spLocks/>
              </p:cNvSpPr>
              <p:nvPr/>
            </p:nvSpPr>
            <p:spPr bwMode="auto">
              <a:xfrm>
                <a:off x="7214" y="12709"/>
                <a:ext cx="206" cy="253"/>
              </a:xfrm>
              <a:custGeom>
                <a:avLst/>
                <a:gdLst>
                  <a:gd name="T0" fmla="*/ 169 w 206"/>
                  <a:gd name="T1" fmla="*/ 0 h 253"/>
                  <a:gd name="T2" fmla="*/ 190 w 206"/>
                  <a:gd name="T3" fmla="*/ 15 h 253"/>
                  <a:gd name="T4" fmla="*/ 206 w 206"/>
                  <a:gd name="T5" fmla="*/ 253 h 253"/>
                  <a:gd name="T6" fmla="*/ 188 w 206"/>
                  <a:gd name="T7" fmla="*/ 250 h 253"/>
                  <a:gd name="T8" fmla="*/ 180 w 206"/>
                  <a:gd name="T9" fmla="*/ 53 h 253"/>
                  <a:gd name="T10" fmla="*/ 166 w 206"/>
                  <a:gd name="T11" fmla="*/ 37 h 253"/>
                  <a:gd name="T12" fmla="*/ 63 w 206"/>
                  <a:gd name="T13" fmla="*/ 36 h 253"/>
                  <a:gd name="T14" fmla="*/ 53 w 206"/>
                  <a:gd name="T15" fmla="*/ 87 h 253"/>
                  <a:gd name="T16" fmla="*/ 44 w 206"/>
                  <a:gd name="T17" fmla="*/ 87 h 253"/>
                  <a:gd name="T18" fmla="*/ 33 w 206"/>
                  <a:gd name="T19" fmla="*/ 40 h 253"/>
                  <a:gd name="T20" fmla="*/ 0 w 206"/>
                  <a:gd name="T21" fmla="*/ 40 h 253"/>
                  <a:gd name="T22" fmla="*/ 19 w 206"/>
                  <a:gd name="T23" fmla="*/ 18 h 253"/>
                  <a:gd name="T24" fmla="*/ 165 w 206"/>
                  <a:gd name="T25" fmla="*/ 19 h 253"/>
                  <a:gd name="T26" fmla="*/ 169 w 206"/>
                  <a:gd name="T27" fmla="*/ 0 h 253"/>
                  <a:gd name="T28" fmla="*/ 169 w 206"/>
                  <a:gd name="T29" fmla="*/ 0 h 25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6"/>
                  <a:gd name="T46" fmla="*/ 0 h 253"/>
                  <a:gd name="T47" fmla="*/ 206 w 206"/>
                  <a:gd name="T48" fmla="*/ 253 h 25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6" h="253">
                    <a:moveTo>
                      <a:pt x="169" y="0"/>
                    </a:moveTo>
                    <a:lnTo>
                      <a:pt x="190" y="15"/>
                    </a:lnTo>
                    <a:lnTo>
                      <a:pt x="206" y="253"/>
                    </a:lnTo>
                    <a:lnTo>
                      <a:pt x="188" y="250"/>
                    </a:lnTo>
                    <a:lnTo>
                      <a:pt x="180" y="53"/>
                    </a:lnTo>
                    <a:lnTo>
                      <a:pt x="166" y="37"/>
                    </a:lnTo>
                    <a:lnTo>
                      <a:pt x="63" y="36"/>
                    </a:lnTo>
                    <a:lnTo>
                      <a:pt x="53" y="87"/>
                    </a:lnTo>
                    <a:lnTo>
                      <a:pt x="44" y="87"/>
                    </a:lnTo>
                    <a:lnTo>
                      <a:pt x="33" y="40"/>
                    </a:lnTo>
                    <a:lnTo>
                      <a:pt x="0" y="40"/>
                    </a:lnTo>
                    <a:lnTo>
                      <a:pt x="19" y="18"/>
                    </a:lnTo>
                    <a:lnTo>
                      <a:pt x="165" y="19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29" name="Freeform 107"/>
              <p:cNvSpPr>
                <a:spLocks/>
              </p:cNvSpPr>
              <p:nvPr/>
            </p:nvSpPr>
            <p:spPr bwMode="auto">
              <a:xfrm>
                <a:off x="7439" y="12921"/>
                <a:ext cx="92" cy="42"/>
              </a:xfrm>
              <a:custGeom>
                <a:avLst/>
                <a:gdLst>
                  <a:gd name="T0" fmla="*/ 3 w 92"/>
                  <a:gd name="T1" fmla="*/ 0 h 42"/>
                  <a:gd name="T2" fmla="*/ 0 w 92"/>
                  <a:gd name="T3" fmla="*/ 41 h 42"/>
                  <a:gd name="T4" fmla="*/ 92 w 92"/>
                  <a:gd name="T5" fmla="*/ 42 h 42"/>
                  <a:gd name="T6" fmla="*/ 78 w 92"/>
                  <a:gd name="T7" fmla="*/ 1 h 42"/>
                  <a:gd name="T8" fmla="*/ 22 w 92"/>
                  <a:gd name="T9" fmla="*/ 2 h 42"/>
                  <a:gd name="T10" fmla="*/ 14 w 92"/>
                  <a:gd name="T11" fmla="*/ 31 h 42"/>
                  <a:gd name="T12" fmla="*/ 11 w 92"/>
                  <a:gd name="T13" fmla="*/ 1 h 42"/>
                  <a:gd name="T14" fmla="*/ 3 w 92"/>
                  <a:gd name="T15" fmla="*/ 0 h 42"/>
                  <a:gd name="T16" fmla="*/ 3 w 92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42"/>
                  <a:gd name="T29" fmla="*/ 92 w 92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42">
                    <a:moveTo>
                      <a:pt x="3" y="0"/>
                    </a:moveTo>
                    <a:lnTo>
                      <a:pt x="0" y="41"/>
                    </a:lnTo>
                    <a:lnTo>
                      <a:pt x="92" y="42"/>
                    </a:lnTo>
                    <a:lnTo>
                      <a:pt x="78" y="1"/>
                    </a:lnTo>
                    <a:lnTo>
                      <a:pt x="22" y="2"/>
                    </a:lnTo>
                    <a:lnTo>
                      <a:pt x="14" y="31"/>
                    </a:lnTo>
                    <a:lnTo>
                      <a:pt x="1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0" name="Freeform 108"/>
              <p:cNvSpPr>
                <a:spLocks/>
              </p:cNvSpPr>
              <p:nvPr/>
            </p:nvSpPr>
            <p:spPr bwMode="auto">
              <a:xfrm>
                <a:off x="7531" y="12873"/>
                <a:ext cx="11" cy="87"/>
              </a:xfrm>
              <a:custGeom>
                <a:avLst/>
                <a:gdLst>
                  <a:gd name="T0" fmla="*/ 0 w 11"/>
                  <a:gd name="T1" fmla="*/ 1 h 87"/>
                  <a:gd name="T2" fmla="*/ 0 w 11"/>
                  <a:gd name="T3" fmla="*/ 87 h 87"/>
                  <a:gd name="T4" fmla="*/ 11 w 11"/>
                  <a:gd name="T5" fmla="*/ 87 h 87"/>
                  <a:gd name="T6" fmla="*/ 11 w 11"/>
                  <a:gd name="T7" fmla="*/ 0 h 87"/>
                  <a:gd name="T8" fmla="*/ 0 w 11"/>
                  <a:gd name="T9" fmla="*/ 1 h 87"/>
                  <a:gd name="T10" fmla="*/ 0 w 11"/>
                  <a:gd name="T11" fmla="*/ 1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87"/>
                  <a:gd name="T20" fmla="*/ 11 w 11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87">
                    <a:moveTo>
                      <a:pt x="0" y="1"/>
                    </a:moveTo>
                    <a:lnTo>
                      <a:pt x="0" y="87"/>
                    </a:lnTo>
                    <a:lnTo>
                      <a:pt x="11" y="87"/>
                    </a:lnTo>
                    <a:lnTo>
                      <a:pt x="1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1" name="Freeform 109"/>
              <p:cNvSpPr>
                <a:spLocks/>
              </p:cNvSpPr>
              <p:nvPr/>
            </p:nvSpPr>
            <p:spPr bwMode="auto">
              <a:xfrm>
                <a:off x="7554" y="12869"/>
                <a:ext cx="87" cy="93"/>
              </a:xfrm>
              <a:custGeom>
                <a:avLst/>
                <a:gdLst>
                  <a:gd name="T0" fmla="*/ 0 w 87"/>
                  <a:gd name="T1" fmla="*/ 0 h 93"/>
                  <a:gd name="T2" fmla="*/ 0 w 87"/>
                  <a:gd name="T3" fmla="*/ 22 h 93"/>
                  <a:gd name="T4" fmla="*/ 67 w 87"/>
                  <a:gd name="T5" fmla="*/ 22 h 93"/>
                  <a:gd name="T6" fmla="*/ 80 w 87"/>
                  <a:gd name="T7" fmla="*/ 93 h 93"/>
                  <a:gd name="T8" fmla="*/ 87 w 87"/>
                  <a:gd name="T9" fmla="*/ 91 h 93"/>
                  <a:gd name="T10" fmla="*/ 78 w 87"/>
                  <a:gd name="T11" fmla="*/ 0 h 93"/>
                  <a:gd name="T12" fmla="*/ 64 w 87"/>
                  <a:gd name="T13" fmla="*/ 7 h 93"/>
                  <a:gd name="T14" fmla="*/ 55 w 87"/>
                  <a:gd name="T15" fmla="*/ 1 h 93"/>
                  <a:gd name="T16" fmla="*/ 0 w 87"/>
                  <a:gd name="T17" fmla="*/ 0 h 93"/>
                  <a:gd name="T18" fmla="*/ 0 w 87"/>
                  <a:gd name="T19" fmla="*/ 0 h 9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93"/>
                  <a:gd name="T32" fmla="*/ 87 w 87"/>
                  <a:gd name="T33" fmla="*/ 93 h 9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93">
                    <a:moveTo>
                      <a:pt x="0" y="0"/>
                    </a:moveTo>
                    <a:lnTo>
                      <a:pt x="0" y="22"/>
                    </a:lnTo>
                    <a:lnTo>
                      <a:pt x="67" y="22"/>
                    </a:lnTo>
                    <a:lnTo>
                      <a:pt x="80" y="93"/>
                    </a:lnTo>
                    <a:lnTo>
                      <a:pt x="87" y="91"/>
                    </a:lnTo>
                    <a:lnTo>
                      <a:pt x="78" y="0"/>
                    </a:lnTo>
                    <a:lnTo>
                      <a:pt x="64" y="7"/>
                    </a:lnTo>
                    <a:lnTo>
                      <a:pt x="5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2" name="Freeform 110"/>
              <p:cNvSpPr>
                <a:spLocks/>
              </p:cNvSpPr>
              <p:nvPr/>
            </p:nvSpPr>
            <p:spPr bwMode="auto">
              <a:xfrm>
                <a:off x="7548" y="12922"/>
                <a:ext cx="76" cy="40"/>
              </a:xfrm>
              <a:custGeom>
                <a:avLst/>
                <a:gdLst>
                  <a:gd name="T0" fmla="*/ 9 w 76"/>
                  <a:gd name="T1" fmla="*/ 0 h 40"/>
                  <a:gd name="T2" fmla="*/ 0 w 76"/>
                  <a:gd name="T3" fmla="*/ 38 h 40"/>
                  <a:gd name="T4" fmla="*/ 76 w 76"/>
                  <a:gd name="T5" fmla="*/ 40 h 40"/>
                  <a:gd name="T6" fmla="*/ 69 w 76"/>
                  <a:gd name="T7" fmla="*/ 0 h 40"/>
                  <a:gd name="T8" fmla="*/ 9 w 76"/>
                  <a:gd name="T9" fmla="*/ 0 h 40"/>
                  <a:gd name="T10" fmla="*/ 9 w 76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"/>
                  <a:gd name="T19" fmla="*/ 0 h 40"/>
                  <a:gd name="T20" fmla="*/ 76 w 76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" h="40">
                    <a:moveTo>
                      <a:pt x="9" y="0"/>
                    </a:moveTo>
                    <a:lnTo>
                      <a:pt x="0" y="38"/>
                    </a:lnTo>
                    <a:lnTo>
                      <a:pt x="76" y="40"/>
                    </a:lnTo>
                    <a:lnTo>
                      <a:pt x="6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3" name="Freeform 111"/>
              <p:cNvSpPr>
                <a:spLocks/>
              </p:cNvSpPr>
              <p:nvPr/>
            </p:nvSpPr>
            <p:spPr bwMode="auto">
              <a:xfrm>
                <a:off x="7648" y="12914"/>
                <a:ext cx="90" cy="48"/>
              </a:xfrm>
              <a:custGeom>
                <a:avLst/>
                <a:gdLst>
                  <a:gd name="T0" fmla="*/ 11 w 90"/>
                  <a:gd name="T1" fmla="*/ 8 h 48"/>
                  <a:gd name="T2" fmla="*/ 0 w 90"/>
                  <a:gd name="T3" fmla="*/ 48 h 48"/>
                  <a:gd name="T4" fmla="*/ 90 w 90"/>
                  <a:gd name="T5" fmla="*/ 48 h 48"/>
                  <a:gd name="T6" fmla="*/ 83 w 90"/>
                  <a:gd name="T7" fmla="*/ 7 h 48"/>
                  <a:gd name="T8" fmla="*/ 73 w 90"/>
                  <a:gd name="T9" fmla="*/ 0 h 48"/>
                  <a:gd name="T10" fmla="*/ 75 w 90"/>
                  <a:gd name="T11" fmla="*/ 38 h 48"/>
                  <a:gd name="T12" fmla="*/ 56 w 90"/>
                  <a:gd name="T13" fmla="*/ 8 h 48"/>
                  <a:gd name="T14" fmla="*/ 11 w 90"/>
                  <a:gd name="T15" fmla="*/ 8 h 48"/>
                  <a:gd name="T16" fmla="*/ 11 w 90"/>
                  <a:gd name="T17" fmla="*/ 8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48"/>
                  <a:gd name="T29" fmla="*/ 90 w 90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48">
                    <a:moveTo>
                      <a:pt x="11" y="8"/>
                    </a:moveTo>
                    <a:lnTo>
                      <a:pt x="0" y="48"/>
                    </a:lnTo>
                    <a:lnTo>
                      <a:pt x="90" y="48"/>
                    </a:lnTo>
                    <a:lnTo>
                      <a:pt x="83" y="7"/>
                    </a:lnTo>
                    <a:lnTo>
                      <a:pt x="73" y="0"/>
                    </a:lnTo>
                    <a:lnTo>
                      <a:pt x="75" y="38"/>
                    </a:lnTo>
                    <a:lnTo>
                      <a:pt x="56" y="8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4" name="Freeform 112"/>
              <p:cNvSpPr>
                <a:spLocks/>
              </p:cNvSpPr>
              <p:nvPr/>
            </p:nvSpPr>
            <p:spPr bwMode="auto">
              <a:xfrm>
                <a:off x="7206" y="12829"/>
                <a:ext cx="183" cy="21"/>
              </a:xfrm>
              <a:custGeom>
                <a:avLst/>
                <a:gdLst>
                  <a:gd name="T0" fmla="*/ 7 w 183"/>
                  <a:gd name="T1" fmla="*/ 0 h 21"/>
                  <a:gd name="T2" fmla="*/ 90 w 183"/>
                  <a:gd name="T3" fmla="*/ 3 h 21"/>
                  <a:gd name="T4" fmla="*/ 180 w 183"/>
                  <a:gd name="T5" fmla="*/ 0 h 21"/>
                  <a:gd name="T6" fmla="*/ 183 w 183"/>
                  <a:gd name="T7" fmla="*/ 19 h 21"/>
                  <a:gd name="T8" fmla="*/ 84 w 183"/>
                  <a:gd name="T9" fmla="*/ 21 h 21"/>
                  <a:gd name="T10" fmla="*/ 0 w 183"/>
                  <a:gd name="T11" fmla="*/ 19 h 21"/>
                  <a:gd name="T12" fmla="*/ 7 w 183"/>
                  <a:gd name="T13" fmla="*/ 0 h 21"/>
                  <a:gd name="T14" fmla="*/ 7 w 18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3"/>
                  <a:gd name="T25" fmla="*/ 0 h 21"/>
                  <a:gd name="T26" fmla="*/ 183 w 183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3" h="21">
                    <a:moveTo>
                      <a:pt x="7" y="0"/>
                    </a:moveTo>
                    <a:lnTo>
                      <a:pt x="90" y="3"/>
                    </a:lnTo>
                    <a:lnTo>
                      <a:pt x="180" y="0"/>
                    </a:lnTo>
                    <a:lnTo>
                      <a:pt x="183" y="19"/>
                    </a:lnTo>
                    <a:lnTo>
                      <a:pt x="84" y="21"/>
                    </a:lnTo>
                    <a:lnTo>
                      <a:pt x="0" y="1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5" name="Freeform 113"/>
              <p:cNvSpPr>
                <a:spLocks/>
              </p:cNvSpPr>
              <p:nvPr/>
            </p:nvSpPr>
            <p:spPr bwMode="auto">
              <a:xfrm>
                <a:off x="6090" y="11577"/>
                <a:ext cx="2043" cy="1011"/>
              </a:xfrm>
              <a:custGeom>
                <a:avLst/>
                <a:gdLst>
                  <a:gd name="T0" fmla="*/ 158 w 2043"/>
                  <a:gd name="T1" fmla="*/ 2 h 1011"/>
                  <a:gd name="T2" fmla="*/ 0 w 2043"/>
                  <a:gd name="T3" fmla="*/ 399 h 1011"/>
                  <a:gd name="T4" fmla="*/ 10 w 2043"/>
                  <a:gd name="T5" fmla="*/ 1005 h 1011"/>
                  <a:gd name="T6" fmla="*/ 2043 w 2043"/>
                  <a:gd name="T7" fmla="*/ 1011 h 1011"/>
                  <a:gd name="T8" fmla="*/ 2035 w 2043"/>
                  <a:gd name="T9" fmla="*/ 985 h 1011"/>
                  <a:gd name="T10" fmla="*/ 29 w 2043"/>
                  <a:gd name="T11" fmla="*/ 983 h 1011"/>
                  <a:gd name="T12" fmla="*/ 21 w 2043"/>
                  <a:gd name="T13" fmla="*/ 412 h 1011"/>
                  <a:gd name="T14" fmla="*/ 1080 w 2043"/>
                  <a:gd name="T15" fmla="*/ 411 h 1011"/>
                  <a:gd name="T16" fmla="*/ 1082 w 2043"/>
                  <a:gd name="T17" fmla="*/ 403 h 1011"/>
                  <a:gd name="T18" fmla="*/ 23 w 2043"/>
                  <a:gd name="T19" fmla="*/ 399 h 1011"/>
                  <a:gd name="T20" fmla="*/ 169 w 2043"/>
                  <a:gd name="T21" fmla="*/ 30 h 1011"/>
                  <a:gd name="T22" fmla="*/ 340 w 2043"/>
                  <a:gd name="T23" fmla="*/ 33 h 1011"/>
                  <a:gd name="T24" fmla="*/ 340 w 2043"/>
                  <a:gd name="T25" fmla="*/ 0 h 1011"/>
                  <a:gd name="T26" fmla="*/ 158 w 2043"/>
                  <a:gd name="T27" fmla="*/ 2 h 1011"/>
                  <a:gd name="T28" fmla="*/ 158 w 2043"/>
                  <a:gd name="T29" fmla="*/ 2 h 10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43"/>
                  <a:gd name="T46" fmla="*/ 0 h 1011"/>
                  <a:gd name="T47" fmla="*/ 2043 w 2043"/>
                  <a:gd name="T48" fmla="*/ 1011 h 10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43" h="1011">
                    <a:moveTo>
                      <a:pt x="158" y="2"/>
                    </a:moveTo>
                    <a:lnTo>
                      <a:pt x="0" y="399"/>
                    </a:lnTo>
                    <a:lnTo>
                      <a:pt x="10" y="1005"/>
                    </a:lnTo>
                    <a:lnTo>
                      <a:pt x="2043" y="1011"/>
                    </a:lnTo>
                    <a:lnTo>
                      <a:pt x="2035" y="985"/>
                    </a:lnTo>
                    <a:lnTo>
                      <a:pt x="29" y="983"/>
                    </a:lnTo>
                    <a:lnTo>
                      <a:pt x="21" y="412"/>
                    </a:lnTo>
                    <a:lnTo>
                      <a:pt x="1080" y="411"/>
                    </a:lnTo>
                    <a:lnTo>
                      <a:pt x="1082" y="403"/>
                    </a:lnTo>
                    <a:lnTo>
                      <a:pt x="23" y="399"/>
                    </a:lnTo>
                    <a:lnTo>
                      <a:pt x="169" y="30"/>
                    </a:lnTo>
                    <a:lnTo>
                      <a:pt x="340" y="33"/>
                    </a:lnTo>
                    <a:lnTo>
                      <a:pt x="340" y="0"/>
                    </a:lnTo>
                    <a:lnTo>
                      <a:pt x="158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6" name="Freeform 114"/>
              <p:cNvSpPr>
                <a:spLocks/>
              </p:cNvSpPr>
              <p:nvPr/>
            </p:nvSpPr>
            <p:spPr bwMode="auto">
              <a:xfrm>
                <a:off x="7150" y="11981"/>
                <a:ext cx="23" cy="593"/>
              </a:xfrm>
              <a:custGeom>
                <a:avLst/>
                <a:gdLst>
                  <a:gd name="T0" fmla="*/ 9 w 23"/>
                  <a:gd name="T1" fmla="*/ 0 h 593"/>
                  <a:gd name="T2" fmla="*/ 0 w 23"/>
                  <a:gd name="T3" fmla="*/ 593 h 593"/>
                  <a:gd name="T4" fmla="*/ 19 w 23"/>
                  <a:gd name="T5" fmla="*/ 593 h 593"/>
                  <a:gd name="T6" fmla="*/ 23 w 23"/>
                  <a:gd name="T7" fmla="*/ 0 h 593"/>
                  <a:gd name="T8" fmla="*/ 9 w 23"/>
                  <a:gd name="T9" fmla="*/ 0 h 593"/>
                  <a:gd name="T10" fmla="*/ 9 w 23"/>
                  <a:gd name="T11" fmla="*/ 0 h 5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593"/>
                  <a:gd name="T20" fmla="*/ 23 w 23"/>
                  <a:gd name="T21" fmla="*/ 593 h 5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593">
                    <a:moveTo>
                      <a:pt x="9" y="0"/>
                    </a:moveTo>
                    <a:lnTo>
                      <a:pt x="0" y="593"/>
                    </a:lnTo>
                    <a:lnTo>
                      <a:pt x="19" y="593"/>
                    </a:lnTo>
                    <a:lnTo>
                      <a:pt x="2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7" name="Freeform 115"/>
              <p:cNvSpPr>
                <a:spLocks/>
              </p:cNvSpPr>
              <p:nvPr/>
            </p:nvSpPr>
            <p:spPr bwMode="auto">
              <a:xfrm>
                <a:off x="6789" y="11979"/>
                <a:ext cx="28" cy="598"/>
              </a:xfrm>
              <a:custGeom>
                <a:avLst/>
                <a:gdLst>
                  <a:gd name="T0" fmla="*/ 0 w 28"/>
                  <a:gd name="T1" fmla="*/ 0 h 598"/>
                  <a:gd name="T2" fmla="*/ 6 w 28"/>
                  <a:gd name="T3" fmla="*/ 598 h 598"/>
                  <a:gd name="T4" fmla="*/ 28 w 28"/>
                  <a:gd name="T5" fmla="*/ 598 h 598"/>
                  <a:gd name="T6" fmla="*/ 19 w 28"/>
                  <a:gd name="T7" fmla="*/ 6 h 598"/>
                  <a:gd name="T8" fmla="*/ 0 w 28"/>
                  <a:gd name="T9" fmla="*/ 0 h 598"/>
                  <a:gd name="T10" fmla="*/ 0 w 28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598"/>
                  <a:gd name="T20" fmla="*/ 28 w 28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598">
                    <a:moveTo>
                      <a:pt x="0" y="0"/>
                    </a:moveTo>
                    <a:lnTo>
                      <a:pt x="6" y="598"/>
                    </a:lnTo>
                    <a:lnTo>
                      <a:pt x="28" y="598"/>
                    </a:lnTo>
                    <a:lnTo>
                      <a:pt x="1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8" name="Freeform 116"/>
              <p:cNvSpPr>
                <a:spLocks/>
              </p:cNvSpPr>
              <p:nvPr/>
            </p:nvSpPr>
            <p:spPr bwMode="auto">
              <a:xfrm>
                <a:off x="7195" y="11998"/>
                <a:ext cx="685" cy="585"/>
              </a:xfrm>
              <a:custGeom>
                <a:avLst/>
                <a:gdLst>
                  <a:gd name="T0" fmla="*/ 0 w 685"/>
                  <a:gd name="T1" fmla="*/ 0 h 585"/>
                  <a:gd name="T2" fmla="*/ 1 w 685"/>
                  <a:gd name="T3" fmla="*/ 576 h 585"/>
                  <a:gd name="T4" fmla="*/ 18 w 685"/>
                  <a:gd name="T5" fmla="*/ 576 h 585"/>
                  <a:gd name="T6" fmla="*/ 18 w 685"/>
                  <a:gd name="T7" fmla="*/ 12 h 585"/>
                  <a:gd name="T8" fmla="*/ 659 w 685"/>
                  <a:gd name="T9" fmla="*/ 19 h 585"/>
                  <a:gd name="T10" fmla="*/ 665 w 685"/>
                  <a:gd name="T11" fmla="*/ 585 h 585"/>
                  <a:gd name="T12" fmla="*/ 685 w 685"/>
                  <a:gd name="T13" fmla="*/ 585 h 585"/>
                  <a:gd name="T14" fmla="*/ 677 w 685"/>
                  <a:gd name="T15" fmla="*/ 11 h 585"/>
                  <a:gd name="T16" fmla="*/ 0 w 685"/>
                  <a:gd name="T17" fmla="*/ 0 h 585"/>
                  <a:gd name="T18" fmla="*/ 0 w 685"/>
                  <a:gd name="T19" fmla="*/ 0 h 5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85"/>
                  <a:gd name="T31" fmla="*/ 0 h 585"/>
                  <a:gd name="T32" fmla="*/ 685 w 685"/>
                  <a:gd name="T33" fmla="*/ 585 h 58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85" h="585">
                    <a:moveTo>
                      <a:pt x="0" y="0"/>
                    </a:moveTo>
                    <a:lnTo>
                      <a:pt x="1" y="576"/>
                    </a:lnTo>
                    <a:lnTo>
                      <a:pt x="18" y="576"/>
                    </a:lnTo>
                    <a:lnTo>
                      <a:pt x="18" y="12"/>
                    </a:lnTo>
                    <a:lnTo>
                      <a:pt x="659" y="19"/>
                    </a:lnTo>
                    <a:lnTo>
                      <a:pt x="665" y="585"/>
                    </a:lnTo>
                    <a:lnTo>
                      <a:pt x="685" y="585"/>
                    </a:lnTo>
                    <a:lnTo>
                      <a:pt x="677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39" name="Freeform 117"/>
              <p:cNvSpPr>
                <a:spLocks/>
              </p:cNvSpPr>
              <p:nvPr/>
            </p:nvSpPr>
            <p:spPr bwMode="auto">
              <a:xfrm>
                <a:off x="7237" y="12233"/>
                <a:ext cx="598" cy="125"/>
              </a:xfrm>
              <a:custGeom>
                <a:avLst/>
                <a:gdLst>
                  <a:gd name="T0" fmla="*/ 0 w 598"/>
                  <a:gd name="T1" fmla="*/ 0 h 125"/>
                  <a:gd name="T2" fmla="*/ 598 w 598"/>
                  <a:gd name="T3" fmla="*/ 2 h 125"/>
                  <a:gd name="T4" fmla="*/ 595 w 598"/>
                  <a:gd name="T5" fmla="*/ 125 h 125"/>
                  <a:gd name="T6" fmla="*/ 557 w 598"/>
                  <a:gd name="T7" fmla="*/ 15 h 125"/>
                  <a:gd name="T8" fmla="*/ 437 w 598"/>
                  <a:gd name="T9" fmla="*/ 16 h 125"/>
                  <a:gd name="T10" fmla="*/ 437 w 598"/>
                  <a:gd name="T11" fmla="*/ 38 h 125"/>
                  <a:gd name="T12" fmla="*/ 325 w 598"/>
                  <a:gd name="T13" fmla="*/ 28 h 125"/>
                  <a:gd name="T14" fmla="*/ 238 w 598"/>
                  <a:gd name="T15" fmla="*/ 25 h 125"/>
                  <a:gd name="T16" fmla="*/ 160 w 598"/>
                  <a:gd name="T17" fmla="*/ 32 h 125"/>
                  <a:gd name="T18" fmla="*/ 160 w 598"/>
                  <a:gd name="T19" fmla="*/ 16 h 125"/>
                  <a:gd name="T20" fmla="*/ 38 w 598"/>
                  <a:gd name="T21" fmla="*/ 16 h 125"/>
                  <a:gd name="T22" fmla="*/ 26 w 598"/>
                  <a:gd name="T23" fmla="*/ 75 h 125"/>
                  <a:gd name="T24" fmla="*/ 1 w 598"/>
                  <a:gd name="T25" fmla="*/ 73 h 125"/>
                  <a:gd name="T26" fmla="*/ 0 w 598"/>
                  <a:gd name="T27" fmla="*/ 0 h 125"/>
                  <a:gd name="T28" fmla="*/ 0 w 598"/>
                  <a:gd name="T29" fmla="*/ 0 h 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98"/>
                  <a:gd name="T46" fmla="*/ 0 h 125"/>
                  <a:gd name="T47" fmla="*/ 598 w 598"/>
                  <a:gd name="T48" fmla="*/ 125 h 1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98" h="125">
                    <a:moveTo>
                      <a:pt x="0" y="0"/>
                    </a:moveTo>
                    <a:lnTo>
                      <a:pt x="598" y="2"/>
                    </a:lnTo>
                    <a:lnTo>
                      <a:pt x="595" y="125"/>
                    </a:lnTo>
                    <a:lnTo>
                      <a:pt x="557" y="15"/>
                    </a:lnTo>
                    <a:lnTo>
                      <a:pt x="437" y="16"/>
                    </a:lnTo>
                    <a:lnTo>
                      <a:pt x="437" y="38"/>
                    </a:lnTo>
                    <a:lnTo>
                      <a:pt x="325" y="28"/>
                    </a:lnTo>
                    <a:lnTo>
                      <a:pt x="238" y="25"/>
                    </a:lnTo>
                    <a:lnTo>
                      <a:pt x="160" y="32"/>
                    </a:lnTo>
                    <a:lnTo>
                      <a:pt x="160" y="16"/>
                    </a:lnTo>
                    <a:lnTo>
                      <a:pt x="38" y="16"/>
                    </a:lnTo>
                    <a:lnTo>
                      <a:pt x="26" y="75"/>
                    </a:lnTo>
                    <a:lnTo>
                      <a:pt x="1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0" name="Freeform 118"/>
              <p:cNvSpPr>
                <a:spLocks/>
              </p:cNvSpPr>
              <p:nvPr/>
            </p:nvSpPr>
            <p:spPr bwMode="auto">
              <a:xfrm>
                <a:off x="7206" y="12194"/>
                <a:ext cx="658" cy="15"/>
              </a:xfrm>
              <a:custGeom>
                <a:avLst/>
                <a:gdLst>
                  <a:gd name="T0" fmla="*/ 0 w 658"/>
                  <a:gd name="T1" fmla="*/ 0 h 15"/>
                  <a:gd name="T2" fmla="*/ 658 w 658"/>
                  <a:gd name="T3" fmla="*/ 0 h 15"/>
                  <a:gd name="T4" fmla="*/ 658 w 658"/>
                  <a:gd name="T5" fmla="*/ 14 h 15"/>
                  <a:gd name="T6" fmla="*/ 0 w 658"/>
                  <a:gd name="T7" fmla="*/ 15 h 15"/>
                  <a:gd name="T8" fmla="*/ 0 w 658"/>
                  <a:gd name="T9" fmla="*/ 0 h 15"/>
                  <a:gd name="T10" fmla="*/ 0 w 658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8"/>
                  <a:gd name="T19" fmla="*/ 0 h 15"/>
                  <a:gd name="T20" fmla="*/ 658 w 658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8" h="15">
                    <a:moveTo>
                      <a:pt x="0" y="0"/>
                    </a:moveTo>
                    <a:lnTo>
                      <a:pt x="658" y="0"/>
                    </a:lnTo>
                    <a:lnTo>
                      <a:pt x="658" y="1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1" name="Freeform 119"/>
              <p:cNvSpPr>
                <a:spLocks/>
              </p:cNvSpPr>
              <p:nvPr/>
            </p:nvSpPr>
            <p:spPr bwMode="auto">
              <a:xfrm>
                <a:off x="7251" y="12477"/>
                <a:ext cx="594" cy="101"/>
              </a:xfrm>
              <a:custGeom>
                <a:avLst/>
                <a:gdLst>
                  <a:gd name="T0" fmla="*/ 0 w 594"/>
                  <a:gd name="T1" fmla="*/ 0 h 101"/>
                  <a:gd name="T2" fmla="*/ 594 w 594"/>
                  <a:gd name="T3" fmla="*/ 0 h 101"/>
                  <a:gd name="T4" fmla="*/ 524 w 594"/>
                  <a:gd name="T5" fmla="*/ 30 h 101"/>
                  <a:gd name="T6" fmla="*/ 498 w 594"/>
                  <a:gd name="T7" fmla="*/ 91 h 101"/>
                  <a:gd name="T8" fmla="*/ 79 w 594"/>
                  <a:gd name="T9" fmla="*/ 101 h 101"/>
                  <a:gd name="T10" fmla="*/ 43 w 594"/>
                  <a:gd name="T11" fmla="*/ 25 h 101"/>
                  <a:gd name="T12" fmla="*/ 0 w 594"/>
                  <a:gd name="T13" fmla="*/ 0 h 101"/>
                  <a:gd name="T14" fmla="*/ 0 w 594"/>
                  <a:gd name="T15" fmla="*/ 0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4"/>
                  <a:gd name="T25" fmla="*/ 0 h 101"/>
                  <a:gd name="T26" fmla="*/ 594 w 594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4" h="101">
                    <a:moveTo>
                      <a:pt x="0" y="0"/>
                    </a:moveTo>
                    <a:lnTo>
                      <a:pt x="594" y="0"/>
                    </a:lnTo>
                    <a:lnTo>
                      <a:pt x="524" y="30"/>
                    </a:lnTo>
                    <a:lnTo>
                      <a:pt x="498" y="91"/>
                    </a:lnTo>
                    <a:lnTo>
                      <a:pt x="79" y="101"/>
                    </a:lnTo>
                    <a:lnTo>
                      <a:pt x="43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2" name="Freeform 120"/>
              <p:cNvSpPr>
                <a:spLocks/>
              </p:cNvSpPr>
              <p:nvPr/>
            </p:nvSpPr>
            <p:spPr bwMode="auto">
              <a:xfrm>
                <a:off x="7319" y="12067"/>
                <a:ext cx="423" cy="62"/>
              </a:xfrm>
              <a:custGeom>
                <a:avLst/>
                <a:gdLst>
                  <a:gd name="T0" fmla="*/ 0 w 423"/>
                  <a:gd name="T1" fmla="*/ 7 h 62"/>
                  <a:gd name="T2" fmla="*/ 3 w 423"/>
                  <a:gd name="T3" fmla="*/ 44 h 62"/>
                  <a:gd name="T4" fmla="*/ 16 w 423"/>
                  <a:gd name="T5" fmla="*/ 36 h 62"/>
                  <a:gd name="T6" fmla="*/ 134 w 423"/>
                  <a:gd name="T7" fmla="*/ 37 h 62"/>
                  <a:gd name="T8" fmla="*/ 133 w 423"/>
                  <a:gd name="T9" fmla="*/ 59 h 62"/>
                  <a:gd name="T10" fmla="*/ 291 w 423"/>
                  <a:gd name="T11" fmla="*/ 62 h 62"/>
                  <a:gd name="T12" fmla="*/ 295 w 423"/>
                  <a:gd name="T13" fmla="*/ 41 h 62"/>
                  <a:gd name="T14" fmla="*/ 423 w 423"/>
                  <a:gd name="T15" fmla="*/ 41 h 62"/>
                  <a:gd name="T16" fmla="*/ 418 w 423"/>
                  <a:gd name="T17" fmla="*/ 17 h 62"/>
                  <a:gd name="T18" fmla="*/ 298 w 423"/>
                  <a:gd name="T19" fmla="*/ 14 h 62"/>
                  <a:gd name="T20" fmla="*/ 294 w 423"/>
                  <a:gd name="T21" fmla="*/ 2 h 62"/>
                  <a:gd name="T22" fmla="*/ 134 w 423"/>
                  <a:gd name="T23" fmla="*/ 0 h 62"/>
                  <a:gd name="T24" fmla="*/ 128 w 423"/>
                  <a:gd name="T25" fmla="*/ 18 h 62"/>
                  <a:gd name="T26" fmla="*/ 12 w 423"/>
                  <a:gd name="T27" fmla="*/ 15 h 62"/>
                  <a:gd name="T28" fmla="*/ 0 w 423"/>
                  <a:gd name="T29" fmla="*/ 7 h 62"/>
                  <a:gd name="T30" fmla="*/ 0 w 423"/>
                  <a:gd name="T31" fmla="*/ 7 h 6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3"/>
                  <a:gd name="T49" fmla="*/ 0 h 62"/>
                  <a:gd name="T50" fmla="*/ 423 w 423"/>
                  <a:gd name="T51" fmla="*/ 62 h 6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3" h="62">
                    <a:moveTo>
                      <a:pt x="0" y="7"/>
                    </a:moveTo>
                    <a:lnTo>
                      <a:pt x="3" y="44"/>
                    </a:lnTo>
                    <a:lnTo>
                      <a:pt x="16" y="36"/>
                    </a:lnTo>
                    <a:lnTo>
                      <a:pt x="134" y="37"/>
                    </a:lnTo>
                    <a:lnTo>
                      <a:pt x="133" y="59"/>
                    </a:lnTo>
                    <a:lnTo>
                      <a:pt x="291" y="62"/>
                    </a:lnTo>
                    <a:lnTo>
                      <a:pt x="295" y="41"/>
                    </a:lnTo>
                    <a:lnTo>
                      <a:pt x="423" y="41"/>
                    </a:lnTo>
                    <a:lnTo>
                      <a:pt x="418" y="17"/>
                    </a:lnTo>
                    <a:lnTo>
                      <a:pt x="298" y="14"/>
                    </a:lnTo>
                    <a:lnTo>
                      <a:pt x="294" y="2"/>
                    </a:lnTo>
                    <a:lnTo>
                      <a:pt x="134" y="0"/>
                    </a:lnTo>
                    <a:lnTo>
                      <a:pt x="128" y="18"/>
                    </a:lnTo>
                    <a:lnTo>
                      <a:pt x="12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3" name="Freeform 121"/>
              <p:cNvSpPr>
                <a:spLocks/>
              </p:cNvSpPr>
              <p:nvPr/>
            </p:nvSpPr>
            <p:spPr bwMode="auto">
              <a:xfrm>
                <a:off x="7628" y="12138"/>
                <a:ext cx="68" cy="25"/>
              </a:xfrm>
              <a:custGeom>
                <a:avLst/>
                <a:gdLst>
                  <a:gd name="T0" fmla="*/ 0 w 68"/>
                  <a:gd name="T1" fmla="*/ 2 h 25"/>
                  <a:gd name="T2" fmla="*/ 1 w 68"/>
                  <a:gd name="T3" fmla="*/ 25 h 25"/>
                  <a:gd name="T4" fmla="*/ 68 w 68"/>
                  <a:gd name="T5" fmla="*/ 24 h 25"/>
                  <a:gd name="T6" fmla="*/ 68 w 68"/>
                  <a:gd name="T7" fmla="*/ 0 h 25"/>
                  <a:gd name="T8" fmla="*/ 32 w 68"/>
                  <a:gd name="T9" fmla="*/ 11 h 25"/>
                  <a:gd name="T10" fmla="*/ 0 w 68"/>
                  <a:gd name="T11" fmla="*/ 2 h 25"/>
                  <a:gd name="T12" fmla="*/ 0 w 68"/>
                  <a:gd name="T13" fmla="*/ 2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25"/>
                  <a:gd name="T23" fmla="*/ 68 w 68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25">
                    <a:moveTo>
                      <a:pt x="0" y="2"/>
                    </a:moveTo>
                    <a:lnTo>
                      <a:pt x="1" y="25"/>
                    </a:lnTo>
                    <a:lnTo>
                      <a:pt x="68" y="24"/>
                    </a:lnTo>
                    <a:lnTo>
                      <a:pt x="68" y="0"/>
                    </a:lnTo>
                    <a:lnTo>
                      <a:pt x="32" y="1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4" name="Freeform 122"/>
              <p:cNvSpPr>
                <a:spLocks/>
              </p:cNvSpPr>
              <p:nvPr/>
            </p:nvSpPr>
            <p:spPr bwMode="auto">
              <a:xfrm>
                <a:off x="7491" y="12289"/>
                <a:ext cx="159" cy="47"/>
              </a:xfrm>
              <a:custGeom>
                <a:avLst/>
                <a:gdLst>
                  <a:gd name="T0" fmla="*/ 0 w 159"/>
                  <a:gd name="T1" fmla="*/ 5 h 47"/>
                  <a:gd name="T2" fmla="*/ 49 w 159"/>
                  <a:gd name="T3" fmla="*/ 0 h 47"/>
                  <a:gd name="T4" fmla="*/ 94 w 159"/>
                  <a:gd name="T5" fmla="*/ 4 h 47"/>
                  <a:gd name="T6" fmla="*/ 123 w 159"/>
                  <a:gd name="T7" fmla="*/ 4 h 47"/>
                  <a:gd name="T8" fmla="*/ 145 w 159"/>
                  <a:gd name="T9" fmla="*/ 16 h 47"/>
                  <a:gd name="T10" fmla="*/ 159 w 159"/>
                  <a:gd name="T11" fmla="*/ 31 h 47"/>
                  <a:gd name="T12" fmla="*/ 157 w 159"/>
                  <a:gd name="T13" fmla="*/ 47 h 47"/>
                  <a:gd name="T14" fmla="*/ 127 w 159"/>
                  <a:gd name="T15" fmla="*/ 17 h 47"/>
                  <a:gd name="T16" fmla="*/ 72 w 159"/>
                  <a:gd name="T17" fmla="*/ 12 h 47"/>
                  <a:gd name="T18" fmla="*/ 0 w 159"/>
                  <a:gd name="T19" fmla="*/ 5 h 47"/>
                  <a:gd name="T20" fmla="*/ 0 w 159"/>
                  <a:gd name="T21" fmla="*/ 5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9"/>
                  <a:gd name="T34" fmla="*/ 0 h 47"/>
                  <a:gd name="T35" fmla="*/ 159 w 159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9" h="47">
                    <a:moveTo>
                      <a:pt x="0" y="5"/>
                    </a:moveTo>
                    <a:lnTo>
                      <a:pt x="49" y="0"/>
                    </a:lnTo>
                    <a:lnTo>
                      <a:pt x="94" y="4"/>
                    </a:lnTo>
                    <a:lnTo>
                      <a:pt x="123" y="4"/>
                    </a:lnTo>
                    <a:lnTo>
                      <a:pt x="145" y="16"/>
                    </a:lnTo>
                    <a:lnTo>
                      <a:pt x="159" y="31"/>
                    </a:lnTo>
                    <a:lnTo>
                      <a:pt x="157" y="47"/>
                    </a:lnTo>
                    <a:lnTo>
                      <a:pt x="127" y="17"/>
                    </a:lnTo>
                    <a:lnTo>
                      <a:pt x="72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5" name="Freeform 123"/>
              <p:cNvSpPr>
                <a:spLocks/>
              </p:cNvSpPr>
              <p:nvPr/>
            </p:nvSpPr>
            <p:spPr bwMode="auto">
              <a:xfrm>
                <a:off x="6949" y="12224"/>
                <a:ext cx="45" cy="51"/>
              </a:xfrm>
              <a:custGeom>
                <a:avLst/>
                <a:gdLst>
                  <a:gd name="T0" fmla="*/ 44 w 45"/>
                  <a:gd name="T1" fmla="*/ 41 h 51"/>
                  <a:gd name="T2" fmla="*/ 34 w 45"/>
                  <a:gd name="T3" fmla="*/ 51 h 51"/>
                  <a:gd name="T4" fmla="*/ 14 w 45"/>
                  <a:gd name="T5" fmla="*/ 51 h 51"/>
                  <a:gd name="T6" fmla="*/ 0 w 45"/>
                  <a:gd name="T7" fmla="*/ 39 h 51"/>
                  <a:gd name="T8" fmla="*/ 0 w 45"/>
                  <a:gd name="T9" fmla="*/ 17 h 51"/>
                  <a:gd name="T10" fmla="*/ 14 w 45"/>
                  <a:gd name="T11" fmla="*/ 0 h 51"/>
                  <a:gd name="T12" fmla="*/ 34 w 45"/>
                  <a:gd name="T13" fmla="*/ 0 h 51"/>
                  <a:gd name="T14" fmla="*/ 45 w 45"/>
                  <a:gd name="T15" fmla="*/ 11 h 51"/>
                  <a:gd name="T16" fmla="*/ 37 w 45"/>
                  <a:gd name="T17" fmla="*/ 22 h 51"/>
                  <a:gd name="T18" fmla="*/ 22 w 45"/>
                  <a:gd name="T19" fmla="*/ 15 h 51"/>
                  <a:gd name="T20" fmla="*/ 10 w 45"/>
                  <a:gd name="T21" fmla="*/ 24 h 51"/>
                  <a:gd name="T22" fmla="*/ 14 w 45"/>
                  <a:gd name="T23" fmla="*/ 33 h 51"/>
                  <a:gd name="T24" fmla="*/ 26 w 45"/>
                  <a:gd name="T25" fmla="*/ 34 h 51"/>
                  <a:gd name="T26" fmla="*/ 35 w 45"/>
                  <a:gd name="T27" fmla="*/ 30 h 51"/>
                  <a:gd name="T28" fmla="*/ 44 w 45"/>
                  <a:gd name="T29" fmla="*/ 41 h 51"/>
                  <a:gd name="T30" fmla="*/ 44 w 45"/>
                  <a:gd name="T31" fmla="*/ 41 h 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5"/>
                  <a:gd name="T49" fmla="*/ 0 h 51"/>
                  <a:gd name="T50" fmla="*/ 45 w 45"/>
                  <a:gd name="T51" fmla="*/ 51 h 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5" h="51">
                    <a:moveTo>
                      <a:pt x="44" y="41"/>
                    </a:moveTo>
                    <a:lnTo>
                      <a:pt x="34" y="51"/>
                    </a:lnTo>
                    <a:lnTo>
                      <a:pt x="14" y="51"/>
                    </a:lnTo>
                    <a:lnTo>
                      <a:pt x="0" y="39"/>
                    </a:lnTo>
                    <a:lnTo>
                      <a:pt x="0" y="17"/>
                    </a:lnTo>
                    <a:lnTo>
                      <a:pt x="14" y="0"/>
                    </a:lnTo>
                    <a:lnTo>
                      <a:pt x="34" y="0"/>
                    </a:lnTo>
                    <a:lnTo>
                      <a:pt x="45" y="11"/>
                    </a:lnTo>
                    <a:lnTo>
                      <a:pt x="37" y="22"/>
                    </a:lnTo>
                    <a:lnTo>
                      <a:pt x="22" y="15"/>
                    </a:lnTo>
                    <a:lnTo>
                      <a:pt x="10" y="24"/>
                    </a:lnTo>
                    <a:lnTo>
                      <a:pt x="14" y="33"/>
                    </a:lnTo>
                    <a:lnTo>
                      <a:pt x="26" y="34"/>
                    </a:lnTo>
                    <a:lnTo>
                      <a:pt x="35" y="30"/>
                    </a:lnTo>
                    <a:lnTo>
                      <a:pt x="44" y="4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6" name="Freeform 124"/>
              <p:cNvSpPr>
                <a:spLocks/>
              </p:cNvSpPr>
              <p:nvPr/>
            </p:nvSpPr>
            <p:spPr bwMode="auto">
              <a:xfrm>
                <a:off x="7686" y="11588"/>
                <a:ext cx="353" cy="990"/>
              </a:xfrm>
              <a:custGeom>
                <a:avLst/>
                <a:gdLst>
                  <a:gd name="T0" fmla="*/ 7 w 353"/>
                  <a:gd name="T1" fmla="*/ 1 h 990"/>
                  <a:gd name="T2" fmla="*/ 224 w 353"/>
                  <a:gd name="T3" fmla="*/ 0 h 990"/>
                  <a:gd name="T4" fmla="*/ 353 w 353"/>
                  <a:gd name="T5" fmla="*/ 399 h 990"/>
                  <a:gd name="T6" fmla="*/ 342 w 353"/>
                  <a:gd name="T7" fmla="*/ 990 h 990"/>
                  <a:gd name="T8" fmla="*/ 335 w 353"/>
                  <a:gd name="T9" fmla="*/ 401 h 990"/>
                  <a:gd name="T10" fmla="*/ 209 w 353"/>
                  <a:gd name="T11" fmla="*/ 25 h 990"/>
                  <a:gd name="T12" fmla="*/ 0 w 353"/>
                  <a:gd name="T13" fmla="*/ 25 h 990"/>
                  <a:gd name="T14" fmla="*/ 7 w 353"/>
                  <a:gd name="T15" fmla="*/ 1 h 990"/>
                  <a:gd name="T16" fmla="*/ 7 w 353"/>
                  <a:gd name="T17" fmla="*/ 1 h 9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3"/>
                  <a:gd name="T28" fmla="*/ 0 h 990"/>
                  <a:gd name="T29" fmla="*/ 353 w 353"/>
                  <a:gd name="T30" fmla="*/ 990 h 9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3" h="990">
                    <a:moveTo>
                      <a:pt x="7" y="1"/>
                    </a:moveTo>
                    <a:lnTo>
                      <a:pt x="224" y="0"/>
                    </a:lnTo>
                    <a:lnTo>
                      <a:pt x="353" y="399"/>
                    </a:lnTo>
                    <a:lnTo>
                      <a:pt x="342" y="990"/>
                    </a:lnTo>
                    <a:lnTo>
                      <a:pt x="335" y="401"/>
                    </a:lnTo>
                    <a:lnTo>
                      <a:pt x="209" y="25"/>
                    </a:lnTo>
                    <a:lnTo>
                      <a:pt x="0" y="25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7" name="Freeform 125"/>
              <p:cNvSpPr>
                <a:spLocks/>
              </p:cNvSpPr>
              <p:nvPr/>
            </p:nvSpPr>
            <p:spPr bwMode="auto">
              <a:xfrm>
                <a:off x="7427" y="12717"/>
                <a:ext cx="16" cy="115"/>
              </a:xfrm>
              <a:custGeom>
                <a:avLst/>
                <a:gdLst>
                  <a:gd name="T0" fmla="*/ 0 w 16"/>
                  <a:gd name="T1" fmla="*/ 2 h 115"/>
                  <a:gd name="T2" fmla="*/ 4 w 16"/>
                  <a:gd name="T3" fmla="*/ 111 h 115"/>
                  <a:gd name="T4" fmla="*/ 16 w 16"/>
                  <a:gd name="T5" fmla="*/ 115 h 115"/>
                  <a:gd name="T6" fmla="*/ 14 w 16"/>
                  <a:gd name="T7" fmla="*/ 0 h 115"/>
                  <a:gd name="T8" fmla="*/ 0 w 16"/>
                  <a:gd name="T9" fmla="*/ 2 h 115"/>
                  <a:gd name="T10" fmla="*/ 0 w 16"/>
                  <a:gd name="T11" fmla="*/ 2 h 1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15"/>
                  <a:gd name="T20" fmla="*/ 16 w 16"/>
                  <a:gd name="T21" fmla="*/ 115 h 1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15">
                    <a:moveTo>
                      <a:pt x="0" y="2"/>
                    </a:moveTo>
                    <a:lnTo>
                      <a:pt x="4" y="111"/>
                    </a:lnTo>
                    <a:lnTo>
                      <a:pt x="16" y="115"/>
                    </a:lnTo>
                    <a:lnTo>
                      <a:pt x="1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8" name="Freeform 126"/>
              <p:cNvSpPr>
                <a:spLocks/>
              </p:cNvSpPr>
              <p:nvPr/>
            </p:nvSpPr>
            <p:spPr bwMode="auto">
              <a:xfrm>
                <a:off x="7447" y="12734"/>
                <a:ext cx="60" cy="19"/>
              </a:xfrm>
              <a:custGeom>
                <a:avLst/>
                <a:gdLst>
                  <a:gd name="T0" fmla="*/ 2 w 60"/>
                  <a:gd name="T1" fmla="*/ 1 h 19"/>
                  <a:gd name="T2" fmla="*/ 0 w 60"/>
                  <a:gd name="T3" fmla="*/ 19 h 19"/>
                  <a:gd name="T4" fmla="*/ 60 w 60"/>
                  <a:gd name="T5" fmla="*/ 17 h 19"/>
                  <a:gd name="T6" fmla="*/ 60 w 60"/>
                  <a:gd name="T7" fmla="*/ 0 h 19"/>
                  <a:gd name="T8" fmla="*/ 2 w 60"/>
                  <a:gd name="T9" fmla="*/ 1 h 19"/>
                  <a:gd name="T10" fmla="*/ 2 w 60"/>
                  <a:gd name="T11" fmla="*/ 1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9"/>
                  <a:gd name="T20" fmla="*/ 60 w 60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9">
                    <a:moveTo>
                      <a:pt x="2" y="1"/>
                    </a:moveTo>
                    <a:lnTo>
                      <a:pt x="0" y="19"/>
                    </a:lnTo>
                    <a:lnTo>
                      <a:pt x="60" y="17"/>
                    </a:lnTo>
                    <a:lnTo>
                      <a:pt x="6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49" name="Freeform 127"/>
              <p:cNvSpPr>
                <a:spLocks/>
              </p:cNvSpPr>
              <p:nvPr/>
            </p:nvSpPr>
            <p:spPr bwMode="auto">
              <a:xfrm>
                <a:off x="7452" y="12716"/>
                <a:ext cx="86" cy="115"/>
              </a:xfrm>
              <a:custGeom>
                <a:avLst/>
                <a:gdLst>
                  <a:gd name="T0" fmla="*/ 66 w 86"/>
                  <a:gd name="T1" fmla="*/ 0 h 115"/>
                  <a:gd name="T2" fmla="*/ 80 w 86"/>
                  <a:gd name="T3" fmla="*/ 0 h 115"/>
                  <a:gd name="T4" fmla="*/ 86 w 86"/>
                  <a:gd name="T5" fmla="*/ 115 h 115"/>
                  <a:gd name="T6" fmla="*/ 0 w 86"/>
                  <a:gd name="T7" fmla="*/ 113 h 115"/>
                  <a:gd name="T8" fmla="*/ 2 w 86"/>
                  <a:gd name="T9" fmla="*/ 70 h 115"/>
                  <a:gd name="T10" fmla="*/ 53 w 86"/>
                  <a:gd name="T11" fmla="*/ 70 h 115"/>
                  <a:gd name="T12" fmla="*/ 72 w 86"/>
                  <a:gd name="T13" fmla="*/ 106 h 115"/>
                  <a:gd name="T14" fmla="*/ 66 w 86"/>
                  <a:gd name="T15" fmla="*/ 0 h 115"/>
                  <a:gd name="T16" fmla="*/ 66 w 86"/>
                  <a:gd name="T17" fmla="*/ 0 h 1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"/>
                  <a:gd name="T28" fmla="*/ 0 h 115"/>
                  <a:gd name="T29" fmla="*/ 86 w 86"/>
                  <a:gd name="T30" fmla="*/ 115 h 1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" h="115">
                    <a:moveTo>
                      <a:pt x="66" y="0"/>
                    </a:moveTo>
                    <a:lnTo>
                      <a:pt x="80" y="0"/>
                    </a:lnTo>
                    <a:lnTo>
                      <a:pt x="86" y="115"/>
                    </a:lnTo>
                    <a:lnTo>
                      <a:pt x="0" y="113"/>
                    </a:lnTo>
                    <a:lnTo>
                      <a:pt x="2" y="70"/>
                    </a:lnTo>
                    <a:lnTo>
                      <a:pt x="53" y="70"/>
                    </a:lnTo>
                    <a:lnTo>
                      <a:pt x="72" y="10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0" name="Freeform 128"/>
              <p:cNvSpPr>
                <a:spLocks/>
              </p:cNvSpPr>
              <p:nvPr/>
            </p:nvSpPr>
            <p:spPr bwMode="auto">
              <a:xfrm>
                <a:off x="7544" y="12735"/>
                <a:ext cx="62" cy="16"/>
              </a:xfrm>
              <a:custGeom>
                <a:avLst/>
                <a:gdLst>
                  <a:gd name="T0" fmla="*/ 3 w 62"/>
                  <a:gd name="T1" fmla="*/ 1 h 16"/>
                  <a:gd name="T2" fmla="*/ 55 w 62"/>
                  <a:gd name="T3" fmla="*/ 0 h 16"/>
                  <a:gd name="T4" fmla="*/ 62 w 62"/>
                  <a:gd name="T5" fmla="*/ 16 h 16"/>
                  <a:gd name="T6" fmla="*/ 0 w 62"/>
                  <a:gd name="T7" fmla="*/ 16 h 16"/>
                  <a:gd name="T8" fmla="*/ 3 w 62"/>
                  <a:gd name="T9" fmla="*/ 1 h 16"/>
                  <a:gd name="T10" fmla="*/ 3 w 62"/>
                  <a:gd name="T11" fmla="*/ 1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"/>
                  <a:gd name="T19" fmla="*/ 0 h 16"/>
                  <a:gd name="T20" fmla="*/ 62 w 6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" h="16">
                    <a:moveTo>
                      <a:pt x="3" y="1"/>
                    </a:moveTo>
                    <a:lnTo>
                      <a:pt x="55" y="0"/>
                    </a:lnTo>
                    <a:lnTo>
                      <a:pt x="62" y="16"/>
                    </a:lnTo>
                    <a:lnTo>
                      <a:pt x="0" y="16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1" name="Freeform 129"/>
              <p:cNvSpPr>
                <a:spLocks/>
              </p:cNvSpPr>
              <p:nvPr/>
            </p:nvSpPr>
            <p:spPr bwMode="auto">
              <a:xfrm>
                <a:off x="7539" y="12717"/>
                <a:ext cx="91" cy="112"/>
              </a:xfrm>
              <a:custGeom>
                <a:avLst/>
                <a:gdLst>
                  <a:gd name="T0" fmla="*/ 72 w 91"/>
                  <a:gd name="T1" fmla="*/ 0 h 112"/>
                  <a:gd name="T2" fmla="*/ 79 w 91"/>
                  <a:gd name="T3" fmla="*/ 101 h 112"/>
                  <a:gd name="T4" fmla="*/ 63 w 91"/>
                  <a:gd name="T5" fmla="*/ 71 h 112"/>
                  <a:gd name="T6" fmla="*/ 12 w 91"/>
                  <a:gd name="T7" fmla="*/ 69 h 112"/>
                  <a:gd name="T8" fmla="*/ 0 w 91"/>
                  <a:gd name="T9" fmla="*/ 112 h 112"/>
                  <a:gd name="T10" fmla="*/ 91 w 91"/>
                  <a:gd name="T11" fmla="*/ 112 h 112"/>
                  <a:gd name="T12" fmla="*/ 83 w 91"/>
                  <a:gd name="T13" fmla="*/ 0 h 112"/>
                  <a:gd name="T14" fmla="*/ 72 w 91"/>
                  <a:gd name="T15" fmla="*/ 0 h 112"/>
                  <a:gd name="T16" fmla="*/ 72 w 91"/>
                  <a:gd name="T17" fmla="*/ 0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1"/>
                  <a:gd name="T28" fmla="*/ 0 h 112"/>
                  <a:gd name="T29" fmla="*/ 91 w 91"/>
                  <a:gd name="T30" fmla="*/ 112 h 1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1" h="112">
                    <a:moveTo>
                      <a:pt x="72" y="0"/>
                    </a:moveTo>
                    <a:lnTo>
                      <a:pt x="79" y="101"/>
                    </a:lnTo>
                    <a:lnTo>
                      <a:pt x="63" y="71"/>
                    </a:lnTo>
                    <a:lnTo>
                      <a:pt x="12" y="69"/>
                    </a:lnTo>
                    <a:lnTo>
                      <a:pt x="0" y="112"/>
                    </a:lnTo>
                    <a:lnTo>
                      <a:pt x="91" y="112"/>
                    </a:lnTo>
                    <a:lnTo>
                      <a:pt x="83" y="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2" name="Freeform 130"/>
              <p:cNvSpPr>
                <a:spLocks/>
              </p:cNvSpPr>
              <p:nvPr/>
            </p:nvSpPr>
            <p:spPr bwMode="auto">
              <a:xfrm>
                <a:off x="7637" y="12735"/>
                <a:ext cx="60" cy="16"/>
              </a:xfrm>
              <a:custGeom>
                <a:avLst/>
                <a:gdLst>
                  <a:gd name="T0" fmla="*/ 0 w 60"/>
                  <a:gd name="T1" fmla="*/ 0 h 16"/>
                  <a:gd name="T2" fmla="*/ 52 w 60"/>
                  <a:gd name="T3" fmla="*/ 1 h 16"/>
                  <a:gd name="T4" fmla="*/ 60 w 60"/>
                  <a:gd name="T5" fmla="*/ 16 h 16"/>
                  <a:gd name="T6" fmla="*/ 0 w 60"/>
                  <a:gd name="T7" fmla="*/ 15 h 16"/>
                  <a:gd name="T8" fmla="*/ 0 w 60"/>
                  <a:gd name="T9" fmla="*/ 0 h 16"/>
                  <a:gd name="T10" fmla="*/ 0 w 60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6"/>
                  <a:gd name="T20" fmla="*/ 60 w 60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6">
                    <a:moveTo>
                      <a:pt x="0" y="0"/>
                    </a:moveTo>
                    <a:lnTo>
                      <a:pt x="52" y="1"/>
                    </a:lnTo>
                    <a:lnTo>
                      <a:pt x="60" y="16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3" name="Freeform 131"/>
              <p:cNvSpPr>
                <a:spLocks/>
              </p:cNvSpPr>
              <p:nvPr/>
            </p:nvSpPr>
            <p:spPr bwMode="auto">
              <a:xfrm>
                <a:off x="7629" y="12717"/>
                <a:ext cx="92" cy="111"/>
              </a:xfrm>
              <a:custGeom>
                <a:avLst/>
                <a:gdLst>
                  <a:gd name="T0" fmla="*/ 14 w 92"/>
                  <a:gd name="T1" fmla="*/ 70 h 111"/>
                  <a:gd name="T2" fmla="*/ 63 w 92"/>
                  <a:gd name="T3" fmla="*/ 70 h 111"/>
                  <a:gd name="T4" fmla="*/ 81 w 92"/>
                  <a:gd name="T5" fmla="*/ 100 h 111"/>
                  <a:gd name="T6" fmla="*/ 72 w 92"/>
                  <a:gd name="T7" fmla="*/ 0 h 111"/>
                  <a:gd name="T8" fmla="*/ 83 w 92"/>
                  <a:gd name="T9" fmla="*/ 2 h 111"/>
                  <a:gd name="T10" fmla="*/ 92 w 92"/>
                  <a:gd name="T11" fmla="*/ 108 h 111"/>
                  <a:gd name="T12" fmla="*/ 0 w 92"/>
                  <a:gd name="T13" fmla="*/ 111 h 111"/>
                  <a:gd name="T14" fmla="*/ 14 w 92"/>
                  <a:gd name="T15" fmla="*/ 70 h 111"/>
                  <a:gd name="T16" fmla="*/ 14 w 92"/>
                  <a:gd name="T17" fmla="*/ 70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111"/>
                  <a:gd name="T29" fmla="*/ 92 w 92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111">
                    <a:moveTo>
                      <a:pt x="14" y="70"/>
                    </a:moveTo>
                    <a:lnTo>
                      <a:pt x="63" y="70"/>
                    </a:lnTo>
                    <a:lnTo>
                      <a:pt x="81" y="100"/>
                    </a:lnTo>
                    <a:lnTo>
                      <a:pt x="72" y="0"/>
                    </a:lnTo>
                    <a:lnTo>
                      <a:pt x="83" y="2"/>
                    </a:lnTo>
                    <a:lnTo>
                      <a:pt x="92" y="108"/>
                    </a:lnTo>
                    <a:lnTo>
                      <a:pt x="0" y="111"/>
                    </a:lnTo>
                    <a:lnTo>
                      <a:pt x="14" y="7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4" name="Freeform 132"/>
              <p:cNvSpPr>
                <a:spLocks/>
              </p:cNvSpPr>
              <p:nvPr/>
            </p:nvSpPr>
            <p:spPr bwMode="auto">
              <a:xfrm>
                <a:off x="7423" y="12650"/>
                <a:ext cx="15" cy="48"/>
              </a:xfrm>
              <a:custGeom>
                <a:avLst/>
                <a:gdLst>
                  <a:gd name="T0" fmla="*/ 0 w 15"/>
                  <a:gd name="T1" fmla="*/ 0 h 48"/>
                  <a:gd name="T2" fmla="*/ 4 w 15"/>
                  <a:gd name="T3" fmla="*/ 48 h 48"/>
                  <a:gd name="T4" fmla="*/ 13 w 15"/>
                  <a:gd name="T5" fmla="*/ 48 h 48"/>
                  <a:gd name="T6" fmla="*/ 15 w 15"/>
                  <a:gd name="T7" fmla="*/ 0 h 48"/>
                  <a:gd name="T8" fmla="*/ 0 w 15"/>
                  <a:gd name="T9" fmla="*/ 0 h 48"/>
                  <a:gd name="T10" fmla="*/ 0 w 15"/>
                  <a:gd name="T11" fmla="*/ 0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48"/>
                  <a:gd name="T20" fmla="*/ 15 w 15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48">
                    <a:moveTo>
                      <a:pt x="0" y="0"/>
                    </a:moveTo>
                    <a:lnTo>
                      <a:pt x="4" y="48"/>
                    </a:lnTo>
                    <a:lnTo>
                      <a:pt x="13" y="48"/>
                    </a:ln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5" name="Freeform 133"/>
              <p:cNvSpPr>
                <a:spLocks/>
              </p:cNvSpPr>
              <p:nvPr/>
            </p:nvSpPr>
            <p:spPr bwMode="auto">
              <a:xfrm>
                <a:off x="7509" y="12652"/>
                <a:ext cx="22" cy="43"/>
              </a:xfrm>
              <a:custGeom>
                <a:avLst/>
                <a:gdLst>
                  <a:gd name="T0" fmla="*/ 0 w 22"/>
                  <a:gd name="T1" fmla="*/ 0 h 43"/>
                  <a:gd name="T2" fmla="*/ 4 w 22"/>
                  <a:gd name="T3" fmla="*/ 43 h 43"/>
                  <a:gd name="T4" fmla="*/ 22 w 22"/>
                  <a:gd name="T5" fmla="*/ 43 h 43"/>
                  <a:gd name="T6" fmla="*/ 19 w 22"/>
                  <a:gd name="T7" fmla="*/ 0 h 43"/>
                  <a:gd name="T8" fmla="*/ 0 w 22"/>
                  <a:gd name="T9" fmla="*/ 0 h 43"/>
                  <a:gd name="T10" fmla="*/ 0 w 22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43"/>
                  <a:gd name="T20" fmla="*/ 22 w 2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43">
                    <a:moveTo>
                      <a:pt x="0" y="0"/>
                    </a:moveTo>
                    <a:lnTo>
                      <a:pt x="4" y="43"/>
                    </a:lnTo>
                    <a:lnTo>
                      <a:pt x="22" y="43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6" name="Freeform 134"/>
              <p:cNvSpPr>
                <a:spLocks/>
              </p:cNvSpPr>
              <p:nvPr/>
            </p:nvSpPr>
            <p:spPr bwMode="auto">
              <a:xfrm>
                <a:off x="7606" y="12650"/>
                <a:ext cx="13" cy="47"/>
              </a:xfrm>
              <a:custGeom>
                <a:avLst/>
                <a:gdLst>
                  <a:gd name="T0" fmla="*/ 0 w 13"/>
                  <a:gd name="T1" fmla="*/ 0 h 47"/>
                  <a:gd name="T2" fmla="*/ 3 w 13"/>
                  <a:gd name="T3" fmla="*/ 47 h 47"/>
                  <a:gd name="T4" fmla="*/ 13 w 13"/>
                  <a:gd name="T5" fmla="*/ 47 h 47"/>
                  <a:gd name="T6" fmla="*/ 12 w 13"/>
                  <a:gd name="T7" fmla="*/ 0 h 47"/>
                  <a:gd name="T8" fmla="*/ 0 w 13"/>
                  <a:gd name="T9" fmla="*/ 0 h 47"/>
                  <a:gd name="T10" fmla="*/ 0 w 13"/>
                  <a:gd name="T11" fmla="*/ 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47"/>
                  <a:gd name="T20" fmla="*/ 13 w 13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47">
                    <a:moveTo>
                      <a:pt x="0" y="0"/>
                    </a:moveTo>
                    <a:lnTo>
                      <a:pt x="3" y="47"/>
                    </a:lnTo>
                    <a:lnTo>
                      <a:pt x="13" y="47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7" name="Freeform 135"/>
              <p:cNvSpPr>
                <a:spLocks/>
              </p:cNvSpPr>
              <p:nvPr/>
            </p:nvSpPr>
            <p:spPr bwMode="auto">
              <a:xfrm>
                <a:off x="7692" y="12649"/>
                <a:ext cx="15" cy="44"/>
              </a:xfrm>
              <a:custGeom>
                <a:avLst/>
                <a:gdLst>
                  <a:gd name="T0" fmla="*/ 0 w 15"/>
                  <a:gd name="T1" fmla="*/ 1 h 44"/>
                  <a:gd name="T2" fmla="*/ 1 w 15"/>
                  <a:gd name="T3" fmla="*/ 44 h 44"/>
                  <a:gd name="T4" fmla="*/ 15 w 15"/>
                  <a:gd name="T5" fmla="*/ 44 h 44"/>
                  <a:gd name="T6" fmla="*/ 13 w 15"/>
                  <a:gd name="T7" fmla="*/ 0 h 44"/>
                  <a:gd name="T8" fmla="*/ 0 w 15"/>
                  <a:gd name="T9" fmla="*/ 1 h 44"/>
                  <a:gd name="T10" fmla="*/ 0 w 15"/>
                  <a:gd name="T11" fmla="*/ 1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44"/>
                  <a:gd name="T20" fmla="*/ 15 w 15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44">
                    <a:moveTo>
                      <a:pt x="0" y="1"/>
                    </a:moveTo>
                    <a:lnTo>
                      <a:pt x="1" y="44"/>
                    </a:lnTo>
                    <a:lnTo>
                      <a:pt x="15" y="44"/>
                    </a:lnTo>
                    <a:lnTo>
                      <a:pt x="1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8" name="Freeform 136"/>
              <p:cNvSpPr>
                <a:spLocks/>
              </p:cNvSpPr>
              <p:nvPr/>
            </p:nvSpPr>
            <p:spPr bwMode="auto">
              <a:xfrm>
                <a:off x="7443" y="12671"/>
                <a:ext cx="64" cy="27"/>
              </a:xfrm>
              <a:custGeom>
                <a:avLst/>
                <a:gdLst>
                  <a:gd name="T0" fmla="*/ 9 w 64"/>
                  <a:gd name="T1" fmla="*/ 0 h 27"/>
                  <a:gd name="T2" fmla="*/ 0 w 64"/>
                  <a:gd name="T3" fmla="*/ 27 h 27"/>
                  <a:gd name="T4" fmla="*/ 64 w 64"/>
                  <a:gd name="T5" fmla="*/ 26 h 27"/>
                  <a:gd name="T6" fmla="*/ 59 w 64"/>
                  <a:gd name="T7" fmla="*/ 1 h 27"/>
                  <a:gd name="T8" fmla="*/ 9 w 64"/>
                  <a:gd name="T9" fmla="*/ 0 h 27"/>
                  <a:gd name="T10" fmla="*/ 9 w 64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"/>
                  <a:gd name="T19" fmla="*/ 0 h 27"/>
                  <a:gd name="T20" fmla="*/ 64 w 64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" h="27">
                    <a:moveTo>
                      <a:pt x="9" y="0"/>
                    </a:moveTo>
                    <a:lnTo>
                      <a:pt x="0" y="27"/>
                    </a:lnTo>
                    <a:lnTo>
                      <a:pt x="64" y="26"/>
                    </a:lnTo>
                    <a:lnTo>
                      <a:pt x="59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59" name="Freeform 137"/>
              <p:cNvSpPr>
                <a:spLocks/>
              </p:cNvSpPr>
              <p:nvPr/>
            </p:nvSpPr>
            <p:spPr bwMode="auto">
              <a:xfrm>
                <a:off x="7536" y="12671"/>
                <a:ext cx="68" cy="26"/>
              </a:xfrm>
              <a:custGeom>
                <a:avLst/>
                <a:gdLst>
                  <a:gd name="T0" fmla="*/ 8 w 68"/>
                  <a:gd name="T1" fmla="*/ 0 h 26"/>
                  <a:gd name="T2" fmla="*/ 0 w 68"/>
                  <a:gd name="T3" fmla="*/ 24 h 26"/>
                  <a:gd name="T4" fmla="*/ 68 w 68"/>
                  <a:gd name="T5" fmla="*/ 26 h 26"/>
                  <a:gd name="T6" fmla="*/ 56 w 68"/>
                  <a:gd name="T7" fmla="*/ 1 h 26"/>
                  <a:gd name="T8" fmla="*/ 8 w 68"/>
                  <a:gd name="T9" fmla="*/ 0 h 26"/>
                  <a:gd name="T10" fmla="*/ 8 w 6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"/>
                  <a:gd name="T19" fmla="*/ 0 h 26"/>
                  <a:gd name="T20" fmla="*/ 68 w 6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" h="26">
                    <a:moveTo>
                      <a:pt x="8" y="0"/>
                    </a:moveTo>
                    <a:lnTo>
                      <a:pt x="0" y="24"/>
                    </a:lnTo>
                    <a:lnTo>
                      <a:pt x="68" y="26"/>
                    </a:lnTo>
                    <a:lnTo>
                      <a:pt x="56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0" name="Freeform 138"/>
              <p:cNvSpPr>
                <a:spLocks/>
              </p:cNvSpPr>
              <p:nvPr/>
            </p:nvSpPr>
            <p:spPr bwMode="auto">
              <a:xfrm>
                <a:off x="7630" y="12675"/>
                <a:ext cx="58" cy="20"/>
              </a:xfrm>
              <a:custGeom>
                <a:avLst/>
                <a:gdLst>
                  <a:gd name="T0" fmla="*/ 9 w 58"/>
                  <a:gd name="T1" fmla="*/ 0 h 20"/>
                  <a:gd name="T2" fmla="*/ 0 w 58"/>
                  <a:gd name="T3" fmla="*/ 19 h 20"/>
                  <a:gd name="T4" fmla="*/ 58 w 58"/>
                  <a:gd name="T5" fmla="*/ 20 h 20"/>
                  <a:gd name="T6" fmla="*/ 48 w 58"/>
                  <a:gd name="T7" fmla="*/ 0 h 20"/>
                  <a:gd name="T8" fmla="*/ 9 w 58"/>
                  <a:gd name="T9" fmla="*/ 0 h 20"/>
                  <a:gd name="T10" fmla="*/ 9 w 58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20"/>
                  <a:gd name="T20" fmla="*/ 58 w 58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20">
                    <a:moveTo>
                      <a:pt x="9" y="0"/>
                    </a:moveTo>
                    <a:lnTo>
                      <a:pt x="0" y="19"/>
                    </a:lnTo>
                    <a:lnTo>
                      <a:pt x="58" y="20"/>
                    </a:lnTo>
                    <a:lnTo>
                      <a:pt x="48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1" name="Freeform 139"/>
              <p:cNvSpPr>
                <a:spLocks/>
              </p:cNvSpPr>
              <p:nvPr/>
            </p:nvSpPr>
            <p:spPr bwMode="auto">
              <a:xfrm>
                <a:off x="7737" y="12719"/>
                <a:ext cx="37" cy="240"/>
              </a:xfrm>
              <a:custGeom>
                <a:avLst/>
                <a:gdLst>
                  <a:gd name="T0" fmla="*/ 0 w 37"/>
                  <a:gd name="T1" fmla="*/ 0 h 240"/>
                  <a:gd name="T2" fmla="*/ 8 w 37"/>
                  <a:gd name="T3" fmla="*/ 0 h 240"/>
                  <a:gd name="T4" fmla="*/ 37 w 37"/>
                  <a:gd name="T5" fmla="*/ 240 h 240"/>
                  <a:gd name="T6" fmla="*/ 23 w 37"/>
                  <a:gd name="T7" fmla="*/ 239 h 240"/>
                  <a:gd name="T8" fmla="*/ 0 w 37"/>
                  <a:gd name="T9" fmla="*/ 0 h 240"/>
                  <a:gd name="T10" fmla="*/ 0 w 37"/>
                  <a:gd name="T11" fmla="*/ 0 h 2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240"/>
                  <a:gd name="T20" fmla="*/ 37 w 37"/>
                  <a:gd name="T21" fmla="*/ 240 h 2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240">
                    <a:moveTo>
                      <a:pt x="0" y="0"/>
                    </a:moveTo>
                    <a:lnTo>
                      <a:pt x="8" y="0"/>
                    </a:lnTo>
                    <a:lnTo>
                      <a:pt x="37" y="240"/>
                    </a:lnTo>
                    <a:lnTo>
                      <a:pt x="23" y="2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2" name="Freeform 140"/>
              <p:cNvSpPr>
                <a:spLocks/>
              </p:cNvSpPr>
              <p:nvPr/>
            </p:nvSpPr>
            <p:spPr bwMode="auto">
              <a:xfrm>
                <a:off x="7763" y="12717"/>
                <a:ext cx="97" cy="178"/>
              </a:xfrm>
              <a:custGeom>
                <a:avLst/>
                <a:gdLst>
                  <a:gd name="T0" fmla="*/ 1 w 97"/>
                  <a:gd name="T1" fmla="*/ 18 h 178"/>
                  <a:gd name="T2" fmla="*/ 59 w 97"/>
                  <a:gd name="T3" fmla="*/ 18 h 178"/>
                  <a:gd name="T4" fmla="*/ 57 w 97"/>
                  <a:gd name="T5" fmla="*/ 0 h 178"/>
                  <a:gd name="T6" fmla="*/ 74 w 97"/>
                  <a:gd name="T7" fmla="*/ 0 h 178"/>
                  <a:gd name="T8" fmla="*/ 97 w 97"/>
                  <a:gd name="T9" fmla="*/ 178 h 178"/>
                  <a:gd name="T10" fmla="*/ 14 w 97"/>
                  <a:gd name="T11" fmla="*/ 176 h 178"/>
                  <a:gd name="T12" fmla="*/ 20 w 97"/>
                  <a:gd name="T13" fmla="*/ 161 h 178"/>
                  <a:gd name="T14" fmla="*/ 80 w 97"/>
                  <a:gd name="T15" fmla="*/ 157 h 178"/>
                  <a:gd name="T16" fmla="*/ 74 w 97"/>
                  <a:gd name="T17" fmla="*/ 131 h 178"/>
                  <a:gd name="T18" fmla="*/ 9 w 97"/>
                  <a:gd name="T19" fmla="*/ 133 h 178"/>
                  <a:gd name="T20" fmla="*/ 20 w 97"/>
                  <a:gd name="T21" fmla="*/ 118 h 178"/>
                  <a:gd name="T22" fmla="*/ 74 w 97"/>
                  <a:gd name="T23" fmla="*/ 112 h 178"/>
                  <a:gd name="T24" fmla="*/ 67 w 97"/>
                  <a:gd name="T25" fmla="*/ 79 h 178"/>
                  <a:gd name="T26" fmla="*/ 4 w 97"/>
                  <a:gd name="T27" fmla="*/ 77 h 178"/>
                  <a:gd name="T28" fmla="*/ 12 w 97"/>
                  <a:gd name="T29" fmla="*/ 63 h 178"/>
                  <a:gd name="T30" fmla="*/ 67 w 97"/>
                  <a:gd name="T31" fmla="*/ 63 h 178"/>
                  <a:gd name="T32" fmla="*/ 59 w 97"/>
                  <a:gd name="T33" fmla="*/ 32 h 178"/>
                  <a:gd name="T34" fmla="*/ 9 w 97"/>
                  <a:gd name="T35" fmla="*/ 32 h 178"/>
                  <a:gd name="T36" fmla="*/ 0 w 97"/>
                  <a:gd name="T37" fmla="*/ 38 h 178"/>
                  <a:gd name="T38" fmla="*/ 1 w 97"/>
                  <a:gd name="T39" fmla="*/ 18 h 178"/>
                  <a:gd name="T40" fmla="*/ 1 w 97"/>
                  <a:gd name="T41" fmla="*/ 18 h 17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7"/>
                  <a:gd name="T64" fmla="*/ 0 h 178"/>
                  <a:gd name="T65" fmla="*/ 97 w 97"/>
                  <a:gd name="T66" fmla="*/ 178 h 17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7" h="178">
                    <a:moveTo>
                      <a:pt x="1" y="18"/>
                    </a:moveTo>
                    <a:lnTo>
                      <a:pt x="59" y="18"/>
                    </a:lnTo>
                    <a:lnTo>
                      <a:pt x="57" y="0"/>
                    </a:lnTo>
                    <a:lnTo>
                      <a:pt x="74" y="0"/>
                    </a:lnTo>
                    <a:lnTo>
                      <a:pt x="97" y="178"/>
                    </a:lnTo>
                    <a:lnTo>
                      <a:pt x="14" y="176"/>
                    </a:lnTo>
                    <a:lnTo>
                      <a:pt x="20" y="161"/>
                    </a:lnTo>
                    <a:lnTo>
                      <a:pt x="80" y="157"/>
                    </a:lnTo>
                    <a:lnTo>
                      <a:pt x="74" y="131"/>
                    </a:lnTo>
                    <a:lnTo>
                      <a:pt x="9" y="133"/>
                    </a:lnTo>
                    <a:lnTo>
                      <a:pt x="20" y="118"/>
                    </a:lnTo>
                    <a:lnTo>
                      <a:pt x="74" y="112"/>
                    </a:lnTo>
                    <a:lnTo>
                      <a:pt x="67" y="79"/>
                    </a:lnTo>
                    <a:lnTo>
                      <a:pt x="4" y="77"/>
                    </a:lnTo>
                    <a:lnTo>
                      <a:pt x="12" y="63"/>
                    </a:lnTo>
                    <a:lnTo>
                      <a:pt x="67" y="63"/>
                    </a:lnTo>
                    <a:lnTo>
                      <a:pt x="59" y="32"/>
                    </a:lnTo>
                    <a:lnTo>
                      <a:pt x="9" y="32"/>
                    </a:lnTo>
                    <a:lnTo>
                      <a:pt x="0" y="38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3" name="Freeform 141"/>
              <p:cNvSpPr>
                <a:spLocks/>
              </p:cNvSpPr>
              <p:nvPr/>
            </p:nvSpPr>
            <p:spPr bwMode="auto">
              <a:xfrm>
                <a:off x="7781" y="12719"/>
                <a:ext cx="183" cy="239"/>
              </a:xfrm>
              <a:custGeom>
                <a:avLst/>
                <a:gdLst>
                  <a:gd name="T0" fmla="*/ 12 w 183"/>
                  <a:gd name="T1" fmla="*/ 207 h 239"/>
                  <a:gd name="T2" fmla="*/ 0 w 183"/>
                  <a:gd name="T3" fmla="*/ 239 h 239"/>
                  <a:gd name="T4" fmla="*/ 183 w 183"/>
                  <a:gd name="T5" fmla="*/ 239 h 239"/>
                  <a:gd name="T6" fmla="*/ 147 w 183"/>
                  <a:gd name="T7" fmla="*/ 0 h 239"/>
                  <a:gd name="T8" fmla="*/ 132 w 183"/>
                  <a:gd name="T9" fmla="*/ 0 h 239"/>
                  <a:gd name="T10" fmla="*/ 136 w 183"/>
                  <a:gd name="T11" fmla="*/ 13 h 239"/>
                  <a:gd name="T12" fmla="*/ 77 w 183"/>
                  <a:gd name="T13" fmla="*/ 13 h 239"/>
                  <a:gd name="T14" fmla="*/ 71 w 183"/>
                  <a:gd name="T15" fmla="*/ 28 h 239"/>
                  <a:gd name="T16" fmla="*/ 132 w 183"/>
                  <a:gd name="T17" fmla="*/ 30 h 239"/>
                  <a:gd name="T18" fmla="*/ 140 w 183"/>
                  <a:gd name="T19" fmla="*/ 60 h 239"/>
                  <a:gd name="T20" fmla="*/ 79 w 183"/>
                  <a:gd name="T21" fmla="*/ 61 h 239"/>
                  <a:gd name="T22" fmla="*/ 73 w 183"/>
                  <a:gd name="T23" fmla="*/ 73 h 239"/>
                  <a:gd name="T24" fmla="*/ 136 w 183"/>
                  <a:gd name="T25" fmla="*/ 75 h 239"/>
                  <a:gd name="T26" fmla="*/ 150 w 183"/>
                  <a:gd name="T27" fmla="*/ 113 h 239"/>
                  <a:gd name="T28" fmla="*/ 86 w 183"/>
                  <a:gd name="T29" fmla="*/ 114 h 239"/>
                  <a:gd name="T30" fmla="*/ 77 w 183"/>
                  <a:gd name="T31" fmla="*/ 127 h 239"/>
                  <a:gd name="T32" fmla="*/ 146 w 183"/>
                  <a:gd name="T33" fmla="*/ 125 h 239"/>
                  <a:gd name="T34" fmla="*/ 157 w 183"/>
                  <a:gd name="T35" fmla="*/ 157 h 239"/>
                  <a:gd name="T36" fmla="*/ 94 w 183"/>
                  <a:gd name="T37" fmla="*/ 157 h 239"/>
                  <a:gd name="T38" fmla="*/ 84 w 183"/>
                  <a:gd name="T39" fmla="*/ 176 h 239"/>
                  <a:gd name="T40" fmla="*/ 158 w 183"/>
                  <a:gd name="T41" fmla="*/ 178 h 239"/>
                  <a:gd name="T42" fmla="*/ 162 w 183"/>
                  <a:gd name="T43" fmla="*/ 207 h 239"/>
                  <a:gd name="T44" fmla="*/ 12 w 183"/>
                  <a:gd name="T45" fmla="*/ 207 h 239"/>
                  <a:gd name="T46" fmla="*/ 12 w 183"/>
                  <a:gd name="T47" fmla="*/ 207 h 2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83"/>
                  <a:gd name="T73" fmla="*/ 0 h 239"/>
                  <a:gd name="T74" fmla="*/ 183 w 183"/>
                  <a:gd name="T75" fmla="*/ 239 h 2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83" h="239">
                    <a:moveTo>
                      <a:pt x="12" y="207"/>
                    </a:moveTo>
                    <a:lnTo>
                      <a:pt x="0" y="239"/>
                    </a:lnTo>
                    <a:lnTo>
                      <a:pt x="183" y="239"/>
                    </a:lnTo>
                    <a:lnTo>
                      <a:pt x="147" y="0"/>
                    </a:lnTo>
                    <a:lnTo>
                      <a:pt x="132" y="0"/>
                    </a:lnTo>
                    <a:lnTo>
                      <a:pt x="136" y="13"/>
                    </a:lnTo>
                    <a:lnTo>
                      <a:pt x="77" y="13"/>
                    </a:lnTo>
                    <a:lnTo>
                      <a:pt x="71" y="28"/>
                    </a:lnTo>
                    <a:lnTo>
                      <a:pt x="132" y="30"/>
                    </a:lnTo>
                    <a:lnTo>
                      <a:pt x="140" y="60"/>
                    </a:lnTo>
                    <a:lnTo>
                      <a:pt x="79" y="61"/>
                    </a:lnTo>
                    <a:lnTo>
                      <a:pt x="73" y="73"/>
                    </a:lnTo>
                    <a:lnTo>
                      <a:pt x="136" y="75"/>
                    </a:lnTo>
                    <a:lnTo>
                      <a:pt x="150" y="113"/>
                    </a:lnTo>
                    <a:lnTo>
                      <a:pt x="86" y="114"/>
                    </a:lnTo>
                    <a:lnTo>
                      <a:pt x="77" y="127"/>
                    </a:lnTo>
                    <a:lnTo>
                      <a:pt x="146" y="125"/>
                    </a:lnTo>
                    <a:lnTo>
                      <a:pt x="157" y="157"/>
                    </a:lnTo>
                    <a:lnTo>
                      <a:pt x="94" y="157"/>
                    </a:lnTo>
                    <a:lnTo>
                      <a:pt x="84" y="176"/>
                    </a:lnTo>
                    <a:lnTo>
                      <a:pt x="158" y="178"/>
                    </a:lnTo>
                    <a:lnTo>
                      <a:pt x="162" y="207"/>
                    </a:lnTo>
                    <a:lnTo>
                      <a:pt x="12" y="20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4" name="Freeform 142"/>
              <p:cNvSpPr>
                <a:spLocks/>
              </p:cNvSpPr>
              <p:nvPr/>
            </p:nvSpPr>
            <p:spPr bwMode="auto">
              <a:xfrm>
                <a:off x="7939" y="12713"/>
                <a:ext cx="123" cy="247"/>
              </a:xfrm>
              <a:custGeom>
                <a:avLst/>
                <a:gdLst>
                  <a:gd name="T0" fmla="*/ 8 w 123"/>
                  <a:gd name="T1" fmla="*/ 19 h 247"/>
                  <a:gd name="T2" fmla="*/ 68 w 123"/>
                  <a:gd name="T3" fmla="*/ 18 h 247"/>
                  <a:gd name="T4" fmla="*/ 72 w 123"/>
                  <a:gd name="T5" fmla="*/ 0 h 247"/>
                  <a:gd name="T6" fmla="*/ 85 w 123"/>
                  <a:gd name="T7" fmla="*/ 2 h 247"/>
                  <a:gd name="T8" fmla="*/ 123 w 123"/>
                  <a:gd name="T9" fmla="*/ 247 h 247"/>
                  <a:gd name="T10" fmla="*/ 36 w 123"/>
                  <a:gd name="T11" fmla="*/ 243 h 247"/>
                  <a:gd name="T12" fmla="*/ 45 w 123"/>
                  <a:gd name="T13" fmla="*/ 216 h 247"/>
                  <a:gd name="T14" fmla="*/ 100 w 123"/>
                  <a:gd name="T15" fmla="*/ 216 h 247"/>
                  <a:gd name="T16" fmla="*/ 91 w 123"/>
                  <a:gd name="T17" fmla="*/ 180 h 247"/>
                  <a:gd name="T18" fmla="*/ 29 w 123"/>
                  <a:gd name="T19" fmla="*/ 180 h 247"/>
                  <a:gd name="T20" fmla="*/ 36 w 123"/>
                  <a:gd name="T21" fmla="*/ 165 h 247"/>
                  <a:gd name="T22" fmla="*/ 91 w 123"/>
                  <a:gd name="T23" fmla="*/ 164 h 247"/>
                  <a:gd name="T24" fmla="*/ 83 w 123"/>
                  <a:gd name="T25" fmla="*/ 134 h 247"/>
                  <a:gd name="T26" fmla="*/ 22 w 123"/>
                  <a:gd name="T27" fmla="*/ 134 h 247"/>
                  <a:gd name="T28" fmla="*/ 29 w 123"/>
                  <a:gd name="T29" fmla="*/ 120 h 247"/>
                  <a:gd name="T30" fmla="*/ 82 w 123"/>
                  <a:gd name="T31" fmla="*/ 120 h 247"/>
                  <a:gd name="T32" fmla="*/ 72 w 123"/>
                  <a:gd name="T33" fmla="*/ 79 h 247"/>
                  <a:gd name="T34" fmla="*/ 16 w 123"/>
                  <a:gd name="T35" fmla="*/ 78 h 247"/>
                  <a:gd name="T36" fmla="*/ 19 w 123"/>
                  <a:gd name="T37" fmla="*/ 66 h 247"/>
                  <a:gd name="T38" fmla="*/ 72 w 123"/>
                  <a:gd name="T39" fmla="*/ 66 h 247"/>
                  <a:gd name="T40" fmla="*/ 64 w 123"/>
                  <a:gd name="T41" fmla="*/ 34 h 247"/>
                  <a:gd name="T42" fmla="*/ 0 w 123"/>
                  <a:gd name="T43" fmla="*/ 33 h 247"/>
                  <a:gd name="T44" fmla="*/ 8 w 123"/>
                  <a:gd name="T45" fmla="*/ 19 h 247"/>
                  <a:gd name="T46" fmla="*/ 8 w 123"/>
                  <a:gd name="T47" fmla="*/ 19 h 24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3"/>
                  <a:gd name="T73" fmla="*/ 0 h 247"/>
                  <a:gd name="T74" fmla="*/ 123 w 123"/>
                  <a:gd name="T75" fmla="*/ 247 h 24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3" h="247">
                    <a:moveTo>
                      <a:pt x="8" y="19"/>
                    </a:moveTo>
                    <a:lnTo>
                      <a:pt x="68" y="18"/>
                    </a:lnTo>
                    <a:lnTo>
                      <a:pt x="72" y="0"/>
                    </a:lnTo>
                    <a:lnTo>
                      <a:pt x="85" y="2"/>
                    </a:lnTo>
                    <a:lnTo>
                      <a:pt x="123" y="247"/>
                    </a:lnTo>
                    <a:lnTo>
                      <a:pt x="36" y="243"/>
                    </a:lnTo>
                    <a:lnTo>
                      <a:pt x="45" y="216"/>
                    </a:lnTo>
                    <a:lnTo>
                      <a:pt x="100" y="216"/>
                    </a:lnTo>
                    <a:lnTo>
                      <a:pt x="91" y="180"/>
                    </a:lnTo>
                    <a:lnTo>
                      <a:pt x="29" y="180"/>
                    </a:lnTo>
                    <a:lnTo>
                      <a:pt x="36" y="165"/>
                    </a:lnTo>
                    <a:lnTo>
                      <a:pt x="91" y="164"/>
                    </a:lnTo>
                    <a:lnTo>
                      <a:pt x="83" y="134"/>
                    </a:lnTo>
                    <a:lnTo>
                      <a:pt x="22" y="134"/>
                    </a:lnTo>
                    <a:lnTo>
                      <a:pt x="29" y="120"/>
                    </a:lnTo>
                    <a:lnTo>
                      <a:pt x="82" y="120"/>
                    </a:lnTo>
                    <a:lnTo>
                      <a:pt x="72" y="79"/>
                    </a:lnTo>
                    <a:lnTo>
                      <a:pt x="16" y="78"/>
                    </a:lnTo>
                    <a:lnTo>
                      <a:pt x="19" y="66"/>
                    </a:lnTo>
                    <a:lnTo>
                      <a:pt x="72" y="66"/>
                    </a:lnTo>
                    <a:lnTo>
                      <a:pt x="64" y="34"/>
                    </a:lnTo>
                    <a:lnTo>
                      <a:pt x="0" y="33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5" name="Freeform 143"/>
              <p:cNvSpPr>
                <a:spLocks/>
              </p:cNvSpPr>
              <p:nvPr/>
            </p:nvSpPr>
            <p:spPr bwMode="auto">
              <a:xfrm>
                <a:off x="8036" y="12716"/>
                <a:ext cx="117" cy="244"/>
              </a:xfrm>
              <a:custGeom>
                <a:avLst/>
                <a:gdLst>
                  <a:gd name="T0" fmla="*/ 8 w 117"/>
                  <a:gd name="T1" fmla="*/ 16 h 244"/>
                  <a:gd name="T2" fmla="*/ 0 w 117"/>
                  <a:gd name="T3" fmla="*/ 33 h 244"/>
                  <a:gd name="T4" fmla="*/ 65 w 117"/>
                  <a:gd name="T5" fmla="*/ 33 h 244"/>
                  <a:gd name="T6" fmla="*/ 76 w 117"/>
                  <a:gd name="T7" fmla="*/ 106 h 244"/>
                  <a:gd name="T8" fmla="*/ 23 w 117"/>
                  <a:gd name="T9" fmla="*/ 108 h 244"/>
                  <a:gd name="T10" fmla="*/ 16 w 117"/>
                  <a:gd name="T11" fmla="*/ 128 h 244"/>
                  <a:gd name="T12" fmla="*/ 82 w 117"/>
                  <a:gd name="T13" fmla="*/ 127 h 244"/>
                  <a:gd name="T14" fmla="*/ 98 w 117"/>
                  <a:gd name="T15" fmla="*/ 202 h 244"/>
                  <a:gd name="T16" fmla="*/ 40 w 117"/>
                  <a:gd name="T17" fmla="*/ 205 h 244"/>
                  <a:gd name="T18" fmla="*/ 26 w 117"/>
                  <a:gd name="T19" fmla="*/ 242 h 244"/>
                  <a:gd name="T20" fmla="*/ 117 w 117"/>
                  <a:gd name="T21" fmla="*/ 244 h 244"/>
                  <a:gd name="T22" fmla="*/ 71 w 117"/>
                  <a:gd name="T23" fmla="*/ 0 h 244"/>
                  <a:gd name="T24" fmla="*/ 61 w 117"/>
                  <a:gd name="T25" fmla="*/ 0 h 244"/>
                  <a:gd name="T26" fmla="*/ 61 w 117"/>
                  <a:gd name="T27" fmla="*/ 16 h 244"/>
                  <a:gd name="T28" fmla="*/ 8 w 117"/>
                  <a:gd name="T29" fmla="*/ 16 h 244"/>
                  <a:gd name="T30" fmla="*/ 8 w 117"/>
                  <a:gd name="T31" fmla="*/ 16 h 2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7"/>
                  <a:gd name="T49" fmla="*/ 0 h 244"/>
                  <a:gd name="T50" fmla="*/ 117 w 117"/>
                  <a:gd name="T51" fmla="*/ 244 h 2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7" h="244">
                    <a:moveTo>
                      <a:pt x="8" y="16"/>
                    </a:moveTo>
                    <a:lnTo>
                      <a:pt x="0" y="33"/>
                    </a:lnTo>
                    <a:lnTo>
                      <a:pt x="65" y="33"/>
                    </a:lnTo>
                    <a:lnTo>
                      <a:pt x="76" y="106"/>
                    </a:lnTo>
                    <a:lnTo>
                      <a:pt x="23" y="108"/>
                    </a:lnTo>
                    <a:lnTo>
                      <a:pt x="16" y="128"/>
                    </a:lnTo>
                    <a:lnTo>
                      <a:pt x="82" y="127"/>
                    </a:lnTo>
                    <a:lnTo>
                      <a:pt x="98" y="202"/>
                    </a:lnTo>
                    <a:lnTo>
                      <a:pt x="40" y="205"/>
                    </a:lnTo>
                    <a:lnTo>
                      <a:pt x="26" y="242"/>
                    </a:lnTo>
                    <a:lnTo>
                      <a:pt x="117" y="244"/>
                    </a:lnTo>
                    <a:lnTo>
                      <a:pt x="71" y="0"/>
                    </a:lnTo>
                    <a:lnTo>
                      <a:pt x="61" y="0"/>
                    </a:lnTo>
                    <a:lnTo>
                      <a:pt x="61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6" name="Freeform 144"/>
              <p:cNvSpPr>
                <a:spLocks/>
              </p:cNvSpPr>
              <p:nvPr/>
            </p:nvSpPr>
            <p:spPr bwMode="auto">
              <a:xfrm>
                <a:off x="7733" y="12650"/>
                <a:ext cx="366" cy="45"/>
              </a:xfrm>
              <a:custGeom>
                <a:avLst/>
                <a:gdLst>
                  <a:gd name="T0" fmla="*/ 0 w 366"/>
                  <a:gd name="T1" fmla="*/ 0 h 45"/>
                  <a:gd name="T2" fmla="*/ 356 w 366"/>
                  <a:gd name="T3" fmla="*/ 2 h 45"/>
                  <a:gd name="T4" fmla="*/ 366 w 366"/>
                  <a:gd name="T5" fmla="*/ 45 h 45"/>
                  <a:gd name="T6" fmla="*/ 359 w 366"/>
                  <a:gd name="T7" fmla="*/ 45 h 45"/>
                  <a:gd name="T8" fmla="*/ 348 w 366"/>
                  <a:gd name="T9" fmla="*/ 11 h 45"/>
                  <a:gd name="T10" fmla="*/ 15 w 366"/>
                  <a:gd name="T11" fmla="*/ 10 h 45"/>
                  <a:gd name="T12" fmla="*/ 3 w 366"/>
                  <a:gd name="T13" fmla="*/ 43 h 45"/>
                  <a:gd name="T14" fmla="*/ 0 w 366"/>
                  <a:gd name="T15" fmla="*/ 0 h 45"/>
                  <a:gd name="T16" fmla="*/ 0 w 36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6"/>
                  <a:gd name="T28" fmla="*/ 0 h 45"/>
                  <a:gd name="T29" fmla="*/ 366 w 366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6" h="45">
                    <a:moveTo>
                      <a:pt x="0" y="0"/>
                    </a:moveTo>
                    <a:lnTo>
                      <a:pt x="356" y="2"/>
                    </a:lnTo>
                    <a:lnTo>
                      <a:pt x="366" y="45"/>
                    </a:lnTo>
                    <a:lnTo>
                      <a:pt x="359" y="45"/>
                    </a:lnTo>
                    <a:lnTo>
                      <a:pt x="348" y="11"/>
                    </a:lnTo>
                    <a:lnTo>
                      <a:pt x="15" y="10"/>
                    </a:lnTo>
                    <a:lnTo>
                      <a:pt x="3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7" name="Freeform 145"/>
              <p:cNvSpPr>
                <a:spLocks/>
              </p:cNvSpPr>
              <p:nvPr/>
            </p:nvSpPr>
            <p:spPr bwMode="auto">
              <a:xfrm>
                <a:off x="6382" y="12919"/>
                <a:ext cx="631" cy="44"/>
              </a:xfrm>
              <a:custGeom>
                <a:avLst/>
                <a:gdLst>
                  <a:gd name="T0" fmla="*/ 13 w 631"/>
                  <a:gd name="T1" fmla="*/ 7 h 44"/>
                  <a:gd name="T2" fmla="*/ 0 w 631"/>
                  <a:gd name="T3" fmla="*/ 44 h 44"/>
                  <a:gd name="T4" fmla="*/ 631 w 631"/>
                  <a:gd name="T5" fmla="*/ 41 h 44"/>
                  <a:gd name="T6" fmla="*/ 620 w 631"/>
                  <a:gd name="T7" fmla="*/ 0 h 44"/>
                  <a:gd name="T8" fmla="*/ 13 w 631"/>
                  <a:gd name="T9" fmla="*/ 7 h 44"/>
                  <a:gd name="T10" fmla="*/ 13 w 631"/>
                  <a:gd name="T11" fmla="*/ 7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1"/>
                  <a:gd name="T19" fmla="*/ 0 h 44"/>
                  <a:gd name="T20" fmla="*/ 631 w 631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1" h="44">
                    <a:moveTo>
                      <a:pt x="13" y="7"/>
                    </a:moveTo>
                    <a:lnTo>
                      <a:pt x="0" y="44"/>
                    </a:lnTo>
                    <a:lnTo>
                      <a:pt x="631" y="41"/>
                    </a:lnTo>
                    <a:lnTo>
                      <a:pt x="620" y="0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8" name="Freeform 146"/>
              <p:cNvSpPr>
                <a:spLocks/>
              </p:cNvSpPr>
              <p:nvPr/>
            </p:nvSpPr>
            <p:spPr bwMode="auto">
              <a:xfrm>
                <a:off x="6227" y="12926"/>
                <a:ext cx="132" cy="41"/>
              </a:xfrm>
              <a:custGeom>
                <a:avLst/>
                <a:gdLst>
                  <a:gd name="T0" fmla="*/ 121 w 132"/>
                  <a:gd name="T1" fmla="*/ 2 h 41"/>
                  <a:gd name="T2" fmla="*/ 132 w 132"/>
                  <a:gd name="T3" fmla="*/ 41 h 41"/>
                  <a:gd name="T4" fmla="*/ 0 w 132"/>
                  <a:gd name="T5" fmla="*/ 41 h 41"/>
                  <a:gd name="T6" fmla="*/ 0 w 132"/>
                  <a:gd name="T7" fmla="*/ 2 h 41"/>
                  <a:gd name="T8" fmla="*/ 16 w 132"/>
                  <a:gd name="T9" fmla="*/ 2 h 41"/>
                  <a:gd name="T10" fmla="*/ 19 w 132"/>
                  <a:gd name="T11" fmla="*/ 29 h 41"/>
                  <a:gd name="T12" fmla="*/ 36 w 132"/>
                  <a:gd name="T13" fmla="*/ 0 h 41"/>
                  <a:gd name="T14" fmla="*/ 121 w 132"/>
                  <a:gd name="T15" fmla="*/ 2 h 41"/>
                  <a:gd name="T16" fmla="*/ 121 w 132"/>
                  <a:gd name="T17" fmla="*/ 2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2"/>
                  <a:gd name="T28" fmla="*/ 0 h 41"/>
                  <a:gd name="T29" fmla="*/ 132 w 132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2" h="41">
                    <a:moveTo>
                      <a:pt x="121" y="2"/>
                    </a:moveTo>
                    <a:lnTo>
                      <a:pt x="132" y="41"/>
                    </a:lnTo>
                    <a:lnTo>
                      <a:pt x="0" y="41"/>
                    </a:lnTo>
                    <a:lnTo>
                      <a:pt x="0" y="2"/>
                    </a:lnTo>
                    <a:lnTo>
                      <a:pt x="16" y="2"/>
                    </a:lnTo>
                    <a:lnTo>
                      <a:pt x="19" y="29"/>
                    </a:lnTo>
                    <a:lnTo>
                      <a:pt x="36" y="0"/>
                    </a:lnTo>
                    <a:lnTo>
                      <a:pt x="121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69" name="Freeform 147"/>
              <p:cNvSpPr>
                <a:spLocks/>
              </p:cNvSpPr>
              <p:nvPr/>
            </p:nvSpPr>
            <p:spPr bwMode="auto">
              <a:xfrm>
                <a:off x="6011" y="12878"/>
                <a:ext cx="203" cy="89"/>
              </a:xfrm>
              <a:custGeom>
                <a:avLst/>
                <a:gdLst>
                  <a:gd name="T0" fmla="*/ 141 w 203"/>
                  <a:gd name="T1" fmla="*/ 47 h 89"/>
                  <a:gd name="T2" fmla="*/ 130 w 203"/>
                  <a:gd name="T3" fmla="*/ 89 h 89"/>
                  <a:gd name="T4" fmla="*/ 117 w 203"/>
                  <a:gd name="T5" fmla="*/ 89 h 89"/>
                  <a:gd name="T6" fmla="*/ 121 w 203"/>
                  <a:gd name="T7" fmla="*/ 39 h 89"/>
                  <a:gd name="T8" fmla="*/ 106 w 203"/>
                  <a:gd name="T9" fmla="*/ 25 h 89"/>
                  <a:gd name="T10" fmla="*/ 0 w 203"/>
                  <a:gd name="T11" fmla="*/ 19 h 89"/>
                  <a:gd name="T12" fmla="*/ 4 w 203"/>
                  <a:gd name="T13" fmla="*/ 0 h 89"/>
                  <a:gd name="T14" fmla="*/ 175 w 203"/>
                  <a:gd name="T15" fmla="*/ 0 h 89"/>
                  <a:gd name="T16" fmla="*/ 203 w 203"/>
                  <a:gd name="T17" fmla="*/ 47 h 89"/>
                  <a:gd name="T18" fmla="*/ 141 w 203"/>
                  <a:gd name="T19" fmla="*/ 47 h 89"/>
                  <a:gd name="T20" fmla="*/ 141 w 203"/>
                  <a:gd name="T21" fmla="*/ 47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3"/>
                  <a:gd name="T34" fmla="*/ 0 h 89"/>
                  <a:gd name="T35" fmla="*/ 203 w 203"/>
                  <a:gd name="T36" fmla="*/ 89 h 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3" h="89">
                    <a:moveTo>
                      <a:pt x="141" y="47"/>
                    </a:moveTo>
                    <a:lnTo>
                      <a:pt x="130" y="89"/>
                    </a:lnTo>
                    <a:lnTo>
                      <a:pt x="117" y="89"/>
                    </a:lnTo>
                    <a:lnTo>
                      <a:pt x="121" y="39"/>
                    </a:lnTo>
                    <a:lnTo>
                      <a:pt x="106" y="25"/>
                    </a:lnTo>
                    <a:lnTo>
                      <a:pt x="0" y="19"/>
                    </a:lnTo>
                    <a:lnTo>
                      <a:pt x="4" y="0"/>
                    </a:lnTo>
                    <a:lnTo>
                      <a:pt x="175" y="0"/>
                    </a:lnTo>
                    <a:lnTo>
                      <a:pt x="203" y="47"/>
                    </a:lnTo>
                    <a:lnTo>
                      <a:pt x="141" y="4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0" name="Freeform 148"/>
              <p:cNvSpPr>
                <a:spLocks/>
              </p:cNvSpPr>
              <p:nvPr/>
            </p:nvSpPr>
            <p:spPr bwMode="auto">
              <a:xfrm>
                <a:off x="5984" y="12721"/>
                <a:ext cx="161" cy="246"/>
              </a:xfrm>
              <a:custGeom>
                <a:avLst/>
                <a:gdLst>
                  <a:gd name="T0" fmla="*/ 43 w 161"/>
                  <a:gd name="T1" fmla="*/ 0 h 246"/>
                  <a:gd name="T2" fmla="*/ 57 w 161"/>
                  <a:gd name="T3" fmla="*/ 0 h 246"/>
                  <a:gd name="T4" fmla="*/ 56 w 161"/>
                  <a:gd name="T5" fmla="*/ 15 h 246"/>
                  <a:gd name="T6" fmla="*/ 118 w 161"/>
                  <a:gd name="T7" fmla="*/ 17 h 246"/>
                  <a:gd name="T8" fmla="*/ 120 w 161"/>
                  <a:gd name="T9" fmla="*/ 29 h 246"/>
                  <a:gd name="T10" fmla="*/ 51 w 161"/>
                  <a:gd name="T11" fmla="*/ 29 h 246"/>
                  <a:gd name="T12" fmla="*/ 49 w 161"/>
                  <a:gd name="T13" fmla="*/ 63 h 246"/>
                  <a:gd name="T14" fmla="*/ 154 w 161"/>
                  <a:gd name="T15" fmla="*/ 62 h 246"/>
                  <a:gd name="T16" fmla="*/ 161 w 161"/>
                  <a:gd name="T17" fmla="*/ 96 h 246"/>
                  <a:gd name="T18" fmla="*/ 146 w 161"/>
                  <a:gd name="T19" fmla="*/ 84 h 246"/>
                  <a:gd name="T20" fmla="*/ 45 w 161"/>
                  <a:gd name="T21" fmla="*/ 84 h 246"/>
                  <a:gd name="T22" fmla="*/ 39 w 161"/>
                  <a:gd name="T23" fmla="*/ 111 h 246"/>
                  <a:gd name="T24" fmla="*/ 144 w 161"/>
                  <a:gd name="T25" fmla="*/ 114 h 246"/>
                  <a:gd name="T26" fmla="*/ 151 w 161"/>
                  <a:gd name="T27" fmla="*/ 131 h 246"/>
                  <a:gd name="T28" fmla="*/ 39 w 161"/>
                  <a:gd name="T29" fmla="*/ 131 h 246"/>
                  <a:gd name="T30" fmla="*/ 23 w 161"/>
                  <a:gd name="T31" fmla="*/ 211 h 246"/>
                  <a:gd name="T32" fmla="*/ 124 w 161"/>
                  <a:gd name="T33" fmla="*/ 213 h 246"/>
                  <a:gd name="T34" fmla="*/ 144 w 161"/>
                  <a:gd name="T35" fmla="*/ 246 h 246"/>
                  <a:gd name="T36" fmla="*/ 0 w 161"/>
                  <a:gd name="T37" fmla="*/ 246 h 246"/>
                  <a:gd name="T38" fmla="*/ 43 w 161"/>
                  <a:gd name="T39" fmla="*/ 0 h 246"/>
                  <a:gd name="T40" fmla="*/ 43 w 161"/>
                  <a:gd name="T41" fmla="*/ 0 h 24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1"/>
                  <a:gd name="T64" fmla="*/ 0 h 246"/>
                  <a:gd name="T65" fmla="*/ 161 w 161"/>
                  <a:gd name="T66" fmla="*/ 246 h 24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1" h="246">
                    <a:moveTo>
                      <a:pt x="43" y="0"/>
                    </a:moveTo>
                    <a:lnTo>
                      <a:pt x="57" y="0"/>
                    </a:lnTo>
                    <a:lnTo>
                      <a:pt x="56" y="15"/>
                    </a:lnTo>
                    <a:lnTo>
                      <a:pt x="118" y="17"/>
                    </a:lnTo>
                    <a:lnTo>
                      <a:pt x="120" y="29"/>
                    </a:lnTo>
                    <a:lnTo>
                      <a:pt x="51" y="29"/>
                    </a:lnTo>
                    <a:lnTo>
                      <a:pt x="49" y="63"/>
                    </a:lnTo>
                    <a:lnTo>
                      <a:pt x="154" y="62"/>
                    </a:lnTo>
                    <a:lnTo>
                      <a:pt x="161" y="96"/>
                    </a:lnTo>
                    <a:lnTo>
                      <a:pt x="146" y="84"/>
                    </a:lnTo>
                    <a:lnTo>
                      <a:pt x="45" y="84"/>
                    </a:lnTo>
                    <a:lnTo>
                      <a:pt x="39" y="111"/>
                    </a:lnTo>
                    <a:lnTo>
                      <a:pt x="144" y="114"/>
                    </a:lnTo>
                    <a:lnTo>
                      <a:pt x="151" y="131"/>
                    </a:lnTo>
                    <a:lnTo>
                      <a:pt x="39" y="131"/>
                    </a:lnTo>
                    <a:lnTo>
                      <a:pt x="23" y="211"/>
                    </a:lnTo>
                    <a:lnTo>
                      <a:pt x="124" y="213"/>
                    </a:lnTo>
                    <a:lnTo>
                      <a:pt x="144" y="246"/>
                    </a:lnTo>
                    <a:lnTo>
                      <a:pt x="0" y="246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1" name="Freeform 149"/>
              <p:cNvSpPr>
                <a:spLocks/>
              </p:cNvSpPr>
              <p:nvPr/>
            </p:nvSpPr>
            <p:spPr bwMode="auto">
              <a:xfrm>
                <a:off x="6120" y="12721"/>
                <a:ext cx="77" cy="101"/>
              </a:xfrm>
              <a:custGeom>
                <a:avLst/>
                <a:gdLst>
                  <a:gd name="T0" fmla="*/ 1 w 77"/>
                  <a:gd name="T1" fmla="*/ 0 h 101"/>
                  <a:gd name="T2" fmla="*/ 0 w 77"/>
                  <a:gd name="T3" fmla="*/ 25 h 101"/>
                  <a:gd name="T4" fmla="*/ 22 w 77"/>
                  <a:gd name="T5" fmla="*/ 26 h 101"/>
                  <a:gd name="T6" fmla="*/ 30 w 77"/>
                  <a:gd name="T7" fmla="*/ 65 h 101"/>
                  <a:gd name="T8" fmla="*/ 32 w 77"/>
                  <a:gd name="T9" fmla="*/ 101 h 101"/>
                  <a:gd name="T10" fmla="*/ 48 w 77"/>
                  <a:gd name="T11" fmla="*/ 101 h 101"/>
                  <a:gd name="T12" fmla="*/ 47 w 77"/>
                  <a:gd name="T13" fmla="*/ 47 h 101"/>
                  <a:gd name="T14" fmla="*/ 55 w 77"/>
                  <a:gd name="T15" fmla="*/ 28 h 101"/>
                  <a:gd name="T16" fmla="*/ 77 w 77"/>
                  <a:gd name="T17" fmla="*/ 28 h 101"/>
                  <a:gd name="T18" fmla="*/ 68 w 77"/>
                  <a:gd name="T19" fmla="*/ 15 h 101"/>
                  <a:gd name="T20" fmla="*/ 10 w 77"/>
                  <a:gd name="T21" fmla="*/ 13 h 101"/>
                  <a:gd name="T22" fmla="*/ 1 w 77"/>
                  <a:gd name="T23" fmla="*/ 0 h 101"/>
                  <a:gd name="T24" fmla="*/ 1 w 77"/>
                  <a:gd name="T25" fmla="*/ 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"/>
                  <a:gd name="T40" fmla="*/ 0 h 101"/>
                  <a:gd name="T41" fmla="*/ 77 w 77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" h="101">
                    <a:moveTo>
                      <a:pt x="1" y="0"/>
                    </a:moveTo>
                    <a:lnTo>
                      <a:pt x="0" y="25"/>
                    </a:lnTo>
                    <a:lnTo>
                      <a:pt x="22" y="26"/>
                    </a:lnTo>
                    <a:lnTo>
                      <a:pt x="30" y="65"/>
                    </a:lnTo>
                    <a:lnTo>
                      <a:pt x="32" y="101"/>
                    </a:lnTo>
                    <a:lnTo>
                      <a:pt x="48" y="101"/>
                    </a:lnTo>
                    <a:lnTo>
                      <a:pt x="47" y="47"/>
                    </a:lnTo>
                    <a:lnTo>
                      <a:pt x="55" y="28"/>
                    </a:lnTo>
                    <a:lnTo>
                      <a:pt x="77" y="28"/>
                    </a:lnTo>
                    <a:lnTo>
                      <a:pt x="68" y="15"/>
                    </a:lnTo>
                    <a:lnTo>
                      <a:pt x="10" y="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2" name="Freeform 150"/>
              <p:cNvSpPr>
                <a:spLocks/>
              </p:cNvSpPr>
              <p:nvPr/>
            </p:nvSpPr>
            <p:spPr bwMode="auto">
              <a:xfrm>
                <a:off x="6209" y="12720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6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49 w 78"/>
                  <a:gd name="T11" fmla="*/ 78 h 78"/>
                  <a:gd name="T12" fmla="*/ 50 w 78"/>
                  <a:gd name="T13" fmla="*/ 46 h 78"/>
                  <a:gd name="T14" fmla="*/ 59 w 78"/>
                  <a:gd name="T15" fmla="*/ 30 h 78"/>
                  <a:gd name="T16" fmla="*/ 78 w 78"/>
                  <a:gd name="T17" fmla="*/ 30 h 78"/>
                  <a:gd name="T18" fmla="*/ 70 w 78"/>
                  <a:gd name="T19" fmla="*/ 12 h 78"/>
                  <a:gd name="T20" fmla="*/ 9 w 78"/>
                  <a:gd name="T21" fmla="*/ 12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6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49" y="78"/>
                    </a:lnTo>
                    <a:lnTo>
                      <a:pt x="50" y="46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2"/>
                    </a:lnTo>
                    <a:lnTo>
                      <a:pt x="9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3" name="Freeform 151"/>
              <p:cNvSpPr>
                <a:spLocks/>
              </p:cNvSpPr>
              <p:nvPr/>
            </p:nvSpPr>
            <p:spPr bwMode="auto">
              <a:xfrm>
                <a:off x="6172" y="12788"/>
                <a:ext cx="66" cy="62"/>
              </a:xfrm>
              <a:custGeom>
                <a:avLst/>
                <a:gdLst>
                  <a:gd name="T0" fmla="*/ 8 w 66"/>
                  <a:gd name="T1" fmla="*/ 0 h 62"/>
                  <a:gd name="T2" fmla="*/ 57 w 66"/>
                  <a:gd name="T3" fmla="*/ 0 h 62"/>
                  <a:gd name="T4" fmla="*/ 66 w 66"/>
                  <a:gd name="T5" fmla="*/ 10 h 62"/>
                  <a:gd name="T6" fmla="*/ 18 w 66"/>
                  <a:gd name="T7" fmla="*/ 13 h 62"/>
                  <a:gd name="T8" fmla="*/ 15 w 66"/>
                  <a:gd name="T9" fmla="*/ 60 h 62"/>
                  <a:gd name="T10" fmla="*/ 1 w 66"/>
                  <a:gd name="T11" fmla="*/ 62 h 62"/>
                  <a:gd name="T12" fmla="*/ 0 w 66"/>
                  <a:gd name="T13" fmla="*/ 21 h 62"/>
                  <a:gd name="T14" fmla="*/ 8 w 66"/>
                  <a:gd name="T15" fmla="*/ 0 h 62"/>
                  <a:gd name="T16" fmla="*/ 8 w 66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2"/>
                  <a:gd name="T29" fmla="*/ 66 w 66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2">
                    <a:moveTo>
                      <a:pt x="8" y="0"/>
                    </a:moveTo>
                    <a:lnTo>
                      <a:pt x="57" y="0"/>
                    </a:lnTo>
                    <a:lnTo>
                      <a:pt x="66" y="10"/>
                    </a:lnTo>
                    <a:lnTo>
                      <a:pt x="18" y="13"/>
                    </a:lnTo>
                    <a:lnTo>
                      <a:pt x="15" y="60"/>
                    </a:lnTo>
                    <a:lnTo>
                      <a:pt x="1" y="62"/>
                    </a:lnTo>
                    <a:lnTo>
                      <a:pt x="0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4" name="Freeform 152"/>
              <p:cNvSpPr>
                <a:spLocks/>
              </p:cNvSpPr>
              <p:nvPr/>
            </p:nvSpPr>
            <p:spPr bwMode="auto">
              <a:xfrm>
                <a:off x="6261" y="12788"/>
                <a:ext cx="65" cy="63"/>
              </a:xfrm>
              <a:custGeom>
                <a:avLst/>
                <a:gdLst>
                  <a:gd name="T0" fmla="*/ 8 w 65"/>
                  <a:gd name="T1" fmla="*/ 0 h 63"/>
                  <a:gd name="T2" fmla="*/ 57 w 65"/>
                  <a:gd name="T3" fmla="*/ 0 h 63"/>
                  <a:gd name="T4" fmla="*/ 65 w 65"/>
                  <a:gd name="T5" fmla="*/ 10 h 63"/>
                  <a:gd name="T6" fmla="*/ 18 w 65"/>
                  <a:gd name="T7" fmla="*/ 14 h 63"/>
                  <a:gd name="T8" fmla="*/ 15 w 65"/>
                  <a:gd name="T9" fmla="*/ 60 h 63"/>
                  <a:gd name="T10" fmla="*/ 1 w 65"/>
                  <a:gd name="T11" fmla="*/ 63 h 63"/>
                  <a:gd name="T12" fmla="*/ 0 w 65"/>
                  <a:gd name="T13" fmla="*/ 21 h 63"/>
                  <a:gd name="T14" fmla="*/ 8 w 65"/>
                  <a:gd name="T15" fmla="*/ 0 h 63"/>
                  <a:gd name="T16" fmla="*/ 8 w 65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63"/>
                  <a:gd name="T29" fmla="*/ 65 w 65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63">
                    <a:moveTo>
                      <a:pt x="8" y="0"/>
                    </a:moveTo>
                    <a:lnTo>
                      <a:pt x="57" y="0"/>
                    </a:lnTo>
                    <a:lnTo>
                      <a:pt x="65" y="10"/>
                    </a:lnTo>
                    <a:lnTo>
                      <a:pt x="18" y="14"/>
                    </a:lnTo>
                    <a:lnTo>
                      <a:pt x="15" y="60"/>
                    </a:lnTo>
                    <a:lnTo>
                      <a:pt x="1" y="63"/>
                    </a:lnTo>
                    <a:lnTo>
                      <a:pt x="0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5" name="Freeform 153"/>
              <p:cNvSpPr>
                <a:spLocks/>
              </p:cNvSpPr>
              <p:nvPr/>
            </p:nvSpPr>
            <p:spPr bwMode="auto">
              <a:xfrm>
                <a:off x="6351" y="12788"/>
                <a:ext cx="65" cy="63"/>
              </a:xfrm>
              <a:custGeom>
                <a:avLst/>
                <a:gdLst>
                  <a:gd name="T0" fmla="*/ 7 w 65"/>
                  <a:gd name="T1" fmla="*/ 0 h 63"/>
                  <a:gd name="T2" fmla="*/ 57 w 65"/>
                  <a:gd name="T3" fmla="*/ 0 h 63"/>
                  <a:gd name="T4" fmla="*/ 65 w 65"/>
                  <a:gd name="T5" fmla="*/ 11 h 63"/>
                  <a:gd name="T6" fmla="*/ 18 w 65"/>
                  <a:gd name="T7" fmla="*/ 14 h 63"/>
                  <a:gd name="T8" fmla="*/ 15 w 65"/>
                  <a:gd name="T9" fmla="*/ 62 h 63"/>
                  <a:gd name="T10" fmla="*/ 1 w 65"/>
                  <a:gd name="T11" fmla="*/ 63 h 63"/>
                  <a:gd name="T12" fmla="*/ 0 w 65"/>
                  <a:gd name="T13" fmla="*/ 21 h 63"/>
                  <a:gd name="T14" fmla="*/ 7 w 65"/>
                  <a:gd name="T15" fmla="*/ 0 h 63"/>
                  <a:gd name="T16" fmla="*/ 7 w 65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63"/>
                  <a:gd name="T29" fmla="*/ 65 w 65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63">
                    <a:moveTo>
                      <a:pt x="7" y="0"/>
                    </a:moveTo>
                    <a:lnTo>
                      <a:pt x="57" y="0"/>
                    </a:lnTo>
                    <a:lnTo>
                      <a:pt x="65" y="11"/>
                    </a:lnTo>
                    <a:lnTo>
                      <a:pt x="18" y="14"/>
                    </a:lnTo>
                    <a:lnTo>
                      <a:pt x="15" y="62"/>
                    </a:lnTo>
                    <a:lnTo>
                      <a:pt x="1" y="63"/>
                    </a:lnTo>
                    <a:lnTo>
                      <a:pt x="0" y="2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6" name="Freeform 154"/>
              <p:cNvSpPr>
                <a:spLocks/>
              </p:cNvSpPr>
              <p:nvPr/>
            </p:nvSpPr>
            <p:spPr bwMode="auto">
              <a:xfrm>
                <a:off x="6446" y="12788"/>
                <a:ext cx="66" cy="63"/>
              </a:xfrm>
              <a:custGeom>
                <a:avLst/>
                <a:gdLst>
                  <a:gd name="T0" fmla="*/ 9 w 66"/>
                  <a:gd name="T1" fmla="*/ 0 h 63"/>
                  <a:gd name="T2" fmla="*/ 58 w 66"/>
                  <a:gd name="T3" fmla="*/ 0 h 63"/>
                  <a:gd name="T4" fmla="*/ 66 w 66"/>
                  <a:gd name="T5" fmla="*/ 10 h 63"/>
                  <a:gd name="T6" fmla="*/ 18 w 66"/>
                  <a:gd name="T7" fmla="*/ 14 h 63"/>
                  <a:gd name="T8" fmla="*/ 15 w 66"/>
                  <a:gd name="T9" fmla="*/ 62 h 63"/>
                  <a:gd name="T10" fmla="*/ 2 w 66"/>
                  <a:gd name="T11" fmla="*/ 63 h 63"/>
                  <a:gd name="T12" fmla="*/ 0 w 66"/>
                  <a:gd name="T13" fmla="*/ 21 h 63"/>
                  <a:gd name="T14" fmla="*/ 9 w 66"/>
                  <a:gd name="T15" fmla="*/ 0 h 63"/>
                  <a:gd name="T16" fmla="*/ 9 w 66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3"/>
                  <a:gd name="T29" fmla="*/ 66 w 66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3">
                    <a:moveTo>
                      <a:pt x="9" y="0"/>
                    </a:moveTo>
                    <a:lnTo>
                      <a:pt x="58" y="0"/>
                    </a:lnTo>
                    <a:lnTo>
                      <a:pt x="66" y="10"/>
                    </a:lnTo>
                    <a:lnTo>
                      <a:pt x="18" y="14"/>
                    </a:lnTo>
                    <a:lnTo>
                      <a:pt x="15" y="62"/>
                    </a:lnTo>
                    <a:lnTo>
                      <a:pt x="2" y="63"/>
                    </a:lnTo>
                    <a:lnTo>
                      <a:pt x="0" y="2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7" name="Freeform 155"/>
              <p:cNvSpPr>
                <a:spLocks/>
              </p:cNvSpPr>
              <p:nvPr/>
            </p:nvSpPr>
            <p:spPr bwMode="auto">
              <a:xfrm>
                <a:off x="6542" y="12788"/>
                <a:ext cx="66" cy="62"/>
              </a:xfrm>
              <a:custGeom>
                <a:avLst/>
                <a:gdLst>
                  <a:gd name="T0" fmla="*/ 8 w 66"/>
                  <a:gd name="T1" fmla="*/ 0 h 62"/>
                  <a:gd name="T2" fmla="*/ 57 w 66"/>
                  <a:gd name="T3" fmla="*/ 0 h 62"/>
                  <a:gd name="T4" fmla="*/ 66 w 66"/>
                  <a:gd name="T5" fmla="*/ 10 h 62"/>
                  <a:gd name="T6" fmla="*/ 18 w 66"/>
                  <a:gd name="T7" fmla="*/ 14 h 62"/>
                  <a:gd name="T8" fmla="*/ 15 w 66"/>
                  <a:gd name="T9" fmla="*/ 60 h 62"/>
                  <a:gd name="T10" fmla="*/ 1 w 66"/>
                  <a:gd name="T11" fmla="*/ 62 h 62"/>
                  <a:gd name="T12" fmla="*/ 0 w 66"/>
                  <a:gd name="T13" fmla="*/ 21 h 62"/>
                  <a:gd name="T14" fmla="*/ 8 w 66"/>
                  <a:gd name="T15" fmla="*/ 0 h 62"/>
                  <a:gd name="T16" fmla="*/ 8 w 66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2"/>
                  <a:gd name="T29" fmla="*/ 66 w 66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2">
                    <a:moveTo>
                      <a:pt x="8" y="0"/>
                    </a:moveTo>
                    <a:lnTo>
                      <a:pt x="57" y="0"/>
                    </a:lnTo>
                    <a:lnTo>
                      <a:pt x="66" y="10"/>
                    </a:lnTo>
                    <a:lnTo>
                      <a:pt x="18" y="14"/>
                    </a:lnTo>
                    <a:lnTo>
                      <a:pt x="15" y="60"/>
                    </a:lnTo>
                    <a:lnTo>
                      <a:pt x="1" y="62"/>
                    </a:lnTo>
                    <a:lnTo>
                      <a:pt x="0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8" name="Freeform 156"/>
              <p:cNvSpPr>
                <a:spLocks/>
              </p:cNvSpPr>
              <p:nvPr/>
            </p:nvSpPr>
            <p:spPr bwMode="auto">
              <a:xfrm>
                <a:off x="6638" y="12788"/>
                <a:ext cx="65" cy="62"/>
              </a:xfrm>
              <a:custGeom>
                <a:avLst/>
                <a:gdLst>
                  <a:gd name="T0" fmla="*/ 8 w 65"/>
                  <a:gd name="T1" fmla="*/ 0 h 62"/>
                  <a:gd name="T2" fmla="*/ 57 w 65"/>
                  <a:gd name="T3" fmla="*/ 0 h 62"/>
                  <a:gd name="T4" fmla="*/ 65 w 65"/>
                  <a:gd name="T5" fmla="*/ 10 h 62"/>
                  <a:gd name="T6" fmla="*/ 17 w 65"/>
                  <a:gd name="T7" fmla="*/ 13 h 62"/>
                  <a:gd name="T8" fmla="*/ 16 w 65"/>
                  <a:gd name="T9" fmla="*/ 62 h 62"/>
                  <a:gd name="T10" fmla="*/ 1 w 65"/>
                  <a:gd name="T11" fmla="*/ 62 h 62"/>
                  <a:gd name="T12" fmla="*/ 0 w 65"/>
                  <a:gd name="T13" fmla="*/ 21 h 62"/>
                  <a:gd name="T14" fmla="*/ 8 w 65"/>
                  <a:gd name="T15" fmla="*/ 0 h 62"/>
                  <a:gd name="T16" fmla="*/ 8 w 65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62"/>
                  <a:gd name="T29" fmla="*/ 65 w 65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62">
                    <a:moveTo>
                      <a:pt x="8" y="0"/>
                    </a:moveTo>
                    <a:lnTo>
                      <a:pt x="57" y="0"/>
                    </a:lnTo>
                    <a:lnTo>
                      <a:pt x="65" y="10"/>
                    </a:lnTo>
                    <a:lnTo>
                      <a:pt x="17" y="13"/>
                    </a:lnTo>
                    <a:lnTo>
                      <a:pt x="16" y="62"/>
                    </a:lnTo>
                    <a:lnTo>
                      <a:pt x="1" y="62"/>
                    </a:lnTo>
                    <a:lnTo>
                      <a:pt x="0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79" name="Freeform 157"/>
              <p:cNvSpPr>
                <a:spLocks/>
              </p:cNvSpPr>
              <p:nvPr/>
            </p:nvSpPr>
            <p:spPr bwMode="auto">
              <a:xfrm>
                <a:off x="6733" y="12787"/>
                <a:ext cx="66" cy="67"/>
              </a:xfrm>
              <a:custGeom>
                <a:avLst/>
                <a:gdLst>
                  <a:gd name="T0" fmla="*/ 8 w 66"/>
                  <a:gd name="T1" fmla="*/ 0 h 67"/>
                  <a:gd name="T2" fmla="*/ 59 w 66"/>
                  <a:gd name="T3" fmla="*/ 0 h 67"/>
                  <a:gd name="T4" fmla="*/ 66 w 66"/>
                  <a:gd name="T5" fmla="*/ 11 h 67"/>
                  <a:gd name="T6" fmla="*/ 18 w 66"/>
                  <a:gd name="T7" fmla="*/ 14 h 67"/>
                  <a:gd name="T8" fmla="*/ 17 w 66"/>
                  <a:gd name="T9" fmla="*/ 67 h 67"/>
                  <a:gd name="T10" fmla="*/ 2 w 66"/>
                  <a:gd name="T11" fmla="*/ 65 h 67"/>
                  <a:gd name="T12" fmla="*/ 0 w 66"/>
                  <a:gd name="T13" fmla="*/ 20 h 67"/>
                  <a:gd name="T14" fmla="*/ 8 w 66"/>
                  <a:gd name="T15" fmla="*/ 0 h 67"/>
                  <a:gd name="T16" fmla="*/ 8 w 66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7"/>
                  <a:gd name="T29" fmla="*/ 66 w 66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7">
                    <a:moveTo>
                      <a:pt x="8" y="0"/>
                    </a:moveTo>
                    <a:lnTo>
                      <a:pt x="59" y="0"/>
                    </a:lnTo>
                    <a:lnTo>
                      <a:pt x="66" y="11"/>
                    </a:lnTo>
                    <a:lnTo>
                      <a:pt x="18" y="14"/>
                    </a:lnTo>
                    <a:lnTo>
                      <a:pt x="17" y="67"/>
                    </a:lnTo>
                    <a:lnTo>
                      <a:pt x="2" y="65"/>
                    </a:lnTo>
                    <a:lnTo>
                      <a:pt x="0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0" name="Freeform 158"/>
              <p:cNvSpPr>
                <a:spLocks/>
              </p:cNvSpPr>
              <p:nvPr/>
            </p:nvSpPr>
            <p:spPr bwMode="auto">
              <a:xfrm>
                <a:off x="6823" y="12787"/>
                <a:ext cx="66" cy="63"/>
              </a:xfrm>
              <a:custGeom>
                <a:avLst/>
                <a:gdLst>
                  <a:gd name="T0" fmla="*/ 7 w 66"/>
                  <a:gd name="T1" fmla="*/ 0 h 63"/>
                  <a:gd name="T2" fmla="*/ 58 w 66"/>
                  <a:gd name="T3" fmla="*/ 0 h 63"/>
                  <a:gd name="T4" fmla="*/ 66 w 66"/>
                  <a:gd name="T5" fmla="*/ 12 h 63"/>
                  <a:gd name="T6" fmla="*/ 18 w 66"/>
                  <a:gd name="T7" fmla="*/ 14 h 63"/>
                  <a:gd name="T8" fmla="*/ 15 w 66"/>
                  <a:gd name="T9" fmla="*/ 60 h 63"/>
                  <a:gd name="T10" fmla="*/ 2 w 66"/>
                  <a:gd name="T11" fmla="*/ 63 h 63"/>
                  <a:gd name="T12" fmla="*/ 0 w 66"/>
                  <a:gd name="T13" fmla="*/ 20 h 63"/>
                  <a:gd name="T14" fmla="*/ 7 w 66"/>
                  <a:gd name="T15" fmla="*/ 0 h 63"/>
                  <a:gd name="T16" fmla="*/ 7 w 66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3"/>
                  <a:gd name="T29" fmla="*/ 66 w 66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3">
                    <a:moveTo>
                      <a:pt x="7" y="0"/>
                    </a:moveTo>
                    <a:lnTo>
                      <a:pt x="58" y="0"/>
                    </a:lnTo>
                    <a:lnTo>
                      <a:pt x="66" y="12"/>
                    </a:lnTo>
                    <a:lnTo>
                      <a:pt x="18" y="14"/>
                    </a:lnTo>
                    <a:lnTo>
                      <a:pt x="15" y="60"/>
                    </a:lnTo>
                    <a:lnTo>
                      <a:pt x="2" y="63"/>
                    </a:lnTo>
                    <a:lnTo>
                      <a:pt x="0" y="2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1" name="Freeform 159"/>
              <p:cNvSpPr>
                <a:spLocks/>
              </p:cNvSpPr>
              <p:nvPr/>
            </p:nvSpPr>
            <p:spPr bwMode="auto">
              <a:xfrm>
                <a:off x="6912" y="12787"/>
                <a:ext cx="66" cy="61"/>
              </a:xfrm>
              <a:custGeom>
                <a:avLst/>
                <a:gdLst>
                  <a:gd name="T0" fmla="*/ 8 w 66"/>
                  <a:gd name="T1" fmla="*/ 0 h 61"/>
                  <a:gd name="T2" fmla="*/ 57 w 66"/>
                  <a:gd name="T3" fmla="*/ 0 h 61"/>
                  <a:gd name="T4" fmla="*/ 66 w 66"/>
                  <a:gd name="T5" fmla="*/ 11 h 61"/>
                  <a:gd name="T6" fmla="*/ 18 w 66"/>
                  <a:gd name="T7" fmla="*/ 12 h 61"/>
                  <a:gd name="T8" fmla="*/ 15 w 66"/>
                  <a:gd name="T9" fmla="*/ 60 h 61"/>
                  <a:gd name="T10" fmla="*/ 1 w 66"/>
                  <a:gd name="T11" fmla="*/ 61 h 61"/>
                  <a:gd name="T12" fmla="*/ 0 w 66"/>
                  <a:gd name="T13" fmla="*/ 20 h 61"/>
                  <a:gd name="T14" fmla="*/ 8 w 66"/>
                  <a:gd name="T15" fmla="*/ 0 h 61"/>
                  <a:gd name="T16" fmla="*/ 8 w 66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"/>
                  <a:gd name="T28" fmla="*/ 0 h 61"/>
                  <a:gd name="T29" fmla="*/ 66 w 66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" h="61">
                    <a:moveTo>
                      <a:pt x="8" y="0"/>
                    </a:moveTo>
                    <a:lnTo>
                      <a:pt x="57" y="0"/>
                    </a:lnTo>
                    <a:lnTo>
                      <a:pt x="66" y="11"/>
                    </a:lnTo>
                    <a:lnTo>
                      <a:pt x="18" y="12"/>
                    </a:lnTo>
                    <a:lnTo>
                      <a:pt x="15" y="60"/>
                    </a:lnTo>
                    <a:lnTo>
                      <a:pt x="1" y="61"/>
                    </a:lnTo>
                    <a:lnTo>
                      <a:pt x="0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2" name="Freeform 160"/>
              <p:cNvSpPr>
                <a:spLocks/>
              </p:cNvSpPr>
              <p:nvPr/>
            </p:nvSpPr>
            <p:spPr bwMode="auto">
              <a:xfrm>
                <a:off x="7001" y="12787"/>
                <a:ext cx="67" cy="61"/>
              </a:xfrm>
              <a:custGeom>
                <a:avLst/>
                <a:gdLst>
                  <a:gd name="T0" fmla="*/ 8 w 67"/>
                  <a:gd name="T1" fmla="*/ 0 h 61"/>
                  <a:gd name="T2" fmla="*/ 59 w 67"/>
                  <a:gd name="T3" fmla="*/ 0 h 61"/>
                  <a:gd name="T4" fmla="*/ 67 w 67"/>
                  <a:gd name="T5" fmla="*/ 9 h 61"/>
                  <a:gd name="T6" fmla="*/ 18 w 67"/>
                  <a:gd name="T7" fmla="*/ 12 h 61"/>
                  <a:gd name="T8" fmla="*/ 15 w 67"/>
                  <a:gd name="T9" fmla="*/ 60 h 61"/>
                  <a:gd name="T10" fmla="*/ 1 w 67"/>
                  <a:gd name="T11" fmla="*/ 61 h 61"/>
                  <a:gd name="T12" fmla="*/ 0 w 67"/>
                  <a:gd name="T13" fmla="*/ 20 h 61"/>
                  <a:gd name="T14" fmla="*/ 8 w 67"/>
                  <a:gd name="T15" fmla="*/ 0 h 61"/>
                  <a:gd name="T16" fmla="*/ 8 w 67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61"/>
                  <a:gd name="T29" fmla="*/ 67 w 67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61">
                    <a:moveTo>
                      <a:pt x="8" y="0"/>
                    </a:moveTo>
                    <a:lnTo>
                      <a:pt x="59" y="0"/>
                    </a:lnTo>
                    <a:lnTo>
                      <a:pt x="67" y="9"/>
                    </a:lnTo>
                    <a:lnTo>
                      <a:pt x="18" y="12"/>
                    </a:lnTo>
                    <a:lnTo>
                      <a:pt x="15" y="60"/>
                    </a:lnTo>
                    <a:lnTo>
                      <a:pt x="1" y="61"/>
                    </a:lnTo>
                    <a:lnTo>
                      <a:pt x="0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3" name="Freeform 161"/>
              <p:cNvSpPr>
                <a:spLocks/>
              </p:cNvSpPr>
              <p:nvPr/>
            </p:nvSpPr>
            <p:spPr bwMode="auto">
              <a:xfrm>
                <a:off x="7090" y="12787"/>
                <a:ext cx="67" cy="61"/>
              </a:xfrm>
              <a:custGeom>
                <a:avLst/>
                <a:gdLst>
                  <a:gd name="T0" fmla="*/ 9 w 67"/>
                  <a:gd name="T1" fmla="*/ 0 h 61"/>
                  <a:gd name="T2" fmla="*/ 58 w 67"/>
                  <a:gd name="T3" fmla="*/ 0 h 61"/>
                  <a:gd name="T4" fmla="*/ 67 w 67"/>
                  <a:gd name="T5" fmla="*/ 9 h 61"/>
                  <a:gd name="T6" fmla="*/ 19 w 67"/>
                  <a:gd name="T7" fmla="*/ 12 h 61"/>
                  <a:gd name="T8" fmla="*/ 16 w 67"/>
                  <a:gd name="T9" fmla="*/ 60 h 61"/>
                  <a:gd name="T10" fmla="*/ 2 w 67"/>
                  <a:gd name="T11" fmla="*/ 61 h 61"/>
                  <a:gd name="T12" fmla="*/ 0 w 67"/>
                  <a:gd name="T13" fmla="*/ 19 h 61"/>
                  <a:gd name="T14" fmla="*/ 9 w 67"/>
                  <a:gd name="T15" fmla="*/ 0 h 61"/>
                  <a:gd name="T16" fmla="*/ 9 w 67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61"/>
                  <a:gd name="T29" fmla="*/ 67 w 67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61">
                    <a:moveTo>
                      <a:pt x="9" y="0"/>
                    </a:moveTo>
                    <a:lnTo>
                      <a:pt x="58" y="0"/>
                    </a:lnTo>
                    <a:lnTo>
                      <a:pt x="67" y="9"/>
                    </a:lnTo>
                    <a:lnTo>
                      <a:pt x="19" y="12"/>
                    </a:lnTo>
                    <a:lnTo>
                      <a:pt x="16" y="60"/>
                    </a:lnTo>
                    <a:lnTo>
                      <a:pt x="2" y="61"/>
                    </a:lnTo>
                    <a:lnTo>
                      <a:pt x="0" y="1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4" name="Freeform 162"/>
              <p:cNvSpPr>
                <a:spLocks/>
              </p:cNvSpPr>
              <p:nvPr/>
            </p:nvSpPr>
            <p:spPr bwMode="auto">
              <a:xfrm>
                <a:off x="7180" y="12786"/>
                <a:ext cx="65" cy="64"/>
              </a:xfrm>
              <a:custGeom>
                <a:avLst/>
                <a:gdLst>
                  <a:gd name="T0" fmla="*/ 8 w 65"/>
                  <a:gd name="T1" fmla="*/ 0 h 64"/>
                  <a:gd name="T2" fmla="*/ 57 w 65"/>
                  <a:gd name="T3" fmla="*/ 0 h 64"/>
                  <a:gd name="T4" fmla="*/ 65 w 65"/>
                  <a:gd name="T5" fmla="*/ 9 h 64"/>
                  <a:gd name="T6" fmla="*/ 18 w 65"/>
                  <a:gd name="T7" fmla="*/ 13 h 64"/>
                  <a:gd name="T8" fmla="*/ 15 w 65"/>
                  <a:gd name="T9" fmla="*/ 64 h 64"/>
                  <a:gd name="T10" fmla="*/ 2 w 65"/>
                  <a:gd name="T11" fmla="*/ 64 h 64"/>
                  <a:gd name="T12" fmla="*/ 0 w 65"/>
                  <a:gd name="T13" fmla="*/ 20 h 64"/>
                  <a:gd name="T14" fmla="*/ 8 w 65"/>
                  <a:gd name="T15" fmla="*/ 0 h 64"/>
                  <a:gd name="T16" fmla="*/ 8 w 65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64"/>
                  <a:gd name="T29" fmla="*/ 65 w 65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64">
                    <a:moveTo>
                      <a:pt x="8" y="0"/>
                    </a:moveTo>
                    <a:lnTo>
                      <a:pt x="57" y="0"/>
                    </a:lnTo>
                    <a:lnTo>
                      <a:pt x="65" y="9"/>
                    </a:lnTo>
                    <a:lnTo>
                      <a:pt x="18" y="13"/>
                    </a:lnTo>
                    <a:lnTo>
                      <a:pt x="15" y="64"/>
                    </a:lnTo>
                    <a:lnTo>
                      <a:pt x="2" y="64"/>
                    </a:lnTo>
                    <a:lnTo>
                      <a:pt x="0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5" name="Freeform 163"/>
              <p:cNvSpPr>
                <a:spLocks/>
              </p:cNvSpPr>
              <p:nvPr/>
            </p:nvSpPr>
            <p:spPr bwMode="auto">
              <a:xfrm>
                <a:off x="6300" y="12721"/>
                <a:ext cx="77" cy="78"/>
              </a:xfrm>
              <a:custGeom>
                <a:avLst/>
                <a:gdLst>
                  <a:gd name="T0" fmla="*/ 0 w 77"/>
                  <a:gd name="T1" fmla="*/ 0 h 78"/>
                  <a:gd name="T2" fmla="*/ 0 w 77"/>
                  <a:gd name="T3" fmla="*/ 28 h 78"/>
                  <a:gd name="T4" fmla="*/ 26 w 77"/>
                  <a:gd name="T5" fmla="*/ 30 h 78"/>
                  <a:gd name="T6" fmla="*/ 37 w 77"/>
                  <a:gd name="T7" fmla="*/ 52 h 78"/>
                  <a:gd name="T8" fmla="*/ 37 w 77"/>
                  <a:gd name="T9" fmla="*/ 78 h 78"/>
                  <a:gd name="T10" fmla="*/ 50 w 77"/>
                  <a:gd name="T11" fmla="*/ 78 h 78"/>
                  <a:gd name="T12" fmla="*/ 51 w 77"/>
                  <a:gd name="T13" fmla="*/ 47 h 78"/>
                  <a:gd name="T14" fmla="*/ 58 w 77"/>
                  <a:gd name="T15" fmla="*/ 30 h 78"/>
                  <a:gd name="T16" fmla="*/ 77 w 77"/>
                  <a:gd name="T17" fmla="*/ 30 h 78"/>
                  <a:gd name="T18" fmla="*/ 69 w 77"/>
                  <a:gd name="T19" fmla="*/ 13 h 78"/>
                  <a:gd name="T20" fmla="*/ 10 w 77"/>
                  <a:gd name="T21" fmla="*/ 13 h 78"/>
                  <a:gd name="T22" fmla="*/ 0 w 77"/>
                  <a:gd name="T23" fmla="*/ 0 h 78"/>
                  <a:gd name="T24" fmla="*/ 0 w 77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"/>
                  <a:gd name="T40" fmla="*/ 0 h 78"/>
                  <a:gd name="T41" fmla="*/ 77 w 77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" h="78">
                    <a:moveTo>
                      <a:pt x="0" y="0"/>
                    </a:moveTo>
                    <a:lnTo>
                      <a:pt x="0" y="28"/>
                    </a:lnTo>
                    <a:lnTo>
                      <a:pt x="26" y="30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50" y="78"/>
                    </a:lnTo>
                    <a:lnTo>
                      <a:pt x="51" y="47"/>
                    </a:lnTo>
                    <a:lnTo>
                      <a:pt x="58" y="30"/>
                    </a:lnTo>
                    <a:lnTo>
                      <a:pt x="77" y="30"/>
                    </a:lnTo>
                    <a:lnTo>
                      <a:pt x="69" y="13"/>
                    </a:lnTo>
                    <a:lnTo>
                      <a:pt x="1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6" name="Freeform 164"/>
              <p:cNvSpPr>
                <a:spLocks/>
              </p:cNvSpPr>
              <p:nvPr/>
            </p:nvSpPr>
            <p:spPr bwMode="auto">
              <a:xfrm>
                <a:off x="6390" y="12724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6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50 w 78"/>
                  <a:gd name="T11" fmla="*/ 78 h 78"/>
                  <a:gd name="T12" fmla="*/ 51 w 78"/>
                  <a:gd name="T13" fmla="*/ 46 h 78"/>
                  <a:gd name="T14" fmla="*/ 59 w 78"/>
                  <a:gd name="T15" fmla="*/ 30 h 78"/>
                  <a:gd name="T16" fmla="*/ 78 w 78"/>
                  <a:gd name="T17" fmla="*/ 30 h 78"/>
                  <a:gd name="T18" fmla="*/ 70 w 78"/>
                  <a:gd name="T19" fmla="*/ 12 h 78"/>
                  <a:gd name="T20" fmla="*/ 10 w 78"/>
                  <a:gd name="T21" fmla="*/ 12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6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50" y="78"/>
                    </a:lnTo>
                    <a:lnTo>
                      <a:pt x="51" y="46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2"/>
                    </a:lnTo>
                    <a:lnTo>
                      <a:pt x="1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7" name="Freeform 165"/>
              <p:cNvSpPr>
                <a:spLocks/>
              </p:cNvSpPr>
              <p:nvPr/>
            </p:nvSpPr>
            <p:spPr bwMode="auto">
              <a:xfrm>
                <a:off x="6482" y="12721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6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49 w 78"/>
                  <a:gd name="T11" fmla="*/ 78 h 78"/>
                  <a:gd name="T12" fmla="*/ 50 w 78"/>
                  <a:gd name="T13" fmla="*/ 47 h 78"/>
                  <a:gd name="T14" fmla="*/ 57 w 78"/>
                  <a:gd name="T15" fmla="*/ 30 h 78"/>
                  <a:gd name="T16" fmla="*/ 78 w 78"/>
                  <a:gd name="T17" fmla="*/ 30 h 78"/>
                  <a:gd name="T18" fmla="*/ 70 w 78"/>
                  <a:gd name="T19" fmla="*/ 13 h 78"/>
                  <a:gd name="T20" fmla="*/ 10 w 78"/>
                  <a:gd name="T21" fmla="*/ 13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6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49" y="78"/>
                    </a:lnTo>
                    <a:lnTo>
                      <a:pt x="50" y="47"/>
                    </a:lnTo>
                    <a:lnTo>
                      <a:pt x="57" y="30"/>
                    </a:lnTo>
                    <a:lnTo>
                      <a:pt x="78" y="30"/>
                    </a:lnTo>
                    <a:lnTo>
                      <a:pt x="70" y="13"/>
                    </a:lnTo>
                    <a:lnTo>
                      <a:pt x="1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8" name="Freeform 166"/>
              <p:cNvSpPr>
                <a:spLocks/>
              </p:cNvSpPr>
              <p:nvPr/>
            </p:nvSpPr>
            <p:spPr bwMode="auto">
              <a:xfrm>
                <a:off x="6572" y="12719"/>
                <a:ext cx="78" cy="77"/>
              </a:xfrm>
              <a:custGeom>
                <a:avLst/>
                <a:gdLst>
                  <a:gd name="T0" fmla="*/ 0 w 78"/>
                  <a:gd name="T1" fmla="*/ 0 h 77"/>
                  <a:gd name="T2" fmla="*/ 0 w 78"/>
                  <a:gd name="T3" fmla="*/ 26 h 77"/>
                  <a:gd name="T4" fmla="*/ 27 w 78"/>
                  <a:gd name="T5" fmla="*/ 28 h 77"/>
                  <a:gd name="T6" fmla="*/ 37 w 78"/>
                  <a:gd name="T7" fmla="*/ 51 h 77"/>
                  <a:gd name="T8" fmla="*/ 37 w 78"/>
                  <a:gd name="T9" fmla="*/ 77 h 77"/>
                  <a:gd name="T10" fmla="*/ 49 w 78"/>
                  <a:gd name="T11" fmla="*/ 77 h 77"/>
                  <a:gd name="T12" fmla="*/ 51 w 78"/>
                  <a:gd name="T13" fmla="*/ 46 h 77"/>
                  <a:gd name="T14" fmla="*/ 59 w 78"/>
                  <a:gd name="T15" fmla="*/ 30 h 77"/>
                  <a:gd name="T16" fmla="*/ 78 w 78"/>
                  <a:gd name="T17" fmla="*/ 30 h 77"/>
                  <a:gd name="T18" fmla="*/ 70 w 78"/>
                  <a:gd name="T19" fmla="*/ 12 h 77"/>
                  <a:gd name="T20" fmla="*/ 11 w 78"/>
                  <a:gd name="T21" fmla="*/ 12 h 77"/>
                  <a:gd name="T22" fmla="*/ 0 w 78"/>
                  <a:gd name="T23" fmla="*/ 0 h 77"/>
                  <a:gd name="T24" fmla="*/ 0 w 78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7"/>
                  <a:gd name="T41" fmla="*/ 78 w 78"/>
                  <a:gd name="T42" fmla="*/ 77 h 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7">
                    <a:moveTo>
                      <a:pt x="0" y="0"/>
                    </a:moveTo>
                    <a:lnTo>
                      <a:pt x="0" y="26"/>
                    </a:lnTo>
                    <a:lnTo>
                      <a:pt x="27" y="28"/>
                    </a:lnTo>
                    <a:lnTo>
                      <a:pt x="37" y="51"/>
                    </a:lnTo>
                    <a:lnTo>
                      <a:pt x="37" y="77"/>
                    </a:lnTo>
                    <a:lnTo>
                      <a:pt x="49" y="77"/>
                    </a:lnTo>
                    <a:lnTo>
                      <a:pt x="51" y="46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2"/>
                    </a:lnTo>
                    <a:lnTo>
                      <a:pt x="11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89" name="Freeform 167"/>
              <p:cNvSpPr>
                <a:spLocks/>
              </p:cNvSpPr>
              <p:nvPr/>
            </p:nvSpPr>
            <p:spPr bwMode="auto">
              <a:xfrm>
                <a:off x="6664" y="12716"/>
                <a:ext cx="77" cy="78"/>
              </a:xfrm>
              <a:custGeom>
                <a:avLst/>
                <a:gdLst>
                  <a:gd name="T0" fmla="*/ 0 w 77"/>
                  <a:gd name="T1" fmla="*/ 0 h 78"/>
                  <a:gd name="T2" fmla="*/ 0 w 77"/>
                  <a:gd name="T3" fmla="*/ 26 h 78"/>
                  <a:gd name="T4" fmla="*/ 26 w 77"/>
                  <a:gd name="T5" fmla="*/ 29 h 78"/>
                  <a:gd name="T6" fmla="*/ 36 w 77"/>
                  <a:gd name="T7" fmla="*/ 52 h 78"/>
                  <a:gd name="T8" fmla="*/ 36 w 77"/>
                  <a:gd name="T9" fmla="*/ 78 h 78"/>
                  <a:gd name="T10" fmla="*/ 49 w 77"/>
                  <a:gd name="T11" fmla="*/ 78 h 78"/>
                  <a:gd name="T12" fmla="*/ 50 w 77"/>
                  <a:gd name="T13" fmla="*/ 46 h 78"/>
                  <a:gd name="T14" fmla="*/ 57 w 77"/>
                  <a:gd name="T15" fmla="*/ 30 h 78"/>
                  <a:gd name="T16" fmla="*/ 77 w 77"/>
                  <a:gd name="T17" fmla="*/ 30 h 78"/>
                  <a:gd name="T18" fmla="*/ 69 w 77"/>
                  <a:gd name="T19" fmla="*/ 12 h 78"/>
                  <a:gd name="T20" fmla="*/ 9 w 77"/>
                  <a:gd name="T21" fmla="*/ 12 h 78"/>
                  <a:gd name="T22" fmla="*/ 0 w 77"/>
                  <a:gd name="T23" fmla="*/ 0 h 78"/>
                  <a:gd name="T24" fmla="*/ 0 w 77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"/>
                  <a:gd name="T40" fmla="*/ 0 h 78"/>
                  <a:gd name="T41" fmla="*/ 77 w 77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" h="78">
                    <a:moveTo>
                      <a:pt x="0" y="0"/>
                    </a:moveTo>
                    <a:lnTo>
                      <a:pt x="0" y="26"/>
                    </a:lnTo>
                    <a:lnTo>
                      <a:pt x="26" y="29"/>
                    </a:lnTo>
                    <a:lnTo>
                      <a:pt x="36" y="52"/>
                    </a:lnTo>
                    <a:lnTo>
                      <a:pt x="36" y="78"/>
                    </a:lnTo>
                    <a:lnTo>
                      <a:pt x="49" y="78"/>
                    </a:lnTo>
                    <a:lnTo>
                      <a:pt x="50" y="46"/>
                    </a:lnTo>
                    <a:lnTo>
                      <a:pt x="57" y="30"/>
                    </a:lnTo>
                    <a:lnTo>
                      <a:pt x="77" y="30"/>
                    </a:lnTo>
                    <a:lnTo>
                      <a:pt x="69" y="12"/>
                    </a:lnTo>
                    <a:lnTo>
                      <a:pt x="9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0" name="Freeform 168"/>
              <p:cNvSpPr>
                <a:spLocks/>
              </p:cNvSpPr>
              <p:nvPr/>
            </p:nvSpPr>
            <p:spPr bwMode="auto">
              <a:xfrm>
                <a:off x="6755" y="12719"/>
                <a:ext cx="77" cy="79"/>
              </a:xfrm>
              <a:custGeom>
                <a:avLst/>
                <a:gdLst>
                  <a:gd name="T0" fmla="*/ 0 w 77"/>
                  <a:gd name="T1" fmla="*/ 0 h 79"/>
                  <a:gd name="T2" fmla="*/ 0 w 77"/>
                  <a:gd name="T3" fmla="*/ 27 h 79"/>
                  <a:gd name="T4" fmla="*/ 26 w 77"/>
                  <a:gd name="T5" fmla="*/ 28 h 79"/>
                  <a:gd name="T6" fmla="*/ 37 w 77"/>
                  <a:gd name="T7" fmla="*/ 51 h 79"/>
                  <a:gd name="T8" fmla="*/ 37 w 77"/>
                  <a:gd name="T9" fmla="*/ 77 h 79"/>
                  <a:gd name="T10" fmla="*/ 49 w 77"/>
                  <a:gd name="T11" fmla="*/ 79 h 79"/>
                  <a:gd name="T12" fmla="*/ 51 w 77"/>
                  <a:gd name="T13" fmla="*/ 46 h 79"/>
                  <a:gd name="T14" fmla="*/ 57 w 77"/>
                  <a:gd name="T15" fmla="*/ 30 h 79"/>
                  <a:gd name="T16" fmla="*/ 77 w 77"/>
                  <a:gd name="T17" fmla="*/ 30 h 79"/>
                  <a:gd name="T18" fmla="*/ 68 w 77"/>
                  <a:gd name="T19" fmla="*/ 12 h 79"/>
                  <a:gd name="T20" fmla="*/ 10 w 77"/>
                  <a:gd name="T21" fmla="*/ 12 h 79"/>
                  <a:gd name="T22" fmla="*/ 0 w 77"/>
                  <a:gd name="T23" fmla="*/ 0 h 79"/>
                  <a:gd name="T24" fmla="*/ 0 w 77"/>
                  <a:gd name="T25" fmla="*/ 0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"/>
                  <a:gd name="T40" fmla="*/ 0 h 79"/>
                  <a:gd name="T41" fmla="*/ 77 w 77"/>
                  <a:gd name="T42" fmla="*/ 79 h 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" h="79">
                    <a:moveTo>
                      <a:pt x="0" y="0"/>
                    </a:moveTo>
                    <a:lnTo>
                      <a:pt x="0" y="27"/>
                    </a:lnTo>
                    <a:lnTo>
                      <a:pt x="26" y="28"/>
                    </a:lnTo>
                    <a:lnTo>
                      <a:pt x="37" y="51"/>
                    </a:lnTo>
                    <a:lnTo>
                      <a:pt x="37" y="77"/>
                    </a:lnTo>
                    <a:lnTo>
                      <a:pt x="49" y="79"/>
                    </a:lnTo>
                    <a:lnTo>
                      <a:pt x="51" y="46"/>
                    </a:lnTo>
                    <a:lnTo>
                      <a:pt x="57" y="30"/>
                    </a:lnTo>
                    <a:lnTo>
                      <a:pt x="77" y="30"/>
                    </a:lnTo>
                    <a:lnTo>
                      <a:pt x="68" y="12"/>
                    </a:lnTo>
                    <a:lnTo>
                      <a:pt x="1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1" name="Freeform 169"/>
              <p:cNvSpPr>
                <a:spLocks/>
              </p:cNvSpPr>
              <p:nvPr/>
            </p:nvSpPr>
            <p:spPr bwMode="auto">
              <a:xfrm>
                <a:off x="6845" y="12721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8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49 w 78"/>
                  <a:gd name="T11" fmla="*/ 78 h 78"/>
                  <a:gd name="T12" fmla="*/ 51 w 78"/>
                  <a:gd name="T13" fmla="*/ 47 h 78"/>
                  <a:gd name="T14" fmla="*/ 59 w 78"/>
                  <a:gd name="T15" fmla="*/ 30 h 78"/>
                  <a:gd name="T16" fmla="*/ 78 w 78"/>
                  <a:gd name="T17" fmla="*/ 30 h 78"/>
                  <a:gd name="T18" fmla="*/ 70 w 78"/>
                  <a:gd name="T19" fmla="*/ 13 h 78"/>
                  <a:gd name="T20" fmla="*/ 10 w 78"/>
                  <a:gd name="T21" fmla="*/ 13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8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49" y="78"/>
                    </a:lnTo>
                    <a:lnTo>
                      <a:pt x="51" y="47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3"/>
                    </a:lnTo>
                    <a:lnTo>
                      <a:pt x="1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2" name="Freeform 170"/>
              <p:cNvSpPr>
                <a:spLocks/>
              </p:cNvSpPr>
              <p:nvPr/>
            </p:nvSpPr>
            <p:spPr bwMode="auto">
              <a:xfrm>
                <a:off x="6939" y="12720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7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50 w 78"/>
                  <a:gd name="T11" fmla="*/ 78 h 78"/>
                  <a:gd name="T12" fmla="*/ 51 w 78"/>
                  <a:gd name="T13" fmla="*/ 46 h 78"/>
                  <a:gd name="T14" fmla="*/ 58 w 78"/>
                  <a:gd name="T15" fmla="*/ 30 h 78"/>
                  <a:gd name="T16" fmla="*/ 78 w 78"/>
                  <a:gd name="T17" fmla="*/ 30 h 78"/>
                  <a:gd name="T18" fmla="*/ 70 w 78"/>
                  <a:gd name="T19" fmla="*/ 12 h 78"/>
                  <a:gd name="T20" fmla="*/ 10 w 78"/>
                  <a:gd name="T21" fmla="*/ 12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7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50" y="78"/>
                    </a:lnTo>
                    <a:lnTo>
                      <a:pt x="51" y="46"/>
                    </a:lnTo>
                    <a:lnTo>
                      <a:pt x="58" y="30"/>
                    </a:lnTo>
                    <a:lnTo>
                      <a:pt x="78" y="30"/>
                    </a:lnTo>
                    <a:lnTo>
                      <a:pt x="70" y="12"/>
                    </a:lnTo>
                    <a:lnTo>
                      <a:pt x="1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3" name="Freeform 171"/>
              <p:cNvSpPr>
                <a:spLocks/>
              </p:cNvSpPr>
              <p:nvPr/>
            </p:nvSpPr>
            <p:spPr bwMode="auto">
              <a:xfrm>
                <a:off x="7031" y="12721"/>
                <a:ext cx="78" cy="78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28 h 78"/>
                  <a:gd name="T4" fmla="*/ 26 w 78"/>
                  <a:gd name="T5" fmla="*/ 29 h 78"/>
                  <a:gd name="T6" fmla="*/ 37 w 78"/>
                  <a:gd name="T7" fmla="*/ 52 h 78"/>
                  <a:gd name="T8" fmla="*/ 37 w 78"/>
                  <a:gd name="T9" fmla="*/ 78 h 78"/>
                  <a:gd name="T10" fmla="*/ 49 w 78"/>
                  <a:gd name="T11" fmla="*/ 78 h 78"/>
                  <a:gd name="T12" fmla="*/ 50 w 78"/>
                  <a:gd name="T13" fmla="*/ 47 h 78"/>
                  <a:gd name="T14" fmla="*/ 59 w 78"/>
                  <a:gd name="T15" fmla="*/ 30 h 78"/>
                  <a:gd name="T16" fmla="*/ 78 w 78"/>
                  <a:gd name="T17" fmla="*/ 30 h 78"/>
                  <a:gd name="T18" fmla="*/ 70 w 78"/>
                  <a:gd name="T19" fmla="*/ 13 h 78"/>
                  <a:gd name="T20" fmla="*/ 9 w 78"/>
                  <a:gd name="T21" fmla="*/ 13 h 78"/>
                  <a:gd name="T22" fmla="*/ 0 w 78"/>
                  <a:gd name="T23" fmla="*/ 0 h 78"/>
                  <a:gd name="T24" fmla="*/ 0 w 7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8"/>
                  <a:gd name="T41" fmla="*/ 78 w 78"/>
                  <a:gd name="T42" fmla="*/ 78 h 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8">
                    <a:moveTo>
                      <a:pt x="0" y="0"/>
                    </a:moveTo>
                    <a:lnTo>
                      <a:pt x="0" y="28"/>
                    </a:lnTo>
                    <a:lnTo>
                      <a:pt x="26" y="29"/>
                    </a:lnTo>
                    <a:lnTo>
                      <a:pt x="37" y="52"/>
                    </a:lnTo>
                    <a:lnTo>
                      <a:pt x="37" y="78"/>
                    </a:lnTo>
                    <a:lnTo>
                      <a:pt x="49" y="78"/>
                    </a:lnTo>
                    <a:lnTo>
                      <a:pt x="50" y="47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3"/>
                    </a:lnTo>
                    <a:lnTo>
                      <a:pt x="9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4" name="Freeform 172"/>
              <p:cNvSpPr>
                <a:spLocks/>
              </p:cNvSpPr>
              <p:nvPr/>
            </p:nvSpPr>
            <p:spPr bwMode="auto">
              <a:xfrm>
                <a:off x="7125" y="12719"/>
                <a:ext cx="78" cy="77"/>
              </a:xfrm>
              <a:custGeom>
                <a:avLst/>
                <a:gdLst>
                  <a:gd name="T0" fmla="*/ 0 w 78"/>
                  <a:gd name="T1" fmla="*/ 0 h 77"/>
                  <a:gd name="T2" fmla="*/ 0 w 78"/>
                  <a:gd name="T3" fmla="*/ 27 h 77"/>
                  <a:gd name="T4" fmla="*/ 26 w 78"/>
                  <a:gd name="T5" fmla="*/ 28 h 77"/>
                  <a:gd name="T6" fmla="*/ 37 w 78"/>
                  <a:gd name="T7" fmla="*/ 51 h 77"/>
                  <a:gd name="T8" fmla="*/ 37 w 78"/>
                  <a:gd name="T9" fmla="*/ 77 h 77"/>
                  <a:gd name="T10" fmla="*/ 49 w 78"/>
                  <a:gd name="T11" fmla="*/ 77 h 77"/>
                  <a:gd name="T12" fmla="*/ 51 w 78"/>
                  <a:gd name="T13" fmla="*/ 46 h 77"/>
                  <a:gd name="T14" fmla="*/ 59 w 78"/>
                  <a:gd name="T15" fmla="*/ 30 h 77"/>
                  <a:gd name="T16" fmla="*/ 78 w 78"/>
                  <a:gd name="T17" fmla="*/ 30 h 77"/>
                  <a:gd name="T18" fmla="*/ 70 w 78"/>
                  <a:gd name="T19" fmla="*/ 12 h 77"/>
                  <a:gd name="T20" fmla="*/ 10 w 78"/>
                  <a:gd name="T21" fmla="*/ 12 h 77"/>
                  <a:gd name="T22" fmla="*/ 0 w 78"/>
                  <a:gd name="T23" fmla="*/ 0 h 77"/>
                  <a:gd name="T24" fmla="*/ 0 w 78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8"/>
                  <a:gd name="T40" fmla="*/ 0 h 77"/>
                  <a:gd name="T41" fmla="*/ 78 w 78"/>
                  <a:gd name="T42" fmla="*/ 77 h 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8" h="77">
                    <a:moveTo>
                      <a:pt x="0" y="0"/>
                    </a:moveTo>
                    <a:lnTo>
                      <a:pt x="0" y="27"/>
                    </a:lnTo>
                    <a:lnTo>
                      <a:pt x="26" y="28"/>
                    </a:lnTo>
                    <a:lnTo>
                      <a:pt x="37" y="51"/>
                    </a:lnTo>
                    <a:lnTo>
                      <a:pt x="37" y="77"/>
                    </a:lnTo>
                    <a:lnTo>
                      <a:pt x="49" y="77"/>
                    </a:lnTo>
                    <a:lnTo>
                      <a:pt x="51" y="46"/>
                    </a:lnTo>
                    <a:lnTo>
                      <a:pt x="59" y="30"/>
                    </a:lnTo>
                    <a:lnTo>
                      <a:pt x="78" y="30"/>
                    </a:lnTo>
                    <a:lnTo>
                      <a:pt x="70" y="12"/>
                    </a:lnTo>
                    <a:lnTo>
                      <a:pt x="1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5" name="Freeform 173"/>
              <p:cNvSpPr>
                <a:spLocks/>
              </p:cNvSpPr>
              <p:nvPr/>
            </p:nvSpPr>
            <p:spPr bwMode="auto">
              <a:xfrm>
                <a:off x="7206" y="12708"/>
                <a:ext cx="32" cy="41"/>
              </a:xfrm>
              <a:custGeom>
                <a:avLst/>
                <a:gdLst>
                  <a:gd name="T0" fmla="*/ 0 w 32"/>
                  <a:gd name="T1" fmla="*/ 2 h 41"/>
                  <a:gd name="T2" fmla="*/ 2 w 32"/>
                  <a:gd name="T3" fmla="*/ 41 h 41"/>
                  <a:gd name="T4" fmla="*/ 11 w 32"/>
                  <a:gd name="T5" fmla="*/ 41 h 41"/>
                  <a:gd name="T6" fmla="*/ 15 w 32"/>
                  <a:gd name="T7" fmla="*/ 13 h 41"/>
                  <a:gd name="T8" fmla="*/ 32 w 32"/>
                  <a:gd name="T9" fmla="*/ 0 h 41"/>
                  <a:gd name="T10" fmla="*/ 0 w 32"/>
                  <a:gd name="T11" fmla="*/ 2 h 41"/>
                  <a:gd name="T12" fmla="*/ 0 w 32"/>
                  <a:gd name="T13" fmla="*/ 2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41"/>
                  <a:gd name="T23" fmla="*/ 32 w 32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41">
                    <a:moveTo>
                      <a:pt x="0" y="2"/>
                    </a:moveTo>
                    <a:lnTo>
                      <a:pt x="2" y="41"/>
                    </a:lnTo>
                    <a:lnTo>
                      <a:pt x="11" y="41"/>
                    </a:lnTo>
                    <a:lnTo>
                      <a:pt x="15" y="13"/>
                    </a:lnTo>
                    <a:lnTo>
                      <a:pt x="3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6" name="Freeform 174"/>
              <p:cNvSpPr>
                <a:spLocks/>
              </p:cNvSpPr>
              <p:nvPr/>
            </p:nvSpPr>
            <p:spPr bwMode="auto">
              <a:xfrm>
                <a:off x="7274" y="12777"/>
                <a:ext cx="109" cy="19"/>
              </a:xfrm>
              <a:custGeom>
                <a:avLst/>
                <a:gdLst>
                  <a:gd name="T0" fmla="*/ 10 w 109"/>
                  <a:gd name="T1" fmla="*/ 0 h 19"/>
                  <a:gd name="T2" fmla="*/ 0 w 109"/>
                  <a:gd name="T3" fmla="*/ 18 h 19"/>
                  <a:gd name="T4" fmla="*/ 109 w 109"/>
                  <a:gd name="T5" fmla="*/ 19 h 19"/>
                  <a:gd name="T6" fmla="*/ 106 w 109"/>
                  <a:gd name="T7" fmla="*/ 0 h 19"/>
                  <a:gd name="T8" fmla="*/ 10 w 109"/>
                  <a:gd name="T9" fmla="*/ 0 h 19"/>
                  <a:gd name="T10" fmla="*/ 10 w 109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9"/>
                  <a:gd name="T19" fmla="*/ 0 h 19"/>
                  <a:gd name="T20" fmla="*/ 109 w 109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9" h="19">
                    <a:moveTo>
                      <a:pt x="10" y="0"/>
                    </a:moveTo>
                    <a:lnTo>
                      <a:pt x="0" y="18"/>
                    </a:lnTo>
                    <a:lnTo>
                      <a:pt x="109" y="19"/>
                    </a:lnTo>
                    <a:lnTo>
                      <a:pt x="106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7" name="Freeform 175"/>
              <p:cNvSpPr>
                <a:spLocks/>
              </p:cNvSpPr>
              <p:nvPr/>
            </p:nvSpPr>
            <p:spPr bwMode="auto">
              <a:xfrm>
                <a:off x="6190" y="12837"/>
                <a:ext cx="61" cy="89"/>
              </a:xfrm>
              <a:custGeom>
                <a:avLst/>
                <a:gdLst>
                  <a:gd name="T0" fmla="*/ 4 w 61"/>
                  <a:gd name="T1" fmla="*/ 2 h 89"/>
                  <a:gd name="T2" fmla="*/ 0 w 61"/>
                  <a:gd name="T3" fmla="*/ 14 h 89"/>
                  <a:gd name="T4" fmla="*/ 13 w 61"/>
                  <a:gd name="T5" fmla="*/ 18 h 89"/>
                  <a:gd name="T6" fmla="*/ 23 w 61"/>
                  <a:gd name="T7" fmla="*/ 40 h 89"/>
                  <a:gd name="T8" fmla="*/ 24 w 61"/>
                  <a:gd name="T9" fmla="*/ 89 h 89"/>
                  <a:gd name="T10" fmla="*/ 35 w 61"/>
                  <a:gd name="T11" fmla="*/ 89 h 89"/>
                  <a:gd name="T12" fmla="*/ 35 w 61"/>
                  <a:gd name="T13" fmla="*/ 39 h 89"/>
                  <a:gd name="T14" fmla="*/ 43 w 61"/>
                  <a:gd name="T15" fmla="*/ 18 h 89"/>
                  <a:gd name="T16" fmla="*/ 61 w 61"/>
                  <a:gd name="T17" fmla="*/ 17 h 89"/>
                  <a:gd name="T18" fmla="*/ 53 w 61"/>
                  <a:gd name="T19" fmla="*/ 0 h 89"/>
                  <a:gd name="T20" fmla="*/ 4 w 61"/>
                  <a:gd name="T21" fmla="*/ 2 h 89"/>
                  <a:gd name="T22" fmla="*/ 4 w 61"/>
                  <a:gd name="T23" fmla="*/ 2 h 8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1"/>
                  <a:gd name="T37" fmla="*/ 0 h 89"/>
                  <a:gd name="T38" fmla="*/ 61 w 61"/>
                  <a:gd name="T39" fmla="*/ 89 h 8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1" h="89">
                    <a:moveTo>
                      <a:pt x="4" y="2"/>
                    </a:moveTo>
                    <a:lnTo>
                      <a:pt x="0" y="14"/>
                    </a:lnTo>
                    <a:lnTo>
                      <a:pt x="13" y="18"/>
                    </a:lnTo>
                    <a:lnTo>
                      <a:pt x="23" y="40"/>
                    </a:lnTo>
                    <a:lnTo>
                      <a:pt x="24" y="89"/>
                    </a:lnTo>
                    <a:lnTo>
                      <a:pt x="35" y="89"/>
                    </a:lnTo>
                    <a:lnTo>
                      <a:pt x="35" y="39"/>
                    </a:lnTo>
                    <a:lnTo>
                      <a:pt x="43" y="18"/>
                    </a:lnTo>
                    <a:lnTo>
                      <a:pt x="61" y="17"/>
                    </a:lnTo>
                    <a:lnTo>
                      <a:pt x="53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8" name="Freeform 176"/>
              <p:cNvSpPr>
                <a:spLocks/>
              </p:cNvSpPr>
              <p:nvPr/>
            </p:nvSpPr>
            <p:spPr bwMode="auto">
              <a:xfrm>
                <a:off x="6281" y="12836"/>
                <a:ext cx="58" cy="66"/>
              </a:xfrm>
              <a:custGeom>
                <a:avLst/>
                <a:gdLst>
                  <a:gd name="T0" fmla="*/ 4 w 58"/>
                  <a:gd name="T1" fmla="*/ 1 h 66"/>
                  <a:gd name="T2" fmla="*/ 0 w 58"/>
                  <a:gd name="T3" fmla="*/ 16 h 66"/>
                  <a:gd name="T4" fmla="*/ 21 w 58"/>
                  <a:gd name="T5" fmla="*/ 18 h 66"/>
                  <a:gd name="T6" fmla="*/ 22 w 58"/>
                  <a:gd name="T7" fmla="*/ 66 h 66"/>
                  <a:gd name="T8" fmla="*/ 36 w 58"/>
                  <a:gd name="T9" fmla="*/ 66 h 66"/>
                  <a:gd name="T10" fmla="*/ 37 w 58"/>
                  <a:gd name="T11" fmla="*/ 19 h 66"/>
                  <a:gd name="T12" fmla="*/ 58 w 58"/>
                  <a:gd name="T13" fmla="*/ 18 h 66"/>
                  <a:gd name="T14" fmla="*/ 51 w 58"/>
                  <a:gd name="T15" fmla="*/ 0 h 66"/>
                  <a:gd name="T16" fmla="*/ 4 w 58"/>
                  <a:gd name="T17" fmla="*/ 1 h 66"/>
                  <a:gd name="T18" fmla="*/ 4 w 58"/>
                  <a:gd name="T19" fmla="*/ 1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"/>
                  <a:gd name="T31" fmla="*/ 0 h 66"/>
                  <a:gd name="T32" fmla="*/ 58 w 58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" h="66">
                    <a:moveTo>
                      <a:pt x="4" y="1"/>
                    </a:moveTo>
                    <a:lnTo>
                      <a:pt x="0" y="16"/>
                    </a:lnTo>
                    <a:lnTo>
                      <a:pt x="21" y="18"/>
                    </a:lnTo>
                    <a:lnTo>
                      <a:pt x="22" y="66"/>
                    </a:lnTo>
                    <a:lnTo>
                      <a:pt x="36" y="66"/>
                    </a:lnTo>
                    <a:lnTo>
                      <a:pt x="37" y="19"/>
                    </a:lnTo>
                    <a:lnTo>
                      <a:pt x="58" y="18"/>
                    </a:lnTo>
                    <a:lnTo>
                      <a:pt x="5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599" name="Freeform 177"/>
              <p:cNvSpPr>
                <a:spLocks/>
              </p:cNvSpPr>
              <p:nvPr/>
            </p:nvSpPr>
            <p:spPr bwMode="auto">
              <a:xfrm>
                <a:off x="6374" y="12837"/>
                <a:ext cx="57" cy="66"/>
              </a:xfrm>
              <a:custGeom>
                <a:avLst/>
                <a:gdLst>
                  <a:gd name="T0" fmla="*/ 4 w 57"/>
                  <a:gd name="T1" fmla="*/ 2 h 66"/>
                  <a:gd name="T2" fmla="*/ 0 w 57"/>
                  <a:gd name="T3" fmla="*/ 17 h 66"/>
                  <a:gd name="T4" fmla="*/ 19 w 57"/>
                  <a:gd name="T5" fmla="*/ 18 h 66"/>
                  <a:gd name="T6" fmla="*/ 22 w 57"/>
                  <a:gd name="T7" fmla="*/ 66 h 66"/>
                  <a:gd name="T8" fmla="*/ 36 w 57"/>
                  <a:gd name="T9" fmla="*/ 66 h 66"/>
                  <a:gd name="T10" fmla="*/ 36 w 57"/>
                  <a:gd name="T11" fmla="*/ 20 h 66"/>
                  <a:gd name="T12" fmla="*/ 57 w 57"/>
                  <a:gd name="T13" fmla="*/ 18 h 66"/>
                  <a:gd name="T14" fmla="*/ 51 w 57"/>
                  <a:gd name="T15" fmla="*/ 0 h 66"/>
                  <a:gd name="T16" fmla="*/ 4 w 57"/>
                  <a:gd name="T17" fmla="*/ 2 h 66"/>
                  <a:gd name="T18" fmla="*/ 4 w 57"/>
                  <a:gd name="T19" fmla="*/ 2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6"/>
                  <a:gd name="T32" fmla="*/ 57 w 57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6">
                    <a:moveTo>
                      <a:pt x="4" y="2"/>
                    </a:moveTo>
                    <a:lnTo>
                      <a:pt x="0" y="17"/>
                    </a:lnTo>
                    <a:lnTo>
                      <a:pt x="19" y="18"/>
                    </a:lnTo>
                    <a:lnTo>
                      <a:pt x="22" y="66"/>
                    </a:lnTo>
                    <a:lnTo>
                      <a:pt x="36" y="66"/>
                    </a:lnTo>
                    <a:lnTo>
                      <a:pt x="36" y="20"/>
                    </a:lnTo>
                    <a:lnTo>
                      <a:pt x="57" y="18"/>
                    </a:lnTo>
                    <a:lnTo>
                      <a:pt x="51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0" name="Freeform 178"/>
              <p:cNvSpPr>
                <a:spLocks/>
              </p:cNvSpPr>
              <p:nvPr/>
            </p:nvSpPr>
            <p:spPr bwMode="auto">
              <a:xfrm>
                <a:off x="6466" y="12836"/>
                <a:ext cx="57" cy="66"/>
              </a:xfrm>
              <a:custGeom>
                <a:avLst/>
                <a:gdLst>
                  <a:gd name="T0" fmla="*/ 4 w 57"/>
                  <a:gd name="T1" fmla="*/ 0 h 66"/>
                  <a:gd name="T2" fmla="*/ 0 w 57"/>
                  <a:gd name="T3" fmla="*/ 15 h 66"/>
                  <a:gd name="T4" fmla="*/ 19 w 57"/>
                  <a:gd name="T5" fmla="*/ 18 h 66"/>
                  <a:gd name="T6" fmla="*/ 21 w 57"/>
                  <a:gd name="T7" fmla="*/ 66 h 66"/>
                  <a:gd name="T8" fmla="*/ 35 w 57"/>
                  <a:gd name="T9" fmla="*/ 66 h 66"/>
                  <a:gd name="T10" fmla="*/ 36 w 57"/>
                  <a:gd name="T11" fmla="*/ 18 h 66"/>
                  <a:gd name="T12" fmla="*/ 57 w 57"/>
                  <a:gd name="T13" fmla="*/ 16 h 66"/>
                  <a:gd name="T14" fmla="*/ 50 w 57"/>
                  <a:gd name="T15" fmla="*/ 0 h 66"/>
                  <a:gd name="T16" fmla="*/ 4 w 57"/>
                  <a:gd name="T17" fmla="*/ 0 h 66"/>
                  <a:gd name="T18" fmla="*/ 4 w 57"/>
                  <a:gd name="T19" fmla="*/ 0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6"/>
                  <a:gd name="T32" fmla="*/ 57 w 57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6">
                    <a:moveTo>
                      <a:pt x="4" y="0"/>
                    </a:moveTo>
                    <a:lnTo>
                      <a:pt x="0" y="15"/>
                    </a:lnTo>
                    <a:lnTo>
                      <a:pt x="19" y="18"/>
                    </a:lnTo>
                    <a:lnTo>
                      <a:pt x="21" y="66"/>
                    </a:lnTo>
                    <a:lnTo>
                      <a:pt x="35" y="66"/>
                    </a:lnTo>
                    <a:lnTo>
                      <a:pt x="36" y="18"/>
                    </a:lnTo>
                    <a:lnTo>
                      <a:pt x="57" y="16"/>
                    </a:lnTo>
                    <a:lnTo>
                      <a:pt x="5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1" name="Freeform 179"/>
              <p:cNvSpPr>
                <a:spLocks/>
              </p:cNvSpPr>
              <p:nvPr/>
            </p:nvSpPr>
            <p:spPr bwMode="auto">
              <a:xfrm>
                <a:off x="6557" y="12833"/>
                <a:ext cx="57" cy="66"/>
              </a:xfrm>
              <a:custGeom>
                <a:avLst/>
                <a:gdLst>
                  <a:gd name="T0" fmla="*/ 4 w 57"/>
                  <a:gd name="T1" fmla="*/ 2 h 66"/>
                  <a:gd name="T2" fmla="*/ 0 w 57"/>
                  <a:gd name="T3" fmla="*/ 17 h 66"/>
                  <a:gd name="T4" fmla="*/ 21 w 57"/>
                  <a:gd name="T5" fmla="*/ 18 h 66"/>
                  <a:gd name="T6" fmla="*/ 23 w 57"/>
                  <a:gd name="T7" fmla="*/ 66 h 66"/>
                  <a:gd name="T8" fmla="*/ 36 w 57"/>
                  <a:gd name="T9" fmla="*/ 66 h 66"/>
                  <a:gd name="T10" fmla="*/ 37 w 57"/>
                  <a:gd name="T11" fmla="*/ 19 h 66"/>
                  <a:gd name="T12" fmla="*/ 57 w 57"/>
                  <a:gd name="T13" fmla="*/ 18 h 66"/>
                  <a:gd name="T14" fmla="*/ 51 w 57"/>
                  <a:gd name="T15" fmla="*/ 0 h 66"/>
                  <a:gd name="T16" fmla="*/ 4 w 57"/>
                  <a:gd name="T17" fmla="*/ 2 h 66"/>
                  <a:gd name="T18" fmla="*/ 4 w 57"/>
                  <a:gd name="T19" fmla="*/ 2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6"/>
                  <a:gd name="T32" fmla="*/ 57 w 57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6">
                    <a:moveTo>
                      <a:pt x="4" y="2"/>
                    </a:moveTo>
                    <a:lnTo>
                      <a:pt x="0" y="17"/>
                    </a:lnTo>
                    <a:lnTo>
                      <a:pt x="21" y="18"/>
                    </a:lnTo>
                    <a:lnTo>
                      <a:pt x="23" y="66"/>
                    </a:lnTo>
                    <a:lnTo>
                      <a:pt x="36" y="66"/>
                    </a:lnTo>
                    <a:lnTo>
                      <a:pt x="37" y="19"/>
                    </a:lnTo>
                    <a:lnTo>
                      <a:pt x="57" y="18"/>
                    </a:lnTo>
                    <a:lnTo>
                      <a:pt x="51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2" name="Freeform 180"/>
              <p:cNvSpPr>
                <a:spLocks/>
              </p:cNvSpPr>
              <p:nvPr/>
            </p:nvSpPr>
            <p:spPr bwMode="auto">
              <a:xfrm>
                <a:off x="6650" y="12835"/>
                <a:ext cx="57" cy="65"/>
              </a:xfrm>
              <a:custGeom>
                <a:avLst/>
                <a:gdLst>
                  <a:gd name="T0" fmla="*/ 4 w 57"/>
                  <a:gd name="T1" fmla="*/ 0 h 65"/>
                  <a:gd name="T2" fmla="*/ 0 w 57"/>
                  <a:gd name="T3" fmla="*/ 15 h 65"/>
                  <a:gd name="T4" fmla="*/ 19 w 57"/>
                  <a:gd name="T5" fmla="*/ 17 h 65"/>
                  <a:gd name="T6" fmla="*/ 22 w 57"/>
                  <a:gd name="T7" fmla="*/ 65 h 65"/>
                  <a:gd name="T8" fmla="*/ 35 w 57"/>
                  <a:gd name="T9" fmla="*/ 65 h 65"/>
                  <a:gd name="T10" fmla="*/ 35 w 57"/>
                  <a:gd name="T11" fmla="*/ 17 h 65"/>
                  <a:gd name="T12" fmla="*/ 57 w 57"/>
                  <a:gd name="T13" fmla="*/ 16 h 65"/>
                  <a:gd name="T14" fmla="*/ 50 w 57"/>
                  <a:gd name="T15" fmla="*/ 0 h 65"/>
                  <a:gd name="T16" fmla="*/ 4 w 57"/>
                  <a:gd name="T17" fmla="*/ 0 h 65"/>
                  <a:gd name="T18" fmla="*/ 4 w 57"/>
                  <a:gd name="T19" fmla="*/ 0 h 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5"/>
                  <a:gd name="T32" fmla="*/ 57 w 57"/>
                  <a:gd name="T33" fmla="*/ 65 h 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5">
                    <a:moveTo>
                      <a:pt x="4" y="0"/>
                    </a:moveTo>
                    <a:lnTo>
                      <a:pt x="0" y="15"/>
                    </a:lnTo>
                    <a:lnTo>
                      <a:pt x="19" y="17"/>
                    </a:lnTo>
                    <a:lnTo>
                      <a:pt x="22" y="65"/>
                    </a:lnTo>
                    <a:lnTo>
                      <a:pt x="35" y="65"/>
                    </a:lnTo>
                    <a:lnTo>
                      <a:pt x="35" y="17"/>
                    </a:lnTo>
                    <a:lnTo>
                      <a:pt x="57" y="16"/>
                    </a:lnTo>
                    <a:lnTo>
                      <a:pt x="5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3" name="Freeform 181"/>
              <p:cNvSpPr>
                <a:spLocks/>
              </p:cNvSpPr>
              <p:nvPr/>
            </p:nvSpPr>
            <p:spPr bwMode="auto">
              <a:xfrm>
                <a:off x="6746" y="12836"/>
                <a:ext cx="57" cy="66"/>
              </a:xfrm>
              <a:custGeom>
                <a:avLst/>
                <a:gdLst>
                  <a:gd name="T0" fmla="*/ 4 w 57"/>
                  <a:gd name="T1" fmla="*/ 1 h 66"/>
                  <a:gd name="T2" fmla="*/ 0 w 57"/>
                  <a:gd name="T3" fmla="*/ 16 h 66"/>
                  <a:gd name="T4" fmla="*/ 20 w 57"/>
                  <a:gd name="T5" fmla="*/ 18 h 66"/>
                  <a:gd name="T6" fmla="*/ 21 w 57"/>
                  <a:gd name="T7" fmla="*/ 66 h 66"/>
                  <a:gd name="T8" fmla="*/ 35 w 57"/>
                  <a:gd name="T9" fmla="*/ 66 h 66"/>
                  <a:gd name="T10" fmla="*/ 36 w 57"/>
                  <a:gd name="T11" fmla="*/ 19 h 66"/>
                  <a:gd name="T12" fmla="*/ 57 w 57"/>
                  <a:gd name="T13" fmla="*/ 18 h 66"/>
                  <a:gd name="T14" fmla="*/ 50 w 57"/>
                  <a:gd name="T15" fmla="*/ 0 h 66"/>
                  <a:gd name="T16" fmla="*/ 4 w 57"/>
                  <a:gd name="T17" fmla="*/ 1 h 66"/>
                  <a:gd name="T18" fmla="*/ 4 w 57"/>
                  <a:gd name="T19" fmla="*/ 1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6"/>
                  <a:gd name="T32" fmla="*/ 57 w 57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6">
                    <a:moveTo>
                      <a:pt x="4" y="1"/>
                    </a:moveTo>
                    <a:lnTo>
                      <a:pt x="0" y="16"/>
                    </a:lnTo>
                    <a:lnTo>
                      <a:pt x="20" y="18"/>
                    </a:lnTo>
                    <a:lnTo>
                      <a:pt x="21" y="66"/>
                    </a:lnTo>
                    <a:lnTo>
                      <a:pt x="35" y="66"/>
                    </a:lnTo>
                    <a:lnTo>
                      <a:pt x="36" y="19"/>
                    </a:lnTo>
                    <a:lnTo>
                      <a:pt x="57" y="18"/>
                    </a:lnTo>
                    <a:lnTo>
                      <a:pt x="50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4" name="Freeform 182"/>
              <p:cNvSpPr>
                <a:spLocks/>
              </p:cNvSpPr>
              <p:nvPr/>
            </p:nvSpPr>
            <p:spPr bwMode="auto">
              <a:xfrm>
                <a:off x="6841" y="12837"/>
                <a:ext cx="57" cy="67"/>
              </a:xfrm>
              <a:custGeom>
                <a:avLst/>
                <a:gdLst>
                  <a:gd name="T0" fmla="*/ 4 w 57"/>
                  <a:gd name="T1" fmla="*/ 2 h 67"/>
                  <a:gd name="T2" fmla="*/ 0 w 57"/>
                  <a:gd name="T3" fmla="*/ 18 h 67"/>
                  <a:gd name="T4" fmla="*/ 21 w 57"/>
                  <a:gd name="T5" fmla="*/ 20 h 67"/>
                  <a:gd name="T6" fmla="*/ 23 w 57"/>
                  <a:gd name="T7" fmla="*/ 67 h 67"/>
                  <a:gd name="T8" fmla="*/ 36 w 57"/>
                  <a:gd name="T9" fmla="*/ 67 h 67"/>
                  <a:gd name="T10" fmla="*/ 37 w 57"/>
                  <a:gd name="T11" fmla="*/ 20 h 67"/>
                  <a:gd name="T12" fmla="*/ 57 w 57"/>
                  <a:gd name="T13" fmla="*/ 18 h 67"/>
                  <a:gd name="T14" fmla="*/ 51 w 57"/>
                  <a:gd name="T15" fmla="*/ 0 h 67"/>
                  <a:gd name="T16" fmla="*/ 4 w 57"/>
                  <a:gd name="T17" fmla="*/ 2 h 67"/>
                  <a:gd name="T18" fmla="*/ 4 w 57"/>
                  <a:gd name="T19" fmla="*/ 2 h 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67"/>
                  <a:gd name="T32" fmla="*/ 57 w 57"/>
                  <a:gd name="T33" fmla="*/ 67 h 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67">
                    <a:moveTo>
                      <a:pt x="4" y="2"/>
                    </a:moveTo>
                    <a:lnTo>
                      <a:pt x="0" y="18"/>
                    </a:lnTo>
                    <a:lnTo>
                      <a:pt x="21" y="20"/>
                    </a:lnTo>
                    <a:lnTo>
                      <a:pt x="23" y="67"/>
                    </a:lnTo>
                    <a:lnTo>
                      <a:pt x="36" y="67"/>
                    </a:lnTo>
                    <a:lnTo>
                      <a:pt x="37" y="20"/>
                    </a:lnTo>
                    <a:lnTo>
                      <a:pt x="57" y="18"/>
                    </a:lnTo>
                    <a:lnTo>
                      <a:pt x="51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5" name="Freeform 183"/>
              <p:cNvSpPr>
                <a:spLocks/>
              </p:cNvSpPr>
              <p:nvPr/>
            </p:nvSpPr>
            <p:spPr bwMode="auto">
              <a:xfrm>
                <a:off x="6934" y="12835"/>
                <a:ext cx="59" cy="67"/>
              </a:xfrm>
              <a:custGeom>
                <a:avLst/>
                <a:gdLst>
                  <a:gd name="T0" fmla="*/ 5 w 59"/>
                  <a:gd name="T1" fmla="*/ 1 h 67"/>
                  <a:gd name="T2" fmla="*/ 0 w 59"/>
                  <a:gd name="T3" fmla="*/ 16 h 67"/>
                  <a:gd name="T4" fmla="*/ 20 w 59"/>
                  <a:gd name="T5" fmla="*/ 19 h 67"/>
                  <a:gd name="T6" fmla="*/ 23 w 59"/>
                  <a:gd name="T7" fmla="*/ 67 h 67"/>
                  <a:gd name="T8" fmla="*/ 35 w 59"/>
                  <a:gd name="T9" fmla="*/ 67 h 67"/>
                  <a:gd name="T10" fmla="*/ 37 w 59"/>
                  <a:gd name="T11" fmla="*/ 19 h 67"/>
                  <a:gd name="T12" fmla="*/ 59 w 59"/>
                  <a:gd name="T13" fmla="*/ 17 h 67"/>
                  <a:gd name="T14" fmla="*/ 52 w 59"/>
                  <a:gd name="T15" fmla="*/ 0 h 67"/>
                  <a:gd name="T16" fmla="*/ 5 w 59"/>
                  <a:gd name="T17" fmla="*/ 1 h 67"/>
                  <a:gd name="T18" fmla="*/ 5 w 59"/>
                  <a:gd name="T19" fmla="*/ 1 h 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"/>
                  <a:gd name="T31" fmla="*/ 0 h 67"/>
                  <a:gd name="T32" fmla="*/ 59 w 59"/>
                  <a:gd name="T33" fmla="*/ 67 h 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" h="67">
                    <a:moveTo>
                      <a:pt x="5" y="1"/>
                    </a:moveTo>
                    <a:lnTo>
                      <a:pt x="0" y="16"/>
                    </a:lnTo>
                    <a:lnTo>
                      <a:pt x="20" y="19"/>
                    </a:lnTo>
                    <a:lnTo>
                      <a:pt x="23" y="67"/>
                    </a:lnTo>
                    <a:lnTo>
                      <a:pt x="35" y="67"/>
                    </a:lnTo>
                    <a:lnTo>
                      <a:pt x="37" y="19"/>
                    </a:lnTo>
                    <a:lnTo>
                      <a:pt x="59" y="17"/>
                    </a:lnTo>
                    <a:lnTo>
                      <a:pt x="5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6" name="Freeform 184"/>
              <p:cNvSpPr>
                <a:spLocks/>
              </p:cNvSpPr>
              <p:nvPr/>
            </p:nvSpPr>
            <p:spPr bwMode="auto">
              <a:xfrm>
                <a:off x="7027" y="12832"/>
                <a:ext cx="59" cy="67"/>
              </a:xfrm>
              <a:custGeom>
                <a:avLst/>
                <a:gdLst>
                  <a:gd name="T0" fmla="*/ 5 w 59"/>
                  <a:gd name="T1" fmla="*/ 1 h 67"/>
                  <a:gd name="T2" fmla="*/ 0 w 59"/>
                  <a:gd name="T3" fmla="*/ 16 h 67"/>
                  <a:gd name="T4" fmla="*/ 22 w 59"/>
                  <a:gd name="T5" fmla="*/ 19 h 67"/>
                  <a:gd name="T6" fmla="*/ 23 w 59"/>
                  <a:gd name="T7" fmla="*/ 67 h 67"/>
                  <a:gd name="T8" fmla="*/ 37 w 59"/>
                  <a:gd name="T9" fmla="*/ 67 h 67"/>
                  <a:gd name="T10" fmla="*/ 37 w 59"/>
                  <a:gd name="T11" fmla="*/ 19 h 67"/>
                  <a:gd name="T12" fmla="*/ 59 w 59"/>
                  <a:gd name="T13" fmla="*/ 18 h 67"/>
                  <a:gd name="T14" fmla="*/ 52 w 59"/>
                  <a:gd name="T15" fmla="*/ 0 h 67"/>
                  <a:gd name="T16" fmla="*/ 5 w 59"/>
                  <a:gd name="T17" fmla="*/ 1 h 67"/>
                  <a:gd name="T18" fmla="*/ 5 w 59"/>
                  <a:gd name="T19" fmla="*/ 1 h 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"/>
                  <a:gd name="T31" fmla="*/ 0 h 67"/>
                  <a:gd name="T32" fmla="*/ 59 w 59"/>
                  <a:gd name="T33" fmla="*/ 67 h 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" h="67">
                    <a:moveTo>
                      <a:pt x="5" y="1"/>
                    </a:moveTo>
                    <a:lnTo>
                      <a:pt x="0" y="16"/>
                    </a:lnTo>
                    <a:lnTo>
                      <a:pt x="22" y="19"/>
                    </a:lnTo>
                    <a:lnTo>
                      <a:pt x="23" y="67"/>
                    </a:lnTo>
                    <a:lnTo>
                      <a:pt x="37" y="67"/>
                    </a:lnTo>
                    <a:lnTo>
                      <a:pt x="37" y="19"/>
                    </a:lnTo>
                    <a:lnTo>
                      <a:pt x="59" y="18"/>
                    </a:lnTo>
                    <a:lnTo>
                      <a:pt x="5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7" name="Freeform 185"/>
              <p:cNvSpPr>
                <a:spLocks/>
              </p:cNvSpPr>
              <p:nvPr/>
            </p:nvSpPr>
            <p:spPr bwMode="auto">
              <a:xfrm>
                <a:off x="7120" y="12831"/>
                <a:ext cx="56" cy="45"/>
              </a:xfrm>
              <a:custGeom>
                <a:avLst/>
                <a:gdLst>
                  <a:gd name="T0" fmla="*/ 2 w 56"/>
                  <a:gd name="T1" fmla="*/ 1 h 45"/>
                  <a:gd name="T2" fmla="*/ 0 w 56"/>
                  <a:gd name="T3" fmla="*/ 19 h 45"/>
                  <a:gd name="T4" fmla="*/ 13 w 56"/>
                  <a:gd name="T5" fmla="*/ 19 h 45"/>
                  <a:gd name="T6" fmla="*/ 26 w 56"/>
                  <a:gd name="T7" fmla="*/ 45 h 45"/>
                  <a:gd name="T8" fmla="*/ 42 w 56"/>
                  <a:gd name="T9" fmla="*/ 19 h 45"/>
                  <a:gd name="T10" fmla="*/ 56 w 56"/>
                  <a:gd name="T11" fmla="*/ 17 h 45"/>
                  <a:gd name="T12" fmla="*/ 49 w 56"/>
                  <a:gd name="T13" fmla="*/ 0 h 45"/>
                  <a:gd name="T14" fmla="*/ 2 w 56"/>
                  <a:gd name="T15" fmla="*/ 1 h 45"/>
                  <a:gd name="T16" fmla="*/ 2 w 56"/>
                  <a:gd name="T17" fmla="*/ 1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5"/>
                  <a:gd name="T29" fmla="*/ 56 w 56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5">
                    <a:moveTo>
                      <a:pt x="2" y="1"/>
                    </a:moveTo>
                    <a:lnTo>
                      <a:pt x="0" y="19"/>
                    </a:lnTo>
                    <a:lnTo>
                      <a:pt x="13" y="19"/>
                    </a:lnTo>
                    <a:lnTo>
                      <a:pt x="26" y="45"/>
                    </a:lnTo>
                    <a:lnTo>
                      <a:pt x="42" y="19"/>
                    </a:lnTo>
                    <a:lnTo>
                      <a:pt x="56" y="17"/>
                    </a:lnTo>
                    <a:lnTo>
                      <a:pt x="49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8" name="Freeform 186"/>
              <p:cNvSpPr>
                <a:spLocks/>
              </p:cNvSpPr>
              <p:nvPr/>
            </p:nvSpPr>
            <p:spPr bwMode="auto">
              <a:xfrm>
                <a:off x="6885" y="12873"/>
                <a:ext cx="60" cy="29"/>
              </a:xfrm>
              <a:custGeom>
                <a:avLst/>
                <a:gdLst>
                  <a:gd name="T0" fmla="*/ 5 w 60"/>
                  <a:gd name="T1" fmla="*/ 1 h 29"/>
                  <a:gd name="T2" fmla="*/ 0 w 60"/>
                  <a:gd name="T3" fmla="*/ 29 h 29"/>
                  <a:gd name="T4" fmla="*/ 60 w 60"/>
                  <a:gd name="T5" fmla="*/ 27 h 29"/>
                  <a:gd name="T6" fmla="*/ 50 w 60"/>
                  <a:gd name="T7" fmla="*/ 0 h 29"/>
                  <a:gd name="T8" fmla="*/ 5 w 60"/>
                  <a:gd name="T9" fmla="*/ 1 h 29"/>
                  <a:gd name="T10" fmla="*/ 5 w 60"/>
                  <a:gd name="T11" fmla="*/ 1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29"/>
                  <a:gd name="T20" fmla="*/ 60 w 60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29">
                    <a:moveTo>
                      <a:pt x="5" y="1"/>
                    </a:moveTo>
                    <a:lnTo>
                      <a:pt x="0" y="29"/>
                    </a:lnTo>
                    <a:lnTo>
                      <a:pt x="60" y="27"/>
                    </a:lnTo>
                    <a:lnTo>
                      <a:pt x="50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09" name="Freeform 187"/>
              <p:cNvSpPr>
                <a:spLocks/>
              </p:cNvSpPr>
              <p:nvPr/>
            </p:nvSpPr>
            <p:spPr bwMode="auto">
              <a:xfrm>
                <a:off x="6791" y="12874"/>
                <a:ext cx="61" cy="28"/>
              </a:xfrm>
              <a:custGeom>
                <a:avLst/>
                <a:gdLst>
                  <a:gd name="T0" fmla="*/ 6 w 61"/>
                  <a:gd name="T1" fmla="*/ 0 h 28"/>
                  <a:gd name="T2" fmla="*/ 0 w 61"/>
                  <a:gd name="T3" fmla="*/ 28 h 28"/>
                  <a:gd name="T4" fmla="*/ 61 w 61"/>
                  <a:gd name="T5" fmla="*/ 26 h 28"/>
                  <a:gd name="T6" fmla="*/ 50 w 61"/>
                  <a:gd name="T7" fmla="*/ 0 h 28"/>
                  <a:gd name="T8" fmla="*/ 6 w 61"/>
                  <a:gd name="T9" fmla="*/ 0 h 28"/>
                  <a:gd name="T10" fmla="*/ 6 w 61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28"/>
                  <a:gd name="T20" fmla="*/ 61 w 6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28">
                    <a:moveTo>
                      <a:pt x="6" y="0"/>
                    </a:moveTo>
                    <a:lnTo>
                      <a:pt x="0" y="28"/>
                    </a:lnTo>
                    <a:lnTo>
                      <a:pt x="61" y="26"/>
                    </a:lnTo>
                    <a:lnTo>
                      <a:pt x="5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0" name="Freeform 188"/>
              <p:cNvSpPr>
                <a:spLocks/>
              </p:cNvSpPr>
              <p:nvPr/>
            </p:nvSpPr>
            <p:spPr bwMode="auto">
              <a:xfrm>
                <a:off x="6698" y="12874"/>
                <a:ext cx="61" cy="28"/>
              </a:xfrm>
              <a:custGeom>
                <a:avLst/>
                <a:gdLst>
                  <a:gd name="T0" fmla="*/ 5 w 61"/>
                  <a:gd name="T1" fmla="*/ 2 h 28"/>
                  <a:gd name="T2" fmla="*/ 0 w 61"/>
                  <a:gd name="T3" fmla="*/ 28 h 28"/>
                  <a:gd name="T4" fmla="*/ 61 w 61"/>
                  <a:gd name="T5" fmla="*/ 28 h 28"/>
                  <a:gd name="T6" fmla="*/ 50 w 61"/>
                  <a:gd name="T7" fmla="*/ 0 h 28"/>
                  <a:gd name="T8" fmla="*/ 5 w 61"/>
                  <a:gd name="T9" fmla="*/ 2 h 28"/>
                  <a:gd name="T10" fmla="*/ 5 w 61"/>
                  <a:gd name="T11" fmla="*/ 2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28"/>
                  <a:gd name="T20" fmla="*/ 61 w 6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28">
                    <a:moveTo>
                      <a:pt x="5" y="2"/>
                    </a:moveTo>
                    <a:lnTo>
                      <a:pt x="0" y="28"/>
                    </a:lnTo>
                    <a:lnTo>
                      <a:pt x="61" y="28"/>
                    </a:lnTo>
                    <a:lnTo>
                      <a:pt x="50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1" name="Freeform 189"/>
              <p:cNvSpPr>
                <a:spLocks/>
              </p:cNvSpPr>
              <p:nvPr/>
            </p:nvSpPr>
            <p:spPr bwMode="auto">
              <a:xfrm>
                <a:off x="6604" y="12873"/>
                <a:ext cx="60" cy="27"/>
              </a:xfrm>
              <a:custGeom>
                <a:avLst/>
                <a:gdLst>
                  <a:gd name="T0" fmla="*/ 5 w 60"/>
                  <a:gd name="T1" fmla="*/ 0 h 27"/>
                  <a:gd name="T2" fmla="*/ 0 w 60"/>
                  <a:gd name="T3" fmla="*/ 27 h 27"/>
                  <a:gd name="T4" fmla="*/ 60 w 60"/>
                  <a:gd name="T5" fmla="*/ 26 h 27"/>
                  <a:gd name="T6" fmla="*/ 50 w 60"/>
                  <a:gd name="T7" fmla="*/ 0 h 27"/>
                  <a:gd name="T8" fmla="*/ 5 w 60"/>
                  <a:gd name="T9" fmla="*/ 0 h 27"/>
                  <a:gd name="T10" fmla="*/ 5 w 60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27"/>
                  <a:gd name="T20" fmla="*/ 60 w 60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27">
                    <a:moveTo>
                      <a:pt x="5" y="0"/>
                    </a:moveTo>
                    <a:lnTo>
                      <a:pt x="0" y="27"/>
                    </a:lnTo>
                    <a:lnTo>
                      <a:pt x="60" y="26"/>
                    </a:lnTo>
                    <a:lnTo>
                      <a:pt x="5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2" name="Freeform 190"/>
              <p:cNvSpPr>
                <a:spLocks/>
              </p:cNvSpPr>
              <p:nvPr/>
            </p:nvSpPr>
            <p:spPr bwMode="auto">
              <a:xfrm>
                <a:off x="6508" y="12873"/>
                <a:ext cx="61" cy="27"/>
              </a:xfrm>
              <a:custGeom>
                <a:avLst/>
                <a:gdLst>
                  <a:gd name="T0" fmla="*/ 5 w 61"/>
                  <a:gd name="T1" fmla="*/ 0 h 27"/>
                  <a:gd name="T2" fmla="*/ 0 w 61"/>
                  <a:gd name="T3" fmla="*/ 27 h 27"/>
                  <a:gd name="T4" fmla="*/ 61 w 61"/>
                  <a:gd name="T5" fmla="*/ 27 h 27"/>
                  <a:gd name="T6" fmla="*/ 50 w 61"/>
                  <a:gd name="T7" fmla="*/ 0 h 27"/>
                  <a:gd name="T8" fmla="*/ 5 w 61"/>
                  <a:gd name="T9" fmla="*/ 0 h 27"/>
                  <a:gd name="T10" fmla="*/ 5 w 61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27"/>
                  <a:gd name="T20" fmla="*/ 61 w 61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27">
                    <a:moveTo>
                      <a:pt x="5" y="0"/>
                    </a:moveTo>
                    <a:lnTo>
                      <a:pt x="0" y="27"/>
                    </a:lnTo>
                    <a:lnTo>
                      <a:pt x="61" y="27"/>
                    </a:lnTo>
                    <a:lnTo>
                      <a:pt x="5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3" name="Freeform 191"/>
              <p:cNvSpPr>
                <a:spLocks/>
              </p:cNvSpPr>
              <p:nvPr/>
            </p:nvSpPr>
            <p:spPr bwMode="auto">
              <a:xfrm>
                <a:off x="6414" y="12873"/>
                <a:ext cx="60" cy="27"/>
              </a:xfrm>
              <a:custGeom>
                <a:avLst/>
                <a:gdLst>
                  <a:gd name="T0" fmla="*/ 5 w 60"/>
                  <a:gd name="T1" fmla="*/ 1 h 27"/>
                  <a:gd name="T2" fmla="*/ 0 w 60"/>
                  <a:gd name="T3" fmla="*/ 27 h 27"/>
                  <a:gd name="T4" fmla="*/ 60 w 60"/>
                  <a:gd name="T5" fmla="*/ 27 h 27"/>
                  <a:gd name="T6" fmla="*/ 50 w 60"/>
                  <a:gd name="T7" fmla="*/ 0 h 27"/>
                  <a:gd name="T8" fmla="*/ 5 w 60"/>
                  <a:gd name="T9" fmla="*/ 1 h 27"/>
                  <a:gd name="T10" fmla="*/ 5 w 60"/>
                  <a:gd name="T11" fmla="*/ 1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27"/>
                  <a:gd name="T20" fmla="*/ 60 w 60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27">
                    <a:moveTo>
                      <a:pt x="5" y="1"/>
                    </a:moveTo>
                    <a:lnTo>
                      <a:pt x="0" y="27"/>
                    </a:lnTo>
                    <a:lnTo>
                      <a:pt x="60" y="27"/>
                    </a:lnTo>
                    <a:lnTo>
                      <a:pt x="50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4" name="Freeform 192"/>
              <p:cNvSpPr>
                <a:spLocks/>
              </p:cNvSpPr>
              <p:nvPr/>
            </p:nvSpPr>
            <p:spPr bwMode="auto">
              <a:xfrm>
                <a:off x="6319" y="12877"/>
                <a:ext cx="70" cy="90"/>
              </a:xfrm>
              <a:custGeom>
                <a:avLst/>
                <a:gdLst>
                  <a:gd name="T0" fmla="*/ 5 w 70"/>
                  <a:gd name="T1" fmla="*/ 0 h 90"/>
                  <a:gd name="T2" fmla="*/ 0 w 70"/>
                  <a:gd name="T3" fmla="*/ 25 h 90"/>
                  <a:gd name="T4" fmla="*/ 37 w 70"/>
                  <a:gd name="T5" fmla="*/ 27 h 90"/>
                  <a:gd name="T6" fmla="*/ 46 w 70"/>
                  <a:gd name="T7" fmla="*/ 90 h 90"/>
                  <a:gd name="T8" fmla="*/ 54 w 70"/>
                  <a:gd name="T9" fmla="*/ 89 h 90"/>
                  <a:gd name="T10" fmla="*/ 70 w 70"/>
                  <a:gd name="T11" fmla="*/ 34 h 90"/>
                  <a:gd name="T12" fmla="*/ 59 w 70"/>
                  <a:gd name="T13" fmla="*/ 1 h 90"/>
                  <a:gd name="T14" fmla="*/ 5 w 70"/>
                  <a:gd name="T15" fmla="*/ 0 h 90"/>
                  <a:gd name="T16" fmla="*/ 5 w 70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90"/>
                  <a:gd name="T29" fmla="*/ 70 w 70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90">
                    <a:moveTo>
                      <a:pt x="5" y="0"/>
                    </a:moveTo>
                    <a:lnTo>
                      <a:pt x="0" y="25"/>
                    </a:lnTo>
                    <a:lnTo>
                      <a:pt x="37" y="27"/>
                    </a:lnTo>
                    <a:lnTo>
                      <a:pt x="46" y="90"/>
                    </a:lnTo>
                    <a:lnTo>
                      <a:pt x="54" y="89"/>
                    </a:lnTo>
                    <a:lnTo>
                      <a:pt x="70" y="34"/>
                    </a:lnTo>
                    <a:lnTo>
                      <a:pt x="59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5" name="Freeform 193"/>
              <p:cNvSpPr>
                <a:spLocks/>
              </p:cNvSpPr>
              <p:nvPr/>
            </p:nvSpPr>
            <p:spPr bwMode="auto">
              <a:xfrm>
                <a:off x="6227" y="12878"/>
                <a:ext cx="58" cy="65"/>
              </a:xfrm>
              <a:custGeom>
                <a:avLst/>
                <a:gdLst>
                  <a:gd name="T0" fmla="*/ 6 w 58"/>
                  <a:gd name="T1" fmla="*/ 0 h 65"/>
                  <a:gd name="T2" fmla="*/ 0 w 58"/>
                  <a:gd name="T3" fmla="*/ 48 h 65"/>
                  <a:gd name="T4" fmla="*/ 11 w 58"/>
                  <a:gd name="T5" fmla="*/ 65 h 65"/>
                  <a:gd name="T6" fmla="*/ 24 w 58"/>
                  <a:gd name="T7" fmla="*/ 26 h 65"/>
                  <a:gd name="T8" fmla="*/ 58 w 58"/>
                  <a:gd name="T9" fmla="*/ 26 h 65"/>
                  <a:gd name="T10" fmla="*/ 50 w 58"/>
                  <a:gd name="T11" fmla="*/ 0 h 65"/>
                  <a:gd name="T12" fmla="*/ 6 w 58"/>
                  <a:gd name="T13" fmla="*/ 0 h 65"/>
                  <a:gd name="T14" fmla="*/ 6 w 58"/>
                  <a:gd name="T15" fmla="*/ 0 h 6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"/>
                  <a:gd name="T25" fmla="*/ 0 h 65"/>
                  <a:gd name="T26" fmla="*/ 58 w 58"/>
                  <a:gd name="T27" fmla="*/ 65 h 6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" h="65">
                    <a:moveTo>
                      <a:pt x="6" y="0"/>
                    </a:moveTo>
                    <a:lnTo>
                      <a:pt x="0" y="48"/>
                    </a:lnTo>
                    <a:lnTo>
                      <a:pt x="11" y="65"/>
                    </a:lnTo>
                    <a:lnTo>
                      <a:pt x="24" y="26"/>
                    </a:lnTo>
                    <a:lnTo>
                      <a:pt x="58" y="26"/>
                    </a:lnTo>
                    <a:lnTo>
                      <a:pt x="5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6" name="Freeform 194"/>
              <p:cNvSpPr>
                <a:spLocks/>
              </p:cNvSpPr>
              <p:nvPr/>
            </p:nvSpPr>
            <p:spPr bwMode="auto">
              <a:xfrm>
                <a:off x="6542" y="11917"/>
                <a:ext cx="1038" cy="17"/>
              </a:xfrm>
              <a:custGeom>
                <a:avLst/>
                <a:gdLst>
                  <a:gd name="T0" fmla="*/ 0 w 1038"/>
                  <a:gd name="T1" fmla="*/ 0 h 17"/>
                  <a:gd name="T2" fmla="*/ 1038 w 1038"/>
                  <a:gd name="T3" fmla="*/ 1 h 17"/>
                  <a:gd name="T4" fmla="*/ 997 w 1038"/>
                  <a:gd name="T5" fmla="*/ 17 h 17"/>
                  <a:gd name="T6" fmla="*/ 18 w 1038"/>
                  <a:gd name="T7" fmla="*/ 7 h 17"/>
                  <a:gd name="T8" fmla="*/ 0 w 1038"/>
                  <a:gd name="T9" fmla="*/ 0 h 17"/>
                  <a:gd name="T10" fmla="*/ 0 w 1038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38"/>
                  <a:gd name="T19" fmla="*/ 0 h 17"/>
                  <a:gd name="T20" fmla="*/ 1038 w 1038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38" h="17">
                    <a:moveTo>
                      <a:pt x="0" y="0"/>
                    </a:moveTo>
                    <a:lnTo>
                      <a:pt x="1038" y="1"/>
                    </a:lnTo>
                    <a:lnTo>
                      <a:pt x="997" y="17"/>
                    </a:lnTo>
                    <a:lnTo>
                      <a:pt x="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7" name="Freeform 195"/>
              <p:cNvSpPr>
                <a:spLocks/>
              </p:cNvSpPr>
              <p:nvPr/>
            </p:nvSpPr>
            <p:spPr bwMode="auto">
              <a:xfrm>
                <a:off x="7210" y="11981"/>
                <a:ext cx="820" cy="8"/>
              </a:xfrm>
              <a:custGeom>
                <a:avLst/>
                <a:gdLst>
                  <a:gd name="T0" fmla="*/ 8 w 820"/>
                  <a:gd name="T1" fmla="*/ 0 h 8"/>
                  <a:gd name="T2" fmla="*/ 820 w 820"/>
                  <a:gd name="T3" fmla="*/ 2 h 8"/>
                  <a:gd name="T4" fmla="*/ 819 w 820"/>
                  <a:gd name="T5" fmla="*/ 8 h 8"/>
                  <a:gd name="T6" fmla="*/ 0 w 820"/>
                  <a:gd name="T7" fmla="*/ 6 h 8"/>
                  <a:gd name="T8" fmla="*/ 8 w 820"/>
                  <a:gd name="T9" fmla="*/ 0 h 8"/>
                  <a:gd name="T10" fmla="*/ 8 w 820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0"/>
                  <a:gd name="T19" fmla="*/ 0 h 8"/>
                  <a:gd name="T20" fmla="*/ 820 w 820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0" h="8">
                    <a:moveTo>
                      <a:pt x="8" y="0"/>
                    </a:moveTo>
                    <a:lnTo>
                      <a:pt x="820" y="2"/>
                    </a:lnTo>
                    <a:lnTo>
                      <a:pt x="819" y="8"/>
                    </a:lnTo>
                    <a:lnTo>
                      <a:pt x="0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8" name="Freeform 196"/>
              <p:cNvSpPr>
                <a:spLocks/>
              </p:cNvSpPr>
              <p:nvPr/>
            </p:nvSpPr>
            <p:spPr bwMode="auto">
              <a:xfrm>
                <a:off x="5918" y="12560"/>
                <a:ext cx="203" cy="462"/>
              </a:xfrm>
              <a:custGeom>
                <a:avLst/>
                <a:gdLst>
                  <a:gd name="T0" fmla="*/ 194 w 203"/>
                  <a:gd name="T1" fmla="*/ 0 h 462"/>
                  <a:gd name="T2" fmla="*/ 83 w 203"/>
                  <a:gd name="T3" fmla="*/ 3 h 462"/>
                  <a:gd name="T4" fmla="*/ 0 w 203"/>
                  <a:gd name="T5" fmla="*/ 462 h 462"/>
                  <a:gd name="T6" fmla="*/ 104 w 203"/>
                  <a:gd name="T7" fmla="*/ 30 h 462"/>
                  <a:gd name="T8" fmla="*/ 203 w 203"/>
                  <a:gd name="T9" fmla="*/ 19 h 462"/>
                  <a:gd name="T10" fmla="*/ 194 w 203"/>
                  <a:gd name="T11" fmla="*/ 0 h 462"/>
                  <a:gd name="T12" fmla="*/ 194 w 203"/>
                  <a:gd name="T13" fmla="*/ 0 h 4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3"/>
                  <a:gd name="T22" fmla="*/ 0 h 462"/>
                  <a:gd name="T23" fmla="*/ 203 w 203"/>
                  <a:gd name="T24" fmla="*/ 462 h 4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3" h="462">
                    <a:moveTo>
                      <a:pt x="194" y="0"/>
                    </a:moveTo>
                    <a:lnTo>
                      <a:pt x="83" y="3"/>
                    </a:lnTo>
                    <a:lnTo>
                      <a:pt x="0" y="462"/>
                    </a:lnTo>
                    <a:lnTo>
                      <a:pt x="104" y="30"/>
                    </a:lnTo>
                    <a:lnTo>
                      <a:pt x="203" y="19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19" name="Freeform 197"/>
              <p:cNvSpPr>
                <a:spLocks/>
              </p:cNvSpPr>
              <p:nvPr/>
            </p:nvSpPr>
            <p:spPr bwMode="auto">
              <a:xfrm>
                <a:off x="6035" y="12648"/>
                <a:ext cx="84" cy="53"/>
              </a:xfrm>
              <a:custGeom>
                <a:avLst/>
                <a:gdLst>
                  <a:gd name="T0" fmla="*/ 5 w 84"/>
                  <a:gd name="T1" fmla="*/ 0 h 53"/>
                  <a:gd name="T2" fmla="*/ 0 w 84"/>
                  <a:gd name="T3" fmla="*/ 50 h 53"/>
                  <a:gd name="T4" fmla="*/ 11 w 84"/>
                  <a:gd name="T5" fmla="*/ 51 h 53"/>
                  <a:gd name="T6" fmla="*/ 14 w 84"/>
                  <a:gd name="T7" fmla="*/ 42 h 53"/>
                  <a:gd name="T8" fmla="*/ 66 w 84"/>
                  <a:gd name="T9" fmla="*/ 39 h 53"/>
                  <a:gd name="T10" fmla="*/ 76 w 84"/>
                  <a:gd name="T11" fmla="*/ 53 h 53"/>
                  <a:gd name="T12" fmla="*/ 84 w 84"/>
                  <a:gd name="T13" fmla="*/ 47 h 53"/>
                  <a:gd name="T14" fmla="*/ 76 w 84"/>
                  <a:gd name="T15" fmla="*/ 15 h 53"/>
                  <a:gd name="T16" fmla="*/ 17 w 84"/>
                  <a:gd name="T17" fmla="*/ 17 h 53"/>
                  <a:gd name="T18" fmla="*/ 17 w 84"/>
                  <a:gd name="T19" fmla="*/ 0 h 53"/>
                  <a:gd name="T20" fmla="*/ 5 w 84"/>
                  <a:gd name="T21" fmla="*/ 0 h 53"/>
                  <a:gd name="T22" fmla="*/ 5 w 84"/>
                  <a:gd name="T23" fmla="*/ 0 h 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53"/>
                  <a:gd name="T38" fmla="*/ 84 w 84"/>
                  <a:gd name="T39" fmla="*/ 53 h 5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53">
                    <a:moveTo>
                      <a:pt x="5" y="0"/>
                    </a:moveTo>
                    <a:lnTo>
                      <a:pt x="0" y="50"/>
                    </a:lnTo>
                    <a:lnTo>
                      <a:pt x="11" y="51"/>
                    </a:lnTo>
                    <a:lnTo>
                      <a:pt x="14" y="42"/>
                    </a:lnTo>
                    <a:lnTo>
                      <a:pt x="66" y="39"/>
                    </a:lnTo>
                    <a:lnTo>
                      <a:pt x="76" y="53"/>
                    </a:lnTo>
                    <a:lnTo>
                      <a:pt x="84" y="47"/>
                    </a:lnTo>
                    <a:lnTo>
                      <a:pt x="76" y="15"/>
                    </a:lnTo>
                    <a:lnTo>
                      <a:pt x="17" y="17"/>
                    </a:lnTo>
                    <a:lnTo>
                      <a:pt x="1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0" name="Freeform 198"/>
              <p:cNvSpPr>
                <a:spLocks/>
              </p:cNvSpPr>
              <p:nvPr/>
            </p:nvSpPr>
            <p:spPr bwMode="auto">
              <a:xfrm>
                <a:off x="6123" y="12650"/>
                <a:ext cx="15" cy="47"/>
              </a:xfrm>
              <a:custGeom>
                <a:avLst/>
                <a:gdLst>
                  <a:gd name="T0" fmla="*/ 5 w 15"/>
                  <a:gd name="T1" fmla="*/ 0 h 47"/>
                  <a:gd name="T2" fmla="*/ 0 w 15"/>
                  <a:gd name="T3" fmla="*/ 47 h 47"/>
                  <a:gd name="T4" fmla="*/ 11 w 15"/>
                  <a:gd name="T5" fmla="*/ 47 h 47"/>
                  <a:gd name="T6" fmla="*/ 15 w 15"/>
                  <a:gd name="T7" fmla="*/ 0 h 47"/>
                  <a:gd name="T8" fmla="*/ 5 w 15"/>
                  <a:gd name="T9" fmla="*/ 0 h 47"/>
                  <a:gd name="T10" fmla="*/ 5 w 15"/>
                  <a:gd name="T11" fmla="*/ 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47"/>
                  <a:gd name="T20" fmla="*/ 15 w 15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47">
                    <a:moveTo>
                      <a:pt x="5" y="0"/>
                    </a:moveTo>
                    <a:lnTo>
                      <a:pt x="0" y="47"/>
                    </a:lnTo>
                    <a:lnTo>
                      <a:pt x="11" y="47"/>
                    </a:lnTo>
                    <a:lnTo>
                      <a:pt x="1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1" name="Freeform 199"/>
              <p:cNvSpPr>
                <a:spLocks/>
              </p:cNvSpPr>
              <p:nvPr/>
            </p:nvSpPr>
            <p:spPr bwMode="auto">
              <a:xfrm>
                <a:off x="6212" y="12650"/>
                <a:ext cx="83" cy="52"/>
              </a:xfrm>
              <a:custGeom>
                <a:avLst/>
                <a:gdLst>
                  <a:gd name="T0" fmla="*/ 4 w 83"/>
                  <a:gd name="T1" fmla="*/ 0 h 52"/>
                  <a:gd name="T2" fmla="*/ 0 w 83"/>
                  <a:gd name="T3" fmla="*/ 49 h 52"/>
                  <a:gd name="T4" fmla="*/ 11 w 83"/>
                  <a:gd name="T5" fmla="*/ 51 h 52"/>
                  <a:gd name="T6" fmla="*/ 13 w 83"/>
                  <a:gd name="T7" fmla="*/ 41 h 52"/>
                  <a:gd name="T8" fmla="*/ 65 w 83"/>
                  <a:gd name="T9" fmla="*/ 40 h 52"/>
                  <a:gd name="T10" fmla="*/ 75 w 83"/>
                  <a:gd name="T11" fmla="*/ 52 h 52"/>
                  <a:gd name="T12" fmla="*/ 83 w 83"/>
                  <a:gd name="T13" fmla="*/ 47 h 52"/>
                  <a:gd name="T14" fmla="*/ 75 w 83"/>
                  <a:gd name="T15" fmla="*/ 15 h 52"/>
                  <a:gd name="T16" fmla="*/ 16 w 83"/>
                  <a:gd name="T17" fmla="*/ 17 h 52"/>
                  <a:gd name="T18" fmla="*/ 16 w 83"/>
                  <a:gd name="T19" fmla="*/ 0 h 52"/>
                  <a:gd name="T20" fmla="*/ 4 w 83"/>
                  <a:gd name="T21" fmla="*/ 0 h 52"/>
                  <a:gd name="T22" fmla="*/ 4 w 83"/>
                  <a:gd name="T23" fmla="*/ 0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52"/>
                  <a:gd name="T38" fmla="*/ 83 w 83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52">
                    <a:moveTo>
                      <a:pt x="4" y="0"/>
                    </a:moveTo>
                    <a:lnTo>
                      <a:pt x="0" y="49"/>
                    </a:lnTo>
                    <a:lnTo>
                      <a:pt x="11" y="51"/>
                    </a:lnTo>
                    <a:lnTo>
                      <a:pt x="13" y="41"/>
                    </a:lnTo>
                    <a:lnTo>
                      <a:pt x="65" y="40"/>
                    </a:lnTo>
                    <a:lnTo>
                      <a:pt x="75" y="52"/>
                    </a:lnTo>
                    <a:lnTo>
                      <a:pt x="83" y="47"/>
                    </a:lnTo>
                    <a:lnTo>
                      <a:pt x="75" y="15"/>
                    </a:lnTo>
                    <a:lnTo>
                      <a:pt x="16" y="17"/>
                    </a:lnTo>
                    <a:lnTo>
                      <a:pt x="1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2" name="Freeform 200"/>
              <p:cNvSpPr>
                <a:spLocks/>
              </p:cNvSpPr>
              <p:nvPr/>
            </p:nvSpPr>
            <p:spPr bwMode="auto">
              <a:xfrm>
                <a:off x="6304" y="12648"/>
                <a:ext cx="84" cy="51"/>
              </a:xfrm>
              <a:custGeom>
                <a:avLst/>
                <a:gdLst>
                  <a:gd name="T0" fmla="*/ 6 w 84"/>
                  <a:gd name="T1" fmla="*/ 0 h 51"/>
                  <a:gd name="T2" fmla="*/ 0 w 84"/>
                  <a:gd name="T3" fmla="*/ 49 h 51"/>
                  <a:gd name="T4" fmla="*/ 13 w 84"/>
                  <a:gd name="T5" fmla="*/ 51 h 51"/>
                  <a:gd name="T6" fmla="*/ 15 w 84"/>
                  <a:gd name="T7" fmla="*/ 41 h 51"/>
                  <a:gd name="T8" fmla="*/ 67 w 84"/>
                  <a:gd name="T9" fmla="*/ 39 h 51"/>
                  <a:gd name="T10" fmla="*/ 77 w 84"/>
                  <a:gd name="T11" fmla="*/ 51 h 51"/>
                  <a:gd name="T12" fmla="*/ 84 w 84"/>
                  <a:gd name="T13" fmla="*/ 46 h 51"/>
                  <a:gd name="T14" fmla="*/ 76 w 84"/>
                  <a:gd name="T15" fmla="*/ 15 h 51"/>
                  <a:gd name="T16" fmla="*/ 17 w 84"/>
                  <a:gd name="T17" fmla="*/ 16 h 51"/>
                  <a:gd name="T18" fmla="*/ 17 w 84"/>
                  <a:gd name="T19" fmla="*/ 0 h 51"/>
                  <a:gd name="T20" fmla="*/ 6 w 84"/>
                  <a:gd name="T21" fmla="*/ 0 h 51"/>
                  <a:gd name="T22" fmla="*/ 6 w 84"/>
                  <a:gd name="T23" fmla="*/ 0 h 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51"/>
                  <a:gd name="T38" fmla="*/ 84 w 84"/>
                  <a:gd name="T39" fmla="*/ 51 h 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51">
                    <a:moveTo>
                      <a:pt x="6" y="0"/>
                    </a:moveTo>
                    <a:lnTo>
                      <a:pt x="0" y="49"/>
                    </a:lnTo>
                    <a:lnTo>
                      <a:pt x="13" y="51"/>
                    </a:lnTo>
                    <a:lnTo>
                      <a:pt x="15" y="41"/>
                    </a:lnTo>
                    <a:lnTo>
                      <a:pt x="67" y="39"/>
                    </a:lnTo>
                    <a:lnTo>
                      <a:pt x="77" y="51"/>
                    </a:lnTo>
                    <a:lnTo>
                      <a:pt x="84" y="46"/>
                    </a:lnTo>
                    <a:lnTo>
                      <a:pt x="76" y="15"/>
                    </a:lnTo>
                    <a:lnTo>
                      <a:pt x="17" y="16"/>
                    </a:lnTo>
                    <a:lnTo>
                      <a:pt x="17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3" name="Freeform 201"/>
              <p:cNvSpPr>
                <a:spLocks/>
              </p:cNvSpPr>
              <p:nvPr/>
            </p:nvSpPr>
            <p:spPr bwMode="auto">
              <a:xfrm>
                <a:off x="6396" y="12650"/>
                <a:ext cx="83" cy="54"/>
              </a:xfrm>
              <a:custGeom>
                <a:avLst/>
                <a:gdLst>
                  <a:gd name="T0" fmla="*/ 5 w 83"/>
                  <a:gd name="T1" fmla="*/ 0 h 54"/>
                  <a:gd name="T2" fmla="*/ 0 w 83"/>
                  <a:gd name="T3" fmla="*/ 49 h 54"/>
                  <a:gd name="T4" fmla="*/ 12 w 83"/>
                  <a:gd name="T5" fmla="*/ 52 h 54"/>
                  <a:gd name="T6" fmla="*/ 15 w 83"/>
                  <a:gd name="T7" fmla="*/ 41 h 54"/>
                  <a:gd name="T8" fmla="*/ 67 w 83"/>
                  <a:gd name="T9" fmla="*/ 40 h 54"/>
                  <a:gd name="T10" fmla="*/ 76 w 83"/>
                  <a:gd name="T11" fmla="*/ 54 h 54"/>
                  <a:gd name="T12" fmla="*/ 83 w 83"/>
                  <a:gd name="T13" fmla="*/ 47 h 54"/>
                  <a:gd name="T14" fmla="*/ 75 w 83"/>
                  <a:gd name="T15" fmla="*/ 15 h 54"/>
                  <a:gd name="T16" fmla="*/ 16 w 83"/>
                  <a:gd name="T17" fmla="*/ 18 h 54"/>
                  <a:gd name="T18" fmla="*/ 16 w 83"/>
                  <a:gd name="T19" fmla="*/ 0 h 54"/>
                  <a:gd name="T20" fmla="*/ 5 w 83"/>
                  <a:gd name="T21" fmla="*/ 0 h 54"/>
                  <a:gd name="T22" fmla="*/ 5 w 83"/>
                  <a:gd name="T23" fmla="*/ 0 h 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54"/>
                  <a:gd name="T38" fmla="*/ 83 w 83"/>
                  <a:gd name="T39" fmla="*/ 54 h 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54">
                    <a:moveTo>
                      <a:pt x="5" y="0"/>
                    </a:moveTo>
                    <a:lnTo>
                      <a:pt x="0" y="49"/>
                    </a:lnTo>
                    <a:lnTo>
                      <a:pt x="12" y="52"/>
                    </a:lnTo>
                    <a:lnTo>
                      <a:pt x="15" y="41"/>
                    </a:lnTo>
                    <a:lnTo>
                      <a:pt x="67" y="40"/>
                    </a:lnTo>
                    <a:lnTo>
                      <a:pt x="76" y="54"/>
                    </a:lnTo>
                    <a:lnTo>
                      <a:pt x="83" y="47"/>
                    </a:lnTo>
                    <a:lnTo>
                      <a:pt x="75" y="15"/>
                    </a:lnTo>
                    <a:lnTo>
                      <a:pt x="16" y="18"/>
                    </a:lnTo>
                    <a:lnTo>
                      <a:pt x="16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4" name="Freeform 202"/>
              <p:cNvSpPr>
                <a:spLocks/>
              </p:cNvSpPr>
              <p:nvPr/>
            </p:nvSpPr>
            <p:spPr bwMode="auto">
              <a:xfrm>
                <a:off x="6487" y="12654"/>
                <a:ext cx="84" cy="52"/>
              </a:xfrm>
              <a:custGeom>
                <a:avLst/>
                <a:gdLst>
                  <a:gd name="T0" fmla="*/ 6 w 84"/>
                  <a:gd name="T1" fmla="*/ 0 h 52"/>
                  <a:gd name="T2" fmla="*/ 0 w 84"/>
                  <a:gd name="T3" fmla="*/ 50 h 52"/>
                  <a:gd name="T4" fmla="*/ 13 w 84"/>
                  <a:gd name="T5" fmla="*/ 51 h 52"/>
                  <a:gd name="T6" fmla="*/ 15 w 84"/>
                  <a:gd name="T7" fmla="*/ 41 h 52"/>
                  <a:gd name="T8" fmla="*/ 67 w 84"/>
                  <a:gd name="T9" fmla="*/ 39 h 52"/>
                  <a:gd name="T10" fmla="*/ 77 w 84"/>
                  <a:gd name="T11" fmla="*/ 52 h 52"/>
                  <a:gd name="T12" fmla="*/ 84 w 84"/>
                  <a:gd name="T13" fmla="*/ 47 h 52"/>
                  <a:gd name="T14" fmla="*/ 76 w 84"/>
                  <a:gd name="T15" fmla="*/ 14 h 52"/>
                  <a:gd name="T16" fmla="*/ 17 w 84"/>
                  <a:gd name="T17" fmla="*/ 17 h 52"/>
                  <a:gd name="T18" fmla="*/ 17 w 84"/>
                  <a:gd name="T19" fmla="*/ 0 h 52"/>
                  <a:gd name="T20" fmla="*/ 6 w 84"/>
                  <a:gd name="T21" fmla="*/ 0 h 52"/>
                  <a:gd name="T22" fmla="*/ 6 w 84"/>
                  <a:gd name="T23" fmla="*/ 0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52"/>
                  <a:gd name="T38" fmla="*/ 84 w 84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52">
                    <a:moveTo>
                      <a:pt x="6" y="0"/>
                    </a:moveTo>
                    <a:lnTo>
                      <a:pt x="0" y="50"/>
                    </a:lnTo>
                    <a:lnTo>
                      <a:pt x="13" y="51"/>
                    </a:lnTo>
                    <a:lnTo>
                      <a:pt x="15" y="41"/>
                    </a:lnTo>
                    <a:lnTo>
                      <a:pt x="67" y="39"/>
                    </a:lnTo>
                    <a:lnTo>
                      <a:pt x="77" y="52"/>
                    </a:lnTo>
                    <a:lnTo>
                      <a:pt x="84" y="47"/>
                    </a:lnTo>
                    <a:lnTo>
                      <a:pt x="76" y="14"/>
                    </a:lnTo>
                    <a:lnTo>
                      <a:pt x="17" y="17"/>
                    </a:lnTo>
                    <a:lnTo>
                      <a:pt x="17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5" name="Freeform 203"/>
              <p:cNvSpPr>
                <a:spLocks/>
              </p:cNvSpPr>
              <p:nvPr/>
            </p:nvSpPr>
            <p:spPr bwMode="auto">
              <a:xfrm>
                <a:off x="6575" y="12648"/>
                <a:ext cx="9" cy="47"/>
              </a:xfrm>
              <a:custGeom>
                <a:avLst/>
                <a:gdLst>
                  <a:gd name="T0" fmla="*/ 1 w 9"/>
                  <a:gd name="T1" fmla="*/ 0 h 47"/>
                  <a:gd name="T2" fmla="*/ 0 w 9"/>
                  <a:gd name="T3" fmla="*/ 47 h 47"/>
                  <a:gd name="T4" fmla="*/ 9 w 9"/>
                  <a:gd name="T5" fmla="*/ 47 h 47"/>
                  <a:gd name="T6" fmla="*/ 9 w 9"/>
                  <a:gd name="T7" fmla="*/ 1 h 47"/>
                  <a:gd name="T8" fmla="*/ 1 w 9"/>
                  <a:gd name="T9" fmla="*/ 0 h 47"/>
                  <a:gd name="T10" fmla="*/ 1 w 9"/>
                  <a:gd name="T11" fmla="*/ 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47"/>
                  <a:gd name="T20" fmla="*/ 9 w 9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47">
                    <a:moveTo>
                      <a:pt x="1" y="0"/>
                    </a:moveTo>
                    <a:lnTo>
                      <a:pt x="0" y="47"/>
                    </a:lnTo>
                    <a:lnTo>
                      <a:pt x="9" y="47"/>
                    </a:lnTo>
                    <a:lnTo>
                      <a:pt x="9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6" name="Freeform 204"/>
              <p:cNvSpPr>
                <a:spLocks/>
              </p:cNvSpPr>
              <p:nvPr/>
            </p:nvSpPr>
            <p:spPr bwMode="auto">
              <a:xfrm>
                <a:off x="6623" y="12649"/>
                <a:ext cx="76" cy="52"/>
              </a:xfrm>
              <a:custGeom>
                <a:avLst/>
                <a:gdLst>
                  <a:gd name="T0" fmla="*/ 1 w 76"/>
                  <a:gd name="T1" fmla="*/ 1 h 52"/>
                  <a:gd name="T2" fmla="*/ 0 w 76"/>
                  <a:gd name="T3" fmla="*/ 42 h 52"/>
                  <a:gd name="T4" fmla="*/ 26 w 76"/>
                  <a:gd name="T5" fmla="*/ 42 h 52"/>
                  <a:gd name="T6" fmla="*/ 31 w 76"/>
                  <a:gd name="T7" fmla="*/ 52 h 52"/>
                  <a:gd name="T8" fmla="*/ 58 w 76"/>
                  <a:gd name="T9" fmla="*/ 52 h 52"/>
                  <a:gd name="T10" fmla="*/ 62 w 76"/>
                  <a:gd name="T11" fmla="*/ 41 h 52"/>
                  <a:gd name="T12" fmla="*/ 76 w 76"/>
                  <a:gd name="T13" fmla="*/ 41 h 52"/>
                  <a:gd name="T14" fmla="*/ 71 w 76"/>
                  <a:gd name="T15" fmla="*/ 12 h 52"/>
                  <a:gd name="T16" fmla="*/ 13 w 76"/>
                  <a:gd name="T17" fmla="*/ 14 h 52"/>
                  <a:gd name="T18" fmla="*/ 16 w 76"/>
                  <a:gd name="T19" fmla="*/ 0 h 52"/>
                  <a:gd name="T20" fmla="*/ 1 w 76"/>
                  <a:gd name="T21" fmla="*/ 1 h 52"/>
                  <a:gd name="T22" fmla="*/ 1 w 76"/>
                  <a:gd name="T23" fmla="*/ 1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6"/>
                  <a:gd name="T37" fmla="*/ 0 h 52"/>
                  <a:gd name="T38" fmla="*/ 76 w 76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6" h="52">
                    <a:moveTo>
                      <a:pt x="1" y="1"/>
                    </a:moveTo>
                    <a:lnTo>
                      <a:pt x="0" y="42"/>
                    </a:lnTo>
                    <a:lnTo>
                      <a:pt x="26" y="42"/>
                    </a:lnTo>
                    <a:lnTo>
                      <a:pt x="31" y="52"/>
                    </a:lnTo>
                    <a:lnTo>
                      <a:pt x="58" y="52"/>
                    </a:lnTo>
                    <a:lnTo>
                      <a:pt x="62" y="41"/>
                    </a:lnTo>
                    <a:lnTo>
                      <a:pt x="76" y="41"/>
                    </a:lnTo>
                    <a:lnTo>
                      <a:pt x="71" y="12"/>
                    </a:lnTo>
                    <a:lnTo>
                      <a:pt x="13" y="14"/>
                    </a:lnTo>
                    <a:lnTo>
                      <a:pt x="16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7" name="Freeform 205"/>
              <p:cNvSpPr>
                <a:spLocks/>
              </p:cNvSpPr>
              <p:nvPr/>
            </p:nvSpPr>
            <p:spPr bwMode="auto">
              <a:xfrm>
                <a:off x="6711" y="12652"/>
                <a:ext cx="78" cy="52"/>
              </a:xfrm>
              <a:custGeom>
                <a:avLst/>
                <a:gdLst>
                  <a:gd name="T0" fmla="*/ 3 w 78"/>
                  <a:gd name="T1" fmla="*/ 1 h 52"/>
                  <a:gd name="T2" fmla="*/ 0 w 78"/>
                  <a:gd name="T3" fmla="*/ 41 h 52"/>
                  <a:gd name="T4" fmla="*/ 26 w 78"/>
                  <a:gd name="T5" fmla="*/ 42 h 52"/>
                  <a:gd name="T6" fmla="*/ 32 w 78"/>
                  <a:gd name="T7" fmla="*/ 52 h 52"/>
                  <a:gd name="T8" fmla="*/ 59 w 78"/>
                  <a:gd name="T9" fmla="*/ 52 h 52"/>
                  <a:gd name="T10" fmla="*/ 63 w 78"/>
                  <a:gd name="T11" fmla="*/ 41 h 52"/>
                  <a:gd name="T12" fmla="*/ 78 w 78"/>
                  <a:gd name="T13" fmla="*/ 39 h 52"/>
                  <a:gd name="T14" fmla="*/ 73 w 78"/>
                  <a:gd name="T15" fmla="*/ 11 h 52"/>
                  <a:gd name="T16" fmla="*/ 14 w 78"/>
                  <a:gd name="T17" fmla="*/ 12 h 52"/>
                  <a:gd name="T18" fmla="*/ 17 w 78"/>
                  <a:gd name="T19" fmla="*/ 0 h 52"/>
                  <a:gd name="T20" fmla="*/ 3 w 78"/>
                  <a:gd name="T21" fmla="*/ 1 h 52"/>
                  <a:gd name="T22" fmla="*/ 3 w 78"/>
                  <a:gd name="T23" fmla="*/ 1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8"/>
                  <a:gd name="T37" fmla="*/ 0 h 52"/>
                  <a:gd name="T38" fmla="*/ 78 w 78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8" h="52">
                    <a:moveTo>
                      <a:pt x="3" y="1"/>
                    </a:moveTo>
                    <a:lnTo>
                      <a:pt x="0" y="41"/>
                    </a:lnTo>
                    <a:lnTo>
                      <a:pt x="26" y="42"/>
                    </a:lnTo>
                    <a:lnTo>
                      <a:pt x="32" y="52"/>
                    </a:lnTo>
                    <a:lnTo>
                      <a:pt x="59" y="52"/>
                    </a:lnTo>
                    <a:lnTo>
                      <a:pt x="63" y="41"/>
                    </a:lnTo>
                    <a:lnTo>
                      <a:pt x="78" y="39"/>
                    </a:lnTo>
                    <a:lnTo>
                      <a:pt x="73" y="11"/>
                    </a:lnTo>
                    <a:lnTo>
                      <a:pt x="14" y="12"/>
                    </a:lnTo>
                    <a:lnTo>
                      <a:pt x="17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8" name="Freeform 206"/>
              <p:cNvSpPr>
                <a:spLocks/>
              </p:cNvSpPr>
              <p:nvPr/>
            </p:nvSpPr>
            <p:spPr bwMode="auto">
              <a:xfrm>
                <a:off x="6802" y="12649"/>
                <a:ext cx="76" cy="53"/>
              </a:xfrm>
              <a:custGeom>
                <a:avLst/>
                <a:gdLst>
                  <a:gd name="T0" fmla="*/ 1 w 76"/>
                  <a:gd name="T1" fmla="*/ 3 h 53"/>
                  <a:gd name="T2" fmla="*/ 0 w 76"/>
                  <a:gd name="T3" fmla="*/ 42 h 53"/>
                  <a:gd name="T4" fmla="*/ 25 w 76"/>
                  <a:gd name="T5" fmla="*/ 44 h 53"/>
                  <a:gd name="T6" fmla="*/ 31 w 76"/>
                  <a:gd name="T7" fmla="*/ 53 h 53"/>
                  <a:gd name="T8" fmla="*/ 58 w 76"/>
                  <a:gd name="T9" fmla="*/ 53 h 53"/>
                  <a:gd name="T10" fmla="*/ 62 w 76"/>
                  <a:gd name="T11" fmla="*/ 41 h 53"/>
                  <a:gd name="T12" fmla="*/ 76 w 76"/>
                  <a:gd name="T13" fmla="*/ 41 h 53"/>
                  <a:gd name="T14" fmla="*/ 71 w 76"/>
                  <a:gd name="T15" fmla="*/ 12 h 53"/>
                  <a:gd name="T16" fmla="*/ 13 w 76"/>
                  <a:gd name="T17" fmla="*/ 14 h 53"/>
                  <a:gd name="T18" fmla="*/ 16 w 76"/>
                  <a:gd name="T19" fmla="*/ 0 h 53"/>
                  <a:gd name="T20" fmla="*/ 1 w 76"/>
                  <a:gd name="T21" fmla="*/ 3 h 53"/>
                  <a:gd name="T22" fmla="*/ 1 w 76"/>
                  <a:gd name="T23" fmla="*/ 3 h 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6"/>
                  <a:gd name="T37" fmla="*/ 0 h 53"/>
                  <a:gd name="T38" fmla="*/ 76 w 76"/>
                  <a:gd name="T39" fmla="*/ 53 h 5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6" h="53">
                    <a:moveTo>
                      <a:pt x="1" y="3"/>
                    </a:moveTo>
                    <a:lnTo>
                      <a:pt x="0" y="42"/>
                    </a:lnTo>
                    <a:lnTo>
                      <a:pt x="25" y="44"/>
                    </a:lnTo>
                    <a:lnTo>
                      <a:pt x="31" y="53"/>
                    </a:lnTo>
                    <a:lnTo>
                      <a:pt x="58" y="53"/>
                    </a:lnTo>
                    <a:lnTo>
                      <a:pt x="62" y="41"/>
                    </a:lnTo>
                    <a:lnTo>
                      <a:pt x="76" y="41"/>
                    </a:lnTo>
                    <a:lnTo>
                      <a:pt x="71" y="12"/>
                    </a:lnTo>
                    <a:lnTo>
                      <a:pt x="13" y="14"/>
                    </a:lnTo>
                    <a:lnTo>
                      <a:pt x="16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29" name="Freeform 207"/>
              <p:cNvSpPr>
                <a:spLocks/>
              </p:cNvSpPr>
              <p:nvPr/>
            </p:nvSpPr>
            <p:spPr bwMode="auto">
              <a:xfrm>
                <a:off x="6890" y="12648"/>
                <a:ext cx="78" cy="51"/>
              </a:xfrm>
              <a:custGeom>
                <a:avLst/>
                <a:gdLst>
                  <a:gd name="T0" fmla="*/ 3 w 78"/>
                  <a:gd name="T1" fmla="*/ 2 h 51"/>
                  <a:gd name="T2" fmla="*/ 0 w 78"/>
                  <a:gd name="T3" fmla="*/ 42 h 51"/>
                  <a:gd name="T4" fmla="*/ 28 w 78"/>
                  <a:gd name="T5" fmla="*/ 43 h 51"/>
                  <a:gd name="T6" fmla="*/ 33 w 78"/>
                  <a:gd name="T7" fmla="*/ 51 h 51"/>
                  <a:gd name="T8" fmla="*/ 59 w 78"/>
                  <a:gd name="T9" fmla="*/ 51 h 51"/>
                  <a:gd name="T10" fmla="*/ 64 w 78"/>
                  <a:gd name="T11" fmla="*/ 41 h 51"/>
                  <a:gd name="T12" fmla="*/ 78 w 78"/>
                  <a:gd name="T13" fmla="*/ 39 h 51"/>
                  <a:gd name="T14" fmla="*/ 73 w 78"/>
                  <a:gd name="T15" fmla="*/ 12 h 51"/>
                  <a:gd name="T16" fmla="*/ 15 w 78"/>
                  <a:gd name="T17" fmla="*/ 13 h 51"/>
                  <a:gd name="T18" fmla="*/ 18 w 78"/>
                  <a:gd name="T19" fmla="*/ 0 h 51"/>
                  <a:gd name="T20" fmla="*/ 3 w 78"/>
                  <a:gd name="T21" fmla="*/ 2 h 51"/>
                  <a:gd name="T22" fmla="*/ 3 w 78"/>
                  <a:gd name="T23" fmla="*/ 2 h 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8"/>
                  <a:gd name="T37" fmla="*/ 0 h 51"/>
                  <a:gd name="T38" fmla="*/ 78 w 78"/>
                  <a:gd name="T39" fmla="*/ 51 h 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8" h="51">
                    <a:moveTo>
                      <a:pt x="3" y="2"/>
                    </a:moveTo>
                    <a:lnTo>
                      <a:pt x="0" y="42"/>
                    </a:lnTo>
                    <a:lnTo>
                      <a:pt x="28" y="43"/>
                    </a:lnTo>
                    <a:lnTo>
                      <a:pt x="33" y="51"/>
                    </a:lnTo>
                    <a:lnTo>
                      <a:pt x="59" y="51"/>
                    </a:lnTo>
                    <a:lnTo>
                      <a:pt x="64" y="41"/>
                    </a:lnTo>
                    <a:lnTo>
                      <a:pt x="78" y="39"/>
                    </a:lnTo>
                    <a:lnTo>
                      <a:pt x="73" y="12"/>
                    </a:lnTo>
                    <a:lnTo>
                      <a:pt x="15" y="13"/>
                    </a:lnTo>
                    <a:lnTo>
                      <a:pt x="18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0" name="Freeform 208"/>
              <p:cNvSpPr>
                <a:spLocks/>
              </p:cNvSpPr>
              <p:nvPr/>
            </p:nvSpPr>
            <p:spPr bwMode="auto">
              <a:xfrm>
                <a:off x="6982" y="12648"/>
                <a:ext cx="13" cy="42"/>
              </a:xfrm>
              <a:custGeom>
                <a:avLst/>
                <a:gdLst>
                  <a:gd name="T0" fmla="*/ 1 w 13"/>
                  <a:gd name="T1" fmla="*/ 0 h 42"/>
                  <a:gd name="T2" fmla="*/ 0 w 13"/>
                  <a:gd name="T3" fmla="*/ 42 h 42"/>
                  <a:gd name="T4" fmla="*/ 11 w 13"/>
                  <a:gd name="T5" fmla="*/ 42 h 42"/>
                  <a:gd name="T6" fmla="*/ 13 w 13"/>
                  <a:gd name="T7" fmla="*/ 1 h 42"/>
                  <a:gd name="T8" fmla="*/ 1 w 13"/>
                  <a:gd name="T9" fmla="*/ 0 h 42"/>
                  <a:gd name="T10" fmla="*/ 1 w 13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42"/>
                  <a:gd name="T20" fmla="*/ 13 w 13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42">
                    <a:moveTo>
                      <a:pt x="1" y="0"/>
                    </a:moveTo>
                    <a:lnTo>
                      <a:pt x="0" y="42"/>
                    </a:lnTo>
                    <a:lnTo>
                      <a:pt x="11" y="42"/>
                    </a:lnTo>
                    <a:lnTo>
                      <a:pt x="13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1" name="Freeform 209"/>
              <p:cNvSpPr>
                <a:spLocks/>
              </p:cNvSpPr>
              <p:nvPr/>
            </p:nvSpPr>
            <p:spPr bwMode="auto">
              <a:xfrm>
                <a:off x="7030" y="12649"/>
                <a:ext cx="81" cy="52"/>
              </a:xfrm>
              <a:custGeom>
                <a:avLst/>
                <a:gdLst>
                  <a:gd name="T0" fmla="*/ 4 w 81"/>
                  <a:gd name="T1" fmla="*/ 0 h 52"/>
                  <a:gd name="T2" fmla="*/ 0 w 81"/>
                  <a:gd name="T3" fmla="*/ 49 h 52"/>
                  <a:gd name="T4" fmla="*/ 10 w 81"/>
                  <a:gd name="T5" fmla="*/ 50 h 52"/>
                  <a:gd name="T6" fmla="*/ 13 w 81"/>
                  <a:gd name="T7" fmla="*/ 41 h 52"/>
                  <a:gd name="T8" fmla="*/ 65 w 81"/>
                  <a:gd name="T9" fmla="*/ 38 h 52"/>
                  <a:gd name="T10" fmla="*/ 75 w 81"/>
                  <a:gd name="T11" fmla="*/ 52 h 52"/>
                  <a:gd name="T12" fmla="*/ 81 w 81"/>
                  <a:gd name="T13" fmla="*/ 46 h 52"/>
                  <a:gd name="T14" fmla="*/ 73 w 81"/>
                  <a:gd name="T15" fmla="*/ 14 h 52"/>
                  <a:gd name="T16" fmla="*/ 15 w 81"/>
                  <a:gd name="T17" fmla="*/ 16 h 52"/>
                  <a:gd name="T18" fmla="*/ 15 w 81"/>
                  <a:gd name="T19" fmla="*/ 0 h 52"/>
                  <a:gd name="T20" fmla="*/ 4 w 81"/>
                  <a:gd name="T21" fmla="*/ 0 h 52"/>
                  <a:gd name="T22" fmla="*/ 4 w 81"/>
                  <a:gd name="T23" fmla="*/ 0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1"/>
                  <a:gd name="T37" fmla="*/ 0 h 52"/>
                  <a:gd name="T38" fmla="*/ 81 w 81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1" h="52">
                    <a:moveTo>
                      <a:pt x="4" y="0"/>
                    </a:moveTo>
                    <a:lnTo>
                      <a:pt x="0" y="49"/>
                    </a:lnTo>
                    <a:lnTo>
                      <a:pt x="10" y="50"/>
                    </a:lnTo>
                    <a:lnTo>
                      <a:pt x="13" y="41"/>
                    </a:lnTo>
                    <a:lnTo>
                      <a:pt x="65" y="38"/>
                    </a:lnTo>
                    <a:lnTo>
                      <a:pt x="75" y="52"/>
                    </a:lnTo>
                    <a:lnTo>
                      <a:pt x="81" y="46"/>
                    </a:lnTo>
                    <a:lnTo>
                      <a:pt x="73" y="14"/>
                    </a:lnTo>
                    <a:lnTo>
                      <a:pt x="15" y="16"/>
                    </a:lnTo>
                    <a:lnTo>
                      <a:pt x="15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2" name="Freeform 210"/>
              <p:cNvSpPr>
                <a:spLocks/>
              </p:cNvSpPr>
              <p:nvPr/>
            </p:nvSpPr>
            <p:spPr bwMode="auto">
              <a:xfrm>
                <a:off x="7120" y="12646"/>
                <a:ext cx="83" cy="53"/>
              </a:xfrm>
              <a:custGeom>
                <a:avLst/>
                <a:gdLst>
                  <a:gd name="T0" fmla="*/ 4 w 83"/>
                  <a:gd name="T1" fmla="*/ 0 h 53"/>
                  <a:gd name="T2" fmla="*/ 0 w 83"/>
                  <a:gd name="T3" fmla="*/ 51 h 53"/>
                  <a:gd name="T4" fmla="*/ 11 w 83"/>
                  <a:gd name="T5" fmla="*/ 52 h 53"/>
                  <a:gd name="T6" fmla="*/ 13 w 83"/>
                  <a:gd name="T7" fmla="*/ 41 h 53"/>
                  <a:gd name="T8" fmla="*/ 65 w 83"/>
                  <a:gd name="T9" fmla="*/ 40 h 53"/>
                  <a:gd name="T10" fmla="*/ 75 w 83"/>
                  <a:gd name="T11" fmla="*/ 53 h 53"/>
                  <a:gd name="T12" fmla="*/ 83 w 83"/>
                  <a:gd name="T13" fmla="*/ 47 h 53"/>
                  <a:gd name="T14" fmla="*/ 75 w 83"/>
                  <a:gd name="T15" fmla="*/ 15 h 53"/>
                  <a:gd name="T16" fmla="*/ 16 w 83"/>
                  <a:gd name="T17" fmla="*/ 18 h 53"/>
                  <a:gd name="T18" fmla="*/ 16 w 83"/>
                  <a:gd name="T19" fmla="*/ 0 h 53"/>
                  <a:gd name="T20" fmla="*/ 4 w 83"/>
                  <a:gd name="T21" fmla="*/ 0 h 53"/>
                  <a:gd name="T22" fmla="*/ 4 w 83"/>
                  <a:gd name="T23" fmla="*/ 0 h 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53"/>
                  <a:gd name="T38" fmla="*/ 83 w 83"/>
                  <a:gd name="T39" fmla="*/ 53 h 5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53">
                    <a:moveTo>
                      <a:pt x="4" y="0"/>
                    </a:moveTo>
                    <a:lnTo>
                      <a:pt x="0" y="51"/>
                    </a:lnTo>
                    <a:lnTo>
                      <a:pt x="11" y="52"/>
                    </a:lnTo>
                    <a:lnTo>
                      <a:pt x="13" y="41"/>
                    </a:lnTo>
                    <a:lnTo>
                      <a:pt x="65" y="40"/>
                    </a:lnTo>
                    <a:lnTo>
                      <a:pt x="75" y="53"/>
                    </a:lnTo>
                    <a:lnTo>
                      <a:pt x="83" y="47"/>
                    </a:lnTo>
                    <a:lnTo>
                      <a:pt x="75" y="15"/>
                    </a:lnTo>
                    <a:lnTo>
                      <a:pt x="16" y="18"/>
                    </a:lnTo>
                    <a:lnTo>
                      <a:pt x="1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3" name="Freeform 211"/>
              <p:cNvSpPr>
                <a:spLocks/>
              </p:cNvSpPr>
              <p:nvPr/>
            </p:nvSpPr>
            <p:spPr bwMode="auto">
              <a:xfrm>
                <a:off x="7210" y="12645"/>
                <a:ext cx="83" cy="52"/>
              </a:xfrm>
              <a:custGeom>
                <a:avLst/>
                <a:gdLst>
                  <a:gd name="T0" fmla="*/ 5 w 83"/>
                  <a:gd name="T1" fmla="*/ 0 h 52"/>
                  <a:gd name="T2" fmla="*/ 0 w 83"/>
                  <a:gd name="T3" fmla="*/ 49 h 52"/>
                  <a:gd name="T4" fmla="*/ 11 w 83"/>
                  <a:gd name="T5" fmla="*/ 52 h 52"/>
                  <a:gd name="T6" fmla="*/ 15 w 83"/>
                  <a:gd name="T7" fmla="*/ 41 h 52"/>
                  <a:gd name="T8" fmla="*/ 67 w 83"/>
                  <a:gd name="T9" fmla="*/ 39 h 52"/>
                  <a:gd name="T10" fmla="*/ 76 w 83"/>
                  <a:gd name="T11" fmla="*/ 52 h 52"/>
                  <a:gd name="T12" fmla="*/ 83 w 83"/>
                  <a:gd name="T13" fmla="*/ 46 h 52"/>
                  <a:gd name="T14" fmla="*/ 75 w 83"/>
                  <a:gd name="T15" fmla="*/ 15 h 52"/>
                  <a:gd name="T16" fmla="*/ 16 w 83"/>
                  <a:gd name="T17" fmla="*/ 16 h 52"/>
                  <a:gd name="T18" fmla="*/ 16 w 83"/>
                  <a:gd name="T19" fmla="*/ 0 h 52"/>
                  <a:gd name="T20" fmla="*/ 5 w 83"/>
                  <a:gd name="T21" fmla="*/ 0 h 52"/>
                  <a:gd name="T22" fmla="*/ 5 w 83"/>
                  <a:gd name="T23" fmla="*/ 0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3"/>
                  <a:gd name="T37" fmla="*/ 0 h 52"/>
                  <a:gd name="T38" fmla="*/ 83 w 83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3" h="52">
                    <a:moveTo>
                      <a:pt x="5" y="0"/>
                    </a:moveTo>
                    <a:lnTo>
                      <a:pt x="0" y="49"/>
                    </a:lnTo>
                    <a:lnTo>
                      <a:pt x="11" y="52"/>
                    </a:lnTo>
                    <a:lnTo>
                      <a:pt x="15" y="41"/>
                    </a:lnTo>
                    <a:lnTo>
                      <a:pt x="67" y="39"/>
                    </a:lnTo>
                    <a:lnTo>
                      <a:pt x="76" y="52"/>
                    </a:lnTo>
                    <a:lnTo>
                      <a:pt x="83" y="46"/>
                    </a:lnTo>
                    <a:lnTo>
                      <a:pt x="75" y="15"/>
                    </a:lnTo>
                    <a:lnTo>
                      <a:pt x="16" y="16"/>
                    </a:lnTo>
                    <a:lnTo>
                      <a:pt x="16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4" name="Freeform 212"/>
              <p:cNvSpPr>
                <a:spLocks/>
              </p:cNvSpPr>
              <p:nvPr/>
            </p:nvSpPr>
            <p:spPr bwMode="auto">
              <a:xfrm>
                <a:off x="7301" y="12646"/>
                <a:ext cx="82" cy="52"/>
              </a:xfrm>
              <a:custGeom>
                <a:avLst/>
                <a:gdLst>
                  <a:gd name="T0" fmla="*/ 4 w 82"/>
                  <a:gd name="T1" fmla="*/ 0 h 52"/>
                  <a:gd name="T2" fmla="*/ 0 w 82"/>
                  <a:gd name="T3" fmla="*/ 49 h 52"/>
                  <a:gd name="T4" fmla="*/ 11 w 82"/>
                  <a:gd name="T5" fmla="*/ 52 h 52"/>
                  <a:gd name="T6" fmla="*/ 14 w 82"/>
                  <a:gd name="T7" fmla="*/ 41 h 52"/>
                  <a:gd name="T8" fmla="*/ 66 w 82"/>
                  <a:gd name="T9" fmla="*/ 40 h 52"/>
                  <a:gd name="T10" fmla="*/ 75 w 82"/>
                  <a:gd name="T11" fmla="*/ 52 h 52"/>
                  <a:gd name="T12" fmla="*/ 82 w 82"/>
                  <a:gd name="T13" fmla="*/ 47 h 52"/>
                  <a:gd name="T14" fmla="*/ 74 w 82"/>
                  <a:gd name="T15" fmla="*/ 15 h 52"/>
                  <a:gd name="T16" fmla="*/ 15 w 82"/>
                  <a:gd name="T17" fmla="*/ 17 h 52"/>
                  <a:gd name="T18" fmla="*/ 15 w 82"/>
                  <a:gd name="T19" fmla="*/ 0 h 52"/>
                  <a:gd name="T20" fmla="*/ 4 w 82"/>
                  <a:gd name="T21" fmla="*/ 0 h 52"/>
                  <a:gd name="T22" fmla="*/ 4 w 82"/>
                  <a:gd name="T23" fmla="*/ 0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2"/>
                  <a:gd name="T37" fmla="*/ 0 h 52"/>
                  <a:gd name="T38" fmla="*/ 82 w 82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2" h="52">
                    <a:moveTo>
                      <a:pt x="4" y="0"/>
                    </a:moveTo>
                    <a:lnTo>
                      <a:pt x="0" y="49"/>
                    </a:lnTo>
                    <a:lnTo>
                      <a:pt x="11" y="52"/>
                    </a:lnTo>
                    <a:lnTo>
                      <a:pt x="14" y="41"/>
                    </a:lnTo>
                    <a:lnTo>
                      <a:pt x="66" y="40"/>
                    </a:lnTo>
                    <a:lnTo>
                      <a:pt x="75" y="52"/>
                    </a:lnTo>
                    <a:lnTo>
                      <a:pt x="82" y="47"/>
                    </a:lnTo>
                    <a:lnTo>
                      <a:pt x="74" y="15"/>
                    </a:lnTo>
                    <a:lnTo>
                      <a:pt x="15" y="17"/>
                    </a:lnTo>
                    <a:lnTo>
                      <a:pt x="15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5" name="Freeform 213"/>
              <p:cNvSpPr>
                <a:spLocks/>
              </p:cNvSpPr>
              <p:nvPr/>
            </p:nvSpPr>
            <p:spPr bwMode="auto">
              <a:xfrm>
                <a:off x="7387" y="12650"/>
                <a:ext cx="18" cy="48"/>
              </a:xfrm>
              <a:custGeom>
                <a:avLst/>
                <a:gdLst>
                  <a:gd name="T0" fmla="*/ 0 w 18"/>
                  <a:gd name="T1" fmla="*/ 0 h 48"/>
                  <a:gd name="T2" fmla="*/ 4 w 18"/>
                  <a:gd name="T3" fmla="*/ 48 h 48"/>
                  <a:gd name="T4" fmla="*/ 18 w 18"/>
                  <a:gd name="T5" fmla="*/ 47 h 48"/>
                  <a:gd name="T6" fmla="*/ 17 w 18"/>
                  <a:gd name="T7" fmla="*/ 0 h 48"/>
                  <a:gd name="T8" fmla="*/ 0 w 18"/>
                  <a:gd name="T9" fmla="*/ 0 h 48"/>
                  <a:gd name="T10" fmla="*/ 0 w 18"/>
                  <a:gd name="T11" fmla="*/ 0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48"/>
                  <a:gd name="T20" fmla="*/ 18 w 18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48">
                    <a:moveTo>
                      <a:pt x="0" y="0"/>
                    </a:moveTo>
                    <a:lnTo>
                      <a:pt x="4" y="48"/>
                    </a:lnTo>
                    <a:lnTo>
                      <a:pt x="18" y="47"/>
                    </a:ln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6" name="Freeform 214"/>
              <p:cNvSpPr>
                <a:spLocks/>
              </p:cNvSpPr>
              <p:nvPr/>
            </p:nvSpPr>
            <p:spPr bwMode="auto">
              <a:xfrm>
                <a:off x="5922" y="12588"/>
                <a:ext cx="2315" cy="535"/>
              </a:xfrm>
              <a:custGeom>
                <a:avLst/>
                <a:gdLst>
                  <a:gd name="T0" fmla="*/ 0 w 2315"/>
                  <a:gd name="T1" fmla="*/ 461 h 535"/>
                  <a:gd name="T2" fmla="*/ 0 w 2315"/>
                  <a:gd name="T3" fmla="*/ 494 h 535"/>
                  <a:gd name="T4" fmla="*/ 16 w 2315"/>
                  <a:gd name="T5" fmla="*/ 535 h 535"/>
                  <a:gd name="T6" fmla="*/ 2293 w 2315"/>
                  <a:gd name="T7" fmla="*/ 518 h 535"/>
                  <a:gd name="T8" fmla="*/ 2315 w 2315"/>
                  <a:gd name="T9" fmla="*/ 453 h 535"/>
                  <a:gd name="T10" fmla="*/ 2208 w 2315"/>
                  <a:gd name="T11" fmla="*/ 0 h 535"/>
                  <a:gd name="T12" fmla="*/ 2290 w 2315"/>
                  <a:gd name="T13" fmla="*/ 426 h 535"/>
                  <a:gd name="T14" fmla="*/ 2274 w 2315"/>
                  <a:gd name="T15" fmla="*/ 494 h 535"/>
                  <a:gd name="T16" fmla="*/ 15 w 2315"/>
                  <a:gd name="T17" fmla="*/ 506 h 535"/>
                  <a:gd name="T18" fmla="*/ 0 w 2315"/>
                  <a:gd name="T19" fmla="*/ 461 h 535"/>
                  <a:gd name="T20" fmla="*/ 0 w 2315"/>
                  <a:gd name="T21" fmla="*/ 461 h 5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15"/>
                  <a:gd name="T34" fmla="*/ 0 h 535"/>
                  <a:gd name="T35" fmla="*/ 2315 w 2315"/>
                  <a:gd name="T36" fmla="*/ 535 h 5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15" h="535">
                    <a:moveTo>
                      <a:pt x="0" y="461"/>
                    </a:moveTo>
                    <a:lnTo>
                      <a:pt x="0" y="494"/>
                    </a:lnTo>
                    <a:lnTo>
                      <a:pt x="16" y="535"/>
                    </a:lnTo>
                    <a:lnTo>
                      <a:pt x="2293" y="518"/>
                    </a:lnTo>
                    <a:lnTo>
                      <a:pt x="2315" y="453"/>
                    </a:lnTo>
                    <a:lnTo>
                      <a:pt x="2208" y="0"/>
                    </a:lnTo>
                    <a:lnTo>
                      <a:pt x="2290" y="426"/>
                    </a:lnTo>
                    <a:lnTo>
                      <a:pt x="2274" y="494"/>
                    </a:lnTo>
                    <a:lnTo>
                      <a:pt x="15" y="506"/>
                    </a:lnTo>
                    <a:lnTo>
                      <a:pt x="0" y="461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7" name="Freeform 215"/>
              <p:cNvSpPr>
                <a:spLocks/>
              </p:cNvSpPr>
              <p:nvPr/>
            </p:nvSpPr>
            <p:spPr bwMode="auto">
              <a:xfrm>
                <a:off x="5928" y="13049"/>
                <a:ext cx="2287" cy="26"/>
              </a:xfrm>
              <a:custGeom>
                <a:avLst/>
                <a:gdLst>
                  <a:gd name="T0" fmla="*/ 4 w 2287"/>
                  <a:gd name="T1" fmla="*/ 14 h 26"/>
                  <a:gd name="T2" fmla="*/ 2287 w 2287"/>
                  <a:gd name="T3" fmla="*/ 0 h 26"/>
                  <a:gd name="T4" fmla="*/ 2277 w 2287"/>
                  <a:gd name="T5" fmla="*/ 16 h 26"/>
                  <a:gd name="T6" fmla="*/ 0 w 2287"/>
                  <a:gd name="T7" fmla="*/ 26 h 26"/>
                  <a:gd name="T8" fmla="*/ 4 w 2287"/>
                  <a:gd name="T9" fmla="*/ 14 h 26"/>
                  <a:gd name="T10" fmla="*/ 4 w 2287"/>
                  <a:gd name="T11" fmla="*/ 14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87"/>
                  <a:gd name="T19" fmla="*/ 0 h 26"/>
                  <a:gd name="T20" fmla="*/ 2287 w 228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87" h="26">
                    <a:moveTo>
                      <a:pt x="4" y="14"/>
                    </a:moveTo>
                    <a:lnTo>
                      <a:pt x="2287" y="0"/>
                    </a:lnTo>
                    <a:lnTo>
                      <a:pt x="2277" y="16"/>
                    </a:lnTo>
                    <a:lnTo>
                      <a:pt x="0" y="26"/>
                    </a:ln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8" name="Freeform 216"/>
              <p:cNvSpPr>
                <a:spLocks/>
              </p:cNvSpPr>
              <p:nvPr/>
            </p:nvSpPr>
            <p:spPr bwMode="auto">
              <a:xfrm>
                <a:off x="8178" y="12848"/>
                <a:ext cx="141" cy="134"/>
              </a:xfrm>
              <a:custGeom>
                <a:avLst/>
                <a:gdLst>
                  <a:gd name="T0" fmla="*/ 0 w 141"/>
                  <a:gd name="T1" fmla="*/ 0 h 134"/>
                  <a:gd name="T2" fmla="*/ 45 w 141"/>
                  <a:gd name="T3" fmla="*/ 2 h 134"/>
                  <a:gd name="T4" fmla="*/ 70 w 141"/>
                  <a:gd name="T5" fmla="*/ 28 h 134"/>
                  <a:gd name="T6" fmla="*/ 78 w 141"/>
                  <a:gd name="T7" fmla="*/ 66 h 134"/>
                  <a:gd name="T8" fmla="*/ 89 w 141"/>
                  <a:gd name="T9" fmla="*/ 95 h 134"/>
                  <a:gd name="T10" fmla="*/ 112 w 141"/>
                  <a:gd name="T11" fmla="*/ 111 h 134"/>
                  <a:gd name="T12" fmla="*/ 141 w 141"/>
                  <a:gd name="T13" fmla="*/ 120 h 134"/>
                  <a:gd name="T14" fmla="*/ 126 w 141"/>
                  <a:gd name="T15" fmla="*/ 134 h 134"/>
                  <a:gd name="T16" fmla="*/ 90 w 141"/>
                  <a:gd name="T17" fmla="*/ 119 h 134"/>
                  <a:gd name="T18" fmla="*/ 70 w 141"/>
                  <a:gd name="T19" fmla="*/ 89 h 134"/>
                  <a:gd name="T20" fmla="*/ 55 w 141"/>
                  <a:gd name="T21" fmla="*/ 39 h 134"/>
                  <a:gd name="T22" fmla="*/ 31 w 141"/>
                  <a:gd name="T23" fmla="*/ 22 h 134"/>
                  <a:gd name="T24" fmla="*/ 3 w 141"/>
                  <a:gd name="T25" fmla="*/ 18 h 134"/>
                  <a:gd name="T26" fmla="*/ 0 w 141"/>
                  <a:gd name="T27" fmla="*/ 0 h 134"/>
                  <a:gd name="T28" fmla="*/ 0 w 141"/>
                  <a:gd name="T29" fmla="*/ 0 h 13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1"/>
                  <a:gd name="T46" fmla="*/ 0 h 134"/>
                  <a:gd name="T47" fmla="*/ 141 w 141"/>
                  <a:gd name="T48" fmla="*/ 134 h 13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1" h="134">
                    <a:moveTo>
                      <a:pt x="0" y="0"/>
                    </a:moveTo>
                    <a:lnTo>
                      <a:pt x="45" y="2"/>
                    </a:lnTo>
                    <a:lnTo>
                      <a:pt x="70" y="28"/>
                    </a:lnTo>
                    <a:lnTo>
                      <a:pt x="78" y="66"/>
                    </a:lnTo>
                    <a:lnTo>
                      <a:pt x="89" y="95"/>
                    </a:lnTo>
                    <a:lnTo>
                      <a:pt x="112" y="111"/>
                    </a:lnTo>
                    <a:lnTo>
                      <a:pt x="141" y="120"/>
                    </a:lnTo>
                    <a:lnTo>
                      <a:pt x="126" y="134"/>
                    </a:lnTo>
                    <a:lnTo>
                      <a:pt x="90" y="119"/>
                    </a:lnTo>
                    <a:lnTo>
                      <a:pt x="70" y="89"/>
                    </a:lnTo>
                    <a:lnTo>
                      <a:pt x="55" y="39"/>
                    </a:lnTo>
                    <a:lnTo>
                      <a:pt x="31" y="22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39" name="Freeform 217"/>
              <p:cNvSpPr>
                <a:spLocks/>
              </p:cNvSpPr>
              <p:nvPr/>
            </p:nvSpPr>
            <p:spPr bwMode="auto">
              <a:xfrm>
                <a:off x="8289" y="12963"/>
                <a:ext cx="327" cy="150"/>
              </a:xfrm>
              <a:custGeom>
                <a:avLst/>
                <a:gdLst>
                  <a:gd name="T0" fmla="*/ 0 w 327"/>
                  <a:gd name="T1" fmla="*/ 45 h 150"/>
                  <a:gd name="T2" fmla="*/ 38 w 327"/>
                  <a:gd name="T3" fmla="*/ 29 h 150"/>
                  <a:gd name="T4" fmla="*/ 75 w 327"/>
                  <a:gd name="T5" fmla="*/ 23 h 150"/>
                  <a:gd name="T6" fmla="*/ 129 w 327"/>
                  <a:gd name="T7" fmla="*/ 0 h 150"/>
                  <a:gd name="T8" fmla="*/ 92 w 327"/>
                  <a:gd name="T9" fmla="*/ 22 h 150"/>
                  <a:gd name="T10" fmla="*/ 159 w 327"/>
                  <a:gd name="T11" fmla="*/ 36 h 150"/>
                  <a:gd name="T12" fmla="*/ 214 w 327"/>
                  <a:gd name="T13" fmla="*/ 57 h 150"/>
                  <a:gd name="T14" fmla="*/ 259 w 327"/>
                  <a:gd name="T15" fmla="*/ 83 h 150"/>
                  <a:gd name="T16" fmla="*/ 327 w 327"/>
                  <a:gd name="T17" fmla="*/ 138 h 150"/>
                  <a:gd name="T18" fmla="*/ 325 w 327"/>
                  <a:gd name="T19" fmla="*/ 150 h 150"/>
                  <a:gd name="T20" fmla="*/ 252 w 327"/>
                  <a:gd name="T21" fmla="*/ 93 h 150"/>
                  <a:gd name="T22" fmla="*/ 151 w 327"/>
                  <a:gd name="T23" fmla="*/ 49 h 150"/>
                  <a:gd name="T24" fmla="*/ 88 w 327"/>
                  <a:gd name="T25" fmla="*/ 44 h 150"/>
                  <a:gd name="T26" fmla="*/ 15 w 327"/>
                  <a:gd name="T27" fmla="*/ 57 h 150"/>
                  <a:gd name="T28" fmla="*/ 8 w 327"/>
                  <a:gd name="T29" fmla="*/ 85 h 150"/>
                  <a:gd name="T30" fmla="*/ 0 w 327"/>
                  <a:gd name="T31" fmla="*/ 45 h 150"/>
                  <a:gd name="T32" fmla="*/ 0 w 327"/>
                  <a:gd name="T33" fmla="*/ 45 h 1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7"/>
                  <a:gd name="T52" fmla="*/ 0 h 150"/>
                  <a:gd name="T53" fmla="*/ 327 w 327"/>
                  <a:gd name="T54" fmla="*/ 150 h 1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7" h="150">
                    <a:moveTo>
                      <a:pt x="0" y="45"/>
                    </a:moveTo>
                    <a:lnTo>
                      <a:pt x="38" y="29"/>
                    </a:lnTo>
                    <a:lnTo>
                      <a:pt x="75" y="23"/>
                    </a:lnTo>
                    <a:lnTo>
                      <a:pt x="129" y="0"/>
                    </a:lnTo>
                    <a:lnTo>
                      <a:pt x="92" y="22"/>
                    </a:lnTo>
                    <a:lnTo>
                      <a:pt x="159" y="36"/>
                    </a:lnTo>
                    <a:lnTo>
                      <a:pt x="214" y="57"/>
                    </a:lnTo>
                    <a:lnTo>
                      <a:pt x="259" y="83"/>
                    </a:lnTo>
                    <a:lnTo>
                      <a:pt x="327" y="138"/>
                    </a:lnTo>
                    <a:lnTo>
                      <a:pt x="325" y="150"/>
                    </a:lnTo>
                    <a:lnTo>
                      <a:pt x="252" y="93"/>
                    </a:lnTo>
                    <a:lnTo>
                      <a:pt x="151" y="49"/>
                    </a:lnTo>
                    <a:lnTo>
                      <a:pt x="88" y="44"/>
                    </a:lnTo>
                    <a:lnTo>
                      <a:pt x="15" y="57"/>
                    </a:lnTo>
                    <a:lnTo>
                      <a:pt x="8" y="8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0" name="Freeform 218"/>
              <p:cNvSpPr>
                <a:spLocks/>
              </p:cNvSpPr>
              <p:nvPr/>
            </p:nvSpPr>
            <p:spPr bwMode="auto">
              <a:xfrm>
                <a:off x="8301" y="13044"/>
                <a:ext cx="459" cy="105"/>
              </a:xfrm>
              <a:custGeom>
                <a:avLst/>
                <a:gdLst>
                  <a:gd name="T0" fmla="*/ 0 w 459"/>
                  <a:gd name="T1" fmla="*/ 6 h 105"/>
                  <a:gd name="T2" fmla="*/ 319 w 459"/>
                  <a:gd name="T3" fmla="*/ 91 h 105"/>
                  <a:gd name="T4" fmla="*/ 328 w 459"/>
                  <a:gd name="T5" fmla="*/ 72 h 105"/>
                  <a:gd name="T6" fmla="*/ 378 w 459"/>
                  <a:gd name="T7" fmla="*/ 45 h 105"/>
                  <a:gd name="T8" fmla="*/ 435 w 459"/>
                  <a:gd name="T9" fmla="*/ 21 h 105"/>
                  <a:gd name="T10" fmla="*/ 403 w 459"/>
                  <a:gd name="T11" fmla="*/ 23 h 105"/>
                  <a:gd name="T12" fmla="*/ 330 w 459"/>
                  <a:gd name="T13" fmla="*/ 62 h 105"/>
                  <a:gd name="T14" fmla="*/ 332 w 459"/>
                  <a:gd name="T15" fmla="*/ 51 h 105"/>
                  <a:gd name="T16" fmla="*/ 400 w 459"/>
                  <a:gd name="T17" fmla="*/ 10 h 105"/>
                  <a:gd name="T18" fmla="*/ 459 w 459"/>
                  <a:gd name="T19" fmla="*/ 0 h 105"/>
                  <a:gd name="T20" fmla="*/ 448 w 459"/>
                  <a:gd name="T21" fmla="*/ 46 h 105"/>
                  <a:gd name="T22" fmla="*/ 317 w 459"/>
                  <a:gd name="T23" fmla="*/ 105 h 105"/>
                  <a:gd name="T24" fmla="*/ 15 w 459"/>
                  <a:gd name="T25" fmla="*/ 23 h 105"/>
                  <a:gd name="T26" fmla="*/ 0 w 459"/>
                  <a:gd name="T27" fmla="*/ 6 h 105"/>
                  <a:gd name="T28" fmla="*/ 0 w 459"/>
                  <a:gd name="T29" fmla="*/ 6 h 1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9"/>
                  <a:gd name="T46" fmla="*/ 0 h 105"/>
                  <a:gd name="T47" fmla="*/ 459 w 459"/>
                  <a:gd name="T48" fmla="*/ 105 h 10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9" h="105">
                    <a:moveTo>
                      <a:pt x="0" y="6"/>
                    </a:moveTo>
                    <a:lnTo>
                      <a:pt x="319" y="91"/>
                    </a:lnTo>
                    <a:lnTo>
                      <a:pt x="328" y="72"/>
                    </a:lnTo>
                    <a:lnTo>
                      <a:pt x="378" y="45"/>
                    </a:lnTo>
                    <a:lnTo>
                      <a:pt x="435" y="21"/>
                    </a:lnTo>
                    <a:lnTo>
                      <a:pt x="403" y="23"/>
                    </a:lnTo>
                    <a:lnTo>
                      <a:pt x="330" y="62"/>
                    </a:lnTo>
                    <a:lnTo>
                      <a:pt x="332" y="51"/>
                    </a:lnTo>
                    <a:lnTo>
                      <a:pt x="400" y="10"/>
                    </a:lnTo>
                    <a:lnTo>
                      <a:pt x="459" y="0"/>
                    </a:lnTo>
                    <a:lnTo>
                      <a:pt x="448" y="46"/>
                    </a:lnTo>
                    <a:lnTo>
                      <a:pt x="317" y="105"/>
                    </a:lnTo>
                    <a:lnTo>
                      <a:pt x="15" y="2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1" name="Freeform 219"/>
              <p:cNvSpPr>
                <a:spLocks/>
              </p:cNvSpPr>
              <p:nvPr/>
            </p:nvSpPr>
            <p:spPr bwMode="auto">
              <a:xfrm>
                <a:off x="8324" y="12929"/>
                <a:ext cx="436" cy="119"/>
              </a:xfrm>
              <a:custGeom>
                <a:avLst/>
                <a:gdLst>
                  <a:gd name="T0" fmla="*/ 0 w 436"/>
                  <a:gd name="T1" fmla="*/ 33 h 119"/>
                  <a:gd name="T2" fmla="*/ 53 w 436"/>
                  <a:gd name="T3" fmla="*/ 7 h 119"/>
                  <a:gd name="T4" fmla="*/ 119 w 436"/>
                  <a:gd name="T5" fmla="*/ 0 h 119"/>
                  <a:gd name="T6" fmla="*/ 204 w 436"/>
                  <a:gd name="T7" fmla="*/ 8 h 119"/>
                  <a:gd name="T8" fmla="*/ 279 w 436"/>
                  <a:gd name="T9" fmla="*/ 30 h 119"/>
                  <a:gd name="T10" fmla="*/ 370 w 436"/>
                  <a:gd name="T11" fmla="*/ 78 h 119"/>
                  <a:gd name="T12" fmla="*/ 436 w 436"/>
                  <a:gd name="T13" fmla="*/ 117 h 119"/>
                  <a:gd name="T14" fmla="*/ 425 w 436"/>
                  <a:gd name="T15" fmla="*/ 119 h 119"/>
                  <a:gd name="T16" fmla="*/ 321 w 436"/>
                  <a:gd name="T17" fmla="*/ 59 h 119"/>
                  <a:gd name="T18" fmla="*/ 253 w 436"/>
                  <a:gd name="T19" fmla="*/ 30 h 119"/>
                  <a:gd name="T20" fmla="*/ 184 w 436"/>
                  <a:gd name="T21" fmla="*/ 12 h 119"/>
                  <a:gd name="T22" fmla="*/ 105 w 436"/>
                  <a:gd name="T23" fmla="*/ 9 h 119"/>
                  <a:gd name="T24" fmla="*/ 44 w 436"/>
                  <a:gd name="T25" fmla="*/ 16 h 119"/>
                  <a:gd name="T26" fmla="*/ 0 w 436"/>
                  <a:gd name="T27" fmla="*/ 33 h 119"/>
                  <a:gd name="T28" fmla="*/ 0 w 436"/>
                  <a:gd name="T29" fmla="*/ 33 h 1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36"/>
                  <a:gd name="T46" fmla="*/ 0 h 119"/>
                  <a:gd name="T47" fmla="*/ 436 w 436"/>
                  <a:gd name="T48" fmla="*/ 119 h 1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36" h="119">
                    <a:moveTo>
                      <a:pt x="0" y="33"/>
                    </a:moveTo>
                    <a:lnTo>
                      <a:pt x="53" y="7"/>
                    </a:lnTo>
                    <a:lnTo>
                      <a:pt x="119" y="0"/>
                    </a:lnTo>
                    <a:lnTo>
                      <a:pt x="204" y="8"/>
                    </a:lnTo>
                    <a:lnTo>
                      <a:pt x="279" y="30"/>
                    </a:lnTo>
                    <a:lnTo>
                      <a:pt x="370" y="78"/>
                    </a:lnTo>
                    <a:lnTo>
                      <a:pt x="436" y="117"/>
                    </a:lnTo>
                    <a:lnTo>
                      <a:pt x="425" y="119"/>
                    </a:lnTo>
                    <a:lnTo>
                      <a:pt x="321" y="59"/>
                    </a:lnTo>
                    <a:lnTo>
                      <a:pt x="253" y="30"/>
                    </a:lnTo>
                    <a:lnTo>
                      <a:pt x="184" y="12"/>
                    </a:lnTo>
                    <a:lnTo>
                      <a:pt x="105" y="9"/>
                    </a:lnTo>
                    <a:lnTo>
                      <a:pt x="44" y="16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2" name="Freeform 220"/>
              <p:cNvSpPr>
                <a:spLocks/>
              </p:cNvSpPr>
              <p:nvPr/>
            </p:nvSpPr>
            <p:spPr bwMode="auto">
              <a:xfrm>
                <a:off x="7046" y="12918"/>
                <a:ext cx="127" cy="46"/>
              </a:xfrm>
              <a:custGeom>
                <a:avLst/>
                <a:gdLst>
                  <a:gd name="T0" fmla="*/ 1 w 127"/>
                  <a:gd name="T1" fmla="*/ 12 h 46"/>
                  <a:gd name="T2" fmla="*/ 0 w 127"/>
                  <a:gd name="T3" fmla="*/ 44 h 46"/>
                  <a:gd name="T4" fmla="*/ 127 w 127"/>
                  <a:gd name="T5" fmla="*/ 46 h 46"/>
                  <a:gd name="T6" fmla="*/ 127 w 127"/>
                  <a:gd name="T7" fmla="*/ 3 h 46"/>
                  <a:gd name="T8" fmla="*/ 119 w 127"/>
                  <a:gd name="T9" fmla="*/ 0 h 46"/>
                  <a:gd name="T10" fmla="*/ 116 w 127"/>
                  <a:gd name="T11" fmla="*/ 37 h 46"/>
                  <a:gd name="T12" fmla="*/ 97 w 127"/>
                  <a:gd name="T13" fmla="*/ 11 h 46"/>
                  <a:gd name="T14" fmla="*/ 1 w 127"/>
                  <a:gd name="T15" fmla="*/ 12 h 46"/>
                  <a:gd name="T16" fmla="*/ 1 w 127"/>
                  <a:gd name="T17" fmla="*/ 12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7"/>
                  <a:gd name="T28" fmla="*/ 0 h 46"/>
                  <a:gd name="T29" fmla="*/ 127 w 127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7" h="46">
                    <a:moveTo>
                      <a:pt x="1" y="12"/>
                    </a:moveTo>
                    <a:lnTo>
                      <a:pt x="0" y="44"/>
                    </a:lnTo>
                    <a:lnTo>
                      <a:pt x="127" y="46"/>
                    </a:lnTo>
                    <a:lnTo>
                      <a:pt x="127" y="3"/>
                    </a:lnTo>
                    <a:lnTo>
                      <a:pt x="119" y="0"/>
                    </a:lnTo>
                    <a:lnTo>
                      <a:pt x="116" y="37"/>
                    </a:lnTo>
                    <a:lnTo>
                      <a:pt x="97" y="11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3" name="Freeform 221"/>
              <p:cNvSpPr>
                <a:spLocks/>
              </p:cNvSpPr>
              <p:nvPr/>
            </p:nvSpPr>
            <p:spPr bwMode="auto">
              <a:xfrm>
                <a:off x="7075" y="12876"/>
                <a:ext cx="61" cy="27"/>
              </a:xfrm>
              <a:custGeom>
                <a:avLst/>
                <a:gdLst>
                  <a:gd name="T0" fmla="*/ 6 w 61"/>
                  <a:gd name="T1" fmla="*/ 0 h 27"/>
                  <a:gd name="T2" fmla="*/ 0 w 61"/>
                  <a:gd name="T3" fmla="*/ 27 h 27"/>
                  <a:gd name="T4" fmla="*/ 61 w 61"/>
                  <a:gd name="T5" fmla="*/ 26 h 27"/>
                  <a:gd name="T6" fmla="*/ 50 w 61"/>
                  <a:gd name="T7" fmla="*/ 0 h 27"/>
                  <a:gd name="T8" fmla="*/ 6 w 61"/>
                  <a:gd name="T9" fmla="*/ 0 h 27"/>
                  <a:gd name="T10" fmla="*/ 6 w 61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27"/>
                  <a:gd name="T20" fmla="*/ 61 w 61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27">
                    <a:moveTo>
                      <a:pt x="6" y="0"/>
                    </a:moveTo>
                    <a:lnTo>
                      <a:pt x="0" y="27"/>
                    </a:lnTo>
                    <a:lnTo>
                      <a:pt x="61" y="26"/>
                    </a:lnTo>
                    <a:lnTo>
                      <a:pt x="5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4" name="Freeform 222"/>
              <p:cNvSpPr>
                <a:spLocks/>
              </p:cNvSpPr>
              <p:nvPr/>
            </p:nvSpPr>
            <p:spPr bwMode="auto">
              <a:xfrm>
                <a:off x="7142" y="12857"/>
                <a:ext cx="251" cy="105"/>
              </a:xfrm>
              <a:custGeom>
                <a:avLst/>
                <a:gdLst>
                  <a:gd name="T0" fmla="*/ 31 w 251"/>
                  <a:gd name="T1" fmla="*/ 64 h 105"/>
                  <a:gd name="T2" fmla="*/ 116 w 251"/>
                  <a:gd name="T3" fmla="*/ 64 h 105"/>
                  <a:gd name="T4" fmla="*/ 121 w 251"/>
                  <a:gd name="T5" fmla="*/ 105 h 105"/>
                  <a:gd name="T6" fmla="*/ 135 w 251"/>
                  <a:gd name="T7" fmla="*/ 105 h 105"/>
                  <a:gd name="T8" fmla="*/ 129 w 251"/>
                  <a:gd name="T9" fmla="*/ 65 h 105"/>
                  <a:gd name="T10" fmla="*/ 140 w 251"/>
                  <a:gd name="T11" fmla="*/ 36 h 105"/>
                  <a:gd name="T12" fmla="*/ 251 w 251"/>
                  <a:gd name="T13" fmla="*/ 38 h 105"/>
                  <a:gd name="T14" fmla="*/ 244 w 251"/>
                  <a:gd name="T15" fmla="*/ 19 h 105"/>
                  <a:gd name="T16" fmla="*/ 20 w 251"/>
                  <a:gd name="T17" fmla="*/ 16 h 105"/>
                  <a:gd name="T18" fmla="*/ 13 w 251"/>
                  <a:gd name="T19" fmla="*/ 0 h 105"/>
                  <a:gd name="T20" fmla="*/ 1 w 251"/>
                  <a:gd name="T21" fmla="*/ 9 h 105"/>
                  <a:gd name="T22" fmla="*/ 0 w 251"/>
                  <a:gd name="T23" fmla="*/ 46 h 105"/>
                  <a:gd name="T24" fmla="*/ 19 w 251"/>
                  <a:gd name="T25" fmla="*/ 46 h 105"/>
                  <a:gd name="T26" fmla="*/ 23 w 251"/>
                  <a:gd name="T27" fmla="*/ 64 h 105"/>
                  <a:gd name="T28" fmla="*/ 31 w 251"/>
                  <a:gd name="T29" fmla="*/ 64 h 105"/>
                  <a:gd name="T30" fmla="*/ 31 w 251"/>
                  <a:gd name="T31" fmla="*/ 64 h 1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1"/>
                  <a:gd name="T49" fmla="*/ 0 h 105"/>
                  <a:gd name="T50" fmla="*/ 251 w 251"/>
                  <a:gd name="T51" fmla="*/ 105 h 1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1" h="105">
                    <a:moveTo>
                      <a:pt x="31" y="64"/>
                    </a:moveTo>
                    <a:lnTo>
                      <a:pt x="116" y="64"/>
                    </a:lnTo>
                    <a:lnTo>
                      <a:pt x="121" y="105"/>
                    </a:lnTo>
                    <a:lnTo>
                      <a:pt x="135" y="105"/>
                    </a:lnTo>
                    <a:lnTo>
                      <a:pt x="129" y="65"/>
                    </a:lnTo>
                    <a:lnTo>
                      <a:pt x="140" y="36"/>
                    </a:lnTo>
                    <a:lnTo>
                      <a:pt x="251" y="38"/>
                    </a:lnTo>
                    <a:lnTo>
                      <a:pt x="244" y="19"/>
                    </a:lnTo>
                    <a:lnTo>
                      <a:pt x="20" y="16"/>
                    </a:lnTo>
                    <a:lnTo>
                      <a:pt x="13" y="0"/>
                    </a:lnTo>
                    <a:lnTo>
                      <a:pt x="1" y="9"/>
                    </a:lnTo>
                    <a:lnTo>
                      <a:pt x="0" y="46"/>
                    </a:lnTo>
                    <a:lnTo>
                      <a:pt x="19" y="46"/>
                    </a:lnTo>
                    <a:lnTo>
                      <a:pt x="23" y="64"/>
                    </a:lnTo>
                    <a:lnTo>
                      <a:pt x="31" y="64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5" name="Freeform 223"/>
              <p:cNvSpPr>
                <a:spLocks/>
              </p:cNvSpPr>
              <p:nvPr/>
            </p:nvSpPr>
            <p:spPr bwMode="auto">
              <a:xfrm>
                <a:off x="6980" y="12878"/>
                <a:ext cx="58" cy="54"/>
              </a:xfrm>
              <a:custGeom>
                <a:avLst/>
                <a:gdLst>
                  <a:gd name="T0" fmla="*/ 4 w 58"/>
                  <a:gd name="T1" fmla="*/ 0 h 54"/>
                  <a:gd name="T2" fmla="*/ 0 w 58"/>
                  <a:gd name="T3" fmla="*/ 18 h 54"/>
                  <a:gd name="T4" fmla="*/ 22 w 58"/>
                  <a:gd name="T5" fmla="*/ 21 h 54"/>
                  <a:gd name="T6" fmla="*/ 45 w 58"/>
                  <a:gd name="T7" fmla="*/ 54 h 54"/>
                  <a:gd name="T8" fmla="*/ 58 w 58"/>
                  <a:gd name="T9" fmla="*/ 25 h 54"/>
                  <a:gd name="T10" fmla="*/ 58 w 58"/>
                  <a:gd name="T11" fmla="*/ 2 h 54"/>
                  <a:gd name="T12" fmla="*/ 4 w 58"/>
                  <a:gd name="T13" fmla="*/ 0 h 54"/>
                  <a:gd name="T14" fmla="*/ 4 w 58"/>
                  <a:gd name="T15" fmla="*/ 0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"/>
                  <a:gd name="T25" fmla="*/ 0 h 54"/>
                  <a:gd name="T26" fmla="*/ 58 w 58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" h="54">
                    <a:moveTo>
                      <a:pt x="4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45" y="54"/>
                    </a:lnTo>
                    <a:lnTo>
                      <a:pt x="58" y="25"/>
                    </a:lnTo>
                    <a:lnTo>
                      <a:pt x="58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6" name="Freeform 224"/>
              <p:cNvSpPr>
                <a:spLocks/>
              </p:cNvSpPr>
              <p:nvPr/>
            </p:nvSpPr>
            <p:spPr bwMode="auto">
              <a:xfrm>
                <a:off x="7009" y="12903"/>
                <a:ext cx="27" cy="59"/>
              </a:xfrm>
              <a:custGeom>
                <a:avLst/>
                <a:gdLst>
                  <a:gd name="T0" fmla="*/ 0 w 27"/>
                  <a:gd name="T1" fmla="*/ 4 h 59"/>
                  <a:gd name="T2" fmla="*/ 14 w 27"/>
                  <a:gd name="T3" fmla="*/ 27 h 59"/>
                  <a:gd name="T4" fmla="*/ 12 w 27"/>
                  <a:gd name="T5" fmla="*/ 59 h 59"/>
                  <a:gd name="T6" fmla="*/ 27 w 27"/>
                  <a:gd name="T7" fmla="*/ 59 h 59"/>
                  <a:gd name="T8" fmla="*/ 27 w 27"/>
                  <a:gd name="T9" fmla="*/ 0 h 59"/>
                  <a:gd name="T10" fmla="*/ 18 w 27"/>
                  <a:gd name="T11" fmla="*/ 18 h 59"/>
                  <a:gd name="T12" fmla="*/ 0 w 27"/>
                  <a:gd name="T13" fmla="*/ 4 h 59"/>
                  <a:gd name="T14" fmla="*/ 0 w 27"/>
                  <a:gd name="T15" fmla="*/ 4 h 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59"/>
                  <a:gd name="T26" fmla="*/ 27 w 27"/>
                  <a:gd name="T27" fmla="*/ 59 h 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59">
                    <a:moveTo>
                      <a:pt x="0" y="4"/>
                    </a:moveTo>
                    <a:lnTo>
                      <a:pt x="14" y="27"/>
                    </a:lnTo>
                    <a:lnTo>
                      <a:pt x="12" y="59"/>
                    </a:lnTo>
                    <a:lnTo>
                      <a:pt x="27" y="59"/>
                    </a:lnTo>
                    <a:lnTo>
                      <a:pt x="27" y="0"/>
                    </a:lnTo>
                    <a:lnTo>
                      <a:pt x="18" y="18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7" name="Rectangle 225"/>
              <p:cNvSpPr>
                <a:spLocks noChangeArrowheads="1"/>
              </p:cNvSpPr>
              <p:nvPr/>
            </p:nvSpPr>
            <p:spPr bwMode="auto">
              <a:xfrm>
                <a:off x="6450" y="10305"/>
                <a:ext cx="1260" cy="8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550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C32D2E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4AA33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648" name="Freeform 226"/>
              <p:cNvSpPr>
                <a:spLocks/>
              </p:cNvSpPr>
              <p:nvPr/>
            </p:nvSpPr>
            <p:spPr bwMode="auto">
              <a:xfrm>
                <a:off x="6550" y="10510"/>
                <a:ext cx="1130" cy="460"/>
              </a:xfrm>
              <a:custGeom>
                <a:avLst/>
                <a:gdLst>
                  <a:gd name="T0" fmla="*/ 0 w 1130"/>
                  <a:gd name="T1" fmla="*/ 450 h 460"/>
                  <a:gd name="T2" fmla="*/ 440 w 1130"/>
                  <a:gd name="T3" fmla="*/ 450 h 460"/>
                  <a:gd name="T4" fmla="*/ 480 w 1130"/>
                  <a:gd name="T5" fmla="*/ 0 h 460"/>
                  <a:gd name="T6" fmla="*/ 500 w 1130"/>
                  <a:gd name="T7" fmla="*/ 460 h 460"/>
                  <a:gd name="T8" fmla="*/ 670 w 1130"/>
                  <a:gd name="T9" fmla="*/ 450 h 460"/>
                  <a:gd name="T10" fmla="*/ 690 w 1130"/>
                  <a:gd name="T11" fmla="*/ 90 h 460"/>
                  <a:gd name="T12" fmla="*/ 720 w 1130"/>
                  <a:gd name="T13" fmla="*/ 460 h 460"/>
                  <a:gd name="T14" fmla="*/ 1130 w 1130"/>
                  <a:gd name="T15" fmla="*/ 460 h 4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30"/>
                  <a:gd name="T25" fmla="*/ 0 h 460"/>
                  <a:gd name="T26" fmla="*/ 1130 w 1130"/>
                  <a:gd name="T27" fmla="*/ 460 h 4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30" h="460">
                    <a:moveTo>
                      <a:pt x="0" y="450"/>
                    </a:moveTo>
                    <a:lnTo>
                      <a:pt x="440" y="450"/>
                    </a:lnTo>
                    <a:lnTo>
                      <a:pt x="480" y="0"/>
                    </a:lnTo>
                    <a:lnTo>
                      <a:pt x="500" y="460"/>
                    </a:lnTo>
                    <a:lnTo>
                      <a:pt x="670" y="450"/>
                    </a:lnTo>
                    <a:lnTo>
                      <a:pt x="690" y="90"/>
                    </a:lnTo>
                    <a:lnTo>
                      <a:pt x="720" y="460"/>
                    </a:lnTo>
                    <a:lnTo>
                      <a:pt x="1130" y="46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482" name="Text Box 227"/>
            <p:cNvSpPr txBox="1">
              <a:spLocks noChangeArrowheads="1"/>
            </p:cNvSpPr>
            <p:nvPr/>
          </p:nvSpPr>
          <p:spPr bwMode="auto">
            <a:xfrm>
              <a:off x="3756" y="3321"/>
              <a:ext cx="760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新細明體" pitchFamily="18" charset="-120"/>
                  <a:cs typeface="+mn-cs"/>
                </a:rPr>
                <a:t>Acquisizione ed elaborazione dati</a:t>
              </a:r>
              <a:endPara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20483" name="Text Box 229"/>
          <p:cNvSpPr txBox="1">
            <a:spLocks noChangeArrowheads="1"/>
          </p:cNvSpPr>
          <p:nvPr/>
        </p:nvSpPr>
        <p:spPr bwMode="auto">
          <a:xfrm>
            <a:off x="1304925" y="6288088"/>
            <a:ext cx="63134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Figure 12.3, J.M. Butler (2005) </a:t>
            </a:r>
            <a:r>
              <a:rPr kumimoji="0" lang="en-US" altLang="zh-TW" sz="12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Forensic DNA Typing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, 2</a:t>
            </a:r>
            <a:r>
              <a:rPr kumimoji="0" lang="en-US" altLang="zh-TW" sz="1200" b="0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nd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itchFamily="18" charset="-120"/>
                <a:cs typeface="+mn-cs"/>
              </a:rPr>
              <a:t> Edition © 2005 Elsevier Academic Press</a:t>
            </a:r>
          </a:p>
        </p:txBody>
      </p:sp>
    </p:spTree>
    <p:extLst>
      <p:ext uri="{BB962C8B-B14F-4D97-AF65-F5344CB8AC3E}">
        <p14:creationId xmlns:p14="http://schemas.microsoft.com/office/powerpoint/2010/main" val="104734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SC061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1766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/>
          <a:stretch>
            <a:fillRect/>
          </a:stretch>
        </p:blipFill>
        <p:spPr bwMode="auto">
          <a:xfrm>
            <a:off x="574675" y="549275"/>
            <a:ext cx="7994650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6590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117600"/>
            <a:ext cx="7632700" cy="5740400"/>
          </a:xfrm>
        </p:spPr>
      </p:pic>
    </p:spTree>
    <p:extLst>
      <p:ext uri="{BB962C8B-B14F-4D97-AF65-F5344CB8AC3E}">
        <p14:creationId xmlns:p14="http://schemas.microsoft.com/office/powerpoint/2010/main" val="9051386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914400" y="-228600"/>
            <a:ext cx="7772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 di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minisatelliti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914400" y="2060848"/>
            <a:ext cx="82296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Come per gli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STRs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l’identificazione dei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minisatelliti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avveniva in passato, quando la disponibilità di dati di sequenza genomica era limitata, principalmente mediante ibridazione di sonde ripetitive su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libraries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di DNA e successivo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subclonaggio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e sequenziamento dei cloni positivi.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Oggi 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minisatelliti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lang="it-IT" altLang="it-IT" sz="1800" dirty="0">
                <a:solidFill>
                  <a:srgbClr val="FFFFFF"/>
                </a:solidFill>
              </a:rPr>
              <a:t>possono essere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identificati “in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silico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” nei database di sequenze genomiche con software come “tandem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repeats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finder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”, esattamente come 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microsatelliti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462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11560" y="476672"/>
            <a:ext cx="74998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zione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delle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frequenze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alleliche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per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endParaRPr lang="en-US" altLang="it-IT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(1)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Mutazione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unidirezionale</a:t>
            </a: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1" name="Rectangle 7"/>
              <p:cNvSpPr>
                <a:spLocks noChangeArrowheads="1"/>
              </p:cNvSpPr>
              <p:nvPr/>
            </p:nvSpPr>
            <p:spPr bwMode="auto">
              <a:xfrm>
                <a:off x="1066800" y="2147888"/>
                <a:ext cx="7315200" cy="40318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Dopo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una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generazione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avremo</a:t>
                </a:r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</m:oMath>
                  </m:oMathPara>
                </a14:m>
                <a:endPara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lvl="0">
                  <a:defRPr/>
                </a:pPr>
                <a:endPara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lvl="0">
                  <a:defRPr/>
                </a:pPr>
                <a:r>
                  <a:rPr lang="it-IT" altLang="it-IT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Dopo 2 generazioni:</a:t>
                </a:r>
              </a:p>
              <a:p>
                <a:pPr lvl="0">
                  <a:defRPr/>
                </a:pPr>
                <a:endPara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it-IT" alt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kumimoji="0" lang="it-IT" alt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it-IT" alt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d>
                        <m:dPr>
                          <m:ctrlP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kumimoji="0" lang="it-IT" alt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it-IT" alt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kumimoji="0" lang="it-IT" alt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Dopo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generazioni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0" lang="it-IT" altLang="it-IT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kumimoji="0" lang="it-IT" altLang="it-IT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altLang="it-I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51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2147888"/>
                <a:ext cx="7315200" cy="4031873"/>
              </a:xfrm>
              <a:prstGeom prst="rect">
                <a:avLst/>
              </a:prstGeom>
              <a:blipFill>
                <a:blip r:embed="rId2"/>
                <a:stretch>
                  <a:fillRect l="-667" t="-7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39285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14081" y="-62441"/>
            <a:ext cx="8915400" cy="74612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</a:br>
            <a:r>
              <a:rPr kumimoji="0" lang="it-IT" alt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Minisatelliti</a:t>
            </a: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: la tecnica del  «DNA </a:t>
            </a:r>
            <a:r>
              <a:rPr kumimoji="0" lang="it-IT" alt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fingerprinting</a:t>
            </a: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»</a:t>
            </a:r>
          </a:p>
        </p:txBody>
      </p:sp>
      <p:sp>
        <p:nvSpPr>
          <p:cNvPr id="128004" name="CasellaDiTesto 1"/>
          <p:cNvSpPr txBox="1">
            <a:spLocks noChangeArrowheads="1"/>
          </p:cNvSpPr>
          <p:nvPr/>
        </p:nvSpPr>
        <p:spPr bwMode="auto">
          <a:xfrm>
            <a:off x="914400" y="1828800"/>
            <a:ext cx="6553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Il metodo per evidenziare la variabilità dei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minisatelliti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si basa sulla tecnica «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southern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blotting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». Si utilizza una sonda che riconosce un motivo “core”  comune a più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minisatelliti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, e che permette quindi di evidenziare più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minisatelliti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contemporaneamente.</a:t>
            </a:r>
          </a:p>
        </p:txBody>
      </p:sp>
      <p:pic>
        <p:nvPicPr>
          <p:cNvPr id="128005" name="Picture 6" descr="15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3357563"/>
            <a:ext cx="54514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WordArt 8"/>
          <p:cNvSpPr>
            <a:spLocks noChangeArrowheads="1" noChangeShapeType="1" noTextEdit="1"/>
          </p:cNvSpPr>
          <p:nvPr/>
        </p:nvSpPr>
        <p:spPr bwMode="auto">
          <a:xfrm>
            <a:off x="5380038" y="4381500"/>
            <a:ext cx="2076450" cy="7286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34" charset="-128"/>
                <a:cs typeface="+mn-cs"/>
              </a:rPr>
              <a:t>DNA fingerprinting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3429000"/>
            <a:ext cx="3451225" cy="3810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-105" charset="2"/>
              <a:buNone/>
              <a:tabLst/>
              <a:defRPr/>
            </a:pPr>
            <a:r>
              <a:rPr kumimoji="0" lang="it-IT" alt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Il DNA </a:t>
            </a:r>
            <a:r>
              <a:rPr kumimoji="0" lang="it-IT" alt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fingerprinting</a:t>
            </a:r>
            <a:endParaRPr kumimoji="0" lang="it-IT" altLang="it-IT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-105" charset="2"/>
              <a:buNone/>
              <a:tabLst/>
              <a:defRPr/>
            </a:pP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Introdotto da Alec </a:t>
            </a:r>
            <a:r>
              <a:rPr kumimoji="0" lang="it-IT" alt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Jeffreys</a:t>
            </a: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 nel 1985. Il DNA viene estratto, digerito con enzimi di restrizione, sottoposto ad elettroforesi, denaturato e trasferito su membrana (</a:t>
            </a:r>
            <a:r>
              <a:rPr kumimoji="0" lang="it-IT" alt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southern</a:t>
            </a: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 </a:t>
            </a:r>
            <a:r>
              <a:rPr kumimoji="0" lang="it-IT" alt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blotting</a:t>
            </a: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). Quindi viene utilizzata una </a:t>
            </a: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sonda multi-locus “core” </a:t>
            </a:r>
            <a:r>
              <a:rPr kumimoji="0" lang="it-IT" alt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minisatellite</a:t>
            </a: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 marcata con radioattivo per l’ibridazione.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-105" charset="2"/>
              <a:buNone/>
              <a:tabLst/>
              <a:defRPr/>
            </a:pPr>
            <a:r>
              <a:rPr kumimoji="0" lang="it-IT" alt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Il segnale radioattivo viene rivelato mediante esposizione di una lastra sensibile ai raggi 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-105" charset="2"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-105" charset="0"/>
              <a:ea typeface="ＭＳ Ｐゴシック" pitchFamily="-105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0000"/>
              <a:buFont typeface="Wingdings" pitchFamily="-105" charset="2"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 </a:t>
            </a:r>
          </a:p>
        </p:txBody>
      </p:sp>
      <p:pic>
        <p:nvPicPr>
          <p:cNvPr id="12800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52513"/>
            <a:ext cx="133826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9" name="CasellaDiTesto 8"/>
          <p:cNvSpPr txBox="1">
            <a:spLocks noChangeArrowheads="1"/>
          </p:cNvSpPr>
          <p:nvPr/>
        </p:nvSpPr>
        <p:spPr bwMode="auto">
          <a:xfrm>
            <a:off x="7696200" y="2895600"/>
            <a:ext cx="1176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Alec Jeffreys</a:t>
            </a:r>
          </a:p>
        </p:txBody>
      </p:sp>
    </p:spTree>
    <p:extLst>
      <p:ext uri="{BB962C8B-B14F-4D97-AF65-F5344CB8AC3E}">
        <p14:creationId xmlns:p14="http://schemas.microsoft.com/office/powerpoint/2010/main" val="3592456336"/>
      </p:ext>
    </p:extLst>
  </p:cSld>
  <p:clrMapOvr>
    <a:masterClrMapping/>
  </p:clrMapOvr>
  <p:transition spd="slow">
    <p:cove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4165600" cy="4114800"/>
          </a:xfrm>
        </p:spPr>
        <p:txBody>
          <a:bodyPr/>
          <a:lstStyle/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009900"/>
                </a:solidFill>
              </a:rPr>
              <a:t>Vantaggi</a:t>
            </a:r>
            <a:r>
              <a:rPr lang="it-IT" altLang="it-IT" sz="1800" dirty="0"/>
              <a:t> e </a:t>
            </a:r>
            <a:r>
              <a:rPr lang="it-IT" altLang="it-IT" sz="1800" dirty="0">
                <a:solidFill>
                  <a:srgbClr val="FFC000"/>
                </a:solidFill>
              </a:rPr>
              <a:t>limitazioni</a:t>
            </a:r>
            <a:r>
              <a:rPr lang="it-IT" altLang="it-IT" sz="1800" dirty="0"/>
              <a:t>: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009900"/>
                </a:solidFill>
              </a:rPr>
              <a:t>Potere di discriminazione molto elevato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Sensibilità limitata (&gt;50-500 </a:t>
            </a:r>
            <a:r>
              <a:rPr lang="it-IT" altLang="it-IT" sz="1800" dirty="0" err="1">
                <a:solidFill>
                  <a:srgbClr val="FFC000"/>
                </a:solidFill>
              </a:rPr>
              <a:t>ng</a:t>
            </a:r>
            <a:r>
              <a:rPr lang="it-IT" altLang="it-IT" sz="1800" dirty="0">
                <a:solidFill>
                  <a:srgbClr val="FFC000"/>
                </a:solidFill>
              </a:rPr>
              <a:t>)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Tecnica time-</a:t>
            </a:r>
            <a:r>
              <a:rPr lang="it-IT" altLang="it-IT" sz="1800" dirty="0" err="1">
                <a:solidFill>
                  <a:srgbClr val="FFC000"/>
                </a:solidFill>
              </a:rPr>
              <a:t>consuming</a:t>
            </a:r>
            <a:endParaRPr lang="it-IT" altLang="it-IT" sz="1800" dirty="0">
              <a:solidFill>
                <a:srgbClr val="FFC000"/>
              </a:solidFill>
            </a:endParaRP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Non automatizzabile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Elevato peso molecolare: non adatto per campioni degradati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Differenti alleli difficili da distinguere</a:t>
            </a:r>
            <a:r>
              <a:rPr lang="it-IT" altLang="it-IT" sz="1800" dirty="0"/>
              <a:t> </a:t>
            </a:r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>
                <a:solidFill>
                  <a:srgbClr val="FFC000"/>
                </a:solidFill>
              </a:rPr>
              <a:t>Problemi per l’interpretazione statistica</a:t>
            </a:r>
          </a:p>
          <a:p>
            <a:pPr eaLnBrk="1" hangingPunct="1">
              <a:buFont typeface="Wingdings" pitchFamily="-105" charset="2"/>
              <a:buNone/>
              <a:defRPr/>
            </a:pPr>
            <a:endParaRPr lang="it-IT" altLang="it-IT" sz="1800" dirty="0">
              <a:solidFill>
                <a:srgbClr val="FFC000"/>
              </a:solidFill>
            </a:endParaRPr>
          </a:p>
          <a:p>
            <a:pPr eaLnBrk="1" hangingPunct="1">
              <a:buFont typeface="Wingdings" pitchFamily="-105" charset="2"/>
              <a:buNone/>
              <a:defRPr/>
            </a:pPr>
            <a:endParaRPr lang="it-IT" altLang="it-IT" sz="1800" dirty="0"/>
          </a:p>
          <a:p>
            <a:pPr eaLnBrk="1" hangingPunct="1">
              <a:buFont typeface="Wingdings" pitchFamily="-105" charset="2"/>
              <a:buNone/>
              <a:defRPr/>
            </a:pPr>
            <a:endParaRPr lang="it-IT" altLang="it-IT" sz="1800" dirty="0"/>
          </a:p>
          <a:p>
            <a:pPr eaLnBrk="1" hangingPunct="1">
              <a:buFont typeface="Wingdings" pitchFamily="-105" charset="2"/>
              <a:buNone/>
              <a:defRPr/>
            </a:pPr>
            <a:endParaRPr lang="it-IT" altLang="it-IT" sz="1800" dirty="0"/>
          </a:p>
          <a:p>
            <a:pPr eaLnBrk="1" hangingPunct="1">
              <a:buFont typeface="Wingdings" pitchFamily="-105" charset="2"/>
              <a:buNone/>
              <a:defRPr/>
            </a:pPr>
            <a:r>
              <a:rPr lang="it-IT" altLang="it-IT" sz="1800" dirty="0"/>
              <a:t> </a:t>
            </a:r>
          </a:p>
        </p:txBody>
      </p:sp>
      <p:pic>
        <p:nvPicPr>
          <p:cNvPr id="129027" name="Picture 7" descr="F14-03_DNA_fingerpri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063" y="1651000"/>
            <a:ext cx="3081337" cy="4437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8" name="Line 10"/>
          <p:cNvSpPr>
            <a:spLocks noChangeShapeType="1"/>
          </p:cNvSpPr>
          <p:nvPr/>
        </p:nvSpPr>
        <p:spPr bwMode="auto">
          <a:xfrm>
            <a:off x="6400800" y="2057400"/>
            <a:ext cx="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29" name="Line 11"/>
          <p:cNvSpPr>
            <a:spLocks noChangeShapeType="1"/>
          </p:cNvSpPr>
          <p:nvPr/>
        </p:nvSpPr>
        <p:spPr bwMode="auto">
          <a:xfrm flipV="1">
            <a:off x="6096000" y="6400800"/>
            <a:ext cx="1096963" cy="19192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30" name="Line 12"/>
          <p:cNvSpPr>
            <a:spLocks noChangeShapeType="1"/>
          </p:cNvSpPr>
          <p:nvPr/>
        </p:nvSpPr>
        <p:spPr bwMode="auto">
          <a:xfrm flipV="1">
            <a:off x="6248400" y="5867400"/>
            <a:ext cx="0" cy="53340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8600" y="381000"/>
            <a:ext cx="8915400" cy="74612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1pPr>
            <a:lvl2pPr marL="37931725" indent="-37474525"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2pPr>
            <a:lvl3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3pPr>
            <a:lvl4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4pPr>
            <a:lvl5pPr eaLnBrk="0" hangingPunct="0"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ahoma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</a:br>
            <a:r>
              <a:rPr kumimoji="0" lang="it-IT" alt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Minisatelliti</a:t>
            </a: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-105" charset="0"/>
                <a:ea typeface="ＭＳ Ｐゴシック" pitchFamily="-105" charset="-128"/>
                <a:cs typeface="+mn-cs"/>
              </a:rPr>
              <a:t>: vantaggi e limitazioni</a:t>
            </a:r>
          </a:p>
        </p:txBody>
      </p:sp>
      <p:sp>
        <p:nvSpPr>
          <p:cNvPr id="129033" name="CasellaDiTesto 2"/>
          <p:cNvSpPr txBox="1">
            <a:spLocks noChangeArrowheads="1"/>
          </p:cNvSpPr>
          <p:nvPr/>
        </p:nvSpPr>
        <p:spPr bwMode="auto">
          <a:xfrm>
            <a:off x="914400" y="5118100"/>
            <a:ext cx="431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Note sulla nomenclatura: ambiguità relativa ai termini RFLP, VNTR, DNA fingerprinting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Introduzione di sonde che riconoscono un solo locus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46995"/>
      </p:ext>
    </p:extLst>
  </p:cSld>
  <p:clrMapOvr>
    <a:masterClrMapping/>
  </p:clrMapOvr>
  <p:transition spd="slow">
    <p:cover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848600" cy="1431925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/>
              <a:t>Identificazione e tipizzazione di polimorfismi Alu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974725" y="1981200"/>
            <a:ext cx="4283075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Identificazione: ricerca in database di elementi Alu giovani (famiglia Alu Y), che hanno una più elevata probabilità di essere stati trasposti durante l’evoluzione umana e quindi di essere polimorfici.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Tipizzazione: tramite PCR, con primers che fiancheggiano il sito di inserzione ed elettroforesi su gel d’agarosio.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Sono i polimorfismi più facili da analizzare </a:t>
            </a:r>
          </a:p>
        </p:txBody>
      </p:sp>
      <p:pic>
        <p:nvPicPr>
          <p:cNvPr id="47108" name="Picture 5" descr="04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91" b="5263"/>
          <a:stretch>
            <a:fillRect/>
          </a:stretch>
        </p:blipFill>
        <p:spPr>
          <a:xfrm>
            <a:off x="5791200" y="1600200"/>
            <a:ext cx="29337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6520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990600" y="304800"/>
            <a:ext cx="8763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 e tipizzazione di polimorfismi LINE1</a:t>
            </a: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838200" y="2968625"/>
            <a:ext cx="428307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Identificazione: ricerca in database di elementi LINE1 giovani (famiglia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), che hanno una più elevata probabilità di essere stati trasposti durante l’evoluzione umana e quindi di essere polimorfici.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Tipizzazione: tramite PCR (vedi figura), Poiché</a:t>
            </a:r>
            <a:r>
              <a:rPr kumimoji="0" lang="it-IT" altLang="it-IT" sz="1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sono generalmente lunghi, si utilizza in genere un </a:t>
            </a:r>
            <a:r>
              <a:rPr kumimoji="0" lang="it-IT" altLang="it-IT" sz="1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primer</a:t>
            </a:r>
            <a:r>
              <a:rPr kumimoji="0" lang="it-IT" altLang="it-IT" sz="1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interno ed uno esterno unitamente ad una coppia esterna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 In alternativa: long-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range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PCR</a:t>
            </a:r>
          </a:p>
        </p:txBody>
      </p:sp>
      <p:pic>
        <p:nvPicPr>
          <p:cNvPr id="48132" name="Picture 8" descr="04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7"/>
          <a:stretch>
            <a:fillRect/>
          </a:stretch>
        </p:blipFill>
        <p:spPr bwMode="auto">
          <a:xfrm>
            <a:off x="5294313" y="1752600"/>
            <a:ext cx="36337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3180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899592" y="-387424"/>
            <a:ext cx="8763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Identificazione e tipizzazione di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CNVs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579178"/>
            <a:ext cx="4824536" cy="627882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88024" y="1196752"/>
            <a:ext cx="387798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Tecnica CGH,</a:t>
            </a:r>
          </a:p>
          <a:p>
            <a:r>
              <a:rPr lang="it-IT" dirty="0"/>
              <a:t>Comparative </a:t>
            </a:r>
            <a:r>
              <a:rPr lang="it-IT" dirty="0" err="1"/>
              <a:t>Genomic</a:t>
            </a:r>
            <a:r>
              <a:rPr lang="it-IT" dirty="0"/>
              <a:t> </a:t>
            </a:r>
            <a:r>
              <a:rPr lang="it-IT" dirty="0" err="1"/>
              <a:t>Hybridization</a:t>
            </a:r>
            <a:endParaRPr lang="it-IT" dirty="0"/>
          </a:p>
          <a:p>
            <a:endParaRPr lang="it-IT" dirty="0"/>
          </a:p>
          <a:p>
            <a:r>
              <a:rPr lang="it-IT" dirty="0"/>
              <a:t>Altre tecniche:</a:t>
            </a:r>
          </a:p>
          <a:p>
            <a:endParaRPr lang="it-IT" dirty="0"/>
          </a:p>
          <a:p>
            <a:r>
              <a:rPr lang="it-IT" dirty="0"/>
              <a:t>SNP-</a:t>
            </a:r>
            <a:r>
              <a:rPr lang="it-IT" dirty="0" err="1"/>
              <a:t>based</a:t>
            </a:r>
            <a:r>
              <a:rPr lang="it-IT" dirty="0"/>
              <a:t> </a:t>
            </a:r>
            <a:r>
              <a:rPr lang="it-IT" dirty="0" err="1"/>
              <a:t>detection</a:t>
            </a:r>
            <a:endParaRPr lang="it-IT" dirty="0"/>
          </a:p>
          <a:p>
            <a:r>
              <a:rPr lang="it-IT" dirty="0"/>
              <a:t>Read </a:t>
            </a:r>
            <a:r>
              <a:rPr lang="it-IT" dirty="0" err="1"/>
              <a:t>depth</a:t>
            </a:r>
            <a:r>
              <a:rPr lang="it-IT" dirty="0"/>
              <a:t> in NG </a:t>
            </a:r>
            <a:r>
              <a:rPr lang="it-IT"/>
              <a:t>sequencing</a:t>
            </a:r>
            <a:endParaRPr lang="it-IT" dirty="0"/>
          </a:p>
          <a:p>
            <a:r>
              <a:rPr lang="it-IT" dirty="0"/>
              <a:t>PCR quantitativa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1931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11560" y="476672"/>
            <a:ext cx="74998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zione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delle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frequenze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alleliche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per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endParaRPr lang="en-US" altLang="it-IT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(2)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Mutazione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bidirezionale</a:t>
            </a: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066800" y="2147888"/>
            <a:ext cx="7315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>
              <a:defRPr/>
            </a:pP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Consideriamo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un 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singolo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locus con due 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alleli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A e a</a:t>
            </a:r>
          </a:p>
          <a:p>
            <a:pPr lvl="0">
              <a:defRPr/>
            </a:pPr>
            <a:endParaRPr lang="en-US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fr.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) = </a:t>
            </a:r>
            <a:r>
              <a:rPr lang="en-US" altLang="it-IT" i="1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</a:p>
          <a:p>
            <a:pPr lvl="0">
              <a:defRPr/>
            </a:pP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fr.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) = </a:t>
            </a:r>
            <a:r>
              <a:rPr lang="en-US" altLang="it-IT" i="1" dirty="0">
                <a:solidFill>
                  <a:srgbClr val="000000"/>
                </a:solidFill>
                <a:latin typeface="Arial" panose="020B0604020202020204" pitchFamily="34" charset="0"/>
              </a:rPr>
              <a:t>q</a:t>
            </a:r>
          </a:p>
          <a:p>
            <a:pPr lvl="0">
              <a:defRPr/>
            </a:pPr>
            <a:endParaRPr lang="en-US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Supponiamo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che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muti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in </a:t>
            </a:r>
            <a:r>
              <a:rPr lang="en-US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	con </a:t>
            </a:r>
            <a:r>
              <a:rPr lang="en-US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tasso</a:t>
            </a:r>
            <a:r>
              <a:rPr lang="en-US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000000"/>
                </a:solidFill>
                <a:latin typeface="Symbol" panose="05050102010706020507" pitchFamily="18" charset="2"/>
              </a:rPr>
              <a:t>m 	(</a:t>
            </a:r>
            <a:r>
              <a:rPr lang="en-US" altLang="it-IT" i="1" dirty="0">
                <a:solidFill>
                  <a:srgbClr val="000000"/>
                </a:solidFill>
                <a:latin typeface="+mj-lt"/>
              </a:rPr>
              <a:t>mu</a:t>
            </a:r>
            <a:r>
              <a:rPr lang="en-US" altLang="it-IT" i="1" dirty="0">
                <a:solidFill>
                  <a:srgbClr val="000000"/>
                </a:solidFill>
                <a:latin typeface="Symbol" panose="05050102010706020507" pitchFamily="18" charset="2"/>
              </a:rPr>
              <a:t>)</a:t>
            </a:r>
          </a:p>
          <a:p>
            <a:pPr lvl="0">
              <a:defRPr/>
            </a:pPr>
            <a:endParaRPr lang="en-US" altLang="it-IT" i="1" dirty="0">
              <a:solidFill>
                <a:srgbClr val="000000"/>
              </a:solidFill>
            </a:endParaRPr>
          </a:p>
          <a:p>
            <a:pPr lvl="0">
              <a:defRPr/>
            </a:pPr>
            <a:r>
              <a:rPr lang="en-US" altLang="it-IT" dirty="0">
                <a:solidFill>
                  <a:srgbClr val="000000"/>
                </a:solidFill>
              </a:rPr>
              <a:t>E </a:t>
            </a:r>
            <a:r>
              <a:rPr lang="en-US" altLang="it-IT" dirty="0" err="1">
                <a:solidFill>
                  <a:srgbClr val="000000"/>
                </a:solidFill>
              </a:rPr>
              <a:t>che</a:t>
            </a:r>
            <a:r>
              <a:rPr lang="en-US" altLang="it-IT" dirty="0">
                <a:solidFill>
                  <a:srgbClr val="000000"/>
                </a:solidFill>
              </a:rPr>
              <a:t> </a:t>
            </a:r>
            <a:r>
              <a:rPr lang="en-US" altLang="it-IT" b="1" dirty="0">
                <a:solidFill>
                  <a:srgbClr val="000000"/>
                </a:solidFill>
              </a:rPr>
              <a:t>a</a:t>
            </a:r>
            <a:r>
              <a:rPr lang="en-US" altLang="it-IT" dirty="0">
                <a:solidFill>
                  <a:srgbClr val="000000"/>
                </a:solidFill>
              </a:rPr>
              <a:t> </a:t>
            </a:r>
            <a:r>
              <a:rPr lang="en-US" altLang="it-IT" dirty="0" err="1">
                <a:solidFill>
                  <a:srgbClr val="000000"/>
                </a:solidFill>
              </a:rPr>
              <a:t>retromuti</a:t>
            </a:r>
            <a:r>
              <a:rPr lang="en-US" altLang="it-IT" dirty="0">
                <a:solidFill>
                  <a:srgbClr val="000000"/>
                </a:solidFill>
              </a:rPr>
              <a:t> in </a:t>
            </a:r>
            <a:r>
              <a:rPr lang="en-US" altLang="it-IT" b="1" dirty="0">
                <a:solidFill>
                  <a:srgbClr val="000000"/>
                </a:solidFill>
              </a:rPr>
              <a:t>A</a:t>
            </a:r>
            <a:r>
              <a:rPr lang="en-US" altLang="it-IT" dirty="0">
                <a:solidFill>
                  <a:srgbClr val="000000"/>
                </a:solidFill>
              </a:rPr>
              <a:t> 		con </a:t>
            </a:r>
            <a:r>
              <a:rPr lang="en-US" altLang="it-IT" dirty="0" err="1">
                <a:solidFill>
                  <a:srgbClr val="000000"/>
                </a:solidFill>
              </a:rPr>
              <a:t>tasso</a:t>
            </a:r>
            <a:r>
              <a:rPr lang="en-US" altLang="it-IT" dirty="0">
                <a:solidFill>
                  <a:srgbClr val="000000"/>
                </a:solidFill>
              </a:rPr>
              <a:t> </a:t>
            </a:r>
            <a:r>
              <a:rPr lang="en-US" altLang="it-IT" i="1" dirty="0">
                <a:solidFill>
                  <a:srgbClr val="000000"/>
                </a:solidFill>
                <a:latin typeface="Symbol" panose="05050102010706020507" pitchFamily="18" charset="2"/>
              </a:rPr>
              <a:t>n 	(</a:t>
            </a:r>
            <a:r>
              <a:rPr lang="en-US" altLang="it-IT" i="1" dirty="0" err="1">
                <a:solidFill>
                  <a:srgbClr val="000000"/>
                </a:solidFill>
                <a:latin typeface="+mj-lt"/>
              </a:rPr>
              <a:t>ni</a:t>
            </a:r>
            <a:r>
              <a:rPr lang="en-US" altLang="it-IT" i="1" dirty="0">
                <a:solidFill>
                  <a:srgbClr val="000000"/>
                </a:solidFill>
                <a:latin typeface="Symbol" panose="05050102010706020507" pitchFamily="18" charset="2"/>
              </a:rPr>
              <a:t>)</a:t>
            </a:r>
            <a:endParaRPr lang="en-US" alt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12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11560" y="476672"/>
            <a:ext cx="74998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Varia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zione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delle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frequenze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alleliche</a:t>
            </a:r>
            <a:r>
              <a:rPr lang="en-US" altLang="it-IT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per </a:t>
            </a:r>
            <a:r>
              <a:rPr lang="en-US" altLang="it-IT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mutazione</a:t>
            </a:r>
            <a:endParaRPr lang="en-US" altLang="it-IT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(2)</a:t>
            </a:r>
            <a:r>
              <a:rPr kumimoji="0" lang="en-US" altLang="it-IT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Mutazione</a:t>
            </a:r>
            <a:r>
              <a:rPr kumimoji="0" lang="en-US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bidirezionale</a:t>
            </a:r>
            <a:endParaRPr kumimoji="0" lang="en-US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1" name="Rectangle 7"/>
              <p:cNvSpPr>
                <a:spLocks noChangeArrowheads="1"/>
              </p:cNvSpPr>
              <p:nvPr/>
            </p:nvSpPr>
            <p:spPr bwMode="auto">
              <a:xfrm>
                <a:off x="1066800" y="2147888"/>
                <a:ext cx="7315200" cy="48635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Dopo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una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generazione</a:t>
                </a:r>
                <a:r>
                  <a:rPr kumimoji="0" lang="en-US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it-IT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avremo</a:t>
                </a:r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alt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it-IT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m:rPr>
                          <m:sty m:val="p"/>
                        </m:rP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 lvl="0">
                  <a:defRPr/>
                </a:pPr>
                <a:endPara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+mn-cs"/>
                  </a:rPr>
                  <a:t>La variazione di frequenza allelica in una generazione sarà: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it-IT" alt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it-IT" alt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kumimoji="0" lang="it-IT" alt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kumimoji="0" lang="it-IT" alt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0" lang="it-IT" alt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it-IT" alt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alt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m:rPr>
                        <m:sty m:val="p"/>
                      </m:rPr>
                      <a:rPr lang="it-IT" alt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it-IT" altLang="it-IT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m:rPr>
                        <m:sty m:val="p"/>
                      </m:rPr>
                      <a:rPr lang="el-GR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l-GR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a:rPr lang="it-IT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it-IT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alt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e>
                      </m:d>
                      <m:r>
                        <a:rPr lang="it-IT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it-IT" altLang="it-IT" dirty="0">
                    <a:solidFill>
                      <a:srgbClr val="000000"/>
                    </a:solidFill>
                    <a:latin typeface="+mn-lt"/>
                    <a:ea typeface="Cambria Math" panose="02040503050406030204" pitchFamily="18" charset="0"/>
                  </a:rPr>
                  <a:t>All’equilibrio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altLang="it-IT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it-IT" alt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altLang="it-IT" dirty="0">
                    <a:solidFill>
                      <a:srgbClr val="000000"/>
                    </a:solidFill>
                    <a:latin typeface="+mn-lt"/>
                    <a:ea typeface="Cambria Math" panose="02040503050406030204" pitchFamily="18" charset="0"/>
                  </a:rPr>
                  <a:t>= 0</a:t>
                </a:r>
              </a:p>
              <a:p>
                <a:pPr>
                  <a:defRPr/>
                </a:pPr>
                <a:endParaRPr lang="it-IT" altLang="it-IT" dirty="0">
                  <a:solidFill>
                    <a:srgbClr val="000000"/>
                  </a:solidFill>
                  <a:latin typeface="+mn-lt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alt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e>
                      </m:d>
                      <m:r>
                        <a:rPr lang="it-IT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:endParaRPr lang="it-IT" altLang="it-IT" dirty="0">
                  <a:solidFill>
                    <a:srgbClr val="000000"/>
                  </a:solidFill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altLang="it-IT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altLang="it-IT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it-IT" altLang="it-IT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it-IT" altLang="it-IT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altLang="it-IT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it-IT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</m:d>
                            </m:den>
                          </m:f>
                        </m:e>
                      </m:box>
                      <m:r>
                        <a:rPr lang="it-IT" altLang="it-IT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r>
                        <a:rPr lang="it-IT" altLang="it-IT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it-IT" altLang="it-IT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</m:t>
                      </m:r>
                      <m:acc>
                        <m:accPr>
                          <m:chr m:val="̂"/>
                          <m:ctrlPr>
                            <a:rPr lang="it-IT" altLang="it-IT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altLang="it-IT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it-IT" altLang="it-IT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it-IT" altLang="it-IT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it-IT" altLang="it-IT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altLang="it-IT" sz="3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altLang="it-IT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e>
                              </m:d>
                            </m:den>
                          </m:f>
                        </m:e>
                      </m:box>
                    </m:oMath>
                  </m:oMathPara>
                </a14:m>
                <a:endParaRPr kumimoji="0" lang="en-US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it-IT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51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2147888"/>
                <a:ext cx="7315200" cy="4863511"/>
              </a:xfrm>
              <a:prstGeom prst="rect">
                <a:avLst/>
              </a:prstGeom>
              <a:blipFill>
                <a:blip r:embed="rId2"/>
                <a:stretch>
                  <a:fillRect l="-667" t="-6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453923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iflesso">
  <a:themeElements>
    <a:clrScheme name="Rifless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ifless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Rifless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Riflesso">
  <a:themeElements>
    <a:clrScheme name="Rifless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ifless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Rifless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Riflesso">
  <a:themeElements>
    <a:clrScheme name="Rifless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ifless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Rifless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Riflesso">
  <a:themeElements>
    <a:clrScheme name="Riflesso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Rifless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Riflesso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flesso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flesso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33154</TotalTime>
  <Words>4072</Words>
  <Application>Microsoft Office PowerPoint</Application>
  <PresentationFormat>Presentazione su schermo (4:3)</PresentationFormat>
  <Paragraphs>528</Paragraphs>
  <Slides>74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7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74</vt:i4>
      </vt:variant>
    </vt:vector>
  </HeadingPairs>
  <TitlesOfParts>
    <vt:vector size="96" baseType="lpstr">
      <vt:lpstr>Andalus</vt:lpstr>
      <vt:lpstr>Arial</vt:lpstr>
      <vt:lpstr>Calibri</vt:lpstr>
      <vt:lpstr>Cambria Math</vt:lpstr>
      <vt:lpstr>Courier New</vt:lpstr>
      <vt:lpstr>Franklin Gothic Medium</vt:lpstr>
      <vt:lpstr>Gill Sans MT</vt:lpstr>
      <vt:lpstr>Symbol</vt:lpstr>
      <vt:lpstr>Tahoma</vt:lpstr>
      <vt:lpstr>Times New Roman</vt:lpstr>
      <vt:lpstr>Verdana</vt:lpstr>
      <vt:lpstr>Wingdings</vt:lpstr>
      <vt:lpstr>Wingdings 2</vt:lpstr>
      <vt:lpstr>Struttura predefinita</vt:lpstr>
      <vt:lpstr>Riflesso</vt:lpstr>
      <vt:lpstr>Default Design</vt:lpstr>
      <vt:lpstr>1_Riflesso</vt:lpstr>
      <vt:lpstr>Solstizio</vt:lpstr>
      <vt:lpstr>2_Riflesso</vt:lpstr>
      <vt:lpstr>4_Riflesso</vt:lpstr>
      <vt:lpstr>Equation</vt:lpstr>
      <vt:lpstr>PHOTO-PAINT Essentials</vt:lpstr>
      <vt:lpstr>Presentazione standard di PowerPoint</vt:lpstr>
      <vt:lpstr>Mutazione</vt:lpstr>
      <vt:lpstr>Assunti della legge di Hardy-Weinberg</vt:lpstr>
      <vt:lpstr>Presentazione standard di PowerPoint</vt:lpstr>
      <vt:lpstr>Variazione delle frequenze alleliche per effetto della mutazione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Alcune misure di variabilità genetica</vt:lpstr>
      <vt:lpstr>Presentazione standard di PowerPoint</vt:lpstr>
      <vt:lpstr>Presentazione standard di PowerPoint</vt:lpstr>
      <vt:lpstr>Presentazione standard di PowerPoint</vt:lpstr>
      <vt:lpstr>La variabilità genetica a livello molecolare</vt:lpstr>
      <vt:lpstr>La variabilità genetica a livello molecolare</vt:lpstr>
      <vt:lpstr>La variabilità genetica a livello molecolare</vt:lpstr>
      <vt:lpstr>La variabilità genetica a livello molecolare</vt:lpstr>
      <vt:lpstr>La variabilità genetica a livello molecolare</vt:lpstr>
      <vt:lpstr>La variabilità genetica a livello molecolare</vt:lpstr>
      <vt:lpstr>La variabilità genetica a livello molecolare 1. singole sostituzioni nucleotidiche (SNS)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Variabilità e mutabilità del genoma umano  3. microsatelliti o short tandem repeats (STRs) Variabilità</vt:lpstr>
      <vt:lpstr>Presentazione standard di PowerPoint</vt:lpstr>
      <vt:lpstr>Presentazione standard di PowerPoint</vt:lpstr>
      <vt:lpstr>Variabilità e mutabilità del genoma umano  4. Minisatelliti Generalità</vt:lpstr>
      <vt:lpstr>Variabilità e mutabilità del genoma umano  4. Minisatelliti Variabilità e mutabilità</vt:lpstr>
      <vt:lpstr>Presentazione standard di PowerPoint</vt:lpstr>
      <vt:lpstr>Variabilità e mutabilità del genoma umano  6. Elementi trasponibili Variabilità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Tecniche di laboratorio per lo studio della variabilità genetica</vt:lpstr>
      <vt:lpstr>Tecniche di laboratorio per lo studio della variabilità genetica</vt:lpstr>
      <vt:lpstr>Metodi: PCR</vt:lpstr>
      <vt:lpstr>Metodi: identificazione di nuove mutazioni</vt:lpstr>
      <vt:lpstr>Identificazione di nuove mutazioni: SSCP (single strand conformational polymorphism)</vt:lpstr>
      <vt:lpstr>Identificazione di nuove mutazioni: DHPLC (denaturing high performance liquid chromatography)</vt:lpstr>
      <vt:lpstr>Identificazione di nuove mutazioni: sequenziamento Sanger</vt:lpstr>
      <vt:lpstr>Presentazione standard di PowerPoint</vt:lpstr>
      <vt:lpstr>Presentazione standard di PowerPoint</vt:lpstr>
      <vt:lpstr>ricerca di SNPs noti in database</vt:lpstr>
      <vt:lpstr>Presentazione standard di PowerPoint</vt:lpstr>
      <vt:lpstr>Tipizzazione di mutazioni (SNPs) note: basi molecolari</vt:lpstr>
      <vt:lpstr>Tipizzazione di mutazioni (SNPs) note: RFLP assay </vt:lpstr>
      <vt:lpstr>Tipizzazione di mutazioni (SNPs) note: primer extension</vt:lpstr>
      <vt:lpstr>Tipizzazione di mutazioni (SNPs) note: Strumentazione</vt:lpstr>
      <vt:lpstr>Tipizzazione di mutazioni (SNPs) note: SNP array</vt:lpstr>
      <vt:lpstr>Identificazione e tipizzazione di microsatelliti</vt:lpstr>
      <vt:lpstr>Presentazione standard di PowerPoint</vt:lpstr>
      <vt:lpstr>Tipizzazione di  microsatelliti con elettroforesi capillare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Identificazione e tipizzazione di polimorfismi Alu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Genetica</dc:creator>
  <cp:lastModifiedBy>Fulvio Cruciani</cp:lastModifiedBy>
  <cp:revision>416</cp:revision>
  <dcterms:created xsi:type="dcterms:W3CDTF">2014-05-23T12:00:13Z</dcterms:created>
  <dcterms:modified xsi:type="dcterms:W3CDTF">2023-10-10T21:12:00Z</dcterms:modified>
</cp:coreProperties>
</file>