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1" r:id="rId3"/>
  </p:sldMasterIdLst>
  <p:notesMasterIdLst>
    <p:notesMasterId r:id="rId42"/>
  </p:notesMasterIdLst>
  <p:sldIdLst>
    <p:sldId id="389" r:id="rId4"/>
    <p:sldId id="319" r:id="rId5"/>
    <p:sldId id="360" r:id="rId6"/>
    <p:sldId id="302" r:id="rId7"/>
    <p:sldId id="303" r:id="rId8"/>
    <p:sldId id="304" r:id="rId9"/>
    <p:sldId id="424" r:id="rId10"/>
    <p:sldId id="305" r:id="rId11"/>
    <p:sldId id="422" r:id="rId12"/>
    <p:sldId id="320" r:id="rId13"/>
    <p:sldId id="375" r:id="rId14"/>
    <p:sldId id="306" r:id="rId15"/>
    <p:sldId id="307" r:id="rId16"/>
    <p:sldId id="308" r:id="rId17"/>
    <p:sldId id="423" r:id="rId18"/>
    <p:sldId id="426" r:id="rId19"/>
    <p:sldId id="429" r:id="rId20"/>
    <p:sldId id="425" r:id="rId21"/>
    <p:sldId id="428" r:id="rId22"/>
    <p:sldId id="427" r:id="rId23"/>
    <p:sldId id="321" r:id="rId24"/>
    <p:sldId id="372" r:id="rId25"/>
    <p:sldId id="309" r:id="rId26"/>
    <p:sldId id="310" r:id="rId27"/>
    <p:sldId id="311" r:id="rId28"/>
    <p:sldId id="432" r:id="rId29"/>
    <p:sldId id="313" r:id="rId30"/>
    <p:sldId id="430" r:id="rId31"/>
    <p:sldId id="431" r:id="rId32"/>
    <p:sldId id="316" r:id="rId33"/>
    <p:sldId id="433" r:id="rId34"/>
    <p:sldId id="374" r:id="rId35"/>
    <p:sldId id="373" r:id="rId36"/>
    <p:sldId id="317" r:id="rId37"/>
    <p:sldId id="322" r:id="rId38"/>
    <p:sldId id="455" r:id="rId39"/>
    <p:sldId id="434" r:id="rId40"/>
    <p:sldId id="456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62" autoAdjust="0"/>
    <p:restoredTop sz="59417" autoAdjust="0"/>
  </p:normalViewPr>
  <p:slideViewPr>
    <p:cSldViewPr>
      <p:cViewPr varScale="1">
        <p:scale>
          <a:sx n="77" d="100"/>
          <a:sy n="77" d="100"/>
        </p:scale>
        <p:origin x="13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58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P,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11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1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75851-CF92-474A-A8B1-1A8574C8DF0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9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84005-0E8D-4919-8DD1-82FA89418BE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2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082A8-0FD8-4E2E-B269-6F52E6CDAEC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0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739B8-D7B1-40ED-970B-D3D391F20A3B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923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03210-BA30-4650-BBE2-2F28FACF931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8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3EF58-75F4-48AA-AD59-7957217B1E3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98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AC3E6-DCB0-4805-87D1-66A5F6F996E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73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E56EE-4E3C-48AE-BE8B-DD201E7E4F24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D9B867-90F8-480B-9F8F-17B7370BAE4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7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C3B9-515F-4B16-B9E8-7D88BE321AEE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2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6B842-B3D9-4E51-8464-E9B124A9BCF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88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61FA4-8AA5-42E4-A872-CF6CDC8C4276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9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D5F98-8B4A-47F1-964C-D933491EFC94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29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11CCB-2474-4CE3-8894-C48E3C12DE8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2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BAF8E-F884-44EB-A1CA-1D492E0AA3B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993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6ECD6-F746-40FD-A0AD-0D2E6196B81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A66C9-25CA-4EF3-BB09-CC32EDAA5B5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9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57D48-0F96-4881-BB77-EFD3AB05A56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4C194-7657-48A6-A5C9-937A34E633C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91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0721E-48BA-4C9C-ACBD-38415EA342B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06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2BA73-1032-49B0-B706-B1669D0096C3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7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FAB5D-1EBE-4CBE-8BFD-8C49EB73DC4C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8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29A392-12F4-41DB-8C32-44354A5E818E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32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0CEDB-8C85-4119-BF10-B582985D871E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05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73948-3EDA-4C62-A7C8-768ED05C5AE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48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A070E9-4C7C-4575-BDC1-06F0FCF7E570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FEBE2-96C2-4525-BDD0-BC6B90624E34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F90BDF-A36B-4662-975A-9DEFB2A4835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ulvio.cruciani@uniroma1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705323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je.oxfordjournals.org/content/38/6/1453/T1.expansion.html#fn-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A.A 2023/24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2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studenti: </a:t>
            </a:r>
            <a:r>
              <a:rPr lang="it-IT" altLang="en-US" sz="2000" dirty="0">
                <a:solidFill>
                  <a:srgbClr val="FFFF00"/>
                </a:solidFill>
              </a:rPr>
              <a:t>sempre</a:t>
            </a:r>
            <a:r>
              <a:rPr lang="it-IT" altLang="en-US" sz="2000" dirty="0">
                <a:solidFill>
                  <a:schemeClr val="bg1"/>
                </a:solidFill>
              </a:rPr>
              <a:t> (appuntamento via email/telefono)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2" y="692697"/>
            <a:ext cx="87828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8772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Italia i matrimoni tra consanguinei corrispondono circa a 1%.</a:t>
            </a:r>
          </a:p>
          <a:p>
            <a:r>
              <a:rPr lang="it-IT" dirty="0"/>
              <a:t>In genetica clinica si indica come «matrimonio consanguineo» quello tra cugini primi o parenti più stretti.</a:t>
            </a:r>
          </a:p>
        </p:txBody>
      </p:sp>
    </p:spTree>
    <p:extLst>
      <p:ext uri="{BB962C8B-B14F-4D97-AF65-F5344CB8AC3E}">
        <p14:creationId xmlns:p14="http://schemas.microsoft.com/office/powerpoint/2010/main" val="121786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Arab pedigrees showing high level of consanguinity, large family size, and several affected children in different </a:t>
            </a:r>
            <a:r>
              <a:rPr lang="en-US" dirty="0" err="1"/>
              <a:t>sibships</a:t>
            </a:r>
            <a:endParaRPr lang="it-IT" dirty="0"/>
          </a:p>
        </p:txBody>
      </p:sp>
      <p:pic>
        <p:nvPicPr>
          <p:cNvPr id="64514" name="Picture 2" descr="C:\Users\Fulvio\Desktop\two Arab 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79845" cy="45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Fulvio\Desktop\matrimoni tra cugini pr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0" y="764704"/>
            <a:ext cx="495191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1960" y="4365104"/>
            <a:ext cx="46085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rates of marriages between first cousins among Arabs.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7950" y="646806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Al-</a:t>
            </a:r>
            <a:r>
              <a:rPr lang="en-US" dirty="0" err="1"/>
              <a:t>Gazali</a:t>
            </a:r>
            <a:r>
              <a:rPr lang="en-US" dirty="0"/>
              <a:t> et al. (2006) Genetic disorders in the Arab world. </a:t>
            </a:r>
            <a:r>
              <a:rPr lang="en-US" dirty="0">
                <a:hlinkClick r:id="rId4" tooltip="BMJ (Clinical research ed.)."/>
              </a:rPr>
              <a:t>BMJ</a:t>
            </a:r>
            <a:r>
              <a:rPr lang="en-US" dirty="0"/>
              <a:t> 333:831-4.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06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Calcolo del coefficiente di inincrocio dagli alberi genealogici</a:t>
            </a:r>
          </a:p>
        </p:txBody>
      </p:sp>
      <p:graphicFrame>
        <p:nvGraphicFramePr>
          <p:cNvPr id="7171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50898"/>
              </p:ext>
            </p:extLst>
          </p:nvPr>
        </p:nvGraphicFramePr>
        <p:xfrm>
          <a:off x="18288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334000" cy="431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38100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3" name="Oval 23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4" name="Oval 2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29718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42672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62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0" name="Oval 31"/>
          <p:cNvSpPr>
            <a:spLocks noChangeArrowheads="1"/>
          </p:cNvSpPr>
          <p:nvPr/>
        </p:nvSpPr>
        <p:spPr bwMode="auto">
          <a:xfrm>
            <a:off x="5791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44958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6418262" y="1202376"/>
            <a:ext cx="253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 dirty="0">
                <a:solidFill>
                  <a:schemeClr val="tx1"/>
                </a:solidFill>
                <a:latin typeface="Times" pitchFamily="18" charset="0"/>
              </a:rPr>
              <a:t>Incrocio tra cugini primi</a:t>
            </a:r>
          </a:p>
        </p:txBody>
      </p:sp>
      <p:sp>
        <p:nvSpPr>
          <p:cNvPr id="7185" name="Oval 37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6" name="Oval 38"/>
          <p:cNvSpPr>
            <a:spLocks noChangeArrowheads="1"/>
          </p:cNvSpPr>
          <p:nvPr/>
        </p:nvSpPr>
        <p:spPr bwMode="auto">
          <a:xfrm>
            <a:off x="6705600" y="4419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7" name="Oval 39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8" name="Oval 40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9" name="Oval 4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3" name="Oval 43"/>
          <p:cNvSpPr>
            <a:spLocks noChangeArrowheads="1"/>
          </p:cNvSpPr>
          <p:nvPr/>
        </p:nvSpPr>
        <p:spPr bwMode="auto">
          <a:xfrm>
            <a:off x="26670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4" name="Oval 44"/>
          <p:cNvSpPr>
            <a:spLocks noChangeArrowheads="1"/>
          </p:cNvSpPr>
          <p:nvPr/>
        </p:nvSpPr>
        <p:spPr bwMode="auto">
          <a:xfrm>
            <a:off x="59436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92" name="Oval 45"/>
          <p:cNvSpPr>
            <a:spLocks noChangeArrowheads="1"/>
          </p:cNvSpPr>
          <p:nvPr/>
        </p:nvSpPr>
        <p:spPr bwMode="auto">
          <a:xfrm>
            <a:off x="6172200" y="541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75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7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7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7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7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7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7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2" grpId="0" animBg="1"/>
      <p:bldP spid="107546" grpId="0" animBg="1"/>
      <p:bldP spid="107547" grpId="0" animBg="1"/>
      <p:bldP spid="107549" grpId="0" animBg="1"/>
      <p:bldP spid="107552" grpId="0" animBg="1"/>
      <p:bldP spid="107563" grpId="0" animBg="1"/>
      <p:bldP spid="1075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Calcolo del coefficiente di inincrocio dagli alberi genealogici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410200" cy="531659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it-IT" sz="2400">
                <a:cs typeface="Arial" charset="0"/>
              </a:rPr>
              <a:t>F =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86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33400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28956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8382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10668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43434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8" name="Freeform 24"/>
          <p:cNvSpPr>
            <a:spLocks/>
          </p:cNvSpPr>
          <p:nvPr/>
        </p:nvSpPr>
        <p:spPr bwMode="auto">
          <a:xfrm>
            <a:off x="1016000" y="2590800"/>
            <a:ext cx="1117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Freeform 25"/>
          <p:cNvSpPr>
            <a:spLocks/>
          </p:cNvSpPr>
          <p:nvPr/>
        </p:nvSpPr>
        <p:spPr bwMode="auto">
          <a:xfrm rot="-1540609">
            <a:off x="331788" y="4725988"/>
            <a:ext cx="1085850" cy="4032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Freeform 26"/>
          <p:cNvSpPr>
            <a:spLocks/>
          </p:cNvSpPr>
          <p:nvPr/>
        </p:nvSpPr>
        <p:spPr bwMode="auto">
          <a:xfrm rot="-6026444">
            <a:off x="1315244" y="5682456"/>
            <a:ext cx="1189038" cy="11017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7"/>
          <p:cNvSpPr>
            <a:spLocks/>
          </p:cNvSpPr>
          <p:nvPr/>
        </p:nvSpPr>
        <p:spPr bwMode="auto">
          <a:xfrm flipH="1">
            <a:off x="2362200" y="2667000"/>
            <a:ext cx="2133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Freeform 28"/>
          <p:cNvSpPr>
            <a:spLocks/>
          </p:cNvSpPr>
          <p:nvPr/>
        </p:nvSpPr>
        <p:spPr bwMode="auto">
          <a:xfrm rot="-1540609">
            <a:off x="4035425" y="4560888"/>
            <a:ext cx="204788" cy="938212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3" name="Freeform 30"/>
          <p:cNvSpPr>
            <a:spLocks/>
          </p:cNvSpPr>
          <p:nvPr/>
        </p:nvSpPr>
        <p:spPr bwMode="auto">
          <a:xfrm rot="15573556" flipV="1">
            <a:off x="3402013" y="5419725"/>
            <a:ext cx="762000" cy="13843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838200" y="27432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152400" y="4800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1066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7" name="Rectangle 34"/>
          <p:cNvSpPr>
            <a:spLocks noChangeArrowheads="1"/>
          </p:cNvSpPr>
          <p:nvPr/>
        </p:nvSpPr>
        <p:spPr bwMode="auto">
          <a:xfrm>
            <a:off x="3733800" y="2667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8" name="Rectangle 35"/>
          <p:cNvSpPr>
            <a:spLocks noChangeArrowheads="1"/>
          </p:cNvSpPr>
          <p:nvPr/>
        </p:nvSpPr>
        <p:spPr bwMode="auto">
          <a:xfrm>
            <a:off x="3657600" y="4572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9" name="Rectangle 36"/>
          <p:cNvSpPr>
            <a:spLocks noChangeArrowheads="1"/>
          </p:cNvSpPr>
          <p:nvPr/>
        </p:nvSpPr>
        <p:spPr bwMode="auto">
          <a:xfrm>
            <a:off x="4114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185862" y="1258504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latin typeface="Times" pitchFamily="18" charset="0"/>
              </a:rPr>
              <a:t>(½)</a:t>
            </a:r>
            <a:r>
              <a:rPr lang="en-US" altLang="it-IT" sz="2400" baseline="30000" dirty="0">
                <a:latin typeface="Times" pitchFamily="18" charset="0"/>
              </a:rPr>
              <a:t>6 </a:t>
            </a:r>
            <a:r>
              <a:rPr lang="en-US" altLang="it-IT" sz="2400" dirty="0">
                <a:latin typeface="Times" pitchFamily="18" charset="0"/>
              </a:rPr>
              <a:t>x 4 = 1/16 </a:t>
            </a:r>
            <a:endParaRPr lang="it-IT" altLang="it-IT" sz="2400" dirty="0">
              <a:latin typeface="Times" pitchFamily="18" charset="0"/>
            </a:endParaRPr>
          </a:p>
        </p:txBody>
      </p:sp>
      <p:sp>
        <p:nvSpPr>
          <p:cNvPr id="8221" name="Line 39"/>
          <p:cNvSpPr>
            <a:spLocks noChangeShapeType="1"/>
          </p:cNvSpPr>
          <p:nvPr/>
        </p:nvSpPr>
        <p:spPr bwMode="auto">
          <a:xfrm flipH="1">
            <a:off x="38862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2" name="Rectangle 40"/>
          <p:cNvSpPr>
            <a:spLocks noChangeArrowheads="1"/>
          </p:cNvSpPr>
          <p:nvPr/>
        </p:nvSpPr>
        <p:spPr bwMode="auto">
          <a:xfrm>
            <a:off x="6400800" y="1219200"/>
            <a:ext cx="2743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½ = probabilità che ciascun individuo ha di trasmettere uno specifico allele (viola nell’esempio)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6= numero di volte che quello specifico allele (viola nell’esempio) deve essere trasmesso a partire dall’antenato comune per arrivare all’individuo F3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4 = numero di differenti alleli (viola, rosso, celeste, blu) per i quali l’individuo F3 potrebbe essere autozigote </a:t>
            </a:r>
            <a:endParaRPr lang="it-IT" altLang="it-IT" sz="18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8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8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8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8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8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8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3" grpId="0" animBg="1"/>
      <p:bldP spid="108554" grpId="0" animBg="1"/>
      <p:bldP spid="108556" grpId="0" animBg="1"/>
      <p:bldP spid="108558" grpId="0" animBg="1"/>
      <p:bldP spid="108565" grpId="0" animBg="1"/>
      <p:bldP spid="1085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573714"/>
              </p:ext>
            </p:extLst>
          </p:nvPr>
        </p:nvGraphicFramePr>
        <p:xfrm>
          <a:off x="2051720" y="1628800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28800"/>
                        <a:ext cx="5029200" cy="429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 dirty="0"/>
              <a:t>F = (½)</a:t>
            </a:r>
            <a:r>
              <a:rPr lang="en-US" altLang="it-IT" baseline="30000" dirty="0"/>
              <a:t>6</a:t>
            </a:r>
            <a:r>
              <a:rPr lang="en-US" altLang="it-IT" dirty="0"/>
              <a:t> x 2 = 1/32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334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9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710278"/>
              </p:ext>
            </p:extLst>
          </p:nvPr>
        </p:nvGraphicFramePr>
        <p:xfrm>
          <a:off x="3846592" y="1417638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921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92" y="1417638"/>
                        <a:ext cx="5029200" cy="429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 sz="2400" dirty="0" err="1"/>
              <a:t>Calcolo</a:t>
            </a:r>
            <a:r>
              <a:rPr lang="en-US" altLang="it-IT" sz="2400" dirty="0"/>
              <a:t> del </a:t>
            </a:r>
            <a:r>
              <a:rPr lang="en-US" altLang="it-IT" sz="2400" dirty="0" err="1"/>
              <a:t>coefficiente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inincrocio</a:t>
            </a:r>
            <a:r>
              <a:rPr lang="en-US" altLang="it-IT" sz="2400" dirty="0"/>
              <a:t> per </a:t>
            </a:r>
            <a:r>
              <a:rPr lang="en-US" altLang="it-IT" sz="2400" dirty="0" err="1"/>
              <a:t>geni</a:t>
            </a:r>
            <a:r>
              <a:rPr lang="en-US" altLang="it-IT" sz="2400" dirty="0"/>
              <a:t> X-linked</a:t>
            </a:r>
            <a:endParaRPr lang="it-IT" alt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96752"/>
            <a:ext cx="1162472" cy="12779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3712" y="2854266"/>
            <a:ext cx="3860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Ricorda:</a:t>
            </a:r>
          </a:p>
          <a:p>
            <a:r>
              <a:rPr lang="it-IT" sz="2000" dirty="0"/>
              <a:t>La probabilità che una femmina trasmetta un determinato cromosoma X è pari a ½.;</a:t>
            </a:r>
          </a:p>
          <a:p>
            <a:endParaRPr lang="it-IT" sz="2000" dirty="0"/>
          </a:p>
          <a:p>
            <a:r>
              <a:rPr lang="it-IT" sz="2000" dirty="0"/>
              <a:t>La probabilità che un maschio trasmetta il suo cromosoma X ad una femmina è pari a 1;</a:t>
            </a:r>
          </a:p>
          <a:p>
            <a:endParaRPr lang="it-IT" sz="2000" dirty="0"/>
          </a:p>
          <a:p>
            <a:r>
              <a:rPr lang="it-IT" sz="2000" dirty="0"/>
              <a:t>La probabilità che un maschio trasmetta il suo cromosoma X ad un figlio maschio è 0!!!;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062264" y="5834888"/>
            <a:ext cx="5035232" cy="8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it-IT" kern="0" dirty="0"/>
              <a:t>F = (½)</a:t>
            </a:r>
            <a:r>
              <a:rPr lang="en-US" altLang="it-IT" kern="0" baseline="30000" dirty="0"/>
              <a:t>4</a:t>
            </a:r>
            <a:r>
              <a:rPr lang="en-US" altLang="it-IT" kern="0" dirty="0"/>
              <a:t> x 2 = 1/8 </a:t>
            </a:r>
            <a:endParaRPr lang="it-IT" altLang="it-IT" kern="0" dirty="0"/>
          </a:p>
        </p:txBody>
      </p:sp>
    </p:spTree>
    <p:extLst>
      <p:ext uri="{BB962C8B-B14F-4D97-AF65-F5344CB8AC3E}">
        <p14:creationId xmlns:p14="http://schemas.microsoft.com/office/powerpoint/2010/main" val="24060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 per </a:t>
            </a:r>
            <a:r>
              <a:rPr lang="en-US" altLang="it-IT" sz="2400" dirty="0" err="1">
                <a:solidFill>
                  <a:schemeClr val="bg1"/>
                </a:solidFill>
              </a:rPr>
              <a:t>il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>
                <a:solidFill>
                  <a:srgbClr val="FFFF00"/>
                </a:solidFill>
              </a:rPr>
              <a:t>(loci </a:t>
            </a:r>
            <a:r>
              <a:rPr lang="en-US" altLang="it-IT" sz="2400" dirty="0" err="1">
                <a:solidFill>
                  <a:srgbClr val="FFFF00"/>
                </a:solidFill>
              </a:rPr>
              <a:t>autosomici</a:t>
            </a:r>
            <a:r>
              <a:rPr lang="en-US" altLang="it-IT" sz="2400" dirty="0">
                <a:solidFill>
                  <a:srgbClr val="FFFF00"/>
                </a:solidFill>
              </a:rPr>
              <a:t>)</a:t>
            </a:r>
            <a:endParaRPr lang="it-IT" altLang="it-IT" sz="2400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4251"/>
            <a:ext cx="4194048" cy="236524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104"/>
            <a:ext cx="4236720" cy="22677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501246" cy="2143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457688" y="2342378"/>
                <a:ext cx="3578808" cy="660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88" y="2342378"/>
                <a:ext cx="3578808" cy="660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>
          <a:xfrm>
            <a:off x="2554224" y="3933056"/>
            <a:ext cx="649624" cy="43204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5075280" y="4958900"/>
            <a:ext cx="649624" cy="10801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0800000">
            <a:off x="6936013" y="3250502"/>
            <a:ext cx="649624" cy="108012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369458" y="1213418"/>
            <a:ext cx="366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i</a:t>
            </a:r>
            <a:r>
              <a:rPr lang="it-IT" dirty="0">
                <a:solidFill>
                  <a:schemeClr val="bg1"/>
                </a:solidFill>
              </a:rPr>
              <a:t> = numero di antenati nell’</a:t>
            </a:r>
            <a:r>
              <a:rPr lang="it-IT" i="1" dirty="0" err="1">
                <a:solidFill>
                  <a:schemeClr val="bg1"/>
                </a:solidFill>
              </a:rPr>
              <a:t>anelllo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 per </a:t>
            </a:r>
            <a:r>
              <a:rPr lang="en-US" altLang="it-IT" sz="2400" dirty="0" err="1">
                <a:solidFill>
                  <a:schemeClr val="bg1"/>
                </a:solidFill>
              </a:rPr>
              <a:t>il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800" u="sng" dirty="0">
                <a:solidFill>
                  <a:srgbClr val="FFFF00"/>
                </a:solidFill>
              </a:rPr>
              <a:t>Loci X-linked</a:t>
            </a:r>
            <a:endParaRPr lang="it-IT" altLang="it-IT" sz="2800" u="sng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782596" y="1556792"/>
                <a:ext cx="3578808" cy="660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96" y="1556792"/>
                <a:ext cx="3578808" cy="660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2123728" y="2607572"/>
            <a:ext cx="5148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chemeClr val="bg1"/>
                </a:solidFill>
                <a:latin typeface="Baskerville WGL4 BT" panose="02020602070506020303" pitchFamily="18" charset="0"/>
              </a:rPr>
              <a:t>if</a:t>
            </a:r>
            <a:r>
              <a:rPr lang="it-IT" dirty="0">
                <a:solidFill>
                  <a:schemeClr val="bg1"/>
                </a:solidFill>
              </a:rPr>
              <a:t> = numero di antenati femminili nell’</a:t>
            </a:r>
            <a:r>
              <a:rPr lang="it-IT" i="1" dirty="0" err="1">
                <a:solidFill>
                  <a:schemeClr val="bg1"/>
                </a:solidFill>
              </a:rPr>
              <a:t>anelllo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ATTENZIONE: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it-IT" dirty="0">
                <a:solidFill>
                  <a:schemeClr val="bg1"/>
                </a:solidFill>
              </a:rPr>
              <a:t>Se nell’anello ci sono due o più maschi consecutivi, F= 0</a:t>
            </a:r>
          </a:p>
          <a:p>
            <a:pPr marL="342900" indent="-342900">
              <a:buFontTx/>
              <a:buAutoNum type="arabicParenBoth"/>
            </a:pPr>
            <a:r>
              <a:rPr lang="it-IT" dirty="0">
                <a:solidFill>
                  <a:schemeClr val="bg1"/>
                </a:solidFill>
              </a:rPr>
              <a:t>Non ha senso parlare di F di un maschio relativamente a loci X-</a:t>
            </a:r>
            <a:r>
              <a:rPr lang="it-IT" dirty="0" err="1">
                <a:solidFill>
                  <a:schemeClr val="bg1"/>
                </a:solidFill>
              </a:rPr>
              <a:t>linked</a:t>
            </a:r>
            <a:r>
              <a:rPr lang="it-IT" dirty="0">
                <a:solidFill>
                  <a:schemeClr val="bg1"/>
                </a:solidFill>
              </a:rPr>
              <a:t> (ha solo un X!)</a:t>
            </a:r>
          </a:p>
          <a:p>
            <a:pPr marL="342900" indent="-342900">
              <a:buAutoNum type="arabicParenBoth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 per </a:t>
            </a:r>
            <a:r>
              <a:rPr lang="en-US" altLang="it-IT" sz="2400" dirty="0" err="1">
                <a:solidFill>
                  <a:schemeClr val="bg1"/>
                </a:solidFill>
              </a:rPr>
              <a:t>il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</a:rPr>
              <a:t>presenza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più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antenati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comuni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276674" y="5408029"/>
                <a:ext cx="5867326" cy="1143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it-IT" sz="28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8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8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it-IT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it-I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it-IT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it-I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it-IT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74" y="5408029"/>
                <a:ext cx="5867326" cy="1143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in giù 8"/>
          <p:cNvSpPr/>
          <p:nvPr/>
        </p:nvSpPr>
        <p:spPr>
          <a:xfrm>
            <a:off x="1474104" y="3933056"/>
            <a:ext cx="649624" cy="43204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6200000">
            <a:off x="2602972" y="5563611"/>
            <a:ext cx="596031" cy="75137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773399" y="4232601"/>
            <a:ext cx="5923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i</a:t>
            </a:r>
            <a:r>
              <a:rPr lang="it-IT" dirty="0">
                <a:solidFill>
                  <a:schemeClr val="bg1"/>
                </a:solidFill>
              </a:rPr>
              <a:t> = numero di antenati nell’anello = 5 (entrambi gli anelli)</a:t>
            </a:r>
          </a:p>
          <a:p>
            <a:r>
              <a:rPr lang="it-IT" dirty="0">
                <a:solidFill>
                  <a:schemeClr val="bg1"/>
                </a:solidFill>
              </a:rPr>
              <a:t>numero di antenati comuni (=numero di anelli)= 2</a:t>
            </a:r>
          </a:p>
        </p:txBody>
      </p:sp>
      <p:graphicFrame>
        <p:nvGraphicFramePr>
          <p:cNvPr id="17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89166"/>
              </p:ext>
            </p:extLst>
          </p:nvPr>
        </p:nvGraphicFramePr>
        <p:xfrm>
          <a:off x="467544" y="1461864"/>
          <a:ext cx="2809130" cy="22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400300" imgH="2044700" progId="">
                  <p:embed/>
                </p:oleObj>
              </mc:Choice>
              <mc:Fallback>
                <p:oleObj name="CorelDRAW" r:id="rId4" imgW="2400300" imgH="2044700" progId="">
                  <p:embed/>
                  <p:pic>
                    <p:nvPicPr>
                      <p:cNvPr id="7171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61864"/>
                        <a:ext cx="2809130" cy="2273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650" y="4601933"/>
            <a:ext cx="1356652" cy="20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3449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Calcolo</a:t>
            </a:r>
            <a:r>
              <a:rPr lang="en-US" altLang="it-IT" sz="2400" dirty="0">
                <a:solidFill>
                  <a:schemeClr val="bg1"/>
                </a:solidFill>
              </a:rPr>
              <a:t> del </a:t>
            </a:r>
            <a:r>
              <a:rPr lang="en-US" altLang="it-IT" sz="2400" dirty="0" err="1">
                <a:solidFill>
                  <a:schemeClr val="bg1"/>
                </a:solidFill>
              </a:rPr>
              <a:t>coefficiente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inincrocio</a:t>
            </a:r>
            <a:r>
              <a:rPr lang="en-US" altLang="it-IT" sz="2400" dirty="0">
                <a:solidFill>
                  <a:schemeClr val="bg1"/>
                </a:solidFill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</a:rPr>
              <a:t>presenza</a:t>
            </a:r>
            <a:r>
              <a:rPr lang="en-US" altLang="it-IT" sz="2400" dirty="0">
                <a:solidFill>
                  <a:schemeClr val="bg1"/>
                </a:solidFill>
              </a:rPr>
              <a:t> di </a:t>
            </a:r>
            <a:r>
              <a:rPr lang="en-US" altLang="it-IT" sz="2400" dirty="0" err="1">
                <a:solidFill>
                  <a:schemeClr val="bg1"/>
                </a:solidFill>
              </a:rPr>
              <a:t>antenato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comune</a:t>
            </a:r>
            <a:r>
              <a:rPr lang="en-US" altLang="it-IT" sz="2400" dirty="0">
                <a:solidFill>
                  <a:schemeClr val="bg1"/>
                </a:solidFill>
              </a:rPr>
              <a:t> inbred (</a:t>
            </a:r>
            <a:r>
              <a:rPr lang="en-US" altLang="it-IT" sz="2400" dirty="0" err="1">
                <a:solidFill>
                  <a:schemeClr val="bg1"/>
                </a:solidFill>
              </a:rPr>
              <a:t>metodo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rapido</a:t>
            </a:r>
            <a:r>
              <a:rPr lang="en-US" altLang="it-IT" sz="2400" dirty="0">
                <a:solidFill>
                  <a:schemeClr val="bg1"/>
                </a:solidFill>
              </a:rPr>
              <a:t>)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411760" y="5085184"/>
                <a:ext cx="5172103" cy="1143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it-IT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it-IT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𝐹𝐴</m:t>
                          </m:r>
                        </m:e>
                      </m:d>
                    </m:oMath>
                  </m:oMathPara>
                </a14:m>
                <a:endParaRPr lang="it-IT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85184"/>
                <a:ext cx="5172103" cy="1143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2051720" y="1420353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Nell’esempio, il soggetto 1, del quale si vuole calcolare il coefficiente di inincrocio, ha uno dei due antenati comuni  (soggetto 6) a sua volta 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inincrociato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 (figlio di cugini primi, 8 e 9).</a:t>
            </a:r>
          </a:p>
          <a:p>
            <a:endParaRPr lang="it-IT" sz="2400" i="1" dirty="0">
              <a:solidFill>
                <a:schemeClr val="bg1"/>
              </a:solidFill>
              <a:latin typeface="Brush Script MT" panose="03060802040406070304" pitchFamily="66" charset="0"/>
            </a:endParaRPr>
          </a:p>
          <a:p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Si calcola prima il 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coefficinte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 di inincrocio dell’antenato comune (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sog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. 6), quindi si procede come in precedenza per l’anello 1-7, utilizzando la formula riportata sotto, in cui il </a:t>
            </a:r>
            <a:r>
              <a:rPr lang="it-IT" sz="2400" i="1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coeff</a:t>
            </a:r>
            <a:r>
              <a:rPr lang="it-IT" sz="2400" i="1" dirty="0">
                <a:solidFill>
                  <a:schemeClr val="bg1"/>
                </a:solidFill>
                <a:latin typeface="Brush Script MT" panose="03060802040406070304" pitchFamily="66" charset="0"/>
              </a:rPr>
              <a:t>. di inincrocio dell’antenato 6 è indicato con </a:t>
            </a:r>
            <a:r>
              <a:rPr lang="it-IT" sz="2400" i="1" dirty="0">
                <a:solidFill>
                  <a:srgbClr val="FFFF00"/>
                </a:solidFill>
                <a:latin typeface="+mj-lt"/>
              </a:rPr>
              <a:t>F</a:t>
            </a:r>
            <a:r>
              <a:rPr lang="it-IT" sz="2400" i="1" baseline="-25000" dirty="0">
                <a:solidFill>
                  <a:srgbClr val="FFFF00"/>
                </a:solidFill>
                <a:latin typeface="+mj-lt"/>
              </a:rPr>
              <a:t>A</a:t>
            </a:r>
            <a:endParaRPr lang="it-IT" baseline="-25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5099"/>
            <a:ext cx="1225296" cy="29565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204109" y="6550223"/>
            <a:ext cx="378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030A0"/>
                </a:solidFill>
              </a:rPr>
              <a:t>Razionale della formula spiegato alla lavagna</a:t>
            </a:r>
          </a:p>
        </p:txBody>
      </p:sp>
    </p:spTree>
    <p:extLst>
      <p:ext uri="{BB962C8B-B14F-4D97-AF65-F5344CB8AC3E}">
        <p14:creationId xmlns:p14="http://schemas.microsoft.com/office/powerpoint/2010/main" val="31050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Accoppiamento non casuale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8800"/>
            <a:ext cx="3168352" cy="57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-306288"/>
            <a:ext cx="8229600" cy="1143000"/>
          </a:xfrm>
          <a:noFill/>
        </p:spPr>
        <p:txBody>
          <a:bodyPr/>
          <a:lstStyle/>
          <a:p>
            <a:r>
              <a:rPr lang="en-US" altLang="it-IT" sz="2400" dirty="0" err="1">
                <a:solidFill>
                  <a:schemeClr val="bg1"/>
                </a:solidFill>
              </a:rPr>
              <a:t>Diversi</a:t>
            </a:r>
            <a:r>
              <a:rPr lang="en-US" altLang="it-IT" sz="2400" dirty="0">
                <a:solidFill>
                  <a:schemeClr val="bg1"/>
                </a:solidFill>
              </a:rPr>
              <a:t> tipi di </a:t>
            </a:r>
            <a:r>
              <a:rPr lang="en-US" altLang="it-IT" sz="2400" dirty="0" err="1">
                <a:solidFill>
                  <a:schemeClr val="bg1"/>
                </a:solidFill>
              </a:rPr>
              <a:t>incrocio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tra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</a:rPr>
              <a:t>parenti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9626"/>
            <a:ext cx="3780928" cy="21082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52" y="836712"/>
            <a:ext cx="3847304" cy="36461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36825"/>
            <a:ext cx="4343159" cy="19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30955"/>
              </p:ext>
            </p:extLst>
          </p:nvPr>
        </p:nvGraphicFramePr>
        <p:xfrm>
          <a:off x="683568" y="1124744"/>
          <a:ext cx="7146258" cy="2914812"/>
        </p:xfrm>
        <a:graphic>
          <a:graphicData uri="http://schemas.openxmlformats.org/drawingml/2006/table">
            <a:tbl>
              <a:tblPr/>
              <a:tblGrid>
                <a:gridCol w="238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Biological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relationship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parentela (</a:t>
                      </a:r>
                      <a:r>
                        <a:rPr lang="it-IT" sz="2000" b="1" i="1" dirty="0"/>
                        <a:t>r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consanguineità o di inincrocio (</a:t>
                      </a:r>
                      <a:r>
                        <a:rPr lang="it-IT" sz="2000" i="1" dirty="0"/>
                        <a:t>F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Incest</a:t>
                      </a:r>
                      <a:r>
                        <a:rPr lang="it-IT" sz="2000" baseline="30000" dirty="0">
                          <a:hlinkClick r:id="rId2"/>
                        </a:rPr>
                        <a:t>a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0.5 (1/2)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</a:t>
                      </a:r>
                      <a:r>
                        <a:rPr lang="it-IT" sz="2000" i="1" baseline="0" dirty="0"/>
                        <a:t> (1/4)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 err="1"/>
                        <a:t>Uncle</a:t>
                      </a:r>
                      <a:r>
                        <a:rPr lang="it-IT" sz="2000" dirty="0"/>
                        <a:t>–</a:t>
                      </a:r>
                      <a:r>
                        <a:rPr lang="it-IT" sz="2000" dirty="0" err="1"/>
                        <a:t>niece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 (1/4)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First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0.0625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Second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0.0313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0.0156 (1/64)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Third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0.0078 </a:t>
                      </a:r>
                      <a:r>
                        <a:rPr lang="it-IT" sz="2000" i="1"/>
                        <a:t>(1/128)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0.0039 (1/256)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57315"/>
            <a:ext cx="9039139" cy="241604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Incest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defined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father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daughter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mother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–son or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brother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sister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relationship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parentela (r) </a:t>
            </a:r>
            <a:r>
              <a:rPr lang="it-IT" altLang="it-IT" sz="1100" b="1" i="1" dirty="0">
                <a:latin typeface="inherit"/>
                <a:cs typeface="Arial" pitchFamily="34" charset="0"/>
              </a:rPr>
              <a:t>corrisponde alla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proporzione di genoma condivisa per discendenza tra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 di consanguineità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tra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corrisponde alla probabilità che due alleli  (uno per individuo) ad un determinato locus siano uguali per discendenza.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baseline="0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inincrocio 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un individuo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corrisponde alla probabilità che i due alleli ad un determinato locus siano uguali per discendenza. Numericamente corrisponde al coefficiente di consanguineità tra i genitori dell’individuo e viene indicato con lo stesso simbolo (F)</a:t>
            </a:r>
            <a:endParaRPr kumimoji="0" lang="it-IT" altLang="it-IT" sz="1100" b="1" i="1" u="none" strike="noStrike" cap="none" normalizeH="0" baseline="0" dirty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64717" y="345320"/>
            <a:ext cx="710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Coefficiente di inincrocio e </a:t>
            </a:r>
            <a:r>
              <a:rPr lang="it-IT" sz="2400" dirty="0">
                <a:solidFill>
                  <a:srgbClr val="FFFF00"/>
                </a:solidFill>
              </a:rPr>
              <a:t>coefficiente di parentela</a:t>
            </a:r>
          </a:p>
        </p:txBody>
      </p:sp>
    </p:spTree>
    <p:extLst>
      <p:ext uri="{BB962C8B-B14F-4D97-AF65-F5344CB8AC3E}">
        <p14:creationId xmlns:p14="http://schemas.microsoft.com/office/powerpoint/2010/main" val="271764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6685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Civile</a:t>
            </a:r>
          </a:p>
          <a:p>
            <a:r>
              <a:rPr lang="it-IT" b="1" dirty="0">
                <a:solidFill>
                  <a:schemeClr val="bg1"/>
                </a:solidFill>
              </a:rPr>
              <a:t>Art. 74.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rgbClr val="FFFF00"/>
                </a:solidFill>
              </a:rPr>
              <a:t>Parentela</a:t>
            </a:r>
            <a:r>
              <a:rPr lang="it-IT" i="1" dirty="0">
                <a:solidFill>
                  <a:schemeClr val="bg1"/>
                </a:solidFill>
              </a:rPr>
              <a:t>.</a:t>
            </a:r>
            <a:r>
              <a:rPr lang="it-IT" dirty="0">
                <a:solidFill>
                  <a:schemeClr val="bg1"/>
                </a:solidFill>
              </a:rPr>
              <a:t> - La parentela è il vincolo tra le persone che discendono da uno stesso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75.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Linee della parentela.</a:t>
            </a:r>
            <a:r>
              <a:rPr lang="it-IT" dirty="0">
                <a:solidFill>
                  <a:schemeClr val="bg1"/>
                </a:solidFill>
              </a:rPr>
              <a:t> - Sono parenti in linea retta le persone di cui l'una discende dall'altra; in linea collaterale quelle che, pur avendo uno stipite comune, non discendono l'una dall'altra.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76.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Computo dei gradi.</a:t>
            </a:r>
            <a:r>
              <a:rPr lang="it-IT" dirty="0">
                <a:solidFill>
                  <a:schemeClr val="bg1"/>
                </a:solidFill>
              </a:rPr>
              <a:t> - Nella linea retta si computano altrettanti gradi quante sono le generazioni,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Nella linea collaterale i gradi si computano dalle generazioni, salendo da uno dei parenti fino allo stipite comune e da questo discendendo all'altro parente, sempre restando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77.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Limite della parentela.</a:t>
            </a:r>
            <a:r>
              <a:rPr lang="it-IT" dirty="0">
                <a:solidFill>
                  <a:schemeClr val="bg1"/>
                </a:solidFill>
              </a:rPr>
              <a:t> - La legge non riconosce il vincolo di parentela oltre il sesto grado, salvo che per alcuni effetti specialmente determinati.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78.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rgbClr val="FFFF00"/>
                </a:solidFill>
              </a:rPr>
              <a:t>Affinità</a:t>
            </a:r>
            <a:r>
              <a:rPr lang="it-IT" i="1" dirty="0">
                <a:solidFill>
                  <a:schemeClr val="bg1"/>
                </a:solidFill>
              </a:rPr>
              <a:t>.</a:t>
            </a:r>
            <a:r>
              <a:rPr lang="it-IT" dirty="0">
                <a:solidFill>
                  <a:schemeClr val="bg1"/>
                </a:solidFill>
              </a:rPr>
              <a:t> – L’affinità è il vincolo tra un coniuge e i parenti dell'altro coniuge.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di diritto canonico</a:t>
            </a:r>
          </a:p>
          <a:p>
            <a:r>
              <a:rPr lang="it-IT" b="1" dirty="0">
                <a:solidFill>
                  <a:schemeClr val="bg1"/>
                </a:solidFill>
              </a:rPr>
              <a:t>Can. 108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La </a:t>
            </a:r>
            <a:r>
              <a:rPr lang="it-IT" dirty="0">
                <a:solidFill>
                  <a:srgbClr val="FFFF00"/>
                </a:solidFill>
              </a:rPr>
              <a:t>consanguineità</a:t>
            </a:r>
            <a:r>
              <a:rPr lang="it-IT" dirty="0">
                <a:solidFill>
                  <a:schemeClr val="bg1"/>
                </a:solidFill>
              </a:rPr>
              <a:t> si computa per linee e per gradi.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§2.</a:t>
            </a:r>
            <a:r>
              <a:rPr lang="it-IT" dirty="0">
                <a:solidFill>
                  <a:schemeClr val="bg1"/>
                </a:solidFill>
              </a:rPr>
              <a:t> Nella linea retta tanti sono i gradi quante le generazioni, ossia quante le persone,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§3.</a:t>
            </a:r>
            <a:r>
              <a:rPr lang="it-IT" dirty="0">
                <a:solidFill>
                  <a:schemeClr val="bg1"/>
                </a:solidFill>
              </a:rPr>
              <a:t> Nella linea obliqua tanti sono i gradi quante le persone in tutte e due le linee insieme,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Can. 109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L'affinità</a:t>
            </a:r>
            <a:r>
              <a:rPr lang="it-IT" dirty="0">
                <a:solidFill>
                  <a:schemeClr val="bg1"/>
                </a:solidFill>
              </a:rPr>
              <a:t> sorge dal matrimonio valido, anche se non consumato, e sussiste tra il marito e i consanguinei della moglie, e parimenti tra la moglie e i consanguinei del marito.</a:t>
            </a:r>
            <a:br>
              <a:rPr lang="it-IT" dirty="0"/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89289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L’effetto principale dell’inincrocio nelle popolazioni è quello di determinare una </a:t>
            </a:r>
            <a:r>
              <a:rPr lang="it-IT" altLang="it-IT" sz="2400" dirty="0">
                <a:solidFill>
                  <a:srgbClr val="FFC000"/>
                </a:solidFill>
              </a:rPr>
              <a:t>diminuzione dei genotipi eterozigoti </a:t>
            </a:r>
            <a:r>
              <a:rPr lang="it-IT" altLang="it-IT" sz="2400" dirty="0"/>
              <a:t>a favore degli omozigoti:</a:t>
            </a:r>
          </a:p>
          <a:p>
            <a:pPr eaLnBrk="1" hangingPunct="1"/>
            <a:r>
              <a:rPr lang="it-IT" altLang="it-IT" sz="2400" dirty="0"/>
              <a:t>Un esempio efficace  è quello relativo ad una popolazione di piante nella quale avvenga solo autofecondazione: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it-IT" i="1" dirty="0"/>
          </a:p>
          <a:p>
            <a:pPr eaLnBrk="1" hangingPunct="1"/>
            <a:endParaRPr lang="en-US" altLang="it-IT" sz="1200" dirty="0"/>
          </a:p>
          <a:p>
            <a:pPr eaLnBrk="1" hangingPunct="1"/>
            <a:r>
              <a:rPr lang="en-US" altLang="it-IT" dirty="0"/>
              <a:t>P:                                Aa x Aa	</a:t>
            </a:r>
          </a:p>
          <a:p>
            <a:pPr eaLnBrk="1" hangingPunct="1"/>
            <a:r>
              <a:rPr lang="en-US" altLang="it-IT" dirty="0"/>
              <a:t>F1:           25% AA      50% Aa        25% aa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96863" y="39624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F2: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828800" y="3962400"/>
            <a:ext cx="64742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37.5% AA      25% Aa      37.5% aa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F3: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69295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43.75% AA     12.5% Aa    43.75% aa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it-IT" b="1" i="1" dirty="0" err="1">
                <a:solidFill>
                  <a:srgbClr val="FF00FF"/>
                </a:solidFill>
              </a:rPr>
              <a:t>Metà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eterozigoti</a:t>
            </a:r>
            <a:r>
              <a:rPr lang="en-US" altLang="it-IT" b="1" i="1" dirty="0">
                <a:solidFill>
                  <a:srgbClr val="FF00FF"/>
                </a:solidFill>
              </a:rPr>
              <a:t> ad </a:t>
            </a:r>
            <a:r>
              <a:rPr lang="en-US" altLang="it-IT" b="1" i="1" dirty="0" err="1">
                <a:solidFill>
                  <a:srgbClr val="FF00FF"/>
                </a:solidFill>
              </a:rPr>
              <a:t>ogni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generazione</a:t>
            </a:r>
            <a:r>
              <a:rPr lang="en-US" altLang="it-IT" b="1" i="1" dirty="0">
                <a:solidFill>
                  <a:srgbClr val="FF00FF"/>
                </a:solidFill>
              </a:rPr>
              <a:t>: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t</a:t>
            </a:r>
            <a:r>
              <a:rPr lang="en-US" altLang="it-IT" b="1" i="1" dirty="0">
                <a:solidFill>
                  <a:srgbClr val="FF00FF"/>
                </a:solidFill>
              </a:rPr>
              <a:t> = H</a:t>
            </a:r>
            <a:r>
              <a:rPr lang="en-US" altLang="it-IT" b="1" i="1" baseline="-25000" dirty="0">
                <a:solidFill>
                  <a:srgbClr val="FF00FF"/>
                </a:solidFill>
              </a:rPr>
              <a:t>0</a:t>
            </a:r>
            <a:r>
              <a:rPr lang="en-US" altLang="it-IT" b="1" i="1" dirty="0">
                <a:solidFill>
                  <a:srgbClr val="FF00FF"/>
                </a:solidFill>
              </a:rPr>
              <a:t> (</a:t>
            </a:r>
            <a:r>
              <a:rPr lang="en-US" altLang="it-IT" b="1" i="1" dirty="0">
                <a:solidFill>
                  <a:srgbClr val="FF00FF"/>
                </a:solidFill>
                <a:cs typeface="Arial" charset="0"/>
              </a:rPr>
              <a:t>½)</a:t>
            </a:r>
            <a:r>
              <a:rPr lang="en-US" altLang="it-IT" b="1" i="1" baseline="30000" dirty="0">
                <a:solidFill>
                  <a:srgbClr val="FF00FF"/>
                </a:solidFill>
                <a:cs typeface="Arial" charset="0"/>
              </a:rPr>
              <a:t>t</a:t>
            </a:r>
            <a:endParaRPr lang="en-US" altLang="it-IT" baseline="30000" dirty="0">
              <a:solidFill>
                <a:srgbClr val="ED181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6" grpId="0" build="p" autoUpdateAnimBg="0"/>
      <p:bldP spid="110597" grpId="0" build="p" autoUpdateAnimBg="0"/>
      <p:bldP spid="110598" grpId="0" build="p" autoUpdateAnimBg="0"/>
      <p:bldP spid="110599" grpId="0" build="p" autoUpdateAnimBg="0"/>
      <p:bldP spid="110600" grpId="0" build="p" autoUpdateAnimBg="0"/>
      <p:bldP spid="11060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t="-800" r="-389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it-IT" dirty="0" err="1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2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r="-1865"/>
            </a:stretch>
          </a:blipFill>
        </p:spPr>
        <p:txBody>
          <a:bodyPr/>
          <a:lstStyle/>
          <a:p>
            <a:pPr>
              <a:defRPr/>
            </a:pPr>
            <a:r>
              <a:rPr lang="it-IT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06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r>
              <a:rPr lang="it-IT" altLang="it-IT" sz="2400" dirty="0"/>
              <a:t>Frequenza degli omozigoti A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A</a:t>
            </a:r>
            <a:r>
              <a:rPr lang="it-IT" altLang="it-IT" sz="2400" baseline="-25000" dirty="0"/>
              <a:t>1</a:t>
            </a:r>
            <a:r>
              <a:rPr lang="it-IT" altLang="it-IT" sz="2400" dirty="0"/>
              <a:t> con inincrocio:</a:t>
            </a:r>
          </a:p>
          <a:p>
            <a:endParaRPr lang="it-IT" altLang="it-IT" sz="2400" dirty="0"/>
          </a:p>
          <a:p>
            <a:r>
              <a:rPr lang="it-IT" altLang="it-IT" sz="2400" dirty="0"/>
              <a:t>p = P+</a:t>
            </a:r>
            <a:r>
              <a:rPr lang="en-US" altLang="it-IT" sz="2400" dirty="0">
                <a:cs typeface="Arial" panose="020B0604020202020204" pitchFamily="34" charset="0"/>
              </a:rPr>
              <a:t>½H</a:t>
            </a:r>
            <a:r>
              <a:rPr lang="en-US" altLang="it-IT" sz="2400" baseline="-25000" dirty="0">
                <a:cs typeface="Arial" panose="020B0604020202020204" pitchFamily="34" charset="0"/>
              </a:rPr>
              <a:t>oss			</a:t>
            </a:r>
            <a:r>
              <a:rPr lang="en-US" altLang="it-IT" sz="2400" dirty="0">
                <a:cs typeface="Arial" panose="020B0604020202020204" pitchFamily="34" charset="0"/>
              </a:rPr>
              <a:t>P = p - ½H</a:t>
            </a:r>
            <a:r>
              <a:rPr lang="en-US" altLang="it-IT" sz="2400" baseline="-25000" dirty="0">
                <a:cs typeface="Arial" panose="020B0604020202020204" pitchFamily="34" charset="0"/>
              </a:rPr>
              <a:t>oss</a:t>
            </a:r>
          </a:p>
          <a:p>
            <a:endParaRPr lang="en-US" altLang="it-IT" sz="2400" baseline="-25000" dirty="0">
              <a:cs typeface="Arial" panose="020B0604020202020204" pitchFamily="34" charset="0"/>
            </a:endParaRPr>
          </a:p>
          <a:p>
            <a:r>
              <a:rPr lang="en-US" altLang="it-IT" sz="2400" dirty="0" err="1">
                <a:cs typeface="Arial" panose="020B0604020202020204" pitchFamily="34" charset="0"/>
              </a:rPr>
              <a:t>Abbiamo</a:t>
            </a:r>
            <a:r>
              <a:rPr lang="en-US" altLang="it-IT" sz="2400" dirty="0"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cs typeface="Arial" panose="020B0604020202020204" pitchFamily="34" charset="0"/>
              </a:rPr>
              <a:t>appena</a:t>
            </a:r>
            <a:r>
              <a:rPr lang="en-US" altLang="it-IT" sz="2400" dirty="0"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cs typeface="Arial" panose="020B0604020202020204" pitchFamily="34" charset="0"/>
              </a:rPr>
              <a:t>definito</a:t>
            </a:r>
            <a:r>
              <a:rPr lang="en-US" altLang="it-IT" sz="2400" dirty="0">
                <a:cs typeface="Arial" panose="020B0604020202020204" pitchFamily="34" charset="0"/>
              </a:rPr>
              <a:t> H</a:t>
            </a:r>
            <a:r>
              <a:rPr lang="en-US" altLang="it-IT" sz="2400" baseline="-25000" dirty="0">
                <a:cs typeface="Arial" panose="020B0604020202020204" pitchFamily="34" charset="0"/>
              </a:rPr>
              <a:t>oss = </a:t>
            </a:r>
            <a:r>
              <a:rPr lang="it-IT" altLang="it-IT" sz="2400" dirty="0"/>
              <a:t>2pq(1-F) </a:t>
            </a:r>
          </a:p>
          <a:p>
            <a:r>
              <a:rPr lang="it-IT" altLang="it-IT" sz="2400" dirty="0"/>
              <a:t>quindi</a:t>
            </a:r>
          </a:p>
          <a:p>
            <a:r>
              <a:rPr lang="en-US" altLang="it-IT" sz="2400" dirty="0">
                <a:cs typeface="Arial" panose="020B0604020202020204" pitchFamily="34" charset="0"/>
              </a:rPr>
              <a:t>P = p - </a:t>
            </a:r>
            <a:r>
              <a:rPr lang="it-IT" altLang="it-IT" sz="2400" dirty="0" err="1"/>
              <a:t>pq</a:t>
            </a:r>
            <a:r>
              <a:rPr lang="it-IT" altLang="it-IT" sz="2400" dirty="0"/>
              <a:t>(1-F)</a:t>
            </a:r>
          </a:p>
          <a:p>
            <a:r>
              <a:rPr lang="en-US" altLang="it-IT" sz="2400" dirty="0">
                <a:cs typeface="Arial" panose="020B0604020202020204" pitchFamily="34" charset="0"/>
              </a:rPr>
              <a:t>P = p - </a:t>
            </a:r>
            <a:r>
              <a:rPr lang="it-IT" altLang="it-IT" sz="2400" dirty="0"/>
              <a:t>p(1-p)(1-F)</a:t>
            </a:r>
          </a:p>
          <a:p>
            <a:r>
              <a:rPr lang="it-IT" altLang="it-IT" sz="2400" dirty="0"/>
              <a:t>P = p - p + p</a:t>
            </a:r>
            <a:r>
              <a:rPr lang="it-IT" altLang="it-IT" sz="2400" baseline="30000" dirty="0"/>
              <a:t>2 </a:t>
            </a:r>
            <a:r>
              <a:rPr lang="it-IT" altLang="it-IT" sz="2400" dirty="0"/>
              <a:t>+</a:t>
            </a:r>
            <a:r>
              <a:rPr lang="it-IT" altLang="it-IT" sz="2400" dirty="0" err="1"/>
              <a:t>pF</a:t>
            </a:r>
            <a:r>
              <a:rPr lang="it-IT" altLang="it-IT" sz="2400" dirty="0"/>
              <a:t> - p</a:t>
            </a:r>
            <a:r>
              <a:rPr lang="it-IT" altLang="it-IT" sz="2400" baseline="30000" dirty="0"/>
              <a:t>2</a:t>
            </a:r>
            <a:r>
              <a:rPr lang="it-IT" altLang="it-IT" sz="2400" dirty="0"/>
              <a:t>F</a:t>
            </a:r>
          </a:p>
          <a:p>
            <a:endParaRPr lang="it-IT" altLang="it-IT" sz="2400" dirty="0"/>
          </a:p>
          <a:p>
            <a:r>
              <a:rPr lang="it-IT" altLang="it-IT" sz="2800" dirty="0"/>
              <a:t>P = p</a:t>
            </a:r>
            <a:r>
              <a:rPr lang="it-IT" altLang="it-IT" sz="2800" baseline="30000" dirty="0"/>
              <a:t>2</a:t>
            </a:r>
            <a:r>
              <a:rPr lang="it-IT" altLang="it-IT" sz="2800" dirty="0"/>
              <a:t>(1-F) + </a:t>
            </a:r>
            <a:r>
              <a:rPr lang="it-IT" altLang="it-IT" sz="2800" dirty="0" err="1"/>
              <a:t>pF</a:t>
            </a:r>
            <a:r>
              <a:rPr lang="it-IT" altLang="it-IT" sz="2800" dirty="0"/>
              <a:t>	oppure </a:t>
            </a:r>
            <a:r>
              <a:rPr lang="it-IT" altLang="it-IT" sz="2000" dirty="0"/>
              <a:t>P = p</a:t>
            </a:r>
            <a:r>
              <a:rPr lang="it-IT" altLang="it-IT" sz="2000" baseline="30000" dirty="0"/>
              <a:t>2</a:t>
            </a:r>
            <a:r>
              <a:rPr lang="it-IT" altLang="it-IT" sz="2000" dirty="0"/>
              <a:t> + </a:t>
            </a:r>
            <a:r>
              <a:rPr lang="it-IT" altLang="it-IT" sz="2000" dirty="0" err="1"/>
              <a:t>pF</a:t>
            </a:r>
            <a:r>
              <a:rPr lang="it-IT" altLang="it-IT" sz="2000" dirty="0"/>
              <a:t>(1-p) =  </a:t>
            </a:r>
            <a:r>
              <a:rPr lang="it-IT" altLang="it-IT" sz="2400" dirty="0"/>
              <a:t>p</a:t>
            </a:r>
            <a:r>
              <a:rPr lang="it-IT" altLang="it-IT" sz="2400" baseline="30000" dirty="0"/>
              <a:t>2</a:t>
            </a:r>
            <a:r>
              <a:rPr lang="it-IT" altLang="it-IT" sz="2400" dirty="0"/>
              <a:t> + </a:t>
            </a:r>
            <a:r>
              <a:rPr lang="it-IT" altLang="it-IT" sz="2400" dirty="0" err="1"/>
              <a:t>pqF</a:t>
            </a:r>
            <a:endParaRPr lang="en-US" altLang="it-IT" sz="2400" dirty="0">
              <a:cs typeface="Arial" panose="020B0604020202020204" pitchFamily="34" charset="0"/>
            </a:endParaRPr>
          </a:p>
          <a:p>
            <a:endParaRPr lang="it-IT" altLang="it-IT" sz="2400" dirty="0"/>
          </a:p>
          <a:p>
            <a:endParaRPr lang="it-IT" altLang="it-IT" sz="2800" dirty="0"/>
          </a:p>
          <a:p>
            <a:r>
              <a:rPr lang="it-IT" altLang="it-IT" sz="2400" dirty="0"/>
              <a:t> </a:t>
            </a:r>
            <a:endParaRPr lang="en-US" altLang="it-IT" sz="2400" dirty="0">
              <a:cs typeface="Arial" panose="020B0604020202020204" pitchFamily="34" charset="0"/>
            </a:endParaRPr>
          </a:p>
          <a:p>
            <a:endParaRPr lang="it-IT" altLang="it-IT" sz="2400" dirty="0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85800" y="5229200"/>
            <a:ext cx="2806080" cy="122413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04248" y="5373216"/>
            <a:ext cx="1512168" cy="86409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it-IT" altLang="it-IT" sz="3200" dirty="0"/>
              <a:t>Frequenze genotipiche </a:t>
            </a:r>
            <a:br>
              <a:rPr lang="it-IT" altLang="it-IT" sz="3200" dirty="0"/>
            </a:br>
            <a:r>
              <a:rPr lang="it-IT" altLang="it-IT" sz="2400" dirty="0">
                <a:solidFill>
                  <a:srgbClr val="FFFF00"/>
                </a:solidFill>
              </a:rPr>
              <a:t> </a:t>
            </a:r>
            <a:r>
              <a:rPr lang="it-IT" altLang="it-IT" sz="2400" dirty="0">
                <a:solidFill>
                  <a:srgbClr val="7030A0"/>
                </a:solidFill>
              </a:rPr>
              <a:t>(1) accoppiamento casuale (F = 0, equilibrio H-W)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400" dirty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1034129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     	        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               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	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				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(2) </a:t>
            </a:r>
            <a:r>
              <a:rPr lang="en-US" altLang="it-IT" sz="2400" dirty="0" err="1">
                <a:solidFill>
                  <a:srgbClr val="7030A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 (F &gt; 0)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		-    2pqF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(3) </a:t>
            </a:r>
            <a:r>
              <a:rPr lang="en-US" altLang="it-IT" sz="2400" dirty="0" err="1">
                <a:solidFill>
                  <a:srgbClr val="7030A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altLang="it-IT" sz="2400" dirty="0" err="1">
                <a:solidFill>
                  <a:srgbClr val="7030A0"/>
                </a:solidFill>
                <a:latin typeface="Comic Sans MS" pitchFamily="66" charset="0"/>
              </a:rPr>
              <a:t>estremo</a:t>
            </a:r>
            <a:r>
              <a:rPr lang="en-US" altLang="it-IT" sz="2400" dirty="0">
                <a:solidFill>
                  <a:srgbClr val="7030A0"/>
                </a:solidFill>
                <a:latin typeface="Comic Sans MS" pitchFamily="66" charset="0"/>
              </a:rPr>
              <a:t> (F = 1)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 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si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deriva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dalla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precedente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ponendo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F =1)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0 </a:t>
            </a:r>
            <a:r>
              <a:rPr lang="it-IT" altLang="it-IT" sz="1800" dirty="0">
                <a:solidFill>
                  <a:schemeClr val="tx1"/>
                </a:solidFill>
                <a:latin typeface="Comic Sans MS" pitchFamily="66" charset="0"/>
              </a:rPr>
              <a:t>(si deriva dalla precedente ponendo F =1)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 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si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deriva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dalla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precedente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altLang="it-IT" sz="1800" dirty="0" err="1">
                <a:solidFill>
                  <a:schemeClr val="tx1"/>
                </a:solidFill>
                <a:latin typeface="Comic Sans MS" pitchFamily="66" charset="0"/>
              </a:rPr>
              <a:t>ponendo</a:t>
            </a:r>
            <a:r>
              <a:rPr lang="en-US" altLang="it-IT" sz="1800" dirty="0">
                <a:solidFill>
                  <a:schemeClr val="tx1"/>
                </a:solidFill>
                <a:latin typeface="Comic Sans MS" pitchFamily="66" charset="0"/>
              </a:rPr>
              <a:t> F =1) </a:t>
            </a:r>
            <a:r>
              <a:rPr lang="en-US" altLang="it-IT" sz="20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0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381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r>
              <a:rPr lang="it-IT" altLang="it-IT" sz="2400" dirty="0"/>
              <a:t>Abbiamo ricavato le frequenze genotipiche in una popolazione </a:t>
            </a:r>
            <a:r>
              <a:rPr lang="it-IT" altLang="it-IT" sz="2400" dirty="0" err="1"/>
              <a:t>inincrociata</a:t>
            </a:r>
            <a:r>
              <a:rPr lang="it-IT" altLang="it-IT" sz="2400" dirty="0"/>
              <a:t> partendo da una definizione di inincrocio relativa alla perdita di </a:t>
            </a:r>
            <a:r>
              <a:rPr lang="it-IT" altLang="it-IT" sz="2400" dirty="0" err="1"/>
              <a:t>eterozigosità</a:t>
            </a:r>
            <a:r>
              <a:rPr lang="it-IT" altLang="it-IT" sz="2400" dirty="0"/>
              <a:t>.</a:t>
            </a:r>
          </a:p>
          <a:p>
            <a:endParaRPr lang="it-IT" altLang="it-IT" sz="2400" dirty="0"/>
          </a:p>
          <a:p>
            <a:r>
              <a:rPr lang="it-IT" altLang="it-IT" sz="2400" dirty="0"/>
              <a:t>Ma questa definizione è equivalente a quella data inizialmente in termini probabilistici?</a:t>
            </a:r>
          </a:p>
          <a:p>
            <a:endParaRPr lang="it-IT" altLang="it-IT" sz="2400" dirty="0"/>
          </a:p>
          <a:p>
            <a:endParaRPr lang="it-IT" altLang="it-IT" sz="2400" dirty="0"/>
          </a:p>
          <a:p>
            <a:pPr algn="ctr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882077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9036496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000" dirty="0"/>
              <a:t>Definizione probabilistica del coefficiente di inincrocio in una popolazione: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F = Probabilità di estrarre due alleli (ad un locus)  che siano uguali per discesa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Ovvero probabilità che un individuo sia </a:t>
            </a:r>
            <a:r>
              <a:rPr lang="it-IT" altLang="it-IT" sz="2000" dirty="0" err="1"/>
              <a:t>autozigote</a:t>
            </a:r>
            <a:r>
              <a:rPr lang="it-IT" altLang="it-IT" sz="2000" dirty="0"/>
              <a:t> (ad un determinato locus)</a:t>
            </a:r>
          </a:p>
          <a:p>
            <a:pPr>
              <a:lnSpc>
                <a:spcPct val="80000"/>
              </a:lnSpc>
            </a:pPr>
            <a:endParaRPr lang="it-IT" altLang="it-IT" sz="2000" dirty="0"/>
          </a:p>
          <a:p>
            <a:pPr marL="0" indent="0">
              <a:lnSpc>
                <a:spcPct val="80000"/>
              </a:lnSpc>
            </a:pPr>
            <a:r>
              <a:rPr lang="it-IT" altLang="it-IT" sz="2000" dirty="0"/>
              <a:t>Se estraiamo da una popolazione con coefficiente di inincrocio F due alleli ad un qualsiasi gene (i due alleli omologhi di un individuo), ci sono due possibilità</a:t>
            </a:r>
          </a:p>
          <a:p>
            <a:pPr>
              <a:lnSpc>
                <a:spcPct val="80000"/>
              </a:lnSpc>
            </a:pPr>
            <a:endParaRPr lang="it-IT" altLang="it-IT" sz="2000" dirty="0"/>
          </a:p>
          <a:p>
            <a:pPr>
              <a:lnSpc>
                <a:spcPct val="80000"/>
              </a:lnSpc>
            </a:pPr>
            <a:r>
              <a:rPr lang="it-IT" altLang="it-IT" sz="2000" dirty="0"/>
              <a:t>I due alleli sono </a:t>
            </a:r>
            <a:r>
              <a:rPr lang="it-IT" altLang="it-IT" sz="2000" dirty="0" err="1"/>
              <a:t>autozigoti</a:t>
            </a:r>
            <a:r>
              <a:rPr lang="it-IT" altLang="it-IT" sz="2000" dirty="0"/>
              <a:t> (probabilità F) (ovvero l’individuo è </a:t>
            </a:r>
            <a:r>
              <a:rPr lang="it-IT" altLang="it-IT" sz="2000" dirty="0" err="1"/>
              <a:t>autozigote</a:t>
            </a:r>
            <a:r>
              <a:rPr lang="it-IT" altLang="it-IT" sz="2000" dirty="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2000" dirty="0"/>
              <a:t>I due alleli sono </a:t>
            </a:r>
            <a:r>
              <a:rPr lang="it-IT" altLang="it-IT" sz="2000" dirty="0" err="1"/>
              <a:t>allozigoti</a:t>
            </a:r>
            <a:r>
              <a:rPr lang="it-IT" altLang="it-IT" sz="2000" dirty="0"/>
              <a:t> (probabilità 1-F) (ovvero l’individuo è </a:t>
            </a:r>
            <a:r>
              <a:rPr lang="it-IT" altLang="it-IT" sz="2000" dirty="0" err="1"/>
              <a:t>allozigote</a:t>
            </a:r>
            <a:r>
              <a:rPr lang="it-IT" altLang="it-IT" sz="2000" dirty="0"/>
              <a:t>)</a:t>
            </a:r>
          </a:p>
          <a:p>
            <a:pPr indent="0">
              <a:lnSpc>
                <a:spcPct val="80000"/>
              </a:lnSpc>
            </a:pPr>
            <a:endParaRPr lang="it-IT" altLang="it-IT" sz="2000" dirty="0"/>
          </a:p>
          <a:p>
            <a:pPr marL="0" indent="0">
              <a:lnSpc>
                <a:spcPct val="80000"/>
              </a:lnSpc>
            </a:pPr>
            <a:r>
              <a:rPr lang="it-IT" altLang="it-IT" sz="2000" dirty="0"/>
              <a:t>Se i due alleli sono </a:t>
            </a:r>
            <a:r>
              <a:rPr lang="it-IT" altLang="it-IT" sz="2000" dirty="0" err="1"/>
              <a:t>allozigoti</a:t>
            </a:r>
            <a:r>
              <a:rPr lang="it-IT" altLang="it-IT" sz="2000" dirty="0"/>
              <a:t>, l’individuo avrà probabilità p</a:t>
            </a:r>
            <a:r>
              <a:rPr lang="it-IT" altLang="it-IT" sz="2000" baseline="30000" dirty="0"/>
              <a:t>2</a:t>
            </a:r>
            <a:r>
              <a:rPr lang="it-IT" altLang="it-IT" sz="2000" dirty="0"/>
              <a:t>, 2pq e q</a:t>
            </a:r>
            <a:r>
              <a:rPr lang="it-IT" altLang="it-IT" sz="2000" baseline="30000" dirty="0"/>
              <a:t>2</a:t>
            </a:r>
            <a:r>
              <a:rPr lang="it-IT" altLang="it-IT" sz="2000" dirty="0"/>
              <a:t> di essere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,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 o 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rispettivamente.</a:t>
            </a:r>
          </a:p>
          <a:p>
            <a:pPr marL="0" indent="0">
              <a:lnSpc>
                <a:spcPct val="80000"/>
              </a:lnSpc>
            </a:pPr>
            <a:endParaRPr lang="it-IT" altLang="it-IT" sz="2000" dirty="0"/>
          </a:p>
          <a:p>
            <a:pPr marL="0" indent="0">
              <a:lnSpc>
                <a:spcPct val="80000"/>
              </a:lnSpc>
            </a:pPr>
            <a:r>
              <a:rPr lang="it-IT" altLang="it-IT" sz="2000" dirty="0"/>
              <a:t>Se i due alleli sono </a:t>
            </a:r>
            <a:r>
              <a:rPr lang="it-IT" altLang="it-IT" sz="2000" dirty="0" err="1"/>
              <a:t>autozigoti</a:t>
            </a:r>
            <a:r>
              <a:rPr lang="it-IT" altLang="it-IT" sz="2000" dirty="0"/>
              <a:t>, l’individuo non potrà essere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e avrà probabilità p e q di essere 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1</a:t>
            </a:r>
            <a:r>
              <a:rPr lang="it-IT" altLang="it-IT" sz="2000" dirty="0"/>
              <a:t> o 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A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rispettivamente. </a:t>
            </a:r>
          </a:p>
          <a:p>
            <a:pPr marL="0">
              <a:lnSpc>
                <a:spcPct val="80000"/>
              </a:lnSpc>
            </a:pPr>
            <a:endParaRPr lang="it-IT" altLang="it-IT" sz="2000" dirty="0"/>
          </a:p>
          <a:p>
            <a:pPr>
              <a:lnSpc>
                <a:spcPct val="80000"/>
              </a:lnSpc>
            </a:pPr>
            <a:r>
              <a:rPr lang="it-IT" altLang="it-IT" sz="2000" dirty="0"/>
              <a:t>Avremo quindi: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	p</a:t>
            </a:r>
            <a:r>
              <a:rPr lang="en-US" altLang="it-IT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(1-F)    	+    pF     	=     P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2pq(1-F)                 		=     H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altLang="it-IT" sz="2000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q</a:t>
            </a:r>
            <a:r>
              <a:rPr lang="en-US" altLang="it-IT" sz="20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(1-F)    	+   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qF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	=     Q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endParaRPr lang="en-US" altLang="it-I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Queste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sono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le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stesse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frequenze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genotipiche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ottenute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partendo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da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una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definizione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di F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basata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sulla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riduzione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di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eterozigosità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Le due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definizioni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di F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sono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quindi</a:t>
            </a:r>
            <a:r>
              <a:rPr lang="en-US" altLang="it-I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equivalenti</a:t>
            </a:r>
            <a:endParaRPr lang="en-US" altLang="it-I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it-IT" altLang="it-IT" sz="2000" dirty="0"/>
          </a:p>
          <a:p>
            <a:pPr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66643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Assunti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Accoppiamento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casuale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	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0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90600"/>
            <a:ext cx="8784976" cy="533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dirty="0"/>
              <a:t>Conseguenze dannose dell’inincrocio nelle popolazioni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b="1" dirty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DEPRESSIONE DA ININCROCIO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Riduzione della capacità riproduttiva e della sopravvivenza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(riduzione della fitness riproduttiva)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C000"/>
                </a:solidFill>
              </a:rPr>
              <a:t>Può portare a rischio di estinzione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b="1" dirty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b="1" dirty="0">
              <a:solidFill>
                <a:srgbClr val="FFC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200" dirty="0"/>
              <a:t>La depressione da inincrocio è dovuta generalmente all’aumento di alleli recessivi dannosi in omozigosi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200" dirty="0"/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418317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78688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/>
              <a:t>Per una popolazione in cui l’allele dannoso abbia frequenza q, la depressione da inincrocio può essere misurata con R, il rapporto tra la frequenza degli omozigoti recessivi nella popolazione </a:t>
            </a:r>
            <a:r>
              <a:rPr lang="it-IT" altLang="it-IT" sz="2000" dirty="0" err="1"/>
              <a:t>inincrociata</a:t>
            </a:r>
            <a:r>
              <a:rPr lang="it-IT" altLang="it-IT" sz="2000" dirty="0"/>
              <a:t> e la frequenza degli omozigoti recessivi di una popolazione non </a:t>
            </a:r>
            <a:r>
              <a:rPr lang="it-IT" altLang="it-IT" sz="2000" dirty="0" err="1"/>
              <a:t>inicrociata</a:t>
            </a:r>
            <a:r>
              <a:rPr lang="it-IT" altLang="it-IT" sz="2000" dirty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/>
              <a:t>R = </a:t>
            </a:r>
            <a:r>
              <a:rPr lang="it-IT" altLang="it-IT" sz="2000" dirty="0" err="1"/>
              <a:t>freq</a:t>
            </a:r>
            <a:r>
              <a:rPr lang="it-IT" altLang="it-IT" sz="2000" dirty="0"/>
              <a:t> (aa) con F</a:t>
            </a:r>
            <a:r>
              <a:rPr lang="it-IT" altLang="it-IT" sz="2000" dirty="0">
                <a:cs typeface="Arial" charset="0"/>
              </a:rPr>
              <a:t>≠ 0 / </a:t>
            </a:r>
            <a:r>
              <a:rPr lang="it-IT" altLang="it-IT" sz="2000" dirty="0" err="1">
                <a:cs typeface="Arial" charset="0"/>
              </a:rPr>
              <a:t>freq</a:t>
            </a:r>
            <a:r>
              <a:rPr lang="it-IT" altLang="it-IT" sz="2000" dirty="0">
                <a:cs typeface="Arial" charset="0"/>
              </a:rPr>
              <a:t> (aa) con F = 0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R = [q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+</a:t>
            </a:r>
            <a:r>
              <a:rPr lang="it-IT" altLang="it-IT" sz="2000" dirty="0" err="1">
                <a:cs typeface="Arial" charset="0"/>
              </a:rPr>
              <a:t>pqF</a:t>
            </a:r>
            <a:r>
              <a:rPr lang="it-IT" altLang="it-IT" sz="2000" dirty="0">
                <a:cs typeface="Arial" charset="0"/>
              </a:rPr>
              <a:t>]/q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800" dirty="0"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1600" dirty="0">
                <a:cs typeface="Arial" charset="0"/>
              </a:rPr>
              <a:t>con un semplice  passaggio algebrico         </a:t>
            </a:r>
            <a:r>
              <a:rPr lang="it-IT" altLang="it-IT" sz="2800" dirty="0">
                <a:cs typeface="Arial" charset="0"/>
              </a:rPr>
              <a:t>R = 1 + (</a:t>
            </a:r>
            <a:r>
              <a:rPr lang="it-IT" altLang="it-IT" sz="2800" dirty="0" err="1">
                <a:cs typeface="Arial" charset="0"/>
              </a:rPr>
              <a:t>pF</a:t>
            </a:r>
            <a:r>
              <a:rPr lang="it-IT" altLang="it-IT" sz="2800" dirty="0">
                <a:cs typeface="Arial" charset="0"/>
              </a:rPr>
              <a:t>/q)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Da cui si vede che: </a:t>
            </a: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it-IT" altLang="it-IT" sz="2000" dirty="0">
                <a:cs typeface="Arial" charset="0"/>
              </a:rPr>
              <a:t>R è sempre &gt;1, </a:t>
            </a: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it-IT" altLang="it-IT" sz="2000" dirty="0">
                <a:cs typeface="Arial" charset="0"/>
              </a:rPr>
              <a:t>La proporzione di affetti aumenta all’aumentare di F </a:t>
            </a: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it-IT" altLang="it-IT" sz="2000" dirty="0">
                <a:cs typeface="Arial" charset="0"/>
              </a:rPr>
              <a:t>Gli effetti sono tanto più importanti quanto più l’allele è raro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355976" y="3861048"/>
            <a:ext cx="2895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820472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Esempio: per una malattia recessiva comune, in cui l’allele recessivo ha una frequenza pari a 1%, in un gruppo caratterizzato da un coefficiente di inincrocio pari a 1/16 (uguale a quello che si osserva tra cugini primi) avremo R = 1 + (</a:t>
            </a:r>
            <a:r>
              <a:rPr lang="it-IT" altLang="it-IT" sz="2000" dirty="0" err="1">
                <a:cs typeface="Arial" charset="0"/>
              </a:rPr>
              <a:t>pF</a:t>
            </a:r>
            <a:r>
              <a:rPr lang="it-IT" altLang="it-IT" sz="2000" dirty="0">
                <a:cs typeface="Arial" charset="0"/>
              </a:rPr>
              <a:t>/q) = 1+ 0.99×0.0625/0.01 =  7.2, ovvero una prevalenza di 7.2 volte più elevata della malattia che nella popolazione normale.</a:t>
            </a:r>
          </a:p>
        </p:txBody>
      </p:sp>
      <p:pic>
        <p:nvPicPr>
          <p:cNvPr id="64514" name="Picture 2" descr="C:\Users\Fulvio\Desktop\Nuovo documento 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4115" y="503904"/>
            <a:ext cx="4139262" cy="86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47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nsanguineità_malat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9" y="1700808"/>
            <a:ext cx="89399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rgbClr val="FFC000"/>
                </a:solidFill>
              </a:rPr>
              <a:t>Altri tipi di accoppiamento non casuale</a:t>
            </a:r>
            <a:br>
              <a:rPr lang="it-IT" altLang="it-IT" sz="2800" dirty="0">
                <a:solidFill>
                  <a:srgbClr val="FFC000"/>
                </a:solidFill>
              </a:rPr>
            </a:br>
            <a:br>
              <a:rPr lang="it-IT" altLang="it-IT" sz="2800" dirty="0">
                <a:solidFill>
                  <a:srgbClr val="FFC000"/>
                </a:solidFill>
              </a:rPr>
            </a:br>
            <a:r>
              <a:rPr lang="it-IT" altLang="it-IT" sz="2800" dirty="0">
                <a:solidFill>
                  <a:srgbClr val="FFC000"/>
                </a:solidFill>
              </a:rPr>
              <a:t>Accoppiamento assortativo positivo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632848" cy="46085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/>
            <a:r>
              <a:rPr lang="it-IT" altLang="it-IT" sz="2400" dirty="0"/>
              <a:t>Si ha quando la scelta del partner avviene in base ad un determinato fenotipo </a:t>
            </a:r>
          </a:p>
          <a:p>
            <a:pPr eaLnBrk="1" hangingPunct="1"/>
            <a:r>
              <a:rPr lang="it-IT" altLang="it-IT" sz="2400" dirty="0"/>
              <a:t>Le conseguenze sono analoghe a quelle dell’inincrocio, </a:t>
            </a:r>
            <a:r>
              <a:rPr lang="it-IT" altLang="it-IT" sz="2400" dirty="0">
                <a:solidFill>
                  <a:srgbClr val="FFC000"/>
                </a:solidFill>
              </a:rPr>
              <a:t>ma limitate al locus/i che determina quel fenotipo (ed ai loci in </a:t>
            </a:r>
            <a:r>
              <a:rPr lang="it-IT" altLang="it-IT" sz="2400" dirty="0" err="1">
                <a:solidFill>
                  <a:srgbClr val="FFC000"/>
                </a:solidFill>
              </a:rPr>
              <a:t>linkage</a:t>
            </a:r>
            <a:r>
              <a:rPr lang="it-IT" altLang="it-IT" sz="2400" dirty="0">
                <a:solidFill>
                  <a:srgbClr val="FFC000"/>
                </a:solidFill>
              </a:rPr>
              <a:t> </a:t>
            </a:r>
            <a:r>
              <a:rPr lang="it-IT" altLang="it-IT" sz="2400" dirty="0" err="1">
                <a:solidFill>
                  <a:srgbClr val="FFC000"/>
                </a:solidFill>
              </a:rPr>
              <a:t>disequilibrium</a:t>
            </a:r>
            <a:r>
              <a:rPr lang="it-IT" altLang="it-IT" sz="2400" dirty="0">
                <a:solidFill>
                  <a:srgbClr val="FFC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249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366026" cy="42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92333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800" b="1" dirty="0" err="1">
                <a:solidFill>
                  <a:srgbClr val="FFC000"/>
                </a:solidFill>
              </a:rPr>
              <a:t>Nell’uomo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c’è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accoppiamento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assortativo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positivo</a:t>
            </a:r>
            <a:r>
              <a:rPr lang="en-US" altLang="it-IT" sz="1800" b="1" dirty="0">
                <a:solidFill>
                  <a:srgbClr val="FFC000"/>
                </a:solidFill>
              </a:rPr>
              <a:t> per </a:t>
            </a:r>
            <a:r>
              <a:rPr lang="en-US" altLang="it-IT" sz="1800" b="1" dirty="0" err="1">
                <a:solidFill>
                  <a:srgbClr val="FFC000"/>
                </a:solidFill>
              </a:rPr>
              <a:t>l’altezza</a:t>
            </a:r>
            <a:r>
              <a:rPr lang="en-US" altLang="it-IT" sz="1800" b="1" dirty="0">
                <a:solidFill>
                  <a:srgbClr val="FFC000"/>
                </a:solidFill>
              </a:rPr>
              <a:t>, </a:t>
            </a:r>
            <a:r>
              <a:rPr lang="en-US" altLang="it-IT" sz="1800" b="1" dirty="0" err="1">
                <a:solidFill>
                  <a:srgbClr val="FFC000"/>
                </a:solidFill>
              </a:rPr>
              <a:t>il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colore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della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pelle</a:t>
            </a:r>
            <a:r>
              <a:rPr lang="en-US" altLang="it-IT" sz="1800" b="1" dirty="0">
                <a:solidFill>
                  <a:srgbClr val="FFC000"/>
                </a:solidFill>
              </a:rPr>
              <a:t>, </a:t>
            </a:r>
            <a:r>
              <a:rPr lang="en-US" altLang="it-IT" sz="1800" b="1" dirty="0" err="1">
                <a:solidFill>
                  <a:srgbClr val="FFC000"/>
                </a:solidFill>
              </a:rPr>
              <a:t>ed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intelligenza</a:t>
            </a:r>
            <a:r>
              <a:rPr lang="en-US" altLang="it-IT" sz="1800" b="1" dirty="0">
                <a:solidFill>
                  <a:srgbClr val="FFC000"/>
                </a:solidFill>
              </a:rPr>
              <a:t>. Si </a:t>
            </a:r>
            <a:r>
              <a:rPr lang="en-US" altLang="it-IT" sz="1800" b="1" dirty="0" err="1">
                <a:solidFill>
                  <a:srgbClr val="FFC000"/>
                </a:solidFill>
              </a:rPr>
              <a:t>verifica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anche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tra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  <a:r>
              <a:rPr lang="en-US" altLang="it-IT" sz="1800" b="1" dirty="0" err="1">
                <a:solidFill>
                  <a:srgbClr val="FFC000"/>
                </a:solidFill>
              </a:rPr>
              <a:t>individui</a:t>
            </a:r>
            <a:r>
              <a:rPr lang="en-US" altLang="it-IT" sz="1800" b="1" dirty="0">
                <a:solidFill>
                  <a:srgbClr val="FFC000"/>
                </a:solidFill>
              </a:rPr>
              <a:t> con determinate </a:t>
            </a:r>
            <a:r>
              <a:rPr lang="en-US" altLang="it-IT" sz="1800" b="1" dirty="0" err="1">
                <a:solidFill>
                  <a:srgbClr val="FFC000"/>
                </a:solidFill>
              </a:rPr>
              <a:t>patologie</a:t>
            </a:r>
            <a:r>
              <a:rPr lang="en-US" altLang="it-IT" sz="18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5849359"/>
            <a:ext cx="8347364" cy="10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The positive correlation between female and male height (</a:t>
            </a:r>
            <a:r>
              <a:rPr lang="en-US" sz="1400" i="1" dirty="0"/>
              <a:t>r = </a:t>
            </a:r>
            <a:r>
              <a:rPr lang="en-US" sz="1400" dirty="0"/>
              <a:t>.18). </a:t>
            </a:r>
            <a:r>
              <a:rPr lang="en-US" sz="1400" dirty="0" err="1"/>
              <a:t>Lumination</a:t>
            </a:r>
            <a:r>
              <a:rPr lang="en-US" sz="1400" dirty="0"/>
              <a:t> indicates frequency of occurrence (lightest color &lt;20 couples; darkest color &gt;200 couples).</a:t>
            </a:r>
          </a:p>
          <a:p>
            <a:endParaRPr lang="en-US" sz="1100" dirty="0"/>
          </a:p>
          <a:p>
            <a:pPr eaLnBrk="1" hangingPunct="1"/>
            <a:r>
              <a:rPr lang="en-US" altLang="it-IT" sz="1100" dirty="0" err="1"/>
              <a:t>Stulp</a:t>
            </a:r>
            <a:r>
              <a:rPr lang="en-US" altLang="it-IT" sz="1100" dirty="0"/>
              <a:t> G, </a:t>
            </a:r>
            <a:r>
              <a:rPr lang="en-US" altLang="it-IT" sz="1100" dirty="0" err="1"/>
              <a:t>Buunk</a:t>
            </a:r>
            <a:r>
              <a:rPr lang="en-US" altLang="it-IT" sz="1100" dirty="0"/>
              <a:t> AP, </a:t>
            </a:r>
            <a:r>
              <a:rPr lang="en-US" altLang="it-IT" sz="1100" dirty="0" err="1"/>
              <a:t>Pollet</a:t>
            </a:r>
            <a:r>
              <a:rPr lang="en-US" altLang="it-IT" sz="1100" dirty="0"/>
              <a:t> TV, Nettle D, et al. (2013) Are Human Mating Preferences with Respect to Height Reflected in Actual Pairings?. </a:t>
            </a:r>
            <a:r>
              <a:rPr lang="en-US" altLang="it-IT" sz="1100" dirty="0" err="1"/>
              <a:t>PLoS</a:t>
            </a:r>
            <a:r>
              <a:rPr lang="en-US" altLang="it-IT" sz="1100" dirty="0"/>
              <a:t> ONE 8(1): e54186. doi:10.1371/journal.pone.0054186</a:t>
            </a:r>
          </a:p>
        </p:txBody>
      </p:sp>
    </p:spTree>
    <p:extLst>
      <p:ext uri="{BB962C8B-B14F-4D97-AF65-F5344CB8AC3E}">
        <p14:creationId xmlns:p14="http://schemas.microsoft.com/office/powerpoint/2010/main" val="3666000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09000" cy="830997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it-IT" sz="2400" dirty="0" err="1"/>
              <a:t>L’accoppiamento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assortativo</a:t>
            </a:r>
            <a:endParaRPr lang="en-US" altLang="it-IT" sz="24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400" dirty="0"/>
              <a:t>è molto </a:t>
            </a:r>
            <a:r>
              <a:rPr lang="en-US" altLang="it-IT" sz="2400" dirty="0" err="1"/>
              <a:t>diffuso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tra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gli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animali</a:t>
            </a:r>
            <a:endParaRPr lang="en-US" altLang="it-IT" sz="1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24714"/>
            <a:ext cx="4733925" cy="1543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00" y="3789356"/>
            <a:ext cx="2810668" cy="30195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66" y="1567764"/>
            <a:ext cx="2423555" cy="22215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2" y="1700808"/>
            <a:ext cx="4696770" cy="3736738"/>
          </a:xfrm>
          <a:prstGeom prst="rect">
            <a:avLst/>
          </a:prstGeom>
        </p:spPr>
      </p:pic>
      <p:sp>
        <p:nvSpPr>
          <p:cNvPr id="9" name="Figura a mano libera 8"/>
          <p:cNvSpPr/>
          <p:nvPr/>
        </p:nvSpPr>
        <p:spPr>
          <a:xfrm>
            <a:off x="339213" y="2997268"/>
            <a:ext cx="4675708" cy="1584176"/>
          </a:xfrm>
          <a:custGeom>
            <a:avLst/>
            <a:gdLst>
              <a:gd name="connsiteX0" fmla="*/ 3347884 w 4689987"/>
              <a:gd name="connsiteY0" fmla="*/ 0 h 1106129"/>
              <a:gd name="connsiteX1" fmla="*/ 4689987 w 4689987"/>
              <a:gd name="connsiteY1" fmla="*/ 14748 h 1106129"/>
              <a:gd name="connsiteX2" fmla="*/ 4689987 w 4689987"/>
              <a:gd name="connsiteY2" fmla="*/ 1091380 h 1106129"/>
              <a:gd name="connsiteX3" fmla="*/ 0 w 4689987"/>
              <a:gd name="connsiteY3" fmla="*/ 1106129 h 1106129"/>
              <a:gd name="connsiteX4" fmla="*/ 0 w 4689987"/>
              <a:gd name="connsiteY4" fmla="*/ 221226 h 1106129"/>
              <a:gd name="connsiteX5" fmla="*/ 3362632 w 4689987"/>
              <a:gd name="connsiteY5" fmla="*/ 235974 h 1106129"/>
              <a:gd name="connsiteX6" fmla="*/ 3347884 w 4689987"/>
              <a:gd name="connsiteY6" fmla="*/ 0 h 1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987" h="1106129">
                <a:moveTo>
                  <a:pt x="3347884" y="0"/>
                </a:moveTo>
                <a:lnTo>
                  <a:pt x="4689987" y="14748"/>
                </a:lnTo>
                <a:lnTo>
                  <a:pt x="4689987" y="1091380"/>
                </a:lnTo>
                <a:lnTo>
                  <a:pt x="0" y="1106129"/>
                </a:lnTo>
                <a:lnTo>
                  <a:pt x="0" y="221226"/>
                </a:lnTo>
                <a:lnTo>
                  <a:pt x="3362632" y="235974"/>
                </a:lnTo>
                <a:lnTo>
                  <a:pt x="3347884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701" y="1714806"/>
            <a:ext cx="1626438" cy="14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09000" cy="6032421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it-IT" sz="2000" dirty="0"/>
              <a:t>Un </a:t>
            </a:r>
            <a:r>
              <a:rPr lang="en-US" altLang="it-IT" sz="2000" dirty="0" err="1"/>
              <a:t>esempio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accoppiamento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assortativo</a:t>
            </a:r>
            <a:r>
              <a:rPr lang="en-US" altLang="it-IT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000" dirty="0" err="1"/>
              <a:t>positivo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particolare</a:t>
            </a:r>
            <a:r>
              <a:rPr lang="en-US" altLang="it-IT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20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20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 err="1"/>
              <a:t>Nella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poiana</a:t>
            </a:r>
            <a:r>
              <a:rPr lang="en-US" altLang="it-IT" sz="1800" dirty="0"/>
              <a:t> (</a:t>
            </a:r>
            <a:r>
              <a:rPr lang="en-US" altLang="it-IT" sz="1800" i="1" dirty="0" err="1"/>
              <a:t>Buteo</a:t>
            </a:r>
            <a:r>
              <a:rPr lang="en-US" altLang="it-IT" sz="1800" i="1" dirty="0"/>
              <a:t> </a:t>
            </a:r>
            <a:r>
              <a:rPr lang="en-US" altLang="it-IT" sz="1800" i="1" dirty="0" err="1"/>
              <a:t>buteo</a:t>
            </a:r>
            <a:r>
              <a:rPr lang="en-US" altLang="it-IT" sz="1800" dirty="0"/>
              <a:t>), </a:t>
            </a:r>
            <a:r>
              <a:rPr lang="en-US" altLang="it-IT" sz="1800" dirty="0" err="1"/>
              <a:t>il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colore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piumaggio</a:t>
            </a:r>
            <a:r>
              <a:rPr lang="en-US" altLang="it-IT" sz="1800" dirty="0"/>
              <a:t> è </a:t>
            </a:r>
            <a:r>
              <a:rPr lang="en-US" altLang="it-IT" sz="1800" dirty="0" err="1"/>
              <a:t>determinato</a:t>
            </a:r>
            <a:r>
              <a:rPr lang="en-US" altLang="it-IT" sz="1800" dirty="0"/>
              <a:t> da un </a:t>
            </a:r>
            <a:r>
              <a:rPr lang="en-US" altLang="it-IT" sz="1800" dirty="0" err="1"/>
              <a:t>singolo</a:t>
            </a:r>
            <a:r>
              <a:rPr lang="en-US" altLang="it-IT" sz="1800" dirty="0"/>
              <a:t> locus </a:t>
            </a:r>
            <a:r>
              <a:rPr lang="en-US" altLang="it-IT" sz="1800" dirty="0" err="1"/>
              <a:t>biallelico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codominante</a:t>
            </a:r>
            <a:r>
              <a:rPr lang="en-US" altLang="it-IT" sz="1800" dirty="0"/>
              <a:t>, con </a:t>
            </a:r>
            <a:r>
              <a:rPr lang="en-US" altLang="it-IT" sz="1800" dirty="0" err="1"/>
              <a:t>eterozigoti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mostrano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piumaggio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colore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intermedio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tra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due </a:t>
            </a:r>
            <a:r>
              <a:rPr lang="en-US" altLang="it-IT" sz="1800" dirty="0" err="1"/>
              <a:t>omozigoti</a:t>
            </a:r>
            <a:r>
              <a:rPr lang="en-US" altLang="it-IT" sz="1800" dirty="0"/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/>
              <a:t>E’ </a:t>
            </a:r>
            <a:r>
              <a:rPr lang="en-US" altLang="it-IT" sz="1800" dirty="0" err="1"/>
              <a:t>stato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osservato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che</a:t>
            </a:r>
            <a:r>
              <a:rPr lang="en-US" altLang="it-IT" sz="1800" dirty="0"/>
              <a:t> le </a:t>
            </a:r>
            <a:r>
              <a:rPr lang="en-US" altLang="it-IT" sz="1800" dirty="0" err="1"/>
              <a:t>unioni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tra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omozigoti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stesso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tipo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erano</a:t>
            </a:r>
            <a:r>
              <a:rPr lang="en-US" altLang="it-IT" sz="1800" dirty="0"/>
              <a:t> in largo </a:t>
            </a:r>
            <a:r>
              <a:rPr lang="en-US" altLang="it-IT" sz="1800" dirty="0" err="1"/>
              <a:t>eccesso</a:t>
            </a:r>
            <a:r>
              <a:rPr lang="en-US" altLang="it-IT" sz="1800" dirty="0"/>
              <a:t> (dark x dark; light x light) </a:t>
            </a:r>
            <a:r>
              <a:rPr lang="en-US" altLang="it-IT" sz="1800" dirty="0" err="1"/>
              <a:t>rispetto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alle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unioni</a:t>
            </a:r>
            <a:r>
              <a:rPr lang="en-US" altLang="it-IT" sz="1800" dirty="0"/>
              <a:t> light x dark.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/>
              <a:t>In </a:t>
            </a:r>
            <a:r>
              <a:rPr lang="en-US" altLang="it-IT" sz="1800" dirty="0" err="1"/>
              <a:t>questo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specifico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caso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accoppiamento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assortativo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positivo</a:t>
            </a:r>
            <a:r>
              <a:rPr lang="en-US" altLang="it-IT" sz="1800" dirty="0"/>
              <a:t>, </a:t>
            </a:r>
            <a:r>
              <a:rPr lang="en-US" altLang="it-IT" sz="1800" dirty="0" err="1"/>
              <a:t>tuttavia</a:t>
            </a:r>
            <a:r>
              <a:rPr lang="en-US" altLang="it-IT" sz="1800" dirty="0"/>
              <a:t>, la </a:t>
            </a:r>
            <a:r>
              <a:rPr lang="en-US" altLang="it-IT" sz="1800" dirty="0" err="1"/>
              <a:t>scelta</a:t>
            </a:r>
            <a:r>
              <a:rPr lang="en-US" altLang="it-IT" sz="1800" dirty="0"/>
              <a:t> del partner è </a:t>
            </a:r>
            <a:r>
              <a:rPr lang="en-US" altLang="it-IT" sz="1800" dirty="0" err="1"/>
              <a:t>dovuta</a:t>
            </a:r>
            <a:r>
              <a:rPr lang="en-US" altLang="it-IT" sz="1800" dirty="0"/>
              <a:t> ad imprinting </a:t>
            </a:r>
            <a:r>
              <a:rPr lang="en-US" altLang="it-IT" sz="1800" dirty="0" err="1"/>
              <a:t>materno</a:t>
            </a:r>
            <a:r>
              <a:rPr lang="en-US" altLang="it-IT" sz="1800" dirty="0"/>
              <a:t>: la </a:t>
            </a:r>
            <a:r>
              <a:rPr lang="en-US" altLang="it-IT" sz="1800" dirty="0" err="1"/>
              <a:t>scelta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avviene</a:t>
            </a:r>
            <a:r>
              <a:rPr lang="en-US" altLang="it-IT" sz="1800" dirty="0"/>
              <a:t> in base al </a:t>
            </a:r>
            <a:r>
              <a:rPr lang="en-US" altLang="it-IT" sz="1800" dirty="0" err="1"/>
              <a:t>colore</a:t>
            </a:r>
            <a:r>
              <a:rPr lang="en-US" altLang="it-IT" sz="1800" dirty="0"/>
              <a:t> del </a:t>
            </a:r>
            <a:r>
              <a:rPr lang="en-US" altLang="it-IT" sz="1800" dirty="0" err="1"/>
              <a:t>piumaggio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della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madre</a:t>
            </a:r>
            <a:r>
              <a:rPr lang="en-US" altLang="it-IT" sz="1800" dirty="0"/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it-IT" sz="18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1800" dirty="0" err="1"/>
              <a:t>Questo</a:t>
            </a:r>
            <a:r>
              <a:rPr lang="en-US" altLang="it-IT" sz="1800" dirty="0"/>
              <a:t> </a:t>
            </a:r>
            <a:r>
              <a:rPr lang="en-US" altLang="it-IT" sz="1800" dirty="0" err="1"/>
              <a:t>tipo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scelta</a:t>
            </a:r>
            <a:r>
              <a:rPr lang="en-US" altLang="it-IT" sz="1800" dirty="0"/>
              <a:t> del partner è </a:t>
            </a:r>
            <a:r>
              <a:rPr lang="en-US" altLang="it-IT" sz="1800" dirty="0" err="1"/>
              <a:t>stata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osservata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anche</a:t>
            </a:r>
            <a:r>
              <a:rPr lang="en-US" altLang="it-IT" sz="1800" dirty="0"/>
              <a:t> in </a:t>
            </a:r>
            <a:r>
              <a:rPr lang="en-US" altLang="it-IT" sz="1800" dirty="0" err="1"/>
              <a:t>altre</a:t>
            </a:r>
            <a:r>
              <a:rPr lang="en-US" altLang="it-IT" sz="1800" dirty="0"/>
              <a:t> specie di </a:t>
            </a:r>
            <a:r>
              <a:rPr lang="en-US" altLang="it-IT" sz="1800" dirty="0" err="1"/>
              <a:t>uccelli</a:t>
            </a:r>
            <a:r>
              <a:rPr lang="en-US" altLang="it-IT" sz="1800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275" y="0"/>
            <a:ext cx="3563888" cy="31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28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4704"/>
            <a:ext cx="8509000" cy="707886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it-IT" sz="2000" dirty="0"/>
              <a:t>Un </a:t>
            </a:r>
            <a:r>
              <a:rPr lang="en-US" altLang="it-IT" sz="2000" dirty="0" err="1"/>
              <a:t>esempio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accoppiamento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assortativo</a:t>
            </a:r>
            <a:r>
              <a:rPr lang="en-US" altLang="it-IT" sz="2000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000" dirty="0" err="1"/>
              <a:t>negativo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nelle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piante</a:t>
            </a:r>
            <a:endParaRPr lang="en-US" alt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069">
            <a:off x="2099012" y="1795278"/>
            <a:ext cx="7060270" cy="514059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9" y="2636912"/>
            <a:ext cx="31930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Accoppiamento non casuale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 err="1"/>
              <a:t>inbreeding</a:t>
            </a:r>
            <a:r>
              <a:rPr lang="it-IT" altLang="it-IT" dirty="0"/>
              <a:t> (inincrocio)</a:t>
            </a:r>
          </a:p>
          <a:p>
            <a:pPr eaLnBrk="1" hangingPunct="1"/>
            <a:r>
              <a:rPr lang="it-IT" altLang="it-IT" dirty="0" err="1"/>
              <a:t>outbreeding</a:t>
            </a:r>
            <a:r>
              <a:rPr lang="it-IT" altLang="it-IT" dirty="0"/>
              <a:t> (</a:t>
            </a:r>
            <a:r>
              <a:rPr lang="it-IT" altLang="it-IT" dirty="0" err="1"/>
              <a:t>esoincrocio</a:t>
            </a:r>
            <a:r>
              <a:rPr lang="it-IT" altLang="it-IT" dirty="0"/>
              <a:t>)</a:t>
            </a:r>
          </a:p>
          <a:p>
            <a:pPr eaLnBrk="1" hangingPunct="1"/>
            <a:r>
              <a:rPr lang="it-IT" altLang="it-IT" dirty="0"/>
              <a:t>accoppiamento assortativo positivo</a:t>
            </a:r>
          </a:p>
          <a:p>
            <a:pPr eaLnBrk="1" hangingPunct="1"/>
            <a:r>
              <a:rPr lang="it-IT" altLang="it-IT" dirty="0"/>
              <a:t>accoppiamento assortativo negativo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581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Inbreeding (inincrocio)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Il termine inincrocio si riferisce all’</a:t>
            </a:r>
            <a:r>
              <a:rPr lang="it-IT" altLang="it-IT" sz="2000" dirty="0">
                <a:solidFill>
                  <a:srgbClr val="FFFF00"/>
                </a:solidFill>
              </a:rPr>
              <a:t>accoppiamento tra individui imparentati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Viene meno uno degli assunti della legge di Hardy-Weinberg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Si ha una </a:t>
            </a:r>
            <a:r>
              <a:rPr lang="it-IT" altLang="it-IT" sz="2000" dirty="0">
                <a:solidFill>
                  <a:srgbClr val="FFFF00"/>
                </a:solidFill>
              </a:rPr>
              <a:t>variazione delle frequenze genotipiche </a:t>
            </a:r>
            <a:r>
              <a:rPr lang="it-IT" altLang="it-IT" sz="2000" dirty="0"/>
              <a:t>attese secondo H-W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Le </a:t>
            </a:r>
            <a:r>
              <a:rPr lang="it-IT" altLang="it-IT" sz="2000" dirty="0">
                <a:solidFill>
                  <a:srgbClr val="FFFF00"/>
                </a:solidFill>
              </a:rPr>
              <a:t>frequenze alleliche </a:t>
            </a:r>
            <a:r>
              <a:rPr lang="it-IT" altLang="it-IT" sz="2000" dirty="0"/>
              <a:t>rimangono </a:t>
            </a:r>
            <a:r>
              <a:rPr lang="it-IT" altLang="it-IT" sz="2000" dirty="0">
                <a:solidFill>
                  <a:srgbClr val="FFFF00"/>
                </a:solidFill>
              </a:rPr>
              <a:t>costanti</a:t>
            </a:r>
            <a:r>
              <a:rPr lang="it-IT" altLang="it-IT" sz="2000" dirty="0"/>
              <a:t> nel tempo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solidFill>
                  <a:srgbClr val="FFFF00"/>
                </a:solidFill>
              </a:rPr>
              <a:t>Gli effetti dell’inincrocio interessano tutti i geni degli individui</a:t>
            </a:r>
            <a:r>
              <a:rPr lang="it-IT" altLang="it-IT" sz="2000" dirty="0"/>
              <a:t>: analogo alla deriva genetica e alla migrazione, differente dalla selezione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6815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1512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 (</a:t>
            </a:r>
            <a:r>
              <a:rPr lang="it-IT" altLang="it-IT" dirty="0">
                <a:solidFill>
                  <a:srgbClr val="FFFF00"/>
                </a:solidFill>
              </a:rPr>
              <a:t>F</a:t>
            </a:r>
            <a:r>
              <a:rPr lang="it-IT" altLang="it-IT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35292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individuo si dice </a:t>
            </a:r>
            <a:r>
              <a:rPr lang="it-IT" altLang="it-IT" sz="2400" b="1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dirty="0"/>
              <a:t> se i suoi due alleli sono copie di un </a:t>
            </a:r>
            <a:r>
              <a:rPr lang="it-IT" altLang="it-IT" sz="2400" dirty="0">
                <a:solidFill>
                  <a:srgbClr val="FFC000"/>
                </a:solidFill>
              </a:rPr>
              <a:t>singolo</a:t>
            </a:r>
            <a:r>
              <a:rPr lang="it-IT" altLang="it-IT" sz="2400" dirty="0"/>
              <a:t> allele proveniente da un antenato comune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Un individuo si dice </a:t>
            </a:r>
            <a:r>
              <a:rPr lang="it-IT" altLang="it-IT" sz="2400" b="1" dirty="0" err="1">
                <a:solidFill>
                  <a:srgbClr val="FFFF00"/>
                </a:solidFill>
              </a:rPr>
              <a:t>allozigote</a:t>
            </a:r>
            <a:r>
              <a:rPr lang="it-IT" altLang="it-IT" sz="2400" b="1" dirty="0">
                <a:solidFill>
                  <a:srgbClr val="FFFF00"/>
                </a:solidFill>
              </a:rPr>
              <a:t> </a:t>
            </a:r>
            <a:r>
              <a:rPr lang="it-IT" altLang="it-IT" sz="2400" dirty="0"/>
              <a:t> se i suoi due alleli non discendono da un’unica copia ancestrale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</a:t>
            </a:r>
            <a:r>
              <a:rPr lang="it-IT" altLang="it-IT" sz="2400" u="sng" dirty="0">
                <a:solidFill>
                  <a:srgbClr val="FFFF00"/>
                </a:solidFill>
              </a:rPr>
              <a:t>omozigote può essere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u="sng" dirty="0">
                <a:solidFill>
                  <a:srgbClr val="FFFF00"/>
                </a:solidFill>
              </a:rPr>
              <a:t> o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allozigote</a:t>
            </a:r>
            <a:endParaRPr lang="it-IT" altLang="it-IT" sz="24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eterozigote è necessariamente un </a:t>
            </a:r>
            <a:r>
              <a:rPr lang="it-IT" altLang="it-IT" sz="2400" u="sng" dirty="0" err="1"/>
              <a:t>allozigote</a:t>
            </a: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Possiamo esprimere il </a:t>
            </a:r>
            <a:r>
              <a:rPr lang="it-IT" altLang="it-IT" sz="2400" b="1" dirty="0">
                <a:solidFill>
                  <a:srgbClr val="FFFF00"/>
                </a:solidFill>
              </a:rPr>
              <a:t>coefficiente di inincrocio (F)</a:t>
            </a:r>
            <a:r>
              <a:rPr lang="it-IT" altLang="it-IT" sz="2400" dirty="0">
                <a:solidFill>
                  <a:srgbClr val="FFFF00"/>
                </a:solidFill>
              </a:rPr>
              <a:t> </a:t>
            </a:r>
            <a:r>
              <a:rPr lang="it-IT" altLang="it-IT" sz="2400" dirty="0"/>
              <a:t>di un individuo in termini probabilistici con la seguente: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/>
              <a:t>Considerato un singolo locus, </a:t>
            </a:r>
            <a:r>
              <a:rPr lang="it-IT" altLang="it-IT" sz="2000" b="1" dirty="0">
                <a:solidFill>
                  <a:srgbClr val="FFFF00"/>
                </a:solidFill>
              </a:rPr>
              <a:t>F è la probabilità </a:t>
            </a:r>
            <a:r>
              <a:rPr lang="it-IT" altLang="it-IT" sz="2000" b="1" dirty="0"/>
              <a:t>che un individuo sia </a:t>
            </a:r>
            <a:r>
              <a:rPr lang="it-IT" altLang="it-IT" sz="2000" b="1" dirty="0" err="1"/>
              <a:t>autozigote</a:t>
            </a:r>
            <a:r>
              <a:rPr lang="it-IT" altLang="it-IT" sz="2000" b="1" dirty="0"/>
              <a:t>, ovvero che i due alleli a quel locus siano identici per discesa.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b="1" dirty="0"/>
              <a:t>Definizione equivalente: F è la proporzione di geni per i quali un individuo è </a:t>
            </a:r>
            <a:r>
              <a:rPr lang="it-IT" altLang="it-IT" sz="2000" b="1" dirty="0" err="1"/>
              <a:t>autozigote</a:t>
            </a:r>
            <a:endParaRPr lang="it-IT" alt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95929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352928" cy="556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FF00"/>
                </a:solidFill>
              </a:rPr>
              <a:t>Alleli identici in stato ed alleli identici per discesa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it-IT" altLang="it-IT" sz="24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Alleli identici in stato</a:t>
            </a:r>
            <a:r>
              <a:rPr lang="it-IT" altLang="it-IT" sz="2000" b="1" dirty="0">
                <a:solidFill>
                  <a:schemeClr val="bg1"/>
                </a:solidFill>
              </a:rPr>
              <a:t>: possono essere definiti come alleli uguali da un punto di vista biochimico, ad esempio una Timina in posizione 12,123,433 del cromosoma 20 è identica in stato alla timina allelica che si trova in un omozigote T/T nella medesima posizione.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Alleli identici per discesa</a:t>
            </a:r>
            <a:r>
              <a:rPr lang="it-IT" altLang="it-IT" sz="2000" b="1" dirty="0">
                <a:solidFill>
                  <a:schemeClr val="bg1"/>
                </a:solidFill>
              </a:rPr>
              <a:t>: sono alleli che derivano da un singolo allele presente in un antenato comune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chemeClr val="bg1"/>
                </a:solidFill>
              </a:rPr>
              <a:t>Da queste definizioni, ne consegue che alleli identici in stato possono essere identici per discesa o meno. Alleli identici per discesa sono invece necessariamente anche identici in stato.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7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Coefficiente di consanguineità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000" dirty="0"/>
              <a:t>Il coefficiente di inincrocio </a:t>
            </a:r>
            <a:r>
              <a:rPr lang="it-IT" altLang="it-IT" sz="2000" dirty="0">
                <a:solidFill>
                  <a:srgbClr val="FFFF00"/>
                </a:solidFill>
              </a:rPr>
              <a:t>nelle popolazioni </a:t>
            </a:r>
            <a:r>
              <a:rPr lang="it-IT" altLang="it-IT" sz="2000" dirty="0"/>
              <a:t> può essere indicato anche come  </a:t>
            </a:r>
            <a:r>
              <a:rPr lang="it-IT" altLang="it-IT" sz="2000" b="1" u="sng" dirty="0">
                <a:solidFill>
                  <a:srgbClr val="FFFF00"/>
                </a:solidFill>
              </a:rPr>
              <a:t>coefficiente di consanguineità</a:t>
            </a:r>
            <a:r>
              <a:rPr lang="it-IT" altLang="it-IT" sz="2000" b="1" u="sng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it-IT" altLang="it-IT" sz="2000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2000" dirty="0"/>
              <a:t>Il coefficiente di inincrocio/consanguineità di una popolazione corrisponde alla probabilità che due alleli scelti a caso in una popolazione siano identici per discesa</a:t>
            </a:r>
          </a:p>
          <a:p>
            <a:pPr eaLnBrk="1" hangingPunct="1"/>
            <a:endParaRPr lang="it-IT" altLang="it-IT" sz="2000" dirty="0"/>
          </a:p>
          <a:p>
            <a:pPr eaLnBrk="1" hangingPunct="1"/>
            <a:r>
              <a:rPr lang="it-IT" altLang="it-IT" sz="2000" dirty="0"/>
              <a:t>Il termine coefficiente di consanguineità si utilizza anche riferendosi ad una coppia: in questo caso corrisponde alla probabilità che la coppia abbia un figlio </a:t>
            </a:r>
            <a:r>
              <a:rPr lang="it-IT" altLang="it-IT" sz="2000" dirty="0" err="1"/>
              <a:t>autozigote</a:t>
            </a:r>
            <a:r>
              <a:rPr lang="it-IT" altLang="it-IT" sz="2000" dirty="0"/>
              <a:t> per un determinato locus. Il coefficiente di consanguineità di una coppia corrisponde quindi al coefficiente di inincrocio del figlio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78262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930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La consanguineità nelle popolazioni umane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2303"/>
            <a:ext cx="7848600" cy="5334000"/>
          </a:xfrm>
        </p:spPr>
        <p:txBody>
          <a:bodyPr/>
          <a:lstStyle/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Nelle popolazioni occidentali si pratica principalmente </a:t>
            </a:r>
            <a:r>
              <a:rPr lang="it-IT" altLang="it-IT" sz="2400" dirty="0" err="1"/>
              <a:t>esoincrocio</a:t>
            </a:r>
            <a:r>
              <a:rPr lang="it-IT" altLang="it-IT" sz="2400" dirty="0"/>
              <a:t>, in quanto il matrimonio tra individui imparentati viene scoraggiato. 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Al contrario, in alcune popolazioni del Medio Oriente, dell’Africa e dell’India, il matrimonio tra consanguinei stretti è incoraggiato, con percentuali di matrimoni tra consanguinei che possono superare il 50%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841778469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36727</TotalTime>
  <Words>2794</Words>
  <Application>Microsoft Office PowerPoint</Application>
  <PresentationFormat>Presentazione su schermo (4:3)</PresentationFormat>
  <Paragraphs>297</Paragraphs>
  <Slides>38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1" baseType="lpstr">
      <vt:lpstr>Arial</vt:lpstr>
      <vt:lpstr>Baskerville WGL4 BT</vt:lpstr>
      <vt:lpstr>Brush Script MT</vt:lpstr>
      <vt:lpstr>Calibri</vt:lpstr>
      <vt:lpstr>Cambria Math</vt:lpstr>
      <vt:lpstr>Comic Sans MS</vt:lpstr>
      <vt:lpstr>inherit</vt:lpstr>
      <vt:lpstr>Times</vt:lpstr>
      <vt:lpstr>Wingdings</vt:lpstr>
      <vt:lpstr>Struttura predefinita</vt:lpstr>
      <vt:lpstr>Blank</vt:lpstr>
      <vt:lpstr>1_Blank</vt:lpstr>
      <vt:lpstr>CorelDRAW</vt:lpstr>
      <vt:lpstr>Presentazione standard di PowerPoint</vt:lpstr>
      <vt:lpstr>Accoppiamento non casuale</vt:lpstr>
      <vt:lpstr>Assunti della legge di Hardy-Weinberg</vt:lpstr>
      <vt:lpstr>Accoppiamento non casuale</vt:lpstr>
      <vt:lpstr>Inbreeding (inincrocio)</vt:lpstr>
      <vt:lpstr>Coefficiente di inincrocio (F)</vt:lpstr>
      <vt:lpstr>Presentazione standard di PowerPoint</vt:lpstr>
      <vt:lpstr>Coefficiente di consanguineità</vt:lpstr>
      <vt:lpstr>La consanguineità nelle popolazioni umane</vt:lpstr>
      <vt:lpstr>Presentazione standard di PowerPoint</vt:lpstr>
      <vt:lpstr>Presentazione standard di PowerPoint</vt:lpstr>
      <vt:lpstr>Calcolo del coefficiente di inincrocio dagli alberi genealogici</vt:lpstr>
      <vt:lpstr>Calcolo del coefficiente di inincrocio dagli alberi genealogici</vt:lpstr>
      <vt:lpstr>F = (½)6 x 2 = 1/32 </vt:lpstr>
      <vt:lpstr>Calcolo del coefficiente di inincrocio per geni X-linked</vt:lpstr>
      <vt:lpstr>Metodo rapido per il calcolo del coefficiente di inincrocio (loci autosomici)</vt:lpstr>
      <vt:lpstr>Metodo rapido per il calcolo del coefficiente di inincrocio Loci X-linked</vt:lpstr>
      <vt:lpstr>Metodo rapido per il calcolo del coefficiente di inincrocio in presenza di più antenati comuni</vt:lpstr>
      <vt:lpstr>Calcolo del coefficiente di inincrocio in presenza di antenato comune inbred (metodo rapido)</vt:lpstr>
      <vt:lpstr>Diversi tipi di incrocio tra parenti </vt:lpstr>
      <vt:lpstr>Presentazione standard di PowerPoint</vt:lpstr>
      <vt:lpstr>Presentazione standard di PowerPoint</vt:lpstr>
      <vt:lpstr>Inincrocio nelle popolazioni</vt:lpstr>
      <vt:lpstr>Inincrocio nelle popolazioni</vt:lpstr>
      <vt:lpstr>Inincrocio nelle popolazioni</vt:lpstr>
      <vt:lpstr>Presentazione standard di PowerPoint</vt:lpstr>
      <vt:lpstr>Frequenze genotipiche   (1) accoppiamento casuale (F = 0, equilibrio H-W)</vt:lpstr>
      <vt:lpstr>Presentazione standard di PowerPoint</vt:lpstr>
      <vt:lpstr>Presentazione standard di PowerPoint</vt:lpstr>
      <vt:lpstr>Conseguenze dell’inincrocio nelle popolazioni</vt:lpstr>
      <vt:lpstr>Conseguenze dell’inincrocio nelle popolazioni</vt:lpstr>
      <vt:lpstr>Conseguenze dell’inincrocio nelle popolazioni</vt:lpstr>
      <vt:lpstr>Presentazione standard di PowerPoint</vt:lpstr>
      <vt:lpstr>Altri tipi di accoppiamento non casuale  Accoppiamento assortativo positivo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427</cp:revision>
  <dcterms:created xsi:type="dcterms:W3CDTF">2014-05-23T12:00:13Z</dcterms:created>
  <dcterms:modified xsi:type="dcterms:W3CDTF">2023-10-10T21:10:50Z</dcterms:modified>
</cp:coreProperties>
</file>