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sldIdLst>
    <p:sldId id="389" r:id="rId3"/>
    <p:sldId id="390" r:id="rId4"/>
    <p:sldId id="270" r:id="rId5"/>
    <p:sldId id="391" r:id="rId6"/>
    <p:sldId id="269" r:id="rId7"/>
    <p:sldId id="393" r:id="rId8"/>
    <p:sldId id="394" r:id="rId9"/>
    <p:sldId id="395" r:id="rId10"/>
    <p:sldId id="392" r:id="rId11"/>
    <p:sldId id="257" r:id="rId12"/>
    <p:sldId id="465" r:id="rId13"/>
    <p:sldId id="256" r:id="rId14"/>
    <p:sldId id="466" r:id="rId15"/>
    <p:sldId id="271" r:id="rId16"/>
    <p:sldId id="267" r:id="rId17"/>
    <p:sldId id="258" r:id="rId18"/>
    <p:sldId id="268" r:id="rId19"/>
    <p:sldId id="397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83" r:id="rId28"/>
    <p:sldId id="272" r:id="rId29"/>
    <p:sldId id="453" r:id="rId30"/>
    <p:sldId id="398" r:id="rId31"/>
    <p:sldId id="455" r:id="rId32"/>
    <p:sldId id="280" r:id="rId33"/>
    <p:sldId id="274" r:id="rId34"/>
    <p:sldId id="456" r:id="rId35"/>
    <p:sldId id="457" r:id="rId36"/>
    <p:sldId id="458" r:id="rId37"/>
    <p:sldId id="459" r:id="rId38"/>
    <p:sldId id="460" r:id="rId39"/>
    <p:sldId id="461" r:id="rId40"/>
    <p:sldId id="281" r:id="rId41"/>
    <p:sldId id="284" r:id="rId42"/>
    <p:sldId id="464" r:id="rId43"/>
    <p:sldId id="285" r:id="rId44"/>
    <p:sldId id="366" r:id="rId45"/>
    <p:sldId id="368" r:id="rId46"/>
    <p:sldId id="463" r:id="rId47"/>
    <p:sldId id="367" r:id="rId48"/>
    <p:sldId id="462" r:id="rId4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AA1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1598" autoAdjust="0"/>
  </p:normalViewPr>
  <p:slideViewPr>
    <p:cSldViewPr>
      <p:cViewPr varScale="1">
        <p:scale>
          <a:sx n="70" d="100"/>
          <a:sy n="70" d="100"/>
        </p:scale>
        <p:origin x="12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\Documents\My%20Dropbox\libro%20genetica\figure\figura%204%205%207%208%209%20ec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435046331211"/>
          <c:y val="9.3283752047414403E-2"/>
          <c:w val="0.67702000238580995"/>
          <c:h val="0.67164301474138399"/>
        </c:manualLayout>
      </c:layout>
      <c:lineChart>
        <c:grouping val="standard"/>
        <c:varyColors val="0"/>
        <c:ser>
          <c:idx val="0"/>
          <c:order val="0"/>
          <c:tx>
            <c:strRef>
              <c:f>'Fig. 5 HW X-linked'!$C$4</c:f>
              <c:strCache>
                <c:ptCount val="1"/>
                <c:pt idx="0">
                  <c:v>maschi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'Fig. 5 HW X-linked'!$B$5:$B$15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'Fig. 5 HW X-linked'!$C$5:$C$15</c:f>
              <c:numCache>
                <c:formatCode>General</c:formatCode>
                <c:ptCount val="11"/>
                <c:pt idx="0">
                  <c:v>0.1</c:v>
                </c:pt>
                <c:pt idx="1">
                  <c:v>0.9</c:v>
                </c:pt>
                <c:pt idx="2">
                  <c:v>0.5</c:v>
                </c:pt>
                <c:pt idx="3">
                  <c:v>0.7</c:v>
                </c:pt>
                <c:pt idx="4">
                  <c:v>0.6</c:v>
                </c:pt>
                <c:pt idx="5">
                  <c:v>0.65</c:v>
                </c:pt>
                <c:pt idx="6">
                  <c:v>0.625</c:v>
                </c:pt>
                <c:pt idx="7">
                  <c:v>0.63749999999999996</c:v>
                </c:pt>
                <c:pt idx="8">
                  <c:v>0.63124999999999998</c:v>
                </c:pt>
                <c:pt idx="9">
                  <c:v>0.63437500000000002</c:v>
                </c:pt>
                <c:pt idx="10">
                  <c:v>0.6328125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E1-4375-A3A3-30F595B15A37}"/>
            </c:ext>
          </c:extLst>
        </c:ser>
        <c:ser>
          <c:idx val="1"/>
          <c:order val="1"/>
          <c:tx>
            <c:strRef>
              <c:f>'Fig. 5 HW X-linked'!$D$4</c:f>
              <c:strCache>
                <c:ptCount val="1"/>
                <c:pt idx="0">
                  <c:v>femmine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'Fig. 5 HW X-linked'!$B$5:$B$15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'Fig. 5 HW X-linked'!$D$5:$D$15</c:f>
              <c:numCache>
                <c:formatCode>General</c:formatCode>
                <c:ptCount val="11"/>
                <c:pt idx="0">
                  <c:v>0.9</c:v>
                </c:pt>
                <c:pt idx="1">
                  <c:v>0.5</c:v>
                </c:pt>
                <c:pt idx="2">
                  <c:v>0.7</c:v>
                </c:pt>
                <c:pt idx="3">
                  <c:v>0.6</c:v>
                </c:pt>
                <c:pt idx="4">
                  <c:v>0.65</c:v>
                </c:pt>
                <c:pt idx="5">
                  <c:v>0.625</c:v>
                </c:pt>
                <c:pt idx="6">
                  <c:v>0.63749999999999996</c:v>
                </c:pt>
                <c:pt idx="7">
                  <c:v>0.63124999999999998</c:v>
                </c:pt>
                <c:pt idx="8">
                  <c:v>0.63437500000000002</c:v>
                </c:pt>
                <c:pt idx="9">
                  <c:v>0.6328125</c:v>
                </c:pt>
                <c:pt idx="10">
                  <c:v>0.63359374999999996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E1-4375-A3A3-30F595B15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95200"/>
        <c:axId val="79061376"/>
      </c:lineChart>
      <c:catAx>
        <c:axId val="36595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200"/>
                  <a:t>Generazioni</a:t>
                </a:r>
              </a:p>
            </c:rich>
          </c:tx>
          <c:layout>
            <c:manualLayout>
              <c:xMode val="edge"/>
              <c:yMode val="edge"/>
              <c:x val="0.395446004032105"/>
              <c:y val="0.865673208759353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06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0613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000" i="1"/>
                  <a:t>p</a:t>
                </a:r>
              </a:p>
            </c:rich>
          </c:tx>
          <c:layout>
            <c:manualLayout>
              <c:xMode val="edge"/>
              <c:yMode val="edge"/>
              <c:x val="3.3126293995859202E-2"/>
              <c:y val="0.3731347201002859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595200"/>
        <c:crosses val="autoZero"/>
        <c:crossBetween val="between"/>
      </c:valAx>
      <c:spPr>
        <a:solidFill>
          <a:srgbClr val="F79646">
            <a:lumMod val="40000"/>
            <a:lumOff val="60000"/>
          </a:srgb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952554843687996"/>
          <c:y val="0.36940376855878099"/>
          <c:w val="0.182885182830407"/>
          <c:h val="0.1791048693540170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F642-C5F7-4E7E-AEDF-6B8F9C55BC70}" type="datetimeFigureOut">
              <a:rPr lang="it-IT" smtClean="0"/>
              <a:pPr/>
              <a:t>07/10/2024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8947-AD79-4D33-A742-FFA30BCDD0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3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89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26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gene PTPRD è considerato un gene «</a:t>
            </a:r>
            <a:r>
              <a:rPr lang="it-IT" dirty="0" err="1"/>
              <a:t>tumor-soppressor</a:t>
            </a:r>
            <a:r>
              <a:rPr lang="it-IT" dirty="0"/>
              <a:t>» nel glioblastoma (figura) ed in altri tipi di tumori.</a:t>
            </a:r>
            <a:r>
              <a:rPr lang="it-IT" baseline="0" dirty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73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38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88947-AD79-4D33-A742-FFA30BCDD0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68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988947-AD79-4D33-A742-FFA30BCDD00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92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83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EC1E-FB29-48C1-872B-232ACAA6607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18FF-A640-4593-AD9B-C3439C3F6C9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F4F9-09F1-4BCC-A4E5-0F294ACC36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85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5143B5-8D60-4284-81E8-56616B889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957D14D-4D48-431A-84E9-A144AE146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72D49C-9777-45BD-92F0-E74460BD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AAD12A-0630-4652-8083-3227A8B4C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4D28C6-2A90-446F-851C-C182084E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7756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BB37C3-BB3A-4D2C-9A97-C3AA47D3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DE74CD-1C61-4CA1-AF58-2F6333BF8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D6D34E-8C87-4547-8D10-6A751E8B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CDF599-0CDF-49CF-8D7D-CB9962AE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A8BA03-B925-487F-BE10-B998514B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8850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119851-6289-4F8B-8A1D-110086A0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76E309-BE2D-41C9-B13E-2AD8A77B8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BE199A-BF7E-4A52-B408-1B4D3C30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1647FA-FD5F-49AE-B12D-B20CB202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0D87C9-3FAD-49C4-BE21-6348C117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8126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632095-7D10-474B-8B20-6FBFB43F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054C9B-FE75-4C02-B49A-66E0B0F8D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24A956-7525-4200-AEFE-973201D61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E167AB-0817-477E-AA39-2ADC2E43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C2A0B8-F255-4DB2-8B13-F0AC24F0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19F9FC-10DB-4ECE-A86F-DAFB5AC7B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690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27F529-4A66-4CDB-A7C7-609883865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6796F5-A409-4326-BEC5-019EB53DB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D1ECAEA-6D4F-44A7-8814-85EDBA5CF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82E6F1-5E3B-423F-ABC2-142F35E7F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E6119E1-6096-46DD-99E7-BFAFBE9DB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EBBF788-9BD1-433A-B446-019B18CC4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7106B92-1BDF-4AF9-A347-129F5F995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6C1E9E8-B4C0-476F-A6D4-ED7F6148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6491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074FFC-083F-46A9-A2C1-D3AFBD56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D426FC-9EE0-41EE-BB44-ECDF2266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F723D5-4728-4524-B37B-DE3A182F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3D8E00-733D-45B6-A8D0-A30E0181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37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8737B9-5FA9-4ADF-A11A-6DAF4FBC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F6784F-3395-46C2-9D6D-E6957350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04537B-BA66-4D78-86B0-41BA6B60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2061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42BAF-F630-4E1E-9A78-EF247E81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CB6941-2239-46C5-870D-EE02E5B0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F04CE80-8807-45CE-ACDD-6B744E11E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A77BA9-44DD-41E8-8F73-9EA007BE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6D0965-4386-42E4-A015-22C6376A4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0C7826-2416-444C-9670-A2004D4B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5436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14A2-117A-45F6-9D1D-CF82073886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5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5ABF89-4490-4499-BC3C-A61D5BD8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558E239-B782-4645-83B7-0FBB98421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576FD0-29EB-4921-919A-097C7DC95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3EF354-8B5B-4553-B24B-2602440C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450AA8-F758-4477-B0ED-0F6F6BCF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9A6F90-A71E-44DB-A01D-6E547F98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571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B439DF-81BB-49E7-AAA1-CE034CEF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29B9ED-32FE-4BC7-A898-E07C5382A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300E26-F647-4CB0-8818-7A1E4A4A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D23C04-AD27-4D62-973C-3D6A8872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C84E1A-3FA7-4D45-96D1-889D6D85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2164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AC61F6-E273-4EC5-976C-C492D155D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C0F627-7646-4274-B9B2-2ECF2A697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0D3BE5-DBDE-4E8F-A0F9-A8766AB8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953976-E1A6-4465-A366-D750AD21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9703DB-58DB-4C85-B13E-A40A5EC82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7373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9DBB0-EAE3-4FBF-A865-59F7632D868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656A-ABD1-4A6B-BCF3-081663CD5A6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577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1B71-99B1-4949-ABC4-5227621BEEF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72C60-C31B-4636-961E-40A11478CE8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21D6E-D345-4854-AD32-2C5011F250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8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B1A2-2B0C-44D4-9F21-7B75B3AE1DB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86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E2A6C-6392-446C-B4AB-8DB670C58C7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8AC74-7884-464D-A00D-0AEAA5E98B3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0AE204E-6956-4305-85FC-57739D4F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2AAF88-F2D9-4D18-A296-242E658B1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5FE75D-B91B-4EE1-9795-328D94D92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4AB3491-FB61-411B-855F-46E770F0B71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7405C2-8A28-488C-9BB4-4B6062C35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D8CEB4-78DF-4C9C-B03E-37876CFA8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B07BF4B-155D-4819-8B30-495BFC2FE5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77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ulvio.cruciani@uniroma1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learning2.uniroma1.i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7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contenuto 1"/>
          <p:cNvSpPr>
            <a:spLocks noGrp="1"/>
          </p:cNvSpPr>
          <p:nvPr>
            <p:ph idx="1"/>
          </p:nvPr>
        </p:nvSpPr>
        <p:spPr>
          <a:xfrm>
            <a:off x="914400" y="990600"/>
            <a:ext cx="7543800" cy="5715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Genetica di popolazioni A.A. </a:t>
            </a:r>
            <a:r>
              <a:rPr lang="it-IT" altLang="en-US">
                <a:solidFill>
                  <a:srgbClr val="FFFF00"/>
                </a:solidFill>
              </a:rPr>
              <a:t>2024/25 </a:t>
            </a:r>
            <a:endParaRPr lang="it-IT" altLang="en-US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(6 CFU)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Laurea triennale in Sc. Biologiche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800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800" dirty="0">
                <a:solidFill>
                  <a:srgbClr val="FFFF00"/>
                </a:solidFill>
              </a:rPr>
              <a:t>Prof. Fulvio Cruciani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  <a:hlinkClick r:id="rId3"/>
              </a:rPr>
              <a:t>fulvio.cruciani@uniroma1.it</a:t>
            </a: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Telefono: 06 49912826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Ricevimento studenti: </a:t>
            </a:r>
            <a:r>
              <a:rPr lang="it-IT" altLang="en-US" sz="2000" dirty="0">
                <a:solidFill>
                  <a:srgbClr val="FFFF00"/>
                </a:solidFill>
              </a:rPr>
              <a:t>sempre</a:t>
            </a:r>
            <a:r>
              <a:rPr lang="it-IT" altLang="en-US" sz="20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appuntamento via email/telefono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2000" dirty="0">
                <a:solidFill>
                  <a:schemeClr val="bg1"/>
                </a:solidFill>
              </a:rPr>
              <a:t>Edificio Genetica, stanza 3-09 (2°piano)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sz="20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11" y="5693931"/>
            <a:ext cx="772645" cy="78353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8651" y="6428601"/>
            <a:ext cx="1410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accent3"/>
                </a:solidFill>
              </a:rPr>
              <a:t>Lezioni a distanza</a:t>
            </a:r>
          </a:p>
        </p:txBody>
      </p:sp>
    </p:spTree>
    <p:extLst>
      <p:ext uri="{BB962C8B-B14F-4D97-AF65-F5344CB8AC3E}">
        <p14:creationId xmlns:p14="http://schemas.microsoft.com/office/powerpoint/2010/main" val="68114653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491" y="228600"/>
            <a:ext cx="8908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 (Hebrew)" charset="-79"/>
              </a:rPr>
              <a:t>Un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allele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è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variazione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ad un locus (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codificante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o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meno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),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 (Hebrew)" charset="-79"/>
              </a:rPr>
              <a:t>ad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esempio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sostituzione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nucleotidica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C-T: 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21771" y="1676400"/>
            <a:ext cx="89916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La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allelica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può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essere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calcolata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a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partire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assolute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o relative)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dei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genotipi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nella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.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Es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composta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da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20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omozigoti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CC 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20/100 = 0,20)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45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eterozigoti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CT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45/100 = 0,45)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35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omozigoti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TT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35/100 = 0,35)</a:t>
            </a:r>
          </a:p>
          <a:p>
            <a:pPr algn="ctr"/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metodo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1)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partendo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assolute</a:t>
            </a:r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anche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detto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metodo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conta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degli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alleli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)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(20 × 2 + 45)/ (2 × 100) = 0.425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(35 × 2 + 45)/ (2 × 100) = 0.575</a:t>
            </a:r>
          </a:p>
          <a:p>
            <a:pPr algn="ctr"/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metodo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2)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partendo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relative: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0,2 + ½ × 0,45 = 0.425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0,35 + ½ × 0,45 = 0.575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semplice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dimostrazione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alla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lavagna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)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1046671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Allele C: CCGCTACGTACGGCGATCGATGGCGGC</a:t>
            </a:r>
            <a:r>
              <a:rPr lang="it-I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ACGCTCGCGATCGCTACGC</a:t>
            </a: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Allele T: CCGCTACGTACGGCGATCGATGGCGGC</a:t>
            </a:r>
            <a:r>
              <a:rPr lang="it-I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ACGCTCGCGATCGCTACGC</a:t>
            </a:r>
          </a:p>
          <a:p>
            <a:endParaRPr lang="it-IT" dirty="0">
              <a:latin typeface="Tahoma" pitchFamily="34" charset="0"/>
            </a:endParaRPr>
          </a:p>
          <a:p>
            <a:endParaRPr lang="it-IT" dirty="0">
              <a:latin typeface="Tahom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36096" y="980728"/>
            <a:ext cx="144016" cy="720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491" y="228600"/>
            <a:ext cx="890810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Nella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genetica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popolazioni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gli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alleli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di un locus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biallelico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vengono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generalmente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indicati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senza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far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riferimento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alla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loro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natura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molecolare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, come: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chiamato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“a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grande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”) 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chiamato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a piccolo)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senza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necessariamente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implicare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relazioni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 di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dominanza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recessività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 (Hebrew)" charset="-79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 (Hebrew)" charset="-79"/>
            </a:endParaRPr>
          </a:p>
          <a:p>
            <a:pPr lvl="0" algn="ctr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oppure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e A</a:t>
            </a:r>
            <a:r>
              <a:rPr lang="en-US" sz="2400" baseline="-25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Loci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differenti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vengono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invece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indicati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generalmente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con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lettere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differenti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 (Hebrew)" charset="-79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Locus 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(con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alleli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A e a) e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locus B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(con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alleli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B e b)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aseline="-25000" dirty="0">
              <a:solidFill>
                <a:srgbClr val="000000"/>
              </a:solidFill>
              <a:latin typeface="Times New Roman" pitchFamily="18" charset="0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7038" y="2996952"/>
            <a:ext cx="9102256" cy="345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 (Hebrew)" charset="-79"/>
              </a:rPr>
              <a:t>Le </a:t>
            </a:r>
            <a:r>
              <a:rPr lang="en-US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dirty="0">
                <a:latin typeface="Times New Roman" pitchFamily="18" charset="0"/>
                <a:cs typeface="Times New Roman (Hebrew)" charset="-79"/>
              </a:rPr>
              <a:t> relative </a:t>
            </a:r>
            <a:r>
              <a:rPr lang="en-US" dirty="0" err="1">
                <a:latin typeface="Times New Roman" pitchFamily="18" charset="0"/>
                <a:cs typeface="Times New Roman (Hebrew)" charset="-79"/>
              </a:rPr>
              <a:t>degli</a:t>
            </a:r>
            <a:r>
              <a:rPr lang="en-US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dirty="0" err="1">
                <a:latin typeface="Times New Roman" pitchFamily="18" charset="0"/>
                <a:cs typeface="Times New Roman (Hebrew)" charset="-79"/>
              </a:rPr>
              <a:t>alleli</a:t>
            </a:r>
            <a:r>
              <a:rPr lang="en-US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dirty="0" err="1">
                <a:latin typeface="Times New Roman" pitchFamily="18" charset="0"/>
                <a:cs typeface="Times New Roman (Hebrew)" charset="-79"/>
              </a:rPr>
              <a:t>vengono</a:t>
            </a:r>
            <a:r>
              <a:rPr lang="en-US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dirty="0" err="1">
                <a:latin typeface="Times New Roman" pitchFamily="18" charset="0"/>
                <a:cs typeface="Times New Roman (Hebrew)" charset="-79"/>
              </a:rPr>
              <a:t>generalmente</a:t>
            </a:r>
            <a:r>
              <a:rPr lang="en-US" dirty="0">
                <a:latin typeface="Times New Roman" pitchFamily="18" charset="0"/>
                <a:cs typeface="Times New Roman (Hebrew)" charset="-79"/>
              </a:rPr>
              <a:t> indicate con le </a:t>
            </a:r>
            <a:r>
              <a:rPr lang="en-US" dirty="0" err="1">
                <a:latin typeface="Times New Roman" pitchFamily="18" charset="0"/>
                <a:cs typeface="Times New Roman (Hebrew)" charset="-79"/>
              </a:rPr>
              <a:t>lettere</a:t>
            </a:r>
            <a:r>
              <a:rPr lang="en-US" dirty="0">
                <a:latin typeface="Times New Roman" pitchFamily="18" charset="0"/>
                <a:cs typeface="Times New Roman (Hebrew)" charset="-79"/>
              </a:rPr>
              <a:t> minuscule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p e q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Times New Roman" pitchFamily="18" charset="0"/>
                <a:cs typeface="Times New Roman (Hebrew)" charset="-79"/>
              </a:rPr>
              <a:t>(per un locus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biallelico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Times New Roman" pitchFamily="18" charset="0"/>
                <a:cs typeface="Times New Roman (Hebrew)" charset="-79"/>
              </a:rPr>
              <a:t>o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ppure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p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(per loci </a:t>
            </a:r>
            <a:r>
              <a:rPr kumimoji="0" lang="en-US" sz="2000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multiallelici</a:t>
            </a:r>
            <a:r>
              <a:rPr kumimoji="0" lang="en-US" sz="200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Le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frequenze</a:t>
            </a: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genotipiche</a:t>
            </a: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di un locus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biallelico</a:t>
            </a: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vengono</a:t>
            </a: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generalmente</a:t>
            </a: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indicate con le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lettere</a:t>
            </a:r>
            <a:r>
              <a:rPr kumimoji="0" lang="en-US" sz="160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 </a:t>
            </a:r>
            <a:r>
              <a:rPr kumimoji="0" lang="en-US" sz="160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 (Hebrew)" charset="-79"/>
              </a:rPr>
              <a:t>maiuscole</a:t>
            </a:r>
            <a:endParaRPr kumimoji="0" lang="en-US" sz="1600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P e Q 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classi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omozigoti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) H (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classe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eterozigote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baseline="-25000" dirty="0">
              <a:solidFill>
                <a:srgbClr val="FF0000"/>
              </a:solidFill>
              <a:latin typeface="Times New Roman" pitchFamily="18" charset="0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latin typeface="Times New Roman" pitchFamily="18" charset="0"/>
                <a:cs typeface="Times New Roman (Hebrew)" charset="-79"/>
              </a:rPr>
              <a:t>La “</a:t>
            </a:r>
            <a:r>
              <a:rPr lang="en-US" sz="1900" dirty="0" err="1">
                <a:latin typeface="Times New Roman" pitchFamily="18" charset="0"/>
                <a:cs typeface="Times New Roman (Hebrew)" charset="-79"/>
              </a:rPr>
              <a:t>dimensione</a:t>
            </a:r>
            <a:r>
              <a:rPr lang="en-US" sz="1900" dirty="0">
                <a:latin typeface="Times New Roman" pitchFamily="18" charset="0"/>
                <a:cs typeface="Times New Roman (Hebrew)" charset="-79"/>
              </a:rPr>
              <a:t>” </a:t>
            </a:r>
            <a:r>
              <a:rPr lang="en-US" sz="1900" dirty="0" err="1"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19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19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 (Hebrew)" charset="-79"/>
              </a:rPr>
              <a:t>si</a:t>
            </a:r>
            <a:r>
              <a:rPr lang="en-US" sz="1900" dirty="0">
                <a:latin typeface="Times New Roman" pitchFamily="18" charset="0"/>
                <a:cs typeface="Times New Roman (Hebrew)" charset="-79"/>
              </a:rPr>
              <a:t> indica con la </a:t>
            </a:r>
            <a:r>
              <a:rPr lang="en-US" sz="1900" dirty="0" err="1">
                <a:latin typeface="Times New Roman" pitchFamily="18" charset="0"/>
                <a:cs typeface="Times New Roman (Hebrew)" charset="-79"/>
              </a:rPr>
              <a:t>lettera</a:t>
            </a:r>
            <a:endParaRPr lang="en-US" sz="1900" dirty="0">
              <a:latin typeface="Times New Roman" pitchFamily="18" charset="0"/>
              <a:cs typeface="Times New Roman (Hebrew)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9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N</a:t>
            </a:r>
            <a:endParaRPr kumimoji="0" lang="en-US" sz="1900" i="0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 (Hebrew)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5356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036" y="495606"/>
            <a:ext cx="8686800" cy="24384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Se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stiamo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analizzando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(come quasi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sempre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accade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) un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 (Hebrew)" charset="-79"/>
              </a:rPr>
              <a:t>campione</a:t>
            </a:r>
            <a:r>
              <a:rPr lang="en-US" sz="24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di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quella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ottenuta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è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 (Hebrew)" charset="-79"/>
              </a:rPr>
              <a:t>stima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delle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. </a:t>
            </a:r>
            <a:br>
              <a:rPr lang="en-US" sz="2400" dirty="0">
                <a:latin typeface="Times New Roman" pitchFamily="18" charset="0"/>
                <a:cs typeface="Times New Roman (Hebrew)" charset="-79"/>
              </a:rPr>
            </a:br>
            <a:r>
              <a:rPr lang="en-US" sz="2400" dirty="0">
                <a:latin typeface="Times New Roman" pitchFamily="18" charset="0"/>
                <a:cs typeface="Times New Roman (Hebrew)" charset="-79"/>
              </a:rPr>
              <a:t>Questa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stima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avrà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un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proprio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errore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che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può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essere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calcolato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come:</a:t>
            </a:r>
            <a:br>
              <a:rPr lang="en-US" sz="2400" dirty="0">
                <a:latin typeface="Times New Roman" pitchFamily="18" charset="0"/>
                <a:cs typeface="Times New Roman (Hebrew)" charset="-79"/>
              </a:rPr>
            </a:b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br>
              <a:rPr lang="en-US" sz="2400" dirty="0">
                <a:latin typeface="Times New Roman" pitchFamily="18" charset="0"/>
                <a:cs typeface="Times New Roman (Hebrew)" charset="-79"/>
              </a:rPr>
            </a:br>
            <a:endParaRPr lang="en-US" sz="2400" dirty="0">
              <a:latin typeface="Times New Roman" pitchFamily="18" charset="0"/>
              <a:cs typeface="Times New Roman (Hebrew)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95536" y="2215952"/>
                <a:ext cx="8305800" cy="2276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.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. =</m:t>
                          </m:r>
                          <m:r>
                            <a:rPr lang="it-IT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𝑒𝑟𝑟𝑜𝑟𝑒</m:t>
                          </m:r>
                          <m:r>
                            <a:rPr lang="it-IT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t-IT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𝑠𝑡𝑎𝑛𝑑𝑎𝑟𝑑</m:t>
                          </m:r>
                          <m:r>
                            <a:rPr lang="it-IT" sz="2800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r>
                        <a:rPr lang="it-IT" sz="2800" i="1">
                          <a:latin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800" i="1">
                                      <a:latin typeface="Cambria Math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800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it-IT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it-IT" sz="2800" b="0" i="0" dirty="0">
                  <a:latin typeface="Cambria Math"/>
                </a:endParaRPr>
              </a:p>
              <a:p>
                <a:pPr algn="ctr"/>
                <a:r>
                  <a:rPr lang="it-IT" sz="2800" dirty="0"/>
                  <a:t>Nell’esempio: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1">
                                    <a:latin typeface="Cambria Math"/>
                                  </a:rPr>
                                  <m:t>0,575</m:t>
                                </m:r>
                                <m:r>
                                  <a:rPr lang="it-IT" sz="2800" i="1">
                                    <a:latin typeface="Cambria Math"/>
                                    <a:ea typeface="Cambria Math"/>
                                  </a:rPr>
                                  <m:t>×0,425</m:t>
                                </m:r>
                              </m:num>
                              <m:den>
                                <m:r>
                                  <a:rPr lang="it-IT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t-IT" sz="2800" i="1">
                                    <a:latin typeface="Cambria Math"/>
                                    <a:ea typeface="Cambria Math"/>
                                  </a:rPr>
                                  <m:t>×100</m:t>
                                </m:r>
                              </m:den>
                            </m:f>
                          </m:e>
                        </m:box>
                      </m:e>
                    </m:rad>
                    <m:r>
                      <a:rPr lang="it-IT" sz="2800">
                        <a:latin typeface="Cambria Math"/>
                      </a:rPr>
                      <m:t>= </m:t>
                    </m:r>
                    <m:r>
                      <a:rPr lang="it-IT" sz="2800" i="1">
                        <a:latin typeface="Cambria Math"/>
                        <a:ea typeface="Cambria Math"/>
                      </a:rPr>
                      <m:t>±0,035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 (Hebrew)" charset="-79"/>
                </a:endParaRPr>
              </a:p>
              <a:p>
                <a:pPr algn="ctr"/>
                <a:r>
                  <a:rPr lang="it-IT" sz="2800" dirty="0"/>
                  <a:t> </a:t>
                </a:r>
                <a:endParaRPr lang="en-US" sz="2800" dirty="0">
                  <a:latin typeface="Times New Roman" pitchFamily="18" charset="0"/>
                  <a:cs typeface="Times New Roman (Hebrew)" charset="-79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215952"/>
                <a:ext cx="8305800" cy="22769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2971800" y="188640"/>
            <a:ext cx="415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STIMA DI FREQUENZE ALLELICHE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 bwMode="auto">
              <a:xfrm>
                <a:off x="384853" y="4492857"/>
                <a:ext cx="8686800" cy="1747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Dove </a:t>
                </a:r>
                <a:r>
                  <a:rPr lang="en-US" sz="2400" i="1" dirty="0">
                    <a:latin typeface="Times New Roman" pitchFamily="18" charset="0"/>
                    <a:cs typeface="Times New Roman (Hebrew)" charset="-79"/>
                  </a:rPr>
                  <a:t>p</a:t>
                </a:r>
                <a:r>
                  <a:rPr lang="en-US" sz="2400" i="1" baseline="-25000" dirty="0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rappresenta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uno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qualsiasi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degli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alleli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al locus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considerato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(2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alleli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nell’esempio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precedente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, per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quali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l’errore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sarà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uguale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) 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ed </a:t>
                </a:r>
                <a:r>
                  <a:rPr lang="en-US" sz="2400" i="1" dirty="0">
                    <a:latin typeface="Times New Roman" pitchFamily="18" charset="0"/>
                    <a:cs typeface="Times New Roman (Hebrew)" charset="-79"/>
                  </a:rPr>
                  <a:t>N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è la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dimensione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del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campione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(100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individui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nell’esempio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).</a:t>
                </a:r>
              </a:p>
              <a:p>
                <a:endParaRPr lang="it-IT" sz="2400" dirty="0">
                  <a:latin typeface="Times New Roman" pitchFamily="18" charset="0"/>
                  <a:cs typeface="Times New Roman (Hebrew)" charset="-79"/>
                </a:endParaRPr>
              </a:p>
              <a:p>
                <a:r>
                  <a:rPr lang="it-IT" sz="2400" dirty="0">
                    <a:latin typeface="Times New Roman" pitchFamily="18" charset="0"/>
                    <a:cs typeface="Times New Roman (Hebrew)" charset="-79"/>
                  </a:rPr>
                  <a:t>L’intervallo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</a:rPr>
                      <m:t> </m:t>
                    </m:r>
                    <m:r>
                      <a:rPr lang="it-IT" sz="2400" i="1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1.96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𝑒</m:t>
                    </m:r>
                    <m:r>
                      <a:rPr lang="it-IT" sz="2400" b="0" i="1" smtClean="0">
                        <a:latin typeface="Cambria Math"/>
                      </a:rPr>
                      <m:t>.</m:t>
                    </m:r>
                    <m:r>
                      <a:rPr lang="it-IT" sz="2400" b="0" i="1" smtClean="0">
                        <a:latin typeface="Cambria Math"/>
                      </a:rPr>
                      <m:t>𝑠</m:t>
                    </m:r>
                    <m:r>
                      <a:rPr lang="it-IT" sz="2400" b="0" i="1" smtClean="0">
                        <a:latin typeface="Cambria Math"/>
                      </a:rPr>
                      <m:t>.  </m:t>
                    </m:r>
                  </m:oMath>
                </a14:m>
                <a:endParaRPr lang="it-IT" sz="24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h𝑎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𝑢𝑛𝑎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𝑝𝑟𝑜𝑏𝑎𝑏𝑖𝑙𝑖𝑡</m:t>
                      </m:r>
                      <m:r>
                        <a:rPr lang="it-IT" sz="2400" b="0" i="1" smtClean="0">
                          <a:latin typeface="Cambria Math"/>
                        </a:rPr>
                        <m:t>à </m:t>
                      </m:r>
                      <m:r>
                        <a:rPr lang="it-IT" sz="2400" b="0" i="1" smtClean="0">
                          <a:latin typeface="Cambria Math"/>
                        </a:rPr>
                        <m:t>𝑑𝑒𝑙</m:t>
                      </m:r>
                      <m:r>
                        <a:rPr lang="it-IT" sz="2400" b="0" i="1" smtClean="0">
                          <a:latin typeface="Cambria Math"/>
                        </a:rPr>
                        <m:t> 95% </m:t>
                      </m:r>
                      <m:r>
                        <a:rPr lang="it-IT" sz="2400" b="0" i="1" smtClean="0">
                          <a:latin typeface="Cambria Math"/>
                        </a:rPr>
                        <m:t>𝑑𝑖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𝑐𝑜𝑚𝑝𝑟𝑒𝑛𝑑𝑒𝑟𝑒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𝑙𝑎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/>
                        </a:rPr>
                        <m:t>vera</m:t>
                      </m:r>
                    </m:oMath>
                  </m:oMathPara>
                </a14:m>
                <a:endParaRPr lang="it-IT" sz="2400" b="0" i="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𝑓𝑟𝑒𝑞𝑢𝑒𝑛𝑧𝑎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𝑎𝑙𝑙𝑒𝑙𝑖𝑐𝑎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𝑑𝑒𝑙𝑙𝑎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𝑝𝑜𝑝𝑜𝑙𝑎𝑧𝑖𝑜𝑛𝑒</m:t>
                      </m:r>
                    </m:oMath>
                  </m:oMathPara>
                </a14:m>
                <a:endParaRPr lang="it-IT" sz="2400" b="0" dirty="0">
                  <a:latin typeface="Times New Roman" pitchFamily="18" charset="0"/>
                </a:endParaRPr>
              </a:p>
              <a:p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Prende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il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nome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di “</a:t>
                </a:r>
                <a:r>
                  <a:rPr lang="en-US" sz="2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 (Hebrew)" charset="-79"/>
                  </a:rPr>
                  <a:t>intervallo di </a:t>
                </a:r>
                <a:r>
                  <a:rPr lang="en-US" sz="2400" dirty="0" err="1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cs typeface="Times New Roman (Hebrew)" charset="-79"/>
                  </a:rPr>
                  <a:t>confidenza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” al 95%</a:t>
                </a: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853" y="4492857"/>
                <a:ext cx="8686800" cy="1747181"/>
              </a:xfrm>
              <a:prstGeom prst="rect">
                <a:avLst/>
              </a:prstGeom>
              <a:blipFill>
                <a:blip r:embed="rId3"/>
                <a:stretch>
                  <a:fillRect t="-39024" b="-442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3"/>
          <p:cNvSpPr txBox="1">
            <a:spLocks noChangeArrowheads="1"/>
          </p:cNvSpPr>
          <p:nvPr/>
        </p:nvSpPr>
        <p:spPr bwMode="auto">
          <a:xfrm>
            <a:off x="395536" y="836712"/>
            <a:ext cx="9144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di un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è la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frequenza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relativa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con cui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l’evento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una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lunga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serie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di prove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ripetute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sotto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condizioni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simili</a:t>
            </a:r>
            <a:endParaRPr lang="en-US" altLang="it-IT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verifichi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“A”  =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(A) 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verifichi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“B”  =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(B)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La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verifichino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l’uno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o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l’altro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di due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incompatibili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uno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esclude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dell’altro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):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o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(A) +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(B)   (Principio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della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somma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La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verifichino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l’uno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l’altro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di due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indipendenti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uno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non cambia la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dell’altro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):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e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(A) ×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(B)   (Principio del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prodotto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Text Box 5"/>
          <p:cNvSpPr txBox="1">
            <a:spLocks noChangeArrowheads="1"/>
          </p:cNvSpPr>
          <p:nvPr/>
        </p:nvSpPr>
        <p:spPr bwMode="auto">
          <a:xfrm>
            <a:off x="3581400" y="152400"/>
            <a:ext cx="1609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06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Legge di Hardy-Weinberg</a:t>
            </a:r>
          </a:p>
        </p:txBody>
      </p:sp>
    </p:spTree>
    <p:extLst>
      <p:ext uri="{BB962C8B-B14F-4D97-AF65-F5344CB8AC3E}">
        <p14:creationId xmlns:p14="http://schemas.microsoft.com/office/powerpoint/2010/main" val="64659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Assunzioni della legge di Hardy-Weinberg</a:t>
            </a:r>
            <a:br>
              <a:rPr lang="it-IT" sz="3200" dirty="0">
                <a:solidFill>
                  <a:schemeClr val="bg1"/>
                </a:solidFill>
              </a:rPr>
            </a:br>
            <a:r>
              <a:rPr lang="it-IT" sz="3200" dirty="0">
                <a:solidFill>
                  <a:schemeClr val="bg1"/>
                </a:solidFill>
              </a:rPr>
              <a:t>(modello base)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17638"/>
            <a:ext cx="8712968" cy="4525963"/>
          </a:xfr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endParaRPr lang="en-US" sz="2400" b="1" dirty="0">
              <a:solidFill>
                <a:schemeClr val="bg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La specie è </a:t>
            </a:r>
            <a:r>
              <a:rPr lang="en-US" sz="2400" b="1" dirty="0" err="1">
                <a:solidFill>
                  <a:srgbClr val="FFFF00"/>
                </a:solidFill>
              </a:rPr>
              <a:t>diploide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C’è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riproduzione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sessuale</a:t>
            </a:r>
            <a:endParaRPr lang="en-US" sz="2400" b="1" dirty="0">
              <a:solidFill>
                <a:srgbClr val="FFFF0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Le </a:t>
            </a:r>
            <a:r>
              <a:rPr lang="en-US" sz="2400" b="1" dirty="0" err="1">
                <a:solidFill>
                  <a:schemeClr val="bg1"/>
                </a:solidFill>
              </a:rPr>
              <a:t>generazioni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sono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non </a:t>
            </a:r>
            <a:r>
              <a:rPr lang="en-US" sz="2400" b="1" dirty="0" err="1">
                <a:solidFill>
                  <a:srgbClr val="FFFF00"/>
                </a:solidFill>
              </a:rPr>
              <a:t>sovrapposte</a:t>
            </a:r>
            <a:endParaRPr lang="en-US" sz="2400" b="1" dirty="0">
              <a:solidFill>
                <a:srgbClr val="FFFF0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Il gene </a:t>
            </a:r>
            <a:r>
              <a:rPr lang="en-US" sz="2400" b="1" dirty="0" err="1">
                <a:solidFill>
                  <a:schemeClr val="bg1"/>
                </a:solidFill>
              </a:rPr>
              <a:t>considerato</a:t>
            </a:r>
            <a:r>
              <a:rPr lang="en-US" sz="2400" b="1" dirty="0">
                <a:solidFill>
                  <a:schemeClr val="bg1"/>
                </a:solidFill>
              </a:rPr>
              <a:t> è </a:t>
            </a:r>
            <a:r>
              <a:rPr lang="en-US" sz="2400" b="1" dirty="0" err="1">
                <a:solidFill>
                  <a:srgbClr val="FFFF00"/>
                </a:solidFill>
              </a:rPr>
              <a:t>biallelico</a:t>
            </a:r>
            <a:endParaRPr lang="en-US" sz="2400" b="1" dirty="0">
              <a:solidFill>
                <a:srgbClr val="FFFF0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FFFF00"/>
                </a:solidFill>
              </a:rPr>
              <a:t>Uguali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frequenze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alleliche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nei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maschi</a:t>
            </a:r>
            <a:r>
              <a:rPr lang="en-US" sz="2400" b="1" dirty="0">
                <a:solidFill>
                  <a:srgbClr val="FFFF00"/>
                </a:solidFill>
              </a:rPr>
              <a:t> e </a:t>
            </a:r>
            <a:r>
              <a:rPr lang="en-US" sz="2400" b="1" dirty="0" err="1">
                <a:solidFill>
                  <a:srgbClr val="FFFF00"/>
                </a:solidFill>
              </a:rPr>
              <a:t>nelle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femmine</a:t>
            </a:r>
            <a:endParaRPr lang="en-US" sz="2400" b="1" dirty="0">
              <a:solidFill>
                <a:srgbClr val="FFFF00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b="1" dirty="0" err="1">
                <a:solidFill>
                  <a:srgbClr val="FFFF00"/>
                </a:solidFill>
              </a:rPr>
              <a:t>L’accoppiamento</a:t>
            </a:r>
            <a:r>
              <a:rPr lang="en-US" sz="2400" b="1" dirty="0">
                <a:solidFill>
                  <a:srgbClr val="FFFF00"/>
                </a:solidFill>
              </a:rPr>
              <a:t> è </a:t>
            </a:r>
            <a:r>
              <a:rPr lang="en-US" sz="2400" b="1" dirty="0" err="1">
                <a:solidFill>
                  <a:srgbClr val="FFFF00"/>
                </a:solidFill>
              </a:rPr>
              <a:t>casuale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Non </a:t>
            </a:r>
            <a:r>
              <a:rPr lang="en-US" sz="2400" b="1" dirty="0" err="1">
                <a:solidFill>
                  <a:srgbClr val="FFFF00"/>
                </a:solidFill>
              </a:rPr>
              <a:t>c’è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mutazione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Non </a:t>
            </a:r>
            <a:r>
              <a:rPr lang="en-US" sz="2400" b="1" dirty="0" err="1">
                <a:solidFill>
                  <a:srgbClr val="FFFF00"/>
                </a:solidFill>
              </a:rPr>
              <a:t>c’è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migrazione</a:t>
            </a:r>
            <a:endParaRPr lang="en-US" sz="2400" b="1" dirty="0">
              <a:solidFill>
                <a:srgbClr val="FFFF00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Non </a:t>
            </a:r>
            <a:r>
              <a:rPr lang="en-US" sz="2400" b="1" dirty="0" err="1">
                <a:solidFill>
                  <a:srgbClr val="FFFF00"/>
                </a:solidFill>
              </a:rPr>
              <a:t>c’è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selezione</a:t>
            </a:r>
            <a:endParaRPr lang="en-US" sz="2400" b="1" dirty="0">
              <a:solidFill>
                <a:srgbClr val="FFFF00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rgbClr val="FFFF00"/>
                </a:solidFill>
              </a:rPr>
              <a:t>La </a:t>
            </a:r>
            <a:r>
              <a:rPr lang="en-US" sz="2400" b="1" dirty="0" err="1">
                <a:solidFill>
                  <a:srgbClr val="FFFF00"/>
                </a:solidFill>
              </a:rPr>
              <a:t>popolazione</a:t>
            </a:r>
            <a:r>
              <a:rPr lang="en-US" sz="2400" b="1" dirty="0">
                <a:solidFill>
                  <a:srgbClr val="FFFF00"/>
                </a:solidFill>
              </a:rPr>
              <a:t> è </a:t>
            </a:r>
            <a:r>
              <a:rPr lang="en-US" sz="2400" b="1" dirty="0" err="1">
                <a:solidFill>
                  <a:srgbClr val="FFFF00"/>
                </a:solidFill>
              </a:rPr>
              <a:t>infinita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(no </a:t>
            </a:r>
            <a:r>
              <a:rPr lang="en-US" sz="2400" b="1" dirty="0" err="1">
                <a:solidFill>
                  <a:schemeClr val="bg1"/>
                </a:solidFill>
              </a:rPr>
              <a:t>deriva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genetica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 marL="609600" indent="-609600"/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81" y="1002582"/>
            <a:ext cx="4618038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485032" y="3170818"/>
            <a:ext cx="1803400" cy="2336800"/>
            <a:chOff x="3591" y="2871"/>
            <a:chExt cx="1136" cy="1472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591" y="2905"/>
              <a:ext cx="1136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 (Hebrew)" charset="-79"/>
                </a:rPr>
                <a:t>	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= p</a:t>
              </a:r>
              <a:r>
                <a:rPr lang="en-US" sz="2400" baseline="30000" dirty="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2</a:t>
              </a:r>
            </a:p>
            <a:p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endParaRPr>
            </a:p>
            <a:p>
              <a:r>
                <a:rPr lang="en-US" sz="2400" dirty="0">
                  <a:latin typeface="Times New Roman" pitchFamily="18" charset="0"/>
                  <a:cs typeface="Times New Roman (Hebrew)" charset="-79"/>
                </a:rPr>
                <a:t>	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= q</a:t>
              </a:r>
              <a:r>
                <a:rPr lang="en-US" sz="2400" baseline="30000" dirty="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2</a:t>
              </a:r>
            </a:p>
            <a:p>
              <a:endPara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endParaRPr>
            </a:p>
            <a:p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	= 2pq</a:t>
              </a:r>
            </a:p>
            <a:p>
              <a:endParaRPr lang="en-US" sz="2400" dirty="0"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3854" y="2871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3950" y="2871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3716" y="2921"/>
              <a:ext cx="4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 (Hebrew)" charset="-79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AA</a:t>
              </a:r>
            </a:p>
          </p:txBody>
        </p:sp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>
              <a:off x="3730" y="3749"/>
              <a:ext cx="388" cy="356"/>
              <a:chOff x="402" y="3337"/>
              <a:chExt cx="388" cy="356"/>
            </a:xfrm>
          </p:grpSpPr>
          <p:sp>
            <p:nvSpPr>
              <p:cNvPr id="4107" name="Oval 11"/>
              <p:cNvSpPr>
                <a:spLocks noChangeArrowheads="1"/>
              </p:cNvSpPr>
              <p:nvPr/>
            </p:nvSpPr>
            <p:spPr bwMode="auto">
              <a:xfrm>
                <a:off x="525" y="3337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621" y="3337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402" y="3405"/>
                <a:ext cx="3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 (Hebrew)" charset="-79"/>
                  </a:rPr>
                  <a:t>Aa</a:t>
                </a:r>
              </a:p>
            </p:txBody>
          </p:sp>
        </p:grpSp>
        <p:grpSp>
          <p:nvGrpSpPr>
            <p:cNvPr id="4110" name="Group 14"/>
            <p:cNvGrpSpPr>
              <a:grpSpLocks/>
            </p:cNvGrpSpPr>
            <p:nvPr/>
          </p:nvGrpSpPr>
          <p:grpSpPr bwMode="auto">
            <a:xfrm>
              <a:off x="3714" y="3320"/>
              <a:ext cx="382" cy="357"/>
              <a:chOff x="392" y="3824"/>
              <a:chExt cx="382" cy="357"/>
            </a:xfrm>
          </p:grpSpPr>
          <p:sp>
            <p:nvSpPr>
              <p:cNvPr id="4111" name="Oval 15"/>
              <p:cNvSpPr>
                <a:spLocks noChangeArrowheads="1"/>
              </p:cNvSpPr>
              <p:nvPr/>
            </p:nvSpPr>
            <p:spPr bwMode="auto">
              <a:xfrm>
                <a:off x="521" y="3824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auto">
              <a:xfrm>
                <a:off x="617" y="3824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3" name="Text Box 17"/>
              <p:cNvSpPr txBox="1">
                <a:spLocks noChangeArrowheads="1"/>
              </p:cNvSpPr>
              <p:nvPr/>
            </p:nvSpPr>
            <p:spPr bwMode="auto">
              <a:xfrm>
                <a:off x="392" y="3893"/>
                <a:ext cx="3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 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 (Hebrew)" charset="-79"/>
                  </a:rPr>
                  <a:t>aa</a:t>
                </a:r>
              </a:p>
            </p:txBody>
          </p:sp>
        </p:grpSp>
      </p:grp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79512" y="620688"/>
            <a:ext cx="457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sia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p 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   q 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.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136032" y="8382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3059832" y="13716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61722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59436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6019800" y="1447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74676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7696200" y="2209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62484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74676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76962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179512" y="1873543"/>
            <a:ext cx="37192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Dopo una generazione di </a:t>
            </a:r>
          </a:p>
          <a:p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unione casuale dei gameti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Le frequenze genotipiche saranno:</a:t>
            </a:r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4800600" y="42672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7543800" y="1447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323528" y="5730710"/>
            <a:ext cx="79594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Mentre le frequenze alleliche saranno:  	</a:t>
            </a:r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p’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= p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½ 2pq = p (p + q) </a:t>
            </a:r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= p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					</a:t>
            </a:r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q’ =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½ 2pq = q (q + p) = </a:t>
            </a:r>
            <a:r>
              <a:rPr lang="it-IT" sz="2000" dirty="0">
                <a:solidFill>
                  <a:srgbClr val="FFFF00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851920" y="476672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Quadrato di </a:t>
            </a:r>
            <a:r>
              <a:rPr lang="it-IT" dirty="0" err="1">
                <a:solidFill>
                  <a:schemeClr val="bg1"/>
                </a:solidFill>
              </a:rPr>
              <a:t>Punnet</a:t>
            </a:r>
            <a:r>
              <a:rPr lang="it-IT" dirty="0">
                <a:solidFill>
                  <a:schemeClr val="bg1"/>
                </a:solidFill>
              </a:rPr>
              <a:t> – </a:t>
            </a:r>
            <a:r>
              <a:rPr lang="it-IT" dirty="0">
                <a:solidFill>
                  <a:srgbClr val="FFFF00"/>
                </a:solidFill>
              </a:rPr>
              <a:t>Unione casuale dei gameti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496944" cy="4525963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1. </a:t>
            </a:r>
            <a:r>
              <a:rPr lang="it-IT" sz="2400" dirty="0">
                <a:solidFill>
                  <a:srgbClr val="FFFF00"/>
                </a:solidFill>
              </a:rPr>
              <a:t>Le frequenze genotipiche raggiungono l</a:t>
            </a:r>
            <a:r>
              <a:rPr lang="it-IT" sz="2400" i="1" dirty="0">
                <a:solidFill>
                  <a:srgbClr val="FFFF00"/>
                </a:solidFill>
              </a:rPr>
              <a:t>’equilibrio</a:t>
            </a:r>
            <a:r>
              <a:rPr lang="it-IT" sz="2400" dirty="0">
                <a:solidFill>
                  <a:srgbClr val="FFFF00"/>
                </a:solidFill>
              </a:rPr>
              <a:t> </a:t>
            </a:r>
            <a:r>
              <a:rPr lang="it-IT" sz="2400" dirty="0">
                <a:solidFill>
                  <a:schemeClr val="bg1"/>
                </a:solidFill>
              </a:rPr>
              <a:t>in una sola generazione di accoppiamenti casuali, con valori pari a: </a:t>
            </a:r>
          </a:p>
          <a:p>
            <a:pPr marL="0" indent="0" algn="ctr">
              <a:buNone/>
            </a:pPr>
            <a:r>
              <a:rPr lang="it-IT" sz="2400" dirty="0">
                <a:solidFill>
                  <a:schemeClr val="bg1"/>
                </a:solidFill>
              </a:rPr>
              <a:t>p</a:t>
            </a:r>
            <a:r>
              <a:rPr lang="it-IT" sz="2400" baseline="30000" dirty="0">
                <a:solidFill>
                  <a:schemeClr val="bg1"/>
                </a:solidFill>
              </a:rPr>
              <a:t>2</a:t>
            </a:r>
            <a:r>
              <a:rPr lang="it-IT" sz="2400" dirty="0">
                <a:solidFill>
                  <a:schemeClr val="bg1"/>
                </a:solidFill>
              </a:rPr>
              <a:t> (omozigoti tipo 1)</a:t>
            </a:r>
          </a:p>
          <a:p>
            <a:pPr algn="ctr">
              <a:buFontTx/>
              <a:buNone/>
            </a:pPr>
            <a:r>
              <a:rPr lang="it-IT" sz="2400" dirty="0">
                <a:solidFill>
                  <a:schemeClr val="bg1"/>
                </a:solidFill>
              </a:rPr>
              <a:t>2pq (eterozigoti)</a:t>
            </a:r>
          </a:p>
          <a:p>
            <a:pPr algn="ctr">
              <a:buFontTx/>
              <a:buNone/>
            </a:pPr>
            <a:r>
              <a:rPr lang="it-IT" sz="2400" dirty="0">
                <a:solidFill>
                  <a:schemeClr val="bg1"/>
                </a:solidFill>
              </a:rPr>
              <a:t>q</a:t>
            </a:r>
            <a:r>
              <a:rPr lang="it-IT" sz="2400" baseline="30000" dirty="0">
                <a:solidFill>
                  <a:schemeClr val="bg1"/>
                </a:solidFill>
              </a:rPr>
              <a:t>2 </a:t>
            </a:r>
            <a:r>
              <a:rPr lang="it-IT" sz="2400" dirty="0">
                <a:solidFill>
                  <a:schemeClr val="bg1"/>
                </a:solidFill>
              </a:rPr>
              <a:t>(omozigoti tipo 2)</a:t>
            </a:r>
          </a:p>
          <a:p>
            <a:pPr>
              <a:buFontTx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2. </a:t>
            </a:r>
            <a:r>
              <a:rPr lang="it-IT" sz="2400" dirty="0">
                <a:solidFill>
                  <a:srgbClr val="FFFF00"/>
                </a:solidFill>
              </a:rPr>
              <a:t>Le frequenze alleliche rimangono costanti nel tempo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835696" y="476672"/>
            <a:ext cx="5393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Equilibrio di Hardy-Weinberg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23528" y="188640"/>
            <a:ext cx="840807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Principio di Hardy-Weinberg: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dimostrazione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nel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caso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1400" dirty="0" err="1">
                <a:solidFill>
                  <a:srgbClr val="FFFF00"/>
                </a:solidFill>
                <a:latin typeface="Times New Roman" pitchFamily="18" charset="0"/>
                <a:cs typeface="Times New Roman (Hebrew)" charset="-79"/>
              </a:rPr>
              <a:t>accoppiamento</a:t>
            </a:r>
            <a:r>
              <a:rPr lang="en-US" sz="1400" dirty="0">
                <a:solidFill>
                  <a:srgbClr val="FFFF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Times New Roman" pitchFamily="18" charset="0"/>
                <a:cs typeface="Times New Roman (Hebrew)" charset="-79"/>
              </a:rPr>
              <a:t>casuale</a:t>
            </a:r>
            <a:r>
              <a:rPr lang="en-US" sz="1400" dirty="0">
                <a:solidFill>
                  <a:srgbClr val="FFFF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anziché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unione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casuale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dei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gameti</a:t>
            </a:r>
            <a:endParaRPr lang="en-US" sz="1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91666"/>
            <a:ext cx="8069502" cy="53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504" y="1176"/>
            <a:ext cx="91566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Le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raggiungono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l’equilibrio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 in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: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Esempio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estremo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ipotetica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nella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quale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siano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assenti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gli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eterozigoti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(per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ricavare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le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successiva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considerare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le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tutti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possibili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tipi di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incroci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)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36115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7734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6115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7734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2211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43830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2211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43830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36115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7734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42211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43830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4830763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4992688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4830763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4992688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5440363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602288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5440363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5602288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4830763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4992688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5440363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5602288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36115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37734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36115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37734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42211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43830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42211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43830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36115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37734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42211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43830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4830763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4992688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4830763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4992688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5440363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5602288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5440363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5602288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4830763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4992688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5440363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5602288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1" name="Oval 51"/>
          <p:cNvSpPr>
            <a:spLocks noChangeArrowheads="1"/>
          </p:cNvSpPr>
          <p:nvPr/>
        </p:nvSpPr>
        <p:spPr bwMode="auto">
          <a:xfrm>
            <a:off x="30019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31638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30019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31638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30019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31638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30019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31638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30019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31638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30019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31638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36115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37734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42211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43830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36115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37734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42211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3830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1" name="Oval 71"/>
          <p:cNvSpPr>
            <a:spLocks noChangeArrowheads="1"/>
          </p:cNvSpPr>
          <p:nvPr/>
        </p:nvSpPr>
        <p:spPr bwMode="auto">
          <a:xfrm>
            <a:off x="4830763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4992688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3" name="Oval 73"/>
          <p:cNvSpPr>
            <a:spLocks noChangeArrowheads="1"/>
          </p:cNvSpPr>
          <p:nvPr/>
        </p:nvSpPr>
        <p:spPr bwMode="auto">
          <a:xfrm>
            <a:off x="5440363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602288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5" name="Oval 75"/>
          <p:cNvSpPr>
            <a:spLocks noChangeArrowheads="1"/>
          </p:cNvSpPr>
          <p:nvPr/>
        </p:nvSpPr>
        <p:spPr bwMode="auto">
          <a:xfrm>
            <a:off x="4830763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6" name="Oval 76"/>
          <p:cNvSpPr>
            <a:spLocks noChangeArrowheads="1"/>
          </p:cNvSpPr>
          <p:nvPr/>
        </p:nvSpPr>
        <p:spPr bwMode="auto">
          <a:xfrm>
            <a:off x="4992688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7" name="Oval 77"/>
          <p:cNvSpPr>
            <a:spLocks noChangeArrowheads="1"/>
          </p:cNvSpPr>
          <p:nvPr/>
        </p:nvSpPr>
        <p:spPr bwMode="auto">
          <a:xfrm>
            <a:off x="5440363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8" name="Oval 78"/>
          <p:cNvSpPr>
            <a:spLocks noChangeArrowheads="1"/>
          </p:cNvSpPr>
          <p:nvPr/>
        </p:nvSpPr>
        <p:spPr bwMode="auto">
          <a:xfrm>
            <a:off x="5602288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9" name="Oval 79"/>
          <p:cNvSpPr>
            <a:spLocks noChangeArrowheads="1"/>
          </p:cNvSpPr>
          <p:nvPr/>
        </p:nvSpPr>
        <p:spPr bwMode="auto">
          <a:xfrm>
            <a:off x="30019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0" name="Oval 80"/>
          <p:cNvSpPr>
            <a:spLocks noChangeArrowheads="1"/>
          </p:cNvSpPr>
          <p:nvPr/>
        </p:nvSpPr>
        <p:spPr bwMode="auto">
          <a:xfrm>
            <a:off x="31638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1" name="Oval 81"/>
          <p:cNvSpPr>
            <a:spLocks noChangeArrowheads="1"/>
          </p:cNvSpPr>
          <p:nvPr/>
        </p:nvSpPr>
        <p:spPr bwMode="auto">
          <a:xfrm>
            <a:off x="30019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2" name="Oval 82"/>
          <p:cNvSpPr>
            <a:spLocks noChangeArrowheads="1"/>
          </p:cNvSpPr>
          <p:nvPr/>
        </p:nvSpPr>
        <p:spPr bwMode="auto">
          <a:xfrm>
            <a:off x="31638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3" name="AutoShape 83"/>
          <p:cNvSpPr>
            <a:spLocks noChangeArrowheads="1"/>
          </p:cNvSpPr>
          <p:nvPr/>
        </p:nvSpPr>
        <p:spPr bwMode="auto">
          <a:xfrm>
            <a:off x="4139952" y="3356992"/>
            <a:ext cx="360040" cy="896045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204" name="Oval 84"/>
          <p:cNvSpPr>
            <a:spLocks noChangeArrowheads="1"/>
          </p:cNvSpPr>
          <p:nvPr/>
        </p:nvSpPr>
        <p:spPr bwMode="auto">
          <a:xfrm>
            <a:off x="57769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5" name="Oval 85"/>
          <p:cNvSpPr>
            <a:spLocks noChangeArrowheads="1"/>
          </p:cNvSpPr>
          <p:nvPr/>
        </p:nvSpPr>
        <p:spPr bwMode="auto">
          <a:xfrm>
            <a:off x="59293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6" name="Oval 86"/>
          <p:cNvSpPr>
            <a:spLocks noChangeArrowheads="1"/>
          </p:cNvSpPr>
          <p:nvPr/>
        </p:nvSpPr>
        <p:spPr bwMode="auto">
          <a:xfrm>
            <a:off x="57769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7" name="Oval 87"/>
          <p:cNvSpPr>
            <a:spLocks noChangeArrowheads="1"/>
          </p:cNvSpPr>
          <p:nvPr/>
        </p:nvSpPr>
        <p:spPr bwMode="auto">
          <a:xfrm>
            <a:off x="59293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8" name="Oval 88"/>
          <p:cNvSpPr>
            <a:spLocks noChangeArrowheads="1"/>
          </p:cNvSpPr>
          <p:nvPr/>
        </p:nvSpPr>
        <p:spPr bwMode="auto">
          <a:xfrm>
            <a:off x="57769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9" name="Oval 89"/>
          <p:cNvSpPr>
            <a:spLocks noChangeArrowheads="1"/>
          </p:cNvSpPr>
          <p:nvPr/>
        </p:nvSpPr>
        <p:spPr bwMode="auto">
          <a:xfrm>
            <a:off x="59293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0" name="Oval 90"/>
          <p:cNvSpPr>
            <a:spLocks noChangeArrowheads="1"/>
          </p:cNvSpPr>
          <p:nvPr/>
        </p:nvSpPr>
        <p:spPr bwMode="auto">
          <a:xfrm>
            <a:off x="57769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1" name="Oval 91"/>
          <p:cNvSpPr>
            <a:spLocks noChangeArrowheads="1"/>
          </p:cNvSpPr>
          <p:nvPr/>
        </p:nvSpPr>
        <p:spPr bwMode="auto">
          <a:xfrm>
            <a:off x="59293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2" name="Oval 92"/>
          <p:cNvSpPr>
            <a:spLocks noChangeArrowheads="1"/>
          </p:cNvSpPr>
          <p:nvPr/>
        </p:nvSpPr>
        <p:spPr bwMode="auto">
          <a:xfrm>
            <a:off x="57769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3" name="Oval 93"/>
          <p:cNvSpPr>
            <a:spLocks noChangeArrowheads="1"/>
          </p:cNvSpPr>
          <p:nvPr/>
        </p:nvSpPr>
        <p:spPr bwMode="auto">
          <a:xfrm>
            <a:off x="59293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4" name="Oval 94"/>
          <p:cNvSpPr>
            <a:spLocks noChangeArrowheads="1"/>
          </p:cNvSpPr>
          <p:nvPr/>
        </p:nvSpPr>
        <p:spPr bwMode="auto">
          <a:xfrm>
            <a:off x="57769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5" name="Oval 95"/>
          <p:cNvSpPr>
            <a:spLocks noChangeArrowheads="1"/>
          </p:cNvSpPr>
          <p:nvPr/>
        </p:nvSpPr>
        <p:spPr bwMode="auto">
          <a:xfrm>
            <a:off x="59293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6" name="Oval 96"/>
          <p:cNvSpPr>
            <a:spLocks noChangeArrowheads="1"/>
          </p:cNvSpPr>
          <p:nvPr/>
        </p:nvSpPr>
        <p:spPr bwMode="auto">
          <a:xfrm>
            <a:off x="57769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7" name="Oval 97"/>
          <p:cNvSpPr>
            <a:spLocks noChangeArrowheads="1"/>
          </p:cNvSpPr>
          <p:nvPr/>
        </p:nvSpPr>
        <p:spPr bwMode="auto">
          <a:xfrm>
            <a:off x="59293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8" name="Oval 98"/>
          <p:cNvSpPr>
            <a:spLocks noChangeArrowheads="1"/>
          </p:cNvSpPr>
          <p:nvPr/>
        </p:nvSpPr>
        <p:spPr bwMode="auto">
          <a:xfrm>
            <a:off x="57769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9" name="Oval 99"/>
          <p:cNvSpPr>
            <a:spLocks noChangeArrowheads="1"/>
          </p:cNvSpPr>
          <p:nvPr/>
        </p:nvSpPr>
        <p:spPr bwMode="auto">
          <a:xfrm>
            <a:off x="59293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0" name="Oval 100"/>
          <p:cNvSpPr>
            <a:spLocks noChangeArrowheads="1"/>
          </p:cNvSpPr>
          <p:nvPr/>
        </p:nvSpPr>
        <p:spPr bwMode="auto">
          <a:xfrm>
            <a:off x="50149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1" name="Oval 101"/>
          <p:cNvSpPr>
            <a:spLocks noChangeArrowheads="1"/>
          </p:cNvSpPr>
          <p:nvPr/>
        </p:nvSpPr>
        <p:spPr bwMode="auto">
          <a:xfrm>
            <a:off x="51673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2" name="Oval 102"/>
          <p:cNvSpPr>
            <a:spLocks noChangeArrowheads="1"/>
          </p:cNvSpPr>
          <p:nvPr/>
        </p:nvSpPr>
        <p:spPr bwMode="auto">
          <a:xfrm>
            <a:off x="50149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" name="Oval 103"/>
          <p:cNvSpPr>
            <a:spLocks noChangeArrowheads="1"/>
          </p:cNvSpPr>
          <p:nvPr/>
        </p:nvSpPr>
        <p:spPr bwMode="auto">
          <a:xfrm>
            <a:off x="51673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4" name="Oval 104"/>
          <p:cNvSpPr>
            <a:spLocks noChangeArrowheads="1"/>
          </p:cNvSpPr>
          <p:nvPr/>
        </p:nvSpPr>
        <p:spPr bwMode="auto">
          <a:xfrm>
            <a:off x="50149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5" name="Oval 105"/>
          <p:cNvSpPr>
            <a:spLocks noChangeArrowheads="1"/>
          </p:cNvSpPr>
          <p:nvPr/>
        </p:nvSpPr>
        <p:spPr bwMode="auto">
          <a:xfrm>
            <a:off x="51673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6" name="Oval 106"/>
          <p:cNvSpPr>
            <a:spLocks noChangeArrowheads="1"/>
          </p:cNvSpPr>
          <p:nvPr/>
        </p:nvSpPr>
        <p:spPr bwMode="auto">
          <a:xfrm>
            <a:off x="50149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7" name="Oval 107"/>
          <p:cNvSpPr>
            <a:spLocks noChangeArrowheads="1"/>
          </p:cNvSpPr>
          <p:nvPr/>
        </p:nvSpPr>
        <p:spPr bwMode="auto">
          <a:xfrm>
            <a:off x="51673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8" name="Oval 108"/>
          <p:cNvSpPr>
            <a:spLocks noChangeArrowheads="1"/>
          </p:cNvSpPr>
          <p:nvPr/>
        </p:nvSpPr>
        <p:spPr bwMode="auto">
          <a:xfrm>
            <a:off x="50149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9" name="Oval 109"/>
          <p:cNvSpPr>
            <a:spLocks noChangeArrowheads="1"/>
          </p:cNvSpPr>
          <p:nvPr/>
        </p:nvSpPr>
        <p:spPr bwMode="auto">
          <a:xfrm>
            <a:off x="51673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0" name="Oval 110"/>
          <p:cNvSpPr>
            <a:spLocks noChangeArrowheads="1"/>
          </p:cNvSpPr>
          <p:nvPr/>
        </p:nvSpPr>
        <p:spPr bwMode="auto">
          <a:xfrm>
            <a:off x="50149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1" name="Oval 111"/>
          <p:cNvSpPr>
            <a:spLocks noChangeArrowheads="1"/>
          </p:cNvSpPr>
          <p:nvPr/>
        </p:nvSpPr>
        <p:spPr bwMode="auto">
          <a:xfrm>
            <a:off x="51673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2" name="Oval 112"/>
          <p:cNvSpPr>
            <a:spLocks noChangeArrowheads="1"/>
          </p:cNvSpPr>
          <p:nvPr/>
        </p:nvSpPr>
        <p:spPr bwMode="auto">
          <a:xfrm>
            <a:off x="50149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3" name="Oval 113"/>
          <p:cNvSpPr>
            <a:spLocks noChangeArrowheads="1"/>
          </p:cNvSpPr>
          <p:nvPr/>
        </p:nvSpPr>
        <p:spPr bwMode="auto">
          <a:xfrm>
            <a:off x="51673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4" name="Oval 114"/>
          <p:cNvSpPr>
            <a:spLocks noChangeArrowheads="1"/>
          </p:cNvSpPr>
          <p:nvPr/>
        </p:nvSpPr>
        <p:spPr bwMode="auto">
          <a:xfrm>
            <a:off x="50149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5" name="Oval 115"/>
          <p:cNvSpPr>
            <a:spLocks noChangeArrowheads="1"/>
          </p:cNvSpPr>
          <p:nvPr/>
        </p:nvSpPr>
        <p:spPr bwMode="auto">
          <a:xfrm>
            <a:off x="51673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6" name="Oval 116"/>
          <p:cNvSpPr>
            <a:spLocks noChangeArrowheads="1"/>
          </p:cNvSpPr>
          <p:nvPr/>
        </p:nvSpPr>
        <p:spPr bwMode="auto">
          <a:xfrm>
            <a:off x="45577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7" name="Oval 117"/>
          <p:cNvSpPr>
            <a:spLocks noChangeArrowheads="1"/>
          </p:cNvSpPr>
          <p:nvPr/>
        </p:nvSpPr>
        <p:spPr bwMode="auto">
          <a:xfrm>
            <a:off x="47101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8" name="Oval 118"/>
          <p:cNvSpPr>
            <a:spLocks noChangeArrowheads="1"/>
          </p:cNvSpPr>
          <p:nvPr/>
        </p:nvSpPr>
        <p:spPr bwMode="auto">
          <a:xfrm>
            <a:off x="45577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9" name="Oval 119"/>
          <p:cNvSpPr>
            <a:spLocks noChangeArrowheads="1"/>
          </p:cNvSpPr>
          <p:nvPr/>
        </p:nvSpPr>
        <p:spPr bwMode="auto">
          <a:xfrm>
            <a:off x="47101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0" name="Oval 120"/>
          <p:cNvSpPr>
            <a:spLocks noChangeArrowheads="1"/>
          </p:cNvSpPr>
          <p:nvPr/>
        </p:nvSpPr>
        <p:spPr bwMode="auto">
          <a:xfrm>
            <a:off x="45577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1" name="Oval 121"/>
          <p:cNvSpPr>
            <a:spLocks noChangeArrowheads="1"/>
          </p:cNvSpPr>
          <p:nvPr/>
        </p:nvSpPr>
        <p:spPr bwMode="auto">
          <a:xfrm>
            <a:off x="47101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2" name="Oval 122"/>
          <p:cNvSpPr>
            <a:spLocks noChangeArrowheads="1"/>
          </p:cNvSpPr>
          <p:nvPr/>
        </p:nvSpPr>
        <p:spPr bwMode="auto">
          <a:xfrm>
            <a:off x="45577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3" name="Oval 123"/>
          <p:cNvSpPr>
            <a:spLocks noChangeArrowheads="1"/>
          </p:cNvSpPr>
          <p:nvPr/>
        </p:nvSpPr>
        <p:spPr bwMode="auto">
          <a:xfrm>
            <a:off x="47101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4" name="Oval 124"/>
          <p:cNvSpPr>
            <a:spLocks noChangeArrowheads="1"/>
          </p:cNvSpPr>
          <p:nvPr/>
        </p:nvSpPr>
        <p:spPr bwMode="auto">
          <a:xfrm>
            <a:off x="45577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5" name="Oval 125"/>
          <p:cNvSpPr>
            <a:spLocks noChangeArrowheads="1"/>
          </p:cNvSpPr>
          <p:nvPr/>
        </p:nvSpPr>
        <p:spPr bwMode="auto">
          <a:xfrm>
            <a:off x="47101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6" name="Oval 126"/>
          <p:cNvSpPr>
            <a:spLocks noChangeArrowheads="1"/>
          </p:cNvSpPr>
          <p:nvPr/>
        </p:nvSpPr>
        <p:spPr bwMode="auto">
          <a:xfrm>
            <a:off x="45577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7" name="Oval 127"/>
          <p:cNvSpPr>
            <a:spLocks noChangeArrowheads="1"/>
          </p:cNvSpPr>
          <p:nvPr/>
        </p:nvSpPr>
        <p:spPr bwMode="auto">
          <a:xfrm>
            <a:off x="47101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8" name="Oval 128"/>
          <p:cNvSpPr>
            <a:spLocks noChangeArrowheads="1"/>
          </p:cNvSpPr>
          <p:nvPr/>
        </p:nvSpPr>
        <p:spPr bwMode="auto">
          <a:xfrm>
            <a:off x="45577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9" name="Oval 129"/>
          <p:cNvSpPr>
            <a:spLocks noChangeArrowheads="1"/>
          </p:cNvSpPr>
          <p:nvPr/>
        </p:nvSpPr>
        <p:spPr bwMode="auto">
          <a:xfrm>
            <a:off x="47101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0" name="Oval 130"/>
          <p:cNvSpPr>
            <a:spLocks noChangeArrowheads="1"/>
          </p:cNvSpPr>
          <p:nvPr/>
        </p:nvSpPr>
        <p:spPr bwMode="auto">
          <a:xfrm>
            <a:off x="45577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1" name="Oval 131"/>
          <p:cNvSpPr>
            <a:spLocks noChangeArrowheads="1"/>
          </p:cNvSpPr>
          <p:nvPr/>
        </p:nvSpPr>
        <p:spPr bwMode="auto">
          <a:xfrm>
            <a:off x="47101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2" name="Oval 132"/>
          <p:cNvSpPr>
            <a:spLocks noChangeArrowheads="1"/>
          </p:cNvSpPr>
          <p:nvPr/>
        </p:nvSpPr>
        <p:spPr bwMode="auto">
          <a:xfrm>
            <a:off x="41005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3" name="Oval 133"/>
          <p:cNvSpPr>
            <a:spLocks noChangeArrowheads="1"/>
          </p:cNvSpPr>
          <p:nvPr/>
        </p:nvSpPr>
        <p:spPr bwMode="auto">
          <a:xfrm>
            <a:off x="42529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4" name="Oval 134"/>
          <p:cNvSpPr>
            <a:spLocks noChangeArrowheads="1"/>
          </p:cNvSpPr>
          <p:nvPr/>
        </p:nvSpPr>
        <p:spPr bwMode="auto">
          <a:xfrm>
            <a:off x="41005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5" name="Oval 135"/>
          <p:cNvSpPr>
            <a:spLocks noChangeArrowheads="1"/>
          </p:cNvSpPr>
          <p:nvPr/>
        </p:nvSpPr>
        <p:spPr bwMode="auto">
          <a:xfrm>
            <a:off x="42529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6" name="Oval 136"/>
          <p:cNvSpPr>
            <a:spLocks noChangeArrowheads="1"/>
          </p:cNvSpPr>
          <p:nvPr/>
        </p:nvSpPr>
        <p:spPr bwMode="auto">
          <a:xfrm>
            <a:off x="41005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7" name="Oval 137"/>
          <p:cNvSpPr>
            <a:spLocks noChangeArrowheads="1"/>
          </p:cNvSpPr>
          <p:nvPr/>
        </p:nvSpPr>
        <p:spPr bwMode="auto">
          <a:xfrm>
            <a:off x="42529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8" name="Oval 138"/>
          <p:cNvSpPr>
            <a:spLocks noChangeArrowheads="1"/>
          </p:cNvSpPr>
          <p:nvPr/>
        </p:nvSpPr>
        <p:spPr bwMode="auto">
          <a:xfrm>
            <a:off x="41005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9" name="Oval 139"/>
          <p:cNvSpPr>
            <a:spLocks noChangeArrowheads="1"/>
          </p:cNvSpPr>
          <p:nvPr/>
        </p:nvSpPr>
        <p:spPr bwMode="auto">
          <a:xfrm>
            <a:off x="42529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0" name="Oval 140"/>
          <p:cNvSpPr>
            <a:spLocks noChangeArrowheads="1"/>
          </p:cNvSpPr>
          <p:nvPr/>
        </p:nvSpPr>
        <p:spPr bwMode="auto">
          <a:xfrm>
            <a:off x="41005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1" name="Oval 141"/>
          <p:cNvSpPr>
            <a:spLocks noChangeArrowheads="1"/>
          </p:cNvSpPr>
          <p:nvPr/>
        </p:nvSpPr>
        <p:spPr bwMode="auto">
          <a:xfrm>
            <a:off x="42529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2" name="Oval 142"/>
          <p:cNvSpPr>
            <a:spLocks noChangeArrowheads="1"/>
          </p:cNvSpPr>
          <p:nvPr/>
        </p:nvSpPr>
        <p:spPr bwMode="auto">
          <a:xfrm>
            <a:off x="41005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3" name="Oval 143"/>
          <p:cNvSpPr>
            <a:spLocks noChangeArrowheads="1"/>
          </p:cNvSpPr>
          <p:nvPr/>
        </p:nvSpPr>
        <p:spPr bwMode="auto">
          <a:xfrm>
            <a:off x="42529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4" name="Oval 144"/>
          <p:cNvSpPr>
            <a:spLocks noChangeArrowheads="1"/>
          </p:cNvSpPr>
          <p:nvPr/>
        </p:nvSpPr>
        <p:spPr bwMode="auto">
          <a:xfrm>
            <a:off x="41005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5" name="Oval 145"/>
          <p:cNvSpPr>
            <a:spLocks noChangeArrowheads="1"/>
          </p:cNvSpPr>
          <p:nvPr/>
        </p:nvSpPr>
        <p:spPr bwMode="auto">
          <a:xfrm>
            <a:off x="42529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6" name="Oval 146"/>
          <p:cNvSpPr>
            <a:spLocks noChangeArrowheads="1"/>
          </p:cNvSpPr>
          <p:nvPr/>
        </p:nvSpPr>
        <p:spPr bwMode="auto">
          <a:xfrm>
            <a:off x="41005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7" name="Oval 147"/>
          <p:cNvSpPr>
            <a:spLocks noChangeArrowheads="1"/>
          </p:cNvSpPr>
          <p:nvPr/>
        </p:nvSpPr>
        <p:spPr bwMode="auto">
          <a:xfrm>
            <a:off x="42529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8" name="Oval 148"/>
          <p:cNvSpPr>
            <a:spLocks noChangeArrowheads="1"/>
          </p:cNvSpPr>
          <p:nvPr/>
        </p:nvSpPr>
        <p:spPr bwMode="auto">
          <a:xfrm>
            <a:off x="32623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9" name="Oval 149"/>
          <p:cNvSpPr>
            <a:spLocks noChangeArrowheads="1"/>
          </p:cNvSpPr>
          <p:nvPr/>
        </p:nvSpPr>
        <p:spPr bwMode="auto">
          <a:xfrm>
            <a:off x="34147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0" name="Oval 150"/>
          <p:cNvSpPr>
            <a:spLocks noChangeArrowheads="1"/>
          </p:cNvSpPr>
          <p:nvPr/>
        </p:nvSpPr>
        <p:spPr bwMode="auto">
          <a:xfrm>
            <a:off x="32623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1" name="Oval 151"/>
          <p:cNvSpPr>
            <a:spLocks noChangeArrowheads="1"/>
          </p:cNvSpPr>
          <p:nvPr/>
        </p:nvSpPr>
        <p:spPr bwMode="auto">
          <a:xfrm>
            <a:off x="34147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2" name="Oval 152"/>
          <p:cNvSpPr>
            <a:spLocks noChangeArrowheads="1"/>
          </p:cNvSpPr>
          <p:nvPr/>
        </p:nvSpPr>
        <p:spPr bwMode="auto">
          <a:xfrm>
            <a:off x="32623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3" name="Oval 153"/>
          <p:cNvSpPr>
            <a:spLocks noChangeArrowheads="1"/>
          </p:cNvSpPr>
          <p:nvPr/>
        </p:nvSpPr>
        <p:spPr bwMode="auto">
          <a:xfrm>
            <a:off x="34147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4" name="Oval 154"/>
          <p:cNvSpPr>
            <a:spLocks noChangeArrowheads="1"/>
          </p:cNvSpPr>
          <p:nvPr/>
        </p:nvSpPr>
        <p:spPr bwMode="auto">
          <a:xfrm>
            <a:off x="32623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5" name="Oval 155"/>
          <p:cNvSpPr>
            <a:spLocks noChangeArrowheads="1"/>
          </p:cNvSpPr>
          <p:nvPr/>
        </p:nvSpPr>
        <p:spPr bwMode="auto">
          <a:xfrm>
            <a:off x="34147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6" name="Oval 156"/>
          <p:cNvSpPr>
            <a:spLocks noChangeArrowheads="1"/>
          </p:cNvSpPr>
          <p:nvPr/>
        </p:nvSpPr>
        <p:spPr bwMode="auto">
          <a:xfrm>
            <a:off x="32623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7" name="Oval 157"/>
          <p:cNvSpPr>
            <a:spLocks noChangeArrowheads="1"/>
          </p:cNvSpPr>
          <p:nvPr/>
        </p:nvSpPr>
        <p:spPr bwMode="auto">
          <a:xfrm>
            <a:off x="34147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8" name="Oval 158"/>
          <p:cNvSpPr>
            <a:spLocks noChangeArrowheads="1"/>
          </p:cNvSpPr>
          <p:nvPr/>
        </p:nvSpPr>
        <p:spPr bwMode="auto">
          <a:xfrm>
            <a:off x="32623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9" name="Oval 159"/>
          <p:cNvSpPr>
            <a:spLocks noChangeArrowheads="1"/>
          </p:cNvSpPr>
          <p:nvPr/>
        </p:nvSpPr>
        <p:spPr bwMode="auto">
          <a:xfrm>
            <a:off x="34147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0" name="Oval 160"/>
          <p:cNvSpPr>
            <a:spLocks noChangeArrowheads="1"/>
          </p:cNvSpPr>
          <p:nvPr/>
        </p:nvSpPr>
        <p:spPr bwMode="auto">
          <a:xfrm>
            <a:off x="32623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1" name="Oval 161"/>
          <p:cNvSpPr>
            <a:spLocks noChangeArrowheads="1"/>
          </p:cNvSpPr>
          <p:nvPr/>
        </p:nvSpPr>
        <p:spPr bwMode="auto">
          <a:xfrm>
            <a:off x="34147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2" name="Oval 162"/>
          <p:cNvSpPr>
            <a:spLocks noChangeArrowheads="1"/>
          </p:cNvSpPr>
          <p:nvPr/>
        </p:nvSpPr>
        <p:spPr bwMode="auto">
          <a:xfrm>
            <a:off x="32623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3" name="Oval 163"/>
          <p:cNvSpPr>
            <a:spLocks noChangeArrowheads="1"/>
          </p:cNvSpPr>
          <p:nvPr/>
        </p:nvSpPr>
        <p:spPr bwMode="auto">
          <a:xfrm>
            <a:off x="34147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4" name="Oval 164"/>
          <p:cNvSpPr>
            <a:spLocks noChangeArrowheads="1"/>
          </p:cNvSpPr>
          <p:nvPr/>
        </p:nvSpPr>
        <p:spPr bwMode="auto">
          <a:xfrm>
            <a:off x="32623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5" name="Oval 165"/>
          <p:cNvSpPr>
            <a:spLocks noChangeArrowheads="1"/>
          </p:cNvSpPr>
          <p:nvPr/>
        </p:nvSpPr>
        <p:spPr bwMode="auto">
          <a:xfrm>
            <a:off x="34147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6" name="Oval 166"/>
          <p:cNvSpPr>
            <a:spLocks noChangeArrowheads="1"/>
          </p:cNvSpPr>
          <p:nvPr/>
        </p:nvSpPr>
        <p:spPr bwMode="auto">
          <a:xfrm>
            <a:off x="28051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7" name="Oval 167"/>
          <p:cNvSpPr>
            <a:spLocks noChangeArrowheads="1"/>
          </p:cNvSpPr>
          <p:nvPr/>
        </p:nvSpPr>
        <p:spPr bwMode="auto">
          <a:xfrm>
            <a:off x="29575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8" name="Oval 168"/>
          <p:cNvSpPr>
            <a:spLocks noChangeArrowheads="1"/>
          </p:cNvSpPr>
          <p:nvPr/>
        </p:nvSpPr>
        <p:spPr bwMode="auto">
          <a:xfrm>
            <a:off x="28051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9" name="Oval 169"/>
          <p:cNvSpPr>
            <a:spLocks noChangeArrowheads="1"/>
          </p:cNvSpPr>
          <p:nvPr/>
        </p:nvSpPr>
        <p:spPr bwMode="auto">
          <a:xfrm>
            <a:off x="29575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0" name="Oval 170"/>
          <p:cNvSpPr>
            <a:spLocks noChangeArrowheads="1"/>
          </p:cNvSpPr>
          <p:nvPr/>
        </p:nvSpPr>
        <p:spPr bwMode="auto">
          <a:xfrm>
            <a:off x="28051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1" name="Oval 171"/>
          <p:cNvSpPr>
            <a:spLocks noChangeArrowheads="1"/>
          </p:cNvSpPr>
          <p:nvPr/>
        </p:nvSpPr>
        <p:spPr bwMode="auto">
          <a:xfrm>
            <a:off x="29575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2" name="Oval 172"/>
          <p:cNvSpPr>
            <a:spLocks noChangeArrowheads="1"/>
          </p:cNvSpPr>
          <p:nvPr/>
        </p:nvSpPr>
        <p:spPr bwMode="auto">
          <a:xfrm>
            <a:off x="28051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3" name="Oval 173"/>
          <p:cNvSpPr>
            <a:spLocks noChangeArrowheads="1"/>
          </p:cNvSpPr>
          <p:nvPr/>
        </p:nvSpPr>
        <p:spPr bwMode="auto">
          <a:xfrm>
            <a:off x="29575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4" name="Oval 174"/>
          <p:cNvSpPr>
            <a:spLocks noChangeArrowheads="1"/>
          </p:cNvSpPr>
          <p:nvPr/>
        </p:nvSpPr>
        <p:spPr bwMode="auto">
          <a:xfrm>
            <a:off x="28051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5" name="Oval 175"/>
          <p:cNvSpPr>
            <a:spLocks noChangeArrowheads="1"/>
          </p:cNvSpPr>
          <p:nvPr/>
        </p:nvSpPr>
        <p:spPr bwMode="auto">
          <a:xfrm>
            <a:off x="29575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6" name="Oval 176"/>
          <p:cNvSpPr>
            <a:spLocks noChangeArrowheads="1"/>
          </p:cNvSpPr>
          <p:nvPr/>
        </p:nvSpPr>
        <p:spPr bwMode="auto">
          <a:xfrm>
            <a:off x="28051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7" name="Oval 177"/>
          <p:cNvSpPr>
            <a:spLocks noChangeArrowheads="1"/>
          </p:cNvSpPr>
          <p:nvPr/>
        </p:nvSpPr>
        <p:spPr bwMode="auto">
          <a:xfrm>
            <a:off x="29575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8" name="Oval 178"/>
          <p:cNvSpPr>
            <a:spLocks noChangeArrowheads="1"/>
          </p:cNvSpPr>
          <p:nvPr/>
        </p:nvSpPr>
        <p:spPr bwMode="auto">
          <a:xfrm>
            <a:off x="28051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9" name="Oval 179"/>
          <p:cNvSpPr>
            <a:spLocks noChangeArrowheads="1"/>
          </p:cNvSpPr>
          <p:nvPr/>
        </p:nvSpPr>
        <p:spPr bwMode="auto">
          <a:xfrm>
            <a:off x="29575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0" name="Oval 180"/>
          <p:cNvSpPr>
            <a:spLocks noChangeArrowheads="1"/>
          </p:cNvSpPr>
          <p:nvPr/>
        </p:nvSpPr>
        <p:spPr bwMode="auto">
          <a:xfrm>
            <a:off x="28051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1" name="Oval 181"/>
          <p:cNvSpPr>
            <a:spLocks noChangeArrowheads="1"/>
          </p:cNvSpPr>
          <p:nvPr/>
        </p:nvSpPr>
        <p:spPr bwMode="auto">
          <a:xfrm>
            <a:off x="29575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2" name="Oval 182"/>
          <p:cNvSpPr>
            <a:spLocks noChangeArrowheads="1"/>
          </p:cNvSpPr>
          <p:nvPr/>
        </p:nvSpPr>
        <p:spPr bwMode="auto">
          <a:xfrm>
            <a:off x="28051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3" name="Oval 183"/>
          <p:cNvSpPr>
            <a:spLocks noChangeArrowheads="1"/>
          </p:cNvSpPr>
          <p:nvPr/>
        </p:nvSpPr>
        <p:spPr bwMode="auto">
          <a:xfrm>
            <a:off x="29575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805113" y="6365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  <a:r>
              <a:rPr lang="en-US">
                <a:solidFill>
                  <a:schemeClr val="bg1"/>
                </a:solidFill>
              </a:rPr>
              <a:t>AA 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5305" name="Text Box 185"/>
          <p:cNvSpPr txBox="1">
            <a:spLocks noChangeArrowheads="1"/>
          </p:cNvSpPr>
          <p:nvPr/>
        </p:nvSpPr>
        <p:spPr bwMode="auto">
          <a:xfrm>
            <a:off x="4338638" y="63658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</a:t>
            </a:r>
            <a:r>
              <a:rPr lang="en-US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5306" name="Text Box 186"/>
          <p:cNvSpPr txBox="1">
            <a:spLocks noChangeArrowheads="1"/>
          </p:cNvSpPr>
          <p:nvPr/>
        </p:nvSpPr>
        <p:spPr bwMode="auto">
          <a:xfrm>
            <a:off x="5548313" y="63658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</a:t>
            </a:r>
            <a:r>
              <a:rPr lang="en-US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5307" name="Text Box 187"/>
          <p:cNvSpPr txBox="1">
            <a:spLocks noChangeArrowheads="1"/>
          </p:cNvSpPr>
          <p:nvPr/>
        </p:nvSpPr>
        <p:spPr bwMode="auto">
          <a:xfrm>
            <a:off x="6164263" y="1503363"/>
            <a:ext cx="2433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Non in equilibrio</a:t>
            </a:r>
          </a:p>
        </p:txBody>
      </p:sp>
      <p:sp>
        <p:nvSpPr>
          <p:cNvPr id="5308" name="Text Box 188"/>
          <p:cNvSpPr txBox="1">
            <a:spLocks noChangeArrowheads="1"/>
          </p:cNvSpPr>
          <p:nvPr/>
        </p:nvSpPr>
        <p:spPr bwMode="auto">
          <a:xfrm>
            <a:off x="2493963" y="1947863"/>
            <a:ext cx="62632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	  aa</a:t>
            </a: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0.6	   0	  0.4</a:t>
            </a: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 = 0.6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			q = 0.4</a:t>
            </a:r>
          </a:p>
        </p:txBody>
      </p:sp>
      <p:sp>
        <p:nvSpPr>
          <p:cNvPr id="5309" name="Oval 189"/>
          <p:cNvSpPr>
            <a:spLocks noChangeArrowheads="1"/>
          </p:cNvSpPr>
          <p:nvPr/>
        </p:nvSpPr>
        <p:spPr bwMode="auto">
          <a:xfrm>
            <a:off x="36210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0" name="Oval 190"/>
          <p:cNvSpPr>
            <a:spLocks noChangeArrowheads="1"/>
          </p:cNvSpPr>
          <p:nvPr/>
        </p:nvSpPr>
        <p:spPr bwMode="auto">
          <a:xfrm>
            <a:off x="37830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1" name="Oval 191"/>
          <p:cNvSpPr>
            <a:spLocks noChangeArrowheads="1"/>
          </p:cNvSpPr>
          <p:nvPr/>
        </p:nvSpPr>
        <p:spPr bwMode="auto">
          <a:xfrm>
            <a:off x="42306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2" name="Oval 192"/>
          <p:cNvSpPr>
            <a:spLocks noChangeArrowheads="1"/>
          </p:cNvSpPr>
          <p:nvPr/>
        </p:nvSpPr>
        <p:spPr bwMode="auto">
          <a:xfrm>
            <a:off x="43926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3" name="Oval 193"/>
          <p:cNvSpPr>
            <a:spLocks noChangeArrowheads="1"/>
          </p:cNvSpPr>
          <p:nvPr/>
        </p:nvSpPr>
        <p:spPr bwMode="auto">
          <a:xfrm>
            <a:off x="36210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4" name="Oval 194"/>
          <p:cNvSpPr>
            <a:spLocks noChangeArrowheads="1"/>
          </p:cNvSpPr>
          <p:nvPr/>
        </p:nvSpPr>
        <p:spPr bwMode="auto">
          <a:xfrm>
            <a:off x="37830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5" name="Oval 195"/>
          <p:cNvSpPr>
            <a:spLocks noChangeArrowheads="1"/>
          </p:cNvSpPr>
          <p:nvPr/>
        </p:nvSpPr>
        <p:spPr bwMode="auto">
          <a:xfrm>
            <a:off x="42306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6" name="Oval 196"/>
          <p:cNvSpPr>
            <a:spLocks noChangeArrowheads="1"/>
          </p:cNvSpPr>
          <p:nvPr/>
        </p:nvSpPr>
        <p:spPr bwMode="auto">
          <a:xfrm>
            <a:off x="43926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7" name="Oval 197"/>
          <p:cNvSpPr>
            <a:spLocks noChangeArrowheads="1"/>
          </p:cNvSpPr>
          <p:nvPr/>
        </p:nvSpPr>
        <p:spPr bwMode="auto">
          <a:xfrm>
            <a:off x="4840288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8" name="Oval 198"/>
          <p:cNvSpPr>
            <a:spLocks noChangeArrowheads="1"/>
          </p:cNvSpPr>
          <p:nvPr/>
        </p:nvSpPr>
        <p:spPr bwMode="auto">
          <a:xfrm>
            <a:off x="5002213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9" name="Oval 199"/>
          <p:cNvSpPr>
            <a:spLocks noChangeArrowheads="1"/>
          </p:cNvSpPr>
          <p:nvPr/>
        </p:nvSpPr>
        <p:spPr bwMode="auto">
          <a:xfrm>
            <a:off x="5449888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0" name="Oval 200"/>
          <p:cNvSpPr>
            <a:spLocks noChangeArrowheads="1"/>
          </p:cNvSpPr>
          <p:nvPr/>
        </p:nvSpPr>
        <p:spPr bwMode="auto">
          <a:xfrm>
            <a:off x="5611813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1" name="Oval 201"/>
          <p:cNvSpPr>
            <a:spLocks noChangeArrowheads="1"/>
          </p:cNvSpPr>
          <p:nvPr/>
        </p:nvSpPr>
        <p:spPr bwMode="auto">
          <a:xfrm>
            <a:off x="4840288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2" name="Oval 202"/>
          <p:cNvSpPr>
            <a:spLocks noChangeArrowheads="1"/>
          </p:cNvSpPr>
          <p:nvPr/>
        </p:nvSpPr>
        <p:spPr bwMode="auto">
          <a:xfrm>
            <a:off x="5002213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3" name="Oval 203"/>
          <p:cNvSpPr>
            <a:spLocks noChangeArrowheads="1"/>
          </p:cNvSpPr>
          <p:nvPr/>
        </p:nvSpPr>
        <p:spPr bwMode="auto">
          <a:xfrm>
            <a:off x="5449888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4" name="Oval 204"/>
          <p:cNvSpPr>
            <a:spLocks noChangeArrowheads="1"/>
          </p:cNvSpPr>
          <p:nvPr/>
        </p:nvSpPr>
        <p:spPr bwMode="auto">
          <a:xfrm>
            <a:off x="5611813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" name="Oval 205"/>
          <p:cNvSpPr>
            <a:spLocks noChangeArrowheads="1"/>
          </p:cNvSpPr>
          <p:nvPr/>
        </p:nvSpPr>
        <p:spPr bwMode="auto">
          <a:xfrm>
            <a:off x="30114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" name="Oval 206"/>
          <p:cNvSpPr>
            <a:spLocks noChangeArrowheads="1"/>
          </p:cNvSpPr>
          <p:nvPr/>
        </p:nvSpPr>
        <p:spPr bwMode="auto">
          <a:xfrm>
            <a:off x="31734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7" name="Oval 207"/>
          <p:cNvSpPr>
            <a:spLocks noChangeArrowheads="1"/>
          </p:cNvSpPr>
          <p:nvPr/>
        </p:nvSpPr>
        <p:spPr bwMode="auto">
          <a:xfrm>
            <a:off x="30114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8" name="Oval 208"/>
          <p:cNvSpPr>
            <a:spLocks noChangeArrowheads="1"/>
          </p:cNvSpPr>
          <p:nvPr/>
        </p:nvSpPr>
        <p:spPr bwMode="auto">
          <a:xfrm>
            <a:off x="31734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9" name="Text Box 209"/>
          <p:cNvSpPr txBox="1">
            <a:spLocks noChangeArrowheads="1"/>
          </p:cNvSpPr>
          <p:nvPr/>
        </p:nvSpPr>
        <p:spPr bwMode="auto">
          <a:xfrm>
            <a:off x="2699792" y="4221088"/>
            <a:ext cx="6203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	 </a:t>
            </a:r>
            <a:r>
              <a:rPr lang="en-US" dirty="0">
                <a:solidFill>
                  <a:schemeClr val="bg1"/>
                </a:solidFill>
              </a:rPr>
              <a:t>aa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			0.36	0.48	0.16</a:t>
            </a:r>
          </a:p>
        </p:txBody>
      </p:sp>
      <p:sp>
        <p:nvSpPr>
          <p:cNvPr id="5330" name="Text Box 210"/>
          <p:cNvSpPr txBox="1">
            <a:spLocks noChangeArrowheads="1"/>
          </p:cNvSpPr>
          <p:nvPr/>
        </p:nvSpPr>
        <p:spPr bwMode="auto">
          <a:xfrm>
            <a:off x="4465638" y="3432175"/>
            <a:ext cx="3084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successiva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5331" name="Text Box 211"/>
          <p:cNvSpPr txBox="1">
            <a:spLocks noChangeArrowheads="1"/>
          </p:cNvSpPr>
          <p:nvPr/>
        </p:nvSpPr>
        <p:spPr bwMode="auto">
          <a:xfrm>
            <a:off x="6588224" y="5373216"/>
            <a:ext cx="214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itchFamily="34" charset="0"/>
              </a:rPr>
              <a:t>p</a:t>
            </a:r>
            <a:r>
              <a:rPr lang="it-IT" b="1" baseline="30000" dirty="0">
                <a:solidFill>
                  <a:schemeClr val="bg1"/>
                </a:solidFill>
                <a:latin typeface="Tahoma" pitchFamily="34" charset="0"/>
              </a:rPr>
              <a:t>2          </a:t>
            </a:r>
            <a:r>
              <a:rPr lang="it-IT" b="1" dirty="0">
                <a:solidFill>
                  <a:schemeClr val="bg1"/>
                </a:solidFill>
                <a:latin typeface="Tahoma" pitchFamily="34" charset="0"/>
              </a:rPr>
              <a:t>2pq         q</a:t>
            </a:r>
            <a:r>
              <a:rPr lang="it-IT" b="1" baseline="30000" dirty="0">
                <a:solidFill>
                  <a:schemeClr val="bg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" name="Text Box 188"/>
          <p:cNvSpPr txBox="1">
            <a:spLocks noChangeArrowheads="1"/>
          </p:cNvSpPr>
          <p:nvPr/>
        </p:nvSpPr>
        <p:spPr bwMode="auto">
          <a:xfrm>
            <a:off x="6300192" y="5877272"/>
            <a:ext cx="17192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 = 0.6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q = 0.4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contenuto 1"/>
          <p:cNvSpPr>
            <a:spLocks noGrp="1"/>
          </p:cNvSpPr>
          <p:nvPr>
            <p:ph idx="1"/>
          </p:nvPr>
        </p:nvSpPr>
        <p:spPr>
          <a:xfrm>
            <a:off x="914400" y="990600"/>
            <a:ext cx="7543800" cy="57150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Genetica di popolazioni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Sito web di riferimento: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</a:rPr>
              <a:t>e-learning2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dirty="0">
                <a:solidFill>
                  <a:srgbClr val="FFFF00"/>
                </a:solidFill>
                <a:hlinkClick r:id="rId2"/>
              </a:rPr>
              <a:t>http://elearning2.uniroma1.it/</a:t>
            </a:r>
            <a:endParaRPr lang="it-IT" altLang="en-US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it-IT" altLang="en-US" dirty="0">
              <a:solidFill>
                <a:srgbClr val="FFFF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1800" dirty="0">
                <a:solidFill>
                  <a:srgbClr val="FFFF00"/>
                </a:solidFill>
              </a:rPr>
              <a:t>Iscrivetevi al corso di genetica di popolazioni su elearning2!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1800" dirty="0">
                <a:solidFill>
                  <a:srgbClr val="FFFF00"/>
                </a:solidFill>
              </a:rPr>
              <a:t>Le news relative all’insegnamento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1800" dirty="0">
                <a:solidFill>
                  <a:srgbClr val="FFFF00"/>
                </a:solidFill>
              </a:rPr>
              <a:t>(nuovi appelli, eventuali variazioni aula ed orari…)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it-IT" altLang="en-US" sz="1800" dirty="0">
                <a:solidFill>
                  <a:srgbClr val="FFFF00"/>
                </a:solidFill>
              </a:rPr>
              <a:t>verranno inviate all’indirizzo e-mail indicato nel sito</a:t>
            </a:r>
          </a:p>
        </p:txBody>
      </p:sp>
    </p:spTree>
    <p:extLst>
      <p:ext uri="{BB962C8B-B14F-4D97-AF65-F5344CB8AC3E}">
        <p14:creationId xmlns:p14="http://schemas.microsoft.com/office/powerpoint/2010/main" val="282507723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89310"/>
            <a:ext cx="6840760" cy="488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528" y="457200"/>
            <a:ext cx="85689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Nelle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reali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,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le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sono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spesso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H-W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sono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molto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vicine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all’equilibrio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35696" y="6453336"/>
            <a:ext cx="530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 (Hebrew)" charset="-79"/>
              </a:rPr>
              <a:t>http://www.micro.utexas.edu/courses/levin/bio304/popgen/popgen.html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b="8958"/>
          <a:stretch>
            <a:fillRect/>
          </a:stretch>
        </p:blipFill>
        <p:spPr bwMode="auto">
          <a:xfrm>
            <a:off x="2107751" y="980728"/>
            <a:ext cx="4680519" cy="435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903766" y="5284410"/>
            <a:ext cx="25811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alleliche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5400000">
            <a:off x="218741" y="2991938"/>
            <a:ext cx="2975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5137" y="25562"/>
            <a:ext cx="72298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Relazione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tra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277635" y="5877272"/>
                <a:ext cx="8700587" cy="8229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>
                    <a:solidFill>
                      <a:schemeClr val="bg1"/>
                    </a:solidFill>
                  </a:rPr>
                  <a:t>La frequenza più elevata di eterozigoti si osserva per </a:t>
                </a:r>
                <a:r>
                  <a:rPr lang="it-IT" i="1" dirty="0">
                    <a:solidFill>
                      <a:schemeClr val="bg1"/>
                    </a:solidFill>
                  </a:rPr>
                  <a:t>p</a:t>
                </a:r>
                <a:r>
                  <a:rPr lang="it-IT" dirty="0">
                    <a:solidFill>
                      <a:schemeClr val="bg1"/>
                    </a:solidFill>
                  </a:rPr>
                  <a:t> = </a:t>
                </a:r>
                <a:r>
                  <a:rPr lang="it-IT" i="1" dirty="0">
                    <a:solidFill>
                      <a:schemeClr val="bg1"/>
                    </a:solidFill>
                  </a:rPr>
                  <a:t>q</a:t>
                </a:r>
                <a:r>
                  <a:rPr lang="it-IT" dirty="0">
                    <a:solidFill>
                      <a:schemeClr val="bg1"/>
                    </a:solidFill>
                  </a:rPr>
                  <a:t> = 0,5</a:t>
                </a:r>
              </a:p>
              <a:p>
                <a:r>
                  <a:rPr lang="it-IT" dirty="0">
                    <a:solidFill>
                      <a:schemeClr val="bg1"/>
                    </a:solidFill>
                  </a:rPr>
                  <a:t>Per </a:t>
                </a:r>
                <a:r>
                  <a:rPr lang="it-IT" i="1" dirty="0">
                    <a:solidFill>
                      <a:schemeClr val="bg1"/>
                    </a:solidFill>
                  </a:rPr>
                  <a:t>p</a:t>
                </a:r>
                <a:r>
                  <a:rPr lang="it-IT" dirty="0">
                    <a:solidFill>
                      <a:schemeClr val="bg1"/>
                    </a:solidFill>
                  </a:rPr>
                  <a:t> compreso tra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it-IT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 e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eqArr>
                          <m:eqArrPr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/>
                        </m:eqArr>
                      </m:den>
                    </m:f>
                  </m:oMath>
                </a14:m>
                <a:r>
                  <a:rPr lang="it-IT" dirty="0">
                    <a:solidFill>
                      <a:schemeClr val="bg1"/>
                    </a:solidFill>
                  </a:rPr>
                  <a:t> la classe genotipica degli eterozigoti è la più frequente</a:t>
                </a: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35" y="5877272"/>
                <a:ext cx="8700587" cy="822918"/>
              </a:xfrm>
              <a:prstGeom prst="rect">
                <a:avLst/>
              </a:prstGeom>
              <a:blipFill>
                <a:blip r:embed="rId3"/>
                <a:stretch>
                  <a:fillRect l="-631" t="-30370" b="-9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 per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verifica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dell’equilibrio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 Hardy-Weinberg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verificare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popolazione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è in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equilibrio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dobbiamo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Determinare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alleliche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Calcolare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secondo H-W </a:t>
            </a: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Confrontare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utilizzando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 test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statistico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test </a:t>
            </a:r>
            <a:r>
              <a:rPr lang="el-G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32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77343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35052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(1)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Calcolo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frequenze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alleliche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5974" b="32961"/>
          <a:stretch>
            <a:fillRect/>
          </a:stretch>
        </p:blipFill>
        <p:spPr bwMode="auto">
          <a:xfrm>
            <a:off x="457200" y="1460500"/>
            <a:ext cx="8229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200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(2)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6134" r="4082" b="7988"/>
          <a:stretch>
            <a:fillRect/>
          </a:stretch>
        </p:blipFill>
        <p:spPr bwMode="auto">
          <a:xfrm>
            <a:off x="685800" y="914400"/>
            <a:ext cx="6934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r="4047"/>
          <a:stretch>
            <a:fillRect/>
          </a:stretch>
        </p:blipFill>
        <p:spPr bwMode="auto">
          <a:xfrm>
            <a:off x="152400" y="3276600"/>
            <a:ext cx="87630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(3) Test </a:t>
            </a:r>
            <a:r>
              <a:rPr lang="en-US" sz="3200" dirty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n-US" sz="3200" baseline="30000" dirty="0">
                <a:solidFill>
                  <a:srgbClr val="FFFF00"/>
                </a:solidFill>
                <a:latin typeface="Symbol" pitchFamily="18" charset="2"/>
              </a:rPr>
              <a:t>2 </a:t>
            </a:r>
            <a:endParaRPr lang="en-US" sz="3200" baseline="300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62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3068960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Risultato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statisticamente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non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significativo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95400" y="457199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Risultato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del test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nell’esempio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n-US" sz="2400" baseline="30000" dirty="0">
                <a:solidFill>
                  <a:srgbClr val="FFFF00"/>
                </a:solidFill>
                <a:latin typeface="Symbol" pitchFamily="18" charset="2"/>
              </a:rPr>
              <a:t>2 </a:t>
            </a: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= 0,91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Gradi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 = 1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26062"/>
              </p:ext>
            </p:extLst>
          </p:nvPr>
        </p:nvGraphicFramePr>
        <p:xfrm>
          <a:off x="457197" y="1573273"/>
          <a:ext cx="8077202" cy="2270298"/>
        </p:xfrm>
        <a:graphic>
          <a:graphicData uri="http://schemas.openxmlformats.org/drawingml/2006/table">
            <a:tbl>
              <a:tblPr/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3529">
                <a:tc gridSpan="14"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38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df\p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.995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.990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.975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.750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.500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.250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.100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.025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.010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.005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0.00004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0.00016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0.00098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0.00393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0.01579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0.10153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0.45494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1.32330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2.70554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3.84146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5.02389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6.63490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7.87944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0.01003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0.02010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0.05064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0.10259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0.21072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0.57536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1.38629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2.77259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4.60517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5.99146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7.37776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9.21034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10.59663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3 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0.07172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0.11483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0.21580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0.35185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0.58437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1.21253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2.36597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4.10834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6.25139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7.81473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9.34840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11.34487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12.83816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0.20699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0.29711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0.48442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0.71072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1.06362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1.92256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3.35669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5.38527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7.77944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9.48773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11.14329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13.27670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14.86026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5 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0.41174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0.55430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0.83121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1.14548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1.61031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2.67460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4.35146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6.62568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9.23636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11.07050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12.83250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15.08627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16.74960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14"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050" name="Picture 2" descr="http://users.libero.it/isechi/Tavole%20statistiche%20interattive_files/chirig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411800" cy="193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/>
          <p:cNvSpPr/>
          <p:nvPr/>
        </p:nvSpPr>
        <p:spPr>
          <a:xfrm>
            <a:off x="323528" y="1700808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427984" y="1628800"/>
            <a:ext cx="1224136" cy="45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156176" y="1628800"/>
            <a:ext cx="573237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56176" y="1628800"/>
            <a:ext cx="573237" cy="4286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7544" y="4077072"/>
            <a:ext cx="61206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 un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valore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</a:rPr>
              <a:t>c</a:t>
            </a:r>
            <a:r>
              <a:rPr lang="en-US" baseline="30000" dirty="0">
                <a:solidFill>
                  <a:schemeClr val="accent2"/>
                </a:solidFill>
                <a:latin typeface="Symbol" pitchFamily="18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d.f.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</a:rPr>
              <a:t>= 0,91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ottiene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probabilità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0,34 (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Probabilità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osservare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scostamento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scostamento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genotipi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rispetto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attesi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è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quindi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statisticamente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libertà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corrisponde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indipendenti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Attenzione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necessariamente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n-1 !!!</a:t>
            </a:r>
            <a:b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23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loci multiallelici 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Quando gli alleli sono più di due (loci multiallelici), la frequenza attesa all’equilibrio degli individui omozigoti sarà pari al quadrato della frequenza dell’allele presente in omozigosi, e quella degli eterozigoti sarà pari a due volte il prodotto delle frequenze degli alleli che si trovano in eterozigosi. (p + q + r)</a:t>
            </a:r>
            <a:r>
              <a:rPr lang="it-IT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Microsatellite con tre alleli 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10 ,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11,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frequenze  p, q, r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 + q + r)</a:t>
            </a:r>
            <a:r>
              <a:rPr lang="it-IT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genotipi omozigoti:  			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genotipi eterozigoti: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pq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qr.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635896" y="37170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188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839200" cy="663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poliploidi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Nelle specie poliploidi, si raggiungono ugualmente delle frequenze genotipiche all’equilibrio dopo una sola generazione di accoppiamenti casuali. 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 una specie con numero di </a:t>
            </a:r>
            <a:r>
              <a:rPr lang="it-IT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ploidia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considerando un sistema </a:t>
            </a:r>
            <a:r>
              <a:rPr lang="it-IT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biallelico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avremo delle frequenze all’equilibrio pari allo sviluppo del binomio elevato a</a:t>
            </a:r>
            <a:r>
              <a:rPr lang="it-IT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 + q)</a:t>
            </a:r>
            <a:r>
              <a:rPr lang="it-IT" sz="2400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>
              <a:spcBef>
                <a:spcPct val="50000"/>
              </a:spcBef>
            </a:pP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 esempio per un sistema tetraploide (con c = 4),                                   dove k = # alleli A</a:t>
            </a:r>
          </a:p>
          <a:p>
            <a:pPr algn="just">
              <a:spcBef>
                <a:spcPct val="50000"/>
              </a:spcBef>
            </a:pP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 avranno 5 genotipi con le seguenti frequenze:                                       e (c-k) = # alleli a </a:t>
            </a:r>
          </a:p>
          <a:p>
            <a:pPr algn="just">
              <a:spcBef>
                <a:spcPct val="50000"/>
              </a:spcBef>
            </a:pP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AAAA = p</a:t>
            </a:r>
            <a:r>
              <a:rPr lang="it-IT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algn="just">
              <a:spcBef>
                <a:spcPct val="50000"/>
              </a:spcBef>
            </a:pPr>
            <a:r>
              <a:rPr lang="it-IT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AAAa</a:t>
            </a: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4p</a:t>
            </a:r>
            <a:r>
              <a:rPr lang="it-IT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  <a:p>
            <a:pPr algn="just">
              <a:spcBef>
                <a:spcPct val="50000"/>
              </a:spcBef>
            </a:pPr>
            <a:r>
              <a:rPr lang="it-IT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AAaa</a:t>
            </a: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6p</a:t>
            </a:r>
            <a:r>
              <a:rPr lang="it-IT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spcBef>
                <a:spcPct val="50000"/>
              </a:spcBef>
            </a:pPr>
            <a:r>
              <a:rPr lang="it-IT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Aaaa</a:t>
            </a: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4pq</a:t>
            </a:r>
            <a:r>
              <a:rPr lang="it-IT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>
              <a:spcBef>
                <a:spcPct val="50000"/>
              </a:spcBef>
            </a:pPr>
            <a:r>
              <a:rPr lang="it-IT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aaaa</a:t>
            </a:r>
            <a:r>
              <a:rPr lang="it-IT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q</a:t>
            </a:r>
            <a:r>
              <a:rPr lang="it-IT" i="1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4716016" y="3303338"/>
                <a:ext cx="5112568" cy="528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it-IT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pt-BR" sz="24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it-IT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d>
                          <m:dPr>
                            <m:ctrlP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400" b="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pt-BR" sz="240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it-IT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40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303338"/>
                <a:ext cx="5112568" cy="528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844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</a:t>
            </a:r>
          </a:p>
          <a:p>
            <a:pPr algn="ctr">
              <a:spcBef>
                <a:spcPct val="50000"/>
              </a:spcBef>
            </a:pP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nel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differenze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nelle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alleliche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maschi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femmine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Nel caso in cui ci siano delle differenze nelle frequenze alleliche tra maschi e femmine, </a:t>
            </a:r>
          </a:p>
          <a:p>
            <a:pPr marL="457200" indent="-457200" algn="just">
              <a:spcBef>
                <a:spcPct val="50000"/>
              </a:spcBef>
              <a:buAutoNum type="arabicPeriod"/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Nella prima generazione le frequenze alleliche diventano uguali nei maschi e nelle femmine (e pari alla </a:t>
            </a:r>
            <a:r>
              <a:rPr lang="it-IT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media delle frequenze della generazione precedente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 algn="ctr"/>
            <a:r>
              <a:rPr lang="it-IT" i="1" dirty="0">
                <a:solidFill>
                  <a:schemeClr val="bg1"/>
                </a:solidFill>
              </a:rPr>
              <a:t>Indicando con </a:t>
            </a:r>
          </a:p>
          <a:p>
            <a:pPr algn="ctr"/>
            <a:r>
              <a:rPr lang="it-IT" i="1" dirty="0" err="1">
                <a:solidFill>
                  <a:schemeClr val="bg1"/>
                </a:solidFill>
              </a:rPr>
              <a:t>p</a:t>
            </a:r>
            <a:r>
              <a:rPr lang="it-IT" i="1" baseline="-25000" dirty="0" err="1">
                <a:solidFill>
                  <a:schemeClr val="bg1"/>
                </a:solidFill>
              </a:rPr>
              <a:t>m</a:t>
            </a:r>
            <a:r>
              <a:rPr lang="it-IT" i="1" dirty="0">
                <a:solidFill>
                  <a:schemeClr val="bg1"/>
                </a:solidFill>
              </a:rPr>
              <a:t> e </a:t>
            </a:r>
            <a:r>
              <a:rPr lang="it-IT" i="1" dirty="0" err="1">
                <a:solidFill>
                  <a:schemeClr val="bg1"/>
                </a:solidFill>
              </a:rPr>
              <a:t>q</a:t>
            </a:r>
            <a:r>
              <a:rPr lang="it-IT" i="1" baseline="-25000" dirty="0" err="1">
                <a:solidFill>
                  <a:schemeClr val="bg1"/>
                </a:solidFill>
              </a:rPr>
              <a:t>m</a:t>
            </a:r>
            <a:r>
              <a:rPr lang="it-IT" i="1" dirty="0">
                <a:solidFill>
                  <a:schemeClr val="bg1"/>
                </a:solidFill>
              </a:rPr>
              <a:t> le frequenze alleliche nei maschi</a:t>
            </a:r>
          </a:p>
          <a:p>
            <a:pPr algn="ctr"/>
            <a:r>
              <a:rPr lang="it-IT" i="1" dirty="0" err="1">
                <a:solidFill>
                  <a:schemeClr val="bg1"/>
                </a:solidFill>
              </a:rPr>
              <a:t>p</a:t>
            </a:r>
            <a:r>
              <a:rPr lang="it-IT" i="1" baseline="-25000" dirty="0" err="1">
                <a:solidFill>
                  <a:schemeClr val="bg1"/>
                </a:solidFill>
              </a:rPr>
              <a:t>f</a:t>
            </a:r>
            <a:r>
              <a:rPr lang="it-IT" i="1" baseline="-25000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e </a:t>
            </a:r>
            <a:r>
              <a:rPr lang="it-IT" i="1" dirty="0" err="1">
                <a:solidFill>
                  <a:schemeClr val="bg1"/>
                </a:solidFill>
              </a:rPr>
              <a:t>q</a:t>
            </a:r>
            <a:r>
              <a:rPr lang="it-IT" i="1" baseline="-25000" dirty="0" err="1">
                <a:solidFill>
                  <a:schemeClr val="bg1"/>
                </a:solidFill>
              </a:rPr>
              <a:t>f</a:t>
            </a:r>
            <a:r>
              <a:rPr lang="it-IT" i="1" dirty="0">
                <a:solidFill>
                  <a:schemeClr val="bg1"/>
                </a:solidFill>
              </a:rPr>
              <a:t> le frequenze alleliche nelle femmine,</a:t>
            </a:r>
          </a:p>
          <a:p>
            <a:pPr algn="ctr"/>
            <a:r>
              <a:rPr lang="it-IT" i="1" dirty="0">
                <a:solidFill>
                  <a:schemeClr val="bg1"/>
                </a:solidFill>
              </a:rPr>
              <a:t>si avrà dopo una generazione </a:t>
            </a:r>
          </a:p>
          <a:p>
            <a:pPr algn="ctr"/>
            <a:r>
              <a:rPr lang="it-IT" i="1" dirty="0" err="1">
                <a:solidFill>
                  <a:srgbClr val="FFFF00"/>
                </a:solidFill>
              </a:rPr>
              <a:t>p</a:t>
            </a:r>
            <a:r>
              <a:rPr lang="it-IT" i="1" baseline="-25000" dirty="0" err="1">
                <a:solidFill>
                  <a:srgbClr val="FFFF00"/>
                </a:solidFill>
              </a:rPr>
              <a:t>f</a:t>
            </a:r>
            <a:r>
              <a:rPr lang="it-IT" dirty="0">
                <a:solidFill>
                  <a:srgbClr val="FFFF00"/>
                </a:solidFill>
              </a:rPr>
              <a:t>’ = </a:t>
            </a:r>
            <a:r>
              <a:rPr lang="it-IT" i="1" dirty="0" err="1">
                <a:solidFill>
                  <a:srgbClr val="FFFF00"/>
                </a:solidFill>
              </a:rPr>
              <a:t>p’</a:t>
            </a:r>
            <a:r>
              <a:rPr lang="it-IT" i="1" baseline="-25000" dirty="0" err="1">
                <a:solidFill>
                  <a:srgbClr val="FFFF00"/>
                </a:solidFill>
              </a:rPr>
              <a:t>m</a:t>
            </a:r>
            <a:r>
              <a:rPr lang="it-IT" dirty="0">
                <a:solidFill>
                  <a:srgbClr val="FFFF00"/>
                </a:solidFill>
              </a:rPr>
              <a:t> = p’ = (</a:t>
            </a:r>
            <a:r>
              <a:rPr lang="it-IT" i="1" dirty="0" err="1">
                <a:solidFill>
                  <a:srgbClr val="FFFF00"/>
                </a:solidFill>
              </a:rPr>
              <a:t>p</a:t>
            </a:r>
            <a:r>
              <a:rPr lang="it-IT" i="1" baseline="-25000" dirty="0" err="1">
                <a:solidFill>
                  <a:srgbClr val="FFFF00"/>
                </a:solidFill>
              </a:rPr>
              <a:t>m</a:t>
            </a:r>
            <a:r>
              <a:rPr lang="it-IT" dirty="0">
                <a:solidFill>
                  <a:srgbClr val="FFFF00"/>
                </a:solidFill>
              </a:rPr>
              <a:t> + </a:t>
            </a:r>
            <a:r>
              <a:rPr lang="it-IT" i="1" dirty="0" err="1">
                <a:solidFill>
                  <a:srgbClr val="FFFF00"/>
                </a:solidFill>
              </a:rPr>
              <a:t>p</a:t>
            </a:r>
            <a:r>
              <a:rPr lang="it-IT" i="1" baseline="-25000" dirty="0" err="1">
                <a:solidFill>
                  <a:srgbClr val="FFFF00"/>
                </a:solidFill>
              </a:rPr>
              <a:t>f</a:t>
            </a:r>
            <a:r>
              <a:rPr lang="it-IT" dirty="0">
                <a:solidFill>
                  <a:srgbClr val="FFFF00"/>
                </a:solidFill>
              </a:rPr>
              <a:t>) / 2</a:t>
            </a:r>
          </a:p>
          <a:p>
            <a:pPr algn="ctr"/>
            <a:r>
              <a:rPr lang="it-IT" i="1" dirty="0">
                <a:solidFill>
                  <a:schemeClr val="bg1"/>
                </a:solidFill>
              </a:rPr>
              <a:t>(dimostrazione alla lavagna/slide successiva)</a:t>
            </a:r>
          </a:p>
          <a:p>
            <a:pPr algn="ctr"/>
            <a:endParaRPr lang="it-IT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Nella prima generazione si osserverà un </a:t>
            </a:r>
            <a:r>
              <a:rPr lang="it-IT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eccesso di eterozigoti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rispetto alle frequenze genotipiche attese HW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(dimostrazione alla lavagna)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L’equilibrio HW verrà raggiunto </a:t>
            </a:r>
            <a:r>
              <a:rPr lang="it-IT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alla seconda generazione</a:t>
            </a:r>
          </a:p>
        </p:txBody>
      </p:sp>
    </p:spTree>
    <p:extLst>
      <p:ext uri="{BB962C8B-B14F-4D97-AF65-F5344CB8AC3E}">
        <p14:creationId xmlns:p14="http://schemas.microsoft.com/office/powerpoint/2010/main" val="407283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763000" cy="1752600"/>
          </a:xfrm>
        </p:spPr>
        <p:txBody>
          <a:bodyPr/>
          <a:lstStyle/>
          <a:p>
            <a:pPr algn="just"/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</a:t>
            </a:r>
            <a:r>
              <a:rPr lang="it-IT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genetica di popolazioni</a:t>
            </a:r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studia </a:t>
            </a:r>
            <a:r>
              <a:rPr lang="it-IT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l’origine, la «quantità» e la distribuzione della variabilità genetica</a:t>
            </a:r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presente nelle popolazioni, e come questa variabilità </a:t>
            </a:r>
            <a:r>
              <a:rPr lang="it-IT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cambia nel tempo e nello spazio. 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genetica di popolazioni può quindi essere considerata come la scienza che studia la «microevoluzione», cioè l’evoluzione all’interno delle specie. 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Genetica Mendeliana 	trasmissione dell’informazione genetica nelle famiglie</a:t>
            </a:r>
          </a:p>
          <a:p>
            <a:pPr algn="just"/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Genetica di Popolazioni 	   trasmissione dell’</a:t>
            </a:r>
            <a:r>
              <a:rPr lang="it-IT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inform</a:t>
            </a:r>
            <a:r>
              <a:rPr lang="it-IT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. genetica nelle popolazioni, la genetica di popolazioni è interamente basata sulla genetica Mendeliana</a:t>
            </a:r>
          </a:p>
          <a:p>
            <a:pPr algn="just"/>
            <a:endParaRPr lang="it-IT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05000" y="457200"/>
            <a:ext cx="5209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GENETICA DI POPOLAZIONI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2627784" y="5085184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2815802" y="537321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341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93EE712-75EE-4569-BAE4-CD88112EF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2206" y="180740"/>
            <a:ext cx="6858000" cy="325356"/>
          </a:xfr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it-IT" dirty="0"/>
              <a:t>Sistema </a:t>
            </a:r>
            <a:r>
              <a:rPr lang="it-IT" dirty="0">
                <a:solidFill>
                  <a:srgbClr val="00B050"/>
                </a:solidFill>
              </a:rPr>
              <a:t>autosomico</a:t>
            </a:r>
            <a:r>
              <a:rPr lang="it-IT" dirty="0"/>
              <a:t> diploide – differenti frequenze nei maschi e nelle femmine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/>
              <p:nvPr/>
            </p:nvSpPr>
            <p:spPr>
              <a:xfrm>
                <a:off x="431963" y="1159868"/>
                <a:ext cx="1033428" cy="1695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𝑓𝑟</m:t>
                      </m:r>
                      <m:d>
                        <m:d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3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𝑓𝑟</m:t>
                      </m:r>
                      <m:d>
                        <m:d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3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it-IT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63" y="1159868"/>
                <a:ext cx="1033428" cy="1695208"/>
              </a:xfrm>
              <a:prstGeom prst="rect">
                <a:avLst/>
              </a:prstGeom>
              <a:blipFill>
                <a:blip r:embed="rId2"/>
                <a:stretch>
                  <a:fillRect l="-592" t="-3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0CBC1FB-8A27-4FA5-9438-C979D090AAF2}"/>
                  </a:ext>
                </a:extLst>
              </p:cNvPr>
              <p:cNvSpPr txBox="1"/>
              <p:nvPr/>
            </p:nvSpPr>
            <p:spPr>
              <a:xfrm>
                <a:off x="5738117" y="1129045"/>
                <a:ext cx="1987225" cy="224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𝑓𝑟</m:t>
                      </m:r>
                      <m:sSup>
                        <m:sSup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𝐴𝐴</m:t>
                              </m:r>
                            </m:e>
                          </m:d>
                        </m:e>
                        <m:sup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0CBC1FB-8A27-4FA5-9438-C979D090A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117" y="1129045"/>
                <a:ext cx="1987225" cy="224357"/>
              </a:xfrm>
              <a:prstGeom prst="rect">
                <a:avLst/>
              </a:prstGeom>
              <a:blipFill>
                <a:blip r:embed="rId5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10A3BE39-3E44-4E9F-AC4A-69FC8B813D62}"/>
                  </a:ext>
                </a:extLst>
              </p:cNvPr>
              <p:cNvSpPr txBox="1"/>
              <p:nvPr/>
            </p:nvSpPr>
            <p:spPr>
              <a:xfrm>
                <a:off x="5779584" y="1453180"/>
                <a:ext cx="2462501" cy="224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𝑓𝑟</m:t>
                      </m:r>
                      <m:sSup>
                        <m:sSup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𝐴𝑎</m:t>
                              </m:r>
                            </m:e>
                          </m:d>
                        </m:e>
                        <m:sup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10A3BE39-3E44-4E9F-AC4A-69FC8B813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584" y="1453180"/>
                <a:ext cx="2462501" cy="224357"/>
              </a:xfrm>
              <a:prstGeom prst="rect">
                <a:avLst/>
              </a:prstGeom>
              <a:blipFill>
                <a:blip r:embed="rId6"/>
                <a:stretch>
                  <a:fillRect b="-270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A34BC94-569C-42A8-A5CC-33EFDF2880CD}"/>
                  </a:ext>
                </a:extLst>
              </p:cNvPr>
              <p:cNvSpPr txBox="1"/>
              <p:nvPr/>
            </p:nvSpPr>
            <p:spPr>
              <a:xfrm>
                <a:off x="5916744" y="1777315"/>
                <a:ext cx="1580504" cy="2243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𝑓𝑟</m:t>
                      </m:r>
                      <m:sSup>
                        <m:sSup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𝑎𝑎</m:t>
                              </m:r>
                            </m:e>
                          </m:d>
                        </m:e>
                        <m:sup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A34BC94-569C-42A8-A5CC-33EFDF288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44" y="1777315"/>
                <a:ext cx="1580504" cy="224357"/>
              </a:xfrm>
              <a:prstGeom prst="rect">
                <a:avLst/>
              </a:prstGeom>
              <a:blipFill>
                <a:blip r:embed="rId7"/>
                <a:stretch>
                  <a:fillRect l="-5019" r="-2317" b="-277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CasellaDiTesto 194">
                <a:extLst>
                  <a:ext uri="{FF2B5EF4-FFF2-40B4-BE49-F238E27FC236}">
                    <a16:creationId xmlns:a16="http://schemas.microsoft.com/office/drawing/2014/main" id="{C9F23E63-497A-4795-8003-58E2999D4577}"/>
                  </a:ext>
                </a:extLst>
              </p:cNvPr>
              <p:cNvSpPr txBox="1"/>
              <p:nvPr/>
            </p:nvSpPr>
            <p:spPr>
              <a:xfrm>
                <a:off x="335994" y="3666967"/>
                <a:ext cx="4042453" cy="1496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35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it-IT" sz="135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f>
                        <m:fPr>
                          <m:type m:val="skw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35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135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it-IT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35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5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35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5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it-IT" sz="13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350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35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type m:val="skw"/>
                              <m:ctrlP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type m:val="skw"/>
                              <m:ctrlP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5" name="CasellaDiTesto 194">
                <a:extLst>
                  <a:ext uri="{FF2B5EF4-FFF2-40B4-BE49-F238E27FC236}">
                    <a16:creationId xmlns:a16="http://schemas.microsoft.com/office/drawing/2014/main" id="{C9F23E63-497A-4795-8003-58E2999D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4" y="3666967"/>
                <a:ext cx="4042453" cy="1496051"/>
              </a:xfrm>
              <a:prstGeom prst="rect">
                <a:avLst/>
              </a:prstGeom>
              <a:blipFill>
                <a:blip r:embed="rId8"/>
                <a:stretch>
                  <a:fillRect l="-603" t="-29796" r="-1508" b="-293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CasellaDiTesto 195">
                <a:extLst>
                  <a:ext uri="{FF2B5EF4-FFF2-40B4-BE49-F238E27FC236}">
                    <a16:creationId xmlns:a16="http://schemas.microsoft.com/office/drawing/2014/main" id="{67674B92-A7E3-42AF-9264-CA9E61466529}"/>
                  </a:ext>
                </a:extLst>
              </p:cNvPr>
              <p:cNvSpPr txBox="1"/>
              <p:nvPr/>
            </p:nvSpPr>
            <p:spPr>
              <a:xfrm>
                <a:off x="1510299" y="5499223"/>
                <a:ext cx="1693841" cy="5940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6" name="CasellaDiTesto 195">
                <a:extLst>
                  <a:ext uri="{FF2B5EF4-FFF2-40B4-BE49-F238E27FC236}">
                    <a16:creationId xmlns:a16="http://schemas.microsoft.com/office/drawing/2014/main" id="{67674B92-A7E3-42AF-9264-CA9E61466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299" y="5499223"/>
                <a:ext cx="1693841" cy="59407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CasellaDiTesto 196">
                <a:extLst>
                  <a:ext uri="{FF2B5EF4-FFF2-40B4-BE49-F238E27FC236}">
                    <a16:creationId xmlns:a16="http://schemas.microsoft.com/office/drawing/2014/main" id="{EA09DF59-93F4-41D1-8B9A-DABE4CB69820}"/>
                  </a:ext>
                </a:extLst>
              </p:cNvPr>
              <p:cNvSpPr txBox="1"/>
              <p:nvPr/>
            </p:nvSpPr>
            <p:spPr>
              <a:xfrm>
                <a:off x="4634043" y="3764559"/>
                <a:ext cx="4242060" cy="28954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it-IT" sz="1600" dirty="0">
                    <a:solidFill>
                      <a:prstClr val="black"/>
                    </a:solidFill>
                    <a:latin typeface="Calibri" panose="020F0502020204030204"/>
                  </a:rPr>
                  <a:t> =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it-IT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t-IT" sz="16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it-IT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a:rPr lang="it-IT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Calibri" panose="020F0502020204030204"/>
                  </a:rPr>
                  <a:t> =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6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21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sz="21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1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dirty="0">
                    <a:solidFill>
                      <a:prstClr val="black"/>
                    </a:solidFill>
                    <a:latin typeface="Calibri" panose="020F0502020204030204"/>
                  </a:rPr>
                  <a:t>		</a:t>
                </a:r>
                <a:r>
                  <a:rPr lang="en-US" sz="2100" dirty="0" err="1">
                    <a:solidFill>
                      <a:prstClr val="black"/>
                    </a:solidFill>
                    <a:latin typeface="Calibri" panose="020F0502020204030204"/>
                  </a:rPr>
                  <a:t>Quantità</a:t>
                </a:r>
                <a:r>
                  <a:rPr lang="en-US" sz="21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Calibri" panose="020F0502020204030204"/>
                  </a:rPr>
                  <a:t>negativa</a:t>
                </a:r>
                <a:endParaRPr lang="en-US" sz="2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7" name="CasellaDiTesto 196">
                <a:extLst>
                  <a:ext uri="{FF2B5EF4-FFF2-40B4-BE49-F238E27FC236}">
                    <a16:creationId xmlns:a16="http://schemas.microsoft.com/office/drawing/2014/main" id="{EA09DF59-93F4-41D1-8B9A-DABE4CB69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43" y="3764559"/>
                <a:ext cx="4242060" cy="2895473"/>
              </a:xfrm>
              <a:prstGeom prst="rect">
                <a:avLst/>
              </a:prstGeom>
              <a:blipFill>
                <a:blip r:embed="rId10"/>
                <a:stretch>
                  <a:fillRect b="-16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8092" y="1010552"/>
            <a:ext cx="1885950" cy="1533525"/>
          </a:xfrm>
          <a:prstGeom prst="rect">
            <a:avLst/>
          </a:prstGeom>
        </p:spPr>
      </p:pic>
      <p:sp>
        <p:nvSpPr>
          <p:cNvPr id="33" name="CasellaDiTesto 32"/>
          <p:cNvSpPr txBox="1"/>
          <p:nvPr/>
        </p:nvSpPr>
        <p:spPr>
          <a:xfrm>
            <a:off x="101917" y="720541"/>
            <a:ext cx="1946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alleliche maschi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101917" y="1762405"/>
            <a:ext cx="2102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alleliche femmine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2748092" y="728987"/>
            <a:ext cx="2348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+mj-lt"/>
              </a:rPr>
              <a:t>Unione casuale dei gameti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5333658" y="728987"/>
            <a:ext cx="3542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Genotipiche dopo una generazione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755931" y="3175476"/>
            <a:ext cx="3358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Allele «A» dopo una generazione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5027946" y="3116289"/>
            <a:ext cx="3316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+mj-lt"/>
              </a:rPr>
              <a:t>Difetto di omozigoti rispetto all’atteso </a:t>
            </a:r>
          </a:p>
          <a:p>
            <a:r>
              <a:rPr lang="it-IT" sz="1600" dirty="0">
                <a:latin typeface="+mj-lt"/>
              </a:rPr>
              <a:t>dopo una generazione</a:t>
            </a:r>
          </a:p>
        </p:txBody>
      </p:sp>
    </p:spTree>
    <p:extLst>
      <p:ext uri="{BB962C8B-B14F-4D97-AF65-F5344CB8AC3E}">
        <p14:creationId xmlns:p14="http://schemas.microsoft.com/office/powerpoint/2010/main" val="13848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5" grpId="0"/>
      <p:bldP spid="196" grpId="0"/>
      <p:bldP spid="197" grpId="0"/>
      <p:bldP spid="33" grpId="0"/>
      <p:bldP spid="36" grpId="0"/>
      <p:bldP spid="37" grpId="0"/>
      <p:bldP spid="38" grpId="0"/>
      <p:bldP spid="39" grpId="0"/>
      <p:bldP spid="4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85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loci X-linked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 per specie con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sex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W/Z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per specie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aplo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diploidi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Il Principio di Hardy –Weinberg può essere anche derivato per loci sul cromosoma X, tenendo conto del fatto che i maschi possiedono un solo cromosoma  di questo tipo. </a:t>
            </a:r>
          </a:p>
          <a:p>
            <a:pPr algn="just"/>
            <a:endParaRPr lang="it-IT" sz="24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Considerando separatamente maschi e femmine, all’equilibrio le frequenze genotipiche </a:t>
            </a:r>
            <a:r>
              <a:rPr lang="it-IT" sz="2400" i="1" dirty="0">
                <a:solidFill>
                  <a:srgbClr val="FFFF00"/>
                </a:solidFill>
              </a:rPr>
              <a:t>nei maschi </a:t>
            </a:r>
            <a:r>
              <a:rPr lang="it-IT" sz="2400" i="1" dirty="0">
                <a:solidFill>
                  <a:schemeClr val="bg1"/>
                </a:solidFill>
              </a:rPr>
              <a:t>saranno pari alle frequenze alleliche (</a:t>
            </a:r>
            <a:r>
              <a:rPr lang="it-IT" sz="2400" i="1" dirty="0">
                <a:solidFill>
                  <a:srgbClr val="FFFF00"/>
                </a:solidFill>
              </a:rPr>
              <a:t>p e q</a:t>
            </a:r>
            <a:r>
              <a:rPr lang="it-IT" sz="2400" i="1" dirty="0">
                <a:solidFill>
                  <a:schemeClr val="bg1"/>
                </a:solidFill>
              </a:rPr>
              <a:t>) mentre  </a:t>
            </a:r>
            <a:r>
              <a:rPr lang="it-IT" sz="2400" i="1" dirty="0">
                <a:solidFill>
                  <a:srgbClr val="FFFF00"/>
                </a:solidFill>
              </a:rPr>
              <a:t>nelle femmine </a:t>
            </a:r>
            <a:r>
              <a:rPr lang="it-IT" sz="2400" i="1" dirty="0">
                <a:solidFill>
                  <a:schemeClr val="bg1"/>
                </a:solidFill>
              </a:rPr>
              <a:t>corrisponderanno alle frequenze genotipiche previste da Hardy-Weinberg per i loci autosomici (</a:t>
            </a:r>
            <a:r>
              <a:rPr lang="it-IT" sz="2400" i="1" dirty="0">
                <a:solidFill>
                  <a:srgbClr val="FFFF00"/>
                </a:solidFill>
              </a:rPr>
              <a:t>p</a:t>
            </a:r>
            <a:r>
              <a:rPr lang="it-IT" sz="2400" i="1" baseline="30000" dirty="0">
                <a:solidFill>
                  <a:srgbClr val="FFFF00"/>
                </a:solidFill>
              </a:rPr>
              <a:t>2</a:t>
            </a:r>
            <a:r>
              <a:rPr lang="it-IT" sz="2400" i="1" dirty="0">
                <a:solidFill>
                  <a:srgbClr val="FFFF00"/>
                </a:solidFill>
              </a:rPr>
              <a:t>, 2pq e q</a:t>
            </a:r>
            <a:r>
              <a:rPr lang="it-IT" sz="2400" i="1" baseline="30000" dirty="0">
                <a:solidFill>
                  <a:srgbClr val="FFFF00"/>
                </a:solidFill>
              </a:rPr>
              <a:t>2</a:t>
            </a:r>
            <a:r>
              <a:rPr lang="it-IT" sz="2400" i="1" dirty="0">
                <a:solidFill>
                  <a:schemeClr val="bg1"/>
                </a:solidFill>
              </a:rPr>
              <a:t>). </a:t>
            </a:r>
          </a:p>
          <a:p>
            <a:pPr algn="just"/>
            <a:endParaRPr lang="it-IT" sz="24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Come per i loci autosomici, questo equilibrio si raggiunge in una sola generazione, a patto che le frequenze alleliche nei maschi e nelle femmine siano le medesime.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34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loci X-linked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 per specie con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sex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W/Z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 per specie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aplo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diploidi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400" i="1" dirty="0">
              <a:solidFill>
                <a:schemeClr val="bg1"/>
              </a:solidFill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Nell’eventualità che le frequenze alleliche di un 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locus X-</a:t>
            </a:r>
            <a:r>
              <a:rPr lang="it-IT" sz="2400" i="1" dirty="0" err="1">
                <a:solidFill>
                  <a:schemeClr val="bg1"/>
                </a:solidFill>
              </a:rPr>
              <a:t>linked</a:t>
            </a:r>
            <a:r>
              <a:rPr lang="it-IT" sz="2400" i="1" dirty="0">
                <a:solidFill>
                  <a:schemeClr val="bg1"/>
                </a:solidFill>
              </a:rPr>
              <a:t> siano </a:t>
            </a:r>
            <a:r>
              <a:rPr lang="it-IT" sz="2400" i="1" dirty="0">
                <a:solidFill>
                  <a:srgbClr val="FFFF00"/>
                </a:solidFill>
              </a:rPr>
              <a:t>differenti tra maschi e femmine</a:t>
            </a:r>
            <a:r>
              <a:rPr lang="it-IT" sz="2400" i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le cose si complicano.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23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/>
              <p:nvPr/>
            </p:nvSpPr>
            <p:spPr>
              <a:xfrm>
                <a:off x="431963" y="1159868"/>
                <a:ext cx="1033428" cy="17118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</m:e>
                      </m:d>
                      <m:r>
                        <a: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it-IT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</m:e>
                      </m:d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it-IT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it-IT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35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e>
                        <m:sub>
                          <m:r>
                            <a:rPr kumimoji="0" lang="it-IT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35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35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it-IT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63" y="1159868"/>
                <a:ext cx="1033428" cy="1711815"/>
              </a:xfrm>
              <a:prstGeom prst="rect">
                <a:avLst/>
              </a:prstGeom>
              <a:blipFill>
                <a:blip r:embed="rId2"/>
                <a:stretch>
                  <a:fillRect l="-5917" t="-3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13192" y="779297"/>
            <a:ext cx="1949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genotipi maschi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-32646" y="1663118"/>
            <a:ext cx="2105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genotipi femmine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/>
              <p:nvPr/>
            </p:nvSpPr>
            <p:spPr>
              <a:xfrm>
                <a:off x="2267744" y="1159868"/>
                <a:ext cx="1033428" cy="1487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it-IT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e>
                        <m:sub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13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it-IT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kumimoji="0" lang="it-IT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  <m:d>
                        <m:d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135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</m:e>
                        <m:sub>
                          <m:r>
                            <a:rPr kumimoji="0" lang="it-IT" sz="135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it-IT" sz="13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159868"/>
                <a:ext cx="1033428" cy="1487458"/>
              </a:xfrm>
              <a:prstGeom prst="rect">
                <a:avLst/>
              </a:prstGeom>
              <a:blipFill>
                <a:blip r:embed="rId6"/>
                <a:stretch>
                  <a:fillRect t="-4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asellaDiTesto 36"/>
          <p:cNvSpPr txBox="1"/>
          <p:nvPr/>
        </p:nvSpPr>
        <p:spPr>
          <a:xfrm>
            <a:off x="2073123" y="771824"/>
            <a:ext cx="1651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alleli maschi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073123" y="1663118"/>
            <a:ext cx="1853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 alleli femmine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214" y="2921172"/>
            <a:ext cx="7996226" cy="3591713"/>
          </a:xfrm>
          <a:prstGeom prst="rect">
            <a:avLst/>
          </a:prstGeom>
        </p:spPr>
      </p:pic>
      <p:sp>
        <p:nvSpPr>
          <p:cNvPr id="40" name="Sottotitolo 2">
            <a:extLst>
              <a:ext uri="{FF2B5EF4-FFF2-40B4-BE49-F238E27FC236}">
                <a16:creationId xmlns:a16="http://schemas.microsoft.com/office/drawing/2014/main" id="{493EE712-75EE-4569-BAE4-CD88112EF057}"/>
              </a:ext>
            </a:extLst>
          </p:cNvPr>
          <p:cNvSpPr txBox="1">
            <a:spLocks/>
          </p:cNvSpPr>
          <p:nvPr/>
        </p:nvSpPr>
        <p:spPr>
          <a:xfrm>
            <a:off x="1043101" y="148454"/>
            <a:ext cx="6858000" cy="32535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/>
              <a:t>Sistema </a:t>
            </a:r>
            <a:r>
              <a:rPr lang="it-IT">
                <a:solidFill>
                  <a:srgbClr val="00B050"/>
                </a:solidFill>
              </a:rPr>
              <a:t>X-linked</a:t>
            </a:r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/>
              <a:t>diploide – differenti frequenze nei maschi e nelle femmine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27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9632" y="2995754"/>
            <a:ext cx="625799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Allelica A nei maschi dopo una generazione di accoppiamenti casuali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3" y="529818"/>
            <a:ext cx="5272811" cy="2368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/>
              <p:nvPr/>
            </p:nvSpPr>
            <p:spPr>
              <a:xfrm>
                <a:off x="107504" y="3431824"/>
                <a:ext cx="8784976" cy="27647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𝑓𝑟</m:t>
                      </m:r>
                      <m:d>
                        <m:d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0" lang="it-IT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𝑓𝑟</m:t>
                      </m:r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0" lang="it-IT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0" lang="it-IT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it-I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it-IT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skw"/>
                          <m:ctrlP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it-IT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t-IT" i="1" noProof="0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𝑓𝑟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it-IT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it-IT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lvl="0"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it-IT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0FCDFB1A-A689-4D37-9031-C1C6F7CBF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31824"/>
                <a:ext cx="8784976" cy="2764731"/>
              </a:xfrm>
              <a:prstGeom prst="rect">
                <a:avLst/>
              </a:prstGeom>
              <a:blipFill>
                <a:blip r:embed="rId3"/>
                <a:stretch>
                  <a:fillRect t="-214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ottotitolo 2">
            <a:extLst>
              <a:ext uri="{FF2B5EF4-FFF2-40B4-BE49-F238E27FC236}">
                <a16:creationId xmlns:a16="http://schemas.microsoft.com/office/drawing/2014/main" id="{493EE712-75EE-4569-BAE4-CD88112EF057}"/>
              </a:ext>
            </a:extLst>
          </p:cNvPr>
          <p:cNvSpPr txBox="1">
            <a:spLocks/>
          </p:cNvSpPr>
          <p:nvPr/>
        </p:nvSpPr>
        <p:spPr>
          <a:xfrm>
            <a:off x="1170218" y="76776"/>
            <a:ext cx="6858000" cy="3253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dirty="0"/>
              <a:t>Sistema </a:t>
            </a:r>
            <a:r>
              <a:rPr lang="it-IT" dirty="0">
                <a:solidFill>
                  <a:srgbClr val="00B050"/>
                </a:solidFill>
              </a:rPr>
              <a:t>X-</a:t>
            </a:r>
            <a:r>
              <a:rPr lang="it-IT" dirty="0" err="1">
                <a:solidFill>
                  <a:srgbClr val="00B050"/>
                </a:solidFill>
              </a:rPr>
              <a:t>linked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/>
              <a:t>diploide – differenti frequenze nei maschi e nelle femmine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7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493EE712-75EE-4569-BAE4-CD88112EF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101" y="148454"/>
            <a:ext cx="6858000" cy="325356"/>
          </a:xfr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it-IT" dirty="0"/>
              <a:t>Sistema </a:t>
            </a:r>
            <a:r>
              <a:rPr lang="it-IT" dirty="0">
                <a:solidFill>
                  <a:srgbClr val="00B050"/>
                </a:solidFill>
              </a:rPr>
              <a:t>X-</a:t>
            </a:r>
            <a:r>
              <a:rPr lang="it-IT" dirty="0" err="1">
                <a:solidFill>
                  <a:srgbClr val="00B050"/>
                </a:solidFill>
              </a:rPr>
              <a:t>linked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/>
              <a:t>diploide – differenti frequenze nei maschi e nelle femmine</a:t>
            </a:r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13930" y="3004942"/>
            <a:ext cx="687111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Genotipiche nelle femmine dopo una generazione  di accoppiamenti casuali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601583"/>
            <a:ext cx="5272811" cy="236842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431824"/>
            <a:ext cx="7173482" cy="33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52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28075" y="1710120"/>
            <a:ext cx="660501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+mj-lt"/>
              </a:rPr>
              <a:t>Freq</a:t>
            </a:r>
            <a:r>
              <a:rPr lang="it-IT" sz="1600" dirty="0">
                <a:latin typeface="+mj-lt"/>
              </a:rPr>
              <a:t>. Alleliche  nelle femmine dopo una generazione  di accoppiamenti casuali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41" y="3284984"/>
            <a:ext cx="6999746" cy="1751079"/>
          </a:xfrm>
          <a:prstGeom prst="rect">
            <a:avLst/>
          </a:prstGeom>
        </p:spPr>
      </p:pic>
      <p:sp>
        <p:nvSpPr>
          <p:cNvPr id="10" name="Sottotitolo 2">
            <a:extLst>
              <a:ext uri="{FF2B5EF4-FFF2-40B4-BE49-F238E27FC236}">
                <a16:creationId xmlns:a16="http://schemas.microsoft.com/office/drawing/2014/main" id="{493EE712-75EE-4569-BAE4-CD88112EF057}"/>
              </a:ext>
            </a:extLst>
          </p:cNvPr>
          <p:cNvSpPr txBox="1">
            <a:spLocks/>
          </p:cNvSpPr>
          <p:nvPr/>
        </p:nvSpPr>
        <p:spPr>
          <a:xfrm>
            <a:off x="1043101" y="148454"/>
            <a:ext cx="6858000" cy="3253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/>
              <a:t>Sistema </a:t>
            </a:r>
            <a:r>
              <a:rPr lang="it-IT">
                <a:solidFill>
                  <a:srgbClr val="00B050"/>
                </a:solidFill>
              </a:rPr>
              <a:t>X-linked</a:t>
            </a:r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/>
              <a:t>diploide – differenti frequenze nei maschi e nelle femmine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08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7319" y="404664"/>
            <a:ext cx="89916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Principio di  Hardy-Weinberg per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loci X-linked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FFFFFF"/>
                </a:solidFill>
              </a:rPr>
              <a:t>QUINDI ABBIAMO VISTO COME</a:t>
            </a: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</a:t>
            </a:r>
            <a:r>
              <a:rPr kumimoji="0" lang="it-IT" sz="24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le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frequenze alleliche di un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locus X-</a:t>
            </a:r>
            <a:r>
              <a:rPr kumimoji="0" lang="it-IT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linked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sono 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differenti tra maschi e femmine</a:t>
            </a:r>
            <a:endParaRPr lang="it-IT" sz="2400" i="1" dirty="0">
              <a:solidFill>
                <a:srgbClr val="FFFFFF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400" i="1" dirty="0">
                <a:solidFill>
                  <a:srgbClr val="FFFFFF"/>
                </a:solidFill>
              </a:rPr>
              <a:t>Dopo una generazione avremo</a:t>
            </a: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p’</a:t>
            </a:r>
            <a:r>
              <a:rPr kumimoji="0" lang="it-IT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it-IT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it-IT" sz="2000" b="0" i="1" u="none" strike="noStrike" kern="1200" cap="none" spc="0" normalizeH="0" baseline="-25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it-IT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’ = (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it-IT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+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</a:t>
            </a:r>
            <a:r>
              <a:rPr kumimoji="0" lang="it-IT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/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131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94" y="1605803"/>
            <a:ext cx="7045466" cy="128473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07504" y="836712"/>
            <a:ext cx="879606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+mj-lt"/>
              </a:rPr>
              <a:t>Differenza nelle frequenze alleliche di femmine e maschi dopo una generazione  di accoppiamenti casuali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493EE712-75EE-4569-BAE4-CD88112EF057}"/>
              </a:ext>
            </a:extLst>
          </p:cNvPr>
          <p:cNvSpPr txBox="1">
            <a:spLocks/>
          </p:cNvSpPr>
          <p:nvPr/>
        </p:nvSpPr>
        <p:spPr>
          <a:xfrm>
            <a:off x="1043101" y="148454"/>
            <a:ext cx="6858000" cy="3253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/>
              <a:t>Sistema </a:t>
            </a:r>
            <a:r>
              <a:rPr lang="it-IT">
                <a:solidFill>
                  <a:srgbClr val="00B050"/>
                </a:solidFill>
              </a:rPr>
              <a:t>X-linked</a:t>
            </a:r>
            <a:r>
              <a:rPr lang="it-IT">
                <a:solidFill>
                  <a:srgbClr val="FFFF00"/>
                </a:solidFill>
              </a:rPr>
              <a:t> </a:t>
            </a:r>
            <a:r>
              <a:rPr lang="it-IT"/>
              <a:t>diploide – differenti frequenze nei maschi e nelle femmine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97123" y="3212976"/>
            <a:ext cx="74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+mj-lt"/>
              </a:rPr>
              <a:t>Quindi la differenza delle frequenze alleliche tra maschi e femmine in sistemi X-</a:t>
            </a:r>
            <a:r>
              <a:rPr lang="it-IT" sz="1600" dirty="0" err="1">
                <a:latin typeface="+mj-lt"/>
              </a:rPr>
              <a:t>linked</a:t>
            </a:r>
            <a:r>
              <a:rPr lang="it-IT" sz="1600" dirty="0">
                <a:latin typeface="+mj-lt"/>
              </a:rPr>
              <a:t> </a:t>
            </a:r>
          </a:p>
          <a:p>
            <a:r>
              <a:rPr lang="it-IT" sz="1600" dirty="0">
                <a:latin typeface="+mj-lt"/>
              </a:rPr>
              <a:t>non raggiunge l’equilibrio dopo una sola generazione ma 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si dimezza e cambia di segno</a:t>
            </a:r>
            <a:r>
              <a:rPr lang="it-IT" sz="1600" dirty="0">
                <a:latin typeface="+mj-lt"/>
              </a:rPr>
              <a:t>.</a:t>
            </a:r>
          </a:p>
          <a:p>
            <a:r>
              <a:rPr lang="it-IT" sz="1600" dirty="0">
                <a:latin typeface="+mj-lt"/>
              </a:rPr>
              <a:t>Per raggiungere l’equilibrio sono necessarie più generazioni</a:t>
            </a:r>
          </a:p>
        </p:txBody>
      </p:sp>
    </p:spTree>
    <p:extLst>
      <p:ext uri="{BB962C8B-B14F-4D97-AF65-F5344CB8AC3E}">
        <p14:creationId xmlns:p14="http://schemas.microsoft.com/office/powerpoint/2010/main" val="3111281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ext Box 2"/>
              <p:cNvSpPr txBox="1">
                <a:spLocks noChangeArrowheads="1"/>
              </p:cNvSpPr>
              <p:nvPr/>
            </p:nvSpPr>
            <p:spPr bwMode="auto">
              <a:xfrm>
                <a:off x="152400" y="304800"/>
                <a:ext cx="8991600" cy="6959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Principio di  Hardy-Weinberg per loci X-linked</a:t>
                </a: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sz="2000" dirty="0">
                    <a:solidFill>
                      <a:schemeClr val="bg1"/>
                    </a:solidFill>
                  </a:rPr>
                  <a:t>Andamento delle frequenze alleliche in più generazioni</a:t>
                </a: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r>
                  <a:rPr lang="it-IT" sz="2400" dirty="0">
                    <a:solidFill>
                      <a:schemeClr val="bg1"/>
                    </a:solidFill>
                  </a:rPr>
                  <a:t>Per raggiungere l’equilibrio sono necessarie più generazioni</a:t>
                </a:r>
                <a:endParaRPr lang="it-IT" sz="2400" i="1" dirty="0">
                  <a:solidFill>
                    <a:schemeClr val="bg1"/>
                  </a:solidFill>
                </a:endParaRPr>
              </a:p>
              <a:p>
                <a:r>
                  <a:rPr lang="it-IT" sz="2400" i="1" dirty="0">
                    <a:solidFill>
                      <a:schemeClr val="bg1"/>
                    </a:solidFill>
                  </a:rPr>
                  <a:t>All’equilibrio avremo:</a:t>
                </a:r>
                <a:r>
                  <a:rPr lang="it-IT" sz="2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it-IT" sz="2800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it-IT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it-IT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sz="28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it-IT" sz="2800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type m:val="skw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it-IT" sz="2800" dirty="0">
                  <a:solidFill>
                    <a:srgbClr val="FFFF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19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04800"/>
                <a:ext cx="8991600" cy="6959469"/>
              </a:xfrm>
              <a:prstGeom prst="rect">
                <a:avLst/>
              </a:prstGeom>
              <a:blipFill>
                <a:blip r:embed="rId3"/>
                <a:stretch>
                  <a:fillRect l="-1017" t="-7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657112"/>
              </p:ext>
            </p:extLst>
          </p:nvPr>
        </p:nvGraphicFramePr>
        <p:xfrm>
          <a:off x="1752600" y="1628800"/>
          <a:ext cx="5791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376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63000" cy="1752600"/>
          </a:xfrm>
        </p:spPr>
        <p:txBody>
          <a:bodyPr/>
          <a:lstStyle/>
          <a:p>
            <a:pPr algn="just"/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POPOLAZIONE = gruppo di individui della stessa specie che coesistono nello spazio e nel tempo e che sono potenzialmente in grado di accoppiarsi (presupposto che siano di sesso diverso).</a:t>
            </a:r>
          </a:p>
          <a:p>
            <a:pPr algn="just"/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E’ evidente che identificare con precisione in natura una popolazione così definita può essere problematico (ad esempio le barriere geografiche o sociali possono limitare l’accoppiamento; la sovrapposizione delle generazioni potrebbe complicare l’aspetto relativo alla coesistenza temporale)</a:t>
            </a:r>
          </a:p>
          <a:p>
            <a:pPr algn="just"/>
            <a:endParaRPr lang="it-IT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Nei modelli della genetica di popolazioni si fa spesso riferimento ad una </a:t>
            </a:r>
            <a:r>
              <a:rPr lang="it-IT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popolazione ideale e semplificata</a:t>
            </a:r>
            <a:r>
              <a:rPr lang="it-IT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detta </a:t>
            </a:r>
            <a:r>
              <a:rPr lang="it-IT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popolazione mendeliana</a:t>
            </a:r>
            <a:r>
              <a:rPr lang="it-IT" sz="2000" dirty="0">
                <a:solidFill>
                  <a:schemeClr val="accent3"/>
                </a:solidFill>
                <a:latin typeface="Comic Sans MS" panose="030F0702030302020204" pitchFamily="66" charset="0"/>
              </a:rPr>
              <a:t>,  i cui membri hanno tutti la stessa probabilità di accoppiarsi in modo casuale e nella quale le </a:t>
            </a:r>
            <a:r>
              <a:rPr lang="it-IT" sz="2000" dirty="0">
                <a:solidFill>
                  <a:srgbClr val="FFFF00"/>
                </a:solidFill>
                <a:latin typeface="Comic Sans MS" panose="030F0702030302020204" pitchFamily="66" charset="0"/>
              </a:rPr>
              <a:t>generazioni non sono sovrapposte</a:t>
            </a:r>
            <a:r>
              <a:rPr lang="it-IT" sz="2000" dirty="0">
                <a:solidFill>
                  <a:schemeClr val="accent3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it-IT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05000" y="457200"/>
            <a:ext cx="621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Cos’è una popolazione 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 il genetista)</a:t>
            </a:r>
          </a:p>
        </p:txBody>
      </p:sp>
    </p:spTree>
    <p:extLst>
      <p:ext uri="{BB962C8B-B14F-4D97-AF65-F5344CB8AC3E}">
        <p14:creationId xmlns:p14="http://schemas.microsoft.com/office/powerpoint/2010/main" val="3908169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3987552" cy="12526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1400" i="1" dirty="0">
                <a:solidFill>
                  <a:schemeClr val="bg1"/>
                </a:solidFill>
              </a:rPr>
              <a:t>L’applicazione del principio di Hardy-Weinberg permette di calcolare la frequenza di «portatori» nelle popolazioni (eterozigoti per alleli che determinano un determinato carattere o malattia) e fornire altre indicazioni di natura probabilistica in diverse applicazioni della genetica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Esempio (1):</a:t>
            </a:r>
          </a:p>
          <a:p>
            <a:r>
              <a:rPr lang="it-IT" dirty="0">
                <a:solidFill>
                  <a:schemeClr val="bg1"/>
                </a:solidFill>
              </a:rPr>
              <a:t>Calcolare la frequenza dei portatori della mutazione recessiva non sinonima del gene MC1R (A893G) che determina il colore bianco del manto in alcuni orsi della sottospecie </a:t>
            </a:r>
          </a:p>
          <a:p>
            <a:r>
              <a:rPr lang="it-IT" dirty="0">
                <a:solidFill>
                  <a:schemeClr val="bg1"/>
                </a:solidFill>
              </a:rPr>
              <a:t>Ursus </a:t>
            </a:r>
            <a:r>
              <a:rPr lang="it-IT" dirty="0" err="1">
                <a:solidFill>
                  <a:schemeClr val="bg1"/>
                </a:solidFill>
              </a:rPr>
              <a:t>americanus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kermodei</a:t>
            </a:r>
            <a:r>
              <a:rPr lang="it-IT" dirty="0">
                <a:solidFill>
                  <a:schemeClr val="bg1"/>
                </a:solidFill>
              </a:rPr>
              <a:t>, considerando 20 esemplari bianchi su un totale di 220 esemplari 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1400" i="1" dirty="0">
                <a:solidFill>
                  <a:schemeClr val="bg1"/>
                </a:solidFill>
              </a:rPr>
              <a:t>(riconsidereremo questo esempio più avanti, introducendo alcune variabili)</a:t>
            </a:r>
          </a:p>
          <a:p>
            <a:endParaRPr lang="it-IT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1400" i="1" dirty="0">
                <a:solidFill>
                  <a:schemeClr val="bg1"/>
                </a:solidFill>
              </a:rPr>
              <a:t>(esercizio svolto alla lavagna)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dirty="0"/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960"/>
            <a:ext cx="4256166" cy="328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601" y="0"/>
            <a:ext cx="5068400" cy="335699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049" y="3546245"/>
            <a:ext cx="5088318" cy="312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68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889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Esempio (2):</a:t>
            </a:r>
          </a:p>
          <a:p>
            <a:r>
              <a:rPr lang="it-IT" sz="2000" i="1" dirty="0">
                <a:solidFill>
                  <a:schemeClr val="bg1"/>
                </a:solidFill>
              </a:rPr>
              <a:t>La sorella (sana) di un individuo affetto da fibrosi cistica vuole conoscere la probabilità di avere un figlio affetto in un matrimonio non consanguineo. Popolazione Italiana.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La fibrosi cistica è una </a:t>
            </a:r>
            <a:r>
              <a:rPr lang="it-IT" sz="2000" i="1" dirty="0">
                <a:solidFill>
                  <a:srgbClr val="FFFF00"/>
                </a:solidFill>
              </a:rPr>
              <a:t>malattia autosomica recessiva </a:t>
            </a:r>
            <a:r>
              <a:rPr lang="it-IT" sz="2000" i="1" dirty="0">
                <a:solidFill>
                  <a:schemeClr val="bg1"/>
                </a:solidFill>
              </a:rPr>
              <a:t>che in Italia colpisce circa 1 / 2500 nati. Da questo solo dato (facendo alcune assunzioni) è possibile risolvere il problema posto. 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dirty="0"/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6916"/>
            <a:ext cx="1492159" cy="16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5" y="3188811"/>
            <a:ext cx="5868144" cy="36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1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ext Box 2"/>
              <p:cNvSpPr txBox="1">
                <a:spLocks noChangeArrowheads="1"/>
              </p:cNvSpPr>
              <p:nvPr/>
            </p:nvSpPr>
            <p:spPr bwMode="auto">
              <a:xfrm>
                <a:off x="152400" y="304800"/>
                <a:ext cx="8991600" cy="7022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Il principio di Hardy-Weinberg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nella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consulenza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genetica</a:t>
                </a:r>
                <a:endParaRPr lang="en-US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r>
                  <a:rPr lang="it-IT" sz="2000" i="1" dirty="0">
                    <a:solidFill>
                      <a:schemeClr val="bg1"/>
                    </a:solidFill>
                  </a:rPr>
                  <a:t>L’applicazione del principio di Hardy-Weinberg permette di calcolare la frequenza di «portatori» (eterozigoti per alleli che determinano un determinato carattere o malattia) e fornire delle indicazioni in consulenza genetica</a:t>
                </a:r>
              </a:p>
              <a:p>
                <a:endParaRPr lang="it-IT" sz="2000" i="1" dirty="0">
                  <a:solidFill>
                    <a:schemeClr val="bg1"/>
                  </a:solidFill>
                </a:endParaRPr>
              </a:p>
              <a:p>
                <a:r>
                  <a:rPr lang="it-IT" sz="2000" i="1" dirty="0">
                    <a:solidFill>
                      <a:schemeClr val="bg1"/>
                    </a:solidFill>
                  </a:rPr>
                  <a:t>Esempio (3):</a:t>
                </a:r>
              </a:p>
              <a:p>
                <a:endParaRPr lang="it-IT" sz="2000" i="1" dirty="0">
                  <a:solidFill>
                    <a:schemeClr val="bg1"/>
                  </a:solidFill>
                </a:endParaRPr>
              </a:p>
              <a:p>
                <a:r>
                  <a:rPr lang="it-IT" sz="2000" i="1" dirty="0">
                    <a:solidFill>
                      <a:schemeClr val="bg1"/>
                    </a:solidFill>
                  </a:rPr>
                  <a:t>L’emofilia A è una malattia </a:t>
                </a:r>
                <a:r>
                  <a:rPr lang="it-IT" sz="2000" i="1" dirty="0" err="1">
                    <a:solidFill>
                      <a:srgbClr val="FFFF00"/>
                    </a:solidFill>
                  </a:rPr>
                  <a:t>X-linked</a:t>
                </a:r>
                <a:r>
                  <a:rPr lang="it-IT" sz="2000" i="1" dirty="0">
                    <a:solidFill>
                      <a:srgbClr val="FFFF00"/>
                    </a:solidFill>
                  </a:rPr>
                  <a:t> recessiva </a:t>
                </a:r>
                <a:r>
                  <a:rPr lang="it-IT" sz="2000" i="1" dirty="0">
                    <a:solidFill>
                      <a:schemeClr val="bg1"/>
                    </a:solidFill>
                  </a:rPr>
                  <a:t>che negli USA colpisce circa 1 / 5000 maschi. Quale è la frequenza di femmine portatrici? 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5000</m:t>
                          </m:r>
                        </m:den>
                      </m:f>
                    </m:oMath>
                  </m:oMathPara>
                </a14:m>
                <a:endParaRPr lang="it-IT" b="0" i="1" dirty="0">
                  <a:solidFill>
                    <a:prstClr val="black"/>
                  </a:solidFill>
                </a:endParaRPr>
              </a:p>
              <a:p>
                <a:endParaRPr lang="it-IT" b="0" i="1" dirty="0">
                  <a:solidFill>
                    <a:prstClr val="black"/>
                  </a:solidFill>
                </a:endParaRPr>
              </a:p>
              <a:p>
                <a:r>
                  <a:rPr lang="it-IT" sz="1400" i="1" dirty="0">
                    <a:solidFill>
                      <a:srgbClr val="FFFF00"/>
                    </a:solidFill>
                  </a:rPr>
                  <a:t>Assumendo equilibrio di Hardy Weinberg</a:t>
                </a:r>
              </a:p>
              <a:p>
                <a:endParaRPr lang="it-IT" sz="1400" i="1" dirty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it-IT" sz="2000" i="1" dirty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2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5000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4999</m:t>
                        </m:r>
                      </m:num>
                      <m:den>
                        <m:r>
                          <a:rPr lang="it-IT" sz="2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5000</m:t>
                        </m:r>
                      </m:den>
                    </m:f>
                  </m:oMath>
                </a14:m>
                <a:endParaRPr lang="it-IT" sz="2000" b="0" dirty="0">
                  <a:solidFill>
                    <a:srgbClr val="FFFF00"/>
                  </a:solidFill>
                  <a:latin typeface="Times New Roman" pitchFamily="18" charset="0"/>
                </a:endParaRPr>
              </a:p>
              <a:p>
                <a:endParaRPr lang="en-US" sz="2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it-IT" sz="1400" i="1" dirty="0">
                    <a:solidFill>
                      <a:srgbClr val="FFFF00"/>
                    </a:solidFill>
                  </a:rPr>
                  <a:t>Assumendo equilibrio di Hardy Weinberg</a:t>
                </a:r>
              </a:p>
              <a:p>
                <a:endParaRPr lang="it-IT" sz="1400" i="1" dirty="0">
                  <a:solidFill>
                    <a:srgbClr val="FFFF00"/>
                  </a:solidFill>
                </a:endParaRPr>
              </a:p>
              <a:p>
                <a:r>
                  <a:rPr lang="it-IT" sz="2400" i="1" dirty="0">
                    <a:solidFill>
                      <a:srgbClr val="FFFF00"/>
                    </a:solidFill>
                  </a:rPr>
                  <a:t>Frequenze portatrici =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it-IT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sSub>
                      <m:sSubPr>
                        <m:ctrlPr>
                          <a:rPr lang="it-IT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it-IT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2∗4999</m:t>
                        </m:r>
                      </m:num>
                      <m:den>
                        <m:r>
                          <a:rPr lang="it-IT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25000000</m:t>
                        </m:r>
                      </m:den>
                    </m:f>
                    <m:r>
                      <a:rPr lang="it-IT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=0.0004</m:t>
                    </m:r>
                  </m:oMath>
                </a14:m>
                <a:endParaRPr lang="it-IT" sz="2400" i="1" dirty="0">
                  <a:solidFill>
                    <a:srgbClr val="FFFF00"/>
                  </a:solidFill>
                </a:endParaRPr>
              </a:p>
              <a:p>
                <a:endParaRPr lang="en-US" sz="3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9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04800"/>
                <a:ext cx="8991600" cy="7022243"/>
              </a:xfrm>
              <a:prstGeom prst="rect">
                <a:avLst/>
              </a:prstGeom>
              <a:blipFill>
                <a:blip r:embed="rId3"/>
                <a:stretch>
                  <a:fillRect l="-1017" t="-694" r="-7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565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endParaRPr lang="en-US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Identificazione di errori di </a:t>
            </a:r>
            <a:r>
              <a:rPr lang="it-IT" sz="2000" i="1" dirty="0" err="1">
                <a:solidFill>
                  <a:schemeClr val="bg1"/>
                </a:solidFill>
              </a:rPr>
              <a:t>genotyping</a:t>
            </a: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Perdita ricorrente di </a:t>
            </a:r>
            <a:r>
              <a:rPr lang="it-IT" sz="2000" i="1" dirty="0" err="1">
                <a:solidFill>
                  <a:schemeClr val="bg1"/>
                </a:solidFill>
              </a:rPr>
              <a:t>eterozigosità</a:t>
            </a:r>
            <a:r>
              <a:rPr lang="it-IT" sz="2000" i="1" dirty="0">
                <a:solidFill>
                  <a:schemeClr val="bg1"/>
                </a:solidFill>
              </a:rPr>
              <a:t> nei tumori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Calcolo della probabilità di match in genetica forense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Indicazione di «stratificazione» della popolazione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(lezione su effetto </a:t>
            </a:r>
            <a:r>
              <a:rPr lang="it-IT" sz="2000" i="1" dirty="0" err="1">
                <a:solidFill>
                  <a:schemeClr val="bg1"/>
                </a:solidFill>
              </a:rPr>
              <a:t>Whalund</a:t>
            </a:r>
            <a:r>
              <a:rPr lang="it-IT" sz="2000" i="1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it-IT" sz="2000" i="1" dirty="0">
              <a:solidFill>
                <a:schemeClr val="bg1"/>
              </a:solidFill>
            </a:endParaRP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5) Indicazione di accoppiamento non casuale nelle popolazioni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(lezione su inincrocio)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10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i="1" dirty="0">
                <a:solidFill>
                  <a:srgbClr val="FFFF00"/>
                </a:solidFill>
              </a:rPr>
              <a:t>identificazione di errori di </a:t>
            </a:r>
            <a:r>
              <a:rPr lang="it-IT" i="1" dirty="0" err="1">
                <a:solidFill>
                  <a:srgbClr val="FFFF00"/>
                </a:solidFill>
              </a:rPr>
              <a:t>genotyping</a:t>
            </a:r>
            <a:endParaRPr lang="it-IT" i="1" dirty="0">
              <a:solidFill>
                <a:srgbClr val="FFFF00"/>
              </a:solidFill>
            </a:endParaRP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4843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354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detection di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errori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genotyping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 err="1">
                <a:solidFill>
                  <a:srgbClr val="FFFF00"/>
                </a:solidFill>
              </a:rPr>
              <a:t>SNPs</a:t>
            </a:r>
            <a:r>
              <a:rPr lang="it-IT" i="1" dirty="0">
                <a:solidFill>
                  <a:srgbClr val="FFFF00"/>
                </a:solidFill>
              </a:rPr>
              <a:t> in duplicazioni segmentali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36096" y="1628800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 uno SNP si trova all’interno di una duplicazione segmentale, ed il saggio per il </a:t>
            </a:r>
            <a:r>
              <a:rPr lang="it-IT" dirty="0" err="1">
                <a:solidFill>
                  <a:schemeClr val="bg1"/>
                </a:solidFill>
              </a:rPr>
              <a:t>genotyping</a:t>
            </a:r>
            <a:r>
              <a:rPr lang="it-IT" dirty="0">
                <a:solidFill>
                  <a:schemeClr val="bg1"/>
                </a:solidFill>
              </a:rPr>
              <a:t> utilizzato non permette di distinguere le due sequenze </a:t>
            </a:r>
            <a:r>
              <a:rPr lang="it-IT" dirty="0" err="1">
                <a:solidFill>
                  <a:schemeClr val="bg1"/>
                </a:solidFill>
              </a:rPr>
              <a:t>paraloghe</a:t>
            </a:r>
            <a:r>
              <a:rPr lang="it-IT" dirty="0">
                <a:solidFill>
                  <a:schemeClr val="bg1"/>
                </a:solidFill>
              </a:rPr>
              <a:t>, si può osservare un apparente eccesso di </a:t>
            </a:r>
            <a:r>
              <a:rPr lang="it-IT" dirty="0" err="1">
                <a:solidFill>
                  <a:schemeClr val="bg1"/>
                </a:solidFill>
              </a:rPr>
              <a:t>eterozogoti</a:t>
            </a:r>
            <a:r>
              <a:rPr lang="it-IT" dirty="0">
                <a:solidFill>
                  <a:schemeClr val="bg1"/>
                </a:solidFill>
              </a:rPr>
              <a:t> e difetto di una classe di omozigoti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1"/>
            <a:ext cx="5026037" cy="41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13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35808" y="1568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i="1" dirty="0">
                <a:solidFill>
                  <a:schemeClr val="bg1"/>
                </a:solidFill>
              </a:rPr>
              <a:t>perdita ricorrente di </a:t>
            </a:r>
            <a:r>
              <a:rPr lang="it-IT" i="1" dirty="0" err="1">
                <a:solidFill>
                  <a:schemeClr val="bg1"/>
                </a:solidFill>
              </a:rPr>
              <a:t>eterozigosità</a:t>
            </a:r>
            <a:r>
              <a:rPr lang="it-IT" i="1" dirty="0">
                <a:solidFill>
                  <a:schemeClr val="bg1"/>
                </a:solidFill>
              </a:rPr>
              <a:t> nei tumori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23" y="4322515"/>
            <a:ext cx="5185784" cy="253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2" y="803679"/>
            <a:ext cx="53834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38" y="3212976"/>
            <a:ext cx="3603062" cy="101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11960" y="55892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074" y="839909"/>
            <a:ext cx="2635444" cy="233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53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148064" y="1568"/>
            <a:ext cx="3960127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1600" i="1" dirty="0">
                <a:solidFill>
                  <a:srgbClr val="FFFF00"/>
                </a:solidFill>
              </a:rPr>
              <a:t>genetica forense</a:t>
            </a:r>
            <a:endParaRPr lang="it-IT" sz="1600" i="1" dirty="0">
              <a:solidFill>
                <a:schemeClr val="bg1"/>
              </a:solidFill>
            </a:endParaRP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Nel calcolo della probabilità di match casuale, in genetica forense, si fa riferimento a </a:t>
            </a:r>
            <a:r>
              <a:rPr lang="it-IT" sz="1600" i="1" dirty="0">
                <a:solidFill>
                  <a:srgbClr val="FFFF00"/>
                </a:solidFill>
              </a:rPr>
              <a:t>database di frequenze alleliche </a:t>
            </a:r>
            <a:r>
              <a:rPr lang="it-IT" sz="1600" i="1" dirty="0">
                <a:solidFill>
                  <a:schemeClr val="bg1"/>
                </a:solidFill>
              </a:rPr>
              <a:t>per ottenere informazioni sulle frequenze genotipiche di una determinata popolazione. Il calcolo si basa sull’assunto (generalmente rispettato) che le </a:t>
            </a:r>
            <a:r>
              <a:rPr lang="it-IT" sz="1600" i="1" dirty="0">
                <a:solidFill>
                  <a:srgbClr val="FFFF00"/>
                </a:solidFill>
              </a:rPr>
              <a:t>frequenze genotipiche </a:t>
            </a:r>
            <a:r>
              <a:rPr lang="it-IT" sz="1600" i="1" dirty="0">
                <a:solidFill>
                  <a:schemeClr val="bg1"/>
                </a:solidFill>
              </a:rPr>
              <a:t>nelle popolazioni siano in equilibrio di Hardy –Weinberg e quindi ricavabili dalle frequenze alleliche (che possono essere ottenute più facilmente di quelle genotipiche).</a:t>
            </a: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In genetica forense si usano principalmente </a:t>
            </a:r>
            <a:r>
              <a:rPr lang="it-IT" sz="1600" i="1" dirty="0" err="1">
                <a:solidFill>
                  <a:schemeClr val="bg1"/>
                </a:solidFill>
              </a:rPr>
              <a:t>markers</a:t>
            </a:r>
            <a:r>
              <a:rPr lang="it-IT" sz="1600" i="1" dirty="0">
                <a:solidFill>
                  <a:schemeClr val="bg1"/>
                </a:solidFill>
              </a:rPr>
              <a:t> </a:t>
            </a:r>
            <a:r>
              <a:rPr lang="it-IT" sz="1600" i="1" dirty="0" err="1">
                <a:solidFill>
                  <a:schemeClr val="bg1"/>
                </a:solidFill>
              </a:rPr>
              <a:t>multiallelici</a:t>
            </a:r>
            <a:endParaRPr lang="it-IT" sz="1600" i="1" dirty="0">
              <a:solidFill>
                <a:schemeClr val="bg1"/>
              </a:solidFill>
            </a:endParaRP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Numero di alleli = n; numero di genotipi = [n × (n + 1)] / 2</a:t>
            </a: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 = 8, genotipi = 32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= 10, genotipi = 55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= 12, genotipi = 78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587"/>
            <a:ext cx="5159733" cy="608515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4" y="6434097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Tipico profilo STR forense</a:t>
            </a:r>
          </a:p>
        </p:txBody>
      </p:sp>
    </p:spTree>
    <p:extLst>
      <p:ext uri="{BB962C8B-B14F-4D97-AF65-F5344CB8AC3E}">
        <p14:creationId xmlns:p14="http://schemas.microsoft.com/office/powerpoint/2010/main" val="5093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8601" y="260648"/>
            <a:ext cx="873588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Ricordiamo alcuni termini...</a:t>
            </a:r>
          </a:p>
          <a:p>
            <a:endParaRPr lang="it-IT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(alcune possibili definizioni):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fattore che determina un carattere la cui ereditarietà segue le leggi di Mendel (definizione mendeliana) oppure unità funzionale del DNA (definizione funzionale)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Locus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(plurale </a:t>
            </a:r>
            <a:r>
              <a:rPr lang="it-IT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loci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regione di un cromosoma che identifica in modo preciso un gene o una sequenza qualsiasi di DNA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Alleli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 alternative di un gene (più in generale, forme alternative di un qualsiasi locus)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Genotipo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dato dall’insieme degli alleli ad uno o più loci (due alleli per ciascun locus per organismi diploidi)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Fenotipo</a:t>
            </a: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 carattere o tratto) caratteristica osservabile (a qualsiasi livello) di un organismo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Omozigosi, eterozigosi, </a:t>
            </a:r>
            <a:r>
              <a:rPr lang="it-IT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emizigosi</a:t>
            </a:r>
            <a:endParaRPr lang="it-IT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Dominanza/recessività</a:t>
            </a:r>
          </a:p>
          <a:p>
            <a:endParaRPr lang="it-IT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it-IT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46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8229600" cy="746125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>
                <a:solidFill>
                  <a:schemeClr val="bg1"/>
                </a:solidFill>
              </a:rPr>
              <a:t>La variabilità genetica (V.G.)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230941"/>
            <a:ext cx="84582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dirty="0">
                <a:solidFill>
                  <a:schemeClr val="bg1"/>
                </a:solidFill>
              </a:rPr>
              <a:t>V.G. somatica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dirty="0">
                <a:solidFill>
                  <a:schemeClr val="bg1"/>
                </a:solidFill>
              </a:rPr>
              <a:t>V.G. gametica </a:t>
            </a:r>
            <a:r>
              <a:rPr lang="it-IT" sz="2800" dirty="0" err="1">
                <a:solidFill>
                  <a:schemeClr val="bg1"/>
                </a:solidFill>
              </a:rPr>
              <a:t>intraindividuo</a:t>
            </a:r>
            <a:endParaRPr lang="it-IT" sz="2800" dirty="0">
              <a:solidFill>
                <a:schemeClr val="bg1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dirty="0">
                <a:solidFill>
                  <a:schemeClr val="bg1"/>
                </a:solidFill>
              </a:rPr>
              <a:t>V.G. gametica </a:t>
            </a:r>
            <a:r>
              <a:rPr lang="it-IT" sz="2800" dirty="0" err="1">
                <a:solidFill>
                  <a:schemeClr val="bg1"/>
                </a:solidFill>
              </a:rPr>
              <a:t>intrapopolazione</a:t>
            </a:r>
            <a:r>
              <a:rPr lang="it-IT" sz="2800" dirty="0">
                <a:solidFill>
                  <a:schemeClr val="bg1"/>
                </a:solidFill>
              </a:rPr>
              <a:t> (polimorfismo)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dirty="0">
                <a:solidFill>
                  <a:schemeClr val="bg1"/>
                </a:solidFill>
              </a:rPr>
              <a:t>V.G. gametica </a:t>
            </a:r>
            <a:r>
              <a:rPr lang="it-IT" sz="2800" dirty="0" err="1">
                <a:solidFill>
                  <a:schemeClr val="bg1"/>
                </a:solidFill>
              </a:rPr>
              <a:t>interpopolazione</a:t>
            </a:r>
            <a:endParaRPr lang="it-IT" sz="2800" dirty="0">
              <a:solidFill>
                <a:schemeClr val="bg1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it-IT" sz="2800" dirty="0">
                <a:solidFill>
                  <a:schemeClr val="bg1"/>
                </a:solidFill>
              </a:rPr>
              <a:t>V.G. </a:t>
            </a:r>
            <a:r>
              <a:rPr lang="it-IT" sz="2800" dirty="0" err="1">
                <a:solidFill>
                  <a:schemeClr val="bg1"/>
                </a:solidFill>
              </a:rPr>
              <a:t>interspecie</a:t>
            </a:r>
            <a:r>
              <a:rPr lang="it-IT" sz="2800" dirty="0">
                <a:solidFill>
                  <a:schemeClr val="bg1"/>
                </a:solidFill>
              </a:rPr>
              <a:t> (filogenetica)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it-IT" sz="2800" dirty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it-IT" sz="2400" dirty="0"/>
          </a:p>
        </p:txBody>
      </p:sp>
      <p:pic>
        <p:nvPicPr>
          <p:cNvPr id="3076" name="Picture 4" descr="0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3672408" cy="276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18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16632"/>
            <a:ext cx="7543800" cy="504056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dirty="0">
                <a:solidFill>
                  <a:srgbClr val="FFFF00"/>
                </a:solidFill>
              </a:rPr>
              <a:t>Variabilità genetica  </a:t>
            </a:r>
            <a:r>
              <a:rPr lang="it-IT" sz="3200" dirty="0">
                <a:solidFill>
                  <a:srgbClr val="FFC000"/>
                </a:solidFill>
              </a:rPr>
              <a:t>INTRA</a:t>
            </a:r>
            <a:r>
              <a:rPr lang="it-IT" sz="3200" dirty="0">
                <a:solidFill>
                  <a:srgbClr val="FFFF00"/>
                </a:solidFill>
              </a:rPr>
              <a:t>-SPECIE</a:t>
            </a:r>
          </a:p>
        </p:txBody>
      </p:sp>
      <p:pic>
        <p:nvPicPr>
          <p:cNvPr id="4099" name="Picture 4" descr="LEZIONIfulvio 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r="5511" b="-4065"/>
          <a:stretch>
            <a:fillRect/>
          </a:stretch>
        </p:blipFill>
        <p:spPr>
          <a:xfrm>
            <a:off x="1142950" y="764704"/>
            <a:ext cx="6934300" cy="62506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89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LEZIONIfulvio 0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/>
          <a:stretch>
            <a:fillRect/>
          </a:stretch>
        </p:blipFill>
        <p:spPr>
          <a:xfrm>
            <a:off x="1071092" y="864225"/>
            <a:ext cx="7056784" cy="58032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27584" y="116633"/>
            <a:ext cx="7543800" cy="74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t-IT" sz="3200" kern="0" dirty="0">
                <a:solidFill>
                  <a:srgbClr val="FFFF00"/>
                </a:solidFill>
              </a:rPr>
              <a:t>Variabilità genetica  </a:t>
            </a:r>
            <a:r>
              <a:rPr lang="it-IT" sz="3200" kern="0" dirty="0">
                <a:solidFill>
                  <a:srgbClr val="FFC000"/>
                </a:solidFill>
              </a:rPr>
              <a:t>INTER</a:t>
            </a:r>
            <a:r>
              <a:rPr lang="it-IT" sz="3200" kern="0" dirty="0">
                <a:solidFill>
                  <a:srgbClr val="FFFF00"/>
                </a:solidFill>
              </a:rPr>
              <a:t>-SPECIE</a:t>
            </a:r>
          </a:p>
        </p:txBody>
      </p:sp>
    </p:spTree>
    <p:extLst>
      <p:ext uri="{BB962C8B-B14F-4D97-AF65-F5344CB8AC3E}">
        <p14:creationId xmlns:p14="http://schemas.microsoft.com/office/powerpoint/2010/main" val="260030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4800600"/>
          </a:xfrm>
        </p:spPr>
        <p:txBody>
          <a:bodyPr/>
          <a:lstStyle/>
          <a:p>
            <a:pPr algn="just"/>
            <a:endParaRPr lang="it-IT" sz="2800" dirty="0">
              <a:solidFill>
                <a:schemeClr val="bg1"/>
              </a:solidFill>
              <a:latin typeface="Comic Sans MS" panose="030F0702030302020204" pitchFamily="66" charset="0"/>
              <a:cs typeface="Andalus" pitchFamily="18" charset="-78"/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Nella genetica di popolazioni, una popolazione è perfettamente rappresentata attraverso le </a:t>
            </a:r>
            <a:r>
              <a:rPr lang="it-IT" sz="2800" dirty="0">
                <a:solidFill>
                  <a:srgbClr val="FFFF00"/>
                </a:solidFill>
                <a:latin typeface="Comic Sans MS" panose="030F0702030302020204" pitchFamily="66" charset="0"/>
                <a:cs typeface="Andalus" pitchFamily="18" charset="-78"/>
              </a:rPr>
              <a:t>frequenze dei suoi genotipi</a:t>
            </a: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. Da questi, è possibile calcolare le </a:t>
            </a:r>
            <a:r>
              <a:rPr lang="it-IT" sz="2800" dirty="0">
                <a:solidFill>
                  <a:srgbClr val="FFFF00"/>
                </a:solidFill>
                <a:latin typeface="Comic Sans MS" panose="030F0702030302020204" pitchFamily="66" charset="0"/>
                <a:cs typeface="Andalus" pitchFamily="18" charset="-78"/>
              </a:rPr>
              <a:t>frequenze alleliche</a:t>
            </a: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 e diversi indici «sintetici» di variabilità (ad esempio l’</a:t>
            </a:r>
            <a:r>
              <a:rPr lang="it-IT" sz="2800" dirty="0" err="1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eterozigosità</a:t>
            </a: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).</a:t>
            </a:r>
          </a:p>
          <a:p>
            <a:pPr algn="just"/>
            <a:endParaRPr lang="it-IT" sz="2800" dirty="0">
              <a:solidFill>
                <a:schemeClr val="bg1"/>
              </a:solidFill>
              <a:latin typeface="Comic Sans MS" panose="030F0702030302020204" pitchFamily="66" charset="0"/>
              <a:cs typeface="Andalus" pitchFamily="18" charset="-78"/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Si noti tuttavia che popolazioni con identiche frequenze alleliche  potrebbero avere differenti genotipi (ma non viceversa).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5800" y="381000"/>
            <a:ext cx="819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Descrivere la variabilità genetica di una popolazione</a:t>
            </a:r>
          </a:p>
        </p:txBody>
      </p:sp>
    </p:spTree>
    <p:extLst>
      <p:ext uri="{BB962C8B-B14F-4D97-AF65-F5344CB8AC3E}">
        <p14:creationId xmlns:p14="http://schemas.microsoft.com/office/powerpoint/2010/main" val="1981891540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36297</TotalTime>
  <Words>3542</Words>
  <Application>Microsoft Office PowerPoint</Application>
  <PresentationFormat>Presentazione su schermo (4:3)</PresentationFormat>
  <Paragraphs>564</Paragraphs>
  <Slides>47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47</vt:i4>
      </vt:variant>
    </vt:vector>
  </HeadingPairs>
  <TitlesOfParts>
    <vt:vector size="61" baseType="lpstr">
      <vt:lpstr>Andalus</vt:lpstr>
      <vt:lpstr>Arial</vt:lpstr>
      <vt:lpstr>Calibri</vt:lpstr>
      <vt:lpstr>Calibri Light</vt:lpstr>
      <vt:lpstr>Cambria Math</vt:lpstr>
      <vt:lpstr>Comic Sans MS</vt:lpstr>
      <vt:lpstr>Courier New</vt:lpstr>
      <vt:lpstr>Symbol</vt:lpstr>
      <vt:lpstr>Tahoma</vt:lpstr>
      <vt:lpstr>Times New Roman</vt:lpstr>
      <vt:lpstr>verdana</vt:lpstr>
      <vt:lpstr>Wingdings</vt:lpstr>
      <vt:lpstr>Struttura predefinita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variabilità genetica (V.G.)</vt:lpstr>
      <vt:lpstr>Variabilità genetica  INTRA-SPECIE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 stiamo analizzando (come quasi sempre accade) un campione di una popolazione, quella ottenuta è una stima delle frequenze alleliche della popolazione.  Questa stima avrà un proprio errore che può essere calcolato come:   </vt:lpstr>
      <vt:lpstr>Presentazione standard di PowerPoint</vt:lpstr>
      <vt:lpstr>Legge di Hardy-Weinberg</vt:lpstr>
      <vt:lpstr>Assunzioni della legge di Hardy-Weinberg (modello base)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Genetica</dc:creator>
  <cp:lastModifiedBy>Fulvio Cruciani</cp:lastModifiedBy>
  <cp:revision>455</cp:revision>
  <dcterms:created xsi:type="dcterms:W3CDTF">2014-05-23T12:00:13Z</dcterms:created>
  <dcterms:modified xsi:type="dcterms:W3CDTF">2024-10-07T21:47:03Z</dcterms:modified>
</cp:coreProperties>
</file>