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6"/>
  </p:notesMasterIdLst>
  <p:handoutMasterIdLst>
    <p:handoutMasterId r:id="rId57"/>
  </p:handoutMasterIdLst>
  <p:sldIdLst>
    <p:sldId id="256" r:id="rId2"/>
    <p:sldId id="1007" r:id="rId3"/>
    <p:sldId id="1008" r:id="rId4"/>
    <p:sldId id="1009" r:id="rId5"/>
    <p:sldId id="1010" r:id="rId6"/>
    <p:sldId id="968" r:id="rId7"/>
    <p:sldId id="1011" r:id="rId8"/>
    <p:sldId id="1012" r:id="rId9"/>
    <p:sldId id="1013" r:id="rId10"/>
    <p:sldId id="1014" r:id="rId11"/>
    <p:sldId id="969" r:id="rId12"/>
    <p:sldId id="1015" r:id="rId13"/>
    <p:sldId id="1016" r:id="rId14"/>
    <p:sldId id="1017" r:id="rId15"/>
    <p:sldId id="1018" r:id="rId16"/>
    <p:sldId id="970" r:id="rId17"/>
    <p:sldId id="1019" r:id="rId18"/>
    <p:sldId id="1020" r:id="rId19"/>
    <p:sldId id="1021" r:id="rId20"/>
    <p:sldId id="1022" r:id="rId21"/>
    <p:sldId id="971" r:id="rId22"/>
    <p:sldId id="1025" r:id="rId23"/>
    <p:sldId id="1026" r:id="rId24"/>
    <p:sldId id="1023" r:id="rId25"/>
    <p:sldId id="1027" r:id="rId26"/>
    <p:sldId id="1028" r:id="rId27"/>
    <p:sldId id="1024" r:id="rId28"/>
    <p:sldId id="1029" r:id="rId29"/>
    <p:sldId id="1030" r:id="rId30"/>
    <p:sldId id="1031" r:id="rId31"/>
    <p:sldId id="1032" r:id="rId32"/>
    <p:sldId id="1033" r:id="rId33"/>
    <p:sldId id="1034" r:id="rId34"/>
    <p:sldId id="1035" r:id="rId35"/>
    <p:sldId id="1036" r:id="rId36"/>
    <p:sldId id="1037" r:id="rId37"/>
    <p:sldId id="1038" r:id="rId38"/>
    <p:sldId id="1039" r:id="rId39"/>
    <p:sldId id="975" r:id="rId40"/>
    <p:sldId id="1040" r:id="rId41"/>
    <p:sldId id="976" r:id="rId42"/>
    <p:sldId id="977" r:id="rId43"/>
    <p:sldId id="1041" r:id="rId44"/>
    <p:sldId id="978" r:id="rId45"/>
    <p:sldId id="1043" r:id="rId46"/>
    <p:sldId id="1044" r:id="rId47"/>
    <p:sldId id="1045" r:id="rId48"/>
    <p:sldId id="1042" r:id="rId49"/>
    <p:sldId id="979" r:id="rId50"/>
    <p:sldId id="980" r:id="rId51"/>
    <p:sldId id="1047" r:id="rId52"/>
    <p:sldId id="1046" r:id="rId53"/>
    <p:sldId id="1048" r:id="rId54"/>
    <p:sldId id="1049" r:id="rId55"/>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800000"/>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660"/>
  </p:normalViewPr>
  <p:slideViewPr>
    <p:cSldViewPr>
      <p:cViewPr varScale="1">
        <p:scale>
          <a:sx n="84" d="100"/>
          <a:sy n="84" d="100"/>
        </p:scale>
        <p:origin x="1632"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31ECAA1-74C0-4EB6-B8B9-4781D08549C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Fabio Sciubba PhD</a:t>
            </a:r>
          </a:p>
        </p:txBody>
      </p:sp>
      <p:sp>
        <p:nvSpPr>
          <p:cNvPr id="55299" name="Rectangle 3">
            <a:extLst>
              <a:ext uri="{FF2B5EF4-FFF2-40B4-BE49-F238E27FC236}">
                <a16:creationId xmlns:a16="http://schemas.microsoft.com/office/drawing/2014/main" id="{B02E4796-0D3E-4F67-8AAA-75E0E52D095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r>
              <a:rPr lang="it-IT"/>
              <a:t>8/11/2011</a:t>
            </a:r>
          </a:p>
        </p:txBody>
      </p:sp>
      <p:sp>
        <p:nvSpPr>
          <p:cNvPr id="55300" name="Rectangle 4">
            <a:extLst>
              <a:ext uri="{FF2B5EF4-FFF2-40B4-BE49-F238E27FC236}">
                <a16:creationId xmlns:a16="http://schemas.microsoft.com/office/drawing/2014/main" id="{9FCBA169-F692-40DA-83EE-62551583794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pitchFamily="18" charset="0"/>
              <a:buNone/>
              <a:defRPr sz="1200">
                <a:solidFill>
                  <a:srgbClr val="822433"/>
                </a:solidFill>
                <a:latin typeface="Arial" charset="0"/>
                <a:ea typeface="ＭＳ Ｐゴシック" pitchFamily="34" charset="-128"/>
                <a:cs typeface="+mn-cs"/>
              </a:defRPr>
            </a:lvl1pPr>
          </a:lstStyle>
          <a:p>
            <a:pPr>
              <a:defRPr/>
            </a:pPr>
            <a:endParaRPr lang="it-IT"/>
          </a:p>
        </p:txBody>
      </p:sp>
      <p:sp>
        <p:nvSpPr>
          <p:cNvPr id="55301" name="Rectangle 5">
            <a:extLst>
              <a:ext uri="{FF2B5EF4-FFF2-40B4-BE49-F238E27FC236}">
                <a16:creationId xmlns:a16="http://schemas.microsoft.com/office/drawing/2014/main" id="{191DBD6E-D704-4A08-A9F4-33C12A68349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822433"/>
                </a:solidFill>
              </a:defRPr>
            </a:lvl1pPr>
          </a:lstStyle>
          <a:p>
            <a:pPr>
              <a:defRPr/>
            </a:pPr>
            <a:fld id="{A9C57972-6B57-46D0-9579-0CAD6A4F35A0}"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A331F04-8D3F-4FEC-B035-322816089ED3}"/>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1" name="AutoShape 2">
            <a:extLst>
              <a:ext uri="{FF2B5EF4-FFF2-40B4-BE49-F238E27FC236}">
                <a16:creationId xmlns:a16="http://schemas.microsoft.com/office/drawing/2014/main" id="{799CA6A8-B4A0-4B01-9847-A9C736948F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052" name="AutoShape 3">
            <a:extLst>
              <a:ext uri="{FF2B5EF4-FFF2-40B4-BE49-F238E27FC236}">
                <a16:creationId xmlns:a16="http://schemas.microsoft.com/office/drawing/2014/main" id="{94DA8B5F-67D5-4562-B030-F611F105086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2" name="Rectangle 4">
            <a:extLst>
              <a:ext uri="{FF2B5EF4-FFF2-40B4-BE49-F238E27FC236}">
                <a16:creationId xmlns:a16="http://schemas.microsoft.com/office/drawing/2014/main" id="{E2A51E39-2037-4848-8729-91224CA38203}"/>
              </a:ext>
            </a:extLst>
          </p:cNvPr>
          <p:cNvSpPr>
            <a:spLocks noGrp="1" noChangeArrowheads="1"/>
          </p:cNvSpPr>
          <p:nvPr>
            <p:ph type="hdr"/>
          </p:nvPr>
        </p:nvSpPr>
        <p:spPr bwMode="auto">
          <a:xfrm>
            <a:off x="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Fabio Sciubba PhD</a:t>
            </a:r>
          </a:p>
        </p:txBody>
      </p:sp>
      <p:sp>
        <p:nvSpPr>
          <p:cNvPr id="2053" name="Rectangle 5">
            <a:extLst>
              <a:ext uri="{FF2B5EF4-FFF2-40B4-BE49-F238E27FC236}">
                <a16:creationId xmlns:a16="http://schemas.microsoft.com/office/drawing/2014/main" id="{5096C177-DFB2-4601-91FA-556A90220ABC}"/>
              </a:ext>
            </a:extLst>
          </p:cNvPr>
          <p:cNvSpPr>
            <a:spLocks noGrp="1" noChangeArrowheads="1"/>
          </p:cNvSpPr>
          <p:nvPr>
            <p:ph type="dt"/>
          </p:nvPr>
        </p:nvSpPr>
        <p:spPr bwMode="auto">
          <a:xfrm>
            <a:off x="3886200" y="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r>
              <a:rPr lang="it-IT"/>
              <a:t>8/11/2011</a:t>
            </a:r>
          </a:p>
        </p:txBody>
      </p:sp>
      <p:sp>
        <p:nvSpPr>
          <p:cNvPr id="2055" name="Rectangle 6">
            <a:extLst>
              <a:ext uri="{FF2B5EF4-FFF2-40B4-BE49-F238E27FC236}">
                <a16:creationId xmlns:a16="http://schemas.microsoft.com/office/drawing/2014/main" id="{CAA1DA0E-CF23-429F-B857-B70EE99FB84B}"/>
              </a:ext>
            </a:extLst>
          </p:cNvPr>
          <p:cNvSpPr>
            <a:spLocks noGrp="1" noRot="1" noChangeAspect="1" noChangeArrowheads="1"/>
          </p:cNvSpPr>
          <p:nvPr>
            <p:ph type="sldImg"/>
          </p:nvPr>
        </p:nvSpPr>
        <p:spPr bwMode="auto">
          <a:xfrm>
            <a:off x="1143000" y="685800"/>
            <a:ext cx="4567238" cy="3424238"/>
          </a:xfrm>
          <a:prstGeom prst="rect">
            <a:avLst/>
          </a:prstGeom>
          <a:solidFill>
            <a:srgbClr val="FFFFFF"/>
          </a:solidFill>
          <a:ln w="9360">
            <a:solidFill>
              <a:srgbClr val="000000"/>
            </a:solidFill>
            <a:miter lim="800000"/>
            <a:headEnd/>
            <a:tailEnd/>
          </a:ln>
        </p:spPr>
      </p:sp>
      <p:sp>
        <p:nvSpPr>
          <p:cNvPr id="3" name="Rectangle 7">
            <a:extLst>
              <a:ext uri="{FF2B5EF4-FFF2-40B4-BE49-F238E27FC236}">
                <a16:creationId xmlns:a16="http://schemas.microsoft.com/office/drawing/2014/main" id="{6B77003B-758A-4035-9EEA-A403A58E9941}"/>
              </a:ext>
            </a:extLst>
          </p:cNvPr>
          <p:cNvSpPr>
            <a:spLocks noGrp="1" noChangeArrowheads="1"/>
          </p:cNvSpPr>
          <p:nvPr>
            <p:ph type="body"/>
          </p:nvPr>
        </p:nvSpPr>
        <p:spPr bwMode="auto">
          <a:xfrm>
            <a:off x="914400" y="4343400"/>
            <a:ext cx="50244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2056" name="Rectangle 8">
            <a:extLst>
              <a:ext uri="{FF2B5EF4-FFF2-40B4-BE49-F238E27FC236}">
                <a16:creationId xmlns:a16="http://schemas.microsoft.com/office/drawing/2014/main" id="{D86C2A6C-7ED7-4CAE-BDCB-D535805701FD}"/>
              </a:ext>
            </a:extLst>
          </p:cNvPr>
          <p:cNvSpPr>
            <a:spLocks noGrp="1" noChangeArrowheads="1"/>
          </p:cNvSpPr>
          <p:nvPr>
            <p:ph type="ftr"/>
          </p:nvPr>
        </p:nvSpPr>
        <p:spPr bwMode="auto">
          <a:xfrm>
            <a:off x="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4" charset="-128"/>
                <a:cs typeface="+mn-cs"/>
              </a:defRPr>
            </a:lvl1pPr>
          </a:lstStyle>
          <a:p>
            <a:pPr>
              <a:defRPr/>
            </a:pPr>
            <a:endParaRPr lang="it-IT"/>
          </a:p>
        </p:txBody>
      </p:sp>
      <p:sp>
        <p:nvSpPr>
          <p:cNvPr id="2057" name="Rectangle 9">
            <a:extLst>
              <a:ext uri="{FF2B5EF4-FFF2-40B4-BE49-F238E27FC236}">
                <a16:creationId xmlns:a16="http://schemas.microsoft.com/office/drawing/2014/main" id="{9F0808B5-5DB2-4BC7-9D9B-2506C05129F3}"/>
              </a:ext>
            </a:extLst>
          </p:cNvPr>
          <p:cNvSpPr>
            <a:spLocks noGrp="1" noChangeArrowheads="1"/>
          </p:cNvSpPr>
          <p:nvPr>
            <p:ph type="sldNum"/>
          </p:nvPr>
        </p:nvSpPr>
        <p:spPr bwMode="auto">
          <a:xfrm>
            <a:off x="3886200" y="8686800"/>
            <a:ext cx="29670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CEB10DAA-44FE-45A9-92EA-A958D8373D1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ＭＳ Ｐゴシック" charset="0"/>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5F3FB5A-E884-4F23-9FC9-4A921C48BCA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Fabio Sciubba PhD</a:t>
            </a:r>
          </a:p>
        </p:txBody>
      </p:sp>
      <p:sp>
        <p:nvSpPr>
          <p:cNvPr id="5123" name="Rectangle 5">
            <a:extLst>
              <a:ext uri="{FF2B5EF4-FFF2-40B4-BE49-F238E27FC236}">
                <a16:creationId xmlns:a16="http://schemas.microsoft.com/office/drawing/2014/main" id="{76DFF533-55A9-47FC-A6B2-5E392399E3C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r>
              <a:rPr lang="it-IT" altLang="it-IT" sz="1200">
                <a:solidFill>
                  <a:srgbClr val="000000"/>
                </a:solidFill>
                <a:cs typeface="Arial" panose="020B0604020202020204" pitchFamily="34" charset="0"/>
              </a:rPr>
              <a:t>8/11/2011</a:t>
            </a:r>
          </a:p>
        </p:txBody>
      </p:sp>
      <p:sp>
        <p:nvSpPr>
          <p:cNvPr id="5124" name="Rectangle 9">
            <a:extLst>
              <a:ext uri="{FF2B5EF4-FFF2-40B4-BE49-F238E27FC236}">
                <a16:creationId xmlns:a16="http://schemas.microsoft.com/office/drawing/2014/main" id="{97D9E27A-6562-4FA3-BB95-DD134CC3F48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fld id="{F6F7749F-5DC9-408A-9A63-C9E552E3863E}" type="slidenum">
              <a:rPr lang="it-IT" altLang="it-IT" sz="1200" smtClean="0">
                <a:solidFill>
                  <a:srgbClr val="000000"/>
                </a:solidFill>
                <a:cs typeface="Arial" panose="020B0604020202020204" pitchFamily="34" charset="0"/>
              </a:rPr>
              <a:pPr/>
              <a:t>1</a:t>
            </a:fld>
            <a:endParaRPr lang="it-IT" altLang="it-IT" sz="1200">
              <a:solidFill>
                <a:srgbClr val="000000"/>
              </a:solidFill>
              <a:cs typeface="Arial" panose="020B0604020202020204" pitchFamily="34" charset="0"/>
            </a:endParaRPr>
          </a:p>
        </p:txBody>
      </p:sp>
      <p:sp>
        <p:nvSpPr>
          <p:cNvPr id="5125" name="Rectangle 1">
            <a:extLst>
              <a:ext uri="{FF2B5EF4-FFF2-40B4-BE49-F238E27FC236}">
                <a16:creationId xmlns:a16="http://schemas.microsoft.com/office/drawing/2014/main" id="{6BB636DB-89E4-4531-A742-77EC3D2DAF8D}"/>
              </a:ext>
            </a:extLst>
          </p:cNvPr>
          <p:cNvSpPr>
            <a:spLocks noGrp="1" noRot="1" noChangeAspect="1" noChangeArrowheads="1" noTextEdit="1"/>
          </p:cNvSpPr>
          <p:nvPr>
            <p:ph type="sldImg"/>
          </p:nvPr>
        </p:nvSpPr>
        <p:spPr>
          <a:xfrm>
            <a:off x="1143000" y="685800"/>
            <a:ext cx="4572000" cy="3429000"/>
          </a:xfrm>
          <a:ln/>
        </p:spPr>
      </p:sp>
      <p:sp>
        <p:nvSpPr>
          <p:cNvPr id="5126" name="Rectangle 2">
            <a:extLst>
              <a:ext uri="{FF2B5EF4-FFF2-40B4-BE49-F238E27FC236}">
                <a16:creationId xmlns:a16="http://schemas.microsoft.com/office/drawing/2014/main" id="{402A1D14-902E-4385-9FA6-A70218FA7B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altLang="it-IT">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7">
            <a:extLst>
              <a:ext uri="{FF2B5EF4-FFF2-40B4-BE49-F238E27FC236}">
                <a16:creationId xmlns:a16="http://schemas.microsoft.com/office/drawing/2014/main" id="{53B2313D-AA01-4059-97E0-CA5F140B1B46}"/>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9DCA38D1-FEBC-4C8F-A2E1-EF171F4F603A}"/>
              </a:ext>
            </a:extLst>
          </p:cNvPr>
          <p:cNvSpPr>
            <a:spLocks noGrp="1" noChangeArrowheads="1"/>
          </p:cNvSpPr>
          <p:nvPr>
            <p:ph type="dt" idx="11"/>
          </p:nvPr>
        </p:nvSpPr>
        <p:spPr>
          <a:ln/>
        </p:spPr>
        <p:txBody>
          <a:bodyPr/>
          <a:lstStyle>
            <a:lvl1pPr>
              <a:defRPr/>
            </a:lvl1pPr>
          </a:lstStyle>
          <a:p>
            <a:pPr>
              <a:defRPr/>
            </a:pPr>
            <a:fld id="{61E7235E-106C-4A48-A0CC-5CBFFA98D1D2}" type="datetime1">
              <a:rPr lang="it-IT"/>
              <a:pPr>
                <a:defRPr/>
              </a:pPr>
              <a:t>02/10/2024</a:t>
            </a:fld>
            <a:endParaRPr lang="it-IT"/>
          </a:p>
        </p:txBody>
      </p:sp>
      <p:sp>
        <p:nvSpPr>
          <p:cNvPr id="6" name="Rectangle 8">
            <a:extLst>
              <a:ext uri="{FF2B5EF4-FFF2-40B4-BE49-F238E27FC236}">
                <a16:creationId xmlns:a16="http://schemas.microsoft.com/office/drawing/2014/main" id="{0B634BD2-6B4D-4E24-9051-CC8F741D1831}"/>
              </a:ext>
            </a:extLst>
          </p:cNvPr>
          <p:cNvSpPr>
            <a:spLocks noGrp="1" noChangeArrowheads="1"/>
          </p:cNvSpPr>
          <p:nvPr>
            <p:ph type="sldNum" idx="12"/>
          </p:nvPr>
        </p:nvSpPr>
        <p:spPr>
          <a:ln/>
        </p:spPr>
        <p:txBody>
          <a:bodyPr/>
          <a:lstStyle>
            <a:lvl1pPr>
              <a:defRPr/>
            </a:lvl1pPr>
          </a:lstStyle>
          <a:p>
            <a:pPr>
              <a:defRPr/>
            </a:pPr>
            <a:fld id="{2D1D6D16-CB50-4AD1-8B6D-EFD55DFF26CA}" type="slidenum">
              <a:rPr lang="it-IT" altLang="it-IT"/>
              <a:pPr>
                <a:defRPr/>
              </a:pPr>
              <a:t>‹N›</a:t>
            </a:fld>
            <a:endParaRPr lang="it-IT" altLang="it-IT"/>
          </a:p>
        </p:txBody>
      </p:sp>
    </p:spTree>
    <p:extLst>
      <p:ext uri="{BB962C8B-B14F-4D97-AF65-F5344CB8AC3E}">
        <p14:creationId xmlns:p14="http://schemas.microsoft.com/office/powerpoint/2010/main" val="16688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4E573A18-B410-4866-894A-D00F7F33AEE1}"/>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D9B4F52F-FB71-41A7-ABB3-0F286946A9A8}"/>
              </a:ext>
            </a:extLst>
          </p:cNvPr>
          <p:cNvSpPr>
            <a:spLocks noGrp="1" noChangeArrowheads="1"/>
          </p:cNvSpPr>
          <p:nvPr>
            <p:ph type="dt" idx="11"/>
          </p:nvPr>
        </p:nvSpPr>
        <p:spPr>
          <a:ln/>
        </p:spPr>
        <p:txBody>
          <a:bodyPr/>
          <a:lstStyle>
            <a:lvl1pPr>
              <a:defRPr/>
            </a:lvl1pPr>
          </a:lstStyle>
          <a:p>
            <a:pPr>
              <a:defRPr/>
            </a:pPr>
            <a:fld id="{8B118F12-069A-4ED8-B02B-82A960363A38}" type="datetime1">
              <a:rPr lang="it-IT"/>
              <a:pPr>
                <a:defRPr/>
              </a:pPr>
              <a:t>02/10/2024</a:t>
            </a:fld>
            <a:endParaRPr lang="it-IT"/>
          </a:p>
        </p:txBody>
      </p:sp>
      <p:sp>
        <p:nvSpPr>
          <p:cNvPr id="6" name="Rectangle 8">
            <a:extLst>
              <a:ext uri="{FF2B5EF4-FFF2-40B4-BE49-F238E27FC236}">
                <a16:creationId xmlns:a16="http://schemas.microsoft.com/office/drawing/2014/main" id="{428AB998-26F4-4182-B7B9-E5DDA66BCB30}"/>
              </a:ext>
            </a:extLst>
          </p:cNvPr>
          <p:cNvSpPr>
            <a:spLocks noGrp="1" noChangeArrowheads="1"/>
          </p:cNvSpPr>
          <p:nvPr>
            <p:ph type="sldNum" idx="12"/>
          </p:nvPr>
        </p:nvSpPr>
        <p:spPr>
          <a:ln/>
        </p:spPr>
        <p:txBody>
          <a:bodyPr/>
          <a:lstStyle>
            <a:lvl1pPr>
              <a:defRPr/>
            </a:lvl1pPr>
          </a:lstStyle>
          <a:p>
            <a:pPr>
              <a:defRPr/>
            </a:pPr>
            <a:fld id="{F220AF2E-9FCE-467F-9058-E7C6D727F76C}" type="slidenum">
              <a:rPr lang="it-IT" altLang="it-IT"/>
              <a:pPr>
                <a:defRPr/>
              </a:pPr>
              <a:t>‹N›</a:t>
            </a:fld>
            <a:endParaRPr lang="it-IT" altLang="it-IT"/>
          </a:p>
        </p:txBody>
      </p:sp>
    </p:spTree>
    <p:extLst>
      <p:ext uri="{BB962C8B-B14F-4D97-AF65-F5344CB8AC3E}">
        <p14:creationId xmlns:p14="http://schemas.microsoft.com/office/powerpoint/2010/main" val="60853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3388" y="409575"/>
            <a:ext cx="1887537" cy="54530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116013" y="409575"/>
            <a:ext cx="5514975" cy="54530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17510783-0828-4C46-9235-99C9F80DA633}"/>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098EBB29-7173-4BAC-A411-D8B5F8073206}"/>
              </a:ext>
            </a:extLst>
          </p:cNvPr>
          <p:cNvSpPr>
            <a:spLocks noGrp="1" noChangeArrowheads="1"/>
          </p:cNvSpPr>
          <p:nvPr>
            <p:ph type="dt" idx="11"/>
          </p:nvPr>
        </p:nvSpPr>
        <p:spPr>
          <a:ln/>
        </p:spPr>
        <p:txBody>
          <a:bodyPr/>
          <a:lstStyle>
            <a:lvl1pPr>
              <a:defRPr/>
            </a:lvl1pPr>
          </a:lstStyle>
          <a:p>
            <a:pPr>
              <a:defRPr/>
            </a:pPr>
            <a:fld id="{444112C6-920F-4A0B-BE2D-87B23E45506E}" type="datetime1">
              <a:rPr lang="it-IT"/>
              <a:pPr>
                <a:defRPr/>
              </a:pPr>
              <a:t>02/10/2024</a:t>
            </a:fld>
            <a:endParaRPr lang="it-IT"/>
          </a:p>
        </p:txBody>
      </p:sp>
      <p:sp>
        <p:nvSpPr>
          <p:cNvPr id="6" name="Rectangle 8">
            <a:extLst>
              <a:ext uri="{FF2B5EF4-FFF2-40B4-BE49-F238E27FC236}">
                <a16:creationId xmlns:a16="http://schemas.microsoft.com/office/drawing/2014/main" id="{41119231-1CEB-4008-8160-DE8A9B9365F1}"/>
              </a:ext>
            </a:extLst>
          </p:cNvPr>
          <p:cNvSpPr>
            <a:spLocks noGrp="1" noChangeArrowheads="1"/>
          </p:cNvSpPr>
          <p:nvPr>
            <p:ph type="sldNum" idx="12"/>
          </p:nvPr>
        </p:nvSpPr>
        <p:spPr>
          <a:ln/>
        </p:spPr>
        <p:txBody>
          <a:bodyPr/>
          <a:lstStyle>
            <a:lvl1pPr>
              <a:defRPr/>
            </a:lvl1pPr>
          </a:lstStyle>
          <a:p>
            <a:pPr>
              <a:defRPr/>
            </a:pPr>
            <a:fld id="{92D2C6F6-D296-4ED2-8408-0EF8B526D050}" type="slidenum">
              <a:rPr lang="it-IT" altLang="it-IT"/>
              <a:pPr>
                <a:defRPr/>
              </a:pPr>
              <a:t>‹N›</a:t>
            </a:fld>
            <a:endParaRPr lang="it-IT" altLang="it-IT"/>
          </a:p>
        </p:txBody>
      </p:sp>
    </p:spTree>
    <p:extLst>
      <p:ext uri="{BB962C8B-B14F-4D97-AF65-F5344CB8AC3E}">
        <p14:creationId xmlns:p14="http://schemas.microsoft.com/office/powerpoint/2010/main" val="173603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4912" cy="823913"/>
          </a:xfrm>
        </p:spPr>
        <p:txBody>
          <a:bodyPr/>
          <a:lstStyle/>
          <a:p>
            <a:r>
              <a:rPr lang="it-IT"/>
              <a:t>Fare clic per modificare lo stile del titolo</a:t>
            </a:r>
          </a:p>
        </p:txBody>
      </p:sp>
      <p:sp>
        <p:nvSpPr>
          <p:cNvPr id="3" name="Rectangle 7">
            <a:extLst>
              <a:ext uri="{FF2B5EF4-FFF2-40B4-BE49-F238E27FC236}">
                <a16:creationId xmlns:a16="http://schemas.microsoft.com/office/drawing/2014/main" id="{D09CA9FA-C0CF-4BEC-B54F-1224802C76D7}"/>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FDB58951-3947-4B5D-89E9-E7D9C3F6CDAC}"/>
              </a:ext>
            </a:extLst>
          </p:cNvPr>
          <p:cNvSpPr>
            <a:spLocks noGrp="1" noChangeArrowheads="1"/>
          </p:cNvSpPr>
          <p:nvPr>
            <p:ph type="dt" idx="11"/>
          </p:nvPr>
        </p:nvSpPr>
        <p:spPr>
          <a:ln/>
        </p:spPr>
        <p:txBody>
          <a:bodyPr/>
          <a:lstStyle>
            <a:lvl1pPr>
              <a:defRPr/>
            </a:lvl1pPr>
          </a:lstStyle>
          <a:p>
            <a:pPr>
              <a:defRPr/>
            </a:pPr>
            <a:fld id="{54C15679-BF1E-4B9E-B7ED-4BC1CD6EEFA3}" type="datetime1">
              <a:rPr lang="it-IT"/>
              <a:pPr>
                <a:defRPr/>
              </a:pPr>
              <a:t>02/10/2024</a:t>
            </a:fld>
            <a:endParaRPr lang="it-IT"/>
          </a:p>
        </p:txBody>
      </p:sp>
      <p:sp>
        <p:nvSpPr>
          <p:cNvPr id="5" name="Rectangle 8">
            <a:extLst>
              <a:ext uri="{FF2B5EF4-FFF2-40B4-BE49-F238E27FC236}">
                <a16:creationId xmlns:a16="http://schemas.microsoft.com/office/drawing/2014/main" id="{0F149E44-69AE-4D7C-8B65-2973ADB3CDFA}"/>
              </a:ext>
            </a:extLst>
          </p:cNvPr>
          <p:cNvSpPr>
            <a:spLocks noGrp="1" noChangeArrowheads="1"/>
          </p:cNvSpPr>
          <p:nvPr>
            <p:ph type="sldNum" idx="12"/>
          </p:nvPr>
        </p:nvSpPr>
        <p:spPr>
          <a:ln/>
        </p:spPr>
        <p:txBody>
          <a:bodyPr/>
          <a:lstStyle>
            <a:lvl1pPr>
              <a:defRPr/>
            </a:lvl1pPr>
          </a:lstStyle>
          <a:p>
            <a:pPr>
              <a:defRPr/>
            </a:pPr>
            <a:fld id="{68342FC0-DABE-4025-AE5C-44946C23FC19}" type="slidenum">
              <a:rPr lang="it-IT" altLang="it-IT"/>
              <a:pPr>
                <a:defRPr/>
              </a:pPr>
              <a:t>‹N›</a:t>
            </a:fld>
            <a:endParaRPr lang="it-IT" altLang="it-IT"/>
          </a:p>
        </p:txBody>
      </p:sp>
    </p:spTree>
    <p:extLst>
      <p:ext uri="{BB962C8B-B14F-4D97-AF65-F5344CB8AC3E}">
        <p14:creationId xmlns:p14="http://schemas.microsoft.com/office/powerpoint/2010/main" val="286371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8FCAADCC-A156-4F5F-AE30-196EAF27C8E4}"/>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FBD0717-1A21-479A-83B5-B8BB6CF1C992}"/>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3975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7">
            <a:extLst>
              <a:ext uri="{FF2B5EF4-FFF2-40B4-BE49-F238E27FC236}">
                <a16:creationId xmlns:a16="http://schemas.microsoft.com/office/drawing/2014/main" id="{6B5885B9-D25D-47E7-9CA1-201FC84F308C}"/>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4C64096A-4260-420D-A718-34662727CEF5}"/>
              </a:ext>
            </a:extLst>
          </p:cNvPr>
          <p:cNvSpPr>
            <a:spLocks noGrp="1" noChangeArrowheads="1"/>
          </p:cNvSpPr>
          <p:nvPr>
            <p:ph type="dt" idx="11"/>
          </p:nvPr>
        </p:nvSpPr>
        <p:spPr>
          <a:ln/>
        </p:spPr>
        <p:txBody>
          <a:bodyPr/>
          <a:lstStyle>
            <a:lvl1pPr>
              <a:defRPr/>
            </a:lvl1pPr>
          </a:lstStyle>
          <a:p>
            <a:pPr>
              <a:defRPr/>
            </a:pPr>
            <a:fld id="{A4DA9FA2-7127-405A-8D87-F1F95429F9FB}" type="datetime1">
              <a:rPr lang="it-IT"/>
              <a:pPr>
                <a:defRPr/>
              </a:pPr>
              <a:t>02/10/2024</a:t>
            </a:fld>
            <a:endParaRPr lang="it-IT"/>
          </a:p>
        </p:txBody>
      </p:sp>
      <p:sp>
        <p:nvSpPr>
          <p:cNvPr id="6" name="Rectangle 8">
            <a:extLst>
              <a:ext uri="{FF2B5EF4-FFF2-40B4-BE49-F238E27FC236}">
                <a16:creationId xmlns:a16="http://schemas.microsoft.com/office/drawing/2014/main" id="{9B405B26-920C-4086-BF70-1737924A8F08}"/>
              </a:ext>
            </a:extLst>
          </p:cNvPr>
          <p:cNvSpPr>
            <a:spLocks noGrp="1" noChangeArrowheads="1"/>
          </p:cNvSpPr>
          <p:nvPr>
            <p:ph type="sldNum" idx="12"/>
          </p:nvPr>
        </p:nvSpPr>
        <p:spPr>
          <a:ln/>
        </p:spPr>
        <p:txBody>
          <a:bodyPr/>
          <a:lstStyle>
            <a:lvl1pPr>
              <a:defRPr/>
            </a:lvl1pPr>
          </a:lstStyle>
          <a:p>
            <a:pPr>
              <a:defRPr/>
            </a:pPr>
            <a:fld id="{FDA18E1D-D321-4ACD-A0CC-47BE15FE5710}" type="slidenum">
              <a:rPr lang="it-IT" altLang="it-IT"/>
              <a:pPr>
                <a:defRPr/>
              </a:pPr>
              <a:t>‹N›</a:t>
            </a:fld>
            <a:endParaRPr lang="it-IT" altLang="it-IT"/>
          </a:p>
        </p:txBody>
      </p:sp>
    </p:spTree>
    <p:extLst>
      <p:ext uri="{BB962C8B-B14F-4D97-AF65-F5344CB8AC3E}">
        <p14:creationId xmlns:p14="http://schemas.microsoft.com/office/powerpoint/2010/main" val="266838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7">
            <a:extLst>
              <a:ext uri="{FF2B5EF4-FFF2-40B4-BE49-F238E27FC236}">
                <a16:creationId xmlns:a16="http://schemas.microsoft.com/office/drawing/2014/main" id="{D3966475-3918-4D1D-97A5-83A64BD3BCD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5" name="Rectangle 6">
            <a:extLst>
              <a:ext uri="{FF2B5EF4-FFF2-40B4-BE49-F238E27FC236}">
                <a16:creationId xmlns:a16="http://schemas.microsoft.com/office/drawing/2014/main" id="{AA269D1B-E524-4234-9A7F-C9E43D584BB8}"/>
              </a:ext>
            </a:extLst>
          </p:cNvPr>
          <p:cNvSpPr>
            <a:spLocks noGrp="1" noChangeArrowheads="1"/>
          </p:cNvSpPr>
          <p:nvPr>
            <p:ph type="dt" idx="11"/>
          </p:nvPr>
        </p:nvSpPr>
        <p:spPr>
          <a:ln/>
        </p:spPr>
        <p:txBody>
          <a:bodyPr/>
          <a:lstStyle>
            <a:lvl1pPr>
              <a:defRPr/>
            </a:lvl1pPr>
          </a:lstStyle>
          <a:p>
            <a:pPr>
              <a:defRPr/>
            </a:pPr>
            <a:fld id="{8A9F19A8-3DE4-4E22-B135-B00B0BA16803}" type="datetime1">
              <a:rPr lang="it-IT"/>
              <a:pPr>
                <a:defRPr/>
              </a:pPr>
              <a:t>02/10/2024</a:t>
            </a:fld>
            <a:endParaRPr lang="it-IT"/>
          </a:p>
        </p:txBody>
      </p:sp>
      <p:sp>
        <p:nvSpPr>
          <p:cNvPr id="6" name="Rectangle 8">
            <a:extLst>
              <a:ext uri="{FF2B5EF4-FFF2-40B4-BE49-F238E27FC236}">
                <a16:creationId xmlns:a16="http://schemas.microsoft.com/office/drawing/2014/main" id="{13321939-0E43-42C5-8220-2350F3F6318E}"/>
              </a:ext>
            </a:extLst>
          </p:cNvPr>
          <p:cNvSpPr>
            <a:spLocks noGrp="1" noChangeArrowheads="1"/>
          </p:cNvSpPr>
          <p:nvPr>
            <p:ph type="sldNum" idx="12"/>
          </p:nvPr>
        </p:nvSpPr>
        <p:spPr>
          <a:ln/>
        </p:spPr>
        <p:txBody>
          <a:bodyPr/>
          <a:lstStyle>
            <a:lvl1pPr>
              <a:defRPr/>
            </a:lvl1pPr>
          </a:lstStyle>
          <a:p>
            <a:pPr>
              <a:defRPr/>
            </a:pPr>
            <a:fld id="{3295B1A1-403A-4D06-AEF4-AE441F77AE9F}" type="slidenum">
              <a:rPr lang="it-IT" altLang="it-IT"/>
              <a:pPr>
                <a:defRPr/>
              </a:pPr>
              <a:t>‹N›</a:t>
            </a:fld>
            <a:endParaRPr lang="it-IT" altLang="it-IT"/>
          </a:p>
        </p:txBody>
      </p:sp>
    </p:spTree>
    <p:extLst>
      <p:ext uri="{BB962C8B-B14F-4D97-AF65-F5344CB8AC3E}">
        <p14:creationId xmlns:p14="http://schemas.microsoft.com/office/powerpoint/2010/main" val="10933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116013" y="1752600"/>
            <a:ext cx="3700462"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68875" y="1752600"/>
            <a:ext cx="3702050"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7">
            <a:extLst>
              <a:ext uri="{FF2B5EF4-FFF2-40B4-BE49-F238E27FC236}">
                <a16:creationId xmlns:a16="http://schemas.microsoft.com/office/drawing/2014/main" id="{7F18CC77-7B00-4F7E-A0AB-698147D2F7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21B4DF7F-45DF-4E0E-8F11-1C3DA3BF082E}"/>
              </a:ext>
            </a:extLst>
          </p:cNvPr>
          <p:cNvSpPr>
            <a:spLocks noGrp="1" noChangeArrowheads="1"/>
          </p:cNvSpPr>
          <p:nvPr>
            <p:ph type="dt" idx="11"/>
          </p:nvPr>
        </p:nvSpPr>
        <p:spPr>
          <a:ln/>
        </p:spPr>
        <p:txBody>
          <a:bodyPr/>
          <a:lstStyle>
            <a:lvl1pPr>
              <a:defRPr/>
            </a:lvl1pPr>
          </a:lstStyle>
          <a:p>
            <a:pPr>
              <a:defRPr/>
            </a:pPr>
            <a:fld id="{901CE2E0-FD0D-4973-A059-D1408AC5BC05}" type="datetime1">
              <a:rPr lang="it-IT"/>
              <a:pPr>
                <a:defRPr/>
              </a:pPr>
              <a:t>02/10/2024</a:t>
            </a:fld>
            <a:endParaRPr lang="it-IT"/>
          </a:p>
        </p:txBody>
      </p:sp>
      <p:sp>
        <p:nvSpPr>
          <p:cNvPr id="7" name="Rectangle 8">
            <a:extLst>
              <a:ext uri="{FF2B5EF4-FFF2-40B4-BE49-F238E27FC236}">
                <a16:creationId xmlns:a16="http://schemas.microsoft.com/office/drawing/2014/main" id="{B27382D4-B56A-4C8A-B95F-5FE52D495271}"/>
              </a:ext>
            </a:extLst>
          </p:cNvPr>
          <p:cNvSpPr>
            <a:spLocks noGrp="1" noChangeArrowheads="1"/>
          </p:cNvSpPr>
          <p:nvPr>
            <p:ph type="sldNum" idx="12"/>
          </p:nvPr>
        </p:nvSpPr>
        <p:spPr>
          <a:ln/>
        </p:spPr>
        <p:txBody>
          <a:bodyPr/>
          <a:lstStyle>
            <a:lvl1pPr>
              <a:defRPr/>
            </a:lvl1pPr>
          </a:lstStyle>
          <a:p>
            <a:pPr>
              <a:defRPr/>
            </a:pPr>
            <a:fld id="{1B224D17-5C8C-47D0-B914-EA9170BC9BB9}" type="slidenum">
              <a:rPr lang="it-IT" altLang="it-IT"/>
              <a:pPr>
                <a:defRPr/>
              </a:pPr>
              <a:t>‹N›</a:t>
            </a:fld>
            <a:endParaRPr lang="it-IT" altLang="it-IT"/>
          </a:p>
        </p:txBody>
      </p:sp>
    </p:spTree>
    <p:extLst>
      <p:ext uri="{BB962C8B-B14F-4D97-AF65-F5344CB8AC3E}">
        <p14:creationId xmlns:p14="http://schemas.microsoft.com/office/powerpoint/2010/main" val="187984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7">
            <a:extLst>
              <a:ext uri="{FF2B5EF4-FFF2-40B4-BE49-F238E27FC236}">
                <a16:creationId xmlns:a16="http://schemas.microsoft.com/office/drawing/2014/main" id="{6452A67A-F9EB-49F0-89AE-0D86A4C8E42B}"/>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8" name="Rectangle 6">
            <a:extLst>
              <a:ext uri="{FF2B5EF4-FFF2-40B4-BE49-F238E27FC236}">
                <a16:creationId xmlns:a16="http://schemas.microsoft.com/office/drawing/2014/main" id="{0602BA0A-A956-4870-A337-43432C35690E}"/>
              </a:ext>
            </a:extLst>
          </p:cNvPr>
          <p:cNvSpPr>
            <a:spLocks noGrp="1" noChangeArrowheads="1"/>
          </p:cNvSpPr>
          <p:nvPr>
            <p:ph type="dt" idx="11"/>
          </p:nvPr>
        </p:nvSpPr>
        <p:spPr>
          <a:ln/>
        </p:spPr>
        <p:txBody>
          <a:bodyPr/>
          <a:lstStyle>
            <a:lvl1pPr>
              <a:defRPr/>
            </a:lvl1pPr>
          </a:lstStyle>
          <a:p>
            <a:pPr>
              <a:defRPr/>
            </a:pPr>
            <a:fld id="{2E1F8AE2-4213-4CCF-94FC-6F433BE9CD0A}" type="datetime1">
              <a:rPr lang="it-IT"/>
              <a:pPr>
                <a:defRPr/>
              </a:pPr>
              <a:t>02/10/2024</a:t>
            </a:fld>
            <a:endParaRPr lang="it-IT"/>
          </a:p>
        </p:txBody>
      </p:sp>
      <p:sp>
        <p:nvSpPr>
          <p:cNvPr id="9" name="Rectangle 8">
            <a:extLst>
              <a:ext uri="{FF2B5EF4-FFF2-40B4-BE49-F238E27FC236}">
                <a16:creationId xmlns:a16="http://schemas.microsoft.com/office/drawing/2014/main" id="{B4BE1673-FA00-43F7-9EE1-09443410C141}"/>
              </a:ext>
            </a:extLst>
          </p:cNvPr>
          <p:cNvSpPr>
            <a:spLocks noGrp="1" noChangeArrowheads="1"/>
          </p:cNvSpPr>
          <p:nvPr>
            <p:ph type="sldNum" idx="12"/>
          </p:nvPr>
        </p:nvSpPr>
        <p:spPr>
          <a:ln/>
        </p:spPr>
        <p:txBody>
          <a:bodyPr/>
          <a:lstStyle>
            <a:lvl1pPr>
              <a:defRPr/>
            </a:lvl1pPr>
          </a:lstStyle>
          <a:p>
            <a:pPr>
              <a:defRPr/>
            </a:pPr>
            <a:fld id="{95232026-A17C-4245-8168-CFBC1FABACF8}" type="slidenum">
              <a:rPr lang="it-IT" altLang="it-IT"/>
              <a:pPr>
                <a:defRPr/>
              </a:pPr>
              <a:t>‹N›</a:t>
            </a:fld>
            <a:endParaRPr lang="it-IT" altLang="it-IT"/>
          </a:p>
        </p:txBody>
      </p:sp>
    </p:spTree>
    <p:extLst>
      <p:ext uri="{BB962C8B-B14F-4D97-AF65-F5344CB8AC3E}">
        <p14:creationId xmlns:p14="http://schemas.microsoft.com/office/powerpoint/2010/main" val="8984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7">
            <a:extLst>
              <a:ext uri="{FF2B5EF4-FFF2-40B4-BE49-F238E27FC236}">
                <a16:creationId xmlns:a16="http://schemas.microsoft.com/office/drawing/2014/main" id="{FC0CF069-01C4-4C19-A449-4B42F0AE96EF}"/>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4" name="Rectangle 6">
            <a:extLst>
              <a:ext uri="{FF2B5EF4-FFF2-40B4-BE49-F238E27FC236}">
                <a16:creationId xmlns:a16="http://schemas.microsoft.com/office/drawing/2014/main" id="{55968C3C-E7FF-4CBA-B40A-EEDFBA731AC8}"/>
              </a:ext>
            </a:extLst>
          </p:cNvPr>
          <p:cNvSpPr>
            <a:spLocks noGrp="1" noChangeArrowheads="1"/>
          </p:cNvSpPr>
          <p:nvPr>
            <p:ph type="dt" idx="11"/>
          </p:nvPr>
        </p:nvSpPr>
        <p:spPr>
          <a:ln/>
        </p:spPr>
        <p:txBody>
          <a:bodyPr/>
          <a:lstStyle>
            <a:lvl1pPr>
              <a:defRPr/>
            </a:lvl1pPr>
          </a:lstStyle>
          <a:p>
            <a:pPr>
              <a:defRPr/>
            </a:pPr>
            <a:fld id="{823CF6A3-C3D7-4675-B2D3-DDC6390D772E}" type="datetime1">
              <a:rPr lang="it-IT"/>
              <a:pPr>
                <a:defRPr/>
              </a:pPr>
              <a:t>02/10/2024</a:t>
            </a:fld>
            <a:endParaRPr lang="it-IT"/>
          </a:p>
        </p:txBody>
      </p:sp>
      <p:sp>
        <p:nvSpPr>
          <p:cNvPr id="5" name="Rectangle 8">
            <a:extLst>
              <a:ext uri="{FF2B5EF4-FFF2-40B4-BE49-F238E27FC236}">
                <a16:creationId xmlns:a16="http://schemas.microsoft.com/office/drawing/2014/main" id="{978A1B92-C6B4-4E5D-A83D-1A159BD41549}"/>
              </a:ext>
            </a:extLst>
          </p:cNvPr>
          <p:cNvSpPr>
            <a:spLocks noGrp="1" noChangeArrowheads="1"/>
          </p:cNvSpPr>
          <p:nvPr>
            <p:ph type="sldNum" idx="12"/>
          </p:nvPr>
        </p:nvSpPr>
        <p:spPr>
          <a:ln/>
        </p:spPr>
        <p:txBody>
          <a:bodyPr/>
          <a:lstStyle>
            <a:lvl1pPr>
              <a:defRPr/>
            </a:lvl1pPr>
          </a:lstStyle>
          <a:p>
            <a:pPr>
              <a:defRPr/>
            </a:pPr>
            <a:fld id="{86FB8B8B-FA28-4AEF-B3D1-D1B41BD7922A}" type="slidenum">
              <a:rPr lang="it-IT" altLang="it-IT"/>
              <a:pPr>
                <a:defRPr/>
              </a:pPr>
              <a:t>‹N›</a:t>
            </a:fld>
            <a:endParaRPr lang="it-IT" altLang="it-IT"/>
          </a:p>
        </p:txBody>
      </p:sp>
    </p:spTree>
    <p:extLst>
      <p:ext uri="{BB962C8B-B14F-4D97-AF65-F5344CB8AC3E}">
        <p14:creationId xmlns:p14="http://schemas.microsoft.com/office/powerpoint/2010/main" val="102144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C5DE2EE-C84D-4C09-BA95-BB052CD7E4CD}"/>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3" name="Rectangle 6">
            <a:extLst>
              <a:ext uri="{FF2B5EF4-FFF2-40B4-BE49-F238E27FC236}">
                <a16:creationId xmlns:a16="http://schemas.microsoft.com/office/drawing/2014/main" id="{1B1F0441-9924-4F6E-BE22-BED47C0F0921}"/>
              </a:ext>
            </a:extLst>
          </p:cNvPr>
          <p:cNvSpPr>
            <a:spLocks noGrp="1" noChangeArrowheads="1"/>
          </p:cNvSpPr>
          <p:nvPr>
            <p:ph type="dt" idx="11"/>
          </p:nvPr>
        </p:nvSpPr>
        <p:spPr>
          <a:ln/>
        </p:spPr>
        <p:txBody>
          <a:bodyPr/>
          <a:lstStyle>
            <a:lvl1pPr>
              <a:defRPr/>
            </a:lvl1pPr>
          </a:lstStyle>
          <a:p>
            <a:pPr>
              <a:defRPr/>
            </a:pPr>
            <a:fld id="{E79E7E18-342B-49E3-BABD-AD386D7C1068}" type="datetime1">
              <a:rPr lang="it-IT"/>
              <a:pPr>
                <a:defRPr/>
              </a:pPr>
              <a:t>02/10/2024</a:t>
            </a:fld>
            <a:endParaRPr lang="it-IT"/>
          </a:p>
        </p:txBody>
      </p:sp>
      <p:sp>
        <p:nvSpPr>
          <p:cNvPr id="4" name="Rectangle 8">
            <a:extLst>
              <a:ext uri="{FF2B5EF4-FFF2-40B4-BE49-F238E27FC236}">
                <a16:creationId xmlns:a16="http://schemas.microsoft.com/office/drawing/2014/main" id="{F5DF4E41-D78F-485C-8302-C8344CB80AEE}"/>
              </a:ext>
            </a:extLst>
          </p:cNvPr>
          <p:cNvSpPr>
            <a:spLocks noGrp="1" noChangeArrowheads="1"/>
          </p:cNvSpPr>
          <p:nvPr>
            <p:ph type="sldNum" idx="12"/>
          </p:nvPr>
        </p:nvSpPr>
        <p:spPr>
          <a:ln/>
        </p:spPr>
        <p:txBody>
          <a:bodyPr/>
          <a:lstStyle>
            <a:lvl1pPr>
              <a:defRPr/>
            </a:lvl1pPr>
          </a:lstStyle>
          <a:p>
            <a:pPr>
              <a:defRPr/>
            </a:pPr>
            <a:fld id="{1B563FE6-4E3B-4989-8A72-64E9A56C8017}" type="slidenum">
              <a:rPr lang="it-IT" altLang="it-IT"/>
              <a:pPr>
                <a:defRPr/>
              </a:pPr>
              <a:t>‹N›</a:t>
            </a:fld>
            <a:endParaRPr lang="it-IT" altLang="it-IT"/>
          </a:p>
        </p:txBody>
      </p:sp>
    </p:spTree>
    <p:extLst>
      <p:ext uri="{BB962C8B-B14F-4D97-AF65-F5344CB8AC3E}">
        <p14:creationId xmlns:p14="http://schemas.microsoft.com/office/powerpoint/2010/main" val="9408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3FE71685-A160-4D1A-AF11-81C7D1DCB08A}"/>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89D7FAB2-0FB8-461A-BE06-A113C8834FF3}"/>
              </a:ext>
            </a:extLst>
          </p:cNvPr>
          <p:cNvSpPr>
            <a:spLocks noGrp="1" noChangeArrowheads="1"/>
          </p:cNvSpPr>
          <p:nvPr>
            <p:ph type="dt" idx="11"/>
          </p:nvPr>
        </p:nvSpPr>
        <p:spPr>
          <a:ln/>
        </p:spPr>
        <p:txBody>
          <a:bodyPr/>
          <a:lstStyle>
            <a:lvl1pPr>
              <a:defRPr/>
            </a:lvl1pPr>
          </a:lstStyle>
          <a:p>
            <a:pPr>
              <a:defRPr/>
            </a:pPr>
            <a:fld id="{CC41E130-CD30-45EE-8B04-AD9360DF78B4}" type="datetime1">
              <a:rPr lang="it-IT"/>
              <a:pPr>
                <a:defRPr/>
              </a:pPr>
              <a:t>02/10/2024</a:t>
            </a:fld>
            <a:endParaRPr lang="it-IT"/>
          </a:p>
        </p:txBody>
      </p:sp>
      <p:sp>
        <p:nvSpPr>
          <p:cNvPr id="7" name="Rectangle 8">
            <a:extLst>
              <a:ext uri="{FF2B5EF4-FFF2-40B4-BE49-F238E27FC236}">
                <a16:creationId xmlns:a16="http://schemas.microsoft.com/office/drawing/2014/main" id="{920A69F8-9FAB-455D-B32A-664AB3020F00}"/>
              </a:ext>
            </a:extLst>
          </p:cNvPr>
          <p:cNvSpPr>
            <a:spLocks noGrp="1" noChangeArrowheads="1"/>
          </p:cNvSpPr>
          <p:nvPr>
            <p:ph type="sldNum" idx="12"/>
          </p:nvPr>
        </p:nvSpPr>
        <p:spPr>
          <a:ln/>
        </p:spPr>
        <p:txBody>
          <a:bodyPr/>
          <a:lstStyle>
            <a:lvl1pPr>
              <a:defRPr/>
            </a:lvl1pPr>
          </a:lstStyle>
          <a:p>
            <a:pPr>
              <a:defRPr/>
            </a:pPr>
            <a:fld id="{810B5F3F-A37F-4C57-8D47-EAB7C36195B7}" type="slidenum">
              <a:rPr lang="it-IT" altLang="it-IT"/>
              <a:pPr>
                <a:defRPr/>
              </a:pPr>
              <a:t>‹N›</a:t>
            </a:fld>
            <a:endParaRPr lang="it-IT" altLang="it-IT"/>
          </a:p>
        </p:txBody>
      </p:sp>
    </p:spTree>
    <p:extLst>
      <p:ext uri="{BB962C8B-B14F-4D97-AF65-F5344CB8AC3E}">
        <p14:creationId xmlns:p14="http://schemas.microsoft.com/office/powerpoint/2010/main" val="232323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7">
            <a:extLst>
              <a:ext uri="{FF2B5EF4-FFF2-40B4-BE49-F238E27FC236}">
                <a16:creationId xmlns:a16="http://schemas.microsoft.com/office/drawing/2014/main" id="{F88D144A-0FD4-4F55-B37C-DE88BA6DBE2E}"/>
              </a:ext>
            </a:extLst>
          </p:cNvPr>
          <p:cNvSpPr>
            <a:spLocks noGrp="1" noChangeArrowheads="1"/>
          </p:cNvSpPr>
          <p:nvPr>
            <p:ph type="ftr" idx="10"/>
          </p:nvPr>
        </p:nvSpPr>
        <p:spPr>
          <a:ln/>
        </p:spPr>
        <p:txBody>
          <a:bodyPr/>
          <a:lstStyle>
            <a:lvl1pPr>
              <a:defRPr/>
            </a:lvl1pPr>
          </a:lstStyle>
          <a:p>
            <a:pPr>
              <a:defRPr/>
            </a:pPr>
            <a:r>
              <a:rPr lang="it-IT"/>
              <a:t>Fabio Sciubba, PhD        La Sapienza, Roma</a:t>
            </a:r>
          </a:p>
        </p:txBody>
      </p:sp>
      <p:sp>
        <p:nvSpPr>
          <p:cNvPr id="6" name="Rectangle 6">
            <a:extLst>
              <a:ext uri="{FF2B5EF4-FFF2-40B4-BE49-F238E27FC236}">
                <a16:creationId xmlns:a16="http://schemas.microsoft.com/office/drawing/2014/main" id="{0C5A6F89-084C-4E96-B69A-4A1FED0322CE}"/>
              </a:ext>
            </a:extLst>
          </p:cNvPr>
          <p:cNvSpPr>
            <a:spLocks noGrp="1" noChangeArrowheads="1"/>
          </p:cNvSpPr>
          <p:nvPr>
            <p:ph type="dt" idx="11"/>
          </p:nvPr>
        </p:nvSpPr>
        <p:spPr>
          <a:ln/>
        </p:spPr>
        <p:txBody>
          <a:bodyPr/>
          <a:lstStyle>
            <a:lvl1pPr>
              <a:defRPr/>
            </a:lvl1pPr>
          </a:lstStyle>
          <a:p>
            <a:pPr>
              <a:defRPr/>
            </a:pPr>
            <a:fld id="{CAF76099-5DAC-49CB-8BFA-CC591922B0E9}" type="datetime1">
              <a:rPr lang="it-IT"/>
              <a:pPr>
                <a:defRPr/>
              </a:pPr>
              <a:t>02/10/2024</a:t>
            </a:fld>
            <a:endParaRPr lang="it-IT"/>
          </a:p>
        </p:txBody>
      </p:sp>
      <p:sp>
        <p:nvSpPr>
          <p:cNvPr id="7" name="Rectangle 8">
            <a:extLst>
              <a:ext uri="{FF2B5EF4-FFF2-40B4-BE49-F238E27FC236}">
                <a16:creationId xmlns:a16="http://schemas.microsoft.com/office/drawing/2014/main" id="{4463AE4B-3ECE-4154-B76A-3847F8512575}"/>
              </a:ext>
            </a:extLst>
          </p:cNvPr>
          <p:cNvSpPr>
            <a:spLocks noGrp="1" noChangeArrowheads="1"/>
          </p:cNvSpPr>
          <p:nvPr>
            <p:ph type="sldNum" idx="12"/>
          </p:nvPr>
        </p:nvSpPr>
        <p:spPr>
          <a:ln/>
        </p:spPr>
        <p:txBody>
          <a:bodyPr/>
          <a:lstStyle>
            <a:lvl1pPr>
              <a:defRPr/>
            </a:lvl1pPr>
          </a:lstStyle>
          <a:p>
            <a:pPr>
              <a:defRPr/>
            </a:pPr>
            <a:fld id="{C4E9C399-31A8-492C-AA20-E6A6376A5FC0}" type="slidenum">
              <a:rPr lang="it-IT" altLang="it-IT"/>
              <a:pPr>
                <a:defRPr/>
              </a:pPr>
              <a:t>‹N›</a:t>
            </a:fld>
            <a:endParaRPr lang="it-IT" altLang="it-IT"/>
          </a:p>
        </p:txBody>
      </p:sp>
    </p:spTree>
    <p:extLst>
      <p:ext uri="{BB962C8B-B14F-4D97-AF65-F5344CB8AC3E}">
        <p14:creationId xmlns:p14="http://schemas.microsoft.com/office/powerpoint/2010/main" val="23801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C345B613-4D7F-4B6D-BDD5-163F78740DC6}"/>
              </a:ext>
            </a:extLst>
          </p:cNvPr>
          <p:cNvGrpSpPr>
            <a:grpSpLocks/>
          </p:cNvGrpSpPr>
          <p:nvPr/>
        </p:nvGrpSpPr>
        <p:grpSpPr bwMode="auto">
          <a:xfrm>
            <a:off x="0" y="6096000"/>
            <a:ext cx="9139238" cy="757238"/>
            <a:chOff x="0" y="3840"/>
            <a:chExt cx="5757" cy="477"/>
          </a:xfrm>
        </p:grpSpPr>
        <p:sp>
          <p:nvSpPr>
            <p:cNvPr id="2" name="Rectangle 2">
              <a:extLst>
                <a:ext uri="{FF2B5EF4-FFF2-40B4-BE49-F238E27FC236}">
                  <a16:creationId xmlns:a16="http://schemas.microsoft.com/office/drawing/2014/main" id="{D0439EFB-E94F-4190-B33E-6A59CCBFF40F}"/>
                </a:ext>
              </a:extLst>
            </p:cNvPr>
            <p:cNvSpPr>
              <a:spLocks noChangeArrowheads="1"/>
            </p:cNvSpPr>
            <p:nvPr/>
          </p:nvSpPr>
          <p:spPr bwMode="auto">
            <a:xfrm>
              <a:off x="0" y="3984"/>
              <a:ext cx="5757" cy="333"/>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sp>
          <p:nvSpPr>
            <p:cNvPr id="1033" name="Rectangle 3">
              <a:extLst>
                <a:ext uri="{FF2B5EF4-FFF2-40B4-BE49-F238E27FC236}">
                  <a16:creationId xmlns:a16="http://schemas.microsoft.com/office/drawing/2014/main" id="{07F1A47E-6061-49C8-8271-7FE6F8D1103E}"/>
                </a:ext>
              </a:extLst>
            </p:cNvPr>
            <p:cNvSpPr>
              <a:spLocks noChangeArrowheads="1"/>
            </p:cNvSpPr>
            <p:nvPr/>
          </p:nvSpPr>
          <p:spPr bwMode="auto">
            <a:xfrm>
              <a:off x="768" y="3840"/>
              <a:ext cx="4989" cy="477"/>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grpSp>
      <p:sp>
        <p:nvSpPr>
          <p:cNvPr id="1027" name="Rectangle 4">
            <a:extLst>
              <a:ext uri="{FF2B5EF4-FFF2-40B4-BE49-F238E27FC236}">
                <a16:creationId xmlns:a16="http://schemas.microsoft.com/office/drawing/2014/main" id="{AF556F5D-67DC-4B8C-AAA3-323FC799EDCA}"/>
              </a:ext>
            </a:extLst>
          </p:cNvPr>
          <p:cNvSpPr>
            <a:spLocks noGrp="1" noChangeArrowheads="1"/>
          </p:cNvSpPr>
          <p:nvPr>
            <p:ph type="title"/>
          </p:nvPr>
        </p:nvSpPr>
        <p:spPr bwMode="auto">
          <a:xfrm>
            <a:off x="1116013" y="409575"/>
            <a:ext cx="75549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 titolo</a:t>
            </a:r>
          </a:p>
        </p:txBody>
      </p:sp>
      <p:sp>
        <p:nvSpPr>
          <p:cNvPr id="1028" name="Rectangle 5">
            <a:extLst>
              <a:ext uri="{FF2B5EF4-FFF2-40B4-BE49-F238E27FC236}">
                <a16:creationId xmlns:a16="http://schemas.microsoft.com/office/drawing/2014/main" id="{A4D69F02-1157-4AF4-8DCA-E1C47C5134AF}"/>
              </a:ext>
            </a:extLst>
          </p:cNvPr>
          <p:cNvSpPr>
            <a:spLocks noGrp="1" noChangeArrowheads="1"/>
          </p:cNvSpPr>
          <p:nvPr>
            <p:ph type="body" idx="1"/>
          </p:nvPr>
        </p:nvSpPr>
        <p:spPr bwMode="auto">
          <a:xfrm>
            <a:off x="1116013" y="1752600"/>
            <a:ext cx="755491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31" name="Rectangle 7">
            <a:extLst>
              <a:ext uri="{FF2B5EF4-FFF2-40B4-BE49-F238E27FC236}">
                <a16:creationId xmlns:a16="http://schemas.microsoft.com/office/drawing/2014/main" id="{0D4A3C4B-2834-429A-99D5-1BD733BA7F67}"/>
              </a:ext>
            </a:extLst>
          </p:cNvPr>
          <p:cNvSpPr>
            <a:spLocks noGrp="1" noChangeArrowheads="1"/>
          </p:cNvSpPr>
          <p:nvPr>
            <p:ph type="ftr"/>
          </p:nvPr>
        </p:nvSpPr>
        <p:spPr bwMode="auto">
          <a:xfrm>
            <a:off x="1258888" y="6283325"/>
            <a:ext cx="5041900"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a:latin typeface="Arial" charset="0"/>
                <a:ea typeface="ＭＳ Ｐゴシック" pitchFamily="34" charset="-128"/>
                <a:cs typeface="+mn-cs"/>
              </a:defRPr>
            </a:lvl1pPr>
          </a:lstStyle>
          <a:p>
            <a:pPr>
              <a:defRPr/>
            </a:pPr>
            <a:r>
              <a:rPr lang="it-IT"/>
              <a:t>Fabio Sciubba, PhD        La Sapienza, Roma</a:t>
            </a:r>
          </a:p>
        </p:txBody>
      </p:sp>
      <p:sp>
        <p:nvSpPr>
          <p:cNvPr id="1030" name="Rectangle 6">
            <a:extLst>
              <a:ext uri="{FF2B5EF4-FFF2-40B4-BE49-F238E27FC236}">
                <a16:creationId xmlns:a16="http://schemas.microsoft.com/office/drawing/2014/main" id="{8FD16AD8-FD42-4A2B-9457-5650397D2264}"/>
              </a:ext>
            </a:extLst>
          </p:cNvPr>
          <p:cNvSpPr>
            <a:spLocks noGrp="1" noChangeArrowheads="1"/>
          </p:cNvSpPr>
          <p:nvPr>
            <p:ph type="dt"/>
          </p:nvPr>
        </p:nvSpPr>
        <p:spPr bwMode="auto">
          <a:xfrm>
            <a:off x="6416675" y="6283325"/>
            <a:ext cx="1900238"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100000"/>
              <a:buFontTx/>
              <a:buNone/>
              <a:defRPr sz="1800">
                <a:latin typeface="Arial" pitchFamily="34" charset="0"/>
                <a:ea typeface="ＭＳ Ｐゴシック" charset="-128"/>
              </a:defRPr>
            </a:lvl1pPr>
          </a:lstStyle>
          <a:p>
            <a:pPr>
              <a:defRPr/>
            </a:pPr>
            <a:fld id="{343EE87F-C107-47D7-B9AA-04840080FC3B}" type="datetime1">
              <a:rPr lang="it-IT"/>
              <a:pPr>
                <a:defRPr/>
              </a:pPr>
              <a:t>02/10/2024</a:t>
            </a:fld>
            <a:endParaRPr lang="it-IT"/>
          </a:p>
        </p:txBody>
      </p:sp>
      <p:sp>
        <p:nvSpPr>
          <p:cNvPr id="1032" name="Rectangle 8">
            <a:extLst>
              <a:ext uri="{FF2B5EF4-FFF2-40B4-BE49-F238E27FC236}">
                <a16:creationId xmlns:a16="http://schemas.microsoft.com/office/drawing/2014/main" id="{6EBD005D-C31C-4006-90B1-8999CAC53E43}"/>
              </a:ext>
            </a:extLst>
          </p:cNvPr>
          <p:cNvSpPr>
            <a:spLocks noGrp="1" noChangeArrowheads="1"/>
          </p:cNvSpPr>
          <p:nvPr>
            <p:ph type="sldNum"/>
          </p:nvPr>
        </p:nvSpPr>
        <p:spPr bwMode="auto">
          <a:xfrm>
            <a:off x="8426450" y="6292850"/>
            <a:ext cx="5381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SzPct val="100000"/>
              <a:defRPr sz="1800"/>
            </a:lvl1pPr>
          </a:lstStyle>
          <a:p>
            <a:pPr>
              <a:defRPr/>
            </a:pPr>
            <a:fld id="{D0A89394-4767-4A0C-84C7-9C14FAAD862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mj-lt"/>
          <a:ea typeface="+mj-ea"/>
          <a:cs typeface="ＭＳ Ｐゴシック" charset="0"/>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822433"/>
          </a:solidFill>
          <a:latin typeface="Arial" charset="0"/>
          <a:ea typeface="ＭＳ Ｐゴシック" pitchFamily="34" charset="-128"/>
          <a:cs typeface="ＭＳ Ｐゴシック" charset="0"/>
        </a:defRPr>
      </a:lvl5pPr>
      <a:lvl6pPr marL="25146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2400" b="1">
          <a:solidFill>
            <a:srgbClr val="822433"/>
          </a:solidFill>
          <a:latin typeface="Arial" charset="0"/>
          <a:ea typeface="ＭＳ Ｐゴシック"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ＭＳ Ｐゴシック"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fontAlgn="base">
        <a:spcBef>
          <a:spcPts val="300"/>
        </a:spcBef>
        <a:spcAft>
          <a:spcPct val="0"/>
        </a:spcAft>
        <a:buClr>
          <a:srgbClr val="000000"/>
        </a:buClr>
        <a:buSzPct val="100000"/>
        <a:buFont typeface="Times New Roman" pitchFamily="18" charset="0"/>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6043415-D199-4C15-A656-B43C5A3D6912}"/>
              </a:ext>
            </a:extLst>
          </p:cNvPr>
          <p:cNvSpPr>
            <a:spLocks noChangeArrowheads="1"/>
          </p:cNvSpPr>
          <p:nvPr/>
        </p:nvSpPr>
        <p:spPr bwMode="auto">
          <a:xfrm>
            <a:off x="0" y="0"/>
            <a:ext cx="9144000" cy="3429000"/>
          </a:xfrm>
          <a:prstGeom prst="rect">
            <a:avLst/>
          </a:pr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it-IT" altLang="it-IT"/>
          </a:p>
        </p:txBody>
      </p:sp>
      <p:pic>
        <p:nvPicPr>
          <p:cNvPr id="4099" name="Picture 4">
            <a:extLst>
              <a:ext uri="{FF2B5EF4-FFF2-40B4-BE49-F238E27FC236}">
                <a16:creationId xmlns:a16="http://schemas.microsoft.com/office/drawing/2014/main" id="{B323D055-E7AB-42E1-81BD-6F0F4C84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5825"/>
            <a:ext cx="9144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7">
            <a:extLst>
              <a:ext uri="{FF2B5EF4-FFF2-40B4-BE49-F238E27FC236}">
                <a16:creationId xmlns:a16="http://schemas.microsoft.com/office/drawing/2014/main" id="{065E0552-8582-4C37-8527-14EAEB82A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Text Box 9">
            <a:extLst>
              <a:ext uri="{FF2B5EF4-FFF2-40B4-BE49-F238E27FC236}">
                <a16:creationId xmlns:a16="http://schemas.microsoft.com/office/drawing/2014/main" id="{19F695BA-3F6D-45C3-AA84-BDA78F4073D1}"/>
              </a:ext>
            </a:extLst>
          </p:cNvPr>
          <p:cNvSpPr txBox="1">
            <a:spLocks noChangeArrowheads="1"/>
          </p:cNvSpPr>
          <p:nvPr/>
        </p:nvSpPr>
        <p:spPr bwMode="auto">
          <a:xfrm>
            <a:off x="881063" y="1341438"/>
            <a:ext cx="7651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algn="ctr">
              <a:buSzPct val="100000"/>
            </a:pPr>
            <a:r>
              <a:rPr lang="it-IT" altLang="it-IT" sz="8000" baseline="30000" dirty="0"/>
              <a:t>Biologia Farmaceutica</a:t>
            </a:r>
            <a:endParaRPr lang="it-IT" altLang="it-IT" sz="8000" dirty="0"/>
          </a:p>
          <a:p>
            <a:pPr algn="ctr">
              <a:buSzPct val="100000"/>
            </a:pPr>
            <a:r>
              <a:rPr lang="it-IT" altLang="it-IT" dirty="0"/>
              <a:t> Prof. Fabio Sciubba</a:t>
            </a:r>
            <a:endParaRPr lang="it-IT" altLang="it-IT"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EA23B7EA-A9C8-4730-9279-AA8AC1884DF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564" t="47283" r="18090" b="26121"/>
          <a:stretch/>
        </p:blipFill>
        <p:spPr>
          <a:xfrm>
            <a:off x="3851920" y="3475180"/>
            <a:ext cx="5256584" cy="2592288"/>
          </a:xfrm>
        </p:spPr>
      </p:pic>
      <p:pic>
        <p:nvPicPr>
          <p:cNvPr id="3" name="Segnaposto contenuto 2">
            <a:extLst>
              <a:ext uri="{FF2B5EF4-FFF2-40B4-BE49-F238E27FC236}">
                <a16:creationId xmlns:a16="http://schemas.microsoft.com/office/drawing/2014/main" id="{47990ACB-0E8E-488F-A937-3EEF4127AA52}"/>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1DF46C00-7EA9-451B-AFF7-D6BAEA2BE96F}"/>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B1137A51-DDCB-49F4-844E-F5EA96598C4C}"/>
              </a:ext>
            </a:extLst>
          </p:cNvPr>
          <p:cNvSpPr txBox="1"/>
          <p:nvPr/>
        </p:nvSpPr>
        <p:spPr>
          <a:xfrm>
            <a:off x="0" y="1268760"/>
            <a:ext cx="9144000" cy="646331"/>
          </a:xfrm>
          <a:prstGeom prst="rect">
            <a:avLst/>
          </a:prstGeom>
          <a:noFill/>
        </p:spPr>
        <p:txBody>
          <a:bodyPr wrap="square" rtlCol="0">
            <a:spAutoFit/>
          </a:bodyPr>
          <a:lstStyle/>
          <a:p>
            <a:pPr algn="just"/>
            <a:r>
              <a:rPr lang="it-IT" sz="1800" dirty="0">
                <a:solidFill>
                  <a:schemeClr val="tx1"/>
                </a:solidFill>
              </a:rPr>
              <a:t>4) </a:t>
            </a:r>
            <a:r>
              <a:rPr lang="it-IT" sz="1800" b="1" dirty="0">
                <a:solidFill>
                  <a:schemeClr val="tx1"/>
                </a:solidFill>
              </a:rPr>
              <a:t>Risposta</a:t>
            </a:r>
            <a:r>
              <a:rPr lang="it-IT" sz="1800" dirty="0">
                <a:solidFill>
                  <a:schemeClr val="tx1"/>
                </a:solidFill>
              </a:rPr>
              <a:t>: l’ultima molecola di segnalazione converte il segnale in una risposta che altera qualche processo cellulare.  </a:t>
            </a:r>
          </a:p>
        </p:txBody>
      </p:sp>
      <p:sp>
        <p:nvSpPr>
          <p:cNvPr id="7" name="CasellaDiTesto 6">
            <a:extLst>
              <a:ext uri="{FF2B5EF4-FFF2-40B4-BE49-F238E27FC236}">
                <a16:creationId xmlns:a16="http://schemas.microsoft.com/office/drawing/2014/main" id="{AA89A8C5-9EC5-401E-9F9F-EE0B59251F47}"/>
              </a:ext>
            </a:extLst>
          </p:cNvPr>
          <p:cNvSpPr txBox="1"/>
          <p:nvPr/>
        </p:nvSpPr>
        <p:spPr>
          <a:xfrm>
            <a:off x="35496" y="2060848"/>
            <a:ext cx="9073008" cy="923330"/>
          </a:xfrm>
          <a:prstGeom prst="rect">
            <a:avLst/>
          </a:prstGeom>
          <a:noFill/>
        </p:spPr>
        <p:txBody>
          <a:bodyPr wrap="square">
            <a:spAutoFit/>
          </a:bodyPr>
          <a:lstStyle/>
          <a:p>
            <a:pPr algn="just"/>
            <a:r>
              <a:rPr lang="it-IT" sz="1800" dirty="0">
                <a:solidFill>
                  <a:schemeClr val="tx1"/>
                </a:solidFill>
              </a:rPr>
              <a:t>Caso Pratico: l’insulina stimola l’assunzione di glucosio ematico da parte di una cellula abbassando il livello di glucosio nel sangue. Inoltre, l’insulina regola il metabolismo di grassi e proteine.</a:t>
            </a:r>
          </a:p>
        </p:txBody>
      </p:sp>
      <p:sp>
        <p:nvSpPr>
          <p:cNvPr id="2" name="CasellaDiTesto 1">
            <a:extLst>
              <a:ext uri="{FF2B5EF4-FFF2-40B4-BE49-F238E27FC236}">
                <a16:creationId xmlns:a16="http://schemas.microsoft.com/office/drawing/2014/main" id="{F0DD6EDE-796B-4D64-A69D-A8828C865AC3}"/>
              </a:ext>
            </a:extLst>
          </p:cNvPr>
          <p:cNvSpPr txBox="1"/>
          <p:nvPr/>
        </p:nvSpPr>
        <p:spPr>
          <a:xfrm>
            <a:off x="153965" y="3284984"/>
            <a:ext cx="3553939" cy="2308324"/>
          </a:xfrm>
          <a:prstGeom prst="rect">
            <a:avLst/>
          </a:prstGeom>
          <a:noFill/>
        </p:spPr>
        <p:txBody>
          <a:bodyPr wrap="square" rtlCol="0">
            <a:spAutoFit/>
          </a:bodyPr>
          <a:lstStyle/>
          <a:p>
            <a:r>
              <a:rPr lang="it-IT" sz="1800" dirty="0">
                <a:solidFill>
                  <a:schemeClr val="tx1"/>
                </a:solidFill>
              </a:rPr>
              <a:t>Altre risposte:</a:t>
            </a:r>
          </a:p>
          <a:p>
            <a:endParaRPr lang="it-IT" sz="1800" dirty="0">
              <a:solidFill>
                <a:schemeClr val="tx1"/>
              </a:solidFill>
            </a:endParaRPr>
          </a:p>
          <a:p>
            <a:pPr marL="285750" indent="-285750">
              <a:buFontTx/>
              <a:buChar char="-"/>
            </a:pPr>
            <a:r>
              <a:rPr lang="it-IT" sz="1800" dirty="0">
                <a:solidFill>
                  <a:schemeClr val="tx1"/>
                </a:solidFill>
              </a:rPr>
              <a:t>apertura/chiusura canali ionici</a:t>
            </a:r>
          </a:p>
          <a:p>
            <a:pPr marL="285750" indent="-285750">
              <a:buFontTx/>
              <a:buChar char="-"/>
            </a:pPr>
            <a:r>
              <a:rPr lang="it-IT" sz="1800" dirty="0">
                <a:solidFill>
                  <a:schemeClr val="tx1"/>
                </a:solidFill>
              </a:rPr>
              <a:t>Inibizione geni nel nucleo</a:t>
            </a:r>
          </a:p>
          <a:p>
            <a:endParaRPr lang="it-IT" sz="1800" dirty="0">
              <a:solidFill>
                <a:schemeClr val="tx1"/>
              </a:solidFill>
            </a:endParaRPr>
          </a:p>
          <a:p>
            <a:r>
              <a:rPr lang="it-IT" sz="1800" dirty="0">
                <a:solidFill>
                  <a:schemeClr val="tx1"/>
                </a:solidFill>
              </a:rPr>
              <a:t>Dopo che una molecola ha svolto il suo ruolo, deve essere inattivata.</a:t>
            </a:r>
            <a:endParaRPr lang="en-GB" sz="1800" dirty="0">
              <a:solidFill>
                <a:schemeClr val="tx1"/>
              </a:solidFill>
            </a:endParaRPr>
          </a:p>
        </p:txBody>
      </p:sp>
    </p:spTree>
    <p:extLst>
      <p:ext uri="{BB962C8B-B14F-4D97-AF65-F5344CB8AC3E}">
        <p14:creationId xmlns:p14="http://schemas.microsoft.com/office/powerpoint/2010/main" val="71252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63AF50F8-2895-457F-BEF9-1627436AC07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24E9D09B-9AC4-4827-90B9-8DC2E2305770}"/>
              </a:ext>
            </a:extLst>
          </p:cNvPr>
          <p:cNvSpPr txBox="1"/>
          <p:nvPr/>
        </p:nvSpPr>
        <p:spPr>
          <a:xfrm>
            <a:off x="3716638" y="692696"/>
            <a:ext cx="1710725" cy="369332"/>
          </a:xfrm>
          <a:prstGeom prst="rect">
            <a:avLst/>
          </a:prstGeom>
          <a:noFill/>
        </p:spPr>
        <p:txBody>
          <a:bodyPr wrap="none" rtlCol="0">
            <a:spAutoFit/>
          </a:bodyPr>
          <a:lstStyle/>
          <a:p>
            <a:r>
              <a:rPr lang="it-IT" sz="1800" dirty="0">
                <a:solidFill>
                  <a:schemeClr val="tx1"/>
                </a:solidFill>
              </a:rPr>
              <a:t>Invio di segnali</a:t>
            </a:r>
            <a:endParaRPr lang="en-GB" sz="1800" dirty="0">
              <a:solidFill>
                <a:schemeClr val="tx1"/>
              </a:solidFill>
            </a:endParaRPr>
          </a:p>
        </p:txBody>
      </p:sp>
      <p:sp>
        <p:nvSpPr>
          <p:cNvPr id="5" name="CasellaDiTesto 4">
            <a:extLst>
              <a:ext uri="{FF2B5EF4-FFF2-40B4-BE49-F238E27FC236}">
                <a16:creationId xmlns:a16="http://schemas.microsoft.com/office/drawing/2014/main" id="{3F8DF51B-91A0-4E66-BCFF-DAC528852D78}"/>
              </a:ext>
            </a:extLst>
          </p:cNvPr>
          <p:cNvSpPr txBox="1"/>
          <p:nvPr/>
        </p:nvSpPr>
        <p:spPr>
          <a:xfrm>
            <a:off x="251520" y="1412776"/>
            <a:ext cx="5878532" cy="1754326"/>
          </a:xfrm>
          <a:prstGeom prst="rect">
            <a:avLst/>
          </a:prstGeom>
          <a:noFill/>
        </p:spPr>
        <p:txBody>
          <a:bodyPr wrap="none" rtlCol="0">
            <a:spAutoFit/>
          </a:bodyPr>
          <a:lstStyle/>
          <a:p>
            <a:r>
              <a:rPr lang="it-IT" sz="1800" dirty="0">
                <a:solidFill>
                  <a:schemeClr val="tx1"/>
                </a:solidFill>
              </a:rPr>
              <a:t>Le cellule possono comunicare con numerose modalità:</a:t>
            </a:r>
          </a:p>
          <a:p>
            <a:r>
              <a:rPr lang="it-IT" sz="1800" dirty="0">
                <a:solidFill>
                  <a:schemeClr val="tx1"/>
                </a:solidFill>
              </a:rPr>
              <a:t> </a:t>
            </a:r>
          </a:p>
          <a:p>
            <a:pPr marL="285750" indent="-285750">
              <a:buFontTx/>
              <a:buChar char="-"/>
            </a:pPr>
            <a:r>
              <a:rPr lang="it-IT" sz="1800" dirty="0">
                <a:solidFill>
                  <a:schemeClr val="tx1"/>
                </a:solidFill>
              </a:rPr>
              <a:t>Contatto diretto tramite le giunzioni cellulari,</a:t>
            </a:r>
          </a:p>
          <a:p>
            <a:pPr marL="285750" indent="-285750">
              <a:buFontTx/>
              <a:buChar char="-"/>
            </a:pPr>
            <a:r>
              <a:rPr lang="it-IT" sz="1800" dirty="0">
                <a:solidFill>
                  <a:schemeClr val="tx1"/>
                </a:solidFill>
              </a:rPr>
              <a:t>Segnali elettrici,</a:t>
            </a:r>
          </a:p>
          <a:p>
            <a:pPr marL="285750" indent="-285750">
              <a:buFontTx/>
              <a:buChar char="-"/>
            </a:pPr>
            <a:r>
              <a:rPr lang="it-IT" sz="1800" dirty="0">
                <a:solidFill>
                  <a:schemeClr val="tx1"/>
                </a:solidFill>
              </a:rPr>
              <a:t>Contatti temporanei,</a:t>
            </a:r>
          </a:p>
          <a:p>
            <a:pPr marL="285750" indent="-285750">
              <a:buFontTx/>
              <a:buChar char="-"/>
            </a:pPr>
            <a:r>
              <a:rPr lang="it-IT" sz="1800" dirty="0">
                <a:solidFill>
                  <a:schemeClr val="tx1"/>
                </a:solidFill>
              </a:rPr>
              <a:t>Segnali chimici.</a:t>
            </a:r>
            <a:endParaRPr lang="en-GB" sz="1800" dirty="0">
              <a:solidFill>
                <a:schemeClr val="tx1"/>
              </a:solidFill>
            </a:endParaRPr>
          </a:p>
        </p:txBody>
      </p:sp>
      <p:sp>
        <p:nvSpPr>
          <p:cNvPr id="6" name="CasellaDiTesto 5">
            <a:extLst>
              <a:ext uri="{FF2B5EF4-FFF2-40B4-BE49-F238E27FC236}">
                <a16:creationId xmlns:a16="http://schemas.microsoft.com/office/drawing/2014/main" id="{539BBE0C-12CE-4149-B06B-2A856A2A799E}"/>
              </a:ext>
            </a:extLst>
          </p:cNvPr>
          <p:cNvSpPr txBox="1"/>
          <p:nvPr/>
        </p:nvSpPr>
        <p:spPr>
          <a:xfrm>
            <a:off x="143508" y="3429000"/>
            <a:ext cx="8856984" cy="1754326"/>
          </a:xfrm>
          <a:prstGeom prst="rect">
            <a:avLst/>
          </a:prstGeom>
          <a:noFill/>
        </p:spPr>
        <p:txBody>
          <a:bodyPr wrap="square" rtlCol="0">
            <a:spAutoFit/>
          </a:bodyPr>
          <a:lstStyle/>
          <a:p>
            <a:pPr algn="just"/>
            <a:r>
              <a:rPr lang="it-IT" sz="1800" dirty="0">
                <a:solidFill>
                  <a:schemeClr val="tx1"/>
                </a:solidFill>
              </a:rPr>
              <a:t>Nel caso di cellule animali, le giunzioni comunicanti permettono una rapida trasmissione di ioni e altre molecole (</a:t>
            </a:r>
            <a:r>
              <a:rPr lang="it-IT" sz="1800" dirty="0" err="1">
                <a:solidFill>
                  <a:schemeClr val="tx1"/>
                </a:solidFill>
              </a:rPr>
              <a:t>signalling</a:t>
            </a:r>
            <a:r>
              <a:rPr lang="it-IT" sz="1800" dirty="0">
                <a:solidFill>
                  <a:schemeClr val="tx1"/>
                </a:solidFill>
              </a:rPr>
              <a:t> sia chimico che elettrico). Un esempio è il muscolo cardiaco, in cui queste giunzioni sono fondamentali per la contrazione  sincronizzata del </a:t>
            </a:r>
            <a:r>
              <a:rPr lang="it-IT" sz="1800" dirty="0" err="1">
                <a:solidFill>
                  <a:schemeClr val="tx1"/>
                </a:solidFill>
              </a:rPr>
              <a:t>battico</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Nel caso delle piante, i </a:t>
            </a:r>
            <a:r>
              <a:rPr lang="it-IT" sz="1800" dirty="0" err="1">
                <a:solidFill>
                  <a:schemeClr val="tx1"/>
                </a:solidFill>
              </a:rPr>
              <a:t>plasmodermi</a:t>
            </a:r>
            <a:r>
              <a:rPr lang="it-IT" sz="1800" dirty="0">
                <a:solidFill>
                  <a:schemeClr val="tx1"/>
                </a:solidFill>
              </a:rPr>
              <a:t> assolvono una funzione analoga.</a:t>
            </a:r>
            <a:endParaRPr lang="en-GB"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606BBA65-5D50-4A7F-8546-4E6787F8ACA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304" r="6112" b="79844"/>
          <a:stretch/>
        </p:blipFill>
        <p:spPr>
          <a:xfrm>
            <a:off x="2518313" y="3721001"/>
            <a:ext cx="4107374" cy="1879371"/>
          </a:xfrm>
        </p:spPr>
      </p:pic>
      <p:pic>
        <p:nvPicPr>
          <p:cNvPr id="3" name="Segnaposto contenuto 2">
            <a:extLst>
              <a:ext uri="{FF2B5EF4-FFF2-40B4-BE49-F238E27FC236}">
                <a16:creationId xmlns:a16="http://schemas.microsoft.com/office/drawing/2014/main" id="{7CA591B1-2F6D-4794-A131-70DC750164F7}"/>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3AF50F8-2895-457F-BEF9-1627436AC07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24E9D09B-9AC4-4827-90B9-8DC2E2305770}"/>
              </a:ext>
            </a:extLst>
          </p:cNvPr>
          <p:cNvSpPr txBox="1"/>
          <p:nvPr/>
        </p:nvSpPr>
        <p:spPr>
          <a:xfrm>
            <a:off x="3716638" y="692696"/>
            <a:ext cx="1710725" cy="369332"/>
          </a:xfrm>
          <a:prstGeom prst="rect">
            <a:avLst/>
          </a:prstGeom>
          <a:noFill/>
        </p:spPr>
        <p:txBody>
          <a:bodyPr wrap="none" rtlCol="0">
            <a:spAutoFit/>
          </a:bodyPr>
          <a:lstStyle/>
          <a:p>
            <a:r>
              <a:rPr lang="it-IT" sz="1800" dirty="0">
                <a:solidFill>
                  <a:schemeClr val="tx1"/>
                </a:solidFill>
              </a:rPr>
              <a:t>Invio di segnali</a:t>
            </a:r>
            <a:endParaRPr lang="en-GB" sz="1800" dirty="0">
              <a:solidFill>
                <a:schemeClr val="tx1"/>
              </a:solidFill>
            </a:endParaRPr>
          </a:p>
        </p:txBody>
      </p:sp>
      <p:sp>
        <p:nvSpPr>
          <p:cNvPr id="5" name="CasellaDiTesto 4">
            <a:extLst>
              <a:ext uri="{FF2B5EF4-FFF2-40B4-BE49-F238E27FC236}">
                <a16:creationId xmlns:a16="http://schemas.microsoft.com/office/drawing/2014/main" id="{3F8DF51B-91A0-4E66-BCFF-DAC528852D78}"/>
              </a:ext>
            </a:extLst>
          </p:cNvPr>
          <p:cNvSpPr txBox="1"/>
          <p:nvPr/>
        </p:nvSpPr>
        <p:spPr>
          <a:xfrm>
            <a:off x="153965" y="1412776"/>
            <a:ext cx="8885449" cy="2031325"/>
          </a:xfrm>
          <a:prstGeom prst="rect">
            <a:avLst/>
          </a:prstGeom>
          <a:noFill/>
        </p:spPr>
        <p:txBody>
          <a:bodyPr wrap="square" rtlCol="0">
            <a:spAutoFit/>
          </a:bodyPr>
          <a:lstStyle/>
          <a:p>
            <a:pPr algn="just"/>
            <a:r>
              <a:rPr lang="it-IT" sz="1800" dirty="0">
                <a:solidFill>
                  <a:schemeClr val="tx1"/>
                </a:solidFill>
              </a:rPr>
              <a:t>Le cellule sono in grado di trasmettere segnali anche se non direttamente in contatto tra loro. Negli </a:t>
            </a:r>
            <a:r>
              <a:rPr lang="it-IT" sz="1800" b="1" dirty="0">
                <a:solidFill>
                  <a:schemeClr val="tx1"/>
                </a:solidFill>
              </a:rPr>
              <a:t>animali</a:t>
            </a:r>
            <a:r>
              <a:rPr lang="it-IT" sz="1800" dirty="0">
                <a:solidFill>
                  <a:schemeClr val="tx1"/>
                </a:solidFill>
              </a:rPr>
              <a:t> alcuni </a:t>
            </a:r>
            <a:r>
              <a:rPr lang="it-IT" sz="1800" b="1" dirty="0">
                <a:solidFill>
                  <a:schemeClr val="tx1"/>
                </a:solidFill>
              </a:rPr>
              <a:t>neuroni</a:t>
            </a:r>
            <a:r>
              <a:rPr lang="it-IT" sz="1800" dirty="0">
                <a:solidFill>
                  <a:schemeClr val="tx1"/>
                </a:solidFill>
              </a:rPr>
              <a:t> comunicano mediante segnali elettrici, ma la maggior parte la fa rilasciando segnali chimici chiamati </a:t>
            </a:r>
            <a:r>
              <a:rPr lang="it-IT" sz="1800" b="1" dirty="0">
                <a:solidFill>
                  <a:schemeClr val="tx1"/>
                </a:solidFill>
              </a:rPr>
              <a:t>neurotrasmettitori</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Queste molecole diffondo attraverso spazi detti </a:t>
            </a:r>
            <a:r>
              <a:rPr lang="it-IT" sz="1800" i="1" dirty="0">
                <a:solidFill>
                  <a:schemeClr val="tx1"/>
                </a:solidFill>
              </a:rPr>
              <a:t>sinapsi</a:t>
            </a:r>
            <a:r>
              <a:rPr lang="it-IT" sz="1800" dirty="0">
                <a:solidFill>
                  <a:schemeClr val="tx1"/>
                </a:solidFill>
              </a:rPr>
              <a:t> tra i neuroni. Alcuni neurotrasmettitori sono acetilcolina, noradrenalina, dopamina, serotonina e altri per un totale di circa 60 molecole diverse.</a:t>
            </a:r>
            <a:endParaRPr lang="en-GB" sz="1800" dirty="0">
              <a:solidFill>
                <a:schemeClr val="tx1"/>
              </a:solidFill>
            </a:endParaRPr>
          </a:p>
        </p:txBody>
      </p:sp>
    </p:spTree>
    <p:extLst>
      <p:ext uri="{BB962C8B-B14F-4D97-AF65-F5344CB8AC3E}">
        <p14:creationId xmlns:p14="http://schemas.microsoft.com/office/powerpoint/2010/main" val="248061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606BBA65-5D50-4A7F-8546-4E6787F8ACA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208" t="20340" r="7208" b="62712"/>
          <a:stretch/>
        </p:blipFill>
        <p:spPr>
          <a:xfrm>
            <a:off x="2518313" y="3284984"/>
            <a:ext cx="4107374" cy="1580207"/>
          </a:xfrm>
        </p:spPr>
      </p:pic>
      <p:pic>
        <p:nvPicPr>
          <p:cNvPr id="3" name="Segnaposto contenuto 2">
            <a:extLst>
              <a:ext uri="{FF2B5EF4-FFF2-40B4-BE49-F238E27FC236}">
                <a16:creationId xmlns:a16="http://schemas.microsoft.com/office/drawing/2014/main" id="{7CA591B1-2F6D-4794-A131-70DC750164F7}"/>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3AF50F8-2895-457F-BEF9-1627436AC07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24E9D09B-9AC4-4827-90B9-8DC2E2305770}"/>
              </a:ext>
            </a:extLst>
          </p:cNvPr>
          <p:cNvSpPr txBox="1"/>
          <p:nvPr/>
        </p:nvSpPr>
        <p:spPr>
          <a:xfrm>
            <a:off x="3716638" y="692696"/>
            <a:ext cx="1710725" cy="369332"/>
          </a:xfrm>
          <a:prstGeom prst="rect">
            <a:avLst/>
          </a:prstGeom>
          <a:noFill/>
        </p:spPr>
        <p:txBody>
          <a:bodyPr wrap="none" rtlCol="0">
            <a:spAutoFit/>
          </a:bodyPr>
          <a:lstStyle/>
          <a:p>
            <a:r>
              <a:rPr lang="it-IT" sz="1800" dirty="0">
                <a:solidFill>
                  <a:schemeClr val="tx1"/>
                </a:solidFill>
              </a:rPr>
              <a:t>Invio di segnali</a:t>
            </a:r>
            <a:endParaRPr lang="en-GB" sz="1800" dirty="0">
              <a:solidFill>
                <a:schemeClr val="tx1"/>
              </a:solidFill>
            </a:endParaRPr>
          </a:p>
        </p:txBody>
      </p:sp>
      <p:sp>
        <p:nvSpPr>
          <p:cNvPr id="5" name="CasellaDiTesto 4">
            <a:extLst>
              <a:ext uri="{FF2B5EF4-FFF2-40B4-BE49-F238E27FC236}">
                <a16:creationId xmlns:a16="http://schemas.microsoft.com/office/drawing/2014/main" id="{3F8DF51B-91A0-4E66-BCFF-DAC528852D78}"/>
              </a:ext>
            </a:extLst>
          </p:cNvPr>
          <p:cNvSpPr txBox="1"/>
          <p:nvPr/>
        </p:nvSpPr>
        <p:spPr>
          <a:xfrm>
            <a:off x="153965" y="1412776"/>
            <a:ext cx="8885449" cy="923330"/>
          </a:xfrm>
          <a:prstGeom prst="rect">
            <a:avLst/>
          </a:prstGeom>
          <a:noFill/>
        </p:spPr>
        <p:txBody>
          <a:bodyPr wrap="square" rtlCol="0">
            <a:spAutoFit/>
          </a:bodyPr>
          <a:lstStyle/>
          <a:p>
            <a:pPr algn="just"/>
            <a:r>
              <a:rPr lang="it-IT" sz="1800" dirty="0">
                <a:solidFill>
                  <a:schemeClr val="tx1"/>
                </a:solidFill>
              </a:rPr>
              <a:t>Sempre negli animali, molte cellule del </a:t>
            </a:r>
            <a:r>
              <a:rPr lang="it-IT" sz="1800" b="1" dirty="0">
                <a:solidFill>
                  <a:schemeClr val="tx1"/>
                </a:solidFill>
              </a:rPr>
              <a:t>sistema immunitario </a:t>
            </a:r>
            <a:r>
              <a:rPr lang="it-IT" sz="1800" dirty="0">
                <a:solidFill>
                  <a:schemeClr val="tx1"/>
                </a:solidFill>
              </a:rPr>
              <a:t>producono </a:t>
            </a:r>
            <a:r>
              <a:rPr lang="it-IT" sz="1800" b="1" dirty="0">
                <a:solidFill>
                  <a:schemeClr val="tx1"/>
                </a:solidFill>
              </a:rPr>
              <a:t>molecole</a:t>
            </a:r>
            <a:r>
              <a:rPr lang="it-IT" sz="1800" dirty="0">
                <a:solidFill>
                  <a:schemeClr val="tx1"/>
                </a:solidFill>
              </a:rPr>
              <a:t> specifiche </a:t>
            </a:r>
            <a:r>
              <a:rPr lang="it-IT" sz="1800" b="1" dirty="0">
                <a:solidFill>
                  <a:schemeClr val="tx1"/>
                </a:solidFill>
              </a:rPr>
              <a:t>esposte sulla superficie </a:t>
            </a:r>
            <a:r>
              <a:rPr lang="it-IT" sz="1800" dirty="0">
                <a:solidFill>
                  <a:schemeClr val="tx1"/>
                </a:solidFill>
              </a:rPr>
              <a:t>cellulare. Queste cellule riconoscono segnali chimici e </a:t>
            </a:r>
            <a:r>
              <a:rPr lang="it-IT" sz="1800" b="1" dirty="0">
                <a:solidFill>
                  <a:schemeClr val="tx1"/>
                </a:solidFill>
              </a:rPr>
              <a:t>comunicano</a:t>
            </a:r>
            <a:r>
              <a:rPr lang="it-IT" sz="1800" dirty="0">
                <a:solidFill>
                  <a:schemeClr val="tx1"/>
                </a:solidFill>
              </a:rPr>
              <a:t> tra loro stabilendo </a:t>
            </a:r>
            <a:r>
              <a:rPr lang="it-IT" sz="1800" b="1" dirty="0">
                <a:solidFill>
                  <a:schemeClr val="tx1"/>
                </a:solidFill>
              </a:rPr>
              <a:t>contatti diretti</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78644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606BBA65-5D50-4A7F-8546-4E6787F8ACA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222" t="37843" r="6194" b="41305"/>
          <a:stretch/>
        </p:blipFill>
        <p:spPr>
          <a:xfrm>
            <a:off x="2518313" y="3789040"/>
            <a:ext cx="4107374" cy="1944216"/>
          </a:xfrm>
        </p:spPr>
      </p:pic>
      <p:pic>
        <p:nvPicPr>
          <p:cNvPr id="3" name="Segnaposto contenuto 2">
            <a:extLst>
              <a:ext uri="{FF2B5EF4-FFF2-40B4-BE49-F238E27FC236}">
                <a16:creationId xmlns:a16="http://schemas.microsoft.com/office/drawing/2014/main" id="{7CA591B1-2F6D-4794-A131-70DC750164F7}"/>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3AF50F8-2895-457F-BEF9-1627436AC07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24E9D09B-9AC4-4827-90B9-8DC2E2305770}"/>
              </a:ext>
            </a:extLst>
          </p:cNvPr>
          <p:cNvSpPr txBox="1"/>
          <p:nvPr/>
        </p:nvSpPr>
        <p:spPr>
          <a:xfrm>
            <a:off x="3716638" y="692696"/>
            <a:ext cx="1710725" cy="369332"/>
          </a:xfrm>
          <a:prstGeom prst="rect">
            <a:avLst/>
          </a:prstGeom>
          <a:noFill/>
        </p:spPr>
        <p:txBody>
          <a:bodyPr wrap="none" rtlCol="0">
            <a:spAutoFit/>
          </a:bodyPr>
          <a:lstStyle/>
          <a:p>
            <a:r>
              <a:rPr lang="it-IT" sz="1800" dirty="0">
                <a:solidFill>
                  <a:schemeClr val="tx1"/>
                </a:solidFill>
              </a:rPr>
              <a:t>Invio di segnali</a:t>
            </a:r>
            <a:endParaRPr lang="en-GB" sz="1800" dirty="0">
              <a:solidFill>
                <a:schemeClr val="tx1"/>
              </a:solidFill>
            </a:endParaRPr>
          </a:p>
        </p:txBody>
      </p:sp>
      <p:sp>
        <p:nvSpPr>
          <p:cNvPr id="5" name="CasellaDiTesto 4">
            <a:extLst>
              <a:ext uri="{FF2B5EF4-FFF2-40B4-BE49-F238E27FC236}">
                <a16:creationId xmlns:a16="http://schemas.microsoft.com/office/drawing/2014/main" id="{3F8DF51B-91A0-4E66-BCFF-DAC528852D78}"/>
              </a:ext>
            </a:extLst>
          </p:cNvPr>
          <p:cNvSpPr txBox="1"/>
          <p:nvPr/>
        </p:nvSpPr>
        <p:spPr>
          <a:xfrm>
            <a:off x="153965" y="1412776"/>
            <a:ext cx="8885449" cy="2031325"/>
          </a:xfrm>
          <a:prstGeom prst="rect">
            <a:avLst/>
          </a:prstGeom>
          <a:noFill/>
        </p:spPr>
        <p:txBody>
          <a:bodyPr wrap="square" rtlCol="0">
            <a:spAutoFit/>
          </a:bodyPr>
          <a:lstStyle/>
          <a:p>
            <a:pPr algn="just"/>
            <a:r>
              <a:rPr lang="it-IT" sz="1800" b="1" dirty="0">
                <a:solidFill>
                  <a:schemeClr val="tx1"/>
                </a:solidFill>
              </a:rPr>
              <a:t>Cellule specializzate </a:t>
            </a:r>
            <a:r>
              <a:rPr lang="it-IT" sz="1800" dirty="0">
                <a:solidFill>
                  <a:schemeClr val="tx1"/>
                </a:solidFill>
              </a:rPr>
              <a:t>di piante e animali secernono molecole dette </a:t>
            </a:r>
            <a:r>
              <a:rPr lang="it-IT" sz="1800" b="1" dirty="0">
                <a:solidFill>
                  <a:schemeClr val="tx1"/>
                </a:solidFill>
              </a:rPr>
              <a:t>ormoni</a:t>
            </a:r>
            <a:r>
              <a:rPr lang="it-IT" sz="1800" dirty="0">
                <a:solidFill>
                  <a:schemeClr val="tx1"/>
                </a:solidFill>
              </a:rPr>
              <a:t>, che si </a:t>
            </a:r>
            <a:r>
              <a:rPr lang="it-IT" sz="1800" b="1" dirty="0">
                <a:solidFill>
                  <a:schemeClr val="tx1"/>
                </a:solidFill>
              </a:rPr>
              <a:t>spostano</a:t>
            </a:r>
            <a:r>
              <a:rPr lang="it-IT" sz="1800" dirty="0">
                <a:solidFill>
                  <a:schemeClr val="tx1"/>
                </a:solidFill>
              </a:rPr>
              <a:t> attraverso l’organismo </a:t>
            </a:r>
            <a:r>
              <a:rPr lang="it-IT" sz="1800" b="1" dirty="0">
                <a:solidFill>
                  <a:schemeClr val="tx1"/>
                </a:solidFill>
              </a:rPr>
              <a:t>lontano</a:t>
            </a:r>
            <a:r>
              <a:rPr lang="it-IT" sz="1800" dirty="0">
                <a:solidFill>
                  <a:schemeClr val="tx1"/>
                </a:solidFill>
              </a:rPr>
              <a:t> dalla cellula che le produce e rilascia (</a:t>
            </a:r>
            <a:r>
              <a:rPr lang="it-IT" sz="1800" b="1" dirty="0">
                <a:solidFill>
                  <a:schemeClr val="tx1"/>
                </a:solidFill>
              </a:rPr>
              <a:t>cellule endocrine</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Negli animali queste cellule sono organizzate in ghiandole endocrine che, non avendo dotti, secernono gli ormoni nel liquido interstiziale circostante, per poi diffondere nei capillari e raggiungere gli organi bersaglio grazie alla circolazione sanguigna.</a:t>
            </a:r>
            <a:endParaRPr lang="en-GB" sz="1800" dirty="0">
              <a:solidFill>
                <a:schemeClr val="tx1"/>
              </a:solidFill>
            </a:endParaRPr>
          </a:p>
        </p:txBody>
      </p:sp>
    </p:spTree>
    <p:extLst>
      <p:ext uri="{BB962C8B-B14F-4D97-AF65-F5344CB8AC3E}">
        <p14:creationId xmlns:p14="http://schemas.microsoft.com/office/powerpoint/2010/main" val="82976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2">
            <a:extLst>
              <a:ext uri="{FF2B5EF4-FFF2-40B4-BE49-F238E27FC236}">
                <a16:creationId xmlns:a16="http://schemas.microsoft.com/office/drawing/2014/main" id="{606BBA65-5D50-4A7F-8546-4E6787F8ACA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694" t="58694" r="7722" b="20454"/>
          <a:stretch/>
        </p:blipFill>
        <p:spPr>
          <a:xfrm>
            <a:off x="2518313" y="4121372"/>
            <a:ext cx="4107374" cy="1944216"/>
          </a:xfrm>
        </p:spPr>
      </p:pic>
      <p:pic>
        <p:nvPicPr>
          <p:cNvPr id="3" name="Segnaposto contenuto 2">
            <a:extLst>
              <a:ext uri="{FF2B5EF4-FFF2-40B4-BE49-F238E27FC236}">
                <a16:creationId xmlns:a16="http://schemas.microsoft.com/office/drawing/2014/main" id="{7CA591B1-2F6D-4794-A131-70DC750164F7}"/>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63AF50F8-2895-457F-BEF9-1627436AC07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24E9D09B-9AC4-4827-90B9-8DC2E2305770}"/>
              </a:ext>
            </a:extLst>
          </p:cNvPr>
          <p:cNvSpPr txBox="1"/>
          <p:nvPr/>
        </p:nvSpPr>
        <p:spPr>
          <a:xfrm>
            <a:off x="3716638" y="692696"/>
            <a:ext cx="1710725" cy="369332"/>
          </a:xfrm>
          <a:prstGeom prst="rect">
            <a:avLst/>
          </a:prstGeom>
          <a:noFill/>
        </p:spPr>
        <p:txBody>
          <a:bodyPr wrap="none" rtlCol="0">
            <a:spAutoFit/>
          </a:bodyPr>
          <a:lstStyle/>
          <a:p>
            <a:r>
              <a:rPr lang="it-IT" sz="1800" dirty="0">
                <a:solidFill>
                  <a:schemeClr val="tx1"/>
                </a:solidFill>
              </a:rPr>
              <a:t>Invio di segnali</a:t>
            </a:r>
            <a:endParaRPr lang="en-GB" sz="1800" dirty="0">
              <a:solidFill>
                <a:schemeClr val="tx1"/>
              </a:solidFill>
            </a:endParaRPr>
          </a:p>
        </p:txBody>
      </p:sp>
      <p:sp>
        <p:nvSpPr>
          <p:cNvPr id="5" name="CasellaDiTesto 4">
            <a:extLst>
              <a:ext uri="{FF2B5EF4-FFF2-40B4-BE49-F238E27FC236}">
                <a16:creationId xmlns:a16="http://schemas.microsoft.com/office/drawing/2014/main" id="{3F8DF51B-91A0-4E66-BCFF-DAC528852D78}"/>
              </a:ext>
            </a:extLst>
          </p:cNvPr>
          <p:cNvSpPr txBox="1"/>
          <p:nvPr/>
        </p:nvSpPr>
        <p:spPr>
          <a:xfrm>
            <a:off x="153965" y="1412776"/>
            <a:ext cx="8885449" cy="2585323"/>
          </a:xfrm>
          <a:prstGeom prst="rect">
            <a:avLst/>
          </a:prstGeom>
          <a:noFill/>
        </p:spPr>
        <p:txBody>
          <a:bodyPr wrap="square" rtlCol="0">
            <a:spAutoFit/>
          </a:bodyPr>
          <a:lstStyle/>
          <a:p>
            <a:pPr algn="just"/>
            <a:r>
              <a:rPr lang="it-IT" sz="1800" dirty="0">
                <a:solidFill>
                  <a:schemeClr val="tx1"/>
                </a:solidFill>
              </a:rPr>
              <a:t>Alcuni tipi di cellule producono </a:t>
            </a:r>
            <a:r>
              <a:rPr lang="it-IT" sz="1800" b="1" dirty="0">
                <a:solidFill>
                  <a:schemeClr val="tx1"/>
                </a:solidFill>
              </a:rPr>
              <a:t>regolatori locali </a:t>
            </a:r>
            <a:r>
              <a:rPr lang="it-IT" sz="1800" dirty="0">
                <a:solidFill>
                  <a:schemeClr val="tx1"/>
                </a:solidFill>
              </a:rPr>
              <a:t>che agiscono solo nelle </a:t>
            </a:r>
            <a:r>
              <a:rPr lang="it-IT" sz="1800" b="1" dirty="0">
                <a:solidFill>
                  <a:schemeClr val="tx1"/>
                </a:solidFill>
              </a:rPr>
              <a:t>vicinanze</a:t>
            </a:r>
            <a:r>
              <a:rPr lang="it-IT" sz="1800" dirty="0">
                <a:solidFill>
                  <a:schemeClr val="tx1"/>
                </a:solidFill>
              </a:rPr>
              <a:t> del luogo di produzione. Si diffondono attraverso il </a:t>
            </a:r>
            <a:r>
              <a:rPr lang="it-IT" sz="1800" b="1" dirty="0">
                <a:solidFill>
                  <a:schemeClr val="tx1"/>
                </a:solidFill>
              </a:rPr>
              <a:t>fluido interstiziale </a:t>
            </a:r>
            <a:r>
              <a:rPr lang="it-IT" sz="1800" dirty="0">
                <a:solidFill>
                  <a:schemeClr val="tx1"/>
                </a:solidFill>
              </a:rPr>
              <a:t>senza arrivare al sistema circolatorio dell’organismo (animale o vegetale)</a:t>
            </a:r>
            <a:r>
              <a:rPr lang="it-IT" sz="1800" b="1" dirty="0">
                <a:solidFill>
                  <a:schemeClr val="tx1"/>
                </a:solidFill>
              </a:rPr>
              <a:t>.</a:t>
            </a:r>
          </a:p>
          <a:p>
            <a:pPr algn="just"/>
            <a:endParaRPr lang="it-IT" sz="1800" dirty="0">
              <a:solidFill>
                <a:schemeClr val="tx1"/>
              </a:solidFill>
            </a:endParaRPr>
          </a:p>
          <a:p>
            <a:pPr algn="just"/>
            <a:r>
              <a:rPr lang="it-IT" sz="1800" dirty="0">
                <a:solidFill>
                  <a:schemeClr val="tx1"/>
                </a:solidFill>
              </a:rPr>
              <a:t>Il processo si definisce </a:t>
            </a:r>
            <a:r>
              <a:rPr lang="it-IT" sz="1800" b="1" dirty="0">
                <a:solidFill>
                  <a:schemeClr val="tx1"/>
                </a:solidFill>
              </a:rPr>
              <a:t>regolazione paracrina </a:t>
            </a:r>
            <a:r>
              <a:rPr lang="it-IT" sz="1800" dirty="0">
                <a:solidFill>
                  <a:schemeClr val="tx1"/>
                </a:solidFill>
              </a:rPr>
              <a:t>ed un esempio di regolatore è </a:t>
            </a:r>
            <a:r>
              <a:rPr lang="it-IT" sz="1800" b="1" dirty="0">
                <a:solidFill>
                  <a:schemeClr val="tx1"/>
                </a:solidFill>
              </a:rPr>
              <a:t>l’istamina</a:t>
            </a:r>
            <a:r>
              <a:rPr lang="it-IT" sz="1800" dirty="0">
                <a:solidFill>
                  <a:schemeClr val="tx1"/>
                </a:solidFill>
              </a:rPr>
              <a:t>. È immagazzinata in cellule del sistema immunitario e rilasciata in risposta a reazioni allergiche, lesioni o infezioni. Altre molecole solo </a:t>
            </a:r>
            <a:r>
              <a:rPr lang="it-IT" sz="1800" b="1" dirty="0">
                <a:solidFill>
                  <a:schemeClr val="tx1"/>
                </a:solidFill>
              </a:rPr>
              <a:t>l’ossido nitrico</a:t>
            </a:r>
            <a:r>
              <a:rPr lang="it-IT" sz="1800" dirty="0">
                <a:solidFill>
                  <a:schemeClr val="tx1"/>
                </a:solidFill>
              </a:rPr>
              <a:t>, che dilata i vasi sanguigni per diminuire la pressione del sangue e le </a:t>
            </a:r>
            <a:r>
              <a:rPr lang="it-IT" sz="1800" b="1" dirty="0">
                <a:solidFill>
                  <a:schemeClr val="tx1"/>
                </a:solidFill>
              </a:rPr>
              <a:t>prostaglandine</a:t>
            </a:r>
            <a:r>
              <a:rPr lang="it-IT" sz="1800" dirty="0">
                <a:solidFill>
                  <a:schemeClr val="tx1"/>
                </a:solidFill>
              </a:rPr>
              <a:t>, in grado di regolare la contrazione della muscolatura liscia.</a:t>
            </a:r>
            <a:endParaRPr lang="en-GB" sz="1800" dirty="0">
              <a:solidFill>
                <a:schemeClr val="tx1"/>
              </a:solidFill>
            </a:endParaRPr>
          </a:p>
        </p:txBody>
      </p:sp>
    </p:spTree>
    <p:extLst>
      <p:ext uri="{BB962C8B-B14F-4D97-AF65-F5344CB8AC3E}">
        <p14:creationId xmlns:p14="http://schemas.microsoft.com/office/powerpoint/2010/main" val="286734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5DC3A22-632C-452D-BD21-E50A36346431}"/>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9FACE97B-0A7D-4170-A706-1E0DDFB451C9}"/>
              </a:ext>
            </a:extLst>
          </p:cNvPr>
          <p:cNvSpPr txBox="1"/>
          <p:nvPr/>
        </p:nvSpPr>
        <p:spPr>
          <a:xfrm>
            <a:off x="3389625" y="692696"/>
            <a:ext cx="2364750" cy="369332"/>
          </a:xfrm>
          <a:prstGeom prst="rect">
            <a:avLst/>
          </a:prstGeom>
          <a:noFill/>
        </p:spPr>
        <p:txBody>
          <a:bodyPr wrap="none" rtlCol="0">
            <a:spAutoFit/>
          </a:bodyPr>
          <a:lstStyle/>
          <a:p>
            <a:r>
              <a:rPr lang="it-IT" sz="1800" dirty="0">
                <a:solidFill>
                  <a:schemeClr val="tx1"/>
                </a:solidFill>
              </a:rPr>
              <a:t>Ricezione dei segnali</a:t>
            </a:r>
            <a:endParaRPr lang="en-GB" sz="1800" dirty="0">
              <a:solidFill>
                <a:schemeClr val="tx1"/>
              </a:solidFill>
            </a:endParaRPr>
          </a:p>
        </p:txBody>
      </p:sp>
      <p:sp>
        <p:nvSpPr>
          <p:cNvPr id="2" name="CasellaDiTesto 1">
            <a:extLst>
              <a:ext uri="{FF2B5EF4-FFF2-40B4-BE49-F238E27FC236}">
                <a16:creationId xmlns:a16="http://schemas.microsoft.com/office/drawing/2014/main" id="{21E9A3DC-3EE3-41D4-B3EB-F90E4A1D6684}"/>
              </a:ext>
            </a:extLst>
          </p:cNvPr>
          <p:cNvSpPr txBox="1"/>
          <p:nvPr/>
        </p:nvSpPr>
        <p:spPr>
          <a:xfrm>
            <a:off x="226691" y="1707059"/>
            <a:ext cx="8690618" cy="1754326"/>
          </a:xfrm>
          <a:prstGeom prst="rect">
            <a:avLst/>
          </a:prstGeom>
          <a:noFill/>
        </p:spPr>
        <p:txBody>
          <a:bodyPr wrap="square" rtlCol="0">
            <a:spAutoFit/>
          </a:bodyPr>
          <a:lstStyle/>
          <a:p>
            <a:pPr algn="just"/>
            <a:r>
              <a:rPr lang="it-IT" sz="1800" dirty="0">
                <a:solidFill>
                  <a:schemeClr val="tx1"/>
                </a:solidFill>
              </a:rPr>
              <a:t>Nel liquido interstiziale sono presenti un numero elevatissimo di molecole di segnalazione, ed è fondamentale per una cellula di identificare quelli rivolti a lei. Questo è possibile in quanto ogni tipo di cellule possiede specifici recettori la cui sintesi è regolata a livello genetico. </a:t>
            </a:r>
          </a:p>
          <a:p>
            <a:pPr algn="just"/>
            <a:endParaRPr lang="it-IT" sz="1800" dirty="0">
              <a:solidFill>
                <a:schemeClr val="tx1"/>
              </a:solidFill>
            </a:endParaRPr>
          </a:p>
          <a:p>
            <a:pPr algn="just"/>
            <a:r>
              <a:rPr lang="it-IT" sz="1800" dirty="0">
                <a:solidFill>
                  <a:schemeClr val="tx1"/>
                </a:solidFill>
              </a:rPr>
              <a:t>Una molecola che si lega ad un recettore specifico, es. l’insulina, è definita </a:t>
            </a:r>
            <a:r>
              <a:rPr lang="it-IT" sz="1800" b="1" dirty="0">
                <a:solidFill>
                  <a:schemeClr val="tx1"/>
                </a:solidFill>
              </a:rPr>
              <a:t>ligando</a:t>
            </a:r>
            <a:r>
              <a:rPr lang="it-IT" sz="1800" dirty="0">
                <a:solidFill>
                  <a:schemeClr val="tx1"/>
                </a:solidFill>
              </a:rPr>
              <a:t>.</a:t>
            </a:r>
            <a:endParaRPr lang="en-GB" sz="1800" dirty="0">
              <a:solidFill>
                <a:schemeClr val="tx1"/>
              </a:solidFill>
            </a:endParaRPr>
          </a:p>
        </p:txBody>
      </p:sp>
      <p:pic>
        <p:nvPicPr>
          <p:cNvPr id="8" name="Segnaposto contenuto 2">
            <a:extLst>
              <a:ext uri="{FF2B5EF4-FFF2-40B4-BE49-F238E27FC236}">
                <a16:creationId xmlns:a16="http://schemas.microsoft.com/office/drawing/2014/main" id="{8AF0D298-3A3F-423A-BA40-4F78C45699B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t="42600" b="22693"/>
          <a:stretch/>
        </p:blipFill>
        <p:spPr>
          <a:xfrm>
            <a:off x="5364088" y="4002895"/>
            <a:ext cx="3192463" cy="1872208"/>
          </a:xfrm>
        </p:spPr>
      </p:pic>
      <p:pic>
        <p:nvPicPr>
          <p:cNvPr id="9" name="Segnaposto contenuto 2">
            <a:extLst>
              <a:ext uri="{FF2B5EF4-FFF2-40B4-BE49-F238E27FC236}">
                <a16:creationId xmlns:a16="http://schemas.microsoft.com/office/drawing/2014/main" id="{0C247525-9CF1-4EF5-92AA-BA8744EB9B7D}"/>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Segnaposto contenuto 2">
            <a:extLst>
              <a:ext uri="{FF2B5EF4-FFF2-40B4-BE49-F238E27FC236}">
                <a16:creationId xmlns:a16="http://schemas.microsoft.com/office/drawing/2014/main" id="{5C2EFA9B-1E8A-4EE0-9A2D-84F20F3CC89C}"/>
              </a:ext>
            </a:extLst>
          </p:cNvPr>
          <p:cNvPicPr>
            <a:picLocks noChangeAspect="1"/>
          </p:cNvPicPr>
          <p:nvPr/>
        </p:nvPicPr>
        <p:blipFill rotWithShape="1">
          <a:blip r:embed="rId2">
            <a:extLst>
              <a:ext uri="{28A0092B-C50C-407E-A947-70E740481C1C}">
                <a14:useLocalDpi xmlns:a14="http://schemas.microsoft.com/office/drawing/2010/main" val="0"/>
              </a:ext>
            </a:extLst>
          </a:blip>
          <a:srcRect b="59954"/>
          <a:stretch/>
        </p:blipFill>
        <p:spPr bwMode="auto">
          <a:xfrm>
            <a:off x="1069314" y="3714863"/>
            <a:ext cx="3192463"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5DC3A22-632C-452D-BD21-E50A36346431}"/>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9FACE97B-0A7D-4170-A706-1E0DDFB451C9}"/>
              </a:ext>
            </a:extLst>
          </p:cNvPr>
          <p:cNvSpPr txBox="1"/>
          <p:nvPr/>
        </p:nvSpPr>
        <p:spPr>
          <a:xfrm>
            <a:off x="3389625" y="692696"/>
            <a:ext cx="2364750" cy="369332"/>
          </a:xfrm>
          <a:prstGeom prst="rect">
            <a:avLst/>
          </a:prstGeom>
          <a:noFill/>
        </p:spPr>
        <p:txBody>
          <a:bodyPr wrap="none" rtlCol="0">
            <a:spAutoFit/>
          </a:bodyPr>
          <a:lstStyle/>
          <a:p>
            <a:r>
              <a:rPr lang="it-IT" sz="1800" dirty="0">
                <a:solidFill>
                  <a:schemeClr val="tx1"/>
                </a:solidFill>
              </a:rPr>
              <a:t>Ricezione dei segnali</a:t>
            </a:r>
            <a:endParaRPr lang="en-GB" sz="1800" dirty="0">
              <a:solidFill>
                <a:schemeClr val="tx1"/>
              </a:solidFill>
            </a:endParaRPr>
          </a:p>
        </p:txBody>
      </p:sp>
      <p:sp>
        <p:nvSpPr>
          <p:cNvPr id="2" name="CasellaDiTesto 1">
            <a:extLst>
              <a:ext uri="{FF2B5EF4-FFF2-40B4-BE49-F238E27FC236}">
                <a16:creationId xmlns:a16="http://schemas.microsoft.com/office/drawing/2014/main" id="{21E9A3DC-3EE3-41D4-B3EB-F90E4A1D6684}"/>
              </a:ext>
            </a:extLst>
          </p:cNvPr>
          <p:cNvSpPr txBox="1"/>
          <p:nvPr/>
        </p:nvSpPr>
        <p:spPr>
          <a:xfrm>
            <a:off x="226691" y="1707059"/>
            <a:ext cx="8690618" cy="1754326"/>
          </a:xfrm>
          <a:prstGeom prst="rect">
            <a:avLst/>
          </a:prstGeom>
          <a:noFill/>
        </p:spPr>
        <p:txBody>
          <a:bodyPr wrap="square" rtlCol="0">
            <a:spAutoFit/>
          </a:bodyPr>
          <a:lstStyle/>
          <a:p>
            <a:pPr algn="just"/>
            <a:r>
              <a:rPr lang="it-IT" sz="1800" dirty="0">
                <a:solidFill>
                  <a:schemeClr val="tx1"/>
                </a:solidFill>
              </a:rPr>
              <a:t>I ligando sono piccole molecole (i.e. non enzimi) in grado di legarsi specificatamente con macromolecole formando complessi macromolecola-ligando.</a:t>
            </a:r>
          </a:p>
          <a:p>
            <a:pPr algn="just"/>
            <a:endParaRPr lang="it-IT" sz="1800" dirty="0">
              <a:solidFill>
                <a:schemeClr val="tx1"/>
              </a:solidFill>
            </a:endParaRPr>
          </a:p>
          <a:p>
            <a:pPr algn="just"/>
            <a:r>
              <a:rPr lang="it-IT" sz="1800" dirty="0">
                <a:solidFill>
                  <a:schemeClr val="tx1"/>
                </a:solidFill>
              </a:rPr>
              <a:t>La maggior parte dei ligandi sono idrofili, con i recettori posti sulla superficie cellulare (sinistra), ma altri sono sufficientemente piccoli (o idrofobi) per attraversale la membrana cellulare e i cui recettori sono all’interno della cellula (destra).</a:t>
            </a:r>
            <a:endParaRPr lang="en-GB" sz="1800" dirty="0">
              <a:solidFill>
                <a:schemeClr val="tx1"/>
              </a:solidFill>
            </a:endParaRPr>
          </a:p>
        </p:txBody>
      </p:sp>
      <p:pic>
        <p:nvPicPr>
          <p:cNvPr id="8" name="Segnaposto contenuto 2">
            <a:extLst>
              <a:ext uri="{FF2B5EF4-FFF2-40B4-BE49-F238E27FC236}">
                <a16:creationId xmlns:a16="http://schemas.microsoft.com/office/drawing/2014/main" id="{8AF0D298-3A3F-423A-BA40-4F78C45699B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t="42600" b="22693"/>
          <a:stretch/>
        </p:blipFill>
        <p:spPr>
          <a:xfrm>
            <a:off x="5364088" y="4002895"/>
            <a:ext cx="3192463" cy="1872208"/>
          </a:xfrm>
        </p:spPr>
      </p:pic>
      <p:pic>
        <p:nvPicPr>
          <p:cNvPr id="9" name="Segnaposto contenuto 2">
            <a:extLst>
              <a:ext uri="{FF2B5EF4-FFF2-40B4-BE49-F238E27FC236}">
                <a16:creationId xmlns:a16="http://schemas.microsoft.com/office/drawing/2014/main" id="{0C247525-9CF1-4EF5-92AA-BA8744EB9B7D}"/>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Segnaposto contenuto 2">
            <a:extLst>
              <a:ext uri="{FF2B5EF4-FFF2-40B4-BE49-F238E27FC236}">
                <a16:creationId xmlns:a16="http://schemas.microsoft.com/office/drawing/2014/main" id="{5C2EFA9B-1E8A-4EE0-9A2D-84F20F3CC89C}"/>
              </a:ext>
            </a:extLst>
          </p:cNvPr>
          <p:cNvPicPr>
            <a:picLocks noChangeAspect="1"/>
          </p:cNvPicPr>
          <p:nvPr/>
        </p:nvPicPr>
        <p:blipFill rotWithShape="1">
          <a:blip r:embed="rId2">
            <a:extLst>
              <a:ext uri="{28A0092B-C50C-407E-A947-70E740481C1C}">
                <a14:useLocalDpi xmlns:a14="http://schemas.microsoft.com/office/drawing/2010/main" val="0"/>
              </a:ext>
            </a:extLst>
          </a:blip>
          <a:srcRect b="59954"/>
          <a:stretch/>
        </p:blipFill>
        <p:spPr bwMode="auto">
          <a:xfrm>
            <a:off x="1069314" y="3714863"/>
            <a:ext cx="3192463"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5451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5DC3A22-632C-452D-BD21-E50A36346431}"/>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9FACE97B-0A7D-4170-A706-1E0DDFB451C9}"/>
              </a:ext>
            </a:extLst>
          </p:cNvPr>
          <p:cNvSpPr txBox="1"/>
          <p:nvPr/>
        </p:nvSpPr>
        <p:spPr>
          <a:xfrm>
            <a:off x="3389625" y="692696"/>
            <a:ext cx="2364750" cy="369332"/>
          </a:xfrm>
          <a:prstGeom prst="rect">
            <a:avLst/>
          </a:prstGeom>
          <a:noFill/>
        </p:spPr>
        <p:txBody>
          <a:bodyPr wrap="none" rtlCol="0">
            <a:spAutoFit/>
          </a:bodyPr>
          <a:lstStyle/>
          <a:p>
            <a:r>
              <a:rPr lang="it-IT" sz="1800" dirty="0">
                <a:solidFill>
                  <a:schemeClr val="tx1"/>
                </a:solidFill>
              </a:rPr>
              <a:t>Ricezione dei segnali</a:t>
            </a:r>
            <a:endParaRPr lang="en-GB" sz="1800" dirty="0">
              <a:solidFill>
                <a:schemeClr val="tx1"/>
              </a:solidFill>
            </a:endParaRPr>
          </a:p>
        </p:txBody>
      </p:sp>
      <p:sp>
        <p:nvSpPr>
          <p:cNvPr id="2" name="CasellaDiTesto 1">
            <a:extLst>
              <a:ext uri="{FF2B5EF4-FFF2-40B4-BE49-F238E27FC236}">
                <a16:creationId xmlns:a16="http://schemas.microsoft.com/office/drawing/2014/main" id="{21E9A3DC-3EE3-41D4-B3EB-F90E4A1D6684}"/>
              </a:ext>
            </a:extLst>
          </p:cNvPr>
          <p:cNvSpPr txBox="1"/>
          <p:nvPr/>
        </p:nvSpPr>
        <p:spPr>
          <a:xfrm>
            <a:off x="226691" y="1484784"/>
            <a:ext cx="8690618" cy="3139321"/>
          </a:xfrm>
          <a:prstGeom prst="rect">
            <a:avLst/>
          </a:prstGeom>
          <a:noFill/>
        </p:spPr>
        <p:txBody>
          <a:bodyPr wrap="square" rtlCol="0">
            <a:spAutoFit/>
          </a:bodyPr>
          <a:lstStyle/>
          <a:p>
            <a:pPr algn="just"/>
            <a:r>
              <a:rPr lang="it-IT" sz="1800" dirty="0">
                <a:solidFill>
                  <a:schemeClr val="tx1"/>
                </a:solidFill>
              </a:rPr>
              <a:t>I recettori localizzati sulla superficie cellulare possiedono in genere tre almeno domini: </a:t>
            </a:r>
          </a:p>
          <a:p>
            <a:pPr algn="just"/>
            <a:endParaRPr lang="it-IT" sz="1800" dirty="0">
              <a:solidFill>
                <a:schemeClr val="tx1"/>
              </a:solidFill>
            </a:endParaRPr>
          </a:p>
          <a:p>
            <a:pPr marL="285750" indent="-285750" algn="just">
              <a:buFontTx/>
              <a:buChar char="-"/>
            </a:pPr>
            <a:r>
              <a:rPr lang="it-IT" sz="1800" dirty="0">
                <a:solidFill>
                  <a:schemeClr val="tx1"/>
                </a:solidFill>
              </a:rPr>
              <a:t>Dominio esterno, dove vi è il sito di ancoraggio della molecola segnale,</a:t>
            </a:r>
          </a:p>
          <a:p>
            <a:pPr marL="285750" indent="-285750" algn="just">
              <a:buFontTx/>
              <a:buChar char="-"/>
            </a:pPr>
            <a:endParaRPr lang="it-IT" sz="1800" dirty="0">
              <a:solidFill>
                <a:schemeClr val="tx1"/>
              </a:solidFill>
            </a:endParaRPr>
          </a:p>
          <a:p>
            <a:pPr marL="285750" indent="-285750" algn="just">
              <a:buFontTx/>
              <a:buChar char="-"/>
            </a:pPr>
            <a:r>
              <a:rPr lang="en-GB" sz="1800" dirty="0" err="1">
                <a:solidFill>
                  <a:schemeClr val="tx1"/>
                </a:solidFill>
              </a:rPr>
              <a:t>Dominio</a:t>
            </a:r>
            <a:r>
              <a:rPr lang="en-GB" sz="1800" dirty="0">
                <a:solidFill>
                  <a:schemeClr val="tx1"/>
                </a:solidFill>
              </a:rPr>
              <a:t> </a:t>
            </a:r>
            <a:r>
              <a:rPr lang="en-GB" sz="1800" dirty="0" err="1">
                <a:solidFill>
                  <a:schemeClr val="tx1"/>
                </a:solidFill>
              </a:rPr>
              <a:t>transmembrana</a:t>
            </a:r>
            <a:r>
              <a:rPr lang="en-GB" sz="1800" dirty="0">
                <a:solidFill>
                  <a:schemeClr val="tx1"/>
                </a:solidFill>
              </a:rPr>
              <a:t>, </a:t>
            </a:r>
            <a:r>
              <a:rPr lang="en-GB" sz="1800" dirty="0" err="1">
                <a:solidFill>
                  <a:schemeClr val="tx1"/>
                </a:solidFill>
              </a:rPr>
              <a:t>che</a:t>
            </a:r>
            <a:r>
              <a:rPr lang="en-GB" sz="1800" dirty="0">
                <a:solidFill>
                  <a:schemeClr val="tx1"/>
                </a:solidFill>
              </a:rPr>
              <a:t> </a:t>
            </a:r>
            <a:r>
              <a:rPr lang="en-GB" sz="1800" dirty="0" err="1">
                <a:solidFill>
                  <a:schemeClr val="tx1"/>
                </a:solidFill>
              </a:rPr>
              <a:t>si</a:t>
            </a:r>
            <a:r>
              <a:rPr lang="en-GB" sz="1800" dirty="0">
                <a:solidFill>
                  <a:schemeClr val="tx1"/>
                </a:solidFill>
              </a:rPr>
              <a:t> </a:t>
            </a:r>
            <a:r>
              <a:rPr lang="en-GB" sz="1800" dirty="0" err="1">
                <a:solidFill>
                  <a:schemeClr val="tx1"/>
                </a:solidFill>
              </a:rPr>
              <a:t>estende</a:t>
            </a:r>
            <a:r>
              <a:rPr lang="en-GB" sz="1800" dirty="0">
                <a:solidFill>
                  <a:schemeClr val="tx1"/>
                </a:solidFill>
              </a:rPr>
              <a:t> </a:t>
            </a:r>
            <a:r>
              <a:rPr lang="en-GB" sz="1800" dirty="0" err="1">
                <a:solidFill>
                  <a:schemeClr val="tx1"/>
                </a:solidFill>
              </a:rPr>
              <a:t>attraverso</a:t>
            </a:r>
            <a:r>
              <a:rPr lang="en-GB" sz="1800" dirty="0">
                <a:solidFill>
                  <a:schemeClr val="tx1"/>
                </a:solidFill>
              </a:rPr>
              <a:t> la </a:t>
            </a:r>
            <a:r>
              <a:rPr lang="en-GB" sz="1800" dirty="0" err="1">
                <a:solidFill>
                  <a:schemeClr val="tx1"/>
                </a:solidFill>
              </a:rPr>
              <a:t>membrana</a:t>
            </a:r>
            <a:r>
              <a:rPr lang="en-GB" sz="1800" dirty="0">
                <a:solidFill>
                  <a:schemeClr val="tx1"/>
                </a:solidFill>
              </a:rPr>
              <a:t> </a:t>
            </a:r>
            <a:r>
              <a:rPr lang="en-GB" sz="1800" dirty="0" err="1">
                <a:solidFill>
                  <a:schemeClr val="tx1"/>
                </a:solidFill>
              </a:rPr>
              <a:t>plasmatica</a:t>
            </a:r>
            <a:r>
              <a:rPr lang="en-GB" sz="1800" dirty="0">
                <a:solidFill>
                  <a:schemeClr val="tx1"/>
                </a:solidFill>
              </a:rPr>
              <a:t>,</a:t>
            </a:r>
          </a:p>
          <a:p>
            <a:pPr marL="285750" indent="-285750" algn="just">
              <a:buFontTx/>
              <a:buChar char="-"/>
            </a:pPr>
            <a:endParaRPr lang="en-GB" sz="1800" dirty="0">
              <a:solidFill>
                <a:schemeClr val="tx1"/>
              </a:solidFill>
            </a:endParaRPr>
          </a:p>
          <a:p>
            <a:pPr marL="285750" indent="-285750" algn="just">
              <a:buFontTx/>
              <a:buChar char="-"/>
            </a:pPr>
            <a:r>
              <a:rPr lang="en-GB" sz="1800" dirty="0">
                <a:solidFill>
                  <a:schemeClr val="tx1"/>
                </a:solidFill>
              </a:rPr>
              <a:t>Domino </a:t>
            </a:r>
            <a:r>
              <a:rPr lang="en-GB" sz="1800" dirty="0" err="1">
                <a:solidFill>
                  <a:schemeClr val="tx1"/>
                </a:solidFill>
              </a:rPr>
              <a:t>citosolico</a:t>
            </a:r>
            <a:r>
              <a:rPr lang="en-GB" sz="1800" dirty="0">
                <a:solidFill>
                  <a:schemeClr val="tx1"/>
                </a:solidFill>
              </a:rPr>
              <a:t>, </a:t>
            </a:r>
            <a:r>
              <a:rPr lang="en-GB" sz="1800" dirty="0" err="1">
                <a:solidFill>
                  <a:schemeClr val="tx1"/>
                </a:solidFill>
              </a:rPr>
              <a:t>che</a:t>
            </a:r>
            <a:r>
              <a:rPr lang="en-GB" sz="1800" dirty="0">
                <a:solidFill>
                  <a:schemeClr val="tx1"/>
                </a:solidFill>
              </a:rPr>
              <a:t> </a:t>
            </a:r>
            <a:r>
              <a:rPr lang="en-GB" sz="1800" dirty="0" err="1">
                <a:solidFill>
                  <a:schemeClr val="tx1"/>
                </a:solidFill>
              </a:rPr>
              <a:t>permette</a:t>
            </a:r>
            <a:r>
              <a:rPr lang="en-GB" sz="1800" dirty="0">
                <a:solidFill>
                  <a:schemeClr val="tx1"/>
                </a:solidFill>
              </a:rPr>
              <a:t> la </a:t>
            </a:r>
            <a:r>
              <a:rPr lang="en-GB" sz="1800" dirty="0" err="1">
                <a:solidFill>
                  <a:schemeClr val="tx1"/>
                </a:solidFill>
              </a:rPr>
              <a:t>trasmissione</a:t>
            </a:r>
            <a:r>
              <a:rPr lang="en-GB" sz="1800" dirty="0">
                <a:solidFill>
                  <a:schemeClr val="tx1"/>
                </a:solidFill>
              </a:rPr>
              <a:t> del </a:t>
            </a:r>
            <a:r>
              <a:rPr lang="en-GB" sz="1800" dirty="0" err="1">
                <a:solidFill>
                  <a:schemeClr val="tx1"/>
                </a:solidFill>
              </a:rPr>
              <a:t>segnale</a:t>
            </a:r>
            <a:r>
              <a:rPr lang="en-GB" sz="1800" dirty="0">
                <a:solidFill>
                  <a:schemeClr val="tx1"/>
                </a:solidFill>
              </a:rPr>
              <a:t> </a:t>
            </a:r>
            <a:r>
              <a:rPr lang="en-GB" sz="1800" dirty="0" err="1">
                <a:solidFill>
                  <a:schemeClr val="tx1"/>
                </a:solidFill>
              </a:rPr>
              <a:t>all’interno</a:t>
            </a:r>
            <a:r>
              <a:rPr lang="en-GB" sz="1800" dirty="0">
                <a:solidFill>
                  <a:schemeClr val="tx1"/>
                </a:solidFill>
              </a:rPr>
              <a:t> </a:t>
            </a:r>
            <a:r>
              <a:rPr lang="en-GB" sz="1800" dirty="0" err="1">
                <a:solidFill>
                  <a:schemeClr val="tx1"/>
                </a:solidFill>
              </a:rPr>
              <a:t>della</a:t>
            </a:r>
            <a:r>
              <a:rPr lang="en-GB" sz="1800" dirty="0">
                <a:solidFill>
                  <a:schemeClr val="tx1"/>
                </a:solidFill>
              </a:rPr>
              <a:t> </a:t>
            </a:r>
            <a:r>
              <a:rPr lang="en-GB" sz="1800" dirty="0" err="1">
                <a:solidFill>
                  <a:schemeClr val="tx1"/>
                </a:solidFill>
              </a:rPr>
              <a:t>cellula</a:t>
            </a:r>
            <a:r>
              <a:rPr lang="en-GB" sz="1800" dirty="0">
                <a:solidFill>
                  <a:schemeClr val="tx1"/>
                </a:solidFill>
              </a:rPr>
              <a:t>.</a:t>
            </a:r>
          </a:p>
          <a:p>
            <a:pPr marL="285750" indent="-285750" algn="just">
              <a:buFontTx/>
              <a:buChar char="-"/>
            </a:pPr>
            <a:endParaRPr lang="en-GB" sz="1800" dirty="0">
              <a:solidFill>
                <a:schemeClr val="tx1"/>
              </a:solidFill>
            </a:endParaRPr>
          </a:p>
          <a:p>
            <a:pPr algn="just"/>
            <a:r>
              <a:rPr lang="en-GB" sz="1800" dirty="0">
                <a:solidFill>
                  <a:schemeClr val="tx1"/>
                </a:solidFill>
              </a:rPr>
              <a:t>La </a:t>
            </a:r>
            <a:r>
              <a:rPr lang="en-GB" sz="1800" dirty="0" err="1">
                <a:solidFill>
                  <a:schemeClr val="tx1"/>
                </a:solidFill>
              </a:rPr>
              <a:t>ricezione</a:t>
            </a:r>
            <a:r>
              <a:rPr lang="en-GB" sz="1800" dirty="0">
                <a:solidFill>
                  <a:schemeClr val="tx1"/>
                </a:solidFill>
              </a:rPr>
              <a:t> è </a:t>
            </a:r>
            <a:r>
              <a:rPr lang="en-GB" sz="1800" dirty="0" err="1">
                <a:solidFill>
                  <a:schemeClr val="tx1"/>
                </a:solidFill>
              </a:rPr>
              <a:t>altamente</a:t>
            </a:r>
            <a:r>
              <a:rPr lang="en-GB" sz="1800" dirty="0">
                <a:solidFill>
                  <a:schemeClr val="tx1"/>
                </a:solidFill>
              </a:rPr>
              <a:t> </a:t>
            </a:r>
            <a:r>
              <a:rPr lang="en-GB" sz="1800" dirty="0" err="1">
                <a:solidFill>
                  <a:schemeClr val="tx1"/>
                </a:solidFill>
              </a:rPr>
              <a:t>selettiva</a:t>
            </a:r>
            <a:r>
              <a:rPr lang="en-GB" sz="1800" dirty="0">
                <a:solidFill>
                  <a:schemeClr val="tx1"/>
                </a:solidFill>
              </a:rPr>
              <a:t>, con </a:t>
            </a:r>
            <a:r>
              <a:rPr lang="en-GB" sz="1800" dirty="0" err="1">
                <a:solidFill>
                  <a:schemeClr val="tx1"/>
                </a:solidFill>
              </a:rPr>
              <a:t>meccanismo</a:t>
            </a:r>
            <a:r>
              <a:rPr lang="en-GB" sz="1800" dirty="0">
                <a:solidFill>
                  <a:schemeClr val="tx1"/>
                </a:solidFill>
              </a:rPr>
              <a:t> </a:t>
            </a:r>
            <a:r>
              <a:rPr lang="en-GB" sz="1800" dirty="0" err="1">
                <a:solidFill>
                  <a:schemeClr val="tx1"/>
                </a:solidFill>
              </a:rPr>
              <a:t>chiave-serratura</a:t>
            </a:r>
            <a:r>
              <a:rPr lang="en-GB" sz="1800" dirty="0">
                <a:solidFill>
                  <a:schemeClr val="tx1"/>
                </a:solidFill>
              </a:rPr>
              <a:t>.</a:t>
            </a:r>
          </a:p>
        </p:txBody>
      </p:sp>
      <p:sp>
        <p:nvSpPr>
          <p:cNvPr id="6" name="CasellaDiTesto 5">
            <a:extLst>
              <a:ext uri="{FF2B5EF4-FFF2-40B4-BE49-F238E27FC236}">
                <a16:creationId xmlns:a16="http://schemas.microsoft.com/office/drawing/2014/main" id="{C3AA54C5-8077-4748-83D8-A567C3B20249}"/>
              </a:ext>
            </a:extLst>
          </p:cNvPr>
          <p:cNvSpPr txBox="1"/>
          <p:nvPr/>
        </p:nvSpPr>
        <p:spPr>
          <a:xfrm>
            <a:off x="53752" y="5273918"/>
            <a:ext cx="9036496" cy="646331"/>
          </a:xfrm>
          <a:prstGeom prst="rect">
            <a:avLst/>
          </a:prstGeom>
          <a:noFill/>
        </p:spPr>
        <p:txBody>
          <a:bodyPr wrap="square" rtlCol="0">
            <a:spAutoFit/>
          </a:bodyPr>
          <a:lstStyle/>
          <a:p>
            <a:pPr algn="just"/>
            <a:r>
              <a:rPr lang="it-IT" sz="1800" dirty="0">
                <a:solidFill>
                  <a:schemeClr val="tx1"/>
                </a:solidFill>
              </a:rPr>
              <a:t>Nota: i tipi di recettori espressi da un tipo di cellule possono essere influenzati da varie condizioni, e non sono fissi nel tempo e/o avere lo stesso significato per tutte le cellule.</a:t>
            </a:r>
            <a:endParaRPr lang="en-GB" sz="1800" dirty="0">
              <a:solidFill>
                <a:schemeClr val="tx1"/>
              </a:solidFill>
            </a:endParaRPr>
          </a:p>
        </p:txBody>
      </p:sp>
    </p:spTree>
    <p:extLst>
      <p:ext uri="{BB962C8B-B14F-4D97-AF65-F5344CB8AC3E}">
        <p14:creationId xmlns:p14="http://schemas.microsoft.com/office/powerpoint/2010/main" val="292558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5DC3A22-632C-452D-BD21-E50A36346431}"/>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9FACE97B-0A7D-4170-A706-1E0DDFB451C9}"/>
              </a:ext>
            </a:extLst>
          </p:cNvPr>
          <p:cNvSpPr txBox="1"/>
          <p:nvPr/>
        </p:nvSpPr>
        <p:spPr>
          <a:xfrm>
            <a:off x="3389625" y="692696"/>
            <a:ext cx="2364750" cy="369332"/>
          </a:xfrm>
          <a:prstGeom prst="rect">
            <a:avLst/>
          </a:prstGeom>
          <a:noFill/>
        </p:spPr>
        <p:txBody>
          <a:bodyPr wrap="none" rtlCol="0">
            <a:spAutoFit/>
          </a:bodyPr>
          <a:lstStyle/>
          <a:p>
            <a:r>
              <a:rPr lang="it-IT" sz="1800" dirty="0">
                <a:solidFill>
                  <a:schemeClr val="tx1"/>
                </a:solidFill>
              </a:rPr>
              <a:t>Ricezione dei segnali</a:t>
            </a:r>
            <a:endParaRPr lang="en-GB" sz="1800" dirty="0">
              <a:solidFill>
                <a:schemeClr val="tx1"/>
              </a:solidFill>
            </a:endParaRPr>
          </a:p>
        </p:txBody>
      </p:sp>
      <p:sp>
        <p:nvSpPr>
          <p:cNvPr id="2" name="CasellaDiTesto 1">
            <a:extLst>
              <a:ext uri="{FF2B5EF4-FFF2-40B4-BE49-F238E27FC236}">
                <a16:creationId xmlns:a16="http://schemas.microsoft.com/office/drawing/2014/main" id="{21E9A3DC-3EE3-41D4-B3EB-F90E4A1D6684}"/>
              </a:ext>
            </a:extLst>
          </p:cNvPr>
          <p:cNvSpPr txBox="1"/>
          <p:nvPr/>
        </p:nvSpPr>
        <p:spPr>
          <a:xfrm>
            <a:off x="226691" y="1912764"/>
            <a:ext cx="8690618" cy="2308324"/>
          </a:xfrm>
          <a:prstGeom prst="rect">
            <a:avLst/>
          </a:prstGeom>
          <a:noFill/>
        </p:spPr>
        <p:txBody>
          <a:bodyPr wrap="square" rtlCol="0">
            <a:spAutoFit/>
          </a:bodyPr>
          <a:lstStyle/>
          <a:p>
            <a:pPr algn="just"/>
            <a:r>
              <a:rPr lang="it-IT" sz="1800" dirty="0">
                <a:solidFill>
                  <a:schemeClr val="tx1"/>
                </a:solidFill>
              </a:rPr>
              <a:t>Alcuni recettori sono sensibili non a molecole, ma ad altri stimoli:</a:t>
            </a:r>
          </a:p>
          <a:p>
            <a:pPr algn="just"/>
            <a:endParaRPr lang="it-IT" sz="1800" dirty="0">
              <a:solidFill>
                <a:schemeClr val="tx1"/>
              </a:solidFill>
            </a:endParaRPr>
          </a:p>
          <a:p>
            <a:pPr marL="285750" indent="-285750" algn="just">
              <a:buFontTx/>
              <a:buChar char="-"/>
            </a:pPr>
            <a:r>
              <a:rPr lang="it-IT" sz="1800" b="1" dirty="0">
                <a:solidFill>
                  <a:schemeClr val="tx1"/>
                </a:solidFill>
              </a:rPr>
              <a:t>Rodopsina</a:t>
            </a:r>
            <a:r>
              <a:rPr lang="it-IT" sz="1800" dirty="0">
                <a:solidFill>
                  <a:schemeClr val="tx1"/>
                </a:solidFill>
              </a:rPr>
              <a:t>, presente nei vertebrati, è sensibile alla luce,</a:t>
            </a:r>
          </a:p>
          <a:p>
            <a:pPr marL="285750" indent="-285750" algn="just">
              <a:buFontTx/>
              <a:buChar char="-"/>
            </a:pPr>
            <a:endParaRPr lang="it-IT" sz="1800" dirty="0">
              <a:solidFill>
                <a:schemeClr val="tx1"/>
              </a:solidFill>
            </a:endParaRPr>
          </a:p>
          <a:p>
            <a:pPr marL="285750" indent="-285750" algn="just">
              <a:buFontTx/>
              <a:buChar char="-"/>
            </a:pPr>
            <a:r>
              <a:rPr lang="it-IT" sz="1800" b="1" dirty="0">
                <a:solidFill>
                  <a:schemeClr val="tx1"/>
                </a:solidFill>
              </a:rPr>
              <a:t>Fitocromo</a:t>
            </a:r>
            <a:r>
              <a:rPr lang="it-IT" sz="1800" dirty="0">
                <a:solidFill>
                  <a:schemeClr val="tx1"/>
                </a:solidFill>
              </a:rPr>
              <a:t>, presente nelle piante, sono attivati dalla luce rossa,</a:t>
            </a:r>
          </a:p>
          <a:p>
            <a:pPr marL="285750" indent="-285750" algn="just">
              <a:buFontTx/>
              <a:buChar char="-"/>
            </a:pPr>
            <a:endParaRPr lang="it-IT" sz="1800" dirty="0">
              <a:solidFill>
                <a:schemeClr val="tx1"/>
              </a:solidFill>
            </a:endParaRPr>
          </a:p>
          <a:p>
            <a:pPr marL="285750" indent="-285750" algn="just">
              <a:buFontTx/>
              <a:buChar char="-"/>
            </a:pPr>
            <a:r>
              <a:rPr lang="it-IT" sz="1800" b="1" dirty="0" err="1">
                <a:solidFill>
                  <a:schemeClr val="tx1"/>
                </a:solidFill>
              </a:rPr>
              <a:t>Criptocromo</a:t>
            </a:r>
            <a:r>
              <a:rPr lang="it-IT" sz="1800" dirty="0">
                <a:solidFill>
                  <a:schemeClr val="tx1"/>
                </a:solidFill>
              </a:rPr>
              <a:t>, presente in alghe, piante ed alcuni animali, assorbono la luce blu e regolano i ritmi biologici.</a:t>
            </a:r>
            <a:endParaRPr lang="en-GB" sz="1800" dirty="0">
              <a:solidFill>
                <a:schemeClr val="tx1"/>
              </a:solidFill>
            </a:endParaRPr>
          </a:p>
        </p:txBody>
      </p:sp>
    </p:spTree>
    <p:extLst>
      <p:ext uri="{BB962C8B-B14F-4D97-AF65-F5344CB8AC3E}">
        <p14:creationId xmlns:p14="http://schemas.microsoft.com/office/powerpoint/2010/main" val="346068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4" name="Segnaposto contenuto 2">
            <a:extLst>
              <a:ext uri="{FF2B5EF4-FFF2-40B4-BE49-F238E27FC236}">
                <a16:creationId xmlns:a16="http://schemas.microsoft.com/office/drawing/2014/main" id="{76F39E58-C49B-4C33-B3A6-4E90688B543D}"/>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104" t="6558" r="13403" b="25363"/>
          <a:stretch/>
        </p:blipFill>
        <p:spPr>
          <a:xfrm>
            <a:off x="5580112" y="2420888"/>
            <a:ext cx="3463411" cy="3489933"/>
          </a:xfrm>
        </p:spPr>
      </p:pic>
      <p:pic>
        <p:nvPicPr>
          <p:cNvPr id="5" name="Segnaposto contenuto 2">
            <a:extLst>
              <a:ext uri="{FF2B5EF4-FFF2-40B4-BE49-F238E27FC236}">
                <a16:creationId xmlns:a16="http://schemas.microsoft.com/office/drawing/2014/main" id="{5A4747DC-F286-4AAD-85C2-E99BCC120260}"/>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888910EC-E999-483B-BC99-EBD7FA92543A}"/>
              </a:ext>
            </a:extLst>
          </p:cNvPr>
          <p:cNvSpPr txBox="1"/>
          <p:nvPr/>
        </p:nvSpPr>
        <p:spPr>
          <a:xfrm>
            <a:off x="153966" y="1340768"/>
            <a:ext cx="8810522" cy="923330"/>
          </a:xfrm>
          <a:prstGeom prst="rect">
            <a:avLst/>
          </a:prstGeom>
          <a:noFill/>
        </p:spPr>
        <p:txBody>
          <a:bodyPr wrap="square" rtlCol="0">
            <a:spAutoFit/>
          </a:bodyPr>
          <a:lstStyle/>
          <a:p>
            <a:pPr algn="just"/>
            <a:r>
              <a:rPr lang="it-IT" sz="1800" dirty="0">
                <a:solidFill>
                  <a:schemeClr val="tx1"/>
                </a:solidFill>
              </a:rPr>
              <a:t>Per mantenere </a:t>
            </a:r>
            <a:r>
              <a:rPr lang="it-IT" sz="1800" b="1" dirty="0">
                <a:solidFill>
                  <a:schemeClr val="tx1"/>
                </a:solidFill>
              </a:rPr>
              <a:t>l’omeostasi</a:t>
            </a:r>
            <a:r>
              <a:rPr lang="it-IT" sz="1800" dirty="0">
                <a:solidFill>
                  <a:schemeClr val="tx1"/>
                </a:solidFill>
              </a:rPr>
              <a:t>, le cellule di un </a:t>
            </a:r>
            <a:r>
              <a:rPr lang="it-IT" sz="1800" b="1" dirty="0">
                <a:solidFill>
                  <a:schemeClr val="tx1"/>
                </a:solidFill>
              </a:rPr>
              <a:t>organismo pluricellulare </a:t>
            </a:r>
            <a:r>
              <a:rPr lang="it-IT" sz="1800" dirty="0">
                <a:solidFill>
                  <a:schemeClr val="tx1"/>
                </a:solidFill>
              </a:rPr>
              <a:t>devono </a:t>
            </a:r>
            <a:r>
              <a:rPr lang="it-IT" sz="1800" b="1" dirty="0">
                <a:solidFill>
                  <a:schemeClr val="tx1"/>
                </a:solidFill>
              </a:rPr>
              <a:t>comunicare</a:t>
            </a:r>
            <a:r>
              <a:rPr lang="it-IT" sz="1800" dirty="0">
                <a:solidFill>
                  <a:schemeClr val="tx1"/>
                </a:solidFill>
              </a:rPr>
              <a:t> tra loro, e con l’evoluzione diversi meccanismi sono stati sviluppati per trasmettere l’informazione, come </a:t>
            </a:r>
            <a:r>
              <a:rPr lang="it-IT" sz="1800" b="1" dirty="0">
                <a:solidFill>
                  <a:schemeClr val="tx1"/>
                </a:solidFill>
              </a:rPr>
              <a:t>segnali elettrici e chimici</a:t>
            </a:r>
            <a:r>
              <a:rPr lang="it-IT" sz="1800" dirty="0">
                <a:solidFill>
                  <a:schemeClr val="tx1"/>
                </a:solidFill>
              </a:rPr>
              <a:t>.</a:t>
            </a:r>
          </a:p>
        </p:txBody>
      </p:sp>
      <p:sp>
        <p:nvSpPr>
          <p:cNvPr id="6" name="CasellaDiTesto 5">
            <a:extLst>
              <a:ext uri="{FF2B5EF4-FFF2-40B4-BE49-F238E27FC236}">
                <a16:creationId xmlns:a16="http://schemas.microsoft.com/office/drawing/2014/main" id="{B07F2497-B4C0-43A2-8C2A-4BC5832FA925}"/>
              </a:ext>
            </a:extLst>
          </p:cNvPr>
          <p:cNvSpPr txBox="1"/>
          <p:nvPr/>
        </p:nvSpPr>
        <p:spPr>
          <a:xfrm>
            <a:off x="153965" y="2348880"/>
            <a:ext cx="5426147" cy="2585323"/>
          </a:xfrm>
          <a:prstGeom prst="rect">
            <a:avLst/>
          </a:prstGeom>
          <a:noFill/>
        </p:spPr>
        <p:txBody>
          <a:bodyPr wrap="square" rtlCol="0">
            <a:spAutoFit/>
          </a:bodyPr>
          <a:lstStyle/>
          <a:p>
            <a:pPr algn="just"/>
            <a:r>
              <a:rPr lang="it-IT" sz="1800" dirty="0">
                <a:solidFill>
                  <a:schemeClr val="tx1"/>
                </a:solidFill>
              </a:rPr>
              <a:t>Tali segnali sono anche impiegati da organismi della stessa specie per comunicare tra loro, in particolare i segnali chimici. </a:t>
            </a:r>
          </a:p>
          <a:p>
            <a:pPr algn="just"/>
            <a:endParaRPr lang="en-GB" sz="1800" dirty="0">
              <a:solidFill>
                <a:schemeClr val="tx1"/>
              </a:solidFill>
            </a:endParaRPr>
          </a:p>
          <a:p>
            <a:pPr algn="just"/>
            <a:r>
              <a:rPr lang="en-GB" sz="1800" dirty="0" err="1">
                <a:solidFill>
                  <a:schemeClr val="tx1"/>
                </a:solidFill>
              </a:rPr>
              <a:t>Questi</a:t>
            </a:r>
            <a:r>
              <a:rPr lang="en-GB" sz="1800" dirty="0">
                <a:solidFill>
                  <a:schemeClr val="tx1"/>
                </a:solidFill>
              </a:rPr>
              <a:t> </a:t>
            </a:r>
            <a:r>
              <a:rPr lang="en-GB" sz="1800" b="1" dirty="0" err="1">
                <a:solidFill>
                  <a:schemeClr val="tx1"/>
                </a:solidFill>
              </a:rPr>
              <a:t>meccanismi</a:t>
            </a:r>
            <a:r>
              <a:rPr lang="en-GB" sz="1800" dirty="0">
                <a:solidFill>
                  <a:schemeClr val="tx1"/>
                </a:solidFill>
              </a:rPr>
              <a:t> di </a:t>
            </a:r>
            <a:r>
              <a:rPr lang="en-GB" sz="1800" dirty="0" err="1">
                <a:solidFill>
                  <a:schemeClr val="tx1"/>
                </a:solidFill>
              </a:rPr>
              <a:t>comunicazione</a:t>
            </a:r>
            <a:r>
              <a:rPr lang="en-GB" sz="1800" dirty="0">
                <a:solidFill>
                  <a:schemeClr val="tx1"/>
                </a:solidFill>
              </a:rPr>
              <a:t> </a:t>
            </a:r>
            <a:r>
              <a:rPr lang="en-GB" sz="1800" dirty="0" err="1">
                <a:solidFill>
                  <a:schemeClr val="tx1"/>
                </a:solidFill>
              </a:rPr>
              <a:t>sono</a:t>
            </a:r>
            <a:r>
              <a:rPr lang="en-GB" sz="1800" dirty="0">
                <a:solidFill>
                  <a:schemeClr val="tx1"/>
                </a:solidFill>
              </a:rPr>
              <a:t> </a:t>
            </a:r>
            <a:r>
              <a:rPr lang="en-GB" sz="1800" dirty="0" err="1">
                <a:solidFill>
                  <a:schemeClr val="tx1"/>
                </a:solidFill>
              </a:rPr>
              <a:t>molto</a:t>
            </a:r>
            <a:r>
              <a:rPr lang="en-GB" sz="1800" dirty="0">
                <a:solidFill>
                  <a:schemeClr val="tx1"/>
                </a:solidFill>
              </a:rPr>
              <a:t> </a:t>
            </a:r>
            <a:r>
              <a:rPr lang="en-GB" sz="1800" dirty="0" err="1">
                <a:solidFill>
                  <a:schemeClr val="tx1"/>
                </a:solidFill>
              </a:rPr>
              <a:t>interessanti</a:t>
            </a:r>
            <a:r>
              <a:rPr lang="en-GB" sz="1800" dirty="0">
                <a:solidFill>
                  <a:schemeClr val="tx1"/>
                </a:solidFill>
              </a:rPr>
              <a:t> dal punto di vista </a:t>
            </a:r>
            <a:r>
              <a:rPr lang="en-GB" sz="1800" b="1" dirty="0" err="1">
                <a:solidFill>
                  <a:schemeClr val="tx1"/>
                </a:solidFill>
              </a:rPr>
              <a:t>farmacologico</a:t>
            </a:r>
            <a:r>
              <a:rPr lang="en-GB" sz="1800" dirty="0">
                <a:solidFill>
                  <a:schemeClr val="tx1"/>
                </a:solidFill>
              </a:rPr>
              <a:t> in </a:t>
            </a:r>
            <a:r>
              <a:rPr lang="en-GB" sz="1800" dirty="0" err="1">
                <a:solidFill>
                  <a:schemeClr val="tx1"/>
                </a:solidFill>
              </a:rPr>
              <a:t>quanto</a:t>
            </a:r>
            <a:r>
              <a:rPr lang="en-GB" sz="1800" dirty="0">
                <a:solidFill>
                  <a:schemeClr val="tx1"/>
                </a:solidFill>
              </a:rPr>
              <a:t> </a:t>
            </a:r>
            <a:r>
              <a:rPr lang="en-GB" sz="1800" dirty="0" err="1">
                <a:solidFill>
                  <a:schemeClr val="tx1"/>
                </a:solidFill>
              </a:rPr>
              <a:t>loro</a:t>
            </a:r>
            <a:r>
              <a:rPr lang="en-GB" sz="1800" dirty="0">
                <a:solidFill>
                  <a:schemeClr val="tx1"/>
                </a:solidFill>
              </a:rPr>
              <a:t> </a:t>
            </a:r>
            <a:r>
              <a:rPr lang="en-GB" sz="1800" b="1" dirty="0" err="1">
                <a:solidFill>
                  <a:schemeClr val="tx1"/>
                </a:solidFill>
              </a:rPr>
              <a:t>disfunzioni</a:t>
            </a:r>
            <a:r>
              <a:rPr lang="en-GB" sz="1800" dirty="0">
                <a:solidFill>
                  <a:schemeClr val="tx1"/>
                </a:solidFill>
              </a:rPr>
              <a:t> </a:t>
            </a:r>
            <a:r>
              <a:rPr lang="en-GB" sz="1800" dirty="0" err="1">
                <a:solidFill>
                  <a:schemeClr val="tx1"/>
                </a:solidFill>
              </a:rPr>
              <a:t>sono</a:t>
            </a:r>
            <a:r>
              <a:rPr lang="en-GB" sz="1800" dirty="0">
                <a:solidFill>
                  <a:schemeClr val="tx1"/>
                </a:solidFill>
              </a:rPr>
              <a:t> </a:t>
            </a:r>
            <a:r>
              <a:rPr lang="en-GB" sz="1800" dirty="0" err="1">
                <a:solidFill>
                  <a:schemeClr val="tx1"/>
                </a:solidFill>
              </a:rPr>
              <a:t>alla</a:t>
            </a:r>
            <a:r>
              <a:rPr lang="en-GB" sz="1800" dirty="0">
                <a:solidFill>
                  <a:schemeClr val="tx1"/>
                </a:solidFill>
              </a:rPr>
              <a:t> base di </a:t>
            </a:r>
            <a:r>
              <a:rPr lang="en-GB" sz="1800" dirty="0" err="1">
                <a:solidFill>
                  <a:schemeClr val="tx1"/>
                </a:solidFill>
              </a:rPr>
              <a:t>molte</a:t>
            </a:r>
            <a:r>
              <a:rPr lang="en-GB" sz="1800" dirty="0">
                <a:solidFill>
                  <a:schemeClr val="tx1"/>
                </a:solidFill>
              </a:rPr>
              <a:t> </a:t>
            </a:r>
            <a:r>
              <a:rPr lang="en-GB" sz="1800" b="1" dirty="0" err="1">
                <a:solidFill>
                  <a:schemeClr val="tx1"/>
                </a:solidFill>
              </a:rPr>
              <a:t>patologie</a:t>
            </a:r>
            <a:r>
              <a:rPr lang="en-GB" sz="1800" dirty="0">
                <a:solidFill>
                  <a:schemeClr val="tx1"/>
                </a:solidFill>
              </a:rPr>
              <a:t> e </a:t>
            </a:r>
            <a:r>
              <a:rPr lang="en-GB" sz="1800" dirty="0" err="1">
                <a:solidFill>
                  <a:schemeClr val="tx1"/>
                </a:solidFill>
              </a:rPr>
              <a:t>molti</a:t>
            </a:r>
            <a:r>
              <a:rPr lang="en-GB" sz="1800" dirty="0">
                <a:solidFill>
                  <a:schemeClr val="tx1"/>
                </a:solidFill>
              </a:rPr>
              <a:t> </a:t>
            </a:r>
            <a:r>
              <a:rPr lang="en-GB" sz="1800" dirty="0" err="1">
                <a:solidFill>
                  <a:schemeClr val="tx1"/>
                </a:solidFill>
              </a:rPr>
              <a:t>farmaci</a:t>
            </a:r>
            <a:r>
              <a:rPr lang="en-GB" sz="1800" dirty="0">
                <a:solidFill>
                  <a:schemeClr val="tx1"/>
                </a:solidFill>
              </a:rPr>
              <a:t> </a:t>
            </a:r>
            <a:r>
              <a:rPr lang="en-GB" sz="1800" dirty="0" err="1">
                <a:solidFill>
                  <a:schemeClr val="tx1"/>
                </a:solidFill>
              </a:rPr>
              <a:t>hanno</a:t>
            </a:r>
            <a:r>
              <a:rPr lang="en-GB" sz="1800" dirty="0">
                <a:solidFill>
                  <a:schemeClr val="tx1"/>
                </a:solidFill>
              </a:rPr>
              <a:t> </a:t>
            </a:r>
            <a:r>
              <a:rPr lang="en-GB" sz="1800" dirty="0" err="1">
                <a:solidFill>
                  <a:schemeClr val="tx1"/>
                </a:solidFill>
              </a:rPr>
              <a:t>meccanismi</a:t>
            </a:r>
            <a:r>
              <a:rPr lang="en-GB" sz="1800" dirty="0">
                <a:solidFill>
                  <a:schemeClr val="tx1"/>
                </a:solidFill>
              </a:rPr>
              <a:t> di azione </a:t>
            </a:r>
            <a:r>
              <a:rPr lang="en-GB" sz="1800" dirty="0" err="1">
                <a:solidFill>
                  <a:schemeClr val="tx1"/>
                </a:solidFill>
              </a:rPr>
              <a:t>che</a:t>
            </a:r>
            <a:r>
              <a:rPr lang="en-GB" sz="1800" dirty="0">
                <a:solidFill>
                  <a:schemeClr val="tx1"/>
                </a:solidFill>
              </a:rPr>
              <a:t> </a:t>
            </a:r>
            <a:r>
              <a:rPr lang="en-GB" sz="1800" dirty="0" err="1">
                <a:solidFill>
                  <a:schemeClr val="tx1"/>
                </a:solidFill>
              </a:rPr>
              <a:t>sfruttano</a:t>
            </a:r>
            <a:r>
              <a:rPr lang="en-GB" sz="1800" dirty="0">
                <a:solidFill>
                  <a:schemeClr val="tx1"/>
                </a:solidFill>
              </a:rPr>
              <a:t> proprio </a:t>
            </a:r>
            <a:r>
              <a:rPr lang="en-GB" sz="1800" dirty="0" err="1">
                <a:solidFill>
                  <a:schemeClr val="tx1"/>
                </a:solidFill>
              </a:rPr>
              <a:t>questi</a:t>
            </a:r>
            <a:r>
              <a:rPr lang="en-GB" sz="1800" dirty="0">
                <a:solidFill>
                  <a:schemeClr val="tx1"/>
                </a:solidFill>
              </a:rPr>
              <a:t> </a:t>
            </a:r>
            <a:r>
              <a:rPr lang="en-GB" sz="1800" dirty="0" err="1">
                <a:solidFill>
                  <a:schemeClr val="tx1"/>
                </a:solidFill>
              </a:rPr>
              <a:t>recettori</a:t>
            </a:r>
            <a:r>
              <a:rPr lang="en-GB" sz="1800" dirty="0">
                <a:solidFill>
                  <a:schemeClr val="tx1"/>
                </a:solidFill>
              </a:rPr>
              <a:t>.</a:t>
            </a:r>
          </a:p>
        </p:txBody>
      </p:sp>
    </p:spTree>
    <p:extLst>
      <p:ext uri="{BB962C8B-B14F-4D97-AF65-F5344CB8AC3E}">
        <p14:creationId xmlns:p14="http://schemas.microsoft.com/office/powerpoint/2010/main" val="221725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5DC3A22-632C-452D-BD21-E50A36346431}"/>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9FACE97B-0A7D-4170-A706-1E0DDFB451C9}"/>
              </a:ext>
            </a:extLst>
          </p:cNvPr>
          <p:cNvSpPr txBox="1"/>
          <p:nvPr/>
        </p:nvSpPr>
        <p:spPr>
          <a:xfrm>
            <a:off x="3389625" y="692696"/>
            <a:ext cx="2364750" cy="369332"/>
          </a:xfrm>
          <a:prstGeom prst="rect">
            <a:avLst/>
          </a:prstGeom>
          <a:noFill/>
        </p:spPr>
        <p:txBody>
          <a:bodyPr wrap="none" rtlCol="0">
            <a:spAutoFit/>
          </a:bodyPr>
          <a:lstStyle/>
          <a:p>
            <a:r>
              <a:rPr lang="it-IT" sz="1800" dirty="0">
                <a:solidFill>
                  <a:schemeClr val="tx1"/>
                </a:solidFill>
              </a:rPr>
              <a:t>Ricezione dei segnali</a:t>
            </a:r>
            <a:endParaRPr lang="en-GB" sz="1800" dirty="0">
              <a:solidFill>
                <a:schemeClr val="tx1"/>
              </a:solidFill>
            </a:endParaRPr>
          </a:p>
        </p:txBody>
      </p:sp>
      <p:sp>
        <p:nvSpPr>
          <p:cNvPr id="2" name="CasellaDiTesto 1">
            <a:extLst>
              <a:ext uri="{FF2B5EF4-FFF2-40B4-BE49-F238E27FC236}">
                <a16:creationId xmlns:a16="http://schemas.microsoft.com/office/drawing/2014/main" id="{21E9A3DC-3EE3-41D4-B3EB-F90E4A1D6684}"/>
              </a:ext>
            </a:extLst>
          </p:cNvPr>
          <p:cNvSpPr txBox="1"/>
          <p:nvPr/>
        </p:nvSpPr>
        <p:spPr>
          <a:xfrm>
            <a:off x="226691" y="1912764"/>
            <a:ext cx="8690618" cy="2862322"/>
          </a:xfrm>
          <a:prstGeom prst="rect">
            <a:avLst/>
          </a:prstGeom>
          <a:noFill/>
        </p:spPr>
        <p:txBody>
          <a:bodyPr wrap="square" rtlCol="0">
            <a:spAutoFit/>
          </a:bodyPr>
          <a:lstStyle/>
          <a:p>
            <a:pPr algn="just"/>
            <a:r>
              <a:rPr lang="it-IT" sz="1800" dirty="0">
                <a:solidFill>
                  <a:schemeClr val="tx1"/>
                </a:solidFill>
              </a:rPr>
              <a:t>Le cellule sono in grado di regolare la ricezione di vari segnali aumentando (</a:t>
            </a:r>
            <a:r>
              <a:rPr lang="it-IT" sz="1800" b="1" dirty="0">
                <a:solidFill>
                  <a:schemeClr val="tx1"/>
                </a:solidFill>
              </a:rPr>
              <a:t>up-regolando</a:t>
            </a:r>
            <a:r>
              <a:rPr lang="it-IT" sz="1800" dirty="0">
                <a:solidFill>
                  <a:schemeClr val="tx1"/>
                </a:solidFill>
              </a:rPr>
              <a:t>) o diminuendo (</a:t>
            </a:r>
            <a:r>
              <a:rPr lang="it-IT" sz="1800" b="1" dirty="0">
                <a:solidFill>
                  <a:schemeClr val="tx1"/>
                </a:solidFill>
              </a:rPr>
              <a:t>down-regolando</a:t>
            </a:r>
            <a:r>
              <a:rPr lang="it-IT" sz="1800" dirty="0">
                <a:solidFill>
                  <a:schemeClr val="tx1"/>
                </a:solidFill>
              </a:rPr>
              <a:t>) il numero di ciascun tipo di recettore.</a:t>
            </a:r>
          </a:p>
          <a:p>
            <a:pPr algn="just"/>
            <a:endParaRPr lang="it-IT" sz="1800" dirty="0">
              <a:solidFill>
                <a:schemeClr val="tx1"/>
              </a:solidFill>
            </a:endParaRPr>
          </a:p>
          <a:p>
            <a:pPr algn="just"/>
            <a:r>
              <a:rPr lang="it-IT" sz="1800" dirty="0">
                <a:solidFill>
                  <a:schemeClr val="tx1"/>
                </a:solidFill>
              </a:rPr>
              <a:t>Esempio: quando la concentrazione dell’insulina risulta troppo elevata per troppo tempo, i recettori per l’insulina vengono a essere ridotti, riducendo la sensibilità all’ormone e, a cascata, a ridurre la capacità di assorbire glucosio dal flusso sanguigno.</a:t>
            </a:r>
          </a:p>
          <a:p>
            <a:pPr algn="just"/>
            <a:endParaRPr lang="it-IT" sz="1800" dirty="0">
              <a:solidFill>
                <a:schemeClr val="tx1"/>
              </a:solidFill>
            </a:endParaRPr>
          </a:p>
          <a:p>
            <a:pPr algn="just"/>
            <a:r>
              <a:rPr lang="it-IT" sz="1800" dirty="0">
                <a:solidFill>
                  <a:schemeClr val="tx1"/>
                </a:solidFill>
              </a:rPr>
              <a:t>Up- e down-regolazione sono controllate da segnali diretti ai geni che codificano i recettori.</a:t>
            </a:r>
            <a:endParaRPr lang="en-GB" sz="1800" dirty="0">
              <a:solidFill>
                <a:schemeClr val="tx1"/>
              </a:solidFill>
            </a:endParaRPr>
          </a:p>
        </p:txBody>
      </p:sp>
    </p:spTree>
    <p:extLst>
      <p:ext uri="{BB962C8B-B14F-4D97-AF65-F5344CB8AC3E}">
        <p14:creationId xmlns:p14="http://schemas.microsoft.com/office/powerpoint/2010/main" val="24448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445217" y="692696"/>
            <a:ext cx="2253566" cy="369332"/>
          </a:xfrm>
          <a:prstGeom prst="rect">
            <a:avLst/>
          </a:prstGeom>
          <a:noFill/>
        </p:spPr>
        <p:txBody>
          <a:bodyPr wrap="none" rtlCol="0">
            <a:spAutoFit/>
          </a:bodyPr>
          <a:lstStyle/>
          <a:p>
            <a:r>
              <a:rPr lang="it-IT" sz="1800" dirty="0">
                <a:solidFill>
                  <a:schemeClr val="tx1"/>
                </a:solidFill>
              </a:rPr>
              <a:t>Tipologie di recettori</a:t>
            </a:r>
            <a:endParaRPr lang="en-GB" sz="1800" dirty="0">
              <a:solidFill>
                <a:schemeClr val="tx1"/>
              </a:solidFill>
            </a:endParaRPr>
          </a:p>
        </p:txBody>
      </p:sp>
      <p:sp>
        <p:nvSpPr>
          <p:cNvPr id="2" name="CasellaDiTesto 1">
            <a:extLst>
              <a:ext uri="{FF2B5EF4-FFF2-40B4-BE49-F238E27FC236}">
                <a16:creationId xmlns:a16="http://schemas.microsoft.com/office/drawing/2014/main" id="{37CE1B25-AC02-4414-99A2-63BAAE31ACBA}"/>
              </a:ext>
            </a:extLst>
          </p:cNvPr>
          <p:cNvSpPr txBox="1"/>
          <p:nvPr/>
        </p:nvSpPr>
        <p:spPr>
          <a:xfrm>
            <a:off x="323528" y="1340768"/>
            <a:ext cx="6609502" cy="2031325"/>
          </a:xfrm>
          <a:prstGeom prst="rect">
            <a:avLst/>
          </a:prstGeom>
          <a:noFill/>
        </p:spPr>
        <p:txBody>
          <a:bodyPr wrap="none" rtlCol="0">
            <a:spAutoFit/>
          </a:bodyPr>
          <a:lstStyle/>
          <a:p>
            <a:r>
              <a:rPr lang="it-IT" sz="1800" dirty="0">
                <a:solidFill>
                  <a:schemeClr val="tx1"/>
                </a:solidFill>
              </a:rPr>
              <a:t>Sulla superficie cellulare si trovano tre principali tipi di recettori:</a:t>
            </a:r>
          </a:p>
          <a:p>
            <a:endParaRPr lang="it-IT" sz="1800" dirty="0">
              <a:solidFill>
                <a:schemeClr val="tx1"/>
              </a:solidFill>
            </a:endParaRPr>
          </a:p>
          <a:p>
            <a:pPr marL="285750" indent="-285750">
              <a:buFontTx/>
              <a:buChar char="-"/>
            </a:pPr>
            <a:r>
              <a:rPr lang="it-IT" sz="1800" dirty="0">
                <a:solidFill>
                  <a:schemeClr val="tx1"/>
                </a:solidFill>
              </a:rPr>
              <a:t>Recettori accoppiati a canali ionici;</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Recettori accoppiati a proteine G;</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Recettori accoppiati a enzimi. </a:t>
            </a:r>
            <a:endParaRPr lang="en-GB" sz="1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603" t="2555" r="8752" b="72787"/>
          <a:stretch/>
        </p:blipFill>
        <p:spPr>
          <a:xfrm>
            <a:off x="1778848" y="3284984"/>
            <a:ext cx="5673472" cy="2520280"/>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742012" y="692696"/>
            <a:ext cx="3659976" cy="369332"/>
          </a:xfrm>
          <a:prstGeom prst="rect">
            <a:avLst/>
          </a:prstGeom>
          <a:noFill/>
        </p:spPr>
        <p:txBody>
          <a:bodyPr wrap="none" rtlCol="0">
            <a:spAutoFit/>
          </a:bodyPr>
          <a:lstStyle/>
          <a:p>
            <a:r>
              <a:rPr lang="it-IT" sz="1800" dirty="0">
                <a:solidFill>
                  <a:schemeClr val="tx1"/>
                </a:solidFill>
              </a:rPr>
              <a:t>Recettori accoppiati a canali ionici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37CE1B25-AC02-4414-99A2-63BAAE31ACBA}"/>
              </a:ext>
            </a:extLst>
          </p:cNvPr>
          <p:cNvSpPr txBox="1"/>
          <p:nvPr/>
        </p:nvSpPr>
        <p:spPr>
          <a:xfrm>
            <a:off x="238747" y="1340768"/>
            <a:ext cx="8666507" cy="1477328"/>
          </a:xfrm>
          <a:prstGeom prst="rect">
            <a:avLst/>
          </a:prstGeom>
          <a:noFill/>
        </p:spPr>
        <p:txBody>
          <a:bodyPr wrap="square" rtlCol="0">
            <a:spAutoFit/>
          </a:bodyPr>
          <a:lstStyle/>
          <a:p>
            <a:pPr algn="just"/>
            <a:r>
              <a:rPr lang="it-IT" sz="1800" dirty="0">
                <a:solidFill>
                  <a:schemeClr val="tx1"/>
                </a:solidFill>
              </a:rPr>
              <a:t>Sono stati caratterizzati soprattutto nelle </a:t>
            </a:r>
            <a:r>
              <a:rPr lang="it-IT" sz="1800" b="1" dirty="0">
                <a:solidFill>
                  <a:schemeClr val="tx1"/>
                </a:solidFill>
              </a:rPr>
              <a:t>cellule muscolari e nei neuroni </a:t>
            </a:r>
            <a:r>
              <a:rPr lang="it-IT" sz="1800" dirty="0">
                <a:solidFill>
                  <a:schemeClr val="tx1"/>
                </a:solidFill>
              </a:rPr>
              <a:t>in quanto permettono la </a:t>
            </a:r>
            <a:r>
              <a:rPr lang="it-IT" sz="1800" b="1" dirty="0">
                <a:solidFill>
                  <a:schemeClr val="tx1"/>
                </a:solidFill>
              </a:rPr>
              <a:t>conversione</a:t>
            </a:r>
            <a:r>
              <a:rPr lang="it-IT" sz="1800" dirty="0">
                <a:solidFill>
                  <a:schemeClr val="tx1"/>
                </a:solidFill>
              </a:rPr>
              <a:t> da un </a:t>
            </a:r>
            <a:r>
              <a:rPr lang="it-IT" sz="1800" b="1" dirty="0">
                <a:solidFill>
                  <a:schemeClr val="tx1"/>
                </a:solidFill>
              </a:rPr>
              <a:t>segnale chimico ad uno elettrico</a:t>
            </a:r>
            <a:r>
              <a:rPr lang="it-IT" sz="1800" dirty="0">
                <a:solidFill>
                  <a:schemeClr val="tx1"/>
                </a:solidFill>
              </a:rPr>
              <a:t>. Questi recettori sono detti </a:t>
            </a:r>
            <a:r>
              <a:rPr lang="it-IT" sz="1800" b="1" dirty="0">
                <a:solidFill>
                  <a:schemeClr val="tx1"/>
                </a:solidFill>
              </a:rPr>
              <a:t>canali a controllo di ligando</a:t>
            </a:r>
            <a:r>
              <a:rPr lang="it-IT" sz="1800" dirty="0">
                <a:solidFill>
                  <a:schemeClr val="tx1"/>
                </a:solidFill>
              </a:rPr>
              <a:t>: il ligando interagisce con il canale ionico, la proteina cambia conformazione e si apre il passaggio degli ioni. Tipicamente quando il ligando viene rimosso la porta si chiude.</a:t>
            </a:r>
            <a:endParaRPr lang="en-GB" sz="1800" dirty="0">
              <a:solidFill>
                <a:schemeClr val="tx1"/>
              </a:solidFill>
            </a:endParaRPr>
          </a:p>
        </p:txBody>
      </p:sp>
    </p:spTree>
    <p:extLst>
      <p:ext uri="{BB962C8B-B14F-4D97-AF65-F5344CB8AC3E}">
        <p14:creationId xmlns:p14="http://schemas.microsoft.com/office/powerpoint/2010/main" val="40837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603" t="2555" r="8752" b="72787"/>
          <a:stretch/>
        </p:blipFill>
        <p:spPr>
          <a:xfrm>
            <a:off x="1778848" y="3284984"/>
            <a:ext cx="5673472" cy="2520280"/>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742012" y="692696"/>
            <a:ext cx="3659976" cy="369332"/>
          </a:xfrm>
          <a:prstGeom prst="rect">
            <a:avLst/>
          </a:prstGeom>
          <a:noFill/>
        </p:spPr>
        <p:txBody>
          <a:bodyPr wrap="none" rtlCol="0">
            <a:spAutoFit/>
          </a:bodyPr>
          <a:lstStyle/>
          <a:p>
            <a:r>
              <a:rPr lang="it-IT" sz="1800" dirty="0">
                <a:solidFill>
                  <a:schemeClr val="tx1"/>
                </a:solidFill>
              </a:rPr>
              <a:t>Recettori accoppiati a canali ionici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37CE1B25-AC02-4414-99A2-63BAAE31ACBA}"/>
              </a:ext>
            </a:extLst>
          </p:cNvPr>
          <p:cNvSpPr txBox="1"/>
          <p:nvPr/>
        </p:nvSpPr>
        <p:spPr>
          <a:xfrm>
            <a:off x="238747" y="1340768"/>
            <a:ext cx="8666507" cy="1477328"/>
          </a:xfrm>
          <a:prstGeom prst="rect">
            <a:avLst/>
          </a:prstGeom>
          <a:noFill/>
        </p:spPr>
        <p:txBody>
          <a:bodyPr wrap="square" rtlCol="0">
            <a:spAutoFit/>
          </a:bodyPr>
          <a:lstStyle/>
          <a:p>
            <a:pPr algn="just"/>
            <a:r>
              <a:rPr lang="it-IT" sz="1800" dirty="0">
                <a:solidFill>
                  <a:schemeClr val="tx1"/>
                </a:solidFill>
              </a:rPr>
              <a:t>Un esempio è il </a:t>
            </a:r>
            <a:r>
              <a:rPr lang="it-IT" sz="1800" b="1" dirty="0">
                <a:solidFill>
                  <a:schemeClr val="tx1"/>
                </a:solidFill>
              </a:rPr>
              <a:t>recettore colinergico </a:t>
            </a:r>
            <a:r>
              <a:rPr lang="it-IT" sz="1800" dirty="0">
                <a:solidFill>
                  <a:schemeClr val="tx1"/>
                </a:solidFill>
              </a:rPr>
              <a:t>per </a:t>
            </a:r>
            <a:r>
              <a:rPr lang="it-IT" sz="1800" b="1" dirty="0">
                <a:solidFill>
                  <a:schemeClr val="tx1"/>
                </a:solidFill>
              </a:rPr>
              <a:t>l’acetilcolina</a:t>
            </a:r>
            <a:r>
              <a:rPr lang="it-IT" sz="1800" dirty="0">
                <a:solidFill>
                  <a:schemeClr val="tx1"/>
                </a:solidFill>
              </a:rPr>
              <a:t>, un neurotrasmettitore presente nelle </a:t>
            </a:r>
            <a:r>
              <a:rPr lang="it-IT" sz="1800" b="1" dirty="0">
                <a:solidFill>
                  <a:schemeClr val="tx1"/>
                </a:solidFill>
              </a:rPr>
              <a:t>cellule muscolari </a:t>
            </a:r>
            <a:r>
              <a:rPr lang="it-IT" sz="1800" dirty="0">
                <a:solidFill>
                  <a:schemeClr val="tx1"/>
                </a:solidFill>
              </a:rPr>
              <a:t>dove regola il passaggio del </a:t>
            </a:r>
            <a:r>
              <a:rPr lang="it-IT" sz="1800" b="1" dirty="0">
                <a:solidFill>
                  <a:schemeClr val="tx1"/>
                </a:solidFill>
              </a:rPr>
              <a:t>sodio</a:t>
            </a:r>
            <a:r>
              <a:rPr lang="it-IT" sz="1800" dirty="0">
                <a:solidFill>
                  <a:schemeClr val="tx1"/>
                </a:solidFill>
              </a:rPr>
              <a:t>. Quando si apre il canale, l’afflusso di questi ioni riduce la differenza di potenziale nella membrana e questo porta alla contrazione muscolare. </a:t>
            </a:r>
          </a:p>
          <a:p>
            <a:pPr algn="just"/>
            <a:r>
              <a:rPr lang="it-IT" sz="1800" dirty="0">
                <a:solidFill>
                  <a:schemeClr val="tx1"/>
                </a:solidFill>
              </a:rPr>
              <a:t>Dopo del tempo, il ligando si dissocia ed il canale si chiude.</a:t>
            </a:r>
            <a:endParaRPr lang="en-GB" sz="1800" dirty="0">
              <a:solidFill>
                <a:schemeClr val="tx1"/>
              </a:solidFill>
            </a:endParaRPr>
          </a:p>
        </p:txBody>
      </p:sp>
    </p:spTree>
    <p:extLst>
      <p:ext uri="{BB962C8B-B14F-4D97-AF65-F5344CB8AC3E}">
        <p14:creationId xmlns:p14="http://schemas.microsoft.com/office/powerpoint/2010/main" val="128562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93" t="26771" r="8924" b="43902"/>
          <a:stretch/>
        </p:blipFill>
        <p:spPr>
          <a:xfrm>
            <a:off x="1706840" y="2996952"/>
            <a:ext cx="5730321" cy="2997507"/>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799720" y="692696"/>
            <a:ext cx="3544560" cy="369332"/>
          </a:xfrm>
          <a:prstGeom prst="rect">
            <a:avLst/>
          </a:prstGeom>
          <a:noFill/>
        </p:spPr>
        <p:txBody>
          <a:bodyPr wrap="none" rtlCol="0">
            <a:spAutoFit/>
          </a:bodyPr>
          <a:lstStyle/>
          <a:p>
            <a:r>
              <a:rPr lang="it-IT" sz="1800" dirty="0">
                <a:solidFill>
                  <a:schemeClr val="tx1"/>
                </a:solidFill>
              </a:rPr>
              <a:t>Recettori accoppiati a proteine G</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452393D6-583A-41E9-B648-EBE839363D0E}"/>
              </a:ext>
            </a:extLst>
          </p:cNvPr>
          <p:cNvSpPr txBox="1"/>
          <p:nvPr/>
        </p:nvSpPr>
        <p:spPr>
          <a:xfrm>
            <a:off x="238747" y="1340768"/>
            <a:ext cx="8666507" cy="1200329"/>
          </a:xfrm>
          <a:prstGeom prst="rect">
            <a:avLst/>
          </a:prstGeom>
          <a:noFill/>
        </p:spPr>
        <p:txBody>
          <a:bodyPr wrap="square" rtlCol="0">
            <a:spAutoFit/>
          </a:bodyPr>
          <a:lstStyle/>
          <a:p>
            <a:pPr algn="just"/>
            <a:r>
              <a:rPr lang="it-IT" sz="1800" dirty="0">
                <a:solidFill>
                  <a:schemeClr val="tx1"/>
                </a:solidFill>
              </a:rPr>
              <a:t>I recettori accoppiati a proteine G sono una grande famiglia di proteine </a:t>
            </a:r>
            <a:r>
              <a:rPr lang="it-IT" sz="1800" dirty="0" err="1">
                <a:solidFill>
                  <a:schemeClr val="tx1"/>
                </a:solidFill>
              </a:rPr>
              <a:t>transmenbrana</a:t>
            </a:r>
            <a:r>
              <a:rPr lang="it-IT" sz="1800" dirty="0">
                <a:solidFill>
                  <a:schemeClr val="tx1"/>
                </a:solidFill>
              </a:rPr>
              <a:t> che attraversano la membrana per 7 volte con alpha-eliche idrofobe connesse da anse. La porzione esterna lega il ligando, mentre quella </a:t>
            </a:r>
            <a:r>
              <a:rPr lang="it-IT" sz="1800" dirty="0" err="1">
                <a:solidFill>
                  <a:schemeClr val="tx1"/>
                </a:solidFill>
              </a:rPr>
              <a:t>citosolica</a:t>
            </a:r>
            <a:r>
              <a:rPr lang="it-IT" sz="1800" dirty="0">
                <a:solidFill>
                  <a:schemeClr val="tx1"/>
                </a:solidFill>
              </a:rPr>
              <a:t> possiede un sito di legame per una specifica </a:t>
            </a:r>
            <a:r>
              <a:rPr lang="it-IT" sz="1800" b="1" dirty="0">
                <a:solidFill>
                  <a:schemeClr val="tx1"/>
                </a:solidFill>
              </a:rPr>
              <a:t>proteina G</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51913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93" t="26771" r="8924" b="43902"/>
          <a:stretch/>
        </p:blipFill>
        <p:spPr>
          <a:xfrm>
            <a:off x="1706840" y="2996952"/>
            <a:ext cx="5730321" cy="2997507"/>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799720" y="692696"/>
            <a:ext cx="3544560" cy="369332"/>
          </a:xfrm>
          <a:prstGeom prst="rect">
            <a:avLst/>
          </a:prstGeom>
          <a:noFill/>
        </p:spPr>
        <p:txBody>
          <a:bodyPr wrap="none" rtlCol="0">
            <a:spAutoFit/>
          </a:bodyPr>
          <a:lstStyle/>
          <a:p>
            <a:r>
              <a:rPr lang="it-IT" sz="1800" dirty="0">
                <a:solidFill>
                  <a:schemeClr val="tx1"/>
                </a:solidFill>
              </a:rPr>
              <a:t>Recettori accoppiati a proteine G</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CasellaDiTesto 7">
            <a:extLst>
              <a:ext uri="{FF2B5EF4-FFF2-40B4-BE49-F238E27FC236}">
                <a16:creationId xmlns:a16="http://schemas.microsoft.com/office/drawing/2014/main" id="{452393D6-583A-41E9-B648-EBE839363D0E}"/>
              </a:ext>
            </a:extLst>
          </p:cNvPr>
          <p:cNvSpPr txBox="1"/>
          <p:nvPr/>
        </p:nvSpPr>
        <p:spPr>
          <a:xfrm>
            <a:off x="238747" y="1340768"/>
            <a:ext cx="8666507" cy="923330"/>
          </a:xfrm>
          <a:prstGeom prst="rect">
            <a:avLst/>
          </a:prstGeom>
          <a:noFill/>
        </p:spPr>
        <p:txBody>
          <a:bodyPr wrap="square" rtlCol="0">
            <a:spAutoFit/>
          </a:bodyPr>
          <a:lstStyle/>
          <a:p>
            <a:pPr algn="just"/>
            <a:r>
              <a:rPr lang="it-IT" sz="1800" dirty="0">
                <a:solidFill>
                  <a:schemeClr val="tx1"/>
                </a:solidFill>
              </a:rPr>
              <a:t>Le proteine G sono in grado di legare i nucleotidi </a:t>
            </a:r>
            <a:r>
              <a:rPr lang="it-IT" sz="1800" dirty="0" err="1">
                <a:solidFill>
                  <a:schemeClr val="tx1"/>
                </a:solidFill>
              </a:rPr>
              <a:t>guanosinici</a:t>
            </a:r>
            <a:r>
              <a:rPr lang="it-IT" sz="1800" dirty="0">
                <a:solidFill>
                  <a:schemeClr val="tx1"/>
                </a:solidFill>
              </a:rPr>
              <a:t> e quando un ligando si lega al recettore, quest’ultimo subisce modifiche conformazionali e si associa alla proteina G, portando quest’ultima a rilasciare GDP e a convertirlo in GTP.</a:t>
            </a:r>
          </a:p>
        </p:txBody>
      </p:sp>
    </p:spTree>
    <p:extLst>
      <p:ext uri="{BB962C8B-B14F-4D97-AF65-F5344CB8AC3E}">
        <p14:creationId xmlns:p14="http://schemas.microsoft.com/office/powerpoint/2010/main" val="12338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799720" y="692696"/>
            <a:ext cx="3544560" cy="369332"/>
          </a:xfrm>
          <a:prstGeom prst="rect">
            <a:avLst/>
          </a:prstGeom>
          <a:noFill/>
        </p:spPr>
        <p:txBody>
          <a:bodyPr wrap="none" rtlCol="0">
            <a:spAutoFit/>
          </a:bodyPr>
          <a:lstStyle/>
          <a:p>
            <a:r>
              <a:rPr lang="it-IT" sz="1800" dirty="0">
                <a:solidFill>
                  <a:schemeClr val="tx1"/>
                </a:solidFill>
              </a:rPr>
              <a:t>Recettori accoppiati a proteine G</a:t>
            </a:r>
            <a:endParaRPr lang="en-GB" sz="1800" dirty="0">
              <a:solidFill>
                <a:schemeClr val="tx1"/>
              </a:solidFill>
            </a:endParaRPr>
          </a:p>
        </p:txBody>
      </p:sp>
      <p:sp>
        <p:nvSpPr>
          <p:cNvPr id="8" name="CasellaDiTesto 7">
            <a:extLst>
              <a:ext uri="{FF2B5EF4-FFF2-40B4-BE49-F238E27FC236}">
                <a16:creationId xmlns:a16="http://schemas.microsoft.com/office/drawing/2014/main" id="{452393D6-583A-41E9-B648-EBE839363D0E}"/>
              </a:ext>
            </a:extLst>
          </p:cNvPr>
          <p:cNvSpPr txBox="1"/>
          <p:nvPr/>
        </p:nvSpPr>
        <p:spPr>
          <a:xfrm>
            <a:off x="238747" y="1707773"/>
            <a:ext cx="8666507" cy="2585323"/>
          </a:xfrm>
          <a:prstGeom prst="rect">
            <a:avLst/>
          </a:prstGeom>
          <a:noFill/>
        </p:spPr>
        <p:txBody>
          <a:bodyPr wrap="square" rtlCol="0">
            <a:spAutoFit/>
          </a:bodyPr>
          <a:lstStyle/>
          <a:p>
            <a:pPr algn="just"/>
            <a:r>
              <a:rPr lang="it-IT" sz="1800" dirty="0">
                <a:solidFill>
                  <a:schemeClr val="tx1"/>
                </a:solidFill>
              </a:rPr>
              <a:t>Questa tipologia di recettori è coinvolta in moltissimi processi come la visione, l’olfatto, la regolazione del comportamento e la regolazione del sistema immunitario.</a:t>
            </a:r>
          </a:p>
          <a:p>
            <a:pPr algn="just"/>
            <a:endParaRPr lang="it-IT" sz="1800" dirty="0">
              <a:solidFill>
                <a:schemeClr val="tx1"/>
              </a:solidFill>
            </a:endParaRPr>
          </a:p>
          <a:p>
            <a:pPr algn="just"/>
            <a:r>
              <a:rPr lang="it-IT" sz="1800" dirty="0">
                <a:solidFill>
                  <a:schemeClr val="tx1"/>
                </a:solidFill>
              </a:rPr>
              <a:t>Circa il 60% dei farmaci attualmente in uso agisce a livello di questi recettori, e capire il comportamento di questi sistemi è di notevole rilevanza medica.</a:t>
            </a:r>
          </a:p>
          <a:p>
            <a:pPr algn="just"/>
            <a:endParaRPr lang="it-IT" sz="1800" dirty="0">
              <a:solidFill>
                <a:schemeClr val="tx1"/>
              </a:solidFill>
            </a:endParaRPr>
          </a:p>
          <a:p>
            <a:pPr algn="just"/>
            <a:r>
              <a:rPr lang="it-IT" sz="1800" dirty="0">
                <a:solidFill>
                  <a:schemeClr val="tx1"/>
                </a:solidFill>
              </a:rPr>
              <a:t>Dei circa 900 recettori G identificati nei mammiferi, oltre 400 sono potenziali bersagli per trattamenti farmaceutici.</a:t>
            </a:r>
          </a:p>
        </p:txBody>
      </p:sp>
    </p:spTree>
    <p:extLst>
      <p:ext uri="{BB962C8B-B14F-4D97-AF65-F5344CB8AC3E}">
        <p14:creationId xmlns:p14="http://schemas.microsoft.com/office/powerpoint/2010/main" val="277605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93" t="55657" r="8923" b="9959"/>
          <a:stretch/>
        </p:blipFill>
        <p:spPr>
          <a:xfrm>
            <a:off x="1706839" y="2569637"/>
            <a:ext cx="5730321" cy="3514423"/>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940784" y="692696"/>
            <a:ext cx="3262432" cy="369332"/>
          </a:xfrm>
          <a:prstGeom prst="rect">
            <a:avLst/>
          </a:prstGeom>
          <a:noFill/>
        </p:spPr>
        <p:txBody>
          <a:bodyPr wrap="none" rtlCol="0">
            <a:spAutoFit/>
          </a:bodyPr>
          <a:lstStyle/>
          <a:p>
            <a:r>
              <a:rPr lang="it-IT" sz="1800" dirty="0">
                <a:solidFill>
                  <a:schemeClr val="tx1"/>
                </a:solidFill>
              </a:rPr>
              <a:t>Recettori accoppiati ad enzimi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2B38955-D336-411C-BFEF-1C49943E5611}"/>
              </a:ext>
            </a:extLst>
          </p:cNvPr>
          <p:cNvSpPr txBox="1"/>
          <p:nvPr/>
        </p:nvSpPr>
        <p:spPr>
          <a:xfrm>
            <a:off x="238747" y="1340768"/>
            <a:ext cx="8666507" cy="923330"/>
          </a:xfrm>
          <a:prstGeom prst="rect">
            <a:avLst/>
          </a:prstGeom>
          <a:noFill/>
        </p:spPr>
        <p:txBody>
          <a:bodyPr wrap="square" rtlCol="0">
            <a:spAutoFit/>
          </a:bodyPr>
          <a:lstStyle/>
          <a:p>
            <a:pPr algn="just"/>
            <a:r>
              <a:rPr lang="it-IT" sz="1800" dirty="0">
                <a:solidFill>
                  <a:schemeClr val="tx1"/>
                </a:solidFill>
              </a:rPr>
              <a:t>Sono proteine transmembrana con un sito di legame extracellulare ed una componente enzimatica nella porzione </a:t>
            </a:r>
            <a:r>
              <a:rPr lang="it-IT" sz="1800" dirty="0" err="1">
                <a:solidFill>
                  <a:schemeClr val="tx1"/>
                </a:solidFill>
              </a:rPr>
              <a:t>citosolica</a:t>
            </a:r>
            <a:r>
              <a:rPr lang="it-IT" sz="1800" dirty="0">
                <a:solidFill>
                  <a:schemeClr val="tx1"/>
                </a:solidFill>
              </a:rPr>
              <a:t>. Alcuni sono privi della componente enzimatica, ma sono in ogni caso di legarsi ad enzimi.</a:t>
            </a:r>
          </a:p>
        </p:txBody>
      </p:sp>
    </p:spTree>
    <p:extLst>
      <p:ext uri="{BB962C8B-B14F-4D97-AF65-F5344CB8AC3E}">
        <p14:creationId xmlns:p14="http://schemas.microsoft.com/office/powerpoint/2010/main" val="366818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93" t="55657" r="8923" b="9959"/>
          <a:stretch/>
        </p:blipFill>
        <p:spPr>
          <a:xfrm>
            <a:off x="1706839" y="2569637"/>
            <a:ext cx="5730321" cy="3514423"/>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940784" y="692696"/>
            <a:ext cx="3262432" cy="369332"/>
          </a:xfrm>
          <a:prstGeom prst="rect">
            <a:avLst/>
          </a:prstGeom>
          <a:noFill/>
        </p:spPr>
        <p:txBody>
          <a:bodyPr wrap="none" rtlCol="0">
            <a:spAutoFit/>
          </a:bodyPr>
          <a:lstStyle/>
          <a:p>
            <a:r>
              <a:rPr lang="it-IT" sz="1800" dirty="0">
                <a:solidFill>
                  <a:schemeClr val="tx1"/>
                </a:solidFill>
              </a:rPr>
              <a:t>Recettori accoppiati ad enzimi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2B38955-D336-411C-BFEF-1C49943E5611}"/>
              </a:ext>
            </a:extLst>
          </p:cNvPr>
          <p:cNvSpPr txBox="1"/>
          <p:nvPr/>
        </p:nvSpPr>
        <p:spPr>
          <a:xfrm>
            <a:off x="238747" y="1340768"/>
            <a:ext cx="8666507" cy="1200329"/>
          </a:xfrm>
          <a:prstGeom prst="rect">
            <a:avLst/>
          </a:prstGeom>
          <a:noFill/>
        </p:spPr>
        <p:txBody>
          <a:bodyPr wrap="square" rtlCol="0">
            <a:spAutoFit/>
          </a:bodyPr>
          <a:lstStyle/>
          <a:p>
            <a:pPr algn="just"/>
            <a:r>
              <a:rPr lang="it-IT" sz="1800" dirty="0">
                <a:solidFill>
                  <a:schemeClr val="tx1"/>
                </a:solidFill>
              </a:rPr>
              <a:t>Le </a:t>
            </a:r>
            <a:r>
              <a:rPr lang="it-IT" sz="1800" i="1" dirty="0">
                <a:solidFill>
                  <a:schemeClr val="tx1"/>
                </a:solidFill>
              </a:rPr>
              <a:t>tirosina chinasi </a:t>
            </a:r>
            <a:r>
              <a:rPr lang="it-IT" sz="1800" dirty="0">
                <a:solidFill>
                  <a:schemeClr val="tx1"/>
                </a:solidFill>
              </a:rPr>
              <a:t>sono le più comuni: le chinasi sono enzimi che trasferiscono gruppi fosfato da ATP ad un substrato con un processo detto di fosforilazione. Nello specifico le tirosina chinasi trasferiscono il gruppo fosfato ad un residuo di tirosina di una proteina.</a:t>
            </a:r>
          </a:p>
        </p:txBody>
      </p:sp>
    </p:spTree>
    <p:extLst>
      <p:ext uri="{BB962C8B-B14F-4D97-AF65-F5344CB8AC3E}">
        <p14:creationId xmlns:p14="http://schemas.microsoft.com/office/powerpoint/2010/main" val="139237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2">
            <a:extLst>
              <a:ext uri="{FF2B5EF4-FFF2-40B4-BE49-F238E27FC236}">
                <a16:creationId xmlns:a16="http://schemas.microsoft.com/office/drawing/2014/main" id="{87A5D995-CAC0-4166-91A0-7F6150126C80}"/>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593" t="55657" r="8923" b="9959"/>
          <a:stretch/>
        </p:blipFill>
        <p:spPr>
          <a:xfrm>
            <a:off x="1706839" y="2569637"/>
            <a:ext cx="5730321" cy="3514423"/>
          </a:xfrm>
        </p:spPr>
      </p:pic>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940784" y="692696"/>
            <a:ext cx="3262432" cy="369332"/>
          </a:xfrm>
          <a:prstGeom prst="rect">
            <a:avLst/>
          </a:prstGeom>
          <a:noFill/>
        </p:spPr>
        <p:txBody>
          <a:bodyPr wrap="none" rtlCol="0">
            <a:spAutoFit/>
          </a:bodyPr>
          <a:lstStyle/>
          <a:p>
            <a:r>
              <a:rPr lang="it-IT" sz="1800" dirty="0">
                <a:solidFill>
                  <a:schemeClr val="tx1"/>
                </a:solidFill>
              </a:rPr>
              <a:t>Recettori accoppiati ad enzimi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2B38955-D336-411C-BFEF-1C49943E5611}"/>
              </a:ext>
            </a:extLst>
          </p:cNvPr>
          <p:cNvSpPr txBox="1"/>
          <p:nvPr/>
        </p:nvSpPr>
        <p:spPr>
          <a:xfrm>
            <a:off x="238747" y="1340768"/>
            <a:ext cx="8666507" cy="1200329"/>
          </a:xfrm>
          <a:prstGeom prst="rect">
            <a:avLst/>
          </a:prstGeom>
          <a:noFill/>
        </p:spPr>
        <p:txBody>
          <a:bodyPr wrap="square" rtlCol="0">
            <a:spAutoFit/>
          </a:bodyPr>
          <a:lstStyle/>
          <a:p>
            <a:pPr algn="just"/>
            <a:r>
              <a:rPr lang="it-IT" sz="1800" dirty="0">
                <a:solidFill>
                  <a:schemeClr val="tx1"/>
                </a:solidFill>
              </a:rPr>
              <a:t>Questi recettori legano certi ormoni, l’insulina o </a:t>
            </a:r>
            <a:r>
              <a:rPr lang="it-IT" sz="1800" i="1" dirty="0">
                <a:solidFill>
                  <a:schemeClr val="tx1"/>
                </a:solidFill>
              </a:rPr>
              <a:t>fattori di crescita </a:t>
            </a:r>
            <a:r>
              <a:rPr lang="it-IT" sz="1800" dirty="0">
                <a:solidFill>
                  <a:schemeClr val="tx1"/>
                </a:solidFill>
              </a:rPr>
              <a:t>(come quello nervoso). Le tirosine chinasi, una volta fosforilate, possono a loro volta fosforilare altre proteine di segnalazione all’interno della cellula per poter proseguire con la trasduzione del segnale.</a:t>
            </a:r>
          </a:p>
        </p:txBody>
      </p:sp>
    </p:spTree>
    <p:extLst>
      <p:ext uri="{BB962C8B-B14F-4D97-AF65-F5344CB8AC3E}">
        <p14:creationId xmlns:p14="http://schemas.microsoft.com/office/powerpoint/2010/main" val="345166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4" name="Segnaposto contenuto 2">
            <a:extLst>
              <a:ext uri="{FF2B5EF4-FFF2-40B4-BE49-F238E27FC236}">
                <a16:creationId xmlns:a16="http://schemas.microsoft.com/office/drawing/2014/main" id="{76F39E58-C49B-4C33-B3A6-4E90688B543D}"/>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104" t="6558" r="13403" b="25363"/>
          <a:stretch/>
        </p:blipFill>
        <p:spPr>
          <a:xfrm>
            <a:off x="5580112" y="2420888"/>
            <a:ext cx="3463411" cy="3489933"/>
          </a:xfrm>
        </p:spPr>
      </p:pic>
      <p:pic>
        <p:nvPicPr>
          <p:cNvPr id="5" name="Segnaposto contenuto 2">
            <a:extLst>
              <a:ext uri="{FF2B5EF4-FFF2-40B4-BE49-F238E27FC236}">
                <a16:creationId xmlns:a16="http://schemas.microsoft.com/office/drawing/2014/main" id="{5A4747DC-F286-4AAD-85C2-E99BCC120260}"/>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888910EC-E999-483B-BC99-EBD7FA92543A}"/>
              </a:ext>
            </a:extLst>
          </p:cNvPr>
          <p:cNvSpPr txBox="1"/>
          <p:nvPr/>
        </p:nvSpPr>
        <p:spPr>
          <a:xfrm>
            <a:off x="153966" y="1340768"/>
            <a:ext cx="8810522" cy="1200329"/>
          </a:xfrm>
          <a:prstGeom prst="rect">
            <a:avLst/>
          </a:prstGeom>
          <a:noFill/>
        </p:spPr>
        <p:txBody>
          <a:bodyPr wrap="square" rtlCol="0">
            <a:spAutoFit/>
          </a:bodyPr>
          <a:lstStyle/>
          <a:p>
            <a:pPr algn="just"/>
            <a:r>
              <a:rPr lang="it-IT" sz="1800" dirty="0">
                <a:solidFill>
                  <a:schemeClr val="tx1"/>
                </a:solidFill>
              </a:rPr>
              <a:t>Un esempio di </a:t>
            </a:r>
            <a:r>
              <a:rPr lang="it-IT" sz="1800" b="1" dirty="0">
                <a:solidFill>
                  <a:schemeClr val="tx1"/>
                </a:solidFill>
              </a:rPr>
              <a:t>comunicazione chimica </a:t>
            </a:r>
            <a:r>
              <a:rPr lang="it-IT" sz="1800" dirty="0">
                <a:solidFill>
                  <a:schemeClr val="tx1"/>
                </a:solidFill>
              </a:rPr>
              <a:t>tra individui si ha tra i </a:t>
            </a:r>
            <a:r>
              <a:rPr lang="it-IT" sz="1800" b="1" dirty="0">
                <a:solidFill>
                  <a:schemeClr val="tx1"/>
                </a:solidFill>
              </a:rPr>
              <a:t>batteri</a:t>
            </a:r>
            <a:r>
              <a:rPr lang="it-IT" sz="1800" dirty="0">
                <a:solidFill>
                  <a:schemeClr val="tx1"/>
                </a:solidFill>
              </a:rPr>
              <a:t>: un una colonia ciascun </a:t>
            </a:r>
            <a:r>
              <a:rPr lang="it-IT" sz="1800" b="1" dirty="0">
                <a:solidFill>
                  <a:schemeClr val="tx1"/>
                </a:solidFill>
              </a:rPr>
              <a:t>batterio</a:t>
            </a:r>
            <a:r>
              <a:rPr lang="it-IT" sz="1800" dirty="0">
                <a:solidFill>
                  <a:schemeClr val="tx1"/>
                </a:solidFill>
              </a:rPr>
              <a:t> rilascia </a:t>
            </a:r>
            <a:r>
              <a:rPr lang="it-IT" sz="1800" b="1" dirty="0">
                <a:solidFill>
                  <a:schemeClr val="tx1"/>
                </a:solidFill>
              </a:rPr>
              <a:t>molecole nell’ambiente </a:t>
            </a:r>
            <a:r>
              <a:rPr lang="it-IT" sz="1800" dirty="0">
                <a:solidFill>
                  <a:schemeClr val="tx1"/>
                </a:solidFill>
              </a:rPr>
              <a:t>e, oltre una certa soglia di popolazione, si raggiunge una </a:t>
            </a:r>
            <a:r>
              <a:rPr lang="it-IT" sz="1800" b="1" dirty="0">
                <a:solidFill>
                  <a:schemeClr val="tx1"/>
                </a:solidFill>
              </a:rPr>
              <a:t>concentrazione critica </a:t>
            </a:r>
            <a:r>
              <a:rPr lang="it-IT" sz="1800" dirty="0">
                <a:solidFill>
                  <a:schemeClr val="tx1"/>
                </a:solidFill>
              </a:rPr>
              <a:t>di molecole di segnalazione (</a:t>
            </a:r>
            <a:r>
              <a:rPr lang="it-IT" sz="1800" i="1" dirty="0">
                <a:solidFill>
                  <a:schemeClr val="tx1"/>
                </a:solidFill>
              </a:rPr>
              <a:t>percezione del quorum</a:t>
            </a:r>
            <a:r>
              <a:rPr lang="it-IT" sz="1800" dirty="0">
                <a:solidFill>
                  <a:schemeClr val="tx1"/>
                </a:solidFill>
              </a:rPr>
              <a:t>).</a:t>
            </a:r>
          </a:p>
        </p:txBody>
      </p:sp>
      <p:sp>
        <p:nvSpPr>
          <p:cNvPr id="7" name="CasellaDiTesto 6">
            <a:extLst>
              <a:ext uri="{FF2B5EF4-FFF2-40B4-BE49-F238E27FC236}">
                <a16:creationId xmlns:a16="http://schemas.microsoft.com/office/drawing/2014/main" id="{77835441-6E19-4185-91B2-2F693D6EA72A}"/>
              </a:ext>
            </a:extLst>
          </p:cNvPr>
          <p:cNvSpPr txBox="1"/>
          <p:nvPr/>
        </p:nvSpPr>
        <p:spPr>
          <a:xfrm>
            <a:off x="179512" y="2564904"/>
            <a:ext cx="5472608" cy="2862322"/>
          </a:xfrm>
          <a:prstGeom prst="rect">
            <a:avLst/>
          </a:prstGeom>
          <a:noFill/>
        </p:spPr>
        <p:txBody>
          <a:bodyPr wrap="square" rtlCol="0">
            <a:spAutoFit/>
          </a:bodyPr>
          <a:lstStyle/>
          <a:p>
            <a:pPr algn="just"/>
            <a:r>
              <a:rPr lang="it-IT" sz="1800" dirty="0">
                <a:solidFill>
                  <a:schemeClr val="tx1"/>
                </a:solidFill>
              </a:rPr>
              <a:t>Il risultato è che il singolo batterio può mettere in atto </a:t>
            </a:r>
            <a:r>
              <a:rPr lang="it-IT" sz="1800" b="1" dirty="0">
                <a:solidFill>
                  <a:schemeClr val="tx1"/>
                </a:solidFill>
              </a:rPr>
              <a:t>specifici processi biochimici </a:t>
            </a:r>
            <a:r>
              <a:rPr lang="it-IT" sz="1800" dirty="0">
                <a:solidFill>
                  <a:schemeClr val="tx1"/>
                </a:solidFill>
              </a:rPr>
              <a:t>come, ad esempio, la formazione di </a:t>
            </a:r>
            <a:r>
              <a:rPr lang="it-IT" sz="1800" b="1" dirty="0">
                <a:solidFill>
                  <a:schemeClr val="tx1"/>
                </a:solidFill>
              </a:rPr>
              <a:t>biofilm</a:t>
            </a:r>
            <a:r>
              <a:rPr lang="it-IT" sz="1800" dirty="0">
                <a:solidFill>
                  <a:schemeClr val="tx1"/>
                </a:solidFill>
              </a:rPr>
              <a:t>: comunità batterica ancorata ad una superficie. La formazione di biofilm richiede una azione coordinata di numerosi batteri. </a:t>
            </a:r>
          </a:p>
          <a:p>
            <a:pPr algn="just"/>
            <a:endParaRPr lang="it-IT" sz="1800" dirty="0">
              <a:solidFill>
                <a:schemeClr val="tx1"/>
              </a:solidFill>
            </a:endParaRPr>
          </a:p>
          <a:p>
            <a:pPr algn="just"/>
            <a:r>
              <a:rPr lang="it-IT" sz="1800" dirty="0">
                <a:solidFill>
                  <a:schemeClr val="tx1"/>
                </a:solidFill>
              </a:rPr>
              <a:t>Molte reazioni chimiche sono coinvolte nella risposta a molecole di segnalazione e nella regolazione della risposta.</a:t>
            </a:r>
            <a:endParaRPr lang="en-GB" sz="1800" dirty="0">
              <a:solidFill>
                <a:schemeClr val="tx1"/>
              </a:solidFill>
            </a:endParaRPr>
          </a:p>
        </p:txBody>
      </p:sp>
    </p:spTree>
    <p:extLst>
      <p:ext uri="{BB962C8B-B14F-4D97-AF65-F5344CB8AC3E}">
        <p14:creationId xmlns:p14="http://schemas.microsoft.com/office/powerpoint/2010/main" val="265691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940784" y="692696"/>
            <a:ext cx="3262432" cy="369332"/>
          </a:xfrm>
          <a:prstGeom prst="rect">
            <a:avLst/>
          </a:prstGeom>
          <a:noFill/>
        </p:spPr>
        <p:txBody>
          <a:bodyPr wrap="none" rtlCol="0">
            <a:spAutoFit/>
          </a:bodyPr>
          <a:lstStyle/>
          <a:p>
            <a:r>
              <a:rPr lang="it-IT" sz="1800" dirty="0">
                <a:solidFill>
                  <a:schemeClr val="tx1"/>
                </a:solidFill>
              </a:rPr>
              <a:t>Recettori accoppiati ad enzimi</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2B38955-D336-411C-BFEF-1C49943E5611}"/>
              </a:ext>
            </a:extLst>
          </p:cNvPr>
          <p:cNvSpPr txBox="1"/>
          <p:nvPr/>
        </p:nvSpPr>
        <p:spPr>
          <a:xfrm>
            <a:off x="107504" y="2261771"/>
            <a:ext cx="4176464" cy="2308324"/>
          </a:xfrm>
          <a:prstGeom prst="rect">
            <a:avLst/>
          </a:prstGeom>
          <a:noFill/>
        </p:spPr>
        <p:txBody>
          <a:bodyPr wrap="square" rtlCol="0">
            <a:spAutoFit/>
          </a:bodyPr>
          <a:lstStyle/>
          <a:p>
            <a:pPr algn="just"/>
            <a:r>
              <a:rPr lang="it-IT" sz="1800" dirty="0">
                <a:solidFill>
                  <a:schemeClr val="tx1"/>
                </a:solidFill>
              </a:rPr>
              <a:t>I ligandi si avvicinano a due recettori, li legano entrami e  i due recettori si avvicinano formando un dimero, con cambiamenti conformazionali a cascata e fosforilazione di specifiche tirosine in proteine di segnalazione fino a fosforilare proteine in grado di alterare dei processi cellulari.</a:t>
            </a:r>
          </a:p>
        </p:txBody>
      </p:sp>
      <p:pic>
        <p:nvPicPr>
          <p:cNvPr id="8" name="Segnaposto contenuto 2">
            <a:extLst>
              <a:ext uri="{FF2B5EF4-FFF2-40B4-BE49-F238E27FC236}">
                <a16:creationId xmlns:a16="http://schemas.microsoft.com/office/drawing/2014/main" id="{3F794AA4-E707-4169-9942-85AAA021E2F4}"/>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9556" r="7047" b="21358"/>
          <a:stretch/>
        </p:blipFill>
        <p:spPr>
          <a:xfrm>
            <a:off x="4329734" y="1268760"/>
            <a:ext cx="4769534" cy="4762516"/>
          </a:xfrm>
        </p:spPr>
      </p:pic>
    </p:spTree>
    <p:extLst>
      <p:ext uri="{BB962C8B-B14F-4D97-AF65-F5344CB8AC3E}">
        <p14:creationId xmlns:p14="http://schemas.microsoft.com/office/powerpoint/2010/main" val="1040306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2940784" y="692696"/>
            <a:ext cx="3262432" cy="369332"/>
          </a:xfrm>
          <a:prstGeom prst="rect">
            <a:avLst/>
          </a:prstGeom>
          <a:noFill/>
        </p:spPr>
        <p:txBody>
          <a:bodyPr wrap="none" rtlCol="0">
            <a:spAutoFit/>
          </a:bodyPr>
          <a:lstStyle/>
          <a:p>
            <a:r>
              <a:rPr lang="it-IT" sz="1800" dirty="0">
                <a:solidFill>
                  <a:schemeClr val="tx1"/>
                </a:solidFill>
              </a:rPr>
              <a:t>Recettori accoppiati ad enzimi</a:t>
            </a:r>
            <a:endParaRPr lang="en-GB" sz="1800" dirty="0">
              <a:solidFill>
                <a:schemeClr val="tx1"/>
              </a:solidFill>
            </a:endParaRPr>
          </a:p>
        </p:txBody>
      </p:sp>
      <p:sp>
        <p:nvSpPr>
          <p:cNvPr id="6" name="CasellaDiTesto 5">
            <a:extLst>
              <a:ext uri="{FF2B5EF4-FFF2-40B4-BE49-F238E27FC236}">
                <a16:creationId xmlns:a16="http://schemas.microsoft.com/office/drawing/2014/main" id="{A2B38955-D336-411C-BFEF-1C49943E5611}"/>
              </a:ext>
            </a:extLst>
          </p:cNvPr>
          <p:cNvSpPr txBox="1"/>
          <p:nvPr/>
        </p:nvSpPr>
        <p:spPr>
          <a:xfrm>
            <a:off x="238747" y="1340768"/>
            <a:ext cx="8666507" cy="3416320"/>
          </a:xfrm>
          <a:prstGeom prst="rect">
            <a:avLst/>
          </a:prstGeom>
          <a:noFill/>
        </p:spPr>
        <p:txBody>
          <a:bodyPr wrap="square" rtlCol="0">
            <a:spAutoFit/>
          </a:bodyPr>
          <a:lstStyle/>
          <a:p>
            <a:pPr algn="just"/>
            <a:r>
              <a:rPr lang="it-IT" sz="1800" dirty="0">
                <a:solidFill>
                  <a:schemeClr val="tx1"/>
                </a:solidFill>
              </a:rPr>
              <a:t>Molti recettori presenti sulle cellule vegetali sono accoppiati ad enzimi, come quelli sensibili ai </a:t>
            </a:r>
            <a:r>
              <a:rPr lang="it-IT" sz="1800" b="1" dirty="0" err="1">
                <a:solidFill>
                  <a:schemeClr val="tx1"/>
                </a:solidFill>
              </a:rPr>
              <a:t>brassinosteroidi</a:t>
            </a:r>
            <a:r>
              <a:rPr lang="it-IT" sz="1800" dirty="0">
                <a:solidFill>
                  <a:schemeClr val="tx1"/>
                </a:solidFill>
              </a:rPr>
              <a:t>, ormoni steroidei vegetali che regolano processi di divisione cellulare, l’allungamento delle cellule o lo sviluppo dei fiori.</a:t>
            </a:r>
          </a:p>
          <a:p>
            <a:pPr algn="just"/>
            <a:endParaRPr lang="it-IT" sz="1800" dirty="0">
              <a:solidFill>
                <a:schemeClr val="tx1"/>
              </a:solidFill>
            </a:endParaRPr>
          </a:p>
          <a:p>
            <a:pPr algn="just"/>
            <a:r>
              <a:rPr lang="it-IT" sz="1800" dirty="0">
                <a:solidFill>
                  <a:schemeClr val="tx1"/>
                </a:solidFill>
              </a:rPr>
              <a:t>A differenza dei recettori ormonali degli animali (</a:t>
            </a:r>
            <a:r>
              <a:rPr lang="it-IT" sz="1800" dirty="0" err="1">
                <a:solidFill>
                  <a:schemeClr val="tx1"/>
                </a:solidFill>
              </a:rPr>
              <a:t>intramembrana</a:t>
            </a:r>
            <a:r>
              <a:rPr lang="it-IT" sz="1800" dirty="0">
                <a:solidFill>
                  <a:schemeClr val="tx1"/>
                </a:solidFill>
              </a:rPr>
              <a:t>), quelli vegetali sono tirosina chinasi localizzati sulle membrane plasmatiche.</a:t>
            </a:r>
          </a:p>
          <a:p>
            <a:pPr algn="just"/>
            <a:endParaRPr lang="it-IT" sz="1800" dirty="0">
              <a:solidFill>
                <a:schemeClr val="tx1"/>
              </a:solidFill>
            </a:endParaRPr>
          </a:p>
          <a:p>
            <a:pPr algn="just"/>
            <a:r>
              <a:rPr lang="it-IT" sz="1800" dirty="0">
                <a:solidFill>
                  <a:schemeClr val="tx1"/>
                </a:solidFill>
              </a:rPr>
              <a:t>Un altro ormone vegetale di interesse è </a:t>
            </a:r>
            <a:r>
              <a:rPr lang="it-IT" sz="1800" b="1" dirty="0">
                <a:solidFill>
                  <a:schemeClr val="tx1"/>
                </a:solidFill>
              </a:rPr>
              <a:t>l’etilene</a:t>
            </a:r>
            <a:r>
              <a:rPr lang="it-IT" sz="1800" dirty="0">
                <a:solidFill>
                  <a:schemeClr val="tx1"/>
                </a:solidFill>
              </a:rPr>
              <a:t>, che presenta un recettore a istidina chinasi.</a:t>
            </a:r>
          </a:p>
          <a:p>
            <a:pPr algn="just"/>
            <a:endParaRPr lang="it-IT" sz="1800" dirty="0">
              <a:solidFill>
                <a:schemeClr val="tx1"/>
              </a:solidFill>
            </a:endParaRPr>
          </a:p>
          <a:p>
            <a:pPr algn="just"/>
            <a:r>
              <a:rPr lang="it-IT" sz="1800" dirty="0">
                <a:solidFill>
                  <a:schemeClr val="tx1"/>
                </a:solidFill>
              </a:rPr>
              <a:t>Alcune tipologie di recettori, come nelle piante, nei batteri e nei lieviti usano anche altre chinasi: serina, treonina e istidina.</a:t>
            </a:r>
          </a:p>
        </p:txBody>
      </p:sp>
    </p:spTree>
    <p:extLst>
      <p:ext uri="{BB962C8B-B14F-4D97-AF65-F5344CB8AC3E}">
        <p14:creationId xmlns:p14="http://schemas.microsoft.com/office/powerpoint/2010/main" val="31832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370389" y="692696"/>
            <a:ext cx="2403222" cy="369332"/>
          </a:xfrm>
          <a:prstGeom prst="rect">
            <a:avLst/>
          </a:prstGeom>
          <a:noFill/>
        </p:spPr>
        <p:txBody>
          <a:bodyPr wrap="none" rtlCol="0">
            <a:spAutoFit/>
          </a:bodyPr>
          <a:lstStyle/>
          <a:p>
            <a:r>
              <a:rPr lang="it-IT" sz="1800" dirty="0">
                <a:solidFill>
                  <a:schemeClr val="tx1"/>
                </a:solidFill>
              </a:rPr>
              <a:t>Recettori intracellulari</a:t>
            </a:r>
            <a:endParaRPr lang="en-GB" sz="1800" dirty="0">
              <a:solidFill>
                <a:schemeClr val="tx1"/>
              </a:solidFill>
            </a:endParaRPr>
          </a:p>
        </p:txBody>
      </p:sp>
      <p:sp>
        <p:nvSpPr>
          <p:cNvPr id="6" name="CasellaDiTesto 5">
            <a:extLst>
              <a:ext uri="{FF2B5EF4-FFF2-40B4-BE49-F238E27FC236}">
                <a16:creationId xmlns:a16="http://schemas.microsoft.com/office/drawing/2014/main" id="{A2B38955-D336-411C-BFEF-1C49943E5611}"/>
              </a:ext>
            </a:extLst>
          </p:cNvPr>
          <p:cNvSpPr txBox="1"/>
          <p:nvPr/>
        </p:nvSpPr>
        <p:spPr>
          <a:xfrm>
            <a:off x="238747" y="1340768"/>
            <a:ext cx="8666507" cy="3139321"/>
          </a:xfrm>
          <a:prstGeom prst="rect">
            <a:avLst/>
          </a:prstGeom>
          <a:noFill/>
        </p:spPr>
        <p:txBody>
          <a:bodyPr wrap="square" rtlCol="0">
            <a:spAutoFit/>
          </a:bodyPr>
          <a:lstStyle/>
          <a:p>
            <a:pPr algn="just"/>
            <a:r>
              <a:rPr lang="it-IT" sz="1800" dirty="0">
                <a:solidFill>
                  <a:schemeClr val="tx1"/>
                </a:solidFill>
              </a:rPr>
              <a:t>Come accennato precedentemente, alcuni recettori sono intracellulari nel caso in cui il ligando sia sufficientemente piccolo da passare la membrana o sia di natura idrofoba. </a:t>
            </a:r>
          </a:p>
          <a:p>
            <a:pPr algn="just"/>
            <a:endParaRPr lang="it-IT" sz="1800" dirty="0">
              <a:solidFill>
                <a:schemeClr val="tx1"/>
              </a:solidFill>
            </a:endParaRPr>
          </a:p>
          <a:p>
            <a:pPr algn="just"/>
            <a:r>
              <a:rPr lang="it-IT" sz="1800" dirty="0">
                <a:solidFill>
                  <a:schemeClr val="tx1"/>
                </a:solidFill>
              </a:rPr>
              <a:t>Nel caso degli animali vi sono molti recettori ormonali steroidei, come l’</a:t>
            </a:r>
            <a:r>
              <a:rPr lang="it-IT" sz="1800" dirty="0" err="1">
                <a:solidFill>
                  <a:schemeClr val="tx1"/>
                </a:solidFill>
              </a:rPr>
              <a:t>ecdisone</a:t>
            </a:r>
            <a:r>
              <a:rPr lang="it-IT" sz="1800" dirty="0">
                <a:solidFill>
                  <a:schemeClr val="tx1"/>
                </a:solidFill>
              </a:rPr>
              <a:t> (muta degli insetti), cortisolo ed ormoni sessuali. Anche vitamine come la A, la D e l’ossido nitrico si legano a recettori intracellulari.</a:t>
            </a:r>
          </a:p>
          <a:p>
            <a:pPr algn="just"/>
            <a:endParaRPr lang="it-IT" sz="1800" dirty="0">
              <a:solidFill>
                <a:schemeClr val="tx1"/>
              </a:solidFill>
            </a:endParaRPr>
          </a:p>
          <a:p>
            <a:pPr algn="just"/>
            <a:r>
              <a:rPr lang="it-IT" sz="1800" dirty="0">
                <a:solidFill>
                  <a:schemeClr val="tx1"/>
                </a:solidFill>
              </a:rPr>
              <a:t>Dopo il legame, il complesso ligando-recettore si sposta nel nucleo; ad esempio gli ormoni tiroidei (non steroidei) si legano a recettori già associati al DNA all’interno del nucleo.</a:t>
            </a:r>
          </a:p>
        </p:txBody>
      </p:sp>
    </p:spTree>
    <p:extLst>
      <p:ext uri="{BB962C8B-B14F-4D97-AF65-F5344CB8AC3E}">
        <p14:creationId xmlns:p14="http://schemas.microsoft.com/office/powerpoint/2010/main" val="34969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5" name="Segnaposto contenuto 2">
            <a:extLst>
              <a:ext uri="{FF2B5EF4-FFF2-40B4-BE49-F238E27FC236}">
                <a16:creationId xmlns:a16="http://schemas.microsoft.com/office/drawing/2014/main" id="{3AEFABE2-EA32-4B39-9601-E6F54F9E88C8}"/>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A2B38955-D336-411C-BFEF-1C49943E5611}"/>
              </a:ext>
            </a:extLst>
          </p:cNvPr>
          <p:cNvSpPr txBox="1"/>
          <p:nvPr/>
        </p:nvSpPr>
        <p:spPr>
          <a:xfrm>
            <a:off x="107504" y="1124744"/>
            <a:ext cx="4176464" cy="4801314"/>
          </a:xfrm>
          <a:prstGeom prst="rect">
            <a:avLst/>
          </a:prstGeom>
          <a:noFill/>
        </p:spPr>
        <p:txBody>
          <a:bodyPr wrap="square" rtlCol="0">
            <a:spAutoFit/>
          </a:bodyPr>
          <a:lstStyle/>
          <a:p>
            <a:pPr algn="just"/>
            <a:r>
              <a:rPr lang="it-IT" sz="1800" dirty="0">
                <a:solidFill>
                  <a:schemeClr val="tx1"/>
                </a:solidFill>
              </a:rPr>
              <a:t>Una volta recepito il segnale, è necessario trasdurlo per trasmettere l’informazione al resto della cellula.</a:t>
            </a:r>
          </a:p>
          <a:p>
            <a:pPr algn="just"/>
            <a:endParaRPr lang="it-IT" sz="1800" dirty="0">
              <a:solidFill>
                <a:schemeClr val="tx1"/>
              </a:solidFill>
            </a:endParaRPr>
          </a:p>
          <a:p>
            <a:pPr algn="just"/>
            <a:r>
              <a:rPr lang="it-IT" sz="1800" dirty="0">
                <a:solidFill>
                  <a:schemeClr val="tx1"/>
                </a:solidFill>
              </a:rPr>
              <a:t>A seconda della tipologia di recettore vi sono diversi meccanismi di trasduzione, ma in generale si tratta di modifiche conformazionali a cascata all’interno di una catena di proteine di segnalazione (</a:t>
            </a:r>
            <a:r>
              <a:rPr lang="it-IT" sz="1800" i="1" dirty="0">
                <a:solidFill>
                  <a:schemeClr val="tx1"/>
                </a:solidFill>
              </a:rPr>
              <a:t>via o cascata di segnalazione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In una sola cellula di mammifero vi sono 3000 proteine di segnalazione, le cui interferenze possono causare malattie (es cancro, diabete, malattie autoimmuni…)</a:t>
            </a:r>
          </a:p>
        </p:txBody>
      </p:sp>
      <p:pic>
        <p:nvPicPr>
          <p:cNvPr id="8" name="Segnaposto contenuto 2">
            <a:extLst>
              <a:ext uri="{FF2B5EF4-FFF2-40B4-BE49-F238E27FC236}">
                <a16:creationId xmlns:a16="http://schemas.microsoft.com/office/drawing/2014/main" id="{3F794AA4-E707-4169-9942-85AAA021E2F4}"/>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9556" r="7047" b="21358"/>
          <a:stretch/>
        </p:blipFill>
        <p:spPr>
          <a:xfrm>
            <a:off x="4329734" y="1268760"/>
            <a:ext cx="4769534" cy="4762516"/>
          </a:xfrm>
        </p:spPr>
      </p:pic>
    </p:spTree>
    <p:extLst>
      <p:ext uri="{BB962C8B-B14F-4D97-AF65-F5344CB8AC3E}">
        <p14:creationId xmlns:p14="http://schemas.microsoft.com/office/powerpoint/2010/main" val="89650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A2B38955-D336-411C-BFEF-1C49943E5611}"/>
              </a:ext>
            </a:extLst>
          </p:cNvPr>
          <p:cNvSpPr txBox="1"/>
          <p:nvPr/>
        </p:nvSpPr>
        <p:spPr>
          <a:xfrm>
            <a:off x="143508" y="1258882"/>
            <a:ext cx="8856984" cy="3970318"/>
          </a:xfrm>
          <a:prstGeom prst="rect">
            <a:avLst/>
          </a:prstGeom>
          <a:noFill/>
        </p:spPr>
        <p:txBody>
          <a:bodyPr wrap="square" rtlCol="0">
            <a:spAutoFit/>
          </a:bodyPr>
          <a:lstStyle/>
          <a:p>
            <a:pPr algn="just"/>
            <a:r>
              <a:rPr lang="it-IT" sz="1800" dirty="0">
                <a:solidFill>
                  <a:schemeClr val="tx1"/>
                </a:solidFill>
              </a:rPr>
              <a:t>Ciascun elemento della cascata è un </a:t>
            </a:r>
            <a:r>
              <a:rPr lang="it-IT" sz="1800" b="1" dirty="0">
                <a:solidFill>
                  <a:schemeClr val="tx1"/>
                </a:solidFill>
              </a:rPr>
              <a:t>interruttore molecolare</a:t>
            </a:r>
            <a:r>
              <a:rPr lang="it-IT" sz="1800" dirty="0">
                <a:solidFill>
                  <a:schemeClr val="tx1"/>
                </a:solidFill>
              </a:rPr>
              <a:t> può essere attivo (on, fosforilato) o spento (off, non fosforilato), con lo switch legato a segnali provenienti dall’elemento precedente la catena. </a:t>
            </a:r>
          </a:p>
          <a:p>
            <a:pPr algn="just"/>
            <a:endParaRPr lang="it-IT" sz="1800" dirty="0">
              <a:solidFill>
                <a:schemeClr val="tx1"/>
              </a:solidFill>
            </a:endParaRPr>
          </a:p>
          <a:p>
            <a:pPr algn="just"/>
            <a:r>
              <a:rPr lang="it-IT" sz="1800" dirty="0">
                <a:solidFill>
                  <a:schemeClr val="tx1"/>
                </a:solidFill>
              </a:rPr>
              <a:t>Dopo il processo di attivazione, è necessario un altro per disattivare, in modo da poter trasmettere un nuovo messaggio.</a:t>
            </a:r>
          </a:p>
          <a:p>
            <a:pPr algn="just"/>
            <a:endParaRPr lang="it-IT" sz="1800" dirty="0">
              <a:solidFill>
                <a:schemeClr val="tx1"/>
              </a:solidFill>
            </a:endParaRPr>
          </a:p>
          <a:p>
            <a:pPr algn="just"/>
            <a:r>
              <a:rPr lang="it-IT" sz="1800" dirty="0">
                <a:solidFill>
                  <a:schemeClr val="tx1"/>
                </a:solidFill>
              </a:rPr>
              <a:t>Durante il processo le proteine si scambiano il gruppo fosfato, in modo da poter soddisfare sia la trasmissione dell’informazione che la successiva disattivazione.</a:t>
            </a:r>
          </a:p>
          <a:p>
            <a:pPr algn="just"/>
            <a:endParaRPr lang="it-IT" sz="1800" dirty="0">
              <a:solidFill>
                <a:schemeClr val="tx1"/>
              </a:solidFill>
            </a:endParaRPr>
          </a:p>
          <a:p>
            <a:pPr algn="just"/>
            <a:r>
              <a:rPr lang="it-IT" sz="1800" dirty="0">
                <a:solidFill>
                  <a:schemeClr val="tx1"/>
                </a:solidFill>
              </a:rPr>
              <a:t>In ogni caso, esistono proteine, le </a:t>
            </a:r>
            <a:r>
              <a:rPr lang="it-IT" sz="1800" b="1" dirty="0">
                <a:solidFill>
                  <a:schemeClr val="tx1"/>
                </a:solidFill>
              </a:rPr>
              <a:t>fosfatasi</a:t>
            </a:r>
            <a:r>
              <a:rPr lang="it-IT" sz="1800" dirty="0">
                <a:solidFill>
                  <a:schemeClr val="tx1"/>
                </a:solidFill>
              </a:rPr>
              <a:t>, il cui ruolo è idrolizzare i gruppi fosfato (</a:t>
            </a:r>
            <a:r>
              <a:rPr lang="it-IT" sz="1800" dirty="0" err="1">
                <a:solidFill>
                  <a:schemeClr val="tx1"/>
                </a:solidFill>
              </a:rPr>
              <a:t>defosforilazione</a:t>
            </a:r>
            <a:r>
              <a:rPr lang="it-IT" sz="1800" dirty="0">
                <a:solidFill>
                  <a:schemeClr val="tx1"/>
                </a:solidFill>
              </a:rPr>
              <a:t>) per regolare la cascata delle </a:t>
            </a:r>
            <a:r>
              <a:rPr lang="it-IT" sz="1800" dirty="0" err="1">
                <a:solidFill>
                  <a:schemeClr val="tx1"/>
                </a:solidFill>
              </a:rPr>
              <a:t>protein</a:t>
            </a:r>
            <a:r>
              <a:rPr lang="it-IT" sz="1800" dirty="0">
                <a:solidFill>
                  <a:schemeClr val="tx1"/>
                </a:solidFill>
              </a:rPr>
              <a:t> chinasi. Sono presenti molti tipi di questi enzimi nelle cellule, e permettono al sistema di attivarsi solo in risposta ad una specifica coppia ligando-recettore.</a:t>
            </a:r>
          </a:p>
        </p:txBody>
      </p:sp>
    </p:spTree>
    <p:extLst>
      <p:ext uri="{BB962C8B-B14F-4D97-AF65-F5344CB8AC3E}">
        <p14:creationId xmlns:p14="http://schemas.microsoft.com/office/powerpoint/2010/main" val="76465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A2B38955-D336-411C-BFEF-1C49943E5611}"/>
              </a:ext>
            </a:extLst>
          </p:cNvPr>
          <p:cNvSpPr txBox="1"/>
          <p:nvPr/>
        </p:nvSpPr>
        <p:spPr>
          <a:xfrm>
            <a:off x="143508" y="1258882"/>
            <a:ext cx="8856984" cy="2862322"/>
          </a:xfrm>
          <a:prstGeom prst="rect">
            <a:avLst/>
          </a:prstGeom>
          <a:noFill/>
        </p:spPr>
        <p:txBody>
          <a:bodyPr wrap="square" rtlCol="0">
            <a:spAutoFit/>
          </a:bodyPr>
          <a:lstStyle/>
          <a:p>
            <a:pPr algn="just"/>
            <a:r>
              <a:rPr lang="it-IT" sz="1800" dirty="0">
                <a:solidFill>
                  <a:schemeClr val="tx1"/>
                </a:solidFill>
              </a:rPr>
              <a:t>Nel caso dei recettori accoppiati a canali ionici, le "porte" del canale rimangono chiuse fino a quando il ligando non si lega al recettore.</a:t>
            </a:r>
          </a:p>
          <a:p>
            <a:pPr algn="just"/>
            <a:endParaRPr lang="it-IT" sz="1800" dirty="0">
              <a:solidFill>
                <a:schemeClr val="tx1"/>
              </a:solidFill>
            </a:endParaRPr>
          </a:p>
          <a:p>
            <a:pPr algn="just"/>
            <a:r>
              <a:rPr lang="it-IT" sz="1800" dirty="0">
                <a:solidFill>
                  <a:schemeClr val="tx1"/>
                </a:solidFill>
              </a:rPr>
              <a:t>L’acido gamma-</a:t>
            </a:r>
            <a:r>
              <a:rPr lang="it-IT" sz="1800" dirty="0" err="1">
                <a:solidFill>
                  <a:schemeClr val="tx1"/>
                </a:solidFill>
              </a:rPr>
              <a:t>amminobutirrico</a:t>
            </a:r>
            <a:r>
              <a:rPr lang="it-IT" sz="1800" dirty="0">
                <a:solidFill>
                  <a:schemeClr val="tx1"/>
                </a:solidFill>
              </a:rPr>
              <a:t> (GABA) è un neurotrasmettitore che si lega a recettori canali degli ioni cloruro.  Questi ioni negativi escono o entrano rapidamente nel neurone in base al gradiente elettrochimico. </a:t>
            </a:r>
          </a:p>
          <a:p>
            <a:pPr algn="just"/>
            <a:endParaRPr lang="it-IT" sz="1800" dirty="0">
              <a:solidFill>
                <a:schemeClr val="tx1"/>
              </a:solidFill>
            </a:endParaRPr>
          </a:p>
          <a:p>
            <a:pPr algn="just"/>
            <a:r>
              <a:rPr lang="it-IT" sz="1800" dirty="0">
                <a:solidFill>
                  <a:schemeClr val="tx1"/>
                </a:solidFill>
              </a:rPr>
              <a:t>Normalmente </a:t>
            </a:r>
            <a:r>
              <a:rPr lang="it-IT" sz="1800" i="1" dirty="0">
                <a:solidFill>
                  <a:schemeClr val="tx1"/>
                </a:solidFill>
              </a:rPr>
              <a:t>escono</a:t>
            </a:r>
            <a:r>
              <a:rPr lang="it-IT" sz="1800" dirty="0">
                <a:solidFill>
                  <a:schemeClr val="tx1"/>
                </a:solidFill>
              </a:rPr>
              <a:t>, andando a inibire la trasmissione degli impulsi nervosi </a:t>
            </a:r>
            <a:r>
              <a:rPr lang="it-IT" sz="1800" dirty="0">
                <a:solidFill>
                  <a:schemeClr val="tx1"/>
                </a:solidFill>
                <a:sym typeface="Wingdings" panose="05000000000000000000" pitchFamily="2" charset="2"/>
              </a:rPr>
              <a:t> il GABA inibisce la segnalazione neurale, e porta un effetto tranquillante (barbiturici e benzodiazepine si legano ai recettori del GABA).</a:t>
            </a:r>
            <a:endParaRPr lang="it-IT" sz="1800" dirty="0">
              <a:solidFill>
                <a:schemeClr val="tx1"/>
              </a:solidFill>
            </a:endParaRPr>
          </a:p>
        </p:txBody>
      </p:sp>
    </p:spTree>
    <p:extLst>
      <p:ext uri="{BB962C8B-B14F-4D97-AF65-F5344CB8AC3E}">
        <p14:creationId xmlns:p14="http://schemas.microsoft.com/office/powerpoint/2010/main" val="1937176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A2B38955-D336-411C-BFEF-1C49943E5611}"/>
              </a:ext>
            </a:extLst>
          </p:cNvPr>
          <p:cNvSpPr txBox="1"/>
          <p:nvPr/>
        </p:nvSpPr>
        <p:spPr>
          <a:xfrm>
            <a:off x="143508" y="1258882"/>
            <a:ext cx="8856984" cy="1200329"/>
          </a:xfrm>
          <a:prstGeom prst="rect">
            <a:avLst/>
          </a:prstGeom>
          <a:noFill/>
        </p:spPr>
        <p:txBody>
          <a:bodyPr wrap="square" rtlCol="0">
            <a:spAutoFit/>
          </a:bodyPr>
          <a:lstStyle/>
          <a:p>
            <a:pPr algn="just"/>
            <a:r>
              <a:rPr lang="it-IT" sz="1800" dirty="0">
                <a:solidFill>
                  <a:schemeClr val="tx1"/>
                </a:solidFill>
              </a:rPr>
              <a:t>Nei recettori accoppiati a proteine G, il cuore del meccanismo di trasduzione sono queste ultime (Nobel 2012 per la chimica).</a:t>
            </a:r>
          </a:p>
          <a:p>
            <a:pPr algn="just"/>
            <a:endParaRPr lang="it-IT" sz="1800" dirty="0">
              <a:solidFill>
                <a:schemeClr val="tx1"/>
              </a:solidFill>
            </a:endParaRPr>
          </a:p>
          <a:p>
            <a:pPr algn="just"/>
            <a:r>
              <a:rPr lang="it-IT" sz="1800" dirty="0">
                <a:solidFill>
                  <a:schemeClr val="tx1"/>
                </a:solidFill>
              </a:rPr>
              <a:t>Le proteine G si compongono di tre subunità unite tra loro.</a:t>
            </a:r>
          </a:p>
        </p:txBody>
      </p:sp>
      <p:pic>
        <p:nvPicPr>
          <p:cNvPr id="5" name="Segnaposto contenuto 2">
            <a:extLst>
              <a:ext uri="{FF2B5EF4-FFF2-40B4-BE49-F238E27FC236}">
                <a16:creationId xmlns:a16="http://schemas.microsoft.com/office/drawing/2014/main" id="{872BED60-94BD-48EF-AAE3-E6BD80246253}"/>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4417" t="32407" r="67090" b="54912"/>
          <a:stretch/>
        </p:blipFill>
        <p:spPr>
          <a:xfrm>
            <a:off x="7176291" y="1859046"/>
            <a:ext cx="1824201" cy="4104453"/>
          </a:xfrm>
        </p:spPr>
      </p:pic>
      <p:sp>
        <p:nvSpPr>
          <p:cNvPr id="2" name="CasellaDiTesto 1">
            <a:extLst>
              <a:ext uri="{FF2B5EF4-FFF2-40B4-BE49-F238E27FC236}">
                <a16:creationId xmlns:a16="http://schemas.microsoft.com/office/drawing/2014/main" id="{336CFFC3-2AD6-400F-ACBD-AF5A7EF40591}"/>
              </a:ext>
            </a:extLst>
          </p:cNvPr>
          <p:cNvSpPr txBox="1"/>
          <p:nvPr/>
        </p:nvSpPr>
        <p:spPr>
          <a:xfrm>
            <a:off x="251520" y="2636912"/>
            <a:ext cx="6840760" cy="3139321"/>
          </a:xfrm>
          <a:prstGeom prst="rect">
            <a:avLst/>
          </a:prstGeom>
          <a:noFill/>
        </p:spPr>
        <p:txBody>
          <a:bodyPr wrap="square" rtlCol="0">
            <a:spAutoFit/>
          </a:bodyPr>
          <a:lstStyle/>
          <a:p>
            <a:r>
              <a:rPr lang="it-IT" sz="1800" dirty="0">
                <a:solidFill>
                  <a:schemeClr val="tx1"/>
                </a:solidFill>
              </a:rPr>
              <a:t>Una di queste è accoppiata ad una molecola di GDP che, in seguito a cambiamenti conformazionali, viene sostituito dal GTP. </a:t>
            </a:r>
          </a:p>
          <a:p>
            <a:endParaRPr lang="it-IT" sz="1800" dirty="0">
              <a:solidFill>
                <a:schemeClr val="tx1"/>
              </a:solidFill>
            </a:endParaRPr>
          </a:p>
          <a:p>
            <a:r>
              <a:rPr lang="it-IT" sz="1800" dirty="0">
                <a:solidFill>
                  <a:schemeClr val="tx1"/>
                </a:solidFill>
              </a:rPr>
              <a:t>La subunità associata al GTP si separa dalle altre due e catalizza l’idrolisi da GTP a GDP (Unità </a:t>
            </a:r>
            <a:r>
              <a:rPr lang="it-IT" sz="1800" dirty="0" err="1">
                <a:solidFill>
                  <a:schemeClr val="tx1"/>
                </a:solidFill>
              </a:rPr>
              <a:t>GTPasica</a:t>
            </a:r>
            <a:r>
              <a:rPr lang="it-IT" sz="1800" dirty="0">
                <a:solidFill>
                  <a:schemeClr val="tx1"/>
                </a:solidFill>
              </a:rPr>
              <a:t>). Con l’energia liberata la proteina G si disattiva e l’unità si riassocia alle altre due.</a:t>
            </a:r>
          </a:p>
          <a:p>
            <a:endParaRPr lang="it-IT" sz="1800" dirty="0">
              <a:solidFill>
                <a:schemeClr val="tx1"/>
              </a:solidFill>
            </a:endParaRPr>
          </a:p>
          <a:p>
            <a:r>
              <a:rPr lang="it-IT" sz="1800" dirty="0">
                <a:solidFill>
                  <a:schemeClr val="tx1"/>
                </a:solidFill>
              </a:rPr>
              <a:t>Quando la proteina G è attiva, essa dà inizio alla trasduzione legandosi ad una specifica proteina nella cellula. In alcuni casi è direttamente l’enzima, in altri è un </a:t>
            </a:r>
            <a:r>
              <a:rPr lang="it-IT" sz="1800" b="1" dirty="0">
                <a:solidFill>
                  <a:schemeClr val="tx1"/>
                </a:solidFill>
              </a:rPr>
              <a:t>primo messaggero</a:t>
            </a:r>
            <a:r>
              <a:rPr lang="it-IT" sz="1800" dirty="0">
                <a:solidFill>
                  <a:schemeClr val="tx1"/>
                </a:solidFill>
              </a:rPr>
              <a:t> che inizia la catena di trasduzione.</a:t>
            </a:r>
            <a:endParaRPr lang="en-GB" sz="1800" b="1" dirty="0">
              <a:solidFill>
                <a:schemeClr val="tx1"/>
              </a:solidFill>
            </a:endParaRPr>
          </a:p>
        </p:txBody>
      </p:sp>
      <p:pic>
        <p:nvPicPr>
          <p:cNvPr id="7" name="Segnaposto contenuto 2">
            <a:extLst>
              <a:ext uri="{FF2B5EF4-FFF2-40B4-BE49-F238E27FC236}">
                <a16:creationId xmlns:a16="http://schemas.microsoft.com/office/drawing/2014/main" id="{44DE58E8-AE66-4167-8E4C-6722078E3C90}"/>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43454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8" name="Segnaposto contenuto 2">
            <a:extLst>
              <a:ext uri="{FF2B5EF4-FFF2-40B4-BE49-F238E27FC236}">
                <a16:creationId xmlns:a16="http://schemas.microsoft.com/office/drawing/2014/main" id="{DB748FB9-4D63-4D2A-9B5F-8299C8B8AB5C}"/>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Segnaposto contenuto 2">
            <a:extLst>
              <a:ext uri="{FF2B5EF4-FFF2-40B4-BE49-F238E27FC236}">
                <a16:creationId xmlns:a16="http://schemas.microsoft.com/office/drawing/2014/main" id="{223670A9-EB7A-4874-A463-47568E991B1B}"/>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1771" t="4061" r="12260" b="14683"/>
          <a:stretch/>
        </p:blipFill>
        <p:spPr>
          <a:xfrm>
            <a:off x="6804248" y="343034"/>
            <a:ext cx="2182021" cy="5534238"/>
          </a:xfrm>
        </p:spPr>
      </p:pic>
      <p:sp>
        <p:nvSpPr>
          <p:cNvPr id="10" name="CasellaDiTesto 9">
            <a:extLst>
              <a:ext uri="{FF2B5EF4-FFF2-40B4-BE49-F238E27FC236}">
                <a16:creationId xmlns:a16="http://schemas.microsoft.com/office/drawing/2014/main" id="{6B68B179-CBBE-443C-BF12-85D3A257DAD2}"/>
              </a:ext>
            </a:extLst>
          </p:cNvPr>
          <p:cNvSpPr txBox="1"/>
          <p:nvPr/>
        </p:nvSpPr>
        <p:spPr>
          <a:xfrm>
            <a:off x="32366" y="1268760"/>
            <a:ext cx="6840760" cy="3139321"/>
          </a:xfrm>
          <a:prstGeom prst="rect">
            <a:avLst/>
          </a:prstGeom>
          <a:noFill/>
        </p:spPr>
        <p:txBody>
          <a:bodyPr wrap="square" rtlCol="0">
            <a:spAutoFit/>
          </a:bodyPr>
          <a:lstStyle/>
          <a:p>
            <a:pPr algn="just"/>
            <a:r>
              <a:rPr lang="it-IT" sz="1800" dirty="0">
                <a:solidFill>
                  <a:schemeClr val="tx1"/>
                </a:solidFill>
              </a:rPr>
              <a:t>I </a:t>
            </a:r>
            <a:r>
              <a:rPr lang="it-IT" sz="1800" b="1" dirty="0">
                <a:solidFill>
                  <a:schemeClr val="tx1"/>
                </a:solidFill>
              </a:rPr>
              <a:t>secondi messaggeri </a:t>
            </a:r>
            <a:r>
              <a:rPr lang="it-IT" sz="1800" dirty="0">
                <a:solidFill>
                  <a:schemeClr val="tx1"/>
                </a:solidFill>
              </a:rPr>
              <a:t>sono ioni o piccole molecole che veicolano i messaggi all’interno della cellula. Quando i recettori vengono attivati, grandi quantità di questi messaggeri vengono ad essere prodotte. Si muovono rapidamente amplificando il segnale.</a:t>
            </a:r>
          </a:p>
          <a:p>
            <a:pPr algn="just"/>
            <a:endParaRPr lang="it-IT" sz="1800" b="1" dirty="0">
              <a:solidFill>
                <a:schemeClr val="tx1"/>
              </a:solidFill>
            </a:endParaRPr>
          </a:p>
          <a:p>
            <a:pPr algn="just"/>
            <a:r>
              <a:rPr lang="it-IT" sz="1800" dirty="0">
                <a:solidFill>
                  <a:schemeClr val="tx1"/>
                </a:solidFill>
              </a:rPr>
              <a:t>Alcuni di questi messaggeri regolano specifici enzimi, altri si legano a canali ionici.</a:t>
            </a:r>
          </a:p>
          <a:p>
            <a:pPr algn="just"/>
            <a:endParaRPr lang="it-IT" sz="1800" dirty="0">
              <a:solidFill>
                <a:schemeClr val="tx1"/>
              </a:solidFill>
            </a:endParaRPr>
          </a:p>
          <a:p>
            <a:pPr algn="just"/>
            <a:r>
              <a:rPr lang="it-IT" sz="1800" dirty="0">
                <a:solidFill>
                  <a:schemeClr val="tx1"/>
                </a:solidFill>
              </a:rPr>
              <a:t>Una particolare catena di trasduzione riguardante i recettori accoppiati alle proteine G coinvolge l’AMP ciclico.</a:t>
            </a:r>
            <a:endParaRPr lang="en-GB" sz="1800" dirty="0">
              <a:solidFill>
                <a:schemeClr val="tx1"/>
              </a:solidFill>
            </a:endParaRPr>
          </a:p>
        </p:txBody>
      </p:sp>
    </p:spTree>
    <p:extLst>
      <p:ext uri="{BB962C8B-B14F-4D97-AF65-F5344CB8AC3E}">
        <p14:creationId xmlns:p14="http://schemas.microsoft.com/office/powerpoint/2010/main" val="84936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6FFDFF4F-FFBA-46AE-AE4B-3AE92B5ED6B7}"/>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F6A2B60D-D6A2-411A-9465-C8C611CE7DA1}"/>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8" name="Segnaposto contenuto 2">
            <a:extLst>
              <a:ext uri="{FF2B5EF4-FFF2-40B4-BE49-F238E27FC236}">
                <a16:creationId xmlns:a16="http://schemas.microsoft.com/office/drawing/2014/main" id="{DB748FB9-4D63-4D2A-9B5F-8299C8B8AB5C}"/>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Segnaposto contenuto 2">
            <a:extLst>
              <a:ext uri="{FF2B5EF4-FFF2-40B4-BE49-F238E27FC236}">
                <a16:creationId xmlns:a16="http://schemas.microsoft.com/office/drawing/2014/main" id="{223670A9-EB7A-4874-A463-47568E991B1B}"/>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11771" t="4061" r="12260" b="14683"/>
          <a:stretch/>
        </p:blipFill>
        <p:spPr>
          <a:xfrm>
            <a:off x="6804248" y="343034"/>
            <a:ext cx="2182021" cy="5534238"/>
          </a:xfrm>
        </p:spPr>
      </p:pic>
      <p:sp>
        <p:nvSpPr>
          <p:cNvPr id="10" name="CasellaDiTesto 9">
            <a:extLst>
              <a:ext uri="{FF2B5EF4-FFF2-40B4-BE49-F238E27FC236}">
                <a16:creationId xmlns:a16="http://schemas.microsoft.com/office/drawing/2014/main" id="{6B68B179-CBBE-443C-BF12-85D3A257DAD2}"/>
              </a:ext>
            </a:extLst>
          </p:cNvPr>
          <p:cNvSpPr txBox="1"/>
          <p:nvPr/>
        </p:nvSpPr>
        <p:spPr>
          <a:xfrm>
            <a:off x="32366" y="1657831"/>
            <a:ext cx="6840760" cy="3139321"/>
          </a:xfrm>
          <a:prstGeom prst="rect">
            <a:avLst/>
          </a:prstGeom>
          <a:noFill/>
        </p:spPr>
        <p:txBody>
          <a:bodyPr wrap="square" rtlCol="0">
            <a:spAutoFit/>
          </a:bodyPr>
          <a:lstStyle/>
          <a:p>
            <a:pPr algn="just"/>
            <a:r>
              <a:rPr lang="it-IT" sz="1800" dirty="0">
                <a:solidFill>
                  <a:schemeClr val="tx1"/>
                </a:solidFill>
              </a:rPr>
              <a:t>L’AMP ciclico è un secondo messaggero prodotto dalla ciclizzazione dell’ATP quando una </a:t>
            </a:r>
            <a:r>
              <a:rPr lang="it-IT" sz="1800" b="1" dirty="0">
                <a:solidFill>
                  <a:schemeClr val="tx1"/>
                </a:solidFill>
              </a:rPr>
              <a:t>proteina G si attiva </a:t>
            </a:r>
            <a:r>
              <a:rPr lang="it-IT" sz="1800" dirty="0">
                <a:solidFill>
                  <a:schemeClr val="tx1"/>
                </a:solidFill>
              </a:rPr>
              <a:t>e si lega </a:t>
            </a:r>
            <a:r>
              <a:rPr lang="it-IT" sz="1800" b="1" dirty="0">
                <a:solidFill>
                  <a:schemeClr val="tx1"/>
                </a:solidFill>
              </a:rPr>
              <a:t>all’</a:t>
            </a:r>
            <a:r>
              <a:rPr lang="it-IT" sz="1800" b="1" dirty="0" err="1">
                <a:solidFill>
                  <a:schemeClr val="tx1"/>
                </a:solidFill>
              </a:rPr>
              <a:t>adenilato</a:t>
            </a:r>
            <a:r>
              <a:rPr lang="it-IT" sz="1800" b="1" dirty="0">
                <a:solidFill>
                  <a:schemeClr val="tx1"/>
                </a:solidFill>
              </a:rPr>
              <a:t> </a:t>
            </a:r>
            <a:r>
              <a:rPr lang="it-IT" sz="1800" b="1" dirty="0" err="1">
                <a:solidFill>
                  <a:schemeClr val="tx1"/>
                </a:solidFill>
              </a:rPr>
              <a:t>ciclasi</a:t>
            </a:r>
            <a:r>
              <a:rPr lang="it-IT" sz="1800" dirty="0">
                <a:solidFill>
                  <a:schemeClr val="tx1"/>
                </a:solidFill>
              </a:rPr>
              <a:t>. Questo enzima è localizzato sul lato citoplasmico della membrana cellulare e produce grandi quantità di </a:t>
            </a:r>
            <a:r>
              <a:rPr lang="it-IT" sz="1800" dirty="0" err="1">
                <a:solidFill>
                  <a:schemeClr val="tx1"/>
                </a:solidFill>
              </a:rPr>
              <a:t>cAMP</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Questo </a:t>
            </a:r>
            <a:r>
              <a:rPr lang="it-IT" sz="1800" dirty="0" err="1">
                <a:solidFill>
                  <a:schemeClr val="tx1"/>
                </a:solidFill>
              </a:rPr>
              <a:t>cAMP</a:t>
            </a:r>
            <a:r>
              <a:rPr lang="it-IT" sz="1800" dirty="0">
                <a:solidFill>
                  <a:schemeClr val="tx1"/>
                </a:solidFill>
              </a:rPr>
              <a:t> attiva la </a:t>
            </a:r>
            <a:r>
              <a:rPr lang="it-IT" sz="1800" dirty="0" err="1">
                <a:solidFill>
                  <a:schemeClr val="tx1"/>
                </a:solidFill>
              </a:rPr>
              <a:t>protein</a:t>
            </a:r>
            <a:r>
              <a:rPr lang="it-IT" sz="1800" dirty="0">
                <a:solidFill>
                  <a:schemeClr val="tx1"/>
                </a:solidFill>
              </a:rPr>
              <a:t> chinasi A, che determina risposte cellulari fosforilando specifiche proteine bersaglio.</a:t>
            </a:r>
          </a:p>
          <a:p>
            <a:pPr algn="just"/>
            <a:endParaRPr lang="it-IT" sz="1800" dirty="0">
              <a:solidFill>
                <a:schemeClr val="tx1"/>
              </a:solidFill>
            </a:endParaRPr>
          </a:p>
          <a:p>
            <a:pPr algn="just"/>
            <a:r>
              <a:rPr lang="it-IT" sz="1800" dirty="0">
                <a:solidFill>
                  <a:schemeClr val="tx1"/>
                </a:solidFill>
              </a:rPr>
              <a:t>La regolazione coinvolge una proteina, la </a:t>
            </a:r>
            <a:r>
              <a:rPr lang="it-IT" sz="1800" b="1" dirty="0">
                <a:solidFill>
                  <a:schemeClr val="tx1"/>
                </a:solidFill>
              </a:rPr>
              <a:t>fosfodiesterasi</a:t>
            </a:r>
            <a:r>
              <a:rPr lang="it-IT" sz="1800" dirty="0">
                <a:solidFill>
                  <a:schemeClr val="tx1"/>
                </a:solidFill>
              </a:rPr>
              <a:t>, la quale converte il </a:t>
            </a:r>
            <a:r>
              <a:rPr lang="it-IT" sz="1800" dirty="0" err="1">
                <a:solidFill>
                  <a:schemeClr val="tx1"/>
                </a:solidFill>
              </a:rPr>
              <a:t>cAMP</a:t>
            </a:r>
            <a:r>
              <a:rPr lang="it-IT" sz="1800" dirty="0">
                <a:solidFill>
                  <a:schemeClr val="tx1"/>
                </a:solidFill>
              </a:rPr>
              <a:t> in AMP lineare bloccando la trasduzione.</a:t>
            </a:r>
            <a:endParaRPr lang="en-GB" sz="1800" dirty="0">
              <a:solidFill>
                <a:schemeClr val="tx1"/>
              </a:solidFill>
            </a:endParaRPr>
          </a:p>
        </p:txBody>
      </p:sp>
    </p:spTree>
    <p:extLst>
      <p:ext uri="{BB962C8B-B14F-4D97-AF65-F5344CB8AC3E}">
        <p14:creationId xmlns:p14="http://schemas.microsoft.com/office/powerpoint/2010/main" val="2518685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7939115B-E702-4342-8B21-5E1C549C3CD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738" t="4061" r="19301" b="24027"/>
          <a:stretch/>
        </p:blipFill>
        <p:spPr>
          <a:xfrm>
            <a:off x="5528893" y="2210938"/>
            <a:ext cx="3600400" cy="3879140"/>
          </a:xfrm>
        </p:spPr>
      </p:pic>
      <p:sp>
        <p:nvSpPr>
          <p:cNvPr id="3" name="CasellaDiTesto 1">
            <a:extLst>
              <a:ext uri="{FF2B5EF4-FFF2-40B4-BE49-F238E27FC236}">
                <a16:creationId xmlns:a16="http://schemas.microsoft.com/office/drawing/2014/main" id="{3FC8C78C-9833-46D6-ADF3-4657CD1B2EC4}"/>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1DE317DB-EBDA-4364-92E5-11B471B78BCC}"/>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5" name="Segnaposto contenuto 2">
            <a:extLst>
              <a:ext uri="{FF2B5EF4-FFF2-40B4-BE49-F238E27FC236}">
                <a16:creationId xmlns:a16="http://schemas.microsoft.com/office/drawing/2014/main" id="{72DCA997-9DC1-4508-B571-A1A5B2F12C8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A37AECCC-04B9-438A-875E-739DAC90492D}"/>
              </a:ext>
            </a:extLst>
          </p:cNvPr>
          <p:cNvSpPr txBox="1"/>
          <p:nvPr/>
        </p:nvSpPr>
        <p:spPr>
          <a:xfrm>
            <a:off x="130735" y="1429883"/>
            <a:ext cx="8882531" cy="923330"/>
          </a:xfrm>
          <a:prstGeom prst="rect">
            <a:avLst/>
          </a:prstGeom>
          <a:noFill/>
        </p:spPr>
        <p:txBody>
          <a:bodyPr wrap="square" rtlCol="0">
            <a:spAutoFit/>
          </a:bodyPr>
          <a:lstStyle/>
          <a:p>
            <a:r>
              <a:rPr lang="it-IT" sz="1800" dirty="0">
                <a:solidFill>
                  <a:schemeClr val="tx1"/>
                </a:solidFill>
              </a:rPr>
              <a:t>I messaggeri secondari non sono necessariamente molecole polari, ma possono anche essere dei fosfolipidi. Alcune proteine G possono essere accoppiate a </a:t>
            </a:r>
            <a:r>
              <a:rPr lang="it-IT" sz="1800" i="1" dirty="0">
                <a:solidFill>
                  <a:schemeClr val="tx1"/>
                </a:solidFill>
              </a:rPr>
              <a:t>fosfolipasi C</a:t>
            </a:r>
            <a:r>
              <a:rPr lang="it-IT" sz="1800" dirty="0">
                <a:solidFill>
                  <a:schemeClr val="tx1"/>
                </a:solidFill>
              </a:rPr>
              <a:t>. </a:t>
            </a:r>
            <a:endParaRPr lang="en-GB" sz="1800" dirty="0">
              <a:solidFill>
                <a:schemeClr val="tx1"/>
              </a:solidFill>
            </a:endParaRPr>
          </a:p>
        </p:txBody>
      </p:sp>
      <p:sp>
        <p:nvSpPr>
          <p:cNvPr id="6" name="CasellaDiTesto 5">
            <a:extLst>
              <a:ext uri="{FF2B5EF4-FFF2-40B4-BE49-F238E27FC236}">
                <a16:creationId xmlns:a16="http://schemas.microsoft.com/office/drawing/2014/main" id="{25F5DA6B-1BAC-49A5-AD41-628A365D7AEC}"/>
              </a:ext>
            </a:extLst>
          </p:cNvPr>
          <p:cNvSpPr txBox="1"/>
          <p:nvPr/>
        </p:nvSpPr>
        <p:spPr>
          <a:xfrm>
            <a:off x="111119" y="2876743"/>
            <a:ext cx="5417774" cy="1200329"/>
          </a:xfrm>
          <a:prstGeom prst="rect">
            <a:avLst/>
          </a:prstGeom>
          <a:noFill/>
        </p:spPr>
        <p:txBody>
          <a:bodyPr wrap="square" rtlCol="0">
            <a:spAutoFit/>
          </a:bodyPr>
          <a:lstStyle/>
          <a:p>
            <a:r>
              <a:rPr lang="it-IT" sz="1800" dirty="0">
                <a:solidFill>
                  <a:schemeClr val="tx1"/>
                </a:solidFill>
              </a:rPr>
              <a:t>Questo enzima di membrana scinde un fosfolipide, il fosfatidilinositolo-4,5-bifosfato (</a:t>
            </a:r>
            <a:r>
              <a:rPr lang="it-IT" sz="1800" b="1" dirty="0">
                <a:solidFill>
                  <a:schemeClr val="tx1"/>
                </a:solidFill>
              </a:rPr>
              <a:t>PIP</a:t>
            </a:r>
            <a:r>
              <a:rPr lang="it-IT" sz="1800" b="1" baseline="-25000" dirty="0">
                <a:solidFill>
                  <a:schemeClr val="tx1"/>
                </a:solidFill>
              </a:rPr>
              <a:t>2</a:t>
            </a:r>
            <a:r>
              <a:rPr lang="it-IT" sz="1800" dirty="0">
                <a:solidFill>
                  <a:schemeClr val="tx1"/>
                </a:solidFill>
              </a:rPr>
              <a:t>),  in </a:t>
            </a:r>
            <a:r>
              <a:rPr lang="it-IT" sz="1800" b="1" dirty="0">
                <a:solidFill>
                  <a:schemeClr val="tx1"/>
                </a:solidFill>
              </a:rPr>
              <a:t>due</a:t>
            </a:r>
            <a:r>
              <a:rPr lang="it-IT" sz="1800" dirty="0">
                <a:solidFill>
                  <a:schemeClr val="tx1"/>
                </a:solidFill>
              </a:rPr>
              <a:t> prodotti che fungono da </a:t>
            </a:r>
            <a:r>
              <a:rPr lang="it-IT" sz="1800" b="1" dirty="0">
                <a:solidFill>
                  <a:schemeClr val="tx1"/>
                </a:solidFill>
              </a:rPr>
              <a:t>messaggeri secondari</a:t>
            </a:r>
            <a:r>
              <a:rPr lang="it-IT" sz="1800" dirty="0">
                <a:solidFill>
                  <a:schemeClr val="tx1"/>
                </a:solidFill>
              </a:rPr>
              <a:t>, il </a:t>
            </a:r>
            <a:r>
              <a:rPr lang="it-IT" sz="1800" dirty="0" err="1">
                <a:solidFill>
                  <a:schemeClr val="tx1"/>
                </a:solidFill>
              </a:rPr>
              <a:t>diacilglicerolo</a:t>
            </a:r>
            <a:r>
              <a:rPr lang="it-IT" sz="1800" dirty="0">
                <a:solidFill>
                  <a:schemeClr val="tx1"/>
                </a:solidFill>
              </a:rPr>
              <a:t> (</a:t>
            </a:r>
            <a:r>
              <a:rPr lang="it-IT" sz="1800" b="1" dirty="0">
                <a:solidFill>
                  <a:schemeClr val="tx1"/>
                </a:solidFill>
              </a:rPr>
              <a:t>DAG</a:t>
            </a:r>
            <a:r>
              <a:rPr lang="it-IT" sz="1800" dirty="0">
                <a:solidFill>
                  <a:schemeClr val="tx1"/>
                </a:solidFill>
              </a:rPr>
              <a:t>) e l’inositolo trifosfato (</a:t>
            </a:r>
            <a:r>
              <a:rPr lang="it-IT" sz="1800" b="1" dirty="0">
                <a:solidFill>
                  <a:schemeClr val="tx1"/>
                </a:solidFill>
              </a:rPr>
              <a:t>IP</a:t>
            </a:r>
            <a:r>
              <a:rPr lang="it-IT" sz="1800" b="1" baseline="-25000" dirty="0">
                <a:solidFill>
                  <a:schemeClr val="tx1"/>
                </a:solidFill>
              </a:rPr>
              <a:t>3</a:t>
            </a:r>
            <a:r>
              <a:rPr lang="it-IT" sz="1800" dirty="0">
                <a:solidFill>
                  <a:schemeClr val="tx1"/>
                </a:solidFill>
              </a:rPr>
              <a:t>).</a:t>
            </a:r>
            <a:endParaRPr lang="en-GB" sz="1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888910EC-E999-483B-BC99-EBD7FA92543A}"/>
              </a:ext>
            </a:extLst>
          </p:cNvPr>
          <p:cNvSpPr txBox="1"/>
          <p:nvPr/>
        </p:nvSpPr>
        <p:spPr>
          <a:xfrm>
            <a:off x="153966" y="1646798"/>
            <a:ext cx="8810522" cy="3693319"/>
          </a:xfrm>
          <a:prstGeom prst="rect">
            <a:avLst/>
          </a:prstGeom>
          <a:noFill/>
        </p:spPr>
        <p:txBody>
          <a:bodyPr wrap="square" rtlCol="0">
            <a:spAutoFit/>
          </a:bodyPr>
          <a:lstStyle/>
          <a:p>
            <a:pPr algn="just"/>
            <a:r>
              <a:rPr lang="it-IT" sz="1800" dirty="0">
                <a:solidFill>
                  <a:schemeClr val="tx1"/>
                </a:solidFill>
              </a:rPr>
              <a:t>Come visto per l’organizzazione delle membrane cellulari e ancora prima degli organelli, la </a:t>
            </a:r>
            <a:r>
              <a:rPr lang="it-IT" sz="1800" b="1" dirty="0">
                <a:solidFill>
                  <a:schemeClr val="tx1"/>
                </a:solidFill>
              </a:rPr>
              <a:t>componente più importante </a:t>
            </a:r>
            <a:r>
              <a:rPr lang="it-IT" sz="1800" dirty="0">
                <a:solidFill>
                  <a:schemeClr val="tx1"/>
                </a:solidFill>
              </a:rPr>
              <a:t>di questo sistema di comunicazione sono le </a:t>
            </a:r>
            <a:r>
              <a:rPr lang="it-IT" sz="1800" b="1" dirty="0">
                <a:solidFill>
                  <a:schemeClr val="tx1"/>
                </a:solidFill>
              </a:rPr>
              <a:t>proteine</a:t>
            </a:r>
            <a:r>
              <a:rPr lang="it-IT" sz="1800" dirty="0">
                <a:solidFill>
                  <a:schemeClr val="tx1"/>
                </a:solidFill>
              </a:rPr>
              <a:t>. </a:t>
            </a:r>
          </a:p>
          <a:p>
            <a:pPr algn="just"/>
            <a:endParaRPr lang="it-IT" sz="1800" dirty="0">
              <a:solidFill>
                <a:schemeClr val="tx1"/>
              </a:solidFill>
            </a:endParaRPr>
          </a:p>
          <a:p>
            <a:pPr algn="just"/>
            <a:r>
              <a:rPr lang="it-IT" sz="1800" dirty="0">
                <a:solidFill>
                  <a:schemeClr val="tx1"/>
                </a:solidFill>
              </a:rPr>
              <a:t>Queste possono fungere da </a:t>
            </a:r>
            <a:r>
              <a:rPr lang="it-IT" sz="1800" b="1" dirty="0">
                <a:solidFill>
                  <a:schemeClr val="tx1"/>
                </a:solidFill>
              </a:rPr>
              <a:t>interruttori molecolari attivando e disattivando </a:t>
            </a:r>
            <a:r>
              <a:rPr lang="it-IT" sz="1800" dirty="0">
                <a:solidFill>
                  <a:schemeClr val="tx1"/>
                </a:solidFill>
              </a:rPr>
              <a:t>intere </a:t>
            </a:r>
            <a:r>
              <a:rPr lang="it-IT" sz="1800" b="1" dirty="0">
                <a:solidFill>
                  <a:schemeClr val="tx1"/>
                </a:solidFill>
              </a:rPr>
              <a:t>vie di segnalazione</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All’interno di piante ed animali, gli </a:t>
            </a:r>
            <a:r>
              <a:rPr lang="it-IT" sz="1800" i="1" dirty="0">
                <a:solidFill>
                  <a:schemeClr val="tx1"/>
                </a:solidFill>
              </a:rPr>
              <a:t>ormoni</a:t>
            </a:r>
            <a:r>
              <a:rPr lang="it-IT" sz="1800" dirty="0">
                <a:solidFill>
                  <a:schemeClr val="tx1"/>
                </a:solidFill>
              </a:rPr>
              <a:t> fungono da segnalatori chimici e permettono il coordinamento tra varie porzioni dell’organismo.</a:t>
            </a:r>
          </a:p>
          <a:p>
            <a:pPr algn="just"/>
            <a:endParaRPr lang="it-IT" sz="1800" dirty="0">
              <a:solidFill>
                <a:schemeClr val="tx1"/>
              </a:solidFill>
            </a:endParaRPr>
          </a:p>
          <a:p>
            <a:pPr algn="just"/>
            <a:r>
              <a:rPr lang="it-IT" sz="1800" dirty="0">
                <a:solidFill>
                  <a:schemeClr val="tx1"/>
                </a:solidFill>
              </a:rPr>
              <a:t>In alcune linee di ricerca si studia come l’assenza di specifiche proteine o una loro modifica strutturale possa condurre ad una alterazione della vitalità e/o comportamento di cellule.</a:t>
            </a:r>
          </a:p>
        </p:txBody>
      </p:sp>
    </p:spTree>
    <p:extLst>
      <p:ext uri="{BB962C8B-B14F-4D97-AF65-F5344CB8AC3E}">
        <p14:creationId xmlns:p14="http://schemas.microsoft.com/office/powerpoint/2010/main" val="2331812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egnaposto contenuto 2">
            <a:extLst>
              <a:ext uri="{FF2B5EF4-FFF2-40B4-BE49-F238E27FC236}">
                <a16:creationId xmlns:a16="http://schemas.microsoft.com/office/drawing/2014/main" id="{7939115B-E702-4342-8B21-5E1C549C3CD4}"/>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738" t="4061" r="19301" b="24027"/>
          <a:stretch/>
        </p:blipFill>
        <p:spPr>
          <a:xfrm>
            <a:off x="5528893" y="2210938"/>
            <a:ext cx="3600400" cy="3879140"/>
          </a:xfrm>
        </p:spPr>
      </p:pic>
      <p:sp>
        <p:nvSpPr>
          <p:cNvPr id="3" name="CasellaDiTesto 1">
            <a:extLst>
              <a:ext uri="{FF2B5EF4-FFF2-40B4-BE49-F238E27FC236}">
                <a16:creationId xmlns:a16="http://schemas.microsoft.com/office/drawing/2014/main" id="{3FC8C78C-9833-46D6-ADF3-4657CD1B2EC4}"/>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1DE317DB-EBDA-4364-92E5-11B471B78BCC}"/>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5" name="Segnaposto contenuto 2">
            <a:extLst>
              <a:ext uri="{FF2B5EF4-FFF2-40B4-BE49-F238E27FC236}">
                <a16:creationId xmlns:a16="http://schemas.microsoft.com/office/drawing/2014/main" id="{72DCA997-9DC1-4508-B571-A1A5B2F12C88}"/>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A37AECCC-04B9-438A-875E-739DAC90492D}"/>
              </a:ext>
            </a:extLst>
          </p:cNvPr>
          <p:cNvSpPr txBox="1"/>
          <p:nvPr/>
        </p:nvSpPr>
        <p:spPr>
          <a:xfrm>
            <a:off x="130735" y="1429883"/>
            <a:ext cx="8882531" cy="923330"/>
          </a:xfrm>
          <a:prstGeom prst="rect">
            <a:avLst/>
          </a:prstGeom>
          <a:noFill/>
        </p:spPr>
        <p:txBody>
          <a:bodyPr wrap="square" rtlCol="0">
            <a:spAutoFit/>
          </a:bodyPr>
          <a:lstStyle/>
          <a:p>
            <a:r>
              <a:rPr lang="it-IT" sz="1800" dirty="0">
                <a:solidFill>
                  <a:schemeClr val="tx1"/>
                </a:solidFill>
              </a:rPr>
              <a:t>Il </a:t>
            </a:r>
            <a:r>
              <a:rPr lang="it-IT" sz="1800" b="1" dirty="0">
                <a:solidFill>
                  <a:schemeClr val="tx1"/>
                </a:solidFill>
              </a:rPr>
              <a:t>DAG</a:t>
            </a:r>
            <a:r>
              <a:rPr lang="it-IT" sz="1800" dirty="0">
                <a:solidFill>
                  <a:schemeClr val="tx1"/>
                </a:solidFill>
              </a:rPr>
              <a:t>, apolare, </a:t>
            </a:r>
            <a:r>
              <a:rPr lang="it-IT" sz="1800" b="1" dirty="0">
                <a:solidFill>
                  <a:schemeClr val="tx1"/>
                </a:solidFill>
              </a:rPr>
              <a:t>rimane nella membrana </a:t>
            </a:r>
            <a:r>
              <a:rPr lang="it-IT" sz="1800" dirty="0">
                <a:solidFill>
                  <a:schemeClr val="tx1"/>
                </a:solidFill>
              </a:rPr>
              <a:t>plasmatica e si combina con gli ioni calcio </a:t>
            </a:r>
            <a:r>
              <a:rPr lang="it-IT" sz="1800" b="1" dirty="0">
                <a:solidFill>
                  <a:schemeClr val="tx1"/>
                </a:solidFill>
              </a:rPr>
              <a:t>attivando la </a:t>
            </a:r>
            <a:r>
              <a:rPr lang="it-IT" sz="1800" b="1" i="1" dirty="0" err="1">
                <a:solidFill>
                  <a:schemeClr val="tx1"/>
                </a:solidFill>
              </a:rPr>
              <a:t>protein</a:t>
            </a:r>
            <a:r>
              <a:rPr lang="it-IT" sz="1800" b="1" i="1" dirty="0">
                <a:solidFill>
                  <a:schemeClr val="tx1"/>
                </a:solidFill>
              </a:rPr>
              <a:t> chinasi C</a:t>
            </a:r>
            <a:r>
              <a:rPr lang="it-IT" sz="1800" dirty="0">
                <a:solidFill>
                  <a:schemeClr val="tx1"/>
                </a:solidFill>
              </a:rPr>
              <a:t>, con vari effetti sulla cellula, es. cambi del pH locale o la regolazione di alcuni canali ionici.</a:t>
            </a:r>
            <a:endParaRPr lang="en-GB" sz="1800" dirty="0">
              <a:solidFill>
                <a:schemeClr val="tx1"/>
              </a:solidFill>
            </a:endParaRPr>
          </a:p>
        </p:txBody>
      </p:sp>
      <p:sp>
        <p:nvSpPr>
          <p:cNvPr id="8" name="CasellaDiTesto 7">
            <a:extLst>
              <a:ext uri="{FF2B5EF4-FFF2-40B4-BE49-F238E27FC236}">
                <a16:creationId xmlns:a16="http://schemas.microsoft.com/office/drawing/2014/main" id="{CCB9F682-222A-47C1-806D-DCE80CEE69C3}"/>
              </a:ext>
            </a:extLst>
          </p:cNvPr>
          <p:cNvSpPr txBox="1"/>
          <p:nvPr/>
        </p:nvSpPr>
        <p:spPr>
          <a:xfrm>
            <a:off x="111119" y="2420888"/>
            <a:ext cx="5417774" cy="3416320"/>
          </a:xfrm>
          <a:prstGeom prst="rect">
            <a:avLst/>
          </a:prstGeom>
          <a:noFill/>
        </p:spPr>
        <p:txBody>
          <a:bodyPr wrap="square" rtlCol="0">
            <a:spAutoFit/>
          </a:bodyPr>
          <a:lstStyle/>
          <a:p>
            <a:r>
              <a:rPr lang="it-IT" sz="1800" dirty="0">
                <a:solidFill>
                  <a:schemeClr val="tx1"/>
                </a:solidFill>
              </a:rPr>
              <a:t>Allo stesso tempo, l</a:t>
            </a:r>
            <a:r>
              <a:rPr lang="it-IT" sz="1800" b="1" dirty="0">
                <a:solidFill>
                  <a:schemeClr val="tx1"/>
                </a:solidFill>
              </a:rPr>
              <a:t>’IP</a:t>
            </a:r>
            <a:r>
              <a:rPr lang="it-IT" sz="1800" b="1" baseline="-25000" dirty="0">
                <a:solidFill>
                  <a:schemeClr val="tx1"/>
                </a:solidFill>
              </a:rPr>
              <a:t>3</a:t>
            </a:r>
            <a:r>
              <a:rPr lang="it-IT" sz="1800" dirty="0">
                <a:solidFill>
                  <a:schemeClr val="tx1"/>
                </a:solidFill>
              </a:rPr>
              <a:t>, polare, si lega ai </a:t>
            </a:r>
            <a:r>
              <a:rPr lang="it-IT" sz="1800" b="1" dirty="0">
                <a:solidFill>
                  <a:schemeClr val="tx1"/>
                </a:solidFill>
              </a:rPr>
              <a:t>canali calcio del reticolo endoplasmatico</a:t>
            </a:r>
            <a:r>
              <a:rPr lang="it-IT" sz="1800" dirty="0">
                <a:solidFill>
                  <a:schemeClr val="tx1"/>
                </a:solidFill>
              </a:rPr>
              <a:t>, rilasciando questi ioni nel citosol.</a:t>
            </a:r>
          </a:p>
          <a:p>
            <a:endParaRPr lang="it-IT" sz="1800" dirty="0">
              <a:solidFill>
                <a:schemeClr val="tx1"/>
              </a:solidFill>
            </a:endParaRPr>
          </a:p>
          <a:p>
            <a:pPr algn="just"/>
            <a:r>
              <a:rPr lang="it-IT" sz="1800" dirty="0">
                <a:solidFill>
                  <a:schemeClr val="tx1"/>
                </a:solidFill>
              </a:rPr>
              <a:t>Gli </a:t>
            </a:r>
            <a:r>
              <a:rPr lang="it-IT" sz="1800" b="1" dirty="0">
                <a:solidFill>
                  <a:schemeClr val="tx1"/>
                </a:solidFill>
              </a:rPr>
              <a:t>ioni calcio </a:t>
            </a:r>
            <a:r>
              <a:rPr lang="it-IT" sz="1800" dirty="0">
                <a:solidFill>
                  <a:schemeClr val="tx1"/>
                </a:solidFill>
              </a:rPr>
              <a:t>stessi sono importanti </a:t>
            </a:r>
            <a:r>
              <a:rPr lang="it-IT" sz="1800" b="1" dirty="0">
                <a:solidFill>
                  <a:schemeClr val="tx1"/>
                </a:solidFill>
              </a:rPr>
              <a:t>messaggeri secondari</a:t>
            </a:r>
            <a:r>
              <a:rPr lang="it-IT" sz="1800" dirty="0">
                <a:solidFill>
                  <a:schemeClr val="tx1"/>
                </a:solidFill>
              </a:rPr>
              <a:t> in quanto regolano </a:t>
            </a:r>
            <a:r>
              <a:rPr lang="it-IT" sz="1800" b="1" dirty="0">
                <a:solidFill>
                  <a:schemeClr val="tx1"/>
                </a:solidFill>
              </a:rPr>
              <a:t>l’assemblaggio dei microtubuli, la contrazione muscolare e l’attivazione del sistema immunitario. </a:t>
            </a:r>
            <a:r>
              <a:rPr lang="it-IT" sz="1800" dirty="0">
                <a:solidFill>
                  <a:schemeClr val="tx1"/>
                </a:solidFill>
              </a:rPr>
              <a:t>La loro concentrazione </a:t>
            </a:r>
            <a:r>
              <a:rPr lang="it-IT" sz="1800" dirty="0" err="1">
                <a:solidFill>
                  <a:schemeClr val="tx1"/>
                </a:solidFill>
              </a:rPr>
              <a:t>citosolica</a:t>
            </a:r>
            <a:r>
              <a:rPr lang="it-IT" sz="1800" dirty="0">
                <a:solidFill>
                  <a:schemeClr val="tx1"/>
                </a:solidFill>
              </a:rPr>
              <a:t> è normalmente bassa per l’effetto di pompe ioniche in quanto si lega a proteine, es. calmodulina, che a loro volta influenzano attività cellulari.</a:t>
            </a:r>
            <a:endParaRPr lang="en-GB" sz="1800" dirty="0">
              <a:solidFill>
                <a:schemeClr val="tx1"/>
              </a:solidFill>
            </a:endParaRPr>
          </a:p>
        </p:txBody>
      </p:sp>
    </p:spTree>
    <p:extLst>
      <p:ext uri="{BB962C8B-B14F-4D97-AF65-F5344CB8AC3E}">
        <p14:creationId xmlns:p14="http://schemas.microsoft.com/office/powerpoint/2010/main" val="2418164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egnaposto contenuto 2">
            <a:extLst>
              <a:ext uri="{FF2B5EF4-FFF2-40B4-BE49-F238E27FC236}">
                <a16:creationId xmlns:a16="http://schemas.microsoft.com/office/drawing/2014/main" id="{117AFF3B-967B-4E33-B985-0452141A7C9F}"/>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132" r="5622" b="18688"/>
          <a:stretch/>
        </p:blipFill>
        <p:spPr>
          <a:xfrm>
            <a:off x="6042185" y="1685368"/>
            <a:ext cx="3096344" cy="4386237"/>
          </a:xfrm>
        </p:spPr>
      </p:pic>
      <p:sp>
        <p:nvSpPr>
          <p:cNvPr id="3" name="CasellaDiTesto 1">
            <a:extLst>
              <a:ext uri="{FF2B5EF4-FFF2-40B4-BE49-F238E27FC236}">
                <a16:creationId xmlns:a16="http://schemas.microsoft.com/office/drawing/2014/main" id="{B71EDD80-EE75-4C8D-87CB-165589A1940A}"/>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6601B9FD-2CCD-44F5-B73E-7403D7EC33CA}"/>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5" name="Segnaposto contenuto 2">
            <a:extLst>
              <a:ext uri="{FF2B5EF4-FFF2-40B4-BE49-F238E27FC236}">
                <a16:creationId xmlns:a16="http://schemas.microsoft.com/office/drawing/2014/main" id="{D04B7735-CE62-4E2A-89D9-91958045778F}"/>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CasellaDiTesto 6">
            <a:extLst>
              <a:ext uri="{FF2B5EF4-FFF2-40B4-BE49-F238E27FC236}">
                <a16:creationId xmlns:a16="http://schemas.microsoft.com/office/drawing/2014/main" id="{08F7619C-E3F5-4DAD-8C25-A4DFFCCC7BC6}"/>
              </a:ext>
            </a:extLst>
          </p:cNvPr>
          <p:cNvSpPr txBox="1"/>
          <p:nvPr/>
        </p:nvSpPr>
        <p:spPr>
          <a:xfrm>
            <a:off x="111119" y="1340768"/>
            <a:ext cx="5931066" cy="3139321"/>
          </a:xfrm>
          <a:prstGeom prst="rect">
            <a:avLst/>
          </a:prstGeom>
          <a:noFill/>
        </p:spPr>
        <p:txBody>
          <a:bodyPr wrap="square" rtlCol="0">
            <a:spAutoFit/>
          </a:bodyPr>
          <a:lstStyle/>
          <a:p>
            <a:pPr algn="just"/>
            <a:r>
              <a:rPr lang="it-IT" sz="1800" dirty="0">
                <a:solidFill>
                  <a:schemeClr val="tx1"/>
                </a:solidFill>
              </a:rPr>
              <a:t>Quando le molecole segnale sono idrofobe, i loro recettori possono essere presenti direttamente dentro il nucleo. In questo caso questi recettori possono essere direttamente implicati nella trascrizione di proteine.</a:t>
            </a:r>
          </a:p>
          <a:p>
            <a:pPr algn="just"/>
            <a:endParaRPr lang="it-IT" sz="1800" dirty="0">
              <a:solidFill>
                <a:schemeClr val="tx1"/>
              </a:solidFill>
            </a:endParaRPr>
          </a:p>
          <a:p>
            <a:pPr algn="just"/>
            <a:r>
              <a:rPr lang="it-IT" sz="1800" dirty="0">
                <a:solidFill>
                  <a:schemeClr val="tx1"/>
                </a:solidFill>
              </a:rPr>
              <a:t>Alcuni esempi, come detto, sono gli ormoni tiroidei che stimolano l’attivazione genica. I tempi di risposta sono rapidi, circa 30 minuti dalla stimolazione inizia la produzione di RNA messaggero che, legandosi ai ribosomi, permette la sintesi di proteine con conseguente modifica delle attività cellulari.</a:t>
            </a:r>
            <a:endParaRPr lang="en-GB" sz="18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egnaposto contenuto 2">
            <a:extLst>
              <a:ext uri="{FF2B5EF4-FFF2-40B4-BE49-F238E27FC236}">
                <a16:creationId xmlns:a16="http://schemas.microsoft.com/office/drawing/2014/main" id="{DE4C4BF4-B0FA-4C98-AA9E-A4EE42DB368E}"/>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998" t="4846" r="9273" b="38712"/>
          <a:stretch/>
        </p:blipFill>
        <p:spPr>
          <a:xfrm>
            <a:off x="5612930" y="2904619"/>
            <a:ext cx="3312368" cy="3044661"/>
          </a:xfrm>
        </p:spPr>
      </p:pic>
      <p:sp>
        <p:nvSpPr>
          <p:cNvPr id="3" name="CasellaDiTesto 1">
            <a:extLst>
              <a:ext uri="{FF2B5EF4-FFF2-40B4-BE49-F238E27FC236}">
                <a16:creationId xmlns:a16="http://schemas.microsoft.com/office/drawing/2014/main" id="{5F602AF5-4527-4220-B0B9-B2A7224FC6E4}"/>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DFD5A84E-1476-47CD-8FF3-EC6AC69009C0}"/>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pic>
        <p:nvPicPr>
          <p:cNvPr id="5" name="Segnaposto contenuto 2">
            <a:extLst>
              <a:ext uri="{FF2B5EF4-FFF2-40B4-BE49-F238E27FC236}">
                <a16:creationId xmlns:a16="http://schemas.microsoft.com/office/drawing/2014/main" id="{DCCD597C-8B98-4CA5-AAFF-A830BC74735E}"/>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CasellaDiTesto 5">
            <a:extLst>
              <a:ext uri="{FF2B5EF4-FFF2-40B4-BE49-F238E27FC236}">
                <a16:creationId xmlns:a16="http://schemas.microsoft.com/office/drawing/2014/main" id="{6932C825-3511-42A7-8E6B-CCBB529274B2}"/>
              </a:ext>
            </a:extLst>
          </p:cNvPr>
          <p:cNvSpPr txBox="1"/>
          <p:nvPr/>
        </p:nvSpPr>
        <p:spPr>
          <a:xfrm>
            <a:off x="130735" y="1429883"/>
            <a:ext cx="8882531" cy="1754326"/>
          </a:xfrm>
          <a:prstGeom prst="rect">
            <a:avLst/>
          </a:prstGeom>
          <a:noFill/>
        </p:spPr>
        <p:txBody>
          <a:bodyPr wrap="square" rtlCol="0">
            <a:spAutoFit/>
          </a:bodyPr>
          <a:lstStyle/>
          <a:p>
            <a:pPr algn="just"/>
            <a:r>
              <a:rPr lang="it-IT" sz="1800" dirty="0">
                <a:solidFill>
                  <a:schemeClr val="tx1"/>
                </a:solidFill>
              </a:rPr>
              <a:t>Per aumentare l’efficienza e la precisione dei processi di trasduzione, molte delle proteine delle cascate sono organizzate grazie a </a:t>
            </a:r>
            <a:r>
              <a:rPr lang="it-IT" sz="1800" b="1" dirty="0">
                <a:solidFill>
                  <a:schemeClr val="tx1"/>
                </a:solidFill>
              </a:rPr>
              <a:t>proteine di impalcatura </a:t>
            </a:r>
            <a:r>
              <a:rPr lang="it-IT" sz="1800" dirty="0">
                <a:solidFill>
                  <a:schemeClr val="tx1"/>
                </a:solidFill>
              </a:rPr>
              <a:t>o </a:t>
            </a:r>
            <a:r>
              <a:rPr lang="it-IT" sz="1800" i="1" dirty="0">
                <a:solidFill>
                  <a:schemeClr val="tx1"/>
                </a:solidFill>
              </a:rPr>
              <a:t>scaffold</a:t>
            </a:r>
            <a:r>
              <a:rPr lang="it-IT" sz="1800" dirty="0">
                <a:solidFill>
                  <a:schemeClr val="tx1"/>
                </a:solidFill>
              </a:rPr>
              <a:t>.</a:t>
            </a:r>
          </a:p>
          <a:p>
            <a:pPr algn="just"/>
            <a:r>
              <a:rPr lang="it-IT" sz="1800" dirty="0">
                <a:solidFill>
                  <a:schemeClr val="tx1"/>
                </a:solidFill>
              </a:rPr>
              <a:t>Queste proteine, come dice il nome, non svolgono una attività diretta, ma permettono il corretto posizionamento degli enzimi delle cascate, aumentando la probabilità che queste interagiscano correttamente tra loro e diminuendo quella di essere reclutati in altre vie.</a:t>
            </a:r>
            <a:endParaRPr lang="en-GB" sz="1800" dirty="0">
              <a:solidFill>
                <a:schemeClr val="tx1"/>
              </a:solidFill>
            </a:endParaRPr>
          </a:p>
        </p:txBody>
      </p:sp>
      <p:sp>
        <p:nvSpPr>
          <p:cNvPr id="7" name="CasellaDiTesto 6">
            <a:extLst>
              <a:ext uri="{FF2B5EF4-FFF2-40B4-BE49-F238E27FC236}">
                <a16:creationId xmlns:a16="http://schemas.microsoft.com/office/drawing/2014/main" id="{98C26273-608A-490B-A166-17C2D0AF7EF3}"/>
              </a:ext>
            </a:extLst>
          </p:cNvPr>
          <p:cNvSpPr txBox="1"/>
          <p:nvPr/>
        </p:nvSpPr>
        <p:spPr>
          <a:xfrm>
            <a:off x="111119" y="3657798"/>
            <a:ext cx="5417774" cy="1200329"/>
          </a:xfrm>
          <a:prstGeom prst="rect">
            <a:avLst/>
          </a:prstGeom>
          <a:noFill/>
        </p:spPr>
        <p:txBody>
          <a:bodyPr wrap="square" rtlCol="0">
            <a:spAutoFit/>
          </a:bodyPr>
          <a:lstStyle/>
          <a:p>
            <a:pPr algn="just"/>
            <a:r>
              <a:rPr lang="it-IT" sz="1800" dirty="0">
                <a:solidFill>
                  <a:schemeClr val="tx1"/>
                </a:solidFill>
              </a:rPr>
              <a:t>Le proteine di impalcatura sono relativamente simili anche tra organismi molto differenti come i mammiferi (animali) e lieviti (funghi), ove legano le chinasi delle vie delle MAP chinasi.</a:t>
            </a:r>
            <a:endParaRPr lang="en-GB" sz="18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5F602AF5-4527-4220-B0B9-B2A7224FC6E4}"/>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DFD5A84E-1476-47CD-8FF3-EC6AC69009C0}"/>
              </a:ext>
            </a:extLst>
          </p:cNvPr>
          <p:cNvSpPr txBox="1"/>
          <p:nvPr/>
        </p:nvSpPr>
        <p:spPr>
          <a:xfrm>
            <a:off x="3227209" y="692696"/>
            <a:ext cx="2689582" cy="369332"/>
          </a:xfrm>
          <a:prstGeom prst="rect">
            <a:avLst/>
          </a:prstGeom>
          <a:noFill/>
        </p:spPr>
        <p:txBody>
          <a:bodyPr wrap="none" rtlCol="0">
            <a:spAutoFit/>
          </a:bodyPr>
          <a:lstStyle/>
          <a:p>
            <a:r>
              <a:rPr lang="it-IT" sz="1800" dirty="0">
                <a:solidFill>
                  <a:schemeClr val="tx1"/>
                </a:solidFill>
              </a:rPr>
              <a:t>Trasduzione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6932C825-3511-42A7-8E6B-CCBB529274B2}"/>
              </a:ext>
            </a:extLst>
          </p:cNvPr>
          <p:cNvSpPr txBox="1"/>
          <p:nvPr/>
        </p:nvSpPr>
        <p:spPr>
          <a:xfrm>
            <a:off x="130735" y="2106722"/>
            <a:ext cx="8882531" cy="1754326"/>
          </a:xfrm>
          <a:prstGeom prst="rect">
            <a:avLst/>
          </a:prstGeom>
          <a:noFill/>
        </p:spPr>
        <p:txBody>
          <a:bodyPr wrap="square" rtlCol="0">
            <a:spAutoFit/>
          </a:bodyPr>
          <a:lstStyle/>
          <a:p>
            <a:pPr algn="just"/>
            <a:r>
              <a:rPr lang="it-IT" sz="1800" dirty="0">
                <a:solidFill>
                  <a:schemeClr val="tx1"/>
                </a:solidFill>
              </a:rPr>
              <a:t>Nota bene!</a:t>
            </a:r>
          </a:p>
          <a:p>
            <a:pPr algn="just"/>
            <a:endParaRPr lang="it-IT" sz="1800" dirty="0">
              <a:solidFill>
                <a:schemeClr val="tx1"/>
              </a:solidFill>
            </a:endParaRPr>
          </a:p>
          <a:p>
            <a:pPr algn="just"/>
            <a:r>
              <a:rPr lang="it-IT" sz="1800" dirty="0">
                <a:solidFill>
                  <a:schemeClr val="tx1"/>
                </a:solidFill>
              </a:rPr>
              <a:t>La segnalazione cellulare è biunivoca: vi ricordate le </a:t>
            </a:r>
            <a:r>
              <a:rPr lang="it-IT" sz="1800" b="1" dirty="0" err="1">
                <a:solidFill>
                  <a:schemeClr val="tx1"/>
                </a:solidFill>
              </a:rPr>
              <a:t>integrine</a:t>
            </a:r>
            <a:r>
              <a:rPr lang="it-IT" sz="1800" dirty="0">
                <a:solidFill>
                  <a:schemeClr val="tx1"/>
                </a:solidFill>
              </a:rPr>
              <a:t>? Proteine transmembrana che connettono la cellula alla matrice extracellulare: sono influenzate non solo da segnalatori esterni, ma alterano la loro selettività a questi sulla base di stimoli provenienti dalla cellula stessa (</a:t>
            </a:r>
            <a:r>
              <a:rPr lang="it-IT" sz="1800" i="1" dirty="0">
                <a:solidFill>
                  <a:schemeClr val="tx1"/>
                </a:solidFill>
              </a:rPr>
              <a:t>segnalazione inversa</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338509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E004DE4-A506-4D95-A06F-E1E7C2387FE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06469982-21AA-42C5-ADDD-42F5B6FC6652}"/>
              </a:ext>
            </a:extLst>
          </p:cNvPr>
          <p:cNvSpPr txBox="1"/>
          <p:nvPr/>
        </p:nvSpPr>
        <p:spPr>
          <a:xfrm>
            <a:off x="3227209" y="692696"/>
            <a:ext cx="2121093" cy="369332"/>
          </a:xfrm>
          <a:prstGeom prst="rect">
            <a:avLst/>
          </a:prstGeom>
          <a:noFill/>
        </p:spPr>
        <p:txBody>
          <a:bodyPr wrap="none" rtlCol="0">
            <a:spAutoFit/>
          </a:bodyPr>
          <a:lstStyle/>
          <a:p>
            <a:r>
              <a:rPr lang="it-IT" sz="1800" dirty="0">
                <a:solidFill>
                  <a:schemeClr val="tx1"/>
                </a:solidFill>
              </a:rPr>
              <a:t>Risposte ai segnali</a:t>
            </a:r>
            <a:endParaRPr lang="en-GB" sz="1800" dirty="0">
              <a:solidFill>
                <a:schemeClr val="tx1"/>
              </a:solidFill>
            </a:endParaRPr>
          </a:p>
        </p:txBody>
      </p:sp>
      <p:sp>
        <p:nvSpPr>
          <p:cNvPr id="8" name="CasellaDiTesto 7">
            <a:extLst>
              <a:ext uri="{FF2B5EF4-FFF2-40B4-BE49-F238E27FC236}">
                <a16:creationId xmlns:a16="http://schemas.microsoft.com/office/drawing/2014/main" id="{8C9BC705-5D27-423B-9F37-A990E031BCD5}"/>
              </a:ext>
            </a:extLst>
          </p:cNvPr>
          <p:cNvSpPr txBox="1"/>
          <p:nvPr/>
        </p:nvSpPr>
        <p:spPr>
          <a:xfrm>
            <a:off x="130735" y="1844824"/>
            <a:ext cx="8882531" cy="3139321"/>
          </a:xfrm>
          <a:prstGeom prst="rect">
            <a:avLst/>
          </a:prstGeom>
          <a:noFill/>
        </p:spPr>
        <p:txBody>
          <a:bodyPr wrap="square" rtlCol="0">
            <a:spAutoFit/>
          </a:bodyPr>
          <a:lstStyle/>
          <a:p>
            <a:pPr algn="just"/>
            <a:r>
              <a:rPr lang="it-IT" sz="1800" dirty="0">
                <a:solidFill>
                  <a:schemeClr val="tx1"/>
                </a:solidFill>
              </a:rPr>
              <a:t>Il motivo per cui i segnali vengano scambiati tra le cellule è perché vi sia una risposta:</a:t>
            </a:r>
          </a:p>
          <a:p>
            <a:pPr algn="just"/>
            <a:endParaRPr lang="it-IT" sz="1800" dirty="0">
              <a:solidFill>
                <a:schemeClr val="tx1"/>
              </a:solidFill>
            </a:endParaRPr>
          </a:p>
          <a:p>
            <a:pPr marL="285750" indent="-285750" algn="just">
              <a:buFontTx/>
              <a:buChar char="-"/>
            </a:pPr>
            <a:r>
              <a:rPr lang="it-IT" sz="1800" dirty="0">
                <a:solidFill>
                  <a:schemeClr val="tx1"/>
                </a:solidFill>
              </a:rPr>
              <a:t>Apertura o chiusura di canali ionici;</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Alterazione di un’attività enzimatica che determina cambiamenti metabolici ed altri effetti;</a:t>
            </a:r>
          </a:p>
          <a:p>
            <a:pPr marL="285750" indent="-285750" algn="just">
              <a:buFontTx/>
              <a:buChar char="-"/>
            </a:pPr>
            <a:endParaRPr lang="it-IT" sz="1800" dirty="0">
              <a:solidFill>
                <a:schemeClr val="tx1"/>
              </a:solidFill>
            </a:endParaRPr>
          </a:p>
          <a:p>
            <a:pPr marL="285750" indent="-285750" algn="just">
              <a:buFontTx/>
              <a:buChar char="-"/>
            </a:pPr>
            <a:r>
              <a:rPr lang="it-IT" sz="1800" dirty="0">
                <a:solidFill>
                  <a:schemeClr val="tx1"/>
                </a:solidFill>
              </a:rPr>
              <a:t>Accensione o spegnimento dell’attività di specifici geni.</a:t>
            </a:r>
          </a:p>
          <a:p>
            <a:pPr marL="285750" indent="-285750" algn="just">
              <a:buFontTx/>
              <a:buChar char="-"/>
            </a:pPr>
            <a:endParaRPr lang="it-IT" sz="1800" dirty="0">
              <a:solidFill>
                <a:schemeClr val="tx1"/>
              </a:solidFill>
            </a:endParaRPr>
          </a:p>
          <a:p>
            <a:pPr algn="just"/>
            <a:r>
              <a:rPr lang="it-IT" sz="1800" dirty="0">
                <a:solidFill>
                  <a:schemeClr val="tx1"/>
                </a:solidFill>
              </a:rPr>
              <a:t>Vari meccanismi interagiscono per produrre azioni specifiche, responsabili della struttura e della funzione cellulare</a:t>
            </a:r>
            <a:endParaRPr lang="en-GB" sz="1800" dirty="0">
              <a:solidFill>
                <a:schemeClr val="tx1"/>
              </a:solidFill>
            </a:endParaRPr>
          </a:p>
        </p:txBody>
      </p:sp>
      <p:sp>
        <p:nvSpPr>
          <p:cNvPr id="7" name="CasellaDiTesto 6">
            <a:extLst>
              <a:ext uri="{FF2B5EF4-FFF2-40B4-BE49-F238E27FC236}">
                <a16:creationId xmlns:a16="http://schemas.microsoft.com/office/drawing/2014/main" id="{50525E1D-6095-4E52-87FE-36CF269FDEF1}"/>
              </a:ext>
            </a:extLst>
          </p:cNvPr>
          <p:cNvSpPr txBox="1"/>
          <p:nvPr/>
        </p:nvSpPr>
        <p:spPr>
          <a:xfrm>
            <a:off x="2156916" y="5589240"/>
            <a:ext cx="4830168" cy="307777"/>
          </a:xfrm>
          <a:prstGeom prst="rect">
            <a:avLst/>
          </a:prstGeom>
          <a:noFill/>
        </p:spPr>
        <p:txBody>
          <a:bodyPr wrap="none" rtlCol="0">
            <a:spAutoFit/>
          </a:bodyPr>
          <a:lstStyle/>
          <a:p>
            <a:pPr algn="ctr"/>
            <a:r>
              <a:rPr lang="it-IT" sz="1400" dirty="0">
                <a:solidFill>
                  <a:schemeClr val="tx1"/>
                </a:solidFill>
              </a:rPr>
              <a:t>Nota: non vi ricorda quella che è la definizione di farmaco?</a:t>
            </a:r>
            <a:endParaRPr lang="en-GB" sz="14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E004DE4-A506-4D95-A06F-E1E7C2387FE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06469982-21AA-42C5-ADDD-42F5B6FC6652}"/>
              </a:ext>
            </a:extLst>
          </p:cNvPr>
          <p:cNvSpPr txBox="1"/>
          <p:nvPr/>
        </p:nvSpPr>
        <p:spPr>
          <a:xfrm>
            <a:off x="3227209" y="692696"/>
            <a:ext cx="2121093" cy="369332"/>
          </a:xfrm>
          <a:prstGeom prst="rect">
            <a:avLst/>
          </a:prstGeom>
          <a:noFill/>
        </p:spPr>
        <p:txBody>
          <a:bodyPr wrap="none" rtlCol="0">
            <a:spAutoFit/>
          </a:bodyPr>
          <a:lstStyle/>
          <a:p>
            <a:r>
              <a:rPr lang="it-IT" sz="1800" dirty="0">
                <a:solidFill>
                  <a:schemeClr val="tx1"/>
                </a:solidFill>
              </a:rPr>
              <a:t>Risposte ai segnali</a:t>
            </a:r>
            <a:endParaRPr lang="en-GB" sz="1800" dirty="0">
              <a:solidFill>
                <a:schemeClr val="tx1"/>
              </a:solidFill>
            </a:endParaRPr>
          </a:p>
        </p:txBody>
      </p:sp>
      <p:sp>
        <p:nvSpPr>
          <p:cNvPr id="8" name="CasellaDiTesto 7">
            <a:extLst>
              <a:ext uri="{FF2B5EF4-FFF2-40B4-BE49-F238E27FC236}">
                <a16:creationId xmlns:a16="http://schemas.microsoft.com/office/drawing/2014/main" id="{8C9BC705-5D27-423B-9F37-A990E031BCD5}"/>
              </a:ext>
            </a:extLst>
          </p:cNvPr>
          <p:cNvSpPr txBox="1"/>
          <p:nvPr/>
        </p:nvSpPr>
        <p:spPr>
          <a:xfrm>
            <a:off x="130735" y="1844824"/>
            <a:ext cx="8882531" cy="2585323"/>
          </a:xfrm>
          <a:prstGeom prst="rect">
            <a:avLst/>
          </a:prstGeom>
          <a:noFill/>
        </p:spPr>
        <p:txBody>
          <a:bodyPr wrap="square" rtlCol="0">
            <a:spAutoFit/>
          </a:bodyPr>
          <a:lstStyle/>
          <a:p>
            <a:pPr algn="just"/>
            <a:r>
              <a:rPr lang="it-IT" sz="1800" dirty="0">
                <a:solidFill>
                  <a:schemeClr val="tx1"/>
                </a:solidFill>
              </a:rPr>
              <a:t>Negli animali i neuroni rilasciano neurotrasmettitori che eccitano o inibiscono altri neuroni o cellule muscolari agendo su canali ionici.</a:t>
            </a:r>
          </a:p>
          <a:p>
            <a:pPr algn="just"/>
            <a:endParaRPr lang="it-IT" sz="1800" dirty="0">
              <a:solidFill>
                <a:schemeClr val="tx1"/>
              </a:solidFill>
            </a:endParaRPr>
          </a:p>
          <a:p>
            <a:pPr algn="just"/>
            <a:r>
              <a:rPr lang="it-IT" sz="1800" dirty="0">
                <a:solidFill>
                  <a:schemeClr val="tx1"/>
                </a:solidFill>
              </a:rPr>
              <a:t>Esempio: l’acetilcolina stimola il rilascio di ioni sodio e potassio, e la variazione della permeabilità degli ioni attiva il neurone stesso, trasmettendo un impulso nervoso.</a:t>
            </a:r>
          </a:p>
          <a:p>
            <a:pPr algn="just"/>
            <a:endParaRPr lang="it-IT" sz="1800" dirty="0">
              <a:solidFill>
                <a:schemeClr val="tx1"/>
              </a:solidFill>
            </a:endParaRPr>
          </a:p>
          <a:p>
            <a:pPr algn="just"/>
            <a:r>
              <a:rPr lang="it-IT" sz="1800" dirty="0">
                <a:solidFill>
                  <a:schemeClr val="tx1"/>
                </a:solidFill>
              </a:rPr>
              <a:t>Esempio: la serotonina agisce indirettamente tramite le proteine G e la sintesi di </a:t>
            </a:r>
            <a:r>
              <a:rPr lang="it-IT" sz="1800" dirty="0" err="1">
                <a:solidFill>
                  <a:schemeClr val="tx1"/>
                </a:solidFill>
              </a:rPr>
              <a:t>cAMP</a:t>
            </a:r>
            <a:r>
              <a:rPr lang="it-IT" sz="1800" dirty="0">
                <a:solidFill>
                  <a:schemeClr val="tx1"/>
                </a:solidFill>
              </a:rPr>
              <a:t>, quest’ultimo fosforila proteine che chiudono canali ionici del potassio, risultando anche qui in un impulso nervoso.</a:t>
            </a:r>
            <a:endParaRPr lang="en-GB" sz="1800" dirty="0">
              <a:solidFill>
                <a:schemeClr val="tx1"/>
              </a:solidFill>
            </a:endParaRPr>
          </a:p>
        </p:txBody>
      </p:sp>
    </p:spTree>
    <p:extLst>
      <p:ext uri="{BB962C8B-B14F-4D97-AF65-F5344CB8AC3E}">
        <p14:creationId xmlns:p14="http://schemas.microsoft.com/office/powerpoint/2010/main" val="68277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E004DE4-A506-4D95-A06F-E1E7C2387FE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06469982-21AA-42C5-ADDD-42F5B6FC6652}"/>
              </a:ext>
            </a:extLst>
          </p:cNvPr>
          <p:cNvSpPr txBox="1"/>
          <p:nvPr/>
        </p:nvSpPr>
        <p:spPr>
          <a:xfrm>
            <a:off x="3227209" y="692696"/>
            <a:ext cx="2121093" cy="369332"/>
          </a:xfrm>
          <a:prstGeom prst="rect">
            <a:avLst/>
          </a:prstGeom>
          <a:noFill/>
        </p:spPr>
        <p:txBody>
          <a:bodyPr wrap="none" rtlCol="0">
            <a:spAutoFit/>
          </a:bodyPr>
          <a:lstStyle/>
          <a:p>
            <a:r>
              <a:rPr lang="it-IT" sz="1800" dirty="0">
                <a:solidFill>
                  <a:schemeClr val="tx1"/>
                </a:solidFill>
              </a:rPr>
              <a:t>Risposte ai segnali</a:t>
            </a:r>
            <a:endParaRPr lang="en-GB" sz="1800" dirty="0">
              <a:solidFill>
                <a:schemeClr val="tx1"/>
              </a:solidFill>
            </a:endParaRPr>
          </a:p>
        </p:txBody>
      </p:sp>
      <p:sp>
        <p:nvSpPr>
          <p:cNvPr id="8" name="CasellaDiTesto 7">
            <a:extLst>
              <a:ext uri="{FF2B5EF4-FFF2-40B4-BE49-F238E27FC236}">
                <a16:creationId xmlns:a16="http://schemas.microsoft.com/office/drawing/2014/main" id="{8C9BC705-5D27-423B-9F37-A990E031BCD5}"/>
              </a:ext>
            </a:extLst>
          </p:cNvPr>
          <p:cNvSpPr txBox="1"/>
          <p:nvPr/>
        </p:nvSpPr>
        <p:spPr>
          <a:xfrm>
            <a:off x="130735" y="1844824"/>
            <a:ext cx="8882531" cy="3416320"/>
          </a:xfrm>
          <a:prstGeom prst="rect">
            <a:avLst/>
          </a:prstGeom>
          <a:noFill/>
        </p:spPr>
        <p:txBody>
          <a:bodyPr wrap="square" rtlCol="0">
            <a:spAutoFit/>
          </a:bodyPr>
          <a:lstStyle/>
          <a:p>
            <a:pPr algn="just"/>
            <a:r>
              <a:rPr lang="it-IT" sz="1800" dirty="0">
                <a:solidFill>
                  <a:schemeClr val="tx1"/>
                </a:solidFill>
              </a:rPr>
              <a:t>Esempio: quando i batteri infettano un organismo, rilasciano peptidi riconosciuti da recettori sulla membrana di alcuni globuli bianchi (neutrofili). Il riconoscimento (legame tra i peptidi ed i recettori) porta all’attivazione di enzimi che assemblano microfilamenti e microtubuli. </a:t>
            </a:r>
          </a:p>
          <a:p>
            <a:pPr algn="just"/>
            <a:r>
              <a:rPr lang="it-IT" sz="1800" dirty="0">
                <a:solidFill>
                  <a:schemeClr val="tx1"/>
                </a:solidFill>
              </a:rPr>
              <a:t>Le contrazioni dei microfilamenti a un polo della cellula spingono il citoplasma verso il polo opposto, permettendo ai neutrofili lo spostamento in direzione dei batteri e distruggerli.</a:t>
            </a:r>
          </a:p>
          <a:p>
            <a:pPr algn="just"/>
            <a:endParaRPr lang="it-IT" sz="1800" dirty="0">
              <a:solidFill>
                <a:schemeClr val="tx1"/>
              </a:solidFill>
            </a:endParaRPr>
          </a:p>
          <a:p>
            <a:pPr algn="just"/>
            <a:r>
              <a:rPr lang="it-IT" sz="1800" dirty="0">
                <a:solidFill>
                  <a:schemeClr val="tx1"/>
                </a:solidFill>
              </a:rPr>
              <a:t>Esempio: sia nelle piante che negli animali ormoni steroidei regolano lo sviluppo causando cambiamenti nell’espressione di specifici geni. Negli animali i recettori sono intracellulari, mentre nelle piante sono sulla superficie </a:t>
            </a:r>
            <a:r>
              <a:rPr lang="it-IT" sz="1800" dirty="0">
                <a:solidFill>
                  <a:schemeClr val="tx1"/>
                </a:solidFill>
                <a:sym typeface="Wingdings" panose="05000000000000000000" pitchFamily="2" charset="2"/>
              </a:rPr>
              <a:t> diversa trasduzione, ma stesso effetto.</a:t>
            </a:r>
            <a:endParaRPr lang="en-GB" sz="1800" dirty="0">
              <a:solidFill>
                <a:schemeClr val="tx1"/>
              </a:solidFill>
            </a:endParaRPr>
          </a:p>
        </p:txBody>
      </p:sp>
    </p:spTree>
    <p:extLst>
      <p:ext uri="{BB962C8B-B14F-4D97-AF65-F5344CB8AC3E}">
        <p14:creationId xmlns:p14="http://schemas.microsoft.com/office/powerpoint/2010/main" val="2556783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EE004DE4-A506-4D95-A06F-E1E7C2387FE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4" name="CasellaDiTesto 3">
            <a:extLst>
              <a:ext uri="{FF2B5EF4-FFF2-40B4-BE49-F238E27FC236}">
                <a16:creationId xmlns:a16="http://schemas.microsoft.com/office/drawing/2014/main" id="{06469982-21AA-42C5-ADDD-42F5B6FC6652}"/>
              </a:ext>
            </a:extLst>
          </p:cNvPr>
          <p:cNvSpPr txBox="1"/>
          <p:nvPr/>
        </p:nvSpPr>
        <p:spPr>
          <a:xfrm>
            <a:off x="2229051" y="692696"/>
            <a:ext cx="4685898" cy="369332"/>
          </a:xfrm>
          <a:prstGeom prst="rect">
            <a:avLst/>
          </a:prstGeom>
          <a:noFill/>
        </p:spPr>
        <p:txBody>
          <a:bodyPr wrap="none" rtlCol="0">
            <a:spAutoFit/>
          </a:bodyPr>
          <a:lstStyle/>
          <a:p>
            <a:r>
              <a:rPr lang="it-IT" sz="1800" dirty="0">
                <a:solidFill>
                  <a:schemeClr val="tx1"/>
                </a:solidFill>
              </a:rPr>
              <a:t>Risposte ai segnali: via di segnalazione Ras</a:t>
            </a:r>
            <a:endParaRPr lang="en-GB" sz="1800" dirty="0">
              <a:solidFill>
                <a:schemeClr val="tx1"/>
              </a:solidFill>
            </a:endParaRPr>
          </a:p>
        </p:txBody>
      </p:sp>
      <p:sp>
        <p:nvSpPr>
          <p:cNvPr id="8" name="CasellaDiTesto 7">
            <a:extLst>
              <a:ext uri="{FF2B5EF4-FFF2-40B4-BE49-F238E27FC236}">
                <a16:creationId xmlns:a16="http://schemas.microsoft.com/office/drawing/2014/main" id="{8C9BC705-5D27-423B-9F37-A990E031BCD5}"/>
              </a:ext>
            </a:extLst>
          </p:cNvPr>
          <p:cNvSpPr txBox="1"/>
          <p:nvPr/>
        </p:nvSpPr>
        <p:spPr>
          <a:xfrm>
            <a:off x="130735" y="1340768"/>
            <a:ext cx="8882531" cy="4524315"/>
          </a:xfrm>
          <a:prstGeom prst="rect">
            <a:avLst/>
          </a:prstGeom>
          <a:noFill/>
        </p:spPr>
        <p:txBody>
          <a:bodyPr wrap="square" rtlCol="0">
            <a:spAutoFit/>
          </a:bodyPr>
          <a:lstStyle/>
          <a:p>
            <a:pPr algn="just"/>
            <a:r>
              <a:rPr lang="it-IT" sz="1800" dirty="0">
                <a:solidFill>
                  <a:schemeClr val="tx1"/>
                </a:solidFill>
              </a:rPr>
              <a:t>Una via di segnalazione molto importante coinvolge </a:t>
            </a:r>
            <a:r>
              <a:rPr lang="it-IT" sz="1800" b="1" dirty="0">
                <a:solidFill>
                  <a:schemeClr val="tx1"/>
                </a:solidFill>
              </a:rPr>
              <a:t>proteine Ras</a:t>
            </a:r>
            <a:r>
              <a:rPr lang="it-IT" sz="1800" dirty="0">
                <a:solidFill>
                  <a:schemeClr val="tx1"/>
                </a:solidFill>
              </a:rPr>
              <a:t> che regolano l’attivazione di fattori di trascrizione e anche la crescita cellulare.</a:t>
            </a:r>
          </a:p>
          <a:p>
            <a:pPr algn="just"/>
            <a:endParaRPr lang="it-IT" sz="1800" dirty="0">
              <a:solidFill>
                <a:schemeClr val="tx1"/>
              </a:solidFill>
            </a:endParaRPr>
          </a:p>
          <a:p>
            <a:pPr algn="just"/>
            <a:r>
              <a:rPr lang="it-IT" sz="1800" dirty="0">
                <a:solidFill>
                  <a:schemeClr val="tx1"/>
                </a:solidFill>
              </a:rPr>
              <a:t>Le proteine Ras (Rat Sarcoma, dove sono state trovate la prima volta) sono un gruppo di proteine G che regolano reti di segnali all’interno della cellula detta v</a:t>
            </a:r>
            <a:r>
              <a:rPr lang="it-IT" sz="1800" i="1" dirty="0">
                <a:solidFill>
                  <a:schemeClr val="tx1"/>
                </a:solidFill>
              </a:rPr>
              <a:t>ia di Ras</a:t>
            </a:r>
            <a:r>
              <a:rPr lang="it-IT" sz="1800" dirty="0">
                <a:solidFill>
                  <a:schemeClr val="tx1"/>
                </a:solidFill>
              </a:rPr>
              <a:t>. Consiste in una cascata di fosforilazione dell’amminoacido tirosina in specifiche proteine con effetti significativi a livello funzionale.</a:t>
            </a:r>
          </a:p>
          <a:p>
            <a:pPr algn="just"/>
            <a:endParaRPr lang="it-IT" sz="1800" dirty="0">
              <a:solidFill>
                <a:schemeClr val="tx1"/>
              </a:solidFill>
            </a:endParaRPr>
          </a:p>
          <a:p>
            <a:pPr algn="just"/>
            <a:r>
              <a:rPr lang="it-IT" sz="1800" dirty="0">
                <a:solidFill>
                  <a:schemeClr val="tx1"/>
                </a:solidFill>
              </a:rPr>
              <a:t>Sono infatti impiegati a livello della regolazione dell’espressione genica, la divisione, il movimento, il differenziamento e l’adesione delle cellule.</a:t>
            </a:r>
          </a:p>
          <a:p>
            <a:pPr algn="just"/>
            <a:endParaRPr lang="it-IT" sz="1800" dirty="0">
              <a:solidFill>
                <a:schemeClr val="tx1"/>
              </a:solidFill>
            </a:endParaRPr>
          </a:p>
          <a:p>
            <a:pPr algn="just"/>
            <a:r>
              <a:rPr lang="it-IT" sz="1800" dirty="0">
                <a:solidFill>
                  <a:schemeClr val="tx1"/>
                </a:solidFill>
              </a:rPr>
              <a:t>Mutazioni a carico dei geni delle proteine Ras risultano in proteine mutanti che sono perennemente attivate, creando diverse situazioni che portano a patologie come il cancro (es. perenne divisione cellulare). Circa 1/3 dei carcinomi umani sono associabili a mutazioni delle Ras, e sono in corso di sviluppo farmaci antitumorali con attività inibitoria dei ricettori a tirosina.</a:t>
            </a:r>
            <a:endParaRPr lang="en-GB" sz="1800" dirty="0">
              <a:solidFill>
                <a:schemeClr val="tx1"/>
              </a:solidFill>
            </a:endParaRPr>
          </a:p>
        </p:txBody>
      </p:sp>
    </p:spTree>
    <p:extLst>
      <p:ext uri="{BB962C8B-B14F-4D97-AF65-F5344CB8AC3E}">
        <p14:creationId xmlns:p14="http://schemas.microsoft.com/office/powerpoint/2010/main" val="1427440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egnaposto contenuto 2">
            <a:extLst>
              <a:ext uri="{FF2B5EF4-FFF2-40B4-BE49-F238E27FC236}">
                <a16:creationId xmlns:a16="http://schemas.microsoft.com/office/drawing/2014/main" id="{4739CB19-C2A2-48F2-B8D4-96706546E395}"/>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8336" t="10563" r="10799" b="24027"/>
          <a:stretch/>
        </p:blipFill>
        <p:spPr>
          <a:xfrm>
            <a:off x="4173304" y="1104419"/>
            <a:ext cx="4955634" cy="4797757"/>
          </a:xfrm>
        </p:spPr>
      </p:pic>
      <p:sp>
        <p:nvSpPr>
          <p:cNvPr id="3" name="CasellaDiTesto 1">
            <a:extLst>
              <a:ext uri="{FF2B5EF4-FFF2-40B4-BE49-F238E27FC236}">
                <a16:creationId xmlns:a16="http://schemas.microsoft.com/office/drawing/2014/main" id="{EE004DE4-A506-4D95-A06F-E1E7C2387FE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5" name="Segnaposto contenuto 2">
            <a:extLst>
              <a:ext uri="{FF2B5EF4-FFF2-40B4-BE49-F238E27FC236}">
                <a16:creationId xmlns:a16="http://schemas.microsoft.com/office/drawing/2014/main" id="{9AEFF3C1-2830-4EB7-B0EE-61C92262799A}"/>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CasellaDiTesto 1">
            <a:extLst>
              <a:ext uri="{FF2B5EF4-FFF2-40B4-BE49-F238E27FC236}">
                <a16:creationId xmlns:a16="http://schemas.microsoft.com/office/drawing/2014/main" id="{56CE35B8-C1D2-4684-B747-9AC17022A1F3}"/>
              </a:ext>
            </a:extLst>
          </p:cNvPr>
          <p:cNvSpPr txBox="1"/>
          <p:nvPr/>
        </p:nvSpPr>
        <p:spPr>
          <a:xfrm>
            <a:off x="0" y="1391865"/>
            <a:ext cx="4173304" cy="3693319"/>
          </a:xfrm>
          <a:prstGeom prst="rect">
            <a:avLst/>
          </a:prstGeom>
          <a:noFill/>
        </p:spPr>
        <p:txBody>
          <a:bodyPr wrap="square" rtlCol="0">
            <a:spAutoFit/>
          </a:bodyPr>
          <a:lstStyle/>
          <a:p>
            <a:r>
              <a:rPr lang="it-IT" sz="1800" dirty="0">
                <a:solidFill>
                  <a:schemeClr val="tx1"/>
                </a:solidFill>
              </a:rPr>
              <a:t>Una via Ras ben caratterizzata è quella delle </a:t>
            </a:r>
            <a:r>
              <a:rPr lang="it-IT" sz="1800" i="1" dirty="0">
                <a:solidFill>
                  <a:schemeClr val="tx1"/>
                </a:solidFill>
              </a:rPr>
              <a:t>MAP (</a:t>
            </a:r>
            <a:r>
              <a:rPr lang="it-IT" sz="1800" i="1" dirty="0" err="1">
                <a:solidFill>
                  <a:schemeClr val="tx1"/>
                </a:solidFill>
              </a:rPr>
              <a:t>mitogen</a:t>
            </a:r>
            <a:r>
              <a:rPr lang="it-IT" sz="1800" i="1" dirty="0">
                <a:solidFill>
                  <a:schemeClr val="tx1"/>
                </a:solidFill>
              </a:rPr>
              <a:t> </a:t>
            </a:r>
            <a:r>
              <a:rPr lang="it-IT" sz="1800" i="1" dirty="0" err="1">
                <a:solidFill>
                  <a:schemeClr val="tx1"/>
                </a:solidFill>
              </a:rPr>
              <a:t>activated</a:t>
            </a:r>
            <a:r>
              <a:rPr lang="it-IT" sz="1800" i="1" dirty="0">
                <a:solidFill>
                  <a:schemeClr val="tx1"/>
                </a:solidFill>
              </a:rPr>
              <a:t> </a:t>
            </a:r>
            <a:r>
              <a:rPr lang="it-IT" sz="1800" i="1" dirty="0" err="1">
                <a:solidFill>
                  <a:schemeClr val="tx1"/>
                </a:solidFill>
              </a:rPr>
              <a:t>protein</a:t>
            </a:r>
            <a:r>
              <a:rPr lang="it-IT" sz="1800" i="1" dirty="0">
                <a:solidFill>
                  <a:schemeClr val="tx1"/>
                </a:solidFill>
              </a:rPr>
              <a:t>) chinasi</a:t>
            </a:r>
            <a:r>
              <a:rPr lang="it-IT" sz="1800" dirty="0">
                <a:solidFill>
                  <a:schemeClr val="tx1"/>
                </a:solidFill>
              </a:rPr>
              <a:t>, nota anche come via </a:t>
            </a:r>
            <a:r>
              <a:rPr lang="it-IT" sz="1800" i="1" dirty="0">
                <a:solidFill>
                  <a:schemeClr val="tx1"/>
                </a:solidFill>
              </a:rPr>
              <a:t>ERK (</a:t>
            </a:r>
            <a:r>
              <a:rPr lang="it-IT" sz="1800" i="1" dirty="0" err="1">
                <a:solidFill>
                  <a:schemeClr val="tx1"/>
                </a:solidFill>
              </a:rPr>
              <a:t>extracellular</a:t>
            </a:r>
            <a:r>
              <a:rPr lang="it-IT" sz="1800" i="1" dirty="0">
                <a:solidFill>
                  <a:schemeClr val="tx1"/>
                </a:solidFill>
              </a:rPr>
              <a:t> </a:t>
            </a:r>
            <a:r>
              <a:rPr lang="it-IT" sz="1800" i="1" dirty="0" err="1">
                <a:solidFill>
                  <a:schemeClr val="tx1"/>
                </a:solidFill>
              </a:rPr>
              <a:t>signal-regulated</a:t>
            </a:r>
            <a:r>
              <a:rPr lang="it-IT" sz="1800" i="1" dirty="0">
                <a:solidFill>
                  <a:schemeClr val="tx1"/>
                </a:solidFill>
              </a:rPr>
              <a:t> </a:t>
            </a:r>
            <a:r>
              <a:rPr lang="it-IT" sz="1800" i="1" dirty="0" err="1">
                <a:solidFill>
                  <a:schemeClr val="tx1"/>
                </a:solidFill>
              </a:rPr>
              <a:t>kinases</a:t>
            </a:r>
            <a:r>
              <a:rPr lang="it-IT" sz="1800" i="1" dirty="0">
                <a:solidFill>
                  <a:schemeClr val="tx1"/>
                </a:solidFill>
              </a:rPr>
              <a:t>)</a:t>
            </a:r>
            <a:r>
              <a:rPr lang="it-IT" sz="1800" dirty="0">
                <a:solidFill>
                  <a:schemeClr val="tx1"/>
                </a:solidFill>
              </a:rPr>
              <a:t>.</a:t>
            </a:r>
          </a:p>
          <a:p>
            <a:endParaRPr lang="it-IT" sz="1800" i="1" dirty="0">
              <a:solidFill>
                <a:schemeClr val="tx1"/>
              </a:solidFill>
            </a:endParaRPr>
          </a:p>
          <a:p>
            <a:pPr marL="285750" indent="-285750">
              <a:buFontTx/>
              <a:buChar char="-"/>
            </a:pPr>
            <a:r>
              <a:rPr lang="it-IT" sz="1800" dirty="0" err="1">
                <a:solidFill>
                  <a:schemeClr val="tx1"/>
                </a:solidFill>
              </a:rPr>
              <a:t>Epidermal</a:t>
            </a:r>
            <a:r>
              <a:rPr lang="it-IT" sz="1800" dirty="0">
                <a:solidFill>
                  <a:schemeClr val="tx1"/>
                </a:solidFill>
              </a:rPr>
              <a:t> </a:t>
            </a:r>
            <a:r>
              <a:rPr lang="it-IT" sz="1800" dirty="0" err="1">
                <a:solidFill>
                  <a:schemeClr val="tx1"/>
                </a:solidFill>
              </a:rPr>
              <a:t>growth</a:t>
            </a:r>
            <a:r>
              <a:rPr lang="it-IT" sz="1800" dirty="0">
                <a:solidFill>
                  <a:schemeClr val="tx1"/>
                </a:solidFill>
              </a:rPr>
              <a:t> </a:t>
            </a:r>
            <a:r>
              <a:rPr lang="it-IT" sz="1800" dirty="0" err="1">
                <a:solidFill>
                  <a:schemeClr val="tx1"/>
                </a:solidFill>
              </a:rPr>
              <a:t>factor</a:t>
            </a:r>
            <a:r>
              <a:rPr lang="it-IT" sz="1800" dirty="0">
                <a:solidFill>
                  <a:schemeClr val="tx1"/>
                </a:solidFill>
              </a:rPr>
              <a:t> (</a:t>
            </a:r>
            <a:r>
              <a:rPr lang="it-IT" sz="1800" b="1" dirty="0">
                <a:solidFill>
                  <a:schemeClr val="tx1"/>
                </a:solidFill>
              </a:rPr>
              <a:t>EGF</a:t>
            </a:r>
            <a:r>
              <a:rPr lang="it-IT" sz="1800" dirty="0">
                <a:solidFill>
                  <a:schemeClr val="tx1"/>
                </a:solidFill>
              </a:rPr>
              <a:t>) attiva la tirosina chinasi,</a:t>
            </a:r>
          </a:p>
          <a:p>
            <a:pPr marL="285750" indent="-285750">
              <a:buFontTx/>
              <a:buChar char="-"/>
            </a:pPr>
            <a:endParaRPr lang="it-IT" sz="1800" dirty="0">
              <a:solidFill>
                <a:schemeClr val="tx1"/>
              </a:solidFill>
            </a:endParaRPr>
          </a:p>
          <a:p>
            <a:pPr marL="285750" indent="-285750">
              <a:buFontTx/>
              <a:buChar char="-"/>
            </a:pPr>
            <a:r>
              <a:rPr lang="it-IT" sz="1800" dirty="0">
                <a:solidFill>
                  <a:schemeClr val="tx1"/>
                </a:solidFill>
              </a:rPr>
              <a:t>L’accoppiamento con la </a:t>
            </a:r>
            <a:r>
              <a:rPr lang="it-IT" sz="1800" b="1" dirty="0">
                <a:solidFill>
                  <a:schemeClr val="tx1"/>
                </a:solidFill>
              </a:rPr>
              <a:t>proteina G</a:t>
            </a:r>
            <a:r>
              <a:rPr lang="it-IT" sz="1800" dirty="0">
                <a:solidFill>
                  <a:schemeClr val="tx1"/>
                </a:solidFill>
              </a:rPr>
              <a:t> porta alla fosforilazione a cascata delle proteine </a:t>
            </a:r>
            <a:r>
              <a:rPr lang="it-IT" sz="1800" b="1" dirty="0" err="1">
                <a:solidFill>
                  <a:schemeClr val="tx1"/>
                </a:solidFill>
              </a:rPr>
              <a:t>Raf</a:t>
            </a:r>
            <a:r>
              <a:rPr lang="it-IT" sz="1800" dirty="0">
                <a:solidFill>
                  <a:schemeClr val="tx1"/>
                </a:solidFill>
              </a:rPr>
              <a:t>, </a:t>
            </a:r>
            <a:r>
              <a:rPr lang="it-IT" sz="1800" b="1" dirty="0">
                <a:solidFill>
                  <a:schemeClr val="tx1"/>
                </a:solidFill>
              </a:rPr>
              <a:t>MEK</a:t>
            </a:r>
            <a:r>
              <a:rPr lang="it-IT" sz="1800" dirty="0">
                <a:solidFill>
                  <a:schemeClr val="tx1"/>
                </a:solidFill>
              </a:rPr>
              <a:t> ed </a:t>
            </a:r>
            <a:r>
              <a:rPr lang="it-IT" sz="1800" b="1" dirty="0">
                <a:solidFill>
                  <a:schemeClr val="tx1"/>
                </a:solidFill>
              </a:rPr>
              <a:t>ERK</a:t>
            </a:r>
            <a:r>
              <a:rPr lang="it-IT" sz="1800" dirty="0">
                <a:solidFill>
                  <a:schemeClr val="tx1"/>
                </a:solidFill>
              </a:rPr>
              <a:t>, fino ad arrivare a fattori di trascrizione.</a:t>
            </a:r>
            <a:endParaRPr lang="en-GB" sz="1800" dirty="0">
              <a:solidFill>
                <a:schemeClr val="tx1"/>
              </a:solidFill>
            </a:endParaRPr>
          </a:p>
        </p:txBody>
      </p:sp>
      <p:sp>
        <p:nvSpPr>
          <p:cNvPr id="7" name="CasellaDiTesto 6">
            <a:extLst>
              <a:ext uri="{FF2B5EF4-FFF2-40B4-BE49-F238E27FC236}">
                <a16:creationId xmlns:a16="http://schemas.microsoft.com/office/drawing/2014/main" id="{292C1C00-2D66-4725-A28E-FE94DB5DC025}"/>
              </a:ext>
            </a:extLst>
          </p:cNvPr>
          <p:cNvSpPr txBox="1"/>
          <p:nvPr/>
        </p:nvSpPr>
        <p:spPr>
          <a:xfrm>
            <a:off x="2229051" y="692696"/>
            <a:ext cx="4685898" cy="369332"/>
          </a:xfrm>
          <a:prstGeom prst="rect">
            <a:avLst/>
          </a:prstGeom>
          <a:noFill/>
        </p:spPr>
        <p:txBody>
          <a:bodyPr wrap="none" rtlCol="0">
            <a:spAutoFit/>
          </a:bodyPr>
          <a:lstStyle/>
          <a:p>
            <a:r>
              <a:rPr lang="it-IT" sz="1800" dirty="0">
                <a:solidFill>
                  <a:schemeClr val="tx1"/>
                </a:solidFill>
              </a:rPr>
              <a:t>Risposte ai segnali: via di segnalazione Ras</a:t>
            </a:r>
            <a:endParaRPr lang="en-GB" sz="1800" dirty="0">
              <a:solidFill>
                <a:schemeClr val="tx1"/>
              </a:solidFill>
            </a:endParaRPr>
          </a:p>
        </p:txBody>
      </p:sp>
    </p:spTree>
    <p:extLst>
      <p:ext uri="{BB962C8B-B14F-4D97-AF65-F5344CB8AC3E}">
        <p14:creationId xmlns:p14="http://schemas.microsoft.com/office/powerpoint/2010/main" val="1691854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egnaposto contenuto 2">
            <a:extLst>
              <a:ext uri="{FF2B5EF4-FFF2-40B4-BE49-F238E27FC236}">
                <a16:creationId xmlns:a16="http://schemas.microsoft.com/office/drawing/2014/main" id="{C90C1499-3550-4D93-A8A1-72492D6AA065}"/>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4380" t="27917" r="21319" b="34706"/>
          <a:stretch/>
        </p:blipFill>
        <p:spPr>
          <a:xfrm>
            <a:off x="5906836" y="1547190"/>
            <a:ext cx="2016225" cy="3763620"/>
          </a:xfrm>
        </p:spPr>
      </p:pic>
      <p:sp>
        <p:nvSpPr>
          <p:cNvPr id="3" name="CasellaDiTesto 1">
            <a:extLst>
              <a:ext uri="{FF2B5EF4-FFF2-40B4-BE49-F238E27FC236}">
                <a16:creationId xmlns:a16="http://schemas.microsoft.com/office/drawing/2014/main" id="{6E48F40F-8B23-4803-9825-448A3B1A94D5}"/>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4" name="Segnaposto contenuto 2">
            <a:extLst>
              <a:ext uri="{FF2B5EF4-FFF2-40B4-BE49-F238E27FC236}">
                <a16:creationId xmlns:a16="http://schemas.microsoft.com/office/drawing/2014/main" id="{B828A055-081B-4B60-AE20-AE6B19669E17}"/>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224E4374-C6B3-4DBA-BAF3-195F5FFF8BC3}"/>
              </a:ext>
            </a:extLst>
          </p:cNvPr>
          <p:cNvSpPr txBox="1"/>
          <p:nvPr/>
        </p:nvSpPr>
        <p:spPr>
          <a:xfrm>
            <a:off x="2229051" y="692696"/>
            <a:ext cx="4685898" cy="369332"/>
          </a:xfrm>
          <a:prstGeom prst="rect">
            <a:avLst/>
          </a:prstGeom>
          <a:noFill/>
        </p:spPr>
        <p:txBody>
          <a:bodyPr wrap="none" rtlCol="0">
            <a:spAutoFit/>
          </a:bodyPr>
          <a:lstStyle/>
          <a:p>
            <a:r>
              <a:rPr lang="it-IT" sz="1800" dirty="0">
                <a:solidFill>
                  <a:schemeClr val="tx1"/>
                </a:solidFill>
              </a:rPr>
              <a:t>Risposte ai segnali: via di segnalazione Ras</a:t>
            </a:r>
            <a:endParaRPr lang="en-GB" sz="1800" dirty="0">
              <a:solidFill>
                <a:schemeClr val="tx1"/>
              </a:solidFill>
            </a:endParaRPr>
          </a:p>
        </p:txBody>
      </p:sp>
      <p:sp>
        <p:nvSpPr>
          <p:cNvPr id="6" name="CasellaDiTesto 5">
            <a:extLst>
              <a:ext uri="{FF2B5EF4-FFF2-40B4-BE49-F238E27FC236}">
                <a16:creationId xmlns:a16="http://schemas.microsoft.com/office/drawing/2014/main" id="{4925D911-FFF9-4B7B-88F6-0CCDC3475D73}"/>
              </a:ext>
            </a:extLst>
          </p:cNvPr>
          <p:cNvSpPr txBox="1"/>
          <p:nvPr/>
        </p:nvSpPr>
        <p:spPr>
          <a:xfrm>
            <a:off x="467544" y="2040213"/>
            <a:ext cx="5037400" cy="923330"/>
          </a:xfrm>
          <a:prstGeom prst="rect">
            <a:avLst/>
          </a:prstGeom>
          <a:noFill/>
        </p:spPr>
        <p:txBody>
          <a:bodyPr wrap="square" rtlCol="0">
            <a:spAutoFit/>
          </a:bodyPr>
          <a:lstStyle/>
          <a:p>
            <a:pPr algn="just"/>
            <a:r>
              <a:rPr lang="it-IT" sz="1800" dirty="0">
                <a:solidFill>
                  <a:schemeClr val="tx1"/>
                </a:solidFill>
              </a:rPr>
              <a:t>Le proteine ERK sono importanti in quanto hanno influenza sulla regolazione della fertilità dei mammiferi, in particolar modo l’ovulazione.</a:t>
            </a:r>
            <a:endParaRPr lang="en-GB" sz="1800" dirty="0">
              <a:solidFill>
                <a:schemeClr val="tx1"/>
              </a:solidFill>
            </a:endParaRPr>
          </a:p>
        </p:txBody>
      </p:sp>
      <p:cxnSp>
        <p:nvCxnSpPr>
          <p:cNvPr id="7" name="Connettore 2 6">
            <a:extLst>
              <a:ext uri="{FF2B5EF4-FFF2-40B4-BE49-F238E27FC236}">
                <a16:creationId xmlns:a16="http://schemas.microsoft.com/office/drawing/2014/main" id="{EDC29CC8-6EAC-4156-B28A-2DD68CD77AD9}"/>
              </a:ext>
            </a:extLst>
          </p:cNvPr>
          <p:cNvCxnSpPr/>
          <p:nvPr/>
        </p:nvCxnSpPr>
        <p:spPr bwMode="auto">
          <a:xfrm>
            <a:off x="2986244" y="3129935"/>
            <a:ext cx="0" cy="72008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CasellaDiTesto 8">
            <a:extLst>
              <a:ext uri="{FF2B5EF4-FFF2-40B4-BE49-F238E27FC236}">
                <a16:creationId xmlns:a16="http://schemas.microsoft.com/office/drawing/2014/main" id="{35C8F2EA-2ED1-472C-84EC-424DE896495A}"/>
              </a:ext>
            </a:extLst>
          </p:cNvPr>
          <p:cNvSpPr txBox="1"/>
          <p:nvPr/>
        </p:nvSpPr>
        <p:spPr>
          <a:xfrm>
            <a:off x="467544" y="4006805"/>
            <a:ext cx="5037400" cy="646331"/>
          </a:xfrm>
          <a:prstGeom prst="rect">
            <a:avLst/>
          </a:prstGeom>
          <a:noFill/>
        </p:spPr>
        <p:txBody>
          <a:bodyPr wrap="square" rtlCol="0">
            <a:spAutoFit/>
          </a:bodyPr>
          <a:lstStyle/>
          <a:p>
            <a:pPr algn="just"/>
            <a:r>
              <a:rPr lang="it-IT" sz="1800" dirty="0">
                <a:solidFill>
                  <a:schemeClr val="tx1"/>
                </a:solidFill>
              </a:rPr>
              <a:t>Potenziali target farmacologici per problemi di fertilità femminile.</a:t>
            </a:r>
            <a:endParaRPr lang="en-GB" sz="18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DEBBB5D-18A1-40F3-B63C-D127A7577FE9}"/>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2" name="CasellaDiTesto 1">
            <a:extLst>
              <a:ext uri="{FF2B5EF4-FFF2-40B4-BE49-F238E27FC236}">
                <a16:creationId xmlns:a16="http://schemas.microsoft.com/office/drawing/2014/main" id="{888910EC-E999-483B-BC99-EBD7FA92543A}"/>
              </a:ext>
            </a:extLst>
          </p:cNvPr>
          <p:cNvSpPr txBox="1"/>
          <p:nvPr/>
        </p:nvSpPr>
        <p:spPr>
          <a:xfrm>
            <a:off x="153966" y="1196752"/>
            <a:ext cx="8810522" cy="1477328"/>
          </a:xfrm>
          <a:prstGeom prst="rect">
            <a:avLst/>
          </a:prstGeom>
          <a:noFill/>
        </p:spPr>
        <p:txBody>
          <a:bodyPr wrap="square" rtlCol="0">
            <a:spAutoFit/>
          </a:bodyPr>
          <a:lstStyle/>
          <a:p>
            <a:pPr algn="just"/>
            <a:r>
              <a:rPr lang="it-IT" sz="1800" dirty="0">
                <a:solidFill>
                  <a:schemeClr val="tx1"/>
                </a:solidFill>
              </a:rPr>
              <a:t>Alcuni esempi di questi sistemi di segnalazione chimici sono l’adenosina monofosfato ciclico (</a:t>
            </a:r>
            <a:r>
              <a:rPr lang="it-IT" sz="1800" dirty="0" err="1">
                <a:solidFill>
                  <a:schemeClr val="tx1"/>
                </a:solidFill>
              </a:rPr>
              <a:t>cAMP</a:t>
            </a:r>
            <a:r>
              <a:rPr lang="it-IT" sz="1800" dirty="0">
                <a:solidFill>
                  <a:schemeClr val="tx1"/>
                </a:solidFill>
              </a:rPr>
              <a:t>) per quanto riguarda la muffa ameboide </a:t>
            </a:r>
            <a:r>
              <a:rPr lang="it-IT" sz="1800" i="1" dirty="0" err="1">
                <a:solidFill>
                  <a:schemeClr val="tx1"/>
                </a:solidFill>
              </a:rPr>
              <a:t>Dictyostelium</a:t>
            </a:r>
            <a:r>
              <a:rPr lang="it-IT" sz="1800" i="1" dirty="0">
                <a:solidFill>
                  <a:schemeClr val="tx1"/>
                </a:solidFill>
              </a:rPr>
              <a:t>.</a:t>
            </a:r>
            <a:r>
              <a:rPr lang="it-IT" sz="1800" dirty="0">
                <a:solidFill>
                  <a:schemeClr val="tx1"/>
                </a:solidFill>
              </a:rPr>
              <a:t> Questa molecola viene rilasciata dalle singole cellule, e si lega a </a:t>
            </a:r>
            <a:r>
              <a:rPr lang="it-IT" sz="1800" b="1" dirty="0">
                <a:solidFill>
                  <a:schemeClr val="tx1"/>
                </a:solidFill>
              </a:rPr>
              <a:t>recettori</a:t>
            </a:r>
            <a:r>
              <a:rPr lang="it-IT" sz="1800" dirty="0">
                <a:solidFill>
                  <a:schemeClr val="tx1"/>
                </a:solidFill>
              </a:rPr>
              <a:t> (i.e. proteine) sulla superficie cellulare. Questi recettori </a:t>
            </a:r>
            <a:r>
              <a:rPr lang="it-IT" sz="1800" b="1" dirty="0">
                <a:solidFill>
                  <a:schemeClr val="tx1"/>
                </a:solidFill>
              </a:rPr>
              <a:t>a loro volta rilasciano molecole</a:t>
            </a:r>
            <a:r>
              <a:rPr lang="it-IT" sz="1800" dirty="0">
                <a:solidFill>
                  <a:schemeClr val="tx1"/>
                </a:solidFill>
              </a:rPr>
              <a:t> all’interno della cellula che la </a:t>
            </a:r>
            <a:r>
              <a:rPr lang="it-IT" sz="1800" b="1" dirty="0">
                <a:solidFill>
                  <a:schemeClr val="tx1"/>
                </a:solidFill>
              </a:rPr>
              <a:t>inducono a muoversi </a:t>
            </a:r>
            <a:r>
              <a:rPr lang="it-IT" sz="1800" dirty="0">
                <a:solidFill>
                  <a:schemeClr val="tx1"/>
                </a:solidFill>
              </a:rPr>
              <a:t>verso il </a:t>
            </a:r>
            <a:r>
              <a:rPr lang="it-IT" sz="1800" dirty="0" err="1">
                <a:solidFill>
                  <a:schemeClr val="tx1"/>
                </a:solidFill>
              </a:rPr>
              <a:t>cAMP</a:t>
            </a:r>
            <a:r>
              <a:rPr lang="it-IT" sz="1800" dirty="0">
                <a:solidFill>
                  <a:schemeClr val="tx1"/>
                </a:solidFill>
              </a:rPr>
              <a:t>.</a:t>
            </a:r>
            <a:endParaRPr lang="it-IT" sz="1800" i="1" dirty="0">
              <a:solidFill>
                <a:schemeClr val="tx1"/>
              </a:solidFill>
            </a:endParaRPr>
          </a:p>
        </p:txBody>
      </p:sp>
      <p:pic>
        <p:nvPicPr>
          <p:cNvPr id="4" name="Segnaposto contenuto 2">
            <a:extLst>
              <a:ext uri="{FF2B5EF4-FFF2-40B4-BE49-F238E27FC236}">
                <a16:creationId xmlns:a16="http://schemas.microsoft.com/office/drawing/2014/main" id="{00AEA2DC-91E3-4DDD-912E-63382F6B6EED}"/>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104" t="6558" r="13403" b="25363"/>
          <a:stretch/>
        </p:blipFill>
        <p:spPr>
          <a:xfrm>
            <a:off x="5580112" y="2420888"/>
            <a:ext cx="3463411" cy="3489933"/>
          </a:xfrm>
        </p:spPr>
      </p:pic>
      <p:sp>
        <p:nvSpPr>
          <p:cNvPr id="5" name="CasellaDiTesto 4">
            <a:extLst>
              <a:ext uri="{FF2B5EF4-FFF2-40B4-BE49-F238E27FC236}">
                <a16:creationId xmlns:a16="http://schemas.microsoft.com/office/drawing/2014/main" id="{8E921183-2DD6-4D5F-A721-C47D97C1435D}"/>
              </a:ext>
            </a:extLst>
          </p:cNvPr>
          <p:cNvSpPr txBox="1"/>
          <p:nvPr/>
        </p:nvSpPr>
        <p:spPr>
          <a:xfrm>
            <a:off x="153966" y="2852936"/>
            <a:ext cx="5426146" cy="2585323"/>
          </a:xfrm>
          <a:prstGeom prst="rect">
            <a:avLst/>
          </a:prstGeom>
          <a:noFill/>
        </p:spPr>
        <p:txBody>
          <a:bodyPr wrap="square" rtlCol="0">
            <a:spAutoFit/>
          </a:bodyPr>
          <a:lstStyle/>
          <a:p>
            <a:pPr algn="just"/>
            <a:r>
              <a:rPr lang="it-IT" sz="1800" dirty="0">
                <a:solidFill>
                  <a:schemeClr val="tx1"/>
                </a:solidFill>
              </a:rPr>
              <a:t>Meccanismi analoghi sono impiegati dalle piante: es. aceri malati secernono molecole volatili che vengono captati dagli alberi non infetti e ne stimolano le difese. </a:t>
            </a:r>
          </a:p>
          <a:p>
            <a:pPr algn="just"/>
            <a:endParaRPr lang="it-IT" sz="1800" dirty="0">
              <a:solidFill>
                <a:schemeClr val="tx1"/>
              </a:solidFill>
            </a:endParaRPr>
          </a:p>
          <a:p>
            <a:pPr algn="just"/>
            <a:r>
              <a:rPr lang="it-IT" sz="1800" dirty="0">
                <a:solidFill>
                  <a:schemeClr val="tx1"/>
                </a:solidFill>
              </a:rPr>
              <a:t>Un altro esempio è la difesa da erbivori: il tabacco induce gli insetti a deporre un numero minore di uova ed altre specie sono in grado di attrarre i predatori degli erbivori.</a:t>
            </a:r>
            <a:endParaRPr lang="en-GB" sz="1800" dirty="0">
              <a:solidFill>
                <a:schemeClr val="tx1"/>
              </a:solidFill>
            </a:endParaRPr>
          </a:p>
        </p:txBody>
      </p:sp>
      <p:pic>
        <p:nvPicPr>
          <p:cNvPr id="6" name="Segnaposto contenuto 2">
            <a:extLst>
              <a:ext uri="{FF2B5EF4-FFF2-40B4-BE49-F238E27FC236}">
                <a16:creationId xmlns:a16="http://schemas.microsoft.com/office/drawing/2014/main" id="{161E6DF3-9DE8-433A-B472-2DDF7D876701}"/>
              </a:ext>
            </a:extLst>
          </p:cNvPr>
          <p:cNvPicPr>
            <a:picLocks noChangeAspect="1"/>
          </p:cNvPicPr>
          <p:nvPr/>
        </p:nvPicPr>
        <p:blipFill rotWithShape="1">
          <a:blip r:embed="rId2">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0411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2">
            <a:extLst>
              <a:ext uri="{FF2B5EF4-FFF2-40B4-BE49-F238E27FC236}">
                <a16:creationId xmlns:a16="http://schemas.microsoft.com/office/drawing/2014/main" id="{5CB4FD68-3DDC-47B1-8289-FE2720E307D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466" t="4061" r="7102" b="24027"/>
          <a:stretch/>
        </p:blipFill>
        <p:spPr>
          <a:xfrm>
            <a:off x="5580112" y="1494076"/>
            <a:ext cx="3456384" cy="3879140"/>
          </a:xfrm>
        </p:spPr>
      </p:pic>
      <p:sp>
        <p:nvSpPr>
          <p:cNvPr id="3" name="CasellaDiTesto 1">
            <a:extLst>
              <a:ext uri="{FF2B5EF4-FFF2-40B4-BE49-F238E27FC236}">
                <a16:creationId xmlns:a16="http://schemas.microsoft.com/office/drawing/2014/main" id="{4F46EC8C-097C-4D98-A8A0-33AE98BBE870}"/>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4" name="Segnaposto contenuto 2">
            <a:extLst>
              <a:ext uri="{FF2B5EF4-FFF2-40B4-BE49-F238E27FC236}">
                <a16:creationId xmlns:a16="http://schemas.microsoft.com/office/drawing/2014/main" id="{2CC4C0E3-D268-4CCB-90AF-6BF9DFF90A11}"/>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11332C66-B0D2-4602-8639-0E62A93179F6}"/>
              </a:ext>
            </a:extLst>
          </p:cNvPr>
          <p:cNvSpPr txBox="1"/>
          <p:nvPr/>
        </p:nvSpPr>
        <p:spPr>
          <a:xfrm>
            <a:off x="3113909" y="692696"/>
            <a:ext cx="2916183" cy="369332"/>
          </a:xfrm>
          <a:prstGeom prst="rect">
            <a:avLst/>
          </a:prstGeom>
          <a:noFill/>
        </p:spPr>
        <p:txBody>
          <a:bodyPr wrap="none" rtlCol="0">
            <a:spAutoFit/>
          </a:bodyPr>
          <a:lstStyle/>
          <a:p>
            <a:pPr algn="ctr"/>
            <a:r>
              <a:rPr lang="it-IT" sz="1800" dirty="0">
                <a:solidFill>
                  <a:schemeClr val="tx1"/>
                </a:solidFill>
              </a:rPr>
              <a:t>Amplificazione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3C5C300E-CED0-47FF-8901-A3C51B907368}"/>
              </a:ext>
            </a:extLst>
          </p:cNvPr>
          <p:cNvSpPr txBox="1"/>
          <p:nvPr/>
        </p:nvSpPr>
        <p:spPr>
          <a:xfrm>
            <a:off x="0" y="1391865"/>
            <a:ext cx="5580112" cy="4247317"/>
          </a:xfrm>
          <a:prstGeom prst="rect">
            <a:avLst/>
          </a:prstGeom>
          <a:noFill/>
        </p:spPr>
        <p:txBody>
          <a:bodyPr wrap="square" rtlCol="0">
            <a:spAutoFit/>
          </a:bodyPr>
          <a:lstStyle/>
          <a:p>
            <a:pPr algn="just"/>
            <a:r>
              <a:rPr lang="it-IT" sz="1800" dirty="0">
                <a:solidFill>
                  <a:schemeClr val="tx1"/>
                </a:solidFill>
              </a:rPr>
              <a:t>Le molecole segnale sono presenti in scarsa entità, ma i loro </a:t>
            </a:r>
            <a:r>
              <a:rPr lang="it-IT" sz="1800" b="1" dirty="0">
                <a:solidFill>
                  <a:schemeClr val="tx1"/>
                </a:solidFill>
              </a:rPr>
              <a:t>effetti</a:t>
            </a:r>
            <a:r>
              <a:rPr lang="it-IT" sz="1800" dirty="0">
                <a:solidFill>
                  <a:schemeClr val="tx1"/>
                </a:solidFill>
              </a:rPr>
              <a:t> sono significativi in quanto </a:t>
            </a:r>
            <a:r>
              <a:rPr lang="it-IT" sz="1800" b="1" dirty="0">
                <a:solidFill>
                  <a:schemeClr val="tx1"/>
                </a:solidFill>
              </a:rPr>
              <a:t>amplificati</a:t>
            </a:r>
            <a:r>
              <a:rPr lang="it-IT" sz="1800" dirty="0">
                <a:solidFill>
                  <a:schemeClr val="tx1"/>
                </a:solidFill>
              </a:rPr>
              <a:t>.</a:t>
            </a:r>
          </a:p>
          <a:p>
            <a:pPr algn="just"/>
            <a:endParaRPr lang="it-IT" sz="1800" dirty="0">
              <a:solidFill>
                <a:schemeClr val="tx1"/>
              </a:solidFill>
            </a:endParaRPr>
          </a:p>
          <a:p>
            <a:pPr algn="just"/>
            <a:r>
              <a:rPr lang="it-IT" sz="1800" dirty="0">
                <a:solidFill>
                  <a:schemeClr val="tx1"/>
                </a:solidFill>
              </a:rPr>
              <a:t>Esempio, l’effetto </a:t>
            </a:r>
            <a:r>
              <a:rPr lang="it-IT" sz="1800" b="1" dirty="0">
                <a:solidFill>
                  <a:schemeClr val="tx1"/>
                </a:solidFill>
              </a:rPr>
              <a:t>dell’adrenalina</a:t>
            </a:r>
            <a:r>
              <a:rPr lang="it-IT" sz="1800" dirty="0">
                <a:solidFill>
                  <a:schemeClr val="tx1"/>
                </a:solidFill>
              </a:rPr>
              <a:t>. È un ormone rilasciato dalle ghiandole surrenali in seguito a pericolo o stress. Tra gli effetti presenta </a:t>
            </a:r>
            <a:r>
              <a:rPr lang="it-IT" sz="1800" b="1" dirty="0">
                <a:solidFill>
                  <a:schemeClr val="tx1"/>
                </a:solidFill>
              </a:rPr>
              <a:t>aumento</a:t>
            </a:r>
            <a:r>
              <a:rPr lang="it-IT" sz="1800" dirty="0">
                <a:solidFill>
                  <a:schemeClr val="tx1"/>
                </a:solidFill>
              </a:rPr>
              <a:t> di </a:t>
            </a:r>
            <a:r>
              <a:rPr lang="it-IT" sz="1800" b="1" dirty="0">
                <a:solidFill>
                  <a:schemeClr val="tx1"/>
                </a:solidFill>
              </a:rPr>
              <a:t>frequenza cardiaca</a:t>
            </a:r>
            <a:r>
              <a:rPr lang="it-IT" sz="1800" dirty="0">
                <a:solidFill>
                  <a:schemeClr val="tx1"/>
                </a:solidFill>
              </a:rPr>
              <a:t>, dell’afflusso di </a:t>
            </a:r>
            <a:r>
              <a:rPr lang="it-IT" sz="1800" b="1" dirty="0">
                <a:solidFill>
                  <a:schemeClr val="tx1"/>
                </a:solidFill>
              </a:rPr>
              <a:t>sangue ai muscoli scheletrici</a:t>
            </a:r>
            <a:r>
              <a:rPr lang="it-IT" sz="1800" dirty="0">
                <a:solidFill>
                  <a:schemeClr val="tx1"/>
                </a:solidFill>
              </a:rPr>
              <a:t> e della </a:t>
            </a:r>
            <a:r>
              <a:rPr lang="it-IT" sz="1800" b="1" dirty="0">
                <a:solidFill>
                  <a:schemeClr val="tx1"/>
                </a:solidFill>
              </a:rPr>
              <a:t>concentrazione ematica di glucosio</a:t>
            </a:r>
            <a:r>
              <a:rPr lang="it-IT" sz="1800" dirty="0">
                <a:solidFill>
                  <a:schemeClr val="tx1"/>
                </a:solidFill>
              </a:rPr>
              <a:t>.</a:t>
            </a:r>
          </a:p>
          <a:p>
            <a:pPr algn="just"/>
            <a:endParaRPr lang="it-IT" sz="1800" dirty="0">
              <a:solidFill>
                <a:schemeClr val="tx1"/>
              </a:solidFill>
            </a:endParaRPr>
          </a:p>
          <a:p>
            <a:pPr algn="just"/>
            <a:r>
              <a:rPr lang="en-GB" sz="1800" dirty="0" err="1">
                <a:solidFill>
                  <a:schemeClr val="tx1"/>
                </a:solidFill>
              </a:rPr>
              <a:t>L’adrenalina</a:t>
            </a:r>
            <a:r>
              <a:rPr lang="en-GB" sz="1800" dirty="0">
                <a:solidFill>
                  <a:schemeClr val="tx1"/>
                </a:solidFill>
              </a:rPr>
              <a:t> </a:t>
            </a:r>
            <a:r>
              <a:rPr lang="en-GB" sz="1800" dirty="0" err="1">
                <a:solidFill>
                  <a:schemeClr val="tx1"/>
                </a:solidFill>
              </a:rPr>
              <a:t>si</a:t>
            </a:r>
            <a:r>
              <a:rPr lang="en-GB" sz="1800" dirty="0">
                <a:solidFill>
                  <a:schemeClr val="tx1"/>
                </a:solidFill>
              </a:rPr>
              <a:t> </a:t>
            </a:r>
            <a:r>
              <a:rPr lang="en-GB" sz="1800" dirty="0" err="1">
                <a:solidFill>
                  <a:schemeClr val="tx1"/>
                </a:solidFill>
              </a:rPr>
              <a:t>lega</a:t>
            </a:r>
            <a:r>
              <a:rPr lang="en-GB" sz="1800" dirty="0">
                <a:solidFill>
                  <a:schemeClr val="tx1"/>
                </a:solidFill>
              </a:rPr>
              <a:t> ad un </a:t>
            </a:r>
            <a:r>
              <a:rPr lang="en-GB" sz="1800" dirty="0" err="1">
                <a:solidFill>
                  <a:schemeClr val="tx1"/>
                </a:solidFill>
              </a:rPr>
              <a:t>recettore</a:t>
            </a:r>
            <a:r>
              <a:rPr lang="en-GB" sz="1800" dirty="0">
                <a:solidFill>
                  <a:schemeClr val="tx1"/>
                </a:solidFill>
              </a:rPr>
              <a:t> </a:t>
            </a:r>
            <a:r>
              <a:rPr lang="en-GB" sz="1800" dirty="0" err="1">
                <a:solidFill>
                  <a:schemeClr val="tx1"/>
                </a:solidFill>
              </a:rPr>
              <a:t>accoppiato</a:t>
            </a:r>
            <a:r>
              <a:rPr lang="en-GB" sz="1800" dirty="0">
                <a:solidFill>
                  <a:schemeClr val="tx1"/>
                </a:solidFill>
              </a:rPr>
              <a:t> a </a:t>
            </a:r>
            <a:r>
              <a:rPr lang="en-GB" sz="1800" dirty="0" err="1">
                <a:solidFill>
                  <a:schemeClr val="tx1"/>
                </a:solidFill>
              </a:rPr>
              <a:t>proteina</a:t>
            </a:r>
            <a:r>
              <a:rPr lang="en-GB" sz="1800" dirty="0">
                <a:solidFill>
                  <a:schemeClr val="tx1"/>
                </a:solidFill>
              </a:rPr>
              <a:t> G. Una </a:t>
            </a:r>
            <a:r>
              <a:rPr lang="en-GB" sz="1800" dirty="0" err="1">
                <a:solidFill>
                  <a:schemeClr val="tx1"/>
                </a:solidFill>
              </a:rPr>
              <a:t>singola</a:t>
            </a:r>
            <a:r>
              <a:rPr lang="en-GB" sz="1800" dirty="0">
                <a:solidFill>
                  <a:schemeClr val="tx1"/>
                </a:solidFill>
              </a:rPr>
              <a:t> </a:t>
            </a:r>
            <a:r>
              <a:rPr lang="en-GB" sz="1800" dirty="0" err="1">
                <a:solidFill>
                  <a:schemeClr val="tx1"/>
                </a:solidFill>
              </a:rPr>
              <a:t>molecola</a:t>
            </a:r>
            <a:r>
              <a:rPr lang="en-GB" sz="1800" dirty="0">
                <a:solidFill>
                  <a:schemeClr val="tx1"/>
                </a:solidFill>
              </a:rPr>
              <a:t> di </a:t>
            </a:r>
            <a:r>
              <a:rPr lang="en-GB" sz="1800" dirty="0" err="1">
                <a:solidFill>
                  <a:schemeClr val="tx1"/>
                </a:solidFill>
              </a:rPr>
              <a:t>ormone</a:t>
            </a:r>
            <a:r>
              <a:rPr lang="en-GB" sz="1800" dirty="0">
                <a:solidFill>
                  <a:schemeClr val="tx1"/>
                </a:solidFill>
              </a:rPr>
              <a:t> </a:t>
            </a:r>
            <a:r>
              <a:rPr lang="en-GB" sz="1800" dirty="0" err="1">
                <a:solidFill>
                  <a:schemeClr val="tx1"/>
                </a:solidFill>
              </a:rPr>
              <a:t>può</a:t>
            </a:r>
            <a:r>
              <a:rPr lang="en-GB" sz="1800" dirty="0">
                <a:solidFill>
                  <a:schemeClr val="tx1"/>
                </a:solidFill>
              </a:rPr>
              <a:t> </a:t>
            </a:r>
            <a:r>
              <a:rPr lang="en-GB" sz="1800" dirty="0" err="1">
                <a:solidFill>
                  <a:schemeClr val="tx1"/>
                </a:solidFill>
              </a:rPr>
              <a:t>attivare</a:t>
            </a:r>
            <a:r>
              <a:rPr lang="en-GB" sz="1800" dirty="0">
                <a:solidFill>
                  <a:schemeClr val="tx1"/>
                </a:solidFill>
              </a:rPr>
              <a:t> </a:t>
            </a:r>
            <a:r>
              <a:rPr lang="en-GB" sz="1800" dirty="0" err="1">
                <a:solidFill>
                  <a:schemeClr val="tx1"/>
                </a:solidFill>
              </a:rPr>
              <a:t>molte</a:t>
            </a:r>
            <a:r>
              <a:rPr lang="en-GB" sz="1800" dirty="0">
                <a:solidFill>
                  <a:schemeClr val="tx1"/>
                </a:solidFill>
              </a:rPr>
              <a:t> </a:t>
            </a:r>
            <a:r>
              <a:rPr lang="en-GB" sz="1800" dirty="0" err="1">
                <a:solidFill>
                  <a:schemeClr val="tx1"/>
                </a:solidFill>
              </a:rPr>
              <a:t>proteine</a:t>
            </a:r>
            <a:r>
              <a:rPr lang="en-GB" sz="1800" dirty="0">
                <a:solidFill>
                  <a:schemeClr val="tx1"/>
                </a:solidFill>
              </a:rPr>
              <a:t> G, e </a:t>
            </a:r>
            <a:r>
              <a:rPr lang="en-GB" sz="1800" dirty="0" err="1">
                <a:solidFill>
                  <a:schemeClr val="tx1"/>
                </a:solidFill>
              </a:rPr>
              <a:t>ciascuna</a:t>
            </a:r>
            <a:r>
              <a:rPr lang="en-GB" sz="1800" dirty="0">
                <a:solidFill>
                  <a:schemeClr val="tx1"/>
                </a:solidFill>
              </a:rPr>
              <a:t> di </a:t>
            </a:r>
            <a:r>
              <a:rPr lang="en-GB" sz="1800" dirty="0" err="1">
                <a:solidFill>
                  <a:schemeClr val="tx1"/>
                </a:solidFill>
              </a:rPr>
              <a:t>queste</a:t>
            </a:r>
            <a:r>
              <a:rPr lang="en-GB" sz="1800" dirty="0">
                <a:solidFill>
                  <a:schemeClr val="tx1"/>
                </a:solidFill>
              </a:rPr>
              <a:t> </a:t>
            </a:r>
            <a:r>
              <a:rPr lang="en-GB" sz="1800" dirty="0" err="1">
                <a:solidFill>
                  <a:schemeClr val="tx1"/>
                </a:solidFill>
              </a:rPr>
              <a:t>può</a:t>
            </a:r>
            <a:r>
              <a:rPr lang="en-GB" sz="1800" dirty="0">
                <a:solidFill>
                  <a:schemeClr val="tx1"/>
                </a:solidFill>
              </a:rPr>
              <a:t> </a:t>
            </a:r>
            <a:r>
              <a:rPr lang="en-GB" sz="1800" dirty="0" err="1">
                <a:solidFill>
                  <a:schemeClr val="tx1"/>
                </a:solidFill>
              </a:rPr>
              <a:t>attivare</a:t>
            </a:r>
            <a:r>
              <a:rPr lang="en-GB" sz="1800" dirty="0">
                <a:solidFill>
                  <a:schemeClr val="tx1"/>
                </a:solidFill>
              </a:rPr>
              <a:t> una </a:t>
            </a:r>
            <a:r>
              <a:rPr lang="en-GB" sz="1800" dirty="0" err="1">
                <a:solidFill>
                  <a:schemeClr val="tx1"/>
                </a:solidFill>
              </a:rPr>
              <a:t>adenilato</a:t>
            </a:r>
            <a:r>
              <a:rPr lang="en-GB" sz="1800" dirty="0">
                <a:solidFill>
                  <a:schemeClr val="tx1"/>
                </a:solidFill>
              </a:rPr>
              <a:t> </a:t>
            </a:r>
            <a:r>
              <a:rPr lang="en-GB" sz="1800" dirty="0" err="1">
                <a:solidFill>
                  <a:schemeClr val="tx1"/>
                </a:solidFill>
              </a:rPr>
              <a:t>ciclasi</a:t>
            </a:r>
            <a:r>
              <a:rPr lang="en-GB" sz="1800" dirty="0">
                <a:solidFill>
                  <a:schemeClr val="tx1"/>
                </a:solid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egnaposto contenuto 2">
            <a:extLst>
              <a:ext uri="{FF2B5EF4-FFF2-40B4-BE49-F238E27FC236}">
                <a16:creationId xmlns:a16="http://schemas.microsoft.com/office/drawing/2014/main" id="{5CB4FD68-3DDC-47B1-8289-FE2720E307D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3466" t="4061" r="7102" b="24027"/>
          <a:stretch/>
        </p:blipFill>
        <p:spPr>
          <a:xfrm>
            <a:off x="5580112" y="1494076"/>
            <a:ext cx="3456384" cy="3879140"/>
          </a:xfrm>
        </p:spPr>
      </p:pic>
      <p:sp>
        <p:nvSpPr>
          <p:cNvPr id="3" name="CasellaDiTesto 1">
            <a:extLst>
              <a:ext uri="{FF2B5EF4-FFF2-40B4-BE49-F238E27FC236}">
                <a16:creationId xmlns:a16="http://schemas.microsoft.com/office/drawing/2014/main" id="{4F46EC8C-097C-4D98-A8A0-33AE98BBE870}"/>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pic>
        <p:nvPicPr>
          <p:cNvPr id="4" name="Segnaposto contenuto 2">
            <a:extLst>
              <a:ext uri="{FF2B5EF4-FFF2-40B4-BE49-F238E27FC236}">
                <a16:creationId xmlns:a16="http://schemas.microsoft.com/office/drawing/2014/main" id="{2CC4C0E3-D268-4CCB-90AF-6BF9DFF90A11}"/>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asellaDiTesto 4">
            <a:extLst>
              <a:ext uri="{FF2B5EF4-FFF2-40B4-BE49-F238E27FC236}">
                <a16:creationId xmlns:a16="http://schemas.microsoft.com/office/drawing/2014/main" id="{11332C66-B0D2-4602-8639-0E62A93179F6}"/>
              </a:ext>
            </a:extLst>
          </p:cNvPr>
          <p:cNvSpPr txBox="1"/>
          <p:nvPr/>
        </p:nvSpPr>
        <p:spPr>
          <a:xfrm>
            <a:off x="3113909" y="692696"/>
            <a:ext cx="2916183" cy="369332"/>
          </a:xfrm>
          <a:prstGeom prst="rect">
            <a:avLst/>
          </a:prstGeom>
          <a:noFill/>
        </p:spPr>
        <p:txBody>
          <a:bodyPr wrap="none" rtlCol="0">
            <a:spAutoFit/>
          </a:bodyPr>
          <a:lstStyle/>
          <a:p>
            <a:pPr algn="ctr"/>
            <a:r>
              <a:rPr lang="it-IT" sz="1800" dirty="0">
                <a:solidFill>
                  <a:schemeClr val="tx1"/>
                </a:solidFill>
              </a:rPr>
              <a:t>Amplificazione del segnale</a:t>
            </a:r>
            <a:endParaRPr lang="en-GB" sz="1800" dirty="0">
              <a:solidFill>
                <a:schemeClr val="tx1"/>
              </a:solidFill>
            </a:endParaRPr>
          </a:p>
        </p:txBody>
      </p:sp>
      <p:sp>
        <p:nvSpPr>
          <p:cNvPr id="6" name="CasellaDiTesto 5">
            <a:extLst>
              <a:ext uri="{FF2B5EF4-FFF2-40B4-BE49-F238E27FC236}">
                <a16:creationId xmlns:a16="http://schemas.microsoft.com/office/drawing/2014/main" id="{3C5C300E-CED0-47FF-8901-A3C51B907368}"/>
              </a:ext>
            </a:extLst>
          </p:cNvPr>
          <p:cNvSpPr txBox="1"/>
          <p:nvPr/>
        </p:nvSpPr>
        <p:spPr>
          <a:xfrm>
            <a:off x="0" y="2394754"/>
            <a:ext cx="5580112" cy="2031325"/>
          </a:xfrm>
          <a:prstGeom prst="rect">
            <a:avLst/>
          </a:prstGeom>
          <a:noFill/>
        </p:spPr>
        <p:txBody>
          <a:bodyPr wrap="square" rtlCol="0">
            <a:spAutoFit/>
          </a:bodyPr>
          <a:lstStyle/>
          <a:p>
            <a:pPr algn="just"/>
            <a:r>
              <a:rPr lang="it-IT" sz="1800" dirty="0">
                <a:solidFill>
                  <a:schemeClr val="tx1"/>
                </a:solidFill>
              </a:rPr>
              <a:t>Ciascuna </a:t>
            </a:r>
            <a:r>
              <a:rPr lang="en-GB" sz="1800" dirty="0" err="1">
                <a:solidFill>
                  <a:schemeClr val="tx1"/>
                </a:solidFill>
              </a:rPr>
              <a:t>adenilato</a:t>
            </a:r>
            <a:r>
              <a:rPr lang="en-GB" sz="1800" dirty="0">
                <a:solidFill>
                  <a:schemeClr val="tx1"/>
                </a:solidFill>
              </a:rPr>
              <a:t> </a:t>
            </a:r>
            <a:r>
              <a:rPr lang="en-GB" sz="1800" dirty="0" err="1">
                <a:solidFill>
                  <a:schemeClr val="tx1"/>
                </a:solidFill>
              </a:rPr>
              <a:t>ciclasi</a:t>
            </a:r>
            <a:r>
              <a:rPr lang="en-GB" sz="1800" dirty="0">
                <a:solidFill>
                  <a:schemeClr val="tx1"/>
                </a:solidFill>
              </a:rPr>
              <a:t>, prima di </a:t>
            </a:r>
            <a:r>
              <a:rPr lang="en-GB" sz="1800" dirty="0" err="1">
                <a:solidFill>
                  <a:schemeClr val="tx1"/>
                </a:solidFill>
              </a:rPr>
              <a:t>tornare</a:t>
            </a:r>
            <a:r>
              <a:rPr lang="en-GB" sz="1800" dirty="0">
                <a:solidFill>
                  <a:schemeClr val="tx1"/>
                </a:solidFill>
              </a:rPr>
              <a:t> </a:t>
            </a:r>
            <a:r>
              <a:rPr lang="en-GB" sz="1800" dirty="0" err="1">
                <a:solidFill>
                  <a:schemeClr val="tx1"/>
                </a:solidFill>
              </a:rPr>
              <a:t>inattiva</a:t>
            </a:r>
            <a:r>
              <a:rPr lang="en-GB" sz="1800" dirty="0">
                <a:solidFill>
                  <a:schemeClr val="tx1"/>
                </a:solidFill>
              </a:rPr>
              <a:t>, </a:t>
            </a:r>
            <a:r>
              <a:rPr lang="en-GB" sz="1800" dirty="0" err="1">
                <a:solidFill>
                  <a:schemeClr val="tx1"/>
                </a:solidFill>
              </a:rPr>
              <a:t>può</a:t>
            </a:r>
            <a:r>
              <a:rPr lang="en-GB" sz="1800" dirty="0">
                <a:solidFill>
                  <a:schemeClr val="tx1"/>
                </a:solidFill>
              </a:rPr>
              <a:t> </a:t>
            </a:r>
            <a:r>
              <a:rPr lang="en-GB" sz="1800" dirty="0" err="1">
                <a:solidFill>
                  <a:schemeClr val="tx1"/>
                </a:solidFill>
              </a:rPr>
              <a:t>produrre</a:t>
            </a:r>
            <a:r>
              <a:rPr lang="en-GB" sz="1800" dirty="0">
                <a:solidFill>
                  <a:schemeClr val="tx1"/>
                </a:solidFill>
              </a:rPr>
              <a:t> </a:t>
            </a:r>
            <a:r>
              <a:rPr lang="en-GB" sz="1800" dirty="0" err="1">
                <a:solidFill>
                  <a:schemeClr val="tx1"/>
                </a:solidFill>
              </a:rPr>
              <a:t>numerose</a:t>
            </a:r>
            <a:r>
              <a:rPr lang="en-GB" sz="1800" dirty="0">
                <a:solidFill>
                  <a:schemeClr val="tx1"/>
                </a:solidFill>
              </a:rPr>
              <a:t> molecule di cAMP, </a:t>
            </a:r>
            <a:r>
              <a:rPr lang="en-GB" sz="1800" dirty="0" err="1">
                <a:solidFill>
                  <a:schemeClr val="tx1"/>
                </a:solidFill>
              </a:rPr>
              <a:t>che</a:t>
            </a:r>
            <a:r>
              <a:rPr lang="en-GB" sz="1800" dirty="0">
                <a:solidFill>
                  <a:schemeClr val="tx1"/>
                </a:solidFill>
              </a:rPr>
              <a:t> </a:t>
            </a:r>
            <a:r>
              <a:rPr lang="en-GB" sz="1800" dirty="0" err="1">
                <a:solidFill>
                  <a:schemeClr val="tx1"/>
                </a:solidFill>
              </a:rPr>
              <a:t>possono</a:t>
            </a:r>
            <a:r>
              <a:rPr lang="en-GB" sz="1800" dirty="0">
                <a:solidFill>
                  <a:schemeClr val="tx1"/>
                </a:solidFill>
              </a:rPr>
              <a:t> </a:t>
            </a:r>
            <a:r>
              <a:rPr lang="en-GB" sz="1800" dirty="0" err="1">
                <a:solidFill>
                  <a:schemeClr val="tx1"/>
                </a:solidFill>
              </a:rPr>
              <a:t>fosforilare</a:t>
            </a:r>
            <a:r>
              <a:rPr lang="en-GB" sz="1800" dirty="0">
                <a:solidFill>
                  <a:schemeClr val="tx1"/>
                </a:solidFill>
              </a:rPr>
              <a:t> </a:t>
            </a:r>
            <a:r>
              <a:rPr lang="en-GB" sz="1800" dirty="0" err="1">
                <a:solidFill>
                  <a:schemeClr val="tx1"/>
                </a:solidFill>
              </a:rPr>
              <a:t>numerose</a:t>
            </a:r>
            <a:r>
              <a:rPr lang="en-GB" sz="1800" dirty="0">
                <a:solidFill>
                  <a:schemeClr val="tx1"/>
                </a:solidFill>
              </a:rPr>
              <a:t> </a:t>
            </a:r>
            <a:r>
              <a:rPr lang="en-GB" sz="1800" dirty="0" err="1">
                <a:solidFill>
                  <a:schemeClr val="tx1"/>
                </a:solidFill>
              </a:rPr>
              <a:t>proteine</a:t>
            </a:r>
            <a:r>
              <a:rPr lang="en-GB" sz="1800" dirty="0">
                <a:solidFill>
                  <a:schemeClr val="tx1"/>
                </a:solidFill>
              </a:rPr>
              <a:t> di </a:t>
            </a:r>
            <a:r>
              <a:rPr lang="en-GB" sz="1800" dirty="0" err="1">
                <a:solidFill>
                  <a:schemeClr val="tx1"/>
                </a:solidFill>
              </a:rPr>
              <a:t>diverso</a:t>
            </a:r>
            <a:r>
              <a:rPr lang="en-GB" sz="1800" dirty="0">
                <a:solidFill>
                  <a:schemeClr val="tx1"/>
                </a:solidFill>
              </a:rPr>
              <a:t> </a:t>
            </a:r>
            <a:r>
              <a:rPr lang="en-GB" sz="1800" dirty="0" err="1">
                <a:solidFill>
                  <a:schemeClr val="tx1"/>
                </a:solidFill>
              </a:rPr>
              <a:t>tipo</a:t>
            </a:r>
            <a:r>
              <a:rPr lang="en-GB" sz="1800" dirty="0">
                <a:solidFill>
                  <a:schemeClr val="tx1"/>
                </a:solidFill>
              </a:rPr>
              <a:t>, </a:t>
            </a:r>
            <a:r>
              <a:rPr lang="en-GB" sz="1800" dirty="0" err="1">
                <a:solidFill>
                  <a:schemeClr val="tx1"/>
                </a:solidFill>
              </a:rPr>
              <a:t>amplificando</a:t>
            </a:r>
            <a:r>
              <a:rPr lang="en-GB" sz="1800" dirty="0">
                <a:solidFill>
                  <a:schemeClr val="tx1"/>
                </a:solidFill>
              </a:rPr>
              <a:t> di </a:t>
            </a:r>
            <a:r>
              <a:rPr lang="en-GB" sz="1800" dirty="0" err="1">
                <a:solidFill>
                  <a:schemeClr val="tx1"/>
                </a:solidFill>
              </a:rPr>
              <a:t>molto</a:t>
            </a:r>
            <a:r>
              <a:rPr lang="en-GB" sz="1800" dirty="0">
                <a:solidFill>
                  <a:schemeClr val="tx1"/>
                </a:solidFill>
              </a:rPr>
              <a:t> </a:t>
            </a:r>
            <a:r>
              <a:rPr lang="en-GB" sz="1800" dirty="0" err="1">
                <a:solidFill>
                  <a:schemeClr val="tx1"/>
                </a:solidFill>
              </a:rPr>
              <a:t>l’effetto</a:t>
            </a:r>
            <a:r>
              <a:rPr lang="en-GB" sz="1800" dirty="0">
                <a:solidFill>
                  <a:schemeClr val="tx1"/>
                </a:solidFill>
              </a:rPr>
              <a:t> di una </a:t>
            </a:r>
            <a:r>
              <a:rPr lang="en-GB" sz="1800" dirty="0" err="1">
                <a:solidFill>
                  <a:schemeClr val="tx1"/>
                </a:solidFill>
              </a:rPr>
              <a:t>singola</a:t>
            </a:r>
            <a:r>
              <a:rPr lang="en-GB" sz="1800" dirty="0">
                <a:solidFill>
                  <a:schemeClr val="tx1"/>
                </a:solidFill>
              </a:rPr>
              <a:t> </a:t>
            </a:r>
            <a:r>
              <a:rPr lang="en-GB" sz="1800" dirty="0" err="1">
                <a:solidFill>
                  <a:schemeClr val="tx1"/>
                </a:solidFill>
              </a:rPr>
              <a:t>molecola</a:t>
            </a:r>
            <a:r>
              <a:rPr lang="en-GB" sz="1800" dirty="0">
                <a:solidFill>
                  <a:schemeClr val="tx1"/>
                </a:solidFill>
              </a:rPr>
              <a:t> di </a:t>
            </a:r>
            <a:r>
              <a:rPr lang="en-GB" sz="1800" dirty="0" err="1">
                <a:solidFill>
                  <a:schemeClr val="tx1"/>
                </a:solidFill>
              </a:rPr>
              <a:t>adrenalina</a:t>
            </a:r>
            <a:r>
              <a:rPr lang="en-GB" sz="1800" dirty="0">
                <a:solidFill>
                  <a:schemeClr val="tx1"/>
                </a:solidFill>
              </a:rPr>
              <a:t> (</a:t>
            </a:r>
            <a:r>
              <a:rPr lang="en-GB" sz="1800" b="1" dirty="0">
                <a:solidFill>
                  <a:schemeClr val="tx1"/>
                </a:solidFill>
              </a:rPr>
              <a:t>da 1 </a:t>
            </a:r>
            <a:r>
              <a:rPr lang="en-GB" sz="1800" b="1" dirty="0" err="1">
                <a:solidFill>
                  <a:schemeClr val="tx1"/>
                </a:solidFill>
              </a:rPr>
              <a:t>molecola</a:t>
            </a:r>
            <a:r>
              <a:rPr lang="en-GB" sz="1800" b="1" dirty="0">
                <a:solidFill>
                  <a:schemeClr val="tx1"/>
                </a:solidFill>
              </a:rPr>
              <a:t> di </a:t>
            </a:r>
            <a:r>
              <a:rPr lang="en-GB" sz="1800" b="1" dirty="0" err="1">
                <a:solidFill>
                  <a:schemeClr val="tx1"/>
                </a:solidFill>
              </a:rPr>
              <a:t>adrenalina</a:t>
            </a:r>
            <a:r>
              <a:rPr lang="en-GB" sz="1800" b="1" dirty="0">
                <a:solidFill>
                  <a:schemeClr val="tx1"/>
                </a:solidFill>
              </a:rPr>
              <a:t> </a:t>
            </a:r>
            <a:r>
              <a:rPr lang="en-GB" sz="1800" b="1" dirty="0" err="1">
                <a:solidFill>
                  <a:schemeClr val="tx1"/>
                </a:solidFill>
              </a:rPr>
              <a:t>ho</a:t>
            </a:r>
            <a:r>
              <a:rPr lang="en-GB" sz="1800" b="1" dirty="0">
                <a:solidFill>
                  <a:schemeClr val="tx1"/>
                </a:solidFill>
              </a:rPr>
              <a:t> </a:t>
            </a:r>
            <a:r>
              <a:rPr lang="en-GB" sz="1800" b="1" dirty="0" err="1">
                <a:solidFill>
                  <a:schemeClr val="tx1"/>
                </a:solidFill>
              </a:rPr>
              <a:t>milioni</a:t>
            </a:r>
            <a:r>
              <a:rPr lang="en-GB" sz="1800" b="1" dirty="0">
                <a:solidFill>
                  <a:schemeClr val="tx1"/>
                </a:solidFill>
              </a:rPr>
              <a:t> (10</a:t>
            </a:r>
            <a:r>
              <a:rPr lang="en-GB" sz="1800" b="1" baseline="30000" dirty="0">
                <a:solidFill>
                  <a:schemeClr val="tx1"/>
                </a:solidFill>
              </a:rPr>
              <a:t>6</a:t>
            </a:r>
            <a:r>
              <a:rPr lang="en-GB" sz="1800" b="1" dirty="0">
                <a:solidFill>
                  <a:schemeClr val="tx1"/>
                </a:solidFill>
              </a:rPr>
              <a:t>) </a:t>
            </a:r>
            <a:r>
              <a:rPr lang="en-GB" sz="1800" b="1" dirty="0" err="1">
                <a:solidFill>
                  <a:schemeClr val="tx1"/>
                </a:solidFill>
              </a:rPr>
              <a:t>molecole</a:t>
            </a:r>
            <a:r>
              <a:rPr lang="en-GB" sz="1800" b="1" dirty="0">
                <a:solidFill>
                  <a:schemeClr val="tx1"/>
                </a:solidFill>
              </a:rPr>
              <a:t> di </a:t>
            </a:r>
            <a:r>
              <a:rPr lang="en-GB" sz="1800" b="1" dirty="0" err="1">
                <a:solidFill>
                  <a:schemeClr val="tx1"/>
                </a:solidFill>
              </a:rPr>
              <a:t>messaggeri</a:t>
            </a:r>
            <a:r>
              <a:rPr lang="en-GB" sz="1800" b="1" dirty="0">
                <a:solidFill>
                  <a:schemeClr val="tx1"/>
                </a:solidFill>
              </a:rPr>
              <a:t> </a:t>
            </a:r>
            <a:r>
              <a:rPr lang="en-GB" sz="1800" b="1" dirty="0" err="1">
                <a:solidFill>
                  <a:schemeClr val="tx1"/>
                </a:solidFill>
              </a:rPr>
              <a:t>secondari</a:t>
            </a:r>
            <a:r>
              <a:rPr lang="en-GB" sz="1800" dirty="0">
                <a:solidFill>
                  <a:schemeClr val="tx1"/>
                </a:solidFill>
              </a:rPr>
              <a:t>).</a:t>
            </a:r>
          </a:p>
        </p:txBody>
      </p:sp>
    </p:spTree>
    <p:extLst>
      <p:ext uri="{BB962C8B-B14F-4D97-AF65-F5344CB8AC3E}">
        <p14:creationId xmlns:p14="http://schemas.microsoft.com/office/powerpoint/2010/main" val="4156512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4F46EC8C-097C-4D98-A8A0-33AE98BBE870}"/>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11332C66-B0D2-4602-8639-0E62A93179F6}"/>
              </a:ext>
            </a:extLst>
          </p:cNvPr>
          <p:cNvSpPr txBox="1"/>
          <p:nvPr/>
        </p:nvSpPr>
        <p:spPr>
          <a:xfrm>
            <a:off x="3171587" y="692696"/>
            <a:ext cx="2800831" cy="369332"/>
          </a:xfrm>
          <a:prstGeom prst="rect">
            <a:avLst/>
          </a:prstGeom>
          <a:noFill/>
        </p:spPr>
        <p:txBody>
          <a:bodyPr wrap="none" rtlCol="0">
            <a:spAutoFit/>
          </a:bodyPr>
          <a:lstStyle/>
          <a:p>
            <a:pPr algn="ctr"/>
            <a:r>
              <a:rPr lang="it-IT" sz="1800" dirty="0">
                <a:solidFill>
                  <a:schemeClr val="tx1"/>
                </a:solidFill>
              </a:rPr>
              <a:t>Terminazione del segnale</a:t>
            </a:r>
            <a:endParaRPr lang="en-GB" sz="1800" dirty="0">
              <a:solidFill>
                <a:schemeClr val="tx1"/>
              </a:solidFill>
            </a:endParaRPr>
          </a:p>
        </p:txBody>
      </p:sp>
      <p:sp>
        <p:nvSpPr>
          <p:cNvPr id="7" name="CasellaDiTesto 6">
            <a:extLst>
              <a:ext uri="{FF2B5EF4-FFF2-40B4-BE49-F238E27FC236}">
                <a16:creationId xmlns:a16="http://schemas.microsoft.com/office/drawing/2014/main" id="{227A4C16-37FA-4CCF-9E0C-7962DD9EE2F2}"/>
              </a:ext>
            </a:extLst>
          </p:cNvPr>
          <p:cNvSpPr txBox="1"/>
          <p:nvPr/>
        </p:nvSpPr>
        <p:spPr>
          <a:xfrm>
            <a:off x="130735" y="1646798"/>
            <a:ext cx="8882531" cy="2862322"/>
          </a:xfrm>
          <a:prstGeom prst="rect">
            <a:avLst/>
          </a:prstGeom>
          <a:noFill/>
        </p:spPr>
        <p:txBody>
          <a:bodyPr wrap="square" rtlCol="0">
            <a:spAutoFit/>
          </a:bodyPr>
          <a:lstStyle/>
          <a:p>
            <a:pPr algn="just"/>
            <a:r>
              <a:rPr lang="it-IT" sz="1800" dirty="0">
                <a:solidFill>
                  <a:schemeClr val="tx1"/>
                </a:solidFill>
              </a:rPr>
              <a:t>Una volta che il segnale ha terminato il suo compito, è fondamentale che si terminato. La </a:t>
            </a:r>
            <a:r>
              <a:rPr lang="it-IT" sz="1800" i="1" dirty="0">
                <a:solidFill>
                  <a:schemeClr val="tx1"/>
                </a:solidFill>
              </a:rPr>
              <a:t>terminazione del segnale</a:t>
            </a:r>
            <a:r>
              <a:rPr lang="it-IT" sz="1800" dirty="0">
                <a:solidFill>
                  <a:schemeClr val="tx1"/>
                </a:solidFill>
              </a:rPr>
              <a:t> porta il ricettore e tutti gli elementi della via di trasduzione su posizione inattiva, pronte a ricevere nuovi stimoli.</a:t>
            </a:r>
          </a:p>
          <a:p>
            <a:pPr algn="just"/>
            <a:endParaRPr lang="it-IT" sz="1800" dirty="0">
              <a:solidFill>
                <a:schemeClr val="tx1"/>
              </a:solidFill>
            </a:endParaRPr>
          </a:p>
          <a:p>
            <a:pPr algn="just"/>
            <a:r>
              <a:rPr lang="it-IT" sz="1800" dirty="0">
                <a:solidFill>
                  <a:schemeClr val="tx1"/>
                </a:solidFill>
              </a:rPr>
              <a:t>Esempi (già visti): proteine G, l’unità </a:t>
            </a:r>
            <a:r>
              <a:rPr lang="it-IT" sz="1800" dirty="0" err="1">
                <a:solidFill>
                  <a:schemeClr val="tx1"/>
                </a:solidFill>
              </a:rPr>
              <a:t>GTPasi</a:t>
            </a:r>
            <a:r>
              <a:rPr lang="it-IT" sz="1800" dirty="0">
                <a:solidFill>
                  <a:schemeClr val="tx1"/>
                </a:solidFill>
              </a:rPr>
              <a:t> idrolizza il GTP a GDP e si riassembla con le altre subunità inattivando la proteina G.</a:t>
            </a:r>
          </a:p>
          <a:p>
            <a:pPr algn="just"/>
            <a:endParaRPr lang="it-IT" sz="1800" dirty="0">
              <a:solidFill>
                <a:schemeClr val="tx1"/>
              </a:solidFill>
            </a:endParaRPr>
          </a:p>
          <a:p>
            <a:pPr algn="just"/>
            <a:r>
              <a:rPr lang="it-IT" sz="1800" dirty="0">
                <a:solidFill>
                  <a:schemeClr val="tx1"/>
                </a:solidFill>
              </a:rPr>
              <a:t>Esempio: nella via dell’AMP ciclico, il suo aumento di concentrazione è rapidamente contrastato dall’attività delle fosfodiesterasi che lo converte in AMP. Pertanto la concentrazione dell’AMP è regolata dall’attività sia della </a:t>
            </a:r>
            <a:r>
              <a:rPr lang="it-IT" sz="1800" dirty="0" err="1">
                <a:solidFill>
                  <a:schemeClr val="tx1"/>
                </a:solidFill>
              </a:rPr>
              <a:t>ciclasi</a:t>
            </a:r>
            <a:r>
              <a:rPr lang="it-IT" sz="1800" dirty="0">
                <a:solidFill>
                  <a:schemeClr val="tx1"/>
                </a:solidFill>
              </a:rPr>
              <a:t> che della </a:t>
            </a:r>
            <a:r>
              <a:rPr lang="it-IT" sz="1800" dirty="0" err="1">
                <a:solidFill>
                  <a:schemeClr val="tx1"/>
                </a:solidFill>
              </a:rPr>
              <a:t>diesterasi</a:t>
            </a:r>
            <a:r>
              <a:rPr lang="it-IT" sz="1800" dirty="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3397958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4F46EC8C-097C-4D98-A8A0-33AE98BBE870}"/>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11332C66-B0D2-4602-8639-0E62A93179F6}"/>
              </a:ext>
            </a:extLst>
          </p:cNvPr>
          <p:cNvSpPr txBox="1"/>
          <p:nvPr/>
        </p:nvSpPr>
        <p:spPr>
          <a:xfrm>
            <a:off x="3171587" y="692696"/>
            <a:ext cx="2800831" cy="369332"/>
          </a:xfrm>
          <a:prstGeom prst="rect">
            <a:avLst/>
          </a:prstGeom>
          <a:noFill/>
        </p:spPr>
        <p:txBody>
          <a:bodyPr wrap="none" rtlCol="0">
            <a:spAutoFit/>
          </a:bodyPr>
          <a:lstStyle/>
          <a:p>
            <a:pPr algn="ctr"/>
            <a:r>
              <a:rPr lang="it-IT" sz="1800" dirty="0">
                <a:solidFill>
                  <a:schemeClr val="tx1"/>
                </a:solidFill>
              </a:rPr>
              <a:t>Terminazione del segnale</a:t>
            </a:r>
            <a:endParaRPr lang="en-GB" sz="1800" dirty="0">
              <a:solidFill>
                <a:schemeClr val="tx1"/>
              </a:solidFill>
            </a:endParaRPr>
          </a:p>
        </p:txBody>
      </p:sp>
      <p:sp>
        <p:nvSpPr>
          <p:cNvPr id="7" name="CasellaDiTesto 6">
            <a:extLst>
              <a:ext uri="{FF2B5EF4-FFF2-40B4-BE49-F238E27FC236}">
                <a16:creationId xmlns:a16="http://schemas.microsoft.com/office/drawing/2014/main" id="{227A4C16-37FA-4CCF-9E0C-7962DD9EE2F2}"/>
              </a:ext>
            </a:extLst>
          </p:cNvPr>
          <p:cNvSpPr txBox="1"/>
          <p:nvPr/>
        </p:nvSpPr>
        <p:spPr>
          <a:xfrm>
            <a:off x="130735" y="1646798"/>
            <a:ext cx="8882531" cy="3693319"/>
          </a:xfrm>
          <a:prstGeom prst="rect">
            <a:avLst/>
          </a:prstGeom>
          <a:noFill/>
        </p:spPr>
        <p:txBody>
          <a:bodyPr wrap="square" rtlCol="0">
            <a:spAutoFit/>
          </a:bodyPr>
          <a:lstStyle/>
          <a:p>
            <a:pPr algn="just"/>
            <a:r>
              <a:rPr lang="it-IT" sz="1800" dirty="0">
                <a:solidFill>
                  <a:schemeClr val="tx1"/>
                </a:solidFill>
              </a:rPr>
              <a:t>Un esempio di terminazione del segnale alterata viene dal colera. Questa malattia è causata dall’ingestione di acqua contaminata da feci umane.</a:t>
            </a:r>
          </a:p>
          <a:p>
            <a:pPr algn="just"/>
            <a:endParaRPr lang="it-IT" sz="1800" dirty="0">
              <a:solidFill>
                <a:schemeClr val="tx1"/>
              </a:solidFill>
            </a:endParaRPr>
          </a:p>
          <a:p>
            <a:pPr algn="just"/>
            <a:r>
              <a:rPr lang="it-IT" sz="1800" dirty="0">
                <a:solidFill>
                  <a:schemeClr val="tx1"/>
                </a:solidFill>
              </a:rPr>
              <a:t>Il </a:t>
            </a:r>
            <a:r>
              <a:rPr lang="it-IT" sz="1800" dirty="0" err="1">
                <a:solidFill>
                  <a:schemeClr val="tx1"/>
                </a:solidFill>
              </a:rPr>
              <a:t>betterio</a:t>
            </a:r>
            <a:r>
              <a:rPr lang="it-IT" sz="1800" dirty="0">
                <a:solidFill>
                  <a:schemeClr val="tx1"/>
                </a:solidFill>
              </a:rPr>
              <a:t> </a:t>
            </a:r>
            <a:r>
              <a:rPr lang="it-IT" sz="1800" i="1" dirty="0" err="1">
                <a:solidFill>
                  <a:schemeClr val="tx1"/>
                </a:solidFill>
              </a:rPr>
              <a:t>Vibrio</a:t>
            </a:r>
            <a:r>
              <a:rPr lang="it-IT" sz="1800" i="1" dirty="0">
                <a:solidFill>
                  <a:schemeClr val="tx1"/>
                </a:solidFill>
              </a:rPr>
              <a:t> </a:t>
            </a:r>
            <a:r>
              <a:rPr lang="it-IT" sz="1800" i="1" dirty="0" err="1">
                <a:solidFill>
                  <a:schemeClr val="tx1"/>
                </a:solidFill>
              </a:rPr>
              <a:t>cholerae</a:t>
            </a:r>
            <a:r>
              <a:rPr lang="it-IT" sz="1800" dirty="0">
                <a:solidFill>
                  <a:schemeClr val="tx1"/>
                </a:solidFill>
              </a:rPr>
              <a:t> rilascia tossine che attivano le proteine G delle cellule epiteliali del rivestimento interno dell’intestino permanentemente. Questo causa un continuo stimolo della </a:t>
            </a:r>
            <a:r>
              <a:rPr lang="it-IT" sz="1800" dirty="0" err="1">
                <a:solidFill>
                  <a:schemeClr val="tx1"/>
                </a:solidFill>
              </a:rPr>
              <a:t>adenilato</a:t>
            </a:r>
            <a:r>
              <a:rPr lang="it-IT" sz="1800" dirty="0">
                <a:solidFill>
                  <a:schemeClr val="tx1"/>
                </a:solidFill>
              </a:rPr>
              <a:t> </a:t>
            </a:r>
            <a:r>
              <a:rPr lang="it-IT" sz="1800" dirty="0" err="1">
                <a:solidFill>
                  <a:schemeClr val="tx1"/>
                </a:solidFill>
              </a:rPr>
              <a:t>ciclasi</a:t>
            </a:r>
            <a:r>
              <a:rPr lang="it-IT" sz="1800" dirty="0">
                <a:solidFill>
                  <a:schemeClr val="tx1"/>
                </a:solidFill>
              </a:rPr>
              <a:t>, che porta ad una elevata quantità di </a:t>
            </a:r>
            <a:r>
              <a:rPr lang="it-IT" sz="1800" dirty="0" err="1">
                <a:solidFill>
                  <a:schemeClr val="tx1"/>
                </a:solidFill>
              </a:rPr>
              <a:t>cAMP</a:t>
            </a:r>
            <a:r>
              <a:rPr lang="it-IT" sz="1800" dirty="0">
                <a:solidFill>
                  <a:schemeClr val="tx1"/>
                </a:solidFill>
              </a:rPr>
              <a:t>, portando a cascata un elevato aumento di ioni cloruro nell’intestino. </a:t>
            </a:r>
          </a:p>
          <a:p>
            <a:pPr algn="just"/>
            <a:endParaRPr lang="it-IT" sz="1800" dirty="0">
              <a:solidFill>
                <a:schemeClr val="tx1"/>
              </a:solidFill>
            </a:endParaRPr>
          </a:p>
          <a:p>
            <a:pPr algn="just"/>
            <a:r>
              <a:rPr lang="it-IT" sz="1800" dirty="0">
                <a:solidFill>
                  <a:schemeClr val="tx1"/>
                </a:solidFill>
              </a:rPr>
              <a:t>Assieme a questi ioni, anche molta acqua viene portata in loco, ed è all’origine della diarrea caratteristica del colera.</a:t>
            </a:r>
          </a:p>
          <a:p>
            <a:pPr algn="just"/>
            <a:endParaRPr lang="it-IT" sz="1800" dirty="0">
              <a:solidFill>
                <a:schemeClr val="tx1"/>
              </a:solidFill>
            </a:endParaRPr>
          </a:p>
          <a:p>
            <a:pPr algn="just"/>
            <a:r>
              <a:rPr lang="it-IT" sz="1800" dirty="0">
                <a:solidFill>
                  <a:schemeClr val="tx1"/>
                </a:solidFill>
              </a:rPr>
              <a:t>Il trattamento consiste nel ripristino di liquidi persi, e se non trattato il malfunzionamento della proteina G può portare al decesso.</a:t>
            </a:r>
            <a:endParaRPr lang="en-GB" sz="1800" dirty="0">
              <a:solidFill>
                <a:schemeClr val="tx1"/>
              </a:solidFill>
            </a:endParaRPr>
          </a:p>
        </p:txBody>
      </p:sp>
    </p:spTree>
    <p:extLst>
      <p:ext uri="{BB962C8B-B14F-4D97-AF65-F5344CB8AC3E}">
        <p14:creationId xmlns:p14="http://schemas.microsoft.com/office/powerpoint/2010/main" val="417752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4F46EC8C-097C-4D98-A8A0-33AE98BBE870}"/>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11332C66-B0D2-4602-8639-0E62A93179F6}"/>
              </a:ext>
            </a:extLst>
          </p:cNvPr>
          <p:cNvSpPr txBox="1"/>
          <p:nvPr/>
        </p:nvSpPr>
        <p:spPr>
          <a:xfrm>
            <a:off x="2376537" y="692696"/>
            <a:ext cx="4390947" cy="369332"/>
          </a:xfrm>
          <a:prstGeom prst="rect">
            <a:avLst/>
          </a:prstGeom>
          <a:noFill/>
        </p:spPr>
        <p:txBody>
          <a:bodyPr wrap="none" rtlCol="0">
            <a:spAutoFit/>
          </a:bodyPr>
          <a:lstStyle/>
          <a:p>
            <a:pPr algn="ctr"/>
            <a:r>
              <a:rPr lang="it-IT" sz="1800" dirty="0">
                <a:solidFill>
                  <a:schemeClr val="tx1"/>
                </a:solidFill>
              </a:rPr>
              <a:t>Evoluzione della comunicazione cellulare</a:t>
            </a:r>
            <a:endParaRPr lang="en-GB" sz="1800" dirty="0">
              <a:solidFill>
                <a:schemeClr val="tx1"/>
              </a:solidFill>
            </a:endParaRPr>
          </a:p>
        </p:txBody>
      </p:sp>
      <p:sp>
        <p:nvSpPr>
          <p:cNvPr id="7" name="CasellaDiTesto 6">
            <a:extLst>
              <a:ext uri="{FF2B5EF4-FFF2-40B4-BE49-F238E27FC236}">
                <a16:creationId xmlns:a16="http://schemas.microsoft.com/office/drawing/2014/main" id="{227A4C16-37FA-4CCF-9E0C-7962DD9EE2F2}"/>
              </a:ext>
            </a:extLst>
          </p:cNvPr>
          <p:cNvSpPr txBox="1"/>
          <p:nvPr/>
        </p:nvSpPr>
        <p:spPr>
          <a:xfrm>
            <a:off x="130735" y="1646798"/>
            <a:ext cx="8882531" cy="3139321"/>
          </a:xfrm>
          <a:prstGeom prst="rect">
            <a:avLst/>
          </a:prstGeom>
          <a:noFill/>
        </p:spPr>
        <p:txBody>
          <a:bodyPr wrap="square" rtlCol="0">
            <a:spAutoFit/>
          </a:bodyPr>
          <a:lstStyle/>
          <a:p>
            <a:pPr algn="just"/>
            <a:r>
              <a:rPr lang="it-IT" sz="1800" dirty="0">
                <a:solidFill>
                  <a:schemeClr val="tx1"/>
                </a:solidFill>
              </a:rPr>
              <a:t>Esistono numerose somiglianze nei tipi di segnali utilizzati e nelle molecole che le cellule usano per trasmettere questi segnali dalla superficie per ottenere una specifica risposta.</a:t>
            </a:r>
          </a:p>
          <a:p>
            <a:pPr algn="just"/>
            <a:endParaRPr lang="it-IT" sz="1800" dirty="0">
              <a:solidFill>
                <a:schemeClr val="tx1"/>
              </a:solidFill>
            </a:endParaRPr>
          </a:p>
          <a:p>
            <a:pPr algn="just"/>
            <a:r>
              <a:rPr lang="it-IT" sz="1800" dirty="0">
                <a:solidFill>
                  <a:schemeClr val="tx1"/>
                </a:solidFill>
              </a:rPr>
              <a:t>Proteine G, </a:t>
            </a:r>
            <a:r>
              <a:rPr lang="it-IT" sz="1800" dirty="0" err="1">
                <a:solidFill>
                  <a:schemeClr val="tx1"/>
                </a:solidFill>
              </a:rPr>
              <a:t>protein</a:t>
            </a:r>
            <a:r>
              <a:rPr lang="it-IT" sz="1800" dirty="0">
                <a:solidFill>
                  <a:schemeClr val="tx1"/>
                </a:solidFill>
              </a:rPr>
              <a:t> chinasi e fosfatasi sono altamente conservate: sono molto simili in termini di strutture primarie, secondarie, terziarie e quaternarie in molti organismi, dai batteri agli eucarioti. </a:t>
            </a:r>
          </a:p>
          <a:p>
            <a:pPr algn="just"/>
            <a:endParaRPr lang="it-IT" sz="1800" dirty="0">
              <a:solidFill>
                <a:schemeClr val="tx1"/>
              </a:solidFill>
            </a:endParaRPr>
          </a:p>
          <a:p>
            <a:pPr algn="just"/>
            <a:r>
              <a:rPr lang="it-IT" sz="1800" dirty="0">
                <a:solidFill>
                  <a:schemeClr val="tx1"/>
                </a:solidFill>
              </a:rPr>
              <a:t>Questo suggerisce l’esistenza di correlazioni evolutive originate da antenati comuni nei procarioti e che hanno soddisfatto le condizioni necessarie per la selezione naturale.</a:t>
            </a:r>
            <a:endParaRPr lang="en-GB" sz="1800" dirty="0">
              <a:solidFill>
                <a:schemeClr val="tx1"/>
              </a:solidFill>
            </a:endParaRPr>
          </a:p>
        </p:txBody>
      </p:sp>
    </p:spTree>
    <p:extLst>
      <p:ext uri="{BB962C8B-B14F-4D97-AF65-F5344CB8AC3E}">
        <p14:creationId xmlns:p14="http://schemas.microsoft.com/office/powerpoint/2010/main" val="164583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EA23B7EA-A9C8-4730-9279-AA8AC1884DF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210" t="5342" r="6179" b="25199"/>
          <a:stretch/>
        </p:blipFill>
        <p:spPr>
          <a:xfrm>
            <a:off x="4906492" y="1471369"/>
            <a:ext cx="4202012" cy="4608512"/>
          </a:xfrm>
        </p:spPr>
      </p:pic>
      <p:pic>
        <p:nvPicPr>
          <p:cNvPr id="3" name="Segnaposto contenuto 2">
            <a:extLst>
              <a:ext uri="{FF2B5EF4-FFF2-40B4-BE49-F238E27FC236}">
                <a16:creationId xmlns:a16="http://schemas.microsoft.com/office/drawing/2014/main" id="{47990ACB-0E8E-488F-A937-3EEF4127AA52}"/>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1DF46C00-7EA9-451B-AFF7-D6BAEA2BE96F}"/>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B1137A51-DDCB-49F4-844E-F5EA96598C4C}"/>
              </a:ext>
            </a:extLst>
          </p:cNvPr>
          <p:cNvSpPr txBox="1"/>
          <p:nvPr/>
        </p:nvSpPr>
        <p:spPr>
          <a:xfrm>
            <a:off x="153965" y="2272804"/>
            <a:ext cx="4752527" cy="2308324"/>
          </a:xfrm>
          <a:prstGeom prst="rect">
            <a:avLst/>
          </a:prstGeom>
          <a:noFill/>
        </p:spPr>
        <p:txBody>
          <a:bodyPr wrap="square" rtlCol="0">
            <a:spAutoFit/>
          </a:bodyPr>
          <a:lstStyle/>
          <a:p>
            <a:pPr algn="just"/>
            <a:r>
              <a:rPr lang="it-IT" sz="1800" dirty="0">
                <a:solidFill>
                  <a:schemeClr val="tx1"/>
                </a:solidFill>
              </a:rPr>
              <a:t>Il processo di </a:t>
            </a:r>
            <a:r>
              <a:rPr lang="it-IT" sz="1800" b="1" dirty="0">
                <a:solidFill>
                  <a:schemeClr val="tx1"/>
                </a:solidFill>
              </a:rPr>
              <a:t>segnalazione cellulare </a:t>
            </a:r>
            <a:r>
              <a:rPr lang="it-IT" sz="1800" dirty="0">
                <a:solidFill>
                  <a:schemeClr val="tx1"/>
                </a:solidFill>
              </a:rPr>
              <a:t>è il meccanismo con il quale le cellule comunicano tra loro.</a:t>
            </a:r>
          </a:p>
          <a:p>
            <a:pPr algn="just"/>
            <a:endParaRPr lang="it-IT" sz="1800" dirty="0">
              <a:solidFill>
                <a:schemeClr val="tx1"/>
              </a:solidFill>
            </a:endParaRPr>
          </a:p>
          <a:p>
            <a:pPr algn="just"/>
            <a:r>
              <a:rPr lang="it-IT" sz="1800" dirty="0">
                <a:solidFill>
                  <a:schemeClr val="tx1"/>
                </a:solidFill>
              </a:rPr>
              <a:t>Il flusso dell’informazione è comune a tutti gli organismi viventi, e consta di 4 fasi consecutive con le quale una molecola segnale si combina ad un recettore.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EA23B7EA-A9C8-4730-9279-AA8AC1884DF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1210" t="5342" r="6179" b="73835"/>
          <a:stretch/>
        </p:blipFill>
        <p:spPr>
          <a:xfrm>
            <a:off x="1619672" y="3991649"/>
            <a:ext cx="6173112" cy="2029639"/>
          </a:xfrm>
        </p:spPr>
      </p:pic>
      <p:pic>
        <p:nvPicPr>
          <p:cNvPr id="3" name="Segnaposto contenuto 2">
            <a:extLst>
              <a:ext uri="{FF2B5EF4-FFF2-40B4-BE49-F238E27FC236}">
                <a16:creationId xmlns:a16="http://schemas.microsoft.com/office/drawing/2014/main" id="{47990ACB-0E8E-488F-A937-3EEF4127AA52}"/>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1DF46C00-7EA9-451B-AFF7-D6BAEA2BE96F}"/>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B1137A51-DDCB-49F4-844E-F5EA96598C4C}"/>
              </a:ext>
            </a:extLst>
          </p:cNvPr>
          <p:cNvSpPr txBox="1"/>
          <p:nvPr/>
        </p:nvSpPr>
        <p:spPr>
          <a:xfrm>
            <a:off x="0" y="1268760"/>
            <a:ext cx="9144000" cy="2031325"/>
          </a:xfrm>
          <a:prstGeom prst="rect">
            <a:avLst/>
          </a:prstGeom>
          <a:noFill/>
        </p:spPr>
        <p:txBody>
          <a:bodyPr wrap="square" rtlCol="0">
            <a:spAutoFit/>
          </a:bodyPr>
          <a:lstStyle/>
          <a:p>
            <a:pPr algn="just"/>
            <a:r>
              <a:rPr lang="it-IT" sz="1800" dirty="0">
                <a:solidFill>
                  <a:schemeClr val="tx1"/>
                </a:solidFill>
              </a:rPr>
              <a:t>1) </a:t>
            </a:r>
            <a:r>
              <a:rPr lang="it-IT" sz="1800" b="1" dirty="0">
                <a:solidFill>
                  <a:schemeClr val="tx1"/>
                </a:solidFill>
              </a:rPr>
              <a:t>Invio del segnale</a:t>
            </a:r>
            <a:r>
              <a:rPr lang="it-IT" sz="1800" dirty="0">
                <a:solidFill>
                  <a:schemeClr val="tx1"/>
                </a:solidFill>
              </a:rPr>
              <a:t>: nella segnalazione chimica, una cellula </a:t>
            </a:r>
            <a:r>
              <a:rPr lang="it-IT" sz="1800" b="1" dirty="0">
                <a:solidFill>
                  <a:schemeClr val="tx1"/>
                </a:solidFill>
              </a:rPr>
              <a:t>sintetizza</a:t>
            </a:r>
            <a:r>
              <a:rPr lang="it-IT" sz="1800" dirty="0">
                <a:solidFill>
                  <a:schemeClr val="tx1"/>
                </a:solidFill>
              </a:rPr>
              <a:t> </a:t>
            </a:r>
            <a:r>
              <a:rPr lang="it-IT" sz="1800" b="1" dirty="0">
                <a:solidFill>
                  <a:schemeClr val="tx1"/>
                </a:solidFill>
              </a:rPr>
              <a:t>molecole</a:t>
            </a:r>
            <a:r>
              <a:rPr lang="it-IT" sz="1800" dirty="0">
                <a:solidFill>
                  <a:schemeClr val="tx1"/>
                </a:solidFill>
              </a:rPr>
              <a:t> </a:t>
            </a:r>
            <a:r>
              <a:rPr lang="it-IT" sz="1800" b="1" dirty="0">
                <a:solidFill>
                  <a:schemeClr val="tx1"/>
                </a:solidFill>
              </a:rPr>
              <a:t>segnale</a:t>
            </a:r>
            <a:r>
              <a:rPr lang="it-IT" sz="1800" dirty="0">
                <a:solidFill>
                  <a:schemeClr val="tx1"/>
                </a:solidFill>
              </a:rPr>
              <a:t> che vengono </a:t>
            </a:r>
            <a:r>
              <a:rPr lang="it-IT" sz="1800" b="1" dirty="0">
                <a:solidFill>
                  <a:schemeClr val="tx1"/>
                </a:solidFill>
              </a:rPr>
              <a:t>rilasciate</a:t>
            </a:r>
            <a:r>
              <a:rPr lang="it-IT" sz="1800" dirty="0">
                <a:solidFill>
                  <a:schemeClr val="tx1"/>
                </a:solidFill>
              </a:rPr>
              <a:t> in direzione delle </a:t>
            </a:r>
            <a:r>
              <a:rPr lang="it-IT" sz="1800" b="1" dirty="0">
                <a:solidFill>
                  <a:schemeClr val="tx1"/>
                </a:solidFill>
              </a:rPr>
              <a:t>cellule bersaglio</a:t>
            </a:r>
            <a:r>
              <a:rPr lang="it-IT" sz="1800" dirty="0">
                <a:solidFill>
                  <a:schemeClr val="tx1"/>
                </a:solidFill>
              </a:rPr>
              <a:t>. Se queste sono distanti dalla cellula segnalante, le molecole devono essere trasportate fino ad esse. Le cellule bersaglio devono quindi ricevere l’informazione e rispondere in modo adeguato.</a:t>
            </a:r>
          </a:p>
          <a:p>
            <a:pPr marL="342900" indent="-342900" algn="just">
              <a:buAutoNum type="arabicParenR"/>
            </a:pPr>
            <a:endParaRPr lang="it-IT" sz="1800" dirty="0">
              <a:solidFill>
                <a:schemeClr val="tx1"/>
              </a:solidFill>
            </a:endParaRPr>
          </a:p>
          <a:p>
            <a:pPr algn="just"/>
            <a:r>
              <a:rPr lang="it-IT" sz="1800" dirty="0">
                <a:solidFill>
                  <a:schemeClr val="tx1"/>
                </a:solidFill>
              </a:rPr>
              <a:t>Caso Pratico: l’insulina (molecola di segnalazione) è secreta dalle cellule pancreatiche (cellule segnalanti) e trasportate verso il circolo sanguigno.</a:t>
            </a:r>
          </a:p>
        </p:txBody>
      </p:sp>
    </p:spTree>
    <p:extLst>
      <p:ext uri="{BB962C8B-B14F-4D97-AF65-F5344CB8AC3E}">
        <p14:creationId xmlns:p14="http://schemas.microsoft.com/office/powerpoint/2010/main" val="281468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EA23B7EA-A9C8-4730-9279-AA8AC1884DF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0490" t="17730" r="6898" b="67494"/>
          <a:stretch/>
        </p:blipFill>
        <p:spPr>
          <a:xfrm>
            <a:off x="1639248" y="4653136"/>
            <a:ext cx="6173112" cy="1440160"/>
          </a:xfrm>
        </p:spPr>
      </p:pic>
      <p:pic>
        <p:nvPicPr>
          <p:cNvPr id="3" name="Segnaposto contenuto 2">
            <a:extLst>
              <a:ext uri="{FF2B5EF4-FFF2-40B4-BE49-F238E27FC236}">
                <a16:creationId xmlns:a16="http://schemas.microsoft.com/office/drawing/2014/main" id="{47990ACB-0E8E-488F-A937-3EEF4127AA52}"/>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1DF46C00-7EA9-451B-AFF7-D6BAEA2BE96F}"/>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B1137A51-DDCB-49F4-844E-F5EA96598C4C}"/>
              </a:ext>
            </a:extLst>
          </p:cNvPr>
          <p:cNvSpPr txBox="1"/>
          <p:nvPr/>
        </p:nvSpPr>
        <p:spPr>
          <a:xfrm>
            <a:off x="0" y="1268760"/>
            <a:ext cx="9144000" cy="2308324"/>
          </a:xfrm>
          <a:prstGeom prst="rect">
            <a:avLst/>
          </a:prstGeom>
          <a:noFill/>
        </p:spPr>
        <p:txBody>
          <a:bodyPr wrap="square" rtlCol="0">
            <a:spAutoFit/>
          </a:bodyPr>
          <a:lstStyle/>
          <a:p>
            <a:pPr algn="just"/>
            <a:r>
              <a:rPr lang="it-IT" sz="1800" dirty="0">
                <a:solidFill>
                  <a:schemeClr val="tx1"/>
                </a:solidFill>
              </a:rPr>
              <a:t>2) </a:t>
            </a:r>
            <a:r>
              <a:rPr lang="it-IT" sz="1800" b="1" dirty="0">
                <a:solidFill>
                  <a:schemeClr val="tx1"/>
                </a:solidFill>
              </a:rPr>
              <a:t>Ricezione</a:t>
            </a:r>
            <a:r>
              <a:rPr lang="it-IT" sz="1800" dirty="0">
                <a:solidFill>
                  <a:schemeClr val="tx1"/>
                </a:solidFill>
              </a:rPr>
              <a:t>: è il processo con cui le cellule bersaglio recepiscono il segnale. Sulla loro superficie si trovano recettori, proteine di grandi dimensioni o glicoproteine che si legano alle molecole segnale. </a:t>
            </a:r>
          </a:p>
          <a:p>
            <a:pPr algn="just"/>
            <a:r>
              <a:rPr lang="it-IT" sz="1800" dirty="0">
                <a:solidFill>
                  <a:schemeClr val="tx1"/>
                </a:solidFill>
              </a:rPr>
              <a:t>La maggior parte dei segnali chimici non entra nelle cellule, ma si legano e/o interagiscono con i recettori sulla superficie.</a:t>
            </a:r>
          </a:p>
          <a:p>
            <a:pPr algn="just"/>
            <a:endParaRPr lang="it-IT" sz="1800" dirty="0">
              <a:solidFill>
                <a:schemeClr val="tx1"/>
              </a:solidFill>
            </a:endParaRPr>
          </a:p>
          <a:p>
            <a:pPr algn="just"/>
            <a:r>
              <a:rPr lang="it-IT" sz="1800" dirty="0">
                <a:solidFill>
                  <a:schemeClr val="tx1"/>
                </a:solidFill>
              </a:rPr>
              <a:t>Caso Pratico: l’insulina si lega ai recettori insulinici, che sono proteine transmembrana.</a:t>
            </a:r>
          </a:p>
          <a:p>
            <a:pPr algn="just"/>
            <a:endParaRPr lang="it-IT" sz="1800" dirty="0">
              <a:solidFill>
                <a:schemeClr val="tx1"/>
              </a:solidFill>
            </a:endParaRPr>
          </a:p>
        </p:txBody>
      </p:sp>
    </p:spTree>
    <p:extLst>
      <p:ext uri="{BB962C8B-B14F-4D97-AF65-F5344CB8AC3E}">
        <p14:creationId xmlns:p14="http://schemas.microsoft.com/office/powerpoint/2010/main" val="221152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2">
            <a:extLst>
              <a:ext uri="{FF2B5EF4-FFF2-40B4-BE49-F238E27FC236}">
                <a16:creationId xmlns:a16="http://schemas.microsoft.com/office/drawing/2014/main" id="{EA23B7EA-A9C8-4730-9279-AA8AC1884DF6}"/>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10491" t="30291" r="16534" b="35724"/>
          <a:stretch/>
        </p:blipFill>
        <p:spPr>
          <a:xfrm>
            <a:off x="3655472" y="2708920"/>
            <a:ext cx="5453032" cy="3312368"/>
          </a:xfrm>
        </p:spPr>
      </p:pic>
      <p:pic>
        <p:nvPicPr>
          <p:cNvPr id="3" name="Segnaposto contenuto 2">
            <a:extLst>
              <a:ext uri="{FF2B5EF4-FFF2-40B4-BE49-F238E27FC236}">
                <a16:creationId xmlns:a16="http://schemas.microsoft.com/office/drawing/2014/main" id="{47990ACB-0E8E-488F-A937-3EEF4127AA52}"/>
              </a:ext>
            </a:extLst>
          </p:cNvPr>
          <p:cNvPicPr>
            <a:picLocks noChangeAspect="1"/>
          </p:cNvPicPr>
          <p:nvPr/>
        </p:nvPicPr>
        <p:blipFill rotWithShape="1">
          <a:blip r:embed="rId3">
            <a:extLst>
              <a:ext uri="{28A0092B-C50C-407E-A947-70E740481C1C}">
                <a14:useLocalDpi xmlns:a14="http://schemas.microsoft.com/office/drawing/2010/main" val="0"/>
              </a:ext>
            </a:extLst>
          </a:blip>
          <a:srcRect l="10016" t="86496" r="65205" b="4159"/>
          <a:stretch/>
        </p:blipFill>
        <p:spPr bwMode="auto">
          <a:xfrm>
            <a:off x="153965" y="5877272"/>
            <a:ext cx="961651" cy="4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asellaDiTesto 1">
            <a:extLst>
              <a:ext uri="{FF2B5EF4-FFF2-40B4-BE49-F238E27FC236}">
                <a16:creationId xmlns:a16="http://schemas.microsoft.com/office/drawing/2014/main" id="{1DF46C00-7EA9-451B-AFF7-D6BAEA2BE96F}"/>
              </a:ext>
            </a:extLst>
          </p:cNvPr>
          <p:cNvSpPr txBox="1">
            <a:spLocks noChangeArrowheads="1"/>
          </p:cNvSpPr>
          <p:nvPr/>
        </p:nvSpPr>
        <p:spPr bwMode="auto">
          <a:xfrm>
            <a:off x="2799730" y="188640"/>
            <a:ext cx="3544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altLang="it-IT" dirty="0">
                <a:solidFill>
                  <a:srgbClr val="A50021"/>
                </a:solidFill>
              </a:rPr>
              <a:t>Comunicazione cellulare</a:t>
            </a:r>
          </a:p>
        </p:txBody>
      </p:sp>
      <p:sp>
        <p:nvSpPr>
          <p:cNvPr id="5" name="CasellaDiTesto 4">
            <a:extLst>
              <a:ext uri="{FF2B5EF4-FFF2-40B4-BE49-F238E27FC236}">
                <a16:creationId xmlns:a16="http://schemas.microsoft.com/office/drawing/2014/main" id="{B1137A51-DDCB-49F4-844E-F5EA96598C4C}"/>
              </a:ext>
            </a:extLst>
          </p:cNvPr>
          <p:cNvSpPr txBox="1"/>
          <p:nvPr/>
        </p:nvSpPr>
        <p:spPr>
          <a:xfrm>
            <a:off x="0" y="1268760"/>
            <a:ext cx="9144000" cy="1200329"/>
          </a:xfrm>
          <a:prstGeom prst="rect">
            <a:avLst/>
          </a:prstGeom>
          <a:noFill/>
        </p:spPr>
        <p:txBody>
          <a:bodyPr wrap="square" rtlCol="0">
            <a:spAutoFit/>
          </a:bodyPr>
          <a:lstStyle/>
          <a:p>
            <a:pPr algn="just"/>
            <a:r>
              <a:rPr lang="it-IT" sz="1800" dirty="0">
                <a:solidFill>
                  <a:schemeClr val="tx1"/>
                </a:solidFill>
              </a:rPr>
              <a:t>3) </a:t>
            </a:r>
            <a:r>
              <a:rPr lang="it-IT" sz="1800" b="1" dirty="0">
                <a:solidFill>
                  <a:schemeClr val="tx1"/>
                </a:solidFill>
              </a:rPr>
              <a:t>Trasduzione del segnali</a:t>
            </a:r>
            <a:r>
              <a:rPr lang="it-IT" sz="1800" dirty="0">
                <a:solidFill>
                  <a:schemeClr val="tx1"/>
                </a:solidFill>
              </a:rPr>
              <a:t>: è il processo con cui una cellula converte un segnale extracellulare in un segnale intracellulare e lo trasmette, causando una risposta da parte della cellula. Questo processo tipicamente coinvolge una serie di reazioni a catena per la trasmissione dell’informazione. </a:t>
            </a:r>
          </a:p>
        </p:txBody>
      </p:sp>
      <p:sp>
        <p:nvSpPr>
          <p:cNvPr id="7" name="CasellaDiTesto 6">
            <a:extLst>
              <a:ext uri="{FF2B5EF4-FFF2-40B4-BE49-F238E27FC236}">
                <a16:creationId xmlns:a16="http://schemas.microsoft.com/office/drawing/2014/main" id="{AA89A8C5-9EC5-401E-9F9F-EE0B59251F47}"/>
              </a:ext>
            </a:extLst>
          </p:cNvPr>
          <p:cNvSpPr txBox="1"/>
          <p:nvPr/>
        </p:nvSpPr>
        <p:spPr>
          <a:xfrm>
            <a:off x="35496" y="2625879"/>
            <a:ext cx="4622800" cy="923330"/>
          </a:xfrm>
          <a:prstGeom prst="rect">
            <a:avLst/>
          </a:prstGeom>
          <a:noFill/>
        </p:spPr>
        <p:txBody>
          <a:bodyPr wrap="square">
            <a:spAutoFit/>
          </a:bodyPr>
          <a:lstStyle/>
          <a:p>
            <a:pPr algn="just"/>
            <a:r>
              <a:rPr lang="it-IT" sz="1800" dirty="0">
                <a:solidFill>
                  <a:schemeClr val="tx1"/>
                </a:solidFill>
              </a:rPr>
              <a:t>Caso Pratico: quando l’insulina si lega al suo recettore, il segnale viene trasmesso attraverso diverse vie di segnalazione.</a:t>
            </a:r>
          </a:p>
        </p:txBody>
      </p:sp>
    </p:spTree>
    <p:extLst>
      <p:ext uri="{BB962C8B-B14F-4D97-AF65-F5344CB8AC3E}">
        <p14:creationId xmlns:p14="http://schemas.microsoft.com/office/powerpoint/2010/main" val="2001117411"/>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16842</TotalTime>
  <Words>4431</Words>
  <Application>Microsoft Office PowerPoint</Application>
  <PresentationFormat>Presentazione su schermo (4:3)</PresentationFormat>
  <Paragraphs>327</Paragraphs>
  <Slides>54</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54</vt:i4>
      </vt:variant>
    </vt:vector>
  </HeadingPairs>
  <TitlesOfParts>
    <vt:vector size="57"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Docente</cp:lastModifiedBy>
  <cp:revision>925</cp:revision>
  <cp:lastPrinted>2006-11-30T14:19:40Z</cp:lastPrinted>
  <dcterms:created xsi:type="dcterms:W3CDTF">2006-11-20T16:13:10Z</dcterms:created>
  <dcterms:modified xsi:type="dcterms:W3CDTF">2024-10-02T07:46:42Z</dcterms:modified>
</cp:coreProperties>
</file>