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5"/>
  </p:notesMasterIdLst>
  <p:handoutMasterIdLst>
    <p:handoutMasterId r:id="rId86"/>
  </p:handoutMasterIdLst>
  <p:sldIdLst>
    <p:sldId id="256" r:id="rId2"/>
    <p:sldId id="1007" r:id="rId3"/>
    <p:sldId id="1008" r:id="rId4"/>
    <p:sldId id="1009" r:id="rId5"/>
    <p:sldId id="1010" r:id="rId6"/>
    <p:sldId id="1011" r:id="rId7"/>
    <p:sldId id="968" r:id="rId8"/>
    <p:sldId id="969" r:id="rId9"/>
    <p:sldId id="1012" r:id="rId10"/>
    <p:sldId id="971" r:id="rId11"/>
    <p:sldId id="1013" r:id="rId12"/>
    <p:sldId id="1014" r:id="rId13"/>
    <p:sldId id="972" r:id="rId14"/>
    <p:sldId id="1016" r:id="rId15"/>
    <p:sldId id="1017" r:id="rId16"/>
    <p:sldId id="1018" r:id="rId17"/>
    <p:sldId id="1019" r:id="rId18"/>
    <p:sldId id="1020" r:id="rId19"/>
    <p:sldId id="974" r:id="rId20"/>
    <p:sldId id="975" r:id="rId21"/>
    <p:sldId id="1021" r:id="rId22"/>
    <p:sldId id="1022" r:id="rId23"/>
    <p:sldId id="1023" r:id="rId24"/>
    <p:sldId id="1024" r:id="rId25"/>
    <p:sldId id="1025" r:id="rId26"/>
    <p:sldId id="1026" r:id="rId27"/>
    <p:sldId id="1027" r:id="rId28"/>
    <p:sldId id="1028" r:id="rId29"/>
    <p:sldId id="1029" r:id="rId30"/>
    <p:sldId id="1030" r:id="rId31"/>
    <p:sldId id="1031" r:id="rId32"/>
    <p:sldId id="1032" r:id="rId33"/>
    <p:sldId id="1033" r:id="rId34"/>
    <p:sldId id="1034" r:id="rId35"/>
    <p:sldId id="1035" r:id="rId36"/>
    <p:sldId id="1036" r:id="rId37"/>
    <p:sldId id="1037" r:id="rId38"/>
    <p:sldId id="977" r:id="rId39"/>
    <p:sldId id="1039" r:id="rId40"/>
    <p:sldId id="1040" r:id="rId41"/>
    <p:sldId id="1038" r:id="rId42"/>
    <p:sldId id="1041" r:id="rId43"/>
    <p:sldId id="1042" r:id="rId44"/>
    <p:sldId id="991" r:id="rId45"/>
    <p:sldId id="1043" r:id="rId46"/>
    <p:sldId id="1044" r:id="rId47"/>
    <p:sldId id="1045" r:id="rId48"/>
    <p:sldId id="1046" r:id="rId49"/>
    <p:sldId id="979" r:id="rId50"/>
    <p:sldId id="1047" r:id="rId51"/>
    <p:sldId id="1048" r:id="rId52"/>
    <p:sldId id="980" r:id="rId53"/>
    <p:sldId id="981" r:id="rId54"/>
    <p:sldId id="1049" r:id="rId55"/>
    <p:sldId id="1050" r:id="rId56"/>
    <p:sldId id="1051" r:id="rId57"/>
    <p:sldId id="1052" r:id="rId58"/>
    <p:sldId id="1053" r:id="rId59"/>
    <p:sldId id="1054" r:id="rId60"/>
    <p:sldId id="1055" r:id="rId61"/>
    <p:sldId id="982" r:id="rId62"/>
    <p:sldId id="1056" r:id="rId63"/>
    <p:sldId id="983" r:id="rId64"/>
    <p:sldId id="1057" r:id="rId65"/>
    <p:sldId id="984" r:id="rId66"/>
    <p:sldId id="1058" r:id="rId67"/>
    <p:sldId id="1059" r:id="rId68"/>
    <p:sldId id="985" r:id="rId69"/>
    <p:sldId id="1060" r:id="rId70"/>
    <p:sldId id="986" r:id="rId71"/>
    <p:sldId id="1061" r:id="rId72"/>
    <p:sldId id="987" r:id="rId73"/>
    <p:sldId id="988" r:id="rId74"/>
    <p:sldId id="1062" r:id="rId75"/>
    <p:sldId id="1063" r:id="rId76"/>
    <p:sldId id="989" r:id="rId77"/>
    <p:sldId id="1064" r:id="rId78"/>
    <p:sldId id="1065" r:id="rId79"/>
    <p:sldId id="1066" r:id="rId80"/>
    <p:sldId id="1067" r:id="rId81"/>
    <p:sldId id="1068" r:id="rId82"/>
    <p:sldId id="990" r:id="rId83"/>
    <p:sldId id="1069" r:id="rId84"/>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800000"/>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4660"/>
  </p:normalViewPr>
  <p:slideViewPr>
    <p:cSldViewPr>
      <p:cViewPr varScale="1">
        <p:scale>
          <a:sx n="84" d="100"/>
          <a:sy n="84" d="100"/>
        </p:scale>
        <p:origin x="1632"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31ECAA1-74C0-4EB6-B8B9-4781D08549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r>
              <a:rPr lang="it-IT"/>
              <a:t>Fabio Sciubba PhD</a:t>
            </a:r>
          </a:p>
        </p:txBody>
      </p:sp>
      <p:sp>
        <p:nvSpPr>
          <p:cNvPr id="55299" name="Rectangle 3">
            <a:extLst>
              <a:ext uri="{FF2B5EF4-FFF2-40B4-BE49-F238E27FC236}">
                <a16:creationId xmlns:a16="http://schemas.microsoft.com/office/drawing/2014/main" id="{B02E4796-0D3E-4F67-8AAA-75E0E52D095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r>
              <a:rPr lang="it-IT"/>
              <a:t>8/11/2011</a:t>
            </a:r>
          </a:p>
        </p:txBody>
      </p:sp>
      <p:sp>
        <p:nvSpPr>
          <p:cNvPr id="55300" name="Rectangle 4">
            <a:extLst>
              <a:ext uri="{FF2B5EF4-FFF2-40B4-BE49-F238E27FC236}">
                <a16:creationId xmlns:a16="http://schemas.microsoft.com/office/drawing/2014/main" id="{9FCBA169-F692-40DA-83EE-62551583794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endParaRPr lang="it-IT"/>
          </a:p>
        </p:txBody>
      </p:sp>
      <p:sp>
        <p:nvSpPr>
          <p:cNvPr id="55301" name="Rectangle 5">
            <a:extLst>
              <a:ext uri="{FF2B5EF4-FFF2-40B4-BE49-F238E27FC236}">
                <a16:creationId xmlns:a16="http://schemas.microsoft.com/office/drawing/2014/main" id="{191DBD6E-D704-4A08-A9F4-33C12A68349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822433"/>
                </a:solidFill>
              </a:defRPr>
            </a:lvl1pPr>
          </a:lstStyle>
          <a:p>
            <a:pPr>
              <a:defRPr/>
            </a:pPr>
            <a:fld id="{A9C57972-6B57-46D0-9579-0CAD6A4F35A0}"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7A331F04-8D3F-4FEC-B035-322816089ED3}"/>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051" name="AutoShape 2">
            <a:extLst>
              <a:ext uri="{FF2B5EF4-FFF2-40B4-BE49-F238E27FC236}">
                <a16:creationId xmlns:a16="http://schemas.microsoft.com/office/drawing/2014/main" id="{799CA6A8-B4A0-4B01-9847-A9C736948F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052" name="AutoShape 3">
            <a:extLst>
              <a:ext uri="{FF2B5EF4-FFF2-40B4-BE49-F238E27FC236}">
                <a16:creationId xmlns:a16="http://schemas.microsoft.com/office/drawing/2014/main" id="{94DA8B5F-67D5-4562-B030-F611F105086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 name="Rectangle 4">
            <a:extLst>
              <a:ext uri="{FF2B5EF4-FFF2-40B4-BE49-F238E27FC236}">
                <a16:creationId xmlns:a16="http://schemas.microsoft.com/office/drawing/2014/main" id="{E2A51E39-2037-4848-8729-91224CA38203}"/>
              </a:ext>
            </a:extLst>
          </p:cNvPr>
          <p:cNvSpPr>
            <a:spLocks noGrp="1" noChangeArrowheads="1"/>
          </p:cNvSpPr>
          <p:nvPr>
            <p:ph type="hdr"/>
          </p:nvPr>
        </p:nvSpPr>
        <p:spPr bwMode="auto">
          <a:xfrm>
            <a:off x="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r>
              <a:rPr lang="it-IT"/>
              <a:t>Fabio Sciubba PhD</a:t>
            </a:r>
          </a:p>
        </p:txBody>
      </p:sp>
      <p:sp>
        <p:nvSpPr>
          <p:cNvPr id="2053" name="Rectangle 5">
            <a:extLst>
              <a:ext uri="{FF2B5EF4-FFF2-40B4-BE49-F238E27FC236}">
                <a16:creationId xmlns:a16="http://schemas.microsoft.com/office/drawing/2014/main" id="{5096C177-DFB2-4601-91FA-556A90220ABC}"/>
              </a:ext>
            </a:extLst>
          </p:cNvPr>
          <p:cNvSpPr>
            <a:spLocks noGrp="1" noChangeArrowheads="1"/>
          </p:cNvSpPr>
          <p:nvPr>
            <p:ph type="dt"/>
          </p:nvPr>
        </p:nvSpPr>
        <p:spPr bwMode="auto">
          <a:xfrm>
            <a:off x="388620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r>
              <a:rPr lang="it-IT"/>
              <a:t>8/11/2011</a:t>
            </a:r>
          </a:p>
        </p:txBody>
      </p:sp>
      <p:sp>
        <p:nvSpPr>
          <p:cNvPr id="2055" name="Rectangle 6">
            <a:extLst>
              <a:ext uri="{FF2B5EF4-FFF2-40B4-BE49-F238E27FC236}">
                <a16:creationId xmlns:a16="http://schemas.microsoft.com/office/drawing/2014/main" id="{CAA1DA0E-CF23-429F-B857-B70EE99FB84B}"/>
              </a:ext>
            </a:extLst>
          </p:cNvPr>
          <p:cNvSpPr>
            <a:spLocks noGrp="1" noRot="1" noChangeAspect="1" noChangeArrowheads="1"/>
          </p:cNvSpPr>
          <p:nvPr>
            <p:ph type="sldImg"/>
          </p:nvPr>
        </p:nvSpPr>
        <p:spPr bwMode="auto">
          <a:xfrm>
            <a:off x="1143000" y="685800"/>
            <a:ext cx="4567238" cy="3424238"/>
          </a:xfrm>
          <a:prstGeom prst="rect">
            <a:avLst/>
          </a:prstGeom>
          <a:solidFill>
            <a:srgbClr val="FFFFFF"/>
          </a:solidFill>
          <a:ln w="9360">
            <a:solidFill>
              <a:srgbClr val="000000"/>
            </a:solidFill>
            <a:miter lim="800000"/>
            <a:headEnd/>
            <a:tailEnd/>
          </a:ln>
        </p:spPr>
      </p:sp>
      <p:sp>
        <p:nvSpPr>
          <p:cNvPr id="3" name="Rectangle 7">
            <a:extLst>
              <a:ext uri="{FF2B5EF4-FFF2-40B4-BE49-F238E27FC236}">
                <a16:creationId xmlns:a16="http://schemas.microsoft.com/office/drawing/2014/main" id="{6B77003B-758A-4035-9EEA-A403A58E9941}"/>
              </a:ext>
            </a:extLst>
          </p:cNvPr>
          <p:cNvSpPr>
            <a:spLocks noGrp="1" noChangeArrowheads="1"/>
          </p:cNvSpPr>
          <p:nvPr>
            <p:ph type="body"/>
          </p:nvPr>
        </p:nvSpPr>
        <p:spPr bwMode="auto">
          <a:xfrm>
            <a:off x="914400" y="4343400"/>
            <a:ext cx="5024438" cy="41100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2056" name="Rectangle 8">
            <a:extLst>
              <a:ext uri="{FF2B5EF4-FFF2-40B4-BE49-F238E27FC236}">
                <a16:creationId xmlns:a16="http://schemas.microsoft.com/office/drawing/2014/main" id="{D86C2A6C-7ED7-4CAE-BDCB-D535805701FD}"/>
              </a:ext>
            </a:extLst>
          </p:cNvPr>
          <p:cNvSpPr>
            <a:spLocks noGrp="1" noChangeArrowheads="1"/>
          </p:cNvSpPr>
          <p:nvPr>
            <p:ph type="ftr"/>
          </p:nvPr>
        </p:nvSpPr>
        <p:spPr bwMode="auto">
          <a:xfrm>
            <a:off x="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endParaRPr lang="it-IT"/>
          </a:p>
        </p:txBody>
      </p:sp>
      <p:sp>
        <p:nvSpPr>
          <p:cNvPr id="2057" name="Rectangle 9">
            <a:extLst>
              <a:ext uri="{FF2B5EF4-FFF2-40B4-BE49-F238E27FC236}">
                <a16:creationId xmlns:a16="http://schemas.microsoft.com/office/drawing/2014/main" id="{9F0808B5-5DB2-4BC7-9D9B-2506C05129F3}"/>
              </a:ext>
            </a:extLst>
          </p:cNvPr>
          <p:cNvSpPr>
            <a:spLocks noGrp="1" noChangeArrowheads="1"/>
          </p:cNvSpPr>
          <p:nvPr>
            <p:ph type="sldNum"/>
          </p:nvPr>
        </p:nvSpPr>
        <p:spPr bwMode="auto">
          <a:xfrm>
            <a:off x="388620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CEB10DAA-44FE-45A9-92EA-A958D8373D1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ＭＳ Ｐゴシック" charset="0"/>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95F3FB5A-E884-4F23-9FC9-4A921C48BCA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r>
              <a:rPr lang="it-IT" altLang="it-IT" sz="1200">
                <a:solidFill>
                  <a:srgbClr val="000000"/>
                </a:solidFill>
                <a:cs typeface="Arial" panose="020B0604020202020204" pitchFamily="34" charset="0"/>
              </a:rPr>
              <a:t>Fabio Sciubba PhD</a:t>
            </a:r>
          </a:p>
        </p:txBody>
      </p:sp>
      <p:sp>
        <p:nvSpPr>
          <p:cNvPr id="5123" name="Rectangle 5">
            <a:extLst>
              <a:ext uri="{FF2B5EF4-FFF2-40B4-BE49-F238E27FC236}">
                <a16:creationId xmlns:a16="http://schemas.microsoft.com/office/drawing/2014/main" id="{76DFF533-55A9-47FC-A6B2-5E392399E3C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r>
              <a:rPr lang="it-IT" altLang="it-IT" sz="1200">
                <a:solidFill>
                  <a:srgbClr val="000000"/>
                </a:solidFill>
                <a:cs typeface="Arial" panose="020B0604020202020204" pitchFamily="34" charset="0"/>
              </a:rPr>
              <a:t>8/11/2011</a:t>
            </a:r>
          </a:p>
        </p:txBody>
      </p:sp>
      <p:sp>
        <p:nvSpPr>
          <p:cNvPr id="5124" name="Rectangle 9">
            <a:extLst>
              <a:ext uri="{FF2B5EF4-FFF2-40B4-BE49-F238E27FC236}">
                <a16:creationId xmlns:a16="http://schemas.microsoft.com/office/drawing/2014/main" id="{97D9E27A-6562-4FA3-BB95-DD134CC3F48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fld id="{F6F7749F-5DC9-408A-9A63-C9E552E3863E}" type="slidenum">
              <a:rPr lang="it-IT" altLang="it-IT" sz="1200" smtClean="0">
                <a:solidFill>
                  <a:srgbClr val="000000"/>
                </a:solidFill>
                <a:cs typeface="Arial" panose="020B0604020202020204" pitchFamily="34" charset="0"/>
              </a:rPr>
              <a:pPr/>
              <a:t>1</a:t>
            </a:fld>
            <a:endParaRPr lang="it-IT" altLang="it-IT" sz="1200">
              <a:solidFill>
                <a:srgbClr val="000000"/>
              </a:solidFill>
              <a:cs typeface="Arial" panose="020B0604020202020204" pitchFamily="34" charset="0"/>
            </a:endParaRPr>
          </a:p>
        </p:txBody>
      </p:sp>
      <p:sp>
        <p:nvSpPr>
          <p:cNvPr id="5125" name="Rectangle 1">
            <a:extLst>
              <a:ext uri="{FF2B5EF4-FFF2-40B4-BE49-F238E27FC236}">
                <a16:creationId xmlns:a16="http://schemas.microsoft.com/office/drawing/2014/main" id="{6BB636DB-89E4-4531-A742-77EC3D2DAF8D}"/>
              </a:ext>
            </a:extLst>
          </p:cNvPr>
          <p:cNvSpPr>
            <a:spLocks noGrp="1" noRot="1" noChangeAspect="1" noChangeArrowheads="1" noTextEdit="1"/>
          </p:cNvSpPr>
          <p:nvPr>
            <p:ph type="sldImg"/>
          </p:nvPr>
        </p:nvSpPr>
        <p:spPr>
          <a:xfrm>
            <a:off x="1143000" y="685800"/>
            <a:ext cx="4572000" cy="3429000"/>
          </a:xfrm>
          <a:ln/>
        </p:spPr>
      </p:sp>
      <p:sp>
        <p:nvSpPr>
          <p:cNvPr id="5126" name="Rectangle 2">
            <a:extLst>
              <a:ext uri="{FF2B5EF4-FFF2-40B4-BE49-F238E27FC236}">
                <a16:creationId xmlns:a16="http://schemas.microsoft.com/office/drawing/2014/main" id="{402A1D14-902E-4385-9FA6-A70218FA7B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altLang="it-IT">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7">
            <a:extLst>
              <a:ext uri="{FF2B5EF4-FFF2-40B4-BE49-F238E27FC236}">
                <a16:creationId xmlns:a16="http://schemas.microsoft.com/office/drawing/2014/main" id="{53B2313D-AA01-4059-97E0-CA5F140B1B46}"/>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9DCA38D1-FEBC-4C8F-A2E1-EF171F4F603A}"/>
              </a:ext>
            </a:extLst>
          </p:cNvPr>
          <p:cNvSpPr>
            <a:spLocks noGrp="1" noChangeArrowheads="1"/>
          </p:cNvSpPr>
          <p:nvPr>
            <p:ph type="dt" idx="11"/>
          </p:nvPr>
        </p:nvSpPr>
        <p:spPr>
          <a:ln/>
        </p:spPr>
        <p:txBody>
          <a:bodyPr/>
          <a:lstStyle>
            <a:lvl1pPr>
              <a:defRPr/>
            </a:lvl1pPr>
          </a:lstStyle>
          <a:p>
            <a:pPr>
              <a:defRPr/>
            </a:pPr>
            <a:fld id="{61E7235E-106C-4A48-A0CC-5CBFFA98D1D2}" type="datetime1">
              <a:rPr lang="it-IT"/>
              <a:pPr>
                <a:defRPr/>
              </a:pPr>
              <a:t>02/10/2024</a:t>
            </a:fld>
            <a:endParaRPr lang="it-IT"/>
          </a:p>
        </p:txBody>
      </p:sp>
      <p:sp>
        <p:nvSpPr>
          <p:cNvPr id="6" name="Rectangle 8">
            <a:extLst>
              <a:ext uri="{FF2B5EF4-FFF2-40B4-BE49-F238E27FC236}">
                <a16:creationId xmlns:a16="http://schemas.microsoft.com/office/drawing/2014/main" id="{0B634BD2-6B4D-4E24-9051-CC8F741D1831}"/>
              </a:ext>
            </a:extLst>
          </p:cNvPr>
          <p:cNvSpPr>
            <a:spLocks noGrp="1" noChangeArrowheads="1"/>
          </p:cNvSpPr>
          <p:nvPr>
            <p:ph type="sldNum" idx="12"/>
          </p:nvPr>
        </p:nvSpPr>
        <p:spPr>
          <a:ln/>
        </p:spPr>
        <p:txBody>
          <a:bodyPr/>
          <a:lstStyle>
            <a:lvl1pPr>
              <a:defRPr/>
            </a:lvl1pPr>
          </a:lstStyle>
          <a:p>
            <a:pPr>
              <a:defRPr/>
            </a:pPr>
            <a:fld id="{2D1D6D16-CB50-4AD1-8B6D-EFD55DFF26CA}" type="slidenum">
              <a:rPr lang="it-IT" altLang="it-IT"/>
              <a:pPr>
                <a:defRPr/>
              </a:pPr>
              <a:t>‹N›</a:t>
            </a:fld>
            <a:endParaRPr lang="it-IT" altLang="it-IT"/>
          </a:p>
        </p:txBody>
      </p:sp>
    </p:spTree>
    <p:extLst>
      <p:ext uri="{BB962C8B-B14F-4D97-AF65-F5344CB8AC3E}">
        <p14:creationId xmlns:p14="http://schemas.microsoft.com/office/powerpoint/2010/main" val="16688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4E573A18-B410-4866-894A-D00F7F33AEE1}"/>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D9B4F52F-FB71-41A7-ABB3-0F286946A9A8}"/>
              </a:ext>
            </a:extLst>
          </p:cNvPr>
          <p:cNvSpPr>
            <a:spLocks noGrp="1" noChangeArrowheads="1"/>
          </p:cNvSpPr>
          <p:nvPr>
            <p:ph type="dt" idx="11"/>
          </p:nvPr>
        </p:nvSpPr>
        <p:spPr>
          <a:ln/>
        </p:spPr>
        <p:txBody>
          <a:bodyPr/>
          <a:lstStyle>
            <a:lvl1pPr>
              <a:defRPr/>
            </a:lvl1pPr>
          </a:lstStyle>
          <a:p>
            <a:pPr>
              <a:defRPr/>
            </a:pPr>
            <a:fld id="{8B118F12-069A-4ED8-B02B-82A960363A38}" type="datetime1">
              <a:rPr lang="it-IT"/>
              <a:pPr>
                <a:defRPr/>
              </a:pPr>
              <a:t>02/10/2024</a:t>
            </a:fld>
            <a:endParaRPr lang="it-IT"/>
          </a:p>
        </p:txBody>
      </p:sp>
      <p:sp>
        <p:nvSpPr>
          <p:cNvPr id="6" name="Rectangle 8">
            <a:extLst>
              <a:ext uri="{FF2B5EF4-FFF2-40B4-BE49-F238E27FC236}">
                <a16:creationId xmlns:a16="http://schemas.microsoft.com/office/drawing/2014/main" id="{428AB998-26F4-4182-B7B9-E5DDA66BCB30}"/>
              </a:ext>
            </a:extLst>
          </p:cNvPr>
          <p:cNvSpPr>
            <a:spLocks noGrp="1" noChangeArrowheads="1"/>
          </p:cNvSpPr>
          <p:nvPr>
            <p:ph type="sldNum" idx="12"/>
          </p:nvPr>
        </p:nvSpPr>
        <p:spPr>
          <a:ln/>
        </p:spPr>
        <p:txBody>
          <a:bodyPr/>
          <a:lstStyle>
            <a:lvl1pPr>
              <a:defRPr/>
            </a:lvl1pPr>
          </a:lstStyle>
          <a:p>
            <a:pPr>
              <a:defRPr/>
            </a:pPr>
            <a:fld id="{F220AF2E-9FCE-467F-9058-E7C6D727F76C}" type="slidenum">
              <a:rPr lang="it-IT" altLang="it-IT"/>
              <a:pPr>
                <a:defRPr/>
              </a:pPr>
              <a:t>‹N›</a:t>
            </a:fld>
            <a:endParaRPr lang="it-IT" altLang="it-IT"/>
          </a:p>
        </p:txBody>
      </p:sp>
    </p:spTree>
    <p:extLst>
      <p:ext uri="{BB962C8B-B14F-4D97-AF65-F5344CB8AC3E}">
        <p14:creationId xmlns:p14="http://schemas.microsoft.com/office/powerpoint/2010/main" val="60853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3388" y="409575"/>
            <a:ext cx="1887537" cy="54530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116013" y="409575"/>
            <a:ext cx="5514975" cy="54530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17510783-0828-4C46-9235-99C9F80DA633}"/>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098EBB29-7173-4BAC-A411-D8B5F8073206}"/>
              </a:ext>
            </a:extLst>
          </p:cNvPr>
          <p:cNvSpPr>
            <a:spLocks noGrp="1" noChangeArrowheads="1"/>
          </p:cNvSpPr>
          <p:nvPr>
            <p:ph type="dt" idx="11"/>
          </p:nvPr>
        </p:nvSpPr>
        <p:spPr>
          <a:ln/>
        </p:spPr>
        <p:txBody>
          <a:bodyPr/>
          <a:lstStyle>
            <a:lvl1pPr>
              <a:defRPr/>
            </a:lvl1pPr>
          </a:lstStyle>
          <a:p>
            <a:pPr>
              <a:defRPr/>
            </a:pPr>
            <a:fld id="{444112C6-920F-4A0B-BE2D-87B23E45506E}" type="datetime1">
              <a:rPr lang="it-IT"/>
              <a:pPr>
                <a:defRPr/>
              </a:pPr>
              <a:t>02/10/2024</a:t>
            </a:fld>
            <a:endParaRPr lang="it-IT"/>
          </a:p>
        </p:txBody>
      </p:sp>
      <p:sp>
        <p:nvSpPr>
          <p:cNvPr id="6" name="Rectangle 8">
            <a:extLst>
              <a:ext uri="{FF2B5EF4-FFF2-40B4-BE49-F238E27FC236}">
                <a16:creationId xmlns:a16="http://schemas.microsoft.com/office/drawing/2014/main" id="{41119231-1CEB-4008-8160-DE8A9B9365F1}"/>
              </a:ext>
            </a:extLst>
          </p:cNvPr>
          <p:cNvSpPr>
            <a:spLocks noGrp="1" noChangeArrowheads="1"/>
          </p:cNvSpPr>
          <p:nvPr>
            <p:ph type="sldNum" idx="12"/>
          </p:nvPr>
        </p:nvSpPr>
        <p:spPr>
          <a:ln/>
        </p:spPr>
        <p:txBody>
          <a:bodyPr/>
          <a:lstStyle>
            <a:lvl1pPr>
              <a:defRPr/>
            </a:lvl1pPr>
          </a:lstStyle>
          <a:p>
            <a:pPr>
              <a:defRPr/>
            </a:pPr>
            <a:fld id="{92D2C6F6-D296-4ED2-8408-0EF8B526D050}" type="slidenum">
              <a:rPr lang="it-IT" altLang="it-IT"/>
              <a:pPr>
                <a:defRPr/>
              </a:pPr>
              <a:t>‹N›</a:t>
            </a:fld>
            <a:endParaRPr lang="it-IT" altLang="it-IT"/>
          </a:p>
        </p:txBody>
      </p:sp>
    </p:spTree>
    <p:extLst>
      <p:ext uri="{BB962C8B-B14F-4D97-AF65-F5344CB8AC3E}">
        <p14:creationId xmlns:p14="http://schemas.microsoft.com/office/powerpoint/2010/main" val="173603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4912" cy="823913"/>
          </a:xfrm>
        </p:spPr>
        <p:txBody>
          <a:bodyPr/>
          <a:lstStyle/>
          <a:p>
            <a:r>
              <a:rPr lang="it-IT"/>
              <a:t>Fare clic per modificare lo stile del titolo</a:t>
            </a:r>
          </a:p>
        </p:txBody>
      </p:sp>
      <p:sp>
        <p:nvSpPr>
          <p:cNvPr id="3" name="Rectangle 7">
            <a:extLst>
              <a:ext uri="{FF2B5EF4-FFF2-40B4-BE49-F238E27FC236}">
                <a16:creationId xmlns:a16="http://schemas.microsoft.com/office/drawing/2014/main" id="{D09CA9FA-C0CF-4BEC-B54F-1224802C76D7}"/>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4" name="Rectangle 6">
            <a:extLst>
              <a:ext uri="{FF2B5EF4-FFF2-40B4-BE49-F238E27FC236}">
                <a16:creationId xmlns:a16="http://schemas.microsoft.com/office/drawing/2014/main" id="{FDB58951-3947-4B5D-89E9-E7D9C3F6CDAC}"/>
              </a:ext>
            </a:extLst>
          </p:cNvPr>
          <p:cNvSpPr>
            <a:spLocks noGrp="1" noChangeArrowheads="1"/>
          </p:cNvSpPr>
          <p:nvPr>
            <p:ph type="dt" idx="11"/>
          </p:nvPr>
        </p:nvSpPr>
        <p:spPr>
          <a:ln/>
        </p:spPr>
        <p:txBody>
          <a:bodyPr/>
          <a:lstStyle>
            <a:lvl1pPr>
              <a:defRPr/>
            </a:lvl1pPr>
          </a:lstStyle>
          <a:p>
            <a:pPr>
              <a:defRPr/>
            </a:pPr>
            <a:fld id="{54C15679-BF1E-4B9E-B7ED-4BC1CD6EEFA3}" type="datetime1">
              <a:rPr lang="it-IT"/>
              <a:pPr>
                <a:defRPr/>
              </a:pPr>
              <a:t>02/10/2024</a:t>
            </a:fld>
            <a:endParaRPr lang="it-IT"/>
          </a:p>
        </p:txBody>
      </p:sp>
      <p:sp>
        <p:nvSpPr>
          <p:cNvPr id="5" name="Rectangle 8">
            <a:extLst>
              <a:ext uri="{FF2B5EF4-FFF2-40B4-BE49-F238E27FC236}">
                <a16:creationId xmlns:a16="http://schemas.microsoft.com/office/drawing/2014/main" id="{0F149E44-69AE-4D7C-8B65-2973ADB3CDFA}"/>
              </a:ext>
            </a:extLst>
          </p:cNvPr>
          <p:cNvSpPr>
            <a:spLocks noGrp="1" noChangeArrowheads="1"/>
          </p:cNvSpPr>
          <p:nvPr>
            <p:ph type="sldNum" idx="12"/>
          </p:nvPr>
        </p:nvSpPr>
        <p:spPr>
          <a:ln/>
        </p:spPr>
        <p:txBody>
          <a:bodyPr/>
          <a:lstStyle>
            <a:lvl1pPr>
              <a:defRPr/>
            </a:lvl1pPr>
          </a:lstStyle>
          <a:p>
            <a:pPr>
              <a:defRPr/>
            </a:pPr>
            <a:fld id="{68342FC0-DABE-4025-AE5C-44946C23FC19}" type="slidenum">
              <a:rPr lang="it-IT" altLang="it-IT"/>
              <a:pPr>
                <a:defRPr/>
              </a:pPr>
              <a:t>‹N›</a:t>
            </a:fld>
            <a:endParaRPr lang="it-IT" altLang="it-IT"/>
          </a:p>
        </p:txBody>
      </p:sp>
    </p:spTree>
    <p:extLst>
      <p:ext uri="{BB962C8B-B14F-4D97-AF65-F5344CB8AC3E}">
        <p14:creationId xmlns:p14="http://schemas.microsoft.com/office/powerpoint/2010/main" val="286371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8FCAADCC-A156-4F5F-AE30-196EAF27C8E4}"/>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FBD0717-1A21-479A-83B5-B8BB6CF1C992}"/>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3975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6B5885B9-D25D-47E7-9CA1-201FC84F308C}"/>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4C64096A-4260-420D-A718-34662727CEF5}"/>
              </a:ext>
            </a:extLst>
          </p:cNvPr>
          <p:cNvSpPr>
            <a:spLocks noGrp="1" noChangeArrowheads="1"/>
          </p:cNvSpPr>
          <p:nvPr>
            <p:ph type="dt" idx="11"/>
          </p:nvPr>
        </p:nvSpPr>
        <p:spPr>
          <a:ln/>
        </p:spPr>
        <p:txBody>
          <a:bodyPr/>
          <a:lstStyle>
            <a:lvl1pPr>
              <a:defRPr/>
            </a:lvl1pPr>
          </a:lstStyle>
          <a:p>
            <a:pPr>
              <a:defRPr/>
            </a:pPr>
            <a:fld id="{A4DA9FA2-7127-405A-8D87-F1F95429F9FB}" type="datetime1">
              <a:rPr lang="it-IT"/>
              <a:pPr>
                <a:defRPr/>
              </a:pPr>
              <a:t>02/10/2024</a:t>
            </a:fld>
            <a:endParaRPr lang="it-IT"/>
          </a:p>
        </p:txBody>
      </p:sp>
      <p:sp>
        <p:nvSpPr>
          <p:cNvPr id="6" name="Rectangle 8">
            <a:extLst>
              <a:ext uri="{FF2B5EF4-FFF2-40B4-BE49-F238E27FC236}">
                <a16:creationId xmlns:a16="http://schemas.microsoft.com/office/drawing/2014/main" id="{9B405B26-920C-4086-BF70-1737924A8F08}"/>
              </a:ext>
            </a:extLst>
          </p:cNvPr>
          <p:cNvSpPr>
            <a:spLocks noGrp="1" noChangeArrowheads="1"/>
          </p:cNvSpPr>
          <p:nvPr>
            <p:ph type="sldNum" idx="12"/>
          </p:nvPr>
        </p:nvSpPr>
        <p:spPr>
          <a:ln/>
        </p:spPr>
        <p:txBody>
          <a:bodyPr/>
          <a:lstStyle>
            <a:lvl1pPr>
              <a:defRPr/>
            </a:lvl1pPr>
          </a:lstStyle>
          <a:p>
            <a:pPr>
              <a:defRPr/>
            </a:pPr>
            <a:fld id="{FDA18E1D-D321-4ACD-A0CC-47BE15FE5710}" type="slidenum">
              <a:rPr lang="it-IT" altLang="it-IT"/>
              <a:pPr>
                <a:defRPr/>
              </a:pPr>
              <a:t>‹N›</a:t>
            </a:fld>
            <a:endParaRPr lang="it-IT" altLang="it-IT"/>
          </a:p>
        </p:txBody>
      </p:sp>
    </p:spTree>
    <p:extLst>
      <p:ext uri="{BB962C8B-B14F-4D97-AF65-F5344CB8AC3E}">
        <p14:creationId xmlns:p14="http://schemas.microsoft.com/office/powerpoint/2010/main" val="266838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7">
            <a:extLst>
              <a:ext uri="{FF2B5EF4-FFF2-40B4-BE49-F238E27FC236}">
                <a16:creationId xmlns:a16="http://schemas.microsoft.com/office/drawing/2014/main" id="{D3966475-3918-4D1D-97A5-83A64BD3BCDA}"/>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AA269D1B-E524-4234-9A7F-C9E43D584BB8}"/>
              </a:ext>
            </a:extLst>
          </p:cNvPr>
          <p:cNvSpPr>
            <a:spLocks noGrp="1" noChangeArrowheads="1"/>
          </p:cNvSpPr>
          <p:nvPr>
            <p:ph type="dt" idx="11"/>
          </p:nvPr>
        </p:nvSpPr>
        <p:spPr>
          <a:ln/>
        </p:spPr>
        <p:txBody>
          <a:bodyPr/>
          <a:lstStyle>
            <a:lvl1pPr>
              <a:defRPr/>
            </a:lvl1pPr>
          </a:lstStyle>
          <a:p>
            <a:pPr>
              <a:defRPr/>
            </a:pPr>
            <a:fld id="{8A9F19A8-3DE4-4E22-B135-B00B0BA16803}" type="datetime1">
              <a:rPr lang="it-IT"/>
              <a:pPr>
                <a:defRPr/>
              </a:pPr>
              <a:t>02/10/2024</a:t>
            </a:fld>
            <a:endParaRPr lang="it-IT"/>
          </a:p>
        </p:txBody>
      </p:sp>
      <p:sp>
        <p:nvSpPr>
          <p:cNvPr id="6" name="Rectangle 8">
            <a:extLst>
              <a:ext uri="{FF2B5EF4-FFF2-40B4-BE49-F238E27FC236}">
                <a16:creationId xmlns:a16="http://schemas.microsoft.com/office/drawing/2014/main" id="{13321939-0E43-42C5-8220-2350F3F6318E}"/>
              </a:ext>
            </a:extLst>
          </p:cNvPr>
          <p:cNvSpPr>
            <a:spLocks noGrp="1" noChangeArrowheads="1"/>
          </p:cNvSpPr>
          <p:nvPr>
            <p:ph type="sldNum" idx="12"/>
          </p:nvPr>
        </p:nvSpPr>
        <p:spPr>
          <a:ln/>
        </p:spPr>
        <p:txBody>
          <a:bodyPr/>
          <a:lstStyle>
            <a:lvl1pPr>
              <a:defRPr/>
            </a:lvl1pPr>
          </a:lstStyle>
          <a:p>
            <a:pPr>
              <a:defRPr/>
            </a:pPr>
            <a:fld id="{3295B1A1-403A-4D06-AEF4-AE441F77AE9F}" type="slidenum">
              <a:rPr lang="it-IT" altLang="it-IT"/>
              <a:pPr>
                <a:defRPr/>
              </a:pPr>
              <a:t>‹N›</a:t>
            </a:fld>
            <a:endParaRPr lang="it-IT" altLang="it-IT"/>
          </a:p>
        </p:txBody>
      </p:sp>
    </p:spTree>
    <p:extLst>
      <p:ext uri="{BB962C8B-B14F-4D97-AF65-F5344CB8AC3E}">
        <p14:creationId xmlns:p14="http://schemas.microsoft.com/office/powerpoint/2010/main" val="10933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116013" y="1752600"/>
            <a:ext cx="3700462"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68875" y="1752600"/>
            <a:ext cx="3702050"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7">
            <a:extLst>
              <a:ext uri="{FF2B5EF4-FFF2-40B4-BE49-F238E27FC236}">
                <a16:creationId xmlns:a16="http://schemas.microsoft.com/office/drawing/2014/main" id="{7F18CC77-7B00-4F7E-A0AB-698147D2F7CD}"/>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21B4DF7F-45DF-4E0E-8F11-1C3DA3BF082E}"/>
              </a:ext>
            </a:extLst>
          </p:cNvPr>
          <p:cNvSpPr>
            <a:spLocks noGrp="1" noChangeArrowheads="1"/>
          </p:cNvSpPr>
          <p:nvPr>
            <p:ph type="dt" idx="11"/>
          </p:nvPr>
        </p:nvSpPr>
        <p:spPr>
          <a:ln/>
        </p:spPr>
        <p:txBody>
          <a:bodyPr/>
          <a:lstStyle>
            <a:lvl1pPr>
              <a:defRPr/>
            </a:lvl1pPr>
          </a:lstStyle>
          <a:p>
            <a:pPr>
              <a:defRPr/>
            </a:pPr>
            <a:fld id="{901CE2E0-FD0D-4973-A059-D1408AC5BC05}" type="datetime1">
              <a:rPr lang="it-IT"/>
              <a:pPr>
                <a:defRPr/>
              </a:pPr>
              <a:t>02/10/2024</a:t>
            </a:fld>
            <a:endParaRPr lang="it-IT"/>
          </a:p>
        </p:txBody>
      </p:sp>
      <p:sp>
        <p:nvSpPr>
          <p:cNvPr id="7" name="Rectangle 8">
            <a:extLst>
              <a:ext uri="{FF2B5EF4-FFF2-40B4-BE49-F238E27FC236}">
                <a16:creationId xmlns:a16="http://schemas.microsoft.com/office/drawing/2014/main" id="{B27382D4-B56A-4C8A-B95F-5FE52D495271}"/>
              </a:ext>
            </a:extLst>
          </p:cNvPr>
          <p:cNvSpPr>
            <a:spLocks noGrp="1" noChangeArrowheads="1"/>
          </p:cNvSpPr>
          <p:nvPr>
            <p:ph type="sldNum" idx="12"/>
          </p:nvPr>
        </p:nvSpPr>
        <p:spPr>
          <a:ln/>
        </p:spPr>
        <p:txBody>
          <a:bodyPr/>
          <a:lstStyle>
            <a:lvl1pPr>
              <a:defRPr/>
            </a:lvl1pPr>
          </a:lstStyle>
          <a:p>
            <a:pPr>
              <a:defRPr/>
            </a:pPr>
            <a:fld id="{1B224D17-5C8C-47D0-B914-EA9170BC9BB9}" type="slidenum">
              <a:rPr lang="it-IT" altLang="it-IT"/>
              <a:pPr>
                <a:defRPr/>
              </a:pPr>
              <a:t>‹N›</a:t>
            </a:fld>
            <a:endParaRPr lang="it-IT" altLang="it-IT"/>
          </a:p>
        </p:txBody>
      </p:sp>
    </p:spTree>
    <p:extLst>
      <p:ext uri="{BB962C8B-B14F-4D97-AF65-F5344CB8AC3E}">
        <p14:creationId xmlns:p14="http://schemas.microsoft.com/office/powerpoint/2010/main" val="187984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7">
            <a:extLst>
              <a:ext uri="{FF2B5EF4-FFF2-40B4-BE49-F238E27FC236}">
                <a16:creationId xmlns:a16="http://schemas.microsoft.com/office/drawing/2014/main" id="{6452A67A-F9EB-49F0-89AE-0D86A4C8E42B}"/>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8" name="Rectangle 6">
            <a:extLst>
              <a:ext uri="{FF2B5EF4-FFF2-40B4-BE49-F238E27FC236}">
                <a16:creationId xmlns:a16="http://schemas.microsoft.com/office/drawing/2014/main" id="{0602BA0A-A956-4870-A337-43432C35690E}"/>
              </a:ext>
            </a:extLst>
          </p:cNvPr>
          <p:cNvSpPr>
            <a:spLocks noGrp="1" noChangeArrowheads="1"/>
          </p:cNvSpPr>
          <p:nvPr>
            <p:ph type="dt" idx="11"/>
          </p:nvPr>
        </p:nvSpPr>
        <p:spPr>
          <a:ln/>
        </p:spPr>
        <p:txBody>
          <a:bodyPr/>
          <a:lstStyle>
            <a:lvl1pPr>
              <a:defRPr/>
            </a:lvl1pPr>
          </a:lstStyle>
          <a:p>
            <a:pPr>
              <a:defRPr/>
            </a:pPr>
            <a:fld id="{2E1F8AE2-4213-4CCF-94FC-6F433BE9CD0A}" type="datetime1">
              <a:rPr lang="it-IT"/>
              <a:pPr>
                <a:defRPr/>
              </a:pPr>
              <a:t>02/10/2024</a:t>
            </a:fld>
            <a:endParaRPr lang="it-IT"/>
          </a:p>
        </p:txBody>
      </p:sp>
      <p:sp>
        <p:nvSpPr>
          <p:cNvPr id="9" name="Rectangle 8">
            <a:extLst>
              <a:ext uri="{FF2B5EF4-FFF2-40B4-BE49-F238E27FC236}">
                <a16:creationId xmlns:a16="http://schemas.microsoft.com/office/drawing/2014/main" id="{B4BE1673-FA00-43F7-9EE1-09443410C141}"/>
              </a:ext>
            </a:extLst>
          </p:cNvPr>
          <p:cNvSpPr>
            <a:spLocks noGrp="1" noChangeArrowheads="1"/>
          </p:cNvSpPr>
          <p:nvPr>
            <p:ph type="sldNum" idx="12"/>
          </p:nvPr>
        </p:nvSpPr>
        <p:spPr>
          <a:ln/>
        </p:spPr>
        <p:txBody>
          <a:bodyPr/>
          <a:lstStyle>
            <a:lvl1pPr>
              <a:defRPr/>
            </a:lvl1pPr>
          </a:lstStyle>
          <a:p>
            <a:pPr>
              <a:defRPr/>
            </a:pPr>
            <a:fld id="{95232026-A17C-4245-8168-CFBC1FABACF8}" type="slidenum">
              <a:rPr lang="it-IT" altLang="it-IT"/>
              <a:pPr>
                <a:defRPr/>
              </a:pPr>
              <a:t>‹N›</a:t>
            </a:fld>
            <a:endParaRPr lang="it-IT" altLang="it-IT"/>
          </a:p>
        </p:txBody>
      </p:sp>
    </p:spTree>
    <p:extLst>
      <p:ext uri="{BB962C8B-B14F-4D97-AF65-F5344CB8AC3E}">
        <p14:creationId xmlns:p14="http://schemas.microsoft.com/office/powerpoint/2010/main" val="8984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7">
            <a:extLst>
              <a:ext uri="{FF2B5EF4-FFF2-40B4-BE49-F238E27FC236}">
                <a16:creationId xmlns:a16="http://schemas.microsoft.com/office/drawing/2014/main" id="{FC0CF069-01C4-4C19-A449-4B42F0AE96EF}"/>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4" name="Rectangle 6">
            <a:extLst>
              <a:ext uri="{FF2B5EF4-FFF2-40B4-BE49-F238E27FC236}">
                <a16:creationId xmlns:a16="http://schemas.microsoft.com/office/drawing/2014/main" id="{55968C3C-E7FF-4CBA-B40A-EEDFBA731AC8}"/>
              </a:ext>
            </a:extLst>
          </p:cNvPr>
          <p:cNvSpPr>
            <a:spLocks noGrp="1" noChangeArrowheads="1"/>
          </p:cNvSpPr>
          <p:nvPr>
            <p:ph type="dt" idx="11"/>
          </p:nvPr>
        </p:nvSpPr>
        <p:spPr>
          <a:ln/>
        </p:spPr>
        <p:txBody>
          <a:bodyPr/>
          <a:lstStyle>
            <a:lvl1pPr>
              <a:defRPr/>
            </a:lvl1pPr>
          </a:lstStyle>
          <a:p>
            <a:pPr>
              <a:defRPr/>
            </a:pPr>
            <a:fld id="{823CF6A3-C3D7-4675-B2D3-DDC6390D772E}" type="datetime1">
              <a:rPr lang="it-IT"/>
              <a:pPr>
                <a:defRPr/>
              </a:pPr>
              <a:t>02/10/2024</a:t>
            </a:fld>
            <a:endParaRPr lang="it-IT"/>
          </a:p>
        </p:txBody>
      </p:sp>
      <p:sp>
        <p:nvSpPr>
          <p:cNvPr id="5" name="Rectangle 8">
            <a:extLst>
              <a:ext uri="{FF2B5EF4-FFF2-40B4-BE49-F238E27FC236}">
                <a16:creationId xmlns:a16="http://schemas.microsoft.com/office/drawing/2014/main" id="{978A1B92-C6B4-4E5D-A83D-1A159BD41549}"/>
              </a:ext>
            </a:extLst>
          </p:cNvPr>
          <p:cNvSpPr>
            <a:spLocks noGrp="1" noChangeArrowheads="1"/>
          </p:cNvSpPr>
          <p:nvPr>
            <p:ph type="sldNum" idx="12"/>
          </p:nvPr>
        </p:nvSpPr>
        <p:spPr>
          <a:ln/>
        </p:spPr>
        <p:txBody>
          <a:bodyPr/>
          <a:lstStyle>
            <a:lvl1pPr>
              <a:defRPr/>
            </a:lvl1pPr>
          </a:lstStyle>
          <a:p>
            <a:pPr>
              <a:defRPr/>
            </a:pPr>
            <a:fld id="{86FB8B8B-FA28-4AEF-B3D1-D1B41BD7922A}" type="slidenum">
              <a:rPr lang="it-IT" altLang="it-IT"/>
              <a:pPr>
                <a:defRPr/>
              </a:pPr>
              <a:t>‹N›</a:t>
            </a:fld>
            <a:endParaRPr lang="it-IT" altLang="it-IT"/>
          </a:p>
        </p:txBody>
      </p:sp>
    </p:spTree>
    <p:extLst>
      <p:ext uri="{BB962C8B-B14F-4D97-AF65-F5344CB8AC3E}">
        <p14:creationId xmlns:p14="http://schemas.microsoft.com/office/powerpoint/2010/main" val="102144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C5DE2EE-C84D-4C09-BA95-BB052CD7E4CD}"/>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3" name="Rectangle 6">
            <a:extLst>
              <a:ext uri="{FF2B5EF4-FFF2-40B4-BE49-F238E27FC236}">
                <a16:creationId xmlns:a16="http://schemas.microsoft.com/office/drawing/2014/main" id="{1B1F0441-9924-4F6E-BE22-BED47C0F0921}"/>
              </a:ext>
            </a:extLst>
          </p:cNvPr>
          <p:cNvSpPr>
            <a:spLocks noGrp="1" noChangeArrowheads="1"/>
          </p:cNvSpPr>
          <p:nvPr>
            <p:ph type="dt" idx="11"/>
          </p:nvPr>
        </p:nvSpPr>
        <p:spPr>
          <a:ln/>
        </p:spPr>
        <p:txBody>
          <a:bodyPr/>
          <a:lstStyle>
            <a:lvl1pPr>
              <a:defRPr/>
            </a:lvl1pPr>
          </a:lstStyle>
          <a:p>
            <a:pPr>
              <a:defRPr/>
            </a:pPr>
            <a:fld id="{E79E7E18-342B-49E3-BABD-AD386D7C1068}" type="datetime1">
              <a:rPr lang="it-IT"/>
              <a:pPr>
                <a:defRPr/>
              </a:pPr>
              <a:t>02/10/2024</a:t>
            </a:fld>
            <a:endParaRPr lang="it-IT"/>
          </a:p>
        </p:txBody>
      </p:sp>
      <p:sp>
        <p:nvSpPr>
          <p:cNvPr id="4" name="Rectangle 8">
            <a:extLst>
              <a:ext uri="{FF2B5EF4-FFF2-40B4-BE49-F238E27FC236}">
                <a16:creationId xmlns:a16="http://schemas.microsoft.com/office/drawing/2014/main" id="{F5DF4E41-D78F-485C-8302-C8344CB80AEE}"/>
              </a:ext>
            </a:extLst>
          </p:cNvPr>
          <p:cNvSpPr>
            <a:spLocks noGrp="1" noChangeArrowheads="1"/>
          </p:cNvSpPr>
          <p:nvPr>
            <p:ph type="sldNum" idx="12"/>
          </p:nvPr>
        </p:nvSpPr>
        <p:spPr>
          <a:ln/>
        </p:spPr>
        <p:txBody>
          <a:bodyPr/>
          <a:lstStyle>
            <a:lvl1pPr>
              <a:defRPr/>
            </a:lvl1pPr>
          </a:lstStyle>
          <a:p>
            <a:pPr>
              <a:defRPr/>
            </a:pPr>
            <a:fld id="{1B563FE6-4E3B-4989-8A72-64E9A56C8017}" type="slidenum">
              <a:rPr lang="it-IT" altLang="it-IT"/>
              <a:pPr>
                <a:defRPr/>
              </a:pPr>
              <a:t>‹N›</a:t>
            </a:fld>
            <a:endParaRPr lang="it-IT" altLang="it-IT"/>
          </a:p>
        </p:txBody>
      </p:sp>
    </p:spTree>
    <p:extLst>
      <p:ext uri="{BB962C8B-B14F-4D97-AF65-F5344CB8AC3E}">
        <p14:creationId xmlns:p14="http://schemas.microsoft.com/office/powerpoint/2010/main" val="9408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7">
            <a:extLst>
              <a:ext uri="{FF2B5EF4-FFF2-40B4-BE49-F238E27FC236}">
                <a16:creationId xmlns:a16="http://schemas.microsoft.com/office/drawing/2014/main" id="{3FE71685-A160-4D1A-AF11-81C7D1DCB08A}"/>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89D7FAB2-0FB8-461A-BE06-A113C8834FF3}"/>
              </a:ext>
            </a:extLst>
          </p:cNvPr>
          <p:cNvSpPr>
            <a:spLocks noGrp="1" noChangeArrowheads="1"/>
          </p:cNvSpPr>
          <p:nvPr>
            <p:ph type="dt" idx="11"/>
          </p:nvPr>
        </p:nvSpPr>
        <p:spPr>
          <a:ln/>
        </p:spPr>
        <p:txBody>
          <a:bodyPr/>
          <a:lstStyle>
            <a:lvl1pPr>
              <a:defRPr/>
            </a:lvl1pPr>
          </a:lstStyle>
          <a:p>
            <a:pPr>
              <a:defRPr/>
            </a:pPr>
            <a:fld id="{CC41E130-CD30-45EE-8B04-AD9360DF78B4}" type="datetime1">
              <a:rPr lang="it-IT"/>
              <a:pPr>
                <a:defRPr/>
              </a:pPr>
              <a:t>02/10/2024</a:t>
            </a:fld>
            <a:endParaRPr lang="it-IT"/>
          </a:p>
        </p:txBody>
      </p:sp>
      <p:sp>
        <p:nvSpPr>
          <p:cNvPr id="7" name="Rectangle 8">
            <a:extLst>
              <a:ext uri="{FF2B5EF4-FFF2-40B4-BE49-F238E27FC236}">
                <a16:creationId xmlns:a16="http://schemas.microsoft.com/office/drawing/2014/main" id="{920A69F8-9FAB-455D-B32A-664AB3020F00}"/>
              </a:ext>
            </a:extLst>
          </p:cNvPr>
          <p:cNvSpPr>
            <a:spLocks noGrp="1" noChangeArrowheads="1"/>
          </p:cNvSpPr>
          <p:nvPr>
            <p:ph type="sldNum" idx="12"/>
          </p:nvPr>
        </p:nvSpPr>
        <p:spPr>
          <a:ln/>
        </p:spPr>
        <p:txBody>
          <a:bodyPr/>
          <a:lstStyle>
            <a:lvl1pPr>
              <a:defRPr/>
            </a:lvl1pPr>
          </a:lstStyle>
          <a:p>
            <a:pPr>
              <a:defRPr/>
            </a:pPr>
            <a:fld id="{810B5F3F-A37F-4C57-8D47-EAB7C36195B7}" type="slidenum">
              <a:rPr lang="it-IT" altLang="it-IT"/>
              <a:pPr>
                <a:defRPr/>
              </a:pPr>
              <a:t>‹N›</a:t>
            </a:fld>
            <a:endParaRPr lang="it-IT" altLang="it-IT"/>
          </a:p>
        </p:txBody>
      </p:sp>
    </p:spTree>
    <p:extLst>
      <p:ext uri="{BB962C8B-B14F-4D97-AF65-F5344CB8AC3E}">
        <p14:creationId xmlns:p14="http://schemas.microsoft.com/office/powerpoint/2010/main" val="232323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7">
            <a:extLst>
              <a:ext uri="{FF2B5EF4-FFF2-40B4-BE49-F238E27FC236}">
                <a16:creationId xmlns:a16="http://schemas.microsoft.com/office/drawing/2014/main" id="{F88D144A-0FD4-4F55-B37C-DE88BA6DBE2E}"/>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0C5A6F89-084C-4E96-B69A-4A1FED0322CE}"/>
              </a:ext>
            </a:extLst>
          </p:cNvPr>
          <p:cNvSpPr>
            <a:spLocks noGrp="1" noChangeArrowheads="1"/>
          </p:cNvSpPr>
          <p:nvPr>
            <p:ph type="dt" idx="11"/>
          </p:nvPr>
        </p:nvSpPr>
        <p:spPr>
          <a:ln/>
        </p:spPr>
        <p:txBody>
          <a:bodyPr/>
          <a:lstStyle>
            <a:lvl1pPr>
              <a:defRPr/>
            </a:lvl1pPr>
          </a:lstStyle>
          <a:p>
            <a:pPr>
              <a:defRPr/>
            </a:pPr>
            <a:fld id="{CAF76099-5DAC-49CB-8BFA-CC591922B0E9}" type="datetime1">
              <a:rPr lang="it-IT"/>
              <a:pPr>
                <a:defRPr/>
              </a:pPr>
              <a:t>02/10/2024</a:t>
            </a:fld>
            <a:endParaRPr lang="it-IT"/>
          </a:p>
        </p:txBody>
      </p:sp>
      <p:sp>
        <p:nvSpPr>
          <p:cNvPr id="7" name="Rectangle 8">
            <a:extLst>
              <a:ext uri="{FF2B5EF4-FFF2-40B4-BE49-F238E27FC236}">
                <a16:creationId xmlns:a16="http://schemas.microsoft.com/office/drawing/2014/main" id="{4463AE4B-3ECE-4154-B76A-3847F8512575}"/>
              </a:ext>
            </a:extLst>
          </p:cNvPr>
          <p:cNvSpPr>
            <a:spLocks noGrp="1" noChangeArrowheads="1"/>
          </p:cNvSpPr>
          <p:nvPr>
            <p:ph type="sldNum" idx="12"/>
          </p:nvPr>
        </p:nvSpPr>
        <p:spPr>
          <a:ln/>
        </p:spPr>
        <p:txBody>
          <a:bodyPr/>
          <a:lstStyle>
            <a:lvl1pPr>
              <a:defRPr/>
            </a:lvl1pPr>
          </a:lstStyle>
          <a:p>
            <a:pPr>
              <a:defRPr/>
            </a:pPr>
            <a:fld id="{C4E9C399-31A8-492C-AA20-E6A6376A5FC0}" type="slidenum">
              <a:rPr lang="it-IT" altLang="it-IT"/>
              <a:pPr>
                <a:defRPr/>
              </a:pPr>
              <a:t>‹N›</a:t>
            </a:fld>
            <a:endParaRPr lang="it-IT" altLang="it-IT"/>
          </a:p>
        </p:txBody>
      </p:sp>
    </p:spTree>
    <p:extLst>
      <p:ext uri="{BB962C8B-B14F-4D97-AF65-F5344CB8AC3E}">
        <p14:creationId xmlns:p14="http://schemas.microsoft.com/office/powerpoint/2010/main" val="23801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C345B613-4D7F-4B6D-BDD5-163F78740DC6}"/>
              </a:ext>
            </a:extLst>
          </p:cNvPr>
          <p:cNvGrpSpPr>
            <a:grpSpLocks/>
          </p:cNvGrpSpPr>
          <p:nvPr/>
        </p:nvGrpSpPr>
        <p:grpSpPr bwMode="auto">
          <a:xfrm>
            <a:off x="0" y="6096000"/>
            <a:ext cx="9139238" cy="757238"/>
            <a:chOff x="0" y="3840"/>
            <a:chExt cx="5757" cy="477"/>
          </a:xfrm>
        </p:grpSpPr>
        <p:sp>
          <p:nvSpPr>
            <p:cNvPr id="2" name="Rectangle 2">
              <a:extLst>
                <a:ext uri="{FF2B5EF4-FFF2-40B4-BE49-F238E27FC236}">
                  <a16:creationId xmlns:a16="http://schemas.microsoft.com/office/drawing/2014/main" id="{D0439EFB-E94F-4190-B33E-6A59CCBFF40F}"/>
                </a:ext>
              </a:extLst>
            </p:cNvPr>
            <p:cNvSpPr>
              <a:spLocks noChangeArrowheads="1"/>
            </p:cNvSpPr>
            <p:nvPr/>
          </p:nvSpPr>
          <p:spPr bwMode="auto">
            <a:xfrm>
              <a:off x="0" y="3984"/>
              <a:ext cx="5757" cy="333"/>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1033" name="Rectangle 3">
              <a:extLst>
                <a:ext uri="{FF2B5EF4-FFF2-40B4-BE49-F238E27FC236}">
                  <a16:creationId xmlns:a16="http://schemas.microsoft.com/office/drawing/2014/main" id="{07F1A47E-6061-49C8-8271-7FE6F8D1103E}"/>
                </a:ext>
              </a:extLst>
            </p:cNvPr>
            <p:cNvSpPr>
              <a:spLocks noChangeArrowheads="1"/>
            </p:cNvSpPr>
            <p:nvPr/>
          </p:nvSpPr>
          <p:spPr bwMode="auto">
            <a:xfrm>
              <a:off x="768" y="3840"/>
              <a:ext cx="4989" cy="477"/>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grpSp>
      <p:sp>
        <p:nvSpPr>
          <p:cNvPr id="1027" name="Rectangle 4">
            <a:extLst>
              <a:ext uri="{FF2B5EF4-FFF2-40B4-BE49-F238E27FC236}">
                <a16:creationId xmlns:a16="http://schemas.microsoft.com/office/drawing/2014/main" id="{AF556F5D-67DC-4B8C-AAA3-323FC799EDCA}"/>
              </a:ext>
            </a:extLst>
          </p:cNvPr>
          <p:cNvSpPr>
            <a:spLocks noGrp="1" noChangeArrowheads="1"/>
          </p:cNvSpPr>
          <p:nvPr>
            <p:ph type="title"/>
          </p:nvPr>
        </p:nvSpPr>
        <p:spPr bwMode="auto">
          <a:xfrm>
            <a:off x="1116013" y="409575"/>
            <a:ext cx="75549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 titolo</a:t>
            </a:r>
          </a:p>
        </p:txBody>
      </p:sp>
      <p:sp>
        <p:nvSpPr>
          <p:cNvPr id="1028" name="Rectangle 5">
            <a:extLst>
              <a:ext uri="{FF2B5EF4-FFF2-40B4-BE49-F238E27FC236}">
                <a16:creationId xmlns:a16="http://schemas.microsoft.com/office/drawing/2014/main" id="{A4D69F02-1157-4AF4-8DCA-E1C47C5134AF}"/>
              </a:ext>
            </a:extLst>
          </p:cNvPr>
          <p:cNvSpPr>
            <a:spLocks noGrp="1" noChangeArrowheads="1"/>
          </p:cNvSpPr>
          <p:nvPr>
            <p:ph type="body" idx="1"/>
          </p:nvPr>
        </p:nvSpPr>
        <p:spPr bwMode="auto">
          <a:xfrm>
            <a:off x="1116013" y="1752600"/>
            <a:ext cx="7554912"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31" name="Rectangle 7">
            <a:extLst>
              <a:ext uri="{FF2B5EF4-FFF2-40B4-BE49-F238E27FC236}">
                <a16:creationId xmlns:a16="http://schemas.microsoft.com/office/drawing/2014/main" id="{0D4A3C4B-2834-429A-99D5-1BD733BA7F67}"/>
              </a:ext>
            </a:extLst>
          </p:cNvPr>
          <p:cNvSpPr>
            <a:spLocks noGrp="1" noChangeArrowheads="1"/>
          </p:cNvSpPr>
          <p:nvPr>
            <p:ph type="ftr"/>
          </p:nvPr>
        </p:nvSpPr>
        <p:spPr bwMode="auto">
          <a:xfrm>
            <a:off x="1258888" y="6283325"/>
            <a:ext cx="5041900"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a:latin typeface="Arial" charset="0"/>
                <a:ea typeface="ＭＳ Ｐゴシック" pitchFamily="34" charset="-128"/>
                <a:cs typeface="+mn-cs"/>
              </a:defRPr>
            </a:lvl1pPr>
          </a:lstStyle>
          <a:p>
            <a:pPr>
              <a:defRPr/>
            </a:pPr>
            <a:r>
              <a:rPr lang="it-IT"/>
              <a:t>Fabio Sciubba, PhD        La Sapienza, Roma</a:t>
            </a:r>
          </a:p>
        </p:txBody>
      </p:sp>
      <p:sp>
        <p:nvSpPr>
          <p:cNvPr id="1030" name="Rectangle 6">
            <a:extLst>
              <a:ext uri="{FF2B5EF4-FFF2-40B4-BE49-F238E27FC236}">
                <a16:creationId xmlns:a16="http://schemas.microsoft.com/office/drawing/2014/main" id="{8FD16AD8-FD42-4A2B-9457-5650397D2264}"/>
              </a:ext>
            </a:extLst>
          </p:cNvPr>
          <p:cNvSpPr>
            <a:spLocks noGrp="1" noChangeArrowheads="1"/>
          </p:cNvSpPr>
          <p:nvPr>
            <p:ph type="dt"/>
          </p:nvPr>
        </p:nvSpPr>
        <p:spPr bwMode="auto">
          <a:xfrm>
            <a:off x="6416675" y="6283325"/>
            <a:ext cx="1900238"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defRPr sz="1800">
                <a:latin typeface="Arial" pitchFamily="34" charset="0"/>
                <a:ea typeface="ＭＳ Ｐゴシック" charset="-128"/>
              </a:defRPr>
            </a:lvl1pPr>
          </a:lstStyle>
          <a:p>
            <a:pPr>
              <a:defRPr/>
            </a:pPr>
            <a:fld id="{343EE87F-C107-47D7-B9AA-04840080FC3B}" type="datetime1">
              <a:rPr lang="it-IT"/>
              <a:pPr>
                <a:defRPr/>
              </a:pPr>
              <a:t>02/10/2024</a:t>
            </a:fld>
            <a:endParaRPr lang="it-IT"/>
          </a:p>
        </p:txBody>
      </p:sp>
      <p:sp>
        <p:nvSpPr>
          <p:cNvPr id="1032" name="Rectangle 8">
            <a:extLst>
              <a:ext uri="{FF2B5EF4-FFF2-40B4-BE49-F238E27FC236}">
                <a16:creationId xmlns:a16="http://schemas.microsoft.com/office/drawing/2014/main" id="{6EBD005D-C31C-4006-90B1-8999CAC53E43}"/>
              </a:ext>
            </a:extLst>
          </p:cNvPr>
          <p:cNvSpPr>
            <a:spLocks noGrp="1" noChangeArrowheads="1"/>
          </p:cNvSpPr>
          <p:nvPr>
            <p:ph type="sldNum"/>
          </p:nvPr>
        </p:nvSpPr>
        <p:spPr bwMode="auto">
          <a:xfrm>
            <a:off x="8426450" y="6292850"/>
            <a:ext cx="5381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SzPct val="100000"/>
              <a:defRPr sz="1800"/>
            </a:lvl1pPr>
          </a:lstStyle>
          <a:p>
            <a:pPr>
              <a:defRPr/>
            </a:pPr>
            <a:fld id="{D0A89394-4767-4A0C-84C7-9C14FAAD862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mj-lt"/>
          <a:ea typeface="+mj-ea"/>
          <a:cs typeface="ＭＳ Ｐゴシック" charset="0"/>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5pPr>
      <a:lvl6pPr marL="25146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ＭＳ Ｐゴシック"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6043415-D199-4C15-A656-B43C5A3D6912}"/>
              </a:ext>
            </a:extLst>
          </p:cNvPr>
          <p:cNvSpPr>
            <a:spLocks noChangeArrowheads="1"/>
          </p:cNvSpPr>
          <p:nvPr/>
        </p:nvSpPr>
        <p:spPr bwMode="auto">
          <a:xfrm>
            <a:off x="0" y="0"/>
            <a:ext cx="9144000" cy="3429000"/>
          </a:xfrm>
          <a:prstGeom prst="rect">
            <a:avLst/>
          </a:pr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pic>
        <p:nvPicPr>
          <p:cNvPr id="4099" name="Picture 4">
            <a:extLst>
              <a:ext uri="{FF2B5EF4-FFF2-40B4-BE49-F238E27FC236}">
                <a16:creationId xmlns:a16="http://schemas.microsoft.com/office/drawing/2014/main" id="{B323D055-E7AB-42E1-81BD-6F0F4C842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9144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0" name="Picture 7">
            <a:extLst>
              <a:ext uri="{FF2B5EF4-FFF2-40B4-BE49-F238E27FC236}">
                <a16:creationId xmlns:a16="http://schemas.microsoft.com/office/drawing/2014/main" id="{065E0552-8582-4C37-8527-14EAEB82A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1" name="Text Box 9">
            <a:extLst>
              <a:ext uri="{FF2B5EF4-FFF2-40B4-BE49-F238E27FC236}">
                <a16:creationId xmlns:a16="http://schemas.microsoft.com/office/drawing/2014/main" id="{19F695BA-3F6D-45C3-AA84-BDA78F4073D1}"/>
              </a:ext>
            </a:extLst>
          </p:cNvPr>
          <p:cNvSpPr txBox="1">
            <a:spLocks noChangeArrowheads="1"/>
          </p:cNvSpPr>
          <p:nvPr/>
        </p:nvSpPr>
        <p:spPr bwMode="auto">
          <a:xfrm>
            <a:off x="881063" y="1341438"/>
            <a:ext cx="76517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algn="ctr">
              <a:buSzPct val="100000"/>
            </a:pPr>
            <a:r>
              <a:rPr lang="it-IT" altLang="it-IT" sz="8000" baseline="30000" dirty="0"/>
              <a:t>Biologia Farmaceutica</a:t>
            </a:r>
            <a:endParaRPr lang="it-IT" altLang="it-IT" sz="8000" dirty="0"/>
          </a:p>
          <a:p>
            <a:pPr algn="ctr">
              <a:buSzPct val="100000"/>
            </a:pPr>
            <a:r>
              <a:rPr lang="it-IT" altLang="it-IT" dirty="0"/>
              <a:t> Prof. Fabio Sciubba</a:t>
            </a:r>
            <a:endParaRPr lang="it-IT" altLang="it-IT"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92EE9DD7-8C96-4354-A8DF-A32F7BBB0B6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012" t="4265" r="7276" b="26697"/>
          <a:stretch/>
        </p:blipFill>
        <p:spPr>
          <a:xfrm>
            <a:off x="1159193" y="980728"/>
            <a:ext cx="6825614" cy="5105212"/>
          </a:xfrm>
        </p:spPr>
      </p:pic>
      <p:sp>
        <p:nvSpPr>
          <p:cNvPr id="3" name="CasellaDiTesto 1">
            <a:extLst>
              <a:ext uri="{FF2B5EF4-FFF2-40B4-BE49-F238E27FC236}">
                <a16:creationId xmlns:a16="http://schemas.microsoft.com/office/drawing/2014/main" id="{D20DEDE3-D799-4545-BC01-7A5CD6737295}"/>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0BF5CB-BCE9-48A8-8AA3-6CE13D68C397}"/>
              </a:ext>
            </a:extLst>
          </p:cNvPr>
          <p:cNvSpPr txBox="1"/>
          <p:nvPr/>
        </p:nvSpPr>
        <p:spPr>
          <a:xfrm>
            <a:off x="3210089" y="611396"/>
            <a:ext cx="2723823" cy="369332"/>
          </a:xfrm>
          <a:prstGeom prst="rect">
            <a:avLst/>
          </a:prstGeom>
          <a:noFill/>
        </p:spPr>
        <p:txBody>
          <a:bodyPr wrap="none" rtlCol="0">
            <a:spAutoFit/>
          </a:bodyPr>
          <a:lstStyle/>
          <a:p>
            <a:r>
              <a:rPr lang="it-IT" sz="1800" dirty="0">
                <a:solidFill>
                  <a:schemeClr val="tx1"/>
                </a:solidFill>
              </a:rPr>
              <a:t>Modello a mosaico fluido</a:t>
            </a:r>
            <a:endParaRPr lang="en-GB" sz="1800" dirty="0">
              <a:solidFill>
                <a:schemeClr val="tx1"/>
              </a:solidFill>
            </a:endParaRPr>
          </a:p>
        </p:txBody>
      </p:sp>
      <p:pic>
        <p:nvPicPr>
          <p:cNvPr id="5" name="Segnaposto contenuto 2">
            <a:extLst>
              <a:ext uri="{FF2B5EF4-FFF2-40B4-BE49-F238E27FC236}">
                <a16:creationId xmlns:a16="http://schemas.microsoft.com/office/drawing/2014/main" id="{4E516CBE-C7DD-4FBC-A535-89353DC4A861}"/>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3210089" y="611396"/>
            <a:ext cx="2723823" cy="369332"/>
          </a:xfrm>
          <a:prstGeom prst="rect">
            <a:avLst/>
          </a:prstGeom>
          <a:noFill/>
        </p:spPr>
        <p:txBody>
          <a:bodyPr wrap="none" rtlCol="0">
            <a:spAutoFit/>
          </a:bodyPr>
          <a:lstStyle/>
          <a:p>
            <a:r>
              <a:rPr lang="it-IT" sz="1800" dirty="0">
                <a:solidFill>
                  <a:schemeClr val="tx1"/>
                </a:solidFill>
              </a:rPr>
              <a:t>Modello a mosaico fluido</a:t>
            </a:r>
            <a:endParaRPr lang="en-GB" sz="1800" dirty="0">
              <a:solidFill>
                <a:schemeClr val="tx1"/>
              </a:solidFill>
            </a:endParaRPr>
          </a:p>
        </p:txBody>
      </p:sp>
      <p:sp>
        <p:nvSpPr>
          <p:cNvPr id="6" name="CasellaDiTesto 5">
            <a:extLst>
              <a:ext uri="{FF2B5EF4-FFF2-40B4-BE49-F238E27FC236}">
                <a16:creationId xmlns:a16="http://schemas.microsoft.com/office/drawing/2014/main" id="{D0D7CCCA-F320-44F8-91EC-A06E31C415EF}"/>
              </a:ext>
            </a:extLst>
          </p:cNvPr>
          <p:cNvSpPr txBox="1"/>
          <p:nvPr/>
        </p:nvSpPr>
        <p:spPr>
          <a:xfrm>
            <a:off x="323528" y="1412776"/>
            <a:ext cx="8568952" cy="3970318"/>
          </a:xfrm>
          <a:prstGeom prst="rect">
            <a:avLst/>
          </a:prstGeom>
          <a:noFill/>
        </p:spPr>
        <p:txBody>
          <a:bodyPr wrap="square" rtlCol="0">
            <a:spAutoFit/>
          </a:bodyPr>
          <a:lstStyle/>
          <a:p>
            <a:pPr algn="just"/>
            <a:r>
              <a:rPr lang="it-IT" sz="1800" dirty="0">
                <a:solidFill>
                  <a:schemeClr val="tx1"/>
                </a:solidFill>
              </a:rPr>
              <a:t>Mentre l’esperimento di prima ha mostrato come fosse possibile per le proteine di spostarsi lungo la membrana, bisogna ricordarsi come alcune di queste siano ancorate al citoscheletro o alla matrice extracellulare.</a:t>
            </a:r>
          </a:p>
          <a:p>
            <a:pPr algn="just"/>
            <a:endParaRPr lang="it-IT" sz="1800" dirty="0">
              <a:solidFill>
                <a:schemeClr val="tx1"/>
              </a:solidFill>
            </a:endParaRPr>
          </a:p>
          <a:p>
            <a:pPr algn="just"/>
            <a:r>
              <a:rPr lang="it-IT" sz="1800" dirty="0">
                <a:solidFill>
                  <a:schemeClr val="tx1"/>
                </a:solidFill>
              </a:rPr>
              <a:t>Sono necessari vari accorgimenti per mantenere la membrana fluida al punto ottimale, soprattutto per quanto riguarda la temperatura che influenza molto la mobilità delle catene lipidiche.</a:t>
            </a:r>
          </a:p>
          <a:p>
            <a:pPr algn="just"/>
            <a:endParaRPr lang="it-IT" sz="1800" dirty="0">
              <a:solidFill>
                <a:schemeClr val="tx1"/>
              </a:solidFill>
            </a:endParaRPr>
          </a:p>
          <a:p>
            <a:pPr algn="just"/>
            <a:r>
              <a:rPr lang="it-IT" sz="1800" dirty="0">
                <a:solidFill>
                  <a:schemeClr val="tx1"/>
                </a:solidFill>
              </a:rPr>
              <a:t>Uno di questi accorgimenti è l’uso di acidi grassi con un certo grado di insaturazione. A minori temperature sono più abbondanti quelli </a:t>
            </a:r>
            <a:r>
              <a:rPr lang="it-IT" sz="1800" dirty="0" err="1">
                <a:solidFill>
                  <a:schemeClr val="tx1"/>
                </a:solidFill>
              </a:rPr>
              <a:t>poliinsaturi</a:t>
            </a:r>
            <a:r>
              <a:rPr lang="it-IT" sz="1800" dirty="0">
                <a:solidFill>
                  <a:schemeClr val="tx1"/>
                </a:solidFill>
              </a:rPr>
              <a:t> (es. acidi grassi polinsaturi </a:t>
            </a:r>
            <a:r>
              <a:rPr lang="el-GR" sz="1800" dirty="0">
                <a:solidFill>
                  <a:schemeClr val="tx1"/>
                </a:solidFill>
              </a:rPr>
              <a:t>ω</a:t>
            </a:r>
            <a:r>
              <a:rPr lang="it-IT" sz="1800" dirty="0">
                <a:solidFill>
                  <a:schemeClr val="tx1"/>
                </a:solidFill>
              </a:rPr>
              <a:t>-3 nei pesci).</a:t>
            </a:r>
          </a:p>
          <a:p>
            <a:pPr algn="just"/>
            <a:endParaRPr lang="it-IT" sz="1800" dirty="0">
              <a:solidFill>
                <a:schemeClr val="tx1"/>
              </a:solidFill>
            </a:endParaRPr>
          </a:p>
          <a:p>
            <a:pPr algn="just"/>
            <a:r>
              <a:rPr lang="it-IT" sz="1800" dirty="0">
                <a:solidFill>
                  <a:schemeClr val="tx1"/>
                </a:solidFill>
              </a:rPr>
              <a:t>Il rapporto saturo/insaturo è strettamente controllato ed è funzione sia dell’ambiente che delle stagioni di crescita.</a:t>
            </a:r>
          </a:p>
        </p:txBody>
      </p:sp>
    </p:spTree>
    <p:extLst>
      <p:ext uri="{BB962C8B-B14F-4D97-AF65-F5344CB8AC3E}">
        <p14:creationId xmlns:p14="http://schemas.microsoft.com/office/powerpoint/2010/main" val="296844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3210089" y="611396"/>
            <a:ext cx="2723823" cy="369332"/>
          </a:xfrm>
          <a:prstGeom prst="rect">
            <a:avLst/>
          </a:prstGeom>
          <a:noFill/>
        </p:spPr>
        <p:txBody>
          <a:bodyPr wrap="none" rtlCol="0">
            <a:spAutoFit/>
          </a:bodyPr>
          <a:lstStyle/>
          <a:p>
            <a:r>
              <a:rPr lang="it-IT" sz="1800" dirty="0">
                <a:solidFill>
                  <a:schemeClr val="tx1"/>
                </a:solidFill>
              </a:rPr>
              <a:t>Modello a mosaico fluido</a:t>
            </a:r>
            <a:endParaRPr lang="en-GB" sz="1800" dirty="0">
              <a:solidFill>
                <a:schemeClr val="tx1"/>
              </a:solidFill>
            </a:endParaRPr>
          </a:p>
        </p:txBody>
      </p:sp>
      <p:sp>
        <p:nvSpPr>
          <p:cNvPr id="6" name="CasellaDiTesto 5">
            <a:extLst>
              <a:ext uri="{FF2B5EF4-FFF2-40B4-BE49-F238E27FC236}">
                <a16:creationId xmlns:a16="http://schemas.microsoft.com/office/drawing/2014/main" id="{D0D7CCCA-F320-44F8-91EC-A06E31C415EF}"/>
              </a:ext>
            </a:extLst>
          </p:cNvPr>
          <p:cNvSpPr txBox="1"/>
          <p:nvPr/>
        </p:nvSpPr>
        <p:spPr>
          <a:xfrm>
            <a:off x="287524" y="1412776"/>
            <a:ext cx="8568952" cy="1200329"/>
          </a:xfrm>
          <a:prstGeom prst="rect">
            <a:avLst/>
          </a:prstGeom>
          <a:noFill/>
        </p:spPr>
        <p:txBody>
          <a:bodyPr wrap="square" rtlCol="0">
            <a:spAutoFit/>
          </a:bodyPr>
          <a:lstStyle/>
          <a:p>
            <a:pPr algn="just"/>
            <a:r>
              <a:rPr lang="it-IT" sz="1800" dirty="0">
                <a:solidFill>
                  <a:schemeClr val="tx1"/>
                </a:solidFill>
              </a:rPr>
              <a:t>Un eccesso di fluidità può essere contrastato dall’inserimento di steroli (es. il colesterolo negli animali) che irrigidiscono la membrana cellulare. Contemporaneamente sono in grado di fungere da "spaziatori" e quindi evitare una solidificazione non voluta.</a:t>
            </a:r>
          </a:p>
        </p:txBody>
      </p:sp>
      <p:sp>
        <p:nvSpPr>
          <p:cNvPr id="7" name="CasellaDiTesto 6">
            <a:extLst>
              <a:ext uri="{FF2B5EF4-FFF2-40B4-BE49-F238E27FC236}">
                <a16:creationId xmlns:a16="http://schemas.microsoft.com/office/drawing/2014/main" id="{C226CAD2-3300-4AF3-A84B-945FBD41439D}"/>
              </a:ext>
            </a:extLst>
          </p:cNvPr>
          <p:cNvSpPr txBox="1"/>
          <p:nvPr/>
        </p:nvSpPr>
        <p:spPr>
          <a:xfrm>
            <a:off x="36004" y="5831106"/>
            <a:ext cx="4572000" cy="415498"/>
          </a:xfrm>
          <a:prstGeom prst="rect">
            <a:avLst/>
          </a:prstGeom>
          <a:noFill/>
        </p:spPr>
        <p:txBody>
          <a:bodyPr wrap="square">
            <a:spAutoFit/>
          </a:bodyPr>
          <a:lstStyle/>
          <a:p>
            <a:r>
              <a:rPr lang="en-GB" sz="1050" dirty="0">
                <a:solidFill>
                  <a:schemeClr val="tx1"/>
                </a:solidFill>
              </a:rPr>
              <a:t>https://documen.site/download/strulura-della-cellula-la-membrana-cellulare_pdf</a:t>
            </a:r>
          </a:p>
        </p:txBody>
      </p:sp>
      <p:pic>
        <p:nvPicPr>
          <p:cNvPr id="1026" name="Picture 2" descr="Strulura della cellula: la membrana cellulare">
            <a:extLst>
              <a:ext uri="{FF2B5EF4-FFF2-40B4-BE49-F238E27FC236}">
                <a16:creationId xmlns:a16="http://schemas.microsoft.com/office/drawing/2014/main" id="{687AA823-BE3D-4C41-A463-BEAB6C73D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414" y="2492896"/>
            <a:ext cx="4571999" cy="324852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8472889-7A69-45B2-8EB7-5904B74492BD}"/>
              </a:ext>
            </a:extLst>
          </p:cNvPr>
          <p:cNvSpPr txBox="1"/>
          <p:nvPr/>
        </p:nvSpPr>
        <p:spPr>
          <a:xfrm>
            <a:off x="287524" y="2924944"/>
            <a:ext cx="4284476" cy="2585323"/>
          </a:xfrm>
          <a:prstGeom prst="rect">
            <a:avLst/>
          </a:prstGeom>
          <a:noFill/>
        </p:spPr>
        <p:txBody>
          <a:bodyPr wrap="square" rtlCol="0">
            <a:spAutoFit/>
          </a:bodyPr>
          <a:lstStyle/>
          <a:p>
            <a:pPr algn="just"/>
            <a:r>
              <a:rPr lang="it-IT" sz="1800" dirty="0">
                <a:solidFill>
                  <a:schemeClr val="tx1"/>
                </a:solidFill>
              </a:rPr>
              <a:t>In generale i doppi strati aborrono estremità libere, e cercano sempre di avere una topologia chiusa formando vescicole.</a:t>
            </a:r>
          </a:p>
          <a:p>
            <a:pPr algn="just"/>
            <a:endParaRPr lang="it-IT" sz="1800" dirty="0">
              <a:solidFill>
                <a:schemeClr val="tx1"/>
              </a:solidFill>
            </a:endParaRPr>
          </a:p>
          <a:p>
            <a:pPr algn="just"/>
            <a:r>
              <a:rPr lang="it-IT" sz="1800" dirty="0">
                <a:solidFill>
                  <a:schemeClr val="tx1"/>
                </a:solidFill>
              </a:rPr>
              <a:t>Sono altresì in grado di fondersi tra loro e di creare estroflessioni a comando per poter trasportare materiale, es. da e per l’apparato del Golgi.</a:t>
            </a:r>
            <a:endParaRPr lang="en-GB" sz="1800" dirty="0">
              <a:solidFill>
                <a:schemeClr val="tx1"/>
              </a:solidFill>
            </a:endParaRPr>
          </a:p>
        </p:txBody>
      </p:sp>
    </p:spTree>
    <p:extLst>
      <p:ext uri="{BB962C8B-B14F-4D97-AF65-F5344CB8AC3E}">
        <p14:creationId xmlns:p14="http://schemas.microsoft.com/office/powerpoint/2010/main" val="380187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2">
            <a:extLst>
              <a:ext uri="{FF2B5EF4-FFF2-40B4-BE49-F238E27FC236}">
                <a16:creationId xmlns:a16="http://schemas.microsoft.com/office/drawing/2014/main" id="{FF9AD572-0A79-493C-8088-5C291301AD4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640" t="5223" r="7631" b="30702"/>
          <a:stretch/>
        </p:blipFill>
        <p:spPr>
          <a:xfrm>
            <a:off x="3419872" y="2473946"/>
            <a:ext cx="5616624" cy="3547341"/>
          </a:xfrm>
        </p:spPr>
      </p:pic>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CEEB8888-1470-4253-AFEF-DE74DC338D7C}"/>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4072227A-6573-4D34-AC65-994FF3EEB625}"/>
              </a:ext>
            </a:extLst>
          </p:cNvPr>
          <p:cNvSpPr txBox="1"/>
          <p:nvPr/>
        </p:nvSpPr>
        <p:spPr>
          <a:xfrm>
            <a:off x="269522" y="1412776"/>
            <a:ext cx="8604956" cy="1200329"/>
          </a:xfrm>
          <a:prstGeom prst="rect">
            <a:avLst/>
          </a:prstGeom>
          <a:noFill/>
        </p:spPr>
        <p:txBody>
          <a:bodyPr wrap="square" rtlCol="0">
            <a:spAutoFit/>
          </a:bodyPr>
          <a:lstStyle/>
          <a:p>
            <a:pPr algn="just"/>
            <a:r>
              <a:rPr lang="it-IT" sz="1800" dirty="0">
                <a:solidFill>
                  <a:schemeClr val="tx1"/>
                </a:solidFill>
              </a:rPr>
              <a:t>Per quanto indispensabile, il doppio strato fosfolipidico, di per sé, sarebbe condannato all’inutilità… sono le proteine al suo interno, definite proteine di membrana, a renderlo un elemento attivo nell’attività cellulare e non un semplice involucro.</a:t>
            </a:r>
          </a:p>
        </p:txBody>
      </p:sp>
      <p:sp>
        <p:nvSpPr>
          <p:cNvPr id="2" name="CasellaDiTesto 1">
            <a:extLst>
              <a:ext uri="{FF2B5EF4-FFF2-40B4-BE49-F238E27FC236}">
                <a16:creationId xmlns:a16="http://schemas.microsoft.com/office/drawing/2014/main" id="{1F71EC30-EAF3-439A-93EA-BC14F38AE9BE}"/>
              </a:ext>
            </a:extLst>
          </p:cNvPr>
          <p:cNvSpPr txBox="1"/>
          <p:nvPr/>
        </p:nvSpPr>
        <p:spPr>
          <a:xfrm>
            <a:off x="323528" y="2924944"/>
            <a:ext cx="3096344" cy="646331"/>
          </a:xfrm>
          <a:prstGeom prst="rect">
            <a:avLst/>
          </a:prstGeom>
          <a:noFill/>
        </p:spPr>
        <p:txBody>
          <a:bodyPr wrap="square" rtlCol="0">
            <a:spAutoFit/>
          </a:bodyPr>
          <a:lstStyle/>
          <a:p>
            <a:r>
              <a:rPr lang="it-IT" sz="1800" dirty="0">
                <a:solidFill>
                  <a:schemeClr val="tx1"/>
                </a:solidFill>
              </a:rPr>
              <a:t>Nota: questo è il leitmotiv della biologia…</a:t>
            </a:r>
            <a:endParaRPr lang="en-GB" sz="1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2">
            <a:extLst>
              <a:ext uri="{FF2B5EF4-FFF2-40B4-BE49-F238E27FC236}">
                <a16:creationId xmlns:a16="http://schemas.microsoft.com/office/drawing/2014/main" id="{FF9AD572-0A79-493C-8088-5C291301AD4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640" t="5223" r="7631" b="30702"/>
          <a:stretch/>
        </p:blipFill>
        <p:spPr>
          <a:xfrm>
            <a:off x="3419872" y="2204864"/>
            <a:ext cx="5616624" cy="3547341"/>
          </a:xfrm>
        </p:spPr>
      </p:pic>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CEEB8888-1470-4253-AFEF-DE74DC338D7C}"/>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4072227A-6573-4D34-AC65-994FF3EEB625}"/>
              </a:ext>
            </a:extLst>
          </p:cNvPr>
          <p:cNvSpPr txBox="1"/>
          <p:nvPr/>
        </p:nvSpPr>
        <p:spPr>
          <a:xfrm>
            <a:off x="107505" y="1412776"/>
            <a:ext cx="8928991" cy="646331"/>
          </a:xfrm>
          <a:prstGeom prst="rect">
            <a:avLst/>
          </a:prstGeom>
          <a:noFill/>
        </p:spPr>
        <p:txBody>
          <a:bodyPr wrap="square" rtlCol="0">
            <a:spAutoFit/>
          </a:bodyPr>
          <a:lstStyle/>
          <a:p>
            <a:pPr algn="just"/>
            <a:r>
              <a:rPr lang="it-IT" sz="1800" dirty="0">
                <a:solidFill>
                  <a:schemeClr val="tx1"/>
                </a:solidFill>
              </a:rPr>
              <a:t>Esistono due grandi categorie di proteine di membrana: quelle </a:t>
            </a:r>
            <a:r>
              <a:rPr lang="it-IT" sz="1800" i="1" dirty="0">
                <a:solidFill>
                  <a:schemeClr val="tx1"/>
                </a:solidFill>
              </a:rPr>
              <a:t>periferiche</a:t>
            </a:r>
            <a:r>
              <a:rPr lang="it-IT" sz="1800" dirty="0">
                <a:solidFill>
                  <a:schemeClr val="tx1"/>
                </a:solidFill>
              </a:rPr>
              <a:t>, che non sono inserite nel doppio strato e quelle transmembrana, che invece lo sono. </a:t>
            </a:r>
          </a:p>
        </p:txBody>
      </p:sp>
      <p:sp>
        <p:nvSpPr>
          <p:cNvPr id="7" name="CasellaDiTesto 6">
            <a:extLst>
              <a:ext uri="{FF2B5EF4-FFF2-40B4-BE49-F238E27FC236}">
                <a16:creationId xmlns:a16="http://schemas.microsoft.com/office/drawing/2014/main" id="{7E9BBC48-6316-4C5E-8001-98C0C33D8856}"/>
              </a:ext>
            </a:extLst>
          </p:cNvPr>
          <p:cNvSpPr txBox="1"/>
          <p:nvPr/>
        </p:nvSpPr>
        <p:spPr>
          <a:xfrm>
            <a:off x="98268" y="2243479"/>
            <a:ext cx="3312368" cy="2862322"/>
          </a:xfrm>
          <a:prstGeom prst="rect">
            <a:avLst/>
          </a:prstGeom>
          <a:noFill/>
        </p:spPr>
        <p:txBody>
          <a:bodyPr wrap="square" rtlCol="0">
            <a:spAutoFit/>
          </a:bodyPr>
          <a:lstStyle/>
          <a:p>
            <a:pPr algn="just"/>
            <a:r>
              <a:rPr lang="it-IT" sz="1800" dirty="0">
                <a:solidFill>
                  <a:schemeClr val="tx1"/>
                </a:solidFill>
              </a:rPr>
              <a:t>Le proteine transmembrana posso attraversare la membrana fino a 24 volte. La loro struttura secondaria più diffusa è l’</a:t>
            </a:r>
            <a:r>
              <a:rPr lang="el-GR" sz="1800" dirty="0">
                <a:solidFill>
                  <a:schemeClr val="tx1"/>
                </a:solidFill>
              </a:rPr>
              <a:t>α</a:t>
            </a:r>
            <a:r>
              <a:rPr lang="it-IT" sz="1800" dirty="0">
                <a:solidFill>
                  <a:schemeClr val="tx1"/>
                </a:solidFill>
              </a:rPr>
              <a:t>-elica con le catene laterali degli amminoacidi ramificati idrofobi che fuoriescono per massimizzare l’interazione col core idrofobo del doppio strato.</a:t>
            </a:r>
            <a:endParaRPr lang="en-GB" sz="1800" dirty="0"/>
          </a:p>
        </p:txBody>
      </p:sp>
    </p:spTree>
    <p:extLst>
      <p:ext uri="{BB962C8B-B14F-4D97-AF65-F5344CB8AC3E}">
        <p14:creationId xmlns:p14="http://schemas.microsoft.com/office/powerpoint/2010/main" val="105729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2">
            <a:extLst>
              <a:ext uri="{FF2B5EF4-FFF2-40B4-BE49-F238E27FC236}">
                <a16:creationId xmlns:a16="http://schemas.microsoft.com/office/drawing/2014/main" id="{FF9AD572-0A79-493C-8088-5C291301AD4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640" t="5223" r="7631" b="30702"/>
          <a:stretch/>
        </p:blipFill>
        <p:spPr>
          <a:xfrm>
            <a:off x="3419872" y="2204864"/>
            <a:ext cx="5616624" cy="3547341"/>
          </a:xfrm>
        </p:spPr>
      </p:pic>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CEEB8888-1470-4253-AFEF-DE74DC338D7C}"/>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4072227A-6573-4D34-AC65-994FF3EEB625}"/>
              </a:ext>
            </a:extLst>
          </p:cNvPr>
          <p:cNvSpPr txBox="1"/>
          <p:nvPr/>
        </p:nvSpPr>
        <p:spPr>
          <a:xfrm>
            <a:off x="107505" y="1412776"/>
            <a:ext cx="8928991" cy="646331"/>
          </a:xfrm>
          <a:prstGeom prst="rect">
            <a:avLst/>
          </a:prstGeom>
          <a:noFill/>
        </p:spPr>
        <p:txBody>
          <a:bodyPr wrap="square" rtlCol="0">
            <a:spAutoFit/>
          </a:bodyPr>
          <a:lstStyle/>
          <a:p>
            <a:pPr algn="just"/>
            <a:r>
              <a:rPr lang="it-IT" sz="1800" dirty="0">
                <a:solidFill>
                  <a:schemeClr val="tx1"/>
                </a:solidFill>
              </a:rPr>
              <a:t>Esistono due grandi categorie di proteine di membrana: quelle </a:t>
            </a:r>
            <a:r>
              <a:rPr lang="it-IT" sz="1800" i="1" dirty="0">
                <a:solidFill>
                  <a:schemeClr val="tx1"/>
                </a:solidFill>
              </a:rPr>
              <a:t>periferiche</a:t>
            </a:r>
            <a:r>
              <a:rPr lang="it-IT" sz="1800" dirty="0">
                <a:solidFill>
                  <a:schemeClr val="tx1"/>
                </a:solidFill>
              </a:rPr>
              <a:t>, che non sono inserite nel doppio strato e quelle transmembrana, che invece lo sono. </a:t>
            </a:r>
          </a:p>
        </p:txBody>
      </p:sp>
      <p:sp>
        <p:nvSpPr>
          <p:cNvPr id="7" name="CasellaDiTesto 6">
            <a:extLst>
              <a:ext uri="{FF2B5EF4-FFF2-40B4-BE49-F238E27FC236}">
                <a16:creationId xmlns:a16="http://schemas.microsoft.com/office/drawing/2014/main" id="{7E9BBC48-6316-4C5E-8001-98C0C33D8856}"/>
              </a:ext>
            </a:extLst>
          </p:cNvPr>
          <p:cNvSpPr txBox="1"/>
          <p:nvPr/>
        </p:nvSpPr>
        <p:spPr>
          <a:xfrm>
            <a:off x="98268" y="2549803"/>
            <a:ext cx="3312368" cy="2031325"/>
          </a:xfrm>
          <a:prstGeom prst="rect">
            <a:avLst/>
          </a:prstGeom>
          <a:noFill/>
        </p:spPr>
        <p:txBody>
          <a:bodyPr wrap="square" rtlCol="0">
            <a:spAutoFit/>
          </a:bodyPr>
          <a:lstStyle/>
          <a:p>
            <a:pPr algn="just"/>
            <a:r>
              <a:rPr lang="it-IT" sz="1800" dirty="0">
                <a:solidFill>
                  <a:schemeClr val="tx1"/>
                </a:solidFill>
              </a:rPr>
              <a:t>Esistono anche proteine transmembrana organizzate attorno a foglietti </a:t>
            </a:r>
            <a:r>
              <a:rPr lang="el-GR" sz="1800" dirty="0">
                <a:solidFill>
                  <a:schemeClr val="tx1"/>
                </a:solidFill>
              </a:rPr>
              <a:t>β</a:t>
            </a:r>
            <a:r>
              <a:rPr lang="it-IT" sz="1800" dirty="0">
                <a:solidFill>
                  <a:schemeClr val="tx1"/>
                </a:solidFill>
              </a:rPr>
              <a:t> ripiegati, ad aspetto simile a quello di un barilotto e sono principalmente pori per il transito di acqua ed altre sostanze.</a:t>
            </a:r>
            <a:endParaRPr lang="en-GB" sz="1800" dirty="0"/>
          </a:p>
        </p:txBody>
      </p:sp>
    </p:spTree>
    <p:extLst>
      <p:ext uri="{BB962C8B-B14F-4D97-AF65-F5344CB8AC3E}">
        <p14:creationId xmlns:p14="http://schemas.microsoft.com/office/powerpoint/2010/main" val="416994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2">
            <a:extLst>
              <a:ext uri="{FF2B5EF4-FFF2-40B4-BE49-F238E27FC236}">
                <a16:creationId xmlns:a16="http://schemas.microsoft.com/office/drawing/2014/main" id="{FF9AD572-0A79-493C-8088-5C291301AD4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640" t="5223" r="7631" b="30702"/>
          <a:stretch/>
        </p:blipFill>
        <p:spPr>
          <a:xfrm>
            <a:off x="3491880" y="2204864"/>
            <a:ext cx="5616624" cy="3547341"/>
          </a:xfrm>
        </p:spPr>
      </p:pic>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CEEB8888-1470-4253-AFEF-DE74DC338D7C}"/>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4072227A-6573-4D34-AC65-994FF3EEB625}"/>
              </a:ext>
            </a:extLst>
          </p:cNvPr>
          <p:cNvSpPr txBox="1"/>
          <p:nvPr/>
        </p:nvSpPr>
        <p:spPr>
          <a:xfrm>
            <a:off x="107505" y="1412776"/>
            <a:ext cx="8928991" cy="646331"/>
          </a:xfrm>
          <a:prstGeom prst="rect">
            <a:avLst/>
          </a:prstGeom>
          <a:noFill/>
        </p:spPr>
        <p:txBody>
          <a:bodyPr wrap="square" rtlCol="0">
            <a:spAutoFit/>
          </a:bodyPr>
          <a:lstStyle/>
          <a:p>
            <a:pPr algn="just"/>
            <a:r>
              <a:rPr lang="it-IT" sz="1800" dirty="0">
                <a:solidFill>
                  <a:schemeClr val="tx1"/>
                </a:solidFill>
              </a:rPr>
              <a:t>Esistono due grandi categorie di proteine di membrana: quelle </a:t>
            </a:r>
            <a:r>
              <a:rPr lang="it-IT" sz="1800" i="1" dirty="0">
                <a:solidFill>
                  <a:schemeClr val="tx1"/>
                </a:solidFill>
              </a:rPr>
              <a:t>periferiche</a:t>
            </a:r>
            <a:r>
              <a:rPr lang="it-IT" sz="1800" dirty="0">
                <a:solidFill>
                  <a:schemeClr val="tx1"/>
                </a:solidFill>
              </a:rPr>
              <a:t>, che non sono inserite nel doppio strato e quelle transmembrana, che invece lo sono. </a:t>
            </a:r>
          </a:p>
        </p:txBody>
      </p:sp>
      <p:sp>
        <p:nvSpPr>
          <p:cNvPr id="7" name="CasellaDiTesto 6">
            <a:extLst>
              <a:ext uri="{FF2B5EF4-FFF2-40B4-BE49-F238E27FC236}">
                <a16:creationId xmlns:a16="http://schemas.microsoft.com/office/drawing/2014/main" id="{7E9BBC48-6316-4C5E-8001-98C0C33D8856}"/>
              </a:ext>
            </a:extLst>
          </p:cNvPr>
          <p:cNvSpPr txBox="1"/>
          <p:nvPr/>
        </p:nvSpPr>
        <p:spPr>
          <a:xfrm>
            <a:off x="98268" y="2549803"/>
            <a:ext cx="3312368" cy="2862322"/>
          </a:xfrm>
          <a:prstGeom prst="rect">
            <a:avLst/>
          </a:prstGeom>
          <a:noFill/>
        </p:spPr>
        <p:txBody>
          <a:bodyPr wrap="square" rtlCol="0">
            <a:spAutoFit/>
          </a:bodyPr>
          <a:lstStyle/>
          <a:p>
            <a:pPr algn="just"/>
            <a:r>
              <a:rPr lang="it-IT" sz="1800" dirty="0">
                <a:solidFill>
                  <a:schemeClr val="tx1"/>
                </a:solidFill>
              </a:rPr>
              <a:t>Le proteine periferiche non sono inserite nel doppio strato, ma sono legate non-covalentemente a proteine transmembrana. Le proteine periferiche possono essere allontanate dalla membrana senza che questa venga ad essere strutturalmente compromessa.</a:t>
            </a:r>
            <a:endParaRPr lang="en-GB" sz="1800" dirty="0"/>
          </a:p>
        </p:txBody>
      </p:sp>
    </p:spTree>
    <p:extLst>
      <p:ext uri="{BB962C8B-B14F-4D97-AF65-F5344CB8AC3E}">
        <p14:creationId xmlns:p14="http://schemas.microsoft.com/office/powerpoint/2010/main" val="308077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CEEB8888-1470-4253-AFEF-DE74DC338D7C}"/>
              </a:ext>
            </a:extLst>
          </p:cNvPr>
          <p:cNvPicPr>
            <a:picLocks noChangeAspect="1"/>
          </p:cNvPicPr>
          <p:nvPr/>
        </p:nvPicPr>
        <p:blipFill rotWithShape="1">
          <a:blip r:embed="rId2">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Segnaposto contenuto 2">
            <a:extLst>
              <a:ext uri="{FF2B5EF4-FFF2-40B4-BE49-F238E27FC236}">
                <a16:creationId xmlns:a16="http://schemas.microsoft.com/office/drawing/2014/main" id="{9BCE175C-5438-4E06-854A-1831D1FC4F45}"/>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4479" t="4266" r="4712" b="16018"/>
          <a:stretch/>
        </p:blipFill>
        <p:spPr>
          <a:xfrm>
            <a:off x="4063737" y="1052736"/>
            <a:ext cx="5044767" cy="5021035"/>
          </a:xfrm>
        </p:spPr>
      </p:pic>
      <p:sp>
        <p:nvSpPr>
          <p:cNvPr id="10" name="CasellaDiTesto 9">
            <a:extLst>
              <a:ext uri="{FF2B5EF4-FFF2-40B4-BE49-F238E27FC236}">
                <a16:creationId xmlns:a16="http://schemas.microsoft.com/office/drawing/2014/main" id="{502B0CD4-9B6F-49DB-B63E-F370901A1C6D}"/>
              </a:ext>
            </a:extLst>
          </p:cNvPr>
          <p:cNvSpPr txBox="1"/>
          <p:nvPr/>
        </p:nvSpPr>
        <p:spPr>
          <a:xfrm>
            <a:off x="98267" y="2549803"/>
            <a:ext cx="3965469" cy="1200329"/>
          </a:xfrm>
          <a:prstGeom prst="rect">
            <a:avLst/>
          </a:prstGeom>
          <a:noFill/>
        </p:spPr>
        <p:txBody>
          <a:bodyPr wrap="square" rtlCol="0">
            <a:spAutoFit/>
          </a:bodyPr>
          <a:lstStyle/>
          <a:p>
            <a:pPr algn="just"/>
            <a:r>
              <a:rPr lang="it-IT" sz="1800" dirty="0">
                <a:solidFill>
                  <a:schemeClr val="tx1"/>
                </a:solidFill>
              </a:rPr>
              <a:t>Tecnica del </a:t>
            </a:r>
            <a:r>
              <a:rPr lang="it-IT" sz="1800" dirty="0" err="1">
                <a:solidFill>
                  <a:schemeClr val="tx1"/>
                </a:solidFill>
              </a:rPr>
              <a:t>freeze-fracture</a:t>
            </a:r>
            <a:r>
              <a:rPr lang="it-IT" sz="1800" dirty="0">
                <a:solidFill>
                  <a:schemeClr val="tx1"/>
                </a:solidFill>
              </a:rPr>
              <a:t> per l’analisi separata dei foglietti del doppio strato fosfolipidico (lipidi e proteine)</a:t>
            </a:r>
            <a:endParaRPr lang="en-GB" sz="1800" dirty="0"/>
          </a:p>
        </p:txBody>
      </p:sp>
    </p:spTree>
    <p:extLst>
      <p:ext uri="{BB962C8B-B14F-4D97-AF65-F5344CB8AC3E}">
        <p14:creationId xmlns:p14="http://schemas.microsoft.com/office/powerpoint/2010/main" val="275956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F1C84D4-0978-49BE-A9C0-A5C00DF1182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6E9B9FE-8E02-4A57-8D62-7231FF8EA523}"/>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CEEB8888-1470-4253-AFEF-DE74DC338D7C}"/>
              </a:ext>
            </a:extLst>
          </p:cNvPr>
          <p:cNvPicPr>
            <a:picLocks noChangeAspect="1"/>
          </p:cNvPicPr>
          <p:nvPr/>
        </p:nvPicPr>
        <p:blipFill rotWithShape="1">
          <a:blip r:embed="rId2">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CasellaDiTesto 9">
            <a:extLst>
              <a:ext uri="{FF2B5EF4-FFF2-40B4-BE49-F238E27FC236}">
                <a16:creationId xmlns:a16="http://schemas.microsoft.com/office/drawing/2014/main" id="{502B0CD4-9B6F-49DB-B63E-F370901A1C6D}"/>
              </a:ext>
            </a:extLst>
          </p:cNvPr>
          <p:cNvSpPr txBox="1"/>
          <p:nvPr/>
        </p:nvSpPr>
        <p:spPr>
          <a:xfrm>
            <a:off x="107505" y="1403484"/>
            <a:ext cx="8928991" cy="4247317"/>
          </a:xfrm>
          <a:prstGeom prst="rect">
            <a:avLst/>
          </a:prstGeom>
          <a:noFill/>
        </p:spPr>
        <p:txBody>
          <a:bodyPr wrap="square" rtlCol="0">
            <a:spAutoFit/>
          </a:bodyPr>
          <a:lstStyle/>
          <a:p>
            <a:pPr algn="just"/>
            <a:r>
              <a:rPr lang="it-IT" sz="1800" dirty="0">
                <a:solidFill>
                  <a:schemeClr val="tx1"/>
                </a:solidFill>
              </a:rPr>
              <a:t>Le proteine costituenti le membrane sono orientate asimmetricamente, con uno specifico dominio sempre nello stesso lato della membrana. </a:t>
            </a:r>
          </a:p>
          <a:p>
            <a:pPr algn="just"/>
            <a:endParaRPr lang="it-IT" sz="1800" dirty="0">
              <a:solidFill>
                <a:schemeClr val="tx1"/>
              </a:solidFill>
            </a:endParaRPr>
          </a:p>
          <a:p>
            <a:pPr algn="just"/>
            <a:r>
              <a:rPr lang="it-IT" sz="1800" dirty="0">
                <a:solidFill>
                  <a:schemeClr val="tx1"/>
                </a:solidFill>
              </a:rPr>
              <a:t>Ad esempio, proteine che legano carboidrati sono sempre sul lato esterno della cellula, e per arrivarvi vengono sintetizzate e trasportate come se dovessero essere spedite in ambiente extracellulare: </a:t>
            </a:r>
          </a:p>
          <a:p>
            <a:pPr algn="just"/>
            <a:endParaRPr lang="it-IT" sz="1800" dirty="0">
              <a:solidFill>
                <a:schemeClr val="tx1"/>
              </a:solidFill>
            </a:endParaRPr>
          </a:p>
          <a:p>
            <a:pPr marL="285750" indent="-285750" algn="just">
              <a:buFontTx/>
              <a:buChar char="-"/>
            </a:pPr>
            <a:r>
              <a:rPr lang="it-IT" sz="1800" dirty="0">
                <a:solidFill>
                  <a:schemeClr val="tx1"/>
                </a:solidFill>
              </a:rPr>
              <a:t>Sintesi nel RE rugoso, </a:t>
            </a:r>
          </a:p>
          <a:p>
            <a:pPr marL="285750" indent="-285750" algn="just">
              <a:buFontTx/>
              <a:buChar char="-"/>
            </a:pPr>
            <a:r>
              <a:rPr lang="it-IT" sz="1800" dirty="0">
                <a:solidFill>
                  <a:schemeClr val="tx1"/>
                </a:solidFill>
              </a:rPr>
              <a:t>Trasporto nel lume del RE rugoso,</a:t>
            </a:r>
          </a:p>
          <a:p>
            <a:pPr marL="285750" indent="-285750" algn="just">
              <a:buFontTx/>
              <a:buChar char="-"/>
            </a:pPr>
            <a:r>
              <a:rPr lang="it-IT" sz="1800" dirty="0">
                <a:solidFill>
                  <a:schemeClr val="tx1"/>
                </a:solidFill>
              </a:rPr>
              <a:t>Addizione di carboidrati per diventare glicoproteine (solo in questo lume vi sono gli enzimi capaci di farlo).</a:t>
            </a:r>
          </a:p>
          <a:p>
            <a:pPr marL="285750" indent="-285750" algn="just">
              <a:buFontTx/>
              <a:buChar char="-"/>
            </a:pPr>
            <a:endParaRPr lang="it-IT" sz="1800" dirty="0">
              <a:solidFill>
                <a:schemeClr val="tx1"/>
              </a:solidFill>
            </a:endParaRPr>
          </a:p>
          <a:p>
            <a:pPr algn="just"/>
            <a:r>
              <a:rPr lang="it-IT" sz="1800" dirty="0">
                <a:solidFill>
                  <a:schemeClr val="tx1"/>
                </a:solidFill>
              </a:rPr>
              <a:t>Nel caso di alcune glicoproteine di membrana integrali, solo una porzione passa il attraverso la membrana del RE, per cui alcune porzioni sono nel lume del RE stesso, altre nel citosol.</a:t>
            </a:r>
            <a:endParaRPr lang="en-GB" sz="1800" dirty="0"/>
          </a:p>
        </p:txBody>
      </p:sp>
    </p:spTree>
    <p:extLst>
      <p:ext uri="{BB962C8B-B14F-4D97-AF65-F5344CB8AC3E}">
        <p14:creationId xmlns:p14="http://schemas.microsoft.com/office/powerpoint/2010/main" val="342789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egnaposto contenuto 2">
            <a:extLst>
              <a:ext uri="{FF2B5EF4-FFF2-40B4-BE49-F238E27FC236}">
                <a16:creationId xmlns:a16="http://schemas.microsoft.com/office/drawing/2014/main" id="{384950C5-F6E5-4F53-A797-61EDF2180F2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032" t="7893" r="6814" b="20023"/>
          <a:stretch/>
        </p:blipFill>
        <p:spPr>
          <a:xfrm>
            <a:off x="2627784" y="1073061"/>
            <a:ext cx="6480720" cy="4999413"/>
          </a:xfrm>
        </p:spPr>
      </p:pic>
      <p:sp>
        <p:nvSpPr>
          <p:cNvPr id="3" name="CasellaDiTesto 1">
            <a:extLst>
              <a:ext uri="{FF2B5EF4-FFF2-40B4-BE49-F238E27FC236}">
                <a16:creationId xmlns:a16="http://schemas.microsoft.com/office/drawing/2014/main" id="{48A023C4-2B11-4568-A587-AB781D98207E}"/>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CD956E33-B111-413B-9ECB-0CDEE3BCA7D4}"/>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32AB7F8C-B7BF-4952-AA3A-2F50F943A4F2}"/>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C9CCAADB-81F7-4F8D-B400-89BBC4BE2829}"/>
              </a:ext>
            </a:extLst>
          </p:cNvPr>
          <p:cNvSpPr txBox="1"/>
          <p:nvPr/>
        </p:nvSpPr>
        <p:spPr>
          <a:xfrm>
            <a:off x="35496" y="2060848"/>
            <a:ext cx="2592288" cy="2308324"/>
          </a:xfrm>
          <a:prstGeom prst="rect">
            <a:avLst/>
          </a:prstGeom>
          <a:noFill/>
        </p:spPr>
        <p:txBody>
          <a:bodyPr wrap="square" rtlCol="0">
            <a:spAutoFit/>
          </a:bodyPr>
          <a:lstStyle/>
          <a:p>
            <a:pPr algn="just"/>
            <a:r>
              <a:rPr lang="it-IT" sz="1800" dirty="0">
                <a:solidFill>
                  <a:schemeClr val="tx1"/>
                </a:solidFill>
              </a:rPr>
              <a:t>La proteina viene successivamente inviata all’apparato del Golgi per ulteriori modifiche nella porzioni dei carboidrati e quindi inviata sulla membrana esterna.</a:t>
            </a:r>
            <a:endParaRPr lang="en-GB"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B9173874-886A-49D5-A78D-D4309D32CEAC}"/>
              </a:ext>
            </a:extLst>
          </p:cNvPr>
          <p:cNvSpPr txBox="1"/>
          <p:nvPr/>
        </p:nvSpPr>
        <p:spPr>
          <a:xfrm>
            <a:off x="107505" y="1314634"/>
            <a:ext cx="8928992" cy="1754326"/>
          </a:xfrm>
          <a:prstGeom prst="rect">
            <a:avLst/>
          </a:prstGeom>
          <a:noFill/>
        </p:spPr>
        <p:txBody>
          <a:bodyPr wrap="square" rtlCol="0">
            <a:spAutoFit/>
          </a:bodyPr>
          <a:lstStyle/>
          <a:p>
            <a:pPr algn="just"/>
            <a:r>
              <a:rPr lang="it-IT" sz="1800" dirty="0">
                <a:solidFill>
                  <a:schemeClr val="tx1"/>
                </a:solidFill>
              </a:rPr>
              <a:t>Finora, abbiamo specificato come le cellule siano delimitate dall’ambiente circostante da membrane plasmatiche, e anche come nel caso degli eucarioti queste siano il mezzo per circoscrivere gli organelli:</a:t>
            </a:r>
          </a:p>
          <a:p>
            <a:pPr algn="just"/>
            <a:endParaRPr lang="it-IT" sz="1800" dirty="0">
              <a:solidFill>
                <a:schemeClr val="tx1"/>
              </a:solidFill>
            </a:endParaRPr>
          </a:p>
          <a:p>
            <a:pPr algn="just"/>
            <a:r>
              <a:rPr lang="it-IT" sz="1800" dirty="0">
                <a:solidFill>
                  <a:schemeClr val="tx1"/>
                </a:solidFill>
              </a:rPr>
              <a:t>Le membrane cellulari, però, non sono delle mura invalicabili, altrimenti la casa (i.e. la cellula) sarebbe destinata all’inattività e alla morte.</a:t>
            </a:r>
            <a:endParaRPr lang="en-GB" sz="1800" dirty="0">
              <a:solidFill>
                <a:schemeClr val="tx1"/>
              </a:solidFill>
            </a:endParaRPr>
          </a:p>
        </p:txBody>
      </p:sp>
      <p:sp>
        <p:nvSpPr>
          <p:cNvPr id="2" name="CasellaDiTesto 1">
            <a:extLst>
              <a:ext uri="{FF2B5EF4-FFF2-40B4-BE49-F238E27FC236}">
                <a16:creationId xmlns:a16="http://schemas.microsoft.com/office/drawing/2014/main" id="{8AB84337-3D6C-4F9D-B13A-CC569FABE241}"/>
              </a:ext>
            </a:extLst>
          </p:cNvPr>
          <p:cNvSpPr txBox="1"/>
          <p:nvPr/>
        </p:nvSpPr>
        <p:spPr>
          <a:xfrm>
            <a:off x="179512" y="3573016"/>
            <a:ext cx="8856985" cy="646331"/>
          </a:xfrm>
          <a:prstGeom prst="rect">
            <a:avLst/>
          </a:prstGeom>
          <a:noFill/>
        </p:spPr>
        <p:txBody>
          <a:bodyPr wrap="square" rtlCol="0">
            <a:spAutoFit/>
          </a:bodyPr>
          <a:lstStyle/>
          <a:p>
            <a:r>
              <a:rPr lang="it-IT" sz="1800" dirty="0">
                <a:solidFill>
                  <a:schemeClr val="tx1"/>
                </a:solidFill>
              </a:rPr>
              <a:t>Le </a:t>
            </a:r>
            <a:r>
              <a:rPr lang="it-IT" sz="1800" b="1" dirty="0">
                <a:solidFill>
                  <a:schemeClr val="tx1"/>
                </a:solidFill>
              </a:rPr>
              <a:t>membrane</a:t>
            </a:r>
            <a:r>
              <a:rPr lang="it-IT" sz="1800" dirty="0">
                <a:solidFill>
                  <a:schemeClr val="tx1"/>
                </a:solidFill>
              </a:rPr>
              <a:t> plasmatiche </a:t>
            </a:r>
            <a:r>
              <a:rPr lang="it-IT" sz="1800" b="1" dirty="0">
                <a:solidFill>
                  <a:schemeClr val="tx1"/>
                </a:solidFill>
              </a:rPr>
              <a:t>regolano</a:t>
            </a:r>
            <a:r>
              <a:rPr lang="it-IT" sz="1800" dirty="0">
                <a:solidFill>
                  <a:schemeClr val="tx1"/>
                </a:solidFill>
              </a:rPr>
              <a:t> il flusso di sostanze dentro e fuori la cellula e contribuiscono a mantenere un ambiente interno compatibile con la vita.</a:t>
            </a:r>
            <a:endParaRPr lang="en-GB" sz="1800" dirty="0">
              <a:solidFill>
                <a:schemeClr val="tx1"/>
              </a:solidFill>
            </a:endParaRPr>
          </a:p>
        </p:txBody>
      </p:sp>
    </p:spTree>
    <p:extLst>
      <p:ext uri="{BB962C8B-B14F-4D97-AF65-F5344CB8AC3E}">
        <p14:creationId xmlns:p14="http://schemas.microsoft.com/office/powerpoint/2010/main" val="221725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789" r="15779" b="87084"/>
          <a:stretch/>
        </p:blipFill>
        <p:spPr>
          <a:xfrm>
            <a:off x="1997460" y="2555612"/>
            <a:ext cx="5149080" cy="2025516"/>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EB0C992B-075C-437D-847A-64E0D42EB8DB}"/>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A9BFF205-C12A-4C6F-9967-5619E182C230}"/>
              </a:ext>
            </a:extLst>
          </p:cNvPr>
          <p:cNvSpPr txBox="1"/>
          <p:nvPr/>
        </p:nvSpPr>
        <p:spPr>
          <a:xfrm>
            <a:off x="3127534" y="5157192"/>
            <a:ext cx="2888932" cy="461665"/>
          </a:xfrm>
          <a:prstGeom prst="rect">
            <a:avLst/>
          </a:prstGeom>
          <a:noFill/>
        </p:spPr>
        <p:txBody>
          <a:bodyPr wrap="none" rtlCol="0">
            <a:spAutoFit/>
          </a:bodyPr>
          <a:lstStyle/>
          <a:p>
            <a:r>
              <a:rPr lang="it-IT" dirty="0">
                <a:solidFill>
                  <a:schemeClr val="tx1"/>
                </a:solidFill>
              </a:rPr>
              <a:t>Supporto strutturale</a:t>
            </a:r>
            <a:endParaRPr lang="en-GB"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750" t="11879" r="16244" b="75205"/>
          <a:stretch/>
        </p:blipFill>
        <p:spPr>
          <a:xfrm>
            <a:off x="1943708" y="2699628"/>
            <a:ext cx="5256584" cy="2025516"/>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147F35EC-AFDD-49A5-807F-6C509037EA56}"/>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51CD57EE-5F7D-498E-965C-3C09E9A414B4}"/>
              </a:ext>
            </a:extLst>
          </p:cNvPr>
          <p:cNvSpPr txBox="1"/>
          <p:nvPr/>
        </p:nvSpPr>
        <p:spPr>
          <a:xfrm>
            <a:off x="3826540" y="5157192"/>
            <a:ext cx="1490921" cy="461665"/>
          </a:xfrm>
          <a:prstGeom prst="rect">
            <a:avLst/>
          </a:prstGeom>
          <a:noFill/>
        </p:spPr>
        <p:txBody>
          <a:bodyPr wrap="none" rtlCol="0">
            <a:spAutoFit/>
          </a:bodyPr>
          <a:lstStyle/>
          <a:p>
            <a:r>
              <a:rPr lang="it-IT" dirty="0">
                <a:solidFill>
                  <a:schemeClr val="tx1"/>
                </a:solidFill>
              </a:rPr>
              <a:t>Trasporto</a:t>
            </a:r>
            <a:endParaRPr lang="en-GB" dirty="0">
              <a:solidFill>
                <a:schemeClr val="tx1"/>
              </a:solidFill>
            </a:endParaRPr>
          </a:p>
        </p:txBody>
      </p:sp>
    </p:spTree>
    <p:extLst>
      <p:ext uri="{BB962C8B-B14F-4D97-AF65-F5344CB8AC3E}">
        <p14:creationId xmlns:p14="http://schemas.microsoft.com/office/powerpoint/2010/main" val="74634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5274" t="23818" r="8226" b="63266"/>
          <a:stretch/>
        </p:blipFill>
        <p:spPr>
          <a:xfrm>
            <a:off x="1619672" y="2627620"/>
            <a:ext cx="5904656" cy="2025516"/>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D8498674-4035-444B-8595-2F6ACA8A6420}"/>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79A980C3-2907-44AA-8F42-2C798A79A7B3}"/>
              </a:ext>
            </a:extLst>
          </p:cNvPr>
          <p:cNvSpPr txBox="1"/>
          <p:nvPr/>
        </p:nvSpPr>
        <p:spPr>
          <a:xfrm>
            <a:off x="3826540" y="5157192"/>
            <a:ext cx="1490921" cy="461665"/>
          </a:xfrm>
          <a:prstGeom prst="rect">
            <a:avLst/>
          </a:prstGeom>
          <a:noFill/>
        </p:spPr>
        <p:txBody>
          <a:bodyPr wrap="none" rtlCol="0">
            <a:spAutoFit/>
          </a:bodyPr>
          <a:lstStyle/>
          <a:p>
            <a:r>
              <a:rPr lang="it-IT" dirty="0">
                <a:solidFill>
                  <a:schemeClr val="tx1"/>
                </a:solidFill>
              </a:rPr>
              <a:t>Trasporto</a:t>
            </a:r>
            <a:endParaRPr lang="en-GB" dirty="0">
              <a:solidFill>
                <a:schemeClr val="tx1"/>
              </a:solidFill>
            </a:endParaRPr>
          </a:p>
        </p:txBody>
      </p:sp>
    </p:spTree>
    <p:extLst>
      <p:ext uri="{BB962C8B-B14F-4D97-AF65-F5344CB8AC3E}">
        <p14:creationId xmlns:p14="http://schemas.microsoft.com/office/powerpoint/2010/main" val="3871078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165" t="35297" r="10335" b="51787"/>
          <a:stretch/>
        </p:blipFill>
        <p:spPr>
          <a:xfrm>
            <a:off x="1619672" y="2555612"/>
            <a:ext cx="5904656" cy="2025516"/>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BD42A39F-0F5B-4F1E-BC9B-434076FF13BF}"/>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82EABF8E-CE2F-4966-8858-AC4C3E7839EB}"/>
              </a:ext>
            </a:extLst>
          </p:cNvPr>
          <p:cNvSpPr txBox="1"/>
          <p:nvPr/>
        </p:nvSpPr>
        <p:spPr>
          <a:xfrm>
            <a:off x="3298254" y="5157192"/>
            <a:ext cx="2547492" cy="461665"/>
          </a:xfrm>
          <a:prstGeom prst="rect">
            <a:avLst/>
          </a:prstGeom>
          <a:noFill/>
        </p:spPr>
        <p:txBody>
          <a:bodyPr wrap="none" rtlCol="0">
            <a:spAutoFit/>
          </a:bodyPr>
          <a:lstStyle/>
          <a:p>
            <a:r>
              <a:rPr lang="it-IT" dirty="0">
                <a:solidFill>
                  <a:schemeClr val="tx1"/>
                </a:solidFill>
              </a:rPr>
              <a:t>Enzimi di catalisi </a:t>
            </a:r>
            <a:endParaRPr lang="en-GB" dirty="0">
              <a:solidFill>
                <a:schemeClr val="tx1"/>
              </a:solidFill>
            </a:endParaRPr>
          </a:p>
        </p:txBody>
      </p:sp>
    </p:spTree>
    <p:extLst>
      <p:ext uri="{BB962C8B-B14F-4D97-AF65-F5344CB8AC3E}">
        <p14:creationId xmlns:p14="http://schemas.microsoft.com/office/powerpoint/2010/main" val="68243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165" t="47235" r="10335" b="39849"/>
          <a:stretch/>
        </p:blipFill>
        <p:spPr>
          <a:xfrm>
            <a:off x="1619672" y="2555612"/>
            <a:ext cx="5904656" cy="2025516"/>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4077C996-896A-4365-8D14-0D3A8AA6143D}"/>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EFB76153-5890-4ECB-B2E0-AC430DE09E4E}"/>
              </a:ext>
            </a:extLst>
          </p:cNvPr>
          <p:cNvSpPr txBox="1"/>
          <p:nvPr/>
        </p:nvSpPr>
        <p:spPr>
          <a:xfrm>
            <a:off x="1764982" y="5157192"/>
            <a:ext cx="5614037" cy="461665"/>
          </a:xfrm>
          <a:prstGeom prst="rect">
            <a:avLst/>
          </a:prstGeom>
          <a:noFill/>
        </p:spPr>
        <p:txBody>
          <a:bodyPr wrap="none" rtlCol="0">
            <a:spAutoFit/>
          </a:bodyPr>
          <a:lstStyle/>
          <a:p>
            <a:r>
              <a:rPr lang="it-IT" dirty="0">
                <a:solidFill>
                  <a:schemeClr val="tx1"/>
                </a:solidFill>
              </a:rPr>
              <a:t>Comunicazione e trasferimento segnale</a:t>
            </a:r>
            <a:endParaRPr lang="en-GB" dirty="0">
              <a:solidFill>
                <a:schemeClr val="tx1"/>
              </a:solidFill>
            </a:endParaRPr>
          </a:p>
        </p:txBody>
      </p:sp>
    </p:spTree>
    <p:extLst>
      <p:ext uri="{BB962C8B-B14F-4D97-AF65-F5344CB8AC3E}">
        <p14:creationId xmlns:p14="http://schemas.microsoft.com/office/powerpoint/2010/main" val="290709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439" t="58950" r="5061" b="28134"/>
          <a:stretch/>
        </p:blipFill>
        <p:spPr>
          <a:xfrm>
            <a:off x="1619672" y="2483604"/>
            <a:ext cx="5904656" cy="2025516"/>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376D6693-3C1D-46F5-A649-DB2A9E29EE0A}"/>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77F23248-409B-46F7-8B81-B3DB7A122B0F}"/>
              </a:ext>
            </a:extLst>
          </p:cNvPr>
          <p:cNvSpPr txBox="1"/>
          <p:nvPr/>
        </p:nvSpPr>
        <p:spPr>
          <a:xfrm>
            <a:off x="719572" y="4797152"/>
            <a:ext cx="7704856" cy="954107"/>
          </a:xfrm>
          <a:prstGeom prst="rect">
            <a:avLst/>
          </a:prstGeom>
          <a:noFill/>
        </p:spPr>
        <p:txBody>
          <a:bodyPr wrap="square" rtlCol="0">
            <a:spAutoFit/>
          </a:bodyPr>
          <a:lstStyle/>
          <a:p>
            <a:pPr algn="ctr"/>
            <a:r>
              <a:rPr lang="it-IT" dirty="0">
                <a:solidFill>
                  <a:schemeClr val="tx1"/>
                </a:solidFill>
              </a:rPr>
              <a:t>Sistema di identificazione amico/nemico</a:t>
            </a:r>
          </a:p>
          <a:p>
            <a:pPr algn="ctr"/>
            <a:r>
              <a:rPr lang="it-IT" sz="1600" dirty="0">
                <a:solidFill>
                  <a:schemeClr val="tx1"/>
                </a:solidFill>
              </a:rPr>
              <a:t>(es. riconoscono i batteri per via delle loro proteine "aliene" sulla superficie (antigeni) e stimolano le difese)</a:t>
            </a:r>
            <a:endParaRPr lang="en-GB" sz="1600" dirty="0">
              <a:solidFill>
                <a:schemeClr val="tx1"/>
              </a:solidFill>
            </a:endParaRPr>
          </a:p>
        </p:txBody>
      </p:sp>
    </p:spTree>
    <p:extLst>
      <p:ext uri="{BB962C8B-B14F-4D97-AF65-F5344CB8AC3E}">
        <p14:creationId xmlns:p14="http://schemas.microsoft.com/office/powerpoint/2010/main" val="131931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80D376B9-72D4-4588-8865-F7823A48279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032" t="71112" r="6468" b="17809"/>
          <a:stretch/>
        </p:blipFill>
        <p:spPr>
          <a:xfrm>
            <a:off x="1619672" y="2627620"/>
            <a:ext cx="5904656" cy="1737484"/>
          </a:xfrm>
        </p:spPr>
      </p:pic>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684304" y="611396"/>
            <a:ext cx="3775393" cy="369332"/>
          </a:xfrm>
          <a:prstGeom prst="rect">
            <a:avLst/>
          </a:prstGeom>
          <a:noFill/>
        </p:spPr>
        <p:txBody>
          <a:bodyPr wrap="none" rtlCol="0">
            <a:spAutoFit/>
          </a:bodyPr>
          <a:lstStyle/>
          <a:p>
            <a:r>
              <a:rPr lang="it-IT" sz="1800" dirty="0">
                <a:solidFill>
                  <a:schemeClr val="tx1"/>
                </a:solidFill>
              </a:rPr>
              <a:t>Proteine: le regine della membrana</a:t>
            </a:r>
            <a:endParaRPr lang="en-GB" sz="1800" dirty="0">
              <a:solidFill>
                <a:schemeClr val="tx1"/>
              </a:solidFill>
            </a:endParaRPr>
          </a:p>
        </p:txBody>
      </p:sp>
      <p:pic>
        <p:nvPicPr>
          <p:cNvPr id="5" name="Segnaposto contenuto 2">
            <a:extLst>
              <a:ext uri="{FF2B5EF4-FFF2-40B4-BE49-F238E27FC236}">
                <a16:creationId xmlns:a16="http://schemas.microsoft.com/office/drawing/2014/main" id="{D4CE7D74-A7EF-44CD-B829-9658DBE999AD}"/>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A492DD6B-DB05-4147-860D-5F75F8983848}"/>
              </a:ext>
            </a:extLst>
          </p:cNvPr>
          <p:cNvSpPr txBox="1"/>
          <p:nvPr/>
        </p:nvSpPr>
        <p:spPr>
          <a:xfrm>
            <a:off x="107505" y="1556792"/>
            <a:ext cx="8928991" cy="646331"/>
          </a:xfrm>
          <a:prstGeom prst="rect">
            <a:avLst/>
          </a:prstGeom>
          <a:noFill/>
        </p:spPr>
        <p:txBody>
          <a:bodyPr wrap="square" rtlCol="0">
            <a:spAutoFit/>
          </a:bodyPr>
          <a:lstStyle/>
          <a:p>
            <a:pPr algn="just"/>
            <a:r>
              <a:rPr lang="it-IT" sz="1800" dirty="0">
                <a:solidFill>
                  <a:schemeClr val="tx1"/>
                </a:solidFill>
              </a:rPr>
              <a:t>A ciascuna delle tante funzioni della membrana cellulare corrispondono altrettante proteine transmembrana o periferiche.</a:t>
            </a:r>
            <a:endParaRPr lang="en-GB" sz="1800" dirty="0">
              <a:solidFill>
                <a:schemeClr val="tx1"/>
              </a:solidFill>
            </a:endParaRPr>
          </a:p>
        </p:txBody>
      </p:sp>
      <p:sp>
        <p:nvSpPr>
          <p:cNvPr id="7" name="CasellaDiTesto 6">
            <a:extLst>
              <a:ext uri="{FF2B5EF4-FFF2-40B4-BE49-F238E27FC236}">
                <a16:creationId xmlns:a16="http://schemas.microsoft.com/office/drawing/2014/main" id="{732AE8BF-755D-4099-9CB1-D37EED5B78FC}"/>
              </a:ext>
            </a:extLst>
          </p:cNvPr>
          <p:cNvSpPr txBox="1"/>
          <p:nvPr/>
        </p:nvSpPr>
        <p:spPr>
          <a:xfrm>
            <a:off x="719572" y="4797152"/>
            <a:ext cx="7704856" cy="461665"/>
          </a:xfrm>
          <a:prstGeom prst="rect">
            <a:avLst/>
          </a:prstGeom>
          <a:noFill/>
        </p:spPr>
        <p:txBody>
          <a:bodyPr wrap="square" rtlCol="0">
            <a:spAutoFit/>
          </a:bodyPr>
          <a:lstStyle/>
          <a:p>
            <a:pPr algn="ctr"/>
            <a:r>
              <a:rPr lang="it-IT" dirty="0">
                <a:solidFill>
                  <a:schemeClr val="tx1"/>
                </a:solidFill>
              </a:rPr>
              <a:t>Adesione tra cellule dello stesso tessuto</a:t>
            </a:r>
            <a:endParaRPr lang="en-GB" sz="1600" dirty="0">
              <a:solidFill>
                <a:schemeClr val="tx1"/>
              </a:solidFill>
            </a:endParaRPr>
          </a:p>
        </p:txBody>
      </p:sp>
    </p:spTree>
    <p:extLst>
      <p:ext uri="{BB962C8B-B14F-4D97-AF65-F5344CB8AC3E}">
        <p14:creationId xmlns:p14="http://schemas.microsoft.com/office/powerpoint/2010/main" val="8514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9" name="CasellaDiTesto 8">
            <a:extLst>
              <a:ext uri="{FF2B5EF4-FFF2-40B4-BE49-F238E27FC236}">
                <a16:creationId xmlns:a16="http://schemas.microsoft.com/office/drawing/2014/main" id="{527B4E5B-BE0E-46D3-A320-1E64F14B775B}"/>
              </a:ext>
            </a:extLst>
          </p:cNvPr>
          <p:cNvSpPr txBox="1"/>
          <p:nvPr/>
        </p:nvSpPr>
        <p:spPr>
          <a:xfrm>
            <a:off x="107505" y="1556792"/>
            <a:ext cx="8928991" cy="2862322"/>
          </a:xfrm>
          <a:prstGeom prst="rect">
            <a:avLst/>
          </a:prstGeom>
          <a:noFill/>
        </p:spPr>
        <p:txBody>
          <a:bodyPr wrap="square" rtlCol="0">
            <a:spAutoFit/>
          </a:bodyPr>
          <a:lstStyle/>
          <a:p>
            <a:pPr algn="just"/>
            <a:r>
              <a:rPr lang="it-IT" sz="1800" dirty="0">
                <a:solidFill>
                  <a:schemeClr val="tx1"/>
                </a:solidFill>
              </a:rPr>
              <a:t>Un nodo focale delle membrane è che, a conti fatti, sono </a:t>
            </a:r>
            <a:r>
              <a:rPr lang="it-IT" sz="1800" i="1" dirty="0">
                <a:solidFill>
                  <a:schemeClr val="tx1"/>
                </a:solidFill>
              </a:rPr>
              <a:t>selettivamente permeabili</a:t>
            </a:r>
            <a:r>
              <a:rPr lang="it-IT" sz="1800" dirty="0">
                <a:solidFill>
                  <a:schemeClr val="tx1"/>
                </a:solidFill>
              </a:rPr>
              <a:t>:</a:t>
            </a:r>
          </a:p>
          <a:p>
            <a:pPr algn="just"/>
            <a:endParaRPr lang="it-IT" sz="1800" dirty="0">
              <a:solidFill>
                <a:schemeClr val="tx1"/>
              </a:solidFill>
            </a:endParaRPr>
          </a:p>
          <a:p>
            <a:pPr marL="285750" indent="-285750" algn="just">
              <a:buFontTx/>
              <a:buChar char="-"/>
            </a:pPr>
            <a:r>
              <a:rPr lang="it-IT" sz="1800" dirty="0">
                <a:solidFill>
                  <a:schemeClr val="tx1"/>
                </a:solidFill>
              </a:rPr>
              <a:t>Permeabile: passaggio libero</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Impermeabile: passaggio impedito</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Selettivamente permeabile: passaggio solo di alcune sostanze, ma non di tutte. </a:t>
            </a:r>
          </a:p>
          <a:p>
            <a:pPr marL="285750" indent="-285750" algn="just">
              <a:buFontTx/>
              <a:buChar char="-"/>
            </a:pPr>
            <a:endParaRPr lang="it-IT" sz="1800" dirty="0">
              <a:solidFill>
                <a:schemeClr val="tx1"/>
              </a:solidFill>
            </a:endParaRPr>
          </a:p>
          <a:p>
            <a:pPr algn="just"/>
            <a:r>
              <a:rPr lang="it-IT" sz="1800" dirty="0">
                <a:solidFill>
                  <a:schemeClr val="tx1"/>
                </a:solidFill>
              </a:rPr>
              <a:t>Il tipo e la quantità di sostanze "contrabbandabili" sono funzione delle condizioni ambientali e delle necessità cellulari.</a:t>
            </a:r>
            <a:endParaRPr lang="en-GB" sz="1800" dirty="0">
              <a:solidFill>
                <a:schemeClr val="tx1"/>
              </a:solidFill>
            </a:endParaRPr>
          </a:p>
        </p:txBody>
      </p:sp>
    </p:spTree>
    <p:extLst>
      <p:ext uri="{BB962C8B-B14F-4D97-AF65-F5344CB8AC3E}">
        <p14:creationId xmlns:p14="http://schemas.microsoft.com/office/powerpoint/2010/main" val="261508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9" name="CasellaDiTesto 8">
            <a:extLst>
              <a:ext uri="{FF2B5EF4-FFF2-40B4-BE49-F238E27FC236}">
                <a16:creationId xmlns:a16="http://schemas.microsoft.com/office/drawing/2014/main" id="{527B4E5B-BE0E-46D3-A320-1E64F14B775B}"/>
              </a:ext>
            </a:extLst>
          </p:cNvPr>
          <p:cNvSpPr txBox="1"/>
          <p:nvPr/>
        </p:nvSpPr>
        <p:spPr>
          <a:xfrm>
            <a:off x="107505" y="1556792"/>
            <a:ext cx="8928991" cy="1477328"/>
          </a:xfrm>
          <a:prstGeom prst="rect">
            <a:avLst/>
          </a:prstGeom>
          <a:noFill/>
        </p:spPr>
        <p:txBody>
          <a:bodyPr wrap="square" rtlCol="0">
            <a:spAutoFit/>
          </a:bodyPr>
          <a:lstStyle/>
          <a:p>
            <a:pPr algn="just"/>
            <a:r>
              <a:rPr lang="it-IT" sz="1800" dirty="0">
                <a:solidFill>
                  <a:schemeClr val="tx1"/>
                </a:solidFill>
              </a:rPr>
              <a:t>In generale il passaggio è libero per piccole molecole apolari come i gas sciolti in acqua, come O</a:t>
            </a:r>
            <a:r>
              <a:rPr lang="it-IT" sz="1800" baseline="-25000" dirty="0">
                <a:solidFill>
                  <a:schemeClr val="tx1"/>
                </a:solidFill>
              </a:rPr>
              <a:t>2</a:t>
            </a:r>
            <a:r>
              <a:rPr lang="it-IT" sz="1800" dirty="0">
                <a:solidFill>
                  <a:schemeClr val="tx1"/>
                </a:solidFill>
              </a:rPr>
              <a:t>, N</a:t>
            </a:r>
            <a:r>
              <a:rPr lang="it-IT" sz="1800" baseline="-25000" dirty="0">
                <a:solidFill>
                  <a:schemeClr val="tx1"/>
                </a:solidFill>
              </a:rPr>
              <a:t>2</a:t>
            </a:r>
            <a:r>
              <a:rPr lang="it-IT" sz="1800" dirty="0">
                <a:solidFill>
                  <a:schemeClr val="tx1"/>
                </a:solidFill>
              </a:rPr>
              <a:t> e CO</a:t>
            </a:r>
            <a:r>
              <a:rPr lang="it-IT" sz="1800" baseline="-25000" dirty="0">
                <a:solidFill>
                  <a:schemeClr val="tx1"/>
                </a:solidFill>
              </a:rPr>
              <a:t>2</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Anche l’acqua, benché polare, è sufficientemente piccola da intrufolarsi nelle temporanee interruzioni nella membrana stessa.</a:t>
            </a:r>
            <a:endParaRPr lang="en-GB" sz="1800" dirty="0">
              <a:solidFill>
                <a:schemeClr val="tx1"/>
              </a:solidFill>
            </a:endParaRPr>
          </a:p>
        </p:txBody>
      </p:sp>
    </p:spTree>
    <p:extLst>
      <p:ext uri="{BB962C8B-B14F-4D97-AF65-F5344CB8AC3E}">
        <p14:creationId xmlns:p14="http://schemas.microsoft.com/office/powerpoint/2010/main" val="373497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9" name="CasellaDiTesto 8">
            <a:extLst>
              <a:ext uri="{FF2B5EF4-FFF2-40B4-BE49-F238E27FC236}">
                <a16:creationId xmlns:a16="http://schemas.microsoft.com/office/drawing/2014/main" id="{527B4E5B-BE0E-46D3-A320-1E64F14B775B}"/>
              </a:ext>
            </a:extLst>
          </p:cNvPr>
          <p:cNvSpPr txBox="1"/>
          <p:nvPr/>
        </p:nvSpPr>
        <p:spPr>
          <a:xfrm>
            <a:off x="107505" y="1556792"/>
            <a:ext cx="8928991" cy="3139321"/>
          </a:xfrm>
          <a:prstGeom prst="rect">
            <a:avLst/>
          </a:prstGeom>
          <a:noFill/>
        </p:spPr>
        <p:txBody>
          <a:bodyPr wrap="square" rtlCol="0">
            <a:spAutoFit/>
          </a:bodyPr>
          <a:lstStyle/>
          <a:p>
            <a:pPr algn="just"/>
            <a:r>
              <a:rPr lang="it-IT" sz="1800" dirty="0">
                <a:solidFill>
                  <a:schemeClr val="tx1"/>
                </a:solidFill>
              </a:rPr>
              <a:t>La membrana è altresì impermeabile nei confronti degli ioni di qualsiasi dimensione e della maggior parte delle molecole polari. </a:t>
            </a:r>
          </a:p>
          <a:p>
            <a:pPr algn="just"/>
            <a:endParaRPr lang="it-IT" sz="1800" dirty="0">
              <a:solidFill>
                <a:schemeClr val="tx1"/>
              </a:solidFill>
            </a:endParaRPr>
          </a:p>
          <a:p>
            <a:pPr algn="just"/>
            <a:r>
              <a:rPr lang="it-IT" sz="1800" dirty="0">
                <a:solidFill>
                  <a:schemeClr val="tx1"/>
                </a:solidFill>
              </a:rPr>
              <a:t>Gli ioni sono importanti nella segnalazione cellulare ed in molti processi fisiologici come la contrazione muscolare, dipendente dalla rapida variazione della concentrazione </a:t>
            </a:r>
            <a:r>
              <a:rPr lang="it-IT" sz="1800" dirty="0" err="1">
                <a:solidFill>
                  <a:schemeClr val="tx1"/>
                </a:solidFill>
              </a:rPr>
              <a:t>citosolica</a:t>
            </a:r>
            <a:r>
              <a:rPr lang="it-IT" sz="1800" dirty="0">
                <a:solidFill>
                  <a:schemeClr val="tx1"/>
                </a:solidFill>
              </a:rPr>
              <a:t> del calcio.</a:t>
            </a:r>
          </a:p>
          <a:p>
            <a:pPr algn="just"/>
            <a:endParaRPr lang="it-IT" sz="1800" dirty="0">
              <a:solidFill>
                <a:schemeClr val="tx1"/>
              </a:solidFill>
            </a:endParaRPr>
          </a:p>
          <a:p>
            <a:pPr algn="just"/>
            <a:r>
              <a:rPr lang="it-IT" sz="1800" dirty="0">
                <a:solidFill>
                  <a:schemeClr val="tx1"/>
                </a:solidFill>
              </a:rPr>
              <a:t>Lo stesso discorso vale per i metaboliti tra cui gli amminoacidi.</a:t>
            </a:r>
          </a:p>
          <a:p>
            <a:pPr algn="just"/>
            <a:endParaRPr lang="it-IT" sz="1800" dirty="0">
              <a:solidFill>
                <a:schemeClr val="tx1"/>
              </a:solidFill>
            </a:endParaRPr>
          </a:p>
          <a:p>
            <a:pPr algn="just"/>
            <a:r>
              <a:rPr lang="it-IT" sz="1800" dirty="0">
                <a:solidFill>
                  <a:schemeClr val="tx1"/>
                </a:solidFill>
              </a:rPr>
              <a:t>Il loro rimanere intrappolati all’interno della cellula impedisce che si disperdano nell’ambiente.</a:t>
            </a:r>
            <a:endParaRPr lang="en-GB" sz="1800" dirty="0">
              <a:solidFill>
                <a:schemeClr val="tx1"/>
              </a:solidFill>
            </a:endParaRPr>
          </a:p>
        </p:txBody>
      </p:sp>
    </p:spTree>
    <p:extLst>
      <p:ext uri="{BB962C8B-B14F-4D97-AF65-F5344CB8AC3E}">
        <p14:creationId xmlns:p14="http://schemas.microsoft.com/office/powerpoint/2010/main" val="404452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B9173874-886A-49D5-A78D-D4309D32CEAC}"/>
              </a:ext>
            </a:extLst>
          </p:cNvPr>
          <p:cNvSpPr txBox="1"/>
          <p:nvPr/>
        </p:nvSpPr>
        <p:spPr>
          <a:xfrm>
            <a:off x="107505" y="1314634"/>
            <a:ext cx="8928992" cy="3693319"/>
          </a:xfrm>
          <a:prstGeom prst="rect">
            <a:avLst/>
          </a:prstGeom>
          <a:noFill/>
        </p:spPr>
        <p:txBody>
          <a:bodyPr wrap="square" rtlCol="0">
            <a:spAutoFit/>
          </a:bodyPr>
          <a:lstStyle/>
          <a:p>
            <a:pPr algn="just"/>
            <a:r>
              <a:rPr lang="it-IT" sz="1800" dirty="0">
                <a:solidFill>
                  <a:schemeClr val="tx1"/>
                </a:solidFill>
              </a:rPr>
              <a:t>Le membrane sono strutture altamente dinamiche costituite da fosfolipidi e proteine in costante movimento. </a:t>
            </a:r>
          </a:p>
          <a:p>
            <a:pPr algn="just"/>
            <a:endParaRPr lang="it-IT" sz="1800" dirty="0">
              <a:solidFill>
                <a:schemeClr val="tx1"/>
              </a:solidFill>
            </a:endParaRPr>
          </a:p>
          <a:p>
            <a:pPr algn="just"/>
            <a:r>
              <a:rPr lang="it-IT" sz="1800" dirty="0">
                <a:solidFill>
                  <a:schemeClr val="tx1"/>
                </a:solidFill>
              </a:rPr>
              <a:t>Tra i loro ruoli vi sono:</a:t>
            </a:r>
          </a:p>
          <a:p>
            <a:pPr algn="just"/>
            <a:endParaRPr lang="it-IT" sz="1800" dirty="0">
              <a:solidFill>
                <a:schemeClr val="tx1"/>
              </a:solidFill>
            </a:endParaRPr>
          </a:p>
          <a:p>
            <a:pPr marL="285750" indent="-285750" algn="just">
              <a:buFontTx/>
              <a:buChar char="-"/>
            </a:pPr>
            <a:r>
              <a:rPr lang="it-IT" sz="1800" dirty="0">
                <a:solidFill>
                  <a:schemeClr val="tx1"/>
                </a:solidFill>
              </a:rPr>
              <a:t>Regolazione del passaggio di materiali (afflusso di metaboliti ed efflusso di cataboliti),</a:t>
            </a:r>
          </a:p>
          <a:p>
            <a:pPr marL="285750" indent="-285750" algn="just">
              <a:buFontTx/>
              <a:buChar char="-"/>
            </a:pPr>
            <a:r>
              <a:rPr lang="it-IT" sz="1800" dirty="0">
                <a:solidFill>
                  <a:schemeClr val="tx1"/>
                </a:solidFill>
              </a:rPr>
              <a:t>Compartimentazione della cellula (nel caso degli eucarioti),</a:t>
            </a:r>
          </a:p>
          <a:p>
            <a:pPr marL="285750" indent="-285750" algn="just">
              <a:buFontTx/>
              <a:buChar char="-"/>
            </a:pPr>
            <a:r>
              <a:rPr lang="it-IT" sz="1800" dirty="0">
                <a:solidFill>
                  <a:schemeClr val="tx1"/>
                </a:solidFill>
              </a:rPr>
              <a:t>Fungere da superfici di appoggio per reazioni chimiche,</a:t>
            </a:r>
          </a:p>
          <a:p>
            <a:pPr marL="285750" indent="-285750" algn="just">
              <a:buFontTx/>
              <a:buChar char="-"/>
            </a:pPr>
            <a:r>
              <a:rPr lang="it-IT" sz="1800" dirty="0">
                <a:solidFill>
                  <a:schemeClr val="tx1"/>
                </a:solidFill>
              </a:rPr>
              <a:t>Permettere l’adesione e comunicazione tra cellule limitrofe,</a:t>
            </a:r>
          </a:p>
          <a:p>
            <a:pPr marL="285750" indent="-285750" algn="just">
              <a:buFontTx/>
              <a:buChar char="-"/>
            </a:pPr>
            <a:r>
              <a:rPr lang="it-IT" sz="1800" dirty="0">
                <a:solidFill>
                  <a:schemeClr val="tx1"/>
                </a:solidFill>
              </a:rPr>
              <a:t>Trasmissione di segnali (chimici ed elettrici) tra l’ambiente esterno ed interno della cellula,</a:t>
            </a:r>
          </a:p>
          <a:p>
            <a:pPr marL="285750" indent="-285750" algn="just">
              <a:buFontTx/>
              <a:buChar char="-"/>
            </a:pPr>
            <a:r>
              <a:rPr lang="it-IT" sz="1800" dirty="0">
                <a:solidFill>
                  <a:schemeClr val="tx1"/>
                </a:solidFill>
              </a:rPr>
              <a:t>Fanno parte del meccanismo di trasferimento ed immagazzinamento dell’energia.</a:t>
            </a:r>
          </a:p>
        </p:txBody>
      </p:sp>
    </p:spTree>
    <p:extLst>
      <p:ext uri="{BB962C8B-B14F-4D97-AF65-F5344CB8AC3E}">
        <p14:creationId xmlns:p14="http://schemas.microsoft.com/office/powerpoint/2010/main" val="3112320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9" name="CasellaDiTesto 8">
            <a:extLst>
              <a:ext uri="{FF2B5EF4-FFF2-40B4-BE49-F238E27FC236}">
                <a16:creationId xmlns:a16="http://schemas.microsoft.com/office/drawing/2014/main" id="{527B4E5B-BE0E-46D3-A320-1E64F14B775B}"/>
              </a:ext>
            </a:extLst>
          </p:cNvPr>
          <p:cNvSpPr txBox="1"/>
          <p:nvPr/>
        </p:nvSpPr>
        <p:spPr>
          <a:xfrm>
            <a:off x="107505" y="1556792"/>
            <a:ext cx="8928991" cy="369332"/>
          </a:xfrm>
          <a:prstGeom prst="rect">
            <a:avLst/>
          </a:prstGeom>
          <a:noFill/>
        </p:spPr>
        <p:txBody>
          <a:bodyPr wrap="square" rtlCol="0">
            <a:spAutoFit/>
          </a:bodyPr>
          <a:lstStyle/>
          <a:p>
            <a:pPr algn="ctr"/>
            <a:r>
              <a:rPr lang="it-IT" sz="1800" dirty="0">
                <a:solidFill>
                  <a:schemeClr val="tx1"/>
                </a:solidFill>
              </a:rPr>
              <a:t>In Biologia alla domanda: come si fa? Si risponde: con quale proteina?</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2060848"/>
            <a:ext cx="8928991" cy="1477328"/>
          </a:xfrm>
          <a:prstGeom prst="rect">
            <a:avLst/>
          </a:prstGeom>
          <a:noFill/>
        </p:spPr>
        <p:txBody>
          <a:bodyPr wrap="square" rtlCol="0">
            <a:spAutoFit/>
          </a:bodyPr>
          <a:lstStyle/>
          <a:p>
            <a:pPr algn="just"/>
            <a:r>
              <a:rPr lang="it-IT" sz="1800" dirty="0">
                <a:solidFill>
                  <a:schemeClr val="tx1"/>
                </a:solidFill>
              </a:rPr>
              <a:t>Il trasporto di materiale polare da e per la cellula è estremamente controllato da </a:t>
            </a:r>
            <a:r>
              <a:rPr lang="it-IT" sz="1800" i="1" dirty="0">
                <a:solidFill>
                  <a:schemeClr val="tx1"/>
                </a:solidFill>
              </a:rPr>
              <a:t>proteine di trasporto </a:t>
            </a:r>
            <a:r>
              <a:rPr lang="it-IT" sz="1800" dirty="0">
                <a:solidFill>
                  <a:schemeClr val="tx1"/>
                </a:solidFill>
              </a:rPr>
              <a:t>che sono proteine transmembrana presenti in tutte le membrane biologiche. </a:t>
            </a:r>
          </a:p>
          <a:p>
            <a:pPr algn="just"/>
            <a:endParaRPr lang="it-IT" sz="1800" dirty="0">
              <a:solidFill>
                <a:schemeClr val="tx1"/>
              </a:solidFill>
            </a:endParaRPr>
          </a:p>
          <a:p>
            <a:pPr algn="just"/>
            <a:r>
              <a:rPr lang="it-IT" sz="1800" dirty="0">
                <a:solidFill>
                  <a:schemeClr val="tx1"/>
                </a:solidFill>
              </a:rPr>
              <a:t>Le due principali tipologie sono le </a:t>
            </a:r>
            <a:r>
              <a:rPr lang="it-IT" sz="1800" i="1" dirty="0">
                <a:solidFill>
                  <a:schemeClr val="tx1"/>
                </a:solidFill>
              </a:rPr>
              <a:t>proteine carrier </a:t>
            </a:r>
            <a:r>
              <a:rPr lang="it-IT" sz="1800" dirty="0">
                <a:solidFill>
                  <a:schemeClr val="tx1"/>
                </a:solidFill>
              </a:rPr>
              <a:t>e le </a:t>
            </a:r>
            <a:r>
              <a:rPr lang="it-IT" sz="1800" i="1" dirty="0">
                <a:solidFill>
                  <a:schemeClr val="tx1"/>
                </a:solidFill>
              </a:rPr>
              <a:t>proteine canale</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299310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1772816"/>
            <a:ext cx="8928991" cy="1477328"/>
          </a:xfrm>
          <a:prstGeom prst="rect">
            <a:avLst/>
          </a:prstGeom>
          <a:noFill/>
        </p:spPr>
        <p:txBody>
          <a:bodyPr wrap="square" rtlCol="0">
            <a:spAutoFit/>
          </a:bodyPr>
          <a:lstStyle/>
          <a:p>
            <a:pPr algn="just"/>
            <a:r>
              <a:rPr lang="it-IT" sz="1800" b="1" dirty="0">
                <a:solidFill>
                  <a:schemeClr val="tx1"/>
                </a:solidFill>
              </a:rPr>
              <a:t>Proteine carrier </a:t>
            </a:r>
            <a:r>
              <a:rPr lang="it-IT" sz="1800" dirty="0">
                <a:solidFill>
                  <a:schemeClr val="tx1"/>
                </a:solidFill>
              </a:rPr>
              <a:t>(per gli amici trasportatori): </a:t>
            </a:r>
            <a:r>
              <a:rPr lang="it-IT" sz="1800" b="1" dirty="0">
                <a:solidFill>
                  <a:schemeClr val="tx1"/>
                </a:solidFill>
              </a:rPr>
              <a:t>legano la molecola </a:t>
            </a:r>
            <a:r>
              <a:rPr lang="it-IT" sz="1800" dirty="0">
                <a:solidFill>
                  <a:schemeClr val="tx1"/>
                </a:solidFill>
              </a:rPr>
              <a:t>e subiscono </a:t>
            </a:r>
            <a:r>
              <a:rPr lang="it-IT" sz="1800" b="1" dirty="0">
                <a:solidFill>
                  <a:schemeClr val="tx1"/>
                </a:solidFill>
              </a:rPr>
              <a:t>cambiamenti conformazionali </a:t>
            </a:r>
            <a:r>
              <a:rPr lang="it-IT" sz="1800" dirty="0">
                <a:solidFill>
                  <a:schemeClr val="tx1"/>
                </a:solidFill>
              </a:rPr>
              <a:t>che permettono al complesso proteina-ligando di </a:t>
            </a:r>
            <a:r>
              <a:rPr lang="it-IT" sz="1800" b="1" dirty="0">
                <a:solidFill>
                  <a:schemeClr val="tx1"/>
                </a:solidFill>
              </a:rPr>
              <a:t>attraversare la membrana</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L’operazione è definita </a:t>
            </a:r>
            <a:r>
              <a:rPr lang="it-IT" sz="1800" b="1" dirty="0">
                <a:solidFill>
                  <a:schemeClr val="tx1"/>
                </a:solidFill>
              </a:rPr>
              <a:t>trasporto mediato da carrier</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3220717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1772816"/>
            <a:ext cx="8928991" cy="3139321"/>
          </a:xfrm>
          <a:prstGeom prst="rect">
            <a:avLst/>
          </a:prstGeom>
          <a:noFill/>
        </p:spPr>
        <p:txBody>
          <a:bodyPr wrap="square" rtlCol="0">
            <a:spAutoFit/>
          </a:bodyPr>
          <a:lstStyle/>
          <a:p>
            <a:pPr algn="just"/>
            <a:r>
              <a:rPr lang="it-IT" sz="1800" dirty="0">
                <a:solidFill>
                  <a:schemeClr val="tx1"/>
                </a:solidFill>
              </a:rPr>
              <a:t>I </a:t>
            </a:r>
            <a:r>
              <a:rPr lang="it-IT" sz="1800" b="1" dirty="0">
                <a:solidFill>
                  <a:schemeClr val="tx1"/>
                </a:solidFill>
              </a:rPr>
              <a:t>trasportatori ABC (ATP-</a:t>
            </a:r>
            <a:r>
              <a:rPr lang="it-IT" sz="1800" b="1" dirty="0" err="1">
                <a:solidFill>
                  <a:schemeClr val="tx1"/>
                </a:solidFill>
              </a:rPr>
              <a:t>binding</a:t>
            </a:r>
            <a:r>
              <a:rPr lang="it-IT" sz="1800" b="1" dirty="0">
                <a:solidFill>
                  <a:schemeClr val="tx1"/>
                </a:solidFill>
              </a:rPr>
              <a:t> cassette) </a:t>
            </a:r>
            <a:r>
              <a:rPr lang="it-IT" sz="1800" dirty="0">
                <a:solidFill>
                  <a:schemeClr val="tx1"/>
                </a:solidFill>
              </a:rPr>
              <a:t>sono un gruppo di proteine carrier che sfruttano l’energia dovuta all’idrolisi dell’ATP per il trasporto di ioni, carboidrati, amminoacidi ed anche polipeptidi.  </a:t>
            </a:r>
          </a:p>
          <a:p>
            <a:pPr algn="just"/>
            <a:endParaRPr lang="it-IT" sz="1800" dirty="0">
              <a:solidFill>
                <a:schemeClr val="tx1"/>
              </a:solidFill>
            </a:endParaRPr>
          </a:p>
          <a:p>
            <a:pPr algn="just"/>
            <a:r>
              <a:rPr lang="en-GB" sz="1800" dirty="0" err="1">
                <a:solidFill>
                  <a:schemeClr val="tx1"/>
                </a:solidFill>
              </a:rPr>
              <a:t>Sono</a:t>
            </a:r>
            <a:r>
              <a:rPr lang="en-GB" sz="1800" dirty="0">
                <a:solidFill>
                  <a:schemeClr val="tx1"/>
                </a:solidFill>
              </a:rPr>
              <a:t> </a:t>
            </a:r>
            <a:r>
              <a:rPr lang="en-GB" sz="1800" dirty="0" err="1">
                <a:solidFill>
                  <a:schemeClr val="tx1"/>
                </a:solidFill>
              </a:rPr>
              <a:t>stati</a:t>
            </a:r>
            <a:r>
              <a:rPr lang="en-GB" sz="1800" dirty="0">
                <a:solidFill>
                  <a:schemeClr val="tx1"/>
                </a:solidFill>
              </a:rPr>
              <a:t> </a:t>
            </a:r>
            <a:r>
              <a:rPr lang="en-GB" sz="1800" dirty="0" err="1">
                <a:solidFill>
                  <a:schemeClr val="tx1"/>
                </a:solidFill>
              </a:rPr>
              <a:t>identificati</a:t>
            </a:r>
            <a:r>
              <a:rPr lang="en-GB" sz="1800" dirty="0">
                <a:solidFill>
                  <a:schemeClr val="tx1"/>
                </a:solidFill>
              </a:rPr>
              <a:t> 48 </a:t>
            </a:r>
            <a:r>
              <a:rPr lang="en-GB" sz="1800" dirty="0" err="1">
                <a:solidFill>
                  <a:schemeClr val="tx1"/>
                </a:solidFill>
              </a:rPr>
              <a:t>trasportatori</a:t>
            </a:r>
            <a:r>
              <a:rPr lang="en-GB" sz="1800" dirty="0">
                <a:solidFill>
                  <a:schemeClr val="tx1"/>
                </a:solidFill>
              </a:rPr>
              <a:t> </a:t>
            </a:r>
            <a:r>
              <a:rPr lang="en-GB" sz="1800" dirty="0" err="1">
                <a:solidFill>
                  <a:schemeClr val="tx1"/>
                </a:solidFill>
              </a:rPr>
              <a:t>negli</a:t>
            </a:r>
            <a:r>
              <a:rPr lang="en-GB" sz="1800" dirty="0">
                <a:solidFill>
                  <a:schemeClr val="tx1"/>
                </a:solidFill>
              </a:rPr>
              <a:t> </a:t>
            </a:r>
            <a:r>
              <a:rPr lang="en-GB" sz="1800" dirty="0" err="1">
                <a:solidFill>
                  <a:schemeClr val="tx1"/>
                </a:solidFill>
              </a:rPr>
              <a:t>esseri</a:t>
            </a:r>
            <a:r>
              <a:rPr lang="en-GB" sz="1800" dirty="0">
                <a:solidFill>
                  <a:schemeClr val="tx1"/>
                </a:solidFill>
              </a:rPr>
              <a:t> </a:t>
            </a:r>
            <a:r>
              <a:rPr lang="en-GB" sz="1800" dirty="0" err="1">
                <a:solidFill>
                  <a:schemeClr val="tx1"/>
                </a:solidFill>
              </a:rPr>
              <a:t>umani</a:t>
            </a:r>
            <a:r>
              <a:rPr lang="en-GB" sz="1800" dirty="0">
                <a:solidFill>
                  <a:schemeClr val="tx1"/>
                </a:solidFill>
              </a:rPr>
              <a:t> e </a:t>
            </a:r>
            <a:r>
              <a:rPr lang="en-GB" sz="1800" dirty="0" err="1">
                <a:solidFill>
                  <a:schemeClr val="tx1"/>
                </a:solidFill>
              </a:rPr>
              <a:t>mutazioni</a:t>
            </a:r>
            <a:r>
              <a:rPr lang="en-GB" sz="1800" dirty="0">
                <a:solidFill>
                  <a:schemeClr val="tx1"/>
                </a:solidFill>
              </a:rPr>
              <a:t> a </a:t>
            </a:r>
            <a:r>
              <a:rPr lang="en-GB" sz="1800" dirty="0" err="1">
                <a:solidFill>
                  <a:schemeClr val="tx1"/>
                </a:solidFill>
              </a:rPr>
              <a:t>carico</a:t>
            </a:r>
            <a:r>
              <a:rPr lang="en-GB" sz="1800" dirty="0">
                <a:solidFill>
                  <a:schemeClr val="tx1"/>
                </a:solidFill>
              </a:rPr>
              <a:t> di </a:t>
            </a:r>
            <a:r>
              <a:rPr lang="en-GB" sz="1800" dirty="0" err="1">
                <a:solidFill>
                  <a:schemeClr val="tx1"/>
                </a:solidFill>
              </a:rPr>
              <a:t>questi</a:t>
            </a:r>
            <a:r>
              <a:rPr lang="en-GB" sz="1800" dirty="0">
                <a:solidFill>
                  <a:schemeClr val="tx1"/>
                </a:solidFill>
              </a:rPr>
              <a:t> </a:t>
            </a:r>
            <a:r>
              <a:rPr lang="en-GB" sz="1800" dirty="0" err="1">
                <a:solidFill>
                  <a:schemeClr val="tx1"/>
                </a:solidFill>
              </a:rPr>
              <a:t>possono</a:t>
            </a:r>
            <a:r>
              <a:rPr lang="en-GB" sz="1800" dirty="0">
                <a:solidFill>
                  <a:schemeClr val="tx1"/>
                </a:solidFill>
              </a:rPr>
              <a:t> </a:t>
            </a:r>
            <a:r>
              <a:rPr lang="en-GB" sz="1800" dirty="0" err="1">
                <a:solidFill>
                  <a:schemeClr val="tx1"/>
                </a:solidFill>
              </a:rPr>
              <a:t>arrecare</a:t>
            </a:r>
            <a:r>
              <a:rPr lang="en-GB" sz="1800" dirty="0">
                <a:solidFill>
                  <a:schemeClr val="tx1"/>
                </a:solidFill>
              </a:rPr>
              <a:t> </a:t>
            </a:r>
            <a:r>
              <a:rPr lang="en-GB" sz="1800" dirty="0" err="1">
                <a:solidFill>
                  <a:schemeClr val="tx1"/>
                </a:solidFill>
              </a:rPr>
              <a:t>numerose</a:t>
            </a:r>
            <a:r>
              <a:rPr lang="en-GB" sz="1800" dirty="0">
                <a:solidFill>
                  <a:schemeClr val="tx1"/>
                </a:solidFill>
              </a:rPr>
              <a:t> </a:t>
            </a:r>
            <a:r>
              <a:rPr lang="en-GB" sz="1800" dirty="0" err="1">
                <a:solidFill>
                  <a:schemeClr val="tx1"/>
                </a:solidFill>
              </a:rPr>
              <a:t>patologie</a:t>
            </a:r>
            <a:r>
              <a:rPr lang="en-GB" sz="1800" dirty="0">
                <a:solidFill>
                  <a:schemeClr val="tx1"/>
                </a:solidFill>
              </a:rPr>
              <a:t> come, ad </a:t>
            </a:r>
            <a:r>
              <a:rPr lang="en-GB" sz="1800" dirty="0" err="1">
                <a:solidFill>
                  <a:schemeClr val="tx1"/>
                </a:solidFill>
              </a:rPr>
              <a:t>esempio</a:t>
            </a:r>
            <a:r>
              <a:rPr lang="en-GB" sz="1800" dirty="0">
                <a:solidFill>
                  <a:schemeClr val="tx1"/>
                </a:solidFill>
              </a:rPr>
              <a:t>, la </a:t>
            </a:r>
            <a:r>
              <a:rPr lang="en-GB" sz="1800" dirty="0" err="1">
                <a:solidFill>
                  <a:schemeClr val="tx1"/>
                </a:solidFill>
              </a:rPr>
              <a:t>fibrosi</a:t>
            </a:r>
            <a:r>
              <a:rPr lang="en-GB" sz="1800" dirty="0">
                <a:solidFill>
                  <a:schemeClr val="tx1"/>
                </a:solidFill>
              </a:rPr>
              <a:t> </a:t>
            </a:r>
            <a:r>
              <a:rPr lang="en-GB" sz="1800" dirty="0" err="1">
                <a:solidFill>
                  <a:schemeClr val="tx1"/>
                </a:solidFill>
              </a:rPr>
              <a:t>cistica</a:t>
            </a:r>
            <a:r>
              <a:rPr lang="en-GB" sz="1800" dirty="0">
                <a:solidFill>
                  <a:schemeClr val="tx1"/>
                </a:solidFill>
              </a:rPr>
              <a:t> e </a:t>
            </a:r>
            <a:r>
              <a:rPr lang="en-GB" sz="1800" dirty="0" err="1">
                <a:solidFill>
                  <a:schemeClr val="tx1"/>
                </a:solidFill>
              </a:rPr>
              <a:t>disordini</a:t>
            </a:r>
            <a:r>
              <a:rPr lang="en-GB" sz="1800" dirty="0">
                <a:solidFill>
                  <a:schemeClr val="tx1"/>
                </a:solidFill>
              </a:rPr>
              <a:t> </a:t>
            </a:r>
            <a:r>
              <a:rPr lang="en-GB" sz="1800" dirty="0" err="1">
                <a:solidFill>
                  <a:schemeClr val="tx1"/>
                </a:solidFill>
              </a:rPr>
              <a:t>neurologici</a:t>
            </a:r>
            <a:r>
              <a:rPr lang="en-GB" sz="1800" dirty="0">
                <a:solidFill>
                  <a:schemeClr val="tx1"/>
                </a:solidFill>
              </a:rPr>
              <a:t>.</a:t>
            </a:r>
          </a:p>
          <a:p>
            <a:pPr algn="just"/>
            <a:endParaRPr lang="en-GB" sz="1800" dirty="0">
              <a:solidFill>
                <a:schemeClr val="tx1"/>
              </a:solidFill>
            </a:endParaRPr>
          </a:p>
          <a:p>
            <a:pPr algn="just"/>
            <a:r>
              <a:rPr lang="en-GB" sz="1800" dirty="0" err="1">
                <a:solidFill>
                  <a:schemeClr val="tx1"/>
                </a:solidFill>
              </a:rPr>
              <a:t>Sono</a:t>
            </a:r>
            <a:r>
              <a:rPr lang="en-GB" sz="1800" dirty="0">
                <a:solidFill>
                  <a:schemeClr val="tx1"/>
                </a:solidFill>
              </a:rPr>
              <a:t> </a:t>
            </a:r>
            <a:r>
              <a:rPr lang="en-GB" sz="1800" dirty="0" err="1">
                <a:solidFill>
                  <a:schemeClr val="tx1"/>
                </a:solidFill>
              </a:rPr>
              <a:t>inoltre</a:t>
            </a:r>
            <a:r>
              <a:rPr lang="en-GB" sz="1800" dirty="0">
                <a:solidFill>
                  <a:schemeClr val="tx1"/>
                </a:solidFill>
              </a:rPr>
              <a:t> </a:t>
            </a:r>
            <a:r>
              <a:rPr lang="en-GB" sz="1800" dirty="0" err="1">
                <a:solidFill>
                  <a:schemeClr val="tx1"/>
                </a:solidFill>
              </a:rPr>
              <a:t>adibiti</a:t>
            </a:r>
            <a:r>
              <a:rPr lang="en-GB" sz="1800" dirty="0">
                <a:solidFill>
                  <a:schemeClr val="tx1"/>
                </a:solidFill>
              </a:rPr>
              <a:t> </a:t>
            </a:r>
            <a:r>
              <a:rPr lang="en-GB" sz="1800" dirty="0" err="1">
                <a:solidFill>
                  <a:schemeClr val="tx1"/>
                </a:solidFill>
              </a:rPr>
              <a:t>all’espulsione</a:t>
            </a:r>
            <a:r>
              <a:rPr lang="en-GB" sz="1800" dirty="0">
                <a:solidFill>
                  <a:schemeClr val="tx1"/>
                </a:solidFill>
              </a:rPr>
              <a:t> </a:t>
            </a:r>
            <a:r>
              <a:rPr lang="en-GB" sz="1800" dirty="0" err="1">
                <a:solidFill>
                  <a:schemeClr val="tx1"/>
                </a:solidFill>
              </a:rPr>
              <a:t>dalle</a:t>
            </a:r>
            <a:r>
              <a:rPr lang="en-GB" sz="1800" dirty="0">
                <a:solidFill>
                  <a:schemeClr val="tx1"/>
                </a:solidFill>
              </a:rPr>
              <a:t> cellule di </a:t>
            </a:r>
            <a:r>
              <a:rPr lang="en-GB" sz="1800" dirty="0" err="1">
                <a:solidFill>
                  <a:schemeClr val="tx1"/>
                </a:solidFill>
              </a:rPr>
              <a:t>strutture</a:t>
            </a:r>
            <a:r>
              <a:rPr lang="en-GB" sz="1800" dirty="0">
                <a:solidFill>
                  <a:schemeClr val="tx1"/>
                </a:solidFill>
              </a:rPr>
              <a:t> </a:t>
            </a:r>
            <a:r>
              <a:rPr lang="en-GB" sz="1800" dirty="0" err="1">
                <a:solidFill>
                  <a:schemeClr val="tx1"/>
                </a:solidFill>
              </a:rPr>
              <a:t>apolari</a:t>
            </a:r>
            <a:r>
              <a:rPr lang="en-GB" sz="1800" dirty="0">
                <a:solidFill>
                  <a:schemeClr val="tx1"/>
                </a:solidFill>
              </a:rPr>
              <a:t> come </a:t>
            </a:r>
            <a:r>
              <a:rPr lang="en-GB" sz="1800" dirty="0" err="1">
                <a:solidFill>
                  <a:schemeClr val="tx1"/>
                </a:solidFill>
              </a:rPr>
              <a:t>molti</a:t>
            </a:r>
            <a:r>
              <a:rPr lang="en-GB" sz="1800" dirty="0">
                <a:solidFill>
                  <a:schemeClr val="tx1"/>
                </a:solidFill>
              </a:rPr>
              <a:t> </a:t>
            </a:r>
            <a:r>
              <a:rPr lang="en-GB" sz="1800" dirty="0" err="1">
                <a:solidFill>
                  <a:schemeClr val="tx1"/>
                </a:solidFill>
              </a:rPr>
              <a:t>farmaci</a:t>
            </a:r>
            <a:r>
              <a:rPr lang="en-GB" sz="1800" dirty="0">
                <a:solidFill>
                  <a:schemeClr val="tx1"/>
                </a:solidFill>
              </a:rPr>
              <a:t>, e </a:t>
            </a:r>
            <a:r>
              <a:rPr lang="en-GB" sz="1800" dirty="0" err="1">
                <a:solidFill>
                  <a:schemeClr val="tx1"/>
                </a:solidFill>
              </a:rPr>
              <a:t>questo</a:t>
            </a:r>
            <a:r>
              <a:rPr lang="en-GB" sz="1800" dirty="0">
                <a:solidFill>
                  <a:schemeClr val="tx1"/>
                </a:solidFill>
              </a:rPr>
              <a:t> </a:t>
            </a:r>
            <a:r>
              <a:rPr lang="en-GB" sz="1800" dirty="0" err="1">
                <a:solidFill>
                  <a:schemeClr val="tx1"/>
                </a:solidFill>
              </a:rPr>
              <a:t>fatto</a:t>
            </a:r>
            <a:r>
              <a:rPr lang="en-GB" sz="1800" dirty="0">
                <a:solidFill>
                  <a:schemeClr val="tx1"/>
                </a:solidFill>
              </a:rPr>
              <a:t> </a:t>
            </a:r>
            <a:r>
              <a:rPr lang="en-GB" sz="1800" dirty="0" err="1">
                <a:solidFill>
                  <a:schemeClr val="tx1"/>
                </a:solidFill>
              </a:rPr>
              <a:t>deve</a:t>
            </a:r>
            <a:r>
              <a:rPr lang="en-GB" sz="1800" dirty="0">
                <a:solidFill>
                  <a:schemeClr val="tx1"/>
                </a:solidFill>
              </a:rPr>
              <a:t> </a:t>
            </a:r>
            <a:r>
              <a:rPr lang="en-GB" sz="1800" dirty="0" err="1">
                <a:solidFill>
                  <a:schemeClr val="tx1"/>
                </a:solidFill>
              </a:rPr>
              <a:t>essere</a:t>
            </a:r>
            <a:r>
              <a:rPr lang="en-GB" sz="1800" dirty="0">
                <a:solidFill>
                  <a:schemeClr val="tx1"/>
                </a:solidFill>
              </a:rPr>
              <a:t> tenuto </a:t>
            </a:r>
            <a:r>
              <a:rPr lang="en-GB" sz="1800" dirty="0" err="1">
                <a:solidFill>
                  <a:schemeClr val="tx1"/>
                </a:solidFill>
              </a:rPr>
              <a:t>conto</a:t>
            </a:r>
            <a:r>
              <a:rPr lang="en-GB" sz="1800" dirty="0">
                <a:solidFill>
                  <a:schemeClr val="tx1"/>
                </a:solidFill>
              </a:rPr>
              <a:t> </a:t>
            </a:r>
            <a:r>
              <a:rPr lang="en-GB" sz="1800" dirty="0" err="1">
                <a:solidFill>
                  <a:schemeClr val="tx1"/>
                </a:solidFill>
              </a:rPr>
              <a:t>nella</a:t>
            </a:r>
            <a:r>
              <a:rPr lang="en-GB" sz="1800" dirty="0">
                <a:solidFill>
                  <a:schemeClr val="tx1"/>
                </a:solidFill>
              </a:rPr>
              <a:t> </a:t>
            </a:r>
            <a:r>
              <a:rPr lang="en-GB" sz="1800" dirty="0" err="1">
                <a:solidFill>
                  <a:schemeClr val="tx1"/>
                </a:solidFill>
              </a:rPr>
              <a:t>posologia</a:t>
            </a:r>
            <a:r>
              <a:rPr lang="en-GB" sz="1800" dirty="0">
                <a:solidFill>
                  <a:schemeClr val="tx1"/>
                </a:solidFill>
              </a:rPr>
              <a:t> di </a:t>
            </a:r>
            <a:r>
              <a:rPr lang="en-GB" sz="1800" dirty="0" err="1">
                <a:solidFill>
                  <a:schemeClr val="tx1"/>
                </a:solidFill>
              </a:rPr>
              <a:t>farmaci</a:t>
            </a:r>
            <a:r>
              <a:rPr lang="en-GB" sz="1800" dirty="0">
                <a:solidFill>
                  <a:schemeClr val="tx1"/>
                </a:solidFill>
              </a:rPr>
              <a:t> </a:t>
            </a:r>
            <a:r>
              <a:rPr lang="en-GB" sz="1800" dirty="0" err="1">
                <a:solidFill>
                  <a:schemeClr val="tx1"/>
                </a:solidFill>
              </a:rPr>
              <a:t>antifungini</a:t>
            </a:r>
            <a:r>
              <a:rPr lang="en-GB" sz="1800" dirty="0">
                <a:solidFill>
                  <a:schemeClr val="tx1"/>
                </a:solidFill>
              </a:rPr>
              <a:t>, </a:t>
            </a:r>
            <a:r>
              <a:rPr lang="en-GB" sz="1800" dirty="0" err="1">
                <a:solidFill>
                  <a:schemeClr val="tx1"/>
                </a:solidFill>
              </a:rPr>
              <a:t>antibiotici</a:t>
            </a:r>
            <a:r>
              <a:rPr lang="en-GB" sz="1800" dirty="0">
                <a:solidFill>
                  <a:schemeClr val="tx1"/>
                </a:solidFill>
              </a:rPr>
              <a:t> e </a:t>
            </a:r>
            <a:r>
              <a:rPr lang="en-GB" sz="1800" dirty="0" err="1">
                <a:solidFill>
                  <a:schemeClr val="tx1"/>
                </a:solidFill>
              </a:rPr>
              <a:t>antitumorali</a:t>
            </a:r>
            <a:r>
              <a:rPr lang="en-GB" sz="1800" dirty="0">
                <a:solidFill>
                  <a:schemeClr val="tx1"/>
                </a:solidFill>
              </a:rPr>
              <a:t>.</a:t>
            </a:r>
          </a:p>
        </p:txBody>
      </p:sp>
    </p:spTree>
    <p:extLst>
      <p:ext uri="{BB962C8B-B14F-4D97-AF65-F5344CB8AC3E}">
        <p14:creationId xmlns:p14="http://schemas.microsoft.com/office/powerpoint/2010/main" val="471970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495150" y="611396"/>
            <a:ext cx="4153701" cy="369332"/>
          </a:xfrm>
          <a:prstGeom prst="rect">
            <a:avLst/>
          </a:prstGeom>
          <a:noFill/>
        </p:spPr>
        <p:txBody>
          <a:bodyPr wrap="none" rtlCol="0">
            <a:spAutoFit/>
          </a:bodyPr>
          <a:lstStyle/>
          <a:p>
            <a:r>
              <a:rPr lang="it-IT" sz="1800" dirty="0">
                <a:solidFill>
                  <a:schemeClr val="tx1"/>
                </a:solidFill>
              </a:rPr>
              <a:t>Quanto sono permeabili le membrane?</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1772816"/>
            <a:ext cx="8928991" cy="3416320"/>
          </a:xfrm>
          <a:prstGeom prst="rect">
            <a:avLst/>
          </a:prstGeom>
          <a:noFill/>
        </p:spPr>
        <p:txBody>
          <a:bodyPr wrap="square" rtlCol="0">
            <a:spAutoFit/>
          </a:bodyPr>
          <a:lstStyle/>
          <a:p>
            <a:pPr algn="just"/>
            <a:r>
              <a:rPr lang="it-IT" sz="1800" dirty="0">
                <a:solidFill>
                  <a:schemeClr val="tx1"/>
                </a:solidFill>
              </a:rPr>
              <a:t>Le </a:t>
            </a:r>
            <a:r>
              <a:rPr lang="it-IT" sz="1800" b="1" dirty="0">
                <a:solidFill>
                  <a:schemeClr val="tx1"/>
                </a:solidFill>
              </a:rPr>
              <a:t>proteine canale </a:t>
            </a:r>
            <a:r>
              <a:rPr lang="it-IT" sz="1800" dirty="0">
                <a:solidFill>
                  <a:schemeClr val="tx1"/>
                </a:solidFill>
              </a:rPr>
              <a:t>formano dei tunnel nella membrana detti pori. Questi sono controllati, nel senso che possono essere aperti o chiusi in seguito a stimoli elettrici, chimici e meccanici che inducono cambiamenti conformazionali nelle proteine.</a:t>
            </a:r>
          </a:p>
          <a:p>
            <a:pPr algn="just"/>
            <a:endParaRPr lang="it-IT" sz="1800" dirty="0">
              <a:solidFill>
                <a:schemeClr val="tx1"/>
              </a:solidFill>
            </a:endParaRPr>
          </a:p>
          <a:p>
            <a:pPr algn="just"/>
            <a:r>
              <a:rPr lang="it-IT" sz="1800" dirty="0">
                <a:solidFill>
                  <a:schemeClr val="tx1"/>
                </a:solidFill>
              </a:rPr>
              <a:t>L’acqua ed alcuni tipi di ioni sono trasportati da questi canali.</a:t>
            </a:r>
          </a:p>
          <a:p>
            <a:pPr algn="just"/>
            <a:endParaRPr lang="it-IT" sz="1800" dirty="0">
              <a:solidFill>
                <a:schemeClr val="tx1"/>
              </a:solidFill>
            </a:endParaRPr>
          </a:p>
          <a:p>
            <a:pPr algn="just"/>
            <a:r>
              <a:rPr lang="it-IT" sz="1800" dirty="0">
                <a:solidFill>
                  <a:schemeClr val="tx1"/>
                </a:solidFill>
              </a:rPr>
              <a:t>Un particolare tipo di queste proteine, le </a:t>
            </a:r>
            <a:r>
              <a:rPr lang="it-IT" sz="1800" b="1" dirty="0" err="1">
                <a:solidFill>
                  <a:schemeClr val="tx1"/>
                </a:solidFill>
              </a:rPr>
              <a:t>porine</a:t>
            </a:r>
            <a:r>
              <a:rPr lang="it-IT" sz="1800" dirty="0">
                <a:solidFill>
                  <a:schemeClr val="tx1"/>
                </a:solidFill>
              </a:rPr>
              <a:t>, sono costituite da foglietti </a:t>
            </a:r>
            <a:r>
              <a:rPr lang="el-GR" sz="1800" dirty="0">
                <a:solidFill>
                  <a:schemeClr val="tx1"/>
                </a:solidFill>
              </a:rPr>
              <a:t>β</a:t>
            </a:r>
            <a:r>
              <a:rPr lang="it-IT" sz="1800" dirty="0">
                <a:solidFill>
                  <a:schemeClr val="tx1"/>
                </a:solidFill>
              </a:rPr>
              <a:t> ripiegati a forma di barilotto. Tra queste le </a:t>
            </a:r>
            <a:r>
              <a:rPr lang="it-IT" sz="1800" b="1" dirty="0">
                <a:solidFill>
                  <a:schemeClr val="tx1"/>
                </a:solidFill>
              </a:rPr>
              <a:t>acquaporine</a:t>
            </a:r>
            <a:r>
              <a:rPr lang="it-IT" sz="1800" dirty="0">
                <a:solidFill>
                  <a:schemeClr val="tx1"/>
                </a:solidFill>
              </a:rPr>
              <a:t> sono dedicate al trasporto dell’acqua attraverso la membrana plasmatica, circa 1x10</a:t>
            </a:r>
            <a:r>
              <a:rPr lang="it-IT" sz="1800" baseline="30000" dirty="0">
                <a:solidFill>
                  <a:schemeClr val="tx1"/>
                </a:solidFill>
              </a:rPr>
              <a:t>9</a:t>
            </a:r>
            <a:r>
              <a:rPr lang="it-IT" sz="1800" dirty="0">
                <a:solidFill>
                  <a:schemeClr val="tx1"/>
                </a:solidFill>
              </a:rPr>
              <a:t> al secondo.</a:t>
            </a:r>
          </a:p>
          <a:p>
            <a:pPr algn="just"/>
            <a:endParaRPr lang="it-IT" sz="1800" dirty="0">
              <a:solidFill>
                <a:schemeClr val="tx1"/>
              </a:solidFill>
            </a:endParaRPr>
          </a:p>
          <a:p>
            <a:pPr algn="just"/>
            <a:r>
              <a:rPr lang="it-IT" sz="1800" dirty="0">
                <a:solidFill>
                  <a:schemeClr val="tx1"/>
                </a:solidFill>
              </a:rPr>
              <a:t>In mammiferi rispondono agli stimoli esterni od ormonali e, ad esempio, riducono la disidratazione riportando l’acqua dai tubuli renali al circolo sanguigno.</a:t>
            </a:r>
          </a:p>
        </p:txBody>
      </p:sp>
    </p:spTree>
    <p:extLst>
      <p:ext uri="{BB962C8B-B14F-4D97-AF65-F5344CB8AC3E}">
        <p14:creationId xmlns:p14="http://schemas.microsoft.com/office/powerpoint/2010/main" val="3280835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966433" y="611396"/>
            <a:ext cx="3211135" cy="369332"/>
          </a:xfrm>
          <a:prstGeom prst="rect">
            <a:avLst/>
          </a:prstGeom>
          <a:noFill/>
        </p:spPr>
        <p:txBody>
          <a:bodyPr wrap="none" rtlCol="0">
            <a:spAutoFit/>
          </a:bodyPr>
          <a:lstStyle/>
          <a:p>
            <a:r>
              <a:rPr lang="it-IT" sz="1800" dirty="0">
                <a:solidFill>
                  <a:schemeClr val="tx1"/>
                </a:solidFill>
              </a:rPr>
              <a:t>Intermezzo: trasporto passivo</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1772816"/>
            <a:ext cx="8928991" cy="2585323"/>
          </a:xfrm>
          <a:prstGeom prst="rect">
            <a:avLst/>
          </a:prstGeom>
          <a:noFill/>
        </p:spPr>
        <p:txBody>
          <a:bodyPr wrap="square" rtlCol="0">
            <a:spAutoFit/>
          </a:bodyPr>
          <a:lstStyle/>
          <a:p>
            <a:pPr algn="just"/>
            <a:r>
              <a:rPr lang="it-IT" sz="1800" dirty="0">
                <a:solidFill>
                  <a:schemeClr val="tx1"/>
                </a:solidFill>
              </a:rPr>
              <a:t>Prima di andare ad esaminare il trasporto attivo, il fulcro della trasmissione di materia attraverso la membrana plasmatica, va definito quello passivo.</a:t>
            </a:r>
          </a:p>
          <a:p>
            <a:pPr algn="just"/>
            <a:endParaRPr lang="it-IT" sz="1800" dirty="0">
              <a:solidFill>
                <a:schemeClr val="tx1"/>
              </a:solidFill>
            </a:endParaRPr>
          </a:p>
          <a:p>
            <a:pPr algn="just"/>
            <a:r>
              <a:rPr lang="it-IT" sz="1800" dirty="0">
                <a:solidFill>
                  <a:schemeClr val="tx1"/>
                </a:solidFill>
              </a:rPr>
              <a:t>Il </a:t>
            </a:r>
            <a:r>
              <a:rPr lang="it-IT" sz="1800" b="1" dirty="0">
                <a:solidFill>
                  <a:schemeClr val="tx1"/>
                </a:solidFill>
              </a:rPr>
              <a:t>trasporto passivo non richiede </a:t>
            </a:r>
            <a:r>
              <a:rPr lang="it-IT" sz="1800" dirty="0">
                <a:solidFill>
                  <a:schemeClr val="tx1"/>
                </a:solidFill>
              </a:rPr>
              <a:t>un dispendio di </a:t>
            </a:r>
            <a:r>
              <a:rPr lang="it-IT" sz="1800" b="1" dirty="0">
                <a:solidFill>
                  <a:schemeClr val="tx1"/>
                </a:solidFill>
              </a:rPr>
              <a:t>energia</a:t>
            </a:r>
            <a:r>
              <a:rPr lang="it-IT" sz="1800" dirty="0">
                <a:solidFill>
                  <a:schemeClr val="tx1"/>
                </a:solidFill>
              </a:rPr>
              <a:t> da parte della cellula, ed è un processo che avviene per </a:t>
            </a:r>
            <a:r>
              <a:rPr lang="it-IT" sz="1800" b="1" dirty="0">
                <a:solidFill>
                  <a:schemeClr val="tx1"/>
                </a:solidFill>
              </a:rPr>
              <a:t>diffusione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 Diffusione semplice</a:t>
            </a:r>
          </a:p>
          <a:p>
            <a:pPr algn="just"/>
            <a:endParaRPr lang="it-IT" sz="1800" dirty="0">
              <a:solidFill>
                <a:schemeClr val="tx1"/>
              </a:solidFill>
            </a:endParaRPr>
          </a:p>
          <a:p>
            <a:pPr algn="just"/>
            <a:r>
              <a:rPr lang="it-IT" sz="1800" dirty="0">
                <a:solidFill>
                  <a:schemeClr val="tx1"/>
                </a:solidFill>
              </a:rPr>
              <a:t>- Diffusione facilitata</a:t>
            </a:r>
          </a:p>
        </p:txBody>
      </p:sp>
    </p:spTree>
    <p:extLst>
      <p:ext uri="{BB962C8B-B14F-4D97-AF65-F5344CB8AC3E}">
        <p14:creationId xmlns:p14="http://schemas.microsoft.com/office/powerpoint/2010/main" val="11559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966433" y="611396"/>
            <a:ext cx="3211135" cy="369332"/>
          </a:xfrm>
          <a:prstGeom prst="rect">
            <a:avLst/>
          </a:prstGeom>
          <a:noFill/>
        </p:spPr>
        <p:txBody>
          <a:bodyPr wrap="none" rtlCol="0">
            <a:spAutoFit/>
          </a:bodyPr>
          <a:lstStyle/>
          <a:p>
            <a:r>
              <a:rPr lang="it-IT" sz="1800" dirty="0">
                <a:solidFill>
                  <a:schemeClr val="tx1"/>
                </a:solidFill>
              </a:rPr>
              <a:t>Intermezzo: trasporto passivo</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1772816"/>
            <a:ext cx="8928991" cy="2585323"/>
          </a:xfrm>
          <a:prstGeom prst="rect">
            <a:avLst/>
          </a:prstGeom>
          <a:noFill/>
        </p:spPr>
        <p:txBody>
          <a:bodyPr wrap="square" rtlCol="0">
            <a:spAutoFit/>
          </a:bodyPr>
          <a:lstStyle/>
          <a:p>
            <a:pPr algn="just"/>
            <a:r>
              <a:rPr lang="it-IT" sz="1800" dirty="0">
                <a:solidFill>
                  <a:schemeClr val="tx1"/>
                </a:solidFill>
              </a:rPr>
              <a:t>La diffusione è un processo fisico basato su movimenti casuali originati dall’agitazione termica. In tutti gli stati della materia, anche quello solido, l’energia cinetica è tale da far muovere o vibrare le molecole.</a:t>
            </a:r>
          </a:p>
          <a:p>
            <a:pPr algn="just"/>
            <a:endParaRPr lang="it-IT" sz="1800" dirty="0">
              <a:solidFill>
                <a:schemeClr val="tx1"/>
              </a:solidFill>
            </a:endParaRPr>
          </a:p>
          <a:p>
            <a:pPr algn="just"/>
            <a:r>
              <a:rPr lang="it-IT" sz="1800" dirty="0">
                <a:solidFill>
                  <a:schemeClr val="tx1"/>
                </a:solidFill>
              </a:rPr>
              <a:t>In un liquido le molecole sono in grado di muoversi con maggiore libertà rispetto ad un solido, e questo è ancor più valido nei gas.</a:t>
            </a:r>
          </a:p>
          <a:p>
            <a:pPr algn="just"/>
            <a:endParaRPr lang="it-IT" sz="1800" dirty="0">
              <a:solidFill>
                <a:schemeClr val="tx1"/>
              </a:solidFill>
            </a:endParaRPr>
          </a:p>
          <a:p>
            <a:pPr algn="just"/>
            <a:r>
              <a:rPr lang="it-IT" sz="1800" dirty="0">
                <a:solidFill>
                  <a:schemeClr val="tx1"/>
                </a:solidFill>
              </a:rPr>
              <a:t>La conseguenza è che in questi due stati "meno vincolati" le molecole possono urtarsi tra loro e cambiare direzione casualmente (moto marinaio ubriaco)</a:t>
            </a:r>
          </a:p>
        </p:txBody>
      </p:sp>
    </p:spTree>
    <p:extLst>
      <p:ext uri="{BB962C8B-B14F-4D97-AF65-F5344CB8AC3E}">
        <p14:creationId xmlns:p14="http://schemas.microsoft.com/office/powerpoint/2010/main" val="3455664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B6581096-A2E0-4A36-BC73-DFF6CCD1AFFA}"/>
              </a:ext>
            </a:extLst>
          </p:cNvPr>
          <p:cNvSpPr txBox="1"/>
          <p:nvPr/>
        </p:nvSpPr>
        <p:spPr>
          <a:xfrm>
            <a:off x="2391435" y="611396"/>
            <a:ext cx="4361130" cy="369332"/>
          </a:xfrm>
          <a:prstGeom prst="rect">
            <a:avLst/>
          </a:prstGeom>
          <a:noFill/>
        </p:spPr>
        <p:txBody>
          <a:bodyPr wrap="none" rtlCol="0">
            <a:spAutoFit/>
          </a:bodyPr>
          <a:lstStyle/>
          <a:p>
            <a:r>
              <a:rPr lang="it-IT" sz="1800" dirty="0">
                <a:solidFill>
                  <a:schemeClr val="tx1"/>
                </a:solidFill>
              </a:rPr>
              <a:t>Intermezzo: trasporto passivo: Diffusione</a:t>
            </a:r>
            <a:endParaRPr lang="en-GB" sz="1800" dirty="0">
              <a:solidFill>
                <a:schemeClr val="tx1"/>
              </a:solidFill>
            </a:endParaRPr>
          </a:p>
        </p:txBody>
      </p:sp>
      <p:sp>
        <p:nvSpPr>
          <p:cNvPr id="5" name="CasellaDiTesto 4">
            <a:extLst>
              <a:ext uri="{FF2B5EF4-FFF2-40B4-BE49-F238E27FC236}">
                <a16:creationId xmlns:a16="http://schemas.microsoft.com/office/drawing/2014/main" id="{3E83DF8B-B96E-4E75-8B6F-85C3A615C73A}"/>
              </a:ext>
            </a:extLst>
          </p:cNvPr>
          <p:cNvSpPr txBox="1"/>
          <p:nvPr/>
        </p:nvSpPr>
        <p:spPr>
          <a:xfrm>
            <a:off x="107504" y="1772816"/>
            <a:ext cx="8928991" cy="1200329"/>
          </a:xfrm>
          <a:prstGeom prst="rect">
            <a:avLst/>
          </a:prstGeom>
          <a:noFill/>
        </p:spPr>
        <p:txBody>
          <a:bodyPr wrap="square" rtlCol="0">
            <a:spAutoFit/>
          </a:bodyPr>
          <a:lstStyle/>
          <a:p>
            <a:pPr algn="just"/>
            <a:r>
              <a:rPr lang="it-IT" sz="1800" dirty="0">
                <a:solidFill>
                  <a:schemeClr val="tx1"/>
                </a:solidFill>
              </a:rPr>
              <a:t>Benché una singola molecola non abbia direzioni predefinite, un </a:t>
            </a:r>
            <a:r>
              <a:rPr lang="it-IT" sz="1800" b="1" dirty="0">
                <a:solidFill>
                  <a:schemeClr val="tx1"/>
                </a:solidFill>
              </a:rPr>
              <a:t>gruppo di particelle </a:t>
            </a:r>
            <a:r>
              <a:rPr lang="it-IT" sz="1800" dirty="0">
                <a:solidFill>
                  <a:schemeClr val="tx1"/>
                </a:solidFill>
              </a:rPr>
              <a:t>tende a </a:t>
            </a:r>
            <a:r>
              <a:rPr lang="it-IT" sz="1800" b="1" dirty="0">
                <a:solidFill>
                  <a:schemeClr val="tx1"/>
                </a:solidFill>
              </a:rPr>
              <a:t>distribuirsi omogeneamente </a:t>
            </a:r>
            <a:r>
              <a:rPr lang="it-IT" sz="1800" dirty="0">
                <a:solidFill>
                  <a:schemeClr val="tx1"/>
                </a:solidFill>
              </a:rPr>
              <a:t>in tutto lo spazio a disposizione. </a:t>
            </a:r>
            <a:r>
              <a:rPr lang="it-IT" sz="1800" b="1" dirty="0">
                <a:solidFill>
                  <a:schemeClr val="tx1"/>
                </a:solidFill>
              </a:rPr>
              <a:t>Se così non fosse</a:t>
            </a:r>
            <a:r>
              <a:rPr lang="it-IT" sz="1800" dirty="0">
                <a:solidFill>
                  <a:schemeClr val="tx1"/>
                </a:solidFill>
              </a:rPr>
              <a:t>, nell’ambiente vi sarebbero almeno due regioni, una a maggiore concentrazione ed una a minore.</a:t>
            </a:r>
          </a:p>
        </p:txBody>
      </p:sp>
      <p:pic>
        <p:nvPicPr>
          <p:cNvPr id="6" name="Segnaposto contenuto 2">
            <a:extLst>
              <a:ext uri="{FF2B5EF4-FFF2-40B4-BE49-F238E27FC236}">
                <a16:creationId xmlns:a16="http://schemas.microsoft.com/office/drawing/2014/main" id="{A04C7A5E-2BA6-4876-8877-2B3C3F6CA15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993" t="7893" r="6285" b="35090"/>
          <a:stretch/>
        </p:blipFill>
        <p:spPr>
          <a:xfrm>
            <a:off x="2411760" y="2970474"/>
            <a:ext cx="6408712" cy="3075666"/>
          </a:xfrm>
        </p:spPr>
      </p:pic>
      <p:pic>
        <p:nvPicPr>
          <p:cNvPr id="7" name="Segnaposto contenuto 2">
            <a:extLst>
              <a:ext uri="{FF2B5EF4-FFF2-40B4-BE49-F238E27FC236}">
                <a16:creationId xmlns:a16="http://schemas.microsoft.com/office/drawing/2014/main" id="{F699E9E6-2898-42FF-A9E4-DCF9E2132270}"/>
              </a:ext>
            </a:extLst>
          </p:cNvPr>
          <p:cNvPicPr>
            <a:picLocks noChangeAspect="1"/>
          </p:cNvPicPr>
          <p:nvPr/>
        </p:nvPicPr>
        <p:blipFill rotWithShape="1">
          <a:blip r:embed="rId2">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0E606EEB-0208-4903-9C80-C8E78499106B}"/>
              </a:ext>
            </a:extLst>
          </p:cNvPr>
          <p:cNvSpPr txBox="1"/>
          <p:nvPr/>
        </p:nvSpPr>
        <p:spPr>
          <a:xfrm>
            <a:off x="129636" y="3657798"/>
            <a:ext cx="2714172" cy="923330"/>
          </a:xfrm>
          <a:prstGeom prst="rect">
            <a:avLst/>
          </a:prstGeom>
          <a:noFill/>
        </p:spPr>
        <p:txBody>
          <a:bodyPr wrap="square" rtlCol="0">
            <a:spAutoFit/>
          </a:bodyPr>
          <a:lstStyle/>
          <a:p>
            <a:r>
              <a:rPr lang="it-IT" sz="1800" dirty="0">
                <a:solidFill>
                  <a:schemeClr val="tx1"/>
                </a:solidFill>
              </a:rPr>
              <a:t>Questa differenza viene definita </a:t>
            </a:r>
            <a:r>
              <a:rPr lang="it-IT" sz="1800" b="1" dirty="0">
                <a:solidFill>
                  <a:schemeClr val="tx1"/>
                </a:solidFill>
              </a:rPr>
              <a:t>gradiente di concentrazione</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3156112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F5320881-5BCC-4640-9CB1-6128DD41E37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pic>
        <p:nvPicPr>
          <p:cNvPr id="6" name="Segnaposto contenuto 2">
            <a:extLst>
              <a:ext uri="{FF2B5EF4-FFF2-40B4-BE49-F238E27FC236}">
                <a16:creationId xmlns:a16="http://schemas.microsoft.com/office/drawing/2014/main" id="{A04C7A5E-2BA6-4876-8877-2B3C3F6CA15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993" t="7893" r="6285" b="35090"/>
          <a:stretch/>
        </p:blipFill>
        <p:spPr>
          <a:xfrm>
            <a:off x="1367644" y="2945622"/>
            <a:ext cx="6408712" cy="3075666"/>
          </a:xfrm>
        </p:spPr>
      </p:pic>
      <p:pic>
        <p:nvPicPr>
          <p:cNvPr id="7" name="Segnaposto contenuto 2">
            <a:extLst>
              <a:ext uri="{FF2B5EF4-FFF2-40B4-BE49-F238E27FC236}">
                <a16:creationId xmlns:a16="http://schemas.microsoft.com/office/drawing/2014/main" id="{F699E9E6-2898-42FF-A9E4-DCF9E2132270}"/>
              </a:ext>
            </a:extLst>
          </p:cNvPr>
          <p:cNvPicPr>
            <a:picLocks noChangeAspect="1"/>
          </p:cNvPicPr>
          <p:nvPr/>
        </p:nvPicPr>
        <p:blipFill rotWithShape="1">
          <a:blip r:embed="rId2">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CasellaDiTesto 7">
            <a:extLst>
              <a:ext uri="{FF2B5EF4-FFF2-40B4-BE49-F238E27FC236}">
                <a16:creationId xmlns:a16="http://schemas.microsoft.com/office/drawing/2014/main" id="{AFDBD494-A2FB-4642-A89B-EF742110EEA7}"/>
              </a:ext>
            </a:extLst>
          </p:cNvPr>
          <p:cNvSpPr txBox="1"/>
          <p:nvPr/>
        </p:nvSpPr>
        <p:spPr>
          <a:xfrm>
            <a:off x="107504" y="1412776"/>
            <a:ext cx="8928991" cy="923330"/>
          </a:xfrm>
          <a:prstGeom prst="rect">
            <a:avLst/>
          </a:prstGeom>
          <a:noFill/>
        </p:spPr>
        <p:txBody>
          <a:bodyPr wrap="square" rtlCol="0">
            <a:spAutoFit/>
          </a:bodyPr>
          <a:lstStyle/>
          <a:p>
            <a:pPr algn="just"/>
            <a:r>
              <a:rPr lang="it-IT" sz="1800" dirty="0">
                <a:solidFill>
                  <a:schemeClr val="tx1"/>
                </a:solidFill>
              </a:rPr>
              <a:t>Per </a:t>
            </a:r>
            <a:r>
              <a:rPr lang="it-IT" sz="1800" b="1" dirty="0">
                <a:solidFill>
                  <a:schemeClr val="tx1"/>
                </a:solidFill>
              </a:rPr>
              <a:t>diffusione</a:t>
            </a:r>
            <a:r>
              <a:rPr lang="it-IT" sz="1800" dirty="0">
                <a:solidFill>
                  <a:schemeClr val="tx1"/>
                </a:solidFill>
              </a:rPr>
              <a:t> le molecole si muovono </a:t>
            </a:r>
            <a:r>
              <a:rPr lang="it-IT" sz="1800" b="1" dirty="0">
                <a:solidFill>
                  <a:schemeClr val="tx1"/>
                </a:solidFill>
              </a:rPr>
              <a:t>globalmente</a:t>
            </a:r>
            <a:r>
              <a:rPr lang="it-IT" sz="1800" dirty="0">
                <a:solidFill>
                  <a:schemeClr val="tx1"/>
                </a:solidFill>
              </a:rPr>
              <a:t> </a:t>
            </a:r>
            <a:r>
              <a:rPr lang="it-IT" sz="1800" b="1" dirty="0">
                <a:solidFill>
                  <a:schemeClr val="tx1"/>
                </a:solidFill>
              </a:rPr>
              <a:t>dalla zona a concentrazione maggiore verso quella inferiore</a:t>
            </a:r>
            <a:r>
              <a:rPr lang="it-IT" sz="1800" dirty="0">
                <a:solidFill>
                  <a:schemeClr val="tx1"/>
                </a:solidFill>
              </a:rPr>
              <a:t>. Le singole molecole possono comunque andare in direzione opposta, ma lo spostamento netto è contro gradiente.</a:t>
            </a:r>
          </a:p>
        </p:txBody>
      </p:sp>
      <p:sp>
        <p:nvSpPr>
          <p:cNvPr id="9" name="CasellaDiTesto 8">
            <a:extLst>
              <a:ext uri="{FF2B5EF4-FFF2-40B4-BE49-F238E27FC236}">
                <a16:creationId xmlns:a16="http://schemas.microsoft.com/office/drawing/2014/main" id="{FBC364DA-B142-41A7-9323-9A1974FEC78A}"/>
              </a:ext>
            </a:extLst>
          </p:cNvPr>
          <p:cNvSpPr txBox="1"/>
          <p:nvPr/>
        </p:nvSpPr>
        <p:spPr>
          <a:xfrm>
            <a:off x="2391435" y="611396"/>
            <a:ext cx="4361130" cy="369332"/>
          </a:xfrm>
          <a:prstGeom prst="rect">
            <a:avLst/>
          </a:prstGeom>
          <a:noFill/>
        </p:spPr>
        <p:txBody>
          <a:bodyPr wrap="none" rtlCol="0">
            <a:spAutoFit/>
          </a:bodyPr>
          <a:lstStyle/>
          <a:p>
            <a:r>
              <a:rPr lang="it-IT" sz="1800" dirty="0">
                <a:solidFill>
                  <a:schemeClr val="tx1"/>
                </a:solidFill>
              </a:rPr>
              <a:t>Intermezzo: trasporto passivo: Diffusione</a:t>
            </a:r>
            <a:endParaRPr lang="en-GB" sz="1800" dirty="0">
              <a:solidFill>
                <a:schemeClr val="tx1"/>
              </a:solidFill>
            </a:endParaRPr>
          </a:p>
        </p:txBody>
      </p:sp>
    </p:spTree>
    <p:extLst>
      <p:ext uri="{BB962C8B-B14F-4D97-AF65-F5344CB8AC3E}">
        <p14:creationId xmlns:p14="http://schemas.microsoft.com/office/powerpoint/2010/main" val="263838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2">
            <a:extLst>
              <a:ext uri="{FF2B5EF4-FFF2-40B4-BE49-F238E27FC236}">
                <a16:creationId xmlns:a16="http://schemas.microsoft.com/office/drawing/2014/main" id="{A93F88E7-A57D-4717-9965-394DA3E9EBA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2837" t="25688" r="19770" b="40201"/>
          <a:stretch/>
        </p:blipFill>
        <p:spPr>
          <a:xfrm>
            <a:off x="6228184" y="2564904"/>
            <a:ext cx="2736304" cy="2122984"/>
          </a:xfrm>
        </p:spPr>
      </p:pic>
      <p:pic>
        <p:nvPicPr>
          <p:cNvPr id="3" name="Segnaposto contenuto 2">
            <a:extLst>
              <a:ext uri="{FF2B5EF4-FFF2-40B4-BE49-F238E27FC236}">
                <a16:creationId xmlns:a16="http://schemas.microsoft.com/office/drawing/2014/main" id="{5A7F2E4E-E92A-403C-A3EE-F9C83B39397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CC42FD5C-6CD8-4593-869D-C62AFCEE076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2" name="CasellaDiTesto 1">
            <a:extLst>
              <a:ext uri="{FF2B5EF4-FFF2-40B4-BE49-F238E27FC236}">
                <a16:creationId xmlns:a16="http://schemas.microsoft.com/office/drawing/2014/main" id="{D03864F4-759F-48B2-A353-AD23415A025B}"/>
              </a:ext>
            </a:extLst>
          </p:cNvPr>
          <p:cNvSpPr txBox="1"/>
          <p:nvPr/>
        </p:nvSpPr>
        <p:spPr>
          <a:xfrm>
            <a:off x="129636" y="1700808"/>
            <a:ext cx="6026540" cy="3970318"/>
          </a:xfrm>
          <a:prstGeom prst="rect">
            <a:avLst/>
          </a:prstGeom>
          <a:noFill/>
        </p:spPr>
        <p:txBody>
          <a:bodyPr wrap="square" rtlCol="0">
            <a:spAutoFit/>
          </a:bodyPr>
          <a:lstStyle/>
          <a:p>
            <a:pPr algn="just"/>
            <a:r>
              <a:rPr lang="it-IT" sz="1800" dirty="0">
                <a:solidFill>
                  <a:schemeClr val="tx1"/>
                </a:solidFill>
              </a:rPr>
              <a:t>La questione diventa più interessante quando poniamo all’interno del nostro recipiente una </a:t>
            </a:r>
            <a:r>
              <a:rPr lang="it-IT" sz="1800" b="1" dirty="0">
                <a:solidFill>
                  <a:schemeClr val="tx1"/>
                </a:solidFill>
              </a:rPr>
              <a:t>membrana permeabile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Il risultato è un sistema con una </a:t>
            </a:r>
            <a:r>
              <a:rPr lang="it-IT" sz="1800" b="1" dirty="0">
                <a:solidFill>
                  <a:schemeClr val="tx1"/>
                </a:solidFill>
              </a:rPr>
              <a:t>concentrazione di soluto differente</a:t>
            </a:r>
            <a:r>
              <a:rPr lang="it-IT" sz="1800" dirty="0">
                <a:solidFill>
                  <a:schemeClr val="tx1"/>
                </a:solidFill>
              </a:rPr>
              <a:t> tra i due lati della membrana (inizialmente). Questo rappresenta una forma di </a:t>
            </a:r>
            <a:r>
              <a:rPr lang="it-IT" sz="1800" b="1" dirty="0">
                <a:solidFill>
                  <a:schemeClr val="tx1"/>
                </a:solidFill>
              </a:rPr>
              <a:t>immagazzinamento di energia potenziale</a:t>
            </a:r>
            <a:r>
              <a:rPr lang="it-IT" sz="1800" dirty="0">
                <a:solidFill>
                  <a:schemeClr val="tx1"/>
                </a:solidFill>
              </a:rPr>
              <a:t>.</a:t>
            </a:r>
          </a:p>
          <a:p>
            <a:pPr algn="just"/>
            <a:endParaRPr lang="it-IT" sz="1800" dirty="0">
              <a:solidFill>
                <a:schemeClr val="tx1"/>
              </a:solidFill>
            </a:endParaRPr>
          </a:p>
          <a:p>
            <a:pPr algn="just"/>
            <a:r>
              <a:rPr lang="it-IT" sz="1800" b="1" dirty="0">
                <a:solidFill>
                  <a:schemeClr val="tx1"/>
                </a:solidFill>
              </a:rPr>
              <a:t>L’energia viene rilasciata </a:t>
            </a:r>
            <a:r>
              <a:rPr lang="it-IT" sz="1800" dirty="0">
                <a:solidFill>
                  <a:schemeClr val="tx1"/>
                </a:solidFill>
              </a:rPr>
              <a:t>quando gli ioni o le molecole si </a:t>
            </a:r>
            <a:r>
              <a:rPr lang="it-IT" sz="1800" b="1" dirty="0">
                <a:solidFill>
                  <a:schemeClr val="tx1"/>
                </a:solidFill>
              </a:rPr>
              <a:t>spostano</a:t>
            </a:r>
            <a:r>
              <a:rPr lang="it-IT" sz="1800" dirty="0">
                <a:solidFill>
                  <a:schemeClr val="tx1"/>
                </a:solidFill>
              </a:rPr>
              <a:t> dalla regione a più alta concentrazione verso quella a minore concentrazione. Questo è pertanto un processo </a:t>
            </a:r>
            <a:r>
              <a:rPr lang="it-IT" sz="1800" b="1" dirty="0">
                <a:solidFill>
                  <a:schemeClr val="tx1"/>
                </a:solidFill>
              </a:rPr>
              <a:t>spontaneo</a:t>
            </a:r>
            <a:r>
              <a:rPr lang="it-IT" sz="1800" dirty="0">
                <a:solidFill>
                  <a:schemeClr val="tx1"/>
                </a:solidFill>
              </a:rPr>
              <a:t> (che non richiede impiego di energia per avvenire).</a:t>
            </a:r>
            <a:endParaRPr lang="en-GB" sz="1800" dirty="0">
              <a:solidFill>
                <a:schemeClr val="tx1"/>
              </a:solidFill>
            </a:endParaRPr>
          </a:p>
        </p:txBody>
      </p:sp>
      <p:sp>
        <p:nvSpPr>
          <p:cNvPr id="7" name="CasellaDiTesto 6">
            <a:extLst>
              <a:ext uri="{FF2B5EF4-FFF2-40B4-BE49-F238E27FC236}">
                <a16:creationId xmlns:a16="http://schemas.microsoft.com/office/drawing/2014/main" id="{E99B4953-E9BE-4DCC-A3FF-5AE4C13B71D7}"/>
              </a:ext>
            </a:extLst>
          </p:cNvPr>
          <p:cNvSpPr txBox="1"/>
          <p:nvPr/>
        </p:nvSpPr>
        <p:spPr>
          <a:xfrm>
            <a:off x="1884886" y="611396"/>
            <a:ext cx="5374228" cy="369332"/>
          </a:xfrm>
          <a:prstGeom prst="rect">
            <a:avLst/>
          </a:prstGeom>
          <a:noFill/>
        </p:spPr>
        <p:txBody>
          <a:bodyPr wrap="none" rtlCol="0">
            <a:spAutoFit/>
          </a:bodyPr>
          <a:lstStyle/>
          <a:p>
            <a:r>
              <a:rPr lang="it-IT" sz="1800" dirty="0">
                <a:solidFill>
                  <a:schemeClr val="tx1"/>
                </a:solidFill>
              </a:rPr>
              <a:t>Intermezzo: trasporto passivo: Diffusione Semplice</a:t>
            </a:r>
            <a:endParaRPr lang="en-GB" sz="1800" dirty="0">
              <a:solidFill>
                <a:schemeClr val="tx1"/>
              </a:solidFill>
            </a:endParaRPr>
          </a:p>
        </p:txBody>
      </p:sp>
      <p:sp>
        <p:nvSpPr>
          <p:cNvPr id="6" name="CasellaDiTesto 5">
            <a:extLst>
              <a:ext uri="{FF2B5EF4-FFF2-40B4-BE49-F238E27FC236}">
                <a16:creationId xmlns:a16="http://schemas.microsoft.com/office/drawing/2014/main" id="{852D2637-6C2D-4590-8C39-056684E7FB9F}"/>
              </a:ext>
            </a:extLst>
          </p:cNvPr>
          <p:cNvSpPr txBox="1"/>
          <p:nvPr/>
        </p:nvSpPr>
        <p:spPr>
          <a:xfrm>
            <a:off x="6462680" y="4797152"/>
            <a:ext cx="2083536" cy="461665"/>
          </a:xfrm>
          <a:prstGeom prst="rect">
            <a:avLst/>
          </a:prstGeom>
          <a:noFill/>
        </p:spPr>
        <p:txBody>
          <a:bodyPr wrap="square" rtlCol="0">
            <a:spAutoFit/>
          </a:bodyPr>
          <a:lstStyle/>
          <a:p>
            <a:pPr algn="ctr"/>
            <a:r>
              <a:rPr lang="it-IT" sz="1200" dirty="0">
                <a:solidFill>
                  <a:schemeClr val="tx1"/>
                </a:solidFill>
              </a:rPr>
              <a:t>L’acqua è libera di passare attraverso la membrana</a:t>
            </a:r>
            <a:endParaRPr lang="en-GB" sz="12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CC42FD5C-6CD8-4593-869D-C62AFCEE076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E6C07A9-7794-4D1C-9930-8AF57A7C0618}"/>
              </a:ext>
            </a:extLst>
          </p:cNvPr>
          <p:cNvSpPr txBox="1"/>
          <p:nvPr/>
        </p:nvSpPr>
        <p:spPr>
          <a:xfrm>
            <a:off x="1884886" y="611396"/>
            <a:ext cx="5374228" cy="369332"/>
          </a:xfrm>
          <a:prstGeom prst="rect">
            <a:avLst/>
          </a:prstGeom>
          <a:noFill/>
        </p:spPr>
        <p:txBody>
          <a:bodyPr wrap="none" rtlCol="0">
            <a:spAutoFit/>
          </a:bodyPr>
          <a:lstStyle/>
          <a:p>
            <a:r>
              <a:rPr lang="it-IT" sz="1800" dirty="0">
                <a:solidFill>
                  <a:schemeClr val="tx1"/>
                </a:solidFill>
              </a:rPr>
              <a:t>Intermezzo: trasporto passivo: Diffusione Semplice</a:t>
            </a:r>
            <a:endParaRPr lang="en-GB" sz="1800" dirty="0">
              <a:solidFill>
                <a:schemeClr val="tx1"/>
              </a:solidFill>
            </a:endParaRPr>
          </a:p>
        </p:txBody>
      </p:sp>
      <p:sp>
        <p:nvSpPr>
          <p:cNvPr id="2" name="CasellaDiTesto 1">
            <a:extLst>
              <a:ext uri="{FF2B5EF4-FFF2-40B4-BE49-F238E27FC236}">
                <a16:creationId xmlns:a16="http://schemas.microsoft.com/office/drawing/2014/main" id="{D03864F4-759F-48B2-A353-AD23415A025B}"/>
              </a:ext>
            </a:extLst>
          </p:cNvPr>
          <p:cNvSpPr txBox="1"/>
          <p:nvPr/>
        </p:nvSpPr>
        <p:spPr>
          <a:xfrm>
            <a:off x="129636" y="1700808"/>
            <a:ext cx="8834852" cy="3693319"/>
          </a:xfrm>
          <a:prstGeom prst="rect">
            <a:avLst/>
          </a:prstGeom>
          <a:noFill/>
        </p:spPr>
        <p:txBody>
          <a:bodyPr wrap="square" rtlCol="0">
            <a:spAutoFit/>
          </a:bodyPr>
          <a:lstStyle/>
          <a:p>
            <a:pPr algn="just"/>
            <a:r>
              <a:rPr lang="it-IT" sz="1800" dirty="0">
                <a:solidFill>
                  <a:schemeClr val="tx1"/>
                </a:solidFill>
              </a:rPr>
              <a:t>La </a:t>
            </a:r>
            <a:r>
              <a:rPr lang="it-IT" sz="1800" b="1" dirty="0">
                <a:solidFill>
                  <a:schemeClr val="tx1"/>
                </a:solidFill>
              </a:rPr>
              <a:t>velocità di diffusione </a:t>
            </a:r>
            <a:r>
              <a:rPr lang="it-IT" sz="1800" dirty="0">
                <a:solidFill>
                  <a:schemeClr val="tx1"/>
                </a:solidFill>
              </a:rPr>
              <a:t>delle molecole dipende da numerosi fattori quali </a:t>
            </a:r>
            <a:r>
              <a:rPr lang="it-IT" sz="1800" b="1" dirty="0">
                <a:solidFill>
                  <a:schemeClr val="tx1"/>
                </a:solidFill>
              </a:rPr>
              <a:t>dimensioni, forma, carica elettrica e temperatura</a:t>
            </a:r>
            <a:r>
              <a:rPr lang="it-IT" sz="1800" dirty="0">
                <a:solidFill>
                  <a:schemeClr val="tx1"/>
                </a:solidFill>
              </a:rPr>
              <a:t>. All’aumentare di quest’ultima l’energia cinetica media aumenta, e le molecole diffondono più rapidamente.</a:t>
            </a:r>
          </a:p>
          <a:p>
            <a:pPr algn="just"/>
            <a:endParaRPr lang="it-IT" sz="1800" dirty="0">
              <a:solidFill>
                <a:schemeClr val="tx1"/>
              </a:solidFill>
            </a:endParaRPr>
          </a:p>
          <a:p>
            <a:pPr algn="just"/>
            <a:r>
              <a:rPr lang="it-IT" sz="1800" dirty="0">
                <a:solidFill>
                  <a:schemeClr val="tx1"/>
                </a:solidFill>
              </a:rPr>
              <a:t>Diverse molecole co-presenti nella stessa soluzione diffondono indipendentemente (fino ad un certo punto…). </a:t>
            </a:r>
            <a:r>
              <a:rPr lang="it-IT" sz="1800" b="1" dirty="0">
                <a:solidFill>
                  <a:schemeClr val="tx1"/>
                </a:solidFill>
              </a:rPr>
              <a:t>Se il sistema è chiuso</a:t>
            </a:r>
            <a:r>
              <a:rPr lang="it-IT" sz="1800" dirty="0">
                <a:solidFill>
                  <a:schemeClr val="tx1"/>
                </a:solidFill>
              </a:rPr>
              <a:t>, cioè non ha scambi di materia con l’esterno, si </a:t>
            </a:r>
            <a:r>
              <a:rPr lang="it-IT" sz="1800" b="1" dirty="0">
                <a:solidFill>
                  <a:schemeClr val="tx1"/>
                </a:solidFill>
              </a:rPr>
              <a:t>raggiunge un equilibrio dinamico </a:t>
            </a:r>
            <a:r>
              <a:rPr lang="it-IT" sz="1800" dirty="0">
                <a:solidFill>
                  <a:schemeClr val="tx1"/>
                </a:solidFill>
              </a:rPr>
              <a:t>tra le sue componenti nel quale queste sono distribuite uniformemente.</a:t>
            </a:r>
          </a:p>
          <a:p>
            <a:pPr algn="just"/>
            <a:endParaRPr lang="it-IT" sz="1800" dirty="0">
              <a:solidFill>
                <a:schemeClr val="tx1"/>
              </a:solidFill>
            </a:endParaRPr>
          </a:p>
          <a:p>
            <a:pPr algn="just"/>
            <a:r>
              <a:rPr lang="it-IT" sz="1800" b="1" dirty="0">
                <a:solidFill>
                  <a:schemeClr val="tx1"/>
                </a:solidFill>
              </a:rPr>
              <a:t>Non si raggiunge </a:t>
            </a:r>
            <a:r>
              <a:rPr lang="it-IT" sz="1800" dirty="0">
                <a:solidFill>
                  <a:schemeClr val="tx1"/>
                </a:solidFill>
              </a:rPr>
              <a:t>mai in un sistema biologico (a meno di morte... e nemmeno in quel caso...). Esempio: la CO</a:t>
            </a:r>
            <a:r>
              <a:rPr lang="it-IT" sz="1800" baseline="-25000" dirty="0">
                <a:solidFill>
                  <a:schemeClr val="tx1"/>
                </a:solidFill>
              </a:rPr>
              <a:t>2</a:t>
            </a:r>
            <a:r>
              <a:rPr lang="it-IT" sz="1800" dirty="0">
                <a:solidFill>
                  <a:schemeClr val="tx1"/>
                </a:solidFill>
              </a:rPr>
              <a:t> prodotta dalla respirazione cellulare diffonde rapidamente dalla membrana plasmatica verso l’esterno, per poi essere portata via dal flusso sanguigno. Questo crea un costante gradiente di concentrazione.</a:t>
            </a:r>
          </a:p>
        </p:txBody>
      </p:sp>
    </p:spTree>
    <p:extLst>
      <p:ext uri="{BB962C8B-B14F-4D97-AF65-F5344CB8AC3E}">
        <p14:creationId xmlns:p14="http://schemas.microsoft.com/office/powerpoint/2010/main" val="186220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B9173874-886A-49D5-A78D-D4309D32CEAC}"/>
              </a:ext>
            </a:extLst>
          </p:cNvPr>
          <p:cNvSpPr txBox="1"/>
          <p:nvPr/>
        </p:nvSpPr>
        <p:spPr>
          <a:xfrm>
            <a:off x="138545" y="1314634"/>
            <a:ext cx="8897952" cy="1200329"/>
          </a:xfrm>
          <a:prstGeom prst="rect">
            <a:avLst/>
          </a:prstGeom>
          <a:noFill/>
        </p:spPr>
        <p:txBody>
          <a:bodyPr wrap="square" rtlCol="0">
            <a:spAutoFit/>
          </a:bodyPr>
          <a:lstStyle/>
          <a:p>
            <a:pPr algn="just"/>
            <a:r>
              <a:rPr lang="it-IT" sz="1800" dirty="0">
                <a:solidFill>
                  <a:schemeClr val="tx1"/>
                </a:solidFill>
              </a:rPr>
              <a:t>Studi su </a:t>
            </a:r>
            <a:r>
              <a:rPr lang="it-IT" sz="1800" b="1" dirty="0">
                <a:solidFill>
                  <a:schemeClr val="tx1"/>
                </a:solidFill>
              </a:rPr>
              <a:t>eritrociti</a:t>
            </a:r>
            <a:r>
              <a:rPr lang="it-IT" sz="1800" dirty="0">
                <a:solidFill>
                  <a:schemeClr val="tx1"/>
                </a:solidFill>
              </a:rPr>
              <a:t> (per gli amici globuli rossi) negli anni ‘20 e ‘30 mostrarono che questi possiedono </a:t>
            </a:r>
            <a:r>
              <a:rPr lang="it-IT" sz="1800" b="1" dirty="0">
                <a:solidFill>
                  <a:schemeClr val="tx1"/>
                </a:solidFill>
              </a:rPr>
              <a:t>solo una membrana plasmatica </a:t>
            </a:r>
            <a:r>
              <a:rPr lang="it-IT" sz="1800" dirty="0">
                <a:solidFill>
                  <a:schemeClr val="tx1"/>
                </a:solidFill>
              </a:rPr>
              <a:t>senza organelli interni, e </a:t>
            </a:r>
            <a:r>
              <a:rPr lang="it-IT" sz="1800" b="1" dirty="0">
                <a:solidFill>
                  <a:schemeClr val="tx1"/>
                </a:solidFill>
              </a:rPr>
              <a:t>paragonando</a:t>
            </a:r>
            <a:r>
              <a:rPr lang="it-IT" sz="1800" dirty="0">
                <a:solidFill>
                  <a:schemeClr val="tx1"/>
                </a:solidFill>
              </a:rPr>
              <a:t> il </a:t>
            </a:r>
            <a:r>
              <a:rPr lang="it-IT" sz="1800" b="1" dirty="0">
                <a:solidFill>
                  <a:schemeClr val="tx1"/>
                </a:solidFill>
              </a:rPr>
              <a:t>numero di fosfolipidi </a:t>
            </a:r>
            <a:r>
              <a:rPr lang="it-IT" sz="1800" dirty="0">
                <a:solidFill>
                  <a:schemeClr val="tx1"/>
                </a:solidFill>
              </a:rPr>
              <a:t>con la </a:t>
            </a:r>
            <a:r>
              <a:rPr lang="it-IT" sz="1800" b="1" dirty="0">
                <a:solidFill>
                  <a:schemeClr val="tx1"/>
                </a:solidFill>
              </a:rPr>
              <a:t>superficie</a:t>
            </a:r>
            <a:r>
              <a:rPr lang="it-IT" sz="1800" dirty="0">
                <a:solidFill>
                  <a:schemeClr val="tx1"/>
                </a:solidFill>
              </a:rPr>
              <a:t> della cellula si osservava uno spessore della </a:t>
            </a:r>
            <a:r>
              <a:rPr lang="it-IT" sz="1800" b="1" dirty="0">
                <a:solidFill>
                  <a:schemeClr val="tx1"/>
                </a:solidFill>
              </a:rPr>
              <a:t>membrana corrispondente ad un doppio strato</a:t>
            </a:r>
            <a:r>
              <a:rPr lang="it-IT" sz="1800" dirty="0">
                <a:solidFill>
                  <a:schemeClr val="tx1"/>
                </a:solidFill>
              </a:rPr>
              <a:t>.</a:t>
            </a:r>
          </a:p>
        </p:txBody>
      </p:sp>
      <p:pic>
        <p:nvPicPr>
          <p:cNvPr id="4" name="Segnaposto contenuto 2">
            <a:extLst>
              <a:ext uri="{FF2B5EF4-FFF2-40B4-BE49-F238E27FC236}">
                <a16:creationId xmlns:a16="http://schemas.microsoft.com/office/drawing/2014/main" id="{400654D2-A684-4BBB-9E41-4CC0300A592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808" t="10564" r="10047" b="32037"/>
          <a:stretch/>
        </p:blipFill>
        <p:spPr>
          <a:xfrm>
            <a:off x="5292080" y="2924944"/>
            <a:ext cx="3744416" cy="3096344"/>
          </a:xfrm>
        </p:spPr>
      </p:pic>
      <p:pic>
        <p:nvPicPr>
          <p:cNvPr id="5" name="Segnaposto contenuto 2">
            <a:extLst>
              <a:ext uri="{FF2B5EF4-FFF2-40B4-BE49-F238E27FC236}">
                <a16:creationId xmlns:a16="http://schemas.microsoft.com/office/drawing/2014/main" id="{6103A4CF-EAFA-43D1-8170-BAB2A6AE3BB2}"/>
              </a:ext>
            </a:extLst>
          </p:cNvPr>
          <p:cNvPicPr>
            <a:picLocks noChangeAspect="1"/>
          </p:cNvPicPr>
          <p:nvPr/>
        </p:nvPicPr>
        <p:blipFill rotWithShape="1">
          <a:blip r:embed="rId2">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84E461E5-DC0E-479C-B2A3-7FB0A03B9998}"/>
              </a:ext>
            </a:extLst>
          </p:cNvPr>
          <p:cNvSpPr txBox="1"/>
          <p:nvPr/>
        </p:nvSpPr>
        <p:spPr>
          <a:xfrm>
            <a:off x="107504" y="3247816"/>
            <a:ext cx="5184576" cy="1477328"/>
          </a:xfrm>
          <a:prstGeom prst="rect">
            <a:avLst/>
          </a:prstGeom>
          <a:noFill/>
        </p:spPr>
        <p:txBody>
          <a:bodyPr wrap="square" rtlCol="0">
            <a:spAutoFit/>
          </a:bodyPr>
          <a:lstStyle/>
          <a:p>
            <a:pPr algn="just"/>
            <a:r>
              <a:rPr lang="it-IT" sz="1800" dirty="0">
                <a:solidFill>
                  <a:schemeClr val="tx1"/>
                </a:solidFill>
              </a:rPr>
              <a:t>Tali aggregati molecolari si formano </a:t>
            </a:r>
            <a:r>
              <a:rPr lang="it-IT" sz="1800" b="1" dirty="0">
                <a:solidFill>
                  <a:schemeClr val="tx1"/>
                </a:solidFill>
              </a:rPr>
              <a:t>spontaneamente</a:t>
            </a:r>
            <a:r>
              <a:rPr lang="it-IT" sz="1800" dirty="0">
                <a:solidFill>
                  <a:schemeClr val="tx1"/>
                </a:solidFill>
              </a:rPr>
              <a:t> ponendo </a:t>
            </a:r>
            <a:r>
              <a:rPr lang="it-IT" sz="1800" b="1" dirty="0">
                <a:solidFill>
                  <a:schemeClr val="tx1"/>
                </a:solidFill>
              </a:rPr>
              <a:t>fosfolipidi purificati </a:t>
            </a:r>
            <a:r>
              <a:rPr lang="it-IT" sz="1800" dirty="0">
                <a:solidFill>
                  <a:schemeClr val="tx1"/>
                </a:solidFill>
              </a:rPr>
              <a:t>in </a:t>
            </a:r>
            <a:r>
              <a:rPr lang="it-IT" sz="1800" b="1" dirty="0">
                <a:solidFill>
                  <a:schemeClr val="tx1"/>
                </a:solidFill>
              </a:rPr>
              <a:t>acqua</a:t>
            </a:r>
            <a:r>
              <a:rPr lang="it-IT" sz="1800" dirty="0">
                <a:solidFill>
                  <a:schemeClr val="tx1"/>
                </a:solidFill>
              </a:rPr>
              <a:t>. Le strutture risultano essere </a:t>
            </a:r>
            <a:r>
              <a:rPr lang="it-IT" sz="1800" b="1" dirty="0">
                <a:solidFill>
                  <a:schemeClr val="tx1"/>
                </a:solidFill>
              </a:rPr>
              <a:t>flessibili</a:t>
            </a:r>
            <a:r>
              <a:rPr lang="it-IT" sz="1800" dirty="0">
                <a:solidFill>
                  <a:schemeClr val="tx1"/>
                </a:solidFill>
              </a:rPr>
              <a:t>, </a:t>
            </a:r>
            <a:r>
              <a:rPr lang="it-IT" sz="1800" b="1" dirty="0">
                <a:solidFill>
                  <a:schemeClr val="tx1"/>
                </a:solidFill>
              </a:rPr>
              <a:t>auto-sigillanti</a:t>
            </a:r>
            <a:r>
              <a:rPr lang="it-IT" sz="1800" dirty="0">
                <a:solidFill>
                  <a:schemeClr val="tx1"/>
                </a:solidFill>
              </a:rPr>
              <a:t> e si organizzano in </a:t>
            </a:r>
            <a:r>
              <a:rPr lang="it-IT" sz="1800" b="1" dirty="0">
                <a:solidFill>
                  <a:schemeClr val="tx1"/>
                </a:solidFill>
              </a:rPr>
              <a:t>strutture chiuse o vescicole</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918582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CC42FD5C-6CD8-4593-869D-C62AFCEE076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E6C07A9-7794-4D1C-9930-8AF57A7C0618}"/>
              </a:ext>
            </a:extLst>
          </p:cNvPr>
          <p:cNvSpPr txBox="1"/>
          <p:nvPr/>
        </p:nvSpPr>
        <p:spPr>
          <a:xfrm>
            <a:off x="1904122" y="611396"/>
            <a:ext cx="5335756" cy="369332"/>
          </a:xfrm>
          <a:prstGeom prst="rect">
            <a:avLst/>
          </a:prstGeom>
          <a:noFill/>
        </p:spPr>
        <p:txBody>
          <a:bodyPr wrap="none" rtlCol="0">
            <a:spAutoFit/>
          </a:bodyPr>
          <a:lstStyle/>
          <a:p>
            <a:r>
              <a:rPr lang="it-IT" sz="1800" dirty="0">
                <a:solidFill>
                  <a:schemeClr val="tx1"/>
                </a:solidFill>
              </a:rPr>
              <a:t>Intermezzo: trasporto passivo: Diffusione Semplice</a:t>
            </a:r>
            <a:endParaRPr lang="en-GB" sz="1800" dirty="0">
              <a:solidFill>
                <a:schemeClr val="tx1"/>
              </a:solidFill>
            </a:endParaRPr>
          </a:p>
        </p:txBody>
      </p:sp>
      <p:sp>
        <p:nvSpPr>
          <p:cNvPr id="2" name="CasellaDiTesto 1">
            <a:extLst>
              <a:ext uri="{FF2B5EF4-FFF2-40B4-BE49-F238E27FC236}">
                <a16:creationId xmlns:a16="http://schemas.microsoft.com/office/drawing/2014/main" id="{D03864F4-759F-48B2-A353-AD23415A025B}"/>
              </a:ext>
            </a:extLst>
          </p:cNvPr>
          <p:cNvSpPr txBox="1"/>
          <p:nvPr/>
        </p:nvSpPr>
        <p:spPr>
          <a:xfrm>
            <a:off x="129636" y="2322746"/>
            <a:ext cx="8834852" cy="1754326"/>
          </a:xfrm>
          <a:prstGeom prst="rect">
            <a:avLst/>
          </a:prstGeom>
          <a:noFill/>
        </p:spPr>
        <p:txBody>
          <a:bodyPr wrap="square" rtlCol="0">
            <a:spAutoFit/>
          </a:bodyPr>
          <a:lstStyle/>
          <a:p>
            <a:pPr algn="just"/>
            <a:r>
              <a:rPr lang="it-IT" sz="1800" dirty="0">
                <a:solidFill>
                  <a:schemeClr val="tx1"/>
                </a:solidFill>
              </a:rPr>
              <a:t>Nella </a:t>
            </a:r>
            <a:r>
              <a:rPr lang="it-IT" sz="1800" b="1" dirty="0">
                <a:solidFill>
                  <a:schemeClr val="tx1"/>
                </a:solidFill>
              </a:rPr>
              <a:t>diffusione semplice </a:t>
            </a:r>
            <a:r>
              <a:rPr lang="it-IT" sz="1800" dirty="0">
                <a:solidFill>
                  <a:schemeClr val="tx1"/>
                </a:solidFill>
              </a:rPr>
              <a:t>attraverso una membrana biologica, le </a:t>
            </a:r>
            <a:r>
              <a:rPr lang="it-IT" sz="1800" b="1" dirty="0">
                <a:solidFill>
                  <a:schemeClr val="tx1"/>
                </a:solidFill>
              </a:rPr>
              <a:t>piccole molecole </a:t>
            </a:r>
            <a:r>
              <a:rPr lang="it-IT" sz="1800" dirty="0">
                <a:solidFill>
                  <a:schemeClr val="tx1"/>
                </a:solidFill>
              </a:rPr>
              <a:t>di soluti </a:t>
            </a:r>
            <a:r>
              <a:rPr lang="it-IT" sz="1800" b="1" dirty="0">
                <a:solidFill>
                  <a:schemeClr val="tx1"/>
                </a:solidFill>
              </a:rPr>
              <a:t>apolari</a:t>
            </a:r>
            <a:r>
              <a:rPr lang="it-IT" sz="1800" dirty="0">
                <a:solidFill>
                  <a:schemeClr val="tx1"/>
                </a:solidFill>
              </a:rPr>
              <a:t> si </a:t>
            </a:r>
            <a:r>
              <a:rPr lang="it-IT" sz="1800" b="1" dirty="0">
                <a:solidFill>
                  <a:schemeClr val="tx1"/>
                </a:solidFill>
              </a:rPr>
              <a:t>muovono secondo il loro gradiente di concentrazione senza alcuna ostruzione.</a:t>
            </a:r>
          </a:p>
          <a:p>
            <a:pPr algn="just"/>
            <a:endParaRPr lang="it-IT" sz="1800" b="1" dirty="0">
              <a:solidFill>
                <a:schemeClr val="tx1"/>
              </a:solidFill>
            </a:endParaRPr>
          </a:p>
          <a:p>
            <a:pPr algn="just"/>
            <a:r>
              <a:rPr lang="it-IT" sz="1800" dirty="0">
                <a:solidFill>
                  <a:schemeClr val="tx1"/>
                </a:solidFill>
              </a:rPr>
              <a:t>La membrana non impedisce il loro movimento, e quindi non si viene a creare alcun tipo di energia potenziale.</a:t>
            </a:r>
          </a:p>
        </p:txBody>
      </p:sp>
    </p:spTree>
    <p:extLst>
      <p:ext uri="{BB962C8B-B14F-4D97-AF65-F5344CB8AC3E}">
        <p14:creationId xmlns:p14="http://schemas.microsoft.com/office/powerpoint/2010/main" val="541861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2">
            <a:extLst>
              <a:ext uri="{FF2B5EF4-FFF2-40B4-BE49-F238E27FC236}">
                <a16:creationId xmlns:a16="http://schemas.microsoft.com/office/drawing/2014/main" id="{A93F88E7-A57D-4717-9965-394DA3E9EBA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271" t="5223" r="11798" b="18688"/>
          <a:stretch/>
        </p:blipFill>
        <p:spPr>
          <a:xfrm>
            <a:off x="5724128" y="1579322"/>
            <a:ext cx="3384376" cy="4486266"/>
          </a:xfrm>
        </p:spPr>
      </p:pic>
      <p:pic>
        <p:nvPicPr>
          <p:cNvPr id="3" name="Segnaposto contenuto 2">
            <a:extLst>
              <a:ext uri="{FF2B5EF4-FFF2-40B4-BE49-F238E27FC236}">
                <a16:creationId xmlns:a16="http://schemas.microsoft.com/office/drawing/2014/main" id="{5A7F2E4E-E92A-403C-A3EE-F9C83B39397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CC42FD5C-6CD8-4593-869D-C62AFCEE076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EFF07FB3-70E5-4BC9-9938-29C27061C9BE}"/>
              </a:ext>
            </a:extLst>
          </p:cNvPr>
          <p:cNvSpPr txBox="1"/>
          <p:nvPr/>
        </p:nvSpPr>
        <p:spPr>
          <a:xfrm>
            <a:off x="179512" y="1700808"/>
            <a:ext cx="5544616" cy="2585323"/>
          </a:xfrm>
          <a:prstGeom prst="rect">
            <a:avLst/>
          </a:prstGeom>
          <a:noFill/>
        </p:spPr>
        <p:txBody>
          <a:bodyPr wrap="square" rtlCol="0">
            <a:spAutoFit/>
          </a:bodyPr>
          <a:lstStyle/>
          <a:p>
            <a:pPr algn="just"/>
            <a:r>
              <a:rPr lang="it-IT" sz="1800" b="1" dirty="0">
                <a:solidFill>
                  <a:schemeClr val="tx1"/>
                </a:solidFill>
              </a:rPr>
              <a:t>L’osmosi</a:t>
            </a:r>
            <a:r>
              <a:rPr lang="it-IT" sz="1800" dirty="0">
                <a:solidFill>
                  <a:schemeClr val="tx1"/>
                </a:solidFill>
              </a:rPr>
              <a:t> è una particolare accezione di </a:t>
            </a:r>
            <a:r>
              <a:rPr lang="it-IT" sz="1800" b="1" dirty="0">
                <a:solidFill>
                  <a:schemeClr val="tx1"/>
                </a:solidFill>
              </a:rPr>
              <a:t>diffusione</a:t>
            </a:r>
            <a:r>
              <a:rPr lang="it-IT" sz="1800" dirty="0">
                <a:solidFill>
                  <a:schemeClr val="tx1"/>
                </a:solidFill>
              </a:rPr>
              <a:t> in cui </a:t>
            </a:r>
            <a:r>
              <a:rPr lang="it-IT" sz="1800" b="1" dirty="0">
                <a:solidFill>
                  <a:schemeClr val="tx1"/>
                </a:solidFill>
              </a:rPr>
              <a:t>l’acqua</a:t>
            </a:r>
            <a:r>
              <a:rPr lang="it-IT" sz="1800" dirty="0">
                <a:solidFill>
                  <a:schemeClr val="tx1"/>
                </a:solidFill>
              </a:rPr>
              <a:t> attraversa una </a:t>
            </a:r>
            <a:r>
              <a:rPr lang="it-IT" sz="1800" b="1" dirty="0">
                <a:solidFill>
                  <a:schemeClr val="tx1"/>
                </a:solidFill>
              </a:rPr>
              <a:t>membrana selettivamente permeabile </a:t>
            </a:r>
            <a:r>
              <a:rPr lang="it-IT" sz="1800" dirty="0">
                <a:solidFill>
                  <a:schemeClr val="tx1"/>
                </a:solidFill>
              </a:rPr>
              <a:t>da una regione a concentrazione maggiore verso una a concentrazione inferiore.</a:t>
            </a:r>
          </a:p>
          <a:p>
            <a:pPr algn="just"/>
            <a:endParaRPr lang="it-IT" sz="1800" dirty="0">
              <a:solidFill>
                <a:schemeClr val="tx1"/>
              </a:solidFill>
            </a:endParaRPr>
          </a:p>
          <a:p>
            <a:pPr algn="just"/>
            <a:r>
              <a:rPr lang="it-IT" sz="1800" dirty="0">
                <a:solidFill>
                  <a:schemeClr val="tx1"/>
                </a:solidFill>
              </a:rPr>
              <a:t>Il </a:t>
            </a:r>
            <a:r>
              <a:rPr lang="it-IT" sz="1800" b="1" dirty="0">
                <a:solidFill>
                  <a:schemeClr val="tx1"/>
                </a:solidFill>
              </a:rPr>
              <a:t>soluto </a:t>
            </a:r>
            <a:r>
              <a:rPr lang="it-IT" sz="1800" dirty="0">
                <a:solidFill>
                  <a:schemeClr val="tx1"/>
                </a:solidFill>
              </a:rPr>
              <a:t>(es. zucchero o sale)</a:t>
            </a:r>
            <a:r>
              <a:rPr lang="it-IT" sz="1800" b="1" dirty="0">
                <a:solidFill>
                  <a:schemeClr val="tx1"/>
                </a:solidFill>
              </a:rPr>
              <a:t> non</a:t>
            </a:r>
            <a:r>
              <a:rPr lang="it-IT" sz="1800" dirty="0">
                <a:solidFill>
                  <a:schemeClr val="tx1"/>
                </a:solidFill>
              </a:rPr>
              <a:t> è invece </a:t>
            </a:r>
            <a:r>
              <a:rPr lang="it-IT" sz="1800" b="1" dirty="0">
                <a:solidFill>
                  <a:schemeClr val="tx1"/>
                </a:solidFill>
              </a:rPr>
              <a:t>in grado di attraversare la membrana</a:t>
            </a:r>
            <a:r>
              <a:rPr lang="it-IT" sz="1800" dirty="0">
                <a:solidFill>
                  <a:schemeClr val="tx1"/>
                </a:solidFill>
              </a:rPr>
              <a:t>, creando così una energia potenziale.</a:t>
            </a:r>
            <a:endParaRPr lang="en-GB" sz="1800" dirty="0">
              <a:solidFill>
                <a:schemeClr val="tx1"/>
              </a:solidFill>
            </a:endParaRPr>
          </a:p>
        </p:txBody>
      </p:sp>
      <p:sp>
        <p:nvSpPr>
          <p:cNvPr id="8" name="CasellaDiTesto 7">
            <a:extLst>
              <a:ext uri="{FF2B5EF4-FFF2-40B4-BE49-F238E27FC236}">
                <a16:creationId xmlns:a16="http://schemas.microsoft.com/office/drawing/2014/main" id="{ECBFD27D-2791-4A2C-8FB6-7FB16F49702A}"/>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Tree>
    <p:extLst>
      <p:ext uri="{BB962C8B-B14F-4D97-AF65-F5344CB8AC3E}">
        <p14:creationId xmlns:p14="http://schemas.microsoft.com/office/powerpoint/2010/main" val="443926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2">
            <a:extLst>
              <a:ext uri="{FF2B5EF4-FFF2-40B4-BE49-F238E27FC236}">
                <a16:creationId xmlns:a16="http://schemas.microsoft.com/office/drawing/2014/main" id="{A93F88E7-A57D-4717-9965-394DA3E9EBA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271" t="5223" r="11798" b="18688"/>
          <a:stretch/>
        </p:blipFill>
        <p:spPr>
          <a:xfrm>
            <a:off x="5724128" y="1579322"/>
            <a:ext cx="3384376" cy="4486266"/>
          </a:xfrm>
        </p:spPr>
      </p:pic>
      <p:pic>
        <p:nvPicPr>
          <p:cNvPr id="3" name="Segnaposto contenuto 2">
            <a:extLst>
              <a:ext uri="{FF2B5EF4-FFF2-40B4-BE49-F238E27FC236}">
                <a16:creationId xmlns:a16="http://schemas.microsoft.com/office/drawing/2014/main" id="{5A7F2E4E-E92A-403C-A3EE-F9C83B39397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CC42FD5C-6CD8-4593-869D-C62AFCEE076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E6C07A9-7794-4D1C-9930-8AF57A7C0618}"/>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6" name="CasellaDiTesto 5">
            <a:extLst>
              <a:ext uri="{FF2B5EF4-FFF2-40B4-BE49-F238E27FC236}">
                <a16:creationId xmlns:a16="http://schemas.microsoft.com/office/drawing/2014/main" id="{EFF07FB3-70E5-4BC9-9938-29C27061C9BE}"/>
              </a:ext>
            </a:extLst>
          </p:cNvPr>
          <p:cNvSpPr txBox="1"/>
          <p:nvPr/>
        </p:nvSpPr>
        <p:spPr>
          <a:xfrm>
            <a:off x="179512" y="1700808"/>
            <a:ext cx="5544616" cy="3139321"/>
          </a:xfrm>
          <a:prstGeom prst="rect">
            <a:avLst/>
          </a:prstGeom>
          <a:noFill/>
        </p:spPr>
        <p:txBody>
          <a:bodyPr wrap="square" rtlCol="0">
            <a:spAutoFit/>
          </a:bodyPr>
          <a:lstStyle/>
          <a:p>
            <a:pPr algn="just"/>
            <a:r>
              <a:rPr lang="it-IT" sz="1800" dirty="0">
                <a:solidFill>
                  <a:schemeClr val="tx1"/>
                </a:solidFill>
              </a:rPr>
              <a:t>Prendiamo un tubo ad U diviso a metà da una membrana selettivamente permeabile all’acqua, ma non al soluto (polare).</a:t>
            </a:r>
          </a:p>
          <a:p>
            <a:pPr algn="just"/>
            <a:endParaRPr lang="it-IT" sz="1800" dirty="0">
              <a:solidFill>
                <a:schemeClr val="tx1"/>
              </a:solidFill>
            </a:endParaRPr>
          </a:p>
          <a:p>
            <a:pPr algn="just"/>
            <a:r>
              <a:rPr lang="it-IT" sz="1800" dirty="0">
                <a:solidFill>
                  <a:schemeClr val="tx1"/>
                </a:solidFill>
              </a:rPr>
              <a:t>Da un lato viene posta acqua pura (destra) e dall’altra acqua e soluto (sinistra).</a:t>
            </a:r>
          </a:p>
          <a:p>
            <a:pPr algn="just"/>
            <a:endParaRPr lang="it-IT" sz="1800" dirty="0">
              <a:solidFill>
                <a:schemeClr val="tx1"/>
              </a:solidFill>
            </a:endParaRPr>
          </a:p>
          <a:p>
            <a:pPr algn="just"/>
            <a:r>
              <a:rPr lang="it-IT" sz="1800" b="1" dirty="0">
                <a:solidFill>
                  <a:schemeClr val="tx1"/>
                </a:solidFill>
              </a:rPr>
              <a:t>L’acqua</a:t>
            </a:r>
            <a:r>
              <a:rPr lang="it-IT" sz="1800" dirty="0">
                <a:solidFill>
                  <a:schemeClr val="tx1"/>
                </a:solidFill>
              </a:rPr>
              <a:t> in </a:t>
            </a:r>
            <a:r>
              <a:rPr lang="it-IT" sz="1800" b="1" dirty="0">
                <a:solidFill>
                  <a:schemeClr val="tx1"/>
                </a:solidFill>
              </a:rPr>
              <a:t>presenza del soluto è meno libera di muoversi</a:t>
            </a:r>
            <a:r>
              <a:rPr lang="it-IT" sz="1800" dirty="0">
                <a:solidFill>
                  <a:schemeClr val="tx1"/>
                </a:solidFill>
              </a:rPr>
              <a:t> in quanto deve solvatare le particelle polari e, pertanto, si </a:t>
            </a:r>
            <a:r>
              <a:rPr lang="it-IT" sz="1800" i="1" dirty="0">
                <a:solidFill>
                  <a:schemeClr val="tx1"/>
                </a:solidFill>
              </a:rPr>
              <a:t>comporta come se avesse una concentrazione effettiva minore</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2787366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2">
            <a:extLst>
              <a:ext uri="{FF2B5EF4-FFF2-40B4-BE49-F238E27FC236}">
                <a16:creationId xmlns:a16="http://schemas.microsoft.com/office/drawing/2014/main" id="{A93F88E7-A57D-4717-9965-394DA3E9EBA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271" t="5223" r="11798" b="18688"/>
          <a:stretch/>
        </p:blipFill>
        <p:spPr>
          <a:xfrm>
            <a:off x="5724128" y="1579322"/>
            <a:ext cx="3384376" cy="4486266"/>
          </a:xfrm>
        </p:spPr>
      </p:pic>
      <p:pic>
        <p:nvPicPr>
          <p:cNvPr id="3" name="Segnaposto contenuto 2">
            <a:extLst>
              <a:ext uri="{FF2B5EF4-FFF2-40B4-BE49-F238E27FC236}">
                <a16:creationId xmlns:a16="http://schemas.microsoft.com/office/drawing/2014/main" id="{5A7F2E4E-E92A-403C-A3EE-F9C83B39397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CC42FD5C-6CD8-4593-869D-C62AFCEE076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EFF07FB3-70E5-4BC9-9938-29C27061C9BE}"/>
              </a:ext>
            </a:extLst>
          </p:cNvPr>
          <p:cNvSpPr txBox="1"/>
          <p:nvPr/>
        </p:nvSpPr>
        <p:spPr>
          <a:xfrm>
            <a:off x="179512" y="1700808"/>
            <a:ext cx="5544616" cy="3693319"/>
          </a:xfrm>
          <a:prstGeom prst="rect">
            <a:avLst/>
          </a:prstGeom>
          <a:noFill/>
        </p:spPr>
        <p:txBody>
          <a:bodyPr wrap="square" rtlCol="0">
            <a:spAutoFit/>
          </a:bodyPr>
          <a:lstStyle/>
          <a:p>
            <a:pPr algn="just"/>
            <a:r>
              <a:rPr lang="it-IT" sz="1800" dirty="0">
                <a:solidFill>
                  <a:schemeClr val="tx1"/>
                </a:solidFill>
              </a:rPr>
              <a:t>Si crea pertanto un flusso di molecole d’acqua dal braccio con l’acqua pura verso quello con la soluzione. </a:t>
            </a:r>
          </a:p>
          <a:p>
            <a:pPr algn="just"/>
            <a:endParaRPr lang="it-IT" sz="1800" dirty="0">
              <a:solidFill>
                <a:schemeClr val="tx1"/>
              </a:solidFill>
            </a:endParaRPr>
          </a:p>
          <a:p>
            <a:pPr algn="just"/>
            <a:r>
              <a:rPr lang="it-IT" sz="1800" dirty="0">
                <a:solidFill>
                  <a:schemeClr val="tx1"/>
                </a:solidFill>
              </a:rPr>
              <a:t>Tecnicamente la spinta sarebbe quella di portare a diluizione uniforme il soluto. Tuttavia non si può muovere per via della membrana e quindi si sposta l’acqua. Questa </a:t>
            </a:r>
            <a:r>
              <a:rPr lang="it-IT" sz="1800" b="1" dirty="0">
                <a:solidFill>
                  <a:schemeClr val="tx1"/>
                </a:solidFill>
              </a:rPr>
              <a:t>spinta crea </a:t>
            </a:r>
            <a:r>
              <a:rPr lang="it-IT" sz="1800" dirty="0">
                <a:solidFill>
                  <a:schemeClr val="tx1"/>
                </a:solidFill>
              </a:rPr>
              <a:t>un </a:t>
            </a:r>
            <a:r>
              <a:rPr lang="it-IT" sz="1800" b="1" dirty="0">
                <a:solidFill>
                  <a:schemeClr val="tx1"/>
                </a:solidFill>
              </a:rPr>
              <a:t>innalzamento</a:t>
            </a:r>
            <a:r>
              <a:rPr lang="it-IT" sz="1800" dirty="0">
                <a:solidFill>
                  <a:schemeClr val="tx1"/>
                </a:solidFill>
              </a:rPr>
              <a:t> della colonna di fluido della </a:t>
            </a:r>
            <a:r>
              <a:rPr lang="it-IT" sz="1800" b="1" dirty="0">
                <a:solidFill>
                  <a:schemeClr val="tx1"/>
                </a:solidFill>
              </a:rPr>
              <a:t>soluzione</a:t>
            </a:r>
            <a:r>
              <a:rPr lang="it-IT" sz="1800" dirty="0">
                <a:solidFill>
                  <a:schemeClr val="tx1"/>
                </a:solidFill>
              </a:rPr>
              <a:t> finché il suo peso non esercita una pressione pari a quella sviluppata dall’acqua pura sulla membrana.</a:t>
            </a:r>
          </a:p>
          <a:p>
            <a:pPr algn="just"/>
            <a:endParaRPr lang="it-IT" sz="1800" dirty="0">
              <a:solidFill>
                <a:schemeClr val="tx1"/>
              </a:solidFill>
            </a:endParaRPr>
          </a:p>
          <a:p>
            <a:pPr algn="just"/>
            <a:r>
              <a:rPr lang="it-IT" sz="1800" dirty="0">
                <a:solidFill>
                  <a:schemeClr val="tx1"/>
                </a:solidFill>
              </a:rPr>
              <a:t>Tale pressione è detta </a:t>
            </a:r>
            <a:r>
              <a:rPr lang="it-IT" sz="1800" b="1" dirty="0">
                <a:solidFill>
                  <a:schemeClr val="tx1"/>
                </a:solidFill>
              </a:rPr>
              <a:t>pressione osmotica</a:t>
            </a:r>
            <a:r>
              <a:rPr lang="it-IT" sz="1800" dirty="0">
                <a:solidFill>
                  <a:schemeClr val="tx1"/>
                </a:solidFill>
              </a:rPr>
              <a:t>.</a:t>
            </a:r>
            <a:endParaRPr lang="en-GB" sz="1800" dirty="0">
              <a:solidFill>
                <a:schemeClr val="tx1"/>
              </a:solidFill>
            </a:endParaRPr>
          </a:p>
        </p:txBody>
      </p:sp>
      <p:sp>
        <p:nvSpPr>
          <p:cNvPr id="7" name="CasellaDiTesto 6">
            <a:extLst>
              <a:ext uri="{FF2B5EF4-FFF2-40B4-BE49-F238E27FC236}">
                <a16:creationId xmlns:a16="http://schemas.microsoft.com/office/drawing/2014/main" id="{9371AE1F-8F24-49D5-9F2A-2866E43F8BCC}"/>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Tree>
    <p:extLst>
      <p:ext uri="{BB962C8B-B14F-4D97-AF65-F5344CB8AC3E}">
        <p14:creationId xmlns:p14="http://schemas.microsoft.com/office/powerpoint/2010/main" val="1458150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egnaposto contenuto 2">
            <a:extLst>
              <a:ext uri="{FF2B5EF4-FFF2-40B4-BE49-F238E27FC236}">
                <a16:creationId xmlns:a16="http://schemas.microsoft.com/office/drawing/2014/main" id="{3F154522-C170-4F84-84B5-AA6E8B7DDB1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4495" t="12322" r="2881" b="40428"/>
          <a:stretch/>
        </p:blipFill>
        <p:spPr>
          <a:xfrm>
            <a:off x="827585" y="3645024"/>
            <a:ext cx="7632848" cy="1584176"/>
          </a:xfrm>
        </p:spPr>
      </p:pic>
      <p:pic>
        <p:nvPicPr>
          <p:cNvPr id="3" name="Segnaposto contenuto 2">
            <a:extLst>
              <a:ext uri="{FF2B5EF4-FFF2-40B4-BE49-F238E27FC236}">
                <a16:creationId xmlns:a16="http://schemas.microsoft.com/office/drawing/2014/main" id="{E30C3FA8-A359-4E47-9A60-C2B1A6D6E2C8}"/>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E9374542-FCEA-4CB7-BCFC-39450727764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22E356FD-6EA2-4258-BF33-47B9FC76D0C9}"/>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6" name="CasellaDiTesto 5">
            <a:extLst>
              <a:ext uri="{FF2B5EF4-FFF2-40B4-BE49-F238E27FC236}">
                <a16:creationId xmlns:a16="http://schemas.microsoft.com/office/drawing/2014/main" id="{9D57ED66-4064-4B17-A7EB-CFC06A3EF305}"/>
              </a:ext>
            </a:extLst>
          </p:cNvPr>
          <p:cNvSpPr txBox="1"/>
          <p:nvPr/>
        </p:nvSpPr>
        <p:spPr>
          <a:xfrm>
            <a:off x="129636" y="1196752"/>
            <a:ext cx="8834852" cy="1477328"/>
          </a:xfrm>
          <a:prstGeom prst="rect">
            <a:avLst/>
          </a:prstGeom>
          <a:noFill/>
        </p:spPr>
        <p:txBody>
          <a:bodyPr wrap="square" rtlCol="0">
            <a:spAutoFit/>
          </a:bodyPr>
          <a:lstStyle/>
          <a:p>
            <a:pPr algn="just"/>
            <a:r>
              <a:rPr lang="it-IT" sz="1800" dirty="0">
                <a:solidFill>
                  <a:schemeClr val="tx1"/>
                </a:solidFill>
              </a:rPr>
              <a:t>Una soluzione con un’alta concentrazione di soluto ha un’alta pressione osmotica e viceversa.</a:t>
            </a:r>
          </a:p>
          <a:p>
            <a:pPr algn="just"/>
            <a:endParaRPr lang="it-IT" sz="1800" dirty="0">
              <a:solidFill>
                <a:schemeClr val="tx1"/>
              </a:solidFill>
            </a:endParaRPr>
          </a:p>
          <a:p>
            <a:pPr algn="just"/>
            <a:r>
              <a:rPr lang="it-IT" sz="1800" dirty="0">
                <a:solidFill>
                  <a:schemeClr val="tx1"/>
                </a:solidFill>
              </a:rPr>
              <a:t>Confrontandosi, due soluzioni possono essere isotoniche o una ipotonica (o ipertonica) rispetto all’altra.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30C3FA8-A359-4E47-9A60-C2B1A6D6E2C8}"/>
              </a:ext>
            </a:extLst>
          </p:cNvPr>
          <p:cNvPicPr>
            <a:picLocks noChangeAspect="1"/>
          </p:cNvPicPr>
          <p:nvPr/>
        </p:nvPicPr>
        <p:blipFill rotWithShape="1">
          <a:blip r:embed="rId2">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E9374542-FCEA-4CB7-BCFC-39450727764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22E356FD-6EA2-4258-BF33-47B9FC76D0C9}"/>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6" name="CasellaDiTesto 5">
            <a:extLst>
              <a:ext uri="{FF2B5EF4-FFF2-40B4-BE49-F238E27FC236}">
                <a16:creationId xmlns:a16="http://schemas.microsoft.com/office/drawing/2014/main" id="{9D57ED66-4064-4B17-A7EB-CFC06A3EF305}"/>
              </a:ext>
            </a:extLst>
          </p:cNvPr>
          <p:cNvSpPr txBox="1"/>
          <p:nvPr/>
        </p:nvSpPr>
        <p:spPr>
          <a:xfrm>
            <a:off x="129636" y="1075958"/>
            <a:ext cx="5162444" cy="4801314"/>
          </a:xfrm>
          <a:prstGeom prst="rect">
            <a:avLst/>
          </a:prstGeom>
          <a:noFill/>
        </p:spPr>
        <p:txBody>
          <a:bodyPr wrap="square" rtlCol="0">
            <a:spAutoFit/>
          </a:bodyPr>
          <a:lstStyle/>
          <a:p>
            <a:pPr algn="just"/>
            <a:r>
              <a:rPr lang="it-IT" sz="1800" dirty="0">
                <a:solidFill>
                  <a:schemeClr val="tx1"/>
                </a:solidFill>
              </a:rPr>
              <a:t>Il citosol contiene numerosi soluti quali carboidrati, sali, amminoacidi ed altro ancora, conferendogli pertanto una cerca pressione osmotica. In base alla tonicità della cellula rispetto all’ambiente esterno si ha un passaggio di acqua. </a:t>
            </a:r>
          </a:p>
          <a:p>
            <a:pPr algn="just"/>
            <a:endParaRPr lang="it-IT" sz="1800" dirty="0">
              <a:solidFill>
                <a:schemeClr val="tx1"/>
              </a:solidFill>
            </a:endParaRPr>
          </a:p>
          <a:p>
            <a:pPr algn="just"/>
            <a:r>
              <a:rPr lang="it-IT" sz="1800" dirty="0">
                <a:solidFill>
                  <a:schemeClr val="tx1"/>
                </a:solidFill>
              </a:rPr>
              <a:t>In una cellula immersa in un </a:t>
            </a:r>
            <a:r>
              <a:rPr lang="it-IT" sz="1800" b="1" dirty="0">
                <a:solidFill>
                  <a:schemeClr val="tx1"/>
                </a:solidFill>
              </a:rPr>
              <a:t>ambiente isotonico non vi sono trasporti di acqua</a:t>
            </a:r>
            <a:r>
              <a:rPr lang="it-IT" sz="1800" dirty="0">
                <a:solidFill>
                  <a:schemeClr val="tx1"/>
                </a:solidFill>
              </a:rPr>
              <a:t> in nessuna delle due direzioni. In generale il plasma umano ed il resto dei fluidi corporei sono isotonici rispetto alle cellule.</a:t>
            </a:r>
          </a:p>
          <a:p>
            <a:pPr algn="just"/>
            <a:endParaRPr lang="it-IT" sz="1800" dirty="0">
              <a:solidFill>
                <a:schemeClr val="tx1"/>
              </a:solidFill>
            </a:endParaRPr>
          </a:p>
          <a:p>
            <a:pPr algn="just"/>
            <a:r>
              <a:rPr lang="it-IT" sz="1800" dirty="0">
                <a:solidFill>
                  <a:schemeClr val="tx1"/>
                </a:solidFill>
              </a:rPr>
              <a:t>Una </a:t>
            </a:r>
            <a:r>
              <a:rPr lang="it-IT" sz="1800" i="1" dirty="0">
                <a:solidFill>
                  <a:schemeClr val="tx1"/>
                </a:solidFill>
              </a:rPr>
              <a:t>soluzione di cloruro di sodio allo 0,9% </a:t>
            </a:r>
            <a:r>
              <a:rPr lang="it-IT" sz="1800" dirty="0">
                <a:solidFill>
                  <a:schemeClr val="tx1"/>
                </a:solidFill>
              </a:rPr>
              <a:t>(per gli amici sale da cucina) è isotonica rispetto alle cellule umane e dei mammiferi, ed è definita </a:t>
            </a:r>
            <a:r>
              <a:rPr lang="it-IT" sz="1800" i="1" dirty="0">
                <a:solidFill>
                  <a:schemeClr val="tx1"/>
                </a:solidFill>
              </a:rPr>
              <a:t>soluzione salina fisiologica</a:t>
            </a:r>
            <a:r>
              <a:rPr lang="it-IT" sz="1800" dirty="0">
                <a:solidFill>
                  <a:schemeClr val="tx1"/>
                </a:solidFill>
              </a:rPr>
              <a:t>.</a:t>
            </a:r>
          </a:p>
        </p:txBody>
      </p:sp>
      <p:pic>
        <p:nvPicPr>
          <p:cNvPr id="8" name="Segnaposto contenuto 2">
            <a:extLst>
              <a:ext uri="{FF2B5EF4-FFF2-40B4-BE49-F238E27FC236}">
                <a16:creationId xmlns:a16="http://schemas.microsoft.com/office/drawing/2014/main" id="{5383E9E9-314F-41D8-977B-FC31B44E57B7}"/>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13077" t="6559" r="10124" b="17353"/>
          <a:stretch/>
        </p:blipFill>
        <p:spPr>
          <a:xfrm>
            <a:off x="5436096" y="1403484"/>
            <a:ext cx="3456384" cy="4104456"/>
          </a:xfrm>
        </p:spPr>
      </p:pic>
      <p:sp>
        <p:nvSpPr>
          <p:cNvPr id="7" name="CasellaDiTesto 6">
            <a:extLst>
              <a:ext uri="{FF2B5EF4-FFF2-40B4-BE49-F238E27FC236}">
                <a16:creationId xmlns:a16="http://schemas.microsoft.com/office/drawing/2014/main" id="{CDA463E2-C87B-4852-9ACE-C61524A855A7}"/>
              </a:ext>
            </a:extLst>
          </p:cNvPr>
          <p:cNvSpPr txBox="1"/>
          <p:nvPr/>
        </p:nvSpPr>
        <p:spPr>
          <a:xfrm>
            <a:off x="4419630" y="5640337"/>
            <a:ext cx="4724370" cy="369332"/>
          </a:xfrm>
          <a:prstGeom prst="rect">
            <a:avLst/>
          </a:prstGeom>
          <a:noFill/>
        </p:spPr>
        <p:txBody>
          <a:bodyPr wrap="none" rtlCol="0">
            <a:spAutoFit/>
          </a:bodyPr>
          <a:lstStyle/>
          <a:p>
            <a:r>
              <a:rPr lang="it-IT" sz="1800" dirty="0">
                <a:solidFill>
                  <a:srgbClr val="CC0000"/>
                </a:solidFill>
              </a:rPr>
              <a:t>Isotonico: globuli rossi né raggrinziti né gonfi</a:t>
            </a:r>
            <a:endParaRPr lang="en-GB" sz="1800" dirty="0">
              <a:solidFill>
                <a:srgbClr val="CC0000"/>
              </a:solidFill>
            </a:endParaRPr>
          </a:p>
        </p:txBody>
      </p:sp>
    </p:spTree>
    <p:extLst>
      <p:ext uri="{BB962C8B-B14F-4D97-AF65-F5344CB8AC3E}">
        <p14:creationId xmlns:p14="http://schemas.microsoft.com/office/powerpoint/2010/main" val="1559836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30C3FA8-A359-4E47-9A60-C2B1A6D6E2C8}"/>
              </a:ext>
            </a:extLst>
          </p:cNvPr>
          <p:cNvPicPr>
            <a:picLocks noChangeAspect="1"/>
          </p:cNvPicPr>
          <p:nvPr/>
        </p:nvPicPr>
        <p:blipFill rotWithShape="1">
          <a:blip r:embed="rId2">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E9374542-FCEA-4CB7-BCFC-39450727764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22E356FD-6EA2-4258-BF33-47B9FC76D0C9}"/>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6" name="CasellaDiTesto 5">
            <a:extLst>
              <a:ext uri="{FF2B5EF4-FFF2-40B4-BE49-F238E27FC236}">
                <a16:creationId xmlns:a16="http://schemas.microsoft.com/office/drawing/2014/main" id="{9D57ED66-4064-4B17-A7EB-CFC06A3EF305}"/>
              </a:ext>
            </a:extLst>
          </p:cNvPr>
          <p:cNvSpPr txBox="1"/>
          <p:nvPr/>
        </p:nvSpPr>
        <p:spPr>
          <a:xfrm>
            <a:off x="129636" y="2272804"/>
            <a:ext cx="5162444" cy="2308324"/>
          </a:xfrm>
          <a:prstGeom prst="rect">
            <a:avLst/>
          </a:prstGeom>
          <a:noFill/>
        </p:spPr>
        <p:txBody>
          <a:bodyPr wrap="square" rtlCol="0">
            <a:spAutoFit/>
          </a:bodyPr>
          <a:lstStyle/>
          <a:p>
            <a:pPr algn="just"/>
            <a:r>
              <a:rPr lang="it-IT" sz="1800" dirty="0">
                <a:solidFill>
                  <a:schemeClr val="tx1"/>
                </a:solidFill>
              </a:rPr>
              <a:t>Se i fluidi circostanti una cellula hanno una </a:t>
            </a:r>
            <a:r>
              <a:rPr lang="it-IT" sz="1800" b="1" dirty="0">
                <a:solidFill>
                  <a:schemeClr val="tx1"/>
                </a:solidFill>
              </a:rPr>
              <a:t>concentrazione salina superiore</a:t>
            </a:r>
            <a:r>
              <a:rPr lang="it-IT" sz="1800" dirty="0">
                <a:solidFill>
                  <a:schemeClr val="tx1"/>
                </a:solidFill>
              </a:rPr>
              <a:t>, si parla di una soluzione </a:t>
            </a:r>
            <a:r>
              <a:rPr lang="it-IT" sz="1800" b="1" dirty="0">
                <a:solidFill>
                  <a:schemeClr val="tx1"/>
                </a:solidFill>
              </a:rPr>
              <a:t>ipertonica</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Immersa in una soluzione ipertonica, una cellula perde acqua e si raggrinzisce. I globuli rossi umani muoiono se immersi in una soluzione salina all’1,3%.</a:t>
            </a:r>
          </a:p>
        </p:txBody>
      </p:sp>
      <p:pic>
        <p:nvPicPr>
          <p:cNvPr id="8" name="Segnaposto contenuto 2">
            <a:extLst>
              <a:ext uri="{FF2B5EF4-FFF2-40B4-BE49-F238E27FC236}">
                <a16:creationId xmlns:a16="http://schemas.microsoft.com/office/drawing/2014/main" id="{5383E9E9-314F-41D8-977B-FC31B44E57B7}"/>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13077" t="6559" r="10124" b="17353"/>
          <a:stretch/>
        </p:blipFill>
        <p:spPr>
          <a:xfrm>
            <a:off x="5436096" y="1403484"/>
            <a:ext cx="3456384" cy="4104456"/>
          </a:xfrm>
        </p:spPr>
      </p:pic>
      <p:sp>
        <p:nvSpPr>
          <p:cNvPr id="7" name="CasellaDiTesto 6">
            <a:extLst>
              <a:ext uri="{FF2B5EF4-FFF2-40B4-BE49-F238E27FC236}">
                <a16:creationId xmlns:a16="http://schemas.microsoft.com/office/drawing/2014/main" id="{CDA463E2-C87B-4852-9ACE-C61524A855A7}"/>
              </a:ext>
            </a:extLst>
          </p:cNvPr>
          <p:cNvSpPr txBox="1"/>
          <p:nvPr/>
        </p:nvSpPr>
        <p:spPr>
          <a:xfrm>
            <a:off x="5435704" y="5640337"/>
            <a:ext cx="3672800" cy="369332"/>
          </a:xfrm>
          <a:prstGeom prst="rect">
            <a:avLst/>
          </a:prstGeom>
          <a:noFill/>
        </p:spPr>
        <p:txBody>
          <a:bodyPr wrap="none" rtlCol="0">
            <a:spAutoFit/>
          </a:bodyPr>
          <a:lstStyle/>
          <a:p>
            <a:r>
              <a:rPr lang="it-IT" sz="1800" dirty="0">
                <a:solidFill>
                  <a:srgbClr val="CC0000"/>
                </a:solidFill>
              </a:rPr>
              <a:t>Ipertonico: globuli rossi raggrinziti</a:t>
            </a:r>
            <a:endParaRPr lang="en-GB" sz="1800" dirty="0">
              <a:solidFill>
                <a:srgbClr val="CC0000"/>
              </a:solidFill>
            </a:endParaRPr>
          </a:p>
        </p:txBody>
      </p:sp>
    </p:spTree>
    <p:extLst>
      <p:ext uri="{BB962C8B-B14F-4D97-AF65-F5344CB8AC3E}">
        <p14:creationId xmlns:p14="http://schemas.microsoft.com/office/powerpoint/2010/main" val="2889845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30C3FA8-A359-4E47-9A60-C2B1A6D6E2C8}"/>
              </a:ext>
            </a:extLst>
          </p:cNvPr>
          <p:cNvPicPr>
            <a:picLocks noChangeAspect="1"/>
          </p:cNvPicPr>
          <p:nvPr/>
        </p:nvPicPr>
        <p:blipFill rotWithShape="1">
          <a:blip r:embed="rId2">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E9374542-FCEA-4CB7-BCFC-39450727764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22E356FD-6EA2-4258-BF33-47B9FC76D0C9}"/>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6" name="CasellaDiTesto 5">
            <a:extLst>
              <a:ext uri="{FF2B5EF4-FFF2-40B4-BE49-F238E27FC236}">
                <a16:creationId xmlns:a16="http://schemas.microsoft.com/office/drawing/2014/main" id="{9D57ED66-4064-4B17-A7EB-CFC06A3EF305}"/>
              </a:ext>
            </a:extLst>
          </p:cNvPr>
          <p:cNvSpPr txBox="1"/>
          <p:nvPr/>
        </p:nvSpPr>
        <p:spPr>
          <a:xfrm>
            <a:off x="129636" y="1844824"/>
            <a:ext cx="5162444" cy="3416320"/>
          </a:xfrm>
          <a:prstGeom prst="rect">
            <a:avLst/>
          </a:prstGeom>
          <a:noFill/>
        </p:spPr>
        <p:txBody>
          <a:bodyPr wrap="square" rtlCol="0">
            <a:spAutoFit/>
          </a:bodyPr>
          <a:lstStyle/>
          <a:p>
            <a:pPr algn="just"/>
            <a:r>
              <a:rPr lang="it-IT" sz="1800" dirty="0">
                <a:solidFill>
                  <a:schemeClr val="tx1"/>
                </a:solidFill>
              </a:rPr>
              <a:t>Se i fluidi circostanti una cellula hanno una </a:t>
            </a:r>
            <a:r>
              <a:rPr lang="it-IT" sz="1800" b="1" dirty="0">
                <a:solidFill>
                  <a:schemeClr val="tx1"/>
                </a:solidFill>
              </a:rPr>
              <a:t>concentrazione salina inferiore</a:t>
            </a:r>
            <a:r>
              <a:rPr lang="it-IT" sz="1800" dirty="0">
                <a:solidFill>
                  <a:schemeClr val="tx1"/>
                </a:solidFill>
              </a:rPr>
              <a:t>, si parla di una soluzione </a:t>
            </a:r>
            <a:r>
              <a:rPr lang="it-IT" sz="1800" b="1" dirty="0">
                <a:solidFill>
                  <a:schemeClr val="tx1"/>
                </a:solidFill>
              </a:rPr>
              <a:t>ipotonica</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Immersa in una soluzione ipotonica, una cellula ingloba acqua e si rigonfia. La membrana cellulare oltre un certo volume non è in grado di mantenere la pressione interna e scoppia (</a:t>
            </a:r>
            <a:r>
              <a:rPr lang="it-IT" sz="1800" i="1" dirty="0">
                <a:solidFill>
                  <a:schemeClr val="tx1"/>
                </a:solidFill>
              </a:rPr>
              <a:t>shock osmotico</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I globuli rossi umani subiscono questo effetto se immersi in una soluzione salina allo 0,6%.</a:t>
            </a:r>
          </a:p>
        </p:txBody>
      </p:sp>
      <p:pic>
        <p:nvPicPr>
          <p:cNvPr id="8" name="Segnaposto contenuto 2">
            <a:extLst>
              <a:ext uri="{FF2B5EF4-FFF2-40B4-BE49-F238E27FC236}">
                <a16:creationId xmlns:a16="http://schemas.microsoft.com/office/drawing/2014/main" id="{5383E9E9-314F-41D8-977B-FC31B44E57B7}"/>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13077" t="6559" r="10124" b="17353"/>
          <a:stretch/>
        </p:blipFill>
        <p:spPr>
          <a:xfrm>
            <a:off x="5436096" y="1403484"/>
            <a:ext cx="3456384" cy="4104456"/>
          </a:xfrm>
        </p:spPr>
      </p:pic>
      <p:sp>
        <p:nvSpPr>
          <p:cNvPr id="7" name="CasellaDiTesto 6">
            <a:extLst>
              <a:ext uri="{FF2B5EF4-FFF2-40B4-BE49-F238E27FC236}">
                <a16:creationId xmlns:a16="http://schemas.microsoft.com/office/drawing/2014/main" id="{CDA463E2-C87B-4852-9ACE-C61524A855A7}"/>
              </a:ext>
            </a:extLst>
          </p:cNvPr>
          <p:cNvSpPr txBox="1"/>
          <p:nvPr/>
        </p:nvSpPr>
        <p:spPr>
          <a:xfrm>
            <a:off x="5610016" y="5640337"/>
            <a:ext cx="3108543" cy="369332"/>
          </a:xfrm>
          <a:prstGeom prst="rect">
            <a:avLst/>
          </a:prstGeom>
          <a:noFill/>
        </p:spPr>
        <p:txBody>
          <a:bodyPr wrap="none" rtlCol="0">
            <a:spAutoFit/>
          </a:bodyPr>
          <a:lstStyle/>
          <a:p>
            <a:r>
              <a:rPr lang="it-IT" sz="1800" dirty="0">
                <a:solidFill>
                  <a:srgbClr val="CC0000"/>
                </a:solidFill>
              </a:rPr>
              <a:t>Ipertonico: globuli rossi gonfi</a:t>
            </a:r>
            <a:endParaRPr lang="en-GB" sz="1800" dirty="0">
              <a:solidFill>
                <a:srgbClr val="CC0000"/>
              </a:solidFill>
            </a:endParaRPr>
          </a:p>
        </p:txBody>
      </p:sp>
    </p:spTree>
    <p:extLst>
      <p:ext uri="{BB962C8B-B14F-4D97-AF65-F5344CB8AC3E}">
        <p14:creationId xmlns:p14="http://schemas.microsoft.com/office/powerpoint/2010/main" val="4068207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30C3FA8-A359-4E47-9A60-C2B1A6D6E2C8}"/>
              </a:ext>
            </a:extLst>
          </p:cNvPr>
          <p:cNvPicPr>
            <a:picLocks noChangeAspect="1"/>
          </p:cNvPicPr>
          <p:nvPr/>
        </p:nvPicPr>
        <p:blipFill rotWithShape="1">
          <a:blip r:embed="rId2">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E9374542-FCEA-4CB7-BCFC-39450727764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22E356FD-6EA2-4258-BF33-47B9FC76D0C9}"/>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6" name="CasellaDiTesto 5">
            <a:extLst>
              <a:ext uri="{FF2B5EF4-FFF2-40B4-BE49-F238E27FC236}">
                <a16:creationId xmlns:a16="http://schemas.microsoft.com/office/drawing/2014/main" id="{9D57ED66-4064-4B17-A7EB-CFC06A3EF305}"/>
              </a:ext>
            </a:extLst>
          </p:cNvPr>
          <p:cNvSpPr txBox="1"/>
          <p:nvPr/>
        </p:nvSpPr>
        <p:spPr>
          <a:xfrm>
            <a:off x="129636" y="1844824"/>
            <a:ext cx="5162444" cy="2585323"/>
          </a:xfrm>
          <a:prstGeom prst="rect">
            <a:avLst/>
          </a:prstGeom>
          <a:noFill/>
        </p:spPr>
        <p:txBody>
          <a:bodyPr wrap="square" rtlCol="0">
            <a:spAutoFit/>
          </a:bodyPr>
          <a:lstStyle/>
          <a:p>
            <a:pPr algn="just"/>
            <a:r>
              <a:rPr lang="it-IT" sz="1800" dirty="0">
                <a:solidFill>
                  <a:schemeClr val="tx1"/>
                </a:solidFill>
              </a:rPr>
              <a:t>Cellule che vivono naturalmente in ambienti ipotonici hanno sviluppato meccanismi di adattamento per prevenire un accumulo di acqua:</a:t>
            </a:r>
          </a:p>
          <a:p>
            <a:pPr algn="just"/>
            <a:endParaRPr lang="it-IT" sz="1800" dirty="0">
              <a:solidFill>
                <a:schemeClr val="tx1"/>
              </a:solidFill>
            </a:endParaRPr>
          </a:p>
          <a:p>
            <a:pPr algn="just"/>
            <a:r>
              <a:rPr lang="it-IT" sz="1800" dirty="0">
                <a:solidFill>
                  <a:schemeClr val="tx1"/>
                </a:solidFill>
              </a:rPr>
              <a:t>il </a:t>
            </a:r>
            <a:r>
              <a:rPr lang="it-IT" sz="1800" i="1" dirty="0" err="1">
                <a:solidFill>
                  <a:schemeClr val="tx1"/>
                </a:solidFill>
              </a:rPr>
              <a:t>Paramecium</a:t>
            </a:r>
            <a:r>
              <a:rPr lang="it-IT" sz="1800" dirty="0">
                <a:solidFill>
                  <a:schemeClr val="tx1"/>
                </a:solidFill>
              </a:rPr>
              <a:t> ed altri ciliati (membri del supergruppo dei </a:t>
            </a:r>
            <a:r>
              <a:rPr lang="it-IT" sz="1800" dirty="0" err="1">
                <a:solidFill>
                  <a:schemeClr val="tx1"/>
                </a:solidFill>
              </a:rPr>
              <a:t>Chromoalveolata</a:t>
            </a:r>
            <a:r>
              <a:rPr lang="it-IT" sz="1800" dirty="0">
                <a:solidFill>
                  <a:schemeClr val="tx1"/>
                </a:solidFill>
              </a:rPr>
              <a:t>) possiedono un vacuolo contrattile utilizzato per espellere l’eccesso di acqua.</a:t>
            </a:r>
          </a:p>
        </p:txBody>
      </p:sp>
      <p:pic>
        <p:nvPicPr>
          <p:cNvPr id="8" name="Segnaposto contenuto 2">
            <a:extLst>
              <a:ext uri="{FF2B5EF4-FFF2-40B4-BE49-F238E27FC236}">
                <a16:creationId xmlns:a16="http://schemas.microsoft.com/office/drawing/2014/main" id="{5383E9E9-314F-41D8-977B-FC31B44E57B7}"/>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13077" t="6559" r="10124" b="17353"/>
          <a:stretch/>
        </p:blipFill>
        <p:spPr>
          <a:xfrm>
            <a:off x="5436096" y="1403484"/>
            <a:ext cx="3456384" cy="4104456"/>
          </a:xfrm>
        </p:spPr>
      </p:pic>
      <p:sp>
        <p:nvSpPr>
          <p:cNvPr id="7" name="CasellaDiTesto 6">
            <a:extLst>
              <a:ext uri="{FF2B5EF4-FFF2-40B4-BE49-F238E27FC236}">
                <a16:creationId xmlns:a16="http://schemas.microsoft.com/office/drawing/2014/main" id="{CDA463E2-C87B-4852-9ACE-C61524A855A7}"/>
              </a:ext>
            </a:extLst>
          </p:cNvPr>
          <p:cNvSpPr txBox="1"/>
          <p:nvPr/>
        </p:nvSpPr>
        <p:spPr>
          <a:xfrm>
            <a:off x="5610016" y="5640337"/>
            <a:ext cx="3108543" cy="369332"/>
          </a:xfrm>
          <a:prstGeom prst="rect">
            <a:avLst/>
          </a:prstGeom>
          <a:noFill/>
        </p:spPr>
        <p:txBody>
          <a:bodyPr wrap="none" rtlCol="0">
            <a:spAutoFit/>
          </a:bodyPr>
          <a:lstStyle/>
          <a:p>
            <a:r>
              <a:rPr lang="it-IT" sz="1800" dirty="0">
                <a:solidFill>
                  <a:srgbClr val="CC0000"/>
                </a:solidFill>
              </a:rPr>
              <a:t>Ipertonico: globuli rossi gonfi</a:t>
            </a:r>
            <a:endParaRPr lang="en-GB" sz="1800" dirty="0">
              <a:solidFill>
                <a:srgbClr val="CC0000"/>
              </a:solidFill>
            </a:endParaRPr>
          </a:p>
        </p:txBody>
      </p:sp>
    </p:spTree>
    <p:extLst>
      <p:ext uri="{BB962C8B-B14F-4D97-AF65-F5344CB8AC3E}">
        <p14:creationId xmlns:p14="http://schemas.microsoft.com/office/powerpoint/2010/main" val="786145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2">
            <a:extLst>
              <a:ext uri="{FF2B5EF4-FFF2-40B4-BE49-F238E27FC236}">
                <a16:creationId xmlns:a16="http://schemas.microsoft.com/office/drawing/2014/main" id="{C4B1CB93-CD5A-489A-B85B-2F0BD7044C3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557" t="6559" r="9790" b="10679"/>
          <a:stretch/>
        </p:blipFill>
        <p:spPr>
          <a:xfrm>
            <a:off x="5229308" y="1196752"/>
            <a:ext cx="3888432" cy="4464496"/>
          </a:xfrm>
        </p:spPr>
      </p:pic>
      <p:pic>
        <p:nvPicPr>
          <p:cNvPr id="3" name="Segnaposto contenuto 2">
            <a:extLst>
              <a:ext uri="{FF2B5EF4-FFF2-40B4-BE49-F238E27FC236}">
                <a16:creationId xmlns:a16="http://schemas.microsoft.com/office/drawing/2014/main" id="{4DDF6C8C-341C-4791-AA49-5C8608B977A4}"/>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F694AEE9-E6C4-48E4-936E-E86CC08E4EB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71BF13DC-43A0-414E-A25C-C7FA24D6CE3F}"/>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2" name="CasellaDiTesto 1">
            <a:extLst>
              <a:ext uri="{FF2B5EF4-FFF2-40B4-BE49-F238E27FC236}">
                <a16:creationId xmlns:a16="http://schemas.microsoft.com/office/drawing/2014/main" id="{6E16F72E-4F89-4417-9264-556BF67D7A59}"/>
              </a:ext>
            </a:extLst>
          </p:cNvPr>
          <p:cNvSpPr txBox="1"/>
          <p:nvPr/>
        </p:nvSpPr>
        <p:spPr>
          <a:xfrm>
            <a:off x="26260" y="1196752"/>
            <a:ext cx="5203048" cy="4524315"/>
          </a:xfrm>
          <a:prstGeom prst="rect">
            <a:avLst/>
          </a:prstGeom>
          <a:noFill/>
        </p:spPr>
        <p:txBody>
          <a:bodyPr wrap="square" rtlCol="0">
            <a:spAutoFit/>
          </a:bodyPr>
          <a:lstStyle/>
          <a:p>
            <a:pPr algn="just"/>
            <a:r>
              <a:rPr lang="it-IT" sz="1800" dirty="0">
                <a:solidFill>
                  <a:schemeClr val="tx1"/>
                </a:solidFill>
              </a:rPr>
              <a:t>Le cellule di molti procarioti, alghe, piante e funghi possiedono pareti cellulari relativamente rigide, in grado di stare in un mezzo fluido senza ledersi. Considerando le sostanze sciolte nel citosol, questo risulta essere ipertonico rispetto all’ambiente circostante.</a:t>
            </a:r>
          </a:p>
          <a:p>
            <a:pPr algn="just"/>
            <a:endParaRPr lang="it-IT" sz="1800" dirty="0">
              <a:solidFill>
                <a:schemeClr val="tx1"/>
              </a:solidFill>
            </a:endParaRPr>
          </a:p>
          <a:p>
            <a:pPr algn="just"/>
            <a:r>
              <a:rPr lang="it-IT" sz="1800" dirty="0">
                <a:solidFill>
                  <a:schemeClr val="tx1"/>
                </a:solidFill>
              </a:rPr>
              <a:t>L’acqua entra e si accumula nel vacuolo centrale facendolo espandere e, di conseguenza, distendendo l’intera cellula (</a:t>
            </a:r>
            <a:r>
              <a:rPr lang="it-IT" sz="1800" b="1" dirty="0">
                <a:solidFill>
                  <a:schemeClr val="tx1"/>
                </a:solidFill>
              </a:rPr>
              <a:t>pressione di turgore</a:t>
            </a:r>
            <a:r>
              <a:rPr lang="it-IT" sz="1800" dirty="0">
                <a:solidFill>
                  <a:schemeClr val="tx1"/>
                </a:solidFill>
              </a:rPr>
              <a:t> contro la parete cellulare).</a:t>
            </a:r>
          </a:p>
          <a:p>
            <a:pPr algn="just"/>
            <a:endParaRPr lang="it-IT" sz="1800" dirty="0">
              <a:solidFill>
                <a:schemeClr val="tx1"/>
              </a:solidFill>
            </a:endParaRPr>
          </a:p>
          <a:p>
            <a:pPr algn="just"/>
            <a:r>
              <a:rPr lang="it-IT" sz="1800" dirty="0">
                <a:solidFill>
                  <a:schemeClr val="tx1"/>
                </a:solidFill>
              </a:rPr>
              <a:t>Le pareti possono tendersi fino ad un certo punto oltre il quale si raggiunge uno stato stazionario in cui la cellula non si espande più, e non vi è movimento netto di molecole d’acqua.</a:t>
            </a:r>
            <a:endParaRPr lang="en-GB" sz="1800" dirty="0">
              <a:solidFill>
                <a:schemeClr val="tx1"/>
              </a:solidFill>
            </a:endParaRPr>
          </a:p>
        </p:txBody>
      </p:sp>
      <p:sp>
        <p:nvSpPr>
          <p:cNvPr id="6" name="CasellaDiTesto 5">
            <a:extLst>
              <a:ext uri="{FF2B5EF4-FFF2-40B4-BE49-F238E27FC236}">
                <a16:creationId xmlns:a16="http://schemas.microsoft.com/office/drawing/2014/main" id="{43763783-F10B-41CC-AED3-5201A6E24EA8}"/>
              </a:ext>
            </a:extLst>
          </p:cNvPr>
          <p:cNvSpPr txBox="1"/>
          <p:nvPr/>
        </p:nvSpPr>
        <p:spPr>
          <a:xfrm>
            <a:off x="1684831" y="5742492"/>
            <a:ext cx="5774338" cy="307777"/>
          </a:xfrm>
          <a:prstGeom prst="rect">
            <a:avLst/>
          </a:prstGeom>
          <a:noFill/>
        </p:spPr>
        <p:txBody>
          <a:bodyPr wrap="none" rtlCol="0">
            <a:spAutoFit/>
          </a:bodyPr>
          <a:lstStyle/>
          <a:p>
            <a:r>
              <a:rPr lang="it-IT" sz="1400" dirty="0">
                <a:solidFill>
                  <a:schemeClr val="tx1"/>
                </a:solidFill>
              </a:rPr>
              <a:t>Nota: la pressione di turgore fornisce sostegno alle piante non legnose.</a:t>
            </a:r>
            <a:endParaRPr lang="en-GB" sz="1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B9173874-886A-49D5-A78D-D4309D32CEAC}"/>
              </a:ext>
            </a:extLst>
          </p:cNvPr>
          <p:cNvSpPr txBox="1"/>
          <p:nvPr/>
        </p:nvSpPr>
        <p:spPr>
          <a:xfrm>
            <a:off x="138545" y="836712"/>
            <a:ext cx="8897952" cy="1754326"/>
          </a:xfrm>
          <a:prstGeom prst="rect">
            <a:avLst/>
          </a:prstGeom>
          <a:noFill/>
        </p:spPr>
        <p:txBody>
          <a:bodyPr wrap="square" rtlCol="0">
            <a:spAutoFit/>
          </a:bodyPr>
          <a:lstStyle/>
          <a:p>
            <a:pPr algn="just"/>
            <a:r>
              <a:rPr lang="it-IT" sz="1800" dirty="0">
                <a:solidFill>
                  <a:schemeClr val="tx1"/>
                </a:solidFill>
              </a:rPr>
              <a:t>Le proprietà fisiche delle membrane sono legate a quelle chimico-fisiche dei fosfolipidi. Sono molecole anfifiliche, con una porzione (la testa polare) idrofila, ed una regione (la catena alifatica) idrofoba. Oltre una certa concentrazione locale in acqua, i fosfolipidi si organizzano per limitare la superficie di contatto tra la porzione idrofoba e il solvente, creando così un doppio strato con un </a:t>
            </a:r>
            <a:r>
              <a:rPr lang="it-IT" sz="1800" i="1" dirty="0">
                <a:solidFill>
                  <a:schemeClr val="tx1"/>
                </a:solidFill>
              </a:rPr>
              <a:t>core</a:t>
            </a:r>
            <a:r>
              <a:rPr lang="it-IT" sz="1800" dirty="0">
                <a:solidFill>
                  <a:schemeClr val="tx1"/>
                </a:solidFill>
              </a:rPr>
              <a:t> idrofobico con le teste polari a contatto con l’acqua.</a:t>
            </a:r>
          </a:p>
        </p:txBody>
      </p:sp>
      <p:pic>
        <p:nvPicPr>
          <p:cNvPr id="4" name="Segnaposto contenuto 2">
            <a:extLst>
              <a:ext uri="{FF2B5EF4-FFF2-40B4-BE49-F238E27FC236}">
                <a16:creationId xmlns:a16="http://schemas.microsoft.com/office/drawing/2014/main" id="{400654D2-A684-4BBB-9E41-4CC0300A592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808" t="10564" r="10047" b="32037"/>
          <a:stretch/>
        </p:blipFill>
        <p:spPr>
          <a:xfrm>
            <a:off x="5292080" y="2924944"/>
            <a:ext cx="3744416" cy="3096344"/>
          </a:xfrm>
        </p:spPr>
      </p:pic>
      <p:pic>
        <p:nvPicPr>
          <p:cNvPr id="5" name="Segnaposto contenuto 2">
            <a:extLst>
              <a:ext uri="{FF2B5EF4-FFF2-40B4-BE49-F238E27FC236}">
                <a16:creationId xmlns:a16="http://schemas.microsoft.com/office/drawing/2014/main" id="{6103A4CF-EAFA-43D1-8170-BAB2A6AE3BB2}"/>
              </a:ext>
            </a:extLst>
          </p:cNvPr>
          <p:cNvPicPr>
            <a:picLocks noChangeAspect="1"/>
          </p:cNvPicPr>
          <p:nvPr/>
        </p:nvPicPr>
        <p:blipFill rotWithShape="1">
          <a:blip r:embed="rId2">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Segnaposto contenuto 2">
            <a:extLst>
              <a:ext uri="{FF2B5EF4-FFF2-40B4-BE49-F238E27FC236}">
                <a16:creationId xmlns:a16="http://schemas.microsoft.com/office/drawing/2014/main" id="{8BDE36F6-0261-4750-823D-CD8A0F19BDD0}"/>
              </a:ext>
            </a:extLst>
          </p:cNvPr>
          <p:cNvPicPr>
            <a:picLocks noChangeAspect="1"/>
          </p:cNvPicPr>
          <p:nvPr/>
        </p:nvPicPr>
        <p:blipFill rotWithShape="1">
          <a:blip r:embed="rId3">
            <a:extLst>
              <a:ext uri="{28A0092B-C50C-407E-A947-70E740481C1C}">
                <a14:useLocalDpi xmlns:a14="http://schemas.microsoft.com/office/drawing/2010/main" val="0"/>
              </a:ext>
            </a:extLst>
          </a:blip>
          <a:srcRect l="9173" t="13610" r="13998" b="37822"/>
          <a:stretch/>
        </p:blipFill>
        <p:spPr bwMode="auto">
          <a:xfrm>
            <a:off x="168657" y="2636912"/>
            <a:ext cx="4824537"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89468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2">
            <a:extLst>
              <a:ext uri="{FF2B5EF4-FFF2-40B4-BE49-F238E27FC236}">
                <a16:creationId xmlns:a16="http://schemas.microsoft.com/office/drawing/2014/main" id="{C4B1CB93-CD5A-489A-B85B-2F0BD7044C3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557" t="6559" r="9790" b="10679"/>
          <a:stretch/>
        </p:blipFill>
        <p:spPr>
          <a:xfrm>
            <a:off x="5229308" y="1196752"/>
            <a:ext cx="3888432" cy="4464496"/>
          </a:xfrm>
        </p:spPr>
      </p:pic>
      <p:pic>
        <p:nvPicPr>
          <p:cNvPr id="3" name="Segnaposto contenuto 2">
            <a:extLst>
              <a:ext uri="{FF2B5EF4-FFF2-40B4-BE49-F238E27FC236}">
                <a16:creationId xmlns:a16="http://schemas.microsoft.com/office/drawing/2014/main" id="{4DDF6C8C-341C-4791-AA49-5C8608B977A4}"/>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25003"/>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F694AEE9-E6C4-48E4-936E-E86CC08E4EB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71BF13DC-43A0-414E-A25C-C7FA24D6CE3F}"/>
              </a:ext>
            </a:extLst>
          </p:cNvPr>
          <p:cNvSpPr txBox="1"/>
          <p:nvPr/>
        </p:nvSpPr>
        <p:spPr>
          <a:xfrm>
            <a:off x="2511180" y="611396"/>
            <a:ext cx="4121641" cy="369332"/>
          </a:xfrm>
          <a:prstGeom prst="rect">
            <a:avLst/>
          </a:prstGeom>
          <a:noFill/>
        </p:spPr>
        <p:txBody>
          <a:bodyPr wrap="none" rtlCol="0">
            <a:spAutoFit/>
          </a:bodyPr>
          <a:lstStyle/>
          <a:p>
            <a:r>
              <a:rPr lang="it-IT" sz="1800" dirty="0">
                <a:solidFill>
                  <a:schemeClr val="tx1"/>
                </a:solidFill>
              </a:rPr>
              <a:t>Intermezzo: trasporto passivo: Osmosi</a:t>
            </a:r>
            <a:endParaRPr lang="en-GB" sz="1800" dirty="0">
              <a:solidFill>
                <a:schemeClr val="tx1"/>
              </a:solidFill>
            </a:endParaRPr>
          </a:p>
        </p:txBody>
      </p:sp>
      <p:sp>
        <p:nvSpPr>
          <p:cNvPr id="2" name="CasellaDiTesto 1">
            <a:extLst>
              <a:ext uri="{FF2B5EF4-FFF2-40B4-BE49-F238E27FC236}">
                <a16:creationId xmlns:a16="http://schemas.microsoft.com/office/drawing/2014/main" id="{6E16F72E-4F89-4417-9264-556BF67D7A59}"/>
              </a:ext>
            </a:extLst>
          </p:cNvPr>
          <p:cNvSpPr txBox="1"/>
          <p:nvPr/>
        </p:nvSpPr>
        <p:spPr>
          <a:xfrm>
            <a:off x="26260" y="1779781"/>
            <a:ext cx="5203048" cy="2585323"/>
          </a:xfrm>
          <a:prstGeom prst="rect">
            <a:avLst/>
          </a:prstGeom>
          <a:noFill/>
        </p:spPr>
        <p:txBody>
          <a:bodyPr wrap="square" rtlCol="0">
            <a:spAutoFit/>
          </a:bodyPr>
          <a:lstStyle/>
          <a:p>
            <a:pPr algn="just"/>
            <a:r>
              <a:rPr lang="it-IT" sz="1800" dirty="0">
                <a:solidFill>
                  <a:schemeClr val="tx1"/>
                </a:solidFill>
              </a:rPr>
              <a:t>Se una cellula dotata di parete cellulare viene posta in </a:t>
            </a:r>
            <a:r>
              <a:rPr lang="it-IT" sz="1800" b="1" dirty="0">
                <a:solidFill>
                  <a:schemeClr val="tx1"/>
                </a:solidFill>
              </a:rPr>
              <a:t>ambiente ipertonico</a:t>
            </a:r>
            <a:r>
              <a:rPr lang="it-IT" sz="1800" dirty="0">
                <a:solidFill>
                  <a:schemeClr val="tx1"/>
                </a:solidFill>
              </a:rPr>
              <a:t>, si ha in ogni caso </a:t>
            </a:r>
            <a:r>
              <a:rPr lang="it-IT" sz="1800" b="1" dirty="0">
                <a:solidFill>
                  <a:schemeClr val="tx1"/>
                </a:solidFill>
              </a:rPr>
              <a:t>fuoriuscita di acqua</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Il suo contenuto si raggrinzisce e la </a:t>
            </a:r>
            <a:r>
              <a:rPr lang="it-IT" sz="1800" b="1" dirty="0">
                <a:solidFill>
                  <a:schemeClr val="tx1"/>
                </a:solidFill>
              </a:rPr>
              <a:t>membrana</a:t>
            </a:r>
            <a:r>
              <a:rPr lang="it-IT" sz="1800" dirty="0">
                <a:solidFill>
                  <a:schemeClr val="tx1"/>
                </a:solidFill>
              </a:rPr>
              <a:t> plasmatica </a:t>
            </a:r>
            <a:r>
              <a:rPr lang="it-IT" sz="1800" b="1" dirty="0">
                <a:solidFill>
                  <a:schemeClr val="tx1"/>
                </a:solidFill>
              </a:rPr>
              <a:t>si separa dalla parete </a:t>
            </a:r>
            <a:r>
              <a:rPr lang="it-IT" sz="1800" dirty="0">
                <a:solidFill>
                  <a:schemeClr val="tx1"/>
                </a:solidFill>
              </a:rPr>
              <a:t>cellulare per un processo detto </a:t>
            </a:r>
            <a:r>
              <a:rPr lang="it-IT" sz="1800" b="1" dirty="0">
                <a:solidFill>
                  <a:schemeClr val="tx1"/>
                </a:solidFill>
              </a:rPr>
              <a:t>plasmolisi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(effetto insalata condita o terra inaridita dal sale)</a:t>
            </a:r>
            <a:endParaRPr lang="en-GB" sz="1800" dirty="0">
              <a:solidFill>
                <a:schemeClr val="tx1"/>
              </a:solidFill>
            </a:endParaRPr>
          </a:p>
        </p:txBody>
      </p:sp>
    </p:spTree>
    <p:extLst>
      <p:ext uri="{BB962C8B-B14F-4D97-AF65-F5344CB8AC3E}">
        <p14:creationId xmlns:p14="http://schemas.microsoft.com/office/powerpoint/2010/main" val="2571347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F694AEE9-E6C4-48E4-936E-E86CC08E4EBA}"/>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71BF13DC-43A0-414E-A25C-C7FA24D6CE3F}"/>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
        <p:nvSpPr>
          <p:cNvPr id="2" name="CasellaDiTesto 1">
            <a:extLst>
              <a:ext uri="{FF2B5EF4-FFF2-40B4-BE49-F238E27FC236}">
                <a16:creationId xmlns:a16="http://schemas.microsoft.com/office/drawing/2014/main" id="{6E16F72E-4F89-4417-9264-556BF67D7A59}"/>
              </a:ext>
            </a:extLst>
          </p:cNvPr>
          <p:cNvSpPr txBox="1"/>
          <p:nvPr/>
        </p:nvSpPr>
        <p:spPr>
          <a:xfrm>
            <a:off x="102886" y="1779781"/>
            <a:ext cx="8938228" cy="1754326"/>
          </a:xfrm>
          <a:prstGeom prst="rect">
            <a:avLst/>
          </a:prstGeom>
          <a:noFill/>
        </p:spPr>
        <p:txBody>
          <a:bodyPr wrap="square" rtlCol="0">
            <a:spAutoFit/>
          </a:bodyPr>
          <a:lstStyle/>
          <a:p>
            <a:pPr algn="just"/>
            <a:r>
              <a:rPr lang="it-IT" sz="1800" dirty="0">
                <a:solidFill>
                  <a:schemeClr val="tx1"/>
                </a:solidFill>
              </a:rPr>
              <a:t>Nel processo di </a:t>
            </a:r>
            <a:r>
              <a:rPr lang="it-IT" sz="1800" b="1" dirty="0">
                <a:solidFill>
                  <a:schemeClr val="tx1"/>
                </a:solidFill>
              </a:rPr>
              <a:t>diffusione facilitata </a:t>
            </a:r>
            <a:r>
              <a:rPr lang="it-IT" sz="1800" dirty="0">
                <a:solidFill>
                  <a:schemeClr val="tx1"/>
                </a:solidFill>
              </a:rPr>
              <a:t>una specifica </a:t>
            </a:r>
            <a:r>
              <a:rPr lang="it-IT" sz="1800" b="1" dirty="0">
                <a:solidFill>
                  <a:schemeClr val="tx1"/>
                </a:solidFill>
              </a:rPr>
              <a:t>proteina di trasporto </a:t>
            </a:r>
            <a:r>
              <a:rPr lang="it-IT" sz="1800" dirty="0">
                <a:solidFill>
                  <a:schemeClr val="tx1"/>
                </a:solidFill>
              </a:rPr>
              <a:t>rende la </a:t>
            </a:r>
            <a:r>
              <a:rPr lang="it-IT" sz="1800" b="1" dirty="0">
                <a:solidFill>
                  <a:schemeClr val="tx1"/>
                </a:solidFill>
              </a:rPr>
              <a:t>membrana permeabile </a:t>
            </a:r>
            <a:r>
              <a:rPr lang="it-IT" sz="1800" dirty="0">
                <a:solidFill>
                  <a:schemeClr val="tx1"/>
                </a:solidFill>
              </a:rPr>
              <a:t>ad uno specifico soluto, il quale si </a:t>
            </a:r>
            <a:r>
              <a:rPr lang="it-IT" sz="1800" b="1" dirty="0">
                <a:solidFill>
                  <a:schemeClr val="tx1"/>
                </a:solidFill>
              </a:rPr>
              <a:t>muove</a:t>
            </a:r>
            <a:r>
              <a:rPr lang="it-IT" sz="1800" dirty="0">
                <a:solidFill>
                  <a:schemeClr val="tx1"/>
                </a:solidFill>
              </a:rPr>
              <a:t> liberamente ma sempre </a:t>
            </a:r>
            <a:r>
              <a:rPr lang="it-IT" sz="1800" b="1" dirty="0">
                <a:solidFill>
                  <a:schemeClr val="tx1"/>
                </a:solidFill>
              </a:rPr>
              <a:t>seguendo il gradiente </a:t>
            </a:r>
            <a:r>
              <a:rPr lang="it-IT" sz="1800" dirty="0">
                <a:solidFill>
                  <a:schemeClr val="tx1"/>
                </a:solidFill>
              </a:rPr>
              <a:t>di concentrazione.</a:t>
            </a:r>
          </a:p>
          <a:p>
            <a:pPr algn="just"/>
            <a:endParaRPr lang="it-IT" sz="1800" dirty="0">
              <a:solidFill>
                <a:schemeClr val="tx1"/>
              </a:solidFill>
            </a:endParaRPr>
          </a:p>
          <a:p>
            <a:pPr algn="just"/>
            <a:r>
              <a:rPr lang="it-IT" sz="1800" dirty="0">
                <a:solidFill>
                  <a:schemeClr val="tx1"/>
                </a:solidFill>
              </a:rPr>
              <a:t>Rispetto alla diffusione semplice si ha la presenza di un "buco" nella membrana, e a seconda del tipo di proteine carrier vi sono differenti meccanismi diffusivi.</a:t>
            </a:r>
            <a:endParaRPr lang="en-GB" sz="1800" dirty="0">
              <a:solidFill>
                <a:schemeClr val="tx1"/>
              </a:solidFill>
            </a:endParaRPr>
          </a:p>
        </p:txBody>
      </p:sp>
    </p:spTree>
    <p:extLst>
      <p:ext uri="{BB962C8B-B14F-4D97-AF65-F5344CB8AC3E}">
        <p14:creationId xmlns:p14="http://schemas.microsoft.com/office/powerpoint/2010/main" val="3373013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egnaposto contenuto 2">
            <a:extLst>
              <a:ext uri="{FF2B5EF4-FFF2-40B4-BE49-F238E27FC236}">
                <a16:creationId xmlns:a16="http://schemas.microsoft.com/office/drawing/2014/main" id="{07B354AF-1BA6-4E28-9003-09CEDA4DF11B}"/>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679" t="6559" r="8943" b="36042"/>
          <a:stretch/>
        </p:blipFill>
        <p:spPr>
          <a:xfrm>
            <a:off x="5652120" y="1628800"/>
            <a:ext cx="3456384" cy="3096344"/>
          </a:xfrm>
        </p:spPr>
      </p:pic>
      <p:pic>
        <p:nvPicPr>
          <p:cNvPr id="3" name="Segnaposto contenuto 2">
            <a:extLst>
              <a:ext uri="{FF2B5EF4-FFF2-40B4-BE49-F238E27FC236}">
                <a16:creationId xmlns:a16="http://schemas.microsoft.com/office/drawing/2014/main" id="{F6AEDD57-0835-4381-8F31-72166D08F3E1}"/>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0F52A032-1AF9-4A67-9238-3729F73ECFF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DF188079-1B66-436C-B4AA-E355C7802275}"/>
              </a:ext>
            </a:extLst>
          </p:cNvPr>
          <p:cNvSpPr txBox="1"/>
          <p:nvPr/>
        </p:nvSpPr>
        <p:spPr>
          <a:xfrm>
            <a:off x="102886" y="1718806"/>
            <a:ext cx="5549234" cy="2862322"/>
          </a:xfrm>
          <a:prstGeom prst="rect">
            <a:avLst/>
          </a:prstGeom>
          <a:noFill/>
        </p:spPr>
        <p:txBody>
          <a:bodyPr wrap="square" rtlCol="0">
            <a:spAutoFit/>
          </a:bodyPr>
          <a:lstStyle/>
          <a:p>
            <a:pPr algn="just"/>
            <a:r>
              <a:rPr lang="it-IT" sz="1800" dirty="0">
                <a:solidFill>
                  <a:schemeClr val="tx1"/>
                </a:solidFill>
              </a:rPr>
              <a:t>La maggior parte delle </a:t>
            </a:r>
            <a:r>
              <a:rPr lang="it-IT" sz="1800" b="1" dirty="0">
                <a:solidFill>
                  <a:schemeClr val="tx1"/>
                </a:solidFill>
              </a:rPr>
              <a:t>proteine canale </a:t>
            </a:r>
            <a:r>
              <a:rPr lang="it-IT" sz="1800" dirty="0">
                <a:solidFill>
                  <a:schemeClr val="tx1"/>
                </a:solidFill>
              </a:rPr>
              <a:t>forma stretti canali che permettono il </a:t>
            </a:r>
            <a:r>
              <a:rPr lang="it-IT" sz="1800" b="1" dirty="0">
                <a:solidFill>
                  <a:schemeClr val="tx1"/>
                </a:solidFill>
              </a:rPr>
              <a:t>passaggio di specifici ioni secondo il loro gradiente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Questi canali ionici sono definiti </a:t>
            </a:r>
            <a:r>
              <a:rPr lang="it-IT" sz="1800" i="1" dirty="0">
                <a:solidFill>
                  <a:schemeClr val="tx1"/>
                </a:solidFill>
              </a:rPr>
              <a:t>canali controllati </a:t>
            </a:r>
            <a:r>
              <a:rPr lang="it-IT" sz="1800" dirty="0">
                <a:solidFill>
                  <a:schemeClr val="tx1"/>
                </a:solidFill>
              </a:rPr>
              <a:t>in quanto possono essere </a:t>
            </a:r>
            <a:r>
              <a:rPr lang="it-IT" sz="1800" i="1" dirty="0">
                <a:solidFill>
                  <a:schemeClr val="tx1"/>
                </a:solidFill>
              </a:rPr>
              <a:t>aperti o chiusi </a:t>
            </a:r>
            <a:r>
              <a:rPr lang="it-IT" sz="1800" dirty="0">
                <a:solidFill>
                  <a:schemeClr val="tx1"/>
                </a:solidFill>
              </a:rPr>
              <a:t>in seguito a stimoli elettrici.</a:t>
            </a:r>
          </a:p>
          <a:p>
            <a:pPr algn="just"/>
            <a:endParaRPr lang="it-IT" sz="1800" dirty="0">
              <a:solidFill>
                <a:schemeClr val="tx1"/>
              </a:solidFill>
            </a:endParaRPr>
          </a:p>
          <a:p>
            <a:pPr algn="just"/>
            <a:r>
              <a:rPr lang="it-IT" sz="1800" dirty="0">
                <a:solidFill>
                  <a:schemeClr val="tx1"/>
                </a:solidFill>
              </a:rPr>
              <a:t>Una volta aperti, possono passare anche milioni di ioni al secondo.</a:t>
            </a:r>
            <a:endParaRPr lang="en-GB" sz="1800" dirty="0">
              <a:solidFill>
                <a:schemeClr val="tx1"/>
              </a:solidFill>
            </a:endParaRPr>
          </a:p>
        </p:txBody>
      </p:sp>
      <p:sp>
        <p:nvSpPr>
          <p:cNvPr id="7" name="CasellaDiTesto 6">
            <a:extLst>
              <a:ext uri="{FF2B5EF4-FFF2-40B4-BE49-F238E27FC236}">
                <a16:creationId xmlns:a16="http://schemas.microsoft.com/office/drawing/2014/main" id="{C6089C41-D1FB-4E33-85F6-638ABC7925D3}"/>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egnaposto contenuto 2">
            <a:extLst>
              <a:ext uri="{FF2B5EF4-FFF2-40B4-BE49-F238E27FC236}">
                <a16:creationId xmlns:a16="http://schemas.microsoft.com/office/drawing/2014/main" id="{2100E5D4-7959-4845-93D6-84E27C2CFE7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667" t="6558" r="5882" b="40903"/>
          <a:stretch/>
        </p:blipFill>
        <p:spPr>
          <a:xfrm>
            <a:off x="2771800" y="3212976"/>
            <a:ext cx="6336704" cy="2834140"/>
          </a:xfrm>
        </p:spPr>
      </p:pic>
      <p:pic>
        <p:nvPicPr>
          <p:cNvPr id="3" name="Segnaposto contenuto 2">
            <a:extLst>
              <a:ext uri="{FF2B5EF4-FFF2-40B4-BE49-F238E27FC236}">
                <a16:creationId xmlns:a16="http://schemas.microsoft.com/office/drawing/2014/main" id="{A4F746FA-293E-480B-93C0-07E5A10FDE2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2886" y="1484784"/>
            <a:ext cx="8933610" cy="1200329"/>
          </a:xfrm>
          <a:prstGeom prst="rect">
            <a:avLst/>
          </a:prstGeom>
          <a:noFill/>
        </p:spPr>
        <p:txBody>
          <a:bodyPr wrap="square" rtlCol="0">
            <a:spAutoFit/>
          </a:bodyPr>
          <a:lstStyle/>
          <a:p>
            <a:pPr algn="just"/>
            <a:r>
              <a:rPr lang="it-IT" sz="1800" dirty="0">
                <a:solidFill>
                  <a:schemeClr val="tx1"/>
                </a:solidFill>
              </a:rPr>
              <a:t>La situazione è più complessa nel caso delle </a:t>
            </a:r>
            <a:r>
              <a:rPr lang="it-IT" sz="1800" b="1" dirty="0">
                <a:solidFill>
                  <a:schemeClr val="tx1"/>
                </a:solidFill>
              </a:rPr>
              <a:t>proteine carrier</a:t>
            </a:r>
            <a:r>
              <a:rPr lang="it-IT" sz="1800" dirty="0">
                <a:solidFill>
                  <a:schemeClr val="tx1"/>
                </a:solidFill>
              </a:rPr>
              <a:t>: lo spostamento è più lento rispetto alle proteine canale in quanto richiede dei cambiamenti conformazionali:</a:t>
            </a:r>
            <a:r>
              <a:rPr lang="en-GB" sz="1800" dirty="0">
                <a:solidFill>
                  <a:schemeClr val="tx1"/>
                </a:solidFill>
              </a:rPr>
              <a:t> la </a:t>
            </a:r>
            <a:r>
              <a:rPr lang="en-GB" sz="1800" b="1" dirty="0" err="1">
                <a:solidFill>
                  <a:schemeClr val="tx1"/>
                </a:solidFill>
              </a:rPr>
              <a:t>proteina</a:t>
            </a:r>
            <a:r>
              <a:rPr lang="en-GB" sz="1800" b="1" dirty="0">
                <a:solidFill>
                  <a:schemeClr val="tx1"/>
                </a:solidFill>
              </a:rPr>
              <a:t> </a:t>
            </a:r>
            <a:r>
              <a:rPr lang="en-GB" sz="1800" b="1" dirty="0" err="1">
                <a:solidFill>
                  <a:schemeClr val="tx1"/>
                </a:solidFill>
              </a:rPr>
              <a:t>lega</a:t>
            </a:r>
            <a:r>
              <a:rPr lang="en-GB" sz="1800" b="1" dirty="0">
                <a:solidFill>
                  <a:schemeClr val="tx1"/>
                </a:solidFill>
              </a:rPr>
              <a:t> una o </a:t>
            </a:r>
            <a:r>
              <a:rPr lang="en-GB" sz="1800" b="1" dirty="0" err="1">
                <a:solidFill>
                  <a:schemeClr val="tx1"/>
                </a:solidFill>
              </a:rPr>
              <a:t>più</a:t>
            </a:r>
            <a:r>
              <a:rPr lang="en-GB" sz="1800" b="1" dirty="0">
                <a:solidFill>
                  <a:schemeClr val="tx1"/>
                </a:solidFill>
              </a:rPr>
              <a:t> </a:t>
            </a:r>
            <a:r>
              <a:rPr lang="en-GB" sz="1800" b="1" dirty="0" err="1">
                <a:solidFill>
                  <a:schemeClr val="tx1"/>
                </a:solidFill>
              </a:rPr>
              <a:t>molecole</a:t>
            </a:r>
            <a:r>
              <a:rPr lang="en-GB" sz="1800" b="1" dirty="0">
                <a:solidFill>
                  <a:schemeClr val="tx1"/>
                </a:solidFill>
              </a:rPr>
              <a:t> </a:t>
            </a:r>
            <a:r>
              <a:rPr lang="en-GB" sz="1800" dirty="0">
                <a:solidFill>
                  <a:schemeClr val="tx1"/>
                </a:solidFill>
              </a:rPr>
              <a:t>di </a:t>
            </a:r>
            <a:r>
              <a:rPr lang="en-GB" sz="1800" dirty="0" err="1">
                <a:solidFill>
                  <a:schemeClr val="tx1"/>
                </a:solidFill>
              </a:rPr>
              <a:t>soluto</a:t>
            </a:r>
            <a:r>
              <a:rPr lang="en-GB" sz="1800" dirty="0">
                <a:solidFill>
                  <a:schemeClr val="tx1"/>
                </a:solidFill>
              </a:rPr>
              <a:t> </a:t>
            </a:r>
            <a:r>
              <a:rPr lang="en-GB" sz="1800" b="1" dirty="0">
                <a:solidFill>
                  <a:schemeClr val="tx1"/>
                </a:solidFill>
              </a:rPr>
              <a:t>da un </a:t>
            </a:r>
            <a:r>
              <a:rPr lang="en-GB" sz="1800" b="1" dirty="0" err="1">
                <a:solidFill>
                  <a:schemeClr val="tx1"/>
                </a:solidFill>
              </a:rPr>
              <a:t>lato</a:t>
            </a:r>
            <a:r>
              <a:rPr lang="en-GB" sz="1800" b="1" dirty="0">
                <a:solidFill>
                  <a:schemeClr val="tx1"/>
                </a:solidFill>
              </a:rPr>
              <a:t> </a:t>
            </a:r>
            <a:r>
              <a:rPr lang="en-GB" sz="1800" dirty="0" err="1">
                <a:solidFill>
                  <a:schemeClr val="tx1"/>
                </a:solidFill>
              </a:rPr>
              <a:t>della</a:t>
            </a:r>
            <a:r>
              <a:rPr lang="en-GB" sz="1800" dirty="0">
                <a:solidFill>
                  <a:schemeClr val="tx1"/>
                </a:solidFill>
              </a:rPr>
              <a:t> </a:t>
            </a:r>
            <a:r>
              <a:rPr lang="en-GB" sz="1800" dirty="0" err="1">
                <a:solidFill>
                  <a:schemeClr val="tx1"/>
                </a:solidFill>
              </a:rPr>
              <a:t>membrana</a:t>
            </a:r>
            <a:r>
              <a:rPr lang="en-GB" sz="1800" dirty="0">
                <a:solidFill>
                  <a:schemeClr val="tx1"/>
                </a:solidFill>
              </a:rPr>
              <a:t> e </a:t>
            </a:r>
            <a:r>
              <a:rPr lang="en-GB" sz="1800" b="1" dirty="0" err="1">
                <a:solidFill>
                  <a:schemeClr val="tx1"/>
                </a:solidFill>
              </a:rPr>
              <a:t>cambiando</a:t>
            </a:r>
            <a:r>
              <a:rPr lang="en-GB" sz="1800" b="1" dirty="0">
                <a:solidFill>
                  <a:schemeClr val="tx1"/>
                </a:solidFill>
              </a:rPr>
              <a:t> forma </a:t>
            </a:r>
            <a:r>
              <a:rPr lang="en-GB" sz="1800" dirty="0">
                <a:solidFill>
                  <a:schemeClr val="tx1"/>
                </a:solidFill>
              </a:rPr>
              <a:t>la </a:t>
            </a:r>
            <a:r>
              <a:rPr lang="en-GB" sz="1800" b="1" dirty="0" err="1">
                <a:solidFill>
                  <a:schemeClr val="tx1"/>
                </a:solidFill>
              </a:rPr>
              <a:t>sposta</a:t>
            </a:r>
            <a:r>
              <a:rPr lang="en-GB" sz="1800" dirty="0">
                <a:solidFill>
                  <a:schemeClr val="tx1"/>
                </a:solidFill>
              </a:rPr>
              <a:t> </a:t>
            </a:r>
            <a:r>
              <a:rPr lang="en-GB" sz="1800" dirty="0" err="1">
                <a:solidFill>
                  <a:schemeClr val="tx1"/>
                </a:solidFill>
              </a:rPr>
              <a:t>dall’altro</a:t>
            </a:r>
            <a:r>
              <a:rPr lang="en-GB" sz="1800" dirty="0">
                <a:solidFill>
                  <a:schemeClr val="tx1"/>
                </a:solidFill>
              </a:rPr>
              <a:t> </a:t>
            </a:r>
            <a:r>
              <a:rPr lang="en-GB" sz="1800" dirty="0" err="1">
                <a:solidFill>
                  <a:schemeClr val="tx1"/>
                </a:solidFill>
              </a:rPr>
              <a:t>lato</a:t>
            </a:r>
            <a:r>
              <a:rPr lang="en-GB" sz="1800" dirty="0">
                <a:solidFill>
                  <a:schemeClr val="tx1"/>
                </a:solidFill>
              </a:rPr>
              <a:t>.</a:t>
            </a:r>
            <a:endParaRPr lang="it-IT" sz="1800" dirty="0">
              <a:solidFill>
                <a:schemeClr val="tx1"/>
              </a:solidFill>
            </a:endParaRPr>
          </a:p>
        </p:txBody>
      </p:sp>
      <p:sp>
        <p:nvSpPr>
          <p:cNvPr id="2" name="CasellaDiTesto 1">
            <a:extLst>
              <a:ext uri="{FF2B5EF4-FFF2-40B4-BE49-F238E27FC236}">
                <a16:creationId xmlns:a16="http://schemas.microsoft.com/office/drawing/2014/main" id="{EE5FD506-40D2-46CC-AF2E-6D28C9E0FC73}"/>
              </a:ext>
            </a:extLst>
          </p:cNvPr>
          <p:cNvSpPr txBox="1"/>
          <p:nvPr/>
        </p:nvSpPr>
        <p:spPr>
          <a:xfrm>
            <a:off x="102886" y="3358733"/>
            <a:ext cx="2812930" cy="646331"/>
          </a:xfrm>
          <a:prstGeom prst="rect">
            <a:avLst/>
          </a:prstGeom>
          <a:noFill/>
        </p:spPr>
        <p:txBody>
          <a:bodyPr wrap="square" rtlCol="0">
            <a:spAutoFit/>
          </a:bodyPr>
          <a:lstStyle/>
          <a:p>
            <a:r>
              <a:rPr lang="it-IT" sz="1800" dirty="0">
                <a:solidFill>
                  <a:schemeClr val="tx1"/>
                </a:solidFill>
              </a:rPr>
              <a:t>Esempio: Trasportatore del glucosio 1 (GLUT 1).</a:t>
            </a:r>
            <a:endParaRPr lang="en-GB" sz="1800" dirty="0">
              <a:solidFill>
                <a:schemeClr val="tx1"/>
              </a:solidFill>
            </a:endParaRPr>
          </a:p>
        </p:txBody>
      </p:sp>
      <p:sp>
        <p:nvSpPr>
          <p:cNvPr id="8" name="CasellaDiTesto 7">
            <a:extLst>
              <a:ext uri="{FF2B5EF4-FFF2-40B4-BE49-F238E27FC236}">
                <a16:creationId xmlns:a16="http://schemas.microsoft.com/office/drawing/2014/main" id="{1DA5A509-3D51-4163-863E-C0434D757A7E}"/>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egnaposto contenuto 2">
            <a:extLst>
              <a:ext uri="{FF2B5EF4-FFF2-40B4-BE49-F238E27FC236}">
                <a16:creationId xmlns:a16="http://schemas.microsoft.com/office/drawing/2014/main" id="{2100E5D4-7959-4845-93D6-84E27C2CFE7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667" t="6558" r="5882" b="40903"/>
          <a:stretch/>
        </p:blipFill>
        <p:spPr>
          <a:xfrm>
            <a:off x="2771800" y="3212976"/>
            <a:ext cx="6336704" cy="2834140"/>
          </a:xfrm>
        </p:spPr>
      </p:pic>
      <p:pic>
        <p:nvPicPr>
          <p:cNvPr id="3" name="Segnaposto contenuto 2">
            <a:extLst>
              <a:ext uri="{FF2B5EF4-FFF2-40B4-BE49-F238E27FC236}">
                <a16:creationId xmlns:a16="http://schemas.microsoft.com/office/drawing/2014/main" id="{A4F746FA-293E-480B-93C0-07E5A10FDE2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2886" y="1484784"/>
            <a:ext cx="8933610" cy="1477328"/>
          </a:xfrm>
          <a:prstGeom prst="rect">
            <a:avLst/>
          </a:prstGeom>
          <a:noFill/>
        </p:spPr>
        <p:txBody>
          <a:bodyPr wrap="square" rtlCol="0">
            <a:spAutoFit/>
          </a:bodyPr>
          <a:lstStyle/>
          <a:p>
            <a:pPr algn="just"/>
            <a:r>
              <a:rPr lang="it-IT" sz="1800" dirty="0">
                <a:solidFill>
                  <a:schemeClr val="tx1"/>
                </a:solidFill>
              </a:rPr>
              <a:t>Ogni globulo rosso possiede circa 200000 GLUT 1 a livello della membrana plasmatica. La concentrazione del glucosio è maggiore nel sangue che non nelle cellule, e per tanto entra per diffusione secondo gradiente.</a:t>
            </a:r>
          </a:p>
          <a:p>
            <a:pPr algn="just"/>
            <a:endParaRPr lang="it-IT" sz="1800" dirty="0">
              <a:solidFill>
                <a:schemeClr val="tx1"/>
              </a:solidFill>
            </a:endParaRPr>
          </a:p>
          <a:p>
            <a:pPr algn="just"/>
            <a:r>
              <a:rPr lang="it-IT" sz="1800" dirty="0">
                <a:solidFill>
                  <a:schemeClr val="tx1"/>
                </a:solidFill>
              </a:rPr>
              <a:t>Il trasportatore ha l’effetto di aumentare la velocità di circa 50000 volte!</a:t>
            </a:r>
          </a:p>
        </p:txBody>
      </p:sp>
      <p:sp>
        <p:nvSpPr>
          <p:cNvPr id="8" name="CasellaDiTesto 7">
            <a:extLst>
              <a:ext uri="{FF2B5EF4-FFF2-40B4-BE49-F238E27FC236}">
                <a16:creationId xmlns:a16="http://schemas.microsoft.com/office/drawing/2014/main" id="{3BB87FE9-0210-4A1C-9E96-EDF7FC52D400}"/>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extLst>
      <p:ext uri="{BB962C8B-B14F-4D97-AF65-F5344CB8AC3E}">
        <p14:creationId xmlns:p14="http://schemas.microsoft.com/office/powerpoint/2010/main" val="1941499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egnaposto contenuto 2">
            <a:extLst>
              <a:ext uri="{FF2B5EF4-FFF2-40B4-BE49-F238E27FC236}">
                <a16:creationId xmlns:a16="http://schemas.microsoft.com/office/drawing/2014/main" id="{2100E5D4-7959-4845-93D6-84E27C2CFE7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667" t="6558" r="5882" b="40903"/>
          <a:stretch/>
        </p:blipFill>
        <p:spPr>
          <a:xfrm>
            <a:off x="2771800" y="3240684"/>
            <a:ext cx="6336704" cy="2834140"/>
          </a:xfrm>
        </p:spPr>
      </p:pic>
      <p:pic>
        <p:nvPicPr>
          <p:cNvPr id="3" name="Segnaposto contenuto 2">
            <a:extLst>
              <a:ext uri="{FF2B5EF4-FFF2-40B4-BE49-F238E27FC236}">
                <a16:creationId xmlns:a16="http://schemas.microsoft.com/office/drawing/2014/main" id="{A4F746FA-293E-480B-93C0-07E5A10FDE2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2886" y="1484784"/>
            <a:ext cx="8933610" cy="1754326"/>
          </a:xfrm>
          <a:prstGeom prst="rect">
            <a:avLst/>
          </a:prstGeom>
          <a:noFill/>
        </p:spPr>
        <p:txBody>
          <a:bodyPr wrap="square" rtlCol="0">
            <a:spAutoFit/>
          </a:bodyPr>
          <a:lstStyle/>
          <a:p>
            <a:pPr algn="just"/>
            <a:r>
              <a:rPr lang="it-IT" sz="1800" dirty="0">
                <a:solidFill>
                  <a:schemeClr val="tx1"/>
                </a:solidFill>
              </a:rPr>
              <a:t>I globuli rossi </a:t>
            </a:r>
            <a:r>
              <a:rPr lang="it-IT" sz="1800" b="1" dirty="0">
                <a:solidFill>
                  <a:schemeClr val="tx1"/>
                </a:solidFill>
              </a:rPr>
              <a:t>mantengono</a:t>
            </a:r>
            <a:r>
              <a:rPr lang="it-IT" sz="1800" dirty="0">
                <a:solidFill>
                  <a:schemeClr val="tx1"/>
                </a:solidFill>
              </a:rPr>
              <a:t> </a:t>
            </a:r>
            <a:r>
              <a:rPr lang="it-IT" sz="1800" b="1" dirty="0">
                <a:solidFill>
                  <a:schemeClr val="tx1"/>
                </a:solidFill>
              </a:rPr>
              <a:t>bassa</a:t>
            </a:r>
            <a:r>
              <a:rPr lang="it-IT" sz="1800" dirty="0">
                <a:solidFill>
                  <a:schemeClr val="tx1"/>
                </a:solidFill>
              </a:rPr>
              <a:t> </a:t>
            </a:r>
            <a:r>
              <a:rPr lang="it-IT" sz="1800" b="1" dirty="0">
                <a:solidFill>
                  <a:schemeClr val="tx1"/>
                </a:solidFill>
              </a:rPr>
              <a:t>la concentrazione di glucosio </a:t>
            </a:r>
            <a:r>
              <a:rPr lang="it-IT" sz="1800" dirty="0">
                <a:solidFill>
                  <a:schemeClr val="tx1"/>
                </a:solidFill>
              </a:rPr>
              <a:t>interno </a:t>
            </a:r>
            <a:r>
              <a:rPr lang="it-IT" sz="1800" b="1" dirty="0">
                <a:solidFill>
                  <a:schemeClr val="tx1"/>
                </a:solidFill>
              </a:rPr>
              <a:t>trasformandolo</a:t>
            </a:r>
            <a:r>
              <a:rPr lang="it-IT" sz="1800" dirty="0">
                <a:solidFill>
                  <a:schemeClr val="tx1"/>
                </a:solidFill>
              </a:rPr>
              <a:t> in </a:t>
            </a:r>
            <a:r>
              <a:rPr lang="it-IT" sz="1800" b="1" dirty="0">
                <a:solidFill>
                  <a:schemeClr val="tx1"/>
                </a:solidFill>
              </a:rPr>
              <a:t>glucosio fosfato</a:t>
            </a:r>
            <a:r>
              <a:rPr lang="it-IT" sz="1800" dirty="0">
                <a:solidFill>
                  <a:schemeClr val="tx1"/>
                </a:solidFill>
              </a:rPr>
              <a:t> dotato di carica elettrica e quindi incapace di attraversare la membrana cellulare. </a:t>
            </a:r>
          </a:p>
          <a:p>
            <a:pPr algn="just"/>
            <a:endParaRPr lang="it-IT" sz="1800" dirty="0">
              <a:solidFill>
                <a:schemeClr val="tx1"/>
              </a:solidFill>
            </a:endParaRPr>
          </a:p>
          <a:p>
            <a:pPr algn="just"/>
            <a:r>
              <a:rPr lang="it-IT" sz="1800" dirty="0">
                <a:solidFill>
                  <a:schemeClr val="tx1"/>
                </a:solidFill>
              </a:rPr>
              <a:t>Visto che è una molecola diversa dal glucosio puro, non contribuisce al suo gradiente di concentrazione e quest’ultimo continua ad entrare nella cellula.</a:t>
            </a:r>
          </a:p>
        </p:txBody>
      </p:sp>
      <p:sp>
        <p:nvSpPr>
          <p:cNvPr id="7" name="CasellaDiTesto 6">
            <a:extLst>
              <a:ext uri="{FF2B5EF4-FFF2-40B4-BE49-F238E27FC236}">
                <a16:creationId xmlns:a16="http://schemas.microsoft.com/office/drawing/2014/main" id="{73D5B665-C918-44BB-9ACC-F1FD2B36FF5E}"/>
              </a:ext>
            </a:extLst>
          </p:cNvPr>
          <p:cNvSpPr txBox="1"/>
          <p:nvPr/>
        </p:nvSpPr>
        <p:spPr>
          <a:xfrm>
            <a:off x="135074" y="3429000"/>
            <a:ext cx="2564718" cy="1200329"/>
          </a:xfrm>
          <a:prstGeom prst="rect">
            <a:avLst/>
          </a:prstGeom>
          <a:noFill/>
        </p:spPr>
        <p:txBody>
          <a:bodyPr wrap="square">
            <a:spAutoFit/>
          </a:bodyPr>
          <a:lstStyle/>
          <a:p>
            <a:pPr algn="just"/>
            <a:r>
              <a:rPr lang="it-IT" sz="1800" dirty="0">
                <a:solidFill>
                  <a:schemeClr val="tx1"/>
                </a:solidFill>
              </a:rPr>
              <a:t>La "moneta energetica" usata per la fosforilazione del glucosio è l’ATP.</a:t>
            </a:r>
            <a:endParaRPr lang="en-GB" sz="1800" dirty="0"/>
          </a:p>
        </p:txBody>
      </p:sp>
      <p:sp>
        <p:nvSpPr>
          <p:cNvPr id="8" name="CasellaDiTesto 7">
            <a:extLst>
              <a:ext uri="{FF2B5EF4-FFF2-40B4-BE49-F238E27FC236}">
                <a16:creationId xmlns:a16="http://schemas.microsoft.com/office/drawing/2014/main" id="{EA294C6C-CE20-4EA9-B985-3BE2A1240DEA}"/>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extLst>
      <p:ext uri="{BB962C8B-B14F-4D97-AF65-F5344CB8AC3E}">
        <p14:creationId xmlns:p14="http://schemas.microsoft.com/office/powerpoint/2010/main" val="58887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2886" y="1484784"/>
            <a:ext cx="8933610" cy="1754326"/>
          </a:xfrm>
          <a:prstGeom prst="rect">
            <a:avLst/>
          </a:prstGeom>
          <a:noFill/>
        </p:spPr>
        <p:txBody>
          <a:bodyPr wrap="square" rtlCol="0">
            <a:spAutoFit/>
          </a:bodyPr>
          <a:lstStyle/>
          <a:p>
            <a:pPr algn="just"/>
            <a:r>
              <a:rPr lang="it-IT" sz="1800" dirty="0">
                <a:solidFill>
                  <a:schemeClr val="tx1"/>
                </a:solidFill>
              </a:rPr>
              <a:t>Il meccanismo di trasporto è stato studiato impiegando liposomi, vescicole artificiali di doppio strato fosfolipidico e proteine GLUT 1. </a:t>
            </a:r>
          </a:p>
          <a:p>
            <a:pPr algn="just"/>
            <a:endParaRPr lang="it-IT" sz="1800" dirty="0">
              <a:solidFill>
                <a:schemeClr val="tx1"/>
              </a:solidFill>
            </a:endParaRPr>
          </a:p>
          <a:p>
            <a:pPr algn="just"/>
            <a:r>
              <a:rPr lang="it-IT" sz="1800" dirty="0">
                <a:solidFill>
                  <a:schemeClr val="tx1"/>
                </a:solidFill>
              </a:rPr>
              <a:t>Il glucosio interagisce (legame non covalente) con la superficie extracellulare della proteina la quale cambia conformazione. Questo cambio di conformazione spinge il glucosio verso l’estremità citoplasmica della proteina. </a:t>
            </a:r>
          </a:p>
        </p:txBody>
      </p:sp>
      <p:pic>
        <p:nvPicPr>
          <p:cNvPr id="12" name="Segnaposto contenuto 2">
            <a:extLst>
              <a:ext uri="{FF2B5EF4-FFF2-40B4-BE49-F238E27FC236}">
                <a16:creationId xmlns:a16="http://schemas.microsoft.com/office/drawing/2014/main" id="{6043172A-B012-4F83-95F8-8D35578C4E22}"/>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667" t="6558" r="5882" b="40903"/>
          <a:stretch/>
        </p:blipFill>
        <p:spPr>
          <a:xfrm>
            <a:off x="2771800" y="3240684"/>
            <a:ext cx="6336704" cy="2834140"/>
          </a:xfrm>
        </p:spPr>
      </p:pic>
      <p:sp>
        <p:nvSpPr>
          <p:cNvPr id="10" name="CasellaDiTesto 9">
            <a:extLst>
              <a:ext uri="{FF2B5EF4-FFF2-40B4-BE49-F238E27FC236}">
                <a16:creationId xmlns:a16="http://schemas.microsoft.com/office/drawing/2014/main" id="{5159CCCF-EC7A-41A1-8525-CA6F3358E471}"/>
              </a:ext>
            </a:extLst>
          </p:cNvPr>
          <p:cNvSpPr txBox="1"/>
          <p:nvPr/>
        </p:nvSpPr>
        <p:spPr>
          <a:xfrm>
            <a:off x="135074" y="3429000"/>
            <a:ext cx="2780742" cy="1754326"/>
          </a:xfrm>
          <a:prstGeom prst="rect">
            <a:avLst/>
          </a:prstGeom>
          <a:noFill/>
        </p:spPr>
        <p:txBody>
          <a:bodyPr wrap="square">
            <a:spAutoFit/>
          </a:bodyPr>
          <a:lstStyle/>
          <a:p>
            <a:pPr algn="just"/>
            <a:r>
              <a:rPr lang="it-IT" sz="1800" dirty="0">
                <a:solidFill>
                  <a:schemeClr val="tx1"/>
                </a:solidFill>
              </a:rPr>
              <a:t>Una volta che questa si è separata, la proteina ripristina la conformazione iniziale ed è pronta a continuare il ciclo.</a:t>
            </a:r>
            <a:endParaRPr lang="en-GB" sz="1800" dirty="0"/>
          </a:p>
        </p:txBody>
      </p:sp>
      <p:pic>
        <p:nvPicPr>
          <p:cNvPr id="13" name="Segnaposto contenuto 2">
            <a:extLst>
              <a:ext uri="{FF2B5EF4-FFF2-40B4-BE49-F238E27FC236}">
                <a16:creationId xmlns:a16="http://schemas.microsoft.com/office/drawing/2014/main" id="{3704132B-656E-4DF6-A59E-31A4AA1DEC05}"/>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CasellaDiTesto 13">
            <a:extLst>
              <a:ext uri="{FF2B5EF4-FFF2-40B4-BE49-F238E27FC236}">
                <a16:creationId xmlns:a16="http://schemas.microsoft.com/office/drawing/2014/main" id="{8AB6C964-FB9F-473C-836E-30FE13073587}"/>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extLst>
      <p:ext uri="{BB962C8B-B14F-4D97-AF65-F5344CB8AC3E}">
        <p14:creationId xmlns:p14="http://schemas.microsoft.com/office/powerpoint/2010/main" val="311391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2886" y="1484784"/>
            <a:ext cx="8933610" cy="2308324"/>
          </a:xfrm>
          <a:prstGeom prst="rect">
            <a:avLst/>
          </a:prstGeom>
          <a:noFill/>
        </p:spPr>
        <p:txBody>
          <a:bodyPr wrap="square" rtlCol="0">
            <a:spAutoFit/>
          </a:bodyPr>
          <a:lstStyle/>
          <a:p>
            <a:pPr algn="just"/>
            <a:r>
              <a:rPr lang="it-IT" sz="1800" dirty="0">
                <a:solidFill>
                  <a:schemeClr val="tx1"/>
                </a:solidFill>
              </a:rPr>
              <a:t>In generale tutte le proteine carrier vanno incontro a modifiche conformazionali quando si legano con i rispettivi substrati (e non solo questo tipo di proteine…). In generale le loro velocità massime si aggirano tra i 100 e i 10000 ioni al secondo.</a:t>
            </a:r>
          </a:p>
          <a:p>
            <a:pPr algn="just"/>
            <a:endParaRPr lang="it-IT" sz="1800" dirty="0">
              <a:solidFill>
                <a:schemeClr val="tx1"/>
              </a:solidFill>
            </a:endParaRPr>
          </a:p>
          <a:p>
            <a:pPr algn="just"/>
            <a:r>
              <a:rPr lang="it-IT" sz="1800" dirty="0">
                <a:solidFill>
                  <a:schemeClr val="tx1"/>
                </a:solidFill>
              </a:rPr>
              <a:t>A differenza delle proteine canale (sostanzialmente dei buchi nella membrana selettivamente permeabili), le proteine carrier vanno incontro a saturazione ad alte concentrazioni di substrati in quanto ogni cellula ha un numero limitato di questi trasportatori.</a:t>
            </a:r>
          </a:p>
        </p:txBody>
      </p:sp>
      <p:sp>
        <p:nvSpPr>
          <p:cNvPr id="9" name="CasellaDiTesto 8">
            <a:extLst>
              <a:ext uri="{FF2B5EF4-FFF2-40B4-BE49-F238E27FC236}">
                <a16:creationId xmlns:a16="http://schemas.microsoft.com/office/drawing/2014/main" id="{1F7FD533-3F7D-4190-BC07-328F211EB42D}"/>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extLst>
      <p:ext uri="{BB962C8B-B14F-4D97-AF65-F5344CB8AC3E}">
        <p14:creationId xmlns:p14="http://schemas.microsoft.com/office/powerpoint/2010/main" val="3631200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2886" y="1484784"/>
            <a:ext cx="8933610" cy="1200329"/>
          </a:xfrm>
          <a:prstGeom prst="rect">
            <a:avLst/>
          </a:prstGeom>
          <a:noFill/>
        </p:spPr>
        <p:txBody>
          <a:bodyPr wrap="square" rtlCol="0">
            <a:spAutoFit/>
          </a:bodyPr>
          <a:lstStyle/>
          <a:p>
            <a:pPr algn="just"/>
            <a:r>
              <a:rPr lang="it-IT" sz="1800" dirty="0">
                <a:solidFill>
                  <a:schemeClr val="tx1"/>
                </a:solidFill>
              </a:rPr>
              <a:t>Anche nel caso di una diffusione facilitata vi è uno scotto energetico da pagare. Dato che vi è un movimento netto di materia, a prescindere bisogna investire energia per mantenere costante il gradiente come avviene nel caso della GLUT 1, con la spesa di una molecola di ATP per ogni glucosio trasportato nella cellula.</a:t>
            </a:r>
          </a:p>
        </p:txBody>
      </p:sp>
      <p:sp>
        <p:nvSpPr>
          <p:cNvPr id="7" name="CasellaDiTesto 6">
            <a:extLst>
              <a:ext uri="{FF2B5EF4-FFF2-40B4-BE49-F238E27FC236}">
                <a16:creationId xmlns:a16="http://schemas.microsoft.com/office/drawing/2014/main" id="{03597452-C22A-4D67-849D-89D9F3167E7A}"/>
              </a:ext>
            </a:extLst>
          </p:cNvPr>
          <p:cNvSpPr txBox="1"/>
          <p:nvPr/>
        </p:nvSpPr>
        <p:spPr>
          <a:xfrm>
            <a:off x="3513537" y="611396"/>
            <a:ext cx="2116926" cy="369332"/>
          </a:xfrm>
          <a:prstGeom prst="rect">
            <a:avLst/>
          </a:prstGeom>
          <a:noFill/>
        </p:spPr>
        <p:txBody>
          <a:bodyPr wrap="none" rtlCol="0">
            <a:spAutoFit/>
          </a:bodyPr>
          <a:lstStyle/>
          <a:p>
            <a:r>
              <a:rPr lang="it-IT" sz="1800" dirty="0">
                <a:solidFill>
                  <a:schemeClr val="tx1"/>
                </a:solidFill>
              </a:rPr>
              <a:t>Diffusione facilitata</a:t>
            </a:r>
            <a:endParaRPr lang="en-GB" sz="1800" dirty="0">
              <a:solidFill>
                <a:schemeClr val="tx1"/>
              </a:solidFill>
            </a:endParaRPr>
          </a:p>
        </p:txBody>
      </p:sp>
    </p:spTree>
    <p:extLst>
      <p:ext uri="{BB962C8B-B14F-4D97-AF65-F5344CB8AC3E}">
        <p14:creationId xmlns:p14="http://schemas.microsoft.com/office/powerpoint/2010/main" val="1535527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2240FE6A-3F27-4CC1-9E9A-E906B2739DE3}"/>
              </a:ext>
            </a:extLst>
          </p:cNvPr>
          <p:cNvSpPr txBox="1"/>
          <p:nvPr/>
        </p:nvSpPr>
        <p:spPr>
          <a:xfrm>
            <a:off x="3661013" y="611396"/>
            <a:ext cx="1821974" cy="369332"/>
          </a:xfrm>
          <a:prstGeom prst="rect">
            <a:avLst/>
          </a:prstGeom>
          <a:noFill/>
        </p:spPr>
        <p:txBody>
          <a:bodyPr wrap="none" rtlCol="0">
            <a:spAutoFit/>
          </a:bodyPr>
          <a:lstStyle/>
          <a:p>
            <a:r>
              <a:rPr lang="it-IT" sz="1800" dirty="0">
                <a:solidFill>
                  <a:schemeClr val="tx1"/>
                </a:solidFill>
              </a:rPr>
              <a:t>Diffusione attiva</a:t>
            </a:r>
            <a:endParaRPr lang="en-GB" sz="1800" dirty="0">
              <a:solidFill>
                <a:schemeClr val="tx1"/>
              </a:solidFill>
            </a:endParaRP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5195" y="1484784"/>
            <a:ext cx="8933610" cy="4247317"/>
          </a:xfrm>
          <a:prstGeom prst="rect">
            <a:avLst/>
          </a:prstGeom>
          <a:noFill/>
        </p:spPr>
        <p:txBody>
          <a:bodyPr wrap="square" rtlCol="0">
            <a:spAutoFit/>
          </a:bodyPr>
          <a:lstStyle/>
          <a:p>
            <a:pPr algn="just"/>
            <a:r>
              <a:rPr lang="it-IT" sz="1800" dirty="0">
                <a:solidFill>
                  <a:schemeClr val="tx1"/>
                </a:solidFill>
              </a:rPr>
              <a:t>Le cellule possono essere costrette a trasportare soluti </a:t>
            </a:r>
            <a:r>
              <a:rPr lang="it-IT" sz="1800" i="1" dirty="0">
                <a:solidFill>
                  <a:schemeClr val="tx1"/>
                </a:solidFill>
              </a:rPr>
              <a:t>contro</a:t>
            </a:r>
            <a:r>
              <a:rPr lang="it-IT" sz="1800" dirty="0">
                <a:solidFill>
                  <a:schemeClr val="tx1"/>
                </a:solidFill>
              </a:rPr>
              <a:t> gradiente nel caso in cui, piuttosto frequente, queste sostanze siano necessarie a concentrazioni superiori a quelle esterne.</a:t>
            </a:r>
          </a:p>
          <a:p>
            <a:pPr algn="just"/>
            <a:endParaRPr lang="it-IT" sz="1800" dirty="0">
              <a:solidFill>
                <a:schemeClr val="tx1"/>
              </a:solidFill>
            </a:endParaRPr>
          </a:p>
          <a:p>
            <a:pPr algn="just"/>
            <a:r>
              <a:rPr lang="it-IT" sz="1800" dirty="0">
                <a:solidFill>
                  <a:schemeClr val="tx1"/>
                </a:solidFill>
              </a:rPr>
              <a:t>Sia la diffusione che il trasporto attivo richiedono dispendio di energia (chimica) che alimenti il processo.</a:t>
            </a:r>
          </a:p>
          <a:p>
            <a:pPr algn="just"/>
            <a:endParaRPr lang="it-IT" sz="1800" dirty="0">
              <a:solidFill>
                <a:schemeClr val="tx1"/>
              </a:solidFill>
            </a:endParaRPr>
          </a:p>
          <a:p>
            <a:pPr algn="just"/>
            <a:r>
              <a:rPr lang="it-IT" sz="1800" dirty="0">
                <a:solidFill>
                  <a:schemeClr val="tx1"/>
                </a:solidFill>
              </a:rPr>
              <a:t>Un </a:t>
            </a:r>
            <a:r>
              <a:rPr lang="it-IT" sz="1800" b="1" dirty="0">
                <a:solidFill>
                  <a:schemeClr val="tx1"/>
                </a:solidFill>
              </a:rPr>
              <a:t>trasporto attivo</a:t>
            </a:r>
            <a:r>
              <a:rPr lang="it-IT" sz="1800" dirty="0">
                <a:solidFill>
                  <a:schemeClr val="tx1"/>
                </a:solidFill>
              </a:rPr>
              <a:t> pompa materiali da una zona a bassa concentrazione verso una ad alta concentrazione. L’energia immagazzinata in questo gradiente lavora </a:t>
            </a:r>
            <a:r>
              <a:rPr lang="it-IT" sz="1800" i="1" dirty="0">
                <a:solidFill>
                  <a:schemeClr val="tx1"/>
                </a:solidFill>
              </a:rPr>
              <a:t>contro</a:t>
            </a:r>
            <a:r>
              <a:rPr lang="it-IT" sz="1800" dirty="0">
                <a:solidFill>
                  <a:schemeClr val="tx1"/>
                </a:solidFill>
              </a:rPr>
              <a:t> questa operazione.</a:t>
            </a:r>
          </a:p>
          <a:p>
            <a:pPr algn="just"/>
            <a:endParaRPr lang="it-IT" sz="1800" b="1" dirty="0">
              <a:solidFill>
                <a:schemeClr val="tx1"/>
              </a:solidFill>
            </a:endParaRPr>
          </a:p>
          <a:p>
            <a:pPr algn="just"/>
            <a:r>
              <a:rPr lang="it-IT" sz="1800" dirty="0">
                <a:solidFill>
                  <a:schemeClr val="tx1"/>
                </a:solidFill>
              </a:rPr>
              <a:t>Spesso viene accoppiata una modifica conformazionale della proteina carrier al consumo di una molecola di ATP (accoppiamento diretto). In altri casi si può avere un trasporto attivo indiretto, in cui un gradiente di concentrazione fornisce l’energia per il </a:t>
            </a:r>
            <a:r>
              <a:rPr lang="it-IT" sz="1800" dirty="0" err="1">
                <a:solidFill>
                  <a:schemeClr val="tx1"/>
                </a:solidFill>
              </a:rPr>
              <a:t>cotrasporto</a:t>
            </a:r>
            <a:r>
              <a:rPr lang="it-IT" sz="1800" dirty="0">
                <a:solidFill>
                  <a:schemeClr val="tx1"/>
                </a:solidFill>
              </a:rPr>
              <a:t> di un’altra sostanza, come uno ione.</a:t>
            </a:r>
          </a:p>
        </p:txBody>
      </p:sp>
    </p:spTree>
    <p:extLst>
      <p:ext uri="{BB962C8B-B14F-4D97-AF65-F5344CB8AC3E}">
        <p14:creationId xmlns:p14="http://schemas.microsoft.com/office/powerpoint/2010/main" val="221905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B9173874-886A-49D5-A78D-D4309D32CEAC}"/>
              </a:ext>
            </a:extLst>
          </p:cNvPr>
          <p:cNvSpPr txBox="1"/>
          <p:nvPr/>
        </p:nvSpPr>
        <p:spPr>
          <a:xfrm>
            <a:off x="138545" y="836712"/>
            <a:ext cx="8897952" cy="1477328"/>
          </a:xfrm>
          <a:prstGeom prst="rect">
            <a:avLst/>
          </a:prstGeom>
          <a:noFill/>
        </p:spPr>
        <p:txBody>
          <a:bodyPr wrap="square" rtlCol="0">
            <a:spAutoFit/>
          </a:bodyPr>
          <a:lstStyle/>
          <a:p>
            <a:pPr algn="just"/>
            <a:r>
              <a:rPr lang="it-IT" sz="1800" dirty="0">
                <a:solidFill>
                  <a:schemeClr val="tx1"/>
                </a:solidFill>
              </a:rPr>
              <a:t>La disposizione complessiva permette alle teste dei fosfolipidi di associarsi liberamente con l’ambiente acquoso, mentre le catene idrofobe impediscono il passaggio </a:t>
            </a:r>
            <a:r>
              <a:rPr lang="it-IT" sz="1800" b="1" dirty="0">
                <a:solidFill>
                  <a:schemeClr val="tx1"/>
                </a:solidFill>
              </a:rPr>
              <a:t>non regolato</a:t>
            </a:r>
            <a:r>
              <a:rPr lang="it-IT" sz="1800" dirty="0">
                <a:solidFill>
                  <a:schemeClr val="tx1"/>
                </a:solidFill>
              </a:rPr>
              <a:t> di piccole molecole idrofile dall’esterno all’interno e viceversa (es. sali, ioni, amminoacidi, acidi organici..) permettendo così di avere un </a:t>
            </a:r>
            <a:r>
              <a:rPr lang="it-IT" sz="1800" b="1" dirty="0">
                <a:solidFill>
                  <a:schemeClr val="tx1"/>
                </a:solidFill>
              </a:rPr>
              <a:t>differente</a:t>
            </a:r>
            <a:r>
              <a:rPr lang="it-IT" sz="1800" dirty="0">
                <a:solidFill>
                  <a:schemeClr val="tx1"/>
                </a:solidFill>
              </a:rPr>
              <a:t> </a:t>
            </a:r>
            <a:r>
              <a:rPr lang="it-IT" sz="1800" b="1" dirty="0">
                <a:solidFill>
                  <a:schemeClr val="tx1"/>
                </a:solidFill>
              </a:rPr>
              <a:t>ambiente chimico tra i due lati </a:t>
            </a:r>
            <a:r>
              <a:rPr lang="it-IT" sz="1800" dirty="0">
                <a:solidFill>
                  <a:schemeClr val="tx1"/>
                </a:solidFill>
              </a:rPr>
              <a:t>della membrana.</a:t>
            </a:r>
            <a:endParaRPr lang="it-IT" sz="1800" b="1" dirty="0">
              <a:solidFill>
                <a:schemeClr val="tx1"/>
              </a:solidFill>
            </a:endParaRPr>
          </a:p>
        </p:txBody>
      </p:sp>
      <p:pic>
        <p:nvPicPr>
          <p:cNvPr id="4" name="Segnaposto contenuto 2">
            <a:extLst>
              <a:ext uri="{FF2B5EF4-FFF2-40B4-BE49-F238E27FC236}">
                <a16:creationId xmlns:a16="http://schemas.microsoft.com/office/drawing/2014/main" id="{400654D2-A684-4BBB-9E41-4CC0300A592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808" t="10564" r="10047" b="32037"/>
          <a:stretch/>
        </p:blipFill>
        <p:spPr>
          <a:xfrm>
            <a:off x="5292080" y="2924944"/>
            <a:ext cx="3744416" cy="3096344"/>
          </a:xfrm>
        </p:spPr>
      </p:pic>
      <p:pic>
        <p:nvPicPr>
          <p:cNvPr id="5" name="Segnaposto contenuto 2">
            <a:extLst>
              <a:ext uri="{FF2B5EF4-FFF2-40B4-BE49-F238E27FC236}">
                <a16:creationId xmlns:a16="http://schemas.microsoft.com/office/drawing/2014/main" id="{6103A4CF-EAFA-43D1-8170-BAB2A6AE3BB2}"/>
              </a:ext>
            </a:extLst>
          </p:cNvPr>
          <p:cNvPicPr>
            <a:picLocks noChangeAspect="1"/>
          </p:cNvPicPr>
          <p:nvPr/>
        </p:nvPicPr>
        <p:blipFill rotWithShape="1">
          <a:blip r:embed="rId2">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CasellaDiTesto 7">
            <a:extLst>
              <a:ext uri="{FF2B5EF4-FFF2-40B4-BE49-F238E27FC236}">
                <a16:creationId xmlns:a16="http://schemas.microsoft.com/office/drawing/2014/main" id="{4004B83E-BA3E-4FBF-95D5-D1C395278F94}"/>
              </a:ext>
            </a:extLst>
          </p:cNvPr>
          <p:cNvSpPr txBox="1"/>
          <p:nvPr/>
        </p:nvSpPr>
        <p:spPr>
          <a:xfrm>
            <a:off x="108418" y="2500447"/>
            <a:ext cx="5039646" cy="1754326"/>
          </a:xfrm>
          <a:prstGeom prst="rect">
            <a:avLst/>
          </a:prstGeom>
          <a:noFill/>
        </p:spPr>
        <p:txBody>
          <a:bodyPr wrap="square" rtlCol="0">
            <a:spAutoFit/>
          </a:bodyPr>
          <a:lstStyle/>
          <a:p>
            <a:pPr algn="just"/>
            <a:r>
              <a:rPr lang="it-IT" sz="1800" dirty="0">
                <a:solidFill>
                  <a:schemeClr val="tx1"/>
                </a:solidFill>
              </a:rPr>
              <a:t>Studi chimico-fisici hanno mostrato come a temperatura ambiente il core idrofobico sia in costante movimento per via dello scorrimento delle catene carboniose una sull’altra, dando così all’intera membrana proprietà da cristallo liquido, o di un fluido bidimensionale.</a:t>
            </a:r>
            <a:endParaRPr lang="it-IT" sz="1800" b="1" dirty="0">
              <a:solidFill>
                <a:schemeClr val="tx1"/>
              </a:solidFill>
            </a:endParaRPr>
          </a:p>
        </p:txBody>
      </p:sp>
    </p:spTree>
    <p:extLst>
      <p:ext uri="{BB962C8B-B14F-4D97-AF65-F5344CB8AC3E}">
        <p14:creationId xmlns:p14="http://schemas.microsoft.com/office/powerpoint/2010/main" val="3898958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ADB53606-7321-473D-89C8-74FFEC9A3064}"/>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ADE2B033-727E-4CD2-9B7B-3D28DB8838D7}"/>
              </a:ext>
            </a:extLst>
          </p:cNvPr>
          <p:cNvSpPr txBox="1"/>
          <p:nvPr/>
        </p:nvSpPr>
        <p:spPr>
          <a:xfrm>
            <a:off x="105195" y="1412776"/>
            <a:ext cx="8933610" cy="646331"/>
          </a:xfrm>
          <a:prstGeom prst="rect">
            <a:avLst/>
          </a:prstGeom>
          <a:noFill/>
        </p:spPr>
        <p:txBody>
          <a:bodyPr wrap="square" rtlCol="0">
            <a:spAutoFit/>
          </a:bodyPr>
          <a:lstStyle/>
          <a:p>
            <a:pPr algn="just"/>
            <a:r>
              <a:rPr lang="it-IT" sz="1800" dirty="0">
                <a:solidFill>
                  <a:schemeClr val="tx1"/>
                </a:solidFill>
              </a:rPr>
              <a:t>Un esempio è la </a:t>
            </a:r>
            <a:r>
              <a:rPr lang="it-IT" sz="1800" b="1" dirty="0">
                <a:solidFill>
                  <a:schemeClr val="tx1"/>
                </a:solidFill>
              </a:rPr>
              <a:t>pompa sodio-potassio</a:t>
            </a:r>
            <a:r>
              <a:rPr lang="it-IT" sz="1800" dirty="0">
                <a:solidFill>
                  <a:schemeClr val="tx1"/>
                </a:solidFill>
              </a:rPr>
              <a:t>. Questa pompa è un trasportatore ABC (ATP-</a:t>
            </a:r>
            <a:r>
              <a:rPr lang="it-IT" sz="1800" dirty="0" err="1">
                <a:solidFill>
                  <a:schemeClr val="tx1"/>
                </a:solidFill>
              </a:rPr>
              <a:t>binding</a:t>
            </a:r>
            <a:r>
              <a:rPr lang="it-IT" sz="1800" dirty="0">
                <a:solidFill>
                  <a:schemeClr val="tx1"/>
                </a:solidFill>
              </a:rPr>
              <a:t> cassette) ubiquitario nelle membrane plasmatiche delle cellule animali.</a:t>
            </a:r>
          </a:p>
        </p:txBody>
      </p:sp>
      <p:pic>
        <p:nvPicPr>
          <p:cNvPr id="7" name="Segnaposto contenuto 2">
            <a:extLst>
              <a:ext uri="{FF2B5EF4-FFF2-40B4-BE49-F238E27FC236}">
                <a16:creationId xmlns:a16="http://schemas.microsoft.com/office/drawing/2014/main" id="{A8AB8E1D-EB2F-4373-86A0-F2461BEC327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222" t="8484" r="42318" b="59410"/>
          <a:stretch/>
        </p:blipFill>
        <p:spPr>
          <a:xfrm>
            <a:off x="4932040" y="2060848"/>
            <a:ext cx="4105060" cy="3838848"/>
          </a:xfrm>
        </p:spPr>
      </p:pic>
      <p:pic>
        <p:nvPicPr>
          <p:cNvPr id="8" name="Segnaposto contenuto 2">
            <a:extLst>
              <a:ext uri="{FF2B5EF4-FFF2-40B4-BE49-F238E27FC236}">
                <a16:creationId xmlns:a16="http://schemas.microsoft.com/office/drawing/2014/main" id="{78DA8BE3-E3AC-4B1F-8E79-BBEC21D97AAB}"/>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1E79F00C-CB6C-4DD1-BCCD-029526BC2FAA}"/>
              </a:ext>
            </a:extLst>
          </p:cNvPr>
          <p:cNvSpPr txBox="1"/>
          <p:nvPr/>
        </p:nvSpPr>
        <p:spPr>
          <a:xfrm>
            <a:off x="129635" y="2348880"/>
            <a:ext cx="4800699" cy="3046988"/>
          </a:xfrm>
          <a:prstGeom prst="rect">
            <a:avLst/>
          </a:prstGeom>
          <a:noFill/>
        </p:spPr>
        <p:txBody>
          <a:bodyPr wrap="square" rtlCol="0">
            <a:spAutoFit/>
          </a:bodyPr>
          <a:lstStyle/>
          <a:p>
            <a:pPr algn="just"/>
            <a:r>
              <a:rPr lang="it-IT" sz="1800" dirty="0">
                <a:solidFill>
                  <a:schemeClr val="tx1"/>
                </a:solidFill>
              </a:rPr>
              <a:t>Questo trasportatore usa l’energia derivante dall’idrolisi dell’ATP per pompare ioni sodio all’esterno della cellula, e ioni potassio all’interno.</a:t>
            </a:r>
          </a:p>
          <a:p>
            <a:pPr algn="just"/>
            <a:endParaRPr lang="it-IT" sz="1800" dirty="0">
              <a:solidFill>
                <a:schemeClr val="tx1"/>
              </a:solidFill>
            </a:endParaRPr>
          </a:p>
          <a:p>
            <a:pPr algn="just"/>
            <a:r>
              <a:rPr lang="it-IT" sz="1800" dirty="0">
                <a:solidFill>
                  <a:schemeClr val="tx1"/>
                </a:solidFill>
              </a:rPr>
              <a:t>Lo scambio è sbilanciato: 3 Na</a:t>
            </a:r>
            <a:r>
              <a:rPr lang="it-IT" sz="1800" baseline="30000" dirty="0">
                <a:solidFill>
                  <a:schemeClr val="tx1"/>
                </a:solidFill>
              </a:rPr>
              <a:t>+</a:t>
            </a:r>
            <a:r>
              <a:rPr lang="it-IT" sz="1800" dirty="0">
                <a:solidFill>
                  <a:schemeClr val="tx1"/>
                </a:solidFill>
              </a:rPr>
              <a:t> contro 2 K</a:t>
            </a:r>
            <a:r>
              <a:rPr lang="it-IT" sz="1800" baseline="30000" dirty="0">
                <a:solidFill>
                  <a:schemeClr val="tx1"/>
                </a:solidFill>
              </a:rPr>
              <a:t>+</a:t>
            </a:r>
          </a:p>
          <a:p>
            <a:pPr algn="just"/>
            <a:endParaRPr lang="it-IT" sz="1800" baseline="30000" dirty="0">
              <a:solidFill>
                <a:schemeClr val="tx1"/>
              </a:solidFill>
            </a:endParaRPr>
          </a:p>
          <a:p>
            <a:pPr algn="just"/>
            <a:r>
              <a:rPr lang="en-GB" sz="1800" dirty="0">
                <a:solidFill>
                  <a:schemeClr val="tx1"/>
                </a:solidFill>
              </a:rPr>
              <a:t>Il </a:t>
            </a:r>
            <a:r>
              <a:rPr lang="en-GB" sz="1800" dirty="0" err="1">
                <a:solidFill>
                  <a:schemeClr val="tx1"/>
                </a:solidFill>
              </a:rPr>
              <a:t>risultato</a:t>
            </a:r>
            <a:r>
              <a:rPr lang="en-GB" sz="1800" dirty="0">
                <a:solidFill>
                  <a:schemeClr val="tx1"/>
                </a:solidFill>
              </a:rPr>
              <a:t> di </a:t>
            </a:r>
            <a:r>
              <a:rPr lang="en-GB" sz="1800" dirty="0" err="1">
                <a:solidFill>
                  <a:schemeClr val="tx1"/>
                </a:solidFill>
              </a:rPr>
              <a:t>questo</a:t>
            </a:r>
            <a:r>
              <a:rPr lang="en-GB" sz="1800" dirty="0">
                <a:solidFill>
                  <a:schemeClr val="tx1"/>
                </a:solidFill>
              </a:rPr>
              <a:t> </a:t>
            </a:r>
            <a:r>
              <a:rPr lang="en-GB" sz="1800" dirty="0" err="1">
                <a:solidFill>
                  <a:schemeClr val="tx1"/>
                </a:solidFill>
              </a:rPr>
              <a:t>sbilancio</a:t>
            </a:r>
            <a:r>
              <a:rPr lang="en-GB" sz="1800" dirty="0">
                <a:solidFill>
                  <a:schemeClr val="tx1"/>
                </a:solidFill>
              </a:rPr>
              <a:t> è </a:t>
            </a:r>
            <a:r>
              <a:rPr lang="en-GB" sz="1800" dirty="0" err="1">
                <a:solidFill>
                  <a:schemeClr val="tx1"/>
                </a:solidFill>
              </a:rPr>
              <a:t>che</a:t>
            </a:r>
            <a:r>
              <a:rPr lang="en-GB" sz="1800" dirty="0">
                <a:solidFill>
                  <a:schemeClr val="tx1"/>
                </a:solidFill>
              </a:rPr>
              <a:t> la </a:t>
            </a:r>
            <a:r>
              <a:rPr lang="en-GB" sz="1800" dirty="0" err="1">
                <a:solidFill>
                  <a:schemeClr val="tx1"/>
                </a:solidFill>
              </a:rPr>
              <a:t>membrana</a:t>
            </a:r>
            <a:r>
              <a:rPr lang="en-GB" sz="1800" dirty="0">
                <a:solidFill>
                  <a:schemeClr val="tx1"/>
                </a:solidFill>
              </a:rPr>
              <a:t> </a:t>
            </a:r>
            <a:r>
              <a:rPr lang="en-GB" sz="1800" dirty="0" err="1">
                <a:solidFill>
                  <a:schemeClr val="tx1"/>
                </a:solidFill>
              </a:rPr>
              <a:t>cellulare</a:t>
            </a:r>
            <a:r>
              <a:rPr lang="en-GB" sz="1800" dirty="0">
                <a:solidFill>
                  <a:schemeClr val="tx1"/>
                </a:solidFill>
              </a:rPr>
              <a:t> </a:t>
            </a:r>
            <a:r>
              <a:rPr lang="en-GB" sz="1800" dirty="0" err="1">
                <a:solidFill>
                  <a:schemeClr val="tx1"/>
                </a:solidFill>
              </a:rPr>
              <a:t>risulta</a:t>
            </a:r>
            <a:r>
              <a:rPr lang="en-GB" sz="1800" dirty="0">
                <a:solidFill>
                  <a:schemeClr val="tx1"/>
                </a:solidFill>
              </a:rPr>
              <a:t> </a:t>
            </a:r>
            <a:r>
              <a:rPr lang="en-GB" sz="1800" dirty="0" err="1">
                <a:solidFill>
                  <a:schemeClr val="tx1"/>
                </a:solidFill>
              </a:rPr>
              <a:t>polarizzata</a:t>
            </a:r>
            <a:r>
              <a:rPr lang="en-GB" sz="1800" dirty="0">
                <a:solidFill>
                  <a:schemeClr val="tx1"/>
                </a:solidFill>
              </a:rPr>
              <a:t> in </a:t>
            </a:r>
            <a:r>
              <a:rPr lang="en-GB" sz="1800" dirty="0" err="1">
                <a:solidFill>
                  <a:schemeClr val="tx1"/>
                </a:solidFill>
              </a:rPr>
              <a:t>quanto</a:t>
            </a:r>
            <a:r>
              <a:rPr lang="en-GB" sz="1800" dirty="0">
                <a:solidFill>
                  <a:schemeClr val="tx1"/>
                </a:solidFill>
              </a:rPr>
              <a:t> vi è un </a:t>
            </a:r>
            <a:r>
              <a:rPr lang="en-GB" sz="1800" dirty="0" err="1">
                <a:solidFill>
                  <a:schemeClr val="tx1"/>
                </a:solidFill>
              </a:rPr>
              <a:t>eccesso</a:t>
            </a:r>
            <a:r>
              <a:rPr lang="en-GB" sz="1800" dirty="0">
                <a:solidFill>
                  <a:schemeClr val="tx1"/>
                </a:solidFill>
              </a:rPr>
              <a:t> di </a:t>
            </a:r>
            <a:r>
              <a:rPr lang="en-GB" sz="1800" dirty="0" err="1">
                <a:solidFill>
                  <a:schemeClr val="tx1"/>
                </a:solidFill>
              </a:rPr>
              <a:t>cariche</a:t>
            </a:r>
            <a:r>
              <a:rPr lang="en-GB" sz="1800" dirty="0">
                <a:solidFill>
                  <a:schemeClr val="tx1"/>
                </a:solidFill>
              </a:rPr>
              <a:t> negative </a:t>
            </a:r>
            <a:r>
              <a:rPr lang="en-GB" sz="1800" dirty="0" err="1">
                <a:solidFill>
                  <a:schemeClr val="tx1"/>
                </a:solidFill>
              </a:rPr>
              <a:t>all’interno</a:t>
            </a:r>
            <a:r>
              <a:rPr lang="en-GB" sz="1800" dirty="0">
                <a:solidFill>
                  <a:schemeClr val="tx1"/>
                </a:solidFill>
              </a:rPr>
              <a:t> </a:t>
            </a:r>
            <a:r>
              <a:rPr lang="en-GB" sz="1800" dirty="0" err="1">
                <a:solidFill>
                  <a:schemeClr val="tx1"/>
                </a:solidFill>
              </a:rPr>
              <a:t>della</a:t>
            </a:r>
            <a:r>
              <a:rPr lang="en-GB" sz="1800" dirty="0">
                <a:solidFill>
                  <a:schemeClr val="tx1"/>
                </a:solidFill>
              </a:rPr>
              <a:t> </a:t>
            </a:r>
            <a:r>
              <a:rPr lang="en-GB" sz="1800" dirty="0" err="1">
                <a:solidFill>
                  <a:schemeClr val="tx1"/>
                </a:solidFill>
              </a:rPr>
              <a:t>cellula</a:t>
            </a:r>
            <a:r>
              <a:rPr lang="en-GB" sz="1800" dirty="0">
                <a:solidFill>
                  <a:schemeClr val="tx1"/>
                </a:solidFill>
              </a:rPr>
              <a:t>.</a:t>
            </a:r>
          </a:p>
        </p:txBody>
      </p:sp>
      <p:sp>
        <p:nvSpPr>
          <p:cNvPr id="9" name="CasellaDiTesto 8">
            <a:extLst>
              <a:ext uri="{FF2B5EF4-FFF2-40B4-BE49-F238E27FC236}">
                <a16:creationId xmlns:a16="http://schemas.microsoft.com/office/drawing/2014/main" id="{053096C4-8CC7-40C5-A39B-1E621F8AFED2}"/>
              </a:ext>
            </a:extLst>
          </p:cNvPr>
          <p:cNvSpPr txBox="1"/>
          <p:nvPr/>
        </p:nvSpPr>
        <p:spPr>
          <a:xfrm>
            <a:off x="3661013" y="611396"/>
            <a:ext cx="1821974" cy="369332"/>
          </a:xfrm>
          <a:prstGeom prst="rect">
            <a:avLst/>
          </a:prstGeom>
          <a:noFill/>
        </p:spPr>
        <p:txBody>
          <a:bodyPr wrap="none" rtlCol="0">
            <a:spAutoFit/>
          </a:bodyPr>
          <a:lstStyle/>
          <a:p>
            <a:r>
              <a:rPr lang="it-IT" sz="1800" dirty="0">
                <a:solidFill>
                  <a:schemeClr val="tx1"/>
                </a:solidFill>
              </a:rPr>
              <a:t>Diffusione attiva</a:t>
            </a:r>
            <a:endParaRPr lang="en-GB" sz="1800" dirty="0">
              <a:solidFill>
                <a:schemeClr val="tx1"/>
              </a:solidFill>
            </a:endParaRPr>
          </a:p>
        </p:txBody>
      </p:sp>
    </p:spTree>
    <p:extLst>
      <p:ext uri="{BB962C8B-B14F-4D97-AF65-F5344CB8AC3E}">
        <p14:creationId xmlns:p14="http://schemas.microsoft.com/office/powerpoint/2010/main" val="2684453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2">
            <a:extLst>
              <a:ext uri="{FF2B5EF4-FFF2-40B4-BE49-F238E27FC236}">
                <a16:creationId xmlns:a16="http://schemas.microsoft.com/office/drawing/2014/main" id="{80BA0DDC-2420-43A5-89D1-BBC7AD0ECBB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244" t="41667" r="6476" b="12812"/>
          <a:stretch/>
        </p:blipFill>
        <p:spPr>
          <a:xfrm>
            <a:off x="2107191" y="2199693"/>
            <a:ext cx="5489145" cy="4109627"/>
          </a:xfrm>
        </p:spPr>
      </p:pic>
      <p:pic>
        <p:nvPicPr>
          <p:cNvPr id="3" name="Segnaposto contenuto 2">
            <a:extLst>
              <a:ext uri="{FF2B5EF4-FFF2-40B4-BE49-F238E27FC236}">
                <a16:creationId xmlns:a16="http://schemas.microsoft.com/office/drawing/2014/main" id="{8870B283-68A4-4795-9B92-56A0408C7BD1}"/>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41518EEC-124B-463D-AFD4-E1EFE74BA1E2}"/>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462B5ACD-8CD6-4824-AE30-EAA04DE1CF83}"/>
              </a:ext>
            </a:extLst>
          </p:cNvPr>
          <p:cNvSpPr txBox="1"/>
          <p:nvPr/>
        </p:nvSpPr>
        <p:spPr>
          <a:xfrm>
            <a:off x="105195" y="1270501"/>
            <a:ext cx="8933610" cy="1477328"/>
          </a:xfrm>
          <a:prstGeom prst="rect">
            <a:avLst/>
          </a:prstGeom>
          <a:noFill/>
        </p:spPr>
        <p:txBody>
          <a:bodyPr wrap="square" rtlCol="0">
            <a:spAutoFit/>
          </a:bodyPr>
          <a:lstStyle/>
          <a:p>
            <a:pPr algn="just"/>
            <a:r>
              <a:rPr lang="it-IT" sz="1800" dirty="0">
                <a:solidFill>
                  <a:schemeClr val="tx1"/>
                </a:solidFill>
              </a:rPr>
              <a:t>Questo </a:t>
            </a:r>
            <a:r>
              <a:rPr lang="it-IT" sz="1800" b="1" dirty="0">
                <a:solidFill>
                  <a:schemeClr val="tx1"/>
                </a:solidFill>
              </a:rPr>
              <a:t>potenziale di membrana</a:t>
            </a:r>
            <a:r>
              <a:rPr lang="it-IT" sz="1800" dirty="0">
                <a:solidFill>
                  <a:schemeClr val="tx1"/>
                </a:solidFill>
              </a:rPr>
              <a:t> è mantenuto dall’attività della pompa, ed è di fondamentale importanza per diverse reazioni metaboliche. Dato dai due lati della membrana vi sono sia differenze di concentrazione che di carica elettrica, il gradiente viene definito elettrochimico.</a:t>
            </a:r>
          </a:p>
          <a:p>
            <a:pPr algn="just"/>
            <a:endParaRPr lang="it-IT" sz="1800" dirty="0">
              <a:solidFill>
                <a:schemeClr val="tx1"/>
              </a:solidFill>
            </a:endParaRPr>
          </a:p>
        </p:txBody>
      </p:sp>
      <p:sp>
        <p:nvSpPr>
          <p:cNvPr id="7" name="CasellaDiTesto 6">
            <a:extLst>
              <a:ext uri="{FF2B5EF4-FFF2-40B4-BE49-F238E27FC236}">
                <a16:creationId xmlns:a16="http://schemas.microsoft.com/office/drawing/2014/main" id="{F8B4E81C-CED6-43AE-BECE-FE06A4D579BC}"/>
              </a:ext>
            </a:extLst>
          </p:cNvPr>
          <p:cNvSpPr txBox="1"/>
          <p:nvPr/>
        </p:nvSpPr>
        <p:spPr>
          <a:xfrm>
            <a:off x="3661013" y="611396"/>
            <a:ext cx="1821974" cy="369332"/>
          </a:xfrm>
          <a:prstGeom prst="rect">
            <a:avLst/>
          </a:prstGeom>
          <a:noFill/>
        </p:spPr>
        <p:txBody>
          <a:bodyPr wrap="none" rtlCol="0">
            <a:spAutoFit/>
          </a:bodyPr>
          <a:lstStyle/>
          <a:p>
            <a:r>
              <a:rPr lang="it-IT" sz="1800" dirty="0">
                <a:solidFill>
                  <a:schemeClr val="tx1"/>
                </a:solidFill>
              </a:rPr>
              <a:t>Diffusione attiva</a:t>
            </a:r>
            <a:endParaRPr lang="en-GB" sz="1800"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41518EEC-124B-463D-AFD4-E1EFE74BA1E2}"/>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462B5ACD-8CD6-4824-AE30-EAA04DE1CF83}"/>
              </a:ext>
            </a:extLst>
          </p:cNvPr>
          <p:cNvSpPr txBox="1"/>
          <p:nvPr/>
        </p:nvSpPr>
        <p:spPr>
          <a:xfrm>
            <a:off x="105195" y="1757715"/>
            <a:ext cx="8933610" cy="2031325"/>
          </a:xfrm>
          <a:prstGeom prst="rect">
            <a:avLst/>
          </a:prstGeom>
          <a:noFill/>
        </p:spPr>
        <p:txBody>
          <a:bodyPr wrap="square" rtlCol="0">
            <a:spAutoFit/>
          </a:bodyPr>
          <a:lstStyle/>
          <a:p>
            <a:pPr algn="just"/>
            <a:r>
              <a:rPr lang="it-IT" sz="1800" dirty="0">
                <a:solidFill>
                  <a:schemeClr val="tx1"/>
                </a:solidFill>
              </a:rPr>
              <a:t>Questi gradienti rappresentano una forma di immagazzinamento di energia da utilizzare per altri meccanismi di trasporto. Nelle cellule nervose, circa il 25% del loro intero fabbisogno energetico è destinato al funzionamento di queste pompe.</a:t>
            </a:r>
          </a:p>
          <a:p>
            <a:pPr algn="just"/>
            <a:endParaRPr lang="it-IT" sz="1800" dirty="0">
              <a:solidFill>
                <a:schemeClr val="tx1"/>
              </a:solidFill>
            </a:endParaRPr>
          </a:p>
          <a:p>
            <a:pPr algn="just"/>
            <a:r>
              <a:rPr lang="it-IT" sz="1800" dirty="0">
                <a:solidFill>
                  <a:schemeClr val="tx1"/>
                </a:solidFill>
              </a:rPr>
              <a:t>Tutte le pompe ATP-dipendenti sono proteine transmembrana i cui cambiamenti conformazionali richiedono l’uso di ATP per essere fosforilate, e che ritornano alle condizioni di partenza in seguito al rilascio del gruppo fosfato.</a:t>
            </a:r>
          </a:p>
        </p:txBody>
      </p:sp>
      <p:sp>
        <p:nvSpPr>
          <p:cNvPr id="8" name="CasellaDiTesto 7">
            <a:extLst>
              <a:ext uri="{FF2B5EF4-FFF2-40B4-BE49-F238E27FC236}">
                <a16:creationId xmlns:a16="http://schemas.microsoft.com/office/drawing/2014/main" id="{AD5F0073-B1BB-4071-B6EE-419150E31CD8}"/>
              </a:ext>
            </a:extLst>
          </p:cNvPr>
          <p:cNvSpPr txBox="1"/>
          <p:nvPr/>
        </p:nvSpPr>
        <p:spPr>
          <a:xfrm>
            <a:off x="3661013" y="611396"/>
            <a:ext cx="1821974" cy="369332"/>
          </a:xfrm>
          <a:prstGeom prst="rect">
            <a:avLst/>
          </a:prstGeom>
          <a:noFill/>
        </p:spPr>
        <p:txBody>
          <a:bodyPr wrap="none" rtlCol="0">
            <a:spAutoFit/>
          </a:bodyPr>
          <a:lstStyle/>
          <a:p>
            <a:r>
              <a:rPr lang="it-IT" sz="1800" dirty="0">
                <a:solidFill>
                  <a:schemeClr val="tx1"/>
                </a:solidFill>
              </a:rPr>
              <a:t>Diffusione attiva</a:t>
            </a:r>
            <a:endParaRPr lang="en-GB" sz="1800" dirty="0">
              <a:solidFill>
                <a:schemeClr val="tx1"/>
              </a:solidFill>
            </a:endParaRPr>
          </a:p>
        </p:txBody>
      </p:sp>
    </p:spTree>
    <p:extLst>
      <p:ext uri="{BB962C8B-B14F-4D97-AF65-F5344CB8AC3E}">
        <p14:creationId xmlns:p14="http://schemas.microsoft.com/office/powerpoint/2010/main" val="4021208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Segnaposto contenuto 2">
            <a:extLst>
              <a:ext uri="{FF2B5EF4-FFF2-40B4-BE49-F238E27FC236}">
                <a16:creationId xmlns:a16="http://schemas.microsoft.com/office/drawing/2014/main" id="{F48988B1-77E7-4B63-8F16-474C5344F11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409" t="3889" r="5350" b="29367"/>
          <a:stretch/>
        </p:blipFill>
        <p:spPr>
          <a:xfrm>
            <a:off x="5211665" y="2424602"/>
            <a:ext cx="3744417" cy="3600400"/>
          </a:xfrm>
        </p:spPr>
      </p:pic>
      <p:pic>
        <p:nvPicPr>
          <p:cNvPr id="3" name="Segnaposto contenuto 2">
            <a:extLst>
              <a:ext uri="{FF2B5EF4-FFF2-40B4-BE49-F238E27FC236}">
                <a16:creationId xmlns:a16="http://schemas.microsoft.com/office/drawing/2014/main" id="{D7D0E3FE-2946-43B6-BAC8-E97D341BCABE}"/>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2FAF34C5-B23A-4AD7-B54A-616FD314AA53}"/>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CCDEFC39-488C-4AD1-A62D-EACC69748F78}"/>
              </a:ext>
            </a:extLst>
          </p:cNvPr>
          <p:cNvSpPr txBox="1"/>
          <p:nvPr/>
        </p:nvSpPr>
        <p:spPr>
          <a:xfrm>
            <a:off x="105195" y="1270501"/>
            <a:ext cx="8933610" cy="923330"/>
          </a:xfrm>
          <a:prstGeom prst="rect">
            <a:avLst/>
          </a:prstGeom>
          <a:noFill/>
        </p:spPr>
        <p:txBody>
          <a:bodyPr wrap="square" rtlCol="0">
            <a:spAutoFit/>
          </a:bodyPr>
          <a:lstStyle/>
          <a:p>
            <a:pPr algn="just"/>
            <a:r>
              <a:rPr lang="it-IT" sz="1800" dirty="0">
                <a:solidFill>
                  <a:schemeClr val="tx1"/>
                </a:solidFill>
              </a:rPr>
              <a:t>Altre pompe sono presenti in altre specie viventi in quanto il potenziale elettrochimico di membrana è universale: cellule di batteri, funghi e piante utilizzano pompe protoniche per trasportare protoni (ioni idrogeno) dal citoplasma verso l’esterno.</a:t>
            </a:r>
          </a:p>
        </p:txBody>
      </p:sp>
      <p:sp>
        <p:nvSpPr>
          <p:cNvPr id="7" name="CasellaDiTesto 6">
            <a:extLst>
              <a:ext uri="{FF2B5EF4-FFF2-40B4-BE49-F238E27FC236}">
                <a16:creationId xmlns:a16="http://schemas.microsoft.com/office/drawing/2014/main" id="{E773D7EB-6D1A-4AF4-B9C9-55EB84DD591C}"/>
              </a:ext>
            </a:extLst>
          </p:cNvPr>
          <p:cNvSpPr txBox="1"/>
          <p:nvPr/>
        </p:nvSpPr>
        <p:spPr>
          <a:xfrm>
            <a:off x="128727" y="2348880"/>
            <a:ext cx="5082938" cy="3416320"/>
          </a:xfrm>
          <a:prstGeom prst="rect">
            <a:avLst/>
          </a:prstGeom>
          <a:noFill/>
        </p:spPr>
        <p:txBody>
          <a:bodyPr wrap="square" rtlCol="0">
            <a:spAutoFit/>
          </a:bodyPr>
          <a:lstStyle/>
          <a:p>
            <a:pPr algn="just"/>
            <a:r>
              <a:rPr lang="it-IT" sz="1800" dirty="0">
                <a:solidFill>
                  <a:schemeClr val="tx1"/>
                </a:solidFill>
              </a:rPr>
              <a:t>A parte le specie chimiche coinvolte, il risultato è un aumento delle specie cariche negativamente sulla faccia </a:t>
            </a:r>
            <a:r>
              <a:rPr lang="it-IT" sz="1800" dirty="0" err="1">
                <a:solidFill>
                  <a:schemeClr val="tx1"/>
                </a:solidFill>
              </a:rPr>
              <a:t>citosolica</a:t>
            </a:r>
            <a:r>
              <a:rPr lang="it-IT" sz="1800" dirty="0">
                <a:solidFill>
                  <a:schemeClr val="tx1"/>
                </a:solidFill>
              </a:rPr>
              <a:t> della membrana.</a:t>
            </a:r>
          </a:p>
          <a:p>
            <a:pPr algn="just"/>
            <a:endParaRPr lang="it-IT" sz="1800" dirty="0">
              <a:solidFill>
                <a:schemeClr val="tx1"/>
              </a:solidFill>
            </a:endParaRPr>
          </a:p>
          <a:p>
            <a:pPr algn="just"/>
            <a:r>
              <a:rPr lang="it-IT" sz="1800" dirty="0">
                <a:solidFill>
                  <a:schemeClr val="tx1"/>
                </a:solidFill>
              </a:rPr>
              <a:t>Alcuni batteri, i mitocondri ed i cloroplasti sono in grado di impiegare pompe protoniche per la sintesi di ATP. Sfruttano l’energia dovuta alla scissione degli alimenti per stabilire gradienti di concentrazioni protonici, e la sintesi avviene quando, via carrier, gli idrogeni si spostano in zone a più bassa concentrazione.</a:t>
            </a:r>
          </a:p>
        </p:txBody>
      </p:sp>
      <p:sp>
        <p:nvSpPr>
          <p:cNvPr id="8" name="CasellaDiTesto 7">
            <a:extLst>
              <a:ext uri="{FF2B5EF4-FFF2-40B4-BE49-F238E27FC236}">
                <a16:creationId xmlns:a16="http://schemas.microsoft.com/office/drawing/2014/main" id="{3291A920-9457-4BEE-920E-53D12C6E5E45}"/>
              </a:ext>
            </a:extLst>
          </p:cNvPr>
          <p:cNvSpPr txBox="1"/>
          <p:nvPr/>
        </p:nvSpPr>
        <p:spPr>
          <a:xfrm>
            <a:off x="3661013" y="611396"/>
            <a:ext cx="1821974" cy="369332"/>
          </a:xfrm>
          <a:prstGeom prst="rect">
            <a:avLst/>
          </a:prstGeom>
          <a:noFill/>
        </p:spPr>
        <p:txBody>
          <a:bodyPr wrap="none" rtlCol="0">
            <a:spAutoFit/>
          </a:bodyPr>
          <a:lstStyle/>
          <a:p>
            <a:r>
              <a:rPr lang="it-IT" sz="1800" dirty="0">
                <a:solidFill>
                  <a:schemeClr val="tx1"/>
                </a:solidFill>
              </a:rPr>
              <a:t>Diffusione attiva</a:t>
            </a:r>
            <a:endParaRPr lang="en-GB" sz="18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Segnaposto contenuto 2">
            <a:extLst>
              <a:ext uri="{FF2B5EF4-FFF2-40B4-BE49-F238E27FC236}">
                <a16:creationId xmlns:a16="http://schemas.microsoft.com/office/drawing/2014/main" id="{F48988B1-77E7-4B63-8F16-474C5344F11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409" t="3889" r="5350" b="29367"/>
          <a:stretch/>
        </p:blipFill>
        <p:spPr>
          <a:xfrm>
            <a:off x="2699791" y="2424602"/>
            <a:ext cx="3744417" cy="3600400"/>
          </a:xfrm>
        </p:spPr>
      </p:pic>
      <p:pic>
        <p:nvPicPr>
          <p:cNvPr id="3" name="Segnaposto contenuto 2">
            <a:extLst>
              <a:ext uri="{FF2B5EF4-FFF2-40B4-BE49-F238E27FC236}">
                <a16:creationId xmlns:a16="http://schemas.microsoft.com/office/drawing/2014/main" id="{D7D0E3FE-2946-43B6-BAC8-E97D341BCABE}"/>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2FAF34C5-B23A-4AD7-B54A-616FD314AA53}"/>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CCDEFC39-488C-4AD1-A62D-EACC69748F78}"/>
              </a:ext>
            </a:extLst>
          </p:cNvPr>
          <p:cNvSpPr txBox="1"/>
          <p:nvPr/>
        </p:nvSpPr>
        <p:spPr>
          <a:xfrm>
            <a:off x="105195" y="1270501"/>
            <a:ext cx="8933610" cy="1200329"/>
          </a:xfrm>
          <a:prstGeom prst="rect">
            <a:avLst/>
          </a:prstGeom>
          <a:noFill/>
        </p:spPr>
        <p:txBody>
          <a:bodyPr wrap="square" rtlCol="0">
            <a:spAutoFit/>
          </a:bodyPr>
          <a:lstStyle/>
          <a:p>
            <a:pPr algn="just"/>
            <a:r>
              <a:rPr lang="it-IT" sz="1800" dirty="0">
                <a:solidFill>
                  <a:schemeClr val="tx1"/>
                </a:solidFill>
              </a:rPr>
              <a:t>Negli animali le pompe ioniche hanno inoltre il ruolo di, ad esempio, equilibrare la pressione osmotica del citoplasma a seconda dell’ambiente esterno in quanto alterando la distribuzione ionica, una cellula è in grado di dirigere il flusso dell’acqua sfruttando l’osmosi.</a:t>
            </a:r>
          </a:p>
        </p:txBody>
      </p:sp>
      <p:sp>
        <p:nvSpPr>
          <p:cNvPr id="8" name="CasellaDiTesto 7">
            <a:extLst>
              <a:ext uri="{FF2B5EF4-FFF2-40B4-BE49-F238E27FC236}">
                <a16:creationId xmlns:a16="http://schemas.microsoft.com/office/drawing/2014/main" id="{BD28663E-0BCE-4B34-84D7-27F1202D10BC}"/>
              </a:ext>
            </a:extLst>
          </p:cNvPr>
          <p:cNvSpPr txBox="1"/>
          <p:nvPr/>
        </p:nvSpPr>
        <p:spPr>
          <a:xfrm>
            <a:off x="3661013" y="611396"/>
            <a:ext cx="1821974" cy="369332"/>
          </a:xfrm>
          <a:prstGeom prst="rect">
            <a:avLst/>
          </a:prstGeom>
          <a:noFill/>
        </p:spPr>
        <p:txBody>
          <a:bodyPr wrap="none" rtlCol="0">
            <a:spAutoFit/>
          </a:bodyPr>
          <a:lstStyle/>
          <a:p>
            <a:r>
              <a:rPr lang="it-IT" sz="1800" dirty="0">
                <a:solidFill>
                  <a:schemeClr val="tx1"/>
                </a:solidFill>
              </a:rPr>
              <a:t>Diffusione attiva</a:t>
            </a:r>
            <a:endParaRPr lang="en-GB" sz="1800" dirty="0">
              <a:solidFill>
                <a:schemeClr val="tx1"/>
              </a:solidFill>
            </a:endParaRPr>
          </a:p>
        </p:txBody>
      </p:sp>
    </p:spTree>
    <p:extLst>
      <p:ext uri="{BB962C8B-B14F-4D97-AF65-F5344CB8AC3E}">
        <p14:creationId xmlns:p14="http://schemas.microsoft.com/office/powerpoint/2010/main" val="1215509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2">
            <a:extLst>
              <a:ext uri="{FF2B5EF4-FFF2-40B4-BE49-F238E27FC236}">
                <a16:creationId xmlns:a16="http://schemas.microsoft.com/office/drawing/2014/main" id="{C02229CE-1BAC-4860-A3F7-A7CE78A66BB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543" t="15903" r="10773" b="26698"/>
          <a:stretch/>
        </p:blipFill>
        <p:spPr>
          <a:xfrm>
            <a:off x="1763688" y="2928658"/>
            <a:ext cx="5616624" cy="3096344"/>
          </a:xfrm>
        </p:spPr>
      </p:pic>
      <p:pic>
        <p:nvPicPr>
          <p:cNvPr id="3" name="Segnaposto contenuto 2">
            <a:extLst>
              <a:ext uri="{FF2B5EF4-FFF2-40B4-BE49-F238E27FC236}">
                <a16:creationId xmlns:a16="http://schemas.microsoft.com/office/drawing/2014/main" id="{296C5EDF-92D4-4AC1-99C3-510785FE61A1}"/>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3A04F5BA-86B8-40E7-B53B-5AF30C26115E}"/>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6" name="CasellaDiTesto 5">
            <a:extLst>
              <a:ext uri="{FF2B5EF4-FFF2-40B4-BE49-F238E27FC236}">
                <a16:creationId xmlns:a16="http://schemas.microsoft.com/office/drawing/2014/main" id="{62E574F3-E796-459B-8344-8DD61092882A}"/>
              </a:ext>
            </a:extLst>
          </p:cNvPr>
          <p:cNvSpPr txBox="1"/>
          <p:nvPr/>
        </p:nvSpPr>
        <p:spPr>
          <a:xfrm>
            <a:off x="3370389" y="611396"/>
            <a:ext cx="2403222" cy="369332"/>
          </a:xfrm>
          <a:prstGeom prst="rect">
            <a:avLst/>
          </a:prstGeom>
          <a:noFill/>
        </p:spPr>
        <p:txBody>
          <a:bodyPr wrap="none" rtlCol="0">
            <a:spAutoFit/>
          </a:bodyPr>
          <a:lstStyle/>
          <a:p>
            <a:r>
              <a:rPr lang="it-IT" sz="1800" dirty="0">
                <a:solidFill>
                  <a:schemeClr val="tx1"/>
                </a:solidFill>
              </a:rPr>
              <a:t>Sistemi di </a:t>
            </a:r>
            <a:r>
              <a:rPr lang="it-IT" sz="1800" dirty="0" err="1">
                <a:solidFill>
                  <a:schemeClr val="tx1"/>
                </a:solidFill>
              </a:rPr>
              <a:t>cotrasporto</a:t>
            </a:r>
            <a:endParaRPr lang="en-GB" sz="1800" dirty="0">
              <a:solidFill>
                <a:schemeClr val="tx1"/>
              </a:solidFill>
            </a:endParaRPr>
          </a:p>
        </p:txBody>
      </p:sp>
      <p:sp>
        <p:nvSpPr>
          <p:cNvPr id="2" name="CasellaDiTesto 1">
            <a:extLst>
              <a:ext uri="{FF2B5EF4-FFF2-40B4-BE49-F238E27FC236}">
                <a16:creationId xmlns:a16="http://schemas.microsoft.com/office/drawing/2014/main" id="{022C6651-947D-4D62-BF38-C9A62C75FBFD}"/>
              </a:ext>
            </a:extLst>
          </p:cNvPr>
          <p:cNvSpPr txBox="1"/>
          <p:nvPr/>
        </p:nvSpPr>
        <p:spPr>
          <a:xfrm>
            <a:off x="190578" y="1412776"/>
            <a:ext cx="8762844" cy="1477328"/>
          </a:xfrm>
          <a:prstGeom prst="rect">
            <a:avLst/>
          </a:prstGeom>
          <a:noFill/>
        </p:spPr>
        <p:txBody>
          <a:bodyPr wrap="square" rtlCol="0">
            <a:spAutoFit/>
          </a:bodyPr>
          <a:lstStyle/>
          <a:p>
            <a:pPr algn="just"/>
            <a:r>
              <a:rPr lang="it-IT" sz="1800" dirty="0">
                <a:solidFill>
                  <a:schemeClr val="tx1"/>
                </a:solidFill>
              </a:rPr>
              <a:t>Mentre alcune proteine carrier sono in grado di trasportare una sola specie molecolare in una sola direzione (</a:t>
            </a:r>
            <a:r>
              <a:rPr lang="it-IT" sz="1800" b="1" dirty="0" err="1">
                <a:solidFill>
                  <a:schemeClr val="tx1"/>
                </a:solidFill>
              </a:rPr>
              <a:t>uniporto</a:t>
            </a:r>
            <a:r>
              <a:rPr lang="it-IT" sz="1800" dirty="0">
                <a:solidFill>
                  <a:schemeClr val="tx1"/>
                </a:solidFill>
              </a:rPr>
              <a:t>, come GLUT 1), alcune sono in grado di trasportare due sostanze contemporaneamente. Questo trasporto simultaneo è definito </a:t>
            </a:r>
            <a:r>
              <a:rPr lang="it-IT" sz="1800" b="1" dirty="0" err="1">
                <a:solidFill>
                  <a:schemeClr val="tx1"/>
                </a:solidFill>
              </a:rPr>
              <a:t>simporto</a:t>
            </a:r>
            <a:r>
              <a:rPr lang="it-IT" sz="1800" dirty="0">
                <a:solidFill>
                  <a:schemeClr val="tx1"/>
                </a:solidFill>
              </a:rPr>
              <a:t> nel caso in cui la direzione sia la medesima, oppure </a:t>
            </a:r>
            <a:r>
              <a:rPr lang="it-IT" sz="1800" b="1" dirty="0">
                <a:solidFill>
                  <a:schemeClr val="tx1"/>
                </a:solidFill>
              </a:rPr>
              <a:t>antiporto</a:t>
            </a:r>
            <a:r>
              <a:rPr lang="it-IT" sz="1800" dirty="0">
                <a:solidFill>
                  <a:schemeClr val="tx1"/>
                </a:solidFill>
              </a:rPr>
              <a:t> nel caso in cui i flussi vadano in direzioni opposte (es. pompa sodio-potassio).</a:t>
            </a:r>
            <a:endParaRPr lang="en-GB" sz="18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2">
            <a:extLst>
              <a:ext uri="{FF2B5EF4-FFF2-40B4-BE49-F238E27FC236}">
                <a16:creationId xmlns:a16="http://schemas.microsoft.com/office/drawing/2014/main" id="{C02229CE-1BAC-4860-A3F7-A7CE78A66BB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543" t="15903" r="10773" b="26698"/>
          <a:stretch/>
        </p:blipFill>
        <p:spPr>
          <a:xfrm>
            <a:off x="1763688" y="2928658"/>
            <a:ext cx="5616624" cy="3096344"/>
          </a:xfrm>
        </p:spPr>
      </p:pic>
      <p:pic>
        <p:nvPicPr>
          <p:cNvPr id="3" name="Segnaposto contenuto 2">
            <a:extLst>
              <a:ext uri="{FF2B5EF4-FFF2-40B4-BE49-F238E27FC236}">
                <a16:creationId xmlns:a16="http://schemas.microsoft.com/office/drawing/2014/main" id="{296C5EDF-92D4-4AC1-99C3-510785FE61A1}"/>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3A04F5BA-86B8-40E7-B53B-5AF30C26115E}"/>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2" name="CasellaDiTesto 1">
            <a:extLst>
              <a:ext uri="{FF2B5EF4-FFF2-40B4-BE49-F238E27FC236}">
                <a16:creationId xmlns:a16="http://schemas.microsoft.com/office/drawing/2014/main" id="{022C6651-947D-4D62-BF38-C9A62C75FBFD}"/>
              </a:ext>
            </a:extLst>
          </p:cNvPr>
          <p:cNvSpPr txBox="1"/>
          <p:nvPr/>
        </p:nvSpPr>
        <p:spPr>
          <a:xfrm>
            <a:off x="190578" y="1412776"/>
            <a:ext cx="8762844" cy="1200329"/>
          </a:xfrm>
          <a:prstGeom prst="rect">
            <a:avLst/>
          </a:prstGeom>
          <a:noFill/>
        </p:spPr>
        <p:txBody>
          <a:bodyPr wrap="square" rtlCol="0">
            <a:spAutoFit/>
          </a:bodyPr>
          <a:lstStyle/>
          <a:p>
            <a:pPr algn="just"/>
            <a:r>
              <a:rPr lang="it-IT" sz="1800" dirty="0">
                <a:solidFill>
                  <a:schemeClr val="tx1"/>
                </a:solidFill>
              </a:rPr>
              <a:t>I sistemi di </a:t>
            </a:r>
            <a:r>
              <a:rPr lang="it-IT" sz="1800" dirty="0" err="1">
                <a:solidFill>
                  <a:schemeClr val="tx1"/>
                </a:solidFill>
              </a:rPr>
              <a:t>cotrasporto</a:t>
            </a:r>
            <a:r>
              <a:rPr lang="it-IT" sz="1800" dirty="0">
                <a:solidFill>
                  <a:schemeClr val="tx1"/>
                </a:solidFill>
              </a:rPr>
              <a:t> muovono i soluti mediante trasporto attivo indiretto, con il gradiente di concentrazione del primo soluto generando l’energia per il trasporto del secondo. Ovviamente è necessario dell’ATP per far innescare il fenomeno (i.e. generare il primo gradiente di concentrazione). </a:t>
            </a:r>
            <a:endParaRPr lang="en-GB" sz="1800" dirty="0">
              <a:solidFill>
                <a:schemeClr val="tx1"/>
              </a:solidFill>
            </a:endParaRPr>
          </a:p>
        </p:txBody>
      </p:sp>
      <p:sp>
        <p:nvSpPr>
          <p:cNvPr id="7" name="CasellaDiTesto 6">
            <a:extLst>
              <a:ext uri="{FF2B5EF4-FFF2-40B4-BE49-F238E27FC236}">
                <a16:creationId xmlns:a16="http://schemas.microsoft.com/office/drawing/2014/main" id="{29BC90F4-3021-47F5-A4CF-E8BC935CBB0D}"/>
              </a:ext>
            </a:extLst>
          </p:cNvPr>
          <p:cNvSpPr txBox="1"/>
          <p:nvPr/>
        </p:nvSpPr>
        <p:spPr>
          <a:xfrm>
            <a:off x="3370389" y="611396"/>
            <a:ext cx="2403222" cy="369332"/>
          </a:xfrm>
          <a:prstGeom prst="rect">
            <a:avLst/>
          </a:prstGeom>
          <a:noFill/>
        </p:spPr>
        <p:txBody>
          <a:bodyPr wrap="none" rtlCol="0">
            <a:spAutoFit/>
          </a:bodyPr>
          <a:lstStyle/>
          <a:p>
            <a:r>
              <a:rPr lang="it-IT" sz="1800" dirty="0">
                <a:solidFill>
                  <a:schemeClr val="tx1"/>
                </a:solidFill>
              </a:rPr>
              <a:t>Sistemi di </a:t>
            </a:r>
            <a:r>
              <a:rPr lang="it-IT" sz="1800" dirty="0" err="1">
                <a:solidFill>
                  <a:schemeClr val="tx1"/>
                </a:solidFill>
              </a:rPr>
              <a:t>cotrasporto</a:t>
            </a:r>
            <a:endParaRPr lang="en-GB" sz="1800" dirty="0">
              <a:solidFill>
                <a:schemeClr val="tx1"/>
              </a:solidFill>
            </a:endParaRPr>
          </a:p>
        </p:txBody>
      </p:sp>
    </p:spTree>
    <p:extLst>
      <p:ext uri="{BB962C8B-B14F-4D97-AF65-F5344CB8AC3E}">
        <p14:creationId xmlns:p14="http://schemas.microsoft.com/office/powerpoint/2010/main" val="3440439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2">
            <a:extLst>
              <a:ext uri="{FF2B5EF4-FFF2-40B4-BE49-F238E27FC236}">
                <a16:creationId xmlns:a16="http://schemas.microsoft.com/office/drawing/2014/main" id="{C02229CE-1BAC-4860-A3F7-A7CE78A66BB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543" t="15903" r="10773" b="26698"/>
          <a:stretch/>
        </p:blipFill>
        <p:spPr>
          <a:xfrm>
            <a:off x="1763688" y="3284984"/>
            <a:ext cx="5616624" cy="3096344"/>
          </a:xfrm>
        </p:spPr>
      </p:pic>
      <p:pic>
        <p:nvPicPr>
          <p:cNvPr id="3" name="Segnaposto contenuto 2">
            <a:extLst>
              <a:ext uri="{FF2B5EF4-FFF2-40B4-BE49-F238E27FC236}">
                <a16:creationId xmlns:a16="http://schemas.microsoft.com/office/drawing/2014/main" id="{296C5EDF-92D4-4AC1-99C3-510785FE61A1}"/>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3A04F5BA-86B8-40E7-B53B-5AF30C26115E}"/>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2" name="CasellaDiTesto 1">
            <a:extLst>
              <a:ext uri="{FF2B5EF4-FFF2-40B4-BE49-F238E27FC236}">
                <a16:creationId xmlns:a16="http://schemas.microsoft.com/office/drawing/2014/main" id="{022C6651-947D-4D62-BF38-C9A62C75FBFD}"/>
              </a:ext>
            </a:extLst>
          </p:cNvPr>
          <p:cNvSpPr txBox="1"/>
          <p:nvPr/>
        </p:nvSpPr>
        <p:spPr>
          <a:xfrm>
            <a:off x="190578" y="1412776"/>
            <a:ext cx="8762844" cy="1754326"/>
          </a:xfrm>
          <a:prstGeom prst="rect">
            <a:avLst/>
          </a:prstGeom>
          <a:noFill/>
        </p:spPr>
        <p:txBody>
          <a:bodyPr wrap="square" rtlCol="0">
            <a:spAutoFit/>
          </a:bodyPr>
          <a:lstStyle/>
          <a:p>
            <a:pPr algn="just"/>
            <a:r>
              <a:rPr lang="it-IT" sz="1800" dirty="0">
                <a:solidFill>
                  <a:schemeClr val="tx1"/>
                </a:solidFill>
              </a:rPr>
              <a:t>Generalmente, una proteina trasporta un soluto contro il suo gradiente di concentrazione, e trasporta ioni come sodio, potassio o idrogeno secondo gradiente. </a:t>
            </a:r>
          </a:p>
          <a:p>
            <a:pPr algn="just"/>
            <a:r>
              <a:rPr lang="it-IT" sz="1800" dirty="0">
                <a:solidFill>
                  <a:schemeClr val="tx1"/>
                </a:solidFill>
              </a:rPr>
              <a:t>Esempio: meccanismo di </a:t>
            </a:r>
            <a:r>
              <a:rPr lang="it-IT" sz="1800" dirty="0" err="1">
                <a:solidFill>
                  <a:schemeClr val="tx1"/>
                </a:solidFill>
              </a:rPr>
              <a:t>cotrasporto</a:t>
            </a:r>
            <a:r>
              <a:rPr lang="it-IT" sz="1800" dirty="0">
                <a:solidFill>
                  <a:schemeClr val="tx1"/>
                </a:solidFill>
              </a:rPr>
              <a:t> sodio-glucosio. </a:t>
            </a:r>
          </a:p>
          <a:p>
            <a:pPr algn="just"/>
            <a:r>
              <a:rPr lang="it-IT" sz="1800" dirty="0">
                <a:solidFill>
                  <a:schemeClr val="tx1"/>
                </a:solidFill>
              </a:rPr>
              <a:t>Le pompe sodio-potassio mantengono un costante gradiente di concentrazione di sodio. In questo caso il sodio entra (calando il gradiente elettrochimico) e la variazione di energia permette l’ingresso di glucosio contro gradiente.</a:t>
            </a:r>
            <a:endParaRPr lang="en-GB" sz="1800" dirty="0">
              <a:solidFill>
                <a:schemeClr val="tx1"/>
              </a:solidFill>
            </a:endParaRPr>
          </a:p>
        </p:txBody>
      </p:sp>
      <p:sp>
        <p:nvSpPr>
          <p:cNvPr id="7" name="CasellaDiTesto 6">
            <a:extLst>
              <a:ext uri="{FF2B5EF4-FFF2-40B4-BE49-F238E27FC236}">
                <a16:creationId xmlns:a16="http://schemas.microsoft.com/office/drawing/2014/main" id="{29BC90F4-3021-47F5-A4CF-E8BC935CBB0D}"/>
              </a:ext>
            </a:extLst>
          </p:cNvPr>
          <p:cNvSpPr txBox="1"/>
          <p:nvPr/>
        </p:nvSpPr>
        <p:spPr>
          <a:xfrm>
            <a:off x="3370389" y="611396"/>
            <a:ext cx="2403222" cy="369332"/>
          </a:xfrm>
          <a:prstGeom prst="rect">
            <a:avLst/>
          </a:prstGeom>
          <a:noFill/>
        </p:spPr>
        <p:txBody>
          <a:bodyPr wrap="none" rtlCol="0">
            <a:spAutoFit/>
          </a:bodyPr>
          <a:lstStyle/>
          <a:p>
            <a:r>
              <a:rPr lang="it-IT" sz="1800" dirty="0">
                <a:solidFill>
                  <a:schemeClr val="tx1"/>
                </a:solidFill>
              </a:rPr>
              <a:t>Sistemi di </a:t>
            </a:r>
            <a:r>
              <a:rPr lang="it-IT" sz="1800" dirty="0" err="1">
                <a:solidFill>
                  <a:schemeClr val="tx1"/>
                </a:solidFill>
              </a:rPr>
              <a:t>cotrasporto</a:t>
            </a:r>
            <a:endParaRPr lang="en-GB" sz="1800" dirty="0">
              <a:solidFill>
                <a:schemeClr val="tx1"/>
              </a:solidFill>
            </a:endParaRPr>
          </a:p>
        </p:txBody>
      </p:sp>
    </p:spTree>
    <p:extLst>
      <p:ext uri="{BB962C8B-B14F-4D97-AF65-F5344CB8AC3E}">
        <p14:creationId xmlns:p14="http://schemas.microsoft.com/office/powerpoint/2010/main" val="3074161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egnaposto contenuto 2">
            <a:extLst>
              <a:ext uri="{FF2B5EF4-FFF2-40B4-BE49-F238E27FC236}">
                <a16:creationId xmlns:a16="http://schemas.microsoft.com/office/drawing/2014/main" id="{EF2BE478-013E-42D6-876E-7F4A273757E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760" t="2554" r="5861" b="16019"/>
          <a:stretch/>
        </p:blipFill>
        <p:spPr>
          <a:xfrm>
            <a:off x="2174650" y="2530381"/>
            <a:ext cx="4794700" cy="3481865"/>
          </a:xfrm>
        </p:spPr>
      </p:pic>
      <p:pic>
        <p:nvPicPr>
          <p:cNvPr id="3" name="Segnaposto contenuto 2">
            <a:extLst>
              <a:ext uri="{FF2B5EF4-FFF2-40B4-BE49-F238E27FC236}">
                <a16:creationId xmlns:a16="http://schemas.microsoft.com/office/drawing/2014/main" id="{1FA9EF92-60D5-4A44-8676-563AC493A555}"/>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58E2E106-8413-43C9-AFCF-6BCEEAB0793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097AAA9A-0E33-475B-908F-C847C788398F}"/>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2" name="CasellaDiTesto 1">
            <a:extLst>
              <a:ext uri="{FF2B5EF4-FFF2-40B4-BE49-F238E27FC236}">
                <a16:creationId xmlns:a16="http://schemas.microsoft.com/office/drawing/2014/main" id="{197203D2-A7E3-457C-A114-25F07C52F313}"/>
              </a:ext>
            </a:extLst>
          </p:cNvPr>
          <p:cNvSpPr txBox="1"/>
          <p:nvPr/>
        </p:nvSpPr>
        <p:spPr>
          <a:xfrm>
            <a:off x="76398" y="1628800"/>
            <a:ext cx="8991205" cy="1200329"/>
          </a:xfrm>
          <a:prstGeom prst="rect">
            <a:avLst/>
          </a:prstGeom>
          <a:noFill/>
        </p:spPr>
        <p:txBody>
          <a:bodyPr wrap="square" rtlCol="0">
            <a:spAutoFit/>
          </a:bodyPr>
          <a:lstStyle/>
          <a:p>
            <a:r>
              <a:rPr lang="it-IT" sz="1800" dirty="0">
                <a:solidFill>
                  <a:schemeClr val="tx1"/>
                </a:solidFill>
              </a:rPr>
              <a:t>Materiali di grandi dimensioni (es. macromolecole, frammenti di cibo o cellule intere) devono poter entrare e/o uscire dalle cellule. Le cellule usano pertanto processi di esocitosi ed endocitosi, che, analogamente al trasporto attivo, richiedono dispendio di energia.</a:t>
            </a:r>
            <a:endParaRPr lang="en-GB" sz="1800"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egnaposto contenuto 2">
            <a:extLst>
              <a:ext uri="{FF2B5EF4-FFF2-40B4-BE49-F238E27FC236}">
                <a16:creationId xmlns:a16="http://schemas.microsoft.com/office/drawing/2014/main" id="{EF2BE478-013E-42D6-876E-7F4A273757E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760" t="2554" r="5861" b="16019"/>
          <a:stretch/>
        </p:blipFill>
        <p:spPr>
          <a:xfrm>
            <a:off x="4272902" y="2565054"/>
            <a:ext cx="4794700" cy="3481865"/>
          </a:xfrm>
        </p:spPr>
      </p:pic>
      <p:pic>
        <p:nvPicPr>
          <p:cNvPr id="3" name="Segnaposto contenuto 2">
            <a:extLst>
              <a:ext uri="{FF2B5EF4-FFF2-40B4-BE49-F238E27FC236}">
                <a16:creationId xmlns:a16="http://schemas.microsoft.com/office/drawing/2014/main" id="{1FA9EF92-60D5-4A44-8676-563AC493A555}"/>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58E2E106-8413-43C9-AFCF-6BCEEAB0793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097AAA9A-0E33-475B-908F-C847C788398F}"/>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2" name="CasellaDiTesto 1">
            <a:extLst>
              <a:ext uri="{FF2B5EF4-FFF2-40B4-BE49-F238E27FC236}">
                <a16:creationId xmlns:a16="http://schemas.microsoft.com/office/drawing/2014/main" id="{197203D2-A7E3-457C-A114-25F07C52F313}"/>
              </a:ext>
            </a:extLst>
          </p:cNvPr>
          <p:cNvSpPr txBox="1"/>
          <p:nvPr/>
        </p:nvSpPr>
        <p:spPr>
          <a:xfrm>
            <a:off x="76398" y="1628800"/>
            <a:ext cx="8991205" cy="1200329"/>
          </a:xfrm>
          <a:prstGeom prst="rect">
            <a:avLst/>
          </a:prstGeom>
          <a:noFill/>
        </p:spPr>
        <p:txBody>
          <a:bodyPr wrap="square" rtlCol="0">
            <a:spAutoFit/>
          </a:bodyPr>
          <a:lstStyle/>
          <a:p>
            <a:pPr algn="just"/>
            <a:r>
              <a:rPr lang="it-IT" sz="1800" dirty="0">
                <a:solidFill>
                  <a:schemeClr val="tx1"/>
                </a:solidFill>
              </a:rPr>
              <a:t>Nel fenomeno di esocitosi la cellula espelle materiali di scarto o secrezioni (es. ormoni) mediante la fusione di vescicole con la membrana plasmatica. Mentre le sostanze vengono espulse, la vescicola viene inglobata nella membrana (ed è anche il meccanismo di accrescimento di questa.</a:t>
            </a:r>
            <a:endParaRPr lang="en-GB" sz="1800" dirty="0">
              <a:solidFill>
                <a:schemeClr val="tx1"/>
              </a:solidFill>
            </a:endParaRPr>
          </a:p>
        </p:txBody>
      </p:sp>
    </p:spTree>
    <p:extLst>
      <p:ext uri="{BB962C8B-B14F-4D97-AF65-F5344CB8AC3E}">
        <p14:creationId xmlns:p14="http://schemas.microsoft.com/office/powerpoint/2010/main" val="306507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2341CE11-1260-4D05-B173-B16D6739E49A}"/>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654" t="7892" r="8817" b="33373"/>
          <a:stretch/>
        </p:blipFill>
        <p:spPr>
          <a:xfrm>
            <a:off x="3491880" y="2853719"/>
            <a:ext cx="5616624" cy="3168352"/>
          </a:xfrm>
        </p:spPr>
      </p:pic>
      <p:sp>
        <p:nvSpPr>
          <p:cNvPr id="3" name="CasellaDiTesto 1">
            <a:extLst>
              <a:ext uri="{FF2B5EF4-FFF2-40B4-BE49-F238E27FC236}">
                <a16:creationId xmlns:a16="http://schemas.microsoft.com/office/drawing/2014/main" id="{BF7083DF-2D67-439B-AA82-E943CDF96AE2}"/>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4" name="CasellaDiTesto 3">
            <a:extLst>
              <a:ext uri="{FF2B5EF4-FFF2-40B4-BE49-F238E27FC236}">
                <a16:creationId xmlns:a16="http://schemas.microsoft.com/office/drawing/2014/main" id="{AC93517B-DDC7-466E-9536-7D7A6384A1B7}"/>
              </a:ext>
            </a:extLst>
          </p:cNvPr>
          <p:cNvSpPr txBox="1"/>
          <p:nvPr/>
        </p:nvSpPr>
        <p:spPr>
          <a:xfrm>
            <a:off x="138545" y="836712"/>
            <a:ext cx="8897952" cy="1477328"/>
          </a:xfrm>
          <a:prstGeom prst="rect">
            <a:avLst/>
          </a:prstGeom>
          <a:noFill/>
        </p:spPr>
        <p:txBody>
          <a:bodyPr wrap="square" rtlCol="0">
            <a:spAutoFit/>
          </a:bodyPr>
          <a:lstStyle/>
          <a:p>
            <a:pPr algn="just"/>
            <a:r>
              <a:rPr lang="it-IT" sz="1800" dirty="0">
                <a:solidFill>
                  <a:schemeClr val="tx1"/>
                </a:solidFill>
              </a:rPr>
              <a:t>Questa fluidità si osserva anche con la capacità di singoli fosfolipidi di poter traslare nel tempo (10</a:t>
            </a:r>
            <a:r>
              <a:rPr lang="it-IT" sz="1800" baseline="30000" dirty="0">
                <a:solidFill>
                  <a:schemeClr val="tx1"/>
                </a:solidFill>
              </a:rPr>
              <a:t>-7</a:t>
            </a:r>
            <a:r>
              <a:rPr lang="it-IT" sz="1800" dirty="0">
                <a:solidFill>
                  <a:schemeClr val="tx1"/>
                </a:solidFill>
              </a:rPr>
              <a:t>s), o anche eseguire un più lento flip-flop tra i due foglietti (ore o giorni).</a:t>
            </a:r>
            <a:endParaRPr lang="it-IT" sz="1800" b="1" dirty="0">
              <a:solidFill>
                <a:schemeClr val="tx1"/>
              </a:solidFill>
            </a:endParaRPr>
          </a:p>
          <a:p>
            <a:pPr algn="just"/>
            <a:r>
              <a:rPr lang="it-IT" sz="1800" dirty="0">
                <a:solidFill>
                  <a:schemeClr val="tx1"/>
                </a:solidFill>
              </a:rPr>
              <a:t>Alcune proteine, dette </a:t>
            </a:r>
            <a:r>
              <a:rPr lang="it-IT" sz="1800" b="1" dirty="0" err="1">
                <a:solidFill>
                  <a:schemeClr val="tx1"/>
                </a:solidFill>
              </a:rPr>
              <a:t>flippasi</a:t>
            </a:r>
            <a:r>
              <a:rPr lang="it-IT" sz="1800" dirty="0">
                <a:solidFill>
                  <a:schemeClr val="tx1"/>
                </a:solidFill>
              </a:rPr>
              <a:t> </a:t>
            </a:r>
            <a:r>
              <a:rPr lang="it-IT" sz="1800" b="1" dirty="0">
                <a:solidFill>
                  <a:schemeClr val="tx1"/>
                </a:solidFill>
              </a:rPr>
              <a:t>facilitano</a:t>
            </a:r>
            <a:r>
              <a:rPr lang="it-IT" sz="1800" dirty="0">
                <a:solidFill>
                  <a:schemeClr val="tx1"/>
                </a:solidFill>
              </a:rPr>
              <a:t> questi cambiamenti, mentre altre tendono a </a:t>
            </a:r>
            <a:r>
              <a:rPr lang="it-IT" sz="1800" b="1" dirty="0">
                <a:solidFill>
                  <a:schemeClr val="tx1"/>
                </a:solidFill>
              </a:rPr>
              <a:t>segregare specie </a:t>
            </a:r>
            <a:r>
              <a:rPr lang="it-IT" sz="1800" dirty="0">
                <a:solidFill>
                  <a:schemeClr val="tx1"/>
                </a:solidFill>
              </a:rPr>
              <a:t>di fosfolipidi </a:t>
            </a:r>
            <a:r>
              <a:rPr lang="it-IT" sz="1800" b="1" dirty="0">
                <a:solidFill>
                  <a:schemeClr val="tx1"/>
                </a:solidFill>
              </a:rPr>
              <a:t>su specifici </a:t>
            </a:r>
            <a:r>
              <a:rPr lang="it-IT" sz="1800" dirty="0">
                <a:solidFill>
                  <a:schemeClr val="tx1"/>
                </a:solidFill>
              </a:rPr>
              <a:t>foglietti del doppio strato (es </a:t>
            </a:r>
            <a:r>
              <a:rPr lang="it-IT" sz="1800" b="1" dirty="0" err="1">
                <a:solidFill>
                  <a:schemeClr val="tx1"/>
                </a:solidFill>
              </a:rPr>
              <a:t>caveolina</a:t>
            </a:r>
            <a:r>
              <a:rPr lang="it-IT" sz="1800" dirty="0">
                <a:solidFill>
                  <a:schemeClr val="tx1"/>
                </a:solidFill>
              </a:rPr>
              <a:t>)</a:t>
            </a:r>
          </a:p>
        </p:txBody>
      </p:sp>
      <p:pic>
        <p:nvPicPr>
          <p:cNvPr id="5" name="Segnaposto contenuto 2">
            <a:extLst>
              <a:ext uri="{FF2B5EF4-FFF2-40B4-BE49-F238E27FC236}">
                <a16:creationId xmlns:a16="http://schemas.microsoft.com/office/drawing/2014/main" id="{C92A5E66-5597-463A-9651-33936156DDA8}"/>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CasellaDiTesto 6">
            <a:extLst>
              <a:ext uri="{FF2B5EF4-FFF2-40B4-BE49-F238E27FC236}">
                <a16:creationId xmlns:a16="http://schemas.microsoft.com/office/drawing/2014/main" id="{7A168875-F391-47B8-B1E6-982D18E4D3E2}"/>
              </a:ext>
            </a:extLst>
          </p:cNvPr>
          <p:cNvSpPr txBox="1"/>
          <p:nvPr/>
        </p:nvSpPr>
        <p:spPr>
          <a:xfrm>
            <a:off x="123023" y="2690336"/>
            <a:ext cx="3368857" cy="2585323"/>
          </a:xfrm>
          <a:prstGeom prst="rect">
            <a:avLst/>
          </a:prstGeom>
          <a:noFill/>
        </p:spPr>
        <p:txBody>
          <a:bodyPr wrap="square" rtlCol="0">
            <a:spAutoFit/>
          </a:bodyPr>
          <a:lstStyle/>
          <a:p>
            <a:pPr algn="just"/>
            <a:r>
              <a:rPr lang="it-IT" sz="1800" dirty="0">
                <a:solidFill>
                  <a:schemeClr val="tx1"/>
                </a:solidFill>
              </a:rPr>
              <a:t>La forma "cilindrica" dei fosfolipidi  è di ulteriore aiuto in questa organizzazione, così come la lunghezza uniforme degli acidi grassi.</a:t>
            </a:r>
          </a:p>
          <a:p>
            <a:pPr algn="just"/>
            <a:endParaRPr lang="it-IT" sz="1800" dirty="0">
              <a:solidFill>
                <a:schemeClr val="tx1"/>
              </a:solidFill>
            </a:endParaRPr>
          </a:p>
          <a:p>
            <a:pPr algn="just"/>
            <a:r>
              <a:rPr lang="it-IT" sz="1800" dirty="0">
                <a:solidFill>
                  <a:schemeClr val="tx1"/>
                </a:solidFill>
              </a:rPr>
              <a:t>Se così non fossero, la struttura preferita sarebbe una vescicola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E4B272FF-7B27-4558-A27F-DA15257A174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057E3E73-B4EC-4A60-BE3B-C36A0E164D63}"/>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2" name="CasellaDiTesto 1">
            <a:extLst>
              <a:ext uri="{FF2B5EF4-FFF2-40B4-BE49-F238E27FC236}">
                <a16:creationId xmlns:a16="http://schemas.microsoft.com/office/drawing/2014/main" id="{7B535CFA-0F90-492B-B898-3396B82FCF13}"/>
              </a:ext>
            </a:extLst>
          </p:cNvPr>
          <p:cNvSpPr txBox="1"/>
          <p:nvPr/>
        </p:nvSpPr>
        <p:spPr>
          <a:xfrm>
            <a:off x="118570" y="1412776"/>
            <a:ext cx="8906860" cy="2308324"/>
          </a:xfrm>
          <a:prstGeom prst="rect">
            <a:avLst/>
          </a:prstGeom>
          <a:noFill/>
        </p:spPr>
        <p:txBody>
          <a:bodyPr wrap="square" rtlCol="0">
            <a:spAutoFit/>
          </a:bodyPr>
          <a:lstStyle/>
          <a:p>
            <a:r>
              <a:rPr lang="it-IT" sz="1800" dirty="0">
                <a:solidFill>
                  <a:schemeClr val="tx1"/>
                </a:solidFill>
              </a:rPr>
              <a:t>Esistono differenti forme di endocitosi, processi con cui la cellula importa materiali.</a:t>
            </a:r>
          </a:p>
          <a:p>
            <a:endParaRPr lang="it-IT" sz="1800" dirty="0">
              <a:solidFill>
                <a:schemeClr val="tx1"/>
              </a:solidFill>
            </a:endParaRPr>
          </a:p>
          <a:p>
            <a:pPr marL="285750" indent="-285750">
              <a:buFontTx/>
              <a:buChar char="-"/>
            </a:pPr>
            <a:r>
              <a:rPr lang="it-IT" sz="1800" dirty="0">
                <a:solidFill>
                  <a:schemeClr val="tx1"/>
                </a:solidFill>
              </a:rPr>
              <a:t>Fagocitosi,</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Pinocitosi,</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Endocitosi mediata da recettori.</a:t>
            </a:r>
          </a:p>
          <a:p>
            <a:endParaRPr lang="it-IT" sz="18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Segnaposto contenuto 2">
            <a:extLst>
              <a:ext uri="{FF2B5EF4-FFF2-40B4-BE49-F238E27FC236}">
                <a16:creationId xmlns:a16="http://schemas.microsoft.com/office/drawing/2014/main" id="{8AAA80DA-52C8-4180-8DAA-CE6FEDA6F9E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303" t="2554" r="4756" b="16019"/>
          <a:stretch/>
        </p:blipFill>
        <p:spPr>
          <a:xfrm>
            <a:off x="2860987" y="2169800"/>
            <a:ext cx="6255838" cy="3888432"/>
          </a:xfrm>
        </p:spPr>
      </p:pic>
      <p:pic>
        <p:nvPicPr>
          <p:cNvPr id="3" name="Segnaposto contenuto 2">
            <a:extLst>
              <a:ext uri="{FF2B5EF4-FFF2-40B4-BE49-F238E27FC236}">
                <a16:creationId xmlns:a16="http://schemas.microsoft.com/office/drawing/2014/main" id="{857F655A-45A8-4758-9285-B71A442796AF}"/>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E4B272FF-7B27-4558-A27F-DA15257A174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057E3E73-B4EC-4A60-BE3B-C36A0E164D63}"/>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2" name="CasellaDiTesto 1">
            <a:extLst>
              <a:ext uri="{FF2B5EF4-FFF2-40B4-BE49-F238E27FC236}">
                <a16:creationId xmlns:a16="http://schemas.microsoft.com/office/drawing/2014/main" id="{7B535CFA-0F90-492B-B898-3396B82FCF13}"/>
              </a:ext>
            </a:extLst>
          </p:cNvPr>
          <p:cNvSpPr txBox="1"/>
          <p:nvPr/>
        </p:nvSpPr>
        <p:spPr>
          <a:xfrm>
            <a:off x="118570" y="1268760"/>
            <a:ext cx="8906860" cy="923330"/>
          </a:xfrm>
          <a:prstGeom prst="rect">
            <a:avLst/>
          </a:prstGeom>
          <a:noFill/>
        </p:spPr>
        <p:txBody>
          <a:bodyPr wrap="square" rtlCol="0">
            <a:spAutoFit/>
          </a:bodyPr>
          <a:lstStyle/>
          <a:p>
            <a:pPr algn="just"/>
            <a:r>
              <a:rPr lang="it-IT" sz="1800" dirty="0">
                <a:solidFill>
                  <a:schemeClr val="tx1"/>
                </a:solidFill>
              </a:rPr>
              <a:t>Nel caso della fagocitosi, le cellule ingeriscono grandi particelle solide, come fanno sia i protisti che, ad esempio, i globuli bianchi nel sangue. Durante l’ingestione si forma un ripiegamento della membrana per includere il bersaglio. </a:t>
            </a:r>
            <a:endParaRPr lang="en-GB" sz="1800" dirty="0">
              <a:solidFill>
                <a:schemeClr val="tx1"/>
              </a:solidFill>
            </a:endParaRPr>
          </a:p>
        </p:txBody>
      </p:sp>
      <p:sp>
        <p:nvSpPr>
          <p:cNvPr id="7" name="CasellaDiTesto 6">
            <a:extLst>
              <a:ext uri="{FF2B5EF4-FFF2-40B4-BE49-F238E27FC236}">
                <a16:creationId xmlns:a16="http://schemas.microsoft.com/office/drawing/2014/main" id="{5044BB5E-829E-4BD4-9E26-89B510B81241}"/>
              </a:ext>
            </a:extLst>
          </p:cNvPr>
          <p:cNvSpPr txBox="1"/>
          <p:nvPr/>
        </p:nvSpPr>
        <p:spPr>
          <a:xfrm>
            <a:off x="48600" y="2765827"/>
            <a:ext cx="2723200" cy="2031325"/>
          </a:xfrm>
          <a:prstGeom prst="rect">
            <a:avLst/>
          </a:prstGeom>
          <a:noFill/>
        </p:spPr>
        <p:txBody>
          <a:bodyPr wrap="square" rtlCol="0">
            <a:spAutoFit/>
          </a:bodyPr>
          <a:lstStyle/>
          <a:p>
            <a:pPr algn="just"/>
            <a:r>
              <a:rPr lang="it-IT" sz="1800" dirty="0">
                <a:solidFill>
                  <a:schemeClr val="tx1"/>
                </a:solidFill>
              </a:rPr>
              <a:t>Quando la membrana ha circondato completamente la particella questa si fonde e sul posto si presentano lisosomi con enzimi digestivi.</a:t>
            </a:r>
            <a:endParaRPr lang="en-GB" sz="1800" dirty="0">
              <a:solidFill>
                <a:schemeClr val="tx1"/>
              </a:solidFill>
            </a:endParaRPr>
          </a:p>
        </p:txBody>
      </p:sp>
    </p:spTree>
    <p:extLst>
      <p:ext uri="{BB962C8B-B14F-4D97-AF65-F5344CB8AC3E}">
        <p14:creationId xmlns:p14="http://schemas.microsoft.com/office/powerpoint/2010/main" val="3201531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Segnaposto contenuto 2">
            <a:extLst>
              <a:ext uri="{FF2B5EF4-FFF2-40B4-BE49-F238E27FC236}">
                <a16:creationId xmlns:a16="http://schemas.microsoft.com/office/drawing/2014/main" id="{322FFD7F-F702-46F6-851A-7E482807E75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394" t="9229" r="7540" b="26696"/>
          <a:stretch/>
        </p:blipFill>
        <p:spPr>
          <a:xfrm>
            <a:off x="1331641" y="2564904"/>
            <a:ext cx="6480720" cy="3456384"/>
          </a:xfrm>
        </p:spPr>
      </p:pic>
      <p:pic>
        <p:nvPicPr>
          <p:cNvPr id="3" name="Segnaposto contenuto 2">
            <a:extLst>
              <a:ext uri="{FF2B5EF4-FFF2-40B4-BE49-F238E27FC236}">
                <a16:creationId xmlns:a16="http://schemas.microsoft.com/office/drawing/2014/main" id="{E8CCA76E-7668-4CD7-B799-71AC108E4E78}"/>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F2869B80-D782-40C7-9C84-F920255E3956}"/>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7EC0219D-500E-4E2B-BB7D-BB41AF0E9D5C}"/>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6" name="CasellaDiTesto 5">
            <a:extLst>
              <a:ext uri="{FF2B5EF4-FFF2-40B4-BE49-F238E27FC236}">
                <a16:creationId xmlns:a16="http://schemas.microsoft.com/office/drawing/2014/main" id="{53518436-F031-4A38-AE72-8FDDD09DDEED}"/>
              </a:ext>
            </a:extLst>
          </p:cNvPr>
          <p:cNvSpPr txBox="1"/>
          <p:nvPr/>
        </p:nvSpPr>
        <p:spPr>
          <a:xfrm>
            <a:off x="118570" y="1412776"/>
            <a:ext cx="8906860" cy="923330"/>
          </a:xfrm>
          <a:prstGeom prst="rect">
            <a:avLst/>
          </a:prstGeom>
          <a:noFill/>
        </p:spPr>
        <p:txBody>
          <a:bodyPr wrap="square" rtlCol="0">
            <a:spAutoFit/>
          </a:bodyPr>
          <a:lstStyle/>
          <a:p>
            <a:r>
              <a:rPr lang="it-IT" sz="1800" dirty="0">
                <a:solidFill>
                  <a:schemeClr val="tx1"/>
                </a:solidFill>
              </a:rPr>
              <a:t>Nel caso della pinocitosi la cellula assorbe materiale liquido che vengono prima intrappolate e poi circondate dalla membrana plasmatica. Queste vescicole si staccano dalla superficie e gradualmente "svuotate" nel citosol.</a:t>
            </a:r>
            <a:endParaRPr lang="en-GB" sz="18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25C93CA0-0B1F-4012-BBB7-61078A12A637}"/>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7BB80FF-AACB-4B5B-9403-741BADF6320A}"/>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2" name="CasellaDiTesto 1">
            <a:extLst>
              <a:ext uri="{FF2B5EF4-FFF2-40B4-BE49-F238E27FC236}">
                <a16:creationId xmlns:a16="http://schemas.microsoft.com/office/drawing/2014/main" id="{AB8481AC-55A9-4438-B174-45B195233F37}"/>
              </a:ext>
            </a:extLst>
          </p:cNvPr>
          <p:cNvSpPr txBox="1"/>
          <p:nvPr/>
        </p:nvSpPr>
        <p:spPr>
          <a:xfrm>
            <a:off x="95094" y="1378376"/>
            <a:ext cx="8941401" cy="3970318"/>
          </a:xfrm>
          <a:prstGeom prst="rect">
            <a:avLst/>
          </a:prstGeom>
          <a:noFill/>
        </p:spPr>
        <p:txBody>
          <a:bodyPr wrap="square" rtlCol="0">
            <a:spAutoFit/>
          </a:bodyPr>
          <a:lstStyle/>
          <a:p>
            <a:pPr algn="just"/>
            <a:r>
              <a:rPr lang="it-IT" sz="1800" dirty="0">
                <a:solidFill>
                  <a:schemeClr val="tx1"/>
                </a:solidFill>
              </a:rPr>
              <a:t>Nel fenomeno </a:t>
            </a:r>
            <a:r>
              <a:rPr lang="it-IT" sz="1800" b="1" dirty="0">
                <a:solidFill>
                  <a:schemeClr val="tx1"/>
                </a:solidFill>
              </a:rPr>
              <a:t>dell’endocitosi mediata da recettore</a:t>
            </a:r>
            <a:r>
              <a:rPr lang="it-IT" sz="1800" dirty="0">
                <a:solidFill>
                  <a:schemeClr val="tx1"/>
                </a:solidFill>
              </a:rPr>
              <a:t>, specifiche macromolecole si legano a proteine recettoriali poste sulla membrana della cellula, come avviene nel caso dell’assorbimento del colesterolo ematico. </a:t>
            </a:r>
          </a:p>
          <a:p>
            <a:pPr algn="just"/>
            <a:endParaRPr lang="it-IT" sz="1800" dirty="0">
              <a:solidFill>
                <a:schemeClr val="tx1"/>
              </a:solidFill>
            </a:endParaRPr>
          </a:p>
          <a:p>
            <a:pPr algn="just"/>
            <a:r>
              <a:rPr lang="it-IT" sz="1800" dirty="0">
                <a:solidFill>
                  <a:schemeClr val="tx1"/>
                </a:solidFill>
              </a:rPr>
              <a:t>Il colesterolo è trasportato nel sangue come componente di particelle dette LDL, lipoproteine a bassa densità. (Nobel 1985 per intenderci..)</a:t>
            </a:r>
          </a:p>
          <a:p>
            <a:pPr algn="just"/>
            <a:endParaRPr lang="it-IT" sz="1800" dirty="0">
              <a:solidFill>
                <a:schemeClr val="tx1"/>
              </a:solidFill>
            </a:endParaRPr>
          </a:p>
          <a:p>
            <a:pPr algn="just"/>
            <a:r>
              <a:rPr lang="it-IT" sz="1800" dirty="0">
                <a:solidFill>
                  <a:schemeClr val="tx1"/>
                </a:solidFill>
              </a:rPr>
              <a:t>Quando una cellula richiede colesterolo (es. per sintetizzare ormoni) </a:t>
            </a:r>
            <a:r>
              <a:rPr lang="it-IT" sz="1800" b="1" dirty="0">
                <a:solidFill>
                  <a:schemeClr val="tx1"/>
                </a:solidFill>
              </a:rPr>
              <a:t>produce recettori per le LDL</a:t>
            </a:r>
            <a:r>
              <a:rPr lang="it-IT" sz="1800" dirty="0">
                <a:solidFill>
                  <a:schemeClr val="tx1"/>
                </a:solidFill>
              </a:rPr>
              <a:t>, che si concentrano in zone dette </a:t>
            </a:r>
            <a:r>
              <a:rPr lang="it-IT" sz="1800" b="1" i="1" dirty="0">
                <a:solidFill>
                  <a:schemeClr val="tx1"/>
                </a:solidFill>
              </a:rPr>
              <a:t>fossette rivestite</a:t>
            </a:r>
            <a:r>
              <a:rPr lang="it-IT" sz="1800" dirty="0">
                <a:solidFill>
                  <a:schemeClr val="tx1"/>
                </a:solidFill>
              </a:rPr>
              <a:t>. Ciascuna fossetta, posta sulla membrana plasmatica, </a:t>
            </a:r>
            <a:r>
              <a:rPr lang="it-IT" sz="1800" b="1" dirty="0">
                <a:solidFill>
                  <a:schemeClr val="tx1"/>
                </a:solidFill>
              </a:rPr>
              <a:t>è ricoperta da una proteina, la </a:t>
            </a:r>
            <a:r>
              <a:rPr lang="it-IT" sz="1800" b="1" i="1" dirty="0">
                <a:solidFill>
                  <a:schemeClr val="tx1"/>
                </a:solidFill>
              </a:rPr>
              <a:t>clatrina</a:t>
            </a:r>
            <a:r>
              <a:rPr lang="it-IT" sz="1800" dirty="0">
                <a:solidFill>
                  <a:schemeClr val="tx1"/>
                </a:solidFill>
              </a:rPr>
              <a:t>. LDL sono i ligandi della clatrina, e una volta in interazione </a:t>
            </a:r>
            <a:r>
              <a:rPr lang="it-IT" sz="1800" b="1" dirty="0">
                <a:solidFill>
                  <a:schemeClr val="tx1"/>
                </a:solidFill>
              </a:rPr>
              <a:t>inizia un processo di endocitosi</a:t>
            </a:r>
            <a:r>
              <a:rPr lang="it-IT" sz="1800" dirty="0">
                <a:solidFill>
                  <a:schemeClr val="tx1"/>
                </a:solidFill>
              </a:rPr>
              <a:t>, dando origine ad una </a:t>
            </a:r>
            <a:r>
              <a:rPr lang="it-IT" sz="1800" i="1" dirty="0">
                <a:solidFill>
                  <a:schemeClr val="tx1"/>
                </a:solidFill>
              </a:rPr>
              <a:t>vescicola rivestita</a:t>
            </a:r>
            <a:r>
              <a:rPr lang="it-IT" sz="1800" dirty="0">
                <a:solidFill>
                  <a:schemeClr val="tx1"/>
                </a:solidFill>
              </a:rPr>
              <a:t>. La vescicola priva di rivestimento si fonde ad un </a:t>
            </a:r>
            <a:r>
              <a:rPr lang="it-IT" sz="1800" dirty="0" err="1">
                <a:solidFill>
                  <a:schemeClr val="tx1"/>
                </a:solidFill>
              </a:rPr>
              <a:t>endosoma</a:t>
            </a:r>
            <a:r>
              <a:rPr lang="it-IT" sz="1800" dirty="0">
                <a:solidFill>
                  <a:schemeClr val="tx1"/>
                </a:solidFill>
              </a:rPr>
              <a:t> e i recettori vengono riciclati. L’</a:t>
            </a:r>
            <a:r>
              <a:rPr lang="it-IT" sz="1800" dirty="0" err="1">
                <a:solidFill>
                  <a:schemeClr val="tx1"/>
                </a:solidFill>
              </a:rPr>
              <a:t>endosoma</a:t>
            </a:r>
            <a:r>
              <a:rPr lang="it-IT" sz="1800" dirty="0">
                <a:solidFill>
                  <a:schemeClr val="tx1"/>
                </a:solidFill>
              </a:rPr>
              <a:t>, invece, si fonde con un lisosoma primario.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Segnaposto contenuto 2">
            <a:extLst>
              <a:ext uri="{FF2B5EF4-FFF2-40B4-BE49-F238E27FC236}">
                <a16:creationId xmlns:a16="http://schemas.microsoft.com/office/drawing/2014/main" id="{7844AEE5-4EB1-4F07-81F2-869F3FA16A4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4494" t="11898" r="6434" b="17352"/>
          <a:stretch/>
        </p:blipFill>
        <p:spPr>
          <a:xfrm>
            <a:off x="1977855" y="901364"/>
            <a:ext cx="5188290" cy="5188290"/>
          </a:xfrm>
        </p:spPr>
      </p:pic>
      <p:pic>
        <p:nvPicPr>
          <p:cNvPr id="3" name="Segnaposto contenuto 2">
            <a:extLst>
              <a:ext uri="{FF2B5EF4-FFF2-40B4-BE49-F238E27FC236}">
                <a16:creationId xmlns:a16="http://schemas.microsoft.com/office/drawing/2014/main" id="{A65DFC7D-7082-4435-88CF-EB35BB913B64}"/>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25C93CA0-0B1F-4012-BBB7-61078A12A637}"/>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7BB80FF-AACB-4B5B-9403-741BADF6320A}"/>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Tree>
    <p:extLst>
      <p:ext uri="{BB962C8B-B14F-4D97-AF65-F5344CB8AC3E}">
        <p14:creationId xmlns:p14="http://schemas.microsoft.com/office/powerpoint/2010/main" val="113177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25C93CA0-0B1F-4012-BBB7-61078A12A637}"/>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7BB80FF-AACB-4B5B-9403-741BADF6320A}"/>
              </a:ext>
            </a:extLst>
          </p:cNvPr>
          <p:cNvSpPr txBox="1"/>
          <p:nvPr/>
        </p:nvSpPr>
        <p:spPr>
          <a:xfrm>
            <a:off x="3306269" y="611396"/>
            <a:ext cx="2531462" cy="369332"/>
          </a:xfrm>
          <a:prstGeom prst="rect">
            <a:avLst/>
          </a:prstGeom>
          <a:noFill/>
        </p:spPr>
        <p:txBody>
          <a:bodyPr wrap="none" rtlCol="0">
            <a:spAutoFit/>
          </a:bodyPr>
          <a:lstStyle/>
          <a:p>
            <a:r>
              <a:rPr lang="it-IT" sz="1800" dirty="0">
                <a:solidFill>
                  <a:schemeClr val="tx1"/>
                </a:solidFill>
              </a:rPr>
              <a:t>Esocitosi ed endocitosi</a:t>
            </a:r>
            <a:endParaRPr lang="en-GB" sz="1800" dirty="0">
              <a:solidFill>
                <a:schemeClr val="tx1"/>
              </a:solidFill>
            </a:endParaRPr>
          </a:p>
        </p:txBody>
      </p:sp>
      <p:sp>
        <p:nvSpPr>
          <p:cNvPr id="6" name="CasellaDiTesto 5">
            <a:extLst>
              <a:ext uri="{FF2B5EF4-FFF2-40B4-BE49-F238E27FC236}">
                <a16:creationId xmlns:a16="http://schemas.microsoft.com/office/drawing/2014/main" id="{755F8F6A-ADED-49B6-A199-7CD411CBDC54}"/>
              </a:ext>
            </a:extLst>
          </p:cNvPr>
          <p:cNvSpPr txBox="1"/>
          <p:nvPr/>
        </p:nvSpPr>
        <p:spPr>
          <a:xfrm>
            <a:off x="359532" y="1700808"/>
            <a:ext cx="8424936" cy="1661993"/>
          </a:xfrm>
          <a:prstGeom prst="rect">
            <a:avLst/>
          </a:prstGeom>
          <a:noFill/>
        </p:spPr>
        <p:txBody>
          <a:bodyPr wrap="square" rtlCol="0">
            <a:spAutoFit/>
          </a:bodyPr>
          <a:lstStyle/>
          <a:p>
            <a:pPr algn="just"/>
            <a:r>
              <a:rPr lang="it-IT" dirty="0">
                <a:solidFill>
                  <a:schemeClr val="tx1"/>
                </a:solidFill>
              </a:rPr>
              <a:t>NOTA!</a:t>
            </a:r>
          </a:p>
          <a:p>
            <a:pPr algn="just"/>
            <a:endParaRPr lang="it-IT" dirty="0">
              <a:solidFill>
                <a:schemeClr val="tx1"/>
              </a:solidFill>
            </a:endParaRPr>
          </a:p>
          <a:p>
            <a:pPr algn="just"/>
            <a:r>
              <a:rPr lang="it-IT" sz="1800" dirty="0">
                <a:solidFill>
                  <a:schemeClr val="tx1"/>
                </a:solidFill>
              </a:rPr>
              <a:t>I meccanismi recettoriali sono il pane quotidiano della farmacologia: una </a:t>
            </a:r>
            <a:r>
              <a:rPr lang="it-IT" sz="1800" i="1" dirty="0">
                <a:solidFill>
                  <a:schemeClr val="tx1"/>
                </a:solidFill>
              </a:rPr>
              <a:t>molecola</a:t>
            </a:r>
            <a:r>
              <a:rPr lang="it-IT" sz="1800" dirty="0">
                <a:solidFill>
                  <a:schemeClr val="tx1"/>
                </a:solidFill>
              </a:rPr>
              <a:t> non è </a:t>
            </a:r>
            <a:r>
              <a:rPr lang="it-IT" sz="1800" u="sng" dirty="0">
                <a:solidFill>
                  <a:schemeClr val="tx1"/>
                </a:solidFill>
              </a:rPr>
              <a:t>bioattiva</a:t>
            </a:r>
            <a:r>
              <a:rPr lang="it-IT" sz="1800" dirty="0">
                <a:solidFill>
                  <a:schemeClr val="tx1"/>
                </a:solidFill>
              </a:rPr>
              <a:t> perché ha, ad esempio una attività antiossidante, ma perché ne ha una </a:t>
            </a:r>
            <a:r>
              <a:rPr lang="it-IT" sz="1800" u="sng" dirty="0">
                <a:solidFill>
                  <a:schemeClr val="tx1"/>
                </a:solidFill>
              </a:rPr>
              <a:t>recettoriale</a:t>
            </a:r>
            <a:r>
              <a:rPr lang="it-IT" sz="1800" dirty="0">
                <a:solidFill>
                  <a:schemeClr val="tx1"/>
                </a:solidFill>
              </a:rPr>
              <a:t>! </a:t>
            </a:r>
            <a:endParaRPr lang="en-GB" sz="1800" dirty="0">
              <a:solidFill>
                <a:schemeClr val="tx1"/>
              </a:solidFill>
            </a:endParaRPr>
          </a:p>
        </p:txBody>
      </p:sp>
    </p:spTree>
    <p:extLst>
      <p:ext uri="{BB962C8B-B14F-4D97-AF65-F5344CB8AC3E}">
        <p14:creationId xmlns:p14="http://schemas.microsoft.com/office/powerpoint/2010/main" val="1714528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egnaposto contenuto 2">
            <a:extLst>
              <a:ext uri="{FF2B5EF4-FFF2-40B4-BE49-F238E27FC236}">
                <a16:creationId xmlns:a16="http://schemas.microsoft.com/office/drawing/2014/main" id="{B19839C2-5EC0-4F28-B04C-65E8614C9E0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5933" r="4651" b="10679"/>
          <a:stretch/>
        </p:blipFill>
        <p:spPr>
          <a:xfrm>
            <a:off x="4860032" y="1203003"/>
            <a:ext cx="4248472" cy="4818285"/>
          </a:xfrm>
        </p:spPr>
      </p:pic>
      <p:pic>
        <p:nvPicPr>
          <p:cNvPr id="3" name="Segnaposto contenuto 2">
            <a:extLst>
              <a:ext uri="{FF2B5EF4-FFF2-40B4-BE49-F238E27FC236}">
                <a16:creationId xmlns:a16="http://schemas.microsoft.com/office/drawing/2014/main" id="{2D5C93C6-C792-417E-918D-DA5E35D7C84E}"/>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EF191F8-E3D9-4672-B34A-FDCD49771F6F}"/>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9262771-152D-4B48-869A-E7D2DA377596}"/>
              </a:ext>
            </a:extLst>
          </p:cNvPr>
          <p:cNvSpPr txBox="1"/>
          <p:nvPr/>
        </p:nvSpPr>
        <p:spPr>
          <a:xfrm>
            <a:off x="3575574" y="611396"/>
            <a:ext cx="1992853" cy="369332"/>
          </a:xfrm>
          <a:prstGeom prst="rect">
            <a:avLst/>
          </a:prstGeom>
          <a:noFill/>
        </p:spPr>
        <p:txBody>
          <a:bodyPr wrap="none" rtlCol="0">
            <a:spAutoFit/>
          </a:bodyPr>
          <a:lstStyle/>
          <a:p>
            <a:r>
              <a:rPr lang="it-IT" sz="1800" dirty="0">
                <a:solidFill>
                  <a:schemeClr val="tx1"/>
                </a:solidFill>
              </a:rPr>
              <a:t>Giunzioni cellulari</a:t>
            </a:r>
            <a:endParaRPr lang="en-GB" sz="1800" dirty="0">
              <a:solidFill>
                <a:schemeClr val="tx1"/>
              </a:solidFill>
            </a:endParaRPr>
          </a:p>
        </p:txBody>
      </p:sp>
      <p:sp>
        <p:nvSpPr>
          <p:cNvPr id="2" name="CasellaDiTesto 1">
            <a:extLst>
              <a:ext uri="{FF2B5EF4-FFF2-40B4-BE49-F238E27FC236}">
                <a16:creationId xmlns:a16="http://schemas.microsoft.com/office/drawing/2014/main" id="{B722D697-EF47-4FEB-86EA-96FC0F98861C}"/>
              </a:ext>
            </a:extLst>
          </p:cNvPr>
          <p:cNvSpPr txBox="1"/>
          <p:nvPr/>
        </p:nvSpPr>
        <p:spPr>
          <a:xfrm>
            <a:off x="35496" y="1556792"/>
            <a:ext cx="4824536" cy="3416320"/>
          </a:xfrm>
          <a:prstGeom prst="rect">
            <a:avLst/>
          </a:prstGeom>
          <a:noFill/>
        </p:spPr>
        <p:txBody>
          <a:bodyPr wrap="square" rtlCol="0">
            <a:spAutoFit/>
          </a:bodyPr>
          <a:lstStyle/>
          <a:p>
            <a:pPr algn="just"/>
            <a:r>
              <a:rPr lang="it-IT" sz="1800" dirty="0">
                <a:solidFill>
                  <a:schemeClr val="tx1"/>
                </a:solidFill>
              </a:rPr>
              <a:t>Quando le cellule sono presenti in gruppi organizzati in contatto tra loro (come nei tessuti) le proteine di membrana assolvono una ulteriore funzione: permettere di formare connessioni tra le cellule per:</a:t>
            </a:r>
          </a:p>
          <a:p>
            <a:pPr algn="just"/>
            <a:endParaRPr lang="it-IT" sz="1800" dirty="0">
              <a:solidFill>
                <a:schemeClr val="tx1"/>
              </a:solidFill>
            </a:endParaRPr>
          </a:p>
          <a:p>
            <a:pPr marL="285750" indent="-285750" algn="just">
              <a:buFontTx/>
              <a:buChar char="-"/>
            </a:pPr>
            <a:r>
              <a:rPr lang="it-IT" sz="1800" dirty="0">
                <a:solidFill>
                  <a:schemeClr val="tx1"/>
                </a:solidFill>
              </a:rPr>
              <a:t>Impedire il passaggio di materiale,</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Stabilire rapida comunicazione,</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Garantire stabilità strutturale.</a:t>
            </a:r>
          </a:p>
          <a:p>
            <a:pPr marL="285750" indent="-285750" algn="just">
              <a:buFontTx/>
              <a:buChar char="-"/>
            </a:pPr>
            <a:endParaRPr lang="en-GB" sz="1800"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egnaposto contenuto 2">
            <a:extLst>
              <a:ext uri="{FF2B5EF4-FFF2-40B4-BE49-F238E27FC236}">
                <a16:creationId xmlns:a16="http://schemas.microsoft.com/office/drawing/2014/main" id="{B19839C2-5EC0-4F28-B04C-65E8614C9E0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5933" r="4651" b="10679"/>
          <a:stretch/>
        </p:blipFill>
        <p:spPr>
          <a:xfrm>
            <a:off x="4860032" y="1203003"/>
            <a:ext cx="4248472" cy="4818285"/>
          </a:xfrm>
        </p:spPr>
      </p:pic>
      <p:pic>
        <p:nvPicPr>
          <p:cNvPr id="3" name="Segnaposto contenuto 2">
            <a:extLst>
              <a:ext uri="{FF2B5EF4-FFF2-40B4-BE49-F238E27FC236}">
                <a16:creationId xmlns:a16="http://schemas.microsoft.com/office/drawing/2014/main" id="{2D5C93C6-C792-417E-918D-DA5E35D7C84E}"/>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EF191F8-E3D9-4672-B34A-FDCD49771F6F}"/>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9262771-152D-4B48-869A-E7D2DA377596}"/>
              </a:ext>
            </a:extLst>
          </p:cNvPr>
          <p:cNvSpPr txBox="1"/>
          <p:nvPr/>
        </p:nvSpPr>
        <p:spPr>
          <a:xfrm>
            <a:off x="3575574" y="611396"/>
            <a:ext cx="1992853" cy="369332"/>
          </a:xfrm>
          <a:prstGeom prst="rect">
            <a:avLst/>
          </a:prstGeom>
          <a:noFill/>
        </p:spPr>
        <p:txBody>
          <a:bodyPr wrap="none" rtlCol="0">
            <a:spAutoFit/>
          </a:bodyPr>
          <a:lstStyle/>
          <a:p>
            <a:r>
              <a:rPr lang="it-IT" sz="1800" dirty="0">
                <a:solidFill>
                  <a:schemeClr val="tx1"/>
                </a:solidFill>
              </a:rPr>
              <a:t>Giunzioni cellulari</a:t>
            </a:r>
            <a:endParaRPr lang="en-GB" sz="1800" dirty="0">
              <a:solidFill>
                <a:schemeClr val="tx1"/>
              </a:solidFill>
            </a:endParaRPr>
          </a:p>
        </p:txBody>
      </p:sp>
      <p:sp>
        <p:nvSpPr>
          <p:cNvPr id="2" name="CasellaDiTesto 1">
            <a:extLst>
              <a:ext uri="{FF2B5EF4-FFF2-40B4-BE49-F238E27FC236}">
                <a16:creationId xmlns:a16="http://schemas.microsoft.com/office/drawing/2014/main" id="{B722D697-EF47-4FEB-86EA-96FC0F98861C}"/>
              </a:ext>
            </a:extLst>
          </p:cNvPr>
          <p:cNvSpPr txBox="1"/>
          <p:nvPr/>
        </p:nvSpPr>
        <p:spPr>
          <a:xfrm>
            <a:off x="35496" y="1556792"/>
            <a:ext cx="4824536" cy="3416320"/>
          </a:xfrm>
          <a:prstGeom prst="rect">
            <a:avLst/>
          </a:prstGeom>
          <a:noFill/>
        </p:spPr>
        <p:txBody>
          <a:bodyPr wrap="square" rtlCol="0">
            <a:spAutoFit/>
          </a:bodyPr>
          <a:lstStyle/>
          <a:p>
            <a:pPr algn="just"/>
            <a:r>
              <a:rPr lang="it-IT" sz="1800" dirty="0">
                <a:solidFill>
                  <a:schemeClr val="tx1"/>
                </a:solidFill>
              </a:rPr>
              <a:t>Le cellule animali sono connesse con giunzioni:</a:t>
            </a:r>
          </a:p>
          <a:p>
            <a:pPr algn="just"/>
            <a:endParaRPr lang="it-IT" sz="1800" dirty="0">
              <a:solidFill>
                <a:schemeClr val="tx1"/>
              </a:solidFill>
            </a:endParaRPr>
          </a:p>
          <a:p>
            <a:pPr marL="285750" indent="-285750" algn="just">
              <a:buFontTx/>
              <a:buChar char="-"/>
            </a:pPr>
            <a:r>
              <a:rPr lang="it-IT" sz="1800" dirty="0">
                <a:solidFill>
                  <a:schemeClr val="tx1"/>
                </a:solidFill>
              </a:rPr>
              <a:t>Ancoranti,</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Serrate,</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comunicanti;</a:t>
            </a:r>
          </a:p>
          <a:p>
            <a:pPr marL="285750" indent="-285750" algn="just">
              <a:buFontTx/>
              <a:buChar char="-"/>
            </a:pPr>
            <a:endParaRPr lang="it-IT" sz="1800" dirty="0">
              <a:solidFill>
                <a:schemeClr val="tx1"/>
              </a:solidFill>
            </a:endParaRPr>
          </a:p>
          <a:p>
            <a:pPr algn="just"/>
            <a:r>
              <a:rPr lang="it-IT" sz="1800" dirty="0">
                <a:solidFill>
                  <a:schemeClr val="tx1"/>
                </a:solidFill>
              </a:rPr>
              <a:t>Mentre quelle vegetali sono connesse da </a:t>
            </a:r>
            <a:r>
              <a:rPr lang="it-IT" sz="1800" dirty="0" err="1">
                <a:solidFill>
                  <a:schemeClr val="tx1"/>
                </a:solidFill>
              </a:rPr>
              <a:t>plasmodermi</a:t>
            </a:r>
            <a:r>
              <a:rPr lang="it-IT" sz="1800" dirty="0">
                <a:solidFill>
                  <a:schemeClr val="tx1"/>
                </a:solidFill>
              </a:rPr>
              <a:t>.</a:t>
            </a:r>
          </a:p>
          <a:p>
            <a:pPr marL="285750" indent="-285750" algn="just">
              <a:buFontTx/>
              <a:buChar char="-"/>
            </a:pPr>
            <a:endParaRPr lang="en-GB" sz="1800" dirty="0">
              <a:solidFill>
                <a:schemeClr val="tx1"/>
              </a:solidFill>
            </a:endParaRPr>
          </a:p>
        </p:txBody>
      </p:sp>
    </p:spTree>
    <p:extLst>
      <p:ext uri="{BB962C8B-B14F-4D97-AF65-F5344CB8AC3E}">
        <p14:creationId xmlns:p14="http://schemas.microsoft.com/office/powerpoint/2010/main" val="17510792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egnaposto contenuto 2">
            <a:extLst>
              <a:ext uri="{FF2B5EF4-FFF2-40B4-BE49-F238E27FC236}">
                <a16:creationId xmlns:a16="http://schemas.microsoft.com/office/drawing/2014/main" id="{B19839C2-5EC0-4F28-B04C-65E8614C9E0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9952" t="49276" r="33446" b="22692"/>
          <a:stretch/>
        </p:blipFill>
        <p:spPr>
          <a:xfrm>
            <a:off x="5227021" y="2708920"/>
            <a:ext cx="3809475" cy="3312368"/>
          </a:xfrm>
        </p:spPr>
      </p:pic>
      <p:pic>
        <p:nvPicPr>
          <p:cNvPr id="3" name="Segnaposto contenuto 2">
            <a:extLst>
              <a:ext uri="{FF2B5EF4-FFF2-40B4-BE49-F238E27FC236}">
                <a16:creationId xmlns:a16="http://schemas.microsoft.com/office/drawing/2014/main" id="{2D5C93C6-C792-417E-918D-DA5E35D7C84E}"/>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EF191F8-E3D9-4672-B34A-FDCD49771F6F}"/>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9262771-152D-4B48-869A-E7D2DA377596}"/>
              </a:ext>
            </a:extLst>
          </p:cNvPr>
          <p:cNvSpPr txBox="1"/>
          <p:nvPr/>
        </p:nvSpPr>
        <p:spPr>
          <a:xfrm>
            <a:off x="3069025" y="611396"/>
            <a:ext cx="3005951" cy="369332"/>
          </a:xfrm>
          <a:prstGeom prst="rect">
            <a:avLst/>
          </a:prstGeom>
          <a:noFill/>
        </p:spPr>
        <p:txBody>
          <a:bodyPr wrap="none" rtlCol="0">
            <a:spAutoFit/>
          </a:bodyPr>
          <a:lstStyle/>
          <a:p>
            <a:r>
              <a:rPr lang="it-IT" sz="1800" dirty="0">
                <a:solidFill>
                  <a:schemeClr val="tx1"/>
                </a:solidFill>
              </a:rPr>
              <a:t>Giunzioni cellulari ancoranti</a:t>
            </a:r>
            <a:endParaRPr lang="en-GB" sz="1800" dirty="0">
              <a:solidFill>
                <a:schemeClr val="tx1"/>
              </a:solidFill>
            </a:endParaRPr>
          </a:p>
        </p:txBody>
      </p:sp>
      <p:sp>
        <p:nvSpPr>
          <p:cNvPr id="8" name="CasellaDiTesto 7">
            <a:extLst>
              <a:ext uri="{FF2B5EF4-FFF2-40B4-BE49-F238E27FC236}">
                <a16:creationId xmlns:a16="http://schemas.microsoft.com/office/drawing/2014/main" id="{4340ED96-FAB0-4CA0-BE6D-E700D909D09B}"/>
              </a:ext>
            </a:extLst>
          </p:cNvPr>
          <p:cNvSpPr txBox="1"/>
          <p:nvPr/>
        </p:nvSpPr>
        <p:spPr>
          <a:xfrm>
            <a:off x="35496" y="1556792"/>
            <a:ext cx="9001000" cy="2862322"/>
          </a:xfrm>
          <a:prstGeom prst="rect">
            <a:avLst/>
          </a:prstGeom>
          <a:noFill/>
        </p:spPr>
        <p:txBody>
          <a:bodyPr wrap="square" rtlCol="0">
            <a:spAutoFit/>
          </a:bodyPr>
          <a:lstStyle/>
          <a:p>
            <a:pPr algn="just"/>
            <a:r>
              <a:rPr lang="it-IT" sz="1800" dirty="0">
                <a:solidFill>
                  <a:schemeClr val="tx1"/>
                </a:solidFill>
              </a:rPr>
              <a:t>Prendiamo come modello le cellule epiteliali. Queste sono saldamente ancorate tra loro da </a:t>
            </a:r>
            <a:r>
              <a:rPr lang="it-IT" sz="1800" i="1" dirty="0">
                <a:solidFill>
                  <a:schemeClr val="tx1"/>
                </a:solidFill>
              </a:rPr>
              <a:t>giunzioni ancoranti</a:t>
            </a:r>
            <a:r>
              <a:rPr lang="it-IT" sz="1800" dirty="0">
                <a:solidFill>
                  <a:schemeClr val="tx1"/>
                </a:solidFill>
              </a:rPr>
              <a:t>. Questo tipo di giunzioni non influenza il passaggio di materiali e sono di due tipi:</a:t>
            </a:r>
          </a:p>
          <a:p>
            <a:pPr algn="just"/>
            <a:endParaRPr lang="it-IT" sz="1800" dirty="0">
              <a:solidFill>
                <a:schemeClr val="tx1"/>
              </a:solidFill>
            </a:endParaRPr>
          </a:p>
          <a:p>
            <a:pPr marL="285750" indent="-285750" algn="just">
              <a:buFontTx/>
              <a:buChar char="-"/>
            </a:pPr>
            <a:r>
              <a:rPr lang="it-IT" sz="1800" dirty="0">
                <a:solidFill>
                  <a:schemeClr val="tx1"/>
                </a:solidFill>
              </a:rPr>
              <a:t>Desmosomi,</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Giunzioni aderenti.</a:t>
            </a:r>
          </a:p>
          <a:p>
            <a:pPr algn="just"/>
            <a:endParaRPr lang="it-IT" sz="1800" dirty="0">
              <a:solidFill>
                <a:schemeClr val="tx1"/>
              </a:solidFill>
            </a:endParaRPr>
          </a:p>
          <a:p>
            <a:pPr algn="just"/>
            <a:endParaRPr lang="it-IT" sz="1800" dirty="0">
              <a:solidFill>
                <a:schemeClr val="tx1"/>
              </a:solidFill>
            </a:endParaRPr>
          </a:p>
          <a:p>
            <a:pPr marL="285750" indent="-285750" algn="just">
              <a:buFontTx/>
              <a:buChar char="-"/>
            </a:pPr>
            <a:endParaRPr lang="en-GB" sz="1800" dirty="0">
              <a:solidFill>
                <a:schemeClr val="tx1"/>
              </a:solidFill>
            </a:endParaRPr>
          </a:p>
        </p:txBody>
      </p:sp>
      <p:sp>
        <p:nvSpPr>
          <p:cNvPr id="2" name="Rettangolo 1">
            <a:extLst>
              <a:ext uri="{FF2B5EF4-FFF2-40B4-BE49-F238E27FC236}">
                <a16:creationId xmlns:a16="http://schemas.microsoft.com/office/drawing/2014/main" id="{28E1B7B7-06DD-40D3-ABF4-6C7E1E61574F}"/>
              </a:ext>
            </a:extLst>
          </p:cNvPr>
          <p:cNvSpPr/>
          <p:nvPr/>
        </p:nvSpPr>
        <p:spPr bwMode="auto">
          <a:xfrm>
            <a:off x="5076056" y="2708920"/>
            <a:ext cx="792088" cy="12961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400" b="0" i="0" u="none" strike="noStrike" cap="none" normalizeH="0" baseline="0">
              <a:ln>
                <a:noFill/>
              </a:ln>
              <a:solidFill>
                <a:schemeClr val="bg1"/>
              </a:solidFill>
              <a:effectLst/>
              <a:latin typeface="Arial" charset="0"/>
              <a:ea typeface="ＭＳ Ｐゴシック" pitchFamily="34" charset="-128"/>
            </a:endParaRPr>
          </a:p>
        </p:txBody>
      </p:sp>
    </p:spTree>
    <p:extLst>
      <p:ext uri="{BB962C8B-B14F-4D97-AF65-F5344CB8AC3E}">
        <p14:creationId xmlns:p14="http://schemas.microsoft.com/office/powerpoint/2010/main" val="473548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egnaposto contenuto 2">
            <a:extLst>
              <a:ext uri="{FF2B5EF4-FFF2-40B4-BE49-F238E27FC236}">
                <a16:creationId xmlns:a16="http://schemas.microsoft.com/office/drawing/2014/main" id="{B19839C2-5EC0-4F28-B04C-65E8614C9E0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9952" t="49276" r="33446" b="22692"/>
          <a:stretch/>
        </p:blipFill>
        <p:spPr>
          <a:xfrm>
            <a:off x="5227021" y="2708920"/>
            <a:ext cx="3809475" cy="3312368"/>
          </a:xfrm>
        </p:spPr>
      </p:pic>
      <p:pic>
        <p:nvPicPr>
          <p:cNvPr id="3" name="Segnaposto contenuto 2">
            <a:extLst>
              <a:ext uri="{FF2B5EF4-FFF2-40B4-BE49-F238E27FC236}">
                <a16:creationId xmlns:a16="http://schemas.microsoft.com/office/drawing/2014/main" id="{2D5C93C6-C792-417E-918D-DA5E35D7C84E}"/>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EF191F8-E3D9-4672-B34A-FDCD49771F6F}"/>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9262771-152D-4B48-869A-E7D2DA377596}"/>
              </a:ext>
            </a:extLst>
          </p:cNvPr>
          <p:cNvSpPr txBox="1"/>
          <p:nvPr/>
        </p:nvSpPr>
        <p:spPr>
          <a:xfrm>
            <a:off x="3069025" y="611396"/>
            <a:ext cx="3005951" cy="369332"/>
          </a:xfrm>
          <a:prstGeom prst="rect">
            <a:avLst/>
          </a:prstGeom>
          <a:noFill/>
        </p:spPr>
        <p:txBody>
          <a:bodyPr wrap="none" rtlCol="0">
            <a:spAutoFit/>
          </a:bodyPr>
          <a:lstStyle/>
          <a:p>
            <a:r>
              <a:rPr lang="it-IT" sz="1800" dirty="0">
                <a:solidFill>
                  <a:schemeClr val="tx1"/>
                </a:solidFill>
              </a:rPr>
              <a:t>Giunzioni cellulari ancoranti</a:t>
            </a:r>
            <a:endParaRPr lang="en-GB" sz="1800" dirty="0">
              <a:solidFill>
                <a:schemeClr val="tx1"/>
              </a:solidFill>
            </a:endParaRPr>
          </a:p>
        </p:txBody>
      </p:sp>
      <p:sp>
        <p:nvSpPr>
          <p:cNvPr id="8" name="CasellaDiTesto 7">
            <a:extLst>
              <a:ext uri="{FF2B5EF4-FFF2-40B4-BE49-F238E27FC236}">
                <a16:creationId xmlns:a16="http://schemas.microsoft.com/office/drawing/2014/main" id="{4340ED96-FAB0-4CA0-BE6D-E700D909D09B}"/>
              </a:ext>
            </a:extLst>
          </p:cNvPr>
          <p:cNvSpPr txBox="1"/>
          <p:nvPr/>
        </p:nvSpPr>
        <p:spPr>
          <a:xfrm>
            <a:off x="35496" y="1484784"/>
            <a:ext cx="9001000" cy="646331"/>
          </a:xfrm>
          <a:prstGeom prst="rect">
            <a:avLst/>
          </a:prstGeom>
          <a:noFill/>
        </p:spPr>
        <p:txBody>
          <a:bodyPr wrap="square" rtlCol="0">
            <a:spAutoFit/>
          </a:bodyPr>
          <a:lstStyle/>
          <a:p>
            <a:pPr algn="just"/>
            <a:r>
              <a:rPr lang="it-IT" sz="1800" dirty="0">
                <a:solidFill>
                  <a:schemeClr val="tx1"/>
                </a:solidFill>
              </a:rPr>
              <a:t>I </a:t>
            </a:r>
            <a:r>
              <a:rPr lang="it-IT" sz="1800" b="1" dirty="0">
                <a:solidFill>
                  <a:schemeClr val="tx1"/>
                </a:solidFill>
              </a:rPr>
              <a:t>desmosomi</a:t>
            </a:r>
            <a:r>
              <a:rPr lang="it-IT" sz="1800" dirty="0">
                <a:solidFill>
                  <a:schemeClr val="tx1"/>
                </a:solidFill>
              </a:rPr>
              <a:t> sono punti di aggancio tra cellule in modo da formare strati resistenti, ma che comunque risultano in grado di far passare delle sostanze.</a:t>
            </a:r>
          </a:p>
        </p:txBody>
      </p:sp>
      <p:sp>
        <p:nvSpPr>
          <p:cNvPr id="9" name="CasellaDiTesto 8">
            <a:extLst>
              <a:ext uri="{FF2B5EF4-FFF2-40B4-BE49-F238E27FC236}">
                <a16:creationId xmlns:a16="http://schemas.microsoft.com/office/drawing/2014/main" id="{C1FCCF62-9C7D-45D6-A64F-4E486469AE56}"/>
              </a:ext>
            </a:extLst>
          </p:cNvPr>
          <p:cNvSpPr txBox="1"/>
          <p:nvPr/>
        </p:nvSpPr>
        <p:spPr>
          <a:xfrm>
            <a:off x="35495" y="2708920"/>
            <a:ext cx="5191525" cy="2308324"/>
          </a:xfrm>
          <a:prstGeom prst="rect">
            <a:avLst/>
          </a:prstGeom>
          <a:noFill/>
        </p:spPr>
        <p:txBody>
          <a:bodyPr wrap="square">
            <a:spAutoFit/>
          </a:bodyPr>
          <a:lstStyle/>
          <a:p>
            <a:pPr algn="just"/>
            <a:r>
              <a:rPr lang="it-IT" sz="1800" dirty="0">
                <a:solidFill>
                  <a:schemeClr val="tx1"/>
                </a:solidFill>
              </a:rPr>
              <a:t>Un desmosoma è costituito da regioni di </a:t>
            </a:r>
            <a:r>
              <a:rPr lang="it-IT" sz="1800" b="1" dirty="0">
                <a:solidFill>
                  <a:schemeClr val="tx1"/>
                </a:solidFill>
              </a:rPr>
              <a:t>materiale denso </a:t>
            </a:r>
            <a:r>
              <a:rPr lang="it-IT" sz="1800" dirty="0">
                <a:solidFill>
                  <a:schemeClr val="tx1"/>
                </a:solidFill>
              </a:rPr>
              <a:t>associato al </a:t>
            </a:r>
            <a:r>
              <a:rPr lang="it-IT" sz="1800" b="1" dirty="0">
                <a:solidFill>
                  <a:schemeClr val="tx1"/>
                </a:solidFill>
              </a:rPr>
              <a:t>lato </a:t>
            </a:r>
            <a:r>
              <a:rPr lang="it-IT" sz="1800" b="1" dirty="0" err="1">
                <a:solidFill>
                  <a:schemeClr val="tx1"/>
                </a:solidFill>
              </a:rPr>
              <a:t>citosolico</a:t>
            </a:r>
            <a:r>
              <a:rPr lang="it-IT" sz="1800" b="1" dirty="0">
                <a:solidFill>
                  <a:schemeClr val="tx1"/>
                </a:solidFill>
              </a:rPr>
              <a:t> </a:t>
            </a:r>
            <a:r>
              <a:rPr lang="it-IT" sz="1800" dirty="0">
                <a:solidFill>
                  <a:schemeClr val="tx1"/>
                </a:solidFill>
              </a:rPr>
              <a:t>delle membrane delle cellule adiacenti e da </a:t>
            </a:r>
            <a:r>
              <a:rPr lang="it-IT" sz="1800" b="1" dirty="0">
                <a:solidFill>
                  <a:schemeClr val="tx1"/>
                </a:solidFill>
              </a:rPr>
              <a:t>filamenti proteici che li congiungono</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Sono ancorati al sistema intracellulare dai filamenti intermedi per poter distribuire lo stress meccanico.</a:t>
            </a:r>
          </a:p>
        </p:txBody>
      </p:sp>
      <p:sp>
        <p:nvSpPr>
          <p:cNvPr id="10" name="Rettangolo 9">
            <a:extLst>
              <a:ext uri="{FF2B5EF4-FFF2-40B4-BE49-F238E27FC236}">
                <a16:creationId xmlns:a16="http://schemas.microsoft.com/office/drawing/2014/main" id="{4EDD1E21-529E-438B-8FAB-88AD3857F51E}"/>
              </a:ext>
            </a:extLst>
          </p:cNvPr>
          <p:cNvSpPr/>
          <p:nvPr/>
        </p:nvSpPr>
        <p:spPr bwMode="auto">
          <a:xfrm>
            <a:off x="5220072" y="2708920"/>
            <a:ext cx="792088" cy="12961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400" b="0" i="0" u="none" strike="noStrike" cap="none" normalizeH="0" baseline="0">
              <a:ln>
                <a:noFill/>
              </a:ln>
              <a:solidFill>
                <a:schemeClr val="bg1"/>
              </a:solidFill>
              <a:effectLst/>
              <a:latin typeface="Arial" charset="0"/>
              <a:ea typeface="ＭＳ Ｐゴシック" pitchFamily="34" charset="-128"/>
            </a:endParaRPr>
          </a:p>
        </p:txBody>
      </p:sp>
    </p:spTree>
    <p:extLst>
      <p:ext uri="{BB962C8B-B14F-4D97-AF65-F5344CB8AC3E}">
        <p14:creationId xmlns:p14="http://schemas.microsoft.com/office/powerpoint/2010/main" val="256839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2">
            <a:extLst>
              <a:ext uri="{FF2B5EF4-FFF2-40B4-BE49-F238E27FC236}">
                <a16:creationId xmlns:a16="http://schemas.microsoft.com/office/drawing/2014/main" id="{EBF722A1-C861-4687-B7C9-F96DB9B03BDD}"/>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381" r="4570" b="18689"/>
          <a:stretch/>
        </p:blipFill>
        <p:spPr>
          <a:xfrm>
            <a:off x="4355975" y="1700351"/>
            <a:ext cx="4680520" cy="4386213"/>
          </a:xfrm>
        </p:spPr>
      </p:pic>
      <p:sp>
        <p:nvSpPr>
          <p:cNvPr id="3" name="CasellaDiTesto 1">
            <a:extLst>
              <a:ext uri="{FF2B5EF4-FFF2-40B4-BE49-F238E27FC236}">
                <a16:creationId xmlns:a16="http://schemas.microsoft.com/office/drawing/2014/main" id="{38EE685E-26BF-4E03-B409-7BD48932835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pic>
        <p:nvPicPr>
          <p:cNvPr id="4" name="Segnaposto contenuto 2">
            <a:extLst>
              <a:ext uri="{FF2B5EF4-FFF2-40B4-BE49-F238E27FC236}">
                <a16:creationId xmlns:a16="http://schemas.microsoft.com/office/drawing/2014/main" id="{F643A93E-1E44-43A1-9C45-0D8FE5CDA304}"/>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FF991D87-DBE1-46D7-9A53-0C6A51C74F71}"/>
              </a:ext>
            </a:extLst>
          </p:cNvPr>
          <p:cNvSpPr txBox="1"/>
          <p:nvPr/>
        </p:nvSpPr>
        <p:spPr>
          <a:xfrm>
            <a:off x="3210089" y="611396"/>
            <a:ext cx="2723823" cy="369332"/>
          </a:xfrm>
          <a:prstGeom prst="rect">
            <a:avLst/>
          </a:prstGeom>
          <a:noFill/>
        </p:spPr>
        <p:txBody>
          <a:bodyPr wrap="none" rtlCol="0">
            <a:spAutoFit/>
          </a:bodyPr>
          <a:lstStyle/>
          <a:p>
            <a:r>
              <a:rPr lang="it-IT" sz="1800" dirty="0">
                <a:solidFill>
                  <a:schemeClr val="tx1"/>
                </a:solidFill>
              </a:rPr>
              <a:t>Modello a mosaico fluido</a:t>
            </a:r>
            <a:endParaRPr lang="en-GB" sz="1800" dirty="0">
              <a:solidFill>
                <a:schemeClr val="tx1"/>
              </a:solidFill>
            </a:endParaRPr>
          </a:p>
        </p:txBody>
      </p:sp>
      <p:sp>
        <p:nvSpPr>
          <p:cNvPr id="6" name="CasellaDiTesto 5">
            <a:extLst>
              <a:ext uri="{FF2B5EF4-FFF2-40B4-BE49-F238E27FC236}">
                <a16:creationId xmlns:a16="http://schemas.microsoft.com/office/drawing/2014/main" id="{3B5EBC3D-A058-4F0B-9721-FFA7524DA792}"/>
              </a:ext>
            </a:extLst>
          </p:cNvPr>
          <p:cNvSpPr txBox="1"/>
          <p:nvPr/>
        </p:nvSpPr>
        <p:spPr>
          <a:xfrm>
            <a:off x="0" y="1331019"/>
            <a:ext cx="9144000" cy="646331"/>
          </a:xfrm>
          <a:prstGeom prst="rect">
            <a:avLst/>
          </a:prstGeom>
          <a:noFill/>
        </p:spPr>
        <p:txBody>
          <a:bodyPr wrap="square" rtlCol="0">
            <a:spAutoFit/>
          </a:bodyPr>
          <a:lstStyle/>
          <a:p>
            <a:r>
              <a:rPr lang="it-IT" sz="1800" dirty="0">
                <a:solidFill>
                  <a:schemeClr val="tx1"/>
                </a:solidFill>
              </a:rPr>
              <a:t>Di fronte ad un sistema complesso è importante poter modellizzare*. Negli anni ’50 la microscopia elettronica permette le prime misure.</a:t>
            </a:r>
            <a:endParaRPr lang="en-GB" sz="1800" dirty="0">
              <a:solidFill>
                <a:schemeClr val="tx1"/>
              </a:solidFill>
            </a:endParaRPr>
          </a:p>
        </p:txBody>
      </p:sp>
      <p:sp>
        <p:nvSpPr>
          <p:cNvPr id="5" name="CasellaDiTesto 4">
            <a:extLst>
              <a:ext uri="{FF2B5EF4-FFF2-40B4-BE49-F238E27FC236}">
                <a16:creationId xmlns:a16="http://schemas.microsoft.com/office/drawing/2014/main" id="{2E8ED2FB-AAE7-49FA-8571-10809CF9B354}"/>
              </a:ext>
            </a:extLst>
          </p:cNvPr>
          <p:cNvSpPr txBox="1"/>
          <p:nvPr/>
        </p:nvSpPr>
        <p:spPr>
          <a:xfrm>
            <a:off x="107505" y="2130742"/>
            <a:ext cx="4248470" cy="2862322"/>
          </a:xfrm>
          <a:prstGeom prst="rect">
            <a:avLst/>
          </a:prstGeom>
          <a:noFill/>
        </p:spPr>
        <p:txBody>
          <a:bodyPr wrap="square" rtlCol="0">
            <a:spAutoFit/>
          </a:bodyPr>
          <a:lstStyle/>
          <a:p>
            <a:pPr algn="just"/>
            <a:r>
              <a:rPr lang="it-IT" sz="1800" dirty="0">
                <a:solidFill>
                  <a:schemeClr val="tx1"/>
                </a:solidFill>
              </a:rPr>
              <a:t>Si osservano strutture regolari di 10 nm di spessore, contrariamente a quanto ci si aspettava per via delle proteine di membrana.</a:t>
            </a:r>
          </a:p>
          <a:p>
            <a:pPr algn="just"/>
            <a:endParaRPr lang="it-IT" sz="1800" dirty="0">
              <a:solidFill>
                <a:schemeClr val="tx1"/>
              </a:solidFill>
            </a:endParaRPr>
          </a:p>
          <a:p>
            <a:pPr algn="just"/>
            <a:r>
              <a:rPr lang="it-IT" sz="1800" dirty="0">
                <a:solidFill>
                  <a:schemeClr val="tx1"/>
                </a:solidFill>
              </a:rPr>
              <a:t>Studi successivi mostrarono come queste potessero alternativamente trovarsi da una parte o l’altra della membrana  estendendosi attraverso il doppio strato.</a:t>
            </a:r>
            <a:endParaRPr lang="en-GB" sz="1800" dirty="0">
              <a:solidFill>
                <a:schemeClr val="tx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6EF191F8-E3D9-4672-B34A-FDCD49771F6F}"/>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9262771-152D-4B48-869A-E7D2DA377596}"/>
              </a:ext>
            </a:extLst>
          </p:cNvPr>
          <p:cNvSpPr txBox="1"/>
          <p:nvPr/>
        </p:nvSpPr>
        <p:spPr>
          <a:xfrm>
            <a:off x="3069025" y="611396"/>
            <a:ext cx="3005951" cy="369332"/>
          </a:xfrm>
          <a:prstGeom prst="rect">
            <a:avLst/>
          </a:prstGeom>
          <a:noFill/>
        </p:spPr>
        <p:txBody>
          <a:bodyPr wrap="none" rtlCol="0">
            <a:spAutoFit/>
          </a:bodyPr>
          <a:lstStyle/>
          <a:p>
            <a:r>
              <a:rPr lang="it-IT" sz="1800" dirty="0">
                <a:solidFill>
                  <a:schemeClr val="tx1"/>
                </a:solidFill>
              </a:rPr>
              <a:t>Giunzioni cellulari ancoranti</a:t>
            </a:r>
            <a:endParaRPr lang="en-GB" sz="1800" dirty="0">
              <a:solidFill>
                <a:schemeClr val="tx1"/>
              </a:solidFill>
            </a:endParaRPr>
          </a:p>
        </p:txBody>
      </p:sp>
      <p:sp>
        <p:nvSpPr>
          <p:cNvPr id="8" name="CasellaDiTesto 7">
            <a:extLst>
              <a:ext uri="{FF2B5EF4-FFF2-40B4-BE49-F238E27FC236}">
                <a16:creationId xmlns:a16="http://schemas.microsoft.com/office/drawing/2014/main" id="{4340ED96-FAB0-4CA0-BE6D-E700D909D09B}"/>
              </a:ext>
            </a:extLst>
          </p:cNvPr>
          <p:cNvSpPr txBox="1"/>
          <p:nvPr/>
        </p:nvSpPr>
        <p:spPr>
          <a:xfrm>
            <a:off x="35496" y="2084655"/>
            <a:ext cx="9001000" cy="1477328"/>
          </a:xfrm>
          <a:prstGeom prst="rect">
            <a:avLst/>
          </a:prstGeom>
          <a:noFill/>
        </p:spPr>
        <p:txBody>
          <a:bodyPr wrap="square" rtlCol="0">
            <a:spAutoFit/>
          </a:bodyPr>
          <a:lstStyle/>
          <a:p>
            <a:pPr algn="just"/>
            <a:r>
              <a:rPr lang="it-IT" sz="1800" dirty="0">
                <a:solidFill>
                  <a:schemeClr val="tx1"/>
                </a:solidFill>
              </a:rPr>
              <a:t>Le </a:t>
            </a:r>
            <a:r>
              <a:rPr lang="it-IT" sz="1800" b="1" dirty="0">
                <a:solidFill>
                  <a:schemeClr val="tx1"/>
                </a:solidFill>
              </a:rPr>
              <a:t>giunzioni aderenti cementano</a:t>
            </a:r>
            <a:r>
              <a:rPr lang="it-IT" sz="1800" dirty="0">
                <a:solidFill>
                  <a:schemeClr val="tx1"/>
                </a:solidFill>
              </a:rPr>
              <a:t> le cellule limitrofe grazie a proteine, le </a:t>
            </a:r>
            <a:r>
              <a:rPr lang="it-IT" sz="1800" b="1" dirty="0" err="1">
                <a:solidFill>
                  <a:schemeClr val="tx1"/>
                </a:solidFill>
              </a:rPr>
              <a:t>caderine</a:t>
            </a:r>
            <a:r>
              <a:rPr lang="it-IT" sz="1800" dirty="0">
                <a:solidFill>
                  <a:schemeClr val="tx1"/>
                </a:solidFill>
              </a:rPr>
              <a:t>, che si connettono al citoscheletro mediante una vera e propria cintura.</a:t>
            </a:r>
          </a:p>
          <a:p>
            <a:pPr algn="just"/>
            <a:endParaRPr lang="it-IT" sz="1800" dirty="0">
              <a:solidFill>
                <a:schemeClr val="tx1"/>
              </a:solidFill>
            </a:endParaRPr>
          </a:p>
          <a:p>
            <a:pPr algn="just"/>
            <a:r>
              <a:rPr lang="it-IT" sz="1800" dirty="0">
                <a:solidFill>
                  <a:schemeClr val="tx1"/>
                </a:solidFill>
              </a:rPr>
              <a:t>Dato che ricoprono la superficie delle cellule, le </a:t>
            </a:r>
            <a:r>
              <a:rPr lang="it-IT" sz="1800" dirty="0" err="1">
                <a:solidFill>
                  <a:schemeClr val="tx1"/>
                </a:solidFill>
              </a:rPr>
              <a:t>caderine</a:t>
            </a:r>
            <a:r>
              <a:rPr lang="it-IT" sz="1800" dirty="0">
                <a:solidFill>
                  <a:schemeClr val="tx1"/>
                </a:solidFill>
              </a:rPr>
              <a:t> rappresentano un sistema potenziale per la trasmissione dei segnali dall’esterno all’interno della cellula. </a:t>
            </a:r>
          </a:p>
        </p:txBody>
      </p:sp>
    </p:spTree>
    <p:extLst>
      <p:ext uri="{BB962C8B-B14F-4D97-AF65-F5344CB8AC3E}">
        <p14:creationId xmlns:p14="http://schemas.microsoft.com/office/powerpoint/2010/main" val="1420337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6EF191F8-E3D9-4672-B34A-FDCD49771F6F}"/>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39262771-152D-4B48-869A-E7D2DA377596}"/>
              </a:ext>
            </a:extLst>
          </p:cNvPr>
          <p:cNvSpPr txBox="1"/>
          <p:nvPr/>
        </p:nvSpPr>
        <p:spPr>
          <a:xfrm>
            <a:off x="3184441" y="611396"/>
            <a:ext cx="2775119" cy="369332"/>
          </a:xfrm>
          <a:prstGeom prst="rect">
            <a:avLst/>
          </a:prstGeom>
          <a:noFill/>
        </p:spPr>
        <p:txBody>
          <a:bodyPr wrap="none" rtlCol="0">
            <a:spAutoFit/>
          </a:bodyPr>
          <a:lstStyle/>
          <a:p>
            <a:r>
              <a:rPr lang="it-IT" sz="1800" dirty="0">
                <a:solidFill>
                  <a:schemeClr val="tx1"/>
                </a:solidFill>
              </a:rPr>
              <a:t>Giunzioni cellulari serrate</a:t>
            </a:r>
            <a:endParaRPr lang="en-GB" sz="1800" dirty="0">
              <a:solidFill>
                <a:schemeClr val="tx1"/>
              </a:solidFill>
            </a:endParaRPr>
          </a:p>
        </p:txBody>
      </p:sp>
      <p:sp>
        <p:nvSpPr>
          <p:cNvPr id="8" name="CasellaDiTesto 7">
            <a:extLst>
              <a:ext uri="{FF2B5EF4-FFF2-40B4-BE49-F238E27FC236}">
                <a16:creationId xmlns:a16="http://schemas.microsoft.com/office/drawing/2014/main" id="{4340ED96-FAB0-4CA0-BE6D-E700D909D09B}"/>
              </a:ext>
            </a:extLst>
          </p:cNvPr>
          <p:cNvSpPr txBox="1"/>
          <p:nvPr/>
        </p:nvSpPr>
        <p:spPr>
          <a:xfrm>
            <a:off x="35496" y="1268760"/>
            <a:ext cx="9001000" cy="923330"/>
          </a:xfrm>
          <a:prstGeom prst="rect">
            <a:avLst/>
          </a:prstGeom>
          <a:noFill/>
        </p:spPr>
        <p:txBody>
          <a:bodyPr wrap="square" rtlCol="0">
            <a:spAutoFit/>
          </a:bodyPr>
          <a:lstStyle/>
          <a:p>
            <a:pPr algn="just"/>
            <a:r>
              <a:rPr lang="it-IT" sz="1800" dirty="0">
                <a:solidFill>
                  <a:schemeClr val="tx1"/>
                </a:solidFill>
              </a:rPr>
              <a:t>Le </a:t>
            </a:r>
            <a:r>
              <a:rPr lang="it-IT" sz="1800" b="1" dirty="0">
                <a:solidFill>
                  <a:schemeClr val="tx1"/>
                </a:solidFill>
              </a:rPr>
              <a:t>giunzioni serrate </a:t>
            </a:r>
            <a:r>
              <a:rPr lang="it-IT" sz="1800" dirty="0">
                <a:solidFill>
                  <a:schemeClr val="tx1"/>
                </a:solidFill>
              </a:rPr>
              <a:t>(tight </a:t>
            </a:r>
            <a:r>
              <a:rPr lang="it-IT" sz="1800" dirty="0" err="1">
                <a:solidFill>
                  <a:schemeClr val="tx1"/>
                </a:solidFill>
              </a:rPr>
              <a:t>junction</a:t>
            </a:r>
            <a:r>
              <a:rPr lang="it-IT" sz="1800" dirty="0">
                <a:solidFill>
                  <a:schemeClr val="tx1"/>
                </a:solidFill>
              </a:rPr>
              <a:t>) sono aree di connessione tra le membrane di cellule adiacenti, e sono così strette che gli </a:t>
            </a:r>
            <a:r>
              <a:rPr lang="it-IT" sz="1800" b="1" dirty="0">
                <a:solidFill>
                  <a:schemeClr val="tx1"/>
                </a:solidFill>
              </a:rPr>
              <a:t>spazi </a:t>
            </a:r>
            <a:r>
              <a:rPr lang="it-IT" sz="1800" b="1" dirty="0" err="1">
                <a:solidFill>
                  <a:schemeClr val="tx1"/>
                </a:solidFill>
              </a:rPr>
              <a:t>intrercellulari</a:t>
            </a:r>
            <a:r>
              <a:rPr lang="it-IT" sz="1800" b="1" dirty="0">
                <a:solidFill>
                  <a:schemeClr val="tx1"/>
                </a:solidFill>
              </a:rPr>
              <a:t> scompaiono completamente</a:t>
            </a:r>
            <a:r>
              <a:rPr lang="it-IT" sz="1800" dirty="0">
                <a:solidFill>
                  <a:schemeClr val="tx1"/>
                </a:solidFill>
              </a:rPr>
              <a:t>. </a:t>
            </a:r>
          </a:p>
        </p:txBody>
      </p:sp>
      <p:pic>
        <p:nvPicPr>
          <p:cNvPr id="6" name="Segnaposto contenuto 2">
            <a:extLst>
              <a:ext uri="{FF2B5EF4-FFF2-40B4-BE49-F238E27FC236}">
                <a16:creationId xmlns:a16="http://schemas.microsoft.com/office/drawing/2014/main" id="{3C37C210-1C66-43C9-B647-D676A0662BF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227" t="32907" r="64023" b="37842"/>
          <a:stretch/>
        </p:blipFill>
        <p:spPr>
          <a:xfrm>
            <a:off x="5796136" y="2204864"/>
            <a:ext cx="3096344" cy="3456384"/>
          </a:xfrm>
        </p:spPr>
      </p:pic>
      <p:sp>
        <p:nvSpPr>
          <p:cNvPr id="2" name="Rettangolo 1">
            <a:extLst>
              <a:ext uri="{FF2B5EF4-FFF2-40B4-BE49-F238E27FC236}">
                <a16:creationId xmlns:a16="http://schemas.microsoft.com/office/drawing/2014/main" id="{AB1620C3-5247-4903-9848-D1B06F6A227F}"/>
              </a:ext>
            </a:extLst>
          </p:cNvPr>
          <p:cNvSpPr/>
          <p:nvPr/>
        </p:nvSpPr>
        <p:spPr bwMode="auto">
          <a:xfrm>
            <a:off x="7956376" y="5877272"/>
            <a:ext cx="864096" cy="1440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400" b="0" i="0" u="none" strike="noStrike" cap="none" normalizeH="0" baseline="0">
              <a:ln>
                <a:noFill/>
              </a:ln>
              <a:solidFill>
                <a:schemeClr val="bg1"/>
              </a:solidFill>
              <a:effectLst/>
              <a:latin typeface="Arial" charset="0"/>
              <a:ea typeface="ＭＳ Ｐゴシック" pitchFamily="34" charset="-128"/>
            </a:endParaRPr>
          </a:p>
        </p:txBody>
      </p:sp>
      <p:sp>
        <p:nvSpPr>
          <p:cNvPr id="9" name="CasellaDiTesto 8">
            <a:extLst>
              <a:ext uri="{FF2B5EF4-FFF2-40B4-BE49-F238E27FC236}">
                <a16:creationId xmlns:a16="http://schemas.microsoft.com/office/drawing/2014/main" id="{A73DFA32-CA97-43BA-9755-DD148ABE7F22}"/>
              </a:ext>
            </a:extLst>
          </p:cNvPr>
          <p:cNvSpPr txBox="1"/>
          <p:nvPr/>
        </p:nvSpPr>
        <p:spPr>
          <a:xfrm>
            <a:off x="-9236" y="2276872"/>
            <a:ext cx="5805372" cy="3416320"/>
          </a:xfrm>
          <a:prstGeom prst="rect">
            <a:avLst/>
          </a:prstGeom>
          <a:noFill/>
        </p:spPr>
        <p:txBody>
          <a:bodyPr wrap="square">
            <a:spAutoFit/>
          </a:bodyPr>
          <a:lstStyle/>
          <a:p>
            <a:pPr algn="just"/>
            <a:r>
              <a:rPr lang="it-IT" sz="1800" dirty="0">
                <a:solidFill>
                  <a:schemeClr val="tx1"/>
                </a:solidFill>
              </a:rPr>
              <a:t>In realtà, analisi al microscopio elettronico mostrano come la </a:t>
            </a:r>
            <a:r>
              <a:rPr lang="it-IT" sz="1800" b="1" dirty="0">
                <a:solidFill>
                  <a:schemeClr val="tx1"/>
                </a:solidFill>
              </a:rPr>
              <a:t>distribuzione</a:t>
            </a:r>
            <a:r>
              <a:rPr lang="it-IT" sz="1800" dirty="0">
                <a:solidFill>
                  <a:schemeClr val="tx1"/>
                </a:solidFill>
              </a:rPr>
              <a:t> delle </a:t>
            </a:r>
            <a:r>
              <a:rPr lang="it-IT" sz="1800" b="1" dirty="0">
                <a:solidFill>
                  <a:schemeClr val="tx1"/>
                </a:solidFill>
              </a:rPr>
              <a:t>proteine</a:t>
            </a:r>
            <a:r>
              <a:rPr lang="it-IT" sz="1800" dirty="0">
                <a:solidFill>
                  <a:schemeClr val="tx1"/>
                </a:solidFill>
              </a:rPr>
              <a:t> sia </a:t>
            </a:r>
            <a:r>
              <a:rPr lang="it-IT" sz="1800" b="1" dirty="0">
                <a:solidFill>
                  <a:schemeClr val="tx1"/>
                </a:solidFill>
              </a:rPr>
              <a:t>discontinua</a:t>
            </a:r>
            <a:r>
              <a:rPr lang="it-IT" sz="1800" dirty="0">
                <a:solidFill>
                  <a:schemeClr val="tx1"/>
                </a:solidFill>
              </a:rPr>
              <a:t>, e che ci sia un certo spazio interstiziale.</a:t>
            </a:r>
          </a:p>
          <a:p>
            <a:pPr algn="just"/>
            <a:endParaRPr lang="it-IT" sz="1800" dirty="0">
              <a:solidFill>
                <a:schemeClr val="tx1"/>
              </a:solidFill>
            </a:endParaRPr>
          </a:p>
          <a:p>
            <a:pPr algn="just"/>
            <a:r>
              <a:rPr lang="it-IT" sz="1800" dirty="0">
                <a:solidFill>
                  <a:schemeClr val="tx1"/>
                </a:solidFill>
              </a:rPr>
              <a:t>Questo tipo di giunzioni servono a </a:t>
            </a:r>
            <a:r>
              <a:rPr lang="it-IT" sz="1800" b="1" dirty="0">
                <a:solidFill>
                  <a:schemeClr val="tx1"/>
                </a:solidFill>
              </a:rPr>
              <a:t>sigillare</a:t>
            </a:r>
            <a:r>
              <a:rPr lang="it-IT" sz="1800" dirty="0">
                <a:solidFill>
                  <a:schemeClr val="tx1"/>
                </a:solidFill>
              </a:rPr>
              <a:t> le cavità corporee come, ad esempio, nel </a:t>
            </a:r>
            <a:r>
              <a:rPr lang="it-IT" sz="1800" b="1" dirty="0">
                <a:solidFill>
                  <a:schemeClr val="tx1"/>
                </a:solidFill>
              </a:rPr>
              <a:t>tratto intestinale</a:t>
            </a:r>
            <a:r>
              <a:rPr lang="it-IT" sz="1800" dirty="0">
                <a:solidFill>
                  <a:schemeClr val="tx1"/>
                </a:solidFill>
              </a:rPr>
              <a:t>. Questo fa si che per raggiungere l’apparato circolatorio le sostanze devono prima essere assorbite dalle cellule intestinali, filtrando così eventuali tossine e simili.</a:t>
            </a:r>
          </a:p>
          <a:p>
            <a:pPr algn="just"/>
            <a:endParaRPr lang="it-IT" sz="1800" dirty="0">
              <a:solidFill>
                <a:schemeClr val="tx1"/>
              </a:solidFill>
            </a:endParaRPr>
          </a:p>
          <a:p>
            <a:pPr algn="just"/>
            <a:r>
              <a:rPr lang="it-IT" sz="1800" dirty="0">
                <a:solidFill>
                  <a:schemeClr val="tx1"/>
                </a:solidFill>
              </a:rPr>
              <a:t>Anche la </a:t>
            </a:r>
            <a:r>
              <a:rPr lang="it-IT" sz="1800" b="1" dirty="0">
                <a:solidFill>
                  <a:schemeClr val="tx1"/>
                </a:solidFill>
              </a:rPr>
              <a:t>barriera </a:t>
            </a:r>
            <a:r>
              <a:rPr lang="it-IT" sz="1800" b="1" dirty="0" err="1">
                <a:solidFill>
                  <a:schemeClr val="tx1"/>
                </a:solidFill>
              </a:rPr>
              <a:t>emato</a:t>
            </a:r>
            <a:r>
              <a:rPr lang="it-IT" sz="1800" b="1" dirty="0">
                <a:solidFill>
                  <a:schemeClr val="tx1"/>
                </a:solidFill>
              </a:rPr>
              <a:t>-encefalica </a:t>
            </a:r>
            <a:r>
              <a:rPr lang="it-IT" sz="1800" dirty="0">
                <a:solidFill>
                  <a:schemeClr val="tx1"/>
                </a:solidFill>
              </a:rPr>
              <a:t>presenta giunzioni serrate.</a:t>
            </a:r>
          </a:p>
        </p:txBody>
      </p:sp>
      <p:pic>
        <p:nvPicPr>
          <p:cNvPr id="10" name="Segnaposto contenuto 2">
            <a:extLst>
              <a:ext uri="{FF2B5EF4-FFF2-40B4-BE49-F238E27FC236}">
                <a16:creationId xmlns:a16="http://schemas.microsoft.com/office/drawing/2014/main" id="{7967DA70-DF4D-48C6-8CB7-5587439F4364}"/>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782844"/>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83571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7F0B2B7-4FB4-42A9-9C27-2F62C1452D4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E31B3483-A2EF-4765-B8A5-216B8F3BEDAF}"/>
              </a:ext>
            </a:extLst>
          </p:cNvPr>
          <p:cNvSpPr txBox="1"/>
          <p:nvPr/>
        </p:nvSpPr>
        <p:spPr>
          <a:xfrm>
            <a:off x="3351153" y="611396"/>
            <a:ext cx="2441694" cy="369332"/>
          </a:xfrm>
          <a:prstGeom prst="rect">
            <a:avLst/>
          </a:prstGeom>
          <a:noFill/>
        </p:spPr>
        <p:txBody>
          <a:bodyPr wrap="none" rtlCol="0">
            <a:spAutoFit/>
          </a:bodyPr>
          <a:lstStyle/>
          <a:p>
            <a:r>
              <a:rPr lang="it-IT" sz="1800" dirty="0">
                <a:solidFill>
                  <a:schemeClr val="tx1"/>
                </a:solidFill>
              </a:rPr>
              <a:t>Giunzioni comunicanti</a:t>
            </a:r>
            <a:endParaRPr lang="en-GB" sz="1800" dirty="0">
              <a:solidFill>
                <a:schemeClr val="tx1"/>
              </a:solidFill>
            </a:endParaRPr>
          </a:p>
        </p:txBody>
      </p:sp>
      <p:sp>
        <p:nvSpPr>
          <p:cNvPr id="8" name="CasellaDiTesto 7">
            <a:extLst>
              <a:ext uri="{FF2B5EF4-FFF2-40B4-BE49-F238E27FC236}">
                <a16:creationId xmlns:a16="http://schemas.microsoft.com/office/drawing/2014/main" id="{7AEE20BC-38D5-4448-BB57-E9253E9B8E98}"/>
              </a:ext>
            </a:extLst>
          </p:cNvPr>
          <p:cNvSpPr txBox="1"/>
          <p:nvPr/>
        </p:nvSpPr>
        <p:spPr>
          <a:xfrm>
            <a:off x="35496" y="1268760"/>
            <a:ext cx="9001000" cy="923330"/>
          </a:xfrm>
          <a:prstGeom prst="rect">
            <a:avLst/>
          </a:prstGeom>
          <a:noFill/>
        </p:spPr>
        <p:txBody>
          <a:bodyPr wrap="square" rtlCol="0">
            <a:spAutoFit/>
          </a:bodyPr>
          <a:lstStyle/>
          <a:p>
            <a:pPr algn="just"/>
            <a:r>
              <a:rPr lang="it-IT" sz="1800" dirty="0">
                <a:solidFill>
                  <a:schemeClr val="tx1"/>
                </a:solidFill>
              </a:rPr>
              <a:t>Le </a:t>
            </a:r>
            <a:r>
              <a:rPr lang="it-IT" sz="1800" b="1" dirty="0">
                <a:solidFill>
                  <a:schemeClr val="tx1"/>
                </a:solidFill>
              </a:rPr>
              <a:t>giunzioni comunicanti </a:t>
            </a:r>
            <a:r>
              <a:rPr lang="it-IT" sz="1800" dirty="0">
                <a:solidFill>
                  <a:schemeClr val="tx1"/>
                </a:solidFill>
              </a:rPr>
              <a:t>(gap </a:t>
            </a:r>
            <a:r>
              <a:rPr lang="it-IT" sz="1800" dirty="0" err="1">
                <a:solidFill>
                  <a:schemeClr val="tx1"/>
                </a:solidFill>
              </a:rPr>
              <a:t>junction</a:t>
            </a:r>
            <a:r>
              <a:rPr lang="it-IT" sz="1800" dirty="0">
                <a:solidFill>
                  <a:schemeClr val="tx1"/>
                </a:solidFill>
              </a:rPr>
              <a:t>) sono superficialmente simili ai desmosomi (strutture non continue), ma non si limitano ad unire le membrane di due cellule contigue, ma contengono canali che mettono in comunicazione le cellule.</a:t>
            </a:r>
          </a:p>
        </p:txBody>
      </p:sp>
      <p:pic>
        <p:nvPicPr>
          <p:cNvPr id="9" name="Segnaposto contenuto 2">
            <a:extLst>
              <a:ext uri="{FF2B5EF4-FFF2-40B4-BE49-F238E27FC236}">
                <a16:creationId xmlns:a16="http://schemas.microsoft.com/office/drawing/2014/main" id="{20F90708-7819-44CF-AD33-0CC76F04210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727" t="40859" r="4523" b="35984"/>
          <a:stretch/>
        </p:blipFill>
        <p:spPr>
          <a:xfrm>
            <a:off x="5940152" y="2924944"/>
            <a:ext cx="3096344" cy="2736304"/>
          </a:xfrm>
        </p:spPr>
      </p:pic>
      <p:pic>
        <p:nvPicPr>
          <p:cNvPr id="10" name="Segnaposto contenuto 2">
            <a:extLst>
              <a:ext uri="{FF2B5EF4-FFF2-40B4-BE49-F238E27FC236}">
                <a16:creationId xmlns:a16="http://schemas.microsoft.com/office/drawing/2014/main" id="{63E1462E-1C22-4BFB-93CC-1A8C9E9B243C}"/>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15767"/>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CasellaDiTesto 10">
            <a:extLst>
              <a:ext uri="{FF2B5EF4-FFF2-40B4-BE49-F238E27FC236}">
                <a16:creationId xmlns:a16="http://schemas.microsoft.com/office/drawing/2014/main" id="{B56F512D-EC06-43E9-A0EC-07506BF91940}"/>
              </a:ext>
            </a:extLst>
          </p:cNvPr>
          <p:cNvSpPr txBox="1"/>
          <p:nvPr/>
        </p:nvSpPr>
        <p:spPr>
          <a:xfrm>
            <a:off x="-9236" y="2466762"/>
            <a:ext cx="6093404" cy="3416320"/>
          </a:xfrm>
          <a:prstGeom prst="rect">
            <a:avLst/>
          </a:prstGeom>
          <a:noFill/>
        </p:spPr>
        <p:txBody>
          <a:bodyPr wrap="square">
            <a:spAutoFit/>
          </a:bodyPr>
          <a:lstStyle/>
          <a:p>
            <a:pPr algn="just"/>
            <a:r>
              <a:rPr lang="it-IT" sz="1800" dirty="0">
                <a:solidFill>
                  <a:schemeClr val="tx1"/>
                </a:solidFill>
              </a:rPr>
              <a:t>Le giunzioni sono composte di </a:t>
            </a:r>
            <a:r>
              <a:rPr lang="it-IT" sz="1800" i="1" dirty="0" err="1">
                <a:solidFill>
                  <a:schemeClr val="tx1"/>
                </a:solidFill>
              </a:rPr>
              <a:t>connessina</a:t>
            </a:r>
            <a:r>
              <a:rPr lang="it-IT" sz="1800" dirty="0">
                <a:solidFill>
                  <a:schemeClr val="tx1"/>
                </a:solidFill>
              </a:rPr>
              <a:t>, una proteina transmembrana costituita da sei distinte catene proteiche assemblate a costituire un cilindro cavo dal diametro di 1,5 nm. Questo permette il rapido passaggio di piccole molecole.</a:t>
            </a:r>
          </a:p>
          <a:p>
            <a:pPr algn="just"/>
            <a:endParaRPr lang="it-IT" sz="1800" dirty="0">
              <a:solidFill>
                <a:schemeClr val="tx1"/>
              </a:solidFill>
            </a:endParaRPr>
          </a:p>
          <a:p>
            <a:pPr algn="just"/>
            <a:r>
              <a:rPr lang="it-IT" sz="1800" dirty="0">
                <a:solidFill>
                  <a:schemeClr val="tx1"/>
                </a:solidFill>
              </a:rPr>
              <a:t>Le giunzioni comunicanti garantiscono comunicazioni chimiche ed elettriche molto rapide grazie alla capacità di aprire e chiudere i canali, permettendo così risposte coordinate a livello tissutale, come nel caso del rilascio di insulina in cellule pancreatiche o la sincronizzazione delle cellule cardiache.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Segnaposto contenuto 2">
            <a:extLst>
              <a:ext uri="{FF2B5EF4-FFF2-40B4-BE49-F238E27FC236}">
                <a16:creationId xmlns:a16="http://schemas.microsoft.com/office/drawing/2014/main" id="{A25C4EE3-4378-463B-80CB-7C14AA07375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818" t="6559" r="8087" b="21358"/>
          <a:stretch/>
        </p:blipFill>
        <p:spPr>
          <a:xfrm>
            <a:off x="6002728" y="2348880"/>
            <a:ext cx="3011636" cy="3388090"/>
          </a:xfrm>
        </p:spPr>
      </p:pic>
      <p:pic>
        <p:nvPicPr>
          <p:cNvPr id="3" name="Segnaposto contenuto 2">
            <a:extLst>
              <a:ext uri="{FF2B5EF4-FFF2-40B4-BE49-F238E27FC236}">
                <a16:creationId xmlns:a16="http://schemas.microsoft.com/office/drawing/2014/main" id="{499A343B-F35E-4D8F-9077-8A68C0BEA389}"/>
              </a:ext>
            </a:extLst>
          </p:cNvPr>
          <p:cNvPicPr>
            <a:picLocks noChangeAspect="1"/>
          </p:cNvPicPr>
          <p:nvPr/>
        </p:nvPicPr>
        <p:blipFill rotWithShape="1">
          <a:blip r:embed="rId3">
            <a:extLst>
              <a:ext uri="{28A0092B-C50C-407E-A947-70E740481C1C}">
                <a14:useLocalDpi xmlns:a14="http://schemas.microsoft.com/office/drawing/2010/main" val="0"/>
              </a:ext>
            </a:extLst>
          </a:blip>
          <a:srcRect l="9835" t="81157" r="70982" b="5494"/>
          <a:stretch/>
        </p:blipFill>
        <p:spPr bwMode="auto">
          <a:xfrm>
            <a:off x="129636" y="5801316"/>
            <a:ext cx="975984" cy="48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87F0B2B7-4FB4-42A9-9C27-2F62C1452D49}"/>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5" name="CasellaDiTesto 4">
            <a:extLst>
              <a:ext uri="{FF2B5EF4-FFF2-40B4-BE49-F238E27FC236}">
                <a16:creationId xmlns:a16="http://schemas.microsoft.com/office/drawing/2014/main" id="{E31B3483-A2EF-4765-B8A5-216B8F3BEDAF}"/>
              </a:ext>
            </a:extLst>
          </p:cNvPr>
          <p:cNvSpPr txBox="1"/>
          <p:nvPr/>
        </p:nvSpPr>
        <p:spPr>
          <a:xfrm>
            <a:off x="3806406" y="611396"/>
            <a:ext cx="1531188" cy="369332"/>
          </a:xfrm>
          <a:prstGeom prst="rect">
            <a:avLst/>
          </a:prstGeom>
          <a:noFill/>
        </p:spPr>
        <p:txBody>
          <a:bodyPr wrap="none" rtlCol="0">
            <a:spAutoFit/>
          </a:bodyPr>
          <a:lstStyle/>
          <a:p>
            <a:r>
              <a:rPr lang="it-IT" sz="1800" dirty="0" err="1">
                <a:solidFill>
                  <a:schemeClr val="tx1"/>
                </a:solidFill>
              </a:rPr>
              <a:t>Plasmodermi</a:t>
            </a:r>
            <a:endParaRPr lang="en-GB" sz="1800" dirty="0">
              <a:solidFill>
                <a:schemeClr val="tx1"/>
              </a:solidFill>
            </a:endParaRPr>
          </a:p>
        </p:txBody>
      </p:sp>
      <p:sp>
        <p:nvSpPr>
          <p:cNvPr id="6" name="CasellaDiTesto 5">
            <a:extLst>
              <a:ext uri="{FF2B5EF4-FFF2-40B4-BE49-F238E27FC236}">
                <a16:creationId xmlns:a16="http://schemas.microsoft.com/office/drawing/2014/main" id="{17162048-F5EF-456A-8602-A6762BDADC64}"/>
              </a:ext>
            </a:extLst>
          </p:cNvPr>
          <p:cNvSpPr txBox="1"/>
          <p:nvPr/>
        </p:nvSpPr>
        <p:spPr>
          <a:xfrm>
            <a:off x="35496" y="1268760"/>
            <a:ext cx="9001000" cy="923330"/>
          </a:xfrm>
          <a:prstGeom prst="rect">
            <a:avLst/>
          </a:prstGeom>
          <a:noFill/>
        </p:spPr>
        <p:txBody>
          <a:bodyPr wrap="square" rtlCol="0">
            <a:spAutoFit/>
          </a:bodyPr>
          <a:lstStyle/>
          <a:p>
            <a:pPr algn="just"/>
            <a:r>
              <a:rPr lang="it-IT" sz="1800" dirty="0">
                <a:solidFill>
                  <a:schemeClr val="tx1"/>
                </a:solidFill>
              </a:rPr>
              <a:t>Le cellule vegetali non hanno bisogno di ricorrere a desmosomi per acquisire rigidità in quanto sono già fornite di pareti cellulari per assolvere questo compito, ma hanno </a:t>
            </a:r>
            <a:r>
              <a:rPr lang="it-IT" sz="1800" b="1" dirty="0">
                <a:solidFill>
                  <a:schemeClr val="tx1"/>
                </a:solidFill>
              </a:rPr>
              <a:t>strutture funzionalmente analoghe alle giunzioni comunicanti: i </a:t>
            </a:r>
            <a:r>
              <a:rPr lang="it-IT" sz="1800" b="1" dirty="0" err="1">
                <a:solidFill>
                  <a:schemeClr val="tx1"/>
                </a:solidFill>
              </a:rPr>
              <a:t>plasmodermi</a:t>
            </a:r>
            <a:r>
              <a:rPr lang="it-IT" sz="1800" dirty="0">
                <a:solidFill>
                  <a:schemeClr val="tx1"/>
                </a:solidFill>
              </a:rPr>
              <a:t>.</a:t>
            </a:r>
          </a:p>
        </p:txBody>
      </p:sp>
      <p:sp>
        <p:nvSpPr>
          <p:cNvPr id="7" name="CasellaDiTesto 6">
            <a:extLst>
              <a:ext uri="{FF2B5EF4-FFF2-40B4-BE49-F238E27FC236}">
                <a16:creationId xmlns:a16="http://schemas.microsoft.com/office/drawing/2014/main" id="{0751834D-C4BD-4DDA-A0E6-9FF5B04B2A66}"/>
              </a:ext>
            </a:extLst>
          </p:cNvPr>
          <p:cNvSpPr txBox="1"/>
          <p:nvPr/>
        </p:nvSpPr>
        <p:spPr>
          <a:xfrm>
            <a:off x="-9236" y="2276872"/>
            <a:ext cx="6010480" cy="3139321"/>
          </a:xfrm>
          <a:prstGeom prst="rect">
            <a:avLst/>
          </a:prstGeom>
          <a:noFill/>
        </p:spPr>
        <p:txBody>
          <a:bodyPr wrap="square">
            <a:spAutoFit/>
          </a:bodyPr>
          <a:lstStyle/>
          <a:p>
            <a:pPr algn="just"/>
            <a:r>
              <a:rPr lang="it-IT" sz="1800" dirty="0">
                <a:solidFill>
                  <a:schemeClr val="tx1"/>
                </a:solidFill>
              </a:rPr>
              <a:t>I </a:t>
            </a:r>
            <a:r>
              <a:rPr lang="it-IT" sz="1800" dirty="0" err="1">
                <a:solidFill>
                  <a:schemeClr val="tx1"/>
                </a:solidFill>
              </a:rPr>
              <a:t>plasmodermi</a:t>
            </a:r>
            <a:r>
              <a:rPr lang="it-IT" sz="1800" dirty="0">
                <a:solidFill>
                  <a:schemeClr val="tx1"/>
                </a:solidFill>
              </a:rPr>
              <a:t> sono </a:t>
            </a:r>
            <a:r>
              <a:rPr lang="it-IT" sz="1800" b="1" dirty="0">
                <a:solidFill>
                  <a:schemeClr val="tx1"/>
                </a:solidFill>
              </a:rPr>
              <a:t>canali larghi 20-40 nm </a:t>
            </a:r>
            <a:r>
              <a:rPr lang="it-IT" sz="1800" dirty="0">
                <a:solidFill>
                  <a:schemeClr val="tx1"/>
                </a:solidFill>
              </a:rPr>
              <a:t>che attraversano le pareti cellulari mettendo in comunicazione i citoplasmi di cellule adiacenti.</a:t>
            </a:r>
          </a:p>
          <a:p>
            <a:pPr algn="just"/>
            <a:endParaRPr lang="it-IT" sz="1800" dirty="0">
              <a:solidFill>
                <a:schemeClr val="tx1"/>
              </a:solidFill>
            </a:endParaRPr>
          </a:p>
          <a:p>
            <a:pPr algn="just"/>
            <a:r>
              <a:rPr lang="it-IT" sz="1800" dirty="0">
                <a:solidFill>
                  <a:schemeClr val="tx1"/>
                </a:solidFill>
              </a:rPr>
              <a:t>Si trovano strutture, detti </a:t>
            </a:r>
            <a:r>
              <a:rPr lang="it-IT" sz="1800" b="1" dirty="0" err="1">
                <a:solidFill>
                  <a:schemeClr val="tx1"/>
                </a:solidFill>
              </a:rPr>
              <a:t>desmotuboli</a:t>
            </a:r>
            <a:r>
              <a:rPr lang="it-IT" sz="1800" dirty="0">
                <a:solidFill>
                  <a:schemeClr val="tx1"/>
                </a:solidFill>
              </a:rPr>
              <a:t>, che mettono in comunicazione il </a:t>
            </a:r>
            <a:r>
              <a:rPr lang="it-IT" sz="1800" b="1" dirty="0">
                <a:solidFill>
                  <a:schemeClr val="tx1"/>
                </a:solidFill>
              </a:rPr>
              <a:t>reticolo endoplasmatico liscio</a:t>
            </a:r>
            <a:r>
              <a:rPr lang="it-IT" sz="1800" dirty="0">
                <a:solidFill>
                  <a:schemeClr val="tx1"/>
                </a:solidFill>
              </a:rPr>
              <a:t> di </a:t>
            </a:r>
            <a:r>
              <a:rPr lang="it-IT" sz="1800" b="1" dirty="0">
                <a:solidFill>
                  <a:schemeClr val="tx1"/>
                </a:solidFill>
              </a:rPr>
              <a:t>cellule contigue </a:t>
            </a:r>
            <a:r>
              <a:rPr lang="it-IT" sz="1800" dirty="0">
                <a:solidFill>
                  <a:schemeClr val="tx1"/>
                </a:solidFill>
              </a:rPr>
              <a:t>permettendo il passaggio di materia (ma non di organelli) tra queste.</a:t>
            </a:r>
          </a:p>
          <a:p>
            <a:pPr algn="just"/>
            <a:endParaRPr lang="it-IT" sz="1800" dirty="0">
              <a:solidFill>
                <a:schemeClr val="tx1"/>
              </a:solidFill>
            </a:endParaRPr>
          </a:p>
          <a:p>
            <a:pPr algn="just"/>
            <a:r>
              <a:rPr lang="it-IT" sz="1800" dirty="0">
                <a:solidFill>
                  <a:schemeClr val="tx1"/>
                </a:solidFill>
              </a:rPr>
              <a:t>Il passaggio di ioni implica che nei vegetali vi siano deboli segnali elettrici che permettano di trasferire informazione.</a:t>
            </a:r>
          </a:p>
        </p:txBody>
      </p:sp>
      <p:sp>
        <p:nvSpPr>
          <p:cNvPr id="2" name="CasellaDiTesto 1">
            <a:extLst>
              <a:ext uri="{FF2B5EF4-FFF2-40B4-BE49-F238E27FC236}">
                <a16:creationId xmlns:a16="http://schemas.microsoft.com/office/drawing/2014/main" id="{CA7A4B3A-3496-4761-B9CB-708B32D4B2AD}"/>
              </a:ext>
            </a:extLst>
          </p:cNvPr>
          <p:cNvSpPr txBox="1"/>
          <p:nvPr/>
        </p:nvSpPr>
        <p:spPr>
          <a:xfrm>
            <a:off x="1475656" y="5736970"/>
            <a:ext cx="7497565" cy="307777"/>
          </a:xfrm>
          <a:prstGeom prst="rect">
            <a:avLst/>
          </a:prstGeom>
          <a:noFill/>
        </p:spPr>
        <p:txBody>
          <a:bodyPr wrap="none" rtlCol="0">
            <a:spAutoFit/>
          </a:bodyPr>
          <a:lstStyle/>
          <a:p>
            <a:r>
              <a:rPr lang="it-IT" sz="1400" dirty="0">
                <a:solidFill>
                  <a:schemeClr val="tx1"/>
                </a:solidFill>
              </a:rPr>
              <a:t>Nota: le dimensioni non sono fisse, e vi può essere passaggio anche di particelle come virus</a:t>
            </a:r>
            <a:endParaRPr lang="en-GB" sz="1400" dirty="0">
              <a:solidFill>
                <a:schemeClr val="tx1"/>
              </a:solidFill>
            </a:endParaRPr>
          </a:p>
        </p:txBody>
      </p:sp>
    </p:spTree>
    <p:extLst>
      <p:ext uri="{BB962C8B-B14F-4D97-AF65-F5344CB8AC3E}">
        <p14:creationId xmlns:p14="http://schemas.microsoft.com/office/powerpoint/2010/main" val="279320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38EE685E-26BF-4E03-B409-7BD489328358}"/>
              </a:ext>
            </a:extLst>
          </p:cNvPr>
          <p:cNvSpPr txBox="1">
            <a:spLocks noChangeArrowheads="1"/>
          </p:cNvSpPr>
          <p:nvPr/>
        </p:nvSpPr>
        <p:spPr bwMode="auto">
          <a:xfrm>
            <a:off x="3142768" y="188640"/>
            <a:ext cx="285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Membrane Cellulari</a:t>
            </a:r>
          </a:p>
        </p:txBody>
      </p:sp>
      <p:sp>
        <p:nvSpPr>
          <p:cNvPr id="2" name="CasellaDiTesto 1">
            <a:extLst>
              <a:ext uri="{FF2B5EF4-FFF2-40B4-BE49-F238E27FC236}">
                <a16:creationId xmlns:a16="http://schemas.microsoft.com/office/drawing/2014/main" id="{FF991D87-DBE1-46D7-9A53-0C6A51C74F71}"/>
              </a:ext>
            </a:extLst>
          </p:cNvPr>
          <p:cNvSpPr txBox="1"/>
          <p:nvPr/>
        </p:nvSpPr>
        <p:spPr>
          <a:xfrm>
            <a:off x="3210089" y="611396"/>
            <a:ext cx="2723823" cy="369332"/>
          </a:xfrm>
          <a:prstGeom prst="rect">
            <a:avLst/>
          </a:prstGeom>
          <a:noFill/>
        </p:spPr>
        <p:txBody>
          <a:bodyPr wrap="none" rtlCol="0">
            <a:spAutoFit/>
          </a:bodyPr>
          <a:lstStyle/>
          <a:p>
            <a:r>
              <a:rPr lang="it-IT" sz="1800" dirty="0">
                <a:solidFill>
                  <a:schemeClr val="tx1"/>
                </a:solidFill>
              </a:rPr>
              <a:t>Modello a mosaico fluido</a:t>
            </a:r>
            <a:endParaRPr lang="en-GB" sz="1800" dirty="0">
              <a:solidFill>
                <a:schemeClr val="tx1"/>
              </a:solidFill>
            </a:endParaRPr>
          </a:p>
        </p:txBody>
      </p:sp>
      <p:sp>
        <p:nvSpPr>
          <p:cNvPr id="6" name="CasellaDiTesto 5">
            <a:extLst>
              <a:ext uri="{FF2B5EF4-FFF2-40B4-BE49-F238E27FC236}">
                <a16:creationId xmlns:a16="http://schemas.microsoft.com/office/drawing/2014/main" id="{3B5EBC3D-A058-4F0B-9721-FFA7524DA792}"/>
              </a:ext>
            </a:extLst>
          </p:cNvPr>
          <p:cNvSpPr txBox="1"/>
          <p:nvPr/>
        </p:nvSpPr>
        <p:spPr>
          <a:xfrm>
            <a:off x="0" y="1331019"/>
            <a:ext cx="9144000" cy="1200329"/>
          </a:xfrm>
          <a:prstGeom prst="rect">
            <a:avLst/>
          </a:prstGeom>
          <a:noFill/>
        </p:spPr>
        <p:txBody>
          <a:bodyPr wrap="square" rtlCol="0">
            <a:spAutoFit/>
          </a:bodyPr>
          <a:lstStyle/>
          <a:p>
            <a:r>
              <a:rPr lang="it-IT" sz="1800" dirty="0">
                <a:solidFill>
                  <a:schemeClr val="tx1"/>
                </a:solidFill>
              </a:rPr>
              <a:t>Nel 1972 S. Jonathan Singer e </a:t>
            </a:r>
            <a:r>
              <a:rPr lang="it-IT" sz="1800" dirty="0" err="1">
                <a:solidFill>
                  <a:schemeClr val="tx1"/>
                </a:solidFill>
              </a:rPr>
              <a:t>Garth</a:t>
            </a:r>
            <a:r>
              <a:rPr lang="it-IT" sz="1800" dirty="0">
                <a:solidFill>
                  <a:schemeClr val="tx1"/>
                </a:solidFill>
              </a:rPr>
              <a:t> </a:t>
            </a:r>
            <a:r>
              <a:rPr lang="it-IT" sz="1800" dirty="0" err="1">
                <a:solidFill>
                  <a:schemeClr val="tx1"/>
                </a:solidFill>
              </a:rPr>
              <a:t>Nicolson</a:t>
            </a:r>
            <a:r>
              <a:rPr lang="it-IT" sz="1800" dirty="0">
                <a:solidFill>
                  <a:schemeClr val="tx1"/>
                </a:solidFill>
              </a:rPr>
              <a:t> proposero un modello, detto a mosaico fluido, che riassunse tutte caratteristiche osservate nelle membrane cellulari: </a:t>
            </a:r>
          </a:p>
          <a:p>
            <a:endParaRPr lang="it-IT" sz="1800" dirty="0">
              <a:solidFill>
                <a:schemeClr val="tx1"/>
              </a:solidFill>
            </a:endParaRPr>
          </a:p>
          <a:p>
            <a:endParaRPr lang="en-GB" sz="1800" dirty="0">
              <a:solidFill>
                <a:schemeClr val="tx1"/>
              </a:solidFill>
            </a:endParaRPr>
          </a:p>
        </p:txBody>
      </p:sp>
      <p:pic>
        <p:nvPicPr>
          <p:cNvPr id="9" name="Segnaposto contenuto 2">
            <a:extLst>
              <a:ext uri="{FF2B5EF4-FFF2-40B4-BE49-F238E27FC236}">
                <a16:creationId xmlns:a16="http://schemas.microsoft.com/office/drawing/2014/main" id="{CAE0F1EF-26BB-442C-B0DB-8D110D026F43}"/>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t="6558" b="30703"/>
          <a:stretch/>
        </p:blipFill>
        <p:spPr>
          <a:xfrm>
            <a:off x="3210089" y="2142605"/>
            <a:ext cx="5710237" cy="3384376"/>
          </a:xfrm>
        </p:spPr>
      </p:pic>
      <p:pic>
        <p:nvPicPr>
          <p:cNvPr id="10" name="Segnaposto contenuto 2">
            <a:extLst>
              <a:ext uri="{FF2B5EF4-FFF2-40B4-BE49-F238E27FC236}">
                <a16:creationId xmlns:a16="http://schemas.microsoft.com/office/drawing/2014/main" id="{8BDECB63-B9CA-4FC4-9ACD-1B0C33D05B1E}"/>
              </a:ext>
            </a:extLst>
          </p:cNvPr>
          <p:cNvPicPr>
            <a:picLocks noChangeAspect="1"/>
          </p:cNvPicPr>
          <p:nvPr/>
        </p:nvPicPr>
        <p:blipFill rotWithShape="1">
          <a:blip r:embed="rId3">
            <a:extLst>
              <a:ext uri="{28A0092B-C50C-407E-A947-70E740481C1C}">
                <a14:useLocalDpi xmlns:a14="http://schemas.microsoft.com/office/drawing/2010/main" val="0"/>
              </a:ext>
            </a:extLst>
          </a:blip>
          <a:srcRect l="9629" t="81157" r="64170" b="9499"/>
          <a:stretch/>
        </p:blipFill>
        <p:spPr bwMode="auto">
          <a:xfrm>
            <a:off x="107505" y="5877272"/>
            <a:ext cx="1037603" cy="4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CasellaDiTesto 7">
            <a:extLst>
              <a:ext uri="{FF2B5EF4-FFF2-40B4-BE49-F238E27FC236}">
                <a16:creationId xmlns:a16="http://schemas.microsoft.com/office/drawing/2014/main" id="{C6AA1E5D-58B2-45C9-9178-20A696D18D9E}"/>
              </a:ext>
            </a:extLst>
          </p:cNvPr>
          <p:cNvSpPr txBox="1"/>
          <p:nvPr/>
        </p:nvSpPr>
        <p:spPr>
          <a:xfrm>
            <a:off x="107505" y="2403632"/>
            <a:ext cx="3047018" cy="2862322"/>
          </a:xfrm>
          <a:prstGeom prst="rect">
            <a:avLst/>
          </a:prstGeom>
          <a:noFill/>
        </p:spPr>
        <p:txBody>
          <a:bodyPr wrap="square" rtlCol="0">
            <a:spAutoFit/>
          </a:bodyPr>
          <a:lstStyle/>
          <a:p>
            <a:pPr algn="just"/>
            <a:r>
              <a:rPr lang="it-IT" sz="1800" dirty="0">
                <a:solidFill>
                  <a:schemeClr val="tx1"/>
                </a:solidFill>
              </a:rPr>
              <a:t>Doppio strato fosfolipidico  con </a:t>
            </a:r>
            <a:r>
              <a:rPr lang="it-IT" sz="1800" b="1" dirty="0">
                <a:solidFill>
                  <a:schemeClr val="tx1"/>
                </a:solidFill>
              </a:rPr>
              <a:t>proteine immerse</a:t>
            </a:r>
            <a:r>
              <a:rPr lang="it-IT" sz="1800" dirty="0">
                <a:solidFill>
                  <a:schemeClr val="tx1"/>
                </a:solidFill>
              </a:rPr>
              <a:t>, o comunque associate, analogamente alle tessere di un </a:t>
            </a:r>
            <a:r>
              <a:rPr lang="it-IT" sz="1800" b="1" dirty="0">
                <a:solidFill>
                  <a:schemeClr val="tx1"/>
                </a:solidFill>
              </a:rPr>
              <a:t>mosaico</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Le proteine non sono in ogni caso statiche, ma </a:t>
            </a:r>
            <a:r>
              <a:rPr lang="it-IT" sz="1800" b="1" dirty="0">
                <a:solidFill>
                  <a:schemeClr val="tx1"/>
                </a:solidFill>
              </a:rPr>
              <a:t>libere di traslare </a:t>
            </a:r>
            <a:r>
              <a:rPr lang="it-IT" sz="1800" dirty="0">
                <a:solidFill>
                  <a:schemeClr val="tx1"/>
                </a:solidFill>
              </a:rPr>
              <a:t>come in un </a:t>
            </a:r>
            <a:r>
              <a:rPr lang="it-IT" sz="1800" b="1" dirty="0">
                <a:solidFill>
                  <a:schemeClr val="tx1"/>
                </a:solidFill>
              </a:rPr>
              <a:t>fluido</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2655385237"/>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15876</TotalTime>
  <Words>5761</Words>
  <Application>Microsoft Office PowerPoint</Application>
  <PresentationFormat>Presentazione su schermo (4:3)</PresentationFormat>
  <Paragraphs>473</Paragraphs>
  <Slides>83</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83</vt:i4>
      </vt:variant>
    </vt:vector>
  </HeadingPairs>
  <TitlesOfParts>
    <vt:vector size="86" baseType="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Docente</cp:lastModifiedBy>
  <cp:revision>901</cp:revision>
  <cp:lastPrinted>2006-11-30T14:19:40Z</cp:lastPrinted>
  <dcterms:created xsi:type="dcterms:W3CDTF">2006-11-20T16:13:10Z</dcterms:created>
  <dcterms:modified xsi:type="dcterms:W3CDTF">2024-10-02T07:46:27Z</dcterms:modified>
</cp:coreProperties>
</file>