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969" r:id="rId3"/>
    <p:sldId id="1069" r:id="rId4"/>
    <p:sldId id="1070" r:id="rId5"/>
    <p:sldId id="1060" r:id="rId6"/>
    <p:sldId id="1071" r:id="rId7"/>
    <p:sldId id="970" r:id="rId8"/>
    <p:sldId id="1072" r:id="rId9"/>
    <p:sldId id="1061" r:id="rId10"/>
    <p:sldId id="1073" r:id="rId11"/>
    <p:sldId id="1062" r:id="rId12"/>
    <p:sldId id="978" r:id="rId13"/>
    <p:sldId id="1064" r:id="rId14"/>
    <p:sldId id="980" r:id="rId15"/>
    <p:sldId id="1074" r:id="rId16"/>
    <p:sldId id="1075" r:id="rId17"/>
    <p:sldId id="1076" r:id="rId18"/>
    <p:sldId id="1077" r:id="rId19"/>
    <p:sldId id="987" r:id="rId20"/>
    <p:sldId id="988" r:id="rId21"/>
    <p:sldId id="989" r:id="rId22"/>
    <p:sldId id="1078" r:id="rId23"/>
    <p:sldId id="1079" r:id="rId24"/>
    <p:sldId id="991" r:id="rId25"/>
    <p:sldId id="1065" r:id="rId26"/>
    <p:sldId id="997" r:id="rId27"/>
    <p:sldId id="1080" r:id="rId28"/>
    <p:sldId id="1081" r:id="rId29"/>
    <p:sldId id="1082" r:id="rId30"/>
    <p:sldId id="1083" r:id="rId31"/>
    <p:sldId id="1084" r:id="rId32"/>
    <p:sldId id="1006" r:id="rId33"/>
    <p:sldId id="1007" r:id="rId34"/>
    <p:sldId id="1008" r:id="rId35"/>
    <p:sldId id="1066" r:id="rId36"/>
    <p:sldId id="1010" r:id="rId37"/>
    <p:sldId id="1023" r:id="rId38"/>
    <p:sldId id="1085" r:id="rId39"/>
    <p:sldId id="1024" r:id="rId40"/>
    <p:sldId id="1067" r:id="rId41"/>
    <p:sldId id="1086" r:id="rId42"/>
    <p:sldId id="1087" r:id="rId43"/>
    <p:sldId id="1088" r:id="rId44"/>
    <p:sldId id="1030" r:id="rId45"/>
    <p:sldId id="1068" r:id="rId46"/>
    <p:sldId id="1089" r:id="rId47"/>
    <p:sldId id="966" r:id="rId48"/>
    <p:sldId id="967" r:id="rId49"/>
    <p:sldId id="968" r:id="rId50"/>
    <p:sldId id="1090" r:id="rId51"/>
    <p:sldId id="1091" r:id="rId52"/>
    <p:sldId id="971" r:id="rId53"/>
    <p:sldId id="972" r:id="rId54"/>
    <p:sldId id="973" r:id="rId55"/>
    <p:sldId id="974" r:id="rId56"/>
    <p:sldId id="975" r:id="rId57"/>
    <p:sldId id="976" r:id="rId58"/>
    <p:sldId id="977" r:id="rId5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FFCC99"/>
    <a:srgbClr val="A50021"/>
    <a:srgbClr val="CC0000"/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9" autoAdjust="0"/>
    <p:restoredTop sz="94660"/>
  </p:normalViewPr>
  <p:slideViewPr>
    <p:cSldViewPr>
      <p:cViewPr varScale="1">
        <p:scale>
          <a:sx n="106" d="100"/>
          <a:sy n="106" d="100"/>
        </p:scale>
        <p:origin x="204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31ECAA1-74C0-4EB6-B8B9-4781D08549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22433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Fabio Sciubba PhD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02E4796-0D3E-4F67-8AAA-75E0E52D09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22433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8/11/2011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9FCBA169-F692-40DA-83EE-6255158379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22433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191DBD6E-D704-4A08-A9F4-33C12A6834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822433"/>
                </a:solidFill>
              </a:defRPr>
            </a:lvl1pPr>
          </a:lstStyle>
          <a:p>
            <a:pPr>
              <a:defRPr/>
            </a:pPr>
            <a:fld id="{A9C57972-6B57-46D0-9579-0CAD6A4F35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7A331F04-8D3F-4FEC-B035-322816089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799CA6A8-B4A0-4B01-9847-A9C736948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94DA8B5F-67D5-4562-B030-F611F105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2A51E39-2037-4848-8729-91224CA3820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Fabio Sciubba PhD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096C177-DFB2-4601-91FA-556A90220AB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8/11/2011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CAA1DA0E-CF23-429F-B857-B70EE99FB84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B77003B-758A-4035-9EEA-A403A58E99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D86C2A6C-7ED7-4CAE-BDCB-D535805701F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9F0808B5-5DB2-4BC7-9D9B-2506C05129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B10DAA-44FE-45A9-92EA-A958D8373D1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Arial" charset="0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Arial" charset="0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Arial" charset="0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5F3FB5A-E884-4F23-9FC9-4A921C48BC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  <a:cs typeface="Arial" panose="020B0604020202020204" pitchFamily="34" charset="0"/>
              </a:rPr>
              <a:t>Fabio Sciubba PhD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76DFF533-55A9-47FC-A6B2-5E392399E3C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  <a:cs typeface="Arial" panose="020B0604020202020204" pitchFamily="34" charset="0"/>
              </a:rPr>
              <a:t>8/11/2011</a:t>
            </a:r>
          </a:p>
        </p:txBody>
      </p:sp>
      <p:sp>
        <p:nvSpPr>
          <p:cNvPr id="5124" name="Rectangle 9">
            <a:extLst>
              <a:ext uri="{FF2B5EF4-FFF2-40B4-BE49-F238E27FC236}">
                <a16:creationId xmlns:a16="http://schemas.microsoft.com/office/drawing/2014/main" id="{97D9E27A-6562-4FA3-BB95-DD134CC3F4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F7749F-5DC9-408A-9A63-C9E552E3863E}" type="slidenum">
              <a:rPr lang="it-IT" altLang="it-IT" sz="120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lang="it-IT" altLang="it-IT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5" name="Rectangle 1">
            <a:extLst>
              <a:ext uri="{FF2B5EF4-FFF2-40B4-BE49-F238E27FC236}">
                <a16:creationId xmlns:a16="http://schemas.microsoft.com/office/drawing/2014/main" id="{6BB636DB-89E4-4531-A742-77EC3D2DA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6" name="Rectangle 2">
            <a:extLst>
              <a:ext uri="{FF2B5EF4-FFF2-40B4-BE49-F238E27FC236}">
                <a16:creationId xmlns:a16="http://schemas.microsoft.com/office/drawing/2014/main" id="{402A1D14-902E-4385-9FA6-A70218FA7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3B2313D-AA01-4059-97E0-CA5F140B1B4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CA38D1-FEBC-4C8F-A2E1-EF171F4F603A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235E-106C-4A48-A0CC-5CBFFA98D1D2}" type="datetime1">
              <a:rPr lang="it-IT"/>
              <a:pPr>
                <a:defRPr/>
              </a:pPr>
              <a:t>14/11/2024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B634BD2-6B4D-4E24-9051-CC8F741D183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6D16-CB50-4AD1-8B6D-EFD55DFF26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881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E573A18-B410-4866-894A-D00F7F33AEE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B4F52F-FB71-41A7-ABB3-0F286946A9A8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8F12-069A-4ED8-B02B-82A960363A38}" type="datetime1">
              <a:rPr lang="it-IT"/>
              <a:pPr>
                <a:defRPr/>
              </a:pPr>
              <a:t>14/11/2024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28AB998-26F4-4182-B7B9-E5DDA66BCB3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0AF2E-9FCE-467F-9058-E7C6D727F7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853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3388" y="409575"/>
            <a:ext cx="1887537" cy="54530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4975" cy="54530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7510783-0828-4C46-9235-99C9F80DA63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8EBB29-7173-4BAC-A411-D8B5F8073206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12C6-920F-4A0B-BE2D-87B23E45506E}" type="datetime1">
              <a:rPr lang="it-IT"/>
              <a:pPr>
                <a:defRPr/>
              </a:pPr>
              <a:t>14/11/2024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1119231-1CEB-4008-8160-DE8A9B9365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C6F6-D296-4ED2-8408-0EF8B526D0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603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4912" cy="82391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09CA9FA-C0CF-4BEC-B54F-1224802C76D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B58951-3947-4B5D-89E9-E7D9C3F6CDAC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5679-BF1E-4B9E-B7ED-4BC1CD6EEFA3}" type="datetime1">
              <a:rPr lang="it-IT"/>
              <a:pPr>
                <a:defRPr/>
              </a:pPr>
              <a:t>14/11/2024</a:t>
            </a:fld>
            <a:endParaRPr lang="it-IT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F149E44-69AE-4D7C-8B65-2973ADB3CDF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42FC0-DABE-4025-AE5C-44946C23FC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371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3FE7F91-1F85-462B-BD82-A124E8871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16362B-8AB7-4625-BCA4-52DE7C370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74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B5885B9-D25D-47E7-9CA1-201FC84F308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64096A-4260-420D-A718-34662727CEF5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9FA2-7127-405A-8D87-F1F95429F9FB}" type="datetime1">
              <a:rPr lang="it-IT"/>
              <a:pPr>
                <a:defRPr/>
              </a:pPr>
              <a:t>14/11/2024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B405B26-920C-4086-BF70-1737924A8F0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18E1D-D321-4ACD-A0CC-47BE15FE57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838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3966475-3918-4D1D-97A5-83A64BD3BCD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269D1B-E524-4234-9A7F-C9E43D584BB8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F19A8-3DE4-4E22-B135-B00B0BA16803}" type="datetime1">
              <a:rPr lang="it-IT"/>
              <a:pPr>
                <a:defRPr/>
              </a:pPr>
              <a:t>14/11/2024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3321939-0E43-42C5-8220-2350F3F6318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5B1A1-403A-4D06-AEF4-AE441F77AE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335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0462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68875" y="1752600"/>
            <a:ext cx="3702050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F18CC77-7B00-4F7E-A0AB-698147D2F7C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B4DF7F-45DF-4E0E-8F11-1C3DA3BF082E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E2E0-FD0D-4973-A059-D1408AC5BC05}" type="datetime1">
              <a:rPr lang="it-IT"/>
              <a:pPr>
                <a:defRPr/>
              </a:pPr>
              <a:t>14/11/2024</a:t>
            </a:fld>
            <a:endParaRPr lang="it-IT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27382D4-B56A-4C8A-B95F-5FE52D4952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4D17-5C8C-47D0-B914-EA9170BC9B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984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452A67A-F9EB-49F0-89AE-0D86A4C8E42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602BA0A-A956-4870-A337-43432C35690E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F8AE2-4213-4CCF-94FC-6F433BE9CD0A}" type="datetime1">
              <a:rPr lang="it-IT"/>
              <a:pPr>
                <a:defRPr/>
              </a:pPr>
              <a:t>14/11/2024</a:t>
            </a:fld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E1673-FA00-43F7-9EE1-09443410C14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32026-A17C-4245-8168-CFBC1FABACF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846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C0CF069-01C4-4C19-A449-4B42F0AE96E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968C3C-E7FF-4CBA-B40A-EEDFBA731AC8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CF6A3-C3D7-4675-B2D3-DDC6390D772E}" type="datetime1">
              <a:rPr lang="it-IT"/>
              <a:pPr>
                <a:defRPr/>
              </a:pPr>
              <a:t>14/11/2024</a:t>
            </a:fld>
            <a:endParaRPr lang="it-IT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78A1B92-C6B4-4E5D-A83D-1A159BD4154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8B8B-FA28-4AEF-B3D1-D1B41BD792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144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C5DE2EE-C84D-4C09-BA95-BB052CD7E4C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B1F0441-9924-4F6E-BE22-BED47C0F0921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E7E18-342B-49E3-BABD-AD386D7C1068}" type="datetime1">
              <a:rPr lang="it-IT"/>
              <a:pPr>
                <a:defRPr/>
              </a:pPr>
              <a:t>14/11/2024</a:t>
            </a:fld>
            <a:endParaRPr lang="it-IT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5DF4E41-D78F-485C-8302-C8344CB80AE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63FE6-4E3B-4989-8A72-64E9A56C80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087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FE71685-A160-4D1A-AF11-81C7D1DCB08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D7FAB2-0FB8-461A-BE06-A113C8834FF3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E130-CD30-45EE-8B04-AD9360DF78B4}" type="datetime1">
              <a:rPr lang="it-IT"/>
              <a:pPr>
                <a:defRPr/>
              </a:pPr>
              <a:t>14/11/2024</a:t>
            </a:fld>
            <a:endParaRPr lang="it-IT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0A69F8-9FAB-455D-B32A-664AB3020F0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5F3F-A37F-4C57-8D47-EAB7C36195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323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88D144A-0FD4-4F55-B37C-DE88BA6DBE2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A6F89-084C-4E96-B69A-4A1FED0322CE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76099-5DAC-49CB-8BFA-CC591922B0E9}" type="datetime1">
              <a:rPr lang="it-IT"/>
              <a:pPr>
                <a:defRPr/>
              </a:pPr>
              <a:t>14/11/2024</a:t>
            </a:fld>
            <a:endParaRPr lang="it-IT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63AE4B-3ECE-4154-B76A-3847F851257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9C399-31A8-492C-AA20-E6A6376A5F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017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C345B613-4D7F-4B6D-BDD5-163F78740DC6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0"/>
            <a:ext cx="9139238" cy="757238"/>
            <a:chOff x="0" y="3840"/>
            <a:chExt cx="5757" cy="477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D0439EFB-E94F-4190-B33E-6A59CCBFF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84"/>
              <a:ext cx="5757" cy="333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07F1A47E-6061-49C8-8271-7FE6F8D11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840"/>
              <a:ext cx="4989" cy="477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AF556F5D-67DC-4B8C-AAA3-323FC799E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49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A4D69F02-1157-4AF4-8DCA-E1C47C513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4912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D4A3C4B-2834-429A-99D5-1BD733BA7F6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258888" y="6283325"/>
            <a:ext cx="504190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D16AD8-FD42-4A2B-9457-5650397D226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16675" y="6283325"/>
            <a:ext cx="1900238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defRPr sz="18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43EE87F-C107-47D7-B9AA-04840080FC3B}" type="datetime1">
              <a:rPr lang="it-IT"/>
              <a:pPr>
                <a:defRPr/>
              </a:pPr>
              <a:t>14/11/2024</a:t>
            </a:fld>
            <a:endParaRPr lang="it-IT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EBD005D-C31C-4006-90B1-8999CAC53E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426450" y="6292850"/>
            <a:ext cx="5381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 sz="1800"/>
            </a:lvl1pPr>
          </a:lstStyle>
          <a:p>
            <a:pPr>
              <a:defRPr/>
            </a:pPr>
            <a:fld id="{D0A89394-4767-4A0C-84C7-9C14FAAD86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96043415-D199-4C15-A656-B43C5A3D6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B323D055-E7AB-42E1-81BD-6F0F4C84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5825"/>
            <a:ext cx="9144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7">
            <a:extLst>
              <a:ext uri="{FF2B5EF4-FFF2-40B4-BE49-F238E27FC236}">
                <a16:creationId xmlns:a16="http://schemas.microsoft.com/office/drawing/2014/main" id="{065E0552-8582-4C37-8527-14EAEB82A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Text Box 9">
            <a:extLst>
              <a:ext uri="{FF2B5EF4-FFF2-40B4-BE49-F238E27FC236}">
                <a16:creationId xmlns:a16="http://schemas.microsoft.com/office/drawing/2014/main" id="{19F695BA-3F6D-45C3-AA84-BDA78F407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1341438"/>
            <a:ext cx="76517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it-IT" altLang="it-IT" sz="8000" baseline="30000" dirty="0"/>
              <a:t>Biologia Farmaceutica</a:t>
            </a:r>
            <a:endParaRPr lang="it-IT" altLang="it-IT" sz="8000" dirty="0"/>
          </a:p>
          <a:p>
            <a:pPr algn="ctr">
              <a:buSzPct val="100000"/>
            </a:pPr>
            <a:r>
              <a:rPr lang="it-IT" altLang="it-IT" dirty="0"/>
              <a:t>Prof. Fabio Sciubba</a:t>
            </a:r>
            <a:endParaRPr lang="it-IT" altLang="it-IT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0028826B-D141-4BF3-B24D-AD4E9375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20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D63AF10-D653-4D2D-A377-1E4F0CCBCFFF}"/>
              </a:ext>
            </a:extLst>
          </p:cNvPr>
          <p:cNvSpPr txBox="1"/>
          <p:nvPr/>
        </p:nvSpPr>
        <p:spPr>
          <a:xfrm>
            <a:off x="3559544" y="69269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Caratteristiche generali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EE58F0-A61D-47E0-8553-81CC375F5D1B}"/>
              </a:ext>
            </a:extLst>
          </p:cNvPr>
          <p:cNvSpPr txBox="1"/>
          <p:nvPr/>
        </p:nvSpPr>
        <p:spPr>
          <a:xfrm>
            <a:off x="68981" y="1340768"/>
            <a:ext cx="90060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protostomi sono suddivisi in due cladi principali: i </a:t>
            </a:r>
            <a:r>
              <a:rPr lang="it-IT" sz="1800" dirty="0" err="1">
                <a:solidFill>
                  <a:schemeClr val="tx1"/>
                </a:solidFill>
              </a:rPr>
              <a:t>Lophotrochozoa</a:t>
            </a:r>
            <a:r>
              <a:rPr lang="it-IT" sz="1800" dirty="0">
                <a:solidFill>
                  <a:schemeClr val="tx1"/>
                </a:solidFill>
              </a:rPr>
              <a:t> e </a:t>
            </a:r>
            <a:r>
              <a:rPr lang="it-IT" sz="1800" dirty="0" err="1">
                <a:solidFill>
                  <a:schemeClr val="tx1"/>
                </a:solidFill>
              </a:rPr>
              <a:t>Ecdysozoa</a:t>
            </a:r>
            <a:r>
              <a:rPr lang="it-IT" sz="1800" dirty="0">
                <a:solidFill>
                  <a:schemeClr val="tx1"/>
                </a:solidFill>
              </a:rPr>
              <a:t>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 err="1">
                <a:solidFill>
                  <a:schemeClr val="tx1"/>
                </a:solidFill>
              </a:rPr>
              <a:t>lofotrocozoidi</a:t>
            </a:r>
            <a:r>
              <a:rPr lang="it-IT" sz="1800" dirty="0">
                <a:solidFill>
                  <a:schemeClr val="tx1"/>
                </a:solidFill>
              </a:rPr>
              <a:t> presentano un </a:t>
            </a:r>
            <a:r>
              <a:rPr lang="it-IT" sz="1800" b="1" dirty="0" err="1">
                <a:solidFill>
                  <a:schemeClr val="tx1"/>
                </a:solidFill>
              </a:rPr>
              <a:t>loloforo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(un anello ciliato di tentacoli che circonda la bocca e serve da organo di nutrimento) e un tipo di larva detta </a:t>
            </a:r>
            <a:r>
              <a:rPr lang="it-IT" sz="1800" i="1" dirty="0">
                <a:solidFill>
                  <a:schemeClr val="tx1"/>
                </a:solidFill>
              </a:rPr>
              <a:t>larva trocofora</a:t>
            </a:r>
            <a:r>
              <a:rPr lang="it-IT" sz="1800" dirty="0">
                <a:solidFill>
                  <a:schemeClr val="tx1"/>
                </a:solidFill>
              </a:rPr>
              <a:t>. Includono: platelminti, rotiferi, nemertini, molluschi, anellidi e altri;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Gli </a:t>
            </a:r>
            <a:r>
              <a:rPr lang="it-IT" sz="1800" b="1" dirty="0" err="1">
                <a:solidFill>
                  <a:schemeClr val="tx1"/>
                </a:solidFill>
              </a:rPr>
              <a:t>ecdisozoi</a:t>
            </a:r>
            <a:r>
              <a:rPr lang="it-IT" sz="1800" dirty="0">
                <a:solidFill>
                  <a:schemeClr val="tx1"/>
                </a:solidFill>
              </a:rPr>
              <a:t>, a cui appartengono nematodi ed artropodi, si distinguono per effettuare il processo di </a:t>
            </a:r>
            <a:r>
              <a:rPr lang="it-IT" sz="1800" b="1" dirty="0">
                <a:solidFill>
                  <a:schemeClr val="tx1"/>
                </a:solidFill>
              </a:rPr>
              <a:t>muta</a:t>
            </a:r>
            <a:r>
              <a:rPr lang="it-IT" sz="1800" dirty="0">
                <a:solidFill>
                  <a:schemeClr val="tx1"/>
                </a:solidFill>
              </a:rPr>
              <a:t> (ecdisi).</a:t>
            </a:r>
          </a:p>
        </p:txBody>
      </p:sp>
    </p:spTree>
    <p:extLst>
      <p:ext uri="{BB962C8B-B14F-4D97-AF65-F5344CB8AC3E}">
        <p14:creationId xmlns:p14="http://schemas.microsoft.com/office/powerpoint/2010/main" val="125814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egnaposto contenuto 2">
            <a:extLst>
              <a:ext uri="{FF2B5EF4-FFF2-40B4-BE49-F238E27FC236}">
                <a16:creationId xmlns:a16="http://schemas.microsoft.com/office/drawing/2014/main" id="{E9E70D5F-175D-4ED7-A313-9B36ED406286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920" r="3362" b="66744"/>
          <a:stretch/>
        </p:blipFill>
        <p:spPr>
          <a:xfrm>
            <a:off x="1043608" y="712441"/>
            <a:ext cx="7295815" cy="2908828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1931D2BE-47C7-410D-8600-3CE3C21BD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9F416864-F4A3-4DC6-B9E8-22694DB90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F96C18-FC83-41D1-9E10-27CB55332240}"/>
              </a:ext>
            </a:extLst>
          </p:cNvPr>
          <p:cNvSpPr txBox="1"/>
          <p:nvPr/>
        </p:nvSpPr>
        <p:spPr>
          <a:xfrm>
            <a:off x="5076056" y="264587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Caratteristiche generali</a:t>
            </a:r>
          </a:p>
        </p:txBody>
      </p:sp>
      <p:pic>
        <p:nvPicPr>
          <p:cNvPr id="6" name="Segnaposto contenuto 2">
            <a:extLst>
              <a:ext uri="{FF2B5EF4-FFF2-40B4-BE49-F238E27FC236}">
                <a16:creationId xmlns:a16="http://schemas.microsoft.com/office/drawing/2014/main" id="{EEF70204-ED6B-4D98-8D7A-C051F0B81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33255" r="3362" b="16374"/>
          <a:stretch/>
        </p:blipFill>
        <p:spPr bwMode="auto">
          <a:xfrm>
            <a:off x="1043608" y="1191324"/>
            <a:ext cx="7295815" cy="482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04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egnaposto contenuto 2">
            <a:extLst>
              <a:ext uri="{FF2B5EF4-FFF2-40B4-BE49-F238E27FC236}">
                <a16:creationId xmlns:a16="http://schemas.microsoft.com/office/drawing/2014/main" id="{F20AFA16-A053-401D-AA9B-D5D7576D609B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6559" r="5473" b="56453"/>
          <a:stretch/>
        </p:blipFill>
        <p:spPr>
          <a:xfrm>
            <a:off x="83255" y="1268760"/>
            <a:ext cx="8977489" cy="3179038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A57BF146-8A56-410D-A4FA-336EC626B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40E9C70B-94B9-4C85-B6A2-B83A04A95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4B24B1-0355-4254-A85A-0D8948DBB0F4}"/>
              </a:ext>
            </a:extLst>
          </p:cNvPr>
          <p:cNvSpPr txBox="1"/>
          <p:nvPr/>
        </p:nvSpPr>
        <p:spPr>
          <a:xfrm>
            <a:off x="3559544" y="69269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Caratteristiche generali</a:t>
            </a:r>
          </a:p>
        </p:txBody>
      </p:sp>
      <p:pic>
        <p:nvPicPr>
          <p:cNvPr id="7" name="Segnaposto contenuto 2">
            <a:extLst>
              <a:ext uri="{FF2B5EF4-FFF2-40B4-BE49-F238E27FC236}">
                <a16:creationId xmlns:a16="http://schemas.microsoft.com/office/drawing/2014/main" id="{287CC5B9-944D-44E9-952C-51B2CCD45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0" t="38298" r="6967" b="58226"/>
          <a:stretch/>
        </p:blipFill>
        <p:spPr bwMode="auto">
          <a:xfrm>
            <a:off x="971600" y="2914258"/>
            <a:ext cx="7272808" cy="44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A57BF146-8A56-410D-A4FA-336EC626B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40E9C70B-94B9-4C85-B6A2-B83A04A95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4B24B1-0355-4254-A85A-0D8948DBB0F4}"/>
              </a:ext>
            </a:extLst>
          </p:cNvPr>
          <p:cNvSpPr txBox="1"/>
          <p:nvPr/>
        </p:nvSpPr>
        <p:spPr>
          <a:xfrm>
            <a:off x="3559544" y="69269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Caratteristiche generali</a:t>
            </a:r>
          </a:p>
        </p:txBody>
      </p:sp>
      <p:pic>
        <p:nvPicPr>
          <p:cNvPr id="8" name="Segnaposto contenuto 2">
            <a:extLst>
              <a:ext uri="{FF2B5EF4-FFF2-40B4-BE49-F238E27FC236}">
                <a16:creationId xmlns:a16="http://schemas.microsoft.com/office/drawing/2014/main" id="{14DDF00E-B2E7-4E9E-8720-E4302779F8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6559" r="5473" b="56453"/>
          <a:stretch/>
        </p:blipFill>
        <p:spPr bwMode="auto">
          <a:xfrm>
            <a:off x="286388" y="1201436"/>
            <a:ext cx="8658627" cy="306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Segnaposto contenuto 2">
            <a:extLst>
              <a:ext uri="{FF2B5EF4-FFF2-40B4-BE49-F238E27FC236}">
                <a16:creationId xmlns:a16="http://schemas.microsoft.com/office/drawing/2014/main" id="{4ACE6096-7AEA-4FC1-A691-DF49C8B7B1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43397" r="5437" b="13925"/>
          <a:stretch/>
        </p:blipFill>
        <p:spPr bwMode="auto">
          <a:xfrm>
            <a:off x="286387" y="1835354"/>
            <a:ext cx="8658628" cy="353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64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2">
            <a:extLst>
              <a:ext uri="{FF2B5EF4-FFF2-40B4-BE49-F238E27FC236}">
                <a16:creationId xmlns:a16="http://schemas.microsoft.com/office/drawing/2014/main" id="{90EF93A1-F494-4D84-A47F-7999BC7D02DA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t="6557" r="5336" b="21776"/>
          <a:stretch/>
        </p:blipFill>
        <p:spPr>
          <a:xfrm>
            <a:off x="4499992" y="1196752"/>
            <a:ext cx="4644008" cy="4539115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84CC8F91-5207-4912-B23A-CE24101C0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384FD485-E4BD-40EE-8B01-1E40D28B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95C904-B5BC-4EC0-8223-D8B79075FF45}"/>
              </a:ext>
            </a:extLst>
          </p:cNvPr>
          <p:cNvSpPr txBox="1"/>
          <p:nvPr/>
        </p:nvSpPr>
        <p:spPr>
          <a:xfrm>
            <a:off x="3837664" y="692696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Poriferi, Spugne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3F48663-FD5D-4179-B24C-B0DDA3F769EB}"/>
              </a:ext>
            </a:extLst>
          </p:cNvPr>
          <p:cNvSpPr/>
          <p:nvPr/>
        </p:nvSpPr>
        <p:spPr bwMode="auto">
          <a:xfrm>
            <a:off x="4499992" y="1556792"/>
            <a:ext cx="670111" cy="10801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8C8A461-690B-4413-9E47-C318ADEDAC6B}"/>
              </a:ext>
            </a:extLst>
          </p:cNvPr>
          <p:cNvSpPr/>
          <p:nvPr/>
        </p:nvSpPr>
        <p:spPr bwMode="auto">
          <a:xfrm>
            <a:off x="4484445" y="5661248"/>
            <a:ext cx="801823" cy="3990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CE6DEF-24E1-4D11-9DC8-0EC5A76ACB1B}"/>
              </a:ext>
            </a:extLst>
          </p:cNvPr>
          <p:cNvSpPr txBox="1"/>
          <p:nvPr/>
        </p:nvSpPr>
        <p:spPr>
          <a:xfrm>
            <a:off x="68981" y="1052736"/>
            <a:ext cx="42149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poriferi</a:t>
            </a:r>
            <a:r>
              <a:rPr lang="it-IT" sz="1800" dirty="0">
                <a:solidFill>
                  <a:schemeClr val="tx1"/>
                </a:solidFill>
              </a:rPr>
              <a:t> sono animali acquatici, di forma asimmetrica e sessili allo stadio adulto. </a:t>
            </a: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Le loro cellule sono organizzate sotto forma di tessuti in quanto solo debolmente associate ma in ogni caso specializzate.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coanociti</a:t>
            </a:r>
            <a:r>
              <a:rPr lang="it-IT" sz="1800" dirty="0">
                <a:solidFill>
                  <a:schemeClr val="tx1"/>
                </a:solidFill>
              </a:rPr>
              <a:t> (</a:t>
            </a:r>
            <a:r>
              <a:rPr lang="it-IT" sz="1800" b="1" dirty="0">
                <a:solidFill>
                  <a:schemeClr val="tx1"/>
                </a:solidFill>
              </a:rPr>
              <a:t>cellule col collare</a:t>
            </a:r>
            <a:r>
              <a:rPr lang="it-IT" sz="1800" dirty="0">
                <a:solidFill>
                  <a:schemeClr val="tx1"/>
                </a:solidFill>
              </a:rPr>
              <a:t>) sono in grado di gestire il transito dell’acqua (e dei nutrienti) all’interno della spugna, oltre che a catturare le particelle nutritive grazie ai loro flagelli.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Sono organismi filtratori che si riproducono anche asessualmente per frammentazione.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2">
            <a:extLst>
              <a:ext uri="{FF2B5EF4-FFF2-40B4-BE49-F238E27FC236}">
                <a16:creationId xmlns:a16="http://schemas.microsoft.com/office/drawing/2014/main" id="{3643527B-1F18-4403-A801-3286DBC4C472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t="26581" r="10195" b="8009"/>
          <a:stretch/>
        </p:blipFill>
        <p:spPr>
          <a:xfrm>
            <a:off x="4751512" y="2369159"/>
            <a:ext cx="4392488" cy="3672408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5EB6B8E4-32FB-4896-A9CA-BD6870F17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E949EFB2-B0A1-474A-969B-08019E11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54CDD0-AD7F-4763-984B-550F546E027C}"/>
              </a:ext>
            </a:extLst>
          </p:cNvPr>
          <p:cNvSpPr txBox="1"/>
          <p:nvPr/>
        </p:nvSpPr>
        <p:spPr>
          <a:xfrm>
            <a:off x="4195936" y="692696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Cnidari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7A7E2F-FC38-4DBF-A010-85466FA4300F}"/>
              </a:ext>
            </a:extLst>
          </p:cNvPr>
          <p:cNvSpPr txBox="1"/>
          <p:nvPr/>
        </p:nvSpPr>
        <p:spPr>
          <a:xfrm>
            <a:off x="68981" y="1268760"/>
            <a:ext cx="8967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Gli </a:t>
            </a:r>
            <a:r>
              <a:rPr lang="it-IT" sz="1800" b="1" dirty="0">
                <a:solidFill>
                  <a:schemeClr val="tx1"/>
                </a:solidFill>
              </a:rPr>
              <a:t>cnidari</a:t>
            </a:r>
            <a:r>
              <a:rPr lang="it-IT" sz="1800" dirty="0">
                <a:solidFill>
                  <a:schemeClr val="tx1"/>
                </a:solidFill>
              </a:rPr>
              <a:t> sono specie marine che presentano simmetria radiale organizzati come sacche vuote con un’apertura circondata da tentacoli. Si presentano in due forme: i </a:t>
            </a:r>
            <a:r>
              <a:rPr lang="it-IT" sz="1800" b="1" dirty="0">
                <a:solidFill>
                  <a:schemeClr val="tx1"/>
                </a:solidFill>
              </a:rPr>
              <a:t>polipi</a:t>
            </a:r>
            <a:r>
              <a:rPr lang="it-IT" sz="1800" dirty="0">
                <a:solidFill>
                  <a:schemeClr val="tx1"/>
                </a:solidFill>
              </a:rPr>
              <a:t> con una </a:t>
            </a:r>
            <a:r>
              <a:rPr lang="it-IT" sz="1800" b="1" dirty="0">
                <a:solidFill>
                  <a:schemeClr val="tx1"/>
                </a:solidFill>
              </a:rPr>
              <a:t>bocca dorsale</a:t>
            </a:r>
            <a:r>
              <a:rPr lang="it-IT" sz="1800" dirty="0">
                <a:solidFill>
                  <a:schemeClr val="tx1"/>
                </a:solidFill>
              </a:rPr>
              <a:t> e le </a:t>
            </a:r>
            <a:r>
              <a:rPr lang="it-IT" sz="1800" b="1" dirty="0">
                <a:solidFill>
                  <a:schemeClr val="tx1"/>
                </a:solidFill>
              </a:rPr>
              <a:t>meduse</a:t>
            </a:r>
            <a:r>
              <a:rPr lang="it-IT" sz="1800" dirty="0">
                <a:solidFill>
                  <a:schemeClr val="tx1"/>
                </a:solidFill>
              </a:rPr>
              <a:t>, con una </a:t>
            </a:r>
            <a:r>
              <a:rPr lang="it-IT" sz="1800" b="1" dirty="0">
                <a:solidFill>
                  <a:schemeClr val="tx1"/>
                </a:solidFill>
              </a:rPr>
              <a:t>bocca</a:t>
            </a:r>
            <a:r>
              <a:rPr lang="it-IT" sz="1800" dirty="0">
                <a:solidFill>
                  <a:schemeClr val="tx1"/>
                </a:solidFill>
              </a:rPr>
              <a:t> che si affaccia su una </a:t>
            </a:r>
            <a:r>
              <a:rPr lang="it-IT" sz="1800" b="1" dirty="0">
                <a:solidFill>
                  <a:schemeClr val="tx1"/>
                </a:solidFill>
              </a:rPr>
              <a:t>cavità concava inferiore </a:t>
            </a:r>
            <a:r>
              <a:rPr lang="it-IT" sz="1800" dirty="0">
                <a:solidFill>
                  <a:schemeClr val="tx1"/>
                </a:solidFill>
              </a:rPr>
              <a:t>detta orale.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BE44D-AB99-45C3-BDEB-2EFF26E37E5A}"/>
              </a:ext>
            </a:extLst>
          </p:cNvPr>
          <p:cNvSpPr txBox="1"/>
          <p:nvPr/>
        </p:nvSpPr>
        <p:spPr>
          <a:xfrm>
            <a:off x="68981" y="2549803"/>
            <a:ext cx="42149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Sono specie predatrici e devono il nome alla presenza di </a:t>
            </a:r>
            <a:r>
              <a:rPr lang="it-IT" sz="1800" b="1" dirty="0">
                <a:solidFill>
                  <a:schemeClr val="tx1"/>
                </a:solidFill>
              </a:rPr>
              <a:t>cnidociti</a:t>
            </a:r>
            <a:r>
              <a:rPr lang="it-IT" sz="1800" dirty="0">
                <a:solidFill>
                  <a:schemeClr val="tx1"/>
                </a:solidFill>
              </a:rPr>
              <a:t>: </a:t>
            </a:r>
            <a:r>
              <a:rPr lang="it-IT" sz="1800" b="1" dirty="0">
                <a:solidFill>
                  <a:schemeClr val="tx1"/>
                </a:solidFill>
              </a:rPr>
              <a:t>cellule urticanti </a:t>
            </a:r>
            <a:r>
              <a:rPr lang="it-IT" sz="1800" dirty="0">
                <a:solidFill>
                  <a:schemeClr val="tx1"/>
                </a:solidFill>
              </a:rPr>
              <a:t>sulla superficie dei tentacoli che contengono </a:t>
            </a:r>
            <a:r>
              <a:rPr lang="it-IT" sz="1800" b="1" dirty="0">
                <a:solidFill>
                  <a:schemeClr val="tx1"/>
                </a:solidFill>
              </a:rPr>
              <a:t>tossine proteiche in grado di paralizzare</a:t>
            </a:r>
            <a:r>
              <a:rPr lang="it-IT" sz="1800" dirty="0">
                <a:solidFill>
                  <a:schemeClr val="tx1"/>
                </a:solidFill>
              </a:rPr>
              <a:t> le prede, in genere piccoli crostacei che i tentacoli portano alla bocca.</a:t>
            </a:r>
          </a:p>
        </p:txBody>
      </p:sp>
    </p:spTree>
    <p:extLst>
      <p:ext uri="{BB962C8B-B14F-4D97-AF65-F5344CB8AC3E}">
        <p14:creationId xmlns:p14="http://schemas.microsoft.com/office/powerpoint/2010/main" val="634235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949EFB2-B0A1-474A-969B-08019E11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54CDD0-AD7F-4763-984B-550F546E027C}"/>
              </a:ext>
            </a:extLst>
          </p:cNvPr>
          <p:cNvSpPr txBox="1"/>
          <p:nvPr/>
        </p:nvSpPr>
        <p:spPr>
          <a:xfrm>
            <a:off x="4116587" y="692696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Ctenofori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7A7E2F-FC38-4DBF-A010-85466FA4300F}"/>
              </a:ext>
            </a:extLst>
          </p:cNvPr>
          <p:cNvSpPr txBox="1"/>
          <p:nvPr/>
        </p:nvSpPr>
        <p:spPr>
          <a:xfrm>
            <a:off x="68981" y="1268760"/>
            <a:ext cx="8967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Gli </a:t>
            </a:r>
            <a:r>
              <a:rPr lang="it-IT" sz="1800" b="1" dirty="0">
                <a:solidFill>
                  <a:schemeClr val="tx1"/>
                </a:solidFill>
              </a:rPr>
              <a:t>ctenofori </a:t>
            </a:r>
            <a:r>
              <a:rPr lang="it-IT" sz="1800" dirty="0">
                <a:solidFill>
                  <a:schemeClr val="tx1"/>
                </a:solidFill>
              </a:rPr>
              <a:t>sono specie marine note come meduse a pettine. Sono di piccole dimensioni e sono un componente importante del plancton.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Hanno </a:t>
            </a:r>
            <a:r>
              <a:rPr lang="it-IT" sz="1800" b="1" dirty="0">
                <a:solidFill>
                  <a:schemeClr val="tx1"/>
                </a:solidFill>
              </a:rPr>
              <a:t>simmetria </a:t>
            </a:r>
            <a:r>
              <a:rPr lang="it-IT" sz="1800" b="1" dirty="0" err="1">
                <a:solidFill>
                  <a:schemeClr val="tx1"/>
                </a:solidFill>
              </a:rPr>
              <a:t>biradiale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e sono molto simili alle meduse, con due </a:t>
            </a:r>
            <a:r>
              <a:rPr lang="it-IT" sz="1800" b="1" dirty="0">
                <a:solidFill>
                  <a:schemeClr val="tx1"/>
                </a:solidFill>
              </a:rPr>
              <a:t>tentacoli per la cattura delle prede</a:t>
            </a:r>
            <a:r>
              <a:rPr lang="it-IT" sz="1800" dirty="0">
                <a:solidFill>
                  <a:schemeClr val="tx1"/>
                </a:solidFill>
              </a:rPr>
              <a:t> che però non possiedono cellule urticanti ma </a:t>
            </a:r>
            <a:r>
              <a:rPr lang="it-IT" sz="1800" b="1" dirty="0">
                <a:solidFill>
                  <a:schemeClr val="tx1"/>
                </a:solidFill>
              </a:rPr>
              <a:t>cellule adesive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57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949EFB2-B0A1-474A-969B-08019E11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54CDD0-AD7F-4763-984B-550F546E027C}"/>
              </a:ext>
            </a:extLst>
          </p:cNvPr>
          <p:cNvSpPr txBox="1"/>
          <p:nvPr/>
        </p:nvSpPr>
        <p:spPr>
          <a:xfrm>
            <a:off x="3992354" y="692696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Lofotrocozoi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7A7E2F-FC38-4DBF-A010-85466FA4300F}"/>
              </a:ext>
            </a:extLst>
          </p:cNvPr>
          <p:cNvSpPr txBox="1"/>
          <p:nvPr/>
        </p:nvSpPr>
        <p:spPr>
          <a:xfrm>
            <a:off x="68981" y="1268760"/>
            <a:ext cx="89675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 err="1">
                <a:solidFill>
                  <a:schemeClr val="tx1"/>
                </a:solidFill>
              </a:rPr>
              <a:t>locotrofozoi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sono protostomi bilaterali almeno nella loro fase larvale triblastici.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La presenza di un </a:t>
            </a:r>
            <a:r>
              <a:rPr lang="it-IT" sz="1800" b="1" dirty="0">
                <a:solidFill>
                  <a:schemeClr val="tx1"/>
                </a:solidFill>
              </a:rPr>
              <a:t>vero celoma </a:t>
            </a:r>
            <a:r>
              <a:rPr lang="it-IT" sz="1800" dirty="0">
                <a:solidFill>
                  <a:schemeClr val="tx1"/>
                </a:solidFill>
              </a:rPr>
              <a:t>permette la presenza di </a:t>
            </a:r>
            <a:r>
              <a:rPr lang="it-IT" sz="1800" b="1" dirty="0">
                <a:solidFill>
                  <a:schemeClr val="tx1"/>
                </a:solidFill>
              </a:rPr>
              <a:t>sistemi circolatori, escretori e nervosi ben sviluppati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Gli </a:t>
            </a:r>
            <a:r>
              <a:rPr lang="it-IT" sz="1800" b="1" dirty="0">
                <a:solidFill>
                  <a:schemeClr val="tx1"/>
                </a:solidFill>
              </a:rPr>
              <a:t>organi interni </a:t>
            </a:r>
            <a:r>
              <a:rPr lang="it-IT" sz="1800" dirty="0">
                <a:solidFill>
                  <a:schemeClr val="tx1"/>
                </a:solidFill>
              </a:rPr>
              <a:t>sono sospesi all’interno di pieghe del tessuto che riveste il </a:t>
            </a:r>
            <a:r>
              <a:rPr lang="it-IT" sz="1800" b="1" dirty="0">
                <a:solidFill>
                  <a:schemeClr val="tx1"/>
                </a:solidFill>
              </a:rPr>
              <a:t>celoma</a:t>
            </a:r>
            <a:r>
              <a:rPr lang="it-IT" sz="1800" dirty="0">
                <a:solidFill>
                  <a:schemeClr val="tx1"/>
                </a:solidFill>
              </a:rPr>
              <a:t>, e sono in grado di </a:t>
            </a:r>
            <a:r>
              <a:rPr lang="it-IT" sz="1800" b="1" dirty="0">
                <a:solidFill>
                  <a:schemeClr val="tx1"/>
                </a:solidFill>
              </a:rPr>
              <a:t>muoversi indipendentemente dalla parete corporea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Il </a:t>
            </a:r>
            <a:r>
              <a:rPr lang="it-IT" sz="1800" b="1" dirty="0">
                <a:solidFill>
                  <a:schemeClr val="tx1"/>
                </a:solidFill>
              </a:rPr>
              <a:t>fluido celomatico </a:t>
            </a:r>
            <a:r>
              <a:rPr lang="it-IT" sz="1800" dirty="0">
                <a:solidFill>
                  <a:schemeClr val="tx1"/>
                </a:solidFill>
              </a:rPr>
              <a:t>aiuta il </a:t>
            </a:r>
            <a:r>
              <a:rPr lang="it-IT" sz="1800" b="1" dirty="0">
                <a:solidFill>
                  <a:schemeClr val="tx1"/>
                </a:solidFill>
              </a:rPr>
              <a:t>trasporto di nutrienti e rifiuti.</a:t>
            </a:r>
            <a:endParaRPr lang="it-IT" sz="1800" dirty="0">
              <a:solidFill>
                <a:schemeClr val="tx1"/>
              </a:solidFill>
            </a:endParaRPr>
          </a:p>
          <a:p>
            <a:pPr algn="just"/>
            <a:endParaRPr lang="it-IT" sz="1800" b="1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Gli </a:t>
            </a:r>
            <a:r>
              <a:rPr lang="it-IT" sz="1800" b="1" dirty="0">
                <a:solidFill>
                  <a:schemeClr val="tx1"/>
                </a:solidFill>
              </a:rPr>
              <a:t>animali dotati di movimento </a:t>
            </a:r>
            <a:r>
              <a:rPr lang="it-IT" sz="1800" dirty="0">
                <a:solidFill>
                  <a:schemeClr val="tx1"/>
                </a:solidFill>
              </a:rPr>
              <a:t>presentano un </a:t>
            </a:r>
            <a:r>
              <a:rPr lang="it-IT" sz="1800" b="1" dirty="0">
                <a:solidFill>
                  <a:schemeClr val="tx1"/>
                </a:solidFill>
              </a:rPr>
              <a:t>corpo allungato </a:t>
            </a:r>
            <a:r>
              <a:rPr lang="it-IT" sz="1800" dirty="0">
                <a:solidFill>
                  <a:schemeClr val="tx1"/>
                </a:solidFill>
              </a:rPr>
              <a:t>e due parti, </a:t>
            </a:r>
            <a:r>
              <a:rPr lang="it-IT" sz="1800" b="1" dirty="0">
                <a:solidFill>
                  <a:schemeClr val="tx1"/>
                </a:solidFill>
              </a:rPr>
              <a:t>anteriore</a:t>
            </a:r>
            <a:r>
              <a:rPr lang="it-IT" sz="1800" dirty="0">
                <a:solidFill>
                  <a:schemeClr val="tx1"/>
                </a:solidFill>
              </a:rPr>
              <a:t> e </a:t>
            </a:r>
            <a:r>
              <a:rPr lang="it-IT" sz="1800" b="1" dirty="0">
                <a:solidFill>
                  <a:schemeClr val="tx1"/>
                </a:solidFill>
              </a:rPr>
              <a:t>posteriore</a:t>
            </a:r>
            <a:r>
              <a:rPr lang="it-IT" sz="1800" dirty="0">
                <a:solidFill>
                  <a:schemeClr val="tx1"/>
                </a:solidFill>
              </a:rPr>
              <a:t> ben definite, con anche un processo di </a:t>
            </a:r>
            <a:r>
              <a:rPr lang="it-IT" sz="1800" b="1" dirty="0">
                <a:solidFill>
                  <a:schemeClr val="tx1"/>
                </a:solidFill>
              </a:rPr>
              <a:t>cefalizzazione</a:t>
            </a:r>
            <a:r>
              <a:rPr lang="it-IT" sz="1800" dirty="0">
                <a:solidFill>
                  <a:schemeClr val="tx1"/>
                </a:solidFill>
              </a:rPr>
              <a:t>, cioè di una testa che contiene e concentra molti organi di senso.</a:t>
            </a:r>
          </a:p>
        </p:txBody>
      </p:sp>
    </p:spTree>
    <p:extLst>
      <p:ext uri="{BB962C8B-B14F-4D97-AF65-F5344CB8AC3E}">
        <p14:creationId xmlns:p14="http://schemas.microsoft.com/office/powerpoint/2010/main" val="239221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949EFB2-B0A1-474A-969B-08019E11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54CDD0-AD7F-4763-984B-550F546E027C}"/>
              </a:ext>
            </a:extLst>
          </p:cNvPr>
          <p:cNvSpPr txBox="1"/>
          <p:nvPr/>
        </p:nvSpPr>
        <p:spPr>
          <a:xfrm>
            <a:off x="3539506" y="692696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Lofotrocozoi</a:t>
            </a:r>
            <a:r>
              <a:rPr lang="it-IT" sz="1400" dirty="0">
                <a:solidFill>
                  <a:schemeClr val="tx1"/>
                </a:solidFill>
              </a:rPr>
              <a:t>, platelminti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7A7E2F-FC38-4DBF-A010-85466FA4300F}"/>
              </a:ext>
            </a:extLst>
          </p:cNvPr>
          <p:cNvSpPr txBox="1"/>
          <p:nvPr/>
        </p:nvSpPr>
        <p:spPr>
          <a:xfrm>
            <a:off x="68981" y="1268760"/>
            <a:ext cx="89675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platelminti</a:t>
            </a:r>
            <a:r>
              <a:rPr lang="it-IT" sz="1800" dirty="0">
                <a:solidFill>
                  <a:schemeClr val="tx1"/>
                </a:solidFill>
              </a:rPr>
              <a:t>, vermi piatti, sono animali a corpo molle </a:t>
            </a:r>
            <a:r>
              <a:rPr lang="it-IT" sz="1800" b="1" dirty="0">
                <a:solidFill>
                  <a:schemeClr val="tx1"/>
                </a:solidFill>
              </a:rPr>
              <a:t>acelomati</a:t>
            </a:r>
            <a:r>
              <a:rPr lang="it-IT" sz="1800" dirty="0">
                <a:solidFill>
                  <a:schemeClr val="tx1"/>
                </a:solidFill>
              </a:rPr>
              <a:t> suddivisi in </a:t>
            </a:r>
            <a:r>
              <a:rPr lang="it-IT" sz="1800" b="1" dirty="0" err="1">
                <a:solidFill>
                  <a:schemeClr val="tx1"/>
                </a:solidFill>
              </a:rPr>
              <a:t>tubellari</a:t>
            </a:r>
            <a:r>
              <a:rPr lang="it-IT" sz="1800" dirty="0">
                <a:solidFill>
                  <a:schemeClr val="tx1"/>
                </a:solidFill>
              </a:rPr>
              <a:t> (a vita libera), e </a:t>
            </a:r>
            <a:r>
              <a:rPr lang="it-IT" sz="1800" b="1" dirty="0" err="1">
                <a:solidFill>
                  <a:schemeClr val="tx1"/>
                </a:solidFill>
              </a:rPr>
              <a:t>trematoda</a:t>
            </a:r>
            <a:r>
              <a:rPr lang="it-IT" sz="1800" dirty="0">
                <a:solidFill>
                  <a:schemeClr val="tx1"/>
                </a:solidFill>
              </a:rPr>
              <a:t> (parassiti) divisi in </a:t>
            </a:r>
            <a:r>
              <a:rPr lang="it-IT" sz="1800" b="1" dirty="0">
                <a:solidFill>
                  <a:schemeClr val="tx1"/>
                </a:solidFill>
              </a:rPr>
              <a:t>fasciole</a:t>
            </a:r>
            <a:r>
              <a:rPr lang="it-IT" sz="1800" dirty="0">
                <a:solidFill>
                  <a:schemeClr val="tx1"/>
                </a:solidFill>
              </a:rPr>
              <a:t> e </a:t>
            </a:r>
            <a:r>
              <a:rPr lang="it-IT" sz="1800" b="1" dirty="0">
                <a:solidFill>
                  <a:schemeClr val="tx1"/>
                </a:solidFill>
              </a:rPr>
              <a:t>tenie</a:t>
            </a:r>
            <a:r>
              <a:rPr lang="it-IT" sz="1800" dirty="0">
                <a:solidFill>
                  <a:schemeClr val="tx1"/>
                </a:solidFill>
              </a:rPr>
              <a:t> in base al ciclo vitale e agli organismi ospiti.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Tutti possiedono sistemi nervosi semplici, con due gangli di tessuto nervoso e per organi di senso possiedono occhi primordiali (macchie oculari) e molti </a:t>
            </a:r>
            <a:r>
              <a:rPr lang="it-IT" sz="1800" dirty="0" err="1">
                <a:solidFill>
                  <a:schemeClr val="tx1"/>
                </a:solidFill>
              </a:rPr>
              <a:t>chemocettori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Non possiedono organi per la circolazione o scambi gassosi e l’attività degli organi è almeno parzialmente coordinata.</a:t>
            </a:r>
          </a:p>
        </p:txBody>
      </p:sp>
    </p:spTree>
    <p:extLst>
      <p:ext uri="{BB962C8B-B14F-4D97-AF65-F5344CB8AC3E}">
        <p14:creationId xmlns:p14="http://schemas.microsoft.com/office/powerpoint/2010/main" val="12526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egnaposto contenuto 2">
            <a:extLst>
              <a:ext uri="{FF2B5EF4-FFF2-40B4-BE49-F238E27FC236}">
                <a16:creationId xmlns:a16="http://schemas.microsoft.com/office/drawing/2014/main" id="{4B222A3D-C7BC-4F88-8078-D7F58A714773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t="34591" r="8108" b="10678"/>
          <a:stretch/>
        </p:blipFill>
        <p:spPr>
          <a:xfrm>
            <a:off x="1619234" y="2564904"/>
            <a:ext cx="5905532" cy="3458954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274CEF10-576B-4E7B-9EBF-32D4F99AB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D042C48E-ACB1-4522-B300-D5C591DB3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19537D-D71E-49B5-99A6-4F5C3DB632D6}"/>
              </a:ext>
            </a:extLst>
          </p:cNvPr>
          <p:cNvSpPr txBox="1"/>
          <p:nvPr/>
        </p:nvSpPr>
        <p:spPr>
          <a:xfrm>
            <a:off x="3579581" y="692696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Lofotrocozoi</a:t>
            </a:r>
            <a:r>
              <a:rPr lang="it-IT" sz="1400" dirty="0">
                <a:solidFill>
                  <a:schemeClr val="tx1"/>
                </a:solidFill>
              </a:rPr>
              <a:t>, </a:t>
            </a:r>
            <a:r>
              <a:rPr lang="it-IT" sz="1400" dirty="0" err="1">
                <a:solidFill>
                  <a:schemeClr val="tx1"/>
                </a:solidFill>
              </a:rPr>
              <a:t>tubellaria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6" name="Segnaposto contenuto 2">
            <a:extLst>
              <a:ext uri="{FF2B5EF4-FFF2-40B4-BE49-F238E27FC236}">
                <a16:creationId xmlns:a16="http://schemas.microsoft.com/office/drawing/2014/main" id="{6C69099A-4C51-491D-B20D-449D2BF9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2597" r="9708" b="66903"/>
          <a:stretch/>
        </p:blipFill>
        <p:spPr bwMode="auto">
          <a:xfrm>
            <a:off x="1619234" y="1104999"/>
            <a:ext cx="5905532" cy="153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3C5384A5-2218-434A-8A1D-A1E572BCF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790645-6BD7-4AAB-98C3-1F63A96F7D0D}"/>
              </a:ext>
            </a:extLst>
          </p:cNvPr>
          <p:cNvSpPr txBox="1"/>
          <p:nvPr/>
        </p:nvSpPr>
        <p:spPr>
          <a:xfrm>
            <a:off x="3559544" y="69269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Caratteristiche generali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E61703-D99D-4123-A352-CDD3E9F3096A}"/>
              </a:ext>
            </a:extLst>
          </p:cNvPr>
          <p:cNvSpPr txBox="1"/>
          <p:nvPr/>
        </p:nvSpPr>
        <p:spPr>
          <a:xfrm>
            <a:off x="0" y="126876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Glia </a:t>
            </a:r>
            <a:r>
              <a:rPr lang="it-IT" sz="1800" b="1" dirty="0">
                <a:solidFill>
                  <a:schemeClr val="tx1"/>
                </a:solidFill>
              </a:rPr>
              <a:t>animali</a:t>
            </a:r>
            <a:r>
              <a:rPr lang="it-IT" sz="1800" dirty="0">
                <a:solidFill>
                  <a:schemeClr val="tx1"/>
                </a:solidFill>
              </a:rPr>
              <a:t> sono un vasto ed eterogeneo regno di </a:t>
            </a:r>
            <a:r>
              <a:rPr lang="it-IT" sz="1800" b="1" dirty="0">
                <a:solidFill>
                  <a:schemeClr val="tx1"/>
                </a:solidFill>
              </a:rPr>
              <a:t>eucarioti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eterotrofi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pluricellulari</a:t>
            </a:r>
            <a:r>
              <a:rPr lang="it-IT" sz="1800" dirty="0">
                <a:solidFill>
                  <a:schemeClr val="tx1"/>
                </a:solidFill>
              </a:rPr>
              <a:t> comprendente circa 35 phyla che condividono alcune caratteristiche: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Non possiedono pareti cellulari, ma una </a:t>
            </a:r>
            <a:r>
              <a:rPr lang="it-IT" sz="1800" b="1" dirty="0">
                <a:solidFill>
                  <a:schemeClr val="tx1"/>
                </a:solidFill>
              </a:rPr>
              <a:t>matrice extracellulare </a:t>
            </a:r>
            <a:r>
              <a:rPr lang="it-IT" sz="1800" dirty="0">
                <a:solidFill>
                  <a:schemeClr val="tx1"/>
                </a:solidFill>
              </a:rPr>
              <a:t>formata principalmente da </a:t>
            </a:r>
            <a:r>
              <a:rPr lang="it-IT" sz="1800" b="1" dirty="0">
                <a:solidFill>
                  <a:schemeClr val="tx1"/>
                </a:solidFill>
              </a:rPr>
              <a:t>collagene</a:t>
            </a:r>
            <a:r>
              <a:rPr lang="it-IT" sz="1800" dirty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Le </a:t>
            </a:r>
            <a:r>
              <a:rPr lang="it-IT" sz="1800" b="1" dirty="0">
                <a:solidFill>
                  <a:schemeClr val="tx1"/>
                </a:solidFill>
              </a:rPr>
              <a:t>cellule</a:t>
            </a:r>
            <a:r>
              <a:rPr lang="it-IT" sz="1800" dirty="0">
                <a:solidFill>
                  <a:schemeClr val="tx1"/>
                </a:solidFill>
              </a:rPr>
              <a:t> sono </a:t>
            </a:r>
            <a:r>
              <a:rPr lang="it-IT" sz="1800" b="1" dirty="0">
                <a:solidFill>
                  <a:schemeClr val="tx1"/>
                </a:solidFill>
              </a:rPr>
              <a:t>specializzate</a:t>
            </a:r>
            <a:r>
              <a:rPr lang="it-IT" sz="1800" dirty="0">
                <a:solidFill>
                  <a:schemeClr val="tx1"/>
                </a:solidFill>
              </a:rPr>
              <a:t> per compiere </a:t>
            </a:r>
            <a:r>
              <a:rPr lang="it-IT" sz="1800" b="1" dirty="0">
                <a:solidFill>
                  <a:schemeClr val="tx1"/>
                </a:solidFill>
              </a:rPr>
              <a:t>specifiche funzioni</a:t>
            </a:r>
            <a:r>
              <a:rPr lang="it-IT" sz="1800" dirty="0">
                <a:solidFill>
                  <a:schemeClr val="tx1"/>
                </a:solidFill>
              </a:rPr>
              <a:t>, organizzate in tessuti ed organi. Negli </a:t>
            </a:r>
            <a:r>
              <a:rPr lang="it-IT" sz="1800" b="1" dirty="0">
                <a:solidFill>
                  <a:schemeClr val="tx1"/>
                </a:solidFill>
              </a:rPr>
              <a:t>animali più piccoli </a:t>
            </a:r>
            <a:r>
              <a:rPr lang="it-IT" sz="1800" dirty="0">
                <a:solidFill>
                  <a:schemeClr val="tx1"/>
                </a:solidFill>
              </a:rPr>
              <a:t>gli scambi gassosi, la circolazione di nutrienti e l’eliminazione dei cataboliti avvengono per </a:t>
            </a:r>
            <a:r>
              <a:rPr lang="it-IT" sz="1800" b="1" dirty="0">
                <a:solidFill>
                  <a:schemeClr val="tx1"/>
                </a:solidFill>
              </a:rPr>
              <a:t>diffusione</a:t>
            </a:r>
            <a:r>
              <a:rPr lang="it-IT" sz="1800" dirty="0">
                <a:solidFill>
                  <a:schemeClr val="tx1"/>
                </a:solidFill>
              </a:rPr>
              <a:t>, mentre in quelli di </a:t>
            </a:r>
            <a:r>
              <a:rPr lang="it-IT" sz="1800" b="1" dirty="0">
                <a:solidFill>
                  <a:schemeClr val="tx1"/>
                </a:solidFill>
              </a:rPr>
              <a:t>maggiori dimensioni esistono organi e apparati specializzati</a:t>
            </a:r>
            <a:r>
              <a:rPr lang="it-IT" sz="1800" dirty="0">
                <a:solidFill>
                  <a:schemeClr val="tx1"/>
                </a:solidFill>
              </a:rPr>
              <a:t> (es. polmoni, sistema cardiocircolatorio, sistema escretorio);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Presenza di piani corporei, ovvero di struttura di base del corpo con uno specifico disegno funzionale adattato alla modalità di nutrizione e riproduzione;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La capacità, in almeno uno stadio del ciclo vitale, di muoversi. Le spugne, ad esempio, sono mobili allo stadio larvale e sessili in quello adulto;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egnaposto contenuto 2">
            <a:extLst>
              <a:ext uri="{FF2B5EF4-FFF2-40B4-BE49-F238E27FC236}">
                <a16:creationId xmlns:a16="http://schemas.microsoft.com/office/drawing/2014/main" id="{53561BF6-7A9F-445C-AB0D-F209F4150FED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2921" r="5677" b="17949"/>
          <a:stretch/>
        </p:blipFill>
        <p:spPr>
          <a:xfrm>
            <a:off x="3238719" y="1196752"/>
            <a:ext cx="5874822" cy="4706107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4E9E6607-804E-4B26-81FD-D594CD118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3780D219-D761-40E6-860E-7413693E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50FDD8-855B-4CB7-9DAA-9816695A6162}"/>
              </a:ext>
            </a:extLst>
          </p:cNvPr>
          <p:cNvSpPr txBox="1"/>
          <p:nvPr/>
        </p:nvSpPr>
        <p:spPr>
          <a:xfrm>
            <a:off x="3638892" y="692696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Lofotrocozoi</a:t>
            </a:r>
            <a:r>
              <a:rPr lang="it-IT" sz="1400" dirty="0">
                <a:solidFill>
                  <a:schemeClr val="tx1"/>
                </a:solidFill>
              </a:rPr>
              <a:t>, fasciole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3C87D6-2603-4752-ABB2-1E927C725957}"/>
              </a:ext>
            </a:extLst>
          </p:cNvPr>
          <p:cNvSpPr txBox="1"/>
          <p:nvPr/>
        </p:nvSpPr>
        <p:spPr>
          <a:xfrm>
            <a:off x="30459" y="1196752"/>
            <a:ext cx="32082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Le </a:t>
            </a:r>
            <a:r>
              <a:rPr lang="it-IT" sz="1800" b="1" dirty="0">
                <a:solidFill>
                  <a:schemeClr val="tx1"/>
                </a:solidFill>
              </a:rPr>
              <a:t>fasciole</a:t>
            </a:r>
            <a:r>
              <a:rPr lang="it-IT" sz="1800" dirty="0">
                <a:solidFill>
                  <a:schemeClr val="tx1"/>
                </a:solidFill>
              </a:rPr>
              <a:t> presentano un’organizzazione del corpo simile alle planarie, ma </a:t>
            </a:r>
            <a:r>
              <a:rPr lang="it-IT" sz="1800" b="1" dirty="0">
                <a:solidFill>
                  <a:schemeClr val="tx1"/>
                </a:solidFill>
              </a:rPr>
              <a:t>presentano uncini e/o ventose </a:t>
            </a:r>
            <a:r>
              <a:rPr lang="it-IT" sz="1800" dirty="0">
                <a:solidFill>
                  <a:schemeClr val="tx1"/>
                </a:solidFill>
              </a:rPr>
              <a:t>per svolgere il ruolo di</a:t>
            </a:r>
            <a:r>
              <a:rPr lang="it-IT" sz="1800" b="1" dirty="0">
                <a:solidFill>
                  <a:schemeClr val="tx1"/>
                </a:solidFill>
              </a:rPr>
              <a:t> parassiti</a:t>
            </a:r>
            <a:r>
              <a:rPr lang="it-IT" sz="1800" dirty="0">
                <a:solidFill>
                  <a:schemeClr val="tx1"/>
                </a:solidFill>
              </a:rPr>
              <a:t>, e quelle </a:t>
            </a:r>
            <a:r>
              <a:rPr lang="it-IT" sz="1800" b="1" dirty="0">
                <a:solidFill>
                  <a:schemeClr val="tx1"/>
                </a:solidFill>
              </a:rPr>
              <a:t>ematiche</a:t>
            </a:r>
            <a:r>
              <a:rPr lang="it-IT" sz="1800" dirty="0">
                <a:solidFill>
                  <a:schemeClr val="tx1"/>
                </a:solidFill>
              </a:rPr>
              <a:t> sono parassiti per l’uomo.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Sono diffuse in Asia in zone in cui le feci umane sono usate per la concimazione, possono portare a danni a fegato e reni ed hanno bisogno di ospiti intermedi per lo sviluppo delle larve.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egnaposto contenuto 2">
            <a:extLst>
              <a:ext uri="{FF2B5EF4-FFF2-40B4-BE49-F238E27FC236}">
                <a16:creationId xmlns:a16="http://schemas.microsoft.com/office/drawing/2014/main" id="{02E10B6E-8D30-46FC-8F38-DB2BC47DCB7B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7894" r="7105" b="17353"/>
          <a:stretch/>
        </p:blipFill>
        <p:spPr>
          <a:xfrm>
            <a:off x="4788024" y="1412775"/>
            <a:ext cx="4320480" cy="4565035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236D9762-ACA9-4326-B810-6EA5238112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5E8C2203-2E20-451C-A41F-2EE1D403C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10F3DA-1162-4D56-BF8D-F51D7E0EA16A}"/>
              </a:ext>
            </a:extLst>
          </p:cNvPr>
          <p:cNvSpPr txBox="1"/>
          <p:nvPr/>
        </p:nvSpPr>
        <p:spPr>
          <a:xfrm>
            <a:off x="3748698" y="692696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Lofotrocozoi</a:t>
            </a:r>
            <a:r>
              <a:rPr lang="it-IT" sz="1400" dirty="0">
                <a:solidFill>
                  <a:schemeClr val="tx1"/>
                </a:solidFill>
              </a:rPr>
              <a:t>, tenie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C19E11-136F-4EC2-BE30-7AE31FDEC7D4}"/>
              </a:ext>
            </a:extLst>
          </p:cNvPr>
          <p:cNvSpPr txBox="1"/>
          <p:nvPr/>
        </p:nvSpPr>
        <p:spPr>
          <a:xfrm>
            <a:off x="30458" y="1264692"/>
            <a:ext cx="4541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Le </a:t>
            </a:r>
            <a:r>
              <a:rPr lang="it-IT" sz="1800" b="1" dirty="0">
                <a:solidFill>
                  <a:schemeClr val="tx1"/>
                </a:solidFill>
              </a:rPr>
              <a:t>tenie</a:t>
            </a:r>
            <a:r>
              <a:rPr lang="it-IT" sz="1800" dirty="0">
                <a:solidFill>
                  <a:schemeClr val="tx1"/>
                </a:solidFill>
              </a:rPr>
              <a:t> adulte vivono nell’intestino dei vertebrati e sono particolarmente adatte alla vita parassitaria, con rostri, chiamati </a:t>
            </a:r>
            <a:r>
              <a:rPr lang="it-IT" sz="1800" b="1" dirty="0">
                <a:solidFill>
                  <a:schemeClr val="tx1"/>
                </a:solidFill>
              </a:rPr>
              <a:t>scolici</a:t>
            </a:r>
            <a:r>
              <a:rPr lang="it-IT" sz="1800" dirty="0">
                <a:solidFill>
                  <a:schemeClr val="tx1"/>
                </a:solidFill>
              </a:rPr>
              <a:t>, per l’ancoraggio.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Il corpo è segmentato in </a:t>
            </a:r>
            <a:r>
              <a:rPr lang="it-IT" sz="1800" b="1" dirty="0">
                <a:solidFill>
                  <a:schemeClr val="tx1"/>
                </a:solidFill>
              </a:rPr>
              <a:t>proglottidi</a:t>
            </a:r>
            <a:r>
              <a:rPr lang="it-IT" sz="1800" dirty="0">
                <a:solidFill>
                  <a:schemeClr val="tx1"/>
                </a:solidFill>
              </a:rPr>
              <a:t> ciascuno provvisto di organi sessuali maschili e femminili. Ciascun proglottide contiene fino a 10</a:t>
            </a:r>
            <a:r>
              <a:rPr lang="it-IT" sz="1800" baseline="30000" dirty="0">
                <a:solidFill>
                  <a:schemeClr val="tx1"/>
                </a:solidFill>
              </a:rPr>
              <a:t>5 </a:t>
            </a:r>
            <a:r>
              <a:rPr lang="it-IT" sz="1800" dirty="0">
                <a:solidFill>
                  <a:schemeClr val="tx1"/>
                </a:solidFill>
              </a:rPr>
              <a:t>uova e si stacca quando maturo.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La tenia bovina ha come ospite l’uomo.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949EFB2-B0A1-474A-969B-08019E11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54CDD0-AD7F-4763-984B-550F546E027C}"/>
              </a:ext>
            </a:extLst>
          </p:cNvPr>
          <p:cNvSpPr txBox="1"/>
          <p:nvPr/>
        </p:nvSpPr>
        <p:spPr>
          <a:xfrm>
            <a:off x="3539506" y="692696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Lofotrocozoi</a:t>
            </a:r>
            <a:r>
              <a:rPr lang="it-IT" sz="1400" dirty="0">
                <a:solidFill>
                  <a:schemeClr val="tx1"/>
                </a:solidFill>
              </a:rPr>
              <a:t>, nemertini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7A7E2F-FC38-4DBF-A010-85466FA4300F}"/>
              </a:ext>
            </a:extLst>
          </p:cNvPr>
          <p:cNvSpPr txBox="1"/>
          <p:nvPr/>
        </p:nvSpPr>
        <p:spPr>
          <a:xfrm>
            <a:off x="68981" y="1268760"/>
            <a:ext cx="8967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nemertini</a:t>
            </a:r>
            <a:r>
              <a:rPr lang="it-IT" sz="1800" dirty="0">
                <a:solidFill>
                  <a:schemeClr val="tx1"/>
                </a:solidFill>
              </a:rPr>
              <a:t>, vermi a nastro, conducono vita libera prevalentemente nei sedimenti marini. Sono </a:t>
            </a:r>
            <a:r>
              <a:rPr lang="it-IT" sz="1800" b="1" dirty="0">
                <a:solidFill>
                  <a:schemeClr val="tx1"/>
                </a:solidFill>
              </a:rPr>
              <a:t>predatori</a:t>
            </a:r>
            <a:r>
              <a:rPr lang="it-IT" sz="1800" dirty="0">
                <a:solidFill>
                  <a:schemeClr val="tx1"/>
                </a:solidFill>
              </a:rPr>
              <a:t> di crostacei e anellidi con dimensioni che passano da 1 millimetri a circa 30 metri.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Presentano una </a:t>
            </a:r>
            <a:r>
              <a:rPr lang="it-IT" sz="1800" b="1" dirty="0">
                <a:solidFill>
                  <a:schemeClr val="tx1"/>
                </a:solidFill>
              </a:rPr>
              <a:t>proboscide</a:t>
            </a:r>
            <a:r>
              <a:rPr lang="it-IT" sz="1800" dirty="0">
                <a:solidFill>
                  <a:schemeClr val="tx1"/>
                </a:solidFill>
              </a:rPr>
              <a:t>, che può essere estroflessa ed usata per la predazione e la difesa. In alcune specie è anche in grado di secernere tossine ed è un carattere distintivo dei nemertini.</a:t>
            </a:r>
          </a:p>
        </p:txBody>
      </p:sp>
    </p:spTree>
    <p:extLst>
      <p:ext uri="{BB962C8B-B14F-4D97-AF65-F5344CB8AC3E}">
        <p14:creationId xmlns:p14="http://schemas.microsoft.com/office/powerpoint/2010/main" val="201634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949EFB2-B0A1-474A-969B-08019E11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54CDD0-AD7F-4763-984B-550F546E027C}"/>
              </a:ext>
            </a:extLst>
          </p:cNvPr>
          <p:cNvSpPr txBox="1"/>
          <p:nvPr/>
        </p:nvSpPr>
        <p:spPr>
          <a:xfrm>
            <a:off x="3569162" y="692696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Lofotrocozoi</a:t>
            </a:r>
            <a:r>
              <a:rPr lang="it-IT" sz="1400" dirty="0">
                <a:solidFill>
                  <a:schemeClr val="tx1"/>
                </a:solidFill>
              </a:rPr>
              <a:t>, molluschi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7A7E2F-FC38-4DBF-A010-85466FA4300F}"/>
              </a:ext>
            </a:extLst>
          </p:cNvPr>
          <p:cNvSpPr txBox="1"/>
          <p:nvPr/>
        </p:nvSpPr>
        <p:spPr>
          <a:xfrm>
            <a:off x="68981" y="1268760"/>
            <a:ext cx="8967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molluschi</a:t>
            </a:r>
            <a:r>
              <a:rPr lang="it-IT" sz="1800" dirty="0">
                <a:solidFill>
                  <a:schemeClr val="tx1"/>
                </a:solidFill>
              </a:rPr>
              <a:t> sono un gruppo vasto di animali soprattutto presenti in habitat marini, ma anche in alcuni terrestri.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Presentano le seguenti caratteristiche: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Corpo molle</a:t>
            </a:r>
            <a:r>
              <a:rPr lang="it-IT" sz="1800" dirty="0">
                <a:solidFill>
                  <a:schemeClr val="tx1"/>
                </a:solidFill>
              </a:rPr>
              <a:t>, generalmente coperto da una </a:t>
            </a:r>
            <a:r>
              <a:rPr lang="it-IT" sz="1800" b="1" dirty="0">
                <a:solidFill>
                  <a:schemeClr val="tx1"/>
                </a:solidFill>
              </a:rPr>
              <a:t>conchiglia</a:t>
            </a:r>
            <a:r>
              <a:rPr lang="it-IT" sz="1800" dirty="0">
                <a:solidFill>
                  <a:schemeClr val="tx1"/>
                </a:solidFill>
              </a:rPr>
              <a:t> dorsale di carbonato di calcio,</a:t>
            </a: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Piede muscoloso</a:t>
            </a:r>
            <a:r>
              <a:rPr lang="it-IT" sz="1800" dirty="0">
                <a:solidFill>
                  <a:schemeClr val="tx1"/>
                </a:solidFill>
              </a:rPr>
              <a:t> e largo per la locomozione,</a:t>
            </a: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Gli </a:t>
            </a:r>
            <a:r>
              <a:rPr lang="it-IT" sz="1800" b="1" dirty="0">
                <a:solidFill>
                  <a:schemeClr val="tx1"/>
                </a:solidFill>
              </a:rPr>
              <a:t>organi interni </a:t>
            </a:r>
            <a:r>
              <a:rPr lang="it-IT" sz="1800" dirty="0">
                <a:solidFill>
                  <a:schemeClr val="tx1"/>
                </a:solidFill>
              </a:rPr>
              <a:t>sono organizzati in un sacco sopra il piede,</a:t>
            </a: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La parete corporea dorsale si chiama </a:t>
            </a:r>
            <a:r>
              <a:rPr lang="it-IT" sz="1800" b="1" dirty="0">
                <a:solidFill>
                  <a:schemeClr val="tx1"/>
                </a:solidFill>
              </a:rPr>
              <a:t>mantello</a:t>
            </a:r>
            <a:r>
              <a:rPr lang="it-IT" sz="1800" dirty="0">
                <a:solidFill>
                  <a:schemeClr val="tx1"/>
                </a:solidFill>
              </a:rPr>
              <a:t>. Copre le viscere e le ghiandole che secernono il materiale formante la conchiglia,</a:t>
            </a: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Una struttura chiamata </a:t>
            </a:r>
            <a:r>
              <a:rPr lang="it-IT" sz="1800" b="1" dirty="0">
                <a:solidFill>
                  <a:schemeClr val="tx1"/>
                </a:solidFill>
              </a:rPr>
              <a:t>ruspa</a:t>
            </a:r>
            <a:r>
              <a:rPr lang="it-IT" sz="1800" dirty="0">
                <a:solidFill>
                  <a:schemeClr val="tx1"/>
                </a:solidFill>
              </a:rPr>
              <a:t>, che corrisponde a una fascia di denti nella regione della bocca (assente nei bivalvi e nei filtratori),</a:t>
            </a: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Il celoma è ridotto a piccoli compartimenti intorno a certi organi, mentre la principale cavità del corpo è un </a:t>
            </a:r>
            <a:r>
              <a:rPr lang="it-IT" sz="1800" b="1" dirty="0">
                <a:solidFill>
                  <a:schemeClr val="tx1"/>
                </a:solidFill>
              </a:rPr>
              <a:t>emocele</a:t>
            </a:r>
            <a:r>
              <a:rPr lang="it-IT" sz="1800" dirty="0">
                <a:solidFill>
                  <a:schemeClr val="tx1"/>
                </a:solidFill>
              </a:rPr>
              <a:t> contenente sangue (sistema circolatorio aperto, non nei cefalopodi attivi)</a:t>
            </a:r>
          </a:p>
        </p:txBody>
      </p:sp>
    </p:spTree>
    <p:extLst>
      <p:ext uri="{BB962C8B-B14F-4D97-AF65-F5344CB8AC3E}">
        <p14:creationId xmlns:p14="http://schemas.microsoft.com/office/powerpoint/2010/main" val="3409812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2">
            <a:extLst>
              <a:ext uri="{FF2B5EF4-FFF2-40B4-BE49-F238E27FC236}">
                <a16:creationId xmlns:a16="http://schemas.microsoft.com/office/drawing/2014/main" id="{4A395086-1EC2-45B7-A66B-614AB20ABF97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30259" r="6079" b="42772"/>
          <a:stretch/>
        </p:blipFill>
        <p:spPr>
          <a:xfrm>
            <a:off x="840261" y="3068960"/>
            <a:ext cx="7463478" cy="2555724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81929C9A-AFF9-4C00-85EE-857D0A018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BA7BA9DC-6A66-4B7A-864C-BD7FB9836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14932F-DDF1-460D-AD24-438E721626F3}"/>
              </a:ext>
            </a:extLst>
          </p:cNvPr>
          <p:cNvSpPr txBox="1"/>
          <p:nvPr/>
        </p:nvSpPr>
        <p:spPr>
          <a:xfrm>
            <a:off x="3569162" y="692696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Lofotrocozoi</a:t>
            </a:r>
            <a:r>
              <a:rPr lang="it-IT" sz="1400" dirty="0">
                <a:solidFill>
                  <a:schemeClr val="tx1"/>
                </a:solidFill>
              </a:rPr>
              <a:t>, molluschi</a:t>
            </a:r>
          </a:p>
        </p:txBody>
      </p:sp>
      <p:pic>
        <p:nvPicPr>
          <p:cNvPr id="6" name="Segnaposto contenuto 2">
            <a:extLst>
              <a:ext uri="{FF2B5EF4-FFF2-40B4-BE49-F238E27FC236}">
                <a16:creationId xmlns:a16="http://schemas.microsoft.com/office/drawing/2014/main" id="{7D21341B-02B5-4034-AA47-5DDAF7DAAD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14261" r="5503" b="65378"/>
          <a:stretch/>
        </p:blipFill>
        <p:spPr bwMode="auto">
          <a:xfrm>
            <a:off x="334611" y="1412776"/>
            <a:ext cx="847477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2">
            <a:extLst>
              <a:ext uri="{FF2B5EF4-FFF2-40B4-BE49-F238E27FC236}">
                <a16:creationId xmlns:a16="http://schemas.microsoft.com/office/drawing/2014/main" id="{4A395086-1EC2-45B7-A66B-614AB20ABF97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58509" r="6040" b="11097"/>
          <a:stretch/>
        </p:blipFill>
        <p:spPr>
          <a:xfrm>
            <a:off x="840261" y="3068960"/>
            <a:ext cx="7463478" cy="2880320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81929C9A-AFF9-4C00-85EE-857D0A018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BA7BA9DC-6A66-4B7A-864C-BD7FB9836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14932F-DDF1-460D-AD24-438E721626F3}"/>
              </a:ext>
            </a:extLst>
          </p:cNvPr>
          <p:cNvSpPr txBox="1"/>
          <p:nvPr/>
        </p:nvSpPr>
        <p:spPr>
          <a:xfrm>
            <a:off x="3569162" y="692696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Lofotrocozoi</a:t>
            </a:r>
            <a:r>
              <a:rPr lang="it-IT" sz="1400" dirty="0">
                <a:solidFill>
                  <a:schemeClr val="tx1"/>
                </a:solidFill>
              </a:rPr>
              <a:t>, molluschi</a:t>
            </a:r>
          </a:p>
        </p:txBody>
      </p:sp>
      <p:pic>
        <p:nvPicPr>
          <p:cNvPr id="6" name="Segnaposto contenuto 2">
            <a:extLst>
              <a:ext uri="{FF2B5EF4-FFF2-40B4-BE49-F238E27FC236}">
                <a16:creationId xmlns:a16="http://schemas.microsoft.com/office/drawing/2014/main" id="{7D21341B-02B5-4034-AA47-5DDAF7DAAD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14261" r="5503" b="65378"/>
          <a:stretch/>
        </p:blipFill>
        <p:spPr bwMode="auto">
          <a:xfrm>
            <a:off x="334611" y="1412776"/>
            <a:ext cx="847477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Segnaposto contenuto 2">
            <a:extLst>
              <a:ext uri="{FF2B5EF4-FFF2-40B4-BE49-F238E27FC236}">
                <a16:creationId xmlns:a16="http://schemas.microsoft.com/office/drawing/2014/main" id="{1489CAB4-6EA0-4C04-ABBA-440E334ED4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33419" r="5552" b="46220"/>
          <a:stretch/>
        </p:blipFill>
        <p:spPr bwMode="auto">
          <a:xfrm>
            <a:off x="323528" y="1737020"/>
            <a:ext cx="847477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492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egnaposto contenuto 2">
            <a:extLst>
              <a:ext uri="{FF2B5EF4-FFF2-40B4-BE49-F238E27FC236}">
                <a16:creationId xmlns:a16="http://schemas.microsoft.com/office/drawing/2014/main" id="{DA3CE93A-ACA3-4ED2-89F8-C9441EE12173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t="34591" r="3918" b="14683"/>
          <a:stretch/>
        </p:blipFill>
        <p:spPr>
          <a:xfrm>
            <a:off x="5364088" y="1844824"/>
            <a:ext cx="3744416" cy="3744416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00A7ACF0-DA09-4CAB-A708-30AC546A37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D7E6F240-5456-4B46-B0A3-0D38ECD4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AB5B62-CD5E-44CC-9EBA-6AD4FAF923A4}"/>
              </a:ext>
            </a:extLst>
          </p:cNvPr>
          <p:cNvSpPr txBox="1"/>
          <p:nvPr/>
        </p:nvSpPr>
        <p:spPr>
          <a:xfrm>
            <a:off x="3663739" y="692696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Lofotrocozoi</a:t>
            </a:r>
            <a:r>
              <a:rPr lang="it-IT" sz="1400" dirty="0">
                <a:solidFill>
                  <a:schemeClr val="tx1"/>
                </a:solidFill>
              </a:rPr>
              <a:t>, anellidi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EC4E17C-EBEE-472D-A9B2-401D114426A9}"/>
              </a:ext>
            </a:extLst>
          </p:cNvPr>
          <p:cNvSpPr txBox="1"/>
          <p:nvPr/>
        </p:nvSpPr>
        <p:spPr>
          <a:xfrm>
            <a:off x="68981" y="1268760"/>
            <a:ext cx="52951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Gli </a:t>
            </a:r>
            <a:r>
              <a:rPr lang="it-IT" sz="1800" b="1" dirty="0">
                <a:solidFill>
                  <a:schemeClr val="tx1"/>
                </a:solidFill>
              </a:rPr>
              <a:t>anellidi</a:t>
            </a:r>
            <a:r>
              <a:rPr lang="it-IT" sz="1800" dirty="0">
                <a:solidFill>
                  <a:schemeClr val="tx1"/>
                </a:solidFill>
              </a:rPr>
              <a:t> sono vermi segmentati con corpi costituiti da 100 e più anelli. Anche gli organi interni sono segmentati, ma alcune strutture come il tubo digerente ed i cordoni nervosi passano attraverso i vari anelli.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Si suddividono in: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 err="1">
                <a:solidFill>
                  <a:schemeClr val="tx1"/>
                </a:solidFill>
              </a:rPr>
              <a:t>Errantia</a:t>
            </a:r>
            <a:r>
              <a:rPr lang="it-IT" sz="1800" dirty="0">
                <a:solidFill>
                  <a:schemeClr val="tx1"/>
                </a:solidFill>
              </a:rPr>
              <a:t> (comprendente i policheti), capaci di nuoto libero, scavano nei fondali o sono parte del plancton,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Sedentaria</a:t>
            </a:r>
            <a:r>
              <a:rPr lang="it-IT" sz="1800" dirty="0">
                <a:solidFill>
                  <a:schemeClr val="tx1"/>
                </a:solidFill>
              </a:rPr>
              <a:t>, meno mobili che sfruttano branchie o tentacoli per filtrare il cibo. Le sanguisughe, parassiti, appartengono a questo gruppo (farmaci anticoagulanti?).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949EFB2-B0A1-474A-969B-08019E11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54CDD0-AD7F-4763-984B-550F546E027C}"/>
              </a:ext>
            </a:extLst>
          </p:cNvPr>
          <p:cNvSpPr txBox="1"/>
          <p:nvPr/>
        </p:nvSpPr>
        <p:spPr>
          <a:xfrm>
            <a:off x="3599619" y="692696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Lofotrocozoi</a:t>
            </a:r>
            <a:r>
              <a:rPr lang="it-IT" sz="1400" dirty="0">
                <a:solidFill>
                  <a:schemeClr val="tx1"/>
                </a:solidFill>
              </a:rPr>
              <a:t>, </a:t>
            </a:r>
            <a:r>
              <a:rPr lang="it-IT" sz="1400" dirty="0" err="1">
                <a:solidFill>
                  <a:schemeClr val="tx1"/>
                </a:solidFill>
              </a:rPr>
              <a:t>lofoforati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7A7E2F-FC38-4DBF-A010-85466FA4300F}"/>
              </a:ext>
            </a:extLst>
          </p:cNvPr>
          <p:cNvSpPr txBox="1"/>
          <p:nvPr/>
        </p:nvSpPr>
        <p:spPr>
          <a:xfrm>
            <a:off x="68981" y="1268760"/>
            <a:ext cx="89675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 err="1">
                <a:solidFill>
                  <a:schemeClr val="tx1"/>
                </a:solidFill>
              </a:rPr>
              <a:t>lofoforati</a:t>
            </a:r>
            <a:r>
              <a:rPr lang="it-IT" sz="1800" dirty="0">
                <a:solidFill>
                  <a:schemeClr val="tx1"/>
                </a:solidFill>
              </a:rPr>
              <a:t> sono animali marini adattati a vivere sui fondali. Sono suddivisi in: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 err="1">
                <a:solidFill>
                  <a:schemeClr val="tx1"/>
                </a:solidFill>
              </a:rPr>
              <a:t>Brachiopoda</a:t>
            </a:r>
            <a:r>
              <a:rPr lang="it-IT" sz="1800" dirty="0">
                <a:solidFill>
                  <a:schemeClr val="tx1"/>
                </a:solidFill>
              </a:rPr>
              <a:t>, simili a molluschi bivalvi da cui differiscono per la struttura delle conchiglie,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 err="1">
                <a:solidFill>
                  <a:schemeClr val="tx1"/>
                </a:solidFill>
              </a:rPr>
              <a:t>Foronidi</a:t>
            </a:r>
            <a:r>
              <a:rPr lang="it-IT" sz="1800" dirty="0">
                <a:solidFill>
                  <a:schemeClr val="tx1"/>
                </a:solidFill>
              </a:rPr>
              <a:t>, sessili in vita adulta, simili a vermi racchiusi in tubi di chitina da cui estendono i lofofori per la nutrizione,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Briozoi</a:t>
            </a:r>
            <a:r>
              <a:rPr lang="it-IT" sz="1800" dirty="0">
                <a:solidFill>
                  <a:schemeClr val="tx1"/>
                </a:solidFill>
              </a:rPr>
              <a:t>, animali microscopici che vivono in colonie da milioni di individui simili a piante o coralli.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10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949EFB2-B0A1-474A-969B-08019E11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54CDD0-AD7F-4763-984B-550F546E027C}"/>
              </a:ext>
            </a:extLst>
          </p:cNvPr>
          <p:cNvSpPr txBox="1"/>
          <p:nvPr/>
        </p:nvSpPr>
        <p:spPr>
          <a:xfrm>
            <a:off x="3694196" y="692696"/>
            <a:ext cx="175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Lofotrocozoi</a:t>
            </a:r>
            <a:r>
              <a:rPr lang="it-IT" sz="1400" dirty="0">
                <a:solidFill>
                  <a:schemeClr val="tx1"/>
                </a:solidFill>
              </a:rPr>
              <a:t>, rotiferi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7A7E2F-FC38-4DBF-A010-85466FA4300F}"/>
              </a:ext>
            </a:extLst>
          </p:cNvPr>
          <p:cNvSpPr txBox="1"/>
          <p:nvPr/>
        </p:nvSpPr>
        <p:spPr>
          <a:xfrm>
            <a:off x="68981" y="1268760"/>
            <a:ext cx="8967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rotiferi</a:t>
            </a:r>
            <a:r>
              <a:rPr lang="it-IT" sz="1800" dirty="0">
                <a:solidFill>
                  <a:schemeClr val="tx1"/>
                </a:solidFill>
              </a:rPr>
              <a:t> sono invertebrati microscopici pluricellulari viventi in habitat acquatici dolci dove fungono da riciclatori di nutrienti.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Non si sa molto di loro ma presentano una corona di ciglia che agitano durante nuoto e nutrizione, dando loro il nome della classe.</a:t>
            </a:r>
          </a:p>
        </p:txBody>
      </p:sp>
    </p:spTree>
    <p:extLst>
      <p:ext uri="{BB962C8B-B14F-4D97-AF65-F5344CB8AC3E}">
        <p14:creationId xmlns:p14="http://schemas.microsoft.com/office/powerpoint/2010/main" val="2797262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949EFB2-B0A1-474A-969B-08019E11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54CDD0-AD7F-4763-984B-550F546E027C}"/>
              </a:ext>
            </a:extLst>
          </p:cNvPr>
          <p:cNvSpPr txBox="1"/>
          <p:nvPr/>
        </p:nvSpPr>
        <p:spPr>
          <a:xfrm>
            <a:off x="3678166" y="692696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Ecdisozoi</a:t>
            </a:r>
            <a:r>
              <a:rPr lang="it-IT" sz="1400" dirty="0">
                <a:solidFill>
                  <a:schemeClr val="tx1"/>
                </a:solidFill>
              </a:rPr>
              <a:t>, nematodi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7A7E2F-FC38-4DBF-A010-85466FA4300F}"/>
              </a:ext>
            </a:extLst>
          </p:cNvPr>
          <p:cNvSpPr txBox="1"/>
          <p:nvPr/>
        </p:nvSpPr>
        <p:spPr>
          <a:xfrm>
            <a:off x="68981" y="1268760"/>
            <a:ext cx="89675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Gli </a:t>
            </a:r>
            <a:r>
              <a:rPr lang="it-IT" sz="1800" b="1" dirty="0" err="1">
                <a:solidFill>
                  <a:schemeClr val="tx1"/>
                </a:solidFill>
              </a:rPr>
              <a:t>ecdisozoi</a:t>
            </a:r>
            <a:r>
              <a:rPr lang="it-IT" sz="1800" dirty="0">
                <a:solidFill>
                  <a:schemeClr val="tx1"/>
                </a:solidFill>
              </a:rPr>
              <a:t> sono caratterizzati da un </a:t>
            </a:r>
            <a:r>
              <a:rPr lang="it-IT" sz="1800" b="1" dirty="0">
                <a:solidFill>
                  <a:schemeClr val="tx1"/>
                </a:solidFill>
              </a:rPr>
              <a:t>rivestimento esterno non cellulare </a:t>
            </a:r>
            <a:r>
              <a:rPr lang="it-IT" sz="1800" dirty="0">
                <a:solidFill>
                  <a:schemeClr val="tx1"/>
                </a:solidFill>
              </a:rPr>
              <a:t>detto </a:t>
            </a:r>
            <a:r>
              <a:rPr lang="it-IT" sz="1800" b="1" dirty="0">
                <a:solidFill>
                  <a:schemeClr val="tx1"/>
                </a:solidFill>
              </a:rPr>
              <a:t>cuticola</a:t>
            </a:r>
            <a:r>
              <a:rPr lang="it-IT" sz="1800" dirty="0">
                <a:solidFill>
                  <a:schemeClr val="tx1"/>
                </a:solidFill>
              </a:rPr>
              <a:t> costituita da polisaccaridi secreti dalle cellule epiteliali. Questo esoscheletro non è in grado di accrescersi come il resto del corpo dell’animale, il quale deve quindi subire un processo di </a:t>
            </a:r>
            <a:r>
              <a:rPr lang="it-IT" sz="1800" b="1" dirty="0">
                <a:solidFill>
                  <a:schemeClr val="tx1"/>
                </a:solidFill>
              </a:rPr>
              <a:t>muta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A questo gruppo appartengono i </a:t>
            </a:r>
            <a:r>
              <a:rPr lang="it-IT" sz="1800" b="1" dirty="0">
                <a:solidFill>
                  <a:schemeClr val="tx1"/>
                </a:solidFill>
              </a:rPr>
              <a:t>nematodi</a:t>
            </a:r>
            <a:r>
              <a:rPr lang="it-IT" sz="1800" dirty="0">
                <a:solidFill>
                  <a:schemeClr val="tx1"/>
                </a:solidFill>
              </a:rPr>
              <a:t> (vermi cilindrici) e gli </a:t>
            </a:r>
            <a:r>
              <a:rPr lang="it-IT" sz="1800" b="1" dirty="0">
                <a:solidFill>
                  <a:schemeClr val="tx1"/>
                </a:solidFill>
              </a:rPr>
              <a:t>artropodi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nematodi</a:t>
            </a:r>
            <a:r>
              <a:rPr lang="it-IT" sz="1800" dirty="0">
                <a:solidFill>
                  <a:schemeClr val="tx1"/>
                </a:solidFill>
              </a:rPr>
              <a:t> possono essere </a:t>
            </a:r>
            <a:r>
              <a:rPr lang="it-IT" sz="1800" b="1" dirty="0">
                <a:solidFill>
                  <a:schemeClr val="tx1"/>
                </a:solidFill>
              </a:rPr>
              <a:t>decompositori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predatori</a:t>
            </a:r>
            <a:r>
              <a:rPr lang="it-IT" sz="1800" dirty="0">
                <a:solidFill>
                  <a:schemeClr val="tx1"/>
                </a:solidFill>
              </a:rPr>
              <a:t> ed anche </a:t>
            </a:r>
            <a:r>
              <a:rPr lang="it-IT" sz="1800" b="1" dirty="0">
                <a:solidFill>
                  <a:schemeClr val="tx1"/>
                </a:solidFill>
              </a:rPr>
              <a:t>parassiti</a:t>
            </a:r>
            <a:r>
              <a:rPr lang="it-IT" sz="1800" dirty="0">
                <a:solidFill>
                  <a:schemeClr val="tx1"/>
                </a:solidFill>
              </a:rPr>
              <a:t>. In particolare più di 50 specie sono parassite dell’uomo, tra cui si annoverano il genere </a:t>
            </a:r>
            <a:r>
              <a:rPr lang="it-IT" sz="1800" b="1" i="1" dirty="0" err="1">
                <a:solidFill>
                  <a:schemeClr val="tx1"/>
                </a:solidFill>
              </a:rPr>
              <a:t>Ascaris</a:t>
            </a:r>
            <a:r>
              <a:rPr lang="it-IT" sz="1800" dirty="0">
                <a:solidFill>
                  <a:schemeClr val="tx1"/>
                </a:solidFill>
              </a:rPr>
              <a:t>, gli </a:t>
            </a:r>
            <a:r>
              <a:rPr lang="it-IT" sz="1800" b="1" dirty="0">
                <a:solidFill>
                  <a:schemeClr val="tx1"/>
                </a:solidFill>
              </a:rPr>
              <a:t>anchilostomi</a:t>
            </a:r>
            <a:r>
              <a:rPr lang="it-IT" sz="1800" dirty="0">
                <a:solidFill>
                  <a:schemeClr val="tx1"/>
                </a:solidFill>
              </a:rPr>
              <a:t>, gli </a:t>
            </a:r>
            <a:r>
              <a:rPr lang="it-IT" sz="1800" b="1" dirty="0">
                <a:solidFill>
                  <a:schemeClr val="tx1"/>
                </a:solidFill>
              </a:rPr>
              <a:t>ossiuri</a:t>
            </a:r>
            <a:r>
              <a:rPr lang="it-IT" sz="1800" dirty="0">
                <a:solidFill>
                  <a:schemeClr val="tx1"/>
                </a:solidFill>
              </a:rPr>
              <a:t> e le </a:t>
            </a:r>
            <a:r>
              <a:rPr lang="it-IT" sz="1800" b="1" dirty="0" err="1">
                <a:solidFill>
                  <a:schemeClr val="tx1"/>
                </a:solidFill>
              </a:rPr>
              <a:t>trichinelle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La maggior parte di queste specie vive nell’intestino e si cibano o di cibo parzialmente digerito o di sangue, come nel caso degli anchilostomi.</a:t>
            </a:r>
          </a:p>
        </p:txBody>
      </p:sp>
    </p:spTree>
    <p:extLst>
      <p:ext uri="{BB962C8B-B14F-4D97-AF65-F5344CB8AC3E}">
        <p14:creationId xmlns:p14="http://schemas.microsoft.com/office/powerpoint/2010/main" val="81255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3C5384A5-2218-434A-8A1D-A1E572BCF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790645-6BD7-4AAB-98C3-1F63A96F7D0D}"/>
              </a:ext>
            </a:extLst>
          </p:cNvPr>
          <p:cNvSpPr txBox="1"/>
          <p:nvPr/>
        </p:nvSpPr>
        <p:spPr>
          <a:xfrm>
            <a:off x="3559544" y="69269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Caratteristiche generali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E61703-D99D-4123-A352-CDD3E9F3096A}"/>
              </a:ext>
            </a:extLst>
          </p:cNvPr>
          <p:cNvSpPr txBox="1"/>
          <p:nvPr/>
        </p:nvSpPr>
        <p:spPr>
          <a:xfrm>
            <a:off x="0" y="126876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La maggior parte degli animali presenta un </a:t>
            </a:r>
            <a:r>
              <a:rPr lang="it-IT" sz="1800" b="1" dirty="0">
                <a:solidFill>
                  <a:schemeClr val="tx1"/>
                </a:solidFill>
              </a:rPr>
              <a:t>sistema muscolare </a:t>
            </a:r>
            <a:r>
              <a:rPr lang="it-IT" sz="1800" dirty="0">
                <a:solidFill>
                  <a:schemeClr val="tx1"/>
                </a:solidFill>
              </a:rPr>
              <a:t>ed un </a:t>
            </a:r>
            <a:r>
              <a:rPr lang="it-IT" sz="1800" b="1" dirty="0">
                <a:solidFill>
                  <a:schemeClr val="tx1"/>
                </a:solidFill>
              </a:rPr>
              <a:t>sistema nervoso </a:t>
            </a:r>
            <a:r>
              <a:rPr lang="it-IT" sz="1800" dirty="0">
                <a:solidFill>
                  <a:schemeClr val="tx1"/>
                </a:solidFill>
              </a:rPr>
              <a:t>che consentono di </a:t>
            </a:r>
            <a:r>
              <a:rPr lang="it-IT" sz="1800" b="1" dirty="0">
                <a:solidFill>
                  <a:schemeClr val="tx1"/>
                </a:solidFill>
              </a:rPr>
              <a:t>rispondere rapidamente agli stimoli esterni</a:t>
            </a:r>
            <a:r>
              <a:rPr lang="it-IT" sz="1800" dirty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Sono organismi </a:t>
            </a:r>
            <a:r>
              <a:rPr lang="it-IT" sz="1800" b="1" dirty="0">
                <a:solidFill>
                  <a:schemeClr val="tx1"/>
                </a:solidFill>
              </a:rPr>
              <a:t>diploidi</a:t>
            </a:r>
            <a:r>
              <a:rPr lang="it-IT" sz="1800" dirty="0">
                <a:solidFill>
                  <a:schemeClr val="tx1"/>
                </a:solidFill>
              </a:rPr>
              <a:t> che si </a:t>
            </a:r>
            <a:r>
              <a:rPr lang="it-IT" sz="1800" b="1" dirty="0">
                <a:solidFill>
                  <a:schemeClr val="tx1"/>
                </a:solidFill>
              </a:rPr>
              <a:t>riproducono sessualmente</a:t>
            </a:r>
            <a:r>
              <a:rPr lang="it-IT" sz="1800" dirty="0">
                <a:solidFill>
                  <a:schemeClr val="tx1"/>
                </a:solidFill>
              </a:rPr>
              <a:t>, con uova grandi e spermatozoi piccoli e mobili per via di flagelli;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Gli animali attraversano un periodo di </a:t>
            </a:r>
            <a:r>
              <a:rPr lang="it-IT" sz="1800" b="1" dirty="0">
                <a:solidFill>
                  <a:schemeClr val="tx1"/>
                </a:solidFill>
              </a:rPr>
              <a:t>sviluppo embrionale</a:t>
            </a:r>
            <a:r>
              <a:rPr lang="it-IT" sz="1800" dirty="0">
                <a:solidFill>
                  <a:schemeClr val="tx1"/>
                </a:solidFill>
              </a:rPr>
              <a:t>: lo zigote subisce una </a:t>
            </a:r>
            <a:r>
              <a:rPr lang="it-IT" sz="1800" b="1" dirty="0">
                <a:solidFill>
                  <a:schemeClr val="tx1"/>
                </a:solidFill>
              </a:rPr>
              <a:t>segmentazione</a:t>
            </a:r>
            <a:r>
              <a:rPr lang="it-IT" sz="1800" dirty="0">
                <a:solidFill>
                  <a:schemeClr val="tx1"/>
                </a:solidFill>
              </a:rPr>
              <a:t> mediante una serie di divisioni mitotiche diventando una sfera cava pluricellulare detta </a:t>
            </a:r>
            <a:r>
              <a:rPr lang="it-IT" sz="1800" b="1" dirty="0">
                <a:solidFill>
                  <a:schemeClr val="tx1"/>
                </a:solidFill>
              </a:rPr>
              <a:t>blastula</a:t>
            </a:r>
            <a:r>
              <a:rPr lang="it-IT" sz="1800" dirty="0">
                <a:solidFill>
                  <a:schemeClr val="tx1"/>
                </a:solidFill>
              </a:rPr>
              <a:t>. Molti si sviluppano in </a:t>
            </a:r>
            <a:r>
              <a:rPr lang="it-IT" sz="1800" b="1" dirty="0">
                <a:solidFill>
                  <a:schemeClr val="tx1"/>
                </a:solidFill>
              </a:rPr>
              <a:t>larva</a:t>
            </a:r>
            <a:r>
              <a:rPr lang="it-IT" sz="1800" dirty="0">
                <a:solidFill>
                  <a:schemeClr val="tx1"/>
                </a:solidFill>
              </a:rPr>
              <a:t> prima di diventare adulti. Le larve sono forme sessualmente immature che possono differire visibilmente dall’animale adulto anche per habitat e dal tipo di cibo di cui si nutre. Per diventare adulte, le larve subiscono una </a:t>
            </a:r>
            <a:r>
              <a:rPr lang="it-IT" sz="1800" b="1" dirty="0">
                <a:solidFill>
                  <a:schemeClr val="tx1"/>
                </a:solidFill>
              </a:rPr>
              <a:t>metamorfosi.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592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949EFB2-B0A1-474A-969B-08019E11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54CDD0-AD7F-4763-984B-550F546E027C}"/>
              </a:ext>
            </a:extLst>
          </p:cNvPr>
          <p:cNvSpPr txBox="1"/>
          <p:nvPr/>
        </p:nvSpPr>
        <p:spPr>
          <a:xfrm>
            <a:off x="3693394" y="692696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Ecdisozoi</a:t>
            </a:r>
            <a:r>
              <a:rPr lang="it-IT" sz="1400" dirty="0">
                <a:solidFill>
                  <a:schemeClr val="tx1"/>
                </a:solidFill>
              </a:rPr>
              <a:t>, artropodi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7A7E2F-FC38-4DBF-A010-85466FA4300F}"/>
              </a:ext>
            </a:extLst>
          </p:cNvPr>
          <p:cNvSpPr txBox="1"/>
          <p:nvPr/>
        </p:nvSpPr>
        <p:spPr>
          <a:xfrm>
            <a:off x="68981" y="1268760"/>
            <a:ext cx="89675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Gli </a:t>
            </a:r>
            <a:r>
              <a:rPr lang="it-IT" sz="1800" b="1" dirty="0">
                <a:solidFill>
                  <a:schemeClr val="tx1"/>
                </a:solidFill>
              </a:rPr>
              <a:t>artropodi</a:t>
            </a:r>
            <a:r>
              <a:rPr lang="it-IT" sz="1800" dirty="0">
                <a:solidFill>
                  <a:schemeClr val="tx1"/>
                </a:solidFill>
              </a:rPr>
              <a:t> sono il gruppo animale di maggiore successo biologico, e le milioni (potenziali) specie sono caratterizzate da questi tratti: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Segmentazione del corpo</a:t>
            </a:r>
            <a:r>
              <a:rPr lang="it-IT" sz="1800" dirty="0">
                <a:solidFill>
                  <a:schemeClr val="tx1"/>
                </a:solidFill>
              </a:rPr>
              <a:t>, con i segmenti più o meno specializzati,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L’intero corpo, comprese le appendici, è coperto da un </a:t>
            </a:r>
            <a:r>
              <a:rPr lang="it-IT" sz="1800" b="1" dirty="0">
                <a:solidFill>
                  <a:schemeClr val="tx1"/>
                </a:solidFill>
              </a:rPr>
              <a:t>esoscheletro</a:t>
            </a:r>
            <a:r>
              <a:rPr lang="it-IT" sz="1800" dirty="0">
                <a:solidFill>
                  <a:schemeClr val="tx1"/>
                </a:solidFill>
              </a:rPr>
              <a:t> per prevenire la </a:t>
            </a:r>
            <a:r>
              <a:rPr lang="it-IT" sz="1800" b="1" dirty="0">
                <a:solidFill>
                  <a:schemeClr val="tx1"/>
                </a:solidFill>
              </a:rPr>
              <a:t>disidratazione</a:t>
            </a:r>
            <a:r>
              <a:rPr lang="it-IT" sz="1800" dirty="0">
                <a:solidFill>
                  <a:schemeClr val="tx1"/>
                </a:solidFill>
              </a:rPr>
              <a:t> e fornire </a:t>
            </a:r>
            <a:r>
              <a:rPr lang="it-IT" sz="1800" b="1" dirty="0">
                <a:solidFill>
                  <a:schemeClr val="tx1"/>
                </a:solidFill>
              </a:rPr>
              <a:t>supporto strutturale per i tessuti molli</a:t>
            </a:r>
            <a:r>
              <a:rPr lang="it-IT" sz="1800" dirty="0">
                <a:solidFill>
                  <a:schemeClr val="tx1"/>
                </a:solidFill>
              </a:rPr>
              <a:t>. I fasci muscolari si innestano sulla sua superficie interna e permettono agli artropodi movimenti rapidi,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Appendici pari ed articolate, che possono svolgere varie funzioni, da ali ad apparati buccali,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Organi di senso sviluppati, come le </a:t>
            </a:r>
            <a:r>
              <a:rPr lang="it-IT" sz="1800" b="1" dirty="0">
                <a:solidFill>
                  <a:schemeClr val="tx1"/>
                </a:solidFill>
              </a:rPr>
              <a:t>antenne</a:t>
            </a:r>
            <a:r>
              <a:rPr lang="it-IT" sz="1800" dirty="0">
                <a:solidFill>
                  <a:schemeClr val="tx1"/>
                </a:solidFill>
              </a:rPr>
              <a:t> (chimici e tattili); insetti e crostacei dispongono di </a:t>
            </a:r>
            <a:r>
              <a:rPr lang="it-IT" sz="1800" b="1" dirty="0">
                <a:solidFill>
                  <a:schemeClr val="tx1"/>
                </a:solidFill>
              </a:rPr>
              <a:t>occhi composti </a:t>
            </a:r>
            <a:r>
              <a:rPr lang="it-IT" sz="1800" dirty="0">
                <a:solidFill>
                  <a:schemeClr val="tx1"/>
                </a:solidFill>
              </a:rPr>
              <a:t>da unità dette ommatidi.</a:t>
            </a:r>
          </a:p>
        </p:txBody>
      </p:sp>
    </p:spTree>
    <p:extLst>
      <p:ext uri="{BB962C8B-B14F-4D97-AF65-F5344CB8AC3E}">
        <p14:creationId xmlns:p14="http://schemas.microsoft.com/office/powerpoint/2010/main" val="1070803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949EFB2-B0A1-474A-969B-08019E11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54CDD0-AD7F-4763-984B-550F546E027C}"/>
              </a:ext>
            </a:extLst>
          </p:cNvPr>
          <p:cNvSpPr txBox="1"/>
          <p:nvPr/>
        </p:nvSpPr>
        <p:spPr>
          <a:xfrm>
            <a:off x="3693394" y="692696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Ecdisozoi</a:t>
            </a:r>
            <a:r>
              <a:rPr lang="it-IT" sz="1400" dirty="0">
                <a:solidFill>
                  <a:schemeClr val="tx1"/>
                </a:solidFill>
              </a:rPr>
              <a:t>, artropodi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7A7E2F-FC38-4DBF-A010-85466FA4300F}"/>
              </a:ext>
            </a:extLst>
          </p:cNvPr>
          <p:cNvSpPr txBox="1"/>
          <p:nvPr/>
        </p:nvSpPr>
        <p:spPr>
          <a:xfrm>
            <a:off x="68981" y="1268760"/>
            <a:ext cx="8967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Gli </a:t>
            </a:r>
            <a:r>
              <a:rPr lang="it-IT" sz="1800" b="1" dirty="0">
                <a:solidFill>
                  <a:schemeClr val="tx1"/>
                </a:solidFill>
              </a:rPr>
              <a:t>artropodi</a:t>
            </a:r>
            <a:r>
              <a:rPr lang="it-IT" sz="1800" dirty="0">
                <a:solidFill>
                  <a:schemeClr val="tx1"/>
                </a:solidFill>
              </a:rPr>
              <a:t> hanno un </a:t>
            </a:r>
            <a:r>
              <a:rPr lang="it-IT" sz="1800" b="1" dirty="0">
                <a:solidFill>
                  <a:schemeClr val="tx1"/>
                </a:solidFill>
              </a:rPr>
              <a:t>sistema circolatorio aperto</a:t>
            </a:r>
            <a:r>
              <a:rPr lang="it-IT" sz="1800" dirty="0">
                <a:solidFill>
                  <a:schemeClr val="tx1"/>
                </a:solidFill>
              </a:rPr>
              <a:t>, con un </a:t>
            </a:r>
            <a:r>
              <a:rPr lang="it-IT" sz="1800" b="1" dirty="0">
                <a:solidFill>
                  <a:schemeClr val="tx1"/>
                </a:solidFill>
              </a:rPr>
              <a:t>cuore dorsale </a:t>
            </a:r>
            <a:r>
              <a:rPr lang="it-IT" sz="1800" dirty="0">
                <a:solidFill>
                  <a:schemeClr val="tx1"/>
                </a:solidFill>
              </a:rPr>
              <a:t>che </a:t>
            </a:r>
            <a:r>
              <a:rPr lang="it-IT" sz="1800" b="1" dirty="0">
                <a:solidFill>
                  <a:schemeClr val="tx1"/>
                </a:solidFill>
              </a:rPr>
              <a:t>pompa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emolinfa</a:t>
            </a:r>
            <a:r>
              <a:rPr lang="it-IT" sz="1800" dirty="0">
                <a:solidFill>
                  <a:schemeClr val="tx1"/>
                </a:solidFill>
              </a:rPr>
              <a:t> in </a:t>
            </a:r>
            <a:r>
              <a:rPr lang="it-IT" sz="1800" b="1" dirty="0">
                <a:solidFill>
                  <a:schemeClr val="tx1"/>
                </a:solidFill>
              </a:rPr>
              <a:t>arterie</a:t>
            </a:r>
            <a:r>
              <a:rPr lang="it-IT" sz="1800" dirty="0">
                <a:solidFill>
                  <a:schemeClr val="tx1"/>
                </a:solidFill>
              </a:rPr>
              <a:t> che si ramificano per poi scorrere in </a:t>
            </a:r>
            <a:r>
              <a:rPr lang="it-IT" sz="1800" b="1" dirty="0">
                <a:solidFill>
                  <a:schemeClr val="tx1"/>
                </a:solidFill>
              </a:rPr>
              <a:t>grandi spazi detti emocele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Per lo </a:t>
            </a:r>
            <a:r>
              <a:rPr lang="it-IT" sz="1800" b="1" dirty="0">
                <a:solidFill>
                  <a:schemeClr val="tx1"/>
                </a:solidFill>
              </a:rPr>
              <a:t>scambio gassoso</a:t>
            </a:r>
            <a:r>
              <a:rPr lang="it-IT" sz="1800" dirty="0">
                <a:solidFill>
                  <a:schemeClr val="tx1"/>
                </a:solidFill>
              </a:rPr>
              <a:t>, gli </a:t>
            </a:r>
            <a:r>
              <a:rPr lang="it-IT" sz="1800" b="1" dirty="0">
                <a:solidFill>
                  <a:schemeClr val="tx1"/>
                </a:solidFill>
              </a:rPr>
              <a:t>artropodi acquatici </a:t>
            </a:r>
            <a:r>
              <a:rPr lang="it-IT" sz="1800" dirty="0">
                <a:solidFill>
                  <a:schemeClr val="tx1"/>
                </a:solidFill>
              </a:rPr>
              <a:t>possiedono </a:t>
            </a:r>
            <a:r>
              <a:rPr lang="it-IT" sz="1800" b="1" dirty="0">
                <a:solidFill>
                  <a:schemeClr val="tx1"/>
                </a:solidFill>
              </a:rPr>
              <a:t>branchie</a:t>
            </a:r>
            <a:r>
              <a:rPr lang="it-IT" sz="1800" dirty="0">
                <a:solidFill>
                  <a:schemeClr val="tx1"/>
                </a:solidFill>
              </a:rPr>
              <a:t> (esterne all’esoscheletro) mentre quelli </a:t>
            </a:r>
            <a:r>
              <a:rPr lang="it-IT" sz="1800" b="1" dirty="0">
                <a:solidFill>
                  <a:schemeClr val="tx1"/>
                </a:solidFill>
              </a:rPr>
              <a:t>terrestri</a:t>
            </a:r>
            <a:r>
              <a:rPr lang="it-IT" sz="1800" dirty="0">
                <a:solidFill>
                  <a:schemeClr val="tx1"/>
                </a:solidFill>
              </a:rPr>
              <a:t> possiedono </a:t>
            </a:r>
            <a:r>
              <a:rPr lang="it-IT" sz="1800" b="1" dirty="0">
                <a:solidFill>
                  <a:schemeClr val="tx1"/>
                </a:solidFill>
              </a:rPr>
              <a:t>tubi ramificati detti trachee o tubi tracheali</a:t>
            </a:r>
            <a:r>
              <a:rPr lang="it-IT" sz="1800" dirty="0">
                <a:solidFill>
                  <a:schemeClr val="tx1"/>
                </a:solidFill>
              </a:rPr>
              <a:t>, altri ancora strutture chiamati </a:t>
            </a:r>
            <a:r>
              <a:rPr lang="it-IT" sz="1800" b="1" dirty="0">
                <a:solidFill>
                  <a:schemeClr val="tx1"/>
                </a:solidFill>
              </a:rPr>
              <a:t>polmoni a libro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463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Segnaposto contenuto 2">
            <a:extLst>
              <a:ext uri="{FF2B5EF4-FFF2-40B4-BE49-F238E27FC236}">
                <a16:creationId xmlns:a16="http://schemas.microsoft.com/office/drawing/2014/main" id="{100D0C51-8D8F-417F-B30E-6077D076C500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46941" r="6846" b="14682"/>
          <a:stretch/>
        </p:blipFill>
        <p:spPr>
          <a:xfrm>
            <a:off x="5455282" y="3254409"/>
            <a:ext cx="3101381" cy="2547513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07705C84-51AA-473B-AF97-31E5C055D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E67FADB1-92A1-4310-83A7-5BD58E887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D59C54-3CE8-45D2-89AF-91A4F858525B}"/>
              </a:ext>
            </a:extLst>
          </p:cNvPr>
          <p:cNvSpPr txBox="1"/>
          <p:nvPr/>
        </p:nvSpPr>
        <p:spPr>
          <a:xfrm>
            <a:off x="3693394" y="692696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Ecdisozoi</a:t>
            </a:r>
            <a:r>
              <a:rPr lang="it-IT" sz="1400" dirty="0">
                <a:solidFill>
                  <a:schemeClr val="tx1"/>
                </a:solidFill>
              </a:rPr>
              <a:t>, artropodi</a:t>
            </a:r>
          </a:p>
        </p:txBody>
      </p:sp>
      <p:pic>
        <p:nvPicPr>
          <p:cNvPr id="7" name="Segnaposto contenuto 2">
            <a:extLst>
              <a:ext uri="{FF2B5EF4-FFF2-40B4-BE49-F238E27FC236}">
                <a16:creationId xmlns:a16="http://schemas.microsoft.com/office/drawing/2014/main" id="{12A4604D-CF47-4B34-B1E3-F3493709A9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11899" r="6859" b="66743"/>
          <a:stretch/>
        </p:blipFill>
        <p:spPr bwMode="auto">
          <a:xfrm>
            <a:off x="212158" y="1389990"/>
            <a:ext cx="8719685" cy="162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Segnaposto contenuto 2">
            <a:extLst>
              <a:ext uri="{FF2B5EF4-FFF2-40B4-BE49-F238E27FC236}">
                <a16:creationId xmlns:a16="http://schemas.microsoft.com/office/drawing/2014/main" id="{EBBF9A57-CA17-4D2A-8997-2A7F59486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9229" r="6846" b="53960"/>
          <a:stretch/>
        </p:blipFill>
        <p:spPr bwMode="auto">
          <a:xfrm>
            <a:off x="872561" y="3358393"/>
            <a:ext cx="3101381" cy="244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Segnaposto contenuto 2">
            <a:extLst>
              <a:ext uri="{FF2B5EF4-FFF2-40B4-BE49-F238E27FC236}">
                <a16:creationId xmlns:a16="http://schemas.microsoft.com/office/drawing/2014/main" id="{692BCE09-FD24-47FA-BE0E-BF8FB878C529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54261" r="10633" b="13601"/>
          <a:stretch/>
        </p:blipFill>
        <p:spPr>
          <a:xfrm>
            <a:off x="6463154" y="3324318"/>
            <a:ext cx="2357318" cy="2446141"/>
          </a:xfrm>
        </p:spPr>
      </p:pic>
      <p:pic>
        <p:nvPicPr>
          <p:cNvPr id="7" name="Segnaposto contenuto 2">
            <a:extLst>
              <a:ext uri="{FF2B5EF4-FFF2-40B4-BE49-F238E27FC236}">
                <a16:creationId xmlns:a16="http://schemas.microsoft.com/office/drawing/2014/main" id="{81395454-E83E-4507-A192-D66721E64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CasellaDiTesto 1">
            <a:extLst>
              <a:ext uri="{FF2B5EF4-FFF2-40B4-BE49-F238E27FC236}">
                <a16:creationId xmlns:a16="http://schemas.microsoft.com/office/drawing/2014/main" id="{B83809ED-1057-405E-B667-32FB4BBA7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8A2742-4B31-456C-A040-F0C6226B929A}"/>
              </a:ext>
            </a:extLst>
          </p:cNvPr>
          <p:cNvSpPr txBox="1"/>
          <p:nvPr/>
        </p:nvSpPr>
        <p:spPr>
          <a:xfrm>
            <a:off x="3693394" y="692696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Ecdisozoi</a:t>
            </a:r>
            <a:r>
              <a:rPr lang="it-IT" sz="1400" dirty="0">
                <a:solidFill>
                  <a:schemeClr val="tx1"/>
                </a:solidFill>
              </a:rPr>
              <a:t>, artropodi</a:t>
            </a:r>
          </a:p>
        </p:txBody>
      </p:sp>
      <p:pic>
        <p:nvPicPr>
          <p:cNvPr id="10" name="Segnaposto contenuto 2">
            <a:extLst>
              <a:ext uri="{FF2B5EF4-FFF2-40B4-BE49-F238E27FC236}">
                <a16:creationId xmlns:a16="http://schemas.microsoft.com/office/drawing/2014/main" id="{C4A761DA-A27E-4EE9-89DE-B5A7CC9A49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11899" r="6859" b="66743"/>
          <a:stretch/>
        </p:blipFill>
        <p:spPr bwMode="auto">
          <a:xfrm>
            <a:off x="212158" y="1389990"/>
            <a:ext cx="8719685" cy="162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Segnaposto contenuto 2">
            <a:extLst>
              <a:ext uri="{FF2B5EF4-FFF2-40B4-BE49-F238E27FC236}">
                <a16:creationId xmlns:a16="http://schemas.microsoft.com/office/drawing/2014/main" id="{5C3FA668-C660-4F8F-A024-EBACAA5097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33435" r="6272" b="53547"/>
          <a:stretch/>
        </p:blipFill>
        <p:spPr bwMode="auto">
          <a:xfrm>
            <a:off x="194890" y="2080149"/>
            <a:ext cx="8719685" cy="98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Segnaposto contenuto 2">
            <a:extLst>
              <a:ext uri="{FF2B5EF4-FFF2-40B4-BE49-F238E27FC236}">
                <a16:creationId xmlns:a16="http://schemas.microsoft.com/office/drawing/2014/main" id="{631179B8-8CFA-4F31-9FF7-07B760BB4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2920" r="10633" b="72615"/>
          <a:stretch/>
        </p:blipFill>
        <p:spPr bwMode="auto">
          <a:xfrm>
            <a:off x="107504" y="3401774"/>
            <a:ext cx="2615738" cy="206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Segnaposto contenuto 2">
            <a:extLst>
              <a:ext uri="{FF2B5EF4-FFF2-40B4-BE49-F238E27FC236}">
                <a16:creationId xmlns:a16="http://schemas.microsoft.com/office/drawing/2014/main" id="{072763AB-862F-42BE-8B13-654D6B6F1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27788" r="10633" b="46612"/>
          <a:stretch/>
        </p:blipFill>
        <p:spPr bwMode="auto">
          <a:xfrm>
            <a:off x="3343341" y="3324319"/>
            <a:ext cx="2499713" cy="206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E82BBEC-712E-4068-AABF-0259AC312688}"/>
              </a:ext>
            </a:extLst>
          </p:cNvPr>
          <p:cNvSpPr/>
          <p:nvPr/>
        </p:nvSpPr>
        <p:spPr bwMode="auto">
          <a:xfrm>
            <a:off x="2915816" y="2276872"/>
            <a:ext cx="1058126" cy="1440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Segnaposto contenuto 2">
            <a:extLst>
              <a:ext uri="{FF2B5EF4-FFF2-40B4-BE49-F238E27FC236}">
                <a16:creationId xmlns:a16="http://schemas.microsoft.com/office/drawing/2014/main" id="{6B430F2B-2F98-4426-A48A-5647F7E3AF0C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49546" r="8601" b="12014"/>
          <a:stretch/>
        </p:blipFill>
        <p:spPr>
          <a:xfrm>
            <a:off x="5364088" y="3383412"/>
            <a:ext cx="2602834" cy="2676846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60A6CECF-7617-4795-8E2C-EA0E26D49A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A208BABD-4E65-4CFD-94A8-281758FB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6D83DE-7C8A-4206-AF27-6F7F408B6DFD}"/>
              </a:ext>
            </a:extLst>
          </p:cNvPr>
          <p:cNvSpPr txBox="1"/>
          <p:nvPr/>
        </p:nvSpPr>
        <p:spPr>
          <a:xfrm>
            <a:off x="3693394" y="692696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Ecdisozoi</a:t>
            </a:r>
            <a:r>
              <a:rPr lang="it-IT" sz="1400" dirty="0">
                <a:solidFill>
                  <a:schemeClr val="tx1"/>
                </a:solidFill>
              </a:rPr>
              <a:t>, artropodi</a:t>
            </a:r>
          </a:p>
        </p:txBody>
      </p:sp>
      <p:pic>
        <p:nvPicPr>
          <p:cNvPr id="7" name="Segnaposto contenuto 2">
            <a:extLst>
              <a:ext uri="{FF2B5EF4-FFF2-40B4-BE49-F238E27FC236}">
                <a16:creationId xmlns:a16="http://schemas.microsoft.com/office/drawing/2014/main" id="{D3A347CC-DF41-49FC-8043-15E8C195E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11899" r="6859" b="66743"/>
          <a:stretch/>
        </p:blipFill>
        <p:spPr bwMode="auto">
          <a:xfrm>
            <a:off x="212158" y="1389990"/>
            <a:ext cx="8719685" cy="162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Segnaposto contenuto 2">
            <a:extLst>
              <a:ext uri="{FF2B5EF4-FFF2-40B4-BE49-F238E27FC236}">
                <a16:creationId xmlns:a16="http://schemas.microsoft.com/office/drawing/2014/main" id="{FE8ABC04-E7FD-4EEF-AF0E-7C9825C25B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46373" r="6099" b="36976"/>
          <a:stretch/>
        </p:blipFill>
        <p:spPr bwMode="auto">
          <a:xfrm>
            <a:off x="212337" y="2092272"/>
            <a:ext cx="8719685" cy="126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Segnaposto contenuto 2">
            <a:extLst>
              <a:ext uri="{FF2B5EF4-FFF2-40B4-BE49-F238E27FC236}">
                <a16:creationId xmlns:a16="http://schemas.microsoft.com/office/drawing/2014/main" id="{745D9DEA-2333-488F-978D-EC7516D1D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5496" r="8601" b="51292"/>
          <a:stretch/>
        </p:blipFill>
        <p:spPr bwMode="auto">
          <a:xfrm>
            <a:off x="1403648" y="3380189"/>
            <a:ext cx="2284450" cy="264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2C17583A-98EE-4FF4-8228-EF1B6A9C2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1CD189EC-4811-4706-A539-E178FB90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20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2E9EE9-BA4B-4AB8-AF19-841E14B39D33}"/>
              </a:ext>
            </a:extLst>
          </p:cNvPr>
          <p:cNvSpPr txBox="1"/>
          <p:nvPr/>
        </p:nvSpPr>
        <p:spPr>
          <a:xfrm>
            <a:off x="3693394" y="692696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Ecdisozoi</a:t>
            </a:r>
            <a:r>
              <a:rPr lang="it-IT" sz="1400" dirty="0">
                <a:solidFill>
                  <a:schemeClr val="tx1"/>
                </a:solidFill>
              </a:rPr>
              <a:t>, artropodi</a:t>
            </a:r>
          </a:p>
        </p:txBody>
      </p:sp>
      <p:pic>
        <p:nvPicPr>
          <p:cNvPr id="10" name="Segnaposto contenuto 2">
            <a:extLst>
              <a:ext uri="{FF2B5EF4-FFF2-40B4-BE49-F238E27FC236}">
                <a16:creationId xmlns:a16="http://schemas.microsoft.com/office/drawing/2014/main" id="{AF55353B-FAD3-4051-A58D-F4CBDD1A39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11899" r="6859" b="66743"/>
          <a:stretch/>
        </p:blipFill>
        <p:spPr bwMode="auto">
          <a:xfrm>
            <a:off x="212158" y="1052736"/>
            <a:ext cx="8719685" cy="162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Segnaposto contenuto 2">
            <a:extLst>
              <a:ext uri="{FF2B5EF4-FFF2-40B4-BE49-F238E27FC236}">
                <a16:creationId xmlns:a16="http://schemas.microsoft.com/office/drawing/2014/main" id="{59D5EF01-4E42-4148-9664-B1280AFD70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t="63459" r="6817" b="15183"/>
          <a:stretch/>
        </p:blipFill>
        <p:spPr bwMode="auto">
          <a:xfrm>
            <a:off x="199538" y="1703609"/>
            <a:ext cx="8719685" cy="162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42D3D44-0165-4FCB-95FE-E0C82C78DE0F}"/>
              </a:ext>
            </a:extLst>
          </p:cNvPr>
          <p:cNvSpPr/>
          <p:nvPr/>
        </p:nvSpPr>
        <p:spPr bwMode="auto">
          <a:xfrm>
            <a:off x="4392480" y="1708060"/>
            <a:ext cx="611568" cy="35278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412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2C17583A-98EE-4FF4-8228-EF1B6A9C2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1CD189EC-4811-4706-A539-E178FB90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204" y="7571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2E9EE9-BA4B-4AB8-AF19-841E14B39D33}"/>
              </a:ext>
            </a:extLst>
          </p:cNvPr>
          <p:cNvSpPr txBox="1"/>
          <p:nvPr/>
        </p:nvSpPr>
        <p:spPr>
          <a:xfrm>
            <a:off x="1475656" y="511627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/>
                </a:solidFill>
              </a:rPr>
              <a:t>Ecdisozoi</a:t>
            </a:r>
            <a:r>
              <a:rPr lang="it-IT" sz="1400" dirty="0">
                <a:solidFill>
                  <a:schemeClr val="tx1"/>
                </a:solidFill>
              </a:rPr>
              <a:t>, artropodi</a:t>
            </a:r>
          </a:p>
        </p:txBody>
      </p:sp>
      <p:pic>
        <p:nvPicPr>
          <p:cNvPr id="8" name="Segnaposto contenuto 2">
            <a:extLst>
              <a:ext uri="{FF2B5EF4-FFF2-40B4-BE49-F238E27FC236}">
                <a16:creationId xmlns:a16="http://schemas.microsoft.com/office/drawing/2014/main" id="{8ABD6DDA-AC30-47F9-ACA3-2CC027E49ACF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t="5985" r="5943" b="13289"/>
          <a:stretch/>
        </p:blipFill>
        <p:spPr>
          <a:xfrm>
            <a:off x="4383700" y="72309"/>
            <a:ext cx="4721865" cy="5948980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98C78B-D1C6-462C-B368-8224D9CE536F}"/>
              </a:ext>
            </a:extLst>
          </p:cNvPr>
          <p:cNvSpPr txBox="1"/>
          <p:nvPr/>
        </p:nvSpPr>
        <p:spPr>
          <a:xfrm>
            <a:off x="30459" y="1268760"/>
            <a:ext cx="43532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Gli insetti sono fortemente legati all’uomo: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Sono impollinatori di specie vegetali di interesse alimentare,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Possono compere con l’uomo per coltivazioni (sviluppo di insetticidi),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Possono trasmettere malattie (dipteri ematofagi soprattutto).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A0E5631C-AFDF-4BB3-9003-A0251192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20" y="7571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B9001E-88F2-4E3E-8C29-B2FDAA0F0FE7}"/>
              </a:ext>
            </a:extLst>
          </p:cNvPr>
          <p:cNvSpPr txBox="1"/>
          <p:nvPr/>
        </p:nvSpPr>
        <p:spPr>
          <a:xfrm>
            <a:off x="3947470" y="511627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Deuterostomi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54C911-F8B4-4F1E-A464-D11FD19E85EB}"/>
              </a:ext>
            </a:extLst>
          </p:cNvPr>
          <p:cNvSpPr txBox="1"/>
          <p:nvPr/>
        </p:nvSpPr>
        <p:spPr>
          <a:xfrm>
            <a:off x="68981" y="1268760"/>
            <a:ext cx="8967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deuterostomi </a:t>
            </a:r>
            <a:r>
              <a:rPr lang="it-IT" sz="1800" dirty="0">
                <a:solidFill>
                  <a:schemeClr val="tx1"/>
                </a:solidFill>
              </a:rPr>
              <a:t>comprendono gli </a:t>
            </a:r>
            <a:r>
              <a:rPr lang="it-IT" sz="1800" b="1" dirty="0">
                <a:solidFill>
                  <a:schemeClr val="tx1"/>
                </a:solidFill>
              </a:rPr>
              <a:t>echinodermi</a:t>
            </a:r>
            <a:r>
              <a:rPr lang="it-IT" sz="1800" dirty="0">
                <a:solidFill>
                  <a:schemeClr val="tx1"/>
                </a:solidFill>
              </a:rPr>
              <a:t> e i </a:t>
            </a:r>
            <a:r>
              <a:rPr lang="it-IT" sz="1800" b="1" dirty="0">
                <a:solidFill>
                  <a:schemeClr val="tx1"/>
                </a:solidFill>
              </a:rPr>
              <a:t>cordati</a:t>
            </a:r>
            <a:r>
              <a:rPr lang="it-IT" sz="1800" dirty="0">
                <a:solidFill>
                  <a:schemeClr val="tx1"/>
                </a:solidFill>
              </a:rPr>
              <a:t>, il phylum a cui appartengono i vertebrati. Sono accumunati da: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Segmentazione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radiale</a:t>
            </a:r>
            <a:r>
              <a:rPr lang="it-IT" sz="1800" dirty="0">
                <a:solidFill>
                  <a:schemeClr val="tx1"/>
                </a:solidFill>
              </a:rPr>
              <a:t> ed </a:t>
            </a:r>
            <a:r>
              <a:rPr lang="it-IT" sz="1800" b="1" dirty="0">
                <a:solidFill>
                  <a:schemeClr val="tx1"/>
                </a:solidFill>
              </a:rPr>
              <a:t>indeterminata</a:t>
            </a:r>
            <a:r>
              <a:rPr lang="it-IT" sz="1800" dirty="0">
                <a:solidFill>
                  <a:schemeClr val="tx1"/>
                </a:solidFill>
              </a:rPr>
              <a:t>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La </a:t>
            </a:r>
            <a:r>
              <a:rPr lang="it-IT" sz="1800" b="1" dirty="0">
                <a:solidFill>
                  <a:schemeClr val="tx1"/>
                </a:solidFill>
              </a:rPr>
              <a:t>bocca non si sviluppa </a:t>
            </a:r>
            <a:r>
              <a:rPr lang="it-IT" sz="1800" dirty="0">
                <a:solidFill>
                  <a:schemeClr val="tx1"/>
                </a:solidFill>
              </a:rPr>
              <a:t>a partire </a:t>
            </a:r>
            <a:r>
              <a:rPr lang="it-IT" sz="1800" b="1" dirty="0">
                <a:solidFill>
                  <a:schemeClr val="tx1"/>
                </a:solidFill>
              </a:rPr>
              <a:t>dal blastoporo </a:t>
            </a:r>
            <a:r>
              <a:rPr lang="it-IT" sz="1800" dirty="0">
                <a:solidFill>
                  <a:schemeClr val="tx1"/>
                </a:solidFill>
              </a:rPr>
              <a:t>ma successivamente,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La presenza, in almeno uno stadio, di </a:t>
            </a:r>
            <a:r>
              <a:rPr lang="it-IT" sz="1800" b="1" dirty="0">
                <a:solidFill>
                  <a:schemeClr val="tx1"/>
                </a:solidFill>
              </a:rPr>
              <a:t>fessure branchiali faringee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A0E5631C-AFDF-4BB3-9003-A0251192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20" y="7571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B9001E-88F2-4E3E-8C29-B2FDAA0F0FE7}"/>
              </a:ext>
            </a:extLst>
          </p:cNvPr>
          <p:cNvSpPr txBox="1"/>
          <p:nvPr/>
        </p:nvSpPr>
        <p:spPr>
          <a:xfrm>
            <a:off x="3410464" y="511627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Deuterostomi, echinodermi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54C911-F8B4-4F1E-A464-D11FD19E85EB}"/>
              </a:ext>
            </a:extLst>
          </p:cNvPr>
          <p:cNvSpPr txBox="1"/>
          <p:nvPr/>
        </p:nvSpPr>
        <p:spPr>
          <a:xfrm>
            <a:off x="68981" y="1268760"/>
            <a:ext cx="8967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Gli </a:t>
            </a:r>
            <a:r>
              <a:rPr lang="it-IT" sz="1800" b="1" dirty="0">
                <a:solidFill>
                  <a:schemeClr val="tx1"/>
                </a:solidFill>
              </a:rPr>
              <a:t>echinodermi</a:t>
            </a:r>
            <a:r>
              <a:rPr lang="it-IT" sz="1800" dirty="0">
                <a:solidFill>
                  <a:schemeClr val="tx1"/>
                </a:solidFill>
              </a:rPr>
              <a:t>, a </a:t>
            </a:r>
            <a:r>
              <a:rPr lang="it-IT" sz="1800" b="1" dirty="0">
                <a:solidFill>
                  <a:schemeClr val="tx1"/>
                </a:solidFill>
              </a:rPr>
              <a:t>simmetria radiale</a:t>
            </a:r>
            <a:r>
              <a:rPr lang="it-IT" sz="1800" dirty="0">
                <a:solidFill>
                  <a:schemeClr val="tx1"/>
                </a:solidFill>
              </a:rPr>
              <a:t>, sono animali accumunati dalla presenza di: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Sistema vascolare acquifero</a:t>
            </a:r>
            <a:r>
              <a:rPr lang="it-IT" sz="1800" dirty="0">
                <a:solidFill>
                  <a:schemeClr val="tx1"/>
                </a:solidFill>
              </a:rPr>
              <a:t>, una rete di canali in cui scorre acqua marina. Questo avviene per effetto di ciglia che rivestono la parte interna dei canali e porta l’acqua verso i pedicelli ambulacrali,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Pedicelli ambulacrali</a:t>
            </a:r>
            <a:r>
              <a:rPr lang="it-IT" sz="1800" dirty="0">
                <a:solidFill>
                  <a:schemeClr val="tx1"/>
                </a:solidFill>
              </a:rPr>
              <a:t>, che si estroflettono quando pieni di acqua che viene pompata al loro interno da un sacchetto muscolare detto </a:t>
            </a:r>
            <a:r>
              <a:rPr lang="it-IT" sz="1800" b="1" dirty="0">
                <a:solidFill>
                  <a:schemeClr val="tx1"/>
                </a:solidFill>
              </a:rPr>
              <a:t>ampolla</a:t>
            </a:r>
            <a:r>
              <a:rPr lang="it-IT" sz="1800" dirty="0">
                <a:solidFill>
                  <a:schemeClr val="tx1"/>
                </a:solidFill>
              </a:rPr>
              <a:t>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Endoscheletro</a:t>
            </a:r>
            <a:r>
              <a:rPr lang="it-IT" sz="1800" dirty="0">
                <a:solidFill>
                  <a:schemeClr val="tx1"/>
                </a:solidFill>
              </a:rPr>
              <a:t> sub-epiteliale costituito da piastre e spine di carbonato di calcio.</a:t>
            </a:r>
          </a:p>
        </p:txBody>
      </p:sp>
    </p:spTree>
    <p:extLst>
      <p:ext uri="{BB962C8B-B14F-4D97-AF65-F5344CB8AC3E}">
        <p14:creationId xmlns:p14="http://schemas.microsoft.com/office/powerpoint/2010/main" val="2638833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2">
            <a:extLst>
              <a:ext uri="{FF2B5EF4-FFF2-40B4-BE49-F238E27FC236}">
                <a16:creationId xmlns:a16="http://schemas.microsoft.com/office/drawing/2014/main" id="{6E4CB2C7-1E21-4BAF-AAB0-8E00C42AB5EC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7" t="2762" r="7983" b="59861"/>
          <a:stretch/>
        </p:blipFill>
        <p:spPr>
          <a:xfrm>
            <a:off x="30460" y="2363048"/>
            <a:ext cx="1589212" cy="2154602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F98FBEBB-38BA-4BF9-B496-9052D23E2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5223" r="6184" b="25362"/>
          <a:stretch/>
        </p:blipFill>
        <p:spPr bwMode="auto">
          <a:xfrm>
            <a:off x="1691680" y="824888"/>
            <a:ext cx="698477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0379694D-70A6-48F0-B16A-64BD3BB5B6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DBC1C439-8492-4F8C-AEF1-BACBA6A0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20" y="7571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75196E-A0CF-4250-BD59-53AE2F1C42E8}"/>
              </a:ext>
            </a:extLst>
          </p:cNvPr>
          <p:cNvSpPr txBox="1"/>
          <p:nvPr/>
        </p:nvSpPr>
        <p:spPr>
          <a:xfrm>
            <a:off x="3410464" y="511627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Deuterostomi, echinodermi</a:t>
            </a:r>
          </a:p>
        </p:txBody>
      </p:sp>
      <p:pic>
        <p:nvPicPr>
          <p:cNvPr id="7" name="Segnaposto contenuto 2">
            <a:extLst>
              <a:ext uri="{FF2B5EF4-FFF2-40B4-BE49-F238E27FC236}">
                <a16:creationId xmlns:a16="http://schemas.microsoft.com/office/drawing/2014/main" id="{7ED57769-4554-435A-9FB0-C065EE6F7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t="40769" r="50000" b="35925"/>
          <a:stretch/>
        </p:blipFill>
        <p:spPr bwMode="auto">
          <a:xfrm>
            <a:off x="1403648" y="4587240"/>
            <a:ext cx="1646776" cy="125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Segnaposto contenuto 2">
            <a:extLst>
              <a:ext uri="{FF2B5EF4-FFF2-40B4-BE49-F238E27FC236}">
                <a16:creationId xmlns:a16="http://schemas.microsoft.com/office/drawing/2014/main" id="{DA030000-C121-4410-B515-BEB365F7F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9" t="41496" r="2810" b="35198"/>
          <a:stretch/>
        </p:blipFill>
        <p:spPr bwMode="auto">
          <a:xfrm>
            <a:off x="3337017" y="4624485"/>
            <a:ext cx="1646776" cy="125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Segnaposto contenuto 2">
            <a:extLst>
              <a:ext uri="{FF2B5EF4-FFF2-40B4-BE49-F238E27FC236}">
                <a16:creationId xmlns:a16="http://schemas.microsoft.com/office/drawing/2014/main" id="{6ADA9851-4CD1-4CA8-AA04-927A1F184A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64708" r="49683" b="10041"/>
          <a:stretch/>
        </p:blipFill>
        <p:spPr bwMode="auto">
          <a:xfrm>
            <a:off x="5270386" y="4572052"/>
            <a:ext cx="1646776" cy="136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Segnaposto contenuto 2">
            <a:extLst>
              <a:ext uri="{FF2B5EF4-FFF2-40B4-BE49-F238E27FC236}">
                <a16:creationId xmlns:a16="http://schemas.microsoft.com/office/drawing/2014/main" id="{FC062A48-5265-4950-B18B-8780ADF52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6" t="64426" r="3993" b="11295"/>
          <a:stretch/>
        </p:blipFill>
        <p:spPr bwMode="auto">
          <a:xfrm>
            <a:off x="7203755" y="4572051"/>
            <a:ext cx="1646776" cy="130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3C5384A5-2218-434A-8A1D-A1E572BCF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790645-6BD7-4AAB-98C3-1F63A96F7D0D}"/>
              </a:ext>
            </a:extLst>
          </p:cNvPr>
          <p:cNvSpPr txBox="1"/>
          <p:nvPr/>
        </p:nvSpPr>
        <p:spPr>
          <a:xfrm>
            <a:off x="3559544" y="69269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Caratteristiche generali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E61703-D99D-4123-A352-CDD3E9F3096A}"/>
              </a:ext>
            </a:extLst>
          </p:cNvPr>
          <p:cNvSpPr txBox="1"/>
          <p:nvPr/>
        </p:nvSpPr>
        <p:spPr>
          <a:xfrm>
            <a:off x="0" y="126876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Gli animali si sono adattati durante la loro evoluzione a specifici ambienti: habitat marini, acqua dolce, ambiente terrestre: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l’ambiente marino</a:t>
            </a:r>
            <a:r>
              <a:rPr lang="it-IT" sz="1800" dirty="0">
                <a:solidFill>
                  <a:schemeClr val="tx1"/>
                </a:solidFill>
              </a:rPr>
              <a:t>, per via della pressione idrostatica, fornisce </a:t>
            </a:r>
            <a:r>
              <a:rPr lang="it-IT" sz="1800" b="1" dirty="0">
                <a:solidFill>
                  <a:schemeClr val="tx1"/>
                </a:solidFill>
              </a:rPr>
              <a:t>supporto</a:t>
            </a:r>
            <a:r>
              <a:rPr lang="it-IT" sz="1800" dirty="0">
                <a:solidFill>
                  <a:schemeClr val="tx1"/>
                </a:solidFill>
              </a:rPr>
              <a:t> all’individuo ed è </a:t>
            </a:r>
            <a:r>
              <a:rPr lang="it-IT" sz="1800" b="1" dirty="0">
                <a:solidFill>
                  <a:schemeClr val="tx1"/>
                </a:solidFill>
              </a:rPr>
              <a:t>isotonico</a:t>
            </a:r>
            <a:r>
              <a:rPr lang="it-IT" sz="1800" dirty="0">
                <a:solidFill>
                  <a:schemeClr val="tx1"/>
                </a:solidFill>
              </a:rPr>
              <a:t> con la maggior parte di questi. Inoltre è ricco di </a:t>
            </a:r>
            <a:r>
              <a:rPr lang="it-IT" sz="1800" b="1" dirty="0">
                <a:solidFill>
                  <a:schemeClr val="tx1"/>
                </a:solidFill>
              </a:rPr>
              <a:t>plancton</a:t>
            </a:r>
            <a:r>
              <a:rPr lang="it-IT" sz="1800" dirty="0">
                <a:solidFill>
                  <a:schemeClr val="tx1"/>
                </a:solidFill>
              </a:rPr>
              <a:t>, protisti ed animali di piccole dimensioni che sono la base della catena alimentare, ma la maggior parte degli invertebrati e dei giovani vertebrati non è in grado di </a:t>
            </a:r>
            <a:r>
              <a:rPr lang="it-IT" sz="1800" b="1" dirty="0">
                <a:solidFill>
                  <a:schemeClr val="tx1"/>
                </a:solidFill>
              </a:rPr>
              <a:t>locomozione autonoma</a:t>
            </a:r>
            <a:r>
              <a:rPr lang="it-IT" sz="1800" dirty="0">
                <a:solidFill>
                  <a:schemeClr val="tx1"/>
                </a:solidFill>
              </a:rPr>
              <a:t>. I piccoli invertebrati o sono parte del plancton (sempre vicini a simili di cui si nutrono) o vivono sul fondale;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In </a:t>
            </a:r>
            <a:r>
              <a:rPr lang="it-IT" sz="1800" b="1" dirty="0">
                <a:solidFill>
                  <a:schemeClr val="tx1"/>
                </a:solidFill>
              </a:rPr>
              <a:t>acqua dolce </a:t>
            </a:r>
            <a:r>
              <a:rPr lang="it-IT" sz="1800" dirty="0">
                <a:solidFill>
                  <a:schemeClr val="tx1"/>
                </a:solidFill>
              </a:rPr>
              <a:t>sono necessari accorgimenti per mantenere una certa </a:t>
            </a:r>
            <a:r>
              <a:rPr lang="it-IT" sz="1800" b="1" dirty="0" err="1">
                <a:solidFill>
                  <a:schemeClr val="tx1"/>
                </a:solidFill>
              </a:rPr>
              <a:t>osmoregolazione</a:t>
            </a:r>
            <a:r>
              <a:rPr lang="it-IT" sz="1800" dirty="0">
                <a:solidFill>
                  <a:schemeClr val="tx1"/>
                </a:solidFill>
              </a:rPr>
              <a:t> e per sopravvivere a </a:t>
            </a:r>
            <a:r>
              <a:rPr lang="it-IT" sz="1800" b="1" dirty="0">
                <a:solidFill>
                  <a:schemeClr val="tx1"/>
                </a:solidFill>
              </a:rPr>
              <a:t>cambiamenti</a:t>
            </a:r>
            <a:r>
              <a:rPr lang="it-IT" sz="1800" dirty="0">
                <a:solidFill>
                  <a:schemeClr val="tx1"/>
                </a:solidFill>
              </a:rPr>
              <a:t> di tenore di </a:t>
            </a:r>
            <a:r>
              <a:rPr lang="it-IT" sz="1800" b="1" dirty="0">
                <a:solidFill>
                  <a:schemeClr val="tx1"/>
                </a:solidFill>
              </a:rPr>
              <a:t>ossigeno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temperatura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visibilità</a:t>
            </a:r>
            <a:r>
              <a:rPr lang="it-IT" sz="1800" dirty="0">
                <a:solidFill>
                  <a:schemeClr val="tx1"/>
                </a:solidFill>
              </a:rPr>
              <a:t> e </a:t>
            </a:r>
            <a:r>
              <a:rPr lang="it-IT" sz="1800" b="1" dirty="0">
                <a:solidFill>
                  <a:schemeClr val="tx1"/>
                </a:solidFill>
              </a:rPr>
              <a:t>volume</a:t>
            </a:r>
            <a:r>
              <a:rPr lang="it-IT" sz="1800" dirty="0">
                <a:solidFill>
                  <a:schemeClr val="tx1"/>
                </a:solidFill>
              </a:rPr>
              <a:t> d’acqua;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L’ambiente terrestre </a:t>
            </a:r>
            <a:r>
              <a:rPr lang="it-IT" sz="1800" dirty="0">
                <a:solidFill>
                  <a:schemeClr val="tx1"/>
                </a:solidFill>
              </a:rPr>
              <a:t>è il più ostico per vari fattori: </a:t>
            </a:r>
            <a:r>
              <a:rPr lang="it-IT" sz="1800" b="1" dirty="0">
                <a:solidFill>
                  <a:schemeClr val="tx1"/>
                </a:solidFill>
              </a:rPr>
              <a:t>disidratazione </a:t>
            </a:r>
            <a:r>
              <a:rPr lang="it-IT" sz="1800" dirty="0">
                <a:solidFill>
                  <a:schemeClr val="tx1"/>
                </a:solidFill>
              </a:rPr>
              <a:t>(apparati respiratori interni come i polmoni al posto delle branchie esterne), </a:t>
            </a:r>
            <a:r>
              <a:rPr lang="it-IT" sz="1800" b="1" dirty="0">
                <a:solidFill>
                  <a:schemeClr val="tx1"/>
                </a:solidFill>
              </a:rPr>
              <a:t>fecondazione interna </a:t>
            </a:r>
            <a:r>
              <a:rPr lang="it-IT" sz="1800" dirty="0">
                <a:solidFill>
                  <a:schemeClr val="tx1"/>
                </a:solidFill>
              </a:rPr>
              <a:t>per la protezione dei gameti, </a:t>
            </a:r>
            <a:r>
              <a:rPr lang="it-IT" sz="1800" b="1" dirty="0">
                <a:solidFill>
                  <a:schemeClr val="tx1"/>
                </a:solidFill>
              </a:rPr>
              <a:t>sistemi scheletrici e muscolari </a:t>
            </a:r>
            <a:r>
              <a:rPr lang="it-IT" sz="1800" dirty="0">
                <a:solidFill>
                  <a:schemeClr val="tx1"/>
                </a:solidFill>
              </a:rPr>
              <a:t>più efficienti.</a:t>
            </a:r>
          </a:p>
        </p:txBody>
      </p:sp>
    </p:spTree>
    <p:extLst>
      <p:ext uri="{BB962C8B-B14F-4D97-AF65-F5344CB8AC3E}">
        <p14:creationId xmlns:p14="http://schemas.microsoft.com/office/powerpoint/2010/main" val="2673263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A631CF55-FDA4-47C4-AE44-1851642F8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A0E5631C-AFDF-4BB3-9003-A0251192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20" y="7571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B9001E-88F2-4E3E-8C29-B2FDAA0F0FE7}"/>
              </a:ext>
            </a:extLst>
          </p:cNvPr>
          <p:cNvSpPr txBox="1"/>
          <p:nvPr/>
        </p:nvSpPr>
        <p:spPr>
          <a:xfrm>
            <a:off x="3629274" y="511627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Deuterostomi, cordati</a:t>
            </a:r>
          </a:p>
        </p:txBody>
      </p:sp>
      <p:pic>
        <p:nvPicPr>
          <p:cNvPr id="6" name="Segnaposto contenuto 2">
            <a:extLst>
              <a:ext uri="{FF2B5EF4-FFF2-40B4-BE49-F238E27FC236}">
                <a16:creationId xmlns:a16="http://schemas.microsoft.com/office/drawing/2014/main" id="{2130E41B-1605-4A78-80CC-8D580DB4C23F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23912" r="4836" b="34707"/>
          <a:stretch/>
        </p:blipFill>
        <p:spPr>
          <a:xfrm>
            <a:off x="5291726" y="2564904"/>
            <a:ext cx="3839653" cy="2088232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9056F5-5C4F-4020-AE75-CCB6FF3B3169}"/>
              </a:ext>
            </a:extLst>
          </p:cNvPr>
          <p:cNvSpPr txBox="1"/>
          <p:nvPr/>
        </p:nvSpPr>
        <p:spPr>
          <a:xfrm>
            <a:off x="68981" y="1268760"/>
            <a:ext cx="89675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cordati</a:t>
            </a:r>
            <a:r>
              <a:rPr lang="it-IT" sz="1800" dirty="0">
                <a:solidFill>
                  <a:schemeClr val="tx1"/>
                </a:solidFill>
              </a:rPr>
              <a:t> sono </a:t>
            </a:r>
            <a:r>
              <a:rPr lang="it-IT" sz="1800" b="1" dirty="0">
                <a:solidFill>
                  <a:schemeClr val="tx1"/>
                </a:solidFill>
              </a:rPr>
              <a:t>deuterostomi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celomati</a:t>
            </a:r>
            <a:r>
              <a:rPr lang="it-IT" sz="1800" dirty="0">
                <a:solidFill>
                  <a:schemeClr val="tx1"/>
                </a:solidFill>
              </a:rPr>
              <a:t> a </a:t>
            </a:r>
            <a:r>
              <a:rPr lang="it-IT" sz="1800" b="1" dirty="0">
                <a:solidFill>
                  <a:schemeClr val="tx1"/>
                </a:solidFill>
              </a:rPr>
              <a:t>simmetria bilaterale</a:t>
            </a:r>
            <a:r>
              <a:rPr lang="it-IT" sz="1800" dirty="0">
                <a:solidFill>
                  <a:schemeClr val="tx1"/>
                </a:solidFill>
              </a:rPr>
              <a:t>. Tutti presentano: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una </a:t>
            </a:r>
            <a:r>
              <a:rPr lang="it-IT" sz="1800" b="1" dirty="0">
                <a:solidFill>
                  <a:schemeClr val="tx1"/>
                </a:solidFill>
              </a:rPr>
              <a:t>notocorda</a:t>
            </a:r>
            <a:r>
              <a:rPr lang="it-IT" sz="1800" dirty="0">
                <a:solidFill>
                  <a:schemeClr val="tx1"/>
                </a:solidFill>
              </a:rPr>
              <a:t>, un organo assile longitudinale costituito da cartilagine che fornisce sostegno al corpo,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Un </a:t>
            </a:r>
            <a:r>
              <a:rPr lang="it-IT" sz="1800" b="1" dirty="0">
                <a:solidFill>
                  <a:schemeClr val="tx1"/>
                </a:solidFill>
              </a:rPr>
              <a:t>cordone nervoso tubolare dorsale</a:t>
            </a:r>
            <a:r>
              <a:rPr lang="it-IT" sz="1800" dirty="0">
                <a:solidFill>
                  <a:schemeClr val="tx1"/>
                </a:solidFill>
              </a:rPr>
              <a:t>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Una larva con una </a:t>
            </a:r>
            <a:r>
              <a:rPr lang="it-IT" sz="1800" b="1" dirty="0">
                <a:solidFill>
                  <a:schemeClr val="tx1"/>
                </a:solidFill>
              </a:rPr>
              <a:t>coda postanale </a:t>
            </a:r>
            <a:r>
              <a:rPr lang="it-IT" sz="1800" dirty="0">
                <a:solidFill>
                  <a:schemeClr val="tx1"/>
                </a:solidFill>
              </a:rPr>
              <a:t>muscolare,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Un </a:t>
            </a:r>
            <a:r>
              <a:rPr lang="it-IT" sz="1800" b="1" dirty="0" err="1">
                <a:solidFill>
                  <a:schemeClr val="tx1"/>
                </a:solidFill>
              </a:rPr>
              <a:t>endostilo</a:t>
            </a:r>
            <a:r>
              <a:rPr lang="it-IT" sz="1800" dirty="0">
                <a:solidFill>
                  <a:schemeClr val="tx1"/>
                </a:solidFill>
              </a:rPr>
              <a:t>, un solco nel pavimento </a:t>
            </a: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     faringeo che intrappola in cibo in transito e</a:t>
            </a: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     che si è evoluto nella tiroide,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-    </a:t>
            </a:r>
            <a:r>
              <a:rPr lang="it-IT" sz="1800" b="1" dirty="0">
                <a:solidFill>
                  <a:schemeClr val="tx1"/>
                </a:solidFill>
              </a:rPr>
              <a:t>Fessure branchiali faringee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endoscheletro</a:t>
            </a:r>
            <a:r>
              <a:rPr lang="it-IT" sz="1800" dirty="0">
                <a:solidFill>
                  <a:schemeClr val="tx1"/>
                </a:solidFill>
              </a:rPr>
              <a:t> e </a:t>
            </a:r>
            <a:r>
              <a:rPr lang="it-IT" sz="1800" b="1" dirty="0">
                <a:solidFill>
                  <a:schemeClr val="tx1"/>
                </a:solidFill>
              </a:rPr>
              <a:t>sistema circolatorio chiuso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870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A0E5631C-AFDF-4BB3-9003-A0251192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20" y="7571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A36969-960F-4F03-949E-D54E54B38EAC}"/>
              </a:ext>
            </a:extLst>
          </p:cNvPr>
          <p:cNvSpPr txBox="1"/>
          <p:nvPr/>
        </p:nvSpPr>
        <p:spPr>
          <a:xfrm>
            <a:off x="3629274" y="511627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Deuterostomi, cordati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465DB1-EACC-432B-A7DE-B5E482F71EC1}"/>
              </a:ext>
            </a:extLst>
          </p:cNvPr>
          <p:cNvSpPr txBox="1"/>
          <p:nvPr/>
        </p:nvSpPr>
        <p:spPr>
          <a:xfrm>
            <a:off x="68981" y="1268760"/>
            <a:ext cx="8967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cordati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invertebrati</a:t>
            </a:r>
            <a:r>
              <a:rPr lang="it-IT" sz="1800" dirty="0">
                <a:solidFill>
                  <a:schemeClr val="tx1"/>
                </a:solidFill>
              </a:rPr>
              <a:t> sono suddivisi in tunicati e anfiossi.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tunicati</a:t>
            </a:r>
            <a:r>
              <a:rPr lang="it-IT" sz="1800" dirty="0">
                <a:solidFill>
                  <a:schemeClr val="tx1"/>
                </a:solidFill>
              </a:rPr>
              <a:t> presentano larve che mostrano tutte le caratteristiche dei cordati, mentre gli individui adulti ricordano le spugne se non per le aperture branchiali.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Gli </a:t>
            </a:r>
            <a:r>
              <a:rPr lang="it-IT" sz="1800" b="1" dirty="0">
                <a:solidFill>
                  <a:schemeClr val="tx1"/>
                </a:solidFill>
              </a:rPr>
              <a:t>anfiossi</a:t>
            </a:r>
            <a:r>
              <a:rPr lang="it-IT" sz="1800" dirty="0">
                <a:solidFill>
                  <a:schemeClr val="tx1"/>
                </a:solidFill>
              </a:rPr>
              <a:t>, o cefalocordati, sono simili a pesci dalle dimensioni 3-8 cm e rappresentano una fonte di cibo anche per l’uomo. Sono organismi filtratori che presentano tutte le caratteristiche dei cordati sia allo stadio larvale che adulto.</a:t>
            </a:r>
          </a:p>
        </p:txBody>
      </p:sp>
    </p:spTree>
    <p:extLst>
      <p:ext uri="{BB962C8B-B14F-4D97-AF65-F5344CB8AC3E}">
        <p14:creationId xmlns:p14="http://schemas.microsoft.com/office/powerpoint/2010/main" val="1700901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A0E5631C-AFDF-4BB3-9003-A0251192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20" y="7571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A36969-960F-4F03-949E-D54E54B38EAC}"/>
              </a:ext>
            </a:extLst>
          </p:cNvPr>
          <p:cNvSpPr txBox="1"/>
          <p:nvPr/>
        </p:nvSpPr>
        <p:spPr>
          <a:xfrm>
            <a:off x="3525079" y="511627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Deuterostomi, vertebrati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465DB1-EACC-432B-A7DE-B5E482F71EC1}"/>
              </a:ext>
            </a:extLst>
          </p:cNvPr>
          <p:cNvSpPr txBox="1"/>
          <p:nvPr/>
        </p:nvSpPr>
        <p:spPr>
          <a:xfrm>
            <a:off x="68981" y="1268760"/>
            <a:ext cx="89675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cordati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vertebrati</a:t>
            </a:r>
            <a:r>
              <a:rPr lang="it-IT" sz="1800" dirty="0">
                <a:solidFill>
                  <a:schemeClr val="tx1"/>
                </a:solidFill>
              </a:rPr>
              <a:t> sono caratterizzati dalla presenza di: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una </a:t>
            </a:r>
            <a:r>
              <a:rPr lang="it-IT" sz="1800" b="1" dirty="0">
                <a:solidFill>
                  <a:schemeClr val="tx1"/>
                </a:solidFill>
              </a:rPr>
              <a:t>colonna vertebrale</a:t>
            </a:r>
            <a:r>
              <a:rPr lang="it-IT" sz="1800" dirty="0">
                <a:solidFill>
                  <a:schemeClr val="tx1"/>
                </a:solidFill>
              </a:rPr>
              <a:t>, che forma </a:t>
            </a:r>
            <a:r>
              <a:rPr lang="it-IT" sz="1800" b="1" dirty="0">
                <a:solidFill>
                  <a:schemeClr val="tx1"/>
                </a:solidFill>
              </a:rPr>
              <a:t>l’asse scheletrico </a:t>
            </a:r>
            <a:r>
              <a:rPr lang="it-IT" sz="1800" dirty="0">
                <a:solidFill>
                  <a:schemeClr val="tx1"/>
                </a:solidFill>
              </a:rPr>
              <a:t>del corpo e si sviluppa attorno alla notocorda. È costituita da segmenti (vertebre) ossee o cartilaginee, </a:t>
            </a:r>
            <a:r>
              <a:rPr lang="it-IT" sz="1800" b="1" dirty="0">
                <a:solidFill>
                  <a:schemeClr val="tx1"/>
                </a:solidFill>
              </a:rPr>
              <a:t>racchiude il  cordone nervoso</a:t>
            </a:r>
            <a:r>
              <a:rPr lang="it-IT" sz="1800" dirty="0">
                <a:solidFill>
                  <a:schemeClr val="tx1"/>
                </a:solidFill>
              </a:rPr>
              <a:t> per la sua interezza e anteriormente termina con il </a:t>
            </a:r>
            <a:r>
              <a:rPr lang="it-IT" sz="1800" b="1" dirty="0">
                <a:solidFill>
                  <a:schemeClr val="tx1"/>
                </a:solidFill>
              </a:rPr>
              <a:t>cranio</a:t>
            </a:r>
            <a:r>
              <a:rPr lang="it-IT" sz="1800" dirty="0">
                <a:solidFill>
                  <a:schemeClr val="tx1"/>
                </a:solidFill>
              </a:rPr>
              <a:t>, che protegge </a:t>
            </a:r>
            <a:r>
              <a:rPr lang="it-IT" sz="1800" b="1" dirty="0">
                <a:solidFill>
                  <a:schemeClr val="tx1"/>
                </a:solidFill>
              </a:rPr>
              <a:t>l’encefalo</a:t>
            </a:r>
            <a:r>
              <a:rPr lang="it-IT" sz="1800" dirty="0">
                <a:solidFill>
                  <a:schemeClr val="tx1"/>
                </a:solidFill>
              </a:rPr>
              <a:t>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L’endoscheletro</a:t>
            </a:r>
            <a:r>
              <a:rPr lang="it-IT" sz="1800" dirty="0">
                <a:solidFill>
                  <a:schemeClr val="tx1"/>
                </a:solidFill>
              </a:rPr>
              <a:t> è </a:t>
            </a:r>
            <a:r>
              <a:rPr lang="it-IT" sz="1800" b="1" dirty="0">
                <a:solidFill>
                  <a:schemeClr val="tx1"/>
                </a:solidFill>
              </a:rPr>
              <a:t>quasi sempre osseo</a:t>
            </a:r>
            <a:r>
              <a:rPr lang="it-IT" sz="1800" dirty="0">
                <a:solidFill>
                  <a:schemeClr val="tx1"/>
                </a:solidFill>
              </a:rPr>
              <a:t>, tranne che nei pesci senza mascella e quelli cartilaginei. Lo scheletro osseo è a base di </a:t>
            </a:r>
            <a:r>
              <a:rPr lang="it-IT" sz="1800" b="1" dirty="0">
                <a:solidFill>
                  <a:schemeClr val="tx1"/>
                </a:solidFill>
              </a:rPr>
              <a:t>fibre di collagene e una matrice di idrossiapatite </a:t>
            </a:r>
            <a:r>
              <a:rPr lang="it-IT" sz="1800" dirty="0">
                <a:solidFill>
                  <a:schemeClr val="tx1"/>
                </a:solidFill>
              </a:rPr>
              <a:t>a base di fosfato di calcio. I </a:t>
            </a:r>
            <a:r>
              <a:rPr lang="it-IT" sz="1800" b="1" dirty="0">
                <a:solidFill>
                  <a:schemeClr val="tx1"/>
                </a:solidFill>
              </a:rPr>
              <a:t>muscoli</a:t>
            </a:r>
            <a:r>
              <a:rPr lang="it-IT" sz="1800" dirty="0">
                <a:solidFill>
                  <a:schemeClr val="tx1"/>
                </a:solidFill>
              </a:rPr>
              <a:t> si </a:t>
            </a:r>
            <a:r>
              <a:rPr lang="it-IT" sz="1800" b="1" dirty="0">
                <a:solidFill>
                  <a:schemeClr val="tx1"/>
                </a:solidFill>
              </a:rPr>
              <a:t>attaccano allo scheletro</a:t>
            </a:r>
            <a:r>
              <a:rPr lang="it-IT" sz="1800" dirty="0">
                <a:solidFill>
                  <a:schemeClr val="tx1"/>
                </a:solidFill>
              </a:rPr>
              <a:t>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Il piano corporeo viene sviluppato grazie alle </a:t>
            </a:r>
            <a:r>
              <a:rPr lang="it-IT" sz="1800" b="1" dirty="0">
                <a:solidFill>
                  <a:schemeClr val="tx1"/>
                </a:solidFill>
              </a:rPr>
              <a:t>cellule cella cresta neurale </a:t>
            </a:r>
            <a:r>
              <a:rPr lang="it-IT" sz="1800" dirty="0">
                <a:solidFill>
                  <a:schemeClr val="tx1"/>
                </a:solidFill>
              </a:rPr>
              <a:t>che a livello embrionale migrano e influenzano lo sviluppo delle varie strutture, e i </a:t>
            </a:r>
            <a:r>
              <a:rPr lang="it-IT" sz="1800" b="1" dirty="0">
                <a:solidFill>
                  <a:schemeClr val="tx1"/>
                </a:solidFill>
              </a:rPr>
              <a:t>geni </a:t>
            </a:r>
            <a:r>
              <a:rPr lang="it-IT" sz="1800" b="1" dirty="0" err="1">
                <a:solidFill>
                  <a:schemeClr val="tx1"/>
                </a:solidFill>
              </a:rPr>
              <a:t>Hox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determinano il destino delle cellule lungo l’asse anteriore-posteriore.</a:t>
            </a:r>
          </a:p>
        </p:txBody>
      </p:sp>
    </p:spTree>
    <p:extLst>
      <p:ext uri="{BB962C8B-B14F-4D97-AF65-F5344CB8AC3E}">
        <p14:creationId xmlns:p14="http://schemas.microsoft.com/office/powerpoint/2010/main" val="849960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A0E5631C-AFDF-4BB3-9003-A0251192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20" y="7571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A36969-960F-4F03-949E-D54E54B38EAC}"/>
              </a:ext>
            </a:extLst>
          </p:cNvPr>
          <p:cNvSpPr txBox="1"/>
          <p:nvPr/>
        </p:nvSpPr>
        <p:spPr>
          <a:xfrm>
            <a:off x="3525079" y="511627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Deuterostomi, vertebrati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465DB1-EACC-432B-A7DE-B5E482F71EC1}"/>
              </a:ext>
            </a:extLst>
          </p:cNvPr>
          <p:cNvSpPr txBox="1"/>
          <p:nvPr/>
        </p:nvSpPr>
        <p:spPr>
          <a:xfrm>
            <a:off x="68981" y="980728"/>
            <a:ext cx="89675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L’encefalo</a:t>
            </a:r>
            <a:r>
              <a:rPr lang="it-IT" sz="1800" dirty="0">
                <a:solidFill>
                  <a:schemeClr val="tx1"/>
                </a:solidFill>
              </a:rPr>
              <a:t> è più sviluppato e presenta zone specializzate. In particolare sono presenti 10-12 paia di </a:t>
            </a:r>
            <a:r>
              <a:rPr lang="it-IT" sz="1800" b="1" dirty="0">
                <a:solidFill>
                  <a:schemeClr val="tx1"/>
                </a:solidFill>
              </a:rPr>
              <a:t>nervi cranici </a:t>
            </a:r>
            <a:r>
              <a:rPr lang="it-IT" sz="1800" dirty="0">
                <a:solidFill>
                  <a:schemeClr val="tx1"/>
                </a:solidFill>
              </a:rPr>
              <a:t>che si estendono dall’encefalo </a:t>
            </a:r>
            <a:r>
              <a:rPr lang="it-IT" sz="1800" b="1" dirty="0">
                <a:solidFill>
                  <a:schemeClr val="tx1"/>
                </a:solidFill>
              </a:rPr>
              <a:t>verso gli organi del corpo</a:t>
            </a:r>
            <a:r>
              <a:rPr lang="it-IT" sz="1800" dirty="0">
                <a:solidFill>
                  <a:schemeClr val="tx1"/>
                </a:solidFill>
              </a:rPr>
              <a:t>. Sempre nella testa vi sono </a:t>
            </a:r>
            <a:r>
              <a:rPr lang="it-IT" sz="1800" b="1" dirty="0">
                <a:solidFill>
                  <a:schemeClr val="tx1"/>
                </a:solidFill>
              </a:rPr>
              <a:t>organi di senso </a:t>
            </a:r>
            <a:r>
              <a:rPr lang="it-IT" sz="1800" dirty="0">
                <a:solidFill>
                  <a:schemeClr val="tx1"/>
                </a:solidFill>
              </a:rPr>
              <a:t>quali occhi, orecchie, organi per l’olfatto e organi per il gusto,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Sono presenti </a:t>
            </a:r>
            <a:r>
              <a:rPr lang="it-IT" sz="1800" b="1" dirty="0">
                <a:solidFill>
                  <a:schemeClr val="tx1"/>
                </a:solidFill>
              </a:rPr>
              <a:t>coppie di appendici</a:t>
            </a:r>
            <a:r>
              <a:rPr lang="it-IT" sz="1800" dirty="0">
                <a:solidFill>
                  <a:schemeClr val="tx1"/>
                </a:solidFill>
              </a:rPr>
              <a:t>, come le pinne nei pesci o arti negli animali terrestri,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Sistema circolatorio chiuso </a:t>
            </a:r>
            <a:r>
              <a:rPr lang="it-IT" sz="1800" dirty="0">
                <a:solidFill>
                  <a:schemeClr val="tx1"/>
                </a:solidFill>
              </a:rPr>
              <a:t>con cuore ventrale e sangue con emoglobina, 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Apparato digerente completo </a:t>
            </a:r>
            <a:r>
              <a:rPr lang="it-IT" sz="1800" dirty="0">
                <a:solidFill>
                  <a:schemeClr val="tx1"/>
                </a:solidFill>
              </a:rPr>
              <a:t>con regioni specializzate e grandi ghiandole digestive (fegato e pancreas),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Ghiandole endocrine </a:t>
            </a:r>
            <a:r>
              <a:rPr lang="it-IT" sz="1800" dirty="0">
                <a:solidFill>
                  <a:schemeClr val="tx1"/>
                </a:solidFill>
              </a:rPr>
              <a:t>prive di dotti che secernono ormoni,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Due reni </a:t>
            </a:r>
            <a:r>
              <a:rPr lang="it-IT" sz="1800" dirty="0">
                <a:solidFill>
                  <a:schemeClr val="tx1"/>
                </a:solidFill>
              </a:rPr>
              <a:t>per la regolazione del bilancio idrico,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Sessi separati.</a:t>
            </a:r>
          </a:p>
        </p:txBody>
      </p:sp>
    </p:spTree>
    <p:extLst>
      <p:ext uri="{BB962C8B-B14F-4D97-AF65-F5344CB8AC3E}">
        <p14:creationId xmlns:p14="http://schemas.microsoft.com/office/powerpoint/2010/main" val="2151548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B6286FCB-8B6F-4DE0-AD1B-A16766C1D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BE5CD975-CAC5-4F8F-8B07-625DC3455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74" y="2132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F04E0A-7C44-4C42-8304-1DEC35F0CF14}"/>
              </a:ext>
            </a:extLst>
          </p:cNvPr>
          <p:cNvSpPr txBox="1"/>
          <p:nvPr/>
        </p:nvSpPr>
        <p:spPr>
          <a:xfrm>
            <a:off x="6057" y="542286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Deuterostomi, vertebrati</a:t>
            </a:r>
          </a:p>
        </p:txBody>
      </p:sp>
      <p:pic>
        <p:nvPicPr>
          <p:cNvPr id="7" name="Segnaposto contenuto 2">
            <a:extLst>
              <a:ext uri="{FF2B5EF4-FFF2-40B4-BE49-F238E27FC236}">
                <a16:creationId xmlns:a16="http://schemas.microsoft.com/office/drawing/2014/main" id="{28289AEE-6CD0-4047-8931-80ECA550E860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3889" r="5402" b="14683"/>
          <a:stretch/>
        </p:blipFill>
        <p:spPr>
          <a:xfrm>
            <a:off x="2123728" y="50044"/>
            <a:ext cx="7014000" cy="6791332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A0E5631C-AFDF-4BB3-9003-A0251192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20" y="7571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B9001E-88F2-4E3E-8C29-B2FDAA0F0FE7}"/>
              </a:ext>
            </a:extLst>
          </p:cNvPr>
          <p:cNvSpPr txBox="1"/>
          <p:nvPr/>
        </p:nvSpPr>
        <p:spPr>
          <a:xfrm>
            <a:off x="4062085" y="5116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Mammiferi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A03E41-54E3-4DB6-BE6C-AE87798700A0}"/>
              </a:ext>
            </a:extLst>
          </p:cNvPr>
          <p:cNvSpPr txBox="1"/>
          <p:nvPr/>
        </p:nvSpPr>
        <p:spPr>
          <a:xfrm>
            <a:off x="68981" y="1268760"/>
            <a:ext cx="89675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mammiferi</a:t>
            </a:r>
            <a:r>
              <a:rPr lang="it-IT" sz="1800" dirty="0">
                <a:solidFill>
                  <a:schemeClr val="tx1"/>
                </a:solidFill>
              </a:rPr>
              <a:t> presentano ulteriori caratteristiche: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Ghiandole mammarie</a:t>
            </a:r>
            <a:r>
              <a:rPr lang="it-IT" sz="1800" dirty="0">
                <a:solidFill>
                  <a:schemeClr val="tx1"/>
                </a:solidFill>
              </a:rPr>
              <a:t> per la nutrizione dei giovani,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Sistema nervoso molto più sviluppato, con </a:t>
            </a:r>
            <a:r>
              <a:rPr lang="it-IT" sz="1800" b="1" dirty="0">
                <a:solidFill>
                  <a:schemeClr val="tx1"/>
                </a:solidFill>
              </a:rPr>
              <a:t>corteccia cerebrale </a:t>
            </a:r>
            <a:r>
              <a:rPr lang="it-IT" sz="1800" dirty="0">
                <a:solidFill>
                  <a:schemeClr val="tx1"/>
                </a:solidFill>
              </a:rPr>
              <a:t>con 6 strati di neuroni,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Fecondazione interna </a:t>
            </a:r>
            <a:r>
              <a:rPr lang="it-IT" sz="1800" dirty="0">
                <a:solidFill>
                  <a:schemeClr val="tx1"/>
                </a:solidFill>
              </a:rPr>
              <a:t>e sviluppo della </a:t>
            </a:r>
            <a:r>
              <a:rPr lang="it-IT" sz="1800" b="1" dirty="0">
                <a:solidFill>
                  <a:schemeClr val="tx1"/>
                </a:solidFill>
              </a:rPr>
              <a:t>placenta</a:t>
            </a:r>
            <a:r>
              <a:rPr lang="it-IT" sz="1800" dirty="0">
                <a:solidFill>
                  <a:schemeClr val="tx1"/>
                </a:solidFill>
              </a:rPr>
              <a:t> (frequente), come interfaccia tra la madre e l’embrione,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Diaframma</a:t>
            </a:r>
            <a:r>
              <a:rPr lang="it-IT" sz="1800" dirty="0">
                <a:solidFill>
                  <a:schemeClr val="tx1"/>
                </a:solidFill>
              </a:rPr>
              <a:t> muscolare che coadiuva la contrazione polmonare,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 err="1">
                <a:solidFill>
                  <a:schemeClr val="tx1"/>
                </a:solidFill>
              </a:rPr>
              <a:t>Endotermia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502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A0E5631C-AFDF-4BB3-9003-A0251192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20" y="7571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B9001E-88F2-4E3E-8C29-B2FDAA0F0FE7}"/>
              </a:ext>
            </a:extLst>
          </p:cNvPr>
          <p:cNvSpPr txBox="1"/>
          <p:nvPr/>
        </p:nvSpPr>
        <p:spPr>
          <a:xfrm>
            <a:off x="4062085" y="5116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Mammiferi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A03E41-54E3-4DB6-BE6C-AE87798700A0}"/>
              </a:ext>
            </a:extLst>
          </p:cNvPr>
          <p:cNvSpPr txBox="1"/>
          <p:nvPr/>
        </p:nvSpPr>
        <p:spPr>
          <a:xfrm>
            <a:off x="68981" y="1268760"/>
            <a:ext cx="8967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mammiferi</a:t>
            </a:r>
            <a:r>
              <a:rPr lang="it-IT" sz="1800" dirty="0">
                <a:solidFill>
                  <a:schemeClr val="tx1"/>
                </a:solidFill>
              </a:rPr>
              <a:t> sono assegnati a tre sottoclassi: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 err="1">
                <a:solidFill>
                  <a:schemeClr val="tx1"/>
                </a:solidFill>
              </a:rPr>
              <a:t>Prototheria</a:t>
            </a:r>
            <a:r>
              <a:rPr lang="it-IT" sz="1800" dirty="0">
                <a:solidFill>
                  <a:schemeClr val="tx1"/>
                </a:solidFill>
              </a:rPr>
              <a:t>, che comprende i mammiferi </a:t>
            </a:r>
            <a:r>
              <a:rPr lang="it-IT" sz="1800" b="1" dirty="0" err="1">
                <a:solidFill>
                  <a:schemeClr val="tx1"/>
                </a:solidFill>
              </a:rPr>
              <a:t>depositori</a:t>
            </a:r>
            <a:r>
              <a:rPr lang="it-IT" sz="1800" b="1" dirty="0">
                <a:solidFill>
                  <a:schemeClr val="tx1"/>
                </a:solidFill>
              </a:rPr>
              <a:t> di uova</a:t>
            </a:r>
            <a:r>
              <a:rPr lang="it-IT" sz="1800" dirty="0">
                <a:solidFill>
                  <a:schemeClr val="tx1"/>
                </a:solidFill>
              </a:rPr>
              <a:t>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 err="1">
                <a:solidFill>
                  <a:schemeClr val="tx1"/>
                </a:solidFill>
              </a:rPr>
              <a:t>Methatheria</a:t>
            </a:r>
            <a:r>
              <a:rPr lang="it-IT" sz="1800" dirty="0">
                <a:solidFill>
                  <a:schemeClr val="tx1"/>
                </a:solidFill>
              </a:rPr>
              <a:t>, nei quali dopo un precoce sviluppo embrionale i piccoli escono dall’utero e raggiungono un marsupio dove completano lo sviluppo attaccandosi con la bocca ad un capezzolo materno per succhiare il latte,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b="1" dirty="0" err="1">
                <a:solidFill>
                  <a:schemeClr val="tx1"/>
                </a:solidFill>
              </a:rPr>
              <a:t>Eutheria</a:t>
            </a:r>
            <a:r>
              <a:rPr lang="it-IT" sz="1800" dirty="0">
                <a:solidFill>
                  <a:schemeClr val="tx1"/>
                </a:solidFill>
              </a:rPr>
              <a:t>, che hanno una placenta più sviluppata e permette il parto di individui di maggiori dimensioni.</a:t>
            </a:r>
          </a:p>
        </p:txBody>
      </p:sp>
    </p:spTree>
    <p:extLst>
      <p:ext uri="{BB962C8B-B14F-4D97-AF65-F5344CB8AC3E}">
        <p14:creationId xmlns:p14="http://schemas.microsoft.com/office/powerpoint/2010/main" val="1466562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egnaposto contenuto 2">
            <a:extLst>
              <a:ext uri="{FF2B5EF4-FFF2-40B4-BE49-F238E27FC236}">
                <a16:creationId xmlns:a16="http://schemas.microsoft.com/office/drawing/2014/main" id="{6115FD13-E733-0593-F62B-572ED8FF59A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0963" y="842963"/>
            <a:ext cx="3913187" cy="539432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2">
            <a:extLst>
              <a:ext uri="{FF2B5EF4-FFF2-40B4-BE49-F238E27FC236}">
                <a16:creationId xmlns:a16="http://schemas.microsoft.com/office/drawing/2014/main" id="{F58CA97E-37CB-A569-2A9C-3321034EB3DD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4813" y="842963"/>
            <a:ext cx="3265487" cy="5394325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2">
            <a:extLst>
              <a:ext uri="{FF2B5EF4-FFF2-40B4-BE49-F238E27FC236}">
                <a16:creationId xmlns:a16="http://schemas.microsoft.com/office/drawing/2014/main" id="{AC6654F2-667F-7EE0-A7D1-94E26A1CDF3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625" y="842963"/>
            <a:ext cx="4487863" cy="53943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2">
            <a:extLst>
              <a:ext uri="{FF2B5EF4-FFF2-40B4-BE49-F238E27FC236}">
                <a16:creationId xmlns:a16="http://schemas.microsoft.com/office/drawing/2014/main" id="{83DD11D0-B0C8-4E1F-8E7A-CD3163E722B1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6243" r="9608" b="19238"/>
          <a:stretch/>
        </p:blipFill>
        <p:spPr>
          <a:xfrm>
            <a:off x="5148064" y="800708"/>
            <a:ext cx="3672407" cy="5256584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10B12E14-AD44-4EEA-9C9B-B63368805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3C5384A5-2218-434A-8A1D-A1E572BCF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790645-6BD7-4AAB-98C3-1F63A96F7D0D}"/>
              </a:ext>
            </a:extLst>
          </p:cNvPr>
          <p:cNvSpPr txBox="1"/>
          <p:nvPr/>
        </p:nvSpPr>
        <p:spPr>
          <a:xfrm>
            <a:off x="3559544" y="69269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Caratteristiche generali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7B5815-2601-422D-92B2-4E5A6232008C}"/>
              </a:ext>
            </a:extLst>
          </p:cNvPr>
          <p:cNvSpPr txBox="1"/>
          <p:nvPr/>
        </p:nvSpPr>
        <p:spPr>
          <a:xfrm>
            <a:off x="0" y="1268760"/>
            <a:ext cx="5148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Gli animali presentano due tipi principali di simmetria: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Il </a:t>
            </a:r>
            <a:r>
              <a:rPr lang="it-IT" sz="1800" b="1" dirty="0">
                <a:solidFill>
                  <a:schemeClr val="tx1"/>
                </a:solidFill>
              </a:rPr>
              <a:t>phylum </a:t>
            </a:r>
            <a:r>
              <a:rPr lang="it-IT" sz="1800" b="1" dirty="0" err="1">
                <a:solidFill>
                  <a:schemeClr val="tx1"/>
                </a:solidFill>
              </a:rPr>
              <a:t>Cnidaria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(meduse, anemoni di mare </a:t>
            </a:r>
            <a:r>
              <a:rPr lang="it-IT" sz="1800" dirty="0" err="1">
                <a:solidFill>
                  <a:schemeClr val="tx1"/>
                </a:solidFill>
              </a:rPr>
              <a:t>etc</a:t>
            </a:r>
            <a:r>
              <a:rPr lang="it-IT" sz="1800" dirty="0">
                <a:solidFill>
                  <a:schemeClr val="tx1"/>
                </a:solidFill>
              </a:rPr>
              <a:t>…) ed </a:t>
            </a:r>
            <a:r>
              <a:rPr lang="it-IT" sz="1800" b="1" dirty="0">
                <a:solidFill>
                  <a:schemeClr val="tx1"/>
                </a:solidFill>
              </a:rPr>
              <a:t>echinodermi adulti </a:t>
            </a:r>
            <a:r>
              <a:rPr lang="it-IT" sz="1800" dirty="0">
                <a:solidFill>
                  <a:schemeClr val="tx1"/>
                </a:solidFill>
              </a:rPr>
              <a:t>(stelle di mare) presentano </a:t>
            </a:r>
            <a:r>
              <a:rPr lang="it-IT" sz="1800" b="1" dirty="0">
                <a:solidFill>
                  <a:schemeClr val="tx1"/>
                </a:solidFill>
              </a:rPr>
              <a:t>simmetria radiale</a:t>
            </a:r>
            <a:r>
              <a:rPr lang="it-IT" sz="1800" dirty="0">
                <a:solidFill>
                  <a:schemeClr val="tx1"/>
                </a:solidFill>
              </a:rPr>
              <a:t>, con porzioni identiche ripetute a raggiera,</a:t>
            </a:r>
          </a:p>
          <a:p>
            <a:pPr marL="285750" indent="-285750" algn="just">
              <a:buFontTx/>
              <a:buChar char="-"/>
            </a:pPr>
            <a:endParaRPr lang="it-IT" sz="1800" b="1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rimanenti</a:t>
            </a:r>
            <a:r>
              <a:rPr lang="it-IT" sz="1800" dirty="0">
                <a:solidFill>
                  <a:schemeClr val="tx1"/>
                </a:solidFill>
              </a:rPr>
              <a:t> presentano </a:t>
            </a:r>
            <a:r>
              <a:rPr lang="it-IT" sz="1800" b="1" dirty="0">
                <a:solidFill>
                  <a:schemeClr val="tx1"/>
                </a:solidFill>
              </a:rPr>
              <a:t>simmetria bilaterale </a:t>
            </a:r>
            <a:r>
              <a:rPr lang="it-IT" sz="1800" dirty="0">
                <a:solidFill>
                  <a:schemeClr val="tx1"/>
                </a:solidFill>
              </a:rPr>
              <a:t>(due metà simmetriche). Per individuare la posizione degli organi in questi animali, si identificano superfici </a:t>
            </a:r>
            <a:r>
              <a:rPr lang="it-IT" sz="1800" b="1" dirty="0">
                <a:solidFill>
                  <a:schemeClr val="tx1"/>
                </a:solidFill>
              </a:rPr>
              <a:t>dorsali</a:t>
            </a:r>
            <a:r>
              <a:rPr lang="it-IT" sz="1800" dirty="0">
                <a:solidFill>
                  <a:schemeClr val="tx1"/>
                </a:solidFill>
              </a:rPr>
              <a:t> e </a:t>
            </a:r>
            <a:r>
              <a:rPr lang="it-IT" sz="1800" b="1" dirty="0">
                <a:solidFill>
                  <a:schemeClr val="tx1"/>
                </a:solidFill>
              </a:rPr>
              <a:t>ventrali</a:t>
            </a:r>
            <a:r>
              <a:rPr lang="it-IT" sz="1800" dirty="0">
                <a:solidFill>
                  <a:schemeClr val="tx1"/>
                </a:solidFill>
              </a:rPr>
              <a:t>, oltre ad </a:t>
            </a:r>
            <a:r>
              <a:rPr lang="it-IT" sz="1800" b="1" dirty="0">
                <a:solidFill>
                  <a:schemeClr val="tx1"/>
                </a:solidFill>
              </a:rPr>
              <a:t>anteriore</a:t>
            </a:r>
            <a:r>
              <a:rPr lang="it-IT" sz="1800" dirty="0">
                <a:solidFill>
                  <a:schemeClr val="tx1"/>
                </a:solidFill>
              </a:rPr>
              <a:t> (o cefalica) e </a:t>
            </a:r>
            <a:r>
              <a:rPr lang="it-IT" sz="1800" b="1" dirty="0">
                <a:solidFill>
                  <a:schemeClr val="tx1"/>
                </a:solidFill>
              </a:rPr>
              <a:t>posteriore</a:t>
            </a:r>
            <a:r>
              <a:rPr lang="it-IT" sz="1800" dirty="0">
                <a:solidFill>
                  <a:schemeClr val="tx1"/>
                </a:solidFill>
              </a:rPr>
              <a:t> (o caudale). </a:t>
            </a:r>
          </a:p>
        </p:txBody>
      </p:sp>
    </p:spTree>
    <p:extLst>
      <p:ext uri="{BB962C8B-B14F-4D97-AF65-F5344CB8AC3E}">
        <p14:creationId xmlns:p14="http://schemas.microsoft.com/office/powerpoint/2010/main" val="37360966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2">
            <a:extLst>
              <a:ext uri="{FF2B5EF4-FFF2-40B4-BE49-F238E27FC236}">
                <a16:creationId xmlns:a16="http://schemas.microsoft.com/office/drawing/2014/main" id="{82EB091A-7D51-9966-5539-2377928455E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6450" y="842963"/>
            <a:ext cx="5002213" cy="5394325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2">
            <a:extLst>
              <a:ext uri="{FF2B5EF4-FFF2-40B4-BE49-F238E27FC236}">
                <a16:creationId xmlns:a16="http://schemas.microsoft.com/office/drawing/2014/main" id="{60F2C4AA-470E-4B12-E956-DCC2C6CB49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5675" y="842963"/>
            <a:ext cx="4703763" cy="539432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2">
            <a:extLst>
              <a:ext uri="{FF2B5EF4-FFF2-40B4-BE49-F238E27FC236}">
                <a16:creationId xmlns:a16="http://schemas.microsoft.com/office/drawing/2014/main" id="{62681E1D-92D2-4836-1621-9D46E68403A0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2688" y="842963"/>
            <a:ext cx="4249737" cy="5394325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2">
            <a:extLst>
              <a:ext uri="{FF2B5EF4-FFF2-40B4-BE49-F238E27FC236}">
                <a16:creationId xmlns:a16="http://schemas.microsoft.com/office/drawing/2014/main" id="{F326BE79-F0AE-9E01-8550-33ACC1DADE8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842963"/>
            <a:ext cx="4297363" cy="539432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2">
            <a:extLst>
              <a:ext uri="{FF2B5EF4-FFF2-40B4-BE49-F238E27FC236}">
                <a16:creationId xmlns:a16="http://schemas.microsoft.com/office/drawing/2014/main" id="{297020DE-2F56-A488-3CD9-19595B869F9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00" y="842963"/>
            <a:ext cx="7885113" cy="5394325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egnaposto contenuto 2">
            <a:extLst>
              <a:ext uri="{FF2B5EF4-FFF2-40B4-BE49-F238E27FC236}">
                <a16:creationId xmlns:a16="http://schemas.microsoft.com/office/drawing/2014/main" id="{AE9E090D-D086-5493-3054-DEF7AEE0EB8C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842963"/>
            <a:ext cx="8145463" cy="5394325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egnaposto contenuto 2">
            <a:extLst>
              <a:ext uri="{FF2B5EF4-FFF2-40B4-BE49-F238E27FC236}">
                <a16:creationId xmlns:a16="http://schemas.microsoft.com/office/drawing/2014/main" id="{25EB7D52-B036-794B-6E7D-5D0D0376C085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3513" y="842963"/>
            <a:ext cx="3748087" cy="5394325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egnaposto contenuto 2">
            <a:extLst>
              <a:ext uri="{FF2B5EF4-FFF2-40B4-BE49-F238E27FC236}">
                <a16:creationId xmlns:a16="http://schemas.microsoft.com/office/drawing/2014/main" id="{E58F4D47-8A1B-44F8-C7D7-9B1F34DCDB9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6288" y="842963"/>
            <a:ext cx="2522537" cy="5394325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egnaposto contenuto 2">
            <a:extLst>
              <a:ext uri="{FF2B5EF4-FFF2-40B4-BE49-F238E27FC236}">
                <a16:creationId xmlns:a16="http://schemas.microsoft.com/office/drawing/2014/main" id="{8BEDA8BE-1A07-4CE9-0470-9D004929809B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0025" y="842963"/>
            <a:ext cx="3675063" cy="53943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3C5384A5-2218-434A-8A1D-A1E572BCF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790645-6BD7-4AAB-98C3-1F63A96F7D0D}"/>
              </a:ext>
            </a:extLst>
          </p:cNvPr>
          <p:cNvSpPr txBox="1"/>
          <p:nvPr/>
        </p:nvSpPr>
        <p:spPr>
          <a:xfrm>
            <a:off x="3559544" y="69269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Caratteristiche generali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E61703-D99D-4123-A352-CDD3E9F3096A}"/>
              </a:ext>
            </a:extLst>
          </p:cNvPr>
          <p:cNvSpPr txBox="1"/>
          <p:nvPr/>
        </p:nvSpPr>
        <p:spPr>
          <a:xfrm>
            <a:off x="0" y="126876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La </a:t>
            </a:r>
            <a:r>
              <a:rPr lang="it-IT" sz="1800" b="1" dirty="0">
                <a:solidFill>
                  <a:schemeClr val="tx1"/>
                </a:solidFill>
              </a:rPr>
              <a:t>struttura di un animale </a:t>
            </a:r>
            <a:r>
              <a:rPr lang="it-IT" sz="1800" dirty="0">
                <a:solidFill>
                  <a:schemeClr val="tx1"/>
                </a:solidFill>
              </a:rPr>
              <a:t>è correlata a come si sviluppano i tessuti embrionali: ad eccezione delle spugne le </a:t>
            </a:r>
            <a:r>
              <a:rPr lang="it-IT" sz="1800" b="1" dirty="0">
                <a:solidFill>
                  <a:schemeClr val="tx1"/>
                </a:solidFill>
              </a:rPr>
              <a:t>cellule</a:t>
            </a:r>
            <a:r>
              <a:rPr lang="it-IT" sz="1800" dirty="0">
                <a:solidFill>
                  <a:schemeClr val="tx1"/>
                </a:solidFill>
              </a:rPr>
              <a:t> si formano da strati detti </a:t>
            </a:r>
            <a:r>
              <a:rPr lang="it-IT" sz="1800" b="1" dirty="0">
                <a:solidFill>
                  <a:schemeClr val="tx1"/>
                </a:solidFill>
              </a:rPr>
              <a:t>foglietti germinativi</a:t>
            </a:r>
            <a:r>
              <a:rPr lang="it-IT" sz="1800" dirty="0">
                <a:solidFill>
                  <a:schemeClr val="tx1"/>
                </a:solidFill>
              </a:rPr>
              <a:t>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lo </a:t>
            </a:r>
            <a:r>
              <a:rPr lang="it-IT" sz="1800" b="1" dirty="0">
                <a:solidFill>
                  <a:schemeClr val="tx1"/>
                </a:solidFill>
              </a:rPr>
              <a:t>strato germinativo esterno </a:t>
            </a:r>
            <a:r>
              <a:rPr lang="it-IT" sz="1800" dirty="0">
                <a:solidFill>
                  <a:schemeClr val="tx1"/>
                </a:solidFill>
              </a:rPr>
              <a:t>(</a:t>
            </a:r>
            <a:r>
              <a:rPr lang="it-IT" sz="1800" b="1" dirty="0">
                <a:solidFill>
                  <a:schemeClr val="tx1"/>
                </a:solidFill>
              </a:rPr>
              <a:t>ectoderma</a:t>
            </a:r>
            <a:r>
              <a:rPr lang="it-IT" sz="1800" dirty="0">
                <a:solidFill>
                  <a:schemeClr val="tx1"/>
                </a:solidFill>
              </a:rPr>
              <a:t>) origina i tessuti che formano il </a:t>
            </a:r>
            <a:r>
              <a:rPr lang="it-IT" sz="1800" b="1" dirty="0">
                <a:solidFill>
                  <a:schemeClr val="tx1"/>
                </a:solidFill>
              </a:rPr>
              <a:t>rivestimento esterno </a:t>
            </a:r>
            <a:r>
              <a:rPr lang="it-IT" sz="1800" dirty="0">
                <a:solidFill>
                  <a:schemeClr val="tx1"/>
                </a:solidFill>
              </a:rPr>
              <a:t>ed il </a:t>
            </a:r>
            <a:r>
              <a:rPr lang="it-IT" sz="1800" b="1" dirty="0">
                <a:solidFill>
                  <a:schemeClr val="tx1"/>
                </a:solidFill>
              </a:rPr>
              <a:t>tessuto nervoso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lo </a:t>
            </a:r>
            <a:r>
              <a:rPr lang="it-IT" sz="1800" b="1" dirty="0">
                <a:solidFill>
                  <a:schemeClr val="tx1"/>
                </a:solidFill>
              </a:rPr>
              <a:t>strato interno </a:t>
            </a:r>
            <a:r>
              <a:rPr lang="it-IT" sz="1800" dirty="0">
                <a:solidFill>
                  <a:schemeClr val="tx1"/>
                </a:solidFill>
              </a:rPr>
              <a:t>(</a:t>
            </a:r>
            <a:r>
              <a:rPr lang="it-IT" sz="1800" b="1" dirty="0">
                <a:solidFill>
                  <a:schemeClr val="tx1"/>
                </a:solidFill>
              </a:rPr>
              <a:t>endoderma</a:t>
            </a:r>
            <a:r>
              <a:rPr lang="it-IT" sz="1800" dirty="0">
                <a:solidFill>
                  <a:schemeClr val="tx1"/>
                </a:solidFill>
              </a:rPr>
              <a:t>) origina il rivestimento del tubo digerente e le altre </a:t>
            </a:r>
            <a:r>
              <a:rPr lang="it-IT" sz="1800" b="1" dirty="0">
                <a:solidFill>
                  <a:schemeClr val="tx1"/>
                </a:solidFill>
              </a:rPr>
              <a:t>strutture digestive</a:t>
            </a:r>
            <a:r>
              <a:rPr lang="it-IT" sz="1800" dirty="0">
                <a:solidFill>
                  <a:schemeClr val="tx1"/>
                </a:solidFill>
              </a:rPr>
              <a:t>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lo </a:t>
            </a:r>
            <a:r>
              <a:rPr lang="it-IT" sz="1800" b="1" dirty="0">
                <a:solidFill>
                  <a:schemeClr val="tx1"/>
                </a:solidFill>
              </a:rPr>
              <a:t>strato intermedio </a:t>
            </a:r>
            <a:r>
              <a:rPr lang="it-IT" sz="1800" dirty="0">
                <a:solidFill>
                  <a:schemeClr val="tx1"/>
                </a:solidFill>
              </a:rPr>
              <a:t>(</a:t>
            </a:r>
            <a:r>
              <a:rPr lang="it-IT" sz="1800" b="1" dirty="0">
                <a:solidFill>
                  <a:schemeClr val="tx1"/>
                </a:solidFill>
              </a:rPr>
              <a:t>mesoderma</a:t>
            </a:r>
            <a:r>
              <a:rPr lang="it-IT" sz="1800" dirty="0">
                <a:solidFill>
                  <a:schemeClr val="tx1"/>
                </a:solidFill>
              </a:rPr>
              <a:t>) che costituisce la maggior parte delle altre strutture: </a:t>
            </a:r>
            <a:r>
              <a:rPr lang="it-IT" sz="1800" b="1" dirty="0">
                <a:solidFill>
                  <a:schemeClr val="tx1"/>
                </a:solidFill>
              </a:rPr>
              <a:t>muscoli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ossa</a:t>
            </a:r>
            <a:r>
              <a:rPr lang="it-IT" sz="1800" dirty="0">
                <a:solidFill>
                  <a:schemeClr val="tx1"/>
                </a:solidFill>
              </a:rPr>
              <a:t> e </a:t>
            </a:r>
            <a:r>
              <a:rPr lang="it-IT" sz="1800" b="1" dirty="0">
                <a:solidFill>
                  <a:schemeClr val="tx1"/>
                </a:solidFill>
              </a:rPr>
              <a:t>apparato circolatorio </a:t>
            </a:r>
            <a:r>
              <a:rPr lang="it-IT" sz="1800" dirty="0">
                <a:solidFill>
                  <a:schemeClr val="tx1"/>
                </a:solidFill>
              </a:rPr>
              <a:t>(quando presente).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b="1" dirty="0">
                <a:solidFill>
                  <a:schemeClr val="tx1"/>
                </a:solidFill>
              </a:rPr>
              <a:t>Cnidari</a:t>
            </a:r>
            <a:r>
              <a:rPr lang="it-IT" sz="1800" dirty="0">
                <a:solidFill>
                  <a:schemeClr val="tx1"/>
                </a:solidFill>
              </a:rPr>
              <a:t> e </a:t>
            </a:r>
            <a:r>
              <a:rPr lang="it-IT" sz="1800" b="1" dirty="0">
                <a:solidFill>
                  <a:schemeClr val="tx1"/>
                </a:solidFill>
              </a:rPr>
              <a:t>ctenofori</a:t>
            </a:r>
            <a:r>
              <a:rPr lang="it-IT" sz="1800" dirty="0">
                <a:solidFill>
                  <a:schemeClr val="tx1"/>
                </a:solidFill>
              </a:rPr>
              <a:t> sono </a:t>
            </a:r>
            <a:r>
              <a:rPr lang="it-IT" sz="1800" b="1" dirty="0">
                <a:solidFill>
                  <a:schemeClr val="tx1"/>
                </a:solidFill>
              </a:rPr>
              <a:t>diploblastici</a:t>
            </a:r>
            <a:r>
              <a:rPr lang="it-IT" sz="1800" dirty="0">
                <a:solidFill>
                  <a:schemeClr val="tx1"/>
                </a:solidFill>
              </a:rPr>
              <a:t> in quanto presentano solo i primi due foglietti, gli </a:t>
            </a:r>
            <a:r>
              <a:rPr lang="it-IT" sz="1800" b="1" dirty="0">
                <a:solidFill>
                  <a:schemeClr val="tx1"/>
                </a:solidFill>
              </a:rPr>
              <a:t>altri animali </a:t>
            </a:r>
            <a:r>
              <a:rPr lang="it-IT" sz="1800" dirty="0">
                <a:solidFill>
                  <a:schemeClr val="tx1"/>
                </a:solidFill>
              </a:rPr>
              <a:t>sono </a:t>
            </a:r>
            <a:r>
              <a:rPr lang="it-IT" sz="1800" b="1" dirty="0">
                <a:solidFill>
                  <a:schemeClr val="tx1"/>
                </a:solidFill>
              </a:rPr>
              <a:t>triblastici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24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2">
            <a:extLst>
              <a:ext uri="{FF2B5EF4-FFF2-40B4-BE49-F238E27FC236}">
                <a16:creationId xmlns:a16="http://schemas.microsoft.com/office/drawing/2014/main" id="{53416FFF-CAD9-4DC6-B00D-1075E3811162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5224" r="9646" b="17353"/>
          <a:stretch/>
        </p:blipFill>
        <p:spPr>
          <a:xfrm>
            <a:off x="5701693" y="908720"/>
            <a:ext cx="3388831" cy="5039799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68B4E77E-182F-4D19-9100-CE424328FB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0028826B-D141-4BF3-B24D-AD4E9375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230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D63AF10-D653-4D2D-A377-1E4F0CCBCFFF}"/>
              </a:ext>
            </a:extLst>
          </p:cNvPr>
          <p:cNvSpPr txBox="1"/>
          <p:nvPr/>
        </p:nvSpPr>
        <p:spPr>
          <a:xfrm>
            <a:off x="3059832" y="69269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Caratteristiche generali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EE58F0-A61D-47E0-8553-81CC375F5D1B}"/>
              </a:ext>
            </a:extLst>
          </p:cNvPr>
          <p:cNvSpPr txBox="1"/>
          <p:nvPr/>
        </p:nvSpPr>
        <p:spPr>
          <a:xfrm>
            <a:off x="30458" y="1340768"/>
            <a:ext cx="55496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Molti animali sono provvisti di una </a:t>
            </a:r>
            <a:r>
              <a:rPr lang="it-IT" sz="1800" b="1" dirty="0">
                <a:solidFill>
                  <a:schemeClr val="tx1"/>
                </a:solidFill>
              </a:rPr>
              <a:t>cavità interna </a:t>
            </a:r>
            <a:r>
              <a:rPr lang="it-IT" sz="1800" dirty="0">
                <a:solidFill>
                  <a:schemeClr val="tx1"/>
                </a:solidFill>
              </a:rPr>
              <a:t>riempita di liquido detta </a:t>
            </a:r>
            <a:r>
              <a:rPr lang="it-IT" sz="1800" b="1" dirty="0">
                <a:solidFill>
                  <a:schemeClr val="tx1"/>
                </a:solidFill>
              </a:rPr>
              <a:t>celoma</a:t>
            </a:r>
            <a:r>
              <a:rPr lang="it-IT" sz="1800" dirty="0">
                <a:solidFill>
                  <a:schemeClr val="tx1"/>
                </a:solidFill>
              </a:rPr>
              <a:t> posta tra il tubo digerente e la parete esterna.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Animali </a:t>
            </a:r>
            <a:r>
              <a:rPr lang="it-IT" sz="1800" b="1" dirty="0">
                <a:solidFill>
                  <a:schemeClr val="tx1"/>
                </a:solidFill>
              </a:rPr>
              <a:t>acelomati</a:t>
            </a:r>
            <a:r>
              <a:rPr lang="it-IT" sz="1800" dirty="0">
                <a:solidFill>
                  <a:schemeClr val="tx1"/>
                </a:solidFill>
              </a:rPr>
              <a:t> come platelminti e nemertini </a:t>
            </a:r>
            <a:r>
              <a:rPr lang="it-IT" sz="1800" b="1" dirty="0">
                <a:solidFill>
                  <a:schemeClr val="tx1"/>
                </a:solidFill>
              </a:rPr>
              <a:t>ne sono privi</a:t>
            </a:r>
            <a:r>
              <a:rPr lang="it-IT" sz="1800" dirty="0">
                <a:solidFill>
                  <a:schemeClr val="tx1"/>
                </a:solidFill>
              </a:rPr>
              <a:t>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Chi possiede un </a:t>
            </a:r>
            <a:r>
              <a:rPr lang="it-IT" sz="1800" b="1" dirty="0">
                <a:solidFill>
                  <a:schemeClr val="tx1"/>
                </a:solidFill>
              </a:rPr>
              <a:t>celoma rivestito da mesoderma </a:t>
            </a:r>
            <a:r>
              <a:rPr lang="it-IT" sz="1800" dirty="0">
                <a:solidFill>
                  <a:schemeClr val="tx1"/>
                </a:solidFill>
              </a:rPr>
              <a:t>viene detto </a:t>
            </a:r>
            <a:r>
              <a:rPr lang="it-IT" sz="1800" b="1" dirty="0">
                <a:solidFill>
                  <a:schemeClr val="tx1"/>
                </a:solidFill>
              </a:rPr>
              <a:t>celomato vero</a:t>
            </a:r>
            <a:r>
              <a:rPr lang="it-IT" sz="1800" dirty="0">
                <a:solidFill>
                  <a:schemeClr val="tx1"/>
                </a:solidFill>
              </a:rPr>
              <a:t>. Un celoma vero funge anche da </a:t>
            </a:r>
            <a:r>
              <a:rPr lang="it-IT" sz="1800" b="1" dirty="0">
                <a:solidFill>
                  <a:schemeClr val="tx1"/>
                </a:solidFill>
              </a:rPr>
              <a:t>scheletro idrostatico</a:t>
            </a:r>
            <a:r>
              <a:rPr lang="it-IT" sz="1800" dirty="0">
                <a:solidFill>
                  <a:schemeClr val="tx1"/>
                </a:solidFill>
              </a:rPr>
              <a:t> garantendo supporto.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Chi possiede un </a:t>
            </a:r>
            <a:r>
              <a:rPr lang="it-IT" sz="1800" b="1" dirty="0">
                <a:solidFill>
                  <a:schemeClr val="tx1"/>
                </a:solidFill>
              </a:rPr>
              <a:t>celoma non rivestito </a:t>
            </a:r>
            <a:r>
              <a:rPr lang="it-IT" sz="1800" dirty="0">
                <a:solidFill>
                  <a:schemeClr val="tx1"/>
                </a:solidFill>
              </a:rPr>
              <a:t>si definisce </a:t>
            </a:r>
            <a:r>
              <a:rPr lang="it-IT" sz="1800" b="1" dirty="0">
                <a:solidFill>
                  <a:schemeClr val="tx1"/>
                </a:solidFill>
              </a:rPr>
              <a:t>pseudocelomato</a:t>
            </a:r>
            <a:r>
              <a:rPr lang="it-IT" sz="1800" dirty="0">
                <a:solidFill>
                  <a:schemeClr val="tx1"/>
                </a:solidFill>
              </a:rPr>
              <a:t>, spesso animali di piccole dimensioni.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0028826B-D141-4BF3-B24D-AD4E9375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20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D63AF10-D653-4D2D-A377-1E4F0CCBCFFF}"/>
              </a:ext>
            </a:extLst>
          </p:cNvPr>
          <p:cNvSpPr txBox="1"/>
          <p:nvPr/>
        </p:nvSpPr>
        <p:spPr>
          <a:xfrm>
            <a:off x="3559544" y="69269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Caratteristiche generali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EE58F0-A61D-47E0-8553-81CC375F5D1B}"/>
              </a:ext>
            </a:extLst>
          </p:cNvPr>
          <p:cNvSpPr txBox="1"/>
          <p:nvPr/>
        </p:nvSpPr>
        <p:spPr>
          <a:xfrm>
            <a:off x="68981" y="1340768"/>
            <a:ext cx="9006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Lo sviluppo dell’embrione inizia quando lo zigote inizia la segmentazione e la </a:t>
            </a:r>
            <a:r>
              <a:rPr lang="it-IT" sz="1800" b="1" dirty="0">
                <a:solidFill>
                  <a:schemeClr val="tx1"/>
                </a:solidFill>
              </a:rPr>
              <a:t>blastula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origina i foglietti germinativi </a:t>
            </a:r>
            <a:r>
              <a:rPr lang="it-IT" sz="1800" dirty="0">
                <a:solidFill>
                  <a:schemeClr val="tx1"/>
                </a:solidFill>
              </a:rPr>
              <a:t>con un processo detto </a:t>
            </a:r>
            <a:r>
              <a:rPr lang="it-IT" sz="1800" b="1" dirty="0">
                <a:solidFill>
                  <a:schemeClr val="tx1"/>
                </a:solidFill>
              </a:rPr>
              <a:t>gastrulazione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Gli animali a simmetria bilaterale si distinguono sulla base di come avviene questo sviluppo precoce: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Clade </a:t>
            </a:r>
            <a:r>
              <a:rPr lang="it-IT" sz="1800" b="1" dirty="0" err="1">
                <a:solidFill>
                  <a:schemeClr val="tx1"/>
                </a:solidFill>
              </a:rPr>
              <a:t>Protostomia</a:t>
            </a:r>
            <a:r>
              <a:rPr lang="it-IT" sz="1800" dirty="0">
                <a:solidFill>
                  <a:schemeClr val="tx1"/>
                </a:solidFill>
              </a:rPr>
              <a:t> (molluschi, anellidi, artropodi ed altri) presentano una </a:t>
            </a:r>
            <a:r>
              <a:rPr lang="it-IT" sz="1800" b="1" dirty="0">
                <a:solidFill>
                  <a:schemeClr val="tx1"/>
                </a:solidFill>
              </a:rPr>
              <a:t>segmentazione a spirale</a:t>
            </a:r>
            <a:r>
              <a:rPr lang="it-IT" sz="1800" dirty="0">
                <a:solidFill>
                  <a:schemeClr val="tx1"/>
                </a:solidFill>
              </a:rPr>
              <a:t>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Clade </a:t>
            </a:r>
            <a:r>
              <a:rPr lang="it-IT" sz="1800" b="1" dirty="0" err="1">
                <a:solidFill>
                  <a:schemeClr val="tx1"/>
                </a:solidFill>
              </a:rPr>
              <a:t>Deuterostomia</a:t>
            </a:r>
            <a:r>
              <a:rPr lang="it-IT" sz="1800" dirty="0">
                <a:solidFill>
                  <a:schemeClr val="tx1"/>
                </a:solidFill>
              </a:rPr>
              <a:t> (echinodermi, cordati) presentano segmentazione </a:t>
            </a:r>
            <a:r>
              <a:rPr lang="it-IT" sz="1800" b="1" dirty="0">
                <a:solidFill>
                  <a:schemeClr val="tx1"/>
                </a:solidFill>
              </a:rPr>
              <a:t>radiale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Durante la gastrulazione, </a:t>
            </a:r>
            <a:r>
              <a:rPr lang="it-IT" sz="1800" b="1" dirty="0">
                <a:solidFill>
                  <a:schemeClr val="tx1"/>
                </a:solidFill>
              </a:rPr>
              <a:t>parte delle cellule migra verso l’interno </a:t>
            </a:r>
            <a:r>
              <a:rPr lang="it-IT" sz="1800" dirty="0">
                <a:solidFill>
                  <a:schemeClr val="tx1"/>
                </a:solidFill>
              </a:rPr>
              <a:t>per formare una invaginazione che sarà </a:t>
            </a:r>
            <a:r>
              <a:rPr lang="it-IT" sz="1800" b="1" dirty="0">
                <a:solidFill>
                  <a:schemeClr val="tx1"/>
                </a:solidFill>
              </a:rPr>
              <a:t>l’intestino</a:t>
            </a:r>
            <a:r>
              <a:rPr lang="it-IT" sz="1800" dirty="0">
                <a:solidFill>
                  <a:schemeClr val="tx1"/>
                </a:solidFill>
              </a:rPr>
              <a:t> dell’embrione, e lo </a:t>
            </a:r>
            <a:r>
              <a:rPr lang="it-IT" sz="1800" b="1" dirty="0">
                <a:solidFill>
                  <a:schemeClr val="tx1"/>
                </a:solidFill>
              </a:rPr>
              <a:t>sbocco</a:t>
            </a:r>
            <a:r>
              <a:rPr lang="it-IT" sz="1800" dirty="0">
                <a:solidFill>
                  <a:schemeClr val="tx1"/>
                </a:solidFill>
              </a:rPr>
              <a:t> è definito </a:t>
            </a:r>
            <a:r>
              <a:rPr lang="it-IT" sz="1800" b="1" dirty="0">
                <a:solidFill>
                  <a:schemeClr val="tx1"/>
                </a:solidFill>
              </a:rPr>
              <a:t>blastoporo</a:t>
            </a:r>
            <a:r>
              <a:rPr lang="it-IT" sz="1800" dirty="0">
                <a:solidFill>
                  <a:schemeClr val="tx1"/>
                </a:solidFill>
              </a:rPr>
              <a:t>: nei </a:t>
            </a:r>
            <a:r>
              <a:rPr lang="it-IT" sz="1800" dirty="0" err="1">
                <a:solidFill>
                  <a:schemeClr val="tx1"/>
                </a:solidFill>
              </a:rPr>
              <a:t>protostomia</a:t>
            </a:r>
            <a:r>
              <a:rPr lang="it-IT" sz="1800" dirty="0">
                <a:solidFill>
                  <a:schemeClr val="tx1"/>
                </a:solidFill>
              </a:rPr>
              <a:t> origina la bocca, nei </a:t>
            </a:r>
            <a:r>
              <a:rPr lang="it-IT" sz="1800" dirty="0" err="1">
                <a:solidFill>
                  <a:schemeClr val="tx1"/>
                </a:solidFill>
              </a:rPr>
              <a:t>deuterostomia</a:t>
            </a:r>
            <a:r>
              <a:rPr lang="it-IT" sz="1800" dirty="0">
                <a:solidFill>
                  <a:schemeClr val="tx1"/>
                </a:solidFill>
              </a:rPr>
              <a:t> l’ano.</a:t>
            </a:r>
          </a:p>
        </p:txBody>
      </p:sp>
    </p:spTree>
    <p:extLst>
      <p:ext uri="{BB962C8B-B14F-4D97-AF65-F5344CB8AC3E}">
        <p14:creationId xmlns:p14="http://schemas.microsoft.com/office/powerpoint/2010/main" val="323151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egnaposto contenuto 2">
            <a:extLst>
              <a:ext uri="{FF2B5EF4-FFF2-40B4-BE49-F238E27FC236}">
                <a16:creationId xmlns:a16="http://schemas.microsoft.com/office/drawing/2014/main" id="{E9E70D5F-175D-4ED7-A313-9B36ED406286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920" r="3362" b="66744"/>
          <a:stretch/>
        </p:blipFill>
        <p:spPr>
          <a:xfrm>
            <a:off x="30459" y="1360513"/>
            <a:ext cx="9113541" cy="3652663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1931D2BE-47C7-410D-8600-3CE3C21BD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 t="89437" r="4686" b="3888"/>
          <a:stretch/>
        </p:blipFill>
        <p:spPr bwMode="auto">
          <a:xfrm>
            <a:off x="30459" y="5805264"/>
            <a:ext cx="1086596" cy="5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9F416864-F4A3-4DC6-B9E8-22694DB90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942" y="18864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Animali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F96C18-FC83-41D1-9E10-27CB55332240}"/>
              </a:ext>
            </a:extLst>
          </p:cNvPr>
          <p:cNvSpPr txBox="1"/>
          <p:nvPr/>
        </p:nvSpPr>
        <p:spPr>
          <a:xfrm>
            <a:off x="3559544" y="69269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Caratteristiche generali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0CD4EC5-DCA1-426C-BCFA-13994B8C48DB}"/>
              </a:ext>
            </a:extLst>
          </p:cNvPr>
          <p:cNvSpPr/>
          <p:nvPr/>
        </p:nvSpPr>
        <p:spPr bwMode="auto">
          <a:xfrm>
            <a:off x="5584457" y="2348880"/>
            <a:ext cx="1723847" cy="1440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7CBB80F-9BA2-41C1-9689-98970672398E}"/>
              </a:ext>
            </a:extLst>
          </p:cNvPr>
          <p:cNvSpPr/>
          <p:nvPr/>
        </p:nvSpPr>
        <p:spPr bwMode="auto">
          <a:xfrm>
            <a:off x="251520" y="2852936"/>
            <a:ext cx="3024336" cy="20882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740FF7-D3FD-414A-A5A8-BAF027E3887C}"/>
              </a:ext>
            </a:extLst>
          </p:cNvPr>
          <p:cNvSpPr txBox="1"/>
          <p:nvPr/>
        </p:nvSpPr>
        <p:spPr>
          <a:xfrm>
            <a:off x="2430979" y="5085184"/>
            <a:ext cx="14157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Diploblastici</a:t>
            </a:r>
          </a:p>
        </p:txBody>
      </p:sp>
    </p:spTree>
    <p:extLst>
      <p:ext uri="{BB962C8B-B14F-4D97-AF65-F5344CB8AC3E}">
        <p14:creationId xmlns:p14="http://schemas.microsoft.com/office/powerpoint/2010/main" val="1464052700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16283</TotalTime>
  <Words>3012</Words>
  <Application>Microsoft Office PowerPoint</Application>
  <PresentationFormat>Presentazione su schermo (4:3)</PresentationFormat>
  <Paragraphs>311</Paragraphs>
  <Slides>58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2" baseType="lpstr">
      <vt:lpstr>ＭＳ Ｐゴシック</vt:lpstr>
      <vt:lpstr>Arial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Giorgio Capuani</cp:lastModifiedBy>
  <cp:revision>897</cp:revision>
  <cp:lastPrinted>2006-11-30T14:19:40Z</cp:lastPrinted>
  <dcterms:created xsi:type="dcterms:W3CDTF">2006-11-20T16:13:10Z</dcterms:created>
  <dcterms:modified xsi:type="dcterms:W3CDTF">2024-11-14T15:04:01Z</dcterms:modified>
</cp:coreProperties>
</file>