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8" r:id="rId3"/>
    <p:sldId id="2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45" r:id="rId13"/>
    <p:sldId id="346" r:id="rId14"/>
    <p:sldId id="291" r:id="rId15"/>
    <p:sldId id="303" r:id="rId16"/>
    <p:sldId id="302" r:id="rId17"/>
    <p:sldId id="356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382" r:id="rId32"/>
    <p:sldId id="383" r:id="rId33"/>
    <p:sldId id="265" r:id="rId34"/>
    <p:sldId id="384" r:id="rId35"/>
    <p:sldId id="385" r:id="rId36"/>
    <p:sldId id="386" r:id="rId37"/>
    <p:sldId id="396" r:id="rId38"/>
    <p:sldId id="300" r:id="rId39"/>
    <p:sldId id="387" r:id="rId40"/>
    <p:sldId id="393" r:id="rId41"/>
    <p:sldId id="394" r:id="rId42"/>
    <p:sldId id="388" r:id="rId43"/>
    <p:sldId id="389" r:id="rId44"/>
    <p:sldId id="390" r:id="rId45"/>
    <p:sldId id="391" r:id="rId46"/>
    <p:sldId id="392" r:id="rId47"/>
    <p:sldId id="395" r:id="rId48"/>
    <p:sldId id="397" r:id="rId49"/>
    <p:sldId id="398" r:id="rId50"/>
    <p:sldId id="399" r:id="rId51"/>
    <p:sldId id="350" r:id="rId52"/>
    <p:sldId id="400" r:id="rId53"/>
    <p:sldId id="401" r:id="rId54"/>
    <p:sldId id="402" r:id="rId55"/>
    <p:sldId id="403" r:id="rId56"/>
    <p:sldId id="404" r:id="rId57"/>
    <p:sldId id="405" r:id="rId58"/>
    <p:sldId id="407" r:id="rId59"/>
    <p:sldId id="406" r:id="rId60"/>
    <p:sldId id="408" r:id="rId61"/>
    <p:sldId id="409" r:id="rId62"/>
    <p:sldId id="410" r:id="rId63"/>
    <p:sldId id="270" r:id="rId64"/>
    <p:sldId id="272" r:id="rId65"/>
    <p:sldId id="411" r:id="rId6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CC0000"/>
    <a:srgbClr val="8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9" autoAdjust="0"/>
    <p:restoredTop sz="94660"/>
  </p:normalViewPr>
  <p:slideViewPr>
    <p:cSldViewPr>
      <p:cViewPr varScale="1">
        <p:scale>
          <a:sx n="84" d="100"/>
          <a:sy n="84" d="100"/>
        </p:scale>
        <p:origin x="1644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31ECAA1-74C0-4EB6-B8B9-4781D08549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Fabio Sciubba PhD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02E4796-0D3E-4F67-8AAA-75E0E52D095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8/11/2011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9FCBA169-F692-40DA-83EE-62551583794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solidFill>
                  <a:srgbClr val="822433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191DBD6E-D704-4A08-A9F4-33C12A68349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rgbClr val="822433"/>
                </a:solidFill>
              </a:defRPr>
            </a:lvl1pPr>
          </a:lstStyle>
          <a:p>
            <a:pPr>
              <a:defRPr/>
            </a:pPr>
            <a:fld id="{A9C57972-6B57-46D0-9579-0CAD6A4F35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7A331F04-8D3F-4FEC-B035-322816089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799CA6A8-B4A0-4B01-9847-A9C736948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94DA8B5F-67D5-4562-B030-F611F1050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2A51E39-2037-4848-8729-91224CA3820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Fabio Sciubba PhD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5096C177-DFB2-4601-91FA-556A90220AB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8/11/2011</a:t>
            </a:r>
          </a:p>
        </p:txBody>
      </p:sp>
      <p:sp>
        <p:nvSpPr>
          <p:cNvPr id="2055" name="Rectangle 6">
            <a:extLst>
              <a:ext uri="{FF2B5EF4-FFF2-40B4-BE49-F238E27FC236}">
                <a16:creationId xmlns:a16="http://schemas.microsoft.com/office/drawing/2014/main" id="{CAA1DA0E-CF23-429F-B857-B70EE99FB84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B77003B-758A-4035-9EEA-A403A58E994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D86C2A6C-7ED7-4CAE-BDCB-D535805701F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9F0808B5-5DB2-4BC7-9D9B-2506C05129F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EB10DAA-44FE-45A9-92EA-A958D8373D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95F3FB5A-E884-4F23-9FC9-4A921C48BCA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000000"/>
                </a:solidFill>
                <a:cs typeface="Arial" panose="020B0604020202020204" pitchFamily="34" charset="0"/>
              </a:rPr>
              <a:t>Fabio Sciubba PhD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76DFF533-55A9-47FC-A6B2-5E392399E3CD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200">
                <a:solidFill>
                  <a:srgbClr val="000000"/>
                </a:solidFill>
                <a:cs typeface="Arial" panose="020B0604020202020204" pitchFamily="34" charset="0"/>
              </a:rPr>
              <a:t>8/11/2011</a:t>
            </a:r>
          </a:p>
        </p:txBody>
      </p:sp>
      <p:sp>
        <p:nvSpPr>
          <p:cNvPr id="5124" name="Rectangle 9">
            <a:extLst>
              <a:ext uri="{FF2B5EF4-FFF2-40B4-BE49-F238E27FC236}">
                <a16:creationId xmlns:a16="http://schemas.microsoft.com/office/drawing/2014/main" id="{97D9E27A-6562-4FA3-BB95-DD134CC3F48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F7749F-5DC9-408A-9A63-C9E552E3863E}" type="slidenum">
              <a:rPr lang="it-IT" altLang="it-IT" sz="1200" smtClean="0">
                <a:solidFill>
                  <a:srgbClr val="000000"/>
                </a:solidFill>
                <a:cs typeface="Arial" panose="020B0604020202020204" pitchFamily="34" charset="0"/>
              </a:rPr>
              <a:pPr/>
              <a:t>1</a:t>
            </a:fld>
            <a:endParaRPr lang="it-IT" altLang="it-IT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125" name="Rectangle 1">
            <a:extLst>
              <a:ext uri="{FF2B5EF4-FFF2-40B4-BE49-F238E27FC236}">
                <a16:creationId xmlns:a16="http://schemas.microsoft.com/office/drawing/2014/main" id="{6BB636DB-89E4-4531-A742-77EC3D2DAF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6" name="Rectangle 2">
            <a:extLst>
              <a:ext uri="{FF2B5EF4-FFF2-40B4-BE49-F238E27FC236}">
                <a16:creationId xmlns:a16="http://schemas.microsoft.com/office/drawing/2014/main" id="{402A1D14-902E-4385-9FA6-A70218FA7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>
            <a:extLst>
              <a:ext uri="{FF2B5EF4-FFF2-40B4-BE49-F238E27FC236}">
                <a16:creationId xmlns:a16="http://schemas.microsoft.com/office/drawing/2014/main" id="{DBD82FAE-E655-41F5-A732-345BFC45C4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51CDF7-C57A-404E-9A91-2A594AADC4A9}" type="slidenum">
              <a:rPr lang="en-GB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170F792D-96CA-4666-A0A1-7E701C61B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19687" cy="3840163"/>
          </a:xfrm>
          <a:solidFill>
            <a:srgbClr val="FFFFFF"/>
          </a:solidFill>
          <a:ln/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70A6BE93-40E0-4E10-A299-DEBBC1321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62514"/>
            <a:ext cx="5680075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4C9A1FED-3335-4DC4-B20F-F2484CDD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9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80" tIns="47520" rIns="94680" bIns="4752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D6F140-C60F-41C2-96F8-369A23098A41}" type="slidenum">
              <a:rPr lang="en-GB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en-GB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893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>
            <a:extLst>
              <a:ext uri="{FF2B5EF4-FFF2-40B4-BE49-F238E27FC236}">
                <a16:creationId xmlns:a16="http://schemas.microsoft.com/office/drawing/2014/main" id="{DBD82FAE-E655-41F5-A732-345BFC45C4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51CDF7-C57A-404E-9A91-2A594AADC4A9}" type="slidenum">
              <a:rPr lang="en-GB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170F792D-96CA-4666-A0A1-7E701C61B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19687" cy="3840163"/>
          </a:xfrm>
          <a:solidFill>
            <a:srgbClr val="FFFFFF"/>
          </a:solidFill>
          <a:ln/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70A6BE93-40E0-4E10-A299-DEBBC1321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62514"/>
            <a:ext cx="5680075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4C9A1FED-3335-4DC4-B20F-F2484CDD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9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80" tIns="47520" rIns="94680" bIns="4752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D6F140-C60F-41C2-96F8-369A23098A41}" type="slidenum">
              <a:rPr lang="en-GB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GB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7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>
            <a:extLst>
              <a:ext uri="{FF2B5EF4-FFF2-40B4-BE49-F238E27FC236}">
                <a16:creationId xmlns:a16="http://schemas.microsoft.com/office/drawing/2014/main" id="{DBD82FAE-E655-41F5-A732-345BFC45C4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51CDF7-C57A-404E-9A91-2A594AADC4A9}" type="slidenum">
              <a:rPr lang="en-GB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170F792D-96CA-4666-A0A1-7E701C61B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19687" cy="3840163"/>
          </a:xfrm>
          <a:solidFill>
            <a:srgbClr val="FFFFFF"/>
          </a:solidFill>
          <a:ln/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70A6BE93-40E0-4E10-A299-DEBBC1321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62514"/>
            <a:ext cx="5680075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4C9A1FED-3335-4DC4-B20F-F2484CDD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9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80" tIns="47520" rIns="94680" bIns="4752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D6F140-C60F-41C2-96F8-369A23098A41}" type="slidenum">
              <a:rPr lang="en-GB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GB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>
            <a:extLst>
              <a:ext uri="{FF2B5EF4-FFF2-40B4-BE49-F238E27FC236}">
                <a16:creationId xmlns:a16="http://schemas.microsoft.com/office/drawing/2014/main" id="{DBD82FAE-E655-41F5-A732-345BFC45C4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51CDF7-C57A-404E-9A91-2A594AADC4A9}" type="slidenum">
              <a:rPr lang="en-GB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170F792D-96CA-4666-A0A1-7E701C61B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19687" cy="3840163"/>
          </a:xfrm>
          <a:solidFill>
            <a:srgbClr val="FFFFFF"/>
          </a:solidFill>
          <a:ln/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70A6BE93-40E0-4E10-A299-DEBBC1321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62514"/>
            <a:ext cx="5680075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4C9A1FED-3335-4DC4-B20F-F2484CDD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9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80" tIns="47520" rIns="94680" bIns="4752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D6F140-C60F-41C2-96F8-369A23098A41}" type="slidenum">
              <a:rPr lang="en-GB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GB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164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>
            <a:extLst>
              <a:ext uri="{FF2B5EF4-FFF2-40B4-BE49-F238E27FC236}">
                <a16:creationId xmlns:a16="http://schemas.microsoft.com/office/drawing/2014/main" id="{DBD82FAE-E655-41F5-A732-345BFC45C4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51CDF7-C57A-404E-9A91-2A594AADC4A9}" type="slidenum">
              <a:rPr lang="en-GB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170F792D-96CA-4666-A0A1-7E701C61B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19687" cy="3840163"/>
          </a:xfrm>
          <a:solidFill>
            <a:srgbClr val="FFFFFF"/>
          </a:solidFill>
          <a:ln/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70A6BE93-40E0-4E10-A299-DEBBC1321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62514"/>
            <a:ext cx="5680075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4C9A1FED-3335-4DC4-B20F-F2484CDD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9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80" tIns="47520" rIns="94680" bIns="4752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D6F140-C60F-41C2-96F8-369A23098A41}" type="slidenum">
              <a:rPr lang="en-GB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GB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84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>
            <a:extLst>
              <a:ext uri="{FF2B5EF4-FFF2-40B4-BE49-F238E27FC236}">
                <a16:creationId xmlns:a16="http://schemas.microsoft.com/office/drawing/2014/main" id="{DBD82FAE-E655-41F5-A732-345BFC45C4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51CDF7-C57A-404E-9A91-2A594AADC4A9}" type="slidenum">
              <a:rPr lang="en-GB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170F792D-96CA-4666-A0A1-7E701C61B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19687" cy="3840163"/>
          </a:xfrm>
          <a:solidFill>
            <a:srgbClr val="FFFFFF"/>
          </a:solidFill>
          <a:ln/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70A6BE93-40E0-4E10-A299-DEBBC1321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62514"/>
            <a:ext cx="5680075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4C9A1FED-3335-4DC4-B20F-F2484CDD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9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80" tIns="47520" rIns="94680" bIns="4752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D6F140-C60F-41C2-96F8-369A23098A41}" type="slidenum">
              <a:rPr lang="en-GB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GB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9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>
            <a:extLst>
              <a:ext uri="{FF2B5EF4-FFF2-40B4-BE49-F238E27FC236}">
                <a16:creationId xmlns:a16="http://schemas.microsoft.com/office/drawing/2014/main" id="{DBD82FAE-E655-41F5-A732-345BFC45C4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51CDF7-C57A-404E-9A91-2A594AADC4A9}" type="slidenum">
              <a:rPr lang="en-GB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170F792D-96CA-4666-A0A1-7E701C61B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19687" cy="3840163"/>
          </a:xfrm>
          <a:solidFill>
            <a:srgbClr val="FFFFFF"/>
          </a:solidFill>
          <a:ln/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70A6BE93-40E0-4E10-A299-DEBBC1321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62514"/>
            <a:ext cx="5680075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4C9A1FED-3335-4DC4-B20F-F2484CDD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9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80" tIns="47520" rIns="94680" bIns="4752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D6F140-C60F-41C2-96F8-369A23098A41}" type="slidenum">
              <a:rPr lang="en-GB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GB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02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>
            <a:extLst>
              <a:ext uri="{FF2B5EF4-FFF2-40B4-BE49-F238E27FC236}">
                <a16:creationId xmlns:a16="http://schemas.microsoft.com/office/drawing/2014/main" id="{DBD82FAE-E655-41F5-A732-345BFC45C4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51CDF7-C57A-404E-9A91-2A594AADC4A9}" type="slidenum">
              <a:rPr lang="en-GB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170F792D-96CA-4666-A0A1-7E701C61B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19687" cy="3840163"/>
          </a:xfrm>
          <a:solidFill>
            <a:srgbClr val="FFFFFF"/>
          </a:solidFill>
          <a:ln/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70A6BE93-40E0-4E10-A299-DEBBC1321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62514"/>
            <a:ext cx="5680075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4C9A1FED-3335-4DC4-B20F-F2484CDD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9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80" tIns="47520" rIns="94680" bIns="4752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D6F140-C60F-41C2-96F8-369A23098A41}" type="slidenum">
              <a:rPr lang="en-GB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GB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04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>
            <a:extLst>
              <a:ext uri="{FF2B5EF4-FFF2-40B4-BE49-F238E27FC236}">
                <a16:creationId xmlns:a16="http://schemas.microsoft.com/office/drawing/2014/main" id="{DBD82FAE-E655-41F5-A732-345BFC45C4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51CDF7-C57A-404E-9A91-2A594AADC4A9}" type="slidenum">
              <a:rPr lang="en-GB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170F792D-96CA-4666-A0A1-7E701C61B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19687" cy="3840163"/>
          </a:xfrm>
          <a:solidFill>
            <a:srgbClr val="FFFFFF"/>
          </a:solidFill>
          <a:ln/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70A6BE93-40E0-4E10-A299-DEBBC1321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62514"/>
            <a:ext cx="5680075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4C9A1FED-3335-4DC4-B20F-F2484CDD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9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80" tIns="47520" rIns="94680" bIns="4752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D6F140-C60F-41C2-96F8-369A23098A41}" type="slidenum">
              <a:rPr lang="en-GB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en-GB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5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9">
            <a:extLst>
              <a:ext uri="{FF2B5EF4-FFF2-40B4-BE49-F238E27FC236}">
                <a16:creationId xmlns:a16="http://schemas.microsoft.com/office/drawing/2014/main" id="{DBD82FAE-E655-41F5-A732-345BFC45C4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51CDF7-C57A-404E-9A91-2A594AADC4A9}" type="slidenum">
              <a:rPr lang="en-GB" altLang="it-IT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170F792D-96CA-4666-A0A1-7E701C61B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9013" y="765175"/>
            <a:ext cx="5119687" cy="3840163"/>
          </a:xfrm>
          <a:solidFill>
            <a:srgbClr val="FFFFFF"/>
          </a:solidFill>
          <a:ln/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70A6BE93-40E0-4E10-A299-DEBBC1321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4" y="4862514"/>
            <a:ext cx="5680075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4C9A1FED-3335-4DC4-B20F-F2484CDD0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9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680" tIns="47520" rIns="94680" bIns="4752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D6F140-C60F-41C2-96F8-369A23098A41}" type="slidenum">
              <a:rPr lang="en-GB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en-GB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4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3B2313D-AA01-4059-97E0-CA5F140B1B46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CA38D1-FEBC-4C8F-A2E1-EF171F4F603A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7235E-106C-4A48-A0CC-5CBFFA98D1D2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B634BD2-6B4D-4E24-9051-CC8F741D183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D6D16-CB50-4AD1-8B6D-EFD55DFF26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881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E573A18-B410-4866-894A-D00F7F33AEE1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9B4F52F-FB71-41A7-ABB3-0F286946A9A8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18F12-069A-4ED8-B02B-82A960363A38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28AB998-26F4-4182-B7B9-E5DDA66BCB3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0AF2E-9FCE-467F-9058-E7C6D727F76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853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3388" y="409575"/>
            <a:ext cx="1887537" cy="545306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4975" cy="545306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7510783-0828-4C46-9235-99C9F80DA63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8EBB29-7173-4BAC-A411-D8B5F8073206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112C6-920F-4A0B-BE2D-87B23E45506E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1119231-1CEB-4008-8160-DE8A9B9365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2C6F6-D296-4ED2-8408-0EF8B526D0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6032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4912" cy="8239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09CA9FA-C0CF-4BEC-B54F-1224802C76D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B58951-3947-4B5D-89E9-E7D9C3F6CDAC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15679-BF1E-4B9E-B7ED-4BC1CD6EEFA3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F149E44-69AE-4D7C-8B65-2973ADB3CDF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42FC0-DABE-4025-AE5C-44946C23FC1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3710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B5885B9-D25D-47E7-9CA1-201FC84F308C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64096A-4260-420D-A718-34662727CEF5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9FA2-7127-405A-8D87-F1F95429F9FB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B405B26-920C-4086-BF70-1737924A8F0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18E1D-D321-4ACD-A0CC-47BE15FE57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838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3966475-3918-4D1D-97A5-83A64BD3BCDA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269D1B-E524-4234-9A7F-C9E43D584BB8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F19A8-3DE4-4E22-B135-B00B0BA16803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3321939-0E43-42C5-8220-2350F3F631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5B1A1-403A-4D06-AEF4-AE441F77AE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335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0462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68875" y="1752600"/>
            <a:ext cx="3702050" cy="4110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F18CC77-7B00-4F7E-A0AB-698147D2F7C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B4DF7F-45DF-4E0E-8F11-1C3DA3BF082E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CE2E0-FD0D-4973-A059-D1408AC5BC05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B27382D4-B56A-4C8A-B95F-5FE52D49527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24D17-5C8C-47D0-B914-EA9170BC9B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9849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452A67A-F9EB-49F0-89AE-0D86A4C8E42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602BA0A-A956-4870-A337-43432C35690E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F8AE2-4213-4CCF-94FC-6F433BE9CD0A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BE1673-FA00-43F7-9EE1-09443410C14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32026-A17C-4245-8168-CFBC1FABAC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846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C0CF069-01C4-4C19-A449-4B42F0AE96EF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968C3C-E7FF-4CBA-B40A-EEDFBA731AC8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CF6A3-C3D7-4675-B2D3-DDC6390D772E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78A1B92-C6B4-4E5D-A83D-1A159BD4154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B8B8B-FA28-4AEF-B3D1-D1B41BD7922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1447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AC5DE2EE-C84D-4C09-BA95-BB052CD7E4CD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B1F0441-9924-4F6E-BE22-BED47C0F0921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7E18-342B-49E3-BABD-AD386D7C1068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5DF4E41-D78F-485C-8302-C8344CB80AE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63FE6-4E3B-4989-8A72-64E9A56C80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087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FE71685-A160-4D1A-AF11-81C7D1DCB08A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D7FAB2-0FB8-461A-BE06-A113C8834FF3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1E130-CD30-45EE-8B04-AD9360DF78B4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20A69F8-9FAB-455D-B32A-664AB3020F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5F3F-A37F-4C57-8D47-EAB7C36195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23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88D144A-0FD4-4F55-B37C-DE88BA6DBE2E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A6F89-084C-4E96-B69A-4A1FED0322CE}"/>
              </a:ext>
            </a:extLst>
          </p:cNvPr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76099-5DAC-49CB-8BFA-CC591922B0E9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463AE4B-3ECE-4154-B76A-3847F851257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C399-31A8-492C-AA20-E6A6376A5FC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017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C345B613-4D7F-4B6D-BDD5-163F78740DC6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0"/>
            <a:ext cx="9139238" cy="757238"/>
            <a:chOff x="0" y="3840"/>
            <a:chExt cx="5757" cy="477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D0439EFB-E94F-4190-B33E-6A59CCBFF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84"/>
              <a:ext cx="5757" cy="333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1033" name="Rectangle 3">
              <a:extLst>
                <a:ext uri="{FF2B5EF4-FFF2-40B4-BE49-F238E27FC236}">
                  <a16:creationId xmlns:a16="http://schemas.microsoft.com/office/drawing/2014/main" id="{07F1A47E-6061-49C8-8271-7FE6F8D11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840"/>
              <a:ext cx="4989" cy="477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  <p:sp>
        <p:nvSpPr>
          <p:cNvPr id="1027" name="Rectangle 4">
            <a:extLst>
              <a:ext uri="{FF2B5EF4-FFF2-40B4-BE49-F238E27FC236}">
                <a16:creationId xmlns:a16="http://schemas.microsoft.com/office/drawing/2014/main" id="{AF556F5D-67DC-4B8C-AAA3-323FC799ED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49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8" name="Rectangle 5">
            <a:extLst>
              <a:ext uri="{FF2B5EF4-FFF2-40B4-BE49-F238E27FC236}">
                <a16:creationId xmlns:a16="http://schemas.microsoft.com/office/drawing/2014/main" id="{A4D69F02-1157-4AF4-8DCA-E1C47C513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4912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0D4A3C4B-2834-429A-99D5-1BD733BA7F6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258888" y="6283325"/>
            <a:ext cx="504190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Fabio Sciubba, PhD        La Sapienza, Roma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D16AD8-FD42-4A2B-9457-5650397D226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416675" y="6283325"/>
            <a:ext cx="1900238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defRPr sz="18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43EE87F-C107-47D7-B9AA-04840080FC3B}" type="datetime1">
              <a:rPr lang="it-IT"/>
              <a:pPr>
                <a:defRPr/>
              </a:pPr>
              <a:t>02/10/2024</a:t>
            </a:fld>
            <a:endParaRPr lang="it-IT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6EBD005D-C31C-4006-90B1-8999CAC53E4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6450" y="6292850"/>
            <a:ext cx="5381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defRPr sz="1800"/>
            </a:lvl1pPr>
          </a:lstStyle>
          <a:p>
            <a:pPr>
              <a:defRPr/>
            </a:pPr>
            <a:fld id="{D0A89394-4767-4A0C-84C7-9C14FAAD862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+mj-lt"/>
          <a:ea typeface="+mj-ea"/>
          <a:cs typeface="ＭＳ Ｐゴシック" charset="0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25146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6pPr>
      <a:lvl7pPr marL="29718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7pPr>
      <a:lvl8pPr marL="34290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8pPr>
      <a:lvl9pPr marL="3886200" indent="-228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822433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ct.it/dipchi/05Didattica/Corsionline/Coloranti/04_Polimetini/Web_04/polimet03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96043415-D199-4C15-A656-B43C5A3D6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id="{B323D055-E7AB-42E1-81BD-6F0F4C84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91440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0" name="Picture 7">
            <a:extLst>
              <a:ext uri="{FF2B5EF4-FFF2-40B4-BE49-F238E27FC236}">
                <a16:creationId xmlns:a16="http://schemas.microsoft.com/office/drawing/2014/main" id="{065E0552-8582-4C37-8527-14EAEB82A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Text Box 9">
            <a:extLst>
              <a:ext uri="{FF2B5EF4-FFF2-40B4-BE49-F238E27FC236}">
                <a16:creationId xmlns:a16="http://schemas.microsoft.com/office/drawing/2014/main" id="{19F695BA-3F6D-45C3-AA84-BDA78F407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1341438"/>
            <a:ext cx="76517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SzPct val="100000"/>
            </a:pPr>
            <a:r>
              <a:rPr lang="it-IT" altLang="it-IT" sz="8000" baseline="30000" dirty="0"/>
              <a:t>Biologia Farmaceutica</a:t>
            </a:r>
            <a:endParaRPr lang="it-IT" altLang="it-IT" sz="8000" dirty="0"/>
          </a:p>
          <a:p>
            <a:pPr algn="ctr">
              <a:buSzPct val="100000"/>
            </a:pPr>
            <a:r>
              <a:rPr lang="it-IT" altLang="it-IT"/>
              <a:t>Prof. </a:t>
            </a:r>
            <a:r>
              <a:rPr lang="it-IT" altLang="it-IT" dirty="0"/>
              <a:t>Fabio Sciubba</a:t>
            </a:r>
            <a:endParaRPr lang="it-IT" altLang="it-IT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D7CFD96A-0313-405F-9B32-36172518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51D599-7E77-461A-9307-827D0C8DE2F4}"/>
              </a:ext>
            </a:extLst>
          </p:cNvPr>
          <p:cNvSpPr txBox="1"/>
          <p:nvPr/>
        </p:nvSpPr>
        <p:spPr>
          <a:xfrm>
            <a:off x="0" y="836712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Fattori esogeni</a:t>
            </a:r>
          </a:p>
          <a:p>
            <a:pPr algn="just"/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pH: 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a seconda del pH possiamo coltivare o meno certe piante (es. </a:t>
            </a:r>
            <a:r>
              <a:rPr lang="it-IT" sz="2000" b="0" i="1" dirty="0">
                <a:solidFill>
                  <a:srgbClr val="000000"/>
                </a:solidFill>
                <a:effectLst/>
                <a:latin typeface="+mj-lt"/>
              </a:rPr>
              <a:t>C. </a:t>
            </a:r>
            <a:r>
              <a:rPr lang="it-IT" sz="2000" i="1" dirty="0">
                <a:solidFill>
                  <a:srgbClr val="000000"/>
                </a:solidFill>
                <a:latin typeface="+mj-lt"/>
              </a:rPr>
              <a:t>spinosa</a:t>
            </a:r>
            <a:r>
              <a:rPr lang="it-IT" sz="2000" dirty="0">
                <a:solidFill>
                  <a:srgbClr val="000000"/>
                </a:solidFill>
                <a:latin typeface="+mj-lt"/>
              </a:rPr>
              <a:t> richiede terreni acidi per seminare),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Tessitura del terreno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ovvero le caratteristiche fisiche del terreno (</a:t>
            </a:r>
            <a:r>
              <a:rPr lang="it-IT" sz="2000" b="0" i="1" dirty="0">
                <a:solidFill>
                  <a:srgbClr val="000000"/>
                </a:solidFill>
                <a:effectLst/>
                <a:latin typeface="+mj-lt"/>
              </a:rPr>
              <a:t>terreni sabbiosi o paludosi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),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Altitudine e clima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a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lcune piante si sviluppano solo in determinati luoghi del globo; con clima, latitudine ed altitudine ideali, le piante produrranno più metaboliti secondari,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Elementi nutritivi: 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alcuni elementi sono fondamentali, ma se in eccesso possono ridurre il quantitativo di metaboliti secondari in certe piante (</a:t>
            </a:r>
            <a:r>
              <a:rPr lang="it-IT" sz="2000" b="0" i="1" dirty="0">
                <a:solidFill>
                  <a:srgbClr val="000000"/>
                </a:solidFill>
                <a:effectLst/>
                <a:latin typeface="+mj-lt"/>
              </a:rPr>
              <a:t>rapporto azoto/potassio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).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6E73F-5F0E-482C-996D-0C53EBC520DC}"/>
              </a:ext>
            </a:extLst>
          </p:cNvPr>
          <p:cNvSpPr txBox="1"/>
          <p:nvPr/>
        </p:nvSpPr>
        <p:spPr>
          <a:xfrm>
            <a:off x="3209292" y="476672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Fattori endogeni ed esogeni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09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D7CFD96A-0313-405F-9B32-36172518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51D599-7E77-461A-9307-827D0C8DE2F4}"/>
              </a:ext>
            </a:extLst>
          </p:cNvPr>
          <p:cNvSpPr txBox="1"/>
          <p:nvPr/>
        </p:nvSpPr>
        <p:spPr>
          <a:xfrm>
            <a:off x="0" y="246560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Fattori esogeni</a:t>
            </a:r>
          </a:p>
          <a:p>
            <a:pPr algn="just"/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r>
              <a:rPr lang="it-IT" sz="3600" b="1" dirty="0">
                <a:solidFill>
                  <a:schemeClr val="tx1"/>
                </a:solidFill>
                <a:latin typeface="+mj-lt"/>
              </a:rPr>
              <a:t>Fattori biotici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perché secondo voi?</a:t>
            </a:r>
            <a:endParaRPr lang="it-IT" sz="200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6E73F-5F0E-482C-996D-0C53EBC520DC}"/>
              </a:ext>
            </a:extLst>
          </p:cNvPr>
          <p:cNvSpPr txBox="1"/>
          <p:nvPr/>
        </p:nvSpPr>
        <p:spPr>
          <a:xfrm>
            <a:off x="3209292" y="476672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Fattori endogeni ed esogeni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47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>
            <a:extLst>
              <a:ext uri="{FF2B5EF4-FFF2-40B4-BE49-F238E27FC236}">
                <a16:creationId xmlns:a16="http://schemas.microsoft.com/office/drawing/2014/main" id="{69915FC2-4F5E-4D9C-BA10-33D155B56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756" y="2349105"/>
            <a:ext cx="2268141" cy="291584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80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16741" name="Rectangle 5">
            <a:extLst>
              <a:ext uri="{FF2B5EF4-FFF2-40B4-BE49-F238E27FC236}">
                <a16:creationId xmlns:a16="http://schemas.microsoft.com/office/drawing/2014/main" id="{C943469A-E71B-48FD-9B04-8C8D474E2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180" y="2781300"/>
            <a:ext cx="2483644" cy="323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800">
                <a:solidFill>
                  <a:schemeClr val="tx1"/>
                </a:solidFill>
                <a:latin typeface="Times New Roman" panose="02020603050405020304" pitchFamily="18" charset="0"/>
              </a:rPr>
              <a:t>Via dei carboidrati</a:t>
            </a:r>
          </a:p>
        </p:txBody>
      </p:sp>
      <p:sp>
        <p:nvSpPr>
          <p:cNvPr id="116742" name="Rectangle 6">
            <a:extLst>
              <a:ext uri="{FF2B5EF4-FFF2-40B4-BE49-F238E27FC236}">
                <a16:creationId xmlns:a16="http://schemas.microsoft.com/office/drawing/2014/main" id="{7683E42A-97C4-4A73-A9D8-0A4B71480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410" y="3375423"/>
            <a:ext cx="2538413" cy="37742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800">
                <a:solidFill>
                  <a:schemeClr val="tx1"/>
                </a:solidFill>
                <a:latin typeface="Times New Roman" panose="02020603050405020304" pitchFamily="18" charset="0"/>
              </a:rPr>
              <a:t>Via dell’ac.scichimico</a:t>
            </a:r>
          </a:p>
        </p:txBody>
      </p:sp>
      <p:sp>
        <p:nvSpPr>
          <p:cNvPr id="116743" name="Rectangle 7">
            <a:extLst>
              <a:ext uri="{FF2B5EF4-FFF2-40B4-BE49-F238E27FC236}">
                <a16:creationId xmlns:a16="http://schemas.microsoft.com/office/drawing/2014/main" id="{9A07456C-FD44-49B3-A4B2-4647AAF96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410" y="4076701"/>
            <a:ext cx="2538413" cy="37861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800">
                <a:solidFill>
                  <a:schemeClr val="tx1"/>
                </a:solidFill>
                <a:latin typeface="Times New Roman" panose="02020603050405020304" pitchFamily="18" charset="0"/>
              </a:rPr>
              <a:t>Via dell’acetato</a:t>
            </a:r>
          </a:p>
        </p:txBody>
      </p:sp>
      <p:sp>
        <p:nvSpPr>
          <p:cNvPr id="116744" name="Rectangle 8">
            <a:extLst>
              <a:ext uri="{FF2B5EF4-FFF2-40B4-BE49-F238E27FC236}">
                <a16:creationId xmlns:a16="http://schemas.microsoft.com/office/drawing/2014/main" id="{B2F7CD79-9FED-4522-9F4F-FF9D803EF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410" y="4725591"/>
            <a:ext cx="2484834" cy="323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800">
                <a:solidFill>
                  <a:schemeClr val="tx1"/>
                </a:solidFill>
                <a:latin typeface="Times New Roman" panose="02020603050405020304" pitchFamily="18" charset="0"/>
              </a:rPr>
              <a:t>Via degli aminoacidi</a:t>
            </a:r>
          </a:p>
        </p:txBody>
      </p:sp>
      <p:sp>
        <p:nvSpPr>
          <p:cNvPr id="116745" name="Line 9">
            <a:extLst>
              <a:ext uri="{FF2B5EF4-FFF2-40B4-BE49-F238E27FC236}">
                <a16:creationId xmlns:a16="http://schemas.microsoft.com/office/drawing/2014/main" id="{F4D75AB1-CD3D-452E-9650-172350B209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4404" y="2943225"/>
            <a:ext cx="48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46" name="Line 10">
            <a:extLst>
              <a:ext uri="{FF2B5EF4-FFF2-40B4-BE49-F238E27FC236}">
                <a16:creationId xmlns:a16="http://schemas.microsoft.com/office/drawing/2014/main" id="{52F25181-FC7D-4EB3-8CAE-D3F517E109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4404" y="261937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47" name="Line 11">
            <a:extLst>
              <a:ext uri="{FF2B5EF4-FFF2-40B4-BE49-F238E27FC236}">
                <a16:creationId xmlns:a16="http://schemas.microsoft.com/office/drawing/2014/main" id="{7E38A4CA-56A9-42C3-88BD-B6B18184D2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9363" y="2619375"/>
            <a:ext cx="3250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48" name="Line 12">
            <a:extLst>
              <a:ext uri="{FF2B5EF4-FFF2-40B4-BE49-F238E27FC236}">
                <a16:creationId xmlns:a16="http://schemas.microsoft.com/office/drawing/2014/main" id="{0AA02C00-BF74-4768-ADF5-E55DC48BA2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9363" y="3259677"/>
            <a:ext cx="3250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49" name="Rectangle 13">
            <a:extLst>
              <a:ext uri="{FF2B5EF4-FFF2-40B4-BE49-F238E27FC236}">
                <a16:creationId xmlns:a16="http://schemas.microsoft.com/office/drawing/2014/main" id="{0A638D4D-BF5B-4762-8FF0-87C58022C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2511029"/>
            <a:ext cx="971699" cy="323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500">
                <a:solidFill>
                  <a:schemeClr val="tx1"/>
                </a:solidFill>
                <a:latin typeface="Times New Roman" panose="02020603050405020304" pitchFamily="18" charset="0"/>
              </a:rPr>
              <a:t>carboidrati</a:t>
            </a:r>
          </a:p>
        </p:txBody>
      </p:sp>
      <p:sp>
        <p:nvSpPr>
          <p:cNvPr id="116750" name="Rectangle 14">
            <a:extLst>
              <a:ext uri="{FF2B5EF4-FFF2-40B4-BE49-F238E27FC236}">
                <a16:creationId xmlns:a16="http://schemas.microsoft.com/office/drawing/2014/main" id="{497F3B6C-0F44-4428-894C-FA868108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9" y="3105151"/>
            <a:ext cx="756047" cy="27027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800">
                <a:solidFill>
                  <a:schemeClr val="tx1"/>
                </a:solidFill>
                <a:latin typeface="Times New Roman" panose="02020603050405020304" pitchFamily="18" charset="0"/>
              </a:rPr>
              <a:t>grassi</a:t>
            </a:r>
          </a:p>
        </p:txBody>
      </p:sp>
      <p:sp>
        <p:nvSpPr>
          <p:cNvPr id="116751" name="Line 15">
            <a:extLst>
              <a:ext uri="{FF2B5EF4-FFF2-40B4-BE49-F238E27FC236}">
                <a16:creationId xmlns:a16="http://schemas.microsoft.com/office/drawing/2014/main" id="{A6ABE5AD-A106-4A1C-977D-CBAA58CC53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9364" y="3644504"/>
            <a:ext cx="756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52" name="Rectangle 16">
            <a:extLst>
              <a:ext uri="{FF2B5EF4-FFF2-40B4-BE49-F238E27FC236}">
                <a16:creationId xmlns:a16="http://schemas.microsoft.com/office/drawing/2014/main" id="{7F8AF8BC-7DE2-4E47-B844-F87ED8A50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3537347"/>
            <a:ext cx="809625" cy="27027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500">
                <a:solidFill>
                  <a:schemeClr val="tx1"/>
                </a:solidFill>
                <a:latin typeface="Times New Roman" panose="02020603050405020304" pitchFamily="18" charset="0"/>
              </a:rPr>
              <a:t>alcaloidi</a:t>
            </a:r>
          </a:p>
        </p:txBody>
      </p:sp>
      <p:sp>
        <p:nvSpPr>
          <p:cNvPr id="116753" name="Line 17">
            <a:extLst>
              <a:ext uri="{FF2B5EF4-FFF2-40B4-BE49-F238E27FC236}">
                <a16:creationId xmlns:a16="http://schemas.microsoft.com/office/drawing/2014/main" id="{BC33B635-C7E0-49AE-B2FA-34A1021777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95514" y="4832747"/>
            <a:ext cx="10798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54" name="Line 18">
            <a:extLst>
              <a:ext uri="{FF2B5EF4-FFF2-40B4-BE49-F238E27FC236}">
                <a16:creationId xmlns:a16="http://schemas.microsoft.com/office/drawing/2014/main" id="{E0D80D68-00DA-46F2-99FE-522D887B13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95513" y="3807619"/>
            <a:ext cx="0" cy="10251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55" name="Line 19">
            <a:extLst>
              <a:ext uri="{FF2B5EF4-FFF2-40B4-BE49-F238E27FC236}">
                <a16:creationId xmlns:a16="http://schemas.microsoft.com/office/drawing/2014/main" id="{84C4B674-386F-41D6-AC81-562D562ECC9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9635" y="4832748"/>
            <a:ext cx="0" cy="3786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56" name="Line 20">
            <a:extLst>
              <a:ext uri="{FF2B5EF4-FFF2-40B4-BE49-F238E27FC236}">
                <a16:creationId xmlns:a16="http://schemas.microsoft.com/office/drawing/2014/main" id="{7056C38A-F723-41DE-B446-AE372249D5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57439" y="5211366"/>
            <a:ext cx="43219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57" name="Rectangle 21">
            <a:extLst>
              <a:ext uri="{FF2B5EF4-FFF2-40B4-BE49-F238E27FC236}">
                <a16:creationId xmlns:a16="http://schemas.microsoft.com/office/drawing/2014/main" id="{06D8D933-132B-476B-A00F-37695A8A7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391" y="5049441"/>
            <a:ext cx="756047" cy="323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500">
                <a:solidFill>
                  <a:schemeClr val="tx1"/>
                </a:solidFill>
                <a:latin typeface="Times New Roman" panose="02020603050405020304" pitchFamily="18" charset="0"/>
              </a:rPr>
              <a:t>glicosidi</a:t>
            </a:r>
          </a:p>
        </p:txBody>
      </p:sp>
      <p:sp>
        <p:nvSpPr>
          <p:cNvPr id="116758" name="Line 22">
            <a:extLst>
              <a:ext uri="{FF2B5EF4-FFF2-40B4-BE49-F238E27FC236}">
                <a16:creationId xmlns:a16="http://schemas.microsoft.com/office/drawing/2014/main" id="{DF2D4125-0649-4811-8402-7B627A4936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4" y="2888456"/>
            <a:ext cx="64889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59" name="Rectangle 23">
            <a:extLst>
              <a:ext uri="{FF2B5EF4-FFF2-40B4-BE49-F238E27FC236}">
                <a16:creationId xmlns:a16="http://schemas.microsoft.com/office/drawing/2014/main" id="{F3DC6F54-B85B-4695-AFD9-F2E0F100A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713" y="2781300"/>
            <a:ext cx="972741" cy="21550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800">
                <a:solidFill>
                  <a:schemeClr val="tx1"/>
                </a:solidFill>
                <a:latin typeface="Times New Roman" panose="02020603050405020304" pitchFamily="18" charset="0"/>
              </a:rPr>
              <a:t>glicosidi</a:t>
            </a:r>
          </a:p>
        </p:txBody>
      </p:sp>
      <p:sp>
        <p:nvSpPr>
          <p:cNvPr id="116760" name="Line 24">
            <a:extLst>
              <a:ext uri="{FF2B5EF4-FFF2-40B4-BE49-F238E27FC236}">
                <a16:creationId xmlns:a16="http://schemas.microsoft.com/office/drawing/2014/main" id="{1117295E-071A-4CB8-8C43-D814CA6291C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3" y="4238625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61" name="Line 25">
            <a:extLst>
              <a:ext uri="{FF2B5EF4-FFF2-40B4-BE49-F238E27FC236}">
                <a16:creationId xmlns:a16="http://schemas.microsoft.com/office/drawing/2014/main" id="{9643B3F5-0712-4432-B8E1-966795A73C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02066" y="3050382"/>
            <a:ext cx="0" cy="11882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62" name="Line 26">
            <a:extLst>
              <a:ext uri="{FF2B5EF4-FFF2-40B4-BE49-F238E27FC236}">
                <a16:creationId xmlns:a16="http://schemas.microsoft.com/office/drawing/2014/main" id="{2AE0C86A-5EA6-4236-90D6-664B8CA3B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3" y="3537347"/>
            <a:ext cx="11882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63" name="Line 27">
            <a:extLst>
              <a:ext uri="{FF2B5EF4-FFF2-40B4-BE49-F238E27FC236}">
                <a16:creationId xmlns:a16="http://schemas.microsoft.com/office/drawing/2014/main" id="{A020A062-C264-46DC-A245-B47FD09DA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9869" y="4238625"/>
            <a:ext cx="0" cy="3250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64" name="Line 28">
            <a:extLst>
              <a:ext uri="{FF2B5EF4-FFF2-40B4-BE49-F238E27FC236}">
                <a16:creationId xmlns:a16="http://schemas.microsoft.com/office/drawing/2014/main" id="{85BF03D6-1A2E-4D27-B43E-7D966B1551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9869" y="4563666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65" name="Rectangle 29">
            <a:extLst>
              <a:ext uri="{FF2B5EF4-FFF2-40B4-BE49-F238E27FC236}">
                <a16:creationId xmlns:a16="http://schemas.microsoft.com/office/drawing/2014/main" id="{5BEF97CF-DC18-4F01-88EA-4E9C3A271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720" y="4400551"/>
            <a:ext cx="540544" cy="27027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500">
                <a:solidFill>
                  <a:schemeClr val="tx1"/>
                </a:solidFill>
                <a:latin typeface="Times New Roman" panose="02020603050405020304" pitchFamily="18" charset="0"/>
              </a:rPr>
              <a:t>grassi</a:t>
            </a:r>
          </a:p>
        </p:txBody>
      </p:sp>
      <p:sp>
        <p:nvSpPr>
          <p:cNvPr id="116766" name="Line 30">
            <a:extLst>
              <a:ext uri="{FF2B5EF4-FFF2-40B4-BE49-F238E27FC236}">
                <a16:creationId xmlns:a16="http://schemas.microsoft.com/office/drawing/2014/main" id="{1FFDFB54-8FAD-4008-B1CA-2B7BE1E7AE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441" y="4238625"/>
            <a:ext cx="0" cy="9727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67" name="Line 31">
            <a:extLst>
              <a:ext uri="{FF2B5EF4-FFF2-40B4-BE49-F238E27FC236}">
                <a16:creationId xmlns:a16="http://schemas.microsoft.com/office/drawing/2014/main" id="{3FDF632F-C9FE-4369-9F11-35B461BCF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441" y="5211366"/>
            <a:ext cx="48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6768" name="Rectangle 32">
            <a:extLst>
              <a:ext uri="{FF2B5EF4-FFF2-40B4-BE49-F238E27FC236}">
                <a16:creationId xmlns:a16="http://schemas.microsoft.com/office/drawing/2014/main" id="{6569AC8A-A25E-4B8C-8B7C-7247B9919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216" y="5103019"/>
            <a:ext cx="756047" cy="323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500">
                <a:solidFill>
                  <a:schemeClr val="tx1"/>
                </a:solidFill>
                <a:latin typeface="Times New Roman" panose="02020603050405020304" pitchFamily="18" charset="0"/>
              </a:rPr>
              <a:t>terpen</a:t>
            </a:r>
            <a:r>
              <a:rPr lang="it-IT" altLang="it-IT" sz="1800">
                <a:solidFill>
                  <a:schemeClr val="tx1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33" name="CasellaDiTesto 1">
            <a:extLst>
              <a:ext uri="{FF2B5EF4-FFF2-40B4-BE49-F238E27FC236}">
                <a16:creationId xmlns:a16="http://schemas.microsoft.com/office/drawing/2014/main" id="{C34CD640-BAB2-4590-971A-CA830E9AF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E9F535B-0B5C-48F5-B02C-3CA9C33B6AD9}"/>
              </a:ext>
            </a:extLst>
          </p:cNvPr>
          <p:cNvSpPr txBox="1"/>
          <p:nvPr/>
        </p:nvSpPr>
        <p:spPr>
          <a:xfrm>
            <a:off x="3597222" y="476672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Pathway metabolici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5" name="Picture 5">
            <a:extLst>
              <a:ext uri="{FF2B5EF4-FFF2-40B4-BE49-F238E27FC236}">
                <a16:creationId xmlns:a16="http://schemas.microsoft.com/office/drawing/2014/main" id="{3421490F-5039-4F80-8DA3-909777674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" t="10986" r="1483" b="9338"/>
          <a:stretch>
            <a:fillRect/>
          </a:stretch>
        </p:blipFill>
        <p:spPr bwMode="auto">
          <a:xfrm>
            <a:off x="179512" y="877788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311F471E-5577-4715-85DB-71ABB7B4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26342E-3556-4294-B3B2-E5E17FF2C67A}"/>
              </a:ext>
            </a:extLst>
          </p:cNvPr>
          <p:cNvSpPr txBox="1"/>
          <p:nvPr/>
        </p:nvSpPr>
        <p:spPr>
          <a:xfrm>
            <a:off x="3597222" y="476672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Pathway metabolici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B01777A-75A9-46F3-B2AF-F17C94DF9F81}"/>
              </a:ext>
            </a:extLst>
          </p:cNvPr>
          <p:cNvSpPr/>
          <p:nvPr/>
        </p:nvSpPr>
        <p:spPr bwMode="auto">
          <a:xfrm>
            <a:off x="4112568" y="1628800"/>
            <a:ext cx="1296144" cy="43204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04577C4-EBFD-4600-BCEA-B1589076BA9C}"/>
              </a:ext>
            </a:extLst>
          </p:cNvPr>
          <p:cNvSpPr/>
          <p:nvPr/>
        </p:nvSpPr>
        <p:spPr bwMode="auto">
          <a:xfrm>
            <a:off x="4869592" y="2880644"/>
            <a:ext cx="1296144" cy="43204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5122" name="Picture 2" descr="formula di struttura">
            <a:extLst>
              <a:ext uri="{FF2B5EF4-FFF2-40B4-BE49-F238E27FC236}">
                <a16:creationId xmlns:a16="http://schemas.microsoft.com/office/drawing/2014/main" id="{D94EA033-B2B3-4A25-BA4B-3CBADDBF6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810" y="860184"/>
            <a:ext cx="1395114" cy="146487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1BE51FA-3E6E-470E-B4B8-5FB531A3B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56" y="3048000"/>
            <a:ext cx="2095500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>
            <a:extLst>
              <a:ext uri="{FF2B5EF4-FFF2-40B4-BE49-F238E27FC236}">
                <a16:creationId xmlns:a16="http://schemas.microsoft.com/office/drawing/2014/main" id="{A00128CF-E1B6-46DD-B846-28F21A543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1628800"/>
            <a:ext cx="5942717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altLang="it-IT" sz="18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METABOLITI  PRIMARI</a:t>
            </a:r>
            <a:r>
              <a:rPr lang="it-IT" altLang="it-IT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:      </a:t>
            </a:r>
            <a:r>
              <a:rPr lang="it-IT" altLang="it-IT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GLUCIDI</a:t>
            </a:r>
          </a:p>
          <a:p>
            <a:r>
              <a:rPr lang="it-IT" altLang="it-IT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PROTEINE</a:t>
            </a:r>
          </a:p>
          <a:p>
            <a:r>
              <a:rPr lang="it-IT" altLang="it-IT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LIPIDI</a:t>
            </a:r>
          </a:p>
          <a:p>
            <a:r>
              <a:rPr lang="it-IT" altLang="it-IT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AMINOACIDI</a:t>
            </a:r>
            <a:endParaRPr lang="it-IT" altLang="it-IT" sz="18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F69EB524-0064-4400-927D-933A0D661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3429000"/>
            <a:ext cx="5814412" cy="2031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altLang="it-IT" sz="1800" b="1" u="sng" dirty="0">
                <a:solidFill>
                  <a:schemeClr val="tx1"/>
                </a:solidFill>
                <a:latin typeface="Times New Roman" panose="02020603050405020304" pitchFamily="18" charset="0"/>
              </a:rPr>
              <a:t>METABOLITI  SECONDARI</a:t>
            </a:r>
            <a:r>
              <a:rPr lang="it-IT" altLang="it-IT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  ALCALOIDI</a:t>
            </a:r>
          </a:p>
          <a:p>
            <a:r>
              <a:rPr lang="it-IT" altLang="it-IT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</a:t>
            </a:r>
          </a:p>
          <a:p>
            <a:r>
              <a:rPr lang="it-IT" altLang="it-IT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TERPENOIDI</a:t>
            </a:r>
          </a:p>
          <a:p>
            <a:endParaRPr lang="it-IT" altLang="it-IT" sz="1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r>
              <a:rPr lang="it-IT" altLang="it-IT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FLAVONOIDI</a:t>
            </a:r>
          </a:p>
          <a:p>
            <a:endParaRPr lang="it-IT" altLang="it-IT" sz="1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r>
              <a:rPr lang="it-IT" altLang="it-IT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                         GLICOSIDI</a:t>
            </a: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4A403082-1088-4126-A383-02D76F3F6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7955BD-8329-4159-A06B-A85BD20582D5}"/>
              </a:ext>
            </a:extLst>
          </p:cNvPr>
          <p:cNvSpPr txBox="1"/>
          <p:nvPr/>
        </p:nvSpPr>
        <p:spPr>
          <a:xfrm>
            <a:off x="3568371" y="4766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Metaboliti secondari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3">
            <a:extLst>
              <a:ext uri="{FF2B5EF4-FFF2-40B4-BE49-F238E27FC236}">
                <a16:creationId xmlns:a16="http://schemas.microsoft.com/office/drawing/2014/main" id="{8AE388FA-C268-4975-B6DC-D35BCC656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0659" y="3149713"/>
            <a:ext cx="188269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000" dirty="0">
                <a:solidFill>
                  <a:schemeClr val="tx1"/>
                </a:solidFill>
                <a:latin typeface="+mj-lt"/>
              </a:rPr>
              <a:t>TONICO</a:t>
            </a:r>
          </a:p>
          <a:p>
            <a:pPr algn="ctr"/>
            <a:r>
              <a:rPr lang="it-IT" altLang="it-IT" sz="2000" dirty="0">
                <a:solidFill>
                  <a:schemeClr val="tx1"/>
                </a:solidFill>
                <a:latin typeface="+mj-lt"/>
              </a:rPr>
              <a:t>CARMINATIVI</a:t>
            </a:r>
          </a:p>
          <a:p>
            <a:pPr algn="ctr"/>
            <a:r>
              <a:rPr lang="it-IT" altLang="it-IT" sz="2000" dirty="0">
                <a:solidFill>
                  <a:schemeClr val="tx1"/>
                </a:solidFill>
                <a:latin typeface="+mj-lt"/>
              </a:rPr>
              <a:t>AROMATICI</a:t>
            </a:r>
          </a:p>
          <a:p>
            <a:pPr algn="ctr"/>
            <a:r>
              <a:rPr lang="it-IT" altLang="it-IT" sz="2000" dirty="0">
                <a:solidFill>
                  <a:schemeClr val="tx1"/>
                </a:solidFill>
                <a:latin typeface="+mj-lt"/>
              </a:rPr>
              <a:t>VULNERARI</a:t>
            </a:r>
          </a:p>
          <a:p>
            <a:pPr algn="ctr"/>
            <a:r>
              <a:rPr lang="it-IT" altLang="it-IT" sz="2000" dirty="0">
                <a:solidFill>
                  <a:schemeClr val="tx1"/>
                </a:solidFill>
                <a:latin typeface="+mj-lt"/>
              </a:rPr>
              <a:t>DIURETICI</a:t>
            </a:r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4A528B67-7255-40B2-92C0-55AC21DA2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780" y="3044726"/>
            <a:ext cx="2434828" cy="182641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>
            <a:extLst>
              <a:ext uri="{FF2B5EF4-FFF2-40B4-BE49-F238E27FC236}">
                <a16:creationId xmlns:a16="http://schemas.microsoft.com/office/drawing/2014/main" id="{D19F8C0E-EC6B-4207-9F6A-C78EB637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23071" r="69235" b="44638"/>
          <a:stretch>
            <a:fillRect/>
          </a:stretch>
        </p:blipFill>
        <p:spPr bwMode="auto">
          <a:xfrm>
            <a:off x="5894785" y="2763738"/>
            <a:ext cx="1533525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Line 8">
            <a:extLst>
              <a:ext uri="{FF2B5EF4-FFF2-40B4-BE49-F238E27FC236}">
                <a16:creationId xmlns:a16="http://schemas.microsoft.com/office/drawing/2014/main" id="{FE648FAE-E305-4D3C-AD2F-C5D08A209F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1857" y="5616475"/>
            <a:ext cx="483394" cy="214313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73737" name="Text Box 9">
            <a:extLst>
              <a:ext uri="{FF2B5EF4-FFF2-40B4-BE49-F238E27FC236}">
                <a16:creationId xmlns:a16="http://schemas.microsoft.com/office/drawing/2014/main" id="{0F55350F-033A-42D6-94B1-C3C12158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867" y="2710160"/>
            <a:ext cx="1569660" cy="2769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b="1" dirty="0">
                <a:latin typeface="+mj-lt"/>
              </a:rPr>
              <a:t>Odore delle arance</a:t>
            </a:r>
          </a:p>
        </p:txBody>
      </p:sp>
      <p:sp>
        <p:nvSpPr>
          <p:cNvPr id="73738" name="Text Box 10">
            <a:extLst>
              <a:ext uri="{FF2B5EF4-FFF2-40B4-BE49-F238E27FC236}">
                <a16:creationId xmlns:a16="http://schemas.microsoft.com/office/drawing/2014/main" id="{BC9E3ADE-DFC6-4CEF-B03D-DBB205599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383" y="4979492"/>
            <a:ext cx="1402948" cy="2769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b="1" dirty="0">
                <a:latin typeface="+mj-lt"/>
              </a:rPr>
              <a:t>Odore dei limoni</a:t>
            </a:r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52AC5C13-2CF6-4AFC-9B05-000714CE1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085E9B-46AC-4B3F-A7EA-374395572AF7}"/>
              </a:ext>
            </a:extLst>
          </p:cNvPr>
          <p:cNvSpPr txBox="1"/>
          <p:nvPr/>
        </p:nvSpPr>
        <p:spPr>
          <a:xfrm>
            <a:off x="3568371" y="4766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Metaboliti secondari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182408-8054-4E5D-A98E-2D8006074B04}"/>
              </a:ext>
            </a:extLst>
          </p:cNvPr>
          <p:cNvSpPr txBox="1"/>
          <p:nvPr/>
        </p:nvSpPr>
        <p:spPr>
          <a:xfrm>
            <a:off x="1" y="134076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NOTA BENE: esiste un fortissimo legame tra struttura e </a:t>
            </a:r>
            <a:r>
              <a:rPr lang="it-IT" sz="2000" dirty="0" err="1">
                <a:solidFill>
                  <a:schemeClr val="tx1"/>
                </a:solidFill>
              </a:rPr>
              <a:t>bioattività</a:t>
            </a:r>
            <a:r>
              <a:rPr lang="it-IT" sz="2000" dirty="0">
                <a:solidFill>
                  <a:schemeClr val="tx1"/>
                </a:solidFill>
              </a:rPr>
              <a:t>. Perché secondo voi? Cosa è che è importante per le attività di tutte le molecole?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763A6DA-66D9-4DC4-A4A9-3C800C74C207}"/>
              </a:ext>
            </a:extLst>
          </p:cNvPr>
          <p:cNvSpPr txBox="1"/>
          <p:nvPr/>
        </p:nvSpPr>
        <p:spPr>
          <a:xfrm>
            <a:off x="3935640" y="2132856"/>
            <a:ext cx="1272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Terpeni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37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>
            <a:extLst>
              <a:ext uri="{FF2B5EF4-FFF2-40B4-BE49-F238E27FC236}">
                <a16:creationId xmlns:a16="http://schemas.microsoft.com/office/drawing/2014/main" id="{B77C2839-D0FB-4A7D-AAFC-B40DE1A25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2" t="39189" r="36591" b="38316"/>
          <a:stretch>
            <a:fillRect/>
          </a:stretch>
        </p:blipFill>
        <p:spPr bwMode="auto">
          <a:xfrm>
            <a:off x="1469231" y="2713781"/>
            <a:ext cx="2711054" cy="3163491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9" name="Text Box 5">
            <a:extLst>
              <a:ext uri="{FF2B5EF4-FFF2-40B4-BE49-F238E27FC236}">
                <a16:creationId xmlns:a16="http://schemas.microsoft.com/office/drawing/2014/main" id="{30262405-E2D1-49EB-9124-5997FF590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985" y="3068960"/>
            <a:ext cx="218200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000" dirty="0">
                <a:solidFill>
                  <a:schemeClr val="tx1"/>
                </a:solidFill>
                <a:latin typeface="+mj-lt"/>
              </a:rPr>
              <a:t>ANTISETTICI</a:t>
            </a:r>
          </a:p>
          <a:p>
            <a:pPr algn="ctr"/>
            <a:r>
              <a:rPr lang="it-IT" altLang="it-IT" sz="2000" dirty="0">
                <a:solidFill>
                  <a:schemeClr val="tx1"/>
                </a:solidFill>
                <a:latin typeface="+mj-lt"/>
              </a:rPr>
              <a:t>ANTIMICROBICI</a:t>
            </a:r>
          </a:p>
          <a:p>
            <a:pPr algn="ctr"/>
            <a:r>
              <a:rPr lang="it-IT" altLang="it-IT" sz="2000" dirty="0">
                <a:solidFill>
                  <a:schemeClr val="tx1"/>
                </a:solidFill>
                <a:latin typeface="+mj-lt"/>
              </a:rPr>
              <a:t>ANTIOSSIDANTI</a:t>
            </a:r>
          </a:p>
        </p:txBody>
      </p:sp>
      <p:sp>
        <p:nvSpPr>
          <p:cNvPr id="72710" name="Line 6">
            <a:extLst>
              <a:ext uri="{FF2B5EF4-FFF2-40B4-BE49-F238E27FC236}">
                <a16:creationId xmlns:a16="http://schemas.microsoft.com/office/drawing/2014/main" id="{E8E74A90-FE03-4B56-94B3-9E1357F5D4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6896" y="3632125"/>
            <a:ext cx="685800" cy="4572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7" name="CasellaDiTesto 1">
            <a:extLst>
              <a:ext uri="{FF2B5EF4-FFF2-40B4-BE49-F238E27FC236}">
                <a16:creationId xmlns:a16="http://schemas.microsoft.com/office/drawing/2014/main" id="{0DCFB32E-7903-42E7-B1C6-32C246EE9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5DF753-755F-4EC6-AE99-2C63C66B6D2B}"/>
              </a:ext>
            </a:extLst>
          </p:cNvPr>
          <p:cNvSpPr txBox="1"/>
          <p:nvPr/>
        </p:nvSpPr>
        <p:spPr>
          <a:xfrm>
            <a:off x="3568371" y="476672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Metaboliti secondari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D31416-A2D4-4C19-B056-170088BE49E0}"/>
              </a:ext>
            </a:extLst>
          </p:cNvPr>
          <p:cNvSpPr txBox="1"/>
          <p:nvPr/>
        </p:nvSpPr>
        <p:spPr>
          <a:xfrm>
            <a:off x="1" y="134076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NOTA BENE: esiste un fortissimo legame tra struttura e </a:t>
            </a:r>
            <a:r>
              <a:rPr lang="it-IT" sz="2000" dirty="0" err="1">
                <a:solidFill>
                  <a:schemeClr val="tx1"/>
                </a:solidFill>
              </a:rPr>
              <a:t>bioattività</a:t>
            </a:r>
            <a:r>
              <a:rPr lang="it-IT" sz="2000" dirty="0">
                <a:solidFill>
                  <a:schemeClr val="tx1"/>
                </a:solidFill>
              </a:rPr>
              <a:t>. Perché secondo voi? Cosa è che è importante per le attività di tutte le molecole?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BE7CD1-5F21-4213-A787-E0B4B95FAA90}"/>
              </a:ext>
            </a:extLst>
          </p:cNvPr>
          <p:cNvSpPr txBox="1"/>
          <p:nvPr/>
        </p:nvSpPr>
        <p:spPr>
          <a:xfrm>
            <a:off x="3327913" y="2132856"/>
            <a:ext cx="248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Fenilpropanoidi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2706" name="Oval 2">
            <a:extLst>
              <a:ext uri="{FF2B5EF4-FFF2-40B4-BE49-F238E27FC236}">
                <a16:creationId xmlns:a16="http://schemas.microsoft.com/office/drawing/2014/main" id="{EFC3EA74-3FA6-4F45-89E1-0CD7E910B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1" y="3789040"/>
            <a:ext cx="808435" cy="810691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20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F763D5-7746-4351-B524-B5A4B24D099D}"/>
              </a:ext>
            </a:extLst>
          </p:cNvPr>
          <p:cNvSpPr txBox="1"/>
          <p:nvPr/>
        </p:nvSpPr>
        <p:spPr>
          <a:xfrm>
            <a:off x="0" y="158873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Gli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alcaloidi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sono sostanze organiche che presentano un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carattere basico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quasi sempre conferito da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uno o più atomi di azoto di tipo amminico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normalmente facenti parte di un sistema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eterociclico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 </a:t>
            </a:r>
            <a:endParaRPr lang="it-IT" sz="20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6EF1EE8-F79B-4906-B779-C5DD3DFD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996952"/>
            <a:ext cx="1591866" cy="17645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ED51EE2-133B-4AF1-9ED5-BC148DB72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082676"/>
            <a:ext cx="1663304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CA8E5E65-9D26-4515-A9E6-D5685129C2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682751"/>
            <a:ext cx="685800" cy="171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5DDCCA63-CA0B-47C8-A791-6FC5DBEC71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72050" y="3397001"/>
            <a:ext cx="685800" cy="171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02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F763D5-7746-4351-B524-B5A4B24D099D}"/>
              </a:ext>
            </a:extLst>
          </p:cNvPr>
          <p:cNvSpPr txBox="1"/>
          <p:nvPr/>
        </p:nvSpPr>
        <p:spPr>
          <a:xfrm>
            <a:off x="0" y="1588730"/>
            <a:ext cx="9144000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Nel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regno vegetale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si stima che circa il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20% di specie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contengano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Si includono in questo gruppo tutte le specie il cui in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contenuto di alcaloidi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sia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superiore allo 0,1%.</a:t>
            </a:r>
          </a:p>
          <a:p>
            <a:pPr algn="just">
              <a:lnSpc>
                <a:spcPct val="150000"/>
              </a:lnSpc>
            </a:pPr>
            <a:endParaRPr lang="it-IT" sz="20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Sono distribuite come seguente: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quasi totalmente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assenti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nelle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gimnosperme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b="1" i="1" dirty="0">
                <a:solidFill>
                  <a:schemeClr val="tx1"/>
                </a:solidFill>
                <a:latin typeface="+mj-lt"/>
              </a:rPr>
              <a:t>Efedra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sz="2000" b="1" i="1" dirty="0" err="1">
                <a:solidFill>
                  <a:schemeClr val="tx1"/>
                </a:solidFill>
                <a:latin typeface="+mj-lt"/>
              </a:rPr>
              <a:t>Taxus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molto diffuse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nelle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dicotiledoni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b="1" i="1" dirty="0" err="1">
                <a:solidFill>
                  <a:schemeClr val="tx1"/>
                </a:solidFill>
                <a:latin typeface="+mj-lt"/>
              </a:rPr>
              <a:t>Papaveraceae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sz="2000" b="1" i="1" dirty="0" err="1">
                <a:solidFill>
                  <a:schemeClr val="tx1"/>
                </a:solidFill>
                <a:latin typeface="+mj-lt"/>
              </a:rPr>
              <a:t>Solanaceae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altLang="it-IT" sz="2000" b="1" i="1" dirty="0" err="1">
                <a:solidFill>
                  <a:schemeClr val="tx1"/>
                </a:solidFill>
              </a:rPr>
              <a:t>Apocinaceae</a:t>
            </a:r>
            <a:r>
              <a:rPr lang="it-IT" altLang="it-IT" sz="2000" b="1" dirty="0">
                <a:solidFill>
                  <a:schemeClr val="tx1"/>
                </a:solidFill>
              </a:rPr>
              <a:t>, </a:t>
            </a:r>
            <a:r>
              <a:rPr lang="it-IT" altLang="it-IT" sz="2000" b="1" i="1" dirty="0" err="1">
                <a:solidFill>
                  <a:schemeClr val="tx1"/>
                </a:solidFill>
              </a:rPr>
              <a:t>Gentianaceae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diffuse in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minore misura nelle monocotiledoni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  <a:endParaRPr lang="it-IT" sz="20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3011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F763D5-7746-4351-B524-B5A4B24D099D}"/>
              </a:ext>
            </a:extLst>
          </p:cNvPr>
          <p:cNvSpPr txBox="1"/>
          <p:nvPr/>
        </p:nvSpPr>
        <p:spPr>
          <a:xfrm>
            <a:off x="0" y="158873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Le ipotesi più accreditate circa il loro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ruolo biologico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li indicano coinvolti nella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difesa dagli animali predatori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così come da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riserva di azoto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da usare in condizioni di carenza.</a:t>
            </a:r>
          </a:p>
          <a:p>
            <a:pPr algn="just"/>
            <a:endParaRPr lang="it-IT" sz="2000" b="0" i="0" dirty="0">
              <a:solidFill>
                <a:schemeClr val="tx1"/>
              </a:solidFill>
              <a:effectLst/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Hanno una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spiccata attività farmacologica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o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tossicologica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anche a piccole dosi principalmente a carico del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sistema nervoso centrale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(depressivi, eccitanti), del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sistema circolatorio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gastrointestinale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sulla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muscolatura liscia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(spasmolitici).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Oltre queste attività, ne presentano anche come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antifungini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antitumorali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antimicrobici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7290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D7CFD96A-0313-405F-9B32-36172518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51D599-7E77-461A-9307-827D0C8DE2F4}"/>
              </a:ext>
            </a:extLst>
          </p:cNvPr>
          <p:cNvSpPr txBox="1"/>
          <p:nvPr/>
        </p:nvSpPr>
        <p:spPr>
          <a:xfrm>
            <a:off x="0" y="124029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Per </a:t>
            </a:r>
            <a:r>
              <a:rPr lang="it-IT" sz="2000" b="1" dirty="0">
                <a:solidFill>
                  <a:schemeClr val="tx1"/>
                </a:solidFill>
              </a:rPr>
              <a:t>ottimizzare</a:t>
            </a:r>
            <a:r>
              <a:rPr lang="it-IT" sz="2000" dirty="0">
                <a:solidFill>
                  <a:schemeClr val="tx1"/>
                </a:solidFill>
              </a:rPr>
              <a:t> le proprietà delle </a:t>
            </a:r>
            <a:r>
              <a:rPr lang="it-IT" sz="2000" b="1" dirty="0">
                <a:solidFill>
                  <a:schemeClr val="tx1"/>
                </a:solidFill>
              </a:rPr>
              <a:t>piante officinali </a:t>
            </a:r>
            <a:r>
              <a:rPr lang="it-IT" sz="2000" dirty="0">
                <a:solidFill>
                  <a:schemeClr val="tx1"/>
                </a:solidFill>
              </a:rPr>
              <a:t>è di importanza capitale studiare il loro </a:t>
            </a:r>
            <a:r>
              <a:rPr lang="it-IT" sz="2000" b="1" dirty="0">
                <a:solidFill>
                  <a:schemeClr val="tx1"/>
                </a:solidFill>
              </a:rPr>
              <a:t>metabolismo</a:t>
            </a:r>
            <a:r>
              <a:rPr lang="it-IT" sz="2000" dirty="0">
                <a:solidFill>
                  <a:schemeClr val="tx1"/>
                </a:solidFill>
              </a:rPr>
              <a:t>, che è alla base della </a:t>
            </a:r>
            <a:r>
              <a:rPr lang="it-IT" sz="2000" b="1" dirty="0">
                <a:solidFill>
                  <a:schemeClr val="tx1"/>
                </a:solidFill>
              </a:rPr>
              <a:t>biosintesi dei loro principi attivi</a:t>
            </a:r>
            <a:r>
              <a:rPr lang="it-IT" sz="2000" dirty="0">
                <a:solidFill>
                  <a:schemeClr val="tx1"/>
                </a:solidFill>
              </a:rPr>
              <a:t>. Soprattutto, è importante comprendere la </a:t>
            </a:r>
            <a:r>
              <a:rPr lang="it-IT" sz="2000" b="1" dirty="0">
                <a:solidFill>
                  <a:schemeClr val="tx1"/>
                </a:solidFill>
              </a:rPr>
              <a:t>funzione</a:t>
            </a:r>
            <a:r>
              <a:rPr lang="it-IT" sz="2000" dirty="0">
                <a:solidFill>
                  <a:schemeClr val="tx1"/>
                </a:solidFill>
              </a:rPr>
              <a:t> che questi </a:t>
            </a:r>
            <a:r>
              <a:rPr lang="it-IT" sz="2000" b="1" dirty="0">
                <a:solidFill>
                  <a:schemeClr val="tx1"/>
                </a:solidFill>
              </a:rPr>
              <a:t>composti ricoprono all’interno della pianta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Innanzitutto bisogna distinguere tra </a:t>
            </a:r>
            <a:r>
              <a:rPr lang="it-IT" sz="2000" b="1" dirty="0">
                <a:solidFill>
                  <a:schemeClr val="tx1"/>
                </a:solidFill>
              </a:rPr>
              <a:t>metabolismo primario </a:t>
            </a:r>
            <a:r>
              <a:rPr lang="it-IT" sz="2000" dirty="0">
                <a:solidFill>
                  <a:schemeClr val="tx1"/>
                </a:solidFill>
              </a:rPr>
              <a:t>e </a:t>
            </a:r>
            <a:r>
              <a:rPr lang="it-IT" sz="2000" b="1" dirty="0">
                <a:solidFill>
                  <a:schemeClr val="tx1"/>
                </a:solidFill>
              </a:rPr>
              <a:t>metabolismo secondario: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Metabolismo I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b="1" dirty="0">
                <a:solidFill>
                  <a:schemeClr val="tx1"/>
                </a:solidFill>
              </a:rPr>
              <a:t>necessario alla vita della pianta</a:t>
            </a:r>
            <a:r>
              <a:rPr lang="it-IT" sz="2000" dirty="0">
                <a:solidFill>
                  <a:schemeClr val="tx1"/>
                </a:solidFill>
              </a:rPr>
              <a:t>, e produce un numero limitato di classi di sostanze come </a:t>
            </a:r>
            <a:r>
              <a:rPr lang="it-IT" sz="2000" b="1" dirty="0">
                <a:solidFill>
                  <a:schemeClr val="tx1"/>
                </a:solidFill>
              </a:rPr>
              <a:t>carboidrati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proteine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lipidi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acidi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>
                <a:solidFill>
                  <a:schemeClr val="tx1"/>
                </a:solidFill>
              </a:rPr>
              <a:t>nucleici</a:t>
            </a:r>
            <a:r>
              <a:rPr lang="it-IT" sz="2000" dirty="0">
                <a:solidFill>
                  <a:schemeClr val="tx1"/>
                </a:solidFill>
              </a:rPr>
              <a:t> e vitamine;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Metabolismo II</a:t>
            </a:r>
            <a:r>
              <a:rPr lang="it-IT" sz="2000" dirty="0">
                <a:solidFill>
                  <a:schemeClr val="tx1"/>
                </a:solidFill>
              </a:rPr>
              <a:t>: </a:t>
            </a:r>
            <a:r>
              <a:rPr lang="it-IT" sz="2000" b="1" dirty="0">
                <a:solidFill>
                  <a:schemeClr val="tx1"/>
                </a:solidFill>
              </a:rPr>
              <a:t>serve alla vita «di relazione» della pianta </a:t>
            </a:r>
            <a:r>
              <a:rPr lang="it-IT" sz="2000" dirty="0">
                <a:solidFill>
                  <a:schemeClr val="tx1"/>
                </a:solidFill>
              </a:rPr>
              <a:t>e produce sostanze mediante biosintesi e degradazione a partire da  intermedi del metabolismo primario appartenenti a </a:t>
            </a:r>
            <a:r>
              <a:rPr lang="it-IT" sz="2000" b="1" dirty="0">
                <a:solidFill>
                  <a:schemeClr val="tx1"/>
                </a:solidFill>
              </a:rPr>
              <a:t>numerose classi chimiche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6E73F-5F0E-482C-996D-0C53EBC520DC}"/>
              </a:ext>
            </a:extLst>
          </p:cNvPr>
          <p:cNvSpPr txBox="1"/>
          <p:nvPr/>
        </p:nvSpPr>
        <p:spPr>
          <a:xfrm>
            <a:off x="2833383" y="476672"/>
            <a:ext cx="3477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Riassunto del metabolismo vegetale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38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F763D5-7746-4351-B524-B5A4B24D099D}"/>
              </a:ext>
            </a:extLst>
          </p:cNvPr>
          <p:cNvSpPr txBox="1"/>
          <p:nvPr/>
        </p:nvSpPr>
        <p:spPr>
          <a:xfrm>
            <a:off x="0" y="98072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Dal punto di vista delle caratteristiche organolettiche, 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 quaternari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(CHNO) si presentano come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polveri solide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(es. la caffeina sublima) di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sapore amaro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incolore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ed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inodore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 terziari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(CHN) sono invece molecole a basso peso molecolare 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volatili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di conseguenza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odorosi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A temperatura ambiente, come la nicotina, possono essere allo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stato liquido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  <a:endParaRPr lang="it-IT" altLang="it-IT" sz="2000" b="1" dirty="0">
              <a:solidFill>
                <a:schemeClr val="tx1"/>
              </a:solidFill>
            </a:endParaRPr>
          </a:p>
        </p:txBody>
      </p:sp>
      <p:pic>
        <p:nvPicPr>
          <p:cNvPr id="8" name="Picture 5" descr="Berberin">
            <a:extLst>
              <a:ext uri="{FF2B5EF4-FFF2-40B4-BE49-F238E27FC236}">
                <a16:creationId xmlns:a16="http://schemas.microsoft.com/office/drawing/2014/main" id="{DB446FBD-0AE7-4A20-BD05-97B402F62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9"/>
          <a:stretch/>
        </p:blipFill>
        <p:spPr bwMode="auto">
          <a:xfrm>
            <a:off x="4969445" y="4149080"/>
            <a:ext cx="1978819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A105104-F4F2-43EF-9EEE-02AF1342BC52}"/>
              </a:ext>
            </a:extLst>
          </p:cNvPr>
          <p:cNvSpPr txBox="1"/>
          <p:nvPr/>
        </p:nvSpPr>
        <p:spPr>
          <a:xfrm>
            <a:off x="0" y="3717032"/>
            <a:ext cx="5021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Un esempio di alcaloide è la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berberina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presente nella radice del biancospino e presenta colore giallo-arancio, mentre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sanguinaria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presente in 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sanguinaria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canadensis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è di colore rosso-rame.</a:t>
            </a:r>
          </a:p>
        </p:txBody>
      </p:sp>
      <p:pic>
        <p:nvPicPr>
          <p:cNvPr id="6146" name="Picture 2" descr="Caffeina - Wikipedia">
            <a:extLst>
              <a:ext uri="{FF2B5EF4-FFF2-40B4-BE49-F238E27FC236}">
                <a16:creationId xmlns:a16="http://schemas.microsoft.com/office/drawing/2014/main" id="{1FC9EE55-F619-4881-AFF4-B04CA5F33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281" y="1700808"/>
            <a:ext cx="1085851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anguinarina - Wikipedia">
            <a:extLst>
              <a:ext uri="{FF2B5EF4-FFF2-40B4-BE49-F238E27FC236}">
                <a16:creationId xmlns:a16="http://schemas.microsoft.com/office/drawing/2014/main" id="{02D2B3DA-48D6-4714-9D3D-384798B3C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144811"/>
            <a:ext cx="1892821" cy="108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A7AC4A-B5FF-489D-969E-16EC104D5AC8}"/>
              </a:ext>
            </a:extLst>
          </p:cNvPr>
          <p:cNvSpPr txBox="1"/>
          <p:nvPr/>
        </p:nvSpPr>
        <p:spPr>
          <a:xfrm>
            <a:off x="4668363" y="2057787"/>
            <a:ext cx="943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Caffeina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8D4624-ED9D-45DE-8C3F-A3F9F4AEC8DC}"/>
              </a:ext>
            </a:extLst>
          </p:cNvPr>
          <p:cNvSpPr txBox="1"/>
          <p:nvPr/>
        </p:nvSpPr>
        <p:spPr>
          <a:xfrm>
            <a:off x="5448673" y="5373216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chemeClr val="tx1"/>
                </a:solidFill>
              </a:rPr>
              <a:t>Berberina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EC7093-CE5D-499B-AAF9-AF7C19EE576C}"/>
              </a:ext>
            </a:extLst>
          </p:cNvPr>
          <p:cNvSpPr txBox="1"/>
          <p:nvPr/>
        </p:nvSpPr>
        <p:spPr>
          <a:xfrm>
            <a:off x="7400582" y="5317470"/>
            <a:ext cx="1276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Sanguinaria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6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F763D5-7746-4351-B524-B5A4B24D099D}"/>
              </a:ext>
            </a:extLst>
          </p:cNvPr>
          <p:cNvSpPr txBox="1"/>
          <p:nvPr/>
        </p:nvSpPr>
        <p:spPr>
          <a:xfrm>
            <a:off x="0" y="1588731"/>
            <a:ext cx="4067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classificazione degli alcaloidi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è complessa ed attualmente non semplice. Vi è un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criterio botanico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col quale si considera la famiglia di appartenenza della specie vegetale, un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criterio chimico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che considera la struttura della molecola e dell’anello eterociclico, ed un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criterio biochimico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con enfasi sull’amminoacido all’inizio del pathway biosintetico.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889729E-00A2-4313-8244-274FD2B8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88731"/>
            <a:ext cx="5045751" cy="374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964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F763D5-7746-4351-B524-B5A4B24D099D}"/>
              </a:ext>
            </a:extLst>
          </p:cNvPr>
          <p:cNvSpPr txBox="1"/>
          <p:nvPr/>
        </p:nvSpPr>
        <p:spPr>
          <a:xfrm>
            <a:off x="0" y="1052736"/>
            <a:ext cx="9144000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Secondo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classificazione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chimica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vi sono:</a:t>
            </a:r>
          </a:p>
          <a:p>
            <a:pPr algn="just">
              <a:lnSpc>
                <a:spcPct val="150000"/>
              </a:lnSpc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  <a:latin typeface="+mj-lt"/>
              </a:rPr>
              <a:t>Protoalcaloidi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Alcaloidi a nucleo chinolinico,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Alcaloidi a nucleo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isochinolinico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Alcaloidi a nucleo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fenantrenico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Alcaloidi a nucleo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indolico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Alcaloidi a nucleo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tropanico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Alcaloidi a nucleo imidazolico,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Alcaloidi a nucleo piridinico o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piperidinico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Alcaloidi a nucleo purinico.</a:t>
            </a:r>
          </a:p>
        </p:txBody>
      </p:sp>
    </p:spTree>
    <p:extLst>
      <p:ext uri="{BB962C8B-B14F-4D97-AF65-F5344CB8AC3E}">
        <p14:creationId xmlns:p14="http://schemas.microsoft.com/office/powerpoint/2010/main" val="652414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F763D5-7746-4351-B524-B5A4B24D099D}"/>
              </a:ext>
            </a:extLst>
          </p:cNvPr>
          <p:cNvSpPr txBox="1"/>
          <p:nvPr/>
        </p:nvSpPr>
        <p:spPr>
          <a:xfrm>
            <a:off x="28523" y="2708920"/>
            <a:ext cx="5021812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Vi sono ammine semplici come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l’efedrina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usata come broncodilatatrice e decongestionante nella medicina cinese.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8725E-DEE8-4AAE-9FD2-20C7A9A1F696}"/>
              </a:ext>
            </a:extLst>
          </p:cNvPr>
          <p:cNvSpPr txBox="1"/>
          <p:nvPr/>
        </p:nvSpPr>
        <p:spPr>
          <a:xfrm>
            <a:off x="0" y="1534236"/>
            <a:ext cx="91440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I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protoalcaloidi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non presentano azoto in un anello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eterociclico e sono i più antichi dal punto di vista evoluzionistico.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91CE821-3EF6-47DA-9E18-963877399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77671"/>
            <a:ext cx="1409796" cy="95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1F7989-FF5C-4DEC-BBA5-2186496F05CF}"/>
              </a:ext>
            </a:extLst>
          </p:cNvPr>
          <p:cNvSpPr txBox="1"/>
          <p:nvPr/>
        </p:nvSpPr>
        <p:spPr>
          <a:xfrm>
            <a:off x="0" y="4654482"/>
            <a:ext cx="543609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Vi sono ammine complesse come il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taxolo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che è un potente antineoplastico.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9A72FCEA-A1CF-4340-9E64-EC332923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58" y="4195539"/>
            <a:ext cx="238125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AB8C4ED-C568-4BDB-BAA0-4478812E0A9D}"/>
              </a:ext>
            </a:extLst>
          </p:cNvPr>
          <p:cNvSpPr/>
          <p:nvPr/>
        </p:nvSpPr>
        <p:spPr bwMode="auto">
          <a:xfrm>
            <a:off x="6213002" y="3140968"/>
            <a:ext cx="375222" cy="288032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47E101E-A8D8-4DF8-8F5E-011353F86CEC}"/>
              </a:ext>
            </a:extLst>
          </p:cNvPr>
          <p:cNvSpPr/>
          <p:nvPr/>
        </p:nvSpPr>
        <p:spPr bwMode="auto">
          <a:xfrm>
            <a:off x="6305400" y="4791438"/>
            <a:ext cx="331517" cy="24849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6231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8725E-DEE8-4AAE-9FD2-20C7A9A1F696}"/>
              </a:ext>
            </a:extLst>
          </p:cNvPr>
          <p:cNvSpPr txBox="1"/>
          <p:nvPr/>
        </p:nvSpPr>
        <p:spPr>
          <a:xfrm>
            <a:off x="0" y="1534236"/>
            <a:ext cx="91440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Tra 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 a nucleo chinolinico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troviamo, ad esempio,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chinina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chinidina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note per le loro proprietà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antimalariche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AB8C4ED-C568-4BDB-BAA0-4478812E0A9D}"/>
              </a:ext>
            </a:extLst>
          </p:cNvPr>
          <p:cNvSpPr/>
          <p:nvPr/>
        </p:nvSpPr>
        <p:spPr bwMode="auto">
          <a:xfrm>
            <a:off x="1259632" y="4005064"/>
            <a:ext cx="1152128" cy="725664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47E101E-A8D8-4DF8-8F5E-011353F86CEC}"/>
              </a:ext>
            </a:extLst>
          </p:cNvPr>
          <p:cNvSpPr/>
          <p:nvPr/>
        </p:nvSpPr>
        <p:spPr bwMode="auto">
          <a:xfrm rot="3639004">
            <a:off x="5410551" y="3817950"/>
            <a:ext cx="966070" cy="62280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7F4B7DB6-8BB5-426F-BF3D-3B0A315D1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64" y="2846829"/>
            <a:ext cx="2256167" cy="18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768513-6A1B-4C4C-B5C5-C3BD4FF51787}"/>
              </a:ext>
            </a:extLst>
          </p:cNvPr>
          <p:cNvSpPr txBox="1"/>
          <p:nvPr/>
        </p:nvSpPr>
        <p:spPr>
          <a:xfrm>
            <a:off x="1547664" y="4932604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Chinina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11D24CD6-947A-4FAC-A447-ECADC540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900" y="3211906"/>
            <a:ext cx="1905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8CE61B-BC2E-4FF8-969A-E8E203081C0C}"/>
              </a:ext>
            </a:extLst>
          </p:cNvPr>
          <p:cNvSpPr txBox="1"/>
          <p:nvPr/>
        </p:nvSpPr>
        <p:spPr>
          <a:xfrm>
            <a:off x="5777050" y="4923654"/>
            <a:ext cx="1257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Chinidina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26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8725E-DEE8-4AAE-9FD2-20C7A9A1F696}"/>
              </a:ext>
            </a:extLst>
          </p:cNvPr>
          <p:cNvSpPr txBox="1"/>
          <p:nvPr/>
        </p:nvSpPr>
        <p:spPr>
          <a:xfrm>
            <a:off x="0" y="1534236"/>
            <a:ext cx="9144000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Tra 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 a nucleo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isochinolinico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troviamo, ad esempio, la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berberina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antimicrobica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antitumorale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 e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papaverina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che presenta azione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spasmolitica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dilatatrice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AB8C4ED-C568-4BDB-BAA0-4478812E0A9D}"/>
              </a:ext>
            </a:extLst>
          </p:cNvPr>
          <p:cNvSpPr/>
          <p:nvPr/>
        </p:nvSpPr>
        <p:spPr bwMode="auto">
          <a:xfrm>
            <a:off x="1259632" y="3729786"/>
            <a:ext cx="1152128" cy="725664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47E101E-A8D8-4DF8-8F5E-011353F86CEC}"/>
              </a:ext>
            </a:extLst>
          </p:cNvPr>
          <p:cNvSpPr/>
          <p:nvPr/>
        </p:nvSpPr>
        <p:spPr bwMode="auto">
          <a:xfrm rot="18250751">
            <a:off x="5646879" y="3611483"/>
            <a:ext cx="966070" cy="62280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768513-6A1B-4C4C-B5C5-C3BD4FF51787}"/>
              </a:ext>
            </a:extLst>
          </p:cNvPr>
          <p:cNvSpPr txBox="1"/>
          <p:nvPr/>
        </p:nvSpPr>
        <p:spPr>
          <a:xfrm>
            <a:off x="1461300" y="4923654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chemeClr val="tx1"/>
                </a:solidFill>
              </a:rPr>
              <a:t>Berberina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8CE61B-BC2E-4FF8-969A-E8E203081C0C}"/>
              </a:ext>
            </a:extLst>
          </p:cNvPr>
          <p:cNvSpPr txBox="1"/>
          <p:nvPr/>
        </p:nvSpPr>
        <p:spPr>
          <a:xfrm>
            <a:off x="5861930" y="4919594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Papaverina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1875E42-2CBF-482C-9206-D78A96613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08" y="3140968"/>
            <a:ext cx="2080334" cy="167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2D19ACC6-018E-434B-A9BE-1AD39166B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219075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90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8725E-DEE8-4AAE-9FD2-20C7A9A1F696}"/>
              </a:ext>
            </a:extLst>
          </p:cNvPr>
          <p:cNvSpPr txBox="1"/>
          <p:nvPr/>
        </p:nvSpPr>
        <p:spPr>
          <a:xfrm>
            <a:off x="0" y="1534236"/>
            <a:ext cx="91440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Tra 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 a nucleo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fenantrenico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troviamo, ad esempio,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morfina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codeina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entrambe con ampio uso medico.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AB8C4ED-C568-4BDB-BAA0-4478812E0A9D}"/>
              </a:ext>
            </a:extLst>
          </p:cNvPr>
          <p:cNvSpPr/>
          <p:nvPr/>
        </p:nvSpPr>
        <p:spPr bwMode="auto">
          <a:xfrm>
            <a:off x="1756165" y="2810509"/>
            <a:ext cx="1015636" cy="210502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768513-6A1B-4C4C-B5C5-C3BD4FF51787}"/>
              </a:ext>
            </a:extLst>
          </p:cNvPr>
          <p:cNvSpPr txBox="1"/>
          <p:nvPr/>
        </p:nvSpPr>
        <p:spPr>
          <a:xfrm>
            <a:off x="1461300" y="4923654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Morfina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8CE61B-BC2E-4FF8-969A-E8E203081C0C}"/>
              </a:ext>
            </a:extLst>
          </p:cNvPr>
          <p:cNvSpPr txBox="1"/>
          <p:nvPr/>
        </p:nvSpPr>
        <p:spPr>
          <a:xfrm>
            <a:off x="5997420" y="4923654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Codeina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DDB01EC-8888-460B-8195-61B34F77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10" y="2814569"/>
            <a:ext cx="24765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96F661EB-6C10-4020-AA22-53C8FE54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08" y="2810508"/>
            <a:ext cx="2747485" cy="198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5BE5641-7BD2-4738-AB1B-540E6C6A23FC}"/>
              </a:ext>
            </a:extLst>
          </p:cNvPr>
          <p:cNvSpPr/>
          <p:nvPr/>
        </p:nvSpPr>
        <p:spPr bwMode="auto">
          <a:xfrm>
            <a:off x="6111708" y="2808636"/>
            <a:ext cx="1015636" cy="210502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1733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Betsabea Sbrocca: Ergotina Ergot Ergina e Claviceps Purpurea">
            <a:extLst>
              <a:ext uri="{FF2B5EF4-FFF2-40B4-BE49-F238E27FC236}">
                <a16:creationId xmlns:a16="http://schemas.microsoft.com/office/drawing/2014/main" id="{C4EBF26B-B0D8-4137-8261-1D73DA01A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57" y="2678445"/>
            <a:ext cx="1999773" cy="2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8725E-DEE8-4AAE-9FD2-20C7A9A1F696}"/>
              </a:ext>
            </a:extLst>
          </p:cNvPr>
          <p:cNvSpPr txBox="1"/>
          <p:nvPr/>
        </p:nvSpPr>
        <p:spPr>
          <a:xfrm>
            <a:off x="0" y="1534236"/>
            <a:ext cx="9144000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Tra 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 a nucleo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indolico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troviamo, ad esempio,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stricnina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(un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veleno del sistema nervoso centrale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l’ergotina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emostatica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vasocostrittrice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AB8C4ED-C568-4BDB-BAA0-4478812E0A9D}"/>
              </a:ext>
            </a:extLst>
          </p:cNvPr>
          <p:cNvSpPr/>
          <p:nvPr/>
        </p:nvSpPr>
        <p:spPr bwMode="auto">
          <a:xfrm>
            <a:off x="1461300" y="3717032"/>
            <a:ext cx="1183337" cy="79208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768513-6A1B-4C4C-B5C5-C3BD4FF51787}"/>
              </a:ext>
            </a:extLst>
          </p:cNvPr>
          <p:cNvSpPr txBox="1"/>
          <p:nvPr/>
        </p:nvSpPr>
        <p:spPr>
          <a:xfrm>
            <a:off x="1461300" y="5333146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Stricnina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8CE61B-BC2E-4FF8-969A-E8E203081C0C}"/>
              </a:ext>
            </a:extLst>
          </p:cNvPr>
          <p:cNvSpPr txBox="1"/>
          <p:nvPr/>
        </p:nvSpPr>
        <p:spPr>
          <a:xfrm>
            <a:off x="6047496" y="5333146"/>
            <a:ext cx="163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Ergotina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5BE5641-7BD2-4738-AB1B-540E6C6A23FC}"/>
              </a:ext>
            </a:extLst>
          </p:cNvPr>
          <p:cNvSpPr/>
          <p:nvPr/>
        </p:nvSpPr>
        <p:spPr bwMode="auto">
          <a:xfrm rot="19898469">
            <a:off x="6143491" y="3767668"/>
            <a:ext cx="939331" cy="1472272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7410" name="Picture 2" descr="formula di struttura della stricnina">
            <a:extLst>
              <a:ext uri="{FF2B5EF4-FFF2-40B4-BE49-F238E27FC236}">
                <a16:creationId xmlns:a16="http://schemas.microsoft.com/office/drawing/2014/main" id="{3A4945DC-70B5-41B3-ADFE-81E455EE1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20" y="3356992"/>
            <a:ext cx="2049283" cy="17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078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8725E-DEE8-4AAE-9FD2-20C7A9A1F696}"/>
              </a:ext>
            </a:extLst>
          </p:cNvPr>
          <p:cNvSpPr txBox="1"/>
          <p:nvPr/>
        </p:nvSpPr>
        <p:spPr>
          <a:xfrm>
            <a:off x="0" y="1534236"/>
            <a:ext cx="91440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Tra 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 a nucleo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tropanico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troviamo, ad esempio, l’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atropina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(azione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anticolinergica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cocaina.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AB8C4ED-C568-4BDB-BAA0-4478812E0A9D}"/>
              </a:ext>
            </a:extLst>
          </p:cNvPr>
          <p:cNvSpPr/>
          <p:nvPr/>
        </p:nvSpPr>
        <p:spPr bwMode="auto">
          <a:xfrm>
            <a:off x="1012399" y="3454828"/>
            <a:ext cx="1183337" cy="79208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768513-6A1B-4C4C-B5C5-C3BD4FF51787}"/>
              </a:ext>
            </a:extLst>
          </p:cNvPr>
          <p:cNvSpPr txBox="1"/>
          <p:nvPr/>
        </p:nvSpPr>
        <p:spPr>
          <a:xfrm>
            <a:off x="1461300" y="5333146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Atropina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8CE61B-BC2E-4FF8-969A-E8E203081C0C}"/>
              </a:ext>
            </a:extLst>
          </p:cNvPr>
          <p:cNvSpPr txBox="1"/>
          <p:nvPr/>
        </p:nvSpPr>
        <p:spPr>
          <a:xfrm>
            <a:off x="6047496" y="5333146"/>
            <a:ext cx="163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Cocaina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5BE5641-7BD2-4738-AB1B-540E6C6A23FC}"/>
              </a:ext>
            </a:extLst>
          </p:cNvPr>
          <p:cNvSpPr/>
          <p:nvPr/>
        </p:nvSpPr>
        <p:spPr bwMode="auto">
          <a:xfrm rot="16200000">
            <a:off x="5926245" y="3671191"/>
            <a:ext cx="939331" cy="960694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3B976E2-966F-41AE-BEE3-5F4D9760A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60"/>
          <a:stretch/>
        </p:blipFill>
        <p:spPr bwMode="auto">
          <a:xfrm>
            <a:off x="997185" y="3316922"/>
            <a:ext cx="1872208" cy="166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DF598CD-871C-43F2-BB5C-C728F050A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07" y="3327861"/>
            <a:ext cx="2933710" cy="144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555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8725E-DEE8-4AAE-9FD2-20C7A9A1F696}"/>
              </a:ext>
            </a:extLst>
          </p:cNvPr>
          <p:cNvSpPr txBox="1"/>
          <p:nvPr/>
        </p:nvSpPr>
        <p:spPr>
          <a:xfrm>
            <a:off x="0" y="1534236"/>
            <a:ext cx="91440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Tra 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 a nucleo imidazolico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troviamo, ad esempio,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pilocarpina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usata per la terapia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contro il glaucoma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AB8C4ED-C568-4BDB-BAA0-4478812E0A9D}"/>
              </a:ext>
            </a:extLst>
          </p:cNvPr>
          <p:cNvSpPr/>
          <p:nvPr/>
        </p:nvSpPr>
        <p:spPr bwMode="auto">
          <a:xfrm>
            <a:off x="4283969" y="3429000"/>
            <a:ext cx="797074" cy="110082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768513-6A1B-4C4C-B5C5-C3BD4FF51787}"/>
              </a:ext>
            </a:extLst>
          </p:cNvPr>
          <p:cNvSpPr txBox="1"/>
          <p:nvPr/>
        </p:nvSpPr>
        <p:spPr>
          <a:xfrm>
            <a:off x="3844076" y="5323764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Pilocarpina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6146" name="Picture 2" descr="formula di struttura">
            <a:extLst>
              <a:ext uri="{FF2B5EF4-FFF2-40B4-BE49-F238E27FC236}">
                <a16:creationId xmlns:a16="http://schemas.microsoft.com/office/drawing/2014/main" id="{37B0BB49-A7DB-4778-BFA4-8350E20C0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11906"/>
            <a:ext cx="23812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18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27168163-8705-4A14-9E4B-DDAC83DCC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" b="7479"/>
          <a:stretch/>
        </p:blipFill>
        <p:spPr>
          <a:xfrm>
            <a:off x="0" y="908720"/>
            <a:ext cx="9144000" cy="5112568"/>
          </a:xfrm>
          <a:prstGeom prst="rect">
            <a:avLst/>
          </a:prstGeo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DB3AC323-2912-418D-ABB5-053D857DF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CCA8D7-7747-4157-85B8-242ABFF55C90}"/>
              </a:ext>
            </a:extLst>
          </p:cNvPr>
          <p:cNvSpPr txBox="1"/>
          <p:nvPr/>
        </p:nvSpPr>
        <p:spPr>
          <a:xfrm>
            <a:off x="2833383" y="476672"/>
            <a:ext cx="3477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Riassunto del metabolismo vegetale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20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8725E-DEE8-4AAE-9FD2-20C7A9A1F696}"/>
              </a:ext>
            </a:extLst>
          </p:cNvPr>
          <p:cNvSpPr txBox="1"/>
          <p:nvPr/>
        </p:nvSpPr>
        <p:spPr>
          <a:xfrm>
            <a:off x="0" y="1534236"/>
            <a:ext cx="91440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Tra 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 a nucleo piridinico/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piperidinico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troviamo, ad esempio,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nicotina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(azione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sul sistema simpatico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coniina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(neurotossina)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.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AB8C4ED-C568-4BDB-BAA0-4478812E0A9D}"/>
              </a:ext>
            </a:extLst>
          </p:cNvPr>
          <p:cNvSpPr/>
          <p:nvPr/>
        </p:nvSpPr>
        <p:spPr bwMode="auto">
          <a:xfrm>
            <a:off x="1691681" y="3721008"/>
            <a:ext cx="720080" cy="79208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768513-6A1B-4C4C-B5C5-C3BD4FF51787}"/>
              </a:ext>
            </a:extLst>
          </p:cNvPr>
          <p:cNvSpPr txBox="1"/>
          <p:nvPr/>
        </p:nvSpPr>
        <p:spPr>
          <a:xfrm>
            <a:off x="1461300" y="5333146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Nicotina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8CE61B-BC2E-4FF8-969A-E8E203081C0C}"/>
              </a:ext>
            </a:extLst>
          </p:cNvPr>
          <p:cNvSpPr txBox="1"/>
          <p:nvPr/>
        </p:nvSpPr>
        <p:spPr>
          <a:xfrm>
            <a:off x="6047496" y="5333146"/>
            <a:ext cx="163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Conina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5BE5641-7BD2-4738-AB1B-540E6C6A23FC}"/>
              </a:ext>
            </a:extLst>
          </p:cNvPr>
          <p:cNvSpPr/>
          <p:nvPr/>
        </p:nvSpPr>
        <p:spPr bwMode="auto">
          <a:xfrm rot="16200000">
            <a:off x="5926245" y="3671191"/>
            <a:ext cx="939331" cy="960694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7170" name="Picture 2" descr="formula di struttura">
            <a:extLst>
              <a:ext uri="{FF2B5EF4-FFF2-40B4-BE49-F238E27FC236}">
                <a16:creationId xmlns:a16="http://schemas.microsoft.com/office/drawing/2014/main" id="{D52AFADF-0D82-4445-A2E2-01895E531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65" y="3312946"/>
            <a:ext cx="14287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truttura chimica della coniina">
            <a:extLst>
              <a:ext uri="{FF2B5EF4-FFF2-40B4-BE49-F238E27FC236}">
                <a16:creationId xmlns:a16="http://schemas.microsoft.com/office/drawing/2014/main" id="{6C1C7CCE-5E4B-4BD7-8D2F-EC19723B6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27" y="3681872"/>
            <a:ext cx="2124904" cy="11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612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8725E-DEE8-4AAE-9FD2-20C7A9A1F696}"/>
              </a:ext>
            </a:extLst>
          </p:cNvPr>
          <p:cNvSpPr txBox="1"/>
          <p:nvPr/>
        </p:nvSpPr>
        <p:spPr>
          <a:xfrm>
            <a:off x="0" y="1534236"/>
            <a:ext cx="91440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Tra 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 a nucleo purinico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troviamo, ad esempio,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caffeina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(azione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sul sistema nervoso centrale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teobromina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(azione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diuretica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.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AB8C4ED-C568-4BDB-BAA0-4478812E0A9D}"/>
              </a:ext>
            </a:extLst>
          </p:cNvPr>
          <p:cNvSpPr/>
          <p:nvPr/>
        </p:nvSpPr>
        <p:spPr bwMode="auto">
          <a:xfrm>
            <a:off x="1461300" y="3573764"/>
            <a:ext cx="1514983" cy="939332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768513-6A1B-4C4C-B5C5-C3BD4FF51787}"/>
              </a:ext>
            </a:extLst>
          </p:cNvPr>
          <p:cNvSpPr txBox="1"/>
          <p:nvPr/>
        </p:nvSpPr>
        <p:spPr>
          <a:xfrm>
            <a:off x="1461300" y="5333146"/>
            <a:ext cx="1135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Caffeina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8CE61B-BC2E-4FF8-969A-E8E203081C0C}"/>
              </a:ext>
            </a:extLst>
          </p:cNvPr>
          <p:cNvSpPr txBox="1"/>
          <p:nvPr/>
        </p:nvSpPr>
        <p:spPr>
          <a:xfrm>
            <a:off x="6047496" y="5333146"/>
            <a:ext cx="163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Teobromina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5BE5641-7BD2-4738-AB1B-540E6C6A23FC}"/>
              </a:ext>
            </a:extLst>
          </p:cNvPr>
          <p:cNvSpPr/>
          <p:nvPr/>
        </p:nvSpPr>
        <p:spPr bwMode="auto">
          <a:xfrm rot="16200000">
            <a:off x="6241493" y="3355943"/>
            <a:ext cx="1115279" cy="176713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8194" name="Picture 2" descr="formula di struttura">
            <a:extLst>
              <a:ext uri="{FF2B5EF4-FFF2-40B4-BE49-F238E27FC236}">
                <a16:creationId xmlns:a16="http://schemas.microsoft.com/office/drawing/2014/main" id="{3C5AC8B8-1F7E-4734-8923-167434D8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59" y="3130893"/>
            <a:ext cx="1849124" cy="179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ormula di struttura e modello">
            <a:extLst>
              <a:ext uri="{FF2B5EF4-FFF2-40B4-BE49-F238E27FC236}">
                <a16:creationId xmlns:a16="http://schemas.microsoft.com/office/drawing/2014/main" id="{E14918C3-E8D4-4733-A8F0-7C1700AA0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07408"/>
            <a:ext cx="2102588" cy="20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63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BDC9B4D-047D-4672-8C59-1E9C45F4D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9B393-4A73-4285-BF78-05C6FABE1FEC}"/>
              </a:ext>
            </a:extLst>
          </p:cNvPr>
          <p:cNvSpPr txBox="1"/>
          <p:nvPr/>
        </p:nvSpPr>
        <p:spPr>
          <a:xfrm>
            <a:off x="4122207" y="476672"/>
            <a:ext cx="899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 err="1">
                <a:solidFill>
                  <a:schemeClr val="tx1"/>
                </a:solidFill>
              </a:rPr>
              <a:t>Alcalodi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8725E-DEE8-4AAE-9FD2-20C7A9A1F696}"/>
              </a:ext>
            </a:extLst>
          </p:cNvPr>
          <p:cNvSpPr txBox="1"/>
          <p:nvPr/>
        </p:nvSpPr>
        <p:spPr>
          <a:xfrm>
            <a:off x="0" y="1534236"/>
            <a:ext cx="91440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Tra 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alcaloidi terpenici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troviamo, ad esempio, l’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aconitina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(tossina paralizzante)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.</a:t>
            </a:r>
            <a:endParaRPr lang="it-IT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AB8C4ED-C568-4BDB-BAA0-4478812E0A9D}"/>
              </a:ext>
            </a:extLst>
          </p:cNvPr>
          <p:cNvSpPr/>
          <p:nvPr/>
        </p:nvSpPr>
        <p:spPr bwMode="auto">
          <a:xfrm>
            <a:off x="3814507" y="3140968"/>
            <a:ext cx="1621589" cy="1296144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768513-6A1B-4C4C-B5C5-C3BD4FF51787}"/>
              </a:ext>
            </a:extLst>
          </p:cNvPr>
          <p:cNvSpPr txBox="1"/>
          <p:nvPr/>
        </p:nvSpPr>
        <p:spPr>
          <a:xfrm>
            <a:off x="3951477" y="5323764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</a:rPr>
              <a:t>Aconitina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0242" name="Picture 2" descr="formula di struttura">
            <a:extLst>
              <a:ext uri="{FF2B5EF4-FFF2-40B4-BE49-F238E27FC236}">
                <a16:creationId xmlns:a16="http://schemas.microsoft.com/office/drawing/2014/main" id="{F395C5D1-D401-4853-9908-53879C111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391" y="2717090"/>
            <a:ext cx="3134841" cy="238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415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7D307A77-5572-4D59-8FA3-7F64E8A6A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2226469"/>
            <a:ext cx="6575108" cy="3774281"/>
          </a:xfrm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70609439-B819-48F0-A54B-40967917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6D199C-A702-4870-850F-95EE3183D727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82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70609439-B819-48F0-A54B-40967917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6D199C-A702-4870-850F-95EE3183D727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84BAF4-B168-4B27-9D1D-22452CFD50E4}"/>
              </a:ext>
            </a:extLst>
          </p:cNvPr>
          <p:cNvSpPr txBox="1"/>
          <p:nvPr/>
        </p:nvSpPr>
        <p:spPr>
          <a:xfrm>
            <a:off x="0" y="1412776"/>
            <a:ext cx="7164288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(o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terpenoidi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o isoprenoidi) sono una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classe di composti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estremamente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vasta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Hanno come antenato comune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l’isoprene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una molecola 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5 atomi di carbonio (C</a:t>
            </a:r>
            <a:r>
              <a:rPr lang="it-IT" sz="2000" b="1" baseline="-25000" dirty="0">
                <a:solidFill>
                  <a:schemeClr val="tx1"/>
                </a:solidFill>
                <a:latin typeface="+mj-lt"/>
              </a:rPr>
              <a:t>5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)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5122" name="Picture 2" descr="formula di struttura dell'isoprene">
            <a:extLst>
              <a:ext uri="{FF2B5EF4-FFF2-40B4-BE49-F238E27FC236}">
                <a16:creationId xmlns:a16="http://schemas.microsoft.com/office/drawing/2014/main" id="{14A23DA5-EDBA-4212-886F-D11885E14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744" y="1580909"/>
            <a:ext cx="19050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79230E-B5C9-4F55-98E0-1E18ECE5EC37}"/>
              </a:ext>
            </a:extLst>
          </p:cNvPr>
          <p:cNvSpPr txBox="1"/>
          <p:nvPr/>
        </p:nvSpPr>
        <p:spPr>
          <a:xfrm>
            <a:off x="-4479" y="3681898"/>
            <a:ext cx="6994067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biosintesi dei terpeni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passa attraverso la via dei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dell’acido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mevalonico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che viene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sintetizzato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dalla condensazione di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2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acetil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-CoA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e che viene poi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convertito in isoprene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140EE2-2220-474B-AD28-B04A75C737F4}"/>
              </a:ext>
            </a:extLst>
          </p:cNvPr>
          <p:cNvSpPr txBox="1"/>
          <p:nvPr/>
        </p:nvSpPr>
        <p:spPr>
          <a:xfrm>
            <a:off x="7645763" y="2542934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Isoprene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D29D41F-D330-4B06-A17A-E41E7BBE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067" y="3841884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9F66CF0-07D7-4141-A067-349D0C8BFFFF}"/>
              </a:ext>
            </a:extLst>
          </p:cNvPr>
          <p:cNvSpPr txBox="1"/>
          <p:nvPr/>
        </p:nvSpPr>
        <p:spPr>
          <a:xfrm>
            <a:off x="7164288" y="4530606"/>
            <a:ext cx="178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Acido </a:t>
            </a:r>
            <a:r>
              <a:rPr lang="it-IT" sz="1600" dirty="0" err="1">
                <a:solidFill>
                  <a:schemeClr val="tx1"/>
                </a:solidFill>
              </a:rPr>
              <a:t>mevalonico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79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70609439-B819-48F0-A54B-40967917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6D199C-A702-4870-850F-95EE3183D727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84BAF4-B168-4B27-9D1D-22452CFD50E4}"/>
              </a:ext>
            </a:extLst>
          </p:cNvPr>
          <p:cNvSpPr txBox="1"/>
          <p:nvPr/>
        </p:nvSpPr>
        <p:spPr>
          <a:xfrm>
            <a:off x="0" y="1412776"/>
            <a:ext cx="9144000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possono facilmente condensarsi (per via enzimatica) e dare origine a:</a:t>
            </a:r>
          </a:p>
          <a:p>
            <a:pPr algn="just">
              <a:lnSpc>
                <a:spcPct val="150000"/>
              </a:lnSpc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  <a:latin typeface="+mj-lt"/>
              </a:rPr>
              <a:t>Monoterpeni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(2 isopreni, 2C</a:t>
            </a:r>
            <a:r>
              <a:rPr lang="it-IT" sz="2000" baseline="-25000" dirty="0">
                <a:solidFill>
                  <a:schemeClr val="tx1"/>
                </a:solidFill>
                <a:latin typeface="+mj-lt"/>
              </a:rPr>
              <a:t>5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  <a:latin typeface="+mj-lt"/>
              </a:rPr>
              <a:t>Sesquiterpeni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(3 isopreni, 3C</a:t>
            </a:r>
            <a:r>
              <a:rPr lang="it-IT" sz="2000" baseline="-25000" dirty="0">
                <a:solidFill>
                  <a:schemeClr val="tx1"/>
                </a:solidFill>
                <a:latin typeface="+mj-lt"/>
              </a:rPr>
              <a:t>5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Diterpeni (4 isopreni, 4C</a:t>
            </a:r>
            <a:r>
              <a:rPr lang="it-IT" sz="2000" baseline="-25000" dirty="0">
                <a:solidFill>
                  <a:schemeClr val="tx1"/>
                </a:solidFill>
                <a:latin typeface="+mj-lt"/>
              </a:rPr>
              <a:t>5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  <a:latin typeface="+mj-lt"/>
              </a:rPr>
              <a:t>Triterpeni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(6 isopreni, 6C</a:t>
            </a:r>
            <a:r>
              <a:rPr lang="it-IT" sz="2000" baseline="-25000" dirty="0">
                <a:solidFill>
                  <a:schemeClr val="tx1"/>
                </a:solidFill>
                <a:latin typeface="+mj-lt"/>
              </a:rPr>
              <a:t>5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Tetraterpeni (8 isopreni, 8C</a:t>
            </a:r>
            <a:r>
              <a:rPr lang="it-IT" sz="2000" baseline="-25000" dirty="0">
                <a:solidFill>
                  <a:schemeClr val="tx1"/>
                </a:solidFill>
                <a:latin typeface="+mj-lt"/>
              </a:rPr>
              <a:t>5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2B51302-25A2-498D-8E3A-81133921E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1" t="17117" r="25452" b="56719"/>
          <a:stretch/>
        </p:blipFill>
        <p:spPr bwMode="auto">
          <a:xfrm>
            <a:off x="4139952" y="2298841"/>
            <a:ext cx="4824536" cy="343441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28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70609439-B819-48F0-A54B-40967917C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6D199C-A702-4870-850F-95EE3183D727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84BAF4-B168-4B27-9D1D-22452CFD50E4}"/>
              </a:ext>
            </a:extLst>
          </p:cNvPr>
          <p:cNvSpPr txBox="1"/>
          <p:nvPr/>
        </p:nvSpPr>
        <p:spPr>
          <a:xfrm>
            <a:off x="0" y="1412776"/>
            <a:ext cx="9144000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Questi composti comprendono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ormoni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giberelline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acido abscissico) con funzione regolatrice, sostanze che agiscono in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fenomeni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allelochimici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(ne parliamo domani…),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pigmenti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utilizzati nella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fotosintesi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(carotenoidi), la porzione non metallica della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clorofilla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così come altri composti come 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gomme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trementina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strutture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variegate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come le funzioni, possono essere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lineari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cicliche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miste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spesso addizionate con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vari gruppi funzionali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come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ossidrili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carbonili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altri contenenti azoto o altri elementi.</a:t>
            </a:r>
          </a:p>
        </p:txBody>
      </p:sp>
    </p:spTree>
    <p:extLst>
      <p:ext uri="{BB962C8B-B14F-4D97-AF65-F5344CB8AC3E}">
        <p14:creationId xmlns:p14="http://schemas.microsoft.com/office/powerpoint/2010/main" val="4210615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">
            <a:extLst>
              <a:ext uri="{FF2B5EF4-FFF2-40B4-BE49-F238E27FC236}">
                <a16:creationId xmlns:a16="http://schemas.microsoft.com/office/drawing/2014/main" id="{85DA37F5-EBC3-47DF-861C-92B94D49E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E4E322-75CB-44D3-A248-A36AE74A238D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881BF7-0668-4BDB-A445-F8E027119F03}"/>
              </a:ext>
            </a:extLst>
          </p:cNvPr>
          <p:cNvSpPr txBox="1"/>
          <p:nvPr/>
        </p:nvSpPr>
        <p:spPr>
          <a:xfrm>
            <a:off x="0" y="1412776"/>
            <a:ext cx="9144000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In generale 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sono composti:</a:t>
            </a:r>
          </a:p>
          <a:p>
            <a:pPr algn="just">
              <a:lnSpc>
                <a:spcPct val="150000"/>
              </a:lnSpc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lipofili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non solubili pertanto in acqua o soluzioni idroalcoliche;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basso peso molecolare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il peso è quasi sempre inferiore ai 500 UMA;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bassobollenti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evaporano a temperature prossime a quella ambiente e sono pertanto volatili (la legislazione 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italiana definisce "composti organici volatili" quei composti organici che, alla temperatura di 293,15 </a:t>
            </a:r>
            <a:r>
              <a:rPr lang="it-IT" sz="2000" b="0" i="0" u="none" strike="noStrike" dirty="0">
                <a:solidFill>
                  <a:schemeClr val="tx1"/>
                </a:solidFill>
                <a:effectLst/>
                <a:latin typeface="+mj-lt"/>
              </a:rPr>
              <a:t>K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 (20 </a:t>
            </a:r>
            <a:r>
              <a:rPr lang="it-IT" sz="2000" b="0" i="0" u="none" strike="noStrike" dirty="0">
                <a:solidFill>
                  <a:schemeClr val="tx1"/>
                </a:solidFill>
                <a:effectLst/>
                <a:latin typeface="+mj-lt"/>
              </a:rPr>
              <a:t>°C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), abbiano una </a:t>
            </a:r>
            <a:r>
              <a:rPr lang="it-IT" sz="2000" b="0" i="0" u="none" strike="noStrike" dirty="0">
                <a:solidFill>
                  <a:schemeClr val="tx1"/>
                </a:solidFill>
                <a:effectLst/>
                <a:latin typeface="+mj-lt"/>
              </a:rPr>
              <a:t>pressione di vapore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 di 0,01 </a:t>
            </a:r>
            <a:r>
              <a:rPr lang="it-IT" sz="2000" b="0" i="0" dirty="0" err="1">
                <a:solidFill>
                  <a:schemeClr val="tx1"/>
                </a:solidFill>
                <a:effectLst/>
                <a:latin typeface="+mj-lt"/>
              </a:rPr>
              <a:t>kPa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+mj-lt"/>
              </a:rPr>
              <a:t> o superiore)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539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0660" name="Picture 4">
            <a:extLst>
              <a:ext uri="{FF2B5EF4-FFF2-40B4-BE49-F238E27FC236}">
                <a16:creationId xmlns:a16="http://schemas.microsoft.com/office/drawing/2014/main" id="{5752432C-7197-4A4B-AF4D-4F1F8697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4659" r="20084" b="54561"/>
          <a:stretch>
            <a:fillRect/>
          </a:stretch>
        </p:blipFill>
        <p:spPr bwMode="auto">
          <a:xfrm>
            <a:off x="3995937" y="1572328"/>
            <a:ext cx="5112568" cy="444896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412776"/>
            <a:ext cx="3995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Monoterpeni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I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monoterpeni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sono i primi elementi della catena biosintetica, partendo dalla condensazione di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due unità isopreniche a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geraniol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pirofosfato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Sono i componenti principali degli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oli essenziali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responsabili sia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dell’aroma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caratteristico che delle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proprietà antisettiche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anche nei confronti di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batteri antibiotico-resistenti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41277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Monoterpeni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Esempi sono il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mentolo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della menta piperita ed il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limonene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nella buccia degli agrumi.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Alcuni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monoterpeni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hanno anche dimostrato avere una spiccata attività antitumorale (es. il D-limonene stesso).</a:t>
            </a:r>
          </a:p>
        </p:txBody>
      </p:sp>
      <p:pic>
        <p:nvPicPr>
          <p:cNvPr id="6146" name="Picture 2" descr="formula di struttura">
            <a:extLst>
              <a:ext uri="{FF2B5EF4-FFF2-40B4-BE49-F238E27FC236}">
                <a16:creationId xmlns:a16="http://schemas.microsoft.com/office/drawing/2014/main" id="{1767D1FD-9B41-45B8-867A-02DB753B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11430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ormule di struttura dei due enantiomeri">
            <a:extLst>
              <a:ext uri="{FF2B5EF4-FFF2-40B4-BE49-F238E27FC236}">
                <a16:creationId xmlns:a16="http://schemas.microsoft.com/office/drawing/2014/main" id="{9B3EB55D-065B-469F-89CD-C29A95EBA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92896"/>
            <a:ext cx="22860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158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D7CFD96A-0313-405F-9B32-36172518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51D599-7E77-461A-9307-827D0C8DE2F4}"/>
              </a:ext>
            </a:extLst>
          </p:cNvPr>
          <p:cNvSpPr txBox="1"/>
          <p:nvPr/>
        </p:nvSpPr>
        <p:spPr>
          <a:xfrm>
            <a:off x="0" y="1240299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 cosiddetti </a:t>
            </a:r>
            <a:r>
              <a:rPr lang="it-IT" sz="2000" b="1" dirty="0">
                <a:solidFill>
                  <a:schemeClr val="tx1"/>
                </a:solidFill>
              </a:rPr>
              <a:t>metaboliti secondari </a:t>
            </a:r>
            <a:r>
              <a:rPr lang="it-IT" sz="2000" dirty="0">
                <a:solidFill>
                  <a:schemeClr val="tx1"/>
                </a:solidFill>
              </a:rPr>
              <a:t>assolvono </a:t>
            </a:r>
            <a:r>
              <a:rPr lang="it-IT" sz="2000" b="1" dirty="0">
                <a:solidFill>
                  <a:schemeClr val="tx1"/>
                </a:solidFill>
              </a:rPr>
              <a:t>numerosi compiti </a:t>
            </a:r>
            <a:r>
              <a:rPr lang="it-IT" sz="2000" dirty="0">
                <a:solidFill>
                  <a:schemeClr val="tx1"/>
                </a:solidFill>
              </a:rPr>
              <a:t>in base alle loro </a:t>
            </a:r>
            <a:r>
              <a:rPr lang="it-IT" sz="2000" b="1" dirty="0">
                <a:solidFill>
                  <a:schemeClr val="tx1"/>
                </a:solidFill>
              </a:rPr>
              <a:t>caratteristiche chimiche e fisiche </a:t>
            </a:r>
            <a:r>
              <a:rPr lang="it-IT" sz="2000" dirty="0">
                <a:solidFill>
                  <a:schemeClr val="tx1"/>
                </a:solidFill>
              </a:rPr>
              <a:t>(es. volatilità).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Sono, ad esempio, responsabili di particolari </a:t>
            </a:r>
            <a:r>
              <a:rPr lang="it-IT" sz="2000" b="1" dirty="0">
                <a:solidFill>
                  <a:schemeClr val="tx1"/>
                </a:solidFill>
              </a:rPr>
              <a:t>odori, sapori e colori della pianta</a:t>
            </a:r>
            <a:r>
              <a:rPr lang="it-IT" sz="2000" dirty="0">
                <a:solidFill>
                  <a:schemeClr val="tx1"/>
                </a:solidFill>
              </a:rPr>
              <a:t>, e possono </a:t>
            </a:r>
            <a:r>
              <a:rPr lang="it-IT" sz="2000" b="1" dirty="0">
                <a:solidFill>
                  <a:schemeClr val="tx1"/>
                </a:solidFill>
              </a:rPr>
              <a:t>attirare o repellere insetti ed animali</a:t>
            </a:r>
            <a:r>
              <a:rPr lang="it-IT" sz="2000" dirty="0">
                <a:solidFill>
                  <a:schemeClr val="tx1"/>
                </a:solidFill>
              </a:rPr>
              <a:t>. Tuttavia il quadro è molto più complesso e tutt’altro che noto dato che </a:t>
            </a:r>
            <a:r>
              <a:rPr lang="it-IT" sz="2000" b="1" dirty="0">
                <a:solidFill>
                  <a:schemeClr val="tx1"/>
                </a:solidFill>
              </a:rPr>
              <a:t>molti composti hanno funzioni ancora sconosciute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Esempi di metaboliti secondari e loro funzioni: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-</a:t>
            </a:r>
            <a:r>
              <a:rPr lang="it-IT" sz="2000" b="1" dirty="0">
                <a:solidFill>
                  <a:schemeClr val="tx1"/>
                </a:solidFill>
              </a:rPr>
              <a:t>Olii essenziali</a:t>
            </a:r>
            <a:r>
              <a:rPr lang="it-IT" sz="2000" dirty="0">
                <a:solidFill>
                  <a:schemeClr val="tx1"/>
                </a:solidFill>
              </a:rPr>
              <a:t>: riparazione, traspirazione, accumulo di sostanze di riserva;</a:t>
            </a:r>
          </a:p>
          <a:p>
            <a:pPr lvl="0" algn="just"/>
            <a:r>
              <a:rPr lang="it-IT" sz="2000" dirty="0">
                <a:solidFill>
                  <a:schemeClr val="tx1"/>
                </a:solidFill>
              </a:rPr>
              <a:t>-</a:t>
            </a:r>
            <a:r>
              <a:rPr lang="it-IT" sz="2000" b="1" dirty="0">
                <a:solidFill>
                  <a:schemeClr val="tx1"/>
                </a:solidFill>
              </a:rPr>
              <a:t>Alcaloidi</a:t>
            </a:r>
            <a:r>
              <a:rPr lang="it-IT" sz="2000" dirty="0">
                <a:solidFill>
                  <a:schemeClr val="tx1"/>
                </a:solidFill>
              </a:rPr>
              <a:t>: regolazione della crescita, e riserva di azoto;</a:t>
            </a:r>
          </a:p>
          <a:p>
            <a:pPr lvl="0" algn="just"/>
            <a:r>
              <a:rPr lang="it-IT" sz="2000" dirty="0">
                <a:solidFill>
                  <a:schemeClr val="tx1"/>
                </a:solidFill>
              </a:rPr>
              <a:t>-</a:t>
            </a:r>
            <a:r>
              <a:rPr lang="it-IT" sz="2000" b="1" dirty="0">
                <a:solidFill>
                  <a:schemeClr val="tx1"/>
                </a:solidFill>
              </a:rPr>
              <a:t>Tannini</a:t>
            </a:r>
            <a:r>
              <a:rPr lang="it-IT" sz="2000" dirty="0">
                <a:solidFill>
                  <a:schemeClr val="tx1"/>
                </a:solidFill>
              </a:rPr>
              <a:t>: difesa da funghi;</a:t>
            </a:r>
          </a:p>
          <a:p>
            <a:pPr lvl="0" algn="just"/>
            <a:r>
              <a:rPr lang="it-IT" sz="2000" dirty="0">
                <a:solidFill>
                  <a:schemeClr val="tx1"/>
                </a:solidFill>
              </a:rPr>
              <a:t>-</a:t>
            </a:r>
            <a:r>
              <a:rPr lang="it-IT" sz="2000" b="1" dirty="0">
                <a:solidFill>
                  <a:schemeClr val="tx1"/>
                </a:solidFill>
              </a:rPr>
              <a:t>Flavonoidi</a:t>
            </a:r>
            <a:r>
              <a:rPr lang="it-IT" sz="2000" dirty="0">
                <a:solidFill>
                  <a:schemeClr val="tx1"/>
                </a:solidFill>
              </a:rPr>
              <a:t>: importanti nell’impollinazione;</a:t>
            </a:r>
          </a:p>
          <a:p>
            <a:pPr lvl="0" algn="just"/>
            <a:r>
              <a:rPr lang="it-IT" sz="2000" dirty="0">
                <a:solidFill>
                  <a:schemeClr val="tx1"/>
                </a:solidFill>
              </a:rPr>
              <a:t>-</a:t>
            </a:r>
            <a:r>
              <a:rPr lang="it-IT" sz="2000" b="1" dirty="0" err="1">
                <a:solidFill>
                  <a:schemeClr val="tx1"/>
                </a:solidFill>
              </a:rPr>
              <a:t>Antocianidine</a:t>
            </a:r>
            <a:r>
              <a:rPr lang="it-IT" sz="2000" dirty="0">
                <a:solidFill>
                  <a:schemeClr val="tx1"/>
                </a:solidFill>
              </a:rPr>
              <a:t>: attrazione di insetti ed animali.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6E73F-5F0E-482C-996D-0C53EBC520DC}"/>
              </a:ext>
            </a:extLst>
          </p:cNvPr>
          <p:cNvSpPr txBox="1"/>
          <p:nvPr/>
        </p:nvSpPr>
        <p:spPr>
          <a:xfrm>
            <a:off x="2833383" y="476672"/>
            <a:ext cx="3477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Riassunto del metabolismo vegetale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81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41277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Iridoidi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Una sottoclasse dei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monoterpeni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sono gli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iridoidi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costituiti da un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anello a 5 atomi condensato con uno a 6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Una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rottura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a carico di un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legame sull’anello a 5 termini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dà luogo alla sottoclasse dei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secoiridoidi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Entrambe le classi presentano un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sapore amaro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8194" name="Picture 2" descr="Struttura molecolare dell'oleuropeina">
            <a:extLst>
              <a:ext uri="{FF2B5EF4-FFF2-40B4-BE49-F238E27FC236}">
                <a16:creationId xmlns:a16="http://schemas.microsoft.com/office/drawing/2014/main" id="{96EDCC36-C981-42FB-8A5C-DAEBAFFEF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61048"/>
            <a:ext cx="262731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C59430-88BE-45D6-9D40-E84447B4B956}"/>
              </a:ext>
            </a:extLst>
          </p:cNvPr>
          <p:cNvSpPr txBox="1"/>
          <p:nvPr/>
        </p:nvSpPr>
        <p:spPr>
          <a:xfrm>
            <a:off x="6300192" y="4293096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err="1">
                <a:solidFill>
                  <a:schemeClr val="tx1"/>
                </a:solidFill>
              </a:rPr>
              <a:t>Oleuropeina</a:t>
            </a:r>
            <a:r>
              <a:rPr lang="it-IT" sz="1600" dirty="0">
                <a:solidFill>
                  <a:schemeClr val="tx1"/>
                </a:solidFill>
              </a:rPr>
              <a:t>, </a:t>
            </a:r>
            <a:r>
              <a:rPr lang="it-IT" sz="1600" dirty="0" err="1">
                <a:solidFill>
                  <a:schemeClr val="tx1"/>
                </a:solidFill>
              </a:rPr>
              <a:t>secoiridoide</a:t>
            </a:r>
            <a:r>
              <a:rPr lang="it-IT" sz="1600" dirty="0">
                <a:solidFill>
                  <a:schemeClr val="tx1"/>
                </a:solidFill>
              </a:rPr>
              <a:t> dell’</a:t>
            </a:r>
            <a:r>
              <a:rPr lang="it-IT" sz="1600" i="1" dirty="0">
                <a:solidFill>
                  <a:schemeClr val="tx1"/>
                </a:solidFill>
              </a:rPr>
              <a:t>Olea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i="1" dirty="0" err="1">
                <a:solidFill>
                  <a:schemeClr val="tx1"/>
                </a:solidFill>
              </a:rPr>
              <a:t>europaea</a:t>
            </a:r>
            <a:r>
              <a:rPr lang="it-IT" sz="1600" dirty="0">
                <a:solidFill>
                  <a:schemeClr val="tx1"/>
                </a:solidFill>
              </a:rPr>
              <a:t>. Ha attività antineoplastica ed ha effetti positivi riguardo molte patologie umane.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21B3F7D-B93E-4347-959D-F2E3F57094B9}"/>
              </a:ext>
            </a:extLst>
          </p:cNvPr>
          <p:cNvSpPr/>
          <p:nvPr/>
        </p:nvSpPr>
        <p:spPr bwMode="auto">
          <a:xfrm>
            <a:off x="4882581" y="4764838"/>
            <a:ext cx="625523" cy="889307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C15564B9-156F-4A6E-B829-E6A29D542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2" y="3506916"/>
            <a:ext cx="1905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D5FB0AF-17BE-4210-8934-30EDE683EFFD}"/>
              </a:ext>
            </a:extLst>
          </p:cNvPr>
          <p:cNvSpPr/>
          <p:nvPr/>
        </p:nvSpPr>
        <p:spPr bwMode="auto">
          <a:xfrm>
            <a:off x="925261" y="4653136"/>
            <a:ext cx="830904" cy="529267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C9AB9C1-234F-474D-8485-DEA4F913BF0B}"/>
              </a:ext>
            </a:extLst>
          </p:cNvPr>
          <p:cNvSpPr txBox="1"/>
          <p:nvPr/>
        </p:nvSpPr>
        <p:spPr>
          <a:xfrm>
            <a:off x="1311329" y="3673480"/>
            <a:ext cx="2540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err="1">
                <a:solidFill>
                  <a:schemeClr val="tx1"/>
                </a:solidFill>
              </a:rPr>
              <a:t>Loganina</a:t>
            </a:r>
            <a:r>
              <a:rPr lang="it-IT" sz="1600" dirty="0">
                <a:solidFill>
                  <a:schemeClr val="tx1"/>
                </a:solidFill>
              </a:rPr>
              <a:t>, </a:t>
            </a:r>
            <a:r>
              <a:rPr lang="it-IT" sz="1600" dirty="0" err="1">
                <a:solidFill>
                  <a:schemeClr val="tx1"/>
                </a:solidFill>
              </a:rPr>
              <a:t>iridoide</a:t>
            </a:r>
            <a:r>
              <a:rPr lang="it-IT" sz="1600" dirty="0">
                <a:solidFill>
                  <a:schemeClr val="tx1"/>
                </a:solidFill>
              </a:rPr>
              <a:t> della </a:t>
            </a:r>
            <a:r>
              <a:rPr lang="it-IT" sz="1600" i="1" dirty="0" err="1">
                <a:solidFill>
                  <a:schemeClr val="tx1"/>
                </a:solidFill>
              </a:rPr>
              <a:t>Strychons</a:t>
            </a:r>
            <a:r>
              <a:rPr lang="it-IT" sz="1600" i="1" dirty="0">
                <a:solidFill>
                  <a:schemeClr val="tx1"/>
                </a:solidFill>
              </a:rPr>
              <a:t> </a:t>
            </a:r>
            <a:r>
              <a:rPr lang="it-IT" sz="1600" i="1" dirty="0" err="1">
                <a:solidFill>
                  <a:schemeClr val="tx1"/>
                </a:solidFill>
              </a:rPr>
              <a:t>nux</a:t>
            </a:r>
            <a:r>
              <a:rPr lang="it-IT" sz="1600" i="1" dirty="0">
                <a:solidFill>
                  <a:schemeClr val="tx1"/>
                </a:solidFill>
              </a:rPr>
              <a:t>-vomica.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91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41277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Iridoidi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Gli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iridoidi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sono anche importanti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marcatori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chemotassonomici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di alcune famiglie e generi appartenenti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all’ordine delle dicotiledoni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tubuliflore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45023DD1-5830-4847-BE86-5A4EA30F4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2996952"/>
            <a:ext cx="3692934" cy="31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 dirty="0">
                <a:solidFill>
                  <a:schemeClr val="tx1"/>
                </a:solidFill>
              </a:rPr>
              <a:t>Famiglia:  </a:t>
            </a:r>
            <a:r>
              <a:rPr lang="it-IT" altLang="it-IT" sz="1800" b="1" dirty="0" err="1">
                <a:solidFill>
                  <a:schemeClr val="tx1"/>
                </a:solidFill>
              </a:rPr>
              <a:t>Cornaceae</a:t>
            </a:r>
            <a:endParaRPr lang="it-IT" altLang="it-IT" sz="1800" b="1" dirty="0">
              <a:solidFill>
                <a:schemeClr val="tx1"/>
              </a:solidFill>
            </a:endParaRPr>
          </a:p>
          <a:p>
            <a:r>
              <a:rPr lang="it-IT" altLang="it-IT" sz="1500" b="1" dirty="0">
                <a:solidFill>
                  <a:schemeClr val="tx1"/>
                </a:solidFill>
              </a:rPr>
              <a:t>    Genere:   </a:t>
            </a:r>
            <a:r>
              <a:rPr lang="it-IT" altLang="it-IT" sz="1500" b="1" i="1" dirty="0">
                <a:solidFill>
                  <a:schemeClr val="tx1"/>
                </a:solidFill>
              </a:rPr>
              <a:t>Cornus,  Aucuba</a:t>
            </a:r>
          </a:p>
          <a:p>
            <a:endParaRPr lang="it-IT" altLang="it-IT" sz="1500" b="1" i="1" dirty="0">
              <a:solidFill>
                <a:schemeClr val="tx1"/>
              </a:solidFill>
            </a:endParaRPr>
          </a:p>
          <a:p>
            <a:r>
              <a:rPr lang="it-IT" altLang="it-IT" sz="1800" b="1" dirty="0">
                <a:solidFill>
                  <a:schemeClr val="tx1"/>
                </a:solidFill>
              </a:rPr>
              <a:t>Famiglia:   </a:t>
            </a:r>
            <a:r>
              <a:rPr lang="it-IT" altLang="it-IT" sz="1800" b="1" dirty="0" err="1">
                <a:solidFill>
                  <a:schemeClr val="tx1"/>
                </a:solidFill>
              </a:rPr>
              <a:t>Labiateae</a:t>
            </a:r>
            <a:endParaRPr lang="it-IT" altLang="it-IT" sz="1800" b="1" dirty="0">
              <a:solidFill>
                <a:schemeClr val="tx1"/>
              </a:solidFill>
            </a:endParaRPr>
          </a:p>
          <a:p>
            <a:r>
              <a:rPr lang="it-IT" altLang="it-IT" sz="1800" b="1" dirty="0">
                <a:solidFill>
                  <a:schemeClr val="tx1"/>
                </a:solidFill>
              </a:rPr>
              <a:t>    </a:t>
            </a:r>
            <a:r>
              <a:rPr lang="it-IT" altLang="it-IT" sz="1500" b="1" dirty="0">
                <a:solidFill>
                  <a:schemeClr val="tx1"/>
                </a:solidFill>
              </a:rPr>
              <a:t>Genere:    </a:t>
            </a:r>
            <a:r>
              <a:rPr lang="it-IT" altLang="it-IT" sz="1500" b="1" i="1" dirty="0">
                <a:solidFill>
                  <a:schemeClr val="tx1"/>
                </a:solidFill>
              </a:rPr>
              <a:t>Nepeta</a:t>
            </a:r>
          </a:p>
          <a:p>
            <a:endParaRPr lang="it-IT" altLang="it-IT" sz="1500" i="1" dirty="0">
              <a:solidFill>
                <a:schemeClr val="tx1"/>
              </a:solidFill>
            </a:endParaRPr>
          </a:p>
          <a:p>
            <a:r>
              <a:rPr lang="it-IT" altLang="it-IT" sz="1800" b="1" dirty="0">
                <a:solidFill>
                  <a:schemeClr val="tx1"/>
                </a:solidFill>
              </a:rPr>
              <a:t>Famiglia:  </a:t>
            </a:r>
            <a:r>
              <a:rPr lang="it-IT" altLang="it-IT" sz="1800" b="1" dirty="0" err="1">
                <a:solidFill>
                  <a:schemeClr val="tx1"/>
                </a:solidFill>
              </a:rPr>
              <a:t>Scrofulariaceae</a:t>
            </a:r>
            <a:endParaRPr lang="it-IT" altLang="it-IT" sz="1800" b="1" dirty="0">
              <a:solidFill>
                <a:schemeClr val="tx1"/>
              </a:solidFill>
            </a:endParaRPr>
          </a:p>
          <a:p>
            <a:r>
              <a:rPr lang="it-IT" altLang="it-IT" sz="1800" b="1" dirty="0">
                <a:solidFill>
                  <a:schemeClr val="tx1"/>
                </a:solidFill>
              </a:rPr>
              <a:t>    </a:t>
            </a:r>
            <a:r>
              <a:rPr lang="it-IT" altLang="it-IT" sz="1500" b="1" dirty="0">
                <a:solidFill>
                  <a:schemeClr val="tx1"/>
                </a:solidFill>
              </a:rPr>
              <a:t>Genere:   </a:t>
            </a:r>
            <a:r>
              <a:rPr lang="it-IT" altLang="it-IT" sz="1500" b="1" i="1" dirty="0" err="1">
                <a:solidFill>
                  <a:schemeClr val="tx1"/>
                </a:solidFill>
              </a:rPr>
              <a:t>Verbascum</a:t>
            </a:r>
            <a:r>
              <a:rPr lang="it-IT" altLang="it-IT" sz="1500" b="1" i="1" dirty="0">
                <a:solidFill>
                  <a:schemeClr val="tx1"/>
                </a:solidFill>
              </a:rPr>
              <a:t>, </a:t>
            </a:r>
            <a:r>
              <a:rPr lang="it-IT" altLang="it-IT" sz="1500" b="1" i="1" dirty="0" err="1">
                <a:solidFill>
                  <a:schemeClr val="tx1"/>
                </a:solidFill>
              </a:rPr>
              <a:t>Scrophularia</a:t>
            </a:r>
            <a:r>
              <a:rPr lang="it-IT" altLang="it-IT" sz="1500" b="1" i="1" dirty="0">
                <a:solidFill>
                  <a:schemeClr val="tx1"/>
                </a:solidFill>
              </a:rPr>
              <a:t> </a:t>
            </a:r>
          </a:p>
          <a:p>
            <a:r>
              <a:rPr lang="it-IT" altLang="it-IT" sz="1500" b="1" i="1" dirty="0">
                <a:solidFill>
                  <a:schemeClr val="tx1"/>
                </a:solidFill>
              </a:rPr>
              <a:t>                        </a:t>
            </a:r>
          </a:p>
          <a:p>
            <a:r>
              <a:rPr lang="it-IT" altLang="it-IT" sz="1800" b="1" dirty="0">
                <a:solidFill>
                  <a:schemeClr val="tx1"/>
                </a:solidFill>
              </a:rPr>
              <a:t>Famiglia:  </a:t>
            </a:r>
            <a:r>
              <a:rPr lang="it-IT" altLang="it-IT" sz="1800" b="1" dirty="0" err="1">
                <a:solidFill>
                  <a:schemeClr val="tx1"/>
                </a:solidFill>
              </a:rPr>
              <a:t>Valerianaceae</a:t>
            </a:r>
            <a:endParaRPr lang="it-IT" altLang="it-IT" sz="1800" b="1" dirty="0">
              <a:solidFill>
                <a:schemeClr val="tx1"/>
              </a:solidFill>
            </a:endParaRPr>
          </a:p>
          <a:p>
            <a:r>
              <a:rPr lang="it-IT" altLang="it-IT" sz="1800" b="1" dirty="0">
                <a:solidFill>
                  <a:schemeClr val="tx1"/>
                </a:solidFill>
              </a:rPr>
              <a:t>    </a:t>
            </a:r>
            <a:r>
              <a:rPr lang="it-IT" altLang="it-IT" sz="1500" b="1" dirty="0">
                <a:solidFill>
                  <a:schemeClr val="tx1"/>
                </a:solidFill>
              </a:rPr>
              <a:t>Genere:   </a:t>
            </a:r>
            <a:r>
              <a:rPr lang="it-IT" altLang="it-IT" sz="1500" b="1" i="1" dirty="0">
                <a:solidFill>
                  <a:schemeClr val="tx1"/>
                </a:solidFill>
              </a:rPr>
              <a:t>Valeriana</a:t>
            </a:r>
          </a:p>
          <a:p>
            <a:endParaRPr lang="it-IT" altLang="it-IT" sz="1500" b="1" i="1" dirty="0">
              <a:solidFill>
                <a:schemeClr val="tx1"/>
              </a:solidFill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93221090-4CD4-4668-BBAE-27BAA3892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753" y="2782958"/>
            <a:ext cx="317266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 sz="1500" b="1" i="1" dirty="0">
              <a:solidFill>
                <a:schemeClr val="tx1"/>
              </a:solidFill>
            </a:endParaRPr>
          </a:p>
          <a:p>
            <a:r>
              <a:rPr lang="it-IT" altLang="it-IT" sz="1800" b="1" dirty="0">
                <a:solidFill>
                  <a:schemeClr val="tx1"/>
                </a:solidFill>
              </a:rPr>
              <a:t>Famiglia:   </a:t>
            </a:r>
            <a:r>
              <a:rPr lang="it-IT" altLang="it-IT" sz="1800" b="1" dirty="0" err="1">
                <a:solidFill>
                  <a:schemeClr val="tx1"/>
                </a:solidFill>
              </a:rPr>
              <a:t>Pedaliaceae</a:t>
            </a:r>
            <a:endParaRPr lang="it-IT" altLang="it-IT" sz="1800" b="1" dirty="0">
              <a:solidFill>
                <a:schemeClr val="tx1"/>
              </a:solidFill>
            </a:endParaRPr>
          </a:p>
          <a:p>
            <a:r>
              <a:rPr lang="it-IT" altLang="it-IT" sz="1800" b="1" dirty="0">
                <a:solidFill>
                  <a:schemeClr val="tx1"/>
                </a:solidFill>
              </a:rPr>
              <a:t>    </a:t>
            </a:r>
            <a:r>
              <a:rPr lang="it-IT" altLang="it-IT" sz="1500" b="1" dirty="0">
                <a:solidFill>
                  <a:schemeClr val="tx1"/>
                </a:solidFill>
              </a:rPr>
              <a:t>Genere:    </a:t>
            </a:r>
            <a:r>
              <a:rPr lang="it-IT" altLang="it-IT" sz="1500" b="1" i="1" dirty="0" err="1">
                <a:solidFill>
                  <a:schemeClr val="tx1"/>
                </a:solidFill>
              </a:rPr>
              <a:t>Harpagophytum</a:t>
            </a:r>
            <a:endParaRPr lang="it-IT" altLang="it-IT" sz="1500" b="1" i="1" dirty="0">
              <a:solidFill>
                <a:schemeClr val="tx1"/>
              </a:solidFill>
            </a:endParaRPr>
          </a:p>
          <a:p>
            <a:endParaRPr lang="it-IT" altLang="it-IT" sz="1800" b="1" dirty="0">
              <a:solidFill>
                <a:schemeClr val="tx1"/>
              </a:solidFill>
            </a:endParaRPr>
          </a:p>
          <a:p>
            <a:r>
              <a:rPr lang="it-IT" altLang="it-IT" sz="1800" b="1" dirty="0">
                <a:solidFill>
                  <a:schemeClr val="tx1"/>
                </a:solidFill>
              </a:rPr>
              <a:t>Famiglia:  </a:t>
            </a:r>
            <a:r>
              <a:rPr lang="it-IT" altLang="it-IT" sz="1800" b="1" dirty="0" err="1">
                <a:solidFill>
                  <a:schemeClr val="tx1"/>
                </a:solidFill>
              </a:rPr>
              <a:t>Caprifogliaceae</a:t>
            </a:r>
            <a:r>
              <a:rPr lang="it-IT" altLang="it-IT" sz="1800" b="1" dirty="0">
                <a:solidFill>
                  <a:schemeClr val="tx1"/>
                </a:solidFill>
              </a:rPr>
              <a:t>  </a:t>
            </a:r>
          </a:p>
          <a:p>
            <a:r>
              <a:rPr lang="it-IT" altLang="it-IT" sz="1500" b="1" dirty="0">
                <a:solidFill>
                  <a:schemeClr val="tx1"/>
                </a:solidFill>
              </a:rPr>
              <a:t>    Genere:    </a:t>
            </a:r>
            <a:r>
              <a:rPr lang="it-IT" altLang="it-IT" sz="1500" b="1" i="1" dirty="0">
                <a:solidFill>
                  <a:schemeClr val="tx1"/>
                </a:solidFill>
              </a:rPr>
              <a:t>Sambucus</a:t>
            </a:r>
            <a:r>
              <a:rPr lang="it-IT" altLang="it-IT" sz="1500" b="1" dirty="0">
                <a:solidFill>
                  <a:schemeClr val="tx1"/>
                </a:solidFill>
              </a:rPr>
              <a:t> </a:t>
            </a:r>
            <a:endParaRPr lang="it-IT" altLang="it-IT" sz="1500" b="1" i="1" dirty="0">
              <a:solidFill>
                <a:schemeClr val="tx1"/>
              </a:solidFill>
            </a:endParaRPr>
          </a:p>
          <a:p>
            <a:endParaRPr lang="it-IT" altLang="it-IT" sz="1500" b="1" i="1" dirty="0">
              <a:solidFill>
                <a:schemeClr val="tx1"/>
              </a:solidFill>
            </a:endParaRPr>
          </a:p>
          <a:p>
            <a:r>
              <a:rPr lang="it-IT" altLang="it-IT" sz="1800" b="1" dirty="0">
                <a:solidFill>
                  <a:schemeClr val="tx1"/>
                </a:solidFill>
              </a:rPr>
              <a:t>Famiglia:   </a:t>
            </a:r>
            <a:r>
              <a:rPr lang="it-IT" altLang="it-IT" sz="1800" b="1" dirty="0" err="1">
                <a:solidFill>
                  <a:schemeClr val="tx1"/>
                </a:solidFill>
              </a:rPr>
              <a:t>Gentianaceae</a:t>
            </a:r>
            <a:endParaRPr lang="it-IT" altLang="it-IT" sz="1800" b="1" dirty="0">
              <a:solidFill>
                <a:schemeClr val="tx1"/>
              </a:solidFill>
            </a:endParaRPr>
          </a:p>
          <a:p>
            <a:r>
              <a:rPr lang="it-IT" altLang="it-IT" sz="1800" b="1" dirty="0">
                <a:solidFill>
                  <a:schemeClr val="tx1"/>
                </a:solidFill>
              </a:rPr>
              <a:t>    </a:t>
            </a:r>
            <a:r>
              <a:rPr lang="it-IT" altLang="it-IT" sz="1500" b="1" dirty="0">
                <a:solidFill>
                  <a:schemeClr val="tx1"/>
                </a:solidFill>
              </a:rPr>
              <a:t>Genere</a:t>
            </a:r>
            <a:r>
              <a:rPr lang="it-IT" altLang="it-IT" sz="1500" b="1" i="1" dirty="0">
                <a:solidFill>
                  <a:schemeClr val="tx1"/>
                </a:solidFill>
              </a:rPr>
              <a:t>:    </a:t>
            </a:r>
            <a:r>
              <a:rPr lang="it-IT" altLang="it-IT" sz="1500" b="1" i="1" dirty="0" err="1">
                <a:solidFill>
                  <a:schemeClr val="tx1"/>
                </a:solidFill>
              </a:rPr>
              <a:t>Gentiana</a:t>
            </a:r>
            <a:endParaRPr lang="it-IT" altLang="it-IT" sz="1500" b="1" i="1" dirty="0">
              <a:solidFill>
                <a:schemeClr val="tx1"/>
              </a:solidFill>
            </a:endParaRPr>
          </a:p>
          <a:p>
            <a:endParaRPr lang="it-IT" altLang="it-IT" sz="15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24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412776"/>
            <a:ext cx="9144000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Sesquiterpeni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I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sesquiterpeni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originano dal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farnesil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pirofosfato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Si trovano soprattutto nelle </a:t>
            </a:r>
            <a:r>
              <a:rPr lang="it-IT" sz="2000" b="1" i="1" dirty="0" err="1">
                <a:solidFill>
                  <a:schemeClr val="tx1"/>
                </a:solidFill>
                <a:latin typeface="+mj-lt"/>
              </a:rPr>
              <a:t>Asteraceae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in forma di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lattoni triciclici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 sono responsabili delle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allergie da contatto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tuttavia sono anche 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principi attivi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dei fiori di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arnica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camomilla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per uso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antiinfiammatorio topico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0E06076-219D-463B-B186-3C6D2283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12" y="2337268"/>
            <a:ext cx="3013645" cy="4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D2E7956C-1D47-42A0-BC1E-AC884C93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2" y="4472120"/>
            <a:ext cx="238125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507ED94-EF24-4BEF-8C61-19DCB8B89B9B}"/>
              </a:ext>
            </a:extLst>
          </p:cNvPr>
          <p:cNvSpPr txBox="1"/>
          <p:nvPr/>
        </p:nvSpPr>
        <p:spPr>
          <a:xfrm>
            <a:off x="3231611" y="4788645"/>
            <a:ext cx="5715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tx1"/>
                </a:solidFill>
              </a:rPr>
              <a:t>α</a:t>
            </a:r>
            <a:r>
              <a:rPr lang="it-IT" sz="2000" b="1" dirty="0">
                <a:solidFill>
                  <a:schemeClr val="tx1"/>
                </a:solidFill>
              </a:rPr>
              <a:t>-</a:t>
            </a:r>
            <a:r>
              <a:rPr lang="it-IT" sz="2000" b="1" dirty="0" err="1">
                <a:solidFill>
                  <a:schemeClr val="tx1"/>
                </a:solidFill>
              </a:rPr>
              <a:t>bisabololo</a:t>
            </a:r>
            <a:r>
              <a:rPr lang="it-IT" sz="2000" dirty="0">
                <a:solidFill>
                  <a:schemeClr val="tx1"/>
                </a:solidFill>
              </a:rPr>
              <a:t>, componente principale </a:t>
            </a:r>
            <a:r>
              <a:rPr lang="it-IT" sz="2000" b="1" dirty="0">
                <a:solidFill>
                  <a:schemeClr val="tx1"/>
                </a:solidFill>
              </a:rPr>
              <a:t>dell’olio essenziale</a:t>
            </a:r>
            <a:r>
              <a:rPr lang="it-IT" sz="2000" dirty="0">
                <a:solidFill>
                  <a:schemeClr val="tx1"/>
                </a:solidFill>
              </a:rPr>
              <a:t> dei </a:t>
            </a:r>
            <a:r>
              <a:rPr lang="it-IT" sz="2000" b="1" dirty="0">
                <a:solidFill>
                  <a:schemeClr val="tx1"/>
                </a:solidFill>
              </a:rPr>
              <a:t>fiori di camomilla.</a:t>
            </a:r>
            <a:endParaRPr lang="en-GB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9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59453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Diterpeni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I diterpeni sono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un ampio gruppo di composti a 20 atomi di carbonio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con varie possibili strutture, lineari  o cicliche a 2, 3 o 4 anelli.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Molti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ormoni vegetali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come le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giberelline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appartengono a questa categoria, ma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l’interesse terapeutico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è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limitato al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taxolo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(più propriamente un alcaloide) 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ai lattoni presenti nelle foglie di ginkgo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(effetto a livello della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microcircolazione cerebrovascolare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).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30D3C2F-71F3-4D80-9AF6-642C24FFE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37112"/>
            <a:ext cx="1905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D6386F-F22B-4499-BD55-94D9E4282F96}"/>
              </a:ext>
            </a:extLst>
          </p:cNvPr>
          <p:cNvSpPr txBox="1"/>
          <p:nvPr/>
        </p:nvSpPr>
        <p:spPr>
          <a:xfrm>
            <a:off x="3779912" y="4768969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tx1"/>
                </a:solidFill>
              </a:rPr>
              <a:t>Bilobalide</a:t>
            </a:r>
            <a:r>
              <a:rPr lang="it-IT" sz="2000" dirty="0">
                <a:solidFill>
                  <a:schemeClr val="tx1"/>
                </a:solidFill>
              </a:rPr>
              <a:t>, il principale costituente della frazione attiva del </a:t>
            </a:r>
            <a:r>
              <a:rPr lang="it-IT" sz="2000" i="1" dirty="0">
                <a:solidFill>
                  <a:schemeClr val="tx1"/>
                </a:solidFill>
              </a:rPr>
              <a:t>Ginkgo </a:t>
            </a:r>
            <a:r>
              <a:rPr lang="it-IT" sz="2000" i="1" dirty="0" err="1">
                <a:solidFill>
                  <a:schemeClr val="tx1"/>
                </a:solidFill>
              </a:rPr>
              <a:t>biloboa</a:t>
            </a:r>
            <a:endParaRPr lang="en-GB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517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59453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Triterpeni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I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triterpeni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sono molto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eterogenei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tutti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derivati dallo squalene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Alla categoria appartengono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molecole con attività antivirali, antiinfiammatorie ed analgesiche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Tra queste molecole si trova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l’acido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boswellico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isolato nell’oleoresina della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Boswellia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serrata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Questa molecola è </a:t>
            </a:r>
            <a:r>
              <a:rPr lang="it-IT" sz="2000" dirty="0">
                <a:solidFill>
                  <a:schemeClr val="tx1"/>
                </a:solidFill>
              </a:rPr>
              <a:t>impiegata in </a:t>
            </a:r>
            <a:r>
              <a:rPr lang="it-IT" sz="2000" b="1" dirty="0">
                <a:solidFill>
                  <a:schemeClr val="tx1"/>
                </a:solidFill>
              </a:rPr>
              <a:t>cosmesi</a:t>
            </a:r>
            <a:r>
              <a:rPr lang="it-IT" sz="2000" dirty="0">
                <a:solidFill>
                  <a:schemeClr val="tx1"/>
                </a:solidFill>
              </a:rPr>
              <a:t> per la sua attività </a:t>
            </a:r>
            <a:r>
              <a:rPr lang="it-IT" sz="2000" b="1" dirty="0">
                <a:solidFill>
                  <a:schemeClr val="tx1"/>
                </a:solidFill>
              </a:rPr>
              <a:t>lenitiva</a:t>
            </a:r>
            <a:r>
              <a:rPr lang="it-IT" sz="2000" dirty="0">
                <a:solidFill>
                  <a:schemeClr val="tx1"/>
                </a:solidFill>
              </a:rPr>
              <a:t> e la capacità di </a:t>
            </a:r>
            <a:r>
              <a:rPr lang="it-IT" sz="2000" b="1" dirty="0">
                <a:solidFill>
                  <a:schemeClr val="tx1"/>
                </a:solidFill>
              </a:rPr>
              <a:t>stimolare i fibroblasti del derma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inibire le elastasi</a:t>
            </a:r>
            <a:r>
              <a:rPr lang="it-IT" sz="2000" dirty="0">
                <a:solidFill>
                  <a:schemeClr val="tx1"/>
                </a:solidFill>
              </a:rPr>
              <a:t>, enzimi che degradano le fibre elastiche.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D6386F-F22B-4499-BD55-94D9E4282F96}"/>
              </a:ext>
            </a:extLst>
          </p:cNvPr>
          <p:cNvSpPr txBox="1"/>
          <p:nvPr/>
        </p:nvSpPr>
        <p:spPr>
          <a:xfrm>
            <a:off x="7236296" y="4984938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Acido </a:t>
            </a:r>
            <a:r>
              <a:rPr lang="it-IT" sz="2000" b="1" dirty="0" err="1">
                <a:solidFill>
                  <a:schemeClr val="tx1"/>
                </a:solidFill>
              </a:rPr>
              <a:t>boswellico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endParaRPr lang="en-GB" sz="2000" i="1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1D0BD3B-1D1A-46B7-9434-B86E03FC8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875" y="4039111"/>
            <a:ext cx="1999309" cy="189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624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59453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Triterpeni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Tra i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triterpeni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si trovano anche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gli steroidi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molti dei quali contengono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gruppi ossidrilici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prendono il nome di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steroli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Sono strutture 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quattro anelli condensati con una o più catene laterali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Alcuni sono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liberi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altri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glicosilati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ed altri ancora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esterificati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con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acidi grassi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steroli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glicosilati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come la digitossina della </a:t>
            </a:r>
            <a:r>
              <a:rPr lang="it-IT" sz="2000" b="1" i="1" dirty="0" err="1">
                <a:solidFill>
                  <a:schemeClr val="tx1"/>
                </a:solidFill>
                <a:latin typeface="+mj-lt"/>
              </a:rPr>
              <a:t>Digitalis</a:t>
            </a:r>
            <a:r>
              <a:rPr lang="it-IT" sz="2000" b="1" i="1" dirty="0">
                <a:solidFill>
                  <a:schemeClr val="tx1"/>
                </a:solidFill>
                <a:latin typeface="+mj-lt"/>
              </a:rPr>
              <a:t> purpurea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hanno effetti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cardioattivi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trovano impiego sia come farmaci che come veleni.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D6386F-F22B-4499-BD55-94D9E4282F96}"/>
              </a:ext>
            </a:extLst>
          </p:cNvPr>
          <p:cNvSpPr txBox="1"/>
          <p:nvPr/>
        </p:nvSpPr>
        <p:spPr>
          <a:xfrm>
            <a:off x="6660232" y="5037271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Digitossina</a:t>
            </a:r>
            <a:endParaRPr lang="en-GB" sz="2000" i="1" dirty="0">
              <a:solidFill>
                <a:schemeClr val="tx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4BC85B2-CD16-4298-B92A-4FB68544C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75774"/>
            <a:ext cx="3143855" cy="128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87B8584-FA78-4BD8-875C-F649D182AA38}"/>
              </a:ext>
            </a:extLst>
          </p:cNvPr>
          <p:cNvSpPr/>
          <p:nvPr/>
        </p:nvSpPr>
        <p:spPr bwMode="auto">
          <a:xfrm>
            <a:off x="4932040" y="4869160"/>
            <a:ext cx="1224136" cy="889307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A2941C6-3189-4208-A073-D439E7445805}"/>
              </a:ext>
            </a:extLst>
          </p:cNvPr>
          <p:cNvSpPr/>
          <p:nvPr/>
        </p:nvSpPr>
        <p:spPr bwMode="auto">
          <a:xfrm>
            <a:off x="3076007" y="4872973"/>
            <a:ext cx="1736513" cy="889307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56588E2-F2BB-4984-8575-28A83372CE24}"/>
              </a:ext>
            </a:extLst>
          </p:cNvPr>
          <p:cNvSpPr txBox="1"/>
          <p:nvPr/>
        </p:nvSpPr>
        <p:spPr>
          <a:xfrm>
            <a:off x="6156176" y="5573686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Sterolo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F2AB2D8-68F0-43AE-BD6C-2C877009AF6C}"/>
              </a:ext>
            </a:extLst>
          </p:cNvPr>
          <p:cNvSpPr txBox="1"/>
          <p:nvPr/>
        </p:nvSpPr>
        <p:spPr>
          <a:xfrm>
            <a:off x="2105597" y="5666077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Glicoside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36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594535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Tetraterpeni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I tetraterpeni sono rappresentati unicamente dal gruppo dei carotenoidi, molecole lineari che si suddividono in caroteni (idrocarburi puri) e le xantofille (2 o 4 atomi di ossigeno). Sono pigmenti (dal giallo all’arancio) impiegati anche nella fotosintesi ma sono anche caratterizzati da attività antiossidante.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D6386F-F22B-4499-BD55-94D9E4282F96}"/>
              </a:ext>
            </a:extLst>
          </p:cNvPr>
          <p:cNvSpPr txBox="1"/>
          <p:nvPr/>
        </p:nvSpPr>
        <p:spPr>
          <a:xfrm>
            <a:off x="4139952" y="4131516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tx1"/>
                </a:solidFill>
              </a:rPr>
              <a:t>β</a:t>
            </a:r>
            <a:r>
              <a:rPr lang="it-IT" sz="2000" b="1" dirty="0">
                <a:solidFill>
                  <a:schemeClr val="tx1"/>
                </a:solidFill>
              </a:rPr>
              <a:t>-carotene</a:t>
            </a:r>
            <a:r>
              <a:rPr lang="it-IT" sz="2000" dirty="0">
                <a:solidFill>
                  <a:schemeClr val="tx1"/>
                </a:solidFill>
              </a:rPr>
              <a:t>, precursore della vitamina A</a:t>
            </a:r>
            <a:endParaRPr lang="en-GB" sz="2000" i="1" dirty="0">
              <a:solidFill>
                <a:schemeClr val="tx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4CAAA89-D78F-4C57-BA6A-B2A240D5E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25813"/>
            <a:ext cx="3513464" cy="87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2259F6-D032-4B3A-884F-692DDD6DAFC8}"/>
              </a:ext>
            </a:extLst>
          </p:cNvPr>
          <p:cNvSpPr txBox="1"/>
          <p:nvPr/>
        </p:nvSpPr>
        <p:spPr>
          <a:xfrm>
            <a:off x="4139952" y="5045114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solidFill>
                  <a:schemeClr val="tx1"/>
                </a:solidFill>
              </a:rPr>
              <a:t>Violaxantina</a:t>
            </a:r>
            <a:r>
              <a:rPr lang="it-IT" sz="2000" dirty="0">
                <a:solidFill>
                  <a:schemeClr val="tx1"/>
                </a:solidFill>
              </a:rPr>
              <a:t>, precursore dell’acido abscissico, un fitormone</a:t>
            </a:r>
            <a:endParaRPr lang="en-GB" sz="2000" i="1" dirty="0">
              <a:solidFill>
                <a:schemeClr val="tx1"/>
              </a:solidFill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8866496C-A607-484A-A92E-6CFC0E09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41788"/>
            <a:ext cx="4056060" cy="81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6CC9D59-6279-45DC-B987-3542913100D0}"/>
              </a:ext>
            </a:extLst>
          </p:cNvPr>
          <p:cNvSpPr/>
          <p:nvPr/>
        </p:nvSpPr>
        <p:spPr bwMode="auto">
          <a:xfrm>
            <a:off x="369708" y="5517232"/>
            <a:ext cx="216024" cy="23576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8933330-11DE-4151-9715-2307641BD97C}"/>
              </a:ext>
            </a:extLst>
          </p:cNvPr>
          <p:cNvSpPr/>
          <p:nvPr/>
        </p:nvSpPr>
        <p:spPr bwMode="auto">
          <a:xfrm>
            <a:off x="971600" y="5354744"/>
            <a:ext cx="216024" cy="23576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DFB37AD-25D6-455A-9032-1E1893DD7595}"/>
              </a:ext>
            </a:extLst>
          </p:cNvPr>
          <p:cNvSpPr/>
          <p:nvPr/>
        </p:nvSpPr>
        <p:spPr bwMode="auto">
          <a:xfrm>
            <a:off x="3499236" y="5085184"/>
            <a:ext cx="216024" cy="23576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13F5882-7447-4DB3-A43F-67AD18594120}"/>
              </a:ext>
            </a:extLst>
          </p:cNvPr>
          <p:cNvSpPr/>
          <p:nvPr/>
        </p:nvSpPr>
        <p:spPr bwMode="auto">
          <a:xfrm>
            <a:off x="4086416" y="4931932"/>
            <a:ext cx="216024" cy="235768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561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124744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Miscele terpeniche ed oli essenziali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sono 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principali costituenti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degli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oli essenziali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delle piante, alle quali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conferiscono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odori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sapori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caratteristici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just"/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oli essenziali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possono essere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distinti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sulla base del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costituente chimico più abbondante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Idrocarburi terpenici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sesquiterpenici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trementina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(da conifere),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ginepro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Juniperus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communis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limone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Citrus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limon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Esteri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ed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alcoli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lavanda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Lavandula officinalis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menta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Mentha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piperita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Aldeidi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cannella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Cinnamomum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zeylanicum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mandorlo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Amygdalus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communis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melissa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Melissa officinalis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4670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124744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Chetoni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carvi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Carum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carvi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salvia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Salvia officinalis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assenzio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Artemisia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absinthium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maggiorana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Origanum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majorana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Fenoli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timo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Thymus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vulgaris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santoreggia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Satureja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montana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origano di Spagna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Thymus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capitatus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garofano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Caryophyllus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aromaticus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anice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Pimpinella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anisum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Eteri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finocchio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Foeniculum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vulgare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 err="1">
                <a:solidFill>
                  <a:schemeClr val="tx1"/>
                </a:solidFill>
                <a:latin typeface="+mj-lt"/>
              </a:rPr>
              <a:t>niaouli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Melaleuca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vidiflora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cajeput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Melaleuca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leucadendron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Composti solforati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aglio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Allium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sativum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cavolo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Brassica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oleracea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);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Alcoli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geranio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Pelargonium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graveolens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sandalo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Santalum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album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coriandolo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Coriandrum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sativum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):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Lattoni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bergamotto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Citrus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bergamia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),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cocco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</a:t>
            </a:r>
            <a:r>
              <a:rPr lang="it-IT" sz="2000" i="1" dirty="0">
                <a:solidFill>
                  <a:schemeClr val="tx1"/>
                </a:solidFill>
                <a:latin typeface="+mj-lt"/>
              </a:rPr>
              <a:t>Cocos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nucifera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751173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124744"/>
            <a:ext cx="9144000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composizione degli oli essenziali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è variabile entro ampi limiti sia per i fattori endogeni ed esogeni, sia per la "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posizione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"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nella pianta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Nelle piante aromatiche gli oli essenziali sono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sintetizzati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nel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citoplasma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da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cellule specializzate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legate agli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organi secretori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della pianta come: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peli ghiandolari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nelle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Asteraceae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Lamiaceae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tasche secretrici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nelle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Mirtaceae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canali secretori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nelle conifere e nelle </a:t>
            </a:r>
            <a:r>
              <a:rPr lang="it-IT" sz="2000" i="1" dirty="0" err="1">
                <a:solidFill>
                  <a:schemeClr val="tx1"/>
                </a:solidFill>
                <a:latin typeface="+mj-lt"/>
              </a:rPr>
              <a:t>Apiaceae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3248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D7CFD96A-0313-405F-9B32-36172518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51D599-7E77-461A-9307-827D0C8DE2F4}"/>
              </a:ext>
            </a:extLst>
          </p:cNvPr>
          <p:cNvSpPr txBox="1"/>
          <p:nvPr/>
        </p:nvSpPr>
        <p:spPr>
          <a:xfrm>
            <a:off x="0" y="142497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</a:rPr>
              <a:t>La variabilità nel contenuto di principi attivi nelle droghe vegetali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Come accennato precedentemente, esistono </a:t>
            </a:r>
            <a:r>
              <a:rPr lang="it-IT" sz="2000" b="1" dirty="0">
                <a:solidFill>
                  <a:schemeClr val="tx1"/>
                </a:solidFill>
              </a:rPr>
              <a:t>numerosi fattori </a:t>
            </a:r>
            <a:r>
              <a:rPr lang="it-IT" sz="2000" dirty="0">
                <a:solidFill>
                  <a:schemeClr val="tx1"/>
                </a:solidFill>
              </a:rPr>
              <a:t>che </a:t>
            </a:r>
            <a:r>
              <a:rPr lang="it-IT" sz="2000" b="1" dirty="0">
                <a:solidFill>
                  <a:schemeClr val="tx1"/>
                </a:solidFill>
              </a:rPr>
              <a:t>influenzano la composizione fitochimica</a:t>
            </a:r>
            <a:r>
              <a:rPr lang="it-IT" sz="2000" dirty="0">
                <a:solidFill>
                  <a:schemeClr val="tx1"/>
                </a:solidFill>
              </a:rPr>
              <a:t>, sia qualitativamente che quantitativamente delle droghe vegetali.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Questi fattori possono essere raggruppati in: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- </a:t>
            </a:r>
            <a:r>
              <a:rPr lang="it-IT" sz="2000" b="1" dirty="0">
                <a:solidFill>
                  <a:schemeClr val="tx1"/>
                </a:solidFill>
              </a:rPr>
              <a:t>fattori endogeni</a:t>
            </a:r>
            <a:r>
              <a:rPr lang="it-IT" sz="2000" dirty="0">
                <a:solidFill>
                  <a:schemeClr val="tx1"/>
                </a:solidFill>
              </a:rPr>
              <a:t>, i quali </a:t>
            </a:r>
            <a:r>
              <a:rPr lang="it-IT" sz="2000" b="1" dirty="0">
                <a:solidFill>
                  <a:schemeClr val="tx1"/>
                </a:solidFill>
              </a:rPr>
              <a:t>dipendono dalla pianta</a:t>
            </a:r>
            <a:r>
              <a:rPr lang="it-IT" sz="2000" dirty="0">
                <a:solidFill>
                  <a:schemeClr val="tx1"/>
                </a:solidFill>
              </a:rPr>
              <a:t>, e possono essere </a:t>
            </a:r>
            <a:r>
              <a:rPr lang="it-IT" sz="2000" b="1" dirty="0">
                <a:solidFill>
                  <a:schemeClr val="tx1"/>
                </a:solidFill>
              </a:rPr>
              <a:t>genetici</a:t>
            </a:r>
            <a:r>
              <a:rPr lang="it-IT" sz="2000" dirty="0">
                <a:solidFill>
                  <a:schemeClr val="tx1"/>
                </a:solidFill>
              </a:rPr>
              <a:t> e </a:t>
            </a:r>
            <a:r>
              <a:rPr lang="it-IT" sz="2000" b="1" dirty="0">
                <a:solidFill>
                  <a:schemeClr val="tx1"/>
                </a:solidFill>
              </a:rPr>
              <a:t>non genetici</a:t>
            </a:r>
            <a:r>
              <a:rPr lang="it-IT" sz="2000" dirty="0">
                <a:solidFill>
                  <a:schemeClr val="tx1"/>
                </a:solidFill>
              </a:rPr>
              <a:t>;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- </a:t>
            </a:r>
            <a:r>
              <a:rPr lang="it-IT" sz="2000" b="1" dirty="0">
                <a:solidFill>
                  <a:schemeClr val="tx1"/>
                </a:solidFill>
              </a:rPr>
              <a:t>fattori esogeni</a:t>
            </a:r>
            <a:r>
              <a:rPr lang="it-IT" sz="2000" dirty="0">
                <a:solidFill>
                  <a:schemeClr val="tx1"/>
                </a:solidFill>
              </a:rPr>
              <a:t>, che invece sono </a:t>
            </a:r>
            <a:r>
              <a:rPr lang="it-IT" sz="2000" b="1" dirty="0">
                <a:solidFill>
                  <a:schemeClr val="tx1"/>
                </a:solidFill>
              </a:rPr>
              <a:t>determinati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b="1" dirty="0">
                <a:solidFill>
                  <a:schemeClr val="tx1"/>
                </a:solidFill>
              </a:rPr>
              <a:t>dall’ambiente</a:t>
            </a:r>
            <a:r>
              <a:rPr lang="it-IT" sz="2000" dirty="0">
                <a:solidFill>
                  <a:schemeClr val="tx1"/>
                </a:solidFill>
              </a:rPr>
              <a:t> nel quale vive e si sviluppa la pianta.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6E73F-5F0E-482C-996D-0C53EBC520DC}"/>
              </a:ext>
            </a:extLst>
          </p:cNvPr>
          <p:cNvSpPr txBox="1"/>
          <p:nvPr/>
        </p:nvSpPr>
        <p:spPr>
          <a:xfrm>
            <a:off x="3209292" y="476672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Fattori endogeni ed esogeni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904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4570A02A-5111-492F-89A6-4079F2E7B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286" y="151685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it-IT" sz="1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766D6575-58AB-44F1-B879-DC97056F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E9B9613-7589-46B1-938A-73CB3BEB5115}"/>
              </a:ext>
            </a:extLst>
          </p:cNvPr>
          <p:cNvSpPr txBox="1"/>
          <p:nvPr/>
        </p:nvSpPr>
        <p:spPr>
          <a:xfrm>
            <a:off x="3393007" y="476672"/>
            <a:ext cx="235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Terpeni ed oli essenziali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A9278-ABC7-4268-97C8-6EF05714B6AC}"/>
              </a:ext>
            </a:extLst>
          </p:cNvPr>
          <p:cNvSpPr txBox="1"/>
          <p:nvPr/>
        </p:nvSpPr>
        <p:spPr>
          <a:xfrm>
            <a:off x="0" y="1124744"/>
            <a:ext cx="9144000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Si trovano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localizzati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nei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fiori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(lavanda, arancio), nelle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foglie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(salvia, menta, assenzio), nella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corteccia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(cannella), nel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legno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(sandalo, cedro), nelle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radici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(angelica, sassafrasso), nei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rizomi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(calamo), nei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frutti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(bergamotto, limone, anice).</a:t>
            </a:r>
          </a:p>
          <a:p>
            <a:pPr algn="just">
              <a:lnSpc>
                <a:spcPct val="150000"/>
              </a:lnSpc>
            </a:pPr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  <a:latin typeface="+mj-lt"/>
              </a:rPr>
              <a:t>Tra 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miscele terpeniche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sono da citare 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balsami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e le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resine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che si distinguono per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una crescente componente di terpeni ad alto peso 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molecolare (oltre a mono- e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sesquiterpeni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). Inoltre è anche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maggiore l’aliquota di molecole fenoliche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, il che conferisce loro maggiori 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proprietà antisettiche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35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FC86D845-1BEC-4D2D-9A8C-EC2F80BCA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6047577"/>
            <a:ext cx="1162273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1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>
              <a:spcBef>
                <a:spcPts val="1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>
              <a:lnSpc>
                <a:spcPct val="12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675">
                <a:solidFill>
                  <a:schemeClr val="tx1"/>
                </a:solidFill>
              </a:rPr>
              <a:t>Biologia Farmaceutica © Pearson Italia S.p.A.</a:t>
            </a:r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A620E02F-C6FD-43F0-8319-8BF8E32EE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76" y="3187148"/>
            <a:ext cx="6696075" cy="288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20860E23-4558-4AA9-B819-E3F4E606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CE69FA-CE8E-4987-901A-C1214EBF4CF9}"/>
              </a:ext>
            </a:extLst>
          </p:cNvPr>
          <p:cNvSpPr txBox="1"/>
          <p:nvPr/>
        </p:nvSpPr>
        <p:spPr>
          <a:xfrm>
            <a:off x="4201563" y="476672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Fenoli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25AD12-24E7-40F8-8F0B-FC62B10F80AD}"/>
              </a:ext>
            </a:extLst>
          </p:cNvPr>
          <p:cNvSpPr txBox="1"/>
          <p:nvPr/>
        </p:nvSpPr>
        <p:spPr>
          <a:xfrm>
            <a:off x="5013" y="1219488"/>
            <a:ext cx="91028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 composti </a:t>
            </a:r>
            <a:r>
              <a:rPr lang="it-IT" sz="2000" b="1" dirty="0">
                <a:solidFill>
                  <a:schemeClr val="tx1"/>
                </a:solidFill>
              </a:rPr>
              <a:t>fenolici</a:t>
            </a:r>
            <a:r>
              <a:rPr lang="it-IT" sz="2000" dirty="0">
                <a:solidFill>
                  <a:schemeClr val="tx1"/>
                </a:solidFill>
              </a:rPr>
              <a:t>, assieme ai polifenoli, sono una delle </a:t>
            </a:r>
            <a:r>
              <a:rPr lang="it-IT" sz="2000" b="1" dirty="0">
                <a:solidFill>
                  <a:schemeClr val="tx1"/>
                </a:solidFill>
              </a:rPr>
              <a:t>principali categorie di metaboliti secondari </a:t>
            </a:r>
            <a:r>
              <a:rPr lang="it-IT" sz="2000" dirty="0">
                <a:solidFill>
                  <a:schemeClr val="tx1"/>
                </a:solidFill>
              </a:rPr>
              <a:t>accumunati dalla presenza di un </a:t>
            </a:r>
            <a:r>
              <a:rPr lang="it-IT" sz="2000" b="1" dirty="0">
                <a:solidFill>
                  <a:schemeClr val="tx1"/>
                </a:solidFill>
              </a:rPr>
              <a:t>anello aromatico con uno o più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sostituenti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ossidrilici</a:t>
            </a:r>
            <a:r>
              <a:rPr lang="en-GB" sz="20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n-GB" sz="2000" dirty="0">
                <a:solidFill>
                  <a:schemeClr val="tx1"/>
                </a:solidFill>
              </a:rPr>
              <a:t>Vi è una </a:t>
            </a:r>
            <a:r>
              <a:rPr lang="en-GB" sz="2000" dirty="0" err="1">
                <a:solidFill>
                  <a:schemeClr val="tx1"/>
                </a:solidFill>
              </a:rPr>
              <a:t>grande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variabilità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sia</a:t>
            </a:r>
            <a:r>
              <a:rPr lang="en-GB" sz="2000" b="1" dirty="0">
                <a:solidFill>
                  <a:schemeClr val="tx1"/>
                </a:solidFill>
              </a:rPr>
              <a:t> di </a:t>
            </a:r>
            <a:r>
              <a:rPr lang="en-GB" sz="2000" b="1" dirty="0" err="1">
                <a:solidFill>
                  <a:schemeClr val="tx1"/>
                </a:solidFill>
              </a:rPr>
              <a:t>strutture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che</a:t>
            </a:r>
            <a:r>
              <a:rPr lang="en-GB" sz="2000" b="1" dirty="0">
                <a:solidFill>
                  <a:schemeClr val="tx1"/>
                </a:solidFill>
              </a:rPr>
              <a:t> di </a:t>
            </a:r>
            <a:r>
              <a:rPr lang="en-GB" sz="2000" b="1" dirty="0" err="1">
                <a:solidFill>
                  <a:schemeClr val="tx1"/>
                </a:solidFill>
              </a:rPr>
              <a:t>funzioni</a:t>
            </a:r>
            <a:r>
              <a:rPr lang="en-GB" sz="2000" dirty="0">
                <a:solidFill>
                  <a:schemeClr val="tx1"/>
                </a:solidFill>
              </a:rPr>
              <a:t>: </a:t>
            </a:r>
            <a:r>
              <a:rPr lang="en-GB" sz="2000" b="1" dirty="0" err="1">
                <a:solidFill>
                  <a:schemeClr val="tx1"/>
                </a:solidFill>
              </a:rPr>
              <a:t>pigmenti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floreali</a:t>
            </a:r>
            <a:r>
              <a:rPr lang="en-GB" sz="2000" dirty="0">
                <a:solidFill>
                  <a:schemeClr val="tx1"/>
                </a:solidFill>
              </a:rPr>
              <a:t> (</a:t>
            </a:r>
            <a:r>
              <a:rPr lang="en-GB" sz="2000" dirty="0" err="1">
                <a:solidFill>
                  <a:schemeClr val="tx1"/>
                </a:solidFill>
              </a:rPr>
              <a:t>antocianine</a:t>
            </a:r>
            <a:r>
              <a:rPr lang="en-GB" sz="2000" dirty="0">
                <a:solidFill>
                  <a:schemeClr val="tx1"/>
                </a:solidFill>
              </a:rPr>
              <a:t>), </a:t>
            </a:r>
            <a:r>
              <a:rPr lang="en-GB" sz="2000" b="1" dirty="0" err="1">
                <a:solidFill>
                  <a:schemeClr val="tx1"/>
                </a:solidFill>
              </a:rPr>
              <a:t>supporto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strutturale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(</a:t>
            </a:r>
            <a:r>
              <a:rPr lang="en-GB" sz="2000" dirty="0" err="1">
                <a:solidFill>
                  <a:schemeClr val="tx1"/>
                </a:solidFill>
              </a:rPr>
              <a:t>lignine</a:t>
            </a:r>
            <a:r>
              <a:rPr lang="en-GB" sz="2000" dirty="0">
                <a:solidFill>
                  <a:schemeClr val="tx1"/>
                </a:solidFill>
              </a:rPr>
              <a:t>), </a:t>
            </a:r>
            <a:r>
              <a:rPr lang="en-GB" sz="2000" b="1" dirty="0" err="1">
                <a:solidFill>
                  <a:schemeClr val="tx1"/>
                </a:solidFill>
              </a:rPr>
              <a:t>antibiotici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b="1" dirty="0" err="1">
                <a:solidFill>
                  <a:schemeClr val="tx1"/>
                </a:solidFill>
              </a:rPr>
              <a:t>protezione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contro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raggi</a:t>
            </a:r>
            <a:r>
              <a:rPr lang="en-GB" sz="2000" b="1" dirty="0">
                <a:solidFill>
                  <a:schemeClr val="tx1"/>
                </a:solidFill>
              </a:rPr>
              <a:t> UV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b="1" dirty="0" err="1">
                <a:solidFill>
                  <a:schemeClr val="tx1"/>
                </a:solidFill>
              </a:rPr>
              <a:t>repellenti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contro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gli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insetti</a:t>
            </a:r>
            <a:r>
              <a:rPr lang="en-GB" sz="2000" dirty="0">
                <a:solidFill>
                  <a:schemeClr val="tx1"/>
                </a:solidFill>
              </a:rPr>
              <a:t> e </a:t>
            </a:r>
            <a:r>
              <a:rPr lang="en-GB" sz="2000" b="1" dirty="0" err="1">
                <a:solidFill>
                  <a:schemeClr val="tx1"/>
                </a:solidFill>
              </a:rPr>
              <a:t>segnali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nelle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interazioni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pianta-microorganismi</a:t>
            </a:r>
            <a:r>
              <a:rPr lang="en-GB" sz="2000" dirty="0">
                <a:solidFill>
                  <a:schemeClr val="tx1"/>
                </a:solidFill>
              </a:rPr>
              <a:t>.</a:t>
            </a:r>
            <a:endParaRPr lang="it-IT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20860E23-4558-4AA9-B819-E3F4E606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CE69FA-CE8E-4987-901A-C1214EBF4CF9}"/>
              </a:ext>
            </a:extLst>
          </p:cNvPr>
          <p:cNvSpPr txBox="1"/>
          <p:nvPr/>
        </p:nvSpPr>
        <p:spPr>
          <a:xfrm>
            <a:off x="4201563" y="476672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Fenoli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25AD12-24E7-40F8-8F0B-FC62B10F80AD}"/>
              </a:ext>
            </a:extLst>
          </p:cNvPr>
          <p:cNvSpPr txBox="1"/>
          <p:nvPr/>
        </p:nvSpPr>
        <p:spPr>
          <a:xfrm>
            <a:off x="5013" y="1219488"/>
            <a:ext cx="9102822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</a:rPr>
              <a:t>Si trovano preferenzialmente negli </a:t>
            </a:r>
            <a:r>
              <a:rPr lang="it-IT" sz="2000" b="1" dirty="0">
                <a:solidFill>
                  <a:schemeClr val="tx1"/>
                </a:solidFill>
              </a:rPr>
              <a:t>organi aerei della pianta </a:t>
            </a:r>
            <a:r>
              <a:rPr lang="it-IT" sz="2000" dirty="0">
                <a:solidFill>
                  <a:schemeClr val="tx1"/>
                </a:solidFill>
              </a:rPr>
              <a:t>(steli, foglie, fiori, frutti) e si possono distinguere tra quelli </a:t>
            </a:r>
            <a:r>
              <a:rPr lang="it-IT" sz="2000" b="1" dirty="0">
                <a:solidFill>
                  <a:schemeClr val="tx1"/>
                </a:solidFill>
              </a:rPr>
              <a:t>idrosolubili</a:t>
            </a:r>
            <a:r>
              <a:rPr lang="it-IT" sz="2000" dirty="0">
                <a:solidFill>
                  <a:schemeClr val="tx1"/>
                </a:solidFill>
              </a:rPr>
              <a:t> e quelli </a:t>
            </a:r>
            <a:r>
              <a:rPr lang="it-IT" sz="2000" b="1" dirty="0">
                <a:solidFill>
                  <a:schemeClr val="tx1"/>
                </a:solidFill>
              </a:rPr>
              <a:t>legati alle pareti </a:t>
            </a:r>
            <a:r>
              <a:rPr lang="it-IT" sz="2000" dirty="0">
                <a:solidFill>
                  <a:schemeClr val="tx1"/>
                </a:solidFill>
              </a:rPr>
              <a:t>cellulari.</a:t>
            </a:r>
          </a:p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</a:rPr>
              <a:t>Molte di queste molecole riescono a </a:t>
            </a:r>
            <a:r>
              <a:rPr lang="it-IT" sz="2000" b="1" dirty="0">
                <a:solidFill>
                  <a:schemeClr val="tx1"/>
                </a:solidFill>
              </a:rPr>
              <a:t>raggiungere intatte l’intestino</a:t>
            </a:r>
            <a:r>
              <a:rPr lang="it-IT" sz="2000" dirty="0">
                <a:solidFill>
                  <a:schemeClr val="tx1"/>
                </a:solidFill>
              </a:rPr>
              <a:t>, dove </a:t>
            </a:r>
            <a:r>
              <a:rPr lang="it-IT" sz="2000" b="1" dirty="0">
                <a:solidFill>
                  <a:schemeClr val="tx1"/>
                </a:solidFill>
              </a:rPr>
              <a:t>interagiscono/vengono metabolizzate </a:t>
            </a:r>
            <a:r>
              <a:rPr lang="it-IT" sz="2000" dirty="0">
                <a:solidFill>
                  <a:schemeClr val="tx1"/>
                </a:solidFill>
              </a:rPr>
              <a:t>dalla flora </a:t>
            </a:r>
            <a:r>
              <a:rPr lang="it-IT" sz="2000" b="1" dirty="0">
                <a:solidFill>
                  <a:schemeClr val="tx1"/>
                </a:solidFill>
              </a:rPr>
              <a:t>batterica intestinale</a:t>
            </a:r>
            <a:r>
              <a:rPr lang="it-IT" sz="2000" dirty="0">
                <a:solidFill>
                  <a:schemeClr val="tx1"/>
                </a:solidFill>
              </a:rPr>
              <a:t>. I cataboliti così ottenuti sono </a:t>
            </a:r>
            <a:r>
              <a:rPr lang="it-IT" sz="2000" b="1" dirty="0">
                <a:solidFill>
                  <a:schemeClr val="tx1"/>
                </a:solidFill>
              </a:rPr>
              <a:t>resi biodisponibili per l’organismo </a:t>
            </a:r>
            <a:r>
              <a:rPr lang="it-IT" sz="2000" dirty="0">
                <a:solidFill>
                  <a:schemeClr val="tx1"/>
                </a:solidFill>
              </a:rPr>
              <a:t>ospite (l’uomo).</a:t>
            </a:r>
          </a:p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tx1"/>
                </a:solidFill>
              </a:rPr>
              <a:t>In generale presentano </a:t>
            </a:r>
            <a:r>
              <a:rPr lang="it-IT" sz="2000" b="1" dirty="0">
                <a:solidFill>
                  <a:schemeClr val="tx1"/>
                </a:solidFill>
              </a:rPr>
              <a:t>attività antiproliferative e antiossidanti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5710783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20860E23-4558-4AA9-B819-E3F4E606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CE69FA-CE8E-4987-901A-C1214EBF4CF9}"/>
              </a:ext>
            </a:extLst>
          </p:cNvPr>
          <p:cNvSpPr txBox="1"/>
          <p:nvPr/>
        </p:nvSpPr>
        <p:spPr>
          <a:xfrm>
            <a:off x="4201563" y="476672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Fenoli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25AD12-24E7-40F8-8F0B-FC62B10F80AD}"/>
              </a:ext>
            </a:extLst>
          </p:cNvPr>
          <p:cNvSpPr txBox="1"/>
          <p:nvPr/>
        </p:nvSpPr>
        <p:spPr>
          <a:xfrm>
            <a:off x="5013" y="860514"/>
            <a:ext cx="91028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Esistono diverse classi di composti fenolici nelle piante, identificati sulla base del loro scheletro di base: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Fenoli semplici 							C6;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Acidi </a:t>
            </a:r>
            <a:r>
              <a:rPr lang="it-IT" sz="2000" dirty="0" err="1">
                <a:solidFill>
                  <a:schemeClr val="tx1"/>
                </a:solidFill>
              </a:rPr>
              <a:t>idrossibenzoici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dirty="0" err="1">
                <a:solidFill>
                  <a:schemeClr val="tx1"/>
                </a:solidFill>
              </a:rPr>
              <a:t>Fenil</a:t>
            </a:r>
            <a:r>
              <a:rPr lang="it-IT" sz="2000" dirty="0">
                <a:solidFill>
                  <a:schemeClr val="tx1"/>
                </a:solidFill>
              </a:rPr>
              <a:t>-aldeidi		C6-C1;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Acetofenoni, Acidi </a:t>
            </a:r>
            <a:r>
              <a:rPr lang="it-IT" sz="2000" dirty="0" err="1">
                <a:solidFill>
                  <a:schemeClr val="tx1"/>
                </a:solidFill>
              </a:rPr>
              <a:t>fenilacetici</a:t>
            </a:r>
            <a:r>
              <a:rPr lang="it-IT" sz="2000" dirty="0">
                <a:solidFill>
                  <a:schemeClr val="tx1"/>
                </a:solidFill>
              </a:rPr>
              <a:t>			C6-C2;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Acidi idrossicinnamici, fenilpropanoidi	C6-C3;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Naftochinoni								C6-C4;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Xantoni									C6-C1-C6;</a:t>
            </a:r>
          </a:p>
          <a:p>
            <a:pPr marL="342900" indent="-342900" algn="just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</a:rPr>
              <a:t>Stilbeni</a:t>
            </a:r>
            <a:r>
              <a:rPr lang="it-IT" sz="2000" dirty="0">
                <a:solidFill>
                  <a:schemeClr val="tx1"/>
                </a:solidFill>
              </a:rPr>
              <a:t>, antrachinoni					C6-C2-C6;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Flavonoidi, </a:t>
            </a:r>
            <a:r>
              <a:rPr lang="it-IT" sz="2000" dirty="0" err="1">
                <a:solidFill>
                  <a:schemeClr val="tx1"/>
                </a:solidFill>
              </a:rPr>
              <a:t>isoflavonoidi</a:t>
            </a:r>
            <a:r>
              <a:rPr lang="it-IT" sz="2000" dirty="0">
                <a:solidFill>
                  <a:schemeClr val="tx1"/>
                </a:solidFill>
              </a:rPr>
              <a:t>					C6-C3-C6;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Lignani, </a:t>
            </a:r>
            <a:r>
              <a:rPr lang="it-IT" sz="2000" dirty="0" err="1">
                <a:solidFill>
                  <a:schemeClr val="tx1"/>
                </a:solidFill>
              </a:rPr>
              <a:t>neolignani</a:t>
            </a:r>
            <a:r>
              <a:rPr lang="it-IT" sz="2000" dirty="0">
                <a:solidFill>
                  <a:schemeClr val="tx1"/>
                </a:solidFill>
              </a:rPr>
              <a:t>						(C6-C3)</a:t>
            </a:r>
            <a:r>
              <a:rPr lang="it-IT" sz="2000" baseline="-25000" dirty="0">
                <a:solidFill>
                  <a:schemeClr val="tx1"/>
                </a:solidFill>
              </a:rPr>
              <a:t>2</a:t>
            </a:r>
            <a:r>
              <a:rPr lang="it-IT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</a:rPr>
              <a:t>Biflavonoidi</a:t>
            </a:r>
            <a:r>
              <a:rPr lang="it-IT" sz="2000" dirty="0">
                <a:solidFill>
                  <a:schemeClr val="tx1"/>
                </a:solidFill>
              </a:rPr>
              <a:t>								(C6-C3-C6)</a:t>
            </a:r>
            <a:r>
              <a:rPr lang="it-IT" sz="2000" baseline="-25000" dirty="0">
                <a:solidFill>
                  <a:schemeClr val="tx1"/>
                </a:solidFill>
              </a:rPr>
              <a:t>2</a:t>
            </a:r>
            <a:r>
              <a:rPr lang="it-IT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Lignine									(C6-C3)</a:t>
            </a:r>
            <a:r>
              <a:rPr lang="it-IT" sz="2000" baseline="-25000" dirty="0">
                <a:solidFill>
                  <a:schemeClr val="tx1"/>
                </a:solidFill>
              </a:rPr>
              <a:t>n</a:t>
            </a:r>
            <a:r>
              <a:rPr lang="it-IT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it-IT" sz="2000" dirty="0" err="1">
                <a:solidFill>
                  <a:schemeClr val="tx1"/>
                </a:solidFill>
              </a:rPr>
              <a:t>Catecol</a:t>
            </a:r>
            <a:r>
              <a:rPr lang="it-IT" sz="2000" dirty="0">
                <a:solidFill>
                  <a:schemeClr val="tx1"/>
                </a:solidFill>
              </a:rPr>
              <a:t>-melanine						(C6)</a:t>
            </a:r>
            <a:r>
              <a:rPr lang="it-IT" sz="2000" baseline="-25000" dirty="0">
                <a:solidFill>
                  <a:schemeClr val="tx1"/>
                </a:solidFill>
              </a:rPr>
              <a:t>n</a:t>
            </a:r>
            <a:r>
              <a:rPr lang="it-IT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Tannini condensati 						(C6-C3-C6)</a:t>
            </a:r>
            <a:r>
              <a:rPr lang="it-IT" sz="2000" baseline="-25000" dirty="0">
                <a:solidFill>
                  <a:schemeClr val="tx1"/>
                </a:solidFill>
              </a:rPr>
              <a:t>n</a:t>
            </a:r>
            <a:endParaRPr lang="it-I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8762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20860E23-4558-4AA9-B819-E3F4E606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CE69FA-CE8E-4987-901A-C1214EBF4CF9}"/>
              </a:ext>
            </a:extLst>
          </p:cNvPr>
          <p:cNvSpPr txBox="1"/>
          <p:nvPr/>
        </p:nvSpPr>
        <p:spPr>
          <a:xfrm>
            <a:off x="4201563" y="476672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Fenoli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25AD12-24E7-40F8-8F0B-FC62B10F80AD}"/>
              </a:ext>
            </a:extLst>
          </p:cNvPr>
          <p:cNvSpPr txBox="1"/>
          <p:nvPr/>
        </p:nvSpPr>
        <p:spPr>
          <a:xfrm>
            <a:off x="5013" y="1219488"/>
            <a:ext cx="91028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Alla categoria dei </a:t>
            </a:r>
            <a:r>
              <a:rPr lang="it-IT" sz="2000" b="1" dirty="0">
                <a:solidFill>
                  <a:schemeClr val="tx1"/>
                </a:solidFill>
              </a:rPr>
              <a:t>fenoli semplici </a:t>
            </a:r>
            <a:r>
              <a:rPr lang="it-IT" sz="2000" dirty="0">
                <a:solidFill>
                  <a:schemeClr val="tx1"/>
                </a:solidFill>
              </a:rPr>
              <a:t>appartengono gli </a:t>
            </a:r>
            <a:r>
              <a:rPr lang="it-IT" sz="2000" b="1" dirty="0">
                <a:solidFill>
                  <a:schemeClr val="tx1"/>
                </a:solidFill>
              </a:rPr>
              <a:t>acidi fenolici</a:t>
            </a:r>
            <a:r>
              <a:rPr lang="it-IT" sz="2000" dirty="0">
                <a:solidFill>
                  <a:schemeClr val="tx1"/>
                </a:solidFill>
              </a:rPr>
              <a:t>, le </a:t>
            </a:r>
            <a:r>
              <a:rPr lang="it-IT" sz="2000" b="1" dirty="0">
                <a:solidFill>
                  <a:schemeClr val="tx1"/>
                </a:solidFill>
              </a:rPr>
              <a:t>cumarine</a:t>
            </a:r>
            <a:r>
              <a:rPr lang="it-IT" sz="2000" dirty="0">
                <a:solidFill>
                  <a:schemeClr val="tx1"/>
                </a:solidFill>
              </a:rPr>
              <a:t> e gli </a:t>
            </a:r>
            <a:r>
              <a:rPr lang="it-IT" sz="2000" b="1" dirty="0">
                <a:solidFill>
                  <a:schemeClr val="tx1"/>
                </a:solidFill>
              </a:rPr>
              <a:t>acidi benzoici</a:t>
            </a:r>
            <a:r>
              <a:rPr lang="it-IT" sz="2000" dirty="0">
                <a:solidFill>
                  <a:schemeClr val="tx1"/>
                </a:solidFill>
              </a:rPr>
              <a:t>. La loro </a:t>
            </a:r>
            <a:r>
              <a:rPr lang="it-IT" sz="2000" b="1" dirty="0">
                <a:solidFill>
                  <a:schemeClr val="tx1"/>
                </a:solidFill>
              </a:rPr>
              <a:t>condensazione</a:t>
            </a:r>
            <a:r>
              <a:rPr lang="it-IT" sz="2000" dirty="0">
                <a:solidFill>
                  <a:schemeClr val="tx1"/>
                </a:solidFill>
              </a:rPr>
              <a:t> può dare </a:t>
            </a:r>
            <a:r>
              <a:rPr lang="it-IT" sz="2000" b="1" dirty="0">
                <a:solidFill>
                  <a:schemeClr val="tx1"/>
                </a:solidFill>
              </a:rPr>
              <a:t>origine a polimeri </a:t>
            </a:r>
            <a:r>
              <a:rPr lang="it-IT" sz="2000" dirty="0">
                <a:solidFill>
                  <a:schemeClr val="tx1"/>
                </a:solidFill>
              </a:rPr>
              <a:t>come la lignina; sono ampiamente distribuiti in alimenti e bevande (come l’acido caffeico del caffè).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Alla categoria dei </a:t>
            </a:r>
            <a:r>
              <a:rPr lang="it-IT" sz="2000" b="1" dirty="0">
                <a:solidFill>
                  <a:schemeClr val="tx1"/>
                </a:solidFill>
              </a:rPr>
              <a:t>tannini</a:t>
            </a:r>
            <a:r>
              <a:rPr lang="it-IT" sz="2000" dirty="0">
                <a:solidFill>
                  <a:schemeClr val="tx1"/>
                </a:solidFill>
              </a:rPr>
              <a:t> vi appartengono due categorie: 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- la prima sono i </a:t>
            </a:r>
            <a:r>
              <a:rPr lang="it-IT" sz="2000" b="1" dirty="0">
                <a:solidFill>
                  <a:schemeClr val="tx1"/>
                </a:solidFill>
              </a:rPr>
              <a:t>tannini condensati </a:t>
            </a:r>
            <a:r>
              <a:rPr lang="it-IT" sz="2000" dirty="0">
                <a:solidFill>
                  <a:schemeClr val="tx1"/>
                </a:solidFill>
              </a:rPr>
              <a:t>detti anche </a:t>
            </a:r>
            <a:r>
              <a:rPr lang="it-IT" sz="2000" b="1" dirty="0" err="1">
                <a:solidFill>
                  <a:schemeClr val="tx1"/>
                </a:solidFill>
              </a:rPr>
              <a:t>proantocianidine</a:t>
            </a:r>
            <a:r>
              <a:rPr lang="it-IT" sz="2000" dirty="0">
                <a:solidFill>
                  <a:schemeClr val="tx1"/>
                </a:solidFill>
              </a:rPr>
              <a:t>, poiché per idrolisi con acidi forti danno </a:t>
            </a:r>
            <a:r>
              <a:rPr lang="it-IT" sz="2000" dirty="0" err="1">
                <a:solidFill>
                  <a:schemeClr val="tx1"/>
                </a:solidFill>
              </a:rPr>
              <a:t>antocianidine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- i secondi sono detti </a:t>
            </a:r>
            <a:r>
              <a:rPr lang="it-IT" sz="2000" b="1" dirty="0">
                <a:solidFill>
                  <a:schemeClr val="tx1"/>
                </a:solidFill>
              </a:rPr>
              <a:t>tannini idrolizzabili</a:t>
            </a:r>
            <a:r>
              <a:rPr lang="it-IT" sz="2000" dirty="0">
                <a:solidFill>
                  <a:schemeClr val="tx1"/>
                </a:solidFill>
              </a:rPr>
              <a:t>. Sono </a:t>
            </a:r>
            <a:r>
              <a:rPr lang="it-IT" sz="2000" b="1" dirty="0">
                <a:solidFill>
                  <a:schemeClr val="tx1"/>
                </a:solidFill>
              </a:rPr>
              <a:t>polimeri eterogenei contenenti acidi fenolici </a:t>
            </a:r>
            <a:r>
              <a:rPr lang="it-IT" sz="2000" dirty="0">
                <a:solidFill>
                  <a:schemeClr val="tx1"/>
                </a:solidFill>
              </a:rPr>
              <a:t>(ad es. l’acido Gallico) e </a:t>
            </a:r>
            <a:r>
              <a:rPr lang="it-IT" sz="2000" b="1" dirty="0">
                <a:solidFill>
                  <a:schemeClr val="tx1"/>
                </a:solidFill>
              </a:rPr>
              <a:t>zuccheri semplici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I </a:t>
            </a:r>
            <a:r>
              <a:rPr lang="it-IT" sz="2000" b="1" dirty="0">
                <a:solidFill>
                  <a:schemeClr val="tx1"/>
                </a:solidFill>
              </a:rPr>
              <a:t>flavonoidi</a:t>
            </a:r>
            <a:r>
              <a:rPr lang="it-IT" sz="2000" dirty="0">
                <a:solidFill>
                  <a:schemeClr val="tx1"/>
                </a:solidFill>
              </a:rPr>
              <a:t> costituiscono il più </a:t>
            </a:r>
            <a:r>
              <a:rPr lang="it-IT" sz="2000" b="1" dirty="0">
                <a:solidFill>
                  <a:schemeClr val="tx1"/>
                </a:solidFill>
              </a:rPr>
              <a:t>grande gruppo di fenoli </a:t>
            </a:r>
            <a:r>
              <a:rPr lang="it-IT" sz="2000" dirty="0">
                <a:solidFill>
                  <a:schemeClr val="tx1"/>
                </a:solidFill>
              </a:rPr>
              <a:t>naturali ed hanno tutti come struttura di riferimento il </a:t>
            </a:r>
            <a:r>
              <a:rPr lang="it-IT" sz="2000" dirty="0" err="1">
                <a:solidFill>
                  <a:schemeClr val="tx1"/>
                </a:solidFill>
              </a:rPr>
              <a:t>flavonone</a:t>
            </a:r>
            <a:r>
              <a:rPr lang="it-IT" sz="2000" dirty="0">
                <a:solidFill>
                  <a:schemeClr val="tx1"/>
                </a:solidFill>
              </a:rPr>
              <a:t>. Vengono suddivise in </a:t>
            </a:r>
            <a:r>
              <a:rPr lang="it-IT" sz="2000" b="1" dirty="0">
                <a:solidFill>
                  <a:schemeClr val="tx1"/>
                </a:solidFill>
              </a:rPr>
              <a:t>diverse famiglie</a:t>
            </a:r>
            <a:r>
              <a:rPr lang="it-IT" sz="2000" dirty="0">
                <a:solidFill>
                  <a:schemeClr val="tx1"/>
                </a:solidFill>
              </a:rPr>
              <a:t>: flavonoli, flavoni, isoflavoni, antocianine ed altri.</a:t>
            </a:r>
          </a:p>
        </p:txBody>
      </p:sp>
    </p:spTree>
    <p:extLst>
      <p:ext uri="{BB962C8B-B14F-4D97-AF65-F5344CB8AC3E}">
        <p14:creationId xmlns:p14="http://schemas.microsoft.com/office/powerpoint/2010/main" val="143727388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DCABD098-5322-4A66-8234-5E9C186D3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408089-3D7B-4F61-BF7E-45C4F509C014}"/>
              </a:ext>
            </a:extLst>
          </p:cNvPr>
          <p:cNvSpPr txBox="1"/>
          <p:nvPr/>
        </p:nvSpPr>
        <p:spPr>
          <a:xfrm>
            <a:off x="4014012" y="476672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Flavonoidi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0B6F1ED-5AF9-446C-AA9C-CE282AEFB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1" t="2598" r="3801" b="44178"/>
          <a:stretch/>
        </p:blipFill>
        <p:spPr>
          <a:xfrm>
            <a:off x="35496" y="1484784"/>
            <a:ext cx="9108504" cy="41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8261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DCABD098-5322-4A66-8234-5E9C186D3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408089-3D7B-4F61-BF7E-45C4F509C014}"/>
              </a:ext>
            </a:extLst>
          </p:cNvPr>
          <p:cNvSpPr txBox="1"/>
          <p:nvPr/>
        </p:nvSpPr>
        <p:spPr>
          <a:xfrm>
            <a:off x="4014012" y="476672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Flavonoidi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A0B6F1ED-5AF9-446C-AA9C-CE282AEFB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1" t="2598" r="3801" b="44178"/>
          <a:stretch/>
        </p:blipFill>
        <p:spPr>
          <a:xfrm>
            <a:off x="35496" y="1484784"/>
            <a:ext cx="9108504" cy="4166934"/>
          </a:xfrm>
          <a:prstGeom prst="rect">
            <a:avLst/>
          </a:prstGeom>
        </p:spPr>
      </p:pic>
      <p:pic>
        <p:nvPicPr>
          <p:cNvPr id="6" name="Immagine 5" descr="Immagine che contiene tavolo&#10;&#10;Descrizione generata automaticamente">
            <a:extLst>
              <a:ext uri="{FF2B5EF4-FFF2-40B4-BE49-F238E27FC236}">
                <a16:creationId xmlns:a16="http://schemas.microsoft.com/office/drawing/2014/main" id="{CE9DDD0F-3A7F-4026-8D43-62CAFC1C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" t="54265" r="5154" b="-7489"/>
          <a:stretch/>
        </p:blipFill>
        <p:spPr>
          <a:xfrm>
            <a:off x="35496" y="2132856"/>
            <a:ext cx="9108504" cy="41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9814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20860E23-4558-4AA9-B819-E3F4E606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CE69FA-CE8E-4987-901A-C1214EBF4CF9}"/>
              </a:ext>
            </a:extLst>
          </p:cNvPr>
          <p:cNvSpPr txBox="1"/>
          <p:nvPr/>
        </p:nvSpPr>
        <p:spPr>
          <a:xfrm>
            <a:off x="4014012" y="476672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Flavonoidi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25AD12-24E7-40F8-8F0B-FC62B10F80AD}"/>
              </a:ext>
            </a:extLst>
          </p:cNvPr>
          <p:cNvSpPr txBox="1"/>
          <p:nvPr/>
        </p:nvSpPr>
        <p:spPr>
          <a:xfrm>
            <a:off x="5013" y="1052736"/>
            <a:ext cx="910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Tra i flavonoidi, le </a:t>
            </a:r>
            <a:r>
              <a:rPr lang="it-IT" sz="2000" b="1" dirty="0" err="1">
                <a:solidFill>
                  <a:schemeClr val="tx1"/>
                </a:solidFill>
              </a:rPr>
              <a:t>antocianidine</a:t>
            </a:r>
            <a:r>
              <a:rPr lang="it-IT" sz="2000" dirty="0">
                <a:solidFill>
                  <a:schemeClr val="tx1"/>
                </a:solidFill>
              </a:rPr>
              <a:t>  e i loro </a:t>
            </a:r>
            <a:r>
              <a:rPr lang="it-IT" sz="2000" b="1" dirty="0">
                <a:solidFill>
                  <a:schemeClr val="tx1"/>
                </a:solidFill>
              </a:rPr>
              <a:t>glicosidi</a:t>
            </a:r>
            <a:r>
              <a:rPr lang="it-IT" sz="2000" dirty="0">
                <a:solidFill>
                  <a:schemeClr val="tx1"/>
                </a:solidFill>
              </a:rPr>
              <a:t> (</a:t>
            </a:r>
            <a:r>
              <a:rPr lang="it-IT" sz="2000" b="1" dirty="0">
                <a:solidFill>
                  <a:schemeClr val="tx1"/>
                </a:solidFill>
              </a:rPr>
              <a:t>antocianine</a:t>
            </a:r>
            <a:r>
              <a:rPr lang="it-IT" sz="2000" dirty="0">
                <a:solidFill>
                  <a:schemeClr val="tx1"/>
                </a:solidFill>
              </a:rPr>
              <a:t>) sono particolarmente interessanti.</a:t>
            </a:r>
          </a:p>
        </p:txBody>
      </p:sp>
      <p:pic>
        <p:nvPicPr>
          <p:cNvPr id="5" name="Picture 2">
            <a:hlinkClick r:id="rId3"/>
            <a:extLst>
              <a:ext uri="{FF2B5EF4-FFF2-40B4-BE49-F238E27FC236}">
                <a16:creationId xmlns:a16="http://schemas.microsoft.com/office/drawing/2014/main" id="{C9D2CD15-C6C1-4B12-864E-71834EBB9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01" y="1894830"/>
            <a:ext cx="5086350" cy="209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B56D829-EB51-44EC-A29F-4A2026203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87" y="1844824"/>
            <a:ext cx="137874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4AEEAA5E-F801-4E54-818C-12F8C1580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72151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it-IT" sz="2000" dirty="0">
                <a:solidFill>
                  <a:schemeClr val="tx1"/>
                </a:solidFill>
              </a:rPr>
              <a:t>Sono i </a:t>
            </a:r>
            <a:r>
              <a:rPr lang="it-IT" altLang="it-IT" sz="2000" b="1" dirty="0">
                <a:solidFill>
                  <a:schemeClr val="tx1"/>
                </a:solidFill>
              </a:rPr>
              <a:t>pigmenti responsabili della colorazione dei fiori, foglie e della buccia dei frutti</a:t>
            </a:r>
            <a:r>
              <a:rPr lang="it-IT" altLang="it-IT" sz="2000" dirty="0">
                <a:solidFill>
                  <a:schemeClr val="tx1"/>
                </a:solidFill>
              </a:rPr>
              <a:t>, ma si trovano anche in </a:t>
            </a:r>
            <a:r>
              <a:rPr lang="it-IT" altLang="it-IT" sz="2000" b="1" dirty="0">
                <a:solidFill>
                  <a:schemeClr val="tx1"/>
                </a:solidFill>
              </a:rPr>
              <a:t>altri tessuti </a:t>
            </a:r>
            <a:r>
              <a:rPr lang="it-IT" altLang="it-IT" sz="2000" dirty="0">
                <a:solidFill>
                  <a:schemeClr val="tx1"/>
                </a:solidFill>
              </a:rPr>
              <a:t>come foglie, germogli e radici. Sono in genere idrofile e presenti nella cellula a livello del </a:t>
            </a:r>
            <a:r>
              <a:rPr lang="it-IT" altLang="it-IT" sz="2000" b="1" dirty="0">
                <a:solidFill>
                  <a:schemeClr val="tx1"/>
                </a:solidFill>
              </a:rPr>
              <a:t>vacuolo</a:t>
            </a:r>
            <a:r>
              <a:rPr lang="it-IT" alt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it-IT" altLang="it-IT" sz="2000" dirty="0">
                <a:solidFill>
                  <a:schemeClr val="tx1"/>
                </a:solidFill>
              </a:rPr>
              <a:t>A livello umano, aumentano la </a:t>
            </a:r>
            <a:r>
              <a:rPr lang="it-IT" altLang="it-IT" sz="2000" b="1" dirty="0">
                <a:solidFill>
                  <a:schemeClr val="tx1"/>
                </a:solidFill>
              </a:rPr>
              <a:t>resistenza dei vasi sanguigni</a:t>
            </a:r>
            <a:r>
              <a:rPr lang="it-IT" altLang="it-IT" sz="2000" dirty="0">
                <a:solidFill>
                  <a:schemeClr val="tx1"/>
                </a:solidFill>
              </a:rPr>
              <a:t>, hanno effetti positivi sulla </a:t>
            </a:r>
            <a:r>
              <a:rPr lang="it-IT" altLang="it-IT" sz="2000" b="1" dirty="0">
                <a:solidFill>
                  <a:schemeClr val="tx1"/>
                </a:solidFill>
              </a:rPr>
              <a:t>elasticità della pelle </a:t>
            </a:r>
            <a:r>
              <a:rPr lang="it-IT" altLang="it-IT" sz="2000" dirty="0">
                <a:solidFill>
                  <a:schemeClr val="tx1"/>
                </a:solidFill>
              </a:rPr>
              <a:t>ed anche sul </a:t>
            </a:r>
            <a:r>
              <a:rPr lang="it-IT" altLang="it-IT" sz="2000" b="1" dirty="0">
                <a:solidFill>
                  <a:schemeClr val="tx1"/>
                </a:solidFill>
              </a:rPr>
              <a:t>processo di visione</a:t>
            </a:r>
            <a:r>
              <a:rPr lang="it-IT" altLang="it-IT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it-IT" altLang="it-IT" sz="2000" dirty="0">
                <a:solidFill>
                  <a:schemeClr val="tx1"/>
                </a:solidFill>
              </a:rPr>
              <a:t>Warning pH!!!</a:t>
            </a:r>
          </a:p>
        </p:txBody>
      </p:sp>
    </p:spTree>
    <p:extLst>
      <p:ext uri="{BB962C8B-B14F-4D97-AF65-F5344CB8AC3E}">
        <p14:creationId xmlns:p14="http://schemas.microsoft.com/office/powerpoint/2010/main" val="345644042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20860E23-4558-4AA9-B819-E3F4E606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CE69FA-CE8E-4987-901A-C1214EBF4CF9}"/>
              </a:ext>
            </a:extLst>
          </p:cNvPr>
          <p:cNvSpPr txBox="1"/>
          <p:nvPr/>
        </p:nvSpPr>
        <p:spPr>
          <a:xfrm>
            <a:off x="4014012" y="476672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Flavonoidi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AEEAA5E-F801-4E54-818C-12F8C1580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4744"/>
            <a:ext cx="91439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it-IT" sz="2000" dirty="0">
                <a:solidFill>
                  <a:schemeClr val="tx1"/>
                </a:solidFill>
              </a:rPr>
              <a:t>Appartengono alla categoria dei </a:t>
            </a:r>
            <a:r>
              <a:rPr lang="it-IT" altLang="it-IT" sz="2000" b="1" dirty="0" err="1">
                <a:solidFill>
                  <a:schemeClr val="tx1"/>
                </a:solidFill>
              </a:rPr>
              <a:t>flavanoli</a:t>
            </a:r>
            <a:r>
              <a:rPr lang="it-IT" altLang="it-IT" sz="2000" dirty="0">
                <a:solidFill>
                  <a:schemeClr val="tx1"/>
                </a:solidFill>
              </a:rPr>
              <a:t> diverse molecole note per la loro </a:t>
            </a:r>
            <a:r>
              <a:rPr lang="it-IT" altLang="it-IT" sz="2000" b="1" dirty="0">
                <a:solidFill>
                  <a:schemeClr val="tx1"/>
                </a:solidFill>
              </a:rPr>
              <a:t>attività antiossidante</a:t>
            </a:r>
            <a:r>
              <a:rPr lang="it-IT" altLang="it-IT" sz="2000" dirty="0">
                <a:solidFill>
                  <a:schemeClr val="tx1"/>
                </a:solidFill>
              </a:rPr>
              <a:t> sia diretta che indiretta. Sono derivati della </a:t>
            </a:r>
            <a:r>
              <a:rPr lang="it-IT" altLang="it-IT" sz="2000" b="1" dirty="0">
                <a:solidFill>
                  <a:schemeClr val="tx1"/>
                </a:solidFill>
              </a:rPr>
              <a:t>catechina</a:t>
            </a:r>
            <a:r>
              <a:rPr lang="it-IT" altLang="it-IT" sz="2000" dirty="0">
                <a:solidFill>
                  <a:schemeClr val="tx1"/>
                </a:solidFill>
              </a:rPr>
              <a:t> ed </a:t>
            </a:r>
            <a:r>
              <a:rPr lang="it-IT" altLang="it-IT" sz="2000" b="1" dirty="0" err="1">
                <a:solidFill>
                  <a:schemeClr val="tx1"/>
                </a:solidFill>
              </a:rPr>
              <a:t>epicatechina</a:t>
            </a:r>
            <a:r>
              <a:rPr lang="it-IT" altLang="it-IT" sz="2000" dirty="0">
                <a:solidFill>
                  <a:schemeClr val="tx1"/>
                </a:solidFill>
              </a:rPr>
              <a:t> e possono essere, oltre che </a:t>
            </a:r>
            <a:r>
              <a:rPr lang="it-IT" altLang="it-IT" sz="2000" dirty="0" err="1">
                <a:solidFill>
                  <a:schemeClr val="tx1"/>
                </a:solidFill>
              </a:rPr>
              <a:t>glicosilati</a:t>
            </a:r>
            <a:r>
              <a:rPr lang="it-IT" altLang="it-IT" sz="2000" dirty="0">
                <a:solidFill>
                  <a:schemeClr val="tx1"/>
                </a:solidFill>
              </a:rPr>
              <a:t>, essere esterificati con acido gallico. Mostrano inoltre </a:t>
            </a:r>
            <a:r>
              <a:rPr lang="it-IT" altLang="it-IT" sz="2000" b="1" dirty="0">
                <a:solidFill>
                  <a:schemeClr val="tx1"/>
                </a:solidFill>
              </a:rPr>
              <a:t>attività</a:t>
            </a:r>
            <a:r>
              <a:rPr lang="it-IT" altLang="it-IT" sz="2000" dirty="0">
                <a:solidFill>
                  <a:schemeClr val="tx1"/>
                </a:solidFill>
              </a:rPr>
              <a:t> </a:t>
            </a:r>
            <a:r>
              <a:rPr lang="it-IT" altLang="it-IT" sz="2000" b="1" dirty="0">
                <a:solidFill>
                  <a:schemeClr val="tx1"/>
                </a:solidFill>
              </a:rPr>
              <a:t>epatoprotettiva</a:t>
            </a:r>
            <a:r>
              <a:rPr lang="it-IT" altLang="it-IT" sz="2000" dirty="0">
                <a:solidFill>
                  <a:schemeClr val="tx1"/>
                </a:solidFill>
              </a:rPr>
              <a:t> e </a:t>
            </a:r>
            <a:r>
              <a:rPr lang="it-IT" altLang="it-IT" sz="2000" b="1" dirty="0">
                <a:solidFill>
                  <a:schemeClr val="tx1"/>
                </a:solidFill>
              </a:rPr>
              <a:t>immunostimolante</a:t>
            </a:r>
            <a:r>
              <a:rPr lang="it-IT" altLang="it-IT" sz="20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3078" name="Picture 6" descr="Catechine">
            <a:extLst>
              <a:ext uri="{FF2B5EF4-FFF2-40B4-BE49-F238E27FC236}">
                <a16:creationId xmlns:a16="http://schemas.microsoft.com/office/drawing/2014/main" id="{96F3978A-4931-4213-A967-23D75DA15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0" y="2516406"/>
            <a:ext cx="8174681" cy="344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13972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20860E23-4558-4AA9-B819-E3F4E606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CE69FA-CE8E-4987-901A-C1214EBF4CF9}"/>
              </a:ext>
            </a:extLst>
          </p:cNvPr>
          <p:cNvSpPr txBox="1"/>
          <p:nvPr/>
        </p:nvSpPr>
        <p:spPr>
          <a:xfrm>
            <a:off x="4014012" y="476672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Flavonoidi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25AD12-24E7-40F8-8F0B-FC62B10F80AD}"/>
              </a:ext>
            </a:extLst>
          </p:cNvPr>
          <p:cNvSpPr txBox="1"/>
          <p:nvPr/>
        </p:nvSpPr>
        <p:spPr>
          <a:xfrm>
            <a:off x="5013" y="1052736"/>
            <a:ext cx="9102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Un’altra classe particolarmente di rilievo sono gli </a:t>
            </a:r>
            <a:r>
              <a:rPr lang="it-IT" sz="2000" b="1" dirty="0">
                <a:solidFill>
                  <a:schemeClr val="tx1"/>
                </a:solidFill>
              </a:rPr>
              <a:t>isoflavoni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AEEAA5E-F801-4E54-818C-12F8C1580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91461"/>
            <a:ext cx="573165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it-IT" sz="2000" dirty="0">
                <a:solidFill>
                  <a:schemeClr val="tx1"/>
                </a:solidFill>
              </a:rPr>
              <a:t>Appartengono alla categoria dei </a:t>
            </a:r>
            <a:r>
              <a:rPr lang="it-IT" altLang="it-IT" sz="2000" b="1" dirty="0">
                <a:solidFill>
                  <a:schemeClr val="tx1"/>
                </a:solidFill>
              </a:rPr>
              <a:t>fitoestrogeni</a:t>
            </a:r>
            <a:r>
              <a:rPr lang="it-IT" altLang="it-IT" sz="2000" dirty="0">
                <a:solidFill>
                  <a:schemeClr val="tx1"/>
                </a:solidFill>
              </a:rPr>
              <a:t> in quanto sono </a:t>
            </a:r>
            <a:r>
              <a:rPr lang="it-IT" altLang="it-IT" sz="2000" b="1" dirty="0">
                <a:solidFill>
                  <a:schemeClr val="tx1"/>
                </a:solidFill>
              </a:rPr>
              <a:t>funzionalmente analoghi </a:t>
            </a:r>
            <a:r>
              <a:rPr lang="it-IT" altLang="it-IT" sz="2000" dirty="0">
                <a:solidFill>
                  <a:schemeClr val="tx1"/>
                </a:solidFill>
              </a:rPr>
              <a:t>agli </a:t>
            </a:r>
            <a:r>
              <a:rPr lang="it-IT" altLang="it-IT" sz="2000" b="1" dirty="0">
                <a:solidFill>
                  <a:schemeClr val="tx1"/>
                </a:solidFill>
              </a:rPr>
              <a:t>estrogeni</a:t>
            </a:r>
            <a:r>
              <a:rPr lang="it-IT" altLang="it-IT" sz="2000" dirty="0">
                <a:solidFill>
                  <a:schemeClr val="tx1"/>
                </a:solidFill>
              </a:rPr>
              <a:t> prodotti dall’organismo, ma con una </a:t>
            </a:r>
            <a:r>
              <a:rPr lang="it-IT" altLang="it-IT" sz="2000" b="1" dirty="0">
                <a:solidFill>
                  <a:schemeClr val="tx1"/>
                </a:solidFill>
              </a:rPr>
              <a:t>attività molto inferiore </a:t>
            </a:r>
            <a:r>
              <a:rPr lang="it-IT" altLang="it-IT" sz="2000" dirty="0">
                <a:solidFill>
                  <a:schemeClr val="tx1"/>
                </a:solidFill>
              </a:rPr>
              <a:t>(1000-10000 volte).</a:t>
            </a:r>
          </a:p>
          <a:p>
            <a:pPr algn="just"/>
            <a:endParaRPr lang="it-IT" altLang="it-IT" sz="2000" dirty="0">
              <a:solidFill>
                <a:schemeClr val="tx1"/>
              </a:solidFill>
            </a:endParaRPr>
          </a:p>
          <a:p>
            <a:pPr algn="just"/>
            <a:r>
              <a:rPr lang="it-IT" altLang="it-IT" sz="2000" dirty="0">
                <a:solidFill>
                  <a:schemeClr val="tx1"/>
                </a:solidFill>
              </a:rPr>
              <a:t>Sono abbondanti nella </a:t>
            </a:r>
            <a:r>
              <a:rPr lang="it-IT" altLang="it-IT" sz="2000" b="1" dirty="0">
                <a:solidFill>
                  <a:schemeClr val="tx1"/>
                </a:solidFill>
              </a:rPr>
              <a:t>soia</a:t>
            </a:r>
            <a:r>
              <a:rPr lang="it-IT" altLang="it-IT" sz="2000" dirty="0">
                <a:solidFill>
                  <a:schemeClr val="tx1"/>
                </a:solidFill>
              </a:rPr>
              <a:t>, nei suoi derivati, ma anche in altre </a:t>
            </a:r>
            <a:r>
              <a:rPr lang="it-IT" altLang="it-IT" sz="2000" b="1" dirty="0">
                <a:solidFill>
                  <a:schemeClr val="tx1"/>
                </a:solidFill>
              </a:rPr>
              <a:t>leguminose</a:t>
            </a:r>
            <a:r>
              <a:rPr lang="it-IT" altLang="it-IT" sz="2000" dirty="0">
                <a:solidFill>
                  <a:schemeClr val="tx1"/>
                </a:solidFill>
              </a:rPr>
              <a:t> come </a:t>
            </a:r>
            <a:r>
              <a:rPr lang="it-IT" altLang="it-IT" sz="2000" b="1" dirty="0">
                <a:solidFill>
                  <a:schemeClr val="tx1"/>
                </a:solidFill>
              </a:rPr>
              <a:t>fagioli</a:t>
            </a:r>
            <a:r>
              <a:rPr lang="it-IT" altLang="it-IT" sz="2000" dirty="0">
                <a:solidFill>
                  <a:schemeClr val="tx1"/>
                </a:solidFill>
              </a:rPr>
              <a:t>, </a:t>
            </a:r>
            <a:r>
              <a:rPr lang="it-IT" altLang="it-IT" sz="2000" b="1" dirty="0">
                <a:solidFill>
                  <a:schemeClr val="tx1"/>
                </a:solidFill>
              </a:rPr>
              <a:t>piselli</a:t>
            </a:r>
            <a:r>
              <a:rPr lang="it-IT" altLang="it-IT" sz="2000" dirty="0">
                <a:solidFill>
                  <a:schemeClr val="tx1"/>
                </a:solidFill>
              </a:rPr>
              <a:t>, </a:t>
            </a:r>
            <a:r>
              <a:rPr lang="it-IT" altLang="it-IT" sz="2000" b="1" dirty="0">
                <a:solidFill>
                  <a:schemeClr val="tx1"/>
                </a:solidFill>
              </a:rPr>
              <a:t>fave</a:t>
            </a:r>
            <a:r>
              <a:rPr lang="it-IT" altLang="it-IT" sz="2000" dirty="0">
                <a:solidFill>
                  <a:schemeClr val="tx1"/>
                </a:solidFill>
              </a:rPr>
              <a:t>, </a:t>
            </a:r>
            <a:r>
              <a:rPr lang="it-IT" altLang="it-IT" sz="2000" b="1" dirty="0">
                <a:solidFill>
                  <a:schemeClr val="tx1"/>
                </a:solidFill>
              </a:rPr>
              <a:t>ceci</a:t>
            </a:r>
            <a:r>
              <a:rPr lang="it-IT" altLang="it-IT" sz="2000" dirty="0">
                <a:solidFill>
                  <a:schemeClr val="tx1"/>
                </a:solidFill>
              </a:rPr>
              <a:t> e nei </a:t>
            </a:r>
            <a:r>
              <a:rPr lang="it-IT" altLang="it-IT" sz="2000" b="1" dirty="0">
                <a:solidFill>
                  <a:schemeClr val="tx1"/>
                </a:solidFill>
              </a:rPr>
              <a:t>cereali integrali</a:t>
            </a:r>
            <a:r>
              <a:rPr lang="it-IT" altLang="it-IT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482D949-FAA6-4E21-8056-525626B8B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3601" r="19551" b="17800"/>
          <a:stretch/>
        </p:blipFill>
        <p:spPr>
          <a:xfrm>
            <a:off x="5731651" y="1466453"/>
            <a:ext cx="3312368" cy="2536032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219DABAD-8010-4991-A6F2-F0215D305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6127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it-IT" sz="2000" dirty="0">
                <a:solidFill>
                  <a:schemeClr val="tx1"/>
                </a:solidFill>
              </a:rPr>
              <a:t>Sono generalmente </a:t>
            </a:r>
            <a:r>
              <a:rPr lang="it-IT" altLang="it-IT" sz="2000" b="1" dirty="0" err="1">
                <a:solidFill>
                  <a:schemeClr val="tx1"/>
                </a:solidFill>
              </a:rPr>
              <a:t>glicosilati</a:t>
            </a:r>
            <a:r>
              <a:rPr lang="it-IT" altLang="it-IT" sz="2000" dirty="0">
                <a:solidFill>
                  <a:schemeClr val="tx1"/>
                </a:solidFill>
              </a:rPr>
              <a:t> e sono </a:t>
            </a:r>
            <a:r>
              <a:rPr lang="it-IT" altLang="it-IT" sz="2000" b="1" dirty="0">
                <a:solidFill>
                  <a:schemeClr val="tx1"/>
                </a:solidFill>
              </a:rPr>
              <a:t>resi biodisponibili </a:t>
            </a:r>
            <a:r>
              <a:rPr lang="it-IT" altLang="it-IT" sz="2000" dirty="0">
                <a:solidFill>
                  <a:schemeClr val="tx1"/>
                </a:solidFill>
              </a:rPr>
              <a:t>dall’attività di alcuni </a:t>
            </a:r>
            <a:r>
              <a:rPr lang="it-IT" altLang="it-IT" sz="2000" b="1" dirty="0">
                <a:solidFill>
                  <a:schemeClr val="tx1"/>
                </a:solidFill>
              </a:rPr>
              <a:t>generi batterici </a:t>
            </a:r>
            <a:r>
              <a:rPr lang="it-IT" altLang="it-IT" sz="2000" dirty="0">
                <a:solidFill>
                  <a:schemeClr val="tx1"/>
                </a:solidFill>
              </a:rPr>
              <a:t>commensali quali </a:t>
            </a:r>
            <a:r>
              <a:rPr lang="it-IT" altLang="it-IT" sz="2000" i="1" dirty="0" err="1">
                <a:solidFill>
                  <a:schemeClr val="tx1"/>
                </a:solidFill>
              </a:rPr>
              <a:t>Bifidobacterium</a:t>
            </a:r>
            <a:r>
              <a:rPr lang="it-IT" altLang="it-IT" sz="2000" dirty="0">
                <a:solidFill>
                  <a:schemeClr val="tx1"/>
                </a:solidFill>
              </a:rPr>
              <a:t> e </a:t>
            </a:r>
            <a:r>
              <a:rPr lang="it-IT" altLang="it-IT" sz="2000" i="1" dirty="0">
                <a:solidFill>
                  <a:schemeClr val="tx1"/>
                </a:solidFill>
              </a:rPr>
              <a:t>Lactobacillus</a:t>
            </a:r>
            <a:r>
              <a:rPr lang="it-IT" altLang="it-IT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4094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">
            <a:extLst>
              <a:ext uri="{FF2B5EF4-FFF2-40B4-BE49-F238E27FC236}">
                <a16:creationId xmlns:a16="http://schemas.microsoft.com/office/drawing/2014/main" id="{A11D05B7-EB84-42F4-8005-23262AF48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BAF7AB-7505-4667-AAFE-4A934587BC56}"/>
              </a:ext>
            </a:extLst>
          </p:cNvPr>
          <p:cNvSpPr txBox="1"/>
          <p:nvPr/>
        </p:nvSpPr>
        <p:spPr>
          <a:xfrm>
            <a:off x="3209292" y="476672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Fattori endogeni ed esogeni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C77485-EFEA-4050-B8FE-AB2FBF5D248B}"/>
              </a:ext>
            </a:extLst>
          </p:cNvPr>
          <p:cNvSpPr txBox="1"/>
          <p:nvPr/>
        </p:nvSpPr>
        <p:spPr>
          <a:xfrm>
            <a:off x="3366381" y="1556792"/>
            <a:ext cx="241123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Fattori endogeni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4BB22F79-3945-4A36-8932-3E3BEF44045E}"/>
              </a:ext>
            </a:extLst>
          </p:cNvPr>
          <p:cNvCxnSpPr/>
          <p:nvPr/>
        </p:nvCxnSpPr>
        <p:spPr bwMode="auto">
          <a:xfrm>
            <a:off x="5777619" y="2018457"/>
            <a:ext cx="738597" cy="76247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FFF8CB5-EA06-427A-87F4-7912D106F071}"/>
              </a:ext>
            </a:extLst>
          </p:cNvPr>
          <p:cNvCxnSpPr>
            <a:cxnSpLocks/>
          </p:cNvCxnSpPr>
          <p:nvPr/>
        </p:nvCxnSpPr>
        <p:spPr bwMode="auto">
          <a:xfrm flipH="1">
            <a:off x="2644376" y="1998076"/>
            <a:ext cx="738597" cy="76247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9F97CD-0711-49E1-A345-BCEE5F079289}"/>
              </a:ext>
            </a:extLst>
          </p:cNvPr>
          <p:cNvSpPr txBox="1"/>
          <p:nvPr/>
        </p:nvSpPr>
        <p:spPr>
          <a:xfrm>
            <a:off x="6156153" y="1997332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dirty="0">
                <a:solidFill>
                  <a:schemeClr val="tx1"/>
                </a:solidFill>
              </a:rPr>
              <a:t>Non genetici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C6F525-4AF2-4A7E-B71A-87828F735453}"/>
              </a:ext>
            </a:extLst>
          </p:cNvPr>
          <p:cNvSpPr txBox="1"/>
          <p:nvPr/>
        </p:nvSpPr>
        <p:spPr>
          <a:xfrm>
            <a:off x="1619672" y="1998076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dirty="0">
                <a:solidFill>
                  <a:schemeClr val="tx1"/>
                </a:solidFill>
              </a:rPr>
              <a:t>Genetici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F15C93-3677-4575-B1F8-74E7C36CF47D}"/>
              </a:ext>
            </a:extLst>
          </p:cNvPr>
          <p:cNvSpPr txBox="1"/>
          <p:nvPr/>
        </p:nvSpPr>
        <p:spPr>
          <a:xfrm>
            <a:off x="4857019" y="2802053"/>
            <a:ext cx="42869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Età (piante pluriennali),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GB" sz="2000" dirty="0" err="1">
                <a:solidFill>
                  <a:schemeClr val="tx1"/>
                </a:solidFill>
              </a:rPr>
              <a:t>Stadio</a:t>
            </a:r>
            <a:r>
              <a:rPr lang="en-GB" sz="2000" dirty="0">
                <a:solidFill>
                  <a:schemeClr val="tx1"/>
                </a:solidFill>
              </a:rPr>
              <a:t> di </a:t>
            </a:r>
            <a:r>
              <a:rPr lang="en-GB" sz="2000" dirty="0" err="1">
                <a:solidFill>
                  <a:schemeClr val="tx1"/>
                </a:solidFill>
              </a:rPr>
              <a:t>sviluppo</a:t>
            </a:r>
            <a:r>
              <a:rPr lang="en-GB" sz="2000" dirty="0">
                <a:solidFill>
                  <a:schemeClr val="tx1"/>
                </a:solidFill>
              </a:rPr>
              <a:t> (o </a:t>
            </a:r>
            <a:r>
              <a:rPr lang="en-GB" sz="2000" dirty="0" err="1">
                <a:solidFill>
                  <a:schemeClr val="tx1"/>
                </a:solidFill>
              </a:rPr>
              <a:t>ontogenico</a:t>
            </a:r>
            <a:r>
              <a:rPr lang="en-GB" sz="2000" dirty="0">
                <a:solidFill>
                  <a:schemeClr val="tx1"/>
                </a:solidFill>
              </a:rPr>
              <a:t>)</a:t>
            </a:r>
          </a:p>
          <a:p>
            <a:pPr marL="342900" indent="-342900" algn="just">
              <a:buFontTx/>
              <a:buChar char="-"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endParaRPr lang="en-GB" sz="2000" dirty="0">
              <a:solidFill>
                <a:schemeClr val="tx1"/>
              </a:solidFill>
            </a:endParaRPr>
          </a:p>
          <a:p>
            <a:pPr algn="just"/>
            <a:endParaRPr lang="en-GB" sz="2000" dirty="0">
              <a:solidFill>
                <a:schemeClr val="tx1"/>
              </a:solidFill>
            </a:endParaRPr>
          </a:p>
          <a:p>
            <a:pPr algn="just"/>
            <a:r>
              <a:rPr lang="en-GB" sz="2000" dirty="0" err="1">
                <a:solidFill>
                  <a:schemeClr val="tx1"/>
                </a:solidFill>
              </a:rPr>
              <a:t>Sono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importanti</a:t>
            </a:r>
            <a:r>
              <a:rPr lang="en-GB" sz="2000" dirty="0">
                <a:solidFill>
                  <a:schemeClr val="tx1"/>
                </a:solidFill>
              </a:rPr>
              <a:t> le </a:t>
            </a:r>
            <a:r>
              <a:rPr lang="en-GB" sz="2000" dirty="0" err="1">
                <a:solidFill>
                  <a:schemeClr val="tx1"/>
                </a:solidFill>
              </a:rPr>
              <a:t>differenze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tra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ciclo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vegetativo</a:t>
            </a:r>
            <a:r>
              <a:rPr lang="en-GB" sz="2000" dirty="0">
                <a:solidFill>
                  <a:schemeClr val="tx1"/>
                </a:solidFill>
              </a:rPr>
              <a:t> e </a:t>
            </a:r>
            <a:r>
              <a:rPr lang="en-GB" sz="2000" dirty="0" err="1">
                <a:solidFill>
                  <a:schemeClr val="tx1"/>
                </a:solidFill>
              </a:rPr>
              <a:t>ciclo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riproduttivo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273B0DF-0C54-4A68-860C-97E651D9E386}"/>
              </a:ext>
            </a:extLst>
          </p:cNvPr>
          <p:cNvCxnSpPr>
            <a:cxnSpLocks/>
          </p:cNvCxnSpPr>
          <p:nvPr/>
        </p:nvCxnSpPr>
        <p:spPr bwMode="auto">
          <a:xfrm flipH="1">
            <a:off x="6982761" y="4005064"/>
            <a:ext cx="1" cy="5276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4919A83-BCC9-40D5-95FD-1C8731BC9083}"/>
              </a:ext>
            </a:extLst>
          </p:cNvPr>
          <p:cNvSpPr txBox="1"/>
          <p:nvPr/>
        </p:nvSpPr>
        <p:spPr>
          <a:xfrm>
            <a:off x="500885" y="2837725"/>
            <a:ext cx="42869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000" dirty="0">
                <a:solidFill>
                  <a:schemeClr val="tx1"/>
                </a:solidFill>
              </a:rPr>
              <a:t>Selezione,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GB" sz="2000" dirty="0" err="1">
                <a:solidFill>
                  <a:schemeClr val="tx1"/>
                </a:solidFill>
              </a:rPr>
              <a:t>Ibridizzazione</a:t>
            </a:r>
            <a:r>
              <a:rPr lang="en-GB" sz="2000" dirty="0">
                <a:solidFill>
                  <a:schemeClr val="tx1"/>
                </a:solidFill>
              </a:rPr>
              <a:t>,</a:t>
            </a:r>
          </a:p>
          <a:p>
            <a:pPr marL="342900" indent="-342900" algn="just">
              <a:buFontTx/>
              <a:buChar char="-"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GB" sz="2000" dirty="0" err="1">
                <a:solidFill>
                  <a:schemeClr val="tx1"/>
                </a:solidFill>
              </a:rPr>
              <a:t>Mutazione</a:t>
            </a:r>
            <a:r>
              <a:rPr lang="en-GB" sz="2000" dirty="0">
                <a:solidFill>
                  <a:schemeClr val="tx1"/>
                </a:solidFill>
              </a:rPr>
              <a:t>,</a:t>
            </a:r>
          </a:p>
          <a:p>
            <a:pPr marL="342900" indent="-342900" algn="just">
              <a:buFontTx/>
              <a:buChar char="-"/>
            </a:pPr>
            <a:endParaRPr lang="en-GB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GB" sz="2000" dirty="0" err="1">
                <a:solidFill>
                  <a:schemeClr val="tx1"/>
                </a:solidFill>
              </a:rPr>
              <a:t>Poliploidia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385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20860E23-4558-4AA9-B819-E3F4E606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CE69FA-CE8E-4987-901A-C1214EBF4CF9}"/>
              </a:ext>
            </a:extLst>
          </p:cNvPr>
          <p:cNvSpPr txBox="1"/>
          <p:nvPr/>
        </p:nvSpPr>
        <p:spPr>
          <a:xfrm>
            <a:off x="4156039" y="476672"/>
            <a:ext cx="83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Tannini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AEEAA5E-F801-4E54-818C-12F8C1580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91461"/>
            <a:ext cx="573165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it-IT" sz="2000" dirty="0">
                <a:solidFill>
                  <a:schemeClr val="tx1"/>
                </a:solidFill>
              </a:rPr>
              <a:t>I </a:t>
            </a:r>
            <a:r>
              <a:rPr lang="it-IT" altLang="it-IT" sz="2000" b="1" dirty="0">
                <a:solidFill>
                  <a:schemeClr val="tx1"/>
                </a:solidFill>
              </a:rPr>
              <a:t>tannini</a:t>
            </a:r>
            <a:r>
              <a:rPr lang="it-IT" altLang="it-IT" sz="2000" dirty="0">
                <a:solidFill>
                  <a:schemeClr val="tx1"/>
                </a:solidFill>
              </a:rPr>
              <a:t> sono associati ai tessuti legnosi, dove svolgono </a:t>
            </a:r>
            <a:r>
              <a:rPr lang="it-IT" altLang="it-IT" sz="2000" b="1" dirty="0">
                <a:solidFill>
                  <a:schemeClr val="tx1"/>
                </a:solidFill>
              </a:rPr>
              <a:t>azione repellente </a:t>
            </a:r>
            <a:r>
              <a:rPr lang="it-IT" altLang="it-IT" sz="2000" dirty="0">
                <a:solidFill>
                  <a:schemeClr val="tx1"/>
                </a:solidFill>
              </a:rPr>
              <a:t>sia nei confronti di predatori che di parassiti grazie alla </a:t>
            </a:r>
            <a:r>
              <a:rPr lang="it-IT" altLang="it-IT" sz="2000" b="1" dirty="0">
                <a:solidFill>
                  <a:schemeClr val="tx1"/>
                </a:solidFill>
              </a:rPr>
              <a:t>capacità astringente</a:t>
            </a:r>
            <a:r>
              <a:rPr lang="it-IT" altLang="it-IT" sz="2000" dirty="0">
                <a:solidFill>
                  <a:schemeClr val="tx1"/>
                </a:solidFill>
              </a:rPr>
              <a:t>, che causa la precipitazione delle proteine salivari. Mostrano inoltre capacità di </a:t>
            </a:r>
            <a:r>
              <a:rPr lang="it-IT" altLang="it-IT" sz="2000" b="1" dirty="0">
                <a:solidFill>
                  <a:schemeClr val="tx1"/>
                </a:solidFill>
              </a:rPr>
              <a:t>isolare le piante dagli agenti atmosferici</a:t>
            </a:r>
            <a:r>
              <a:rPr lang="it-IT" altLang="it-IT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219DABAD-8010-4991-A6F2-F0215D305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33056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it-IT" sz="2000" dirty="0">
                <a:solidFill>
                  <a:schemeClr val="tx1"/>
                </a:solidFill>
              </a:rPr>
              <a:t>Dal punto di vista dell’uomo possiedono ulteriori </a:t>
            </a:r>
            <a:r>
              <a:rPr lang="it-IT" altLang="it-IT" sz="2000" b="1" dirty="0">
                <a:solidFill>
                  <a:schemeClr val="tx1"/>
                </a:solidFill>
              </a:rPr>
              <a:t>effetti farmacologici </a:t>
            </a:r>
            <a:r>
              <a:rPr lang="it-IT" altLang="it-IT" sz="2000" dirty="0">
                <a:solidFill>
                  <a:schemeClr val="tx1"/>
                </a:solidFill>
              </a:rPr>
              <a:t>interessanti, quali proprietà </a:t>
            </a:r>
            <a:r>
              <a:rPr lang="it-IT" altLang="it-IT" sz="2000" b="1" dirty="0">
                <a:solidFill>
                  <a:schemeClr val="tx1"/>
                </a:solidFill>
              </a:rPr>
              <a:t>antisettiche</a:t>
            </a:r>
            <a:r>
              <a:rPr lang="it-IT" altLang="it-IT" sz="2000" dirty="0">
                <a:solidFill>
                  <a:schemeClr val="tx1"/>
                </a:solidFill>
              </a:rPr>
              <a:t>, </a:t>
            </a:r>
            <a:r>
              <a:rPr lang="it-IT" altLang="it-IT" sz="2000" b="1" dirty="0">
                <a:solidFill>
                  <a:schemeClr val="tx1"/>
                </a:solidFill>
              </a:rPr>
              <a:t>emostatiche</a:t>
            </a:r>
            <a:r>
              <a:rPr lang="it-IT" altLang="it-IT" sz="2000" dirty="0">
                <a:solidFill>
                  <a:schemeClr val="tx1"/>
                </a:solidFill>
              </a:rPr>
              <a:t> e possono fungere da </a:t>
            </a:r>
            <a:r>
              <a:rPr lang="it-IT" altLang="it-IT" sz="2000" b="1" dirty="0">
                <a:solidFill>
                  <a:schemeClr val="tx1"/>
                </a:solidFill>
              </a:rPr>
              <a:t>antidoti per alcaloidi</a:t>
            </a:r>
            <a:r>
              <a:rPr lang="it-IT" altLang="it-IT" sz="20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C77C2B7-A73C-45A9-8F88-EFD5D4C10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04" y="1700808"/>
            <a:ext cx="2751262" cy="151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948298-891A-4B91-985F-3A11641BF90D}"/>
              </a:ext>
            </a:extLst>
          </p:cNvPr>
          <p:cNvSpPr txBox="1"/>
          <p:nvPr/>
        </p:nvSpPr>
        <p:spPr>
          <a:xfrm>
            <a:off x="6680750" y="3271729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Acido tannico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8478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20860E23-4558-4AA9-B819-E3F4E606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CE69FA-CE8E-4987-901A-C1214EBF4CF9}"/>
              </a:ext>
            </a:extLst>
          </p:cNvPr>
          <p:cNvSpPr txBox="1"/>
          <p:nvPr/>
        </p:nvSpPr>
        <p:spPr>
          <a:xfrm>
            <a:off x="4093362" y="476672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Glicosidi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AEEAA5E-F801-4E54-818C-12F8C1580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9146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altLang="it-IT" sz="2000" dirty="0">
                <a:solidFill>
                  <a:schemeClr val="tx1"/>
                </a:solidFill>
              </a:rPr>
              <a:t>Molti </a:t>
            </a:r>
            <a:r>
              <a:rPr lang="it-IT" altLang="it-IT" sz="2000" b="1" dirty="0">
                <a:solidFill>
                  <a:schemeClr val="tx1"/>
                </a:solidFill>
              </a:rPr>
              <a:t>metaboliti secondari </a:t>
            </a:r>
            <a:r>
              <a:rPr lang="it-IT" altLang="it-IT" sz="2000" dirty="0">
                <a:solidFill>
                  <a:schemeClr val="tx1"/>
                </a:solidFill>
              </a:rPr>
              <a:t>sono </a:t>
            </a:r>
            <a:r>
              <a:rPr lang="it-IT" altLang="it-IT" sz="2000" b="1" dirty="0">
                <a:solidFill>
                  <a:schemeClr val="tx1"/>
                </a:solidFill>
              </a:rPr>
              <a:t>presenti</a:t>
            </a:r>
            <a:r>
              <a:rPr lang="it-IT" altLang="it-IT" sz="2000" dirty="0">
                <a:solidFill>
                  <a:schemeClr val="tx1"/>
                </a:solidFill>
              </a:rPr>
              <a:t> in natura sotto forma di </a:t>
            </a:r>
            <a:r>
              <a:rPr lang="it-IT" altLang="it-IT" sz="2000" b="1" dirty="0">
                <a:solidFill>
                  <a:schemeClr val="tx1"/>
                </a:solidFill>
              </a:rPr>
              <a:t>glicosidi</a:t>
            </a:r>
            <a:r>
              <a:rPr lang="it-IT" altLang="it-IT" sz="2000" dirty="0">
                <a:solidFill>
                  <a:schemeClr val="tx1"/>
                </a:solidFill>
              </a:rPr>
              <a:t>, ovvero con </a:t>
            </a:r>
            <a:r>
              <a:rPr lang="it-IT" altLang="it-IT" sz="2000" b="1" dirty="0">
                <a:solidFill>
                  <a:schemeClr val="tx1"/>
                </a:solidFill>
              </a:rPr>
              <a:t>un carboidrato legato al metabolita</a:t>
            </a:r>
            <a:r>
              <a:rPr lang="it-IT" altLang="it-IT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720D1B4-D82F-4CDF-B291-710182AA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06749"/>
            <a:ext cx="20955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96CDEE-7AF3-486D-9792-CEF8117D7339}"/>
              </a:ext>
            </a:extLst>
          </p:cNvPr>
          <p:cNvSpPr txBox="1"/>
          <p:nvPr/>
        </p:nvSpPr>
        <p:spPr>
          <a:xfrm>
            <a:off x="6902285" y="378904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dirty="0" err="1">
                <a:solidFill>
                  <a:schemeClr val="tx1"/>
                </a:solidFill>
              </a:rPr>
              <a:t>Glucovanillina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66ADDC-DDFF-40D4-B4B7-47109FE6EF06}"/>
              </a:ext>
            </a:extLst>
          </p:cNvPr>
          <p:cNvSpPr txBox="1"/>
          <p:nvPr/>
        </p:nvSpPr>
        <p:spPr>
          <a:xfrm>
            <a:off x="9236" y="2583697"/>
            <a:ext cx="6660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 </a:t>
            </a:r>
            <a:r>
              <a:rPr lang="it-IT" sz="2000" b="1" dirty="0">
                <a:solidFill>
                  <a:schemeClr val="tx1"/>
                </a:solidFill>
              </a:rPr>
              <a:t>glicosidi</a:t>
            </a:r>
            <a:r>
              <a:rPr lang="it-IT" sz="2000" dirty="0">
                <a:solidFill>
                  <a:schemeClr val="tx1"/>
                </a:solidFill>
              </a:rPr>
              <a:t>, rispetto alle corrispettive molecole prive di carboidrato (chiamate </a:t>
            </a:r>
            <a:r>
              <a:rPr lang="it-IT" sz="2000" dirty="0" err="1">
                <a:solidFill>
                  <a:schemeClr val="tx1"/>
                </a:solidFill>
              </a:rPr>
              <a:t>agliconi</a:t>
            </a:r>
            <a:r>
              <a:rPr lang="it-IT" sz="2000" dirty="0">
                <a:solidFill>
                  <a:schemeClr val="tx1"/>
                </a:solidFill>
              </a:rPr>
              <a:t>), presentano una </a:t>
            </a:r>
            <a:r>
              <a:rPr lang="it-IT" sz="2000" b="1" dirty="0">
                <a:solidFill>
                  <a:schemeClr val="tx1"/>
                </a:solidFill>
              </a:rPr>
              <a:t>maggiore solubilità in acqua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b="1" dirty="0">
                <a:solidFill>
                  <a:schemeClr val="tx1"/>
                </a:solidFill>
              </a:rPr>
              <a:t>biodisponibilità</a:t>
            </a:r>
            <a:r>
              <a:rPr lang="it-IT" sz="2000" dirty="0">
                <a:solidFill>
                  <a:schemeClr val="tx1"/>
                </a:solidFill>
              </a:rPr>
              <a:t> e, soprattutto, </a:t>
            </a:r>
            <a:r>
              <a:rPr lang="it-IT" sz="2000" b="1" dirty="0">
                <a:solidFill>
                  <a:schemeClr val="tx1"/>
                </a:solidFill>
              </a:rPr>
              <a:t>stabilità</a:t>
            </a:r>
            <a:r>
              <a:rPr lang="it-IT" sz="2000" dirty="0">
                <a:solidFill>
                  <a:schemeClr val="tx1"/>
                </a:solidFill>
              </a:rPr>
              <a:t>. 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200C8F0-5B35-4DB1-8068-083AFCCF2670}"/>
              </a:ext>
            </a:extLst>
          </p:cNvPr>
          <p:cNvSpPr txBox="1"/>
          <p:nvPr/>
        </p:nvSpPr>
        <p:spPr>
          <a:xfrm>
            <a:off x="22238" y="4337809"/>
            <a:ext cx="91217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Molte </a:t>
            </a:r>
            <a:r>
              <a:rPr lang="it-IT" sz="2000" b="1" dirty="0">
                <a:solidFill>
                  <a:schemeClr val="tx1"/>
                </a:solidFill>
              </a:rPr>
              <a:t>molecole altamente reattive </a:t>
            </a:r>
            <a:r>
              <a:rPr lang="it-IT" sz="2000" dirty="0">
                <a:solidFill>
                  <a:schemeClr val="tx1"/>
                </a:solidFill>
              </a:rPr>
              <a:t>sono </a:t>
            </a:r>
            <a:r>
              <a:rPr lang="it-IT" sz="2000" b="1" dirty="0">
                <a:solidFill>
                  <a:schemeClr val="tx1"/>
                </a:solidFill>
              </a:rPr>
              <a:t>"conservate" sotto forma di glucosidi</a:t>
            </a:r>
            <a:r>
              <a:rPr lang="it-IT" sz="2000" dirty="0">
                <a:solidFill>
                  <a:schemeClr val="tx1"/>
                </a:solidFill>
              </a:rPr>
              <a:t>, ma in seguito a stimoli esterni/interni, vengono </a:t>
            </a:r>
            <a:r>
              <a:rPr lang="it-IT" sz="2000" b="1" dirty="0">
                <a:solidFill>
                  <a:schemeClr val="tx1"/>
                </a:solidFill>
              </a:rPr>
              <a:t>idrolizzate da enzimi che rendono la molecola attiva</a:t>
            </a:r>
            <a:r>
              <a:rPr lang="it-IT" sz="2000" dirty="0">
                <a:solidFill>
                  <a:schemeClr val="tx1"/>
                </a:solidFill>
              </a:rPr>
              <a:t>. Un esempio sono i </a:t>
            </a:r>
            <a:r>
              <a:rPr lang="it-IT" sz="2000" b="1" dirty="0" err="1">
                <a:solidFill>
                  <a:schemeClr val="tx1"/>
                </a:solidFill>
              </a:rPr>
              <a:t>glucosinolati</a:t>
            </a:r>
            <a:r>
              <a:rPr lang="it-IT" sz="2000" dirty="0">
                <a:solidFill>
                  <a:schemeClr val="tx1"/>
                </a:solidFill>
              </a:rPr>
              <a:t> delle brassicacee che </a:t>
            </a:r>
            <a:r>
              <a:rPr lang="it-IT" sz="2000" b="1" dirty="0">
                <a:solidFill>
                  <a:schemeClr val="tx1"/>
                </a:solidFill>
              </a:rPr>
              <a:t>rilasciano molecole volatili </a:t>
            </a:r>
            <a:r>
              <a:rPr lang="it-IT" sz="2000" dirty="0">
                <a:solidFill>
                  <a:schemeClr val="tx1"/>
                </a:solidFill>
              </a:rPr>
              <a:t>in seguito a </a:t>
            </a:r>
            <a:r>
              <a:rPr lang="it-IT" sz="2000" b="1" dirty="0">
                <a:solidFill>
                  <a:schemeClr val="tx1"/>
                </a:solidFill>
              </a:rPr>
              <a:t>danni meccanici ai tessuti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2987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">
            <a:extLst>
              <a:ext uri="{FF2B5EF4-FFF2-40B4-BE49-F238E27FC236}">
                <a16:creationId xmlns:a16="http://schemas.microsoft.com/office/drawing/2014/main" id="{20860E23-4558-4AA9-B819-E3F4E6069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CE69FA-CE8E-4987-901A-C1214EBF4CF9}"/>
              </a:ext>
            </a:extLst>
          </p:cNvPr>
          <p:cNvSpPr txBox="1"/>
          <p:nvPr/>
        </p:nvSpPr>
        <p:spPr>
          <a:xfrm>
            <a:off x="4093362" y="476672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Glicosidi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200C8F0-5B35-4DB1-8068-083AFCCF2670}"/>
              </a:ext>
            </a:extLst>
          </p:cNvPr>
          <p:cNvSpPr txBox="1"/>
          <p:nvPr/>
        </p:nvSpPr>
        <p:spPr>
          <a:xfrm>
            <a:off x="22239" y="932522"/>
            <a:ext cx="912176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 </a:t>
            </a:r>
            <a:r>
              <a:rPr lang="it-IT" sz="2000" b="1" dirty="0">
                <a:solidFill>
                  <a:schemeClr val="tx1"/>
                </a:solidFill>
              </a:rPr>
              <a:t>glicosidi</a:t>
            </a:r>
            <a:r>
              <a:rPr lang="it-IT" sz="2000" dirty="0">
                <a:solidFill>
                  <a:schemeClr val="tx1"/>
                </a:solidFill>
              </a:rPr>
              <a:t> possono essere </a:t>
            </a:r>
            <a:r>
              <a:rPr lang="it-IT" sz="2000" b="1" dirty="0">
                <a:solidFill>
                  <a:schemeClr val="tx1"/>
                </a:solidFill>
              </a:rPr>
              <a:t>classificati</a:t>
            </a:r>
            <a:r>
              <a:rPr lang="it-IT" sz="2000" dirty="0">
                <a:solidFill>
                  <a:schemeClr val="tx1"/>
                </a:solidFill>
              </a:rPr>
              <a:t> in base agli </a:t>
            </a:r>
            <a:r>
              <a:rPr lang="it-IT" sz="2000" b="1" dirty="0">
                <a:solidFill>
                  <a:schemeClr val="tx1"/>
                </a:solidFill>
              </a:rPr>
              <a:t>atomi coinvolti </a:t>
            </a:r>
            <a:r>
              <a:rPr lang="it-IT" sz="2000" dirty="0">
                <a:solidFill>
                  <a:schemeClr val="tx1"/>
                </a:solidFill>
              </a:rPr>
              <a:t>con il legame col carboidrato, e pertanto avremo: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C glicosidi</a:t>
            </a:r>
            <a:r>
              <a:rPr lang="it-IT" sz="2000" dirty="0">
                <a:solidFill>
                  <a:schemeClr val="tx1"/>
                </a:solidFill>
              </a:rPr>
              <a:t>, con legame carbonio-carbonio,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O glicosidi</a:t>
            </a:r>
            <a:r>
              <a:rPr lang="it-IT" sz="2000" dirty="0">
                <a:solidFill>
                  <a:schemeClr val="tx1"/>
                </a:solidFill>
              </a:rPr>
              <a:t>, i più diffusi, con legame carbonio-ossigeno-carbonio,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N glicosidici</a:t>
            </a:r>
            <a:r>
              <a:rPr lang="it-IT" sz="2000" dirty="0">
                <a:solidFill>
                  <a:schemeClr val="tx1"/>
                </a:solidFill>
              </a:rPr>
              <a:t>, con legame carbonio-azoto-carbonio,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S glicosidici</a:t>
            </a:r>
            <a:r>
              <a:rPr lang="it-IT" sz="2000" dirty="0">
                <a:solidFill>
                  <a:schemeClr val="tx1"/>
                </a:solidFill>
              </a:rPr>
              <a:t>, con legame carbonio-zolfo-carbonio (es. </a:t>
            </a:r>
            <a:r>
              <a:rPr lang="it-IT" sz="2000" dirty="0" err="1">
                <a:solidFill>
                  <a:schemeClr val="tx1"/>
                </a:solidFill>
              </a:rPr>
              <a:t>glucosinolati</a:t>
            </a:r>
            <a:r>
              <a:rPr lang="it-IT" sz="2000" dirty="0">
                <a:solidFill>
                  <a:schemeClr val="tx1"/>
                </a:solidFill>
              </a:rPr>
              <a:t>).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Una ulteriore classificazione può essere fatta sulla base del </a:t>
            </a:r>
            <a:r>
              <a:rPr lang="it-IT" sz="2000" b="1" dirty="0">
                <a:solidFill>
                  <a:schemeClr val="tx1"/>
                </a:solidFill>
              </a:rPr>
              <a:t>numero</a:t>
            </a:r>
            <a:r>
              <a:rPr lang="it-IT" sz="2000" dirty="0">
                <a:solidFill>
                  <a:schemeClr val="tx1"/>
                </a:solidFill>
              </a:rPr>
              <a:t> e al </a:t>
            </a:r>
            <a:r>
              <a:rPr lang="it-IT" sz="2000" b="1" dirty="0">
                <a:solidFill>
                  <a:schemeClr val="tx1"/>
                </a:solidFill>
              </a:rPr>
              <a:t>tipo</a:t>
            </a:r>
            <a:r>
              <a:rPr lang="it-IT" sz="2000" dirty="0">
                <a:solidFill>
                  <a:schemeClr val="tx1"/>
                </a:solidFill>
              </a:rPr>
              <a:t> di </a:t>
            </a:r>
            <a:r>
              <a:rPr lang="it-IT" sz="2000" b="1" dirty="0">
                <a:solidFill>
                  <a:schemeClr val="tx1"/>
                </a:solidFill>
              </a:rPr>
              <a:t>carboidrati</a:t>
            </a:r>
            <a:r>
              <a:rPr lang="it-IT" sz="2000" dirty="0">
                <a:solidFill>
                  <a:schemeClr val="tx1"/>
                </a:solidFill>
              </a:rPr>
              <a:t> legati all’</a:t>
            </a:r>
            <a:r>
              <a:rPr lang="it-IT" sz="2000" dirty="0" err="1">
                <a:solidFill>
                  <a:schemeClr val="tx1"/>
                </a:solidFill>
              </a:rPr>
              <a:t>aglicone</a:t>
            </a:r>
            <a:r>
              <a:rPr lang="it-IT" sz="2000" dirty="0">
                <a:solidFill>
                  <a:schemeClr val="tx1"/>
                </a:solidFill>
              </a:rPr>
              <a:t>. Ad esempio: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 err="1">
                <a:solidFill>
                  <a:schemeClr val="tx1"/>
                </a:solidFill>
              </a:rPr>
              <a:t>Monoglicosidi</a:t>
            </a:r>
            <a:r>
              <a:rPr lang="it-IT" sz="2000" dirty="0">
                <a:solidFill>
                  <a:schemeClr val="tx1"/>
                </a:solidFill>
              </a:rPr>
              <a:t>, 1 carboidrato,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 err="1">
                <a:solidFill>
                  <a:schemeClr val="tx1"/>
                </a:solidFill>
              </a:rPr>
              <a:t>Diglucosidi</a:t>
            </a:r>
            <a:r>
              <a:rPr lang="it-IT" sz="2000" dirty="0">
                <a:solidFill>
                  <a:schemeClr val="tx1"/>
                </a:solidFill>
              </a:rPr>
              <a:t>, 2 carboidrati,</a:t>
            </a:r>
          </a:p>
          <a:p>
            <a:pPr marL="342900" indent="-342900" algn="just">
              <a:buFontTx/>
              <a:buChar char="-"/>
            </a:pPr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 err="1">
                <a:solidFill>
                  <a:schemeClr val="tx1"/>
                </a:solidFill>
              </a:rPr>
              <a:t>Ramnosidi</a:t>
            </a:r>
            <a:r>
              <a:rPr lang="it-IT" sz="2000" dirty="0">
                <a:solidFill>
                  <a:schemeClr val="tx1"/>
                </a:solidFill>
              </a:rPr>
              <a:t>, nel caso si tratti di ramnosio,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 err="1">
                <a:solidFill>
                  <a:schemeClr val="tx1"/>
                </a:solidFill>
              </a:rPr>
              <a:t>Glucuronidi</a:t>
            </a:r>
            <a:r>
              <a:rPr lang="it-IT" sz="2000" dirty="0">
                <a:solidFill>
                  <a:schemeClr val="tx1"/>
                </a:solidFill>
              </a:rPr>
              <a:t>, nel caso si tratti di acidi </a:t>
            </a:r>
            <a:r>
              <a:rPr lang="it-IT" sz="2000" dirty="0" err="1">
                <a:solidFill>
                  <a:schemeClr val="tx1"/>
                </a:solidFill>
              </a:rPr>
              <a:t>uronici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8CBE272-51A6-4E75-88A2-2D5AD9693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835" y="4563534"/>
            <a:ext cx="1576653" cy="87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5CE53E-BF4F-4E8D-B6EA-A2A6980CEC6D}"/>
              </a:ext>
            </a:extLst>
          </p:cNvPr>
          <p:cNvSpPr txBox="1"/>
          <p:nvPr/>
        </p:nvSpPr>
        <p:spPr>
          <a:xfrm>
            <a:off x="7516961" y="5482791"/>
            <a:ext cx="142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Acido </a:t>
            </a:r>
            <a:r>
              <a:rPr lang="it-IT" sz="1600" dirty="0" err="1">
                <a:solidFill>
                  <a:schemeClr val="tx1"/>
                </a:solidFill>
              </a:rPr>
              <a:t>uronico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552485C-CDCF-4558-8957-208E2C38E0C3}"/>
              </a:ext>
            </a:extLst>
          </p:cNvPr>
          <p:cNvSpPr txBox="1"/>
          <p:nvPr/>
        </p:nvSpPr>
        <p:spPr>
          <a:xfrm>
            <a:off x="6012160" y="5482791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Ramnosio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D8B5E4C9-23A3-466D-AC3D-5E5FFF6A4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06" y="4673166"/>
            <a:ext cx="9525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64723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creenshot&#10;&#10;Descrizione generata automaticamente">
            <a:extLst>
              <a:ext uri="{FF2B5EF4-FFF2-40B4-BE49-F238E27FC236}">
                <a16:creationId xmlns:a16="http://schemas.microsoft.com/office/drawing/2014/main" id="{A6EA553C-DEAC-4CC0-AC71-187DC98F0E5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830"/>
            <a:ext cx="9144000" cy="5074920"/>
          </a:xfr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83883598-66CF-4CDC-A00C-A5E504D1C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95E5E0-3C40-4135-8461-0ABC26DA8F71}"/>
              </a:ext>
            </a:extLst>
          </p:cNvPr>
          <p:cNvSpPr txBox="1"/>
          <p:nvPr/>
        </p:nvSpPr>
        <p:spPr>
          <a:xfrm>
            <a:off x="4093362" y="476672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Glicosidi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96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491888A3-0F8A-4746-B4F2-13D40FA1E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A4B12B-92FB-4912-9ED0-55C351E8FDD7}"/>
              </a:ext>
            </a:extLst>
          </p:cNvPr>
          <p:cNvSpPr txBox="1"/>
          <p:nvPr/>
        </p:nvSpPr>
        <p:spPr>
          <a:xfrm>
            <a:off x="3751123" y="476672"/>
            <a:ext cx="1641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Eco-funzionalità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1045CA-1762-462E-B196-F8C4AAF35BC4}"/>
              </a:ext>
            </a:extLst>
          </p:cNvPr>
          <p:cNvSpPr txBox="1"/>
          <p:nvPr/>
        </p:nvSpPr>
        <p:spPr>
          <a:xfrm>
            <a:off x="0" y="1124744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Come accennato precedentemente, il ruolo ecologico dei metaboliti secondari è variegato, e proprio questo fattore è alla base della variabilità del profilo fitochimico delle piante.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In particolare è interessante notare il rapporto tra il ruolo biologico e le proprietà farmacologiche indotte nell’uomo.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</a:rPr>
              <a:t>I metaboliti secondari possono essere distinti in:</a:t>
            </a:r>
          </a:p>
          <a:p>
            <a:pPr algn="just"/>
            <a:endParaRPr lang="it-IT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</a:rPr>
              <a:t>Allomoni</a:t>
            </a:r>
            <a:r>
              <a:rPr lang="it-IT" sz="2000" dirty="0">
                <a:solidFill>
                  <a:schemeClr val="tx1"/>
                </a:solidFill>
              </a:rPr>
              <a:t>: molecole che arrecano un </a:t>
            </a:r>
            <a:r>
              <a:rPr lang="it-IT" sz="2000" b="1" dirty="0">
                <a:solidFill>
                  <a:schemeClr val="tx1"/>
                </a:solidFill>
              </a:rPr>
              <a:t>beneficio ecologico </a:t>
            </a:r>
            <a:r>
              <a:rPr lang="it-IT" sz="2000" dirty="0">
                <a:solidFill>
                  <a:schemeClr val="tx1"/>
                </a:solidFill>
              </a:rPr>
              <a:t>diretto all’organismo che li </a:t>
            </a:r>
            <a:r>
              <a:rPr lang="it-IT" sz="2000" b="1" dirty="0">
                <a:solidFill>
                  <a:schemeClr val="tx1"/>
                </a:solidFill>
              </a:rPr>
              <a:t>sintetizza</a:t>
            </a:r>
            <a:r>
              <a:rPr lang="it-IT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 err="1">
                <a:solidFill>
                  <a:schemeClr val="tx1"/>
                </a:solidFill>
              </a:rPr>
              <a:t>Sinomoni</a:t>
            </a:r>
            <a:r>
              <a:rPr lang="it-IT" sz="2000" dirty="0">
                <a:solidFill>
                  <a:schemeClr val="tx1"/>
                </a:solidFill>
              </a:rPr>
              <a:t>:  molecole che arrecano beneficio sia </a:t>
            </a:r>
            <a:r>
              <a:rPr lang="it-IT" sz="2000" b="1" dirty="0">
                <a:solidFill>
                  <a:schemeClr val="tx1"/>
                </a:solidFill>
              </a:rPr>
              <a:t>a chi li sintetizza che a chi li riceve</a:t>
            </a:r>
            <a:r>
              <a:rPr lang="it-IT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it-IT" sz="2000" b="1" dirty="0" err="1">
                <a:solidFill>
                  <a:schemeClr val="tx1"/>
                </a:solidFill>
              </a:rPr>
              <a:t>Cairomoni</a:t>
            </a:r>
            <a:r>
              <a:rPr lang="it-IT" sz="2000" dirty="0">
                <a:solidFill>
                  <a:schemeClr val="tx1"/>
                </a:solidFill>
              </a:rPr>
              <a:t>: molecole che arrecano beneficio a </a:t>
            </a:r>
            <a:r>
              <a:rPr lang="it-IT" sz="2000" b="1" dirty="0">
                <a:solidFill>
                  <a:schemeClr val="tx1"/>
                </a:solidFill>
              </a:rPr>
              <a:t>chi li riceve</a:t>
            </a:r>
            <a:r>
              <a:rPr lang="it-IT" sz="2000" dirty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801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creenshot, testo, quotidiano&#10;&#10;Descrizione generata automaticamente">
            <a:extLst>
              <a:ext uri="{FF2B5EF4-FFF2-40B4-BE49-F238E27FC236}">
                <a16:creationId xmlns:a16="http://schemas.microsoft.com/office/drawing/2014/main" id="{8CC4F2C7-F7A6-46BC-BCB4-E52DECFB9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6" r="4948" b="1019"/>
          <a:stretch/>
        </p:blipFill>
        <p:spPr>
          <a:xfrm>
            <a:off x="448814" y="1412776"/>
            <a:ext cx="8246373" cy="4536504"/>
          </a:xfrm>
          <a:prstGeom prst="rect">
            <a:avLst/>
          </a:prstGeom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491888A3-0F8A-4746-B4F2-13D40FA1E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A4B12B-92FB-4912-9ED0-55C351E8FDD7}"/>
              </a:ext>
            </a:extLst>
          </p:cNvPr>
          <p:cNvSpPr txBox="1"/>
          <p:nvPr/>
        </p:nvSpPr>
        <p:spPr>
          <a:xfrm>
            <a:off x="3751123" y="476672"/>
            <a:ext cx="1641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Eco-funzionalità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FBF2F33-998C-4865-8D68-022D33A6877A}"/>
              </a:ext>
            </a:extLst>
          </p:cNvPr>
          <p:cNvSpPr/>
          <p:nvPr/>
        </p:nvSpPr>
        <p:spPr bwMode="auto">
          <a:xfrm>
            <a:off x="1685420" y="3266980"/>
            <a:ext cx="714129" cy="270504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464A34B-815D-4003-A587-F8AC8FBACBC1}"/>
              </a:ext>
            </a:extLst>
          </p:cNvPr>
          <p:cNvSpPr/>
          <p:nvPr/>
        </p:nvSpPr>
        <p:spPr bwMode="auto">
          <a:xfrm>
            <a:off x="1619672" y="4365104"/>
            <a:ext cx="1512168" cy="504056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D049688-15EB-4E3E-A4B8-27F0C7184BC0}"/>
              </a:ext>
            </a:extLst>
          </p:cNvPr>
          <p:cNvSpPr/>
          <p:nvPr/>
        </p:nvSpPr>
        <p:spPr bwMode="auto">
          <a:xfrm>
            <a:off x="1619672" y="4950396"/>
            <a:ext cx="3672408" cy="504056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8893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D7CFD96A-0313-405F-9B32-36172518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51D599-7E77-461A-9307-827D0C8DE2F4}"/>
              </a:ext>
            </a:extLst>
          </p:cNvPr>
          <p:cNvSpPr txBox="1"/>
          <p:nvPr/>
        </p:nvSpPr>
        <p:spPr>
          <a:xfrm>
            <a:off x="0" y="758173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Fattori endogeni genetici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Dipendono dal corredo genetico della pianta, che si traduce nell’espressione di enzimi capaci di sintetizzare le molecole di interesse. Esistono vari fattori che devono essere presi in esame: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lvl="0"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- Selezione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la scelta di semi di specie o eco/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chemiotipi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ricchi di principio attivo. Si distingue in </a:t>
            </a:r>
            <a:r>
              <a:rPr lang="it-IT" sz="2000" dirty="0" err="1">
                <a:solidFill>
                  <a:schemeClr val="tx1"/>
                </a:solidFill>
                <a:latin typeface="+mj-lt"/>
              </a:rPr>
              <a:t>massale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 e genealogica. </a:t>
            </a:r>
          </a:p>
          <a:p>
            <a:pPr lvl="0"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lvl="0" algn="just"/>
            <a:r>
              <a:rPr lang="it-IT" sz="1800" dirty="0">
                <a:solidFill>
                  <a:schemeClr val="tx1"/>
                </a:solidFill>
                <a:latin typeface="+mj-lt"/>
              </a:rPr>
              <a:t>Con la </a:t>
            </a:r>
            <a:r>
              <a:rPr lang="it-IT" sz="1800" b="1" dirty="0">
                <a:solidFill>
                  <a:schemeClr val="tx1"/>
                </a:solidFill>
                <a:latin typeface="+mj-lt"/>
              </a:rPr>
              <a:t>selezione </a:t>
            </a:r>
            <a:r>
              <a:rPr lang="it-IT" sz="1800" b="1" dirty="0" err="1">
                <a:solidFill>
                  <a:schemeClr val="tx1"/>
                </a:solidFill>
                <a:latin typeface="+mj-lt"/>
              </a:rPr>
              <a:t>massale</a:t>
            </a:r>
            <a:r>
              <a:rPr lang="it-IT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+mj-lt"/>
              </a:rPr>
              <a:t>si </a:t>
            </a:r>
            <a:r>
              <a:rPr lang="it-IT" sz="1800" b="1" i="0" dirty="0">
                <a:solidFill>
                  <a:srgbClr val="000000"/>
                </a:solidFill>
                <a:effectLst/>
                <a:latin typeface="+mj-lt"/>
              </a:rPr>
              <a:t>selezionano i semi dei soggetti più promettenti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+mj-lt"/>
              </a:rPr>
              <a:t>, al fine di migliorare la popolazione selezionando i fenotipi desiderati, o eliminando quelli meno interessanti per farli riprodurre, così da creare un determinato ecotipo.</a:t>
            </a:r>
          </a:p>
          <a:p>
            <a:pPr lvl="0" algn="just"/>
            <a:endParaRPr lang="it-IT" sz="1800" dirty="0">
              <a:solidFill>
                <a:schemeClr val="tx1"/>
              </a:solidFill>
              <a:latin typeface="+mj-lt"/>
            </a:endParaRPr>
          </a:p>
          <a:p>
            <a:pPr lvl="0" algn="just"/>
            <a:r>
              <a:rPr lang="it-IT" sz="1800" dirty="0">
                <a:solidFill>
                  <a:schemeClr val="tx1"/>
                </a:solidFill>
                <a:latin typeface="+mj-lt"/>
              </a:rPr>
              <a:t>Con la </a:t>
            </a:r>
            <a:r>
              <a:rPr lang="it-IT" sz="1800" b="1" dirty="0">
                <a:solidFill>
                  <a:schemeClr val="tx1"/>
                </a:solidFill>
                <a:latin typeface="+mj-lt"/>
              </a:rPr>
              <a:t>selezione genealogica </a:t>
            </a:r>
            <a:r>
              <a:rPr lang="it-IT" sz="18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si sceglie la discendenza di un particolare individuo. Se l’individuo è omozigote, e quindi autofecondante, avremo una linea pura, non migliorabile. Se invece è eterozigote, avremo una linea eterogenea, poiché servirà un secondo individuo, e pertanto la linea sarà migliorabile.</a:t>
            </a:r>
            <a:endParaRPr lang="it-IT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6E73F-5F0E-482C-996D-0C53EBC520DC}"/>
              </a:ext>
            </a:extLst>
          </p:cNvPr>
          <p:cNvSpPr txBox="1"/>
          <p:nvPr/>
        </p:nvSpPr>
        <p:spPr>
          <a:xfrm>
            <a:off x="3209292" y="476672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Fattori endogeni ed esogeni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8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D7CFD96A-0313-405F-9B32-36172518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51D599-7E77-461A-9307-827D0C8DE2F4}"/>
              </a:ext>
            </a:extLst>
          </p:cNvPr>
          <p:cNvSpPr txBox="1"/>
          <p:nvPr/>
        </p:nvSpPr>
        <p:spPr>
          <a:xfrm>
            <a:off x="0" y="1424970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Fattori endogeni genetici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lvl="0"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- Ibridazione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la possibilità di creare incroci tra specie per andare a crearne altre di maggiore produttività o più tolleranti a stress esogeni,</a:t>
            </a:r>
          </a:p>
          <a:p>
            <a:pPr lvl="0"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- Mutazione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il miglioramento genetico può anche avvenire tramite mutazioni spontanee (quelle volute possono rientrare nell’ambito degli OGM),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- Poliploidia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 le piante poliploidi in generale sono di maggiori dimensioni e più produttive rispetto alle corrispettive diploidi.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6E73F-5F0E-482C-996D-0C53EBC520DC}"/>
              </a:ext>
            </a:extLst>
          </p:cNvPr>
          <p:cNvSpPr txBox="1"/>
          <p:nvPr/>
        </p:nvSpPr>
        <p:spPr>
          <a:xfrm>
            <a:off x="3209292" y="476672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Fattori endogeni ed esogeni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11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D7CFD96A-0313-405F-9B32-361725184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65" y="44624"/>
            <a:ext cx="56316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>
                <a:solidFill>
                  <a:srgbClr val="A50021"/>
                </a:solidFill>
              </a:rPr>
              <a:t>Metabolismo delle piante e principi attivi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51D599-7E77-461A-9307-827D0C8DE2F4}"/>
              </a:ext>
            </a:extLst>
          </p:cNvPr>
          <p:cNvSpPr txBox="1"/>
          <p:nvPr/>
        </p:nvSpPr>
        <p:spPr>
          <a:xfrm>
            <a:off x="0" y="1424970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tx1"/>
                </a:solidFill>
                <a:latin typeface="+mj-lt"/>
              </a:rPr>
              <a:t>Fattori esogeni</a:t>
            </a:r>
          </a:p>
          <a:p>
            <a:pPr algn="just"/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it-IT" sz="2000" dirty="0">
                <a:solidFill>
                  <a:schemeClr val="tx1"/>
                </a:solidFill>
                <a:latin typeface="+mj-lt"/>
              </a:rPr>
              <a:t>Determinano profondamente il quantitativo di metaboliti secondari che vengono prodotti.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Luce</a:t>
            </a:r>
            <a:r>
              <a:rPr lang="it-IT" sz="2000" dirty="0">
                <a:solidFill>
                  <a:schemeClr val="tx1"/>
                </a:solidFill>
                <a:latin typeface="+mj-lt"/>
              </a:rPr>
              <a:t>:</a:t>
            </a:r>
            <a:r>
              <a:rPr lang="it-IT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molte piante hanno un quantitativo di metaboliti secondari maggiore nelle ore diurne rispetto a quelle notturne, ad es. la </a:t>
            </a:r>
            <a:r>
              <a:rPr lang="it-IT" sz="2000" b="0" i="1" dirty="0">
                <a:solidFill>
                  <a:srgbClr val="000000"/>
                </a:solidFill>
                <a:effectLst/>
                <a:latin typeface="+mj-lt"/>
              </a:rPr>
              <a:t>D. purpurea 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(o viceversa),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Temperatura: 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il caldo favorisce la produzione di olii essenziali e di alcaloidi </a:t>
            </a:r>
            <a:r>
              <a:rPr lang="it-IT" sz="2000" b="0" i="0" dirty="0" err="1">
                <a:solidFill>
                  <a:srgbClr val="000000"/>
                </a:solidFill>
                <a:effectLst/>
                <a:latin typeface="+mj-lt"/>
              </a:rPr>
              <a:t>tropanici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,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pPr marL="342900" lvl="0" indent="-342900" algn="just">
              <a:buFontTx/>
              <a:buChar char="-"/>
            </a:pPr>
            <a:r>
              <a:rPr lang="it-IT" sz="2000" b="1" dirty="0">
                <a:solidFill>
                  <a:schemeClr val="tx1"/>
                </a:solidFill>
                <a:latin typeface="+mj-lt"/>
              </a:rPr>
              <a:t>Acqua: </a:t>
            </a:r>
            <a:r>
              <a:rPr lang="it-IT" sz="2000" b="0" i="0" dirty="0">
                <a:solidFill>
                  <a:srgbClr val="000000"/>
                </a:solidFill>
                <a:effectLst/>
                <a:latin typeface="+mj-lt"/>
              </a:rPr>
              <a:t>troppa acqua può far perdere dei metaboliti secondari, mentre condizioni di aridità diminuiscono l’accumulo di oli essenziali,</a:t>
            </a:r>
            <a:endParaRPr lang="it-IT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A6E73F-5F0E-482C-996D-0C53EBC520DC}"/>
              </a:ext>
            </a:extLst>
          </p:cNvPr>
          <p:cNvSpPr txBox="1"/>
          <p:nvPr/>
        </p:nvSpPr>
        <p:spPr>
          <a:xfrm>
            <a:off x="3209292" y="476672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t-IT" sz="1600" dirty="0">
                <a:solidFill>
                  <a:schemeClr val="tx1"/>
                </a:solidFill>
              </a:rPr>
              <a:t>Fattori endogeni ed esogeni</a:t>
            </a:r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58221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17116</TotalTime>
  <Words>4368</Words>
  <Application>Microsoft Office PowerPoint</Application>
  <PresentationFormat>Presentazione su schermo (4:3)</PresentationFormat>
  <Paragraphs>523</Paragraphs>
  <Slides>65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70" baseType="lpstr">
      <vt:lpstr>Arial</vt:lpstr>
      <vt:lpstr>Roboto</vt:lpstr>
      <vt:lpstr>Times New Roman</vt:lpstr>
      <vt:lpstr>Verdana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Docente</cp:lastModifiedBy>
  <cp:revision>920</cp:revision>
  <cp:lastPrinted>2006-11-30T14:19:40Z</cp:lastPrinted>
  <dcterms:created xsi:type="dcterms:W3CDTF">2006-11-20T16:13:10Z</dcterms:created>
  <dcterms:modified xsi:type="dcterms:W3CDTF">2024-10-02T07:55:33Z</dcterms:modified>
</cp:coreProperties>
</file>