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967" r:id="rId3"/>
    <p:sldId id="968" r:id="rId4"/>
    <p:sldId id="1233" r:id="rId5"/>
    <p:sldId id="1234" r:id="rId6"/>
    <p:sldId id="1239" r:id="rId7"/>
    <p:sldId id="1263" r:id="rId8"/>
    <p:sldId id="1240" r:id="rId9"/>
    <p:sldId id="1260" r:id="rId10"/>
    <p:sldId id="1261" r:id="rId11"/>
    <p:sldId id="1262" r:id="rId12"/>
    <p:sldId id="1241" r:id="rId13"/>
    <p:sldId id="969" r:id="rId14"/>
    <p:sldId id="1235" r:id="rId15"/>
    <p:sldId id="1236" r:id="rId16"/>
    <p:sldId id="970" r:id="rId17"/>
    <p:sldId id="1242" r:id="rId18"/>
    <p:sldId id="1237" r:id="rId19"/>
    <p:sldId id="1243" r:id="rId20"/>
    <p:sldId id="1244" r:id="rId21"/>
    <p:sldId id="1264" r:id="rId22"/>
    <p:sldId id="1238" r:id="rId23"/>
    <p:sldId id="1245" r:id="rId24"/>
    <p:sldId id="1246" r:id="rId25"/>
    <p:sldId id="1247" r:id="rId26"/>
    <p:sldId id="972" r:id="rId27"/>
    <p:sldId id="1250" r:id="rId28"/>
    <p:sldId id="1248" r:id="rId29"/>
    <p:sldId id="1251" r:id="rId30"/>
    <p:sldId id="1252" r:id="rId31"/>
    <p:sldId id="1253" r:id="rId32"/>
    <p:sldId id="1254" r:id="rId33"/>
    <p:sldId id="1132" r:id="rId34"/>
    <p:sldId id="1265" r:id="rId35"/>
    <p:sldId id="1143" r:id="rId36"/>
    <p:sldId id="1144" r:id="rId37"/>
    <p:sldId id="1145" r:id="rId38"/>
    <p:sldId id="1166" r:id="rId39"/>
    <p:sldId id="1266" r:id="rId40"/>
    <p:sldId id="1267" r:id="rId41"/>
    <p:sldId id="1268" r:id="rId42"/>
    <p:sldId id="1255" r:id="rId43"/>
    <p:sldId id="1269" r:id="rId44"/>
    <p:sldId id="1139" r:id="rId45"/>
    <p:sldId id="1140" r:id="rId46"/>
    <p:sldId id="1127" r:id="rId47"/>
    <p:sldId id="1141" r:id="rId48"/>
    <p:sldId id="1142" r:id="rId49"/>
    <p:sldId id="1227" r:id="rId50"/>
    <p:sldId id="1256" r:id="rId51"/>
    <p:sldId id="1136" r:id="rId52"/>
    <p:sldId id="1192" r:id="rId53"/>
    <p:sldId id="1271" r:id="rId54"/>
    <p:sldId id="1193" r:id="rId55"/>
    <p:sldId id="1272" r:id="rId56"/>
    <p:sldId id="1131" r:id="rId57"/>
    <p:sldId id="1137" r:id="rId58"/>
    <p:sldId id="1133" r:id="rId59"/>
    <p:sldId id="321" r:id="rId60"/>
    <p:sldId id="322" r:id="rId61"/>
    <p:sldId id="1128" r:id="rId62"/>
    <p:sldId id="1146" r:id="rId63"/>
    <p:sldId id="323" r:id="rId64"/>
    <p:sldId id="325" r:id="rId65"/>
    <p:sldId id="1148" r:id="rId66"/>
    <p:sldId id="978" r:id="rId67"/>
    <p:sldId id="979" r:id="rId68"/>
    <p:sldId id="1149" r:id="rId69"/>
    <p:sldId id="977" r:id="rId70"/>
    <p:sldId id="1151" r:id="rId71"/>
    <p:sldId id="1150" r:id="rId72"/>
    <p:sldId id="1152" r:id="rId73"/>
    <p:sldId id="1153" r:id="rId74"/>
    <p:sldId id="1154" r:id="rId75"/>
    <p:sldId id="331" r:id="rId76"/>
    <p:sldId id="1249" r:id="rId7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CC0000"/>
    <a:srgbClr val="8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8" autoAdjust="0"/>
    <p:restoredTop sz="94660"/>
  </p:normalViewPr>
  <p:slideViewPr>
    <p:cSldViewPr>
      <p:cViewPr varScale="1">
        <p:scale>
          <a:sx n="106" d="100"/>
          <a:sy n="106" d="100"/>
        </p:scale>
        <p:origin x="1686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31ECAA1-74C0-4EB6-B8B9-4781D08549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 PhD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02E4796-0D3E-4F67-8AAA-75E0E52D095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8/11/2011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9FCBA169-F692-40DA-83EE-6255158379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191DBD6E-D704-4A08-A9F4-33C12A68349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822433"/>
                </a:solidFill>
              </a:defRPr>
            </a:lvl1pPr>
          </a:lstStyle>
          <a:p>
            <a:pPr>
              <a:defRPr/>
            </a:pPr>
            <a:fld id="{A9C57972-6B57-46D0-9579-0CAD6A4F35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7A331F04-8D3F-4FEC-B035-322816089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799CA6A8-B4A0-4B01-9847-A9C73694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94DA8B5F-67D5-4562-B030-F611F1050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2A51E39-2037-4848-8729-91224CA3820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 PhD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096C177-DFB2-4601-91FA-556A90220AB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8/11/2011</a:t>
            </a:r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CAA1DA0E-CF23-429F-B857-B70EE99FB84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B77003B-758A-4035-9EEA-A403A58E994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D86C2A6C-7ED7-4CAE-BDCB-D535805701F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9F0808B5-5DB2-4BC7-9D9B-2506C05129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B10DAA-44FE-45A9-92EA-A958D8373D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95F3FB5A-E884-4F23-9FC9-4A921C48BC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0000"/>
                </a:solidFill>
                <a:cs typeface="Arial" panose="020B0604020202020204" pitchFamily="34" charset="0"/>
              </a:rPr>
              <a:t>Fabio Sciubba PhD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76DFF533-55A9-47FC-A6B2-5E392399E3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0000"/>
                </a:solidFill>
                <a:cs typeface="Arial" panose="020B0604020202020204" pitchFamily="34" charset="0"/>
              </a:rPr>
              <a:t>8/11/2011</a:t>
            </a:r>
          </a:p>
        </p:txBody>
      </p:sp>
      <p:sp>
        <p:nvSpPr>
          <p:cNvPr id="5124" name="Rectangle 9">
            <a:extLst>
              <a:ext uri="{FF2B5EF4-FFF2-40B4-BE49-F238E27FC236}">
                <a16:creationId xmlns:a16="http://schemas.microsoft.com/office/drawing/2014/main" id="{97D9E27A-6562-4FA3-BB95-DD134CC3F4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F7749F-5DC9-408A-9A63-C9E552E3863E}" type="slidenum">
              <a:rPr lang="it-IT" altLang="it-IT" sz="1200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1</a:t>
            </a:fld>
            <a:endParaRPr lang="it-IT" altLang="it-IT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25" name="Rectangle 1">
            <a:extLst>
              <a:ext uri="{FF2B5EF4-FFF2-40B4-BE49-F238E27FC236}">
                <a16:creationId xmlns:a16="http://schemas.microsoft.com/office/drawing/2014/main" id="{6BB636DB-89E4-4531-A742-77EC3D2DAF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6" name="Rectangle 2">
            <a:extLst>
              <a:ext uri="{FF2B5EF4-FFF2-40B4-BE49-F238E27FC236}">
                <a16:creationId xmlns:a16="http://schemas.microsoft.com/office/drawing/2014/main" id="{402A1D14-902E-4385-9FA6-A70218FA7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3B2313D-AA01-4059-97E0-CA5F140B1B4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CA38D1-FEBC-4C8F-A2E1-EF171F4F603A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7235E-106C-4A48-A0CC-5CBFFA98D1D2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B634BD2-6B4D-4E24-9051-CC8F741D18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6D16-CB50-4AD1-8B6D-EFD55DFF26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881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E573A18-B410-4866-894A-D00F7F33AEE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B4F52F-FB71-41A7-ABB3-0F286946A9A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18F12-069A-4ED8-B02B-82A960363A38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8AB998-26F4-4182-B7B9-E5DDA66BCB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0AF2E-9FCE-467F-9058-E7C6D727F7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53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3388" y="409575"/>
            <a:ext cx="1887537" cy="54530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4975" cy="545306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7510783-0828-4C46-9235-99C9F80DA63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8EBB29-7173-4BAC-A411-D8B5F8073206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112C6-920F-4A0B-BE2D-87B23E45506E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1119231-1CEB-4008-8160-DE8A9B9365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C6F6-D296-4ED2-8408-0EF8B526D0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603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4912" cy="8239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09CA9FA-C0CF-4BEC-B54F-1224802C76D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B58951-3947-4B5D-89E9-E7D9C3F6CDAC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5679-BF1E-4B9E-B7ED-4BC1CD6EEFA3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149E44-69AE-4D7C-8B65-2973ADB3CDF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42FC0-DABE-4025-AE5C-44946C23FC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371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878754C-A2A9-4423-8476-16FDED3BE4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BA081F-72DF-4679-A61A-68DA2AAF4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7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B5885B9-D25D-47E7-9CA1-201FC84F308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64096A-4260-420D-A718-34662727CEF5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9FA2-7127-405A-8D87-F1F95429F9FB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B405B26-920C-4086-BF70-1737924A8F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18E1D-D321-4ACD-A0CC-47BE15FE57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838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3966475-3918-4D1D-97A5-83A64BD3BCD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269D1B-E524-4234-9A7F-C9E43D584BB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F19A8-3DE4-4E22-B135-B00B0BA16803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3321939-0E43-42C5-8220-2350F3F631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5B1A1-403A-4D06-AEF4-AE441F77AE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35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0462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68875" y="1752600"/>
            <a:ext cx="3702050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F18CC77-7B00-4F7E-A0AB-698147D2F7C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B4DF7F-45DF-4E0E-8F11-1C3DA3BF082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CE2E0-FD0D-4973-A059-D1408AC5BC05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27382D4-B56A-4C8A-B95F-5FE52D49527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24D17-5C8C-47D0-B914-EA9170BC9B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984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452A67A-F9EB-49F0-89AE-0D86A4C8E42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602BA0A-A956-4870-A337-43432C35690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F8AE2-4213-4CCF-94FC-6F433BE9CD0A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E1673-FA00-43F7-9EE1-09443410C14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32026-A17C-4245-8168-CFBC1FABAC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846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C0CF069-01C4-4C19-A449-4B42F0AE96E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968C3C-E7FF-4CBA-B40A-EEDFBA731AC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CF6A3-C3D7-4675-B2D3-DDC6390D772E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8A1B92-C6B4-4E5D-A83D-1A159BD415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8B8B-FA28-4AEF-B3D1-D1B41BD792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144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C5DE2EE-C84D-4C09-BA95-BB052CD7E4C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B1F0441-9924-4F6E-BE22-BED47C0F0921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7E18-342B-49E3-BABD-AD386D7C1068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5DF4E41-D78F-485C-8302-C8344CB80A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63FE6-4E3B-4989-8A72-64E9A56C80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087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FE71685-A160-4D1A-AF11-81C7D1DCB08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D7FAB2-0FB8-461A-BE06-A113C8834FF3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E130-CD30-45EE-8B04-AD9360DF78B4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20A69F8-9FAB-455D-B32A-664AB3020F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5F3F-A37F-4C57-8D47-EAB7C36195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23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88D144A-0FD4-4F55-B37C-DE88BA6DBE2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6F89-084C-4E96-B69A-4A1FED0322C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76099-5DAC-49CB-8BFA-CC591922B0E9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463AE4B-3ECE-4154-B76A-3847F85125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C399-31A8-492C-AA20-E6A6376A5F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017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C345B613-4D7F-4B6D-BDD5-163F78740DC6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39238" cy="757238"/>
            <a:chOff x="0" y="3840"/>
            <a:chExt cx="5757" cy="477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D0439EFB-E94F-4190-B33E-6A59CCBFF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84"/>
              <a:ext cx="5757" cy="333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1033" name="Rectangle 3">
              <a:extLst>
                <a:ext uri="{FF2B5EF4-FFF2-40B4-BE49-F238E27FC236}">
                  <a16:creationId xmlns:a16="http://schemas.microsoft.com/office/drawing/2014/main" id="{07F1A47E-6061-49C8-8271-7FE6F8D11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840"/>
              <a:ext cx="4989" cy="477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  <p:sp>
        <p:nvSpPr>
          <p:cNvPr id="1027" name="Rectangle 4">
            <a:extLst>
              <a:ext uri="{FF2B5EF4-FFF2-40B4-BE49-F238E27FC236}">
                <a16:creationId xmlns:a16="http://schemas.microsoft.com/office/drawing/2014/main" id="{AF556F5D-67DC-4B8C-AAA3-323FC799E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49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A4D69F02-1157-4AF4-8DCA-E1C47C513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4912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0D4A3C4B-2834-429A-99D5-1BD733BA7F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258888" y="6283325"/>
            <a:ext cx="50419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D16AD8-FD42-4A2B-9457-5650397D226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416675" y="6283325"/>
            <a:ext cx="19002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 sz="18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43EE87F-C107-47D7-B9AA-04840080FC3B}" type="datetime1">
              <a:rPr lang="it-IT"/>
              <a:pPr>
                <a:defRPr/>
              </a:pPr>
              <a:t>14/11/2024</a:t>
            </a:fld>
            <a:endParaRPr lang="it-IT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6EBD005D-C31C-4006-90B1-8999CAC53E4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6450" y="6292850"/>
            <a:ext cx="5381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defRPr sz="1800"/>
            </a:lvl1pPr>
          </a:lstStyle>
          <a:p>
            <a:pPr>
              <a:defRPr/>
            </a:pPr>
            <a:fld id="{D0A89394-4767-4A0C-84C7-9C14FAAD86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96043415-D199-4C15-A656-B43C5A3D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B323D055-E7AB-42E1-81BD-6F0F4C84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9144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0" name="Picture 7">
            <a:extLst>
              <a:ext uri="{FF2B5EF4-FFF2-40B4-BE49-F238E27FC236}">
                <a16:creationId xmlns:a16="http://schemas.microsoft.com/office/drawing/2014/main" id="{065E0552-8582-4C37-8527-14EAEB82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9F695BA-3F6D-45C3-AA84-BDA78F40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1556792"/>
            <a:ext cx="7651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>
              <a:buSzPct val="100000"/>
            </a:pPr>
            <a:r>
              <a:rPr lang="it-IT" altLang="it-IT" sz="8000" baseline="30000" dirty="0"/>
              <a:t>Biologia Farmaceutica</a:t>
            </a:r>
            <a:endParaRPr lang="it-IT" altLang="it-IT" sz="8000" dirty="0"/>
          </a:p>
          <a:p>
            <a:pPr algn="ctr">
              <a:buSzPct val="100000"/>
            </a:pPr>
            <a:r>
              <a:rPr lang="it-IT" altLang="it-IT" dirty="0"/>
              <a:t> Prof. Fabio Sciubba</a:t>
            </a:r>
            <a:endParaRPr lang="it-IT" altLang="it-IT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24428-6A4A-9546-9C42-9386949D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DB827E-34C1-E2DE-8CE4-E160F2688D40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1C8292-E3F8-361B-A25C-B14F91F2F617}"/>
              </a:ext>
            </a:extLst>
          </p:cNvPr>
          <p:cNvSpPr txBox="1"/>
          <p:nvPr/>
        </p:nvSpPr>
        <p:spPr>
          <a:xfrm>
            <a:off x="36214" y="980728"/>
            <a:ext cx="9072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parenchimatiche</a:t>
            </a:r>
            <a:r>
              <a:rPr lang="it-IT" sz="2000" dirty="0">
                <a:solidFill>
                  <a:schemeClr val="tx1"/>
                </a:solidFill>
              </a:rPr>
              <a:t>, il </a:t>
            </a:r>
            <a:r>
              <a:rPr lang="it-IT" sz="2000" b="1" dirty="0">
                <a:solidFill>
                  <a:schemeClr val="tx1"/>
                </a:solidFill>
              </a:rPr>
              <a:t>collenchimatiche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sclerenchimatiche </a:t>
            </a:r>
            <a:r>
              <a:rPr lang="it-IT" sz="2000" dirty="0">
                <a:solidFill>
                  <a:schemeClr val="tx1"/>
                </a:solidFill>
              </a:rPr>
              <a:t>possono essere distinte grazie alla differente </a:t>
            </a:r>
            <a:r>
              <a:rPr lang="it-IT" sz="2000" b="1" dirty="0">
                <a:solidFill>
                  <a:schemeClr val="tx1"/>
                </a:solidFill>
              </a:rPr>
              <a:t>composizione chimica </a:t>
            </a:r>
            <a:r>
              <a:rPr lang="it-IT" sz="2000" dirty="0">
                <a:solidFill>
                  <a:schemeClr val="tx1"/>
                </a:solidFill>
              </a:rPr>
              <a:t>della loro </a:t>
            </a:r>
            <a:r>
              <a:rPr lang="it-IT" sz="2000" b="1" dirty="0">
                <a:solidFill>
                  <a:schemeClr val="tx1"/>
                </a:solidFill>
              </a:rPr>
              <a:t>parete cellulare</a:t>
            </a:r>
            <a:r>
              <a:rPr lang="it-IT" sz="2000" dirty="0">
                <a:solidFill>
                  <a:schemeClr val="tx1"/>
                </a:solidFill>
              </a:rPr>
              <a:t>, composta da </a:t>
            </a:r>
            <a:r>
              <a:rPr lang="it-IT" sz="2000" b="1" dirty="0">
                <a:solidFill>
                  <a:schemeClr val="tx1"/>
                </a:solidFill>
              </a:rPr>
              <a:t>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emicellulosa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pectina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lignina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08B1F3-914B-3E11-98D7-217AFD7AE355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2F6AFF-0574-0E27-97B8-B8C5B2F2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204864"/>
            <a:ext cx="4608512" cy="36043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77A325-FFFF-763F-662C-7B112364213E}"/>
              </a:ext>
            </a:extLst>
          </p:cNvPr>
          <p:cNvSpPr txBox="1"/>
          <p:nvPr/>
        </p:nvSpPr>
        <p:spPr>
          <a:xfrm>
            <a:off x="36214" y="2564904"/>
            <a:ext cx="43917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Pectina</a:t>
            </a:r>
            <a:r>
              <a:rPr lang="it-IT" sz="2000" dirty="0">
                <a:solidFill>
                  <a:schemeClr val="tx1"/>
                </a:solidFill>
              </a:rPr>
              <a:t>: simile come ruolo all’emicellulosa, è costituita da </a:t>
            </a:r>
            <a:r>
              <a:rPr lang="it-IT" sz="2000" b="1" dirty="0">
                <a:solidFill>
                  <a:schemeClr val="tx1"/>
                </a:solidFill>
              </a:rPr>
              <a:t>acido </a:t>
            </a:r>
            <a:r>
              <a:rPr lang="el-GR" sz="2000" b="1" dirty="0">
                <a:solidFill>
                  <a:schemeClr val="tx1"/>
                </a:solidFill>
              </a:rPr>
              <a:t>α</a:t>
            </a:r>
            <a:r>
              <a:rPr lang="it-IT" sz="2000" b="1" dirty="0">
                <a:solidFill>
                  <a:schemeClr val="tx1"/>
                </a:solidFill>
              </a:rPr>
              <a:t>-</a:t>
            </a:r>
            <a:r>
              <a:rPr lang="it-IT" sz="2000" b="1" dirty="0" err="1">
                <a:solidFill>
                  <a:schemeClr val="tx1"/>
                </a:solidFill>
              </a:rPr>
              <a:t>galatturonico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824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0F7B-1F22-6724-0B9D-737DADE9F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B4CD6B-875D-62C7-2B46-69F52FDB13A6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A00D18-ED3F-5B57-1B6C-E3EED2B129C3}"/>
              </a:ext>
            </a:extLst>
          </p:cNvPr>
          <p:cNvSpPr txBox="1"/>
          <p:nvPr/>
        </p:nvSpPr>
        <p:spPr>
          <a:xfrm>
            <a:off x="36214" y="980728"/>
            <a:ext cx="9072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parenchimatiche</a:t>
            </a:r>
            <a:r>
              <a:rPr lang="it-IT" sz="2000" dirty="0">
                <a:solidFill>
                  <a:schemeClr val="tx1"/>
                </a:solidFill>
              </a:rPr>
              <a:t>, il </a:t>
            </a:r>
            <a:r>
              <a:rPr lang="it-IT" sz="2000" b="1" dirty="0">
                <a:solidFill>
                  <a:schemeClr val="tx1"/>
                </a:solidFill>
              </a:rPr>
              <a:t>collenchimatiche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sclerenchimatiche </a:t>
            </a:r>
            <a:r>
              <a:rPr lang="it-IT" sz="2000" dirty="0">
                <a:solidFill>
                  <a:schemeClr val="tx1"/>
                </a:solidFill>
              </a:rPr>
              <a:t>possono essere distinte grazie alla differente </a:t>
            </a:r>
            <a:r>
              <a:rPr lang="it-IT" sz="2000" b="1" dirty="0">
                <a:solidFill>
                  <a:schemeClr val="tx1"/>
                </a:solidFill>
              </a:rPr>
              <a:t>composizione chimica </a:t>
            </a:r>
            <a:r>
              <a:rPr lang="it-IT" sz="2000" dirty="0">
                <a:solidFill>
                  <a:schemeClr val="tx1"/>
                </a:solidFill>
              </a:rPr>
              <a:t>della loro </a:t>
            </a:r>
            <a:r>
              <a:rPr lang="it-IT" sz="2000" b="1" dirty="0">
                <a:solidFill>
                  <a:schemeClr val="tx1"/>
                </a:solidFill>
              </a:rPr>
              <a:t>parete cellulare</a:t>
            </a:r>
            <a:r>
              <a:rPr lang="it-IT" sz="2000" dirty="0">
                <a:solidFill>
                  <a:schemeClr val="tx1"/>
                </a:solidFill>
              </a:rPr>
              <a:t>, composta da </a:t>
            </a:r>
            <a:r>
              <a:rPr lang="it-IT" sz="2000" b="1" dirty="0">
                <a:solidFill>
                  <a:schemeClr val="tx1"/>
                </a:solidFill>
              </a:rPr>
              <a:t>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emicellulosa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pectina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lignina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F8784B-FB86-CC16-060B-498F088A071E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B034AA-CFE6-0F62-22C9-5EAE3A1A7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2111908"/>
            <a:ext cx="4834111" cy="390938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E4A442-698E-61A0-A0C7-744520204215}"/>
              </a:ext>
            </a:extLst>
          </p:cNvPr>
          <p:cNvSpPr txBox="1"/>
          <p:nvPr/>
        </p:nvSpPr>
        <p:spPr>
          <a:xfrm>
            <a:off x="11333" y="2413337"/>
            <a:ext cx="4056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Lignina</a:t>
            </a:r>
            <a:r>
              <a:rPr lang="it-IT" sz="2000" dirty="0">
                <a:solidFill>
                  <a:schemeClr val="tx1"/>
                </a:solidFill>
              </a:rPr>
              <a:t>: polimero a base di composti fenolici, costituente il 35% in peso secco.</a:t>
            </a:r>
          </a:p>
        </p:txBody>
      </p:sp>
    </p:spTree>
    <p:extLst>
      <p:ext uri="{BB962C8B-B14F-4D97-AF65-F5344CB8AC3E}">
        <p14:creationId xmlns:p14="http://schemas.microsoft.com/office/powerpoint/2010/main" val="358113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619E-E5CD-EB53-6C5D-F659F9E4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BBBC4-4447-76A4-4A02-A41201709A9D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372618-A6A1-C092-EFE4-F4E36F305E8B}"/>
              </a:ext>
            </a:extLst>
          </p:cNvPr>
          <p:cNvSpPr txBox="1"/>
          <p:nvPr/>
        </p:nvSpPr>
        <p:spPr>
          <a:xfrm>
            <a:off x="36214" y="1988840"/>
            <a:ext cx="90722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parenchimatiche</a:t>
            </a:r>
            <a:r>
              <a:rPr lang="it-IT" sz="2000" dirty="0">
                <a:solidFill>
                  <a:schemeClr val="tx1"/>
                </a:solidFill>
              </a:rPr>
              <a:t> contengono principalmente </a:t>
            </a:r>
            <a:r>
              <a:rPr lang="it-IT" sz="2000" b="1" dirty="0">
                <a:solidFill>
                  <a:schemeClr val="tx1"/>
                </a:solidFill>
              </a:rPr>
              <a:t>cellulosa</a:t>
            </a:r>
            <a:r>
              <a:rPr lang="it-IT" sz="2000" dirty="0">
                <a:solidFill>
                  <a:schemeClr val="tx1"/>
                </a:solidFill>
              </a:rPr>
              <a:t> ed </a:t>
            </a:r>
            <a:r>
              <a:rPr lang="it-IT" sz="2000" b="1" dirty="0">
                <a:solidFill>
                  <a:schemeClr val="tx1"/>
                </a:solidFill>
              </a:rPr>
              <a:t>emicellulosa</a:t>
            </a:r>
            <a:r>
              <a:rPr lang="it-IT" sz="2000" dirty="0">
                <a:solidFill>
                  <a:schemeClr val="tx1"/>
                </a:solidFill>
              </a:rPr>
              <a:t> (hanno solo la parete primaria).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collenchimatiche</a:t>
            </a:r>
            <a:r>
              <a:rPr lang="it-IT" sz="2000" dirty="0">
                <a:solidFill>
                  <a:schemeClr val="tx1"/>
                </a:solidFill>
              </a:rPr>
              <a:t>, benché abbiano anche loro solo la parete primaria, contengono anche grandi quantità di </a:t>
            </a:r>
            <a:r>
              <a:rPr lang="it-IT" sz="2000" b="1" dirty="0">
                <a:solidFill>
                  <a:schemeClr val="tx1"/>
                </a:solidFill>
              </a:rPr>
              <a:t>pectina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sclerenchimatiche </a:t>
            </a:r>
            <a:r>
              <a:rPr lang="it-IT" sz="2000" dirty="0">
                <a:solidFill>
                  <a:schemeClr val="tx1"/>
                </a:solidFill>
              </a:rPr>
              <a:t>possiedono nella loro parete secondaria </a:t>
            </a:r>
            <a:r>
              <a:rPr lang="it-IT" sz="2000" b="1" dirty="0">
                <a:solidFill>
                  <a:schemeClr val="tx1"/>
                </a:solidFill>
              </a:rPr>
              <a:t>lignina</a:t>
            </a:r>
            <a:r>
              <a:rPr lang="it-IT" sz="2000" dirty="0">
                <a:solidFill>
                  <a:schemeClr val="tx1"/>
                </a:solidFill>
              </a:rPr>
              <a:t> in aggiunta agli altri componenti.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E0F193-A3E9-9DE8-2E88-80366BBFC542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</p:spTree>
    <p:extLst>
      <p:ext uri="{BB962C8B-B14F-4D97-AF65-F5344CB8AC3E}">
        <p14:creationId xmlns:p14="http://schemas.microsoft.com/office/powerpoint/2010/main" val="392488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egnaposto contenuto 2">
            <a:extLst>
              <a:ext uri="{FF2B5EF4-FFF2-40B4-BE49-F238E27FC236}">
                <a16:creationId xmlns:a16="http://schemas.microsoft.com/office/drawing/2014/main" id="{64997465-0640-22F2-BE79-FF2766F0F2B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5223" r="41160" b="64560"/>
          <a:stretch/>
        </p:blipFill>
        <p:spPr>
          <a:xfrm>
            <a:off x="5508105" y="3265377"/>
            <a:ext cx="3635896" cy="2827919"/>
          </a:xfrm>
        </p:spPr>
      </p:pic>
      <p:pic>
        <p:nvPicPr>
          <p:cNvPr id="9" name="Segnaposto contenuto 2">
            <a:extLst>
              <a:ext uri="{FF2B5EF4-FFF2-40B4-BE49-F238E27FC236}">
                <a16:creationId xmlns:a16="http://schemas.microsoft.com/office/drawing/2014/main" id="{ACF7D2BE-5BA9-4186-9C7E-7A38DEFF3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6D758C2-37A9-AB8B-F77A-DE63E629DA29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D0C0D9-4915-A806-E0CC-D6144DF43D5C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738887-C03D-80DD-935B-0DF230ABFCDC}"/>
              </a:ext>
            </a:extLst>
          </p:cNvPr>
          <p:cNvSpPr txBox="1"/>
          <p:nvPr/>
        </p:nvSpPr>
        <p:spPr>
          <a:xfrm>
            <a:off x="36214" y="1484784"/>
            <a:ext cx="90722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tessuto parenchimatico</a:t>
            </a:r>
            <a:r>
              <a:rPr lang="it-IT" sz="2000" dirty="0">
                <a:solidFill>
                  <a:schemeClr val="tx1"/>
                </a:solidFill>
              </a:rPr>
              <a:t> si trova in tutta la struttura della pianta ed è il tipo più comune di cellula (pareti sottili) e tessuto. Le </a:t>
            </a:r>
            <a:r>
              <a:rPr lang="it-IT" sz="2000" b="1" dirty="0">
                <a:solidFill>
                  <a:schemeClr val="tx1"/>
                </a:solidFill>
              </a:rPr>
              <a:t>parti morbide della pianta</a:t>
            </a:r>
            <a:r>
              <a:rPr lang="it-IT" sz="2000" dirty="0">
                <a:solidFill>
                  <a:schemeClr val="tx1"/>
                </a:solidFill>
              </a:rPr>
              <a:t>, come quella edule di frutti e tuberi sono composte in maggior parte da questo tessuto.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Svolge funzioni differenti quali </a:t>
            </a:r>
            <a:r>
              <a:rPr lang="it-IT" sz="2000" b="1" dirty="0">
                <a:solidFill>
                  <a:schemeClr val="tx1"/>
                </a:solidFill>
              </a:rPr>
              <a:t>fotosintesi </a:t>
            </a:r>
            <a:r>
              <a:rPr lang="it-IT" sz="2000" dirty="0">
                <a:solidFill>
                  <a:schemeClr val="tx1"/>
                </a:solidFill>
              </a:rPr>
              <a:t>(verde per la presenza di cloroplasti), </a:t>
            </a:r>
            <a:r>
              <a:rPr lang="it-IT" sz="2000" b="1" dirty="0">
                <a:solidFill>
                  <a:schemeClr val="tx1"/>
                </a:solidFill>
              </a:rPr>
              <a:t>accumulo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secrezione</a:t>
            </a:r>
            <a:r>
              <a:rPr lang="it-IT" sz="2000" dirty="0">
                <a:solidFill>
                  <a:schemeClr val="tx1"/>
                </a:solidFill>
              </a:rPr>
              <a:t> (incolori).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20DDD7-5BA2-4AA4-B2B2-35F972660F4D}"/>
              </a:ext>
            </a:extLst>
          </p:cNvPr>
          <p:cNvSpPr txBox="1"/>
          <p:nvPr/>
        </p:nvSpPr>
        <p:spPr>
          <a:xfrm>
            <a:off x="35496" y="3401705"/>
            <a:ext cx="54726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Queste cellule sono in </a:t>
            </a:r>
            <a:r>
              <a:rPr lang="it-IT" sz="2000" b="1" dirty="0">
                <a:solidFill>
                  <a:schemeClr val="tx1"/>
                </a:solidFill>
              </a:rPr>
              <a:t>grado di differenziarsi </a:t>
            </a:r>
            <a:r>
              <a:rPr lang="it-IT" sz="2000" dirty="0">
                <a:solidFill>
                  <a:schemeClr val="tx1"/>
                </a:solidFill>
              </a:rPr>
              <a:t>in altri tipi cellulari (es. xilema), con un comportamento molto simile a quello delle cellule staminali embrionali.</a:t>
            </a:r>
          </a:p>
        </p:txBody>
      </p:sp>
    </p:spTree>
    <p:extLst>
      <p:ext uri="{BB962C8B-B14F-4D97-AF65-F5344CB8AC3E}">
        <p14:creationId xmlns:p14="http://schemas.microsoft.com/office/powerpoint/2010/main" val="141319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2">
            <a:extLst>
              <a:ext uri="{FF2B5EF4-FFF2-40B4-BE49-F238E27FC236}">
                <a16:creationId xmlns:a16="http://schemas.microsoft.com/office/drawing/2014/main" id="{ACF7D2BE-5BA9-4186-9C7E-7A38DEFF3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Segnaposto contenuto 2">
            <a:extLst>
              <a:ext uri="{FF2B5EF4-FFF2-40B4-BE49-F238E27FC236}">
                <a16:creationId xmlns:a16="http://schemas.microsoft.com/office/drawing/2014/main" id="{C3BFA0AD-9BC6-A98E-CEF8-B0298441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36520" r="41160" b="20313"/>
          <a:stretch/>
        </p:blipFill>
        <p:spPr bwMode="auto">
          <a:xfrm>
            <a:off x="5580112" y="2133063"/>
            <a:ext cx="3564210" cy="39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6D758C2-37A9-AB8B-F77A-DE63E629DA29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D0C0D9-4915-A806-E0CC-D6144DF43D5C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A0ACEB-CD7C-F20E-F619-251BA7FD6AE1}"/>
              </a:ext>
            </a:extLst>
          </p:cNvPr>
          <p:cNvSpPr txBox="1"/>
          <p:nvPr/>
        </p:nvSpPr>
        <p:spPr>
          <a:xfrm>
            <a:off x="36214" y="1484784"/>
            <a:ext cx="90722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tessuto collenchimatico</a:t>
            </a:r>
            <a:r>
              <a:rPr lang="it-IT" sz="2000" dirty="0">
                <a:solidFill>
                  <a:schemeClr val="tx1"/>
                </a:solidFill>
              </a:rPr>
              <a:t> è estremamente flessibile, con la funzione di supporto strutturale per gli organi vegetali privi di elementi legnosi. Presentano</a:t>
            </a:r>
            <a:r>
              <a:rPr lang="it-IT" sz="2000" b="1" dirty="0">
                <a:solidFill>
                  <a:schemeClr val="tx1"/>
                </a:solidFill>
              </a:rPr>
              <a:t> pareti inspessite soprattutto agli angoli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07760A-A729-2132-8693-042C622F2FAD}"/>
              </a:ext>
            </a:extLst>
          </p:cNvPr>
          <p:cNvSpPr txBox="1"/>
          <p:nvPr/>
        </p:nvSpPr>
        <p:spPr>
          <a:xfrm>
            <a:off x="36214" y="2642136"/>
            <a:ext cx="55438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cellule hanno una </a:t>
            </a:r>
            <a:r>
              <a:rPr lang="it-IT" sz="2000" b="1" dirty="0">
                <a:solidFill>
                  <a:schemeClr val="tx1"/>
                </a:solidFill>
              </a:rPr>
              <a:t>forma allungata </a:t>
            </a:r>
            <a:r>
              <a:rPr lang="it-IT" sz="2000" dirty="0">
                <a:solidFill>
                  <a:schemeClr val="tx1"/>
                </a:solidFill>
              </a:rPr>
              <a:t>e sono vive anche raggiunta la maturità e non sono distribuite uniformemente lungo la pianta, ma </a:t>
            </a:r>
            <a:r>
              <a:rPr lang="it-IT" sz="2000" b="1" dirty="0">
                <a:solidFill>
                  <a:schemeClr val="tx1"/>
                </a:solidFill>
              </a:rPr>
              <a:t>organizzate sotto forma di cordoni </a:t>
            </a:r>
            <a:r>
              <a:rPr lang="it-IT" sz="2000" dirty="0">
                <a:solidFill>
                  <a:schemeClr val="tx1"/>
                </a:solidFill>
              </a:rPr>
              <a:t>sotto il </a:t>
            </a:r>
            <a:r>
              <a:rPr lang="it-IT" sz="2000" b="1" dirty="0">
                <a:solidFill>
                  <a:schemeClr val="tx1"/>
                </a:solidFill>
              </a:rPr>
              <a:t>perimetro del fusto </a:t>
            </a:r>
            <a:r>
              <a:rPr lang="it-IT" sz="2000" dirty="0">
                <a:solidFill>
                  <a:schemeClr val="tx1"/>
                </a:solidFill>
              </a:rPr>
              <a:t>(es. gambo del sedano)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e lungo la </a:t>
            </a:r>
            <a:r>
              <a:rPr lang="it-IT" sz="2000" b="1" dirty="0">
                <a:solidFill>
                  <a:schemeClr val="tx1"/>
                </a:solidFill>
              </a:rPr>
              <a:t>nervatura delle foglie.</a:t>
            </a:r>
          </a:p>
          <a:p>
            <a:pPr algn="just"/>
            <a:endParaRPr lang="it-IT" sz="2000" b="1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Conferisce resistenza a flessione o al calpestio</a:t>
            </a:r>
          </a:p>
        </p:txBody>
      </p:sp>
    </p:spTree>
    <p:extLst>
      <p:ext uri="{BB962C8B-B14F-4D97-AF65-F5344CB8AC3E}">
        <p14:creationId xmlns:p14="http://schemas.microsoft.com/office/powerpoint/2010/main" val="148104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2">
            <a:extLst>
              <a:ext uri="{FF2B5EF4-FFF2-40B4-BE49-F238E27FC236}">
                <a16:creationId xmlns:a16="http://schemas.microsoft.com/office/drawing/2014/main" id="{ACF7D2BE-5BA9-4186-9C7E-7A38DEFF3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1D220037-B339-01C1-8AE8-6BE261CF2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8" t="4906" r="7579" b="26615"/>
          <a:stretch/>
        </p:blipFill>
        <p:spPr bwMode="auto">
          <a:xfrm>
            <a:off x="7164288" y="734217"/>
            <a:ext cx="1943498" cy="536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6D758C2-37A9-AB8B-F77A-DE63E629DA29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D0C0D9-4915-A806-E0CC-D6144DF43D5C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5CEEBE-FAF8-58AB-43C3-65733465D0D7}"/>
              </a:ext>
            </a:extLst>
          </p:cNvPr>
          <p:cNvSpPr txBox="1"/>
          <p:nvPr/>
        </p:nvSpPr>
        <p:spPr>
          <a:xfrm>
            <a:off x="36214" y="1484784"/>
            <a:ext cx="71280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tessuto sclerenchimatico</a:t>
            </a:r>
            <a:r>
              <a:rPr lang="it-IT" sz="2000" dirty="0">
                <a:solidFill>
                  <a:schemeClr val="tx1"/>
                </a:solidFill>
              </a:rPr>
              <a:t> (da </a:t>
            </a:r>
            <a:r>
              <a:rPr lang="it-IT" sz="2000" dirty="0" err="1">
                <a:solidFill>
                  <a:schemeClr val="tx1"/>
                </a:solidFill>
              </a:rPr>
              <a:t>sclerós</a:t>
            </a:r>
            <a:r>
              <a:rPr lang="it-IT" sz="2000" dirty="0">
                <a:solidFill>
                  <a:schemeClr val="tx1"/>
                </a:solidFill>
              </a:rPr>
              <a:t> = duro) è specializzato per il </a:t>
            </a:r>
            <a:r>
              <a:rPr lang="it-IT" sz="2000" b="1" dirty="0">
                <a:solidFill>
                  <a:schemeClr val="tx1"/>
                </a:solidFill>
              </a:rPr>
              <a:t>sostegno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meccanico</a:t>
            </a:r>
            <a:r>
              <a:rPr lang="it-IT" sz="2000" dirty="0">
                <a:solidFill>
                  <a:schemeClr val="tx1"/>
                </a:solidFill>
              </a:rPr>
              <a:t>, con cellule dotate sia di </a:t>
            </a:r>
            <a:r>
              <a:rPr lang="it-IT" sz="2000" b="1" dirty="0">
                <a:solidFill>
                  <a:schemeClr val="tx1"/>
                </a:solidFill>
              </a:rPr>
              <a:t>parete primaria che secondaria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punteggiature</a:t>
            </a:r>
            <a:r>
              <a:rPr lang="it-IT" sz="2000" dirty="0">
                <a:solidFill>
                  <a:schemeClr val="tx1"/>
                </a:solidFill>
              </a:rPr>
              <a:t>, aree con </a:t>
            </a:r>
            <a:r>
              <a:rPr lang="it-IT" sz="2000" b="1" dirty="0">
                <a:solidFill>
                  <a:schemeClr val="tx1"/>
                </a:solidFill>
              </a:rPr>
              <a:t>parete secondaria non sviluppata</a:t>
            </a:r>
            <a:r>
              <a:rPr lang="it-IT" sz="2000" dirty="0">
                <a:solidFill>
                  <a:schemeClr val="tx1"/>
                </a:solidFill>
              </a:rPr>
              <a:t>, per mettono </a:t>
            </a:r>
            <a:r>
              <a:rPr lang="it-IT" sz="2000" b="1" dirty="0">
                <a:solidFill>
                  <a:schemeClr val="tx1"/>
                </a:solidFill>
              </a:rPr>
              <a:t>il passaggio di materiale </a:t>
            </a:r>
            <a:r>
              <a:rPr lang="it-IT" sz="2000" dirty="0">
                <a:solidFill>
                  <a:schemeClr val="tx1"/>
                </a:solidFill>
              </a:rPr>
              <a:t>tra cellule sclerenchimatiche vive adiacenti (</a:t>
            </a:r>
            <a:r>
              <a:rPr lang="it-IT" sz="2000" b="1" dirty="0">
                <a:solidFill>
                  <a:schemeClr val="tx1"/>
                </a:solidFill>
              </a:rPr>
              <a:t>spesso sono morte</a:t>
            </a:r>
            <a:r>
              <a:rPr lang="it-IT" sz="2000" dirty="0">
                <a:solidFill>
                  <a:schemeClr val="tx1"/>
                </a:solidFill>
              </a:rPr>
              <a:t>).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Il tessuto sclerenchimatico può essere distribuito su tutta la pianta, ed è costituito da </a:t>
            </a:r>
            <a:r>
              <a:rPr lang="it-IT" sz="2000" b="1" dirty="0">
                <a:solidFill>
                  <a:schemeClr val="tx1"/>
                </a:solidFill>
              </a:rPr>
              <a:t>due tipi di cellule</a:t>
            </a:r>
            <a:r>
              <a:rPr lang="it-IT" sz="2000" dirty="0">
                <a:solidFill>
                  <a:schemeClr val="tx1"/>
                </a:solidFill>
              </a:rPr>
              <a:t>: le </a:t>
            </a:r>
            <a:r>
              <a:rPr lang="it-IT" sz="2000" b="1" dirty="0" err="1">
                <a:solidFill>
                  <a:schemeClr val="tx1"/>
                </a:solidFill>
              </a:rPr>
              <a:t>scleridi</a:t>
            </a:r>
            <a:r>
              <a:rPr lang="it-IT" sz="2000" dirty="0">
                <a:solidFill>
                  <a:schemeClr val="tx1"/>
                </a:solidFill>
              </a:rPr>
              <a:t> (presente nei gusci delle noci e noccioli di alcuni frutti) e le </a:t>
            </a:r>
            <a:r>
              <a:rPr lang="it-IT" sz="2000" b="1" dirty="0">
                <a:solidFill>
                  <a:schemeClr val="tx1"/>
                </a:solidFill>
              </a:rPr>
              <a:t>fibre</a:t>
            </a:r>
            <a:r>
              <a:rPr lang="it-IT" sz="2000" dirty="0">
                <a:solidFill>
                  <a:schemeClr val="tx1"/>
                </a:solidFill>
              </a:rPr>
              <a:t> (allungate e presenti nel legno, corteccia e nervature)</a:t>
            </a:r>
          </a:p>
        </p:txBody>
      </p:sp>
    </p:spTree>
    <p:extLst>
      <p:ext uri="{BB962C8B-B14F-4D97-AF65-F5344CB8AC3E}">
        <p14:creationId xmlns:p14="http://schemas.microsoft.com/office/powerpoint/2010/main" val="999899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2">
            <a:extLst>
              <a:ext uri="{FF2B5EF4-FFF2-40B4-BE49-F238E27FC236}">
                <a16:creationId xmlns:a16="http://schemas.microsoft.com/office/drawing/2014/main" id="{2112A1D7-041B-5028-0F38-4B75BF5A8CA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2554" r="50077" b="16019"/>
          <a:stretch/>
        </p:blipFill>
        <p:spPr>
          <a:xfrm>
            <a:off x="5508104" y="926579"/>
            <a:ext cx="3635896" cy="5157898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A6566F1-199C-59BE-F1CA-0158403BFEAE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306F01-24F4-0294-BE6D-BCA7BC2C486A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Vascolare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07A7C98D-8EB2-E70E-A18C-EFD0E9C58F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87914B-5B5D-68F2-0A92-D90868C9E70C}"/>
              </a:ext>
            </a:extLst>
          </p:cNvPr>
          <p:cNvSpPr txBox="1"/>
          <p:nvPr/>
        </p:nvSpPr>
        <p:spPr>
          <a:xfrm>
            <a:off x="0" y="1052736"/>
            <a:ext cx="554421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sistema dei </a:t>
            </a:r>
            <a:r>
              <a:rPr lang="it-IT" sz="2000" b="1" dirty="0">
                <a:solidFill>
                  <a:schemeClr val="tx1"/>
                </a:solidFill>
              </a:rPr>
              <a:t>tessuti vascolari</a:t>
            </a:r>
            <a:r>
              <a:rPr lang="it-IT" sz="2000" dirty="0">
                <a:solidFill>
                  <a:schemeClr val="tx1"/>
                </a:solidFill>
              </a:rPr>
              <a:t>, protetto dal tessuto fondamentale, </a:t>
            </a:r>
            <a:r>
              <a:rPr lang="it-IT" sz="2000" b="1" dirty="0">
                <a:solidFill>
                  <a:schemeClr val="tx1"/>
                </a:solidFill>
              </a:rPr>
              <a:t>trasporta i materiali necessari alla pianta </a:t>
            </a:r>
            <a:r>
              <a:rPr lang="it-IT" sz="2000" dirty="0">
                <a:solidFill>
                  <a:schemeClr val="tx1"/>
                </a:solidFill>
              </a:rPr>
              <a:t>per mezzo di due diversi tessuti, </a:t>
            </a:r>
            <a:r>
              <a:rPr lang="it-IT" sz="2000" b="1" dirty="0">
                <a:solidFill>
                  <a:schemeClr val="tx1"/>
                </a:solidFill>
              </a:rPr>
              <a:t>xilema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floema</a:t>
            </a:r>
            <a:r>
              <a:rPr lang="it-IT" sz="2000" dirty="0">
                <a:solidFill>
                  <a:schemeClr val="tx1"/>
                </a:solidFill>
              </a:rPr>
              <a:t>, che si estendono per tutta la struttura della pianta.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Lo </a:t>
            </a:r>
            <a:r>
              <a:rPr lang="it-IT" sz="2000" b="1" dirty="0">
                <a:solidFill>
                  <a:schemeClr val="tx1"/>
                </a:solidFill>
              </a:rPr>
              <a:t>xilema</a:t>
            </a:r>
            <a:r>
              <a:rPr lang="it-IT" sz="2000" dirty="0">
                <a:solidFill>
                  <a:schemeClr val="tx1"/>
                </a:solidFill>
              </a:rPr>
              <a:t> conduce </a:t>
            </a:r>
            <a:r>
              <a:rPr lang="it-IT" sz="2000" b="1" dirty="0">
                <a:solidFill>
                  <a:schemeClr val="tx1"/>
                </a:solidFill>
              </a:rPr>
              <a:t>l’acqua e i minerali</a:t>
            </a:r>
            <a:r>
              <a:rPr lang="it-IT" sz="2000" dirty="0">
                <a:solidFill>
                  <a:schemeClr val="tx1"/>
                </a:solidFill>
              </a:rPr>
              <a:t> disciolti </a:t>
            </a:r>
            <a:r>
              <a:rPr lang="it-IT" sz="2000" b="1" dirty="0">
                <a:solidFill>
                  <a:schemeClr val="tx1"/>
                </a:solidFill>
              </a:rPr>
              <a:t>dalle radici ai fusti ed alle foglie</a:t>
            </a:r>
            <a:r>
              <a:rPr lang="it-IT" sz="2000" dirty="0">
                <a:solidFill>
                  <a:schemeClr val="tx1"/>
                </a:solidFill>
              </a:rPr>
              <a:t>. Secondariamente, fornisce anche </a:t>
            </a:r>
            <a:r>
              <a:rPr lang="it-IT" sz="2000" b="1" dirty="0">
                <a:solidFill>
                  <a:schemeClr val="tx1"/>
                </a:solidFill>
              </a:rPr>
              <a:t>supporto strutturale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Nelle </a:t>
            </a:r>
            <a:r>
              <a:rPr lang="it-IT" sz="2000" b="1" dirty="0">
                <a:solidFill>
                  <a:schemeClr val="tx1"/>
                </a:solidFill>
              </a:rPr>
              <a:t>angiosperme</a:t>
            </a:r>
            <a:r>
              <a:rPr lang="it-IT" sz="2000" dirty="0">
                <a:solidFill>
                  <a:schemeClr val="tx1"/>
                </a:solidFill>
              </a:rPr>
              <a:t>, lo </a:t>
            </a:r>
            <a:r>
              <a:rPr lang="it-IT" sz="2000" b="1" dirty="0">
                <a:solidFill>
                  <a:schemeClr val="tx1"/>
                </a:solidFill>
              </a:rPr>
              <a:t>xilema</a:t>
            </a:r>
            <a:r>
              <a:rPr lang="it-IT" sz="2000" dirty="0">
                <a:solidFill>
                  <a:schemeClr val="tx1"/>
                </a:solidFill>
              </a:rPr>
              <a:t> è costituito da quattro diversi tipi di cellule: </a:t>
            </a:r>
            <a:r>
              <a:rPr lang="it-IT" sz="2000" b="1" dirty="0">
                <a:solidFill>
                  <a:schemeClr val="tx1"/>
                </a:solidFill>
              </a:rPr>
              <a:t>tracheidi</a:t>
            </a:r>
            <a:r>
              <a:rPr lang="it-IT" sz="2000" dirty="0">
                <a:solidFill>
                  <a:schemeClr val="tx1"/>
                </a:solidFill>
              </a:rPr>
              <a:t>, elementi vasali (</a:t>
            </a:r>
            <a:r>
              <a:rPr lang="it-IT" sz="2000" b="1" dirty="0">
                <a:solidFill>
                  <a:schemeClr val="tx1"/>
                </a:solidFill>
              </a:rPr>
              <a:t>trachee</a:t>
            </a:r>
            <a:r>
              <a:rPr lang="it-IT" sz="2000" dirty="0">
                <a:solidFill>
                  <a:schemeClr val="tx1"/>
                </a:solidFill>
              </a:rPr>
              <a:t>), cellule </a:t>
            </a:r>
            <a:r>
              <a:rPr lang="it-IT" sz="2000" b="1" dirty="0">
                <a:solidFill>
                  <a:schemeClr val="tx1"/>
                </a:solidFill>
              </a:rPr>
              <a:t>parenchimatiche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fibre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36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8C221-0BE2-39E8-4286-2B762AA01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2">
            <a:extLst>
              <a:ext uri="{FF2B5EF4-FFF2-40B4-BE49-F238E27FC236}">
                <a16:creationId xmlns:a16="http://schemas.microsoft.com/office/drawing/2014/main" id="{99E8F115-A168-9B42-78DC-126E064FF17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2554" r="50077" b="16019"/>
          <a:stretch/>
        </p:blipFill>
        <p:spPr>
          <a:xfrm>
            <a:off x="5508104" y="926579"/>
            <a:ext cx="3635896" cy="5157898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E7A6FB-BDA4-0E4F-4807-180C71880AF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26B07F-6D22-C1F7-05E0-F1724BA5425F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Vascolare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44DAF871-B009-AA48-13CB-33DC8A2A1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F58FF1-0790-A545-4B28-B78A30937957}"/>
              </a:ext>
            </a:extLst>
          </p:cNvPr>
          <p:cNvSpPr txBox="1"/>
          <p:nvPr/>
        </p:nvSpPr>
        <p:spPr>
          <a:xfrm>
            <a:off x="0" y="908720"/>
            <a:ext cx="55442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Tracheidi e trachee </a:t>
            </a:r>
            <a:r>
              <a:rPr lang="it-IT" sz="2000" dirty="0">
                <a:solidFill>
                  <a:schemeClr val="tx1"/>
                </a:solidFill>
              </a:rPr>
              <a:t>sono responsabili della </a:t>
            </a:r>
            <a:r>
              <a:rPr lang="it-IT" sz="2000" b="1" dirty="0">
                <a:solidFill>
                  <a:schemeClr val="tx1"/>
                </a:solidFill>
              </a:rPr>
              <a:t>conduzione di acqua e soluti</a:t>
            </a:r>
            <a:r>
              <a:rPr lang="it-IT" sz="2000" dirty="0">
                <a:solidFill>
                  <a:schemeClr val="tx1"/>
                </a:solidFill>
              </a:rPr>
              <a:t>. Durante lo sviluppo vanno incontro ad apoptosi, e </a:t>
            </a:r>
            <a:r>
              <a:rPr lang="it-IT" sz="2000" b="1" dirty="0">
                <a:solidFill>
                  <a:schemeClr val="tx1"/>
                </a:solidFill>
              </a:rPr>
              <a:t>a maturità presentano solo la parete cellulare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tracheidi</a:t>
            </a:r>
            <a:r>
              <a:rPr lang="it-IT" sz="2000" dirty="0">
                <a:solidFill>
                  <a:schemeClr val="tx1"/>
                </a:solidFill>
              </a:rPr>
              <a:t> permettono il passaggio di acqua da una cellula all’altra </a:t>
            </a:r>
            <a:r>
              <a:rPr lang="it-IT" sz="2000" b="1" dirty="0">
                <a:solidFill>
                  <a:schemeClr val="tx1"/>
                </a:solidFill>
              </a:rPr>
              <a:t>tramite le punteggiature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trachee</a:t>
            </a:r>
            <a:r>
              <a:rPr lang="it-IT" sz="2000" dirty="0">
                <a:solidFill>
                  <a:schemeClr val="tx1"/>
                </a:solidFill>
              </a:rPr>
              <a:t>, di diametro maggiore, mostrano all’</a:t>
            </a:r>
            <a:r>
              <a:rPr lang="it-IT" sz="2000" b="1" dirty="0">
                <a:solidFill>
                  <a:schemeClr val="tx1"/>
                </a:solidFill>
              </a:rPr>
              <a:t>estremità delle perforazioni </a:t>
            </a:r>
            <a:r>
              <a:rPr lang="it-IT" sz="2000" dirty="0">
                <a:solidFill>
                  <a:schemeClr val="tx1"/>
                </a:solidFill>
              </a:rPr>
              <a:t>per formare veri e propri </a:t>
            </a:r>
            <a:r>
              <a:rPr lang="it-IT" sz="2000" b="1" dirty="0">
                <a:solidFill>
                  <a:schemeClr val="tx1"/>
                </a:solidFill>
              </a:rPr>
              <a:t>vasi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Lo xilema contiene cellule parenchimatiche che formano il </a:t>
            </a:r>
            <a:r>
              <a:rPr lang="it-IT" sz="2000" b="1" dirty="0">
                <a:solidFill>
                  <a:schemeClr val="tx1"/>
                </a:solidFill>
              </a:rPr>
              <a:t>parenchima xilematico </a:t>
            </a:r>
            <a:r>
              <a:rPr lang="it-IT" sz="2000" dirty="0">
                <a:solidFill>
                  <a:schemeClr val="tx1"/>
                </a:solidFill>
              </a:rPr>
              <a:t>con funzioni di </a:t>
            </a:r>
            <a:r>
              <a:rPr lang="it-IT" sz="2000" b="1" dirty="0">
                <a:solidFill>
                  <a:schemeClr val="tx1"/>
                </a:solidFill>
              </a:rPr>
              <a:t>accumulo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fibre</a:t>
            </a:r>
            <a:r>
              <a:rPr lang="it-IT" sz="2000" dirty="0">
                <a:solidFill>
                  <a:schemeClr val="tx1"/>
                </a:solidFill>
              </a:rPr>
              <a:t> con funzione di </a:t>
            </a:r>
            <a:r>
              <a:rPr lang="it-IT" sz="2000" b="1" dirty="0">
                <a:solidFill>
                  <a:schemeClr val="tx1"/>
                </a:solidFill>
              </a:rPr>
              <a:t>sostegno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4948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566F1-199C-59BE-F1CA-0158403BFEAE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306F01-24F4-0294-BE6D-BCA7BC2C486A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Vascolare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F2D1BA9E-4B26-A207-7F31-6905735C7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3ACB4FC6-FD88-D7E2-5616-B84A2C42FFD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2826" r="5843" b="15747"/>
          <a:stretch/>
        </p:blipFill>
        <p:spPr>
          <a:xfrm>
            <a:off x="5508104" y="926579"/>
            <a:ext cx="3635896" cy="515789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1FB50E-7B02-2C92-3D6E-C135A4B56062}"/>
              </a:ext>
            </a:extLst>
          </p:cNvPr>
          <p:cNvSpPr txBox="1"/>
          <p:nvPr/>
        </p:nvSpPr>
        <p:spPr>
          <a:xfrm>
            <a:off x="0" y="1052736"/>
            <a:ext cx="55442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floema</a:t>
            </a:r>
            <a:r>
              <a:rPr lang="it-IT" sz="2000" dirty="0">
                <a:solidFill>
                  <a:schemeClr val="tx1"/>
                </a:solidFill>
              </a:rPr>
              <a:t> trasporta le </a:t>
            </a:r>
            <a:r>
              <a:rPr lang="it-IT" sz="2000" b="1" dirty="0">
                <a:solidFill>
                  <a:schemeClr val="tx1"/>
                </a:solidFill>
              </a:rPr>
              <a:t>sostanze nutritive </a:t>
            </a:r>
            <a:r>
              <a:rPr lang="it-IT" sz="2000" dirty="0">
                <a:solidFill>
                  <a:schemeClr val="tx1"/>
                </a:solidFill>
              </a:rPr>
              <a:t>(carboidrati formati durante la fotosintesi) in tutta la pianta, oltre a fornirle </a:t>
            </a:r>
            <a:r>
              <a:rPr lang="it-IT" sz="2000" b="1" dirty="0">
                <a:solidFill>
                  <a:schemeClr val="tx1"/>
                </a:solidFill>
              </a:rPr>
              <a:t>sostegno strutturale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Analogamente allo xilema, anche questo è formato da </a:t>
            </a:r>
            <a:r>
              <a:rPr lang="it-IT" sz="2000" b="1" dirty="0">
                <a:solidFill>
                  <a:schemeClr val="tx1"/>
                </a:solidFill>
              </a:rPr>
              <a:t>quattro differenti tipologie </a:t>
            </a:r>
            <a:r>
              <a:rPr lang="it-IT" sz="2000" dirty="0">
                <a:solidFill>
                  <a:schemeClr val="tx1"/>
                </a:solidFill>
              </a:rPr>
              <a:t>di cellule (nelle angiosperme): </a:t>
            </a:r>
            <a:r>
              <a:rPr lang="it-IT" sz="2000" b="1" dirty="0">
                <a:solidFill>
                  <a:schemeClr val="tx1"/>
                </a:solidFill>
              </a:rPr>
              <a:t>elementi dei tubi cribrosi</a:t>
            </a:r>
            <a:r>
              <a:rPr lang="it-IT" sz="2000" dirty="0">
                <a:solidFill>
                  <a:schemeClr val="tx1"/>
                </a:solidFill>
              </a:rPr>
              <a:t>, le </a:t>
            </a:r>
            <a:r>
              <a:rPr lang="it-IT" sz="2000" b="1" dirty="0">
                <a:solidFill>
                  <a:schemeClr val="tx1"/>
                </a:solidFill>
              </a:rPr>
              <a:t>cellule compagne</a:t>
            </a:r>
            <a:r>
              <a:rPr lang="it-IT" sz="2000" dirty="0">
                <a:solidFill>
                  <a:schemeClr val="tx1"/>
                </a:solidFill>
              </a:rPr>
              <a:t>, le </a:t>
            </a:r>
            <a:r>
              <a:rPr lang="it-IT" sz="2000" b="1" dirty="0">
                <a:solidFill>
                  <a:schemeClr val="tx1"/>
                </a:solidFill>
              </a:rPr>
              <a:t>fibre</a:t>
            </a:r>
            <a:r>
              <a:rPr lang="it-IT" sz="2000" dirty="0">
                <a:solidFill>
                  <a:schemeClr val="tx1"/>
                </a:solidFill>
              </a:rPr>
              <a:t> e le cellule </a:t>
            </a:r>
            <a:r>
              <a:rPr lang="it-IT" sz="2000" b="1" dirty="0">
                <a:solidFill>
                  <a:schemeClr val="tx1"/>
                </a:solidFill>
              </a:rPr>
              <a:t>parenchimatiche</a:t>
            </a:r>
            <a:r>
              <a:rPr lang="it-IT" sz="2000" dirty="0">
                <a:solidFill>
                  <a:schemeClr val="tx1"/>
                </a:solidFill>
              </a:rPr>
              <a:t> del floema.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Nelle </a:t>
            </a:r>
            <a:r>
              <a:rPr lang="it-IT" sz="2000" b="1" dirty="0">
                <a:solidFill>
                  <a:schemeClr val="tx1"/>
                </a:solidFill>
              </a:rPr>
              <a:t>piante erbacee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le fibre si estendono per l’intero floema</a:t>
            </a:r>
            <a:r>
              <a:rPr lang="it-IT" sz="2000" dirty="0">
                <a:solidFill>
                  <a:schemeClr val="tx1"/>
                </a:solidFill>
              </a:rPr>
              <a:t>, fornendo un ulteriore </a:t>
            </a:r>
            <a:r>
              <a:rPr lang="it-IT" sz="2000" b="1" dirty="0">
                <a:solidFill>
                  <a:schemeClr val="tx1"/>
                </a:solidFill>
              </a:rPr>
              <a:t>sostegno strutturale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64288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062C2-36F1-8DEC-2ED5-860AB9B03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93E7B-3250-7E31-102A-1CD45514398B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A32556-683A-7073-600B-A774F82BCFCD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Vascolare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80C5B4DA-BEFE-68A5-7042-8A18EE2D1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6F6B66E8-F5AA-1E3F-0678-EA95DDE8AFD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2826" r="5843" b="15747"/>
          <a:stretch/>
        </p:blipFill>
        <p:spPr>
          <a:xfrm>
            <a:off x="5508104" y="926579"/>
            <a:ext cx="3635896" cy="515789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90745C-20A6-AFCE-C7A4-7FD625B0AACD}"/>
              </a:ext>
            </a:extLst>
          </p:cNvPr>
          <p:cNvSpPr txBox="1"/>
          <p:nvPr/>
        </p:nvSpPr>
        <p:spPr>
          <a:xfrm>
            <a:off x="0" y="1052736"/>
            <a:ext cx="55442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Ad ogni elemento </a:t>
            </a:r>
            <a:r>
              <a:rPr lang="it-IT" sz="2000" dirty="0">
                <a:solidFill>
                  <a:schemeClr val="tx1"/>
                </a:solidFill>
              </a:rPr>
              <a:t>dei tubi cribrosi si associa </a:t>
            </a:r>
            <a:r>
              <a:rPr lang="it-IT" sz="2000" b="1" dirty="0">
                <a:solidFill>
                  <a:schemeClr val="tx1"/>
                </a:solidFill>
              </a:rPr>
              <a:t>una cellula compagna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che assiste l’elemento nel suo funzionamento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cellule compagne sono vive</a:t>
            </a:r>
            <a:r>
              <a:rPr lang="it-IT" sz="2000" dirty="0">
                <a:solidFill>
                  <a:schemeClr val="tx1"/>
                </a:solidFill>
              </a:rPr>
              <a:t>, con nucleo che si pensa guidi l’attività dell’elemento del tubo. Sono </a:t>
            </a:r>
            <a:r>
              <a:rPr lang="it-IT" sz="2000" b="1" dirty="0">
                <a:solidFill>
                  <a:schemeClr val="tx1"/>
                </a:solidFill>
              </a:rPr>
              <a:t>collegate a questi da </a:t>
            </a:r>
            <a:r>
              <a:rPr lang="it-IT" sz="2000" b="1" dirty="0" err="1">
                <a:solidFill>
                  <a:schemeClr val="tx1"/>
                </a:solidFill>
              </a:rPr>
              <a:t>plasmodermi</a:t>
            </a:r>
            <a:r>
              <a:rPr lang="it-IT" sz="2000" dirty="0">
                <a:solidFill>
                  <a:schemeClr val="tx1"/>
                </a:solidFill>
              </a:rPr>
              <a:t>, e </a:t>
            </a:r>
            <a:r>
              <a:rPr lang="it-IT" sz="2000" b="1" dirty="0">
                <a:solidFill>
                  <a:schemeClr val="tx1"/>
                </a:solidFill>
              </a:rPr>
              <a:t>non sono direttamente coinvolte con il trasporto </a:t>
            </a:r>
            <a:r>
              <a:rPr lang="it-IT" sz="2000" dirty="0">
                <a:solidFill>
                  <a:schemeClr val="tx1"/>
                </a:solidFill>
              </a:rPr>
              <a:t>del materiale. </a:t>
            </a:r>
          </a:p>
        </p:txBody>
      </p:sp>
    </p:spTree>
    <p:extLst>
      <p:ext uri="{BB962C8B-B14F-4D97-AF65-F5344CB8AC3E}">
        <p14:creationId xmlns:p14="http://schemas.microsoft.com/office/powerpoint/2010/main" val="343664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21542-C3A7-61BD-DA9E-BC854F76D9D6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92B729-A01E-4423-F6B0-041325678E45}"/>
              </a:ext>
            </a:extLst>
          </p:cNvPr>
          <p:cNvSpPr txBox="1"/>
          <p:nvPr/>
        </p:nvSpPr>
        <p:spPr>
          <a:xfrm>
            <a:off x="36214" y="1044019"/>
            <a:ext cx="907229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Tutte le </a:t>
            </a:r>
            <a:r>
              <a:rPr lang="it-IT" sz="2000" b="1" dirty="0">
                <a:solidFill>
                  <a:schemeClr val="tx1"/>
                </a:solidFill>
              </a:rPr>
              <a:t>piante</a:t>
            </a:r>
            <a:r>
              <a:rPr lang="it-IT" sz="2000" dirty="0">
                <a:solidFill>
                  <a:schemeClr val="tx1"/>
                </a:solidFill>
              </a:rPr>
              <a:t> crescono </a:t>
            </a:r>
            <a:r>
              <a:rPr lang="it-IT" sz="2000" b="1" dirty="0">
                <a:solidFill>
                  <a:schemeClr val="tx1"/>
                </a:solidFill>
              </a:rPr>
              <a:t>due ambienti differenti, ipogeo ed apogeo</a:t>
            </a:r>
            <a:r>
              <a:rPr lang="it-IT" sz="2000" dirty="0">
                <a:solidFill>
                  <a:schemeClr val="tx1"/>
                </a:solidFill>
              </a:rPr>
              <a:t>, per i quali hanno sviluppato </a:t>
            </a:r>
            <a:r>
              <a:rPr lang="it-IT" sz="2000" b="1" dirty="0">
                <a:solidFill>
                  <a:schemeClr val="tx1"/>
                </a:solidFill>
              </a:rPr>
              <a:t>strutture specializzate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La struttura delle angiosperme (ed in generale delle piante vascolari) si compone pertanto di un sistema di radici e di un sistema di germogli.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sistema radicale </a:t>
            </a:r>
            <a:r>
              <a:rPr lang="it-IT" sz="2000" dirty="0">
                <a:solidFill>
                  <a:schemeClr val="tx1"/>
                </a:solidFill>
              </a:rPr>
              <a:t>costituisce generalmente la </a:t>
            </a:r>
            <a:r>
              <a:rPr lang="it-IT" sz="2000" b="1" dirty="0">
                <a:solidFill>
                  <a:schemeClr val="tx1"/>
                </a:solidFill>
              </a:rPr>
              <a:t>porzione sotterranea</a:t>
            </a:r>
            <a:r>
              <a:rPr lang="it-IT" sz="2000" dirty="0">
                <a:solidFill>
                  <a:schemeClr val="tx1"/>
                </a:solidFill>
              </a:rPr>
              <a:t>, che ancora la pianta al suolo e assorbe acqua e minerali.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sistema di germogli </a:t>
            </a:r>
            <a:r>
              <a:rPr lang="it-IT" sz="2000" dirty="0">
                <a:solidFill>
                  <a:schemeClr val="tx1"/>
                </a:solidFill>
              </a:rPr>
              <a:t>è costituito (in genere) da un </a:t>
            </a:r>
            <a:r>
              <a:rPr lang="it-IT" sz="2000" b="1" dirty="0">
                <a:solidFill>
                  <a:schemeClr val="tx1"/>
                </a:solidFill>
              </a:rPr>
              <a:t>fusto aereo verticale </a:t>
            </a:r>
            <a:r>
              <a:rPr lang="it-IT" sz="2000" dirty="0">
                <a:solidFill>
                  <a:schemeClr val="tx1"/>
                </a:solidFill>
              </a:rPr>
              <a:t>che sostiene le </a:t>
            </a:r>
            <a:r>
              <a:rPr lang="it-IT" sz="2000" b="1" dirty="0">
                <a:solidFill>
                  <a:schemeClr val="tx1"/>
                </a:solidFill>
              </a:rPr>
              <a:t>foglie</a:t>
            </a:r>
            <a:r>
              <a:rPr lang="it-IT" sz="2000" dirty="0">
                <a:solidFill>
                  <a:schemeClr val="tx1"/>
                </a:solidFill>
              </a:rPr>
              <a:t>. Le foglie sono l’organo fotosintetico principale e captano la CO</a:t>
            </a:r>
            <a:r>
              <a:rPr lang="it-IT" sz="2000" baseline="-25000" dirty="0">
                <a:solidFill>
                  <a:schemeClr val="tx1"/>
                </a:solidFill>
              </a:rPr>
              <a:t>2</a:t>
            </a:r>
            <a:r>
              <a:rPr lang="it-IT" sz="2000" dirty="0">
                <a:solidFill>
                  <a:schemeClr val="tx1"/>
                </a:solidFill>
              </a:rPr>
              <a:t> dall’aria. Specificatamente nelle angiosperme, il fusto sostiene anche gli organi riproduttori quali </a:t>
            </a:r>
            <a:r>
              <a:rPr lang="it-IT" sz="2000" b="1" dirty="0">
                <a:solidFill>
                  <a:schemeClr val="tx1"/>
                </a:solidFill>
              </a:rPr>
              <a:t>fiori e i frutti </a:t>
            </a:r>
            <a:r>
              <a:rPr lang="it-IT" sz="2000" dirty="0">
                <a:solidFill>
                  <a:schemeClr val="tx1"/>
                </a:solidFill>
              </a:rPr>
              <a:t>con i semi.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Radici, rami, foglie, fiori e frutti </a:t>
            </a:r>
            <a:r>
              <a:rPr lang="it-IT" sz="2000" dirty="0">
                <a:solidFill>
                  <a:schemeClr val="tx1"/>
                </a:solidFill>
              </a:rPr>
              <a:t>costituiscono gli </a:t>
            </a:r>
            <a:r>
              <a:rPr lang="it-IT" sz="2000" b="1" dirty="0">
                <a:solidFill>
                  <a:schemeClr val="tx1"/>
                </a:solidFill>
              </a:rPr>
              <a:t>organi della pianta </a:t>
            </a:r>
            <a:r>
              <a:rPr lang="it-IT" sz="2000" dirty="0">
                <a:solidFill>
                  <a:schemeClr val="tx1"/>
                </a:solidFill>
              </a:rPr>
              <a:t>interconnessi dalla rete del tessuto vascolare.</a:t>
            </a:r>
          </a:p>
        </p:txBody>
      </p:sp>
    </p:spTree>
    <p:extLst>
      <p:ext uri="{BB962C8B-B14F-4D97-AF65-F5344CB8AC3E}">
        <p14:creationId xmlns:p14="http://schemas.microsoft.com/office/powerpoint/2010/main" val="1180146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2128F-DD22-643F-7D70-B52CFB002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B6893-5B3D-95A9-709B-755ED7EEFD3A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AAD4DF-D695-37E4-EA53-1023C062DF1C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Vascolare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07AF3B60-73AF-5BE4-68A8-E9BC5EDE2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8F7F24D2-C0E0-B52F-E0C2-5C5B8FA2A39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2826" r="5843" b="15747"/>
          <a:stretch/>
        </p:blipFill>
        <p:spPr>
          <a:xfrm>
            <a:off x="5508104" y="926579"/>
            <a:ext cx="3635896" cy="515789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03251D-DD00-F1C6-D4E8-6D95D74EF6E0}"/>
              </a:ext>
            </a:extLst>
          </p:cNvPr>
          <p:cNvSpPr txBox="1"/>
          <p:nvPr/>
        </p:nvSpPr>
        <p:spPr>
          <a:xfrm>
            <a:off x="0" y="1052736"/>
            <a:ext cx="554421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Gli </a:t>
            </a:r>
            <a:r>
              <a:rPr lang="it-IT" sz="2000" b="1" dirty="0">
                <a:solidFill>
                  <a:schemeClr val="tx1"/>
                </a:solidFill>
              </a:rPr>
              <a:t>elementi dei tubi cribrosi</a:t>
            </a:r>
            <a:r>
              <a:rPr lang="it-IT" sz="2000" dirty="0">
                <a:solidFill>
                  <a:schemeClr val="tx1"/>
                </a:solidFill>
              </a:rPr>
              <a:t> trasportano i carboidrati ed altri nutrienti disciolti in acqua. Sono </a:t>
            </a:r>
            <a:r>
              <a:rPr lang="it-IT" sz="2000" b="1" dirty="0">
                <a:solidFill>
                  <a:schemeClr val="tx1"/>
                </a:solidFill>
              </a:rPr>
              <a:t>cellule altamente specializzate </a:t>
            </a:r>
            <a:r>
              <a:rPr lang="it-IT" sz="2000" dirty="0">
                <a:solidFill>
                  <a:schemeClr val="tx1"/>
                </a:solidFill>
              </a:rPr>
              <a:t>che sono </a:t>
            </a:r>
            <a:r>
              <a:rPr lang="it-IT" sz="2000" b="1" dirty="0">
                <a:solidFill>
                  <a:schemeClr val="tx1"/>
                </a:solidFill>
              </a:rPr>
              <a:t>impilate</a:t>
            </a:r>
            <a:r>
              <a:rPr lang="it-IT" sz="2000" dirty="0">
                <a:solidFill>
                  <a:schemeClr val="tx1"/>
                </a:solidFill>
              </a:rPr>
              <a:t> una sopra l’altra a formare i </a:t>
            </a:r>
            <a:r>
              <a:rPr lang="it-IT" sz="2000" b="1" dirty="0">
                <a:solidFill>
                  <a:schemeClr val="tx1"/>
                </a:solidFill>
              </a:rPr>
              <a:t>tubi cribrosi</a:t>
            </a:r>
            <a:r>
              <a:rPr lang="it-IT" sz="2000" dirty="0">
                <a:solidFill>
                  <a:schemeClr val="tx1"/>
                </a:solidFill>
              </a:rPr>
              <a:t> (analogamente alle trachee).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loro pareti trasversali, dette </a:t>
            </a:r>
            <a:r>
              <a:rPr lang="it-IT" sz="2000" b="1" dirty="0">
                <a:solidFill>
                  <a:schemeClr val="tx1"/>
                </a:solidFill>
              </a:rPr>
              <a:t>placche</a:t>
            </a:r>
            <a:r>
              <a:rPr lang="it-IT" sz="2000" dirty="0">
                <a:solidFill>
                  <a:schemeClr val="tx1"/>
                </a:solidFill>
              </a:rPr>
              <a:t>, sono infatti </a:t>
            </a:r>
            <a:r>
              <a:rPr lang="it-IT" sz="2000" b="1" dirty="0">
                <a:solidFill>
                  <a:schemeClr val="tx1"/>
                </a:solidFill>
              </a:rPr>
              <a:t>dotate di pori </a:t>
            </a:r>
            <a:r>
              <a:rPr lang="it-IT" sz="2000" dirty="0">
                <a:solidFill>
                  <a:schemeClr val="tx1"/>
                </a:solidFill>
              </a:rPr>
              <a:t>attraverso cui il </a:t>
            </a:r>
            <a:r>
              <a:rPr lang="it-IT" sz="2000" b="1" dirty="0">
                <a:solidFill>
                  <a:schemeClr val="tx1"/>
                </a:solidFill>
              </a:rPr>
              <a:t>citoplasma</a:t>
            </a:r>
            <a:r>
              <a:rPr lang="it-IT" sz="2000" dirty="0">
                <a:solidFill>
                  <a:schemeClr val="tx1"/>
                </a:solidFill>
              </a:rPr>
              <a:t> di una </a:t>
            </a:r>
            <a:r>
              <a:rPr lang="it-IT" sz="2000" b="1" dirty="0">
                <a:solidFill>
                  <a:schemeClr val="tx1"/>
                </a:solidFill>
              </a:rPr>
              <a:t>cellula prende contatto </a:t>
            </a:r>
            <a:r>
              <a:rPr lang="it-IT" sz="2000" dirty="0">
                <a:solidFill>
                  <a:schemeClr val="tx1"/>
                </a:solidFill>
              </a:rPr>
              <a:t>con quello della </a:t>
            </a:r>
            <a:r>
              <a:rPr lang="it-IT" sz="2000" b="1" dirty="0">
                <a:solidFill>
                  <a:schemeClr val="tx1"/>
                </a:solidFill>
              </a:rPr>
              <a:t>cellula successiva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Queste cellule sono </a:t>
            </a:r>
            <a:r>
              <a:rPr lang="it-IT" sz="2000" b="1" dirty="0">
                <a:solidFill>
                  <a:schemeClr val="tx1"/>
                </a:solidFill>
              </a:rPr>
              <a:t>vive a maturità</a:t>
            </a:r>
            <a:r>
              <a:rPr lang="it-IT" sz="2000" dirty="0">
                <a:solidFill>
                  <a:schemeClr val="tx1"/>
                </a:solidFill>
              </a:rPr>
              <a:t>, ma </a:t>
            </a:r>
            <a:r>
              <a:rPr lang="it-IT" sz="2000" b="1" dirty="0">
                <a:solidFill>
                  <a:schemeClr val="tx1"/>
                </a:solidFill>
              </a:rPr>
              <a:t>perdono numerosi organelli </a:t>
            </a:r>
            <a:r>
              <a:rPr lang="it-IT" sz="2000" dirty="0">
                <a:solidFill>
                  <a:schemeClr val="tx1"/>
                </a:solidFill>
              </a:rPr>
              <a:t>(es nucleo, vacuolo e mitocondri) </a:t>
            </a:r>
            <a:r>
              <a:rPr lang="it-IT" sz="2000" b="1" dirty="0">
                <a:solidFill>
                  <a:schemeClr val="tx1"/>
                </a:solidFill>
              </a:rPr>
              <a:t>durante la maturazione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507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E4315-BE05-A60C-41DC-E5EA6CF0D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E23E65-F8A0-BFC0-98AE-8C9F62F4708D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1E9AFE-E8E8-997A-1430-4C566DC229F5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Vascolare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67E07F-3538-68DD-2238-C81EF981A957}"/>
              </a:ext>
            </a:extLst>
          </p:cNvPr>
          <p:cNvSpPr txBox="1"/>
          <p:nvPr/>
        </p:nvSpPr>
        <p:spPr>
          <a:xfrm>
            <a:off x="0" y="1052736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Quando </a:t>
            </a:r>
            <a:r>
              <a:rPr lang="it-IT" sz="2000" b="1" dirty="0">
                <a:solidFill>
                  <a:schemeClr val="tx1"/>
                </a:solidFill>
              </a:rPr>
              <a:t>xilema e floema </a:t>
            </a:r>
            <a:r>
              <a:rPr lang="it-IT" sz="2000" dirty="0">
                <a:solidFill>
                  <a:schemeClr val="tx1"/>
                </a:solidFill>
              </a:rPr>
              <a:t>si trovano uno di </a:t>
            </a:r>
            <a:r>
              <a:rPr lang="it-IT" sz="2000" b="1" dirty="0">
                <a:solidFill>
                  <a:schemeClr val="tx1"/>
                </a:solidFill>
              </a:rPr>
              <a:t>fronte all’altro</a:t>
            </a:r>
            <a:r>
              <a:rPr lang="it-IT" sz="2000" dirty="0">
                <a:solidFill>
                  <a:schemeClr val="tx1"/>
                </a:solidFill>
              </a:rPr>
              <a:t> lungo lo stesso asse, questi formano i </a:t>
            </a:r>
            <a:r>
              <a:rPr lang="it-IT" sz="2000" b="1" dirty="0">
                <a:solidFill>
                  <a:schemeClr val="tx1"/>
                </a:solidFill>
              </a:rPr>
              <a:t>fasci conduttori collaterali</a:t>
            </a:r>
            <a:r>
              <a:rPr lang="it-IT" sz="2000" dirty="0">
                <a:solidFill>
                  <a:schemeClr val="tx1"/>
                </a:solidFill>
              </a:rPr>
              <a:t>. Si distinguono tra </a:t>
            </a:r>
            <a:r>
              <a:rPr lang="it-IT" sz="2000" b="1" dirty="0">
                <a:solidFill>
                  <a:schemeClr val="tx1"/>
                </a:solidFill>
              </a:rPr>
              <a:t>aperti</a:t>
            </a:r>
            <a:r>
              <a:rPr lang="it-IT" sz="2000" dirty="0">
                <a:solidFill>
                  <a:schemeClr val="tx1"/>
                </a:solidFill>
              </a:rPr>
              <a:t> (c’è il </a:t>
            </a:r>
            <a:r>
              <a:rPr lang="it-IT" sz="2000" b="1" dirty="0">
                <a:solidFill>
                  <a:schemeClr val="tx1"/>
                </a:solidFill>
              </a:rPr>
              <a:t>cambio* tra xilema e floema</a:t>
            </a:r>
            <a:r>
              <a:rPr lang="it-IT" sz="2000" dirty="0">
                <a:solidFill>
                  <a:schemeClr val="tx1"/>
                </a:solidFill>
              </a:rPr>
              <a:t>) e </a:t>
            </a:r>
            <a:r>
              <a:rPr lang="it-IT" sz="2000" b="1" dirty="0">
                <a:solidFill>
                  <a:schemeClr val="tx1"/>
                </a:solidFill>
              </a:rPr>
              <a:t>chiusi</a:t>
            </a:r>
            <a:r>
              <a:rPr lang="it-IT" sz="2000" dirty="0">
                <a:solidFill>
                  <a:schemeClr val="tx1"/>
                </a:solidFill>
              </a:rPr>
              <a:t> (xilema e floema sono a </a:t>
            </a:r>
            <a:r>
              <a:rPr lang="it-IT" sz="2000" b="1" dirty="0">
                <a:solidFill>
                  <a:schemeClr val="tx1"/>
                </a:solidFill>
              </a:rPr>
              <a:t>diretto contatto</a:t>
            </a:r>
            <a:r>
              <a:rPr lang="it-IT" sz="2000" dirty="0">
                <a:solidFill>
                  <a:schemeClr val="tx1"/>
                </a:solidFill>
              </a:rPr>
              <a:t>).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F4F2802-729C-31D6-1CC2-660D71D7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6974"/>
            <a:ext cx="9144000" cy="218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566F1-199C-59BE-F1CA-0158403BFEAE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306F01-24F4-0294-BE6D-BCA7BC2C486A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Tegumentale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F2D1BA9E-4B26-A207-7F31-6905735C7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61464BFF-9A28-5B3A-7977-FF6A5A0FF2B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5224" r="11903" b="20022"/>
          <a:stretch/>
        </p:blipFill>
        <p:spPr>
          <a:xfrm>
            <a:off x="5580112" y="1058260"/>
            <a:ext cx="3563888" cy="4989443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84CB3F-CB4E-A0A6-BF77-D10FCA715FAA}"/>
              </a:ext>
            </a:extLst>
          </p:cNvPr>
          <p:cNvSpPr txBox="1"/>
          <p:nvPr/>
        </p:nvSpPr>
        <p:spPr>
          <a:xfrm>
            <a:off x="0" y="1052736"/>
            <a:ext cx="554421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sistema dei tessuti tegumentali</a:t>
            </a:r>
            <a:r>
              <a:rPr lang="it-IT" sz="2000" dirty="0">
                <a:solidFill>
                  <a:schemeClr val="tx1"/>
                </a:solidFill>
              </a:rPr>
              <a:t> è costituito da </a:t>
            </a:r>
            <a:r>
              <a:rPr lang="it-IT" sz="2000" b="1" dirty="0">
                <a:solidFill>
                  <a:schemeClr val="tx1"/>
                </a:solidFill>
              </a:rPr>
              <a:t>due tessuti complessi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>
                <a:solidFill>
                  <a:schemeClr val="tx1"/>
                </a:solidFill>
              </a:rPr>
              <a:t>l’epidermide</a:t>
            </a:r>
            <a:r>
              <a:rPr lang="it-IT" sz="2000" dirty="0">
                <a:solidFill>
                  <a:schemeClr val="tx1"/>
                </a:solidFill>
              </a:rPr>
              <a:t> e il </a:t>
            </a:r>
            <a:r>
              <a:rPr lang="it-IT" sz="2000" b="1" dirty="0">
                <a:solidFill>
                  <a:schemeClr val="tx1"/>
                </a:solidFill>
              </a:rPr>
              <a:t>periderma</a:t>
            </a:r>
            <a:r>
              <a:rPr lang="it-IT" sz="2000" dirty="0">
                <a:solidFill>
                  <a:schemeClr val="tx1"/>
                </a:solidFill>
              </a:rPr>
              <a:t> e fornisce </a:t>
            </a:r>
            <a:r>
              <a:rPr lang="it-IT" sz="2000" b="1" dirty="0">
                <a:solidFill>
                  <a:schemeClr val="tx1"/>
                </a:solidFill>
              </a:rPr>
              <a:t>rivestimento protettivo </a:t>
            </a:r>
            <a:r>
              <a:rPr lang="it-IT" sz="2000" dirty="0">
                <a:solidFill>
                  <a:schemeClr val="tx1"/>
                </a:solidFill>
              </a:rPr>
              <a:t>alle strutture della pianta.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Nelle </a:t>
            </a:r>
            <a:r>
              <a:rPr lang="it-IT" sz="2000" b="1" dirty="0">
                <a:solidFill>
                  <a:schemeClr val="tx1"/>
                </a:solidFill>
              </a:rPr>
              <a:t>piante erbacee</a:t>
            </a:r>
            <a:r>
              <a:rPr lang="it-IT" sz="2000" dirty="0">
                <a:solidFill>
                  <a:schemeClr val="tx1"/>
                </a:solidFill>
              </a:rPr>
              <a:t>, è costituito da un </a:t>
            </a:r>
            <a:r>
              <a:rPr lang="it-IT" sz="2000" b="1" dirty="0">
                <a:solidFill>
                  <a:schemeClr val="tx1"/>
                </a:solidFill>
              </a:rPr>
              <a:t>singolo strato di cellule detto epidermide</a:t>
            </a:r>
            <a:r>
              <a:rPr lang="it-IT" sz="2000" dirty="0">
                <a:solidFill>
                  <a:schemeClr val="tx1"/>
                </a:solidFill>
              </a:rPr>
              <a:t>. Nelle piante legnose, l’epidermide viene rotta in seguito all’accrescimento in larghezza dovuto alla produzione di nuovo tessuto legnoso.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periderma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costituito da più strati</a:t>
            </a:r>
            <a:r>
              <a:rPr lang="it-IT" sz="2000" dirty="0">
                <a:solidFill>
                  <a:schemeClr val="tx1"/>
                </a:solidFill>
              </a:rPr>
              <a:t>, si forma sotto l’epidermide e sostituisce quest’ultima nelle </a:t>
            </a:r>
            <a:r>
              <a:rPr lang="it-IT" sz="2000" b="1" dirty="0">
                <a:solidFill>
                  <a:schemeClr val="tx1"/>
                </a:solidFill>
              </a:rPr>
              <a:t>piante legnose </a:t>
            </a:r>
            <a:r>
              <a:rPr lang="it-IT" sz="2000" dirty="0">
                <a:solidFill>
                  <a:schemeClr val="tx1"/>
                </a:solidFill>
              </a:rPr>
              <a:t>formando la </a:t>
            </a:r>
            <a:r>
              <a:rPr lang="it-IT" sz="2000" b="1" dirty="0">
                <a:solidFill>
                  <a:schemeClr val="tx1"/>
                </a:solidFill>
              </a:rPr>
              <a:t>corteccia esterna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158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4ADD0-4800-C183-9E76-9DC285F10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1060E4-53BE-B649-B8AE-6EC79DF2E269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BEE277-85DD-29C3-4154-7F7B72E44B40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Tegumentale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B034BDDD-B529-7D81-8B04-4E0E42314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69977075-99D1-8430-32D6-FBAAA63E930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5224" r="11903" b="20022"/>
          <a:stretch/>
        </p:blipFill>
        <p:spPr>
          <a:xfrm>
            <a:off x="5580112" y="1058260"/>
            <a:ext cx="3563888" cy="4989443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76A7E9-2A6E-07CE-8938-3B9724E66658}"/>
              </a:ext>
            </a:extLst>
          </p:cNvPr>
          <p:cNvSpPr txBox="1"/>
          <p:nvPr/>
        </p:nvSpPr>
        <p:spPr>
          <a:xfrm>
            <a:off x="0" y="1052736"/>
            <a:ext cx="554421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L’epidermide</a:t>
            </a:r>
            <a:r>
              <a:rPr lang="it-IT" sz="2000" dirty="0">
                <a:solidFill>
                  <a:schemeClr val="tx1"/>
                </a:solidFill>
              </a:rPr>
              <a:t> è costituita da </a:t>
            </a:r>
            <a:r>
              <a:rPr lang="it-IT" sz="2000" b="1" dirty="0">
                <a:solidFill>
                  <a:schemeClr val="tx1"/>
                </a:solidFill>
              </a:rPr>
              <a:t>cellule viventi relativamente non specializzate</a:t>
            </a:r>
            <a:r>
              <a:rPr lang="it-IT" sz="2000" dirty="0">
                <a:solidFill>
                  <a:schemeClr val="tx1"/>
                </a:solidFill>
              </a:rPr>
              <a:t>. Tra queste, vi sono le </a:t>
            </a:r>
            <a:r>
              <a:rPr lang="it-IT" sz="2000" b="1" dirty="0">
                <a:solidFill>
                  <a:schemeClr val="tx1"/>
                </a:solidFill>
              </a:rPr>
              <a:t>cellule di guardia</a:t>
            </a:r>
            <a:r>
              <a:rPr lang="it-IT" sz="2000" dirty="0">
                <a:solidFill>
                  <a:schemeClr val="tx1"/>
                </a:solidFill>
              </a:rPr>
              <a:t>, più specializzate, e appendici dette </a:t>
            </a:r>
            <a:r>
              <a:rPr lang="it-IT" sz="2000" b="1" dirty="0">
                <a:solidFill>
                  <a:schemeClr val="tx1"/>
                </a:solidFill>
              </a:rPr>
              <a:t>tricomi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Generalmente </a:t>
            </a:r>
            <a:r>
              <a:rPr lang="it-IT" sz="2000" b="1" dirty="0">
                <a:solidFill>
                  <a:schemeClr val="tx1"/>
                </a:solidFill>
              </a:rPr>
              <a:t>non contengono cloroplasti </a:t>
            </a:r>
            <a:r>
              <a:rPr lang="it-IT" sz="2000" dirty="0">
                <a:solidFill>
                  <a:schemeClr val="tx1"/>
                </a:solidFill>
              </a:rPr>
              <a:t>e grazie alla </a:t>
            </a:r>
            <a:r>
              <a:rPr lang="it-IT" sz="2000" b="1" dirty="0">
                <a:solidFill>
                  <a:schemeClr val="tx1"/>
                </a:solidFill>
              </a:rPr>
              <a:t>loro trasparenza </a:t>
            </a:r>
            <a:r>
              <a:rPr lang="it-IT" sz="2000" dirty="0">
                <a:solidFill>
                  <a:schemeClr val="tx1"/>
                </a:solidFill>
              </a:rPr>
              <a:t>permettono il </a:t>
            </a:r>
            <a:r>
              <a:rPr lang="it-IT" sz="2000" b="1" dirty="0">
                <a:solidFill>
                  <a:schemeClr val="tx1"/>
                </a:solidFill>
              </a:rPr>
              <a:t>passaggio della luce ai tessuti fotosintetici </a:t>
            </a:r>
            <a:r>
              <a:rPr lang="it-IT" sz="2000" dirty="0">
                <a:solidFill>
                  <a:schemeClr val="tx1"/>
                </a:solidFill>
              </a:rPr>
              <a:t>sottostanti.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cellule epidermiche delle </a:t>
            </a:r>
            <a:r>
              <a:rPr lang="it-IT" sz="2000" b="1" dirty="0">
                <a:solidFill>
                  <a:schemeClr val="tx1"/>
                </a:solidFill>
              </a:rPr>
              <a:t>porzioni aeree secernono una sostanza cerosa</a:t>
            </a:r>
            <a:r>
              <a:rPr lang="it-IT" sz="2000" dirty="0">
                <a:solidFill>
                  <a:schemeClr val="tx1"/>
                </a:solidFill>
              </a:rPr>
              <a:t>, la </a:t>
            </a:r>
            <a:r>
              <a:rPr lang="it-IT" sz="2000" b="1" dirty="0">
                <a:solidFill>
                  <a:schemeClr val="tx1"/>
                </a:solidFill>
              </a:rPr>
              <a:t>cuticola</a:t>
            </a:r>
            <a:r>
              <a:rPr lang="it-IT" sz="2000" dirty="0">
                <a:solidFill>
                  <a:schemeClr val="tx1"/>
                </a:solidFill>
              </a:rPr>
              <a:t>, per la </a:t>
            </a:r>
            <a:r>
              <a:rPr lang="it-IT" sz="2000" b="1" dirty="0">
                <a:solidFill>
                  <a:schemeClr val="tx1"/>
                </a:solidFill>
              </a:rPr>
              <a:t>regolazione della traspirazione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8950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D4DD0-F6A5-0C10-078F-44AB234F8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8254EB-3584-CB0F-9208-1B76E0B7B0F5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757AE-FE0C-CEE0-ABD7-865986DE0D4F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Tegumentale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F6A6A6E3-AAA7-D79F-45D5-84C38BB8B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3A7285-0D5D-A81F-F329-B539091DB88A}"/>
              </a:ext>
            </a:extLst>
          </p:cNvPr>
          <p:cNvSpPr txBox="1"/>
          <p:nvPr/>
        </p:nvSpPr>
        <p:spPr>
          <a:xfrm>
            <a:off x="0" y="11369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La </a:t>
            </a:r>
            <a:r>
              <a:rPr lang="it-IT" sz="2000" b="1" dirty="0">
                <a:solidFill>
                  <a:schemeClr val="tx1"/>
                </a:solidFill>
              </a:rPr>
              <a:t>diffusione dei gas </a:t>
            </a:r>
            <a:r>
              <a:rPr lang="it-IT" sz="2000" dirty="0">
                <a:solidFill>
                  <a:schemeClr val="tx1"/>
                </a:solidFill>
              </a:rPr>
              <a:t>nei tessuti avviene grazie agli </a:t>
            </a:r>
            <a:r>
              <a:rPr lang="it-IT" sz="2000" b="1" dirty="0">
                <a:solidFill>
                  <a:schemeClr val="tx1"/>
                </a:solidFill>
              </a:rPr>
              <a:t>stomi</a:t>
            </a:r>
            <a:r>
              <a:rPr lang="it-IT" sz="2000" dirty="0">
                <a:solidFill>
                  <a:schemeClr val="tx1"/>
                </a:solidFill>
              </a:rPr>
              <a:t>, piccoli </a:t>
            </a:r>
            <a:r>
              <a:rPr lang="it-IT" sz="2000" b="1" dirty="0">
                <a:solidFill>
                  <a:schemeClr val="tx1"/>
                </a:solidFill>
              </a:rPr>
              <a:t>pori sull’epidermide</a:t>
            </a:r>
            <a:r>
              <a:rPr lang="it-IT" sz="2000" dirty="0">
                <a:solidFill>
                  <a:schemeClr val="tx1"/>
                </a:solidFill>
              </a:rPr>
              <a:t> delimitati da </a:t>
            </a:r>
            <a:r>
              <a:rPr lang="it-IT" sz="2000" b="1" dirty="0">
                <a:solidFill>
                  <a:schemeClr val="tx1"/>
                </a:solidFill>
              </a:rPr>
              <a:t>due cellule di guardia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L’epidermide </a:t>
            </a:r>
            <a:r>
              <a:rPr lang="it-IT" sz="2000" b="1" dirty="0">
                <a:solidFill>
                  <a:schemeClr val="tx1"/>
                </a:solidFill>
              </a:rPr>
              <a:t>può anche contenere appendici</a:t>
            </a:r>
            <a:r>
              <a:rPr lang="it-IT" sz="2000" dirty="0">
                <a:solidFill>
                  <a:schemeClr val="tx1"/>
                </a:solidFill>
              </a:rPr>
              <a:t> quali i </a:t>
            </a:r>
            <a:r>
              <a:rPr lang="it-IT" sz="2000" b="1" dirty="0">
                <a:solidFill>
                  <a:schemeClr val="tx1"/>
                </a:solidFill>
              </a:rPr>
              <a:t>tricomi</a:t>
            </a:r>
            <a:r>
              <a:rPr lang="it-IT" sz="2000" dirty="0">
                <a:solidFill>
                  <a:schemeClr val="tx1"/>
                </a:solidFill>
              </a:rPr>
              <a:t>, di forme, dimensioni e </a:t>
            </a:r>
            <a:r>
              <a:rPr lang="it-IT" sz="2000" b="1" dirty="0">
                <a:solidFill>
                  <a:schemeClr val="tx1"/>
                </a:solidFill>
              </a:rPr>
              <a:t>funzioni differenti</a:t>
            </a:r>
            <a:r>
              <a:rPr lang="it-IT" sz="2000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3579AA1D-356E-1066-34DE-BBF28B0A5AF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10735" r="12776" b="30702"/>
          <a:stretch/>
        </p:blipFill>
        <p:spPr>
          <a:xfrm>
            <a:off x="6479425" y="3150260"/>
            <a:ext cx="2634858" cy="2222956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40126F-7E52-5957-0FD3-C64B87ADEED6}"/>
              </a:ext>
            </a:extLst>
          </p:cNvPr>
          <p:cNvSpPr txBox="1"/>
          <p:nvPr/>
        </p:nvSpPr>
        <p:spPr>
          <a:xfrm>
            <a:off x="6921" y="2870934"/>
            <a:ext cx="64725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Sulle foglie di piante in ambienti salati, </a:t>
            </a:r>
            <a:r>
              <a:rPr lang="it-IT" sz="2000" b="1" dirty="0">
                <a:solidFill>
                  <a:schemeClr val="tx1"/>
                </a:solidFill>
              </a:rPr>
              <a:t>eliminano i sali in eccesso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Piante desertiche, </a:t>
            </a:r>
            <a:r>
              <a:rPr lang="it-IT" sz="2000" b="1" dirty="0">
                <a:solidFill>
                  <a:schemeClr val="tx1"/>
                </a:solidFill>
              </a:rPr>
              <a:t>riflettere la luce </a:t>
            </a:r>
            <a:r>
              <a:rPr lang="it-IT" sz="2000" dirty="0">
                <a:solidFill>
                  <a:schemeClr val="tx1"/>
                </a:solidFill>
              </a:rPr>
              <a:t>per gestire la temperatura (e la traspirazione);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Su piante urticanti </a:t>
            </a:r>
            <a:r>
              <a:rPr lang="it-IT" sz="2000" b="1" dirty="0">
                <a:solidFill>
                  <a:schemeClr val="tx1"/>
                </a:solidFill>
              </a:rPr>
              <a:t>secernono </a:t>
            </a:r>
            <a:r>
              <a:rPr lang="it-IT" sz="2000" dirty="0">
                <a:solidFill>
                  <a:schemeClr val="tx1"/>
                </a:solidFill>
              </a:rPr>
              <a:t>questi</a:t>
            </a:r>
            <a:r>
              <a:rPr lang="it-IT" sz="2000" b="1" dirty="0">
                <a:solidFill>
                  <a:schemeClr val="tx1"/>
                </a:solidFill>
              </a:rPr>
              <a:t> metaboliti secondari;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I </a:t>
            </a:r>
            <a:r>
              <a:rPr lang="it-IT" sz="2000" b="1" dirty="0">
                <a:solidFill>
                  <a:schemeClr val="tx1"/>
                </a:solidFill>
              </a:rPr>
              <a:t>peli radicali </a:t>
            </a:r>
            <a:r>
              <a:rPr lang="it-IT" sz="2000" dirty="0">
                <a:solidFill>
                  <a:schemeClr val="tx1"/>
                </a:solidFill>
              </a:rPr>
              <a:t>sono tricomi non ramificati per aumentare la superficie e </a:t>
            </a:r>
            <a:r>
              <a:rPr lang="it-IT" sz="2000" b="1" dirty="0">
                <a:solidFill>
                  <a:schemeClr val="tx1"/>
                </a:solidFill>
              </a:rPr>
              <a:t>massimizzare l’assorbimento di acqua e minerali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3964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8EA09-2C62-E57C-83F9-CE269B8A6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0449C5-187B-92D9-2F9F-40BE597CB00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B51669-8753-F623-9606-2781AD4E51B6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Tegumentale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90DE6A-7FC5-4809-D333-ADB7E960D40F}"/>
              </a:ext>
            </a:extLst>
          </p:cNvPr>
          <p:cNvSpPr txBox="1"/>
          <p:nvPr/>
        </p:nvSpPr>
        <p:spPr>
          <a:xfrm>
            <a:off x="0" y="1136938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Nelle </a:t>
            </a:r>
            <a:r>
              <a:rPr lang="it-IT" sz="2000" b="1" dirty="0">
                <a:solidFill>
                  <a:schemeClr val="tx1"/>
                </a:solidFill>
              </a:rPr>
              <a:t>piante legnose</a:t>
            </a:r>
            <a:r>
              <a:rPr lang="it-IT" sz="2000" dirty="0">
                <a:solidFill>
                  <a:schemeClr val="tx1"/>
                </a:solidFill>
              </a:rPr>
              <a:t>, quando iniziano ad aumentare la loro circonferenza, </a:t>
            </a:r>
            <a:r>
              <a:rPr lang="it-IT" sz="2000" b="1" dirty="0">
                <a:solidFill>
                  <a:schemeClr val="tx1"/>
                </a:solidFill>
              </a:rPr>
              <a:t>l’epidermide viene eliminata e sostituita dal periderma</a:t>
            </a:r>
            <a:r>
              <a:rPr lang="it-IT" sz="2000" dirty="0">
                <a:solidFill>
                  <a:schemeClr val="tx1"/>
                </a:solidFill>
              </a:rPr>
              <a:t>. Costituisce la corteccia esterna delle </a:t>
            </a:r>
            <a:r>
              <a:rPr lang="it-IT" sz="2000" b="1" dirty="0">
                <a:solidFill>
                  <a:schemeClr val="tx1"/>
                </a:solidFill>
              </a:rPr>
              <a:t>radici</a:t>
            </a:r>
            <a:r>
              <a:rPr lang="it-IT" sz="2000" dirty="0">
                <a:solidFill>
                  <a:schemeClr val="tx1"/>
                </a:solidFill>
              </a:rPr>
              <a:t> e dei </a:t>
            </a:r>
            <a:r>
              <a:rPr lang="it-IT" sz="2000" b="1" dirty="0">
                <a:solidFill>
                  <a:schemeClr val="tx1"/>
                </a:solidFill>
              </a:rPr>
              <a:t>fusti più vecchi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È un tessuto complesso, costituito dalle </a:t>
            </a:r>
            <a:r>
              <a:rPr lang="it-IT" sz="2000" b="1" dirty="0">
                <a:solidFill>
                  <a:schemeClr val="tx1"/>
                </a:solidFill>
              </a:rPr>
              <a:t>cellule del sughero </a:t>
            </a:r>
            <a:r>
              <a:rPr lang="it-IT" sz="2000" dirty="0">
                <a:solidFill>
                  <a:schemeClr val="tx1"/>
                </a:solidFill>
              </a:rPr>
              <a:t>e dalle </a:t>
            </a:r>
            <a:r>
              <a:rPr lang="it-IT" sz="2000" b="1" dirty="0">
                <a:solidFill>
                  <a:schemeClr val="tx1"/>
                </a:solidFill>
              </a:rPr>
              <a:t>cellule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parenchimatiche del felloderma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cellule del sughero </a:t>
            </a:r>
            <a:r>
              <a:rPr lang="it-IT" sz="2000" dirty="0">
                <a:solidFill>
                  <a:schemeClr val="tx1"/>
                </a:solidFill>
              </a:rPr>
              <a:t>sono </a:t>
            </a:r>
            <a:r>
              <a:rPr lang="it-IT" sz="2000" b="1" dirty="0">
                <a:solidFill>
                  <a:schemeClr val="tx1"/>
                </a:solidFill>
              </a:rPr>
              <a:t>morte a maturità </a:t>
            </a:r>
            <a:r>
              <a:rPr lang="it-IT" sz="2000" dirty="0">
                <a:solidFill>
                  <a:schemeClr val="tx1"/>
                </a:solidFill>
              </a:rPr>
              <a:t>e le cellule sono rivestite da una </a:t>
            </a:r>
            <a:r>
              <a:rPr lang="it-IT" sz="2000" b="1" dirty="0">
                <a:solidFill>
                  <a:schemeClr val="tx1"/>
                </a:solidFill>
              </a:rPr>
              <a:t>sostanza impermeabilizzante detta suberina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parenchimatiche del felloderma </a:t>
            </a:r>
            <a:r>
              <a:rPr lang="it-IT" sz="2000" dirty="0">
                <a:solidFill>
                  <a:schemeClr val="tx1"/>
                </a:solidFill>
              </a:rPr>
              <a:t>hanno funzione di </a:t>
            </a:r>
            <a:r>
              <a:rPr lang="it-IT" sz="2000" b="1" dirty="0">
                <a:solidFill>
                  <a:schemeClr val="tx1"/>
                </a:solidFill>
              </a:rPr>
              <a:t>accumulo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500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5C502-A901-90F2-317C-E2FBC52E0A3A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D9AF41-72FA-77F4-BED4-C163DA5A6951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Meristemi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6C3DED-65AC-B217-D604-867C5A665B73}"/>
              </a:ext>
            </a:extLst>
          </p:cNvPr>
          <p:cNvSpPr txBox="1"/>
          <p:nvPr/>
        </p:nvSpPr>
        <p:spPr>
          <a:xfrm>
            <a:off x="0" y="1136938"/>
            <a:ext cx="9144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Una differenza fondamentale tra piante e animali è da ricercare nella </a:t>
            </a:r>
            <a:r>
              <a:rPr lang="it-IT" sz="2000" b="1" dirty="0">
                <a:solidFill>
                  <a:schemeClr val="tx1"/>
                </a:solidFill>
              </a:rPr>
              <a:t>localizzazione</a:t>
            </a:r>
            <a:r>
              <a:rPr lang="it-IT" sz="2000" dirty="0">
                <a:solidFill>
                  <a:schemeClr val="tx1"/>
                </a:solidFill>
              </a:rPr>
              <a:t> della </a:t>
            </a:r>
            <a:r>
              <a:rPr lang="it-IT" sz="2000" b="1" dirty="0">
                <a:solidFill>
                  <a:schemeClr val="tx1"/>
                </a:solidFill>
              </a:rPr>
              <a:t>crescita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Nelle piante, le </a:t>
            </a:r>
            <a:r>
              <a:rPr lang="it-IT" sz="2000" b="1" dirty="0">
                <a:solidFill>
                  <a:schemeClr val="tx1"/>
                </a:solidFill>
              </a:rPr>
              <a:t>cellule si dividono solo in specifiche aree </a:t>
            </a:r>
            <a:r>
              <a:rPr lang="it-IT" sz="2000" dirty="0">
                <a:solidFill>
                  <a:schemeClr val="tx1"/>
                </a:solidFill>
              </a:rPr>
              <a:t>dette </a:t>
            </a:r>
            <a:r>
              <a:rPr lang="it-IT" sz="2000" b="1" dirty="0">
                <a:solidFill>
                  <a:schemeClr val="tx1"/>
                </a:solidFill>
              </a:rPr>
              <a:t>meristemi</a:t>
            </a:r>
            <a:r>
              <a:rPr lang="it-IT" sz="2000" dirty="0">
                <a:solidFill>
                  <a:schemeClr val="tx1"/>
                </a:solidFill>
              </a:rPr>
              <a:t>, che sono costituite da cellule la cui funzione è di formare nuove cellule per </a:t>
            </a:r>
            <a:r>
              <a:rPr lang="it-IT" sz="2000" b="1" dirty="0">
                <a:solidFill>
                  <a:schemeClr val="tx1"/>
                </a:solidFill>
              </a:rPr>
              <a:t>divisione mitotica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cellule meristematiche </a:t>
            </a:r>
            <a:r>
              <a:rPr lang="it-IT" sz="2000" dirty="0">
                <a:solidFill>
                  <a:schemeClr val="tx1"/>
                </a:solidFill>
              </a:rPr>
              <a:t>(dette staminali) </a:t>
            </a:r>
            <a:r>
              <a:rPr lang="it-IT" sz="2000" b="1" dirty="0">
                <a:solidFill>
                  <a:schemeClr val="tx1"/>
                </a:solidFill>
              </a:rPr>
              <a:t>non si differenziano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mantengono</a:t>
            </a:r>
            <a:r>
              <a:rPr lang="it-IT" sz="2000" dirty="0">
                <a:solidFill>
                  <a:schemeClr val="tx1"/>
                </a:solidFill>
              </a:rPr>
              <a:t>, a differenza delle cellule differenziate, la </a:t>
            </a:r>
            <a:r>
              <a:rPr lang="it-IT" sz="2000" b="1" dirty="0">
                <a:solidFill>
                  <a:schemeClr val="tx1"/>
                </a:solidFill>
              </a:rPr>
              <a:t>capacità di replicarsi</a:t>
            </a:r>
            <a:r>
              <a:rPr lang="it-IT" sz="2000" dirty="0">
                <a:solidFill>
                  <a:schemeClr val="tx1"/>
                </a:solidFill>
              </a:rPr>
              <a:t>. Come conseguenza, la </a:t>
            </a:r>
            <a:r>
              <a:rPr lang="it-IT" sz="2000" b="1" dirty="0">
                <a:solidFill>
                  <a:schemeClr val="tx1"/>
                </a:solidFill>
              </a:rPr>
              <a:t>pianta</a:t>
            </a:r>
            <a:r>
              <a:rPr lang="it-IT" sz="2000" dirty="0">
                <a:solidFill>
                  <a:schemeClr val="tx1"/>
                </a:solidFill>
              </a:rPr>
              <a:t> ha la capacità di </a:t>
            </a:r>
            <a:r>
              <a:rPr lang="it-IT" sz="2000" b="1" dirty="0">
                <a:solidFill>
                  <a:schemeClr val="tx1"/>
                </a:solidFill>
              </a:rPr>
              <a:t>accrescersi per tutta la vita </a:t>
            </a:r>
            <a:r>
              <a:rPr lang="it-IT" sz="2000" dirty="0">
                <a:solidFill>
                  <a:schemeClr val="tx1"/>
                </a:solidFill>
              </a:rPr>
              <a:t>(a differenza degli animali).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Fusti </a:t>
            </a:r>
            <a:r>
              <a:rPr lang="it-IT" sz="2000" dirty="0">
                <a:solidFill>
                  <a:schemeClr val="tx1"/>
                </a:solidFill>
              </a:rPr>
              <a:t>e</a:t>
            </a:r>
            <a:r>
              <a:rPr lang="it-IT" sz="2000" b="1" dirty="0">
                <a:solidFill>
                  <a:schemeClr val="tx1"/>
                </a:solidFill>
              </a:rPr>
              <a:t> radici </a:t>
            </a:r>
            <a:r>
              <a:rPr lang="it-IT" sz="2000" dirty="0">
                <a:solidFill>
                  <a:schemeClr val="tx1"/>
                </a:solidFill>
              </a:rPr>
              <a:t>presentano una </a:t>
            </a:r>
            <a:r>
              <a:rPr lang="it-IT" sz="2000" b="1" dirty="0">
                <a:solidFill>
                  <a:schemeClr val="tx1"/>
                </a:solidFill>
              </a:rPr>
              <a:t>crescita indeterminata</a:t>
            </a:r>
            <a:r>
              <a:rPr lang="it-IT" sz="2000" dirty="0">
                <a:solidFill>
                  <a:schemeClr val="tx1"/>
                </a:solidFill>
              </a:rPr>
              <a:t>, mentre </a:t>
            </a:r>
            <a:r>
              <a:rPr lang="it-IT" sz="2000" b="1" dirty="0">
                <a:solidFill>
                  <a:schemeClr val="tx1"/>
                </a:solidFill>
              </a:rPr>
              <a:t>fiori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foglie</a:t>
            </a:r>
            <a:r>
              <a:rPr lang="it-IT" sz="2000" dirty="0">
                <a:solidFill>
                  <a:schemeClr val="tx1"/>
                </a:solidFill>
              </a:rPr>
              <a:t> una crescita </a:t>
            </a:r>
            <a:r>
              <a:rPr lang="it-IT" sz="2000" b="1" dirty="0">
                <a:solidFill>
                  <a:schemeClr val="tx1"/>
                </a:solidFill>
              </a:rPr>
              <a:t>determinata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3148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EF3CD-B88C-D8BB-BC76-832A0C883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2C797-9B0B-9A43-8822-AA70A20E6AFE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7B7B95-FF0E-A6FD-FA7A-B53A5F257AE3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Meristemi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2C9820-F0EC-2B9F-D31C-2B8584535579}"/>
              </a:ext>
            </a:extLst>
          </p:cNvPr>
          <p:cNvSpPr txBox="1"/>
          <p:nvPr/>
        </p:nvSpPr>
        <p:spPr>
          <a:xfrm>
            <a:off x="0" y="1136938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Nelle </a:t>
            </a:r>
            <a:r>
              <a:rPr lang="it-IT" sz="2000" b="1" dirty="0">
                <a:solidFill>
                  <a:schemeClr val="tx1"/>
                </a:solidFill>
              </a:rPr>
              <a:t>piante</a:t>
            </a:r>
            <a:r>
              <a:rPr lang="it-IT" sz="2000" dirty="0">
                <a:solidFill>
                  <a:schemeClr val="tx1"/>
                </a:solidFill>
              </a:rPr>
              <a:t> si osservano </a:t>
            </a:r>
            <a:r>
              <a:rPr lang="it-IT" sz="2000" b="1" dirty="0">
                <a:solidFill>
                  <a:schemeClr val="tx1"/>
                </a:solidFill>
              </a:rPr>
              <a:t>due tipi di crescita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>
                <a:solidFill>
                  <a:schemeClr val="tx1"/>
                </a:solidFill>
              </a:rPr>
              <a:t>primaria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secondaria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Nella crescita </a:t>
            </a:r>
            <a:r>
              <a:rPr lang="it-IT" sz="2000" b="1" dirty="0">
                <a:solidFill>
                  <a:schemeClr val="tx1"/>
                </a:solidFill>
              </a:rPr>
              <a:t>primaria</a:t>
            </a:r>
            <a:r>
              <a:rPr lang="it-IT" sz="2000" dirty="0">
                <a:solidFill>
                  <a:schemeClr val="tx1"/>
                </a:solidFill>
              </a:rPr>
              <a:t> si </a:t>
            </a:r>
            <a:r>
              <a:rPr lang="it-IT" sz="2000" b="1" dirty="0">
                <a:solidFill>
                  <a:schemeClr val="tx1"/>
                </a:solidFill>
              </a:rPr>
              <a:t>allungano fusto e radici </a:t>
            </a:r>
            <a:r>
              <a:rPr lang="it-IT" sz="2000" dirty="0">
                <a:solidFill>
                  <a:schemeClr val="tx1"/>
                </a:solidFill>
              </a:rPr>
              <a:t>ed è </a:t>
            </a:r>
            <a:r>
              <a:rPr lang="it-IT" sz="2000" b="1" dirty="0">
                <a:solidFill>
                  <a:schemeClr val="tx1"/>
                </a:solidFill>
              </a:rPr>
              <a:t>comune</a:t>
            </a:r>
            <a:r>
              <a:rPr lang="it-IT" sz="2000" dirty="0">
                <a:solidFill>
                  <a:schemeClr val="tx1"/>
                </a:solidFill>
              </a:rPr>
              <a:t> a tutte le piante. Nelle piante erbacee è responsabile della crescita dell’intera struttura vegetale e, nelle piante legnose, delle giovani radici e dei germogli.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La crescita </a:t>
            </a:r>
            <a:r>
              <a:rPr lang="it-IT" sz="2000" b="1" dirty="0">
                <a:solidFill>
                  <a:schemeClr val="tx1"/>
                </a:solidFill>
              </a:rPr>
              <a:t>secondaria</a:t>
            </a:r>
            <a:r>
              <a:rPr lang="it-IT" sz="2000" dirty="0">
                <a:solidFill>
                  <a:schemeClr val="tx1"/>
                </a:solidFill>
              </a:rPr>
              <a:t>, invece, determina </a:t>
            </a:r>
            <a:r>
              <a:rPr lang="it-IT" sz="2000" b="1" dirty="0">
                <a:solidFill>
                  <a:schemeClr val="tx1"/>
                </a:solidFill>
              </a:rPr>
              <a:t>l’accrescimento del diametro </a:t>
            </a:r>
            <a:r>
              <a:rPr lang="it-IT" sz="2000" dirty="0">
                <a:solidFill>
                  <a:schemeClr val="tx1"/>
                </a:solidFill>
              </a:rPr>
              <a:t>della pianta. Generalmente, solo le </a:t>
            </a:r>
            <a:r>
              <a:rPr lang="it-IT" sz="2000" b="1" dirty="0">
                <a:solidFill>
                  <a:schemeClr val="tx1"/>
                </a:solidFill>
              </a:rPr>
              <a:t>gimnosperme</a:t>
            </a:r>
            <a:r>
              <a:rPr lang="it-IT" sz="2000" dirty="0">
                <a:solidFill>
                  <a:schemeClr val="tx1"/>
                </a:solidFill>
              </a:rPr>
              <a:t> e le </a:t>
            </a:r>
            <a:r>
              <a:rPr lang="it-IT" sz="2000" b="1" dirty="0">
                <a:solidFill>
                  <a:schemeClr val="tx1"/>
                </a:solidFill>
              </a:rPr>
              <a:t>dicotiledoni legnose </a:t>
            </a:r>
            <a:r>
              <a:rPr lang="it-IT" sz="2000" dirty="0">
                <a:solidFill>
                  <a:schemeClr val="tx1"/>
                </a:solidFill>
              </a:rPr>
              <a:t>presentano questo accrescimento. I </a:t>
            </a:r>
            <a:r>
              <a:rPr lang="it-IT" sz="2000" b="1" dirty="0">
                <a:solidFill>
                  <a:schemeClr val="tx1"/>
                </a:solidFill>
              </a:rPr>
              <a:t>tessuti prodotti </a:t>
            </a:r>
            <a:r>
              <a:rPr lang="it-IT" sz="2000" dirty="0">
                <a:solidFill>
                  <a:schemeClr val="tx1"/>
                </a:solidFill>
              </a:rPr>
              <a:t>per crescita secondaria contribuiscono a formare </a:t>
            </a:r>
            <a:r>
              <a:rPr lang="it-IT" sz="2000" b="1" dirty="0">
                <a:solidFill>
                  <a:schemeClr val="tx1"/>
                </a:solidFill>
              </a:rPr>
              <a:t>tronco e corteccia</a:t>
            </a:r>
            <a:r>
              <a:rPr lang="it-IT" sz="2000" dirty="0">
                <a:solidFill>
                  <a:schemeClr val="tx1"/>
                </a:solidFill>
              </a:rPr>
              <a:t>, che costituiscono la maggior parte della struttura di alberi e arbusti.</a:t>
            </a:r>
          </a:p>
        </p:txBody>
      </p:sp>
    </p:spTree>
    <p:extLst>
      <p:ext uri="{BB962C8B-B14F-4D97-AF65-F5344CB8AC3E}">
        <p14:creationId xmlns:p14="http://schemas.microsoft.com/office/powerpoint/2010/main" val="1640093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D3E3C-4FE8-A7BC-8F02-6CC806517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egnaposto contenuto 2">
            <a:extLst>
              <a:ext uri="{FF2B5EF4-FFF2-40B4-BE49-F238E27FC236}">
                <a16:creationId xmlns:a16="http://schemas.microsoft.com/office/drawing/2014/main" id="{59D7EB23-99E2-9A39-50D1-3025D15E618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t="3889" r="8536" b="37376"/>
          <a:stretch/>
        </p:blipFill>
        <p:spPr>
          <a:xfrm>
            <a:off x="4932040" y="2068332"/>
            <a:ext cx="4207917" cy="4024964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700BEA-5AED-C5B4-320B-8D6CB9425C5A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395D4C-B684-9F63-5FBA-A0618AC602E6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Meristemi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2F3594AC-C488-CFFE-3ED3-F43A86F25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0D4ACC-1E83-539E-F8FF-0FC4FF4E2665}"/>
              </a:ext>
            </a:extLst>
          </p:cNvPr>
          <p:cNvSpPr txBox="1"/>
          <p:nvPr/>
        </p:nvSpPr>
        <p:spPr>
          <a:xfrm>
            <a:off x="0" y="1136938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La </a:t>
            </a:r>
            <a:r>
              <a:rPr lang="it-IT" sz="2000" b="1" dirty="0">
                <a:solidFill>
                  <a:schemeClr val="tx1"/>
                </a:solidFill>
              </a:rPr>
              <a:t>crescita primaria </a:t>
            </a:r>
            <a:r>
              <a:rPr lang="it-IT" sz="2000" dirty="0">
                <a:solidFill>
                  <a:schemeClr val="tx1"/>
                </a:solidFill>
              </a:rPr>
              <a:t>è il risultato dell’attività dei </a:t>
            </a:r>
            <a:r>
              <a:rPr lang="it-IT" sz="2000" b="1" dirty="0">
                <a:solidFill>
                  <a:schemeClr val="tx1"/>
                </a:solidFill>
              </a:rPr>
              <a:t>meristemi apicali</a:t>
            </a:r>
            <a:r>
              <a:rPr lang="it-IT" sz="2000" dirty="0">
                <a:solidFill>
                  <a:schemeClr val="tx1"/>
                </a:solidFill>
              </a:rPr>
              <a:t>, localizzati alle </a:t>
            </a:r>
            <a:r>
              <a:rPr lang="it-IT" sz="2000" b="1" dirty="0">
                <a:solidFill>
                  <a:schemeClr val="tx1"/>
                </a:solidFill>
              </a:rPr>
              <a:t>estremità di radici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rami</a:t>
            </a:r>
            <a:r>
              <a:rPr lang="it-IT" sz="2000" dirty="0">
                <a:solidFill>
                  <a:schemeClr val="tx1"/>
                </a:solidFill>
              </a:rPr>
              <a:t> e nelle </a:t>
            </a:r>
            <a:r>
              <a:rPr lang="it-IT" sz="2000" b="1" dirty="0">
                <a:solidFill>
                  <a:schemeClr val="tx1"/>
                </a:solidFill>
              </a:rPr>
              <a:t>gemme del fusto</a:t>
            </a:r>
            <a:r>
              <a:rPr lang="it-IT" sz="2000" dirty="0">
                <a:solidFill>
                  <a:schemeClr val="tx1"/>
                </a:solidFill>
              </a:rPr>
              <a:t>. Le gemme sono germogli embrionali dormienti che si sviluppano in rami la primavera successiva.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20DD0C-926D-96E5-6225-01F4CD819B16}"/>
              </a:ext>
            </a:extLst>
          </p:cNvPr>
          <p:cNvSpPr txBox="1"/>
          <p:nvPr/>
        </p:nvSpPr>
        <p:spPr>
          <a:xfrm>
            <a:off x="1588" y="2530639"/>
            <a:ext cx="48584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Si osserva bene a </a:t>
            </a:r>
            <a:r>
              <a:rPr lang="it-IT" sz="2000" b="1" dirty="0">
                <a:solidFill>
                  <a:schemeClr val="tx1"/>
                </a:solidFill>
              </a:rPr>
              <a:t>livello radicale</a:t>
            </a:r>
            <a:r>
              <a:rPr lang="it-IT" sz="2000" dirty="0">
                <a:solidFill>
                  <a:schemeClr val="tx1"/>
                </a:solidFill>
              </a:rPr>
              <a:t>. L’apice è ricoperto da uno strato di cellule protettivo (</a:t>
            </a:r>
            <a:r>
              <a:rPr lang="it-IT" sz="2000" b="1" dirty="0">
                <a:solidFill>
                  <a:schemeClr val="tx1"/>
                </a:solidFill>
              </a:rPr>
              <a:t>cuffia radicale</a:t>
            </a:r>
            <a:r>
              <a:rPr lang="it-IT" sz="2000" dirty="0">
                <a:solidFill>
                  <a:schemeClr val="tx1"/>
                </a:solidFill>
              </a:rPr>
              <a:t>) e subito sopra il meristema.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Appena </a:t>
            </a:r>
            <a:r>
              <a:rPr lang="it-IT" sz="2000" b="1" dirty="0">
                <a:solidFill>
                  <a:schemeClr val="tx1"/>
                </a:solidFill>
              </a:rPr>
              <a:t>sopra l’apice </a:t>
            </a:r>
            <a:r>
              <a:rPr lang="it-IT" sz="2000" dirty="0">
                <a:solidFill>
                  <a:schemeClr val="tx1"/>
                </a:solidFill>
              </a:rPr>
              <a:t>si osserva una </a:t>
            </a:r>
            <a:r>
              <a:rPr lang="it-IT" sz="2000" b="1" dirty="0">
                <a:solidFill>
                  <a:schemeClr val="tx1"/>
                </a:solidFill>
              </a:rPr>
              <a:t>parziale specializzazione </a:t>
            </a:r>
            <a:r>
              <a:rPr lang="it-IT" sz="2000" dirty="0">
                <a:solidFill>
                  <a:schemeClr val="tx1"/>
                </a:solidFill>
              </a:rPr>
              <a:t>e la formazione di </a:t>
            </a:r>
            <a:r>
              <a:rPr lang="it-IT" sz="2000" b="1" dirty="0">
                <a:solidFill>
                  <a:schemeClr val="tx1"/>
                </a:solidFill>
              </a:rPr>
              <a:t>xilema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floema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751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1DB24-154A-E535-0367-C2976D47F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031EEF-8916-E5AC-D189-26D7017F4042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CE8D24-4CBA-A986-DE90-2C159CBB9360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Meristemi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ACA71FAD-CB0C-C146-AE33-6752ECACE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18987B-16C4-E4AF-524E-EB43E2E60A08}"/>
              </a:ext>
            </a:extLst>
          </p:cNvPr>
          <p:cNvSpPr txBox="1"/>
          <p:nvPr/>
        </p:nvSpPr>
        <p:spPr>
          <a:xfrm>
            <a:off x="0" y="113693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L’apice del germoglio </a:t>
            </a:r>
            <a:r>
              <a:rPr lang="it-IT" sz="2000" dirty="0">
                <a:solidFill>
                  <a:schemeClr val="tx1"/>
                </a:solidFill>
              </a:rPr>
              <a:t>ha una struttura differente, con </a:t>
            </a:r>
            <a:r>
              <a:rPr lang="it-IT" sz="2000" b="1" dirty="0">
                <a:solidFill>
                  <a:schemeClr val="tx1"/>
                </a:solidFill>
              </a:rPr>
              <a:t>abbozzi fogliari </a:t>
            </a:r>
            <a:r>
              <a:rPr lang="it-IT" sz="2000" dirty="0">
                <a:solidFill>
                  <a:schemeClr val="tx1"/>
                </a:solidFill>
              </a:rPr>
              <a:t>(foglie in via di sviluppo) e </a:t>
            </a:r>
            <a:r>
              <a:rPr lang="it-IT" sz="2000" b="1" dirty="0">
                <a:solidFill>
                  <a:schemeClr val="tx1"/>
                </a:solidFill>
              </a:rPr>
              <a:t>gemme laterali </a:t>
            </a:r>
            <a:r>
              <a:rPr lang="it-IT" sz="2000" dirty="0">
                <a:solidFill>
                  <a:schemeClr val="tx1"/>
                </a:solidFill>
              </a:rPr>
              <a:t>(gemme in via di sviluppo) che nascono dalla cupola apicale del germoglio. Gli </a:t>
            </a:r>
            <a:r>
              <a:rPr lang="it-IT" sz="2000" b="1" dirty="0">
                <a:solidFill>
                  <a:schemeClr val="tx1"/>
                </a:solidFill>
              </a:rPr>
              <a:t>abbozzi</a:t>
            </a:r>
            <a:r>
              <a:rPr lang="it-IT" sz="2000" dirty="0">
                <a:solidFill>
                  <a:schemeClr val="tx1"/>
                </a:solidFill>
              </a:rPr>
              <a:t> fogliari </a:t>
            </a:r>
            <a:r>
              <a:rPr lang="it-IT" sz="2000" b="1" dirty="0">
                <a:solidFill>
                  <a:schemeClr val="tx1"/>
                </a:solidFill>
              </a:rPr>
              <a:t>proteggono il meristema </a:t>
            </a:r>
            <a:r>
              <a:rPr lang="it-IT" sz="2000" dirty="0">
                <a:solidFill>
                  <a:schemeClr val="tx1"/>
                </a:solidFill>
              </a:rPr>
              <a:t>apicale e le </a:t>
            </a:r>
            <a:r>
              <a:rPr lang="it-IT" sz="2000" b="1" dirty="0">
                <a:solidFill>
                  <a:schemeClr val="tx1"/>
                </a:solidFill>
              </a:rPr>
              <a:t>cellule più distanti si differenziano </a:t>
            </a:r>
            <a:r>
              <a:rPr lang="it-IT" sz="2000" dirty="0">
                <a:solidFill>
                  <a:schemeClr val="tx1"/>
                </a:solidFill>
              </a:rPr>
              <a:t>nei tre sistemi tissutali della pianta.</a:t>
            </a:r>
          </a:p>
        </p:txBody>
      </p:sp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29DEB7A2-335C-22DF-6EF7-109646CBBAC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11059" r="8998" b="27311"/>
          <a:stretch/>
        </p:blipFill>
        <p:spPr>
          <a:xfrm>
            <a:off x="1043608" y="2780928"/>
            <a:ext cx="7056784" cy="3218875"/>
          </a:xfrm>
        </p:spPr>
      </p:pic>
    </p:spTree>
    <p:extLst>
      <p:ext uri="{BB962C8B-B14F-4D97-AF65-F5344CB8AC3E}">
        <p14:creationId xmlns:p14="http://schemas.microsoft.com/office/powerpoint/2010/main" val="2527321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egnaposto contenuto 2">
            <a:extLst>
              <a:ext uri="{FF2B5EF4-FFF2-40B4-BE49-F238E27FC236}">
                <a16:creationId xmlns:a16="http://schemas.microsoft.com/office/drawing/2014/main" id="{F8186719-79A4-5023-D504-2EA1CD8233E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0966" r="7597" b="20956"/>
          <a:stretch/>
        </p:blipFill>
        <p:spPr>
          <a:xfrm>
            <a:off x="1457301" y="615722"/>
            <a:ext cx="6229398" cy="5477574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274C18C-6D95-44B2-1139-BBA681CC0C22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57F317AD-093C-748C-DD50-02C978A40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87E031-D3D3-15F7-75B7-76E9C3D08A65}"/>
              </a:ext>
            </a:extLst>
          </p:cNvPr>
          <p:cNvSpPr txBox="1"/>
          <p:nvPr/>
        </p:nvSpPr>
        <p:spPr>
          <a:xfrm>
            <a:off x="36214" y="1044019"/>
            <a:ext cx="1799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i="1" dirty="0" err="1">
                <a:solidFill>
                  <a:schemeClr val="tx1"/>
                </a:solidFill>
              </a:rPr>
              <a:t>Arabidopsis</a:t>
            </a:r>
            <a:r>
              <a:rPr lang="it-IT" sz="2000" b="1" i="1" dirty="0">
                <a:solidFill>
                  <a:schemeClr val="tx1"/>
                </a:solidFill>
              </a:rPr>
              <a:t> </a:t>
            </a:r>
            <a:r>
              <a:rPr lang="it-IT" sz="2000" b="1" i="1" dirty="0" err="1">
                <a:solidFill>
                  <a:schemeClr val="tx1"/>
                </a:solidFill>
              </a:rPr>
              <a:t>thaliana</a:t>
            </a:r>
            <a:endParaRPr lang="it-IT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76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2E5F1-21FF-1FB5-27C2-DCDE55F04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6B4CCD-DF40-874F-1BC2-0F3F95ACAE38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9945D0-C2F8-94DC-CBFD-86D6683B99FC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Meristemi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451A7AA1-DD04-30FC-0169-950E0DBA2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44572A3-1A12-15C8-F329-93F091689549}"/>
              </a:ext>
            </a:extLst>
          </p:cNvPr>
          <p:cNvSpPr txBox="1"/>
          <p:nvPr/>
        </p:nvSpPr>
        <p:spPr>
          <a:xfrm>
            <a:off x="0" y="113693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La </a:t>
            </a:r>
            <a:r>
              <a:rPr lang="it-IT" sz="2000" b="1" dirty="0">
                <a:solidFill>
                  <a:schemeClr val="tx1"/>
                </a:solidFill>
              </a:rPr>
              <a:t>crescita secondaria</a:t>
            </a:r>
            <a:r>
              <a:rPr lang="it-IT" sz="2000" dirty="0">
                <a:solidFill>
                  <a:schemeClr val="tx1"/>
                </a:solidFill>
              </a:rPr>
              <a:t>, tipica di piante legnose, è dovuta alle divisioni cellulari che avvengono nei </a:t>
            </a:r>
            <a:r>
              <a:rPr lang="it-IT" sz="2000" b="1" dirty="0">
                <a:solidFill>
                  <a:schemeClr val="tx1"/>
                </a:solidFill>
              </a:rPr>
              <a:t>meristemi laterali</a:t>
            </a:r>
            <a:r>
              <a:rPr lang="it-IT" sz="2000" dirty="0">
                <a:solidFill>
                  <a:schemeClr val="tx1"/>
                </a:solidFill>
              </a:rPr>
              <a:t>, che si trovano per tutta la </a:t>
            </a:r>
            <a:r>
              <a:rPr lang="it-IT" sz="2000" b="1" dirty="0">
                <a:solidFill>
                  <a:schemeClr val="tx1"/>
                </a:solidFill>
              </a:rPr>
              <a:t>lunghezza di fusti e radici escludendone le estremità</a:t>
            </a:r>
            <a:r>
              <a:rPr lang="it-IT" sz="2000" dirty="0">
                <a:solidFill>
                  <a:schemeClr val="tx1"/>
                </a:solidFill>
              </a:rPr>
              <a:t>. Esistono due tipi di meristemi laterali, il </a:t>
            </a:r>
            <a:r>
              <a:rPr lang="it-IT" sz="2000" b="1" dirty="0">
                <a:solidFill>
                  <a:schemeClr val="tx1"/>
                </a:solidFill>
              </a:rPr>
              <a:t>cambio </a:t>
            </a:r>
            <a:r>
              <a:rPr lang="it-IT" sz="2000" b="1" dirty="0" err="1">
                <a:solidFill>
                  <a:schemeClr val="tx1"/>
                </a:solidFill>
              </a:rPr>
              <a:t>cribrolegnoso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ed il </a:t>
            </a:r>
            <a:r>
              <a:rPr lang="it-IT" sz="2000" b="1" dirty="0">
                <a:solidFill>
                  <a:schemeClr val="tx1"/>
                </a:solidFill>
              </a:rPr>
              <a:t>cambio </a:t>
            </a:r>
            <a:r>
              <a:rPr lang="it-IT" sz="2000" b="1" dirty="0" err="1">
                <a:solidFill>
                  <a:schemeClr val="tx1"/>
                </a:solidFill>
              </a:rPr>
              <a:t>suberofellodermico</a:t>
            </a:r>
            <a:r>
              <a:rPr lang="it-IT" sz="2000" dirty="0">
                <a:solidFill>
                  <a:schemeClr val="tx1"/>
                </a:solidFill>
              </a:rPr>
              <a:t>. I </a:t>
            </a:r>
            <a:r>
              <a:rPr lang="it-IT" sz="2000" b="1" dirty="0">
                <a:solidFill>
                  <a:schemeClr val="tx1"/>
                </a:solidFill>
              </a:rPr>
              <a:t>tessuti prodotti</a:t>
            </a:r>
            <a:r>
              <a:rPr lang="it-IT" sz="2000" dirty="0">
                <a:solidFill>
                  <a:schemeClr val="tx1"/>
                </a:solidFill>
              </a:rPr>
              <a:t> dalla crescita secondaria sono </a:t>
            </a:r>
            <a:r>
              <a:rPr lang="it-IT" sz="2000" b="1" dirty="0">
                <a:solidFill>
                  <a:schemeClr val="tx1"/>
                </a:solidFill>
              </a:rPr>
              <a:t>xilema secondario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floema secondario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periderma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BFAA40C-9932-D279-81ED-B178A2BF201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3889" r="12604" b="38711"/>
          <a:stretch/>
        </p:blipFill>
        <p:spPr>
          <a:xfrm>
            <a:off x="5364088" y="2924944"/>
            <a:ext cx="3744416" cy="3096344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85A444-CD3A-BFD0-7BB0-E4185B9E58FF}"/>
              </a:ext>
            </a:extLst>
          </p:cNvPr>
          <p:cNvSpPr txBox="1"/>
          <p:nvPr/>
        </p:nvSpPr>
        <p:spPr>
          <a:xfrm>
            <a:off x="1588" y="3218200"/>
            <a:ext cx="53625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cambio </a:t>
            </a:r>
            <a:r>
              <a:rPr lang="it-IT" sz="2000" b="1" dirty="0" err="1">
                <a:solidFill>
                  <a:schemeClr val="tx1"/>
                </a:solidFill>
              </a:rPr>
              <a:t>cribrolegnoso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è costituito da uno </a:t>
            </a:r>
            <a:r>
              <a:rPr lang="it-IT" sz="2000" b="1" dirty="0">
                <a:solidFill>
                  <a:schemeClr val="tx1"/>
                </a:solidFill>
              </a:rPr>
              <a:t>strato</a:t>
            </a:r>
            <a:r>
              <a:rPr lang="it-IT" sz="2000" dirty="0">
                <a:solidFill>
                  <a:schemeClr val="tx1"/>
                </a:solidFill>
              </a:rPr>
              <a:t> di cellule meristematiche che formano un sottile cilindro collocato </a:t>
            </a:r>
            <a:r>
              <a:rPr lang="it-IT" sz="2000" b="1" dirty="0">
                <a:solidFill>
                  <a:schemeClr val="tx1"/>
                </a:solidFill>
              </a:rPr>
              <a:t>tra legno e corteccia</a:t>
            </a:r>
            <a:r>
              <a:rPr lang="it-IT" sz="2000" dirty="0">
                <a:solidFill>
                  <a:schemeClr val="tx1"/>
                </a:solidFill>
              </a:rPr>
              <a:t>. Dividendosi, aggiungono altre cellule al </a:t>
            </a:r>
            <a:r>
              <a:rPr lang="it-IT" sz="2000" b="1" dirty="0">
                <a:solidFill>
                  <a:schemeClr val="tx1"/>
                </a:solidFill>
              </a:rPr>
              <a:t>legno (xilema secondario) </a:t>
            </a:r>
            <a:r>
              <a:rPr lang="it-IT" sz="2000" dirty="0">
                <a:solidFill>
                  <a:schemeClr val="tx1"/>
                </a:solidFill>
              </a:rPr>
              <a:t>e alla </a:t>
            </a:r>
            <a:r>
              <a:rPr lang="it-IT" sz="2000" b="1" dirty="0">
                <a:solidFill>
                  <a:schemeClr val="tx1"/>
                </a:solidFill>
              </a:rPr>
              <a:t>corteccia (floema secondario)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274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05AE6-00BA-510B-B123-7F5B6397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1DDCFA-AA36-245A-7B86-DE1B2B87FDAA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36E1C0-D803-2E27-B5E5-7D80648C850B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Meristemi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2E3E4A6A-77B7-7A24-1894-824632A0C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429D28-7D97-02C6-51F7-01EDBF30FEDF}"/>
              </a:ext>
            </a:extLst>
          </p:cNvPr>
          <p:cNvSpPr txBox="1"/>
          <p:nvPr/>
        </p:nvSpPr>
        <p:spPr>
          <a:xfrm>
            <a:off x="0" y="1136938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cambio </a:t>
            </a:r>
            <a:r>
              <a:rPr lang="it-IT" sz="2000" b="1" dirty="0" err="1">
                <a:solidFill>
                  <a:schemeClr val="tx1"/>
                </a:solidFill>
              </a:rPr>
              <a:t>suberofellodermico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è costituito da uno </a:t>
            </a:r>
            <a:r>
              <a:rPr lang="it-IT" sz="2000" b="1" dirty="0">
                <a:solidFill>
                  <a:schemeClr val="tx1"/>
                </a:solidFill>
              </a:rPr>
              <a:t>strato irregolare </a:t>
            </a:r>
            <a:r>
              <a:rPr lang="it-IT" sz="2000" dirty="0">
                <a:solidFill>
                  <a:schemeClr val="tx1"/>
                </a:solidFill>
              </a:rPr>
              <a:t>di cellule nella </a:t>
            </a:r>
            <a:r>
              <a:rPr lang="it-IT" sz="2000" b="1" dirty="0">
                <a:solidFill>
                  <a:schemeClr val="tx1"/>
                </a:solidFill>
              </a:rPr>
              <a:t>corteccia esterna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  <a:r>
              <a:rPr lang="it-IT" sz="2000" b="1" dirty="0">
                <a:solidFill>
                  <a:schemeClr val="tx1"/>
                </a:solidFill>
              </a:rPr>
              <a:t>Dividendosi</a:t>
            </a:r>
            <a:r>
              <a:rPr lang="it-IT" sz="2000" dirty="0">
                <a:solidFill>
                  <a:schemeClr val="tx1"/>
                </a:solidFill>
              </a:rPr>
              <a:t>, queste cellule meristematiche danno origine alle </a:t>
            </a:r>
            <a:r>
              <a:rPr lang="it-IT" sz="2000" b="1" dirty="0">
                <a:solidFill>
                  <a:schemeClr val="tx1"/>
                </a:solidFill>
              </a:rPr>
              <a:t>cellule del sughero all’esterno </a:t>
            </a:r>
            <a:r>
              <a:rPr lang="it-IT" sz="2000" dirty="0">
                <a:solidFill>
                  <a:schemeClr val="tx1"/>
                </a:solidFill>
              </a:rPr>
              <a:t>e in uno o più strati di </a:t>
            </a:r>
            <a:r>
              <a:rPr lang="it-IT" sz="2000" b="1" dirty="0">
                <a:solidFill>
                  <a:schemeClr val="tx1"/>
                </a:solidFill>
              </a:rPr>
              <a:t>cellule parenchimatiche all’interno </a:t>
            </a:r>
            <a:r>
              <a:rPr lang="it-IT" sz="2000" dirty="0">
                <a:solidFill>
                  <a:schemeClr val="tx1"/>
                </a:solidFill>
              </a:rPr>
              <a:t>della corteccia, con funzioni di riserva.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65B459E0-96BC-AB0F-F982-68EE4F3C6E9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3889" r="12604" b="38711"/>
          <a:stretch/>
        </p:blipFill>
        <p:spPr>
          <a:xfrm>
            <a:off x="5364088" y="2924944"/>
            <a:ext cx="3744416" cy="3096344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C620BD-38B3-8F5B-6EE3-5DF66D20B73A}"/>
              </a:ext>
            </a:extLst>
          </p:cNvPr>
          <p:cNvSpPr txBox="1"/>
          <p:nvPr/>
        </p:nvSpPr>
        <p:spPr>
          <a:xfrm>
            <a:off x="1588" y="2492896"/>
            <a:ext cx="53625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Complessivamente, si definisce </a:t>
            </a:r>
            <a:r>
              <a:rPr lang="it-IT" sz="2000" b="1" dirty="0">
                <a:solidFill>
                  <a:schemeClr val="tx1"/>
                </a:solidFill>
              </a:rPr>
              <a:t>corteccia</a:t>
            </a:r>
            <a:r>
              <a:rPr lang="it-IT" sz="2000" dirty="0">
                <a:solidFill>
                  <a:schemeClr val="tx1"/>
                </a:solidFill>
              </a:rPr>
              <a:t> come </a:t>
            </a:r>
            <a:r>
              <a:rPr lang="it-IT" sz="2000" b="1" dirty="0">
                <a:solidFill>
                  <a:schemeClr val="tx1"/>
                </a:solidFill>
              </a:rPr>
              <a:t>la copertura esterna </a:t>
            </a:r>
            <a:r>
              <a:rPr lang="it-IT" sz="2000" dirty="0">
                <a:solidFill>
                  <a:schemeClr val="tx1"/>
                </a:solidFill>
              </a:rPr>
              <a:t>presente su </a:t>
            </a:r>
            <a:r>
              <a:rPr lang="it-IT" sz="2000" b="1" dirty="0">
                <a:solidFill>
                  <a:schemeClr val="tx1"/>
                </a:solidFill>
              </a:rPr>
              <a:t>radici e sui fusti legnosi </a:t>
            </a:r>
            <a:r>
              <a:rPr lang="it-IT" sz="2000" dirty="0">
                <a:solidFill>
                  <a:schemeClr val="tx1"/>
                </a:solidFill>
              </a:rPr>
              <a:t>ed è costituita da </a:t>
            </a:r>
            <a:r>
              <a:rPr lang="it-IT" sz="2000" b="1" dirty="0">
                <a:solidFill>
                  <a:schemeClr val="tx1"/>
                </a:solidFill>
              </a:rPr>
              <a:t>tutti i tessuti </a:t>
            </a:r>
            <a:r>
              <a:rPr lang="it-IT" sz="2000" dirty="0">
                <a:solidFill>
                  <a:schemeClr val="tx1"/>
                </a:solidFill>
              </a:rPr>
              <a:t>localizzati </a:t>
            </a:r>
            <a:r>
              <a:rPr lang="it-IT" sz="2000" b="1" dirty="0">
                <a:solidFill>
                  <a:schemeClr val="tx1"/>
                </a:solidFill>
              </a:rPr>
              <a:t>all’esterno del cambio </a:t>
            </a:r>
            <a:r>
              <a:rPr lang="it-IT" sz="2000" b="1" dirty="0" err="1">
                <a:solidFill>
                  <a:schemeClr val="tx1"/>
                </a:solidFill>
              </a:rPr>
              <a:t>cribrolegnoso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in tutte le piante.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La corteccia è composta da </a:t>
            </a:r>
            <a:r>
              <a:rPr lang="it-IT" sz="2000" b="1" dirty="0">
                <a:solidFill>
                  <a:schemeClr val="tx1"/>
                </a:solidFill>
              </a:rPr>
              <a:t>due regioni</a:t>
            </a:r>
            <a:r>
              <a:rPr lang="it-IT" sz="2000" dirty="0">
                <a:solidFill>
                  <a:schemeClr val="tx1"/>
                </a:solidFill>
              </a:rPr>
              <a:t>, una </a:t>
            </a:r>
            <a:r>
              <a:rPr lang="it-IT" sz="2000" b="1" dirty="0">
                <a:solidFill>
                  <a:schemeClr val="tx1"/>
                </a:solidFill>
              </a:rPr>
              <a:t>interna e vivente </a:t>
            </a:r>
            <a:r>
              <a:rPr lang="it-IT" sz="2000" dirty="0">
                <a:solidFill>
                  <a:schemeClr val="tx1"/>
                </a:solidFill>
              </a:rPr>
              <a:t>costituita da floema secondario, ed una </a:t>
            </a:r>
            <a:r>
              <a:rPr lang="it-IT" sz="2000" b="1" dirty="0">
                <a:solidFill>
                  <a:schemeClr val="tx1"/>
                </a:solidFill>
              </a:rPr>
              <a:t>esterna prevalentemente morta </a:t>
            </a:r>
            <a:r>
              <a:rPr lang="it-IT" sz="2000" dirty="0">
                <a:solidFill>
                  <a:schemeClr val="tx1"/>
                </a:solidFill>
              </a:rPr>
              <a:t>costituita da periderma.</a:t>
            </a:r>
          </a:p>
        </p:txBody>
      </p:sp>
    </p:spTree>
    <p:extLst>
      <p:ext uri="{BB962C8B-B14F-4D97-AF65-F5344CB8AC3E}">
        <p14:creationId xmlns:p14="http://schemas.microsoft.com/office/powerpoint/2010/main" val="3695767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40EAF-9BD8-5217-A6CD-C6381ACBD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2706EC-ACE0-F2B7-7A32-5E2C4385F066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organi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10612F-444F-559A-A7E0-1BD1200DA2D8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La foglia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11CFA16A-F6FA-BCEC-1245-0EDA36CB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B29204-459C-2DA4-78D2-4DDEDAC0B373}"/>
              </a:ext>
            </a:extLst>
          </p:cNvPr>
          <p:cNvSpPr txBox="1"/>
          <p:nvPr/>
        </p:nvSpPr>
        <p:spPr>
          <a:xfrm>
            <a:off x="0" y="1136938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La </a:t>
            </a:r>
            <a:r>
              <a:rPr lang="it-IT" sz="2000" b="1" dirty="0">
                <a:solidFill>
                  <a:schemeClr val="tx1"/>
                </a:solidFill>
              </a:rPr>
              <a:t>foglia</a:t>
            </a:r>
            <a:r>
              <a:rPr lang="it-IT" sz="2000" dirty="0">
                <a:solidFill>
                  <a:schemeClr val="tx1"/>
                </a:solidFill>
              </a:rPr>
              <a:t> è l’organo deputato alla </a:t>
            </a:r>
            <a:r>
              <a:rPr lang="it-IT" sz="2000" b="1" dirty="0">
                <a:solidFill>
                  <a:schemeClr val="tx1"/>
                </a:solidFill>
              </a:rPr>
              <a:t>funzione fotosintetica</a:t>
            </a:r>
            <a:r>
              <a:rPr lang="it-IT" sz="2000" dirty="0">
                <a:solidFill>
                  <a:schemeClr val="tx1"/>
                </a:solidFill>
              </a:rPr>
              <a:t>. Sono state plasmate dalle spinte evolutive </a:t>
            </a:r>
            <a:r>
              <a:rPr lang="it-IT" sz="2000" b="1" dirty="0">
                <a:solidFill>
                  <a:schemeClr val="tx1"/>
                </a:solidFill>
              </a:rPr>
              <a:t>per ridurre e/o controllare la perdita di acqua </a:t>
            </a:r>
            <a:r>
              <a:rPr lang="it-IT" sz="2000" dirty="0">
                <a:solidFill>
                  <a:schemeClr val="tx1"/>
                </a:solidFill>
              </a:rPr>
              <a:t>bilanciando questo fattore con le esigenze fotosintetiche.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351E70DC-AE8C-3C62-0DDC-57AD194F898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6558" r="17101" b="30702"/>
          <a:stretch/>
        </p:blipFill>
        <p:spPr>
          <a:xfrm>
            <a:off x="5724128" y="2113098"/>
            <a:ext cx="3419872" cy="3920341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AA83C3-7F97-8F4C-144A-507147C78B00}"/>
              </a:ext>
            </a:extLst>
          </p:cNvPr>
          <p:cNvSpPr txBox="1"/>
          <p:nvPr/>
        </p:nvSpPr>
        <p:spPr>
          <a:xfrm>
            <a:off x="-300" y="2386623"/>
            <a:ext cx="57244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Elementi strutturali comuni: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Lamina</a:t>
            </a:r>
            <a:r>
              <a:rPr lang="it-IT" sz="2000" dirty="0">
                <a:solidFill>
                  <a:schemeClr val="tx1"/>
                </a:solidFill>
              </a:rPr>
              <a:t>: porzione larga e appiattita;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Picciolo</a:t>
            </a:r>
            <a:r>
              <a:rPr lang="it-IT" sz="2000" dirty="0">
                <a:solidFill>
                  <a:schemeClr val="tx1"/>
                </a:solidFill>
              </a:rPr>
              <a:t>: stelo che collega la foglia al ramo;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Stipole</a:t>
            </a:r>
            <a:r>
              <a:rPr lang="it-IT" sz="2000" dirty="0">
                <a:solidFill>
                  <a:schemeClr val="tx1"/>
                </a:solidFill>
              </a:rPr>
              <a:t>: appendici simili a foglie presenti a coppie alla base del picciolo;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Nervature</a:t>
            </a:r>
            <a:r>
              <a:rPr lang="it-IT" sz="2000" dirty="0">
                <a:solidFill>
                  <a:schemeClr val="tx1"/>
                </a:solidFill>
              </a:rPr>
              <a:t>: fasci di tessuto vascolare per la conduzione di acqua e sostanze organiche.</a:t>
            </a:r>
          </a:p>
        </p:txBody>
      </p:sp>
    </p:spTree>
    <p:extLst>
      <p:ext uri="{BB962C8B-B14F-4D97-AF65-F5344CB8AC3E}">
        <p14:creationId xmlns:p14="http://schemas.microsoft.com/office/powerpoint/2010/main" val="4121912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foglie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D5EFAA6E-A152-4BE5-B578-A214C65F2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5224" r="4508" b="69519"/>
          <a:stretch/>
        </p:blipFill>
        <p:spPr bwMode="auto">
          <a:xfrm>
            <a:off x="206769" y="2996952"/>
            <a:ext cx="873046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80ACF4-CD15-4D8B-A90F-E4E0EBE6D4F3}"/>
              </a:ext>
            </a:extLst>
          </p:cNvPr>
          <p:cNvSpPr txBox="1"/>
          <p:nvPr/>
        </p:nvSpPr>
        <p:spPr>
          <a:xfrm>
            <a:off x="66042" y="1196752"/>
            <a:ext cx="897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Le foglie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sono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l’organo più variabile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ed è stata pertanto coniata una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specifica terminologia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per descriverne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forma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margine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nervatura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il modo con cui si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attaccano sui rami (fillotassi)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Sulla base di questi parametri è possibile eseguire il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riconoscimento della specie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277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2402C-587E-0226-CC8E-ECD329258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9352B-A76D-0670-D429-8BBDFACB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foglie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C0E7D068-0099-5783-80A8-DE5FB963B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5B8C78-7C2A-0E9C-1810-627B90AFEA82}"/>
              </a:ext>
            </a:extLst>
          </p:cNvPr>
          <p:cNvSpPr txBox="1"/>
          <p:nvPr/>
        </p:nvSpPr>
        <p:spPr>
          <a:xfrm>
            <a:off x="66042" y="1196752"/>
            <a:ext cx="8970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Le foglie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si possono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disporre sul ramo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in tre differenti modalità: 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Disposizione 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foglie alternate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una foglia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per ogni nodo;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Disposizione 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foglie opposte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due foglie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per nodo;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Disposizione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verticillata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tre o più foglie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per nodo.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806730A1-F809-50BA-AA7D-234542FA6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30457" r="4034" b="44286"/>
          <a:stretch/>
        </p:blipFill>
        <p:spPr bwMode="auto">
          <a:xfrm>
            <a:off x="1683469" y="3789040"/>
            <a:ext cx="7422000" cy="226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30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foglie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D5EFAA6E-A152-4BE5-B578-A214C65F2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5224" r="4508" b="69519"/>
          <a:stretch/>
        </p:blipFill>
        <p:spPr bwMode="auto">
          <a:xfrm>
            <a:off x="1086763" y="3645024"/>
            <a:ext cx="802258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80ACF4-CD15-4D8B-A90F-E4E0EBE6D4F3}"/>
              </a:ext>
            </a:extLst>
          </p:cNvPr>
          <p:cNvSpPr txBox="1"/>
          <p:nvPr/>
        </p:nvSpPr>
        <p:spPr>
          <a:xfrm>
            <a:off x="66042" y="1196752"/>
            <a:ext cx="89704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Forma semplice: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presenta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lamina fogliare indivisa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collegata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direttamente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allo stelo o al ramo tramite il picciolo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;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Forma composta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presenta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lamine fogliari separate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Se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il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picciolo prosegue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con una struttura chiamata rachide sulla quale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sono inserite le foglioline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a desta e a sinistra, la foglia viene chiamata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composta pennata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. Se le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foglioline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non sono inserite su un rachide ma in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uno stesso punto alla fine del picciolo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, la foglia si definisce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composta palmata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8015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foglie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D5EFAA6E-A152-4BE5-B578-A214C65F2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t="30457" r="4034" b="44286"/>
          <a:stretch/>
        </p:blipFill>
        <p:spPr bwMode="auto">
          <a:xfrm>
            <a:off x="1683469" y="4291030"/>
            <a:ext cx="5777061" cy="1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80ACF4-CD15-4D8B-A90F-E4E0EBE6D4F3}"/>
              </a:ext>
            </a:extLst>
          </p:cNvPr>
          <p:cNvSpPr txBox="1"/>
          <p:nvPr/>
        </p:nvSpPr>
        <p:spPr>
          <a:xfrm>
            <a:off x="66042" y="836712"/>
            <a:ext cx="89704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Fillotassi distica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una foglia per nodo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e disposte in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due file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. Quando assumo una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posizione opposta a quelle del nodo precedente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si diranno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alterne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, se invece gli internodi sono molto brevi e le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foglie molto ravvicinate riunite in due gruppi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si diranno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opposte distiche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;</a:t>
            </a: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Fillotassi a spirale: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una foglia per nodo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e disposte in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più file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differente altezza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, ed è la disposizione più comune;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Fillotassi decussata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due foglie per nodo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;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Fillotassi verticillata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tre o più foglie per nodo.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9068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foglie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D5EFAA6E-A152-4BE5-B578-A214C65F2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55706" r="5593" b="21129"/>
          <a:stretch/>
        </p:blipFill>
        <p:spPr bwMode="auto">
          <a:xfrm>
            <a:off x="1258588" y="4093840"/>
            <a:ext cx="6626823" cy="19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680ACF4-CD15-4D8B-A90F-E4E0EBE6D4F3}"/>
              </a:ext>
            </a:extLst>
          </p:cNvPr>
          <p:cNvSpPr txBox="1"/>
          <p:nvPr/>
        </p:nvSpPr>
        <p:spPr>
          <a:xfrm>
            <a:off x="66042" y="836712"/>
            <a:ext cx="89704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Nervature Parallele: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quando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non esiste una nervatura principale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ma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diversi nervi paralleli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che percorrono la foglia per il lungo, confluendo all'apice (quasi tutte le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monocotiledoni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);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Nervature Reticolate Pennate: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nervature sono divergenti e ramificate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in cui si distingue un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nervo centrale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più grosso al quale confluiscono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nervi laterali più sottili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, a loro volta variamente ramificati in altre nervature più fini;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Nervature Reticolate Palmate: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con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diverse nervature principali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disposte 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ventaglio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, che partono tutte dalla confluenza col picciolo.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6052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Segnaposto contenuto 2">
            <a:extLst>
              <a:ext uri="{FF2B5EF4-FFF2-40B4-BE49-F238E27FC236}">
                <a16:creationId xmlns:a16="http://schemas.microsoft.com/office/drawing/2014/main" id="{303A9E20-73D8-3503-65CE-F77271ADE72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223" r="9456" b="18688"/>
          <a:stretch/>
        </p:blipFill>
        <p:spPr>
          <a:xfrm>
            <a:off x="5724128" y="606491"/>
            <a:ext cx="3419872" cy="5414797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2DD3A52-5F96-1E87-4ECB-400353661FB0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foglie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53B9BF9D-4979-0B2E-C7C4-65E71E84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4116E0-13DF-C126-89AA-56BB8E92C068}"/>
              </a:ext>
            </a:extLst>
          </p:cNvPr>
          <p:cNvSpPr txBox="1"/>
          <p:nvPr/>
        </p:nvSpPr>
        <p:spPr>
          <a:xfrm>
            <a:off x="66042" y="836712"/>
            <a:ext cx="56580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L’epidermide della foglia è ricoperta di aperture,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stomi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che sono distribuiti uniformemente per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ottimizzare gli scambi gassosi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Ogni stoma è affiancato da due cellule epiteliali specializzate, 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cellule di guardia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deputate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all’apertura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chiusura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degli stomi.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cellule di guardia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sono le uniche cellule epiteliali con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cloroplasti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e grazie alla capacità di captare la luce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modulano l’apertura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chiusura grazie 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pompe H</a:t>
            </a:r>
            <a:r>
              <a:rPr lang="it-IT" sz="2000" b="1" baseline="30000" dirty="0">
                <a:solidFill>
                  <a:schemeClr val="tx1"/>
                </a:solidFill>
                <a:latin typeface="+mj-lt"/>
              </a:rPr>
              <a:t>+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, Cl</a:t>
            </a:r>
            <a:r>
              <a:rPr lang="it-IT" sz="2000" b="1" baseline="30000" dirty="0">
                <a:solidFill>
                  <a:schemeClr val="tx1"/>
                </a:solidFill>
                <a:latin typeface="+mj-lt"/>
              </a:rPr>
              <a:t>-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e K</a:t>
            </a:r>
            <a:r>
              <a:rPr lang="it-IT" sz="2000" b="1" baseline="30000" dirty="0">
                <a:solidFill>
                  <a:schemeClr val="tx1"/>
                </a:solidFill>
                <a:latin typeface="+mj-lt"/>
              </a:rPr>
              <a:t>+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La loro morfologia può variare tra mono- e dicotiledoni.</a:t>
            </a:r>
          </a:p>
        </p:txBody>
      </p:sp>
    </p:spTree>
    <p:extLst>
      <p:ext uri="{BB962C8B-B14F-4D97-AF65-F5344CB8AC3E}">
        <p14:creationId xmlns:p14="http://schemas.microsoft.com/office/powerpoint/2010/main" val="1654265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51965-E39F-C311-626B-DFD9AC5E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2">
            <a:extLst>
              <a:ext uri="{FF2B5EF4-FFF2-40B4-BE49-F238E27FC236}">
                <a16:creationId xmlns:a16="http://schemas.microsoft.com/office/drawing/2014/main" id="{819255F7-87C8-1FCD-2565-09C876998B83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3888" r="7180" b="18688"/>
          <a:stretch/>
        </p:blipFill>
        <p:spPr>
          <a:xfrm>
            <a:off x="4572000" y="2961306"/>
            <a:ext cx="4427984" cy="3131989"/>
          </a:xfrm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E065F0D4-5087-53AD-8581-8E31B7B27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A3161040-D753-C1E4-2D2D-D20968768480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foglie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646671-703C-E56E-ECA0-98201A026A4E}"/>
              </a:ext>
            </a:extLst>
          </p:cNvPr>
          <p:cNvSpPr txBox="1"/>
          <p:nvPr/>
        </p:nvSpPr>
        <p:spPr>
          <a:xfrm>
            <a:off x="0" y="83671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tessuto fondamentale fotosintetico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è detto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mesofillo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ed è contenuto tra l’epidermide superiore e inferiore. Queste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cellule parenchimatiche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sono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ricche di cloroplasti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sono disposte in modo non compatto per permettere lo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scambio gassoso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Nelle dicotiledoni, esistono due tipologie di mesofillo, superiormente a palizzata ed inferiormente spugnoso.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C5B1F9-18F9-7B62-FCF4-EE034F42E71E}"/>
              </a:ext>
            </a:extLst>
          </p:cNvPr>
          <p:cNvSpPr txBox="1"/>
          <p:nvPr/>
        </p:nvSpPr>
        <p:spPr>
          <a:xfrm>
            <a:off x="-716" y="3290208"/>
            <a:ext cx="4356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mesofillo a palizzata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presenta cellule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impaccate saldamente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con una funzione di assorbimento della luce ed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attività fotosintetica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mentre quello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spugnoso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permette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diffusione gassosa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71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21542-C3A7-61BD-DA9E-BC854F76D9D6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92B729-A01E-4423-F6B0-041325678E45}"/>
              </a:ext>
            </a:extLst>
          </p:cNvPr>
          <p:cNvSpPr txBox="1"/>
          <p:nvPr/>
        </p:nvSpPr>
        <p:spPr>
          <a:xfrm>
            <a:off x="36214" y="1044019"/>
            <a:ext cx="90722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Come in tutti gli organismi viventi, l’unità strutturale base è la cellula. Durante le fasi evolutive, queste si </a:t>
            </a:r>
            <a:r>
              <a:rPr lang="it-IT" sz="2000" b="1" dirty="0">
                <a:solidFill>
                  <a:schemeClr val="tx1"/>
                </a:solidFill>
              </a:rPr>
              <a:t>sono organizzate in tre differenti tessuti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F2428FC7-E519-2339-CB87-3DAB95E135B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12623" r="4202" b="24616"/>
          <a:stretch/>
        </p:blipFill>
        <p:spPr>
          <a:xfrm>
            <a:off x="3203848" y="1844989"/>
            <a:ext cx="5940152" cy="4168409"/>
          </a:xfrm>
        </p:spPr>
      </p:pic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EBBD86B9-2F17-6BBF-2F95-8100C6B3F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29ACA0-5078-C40F-68FB-A0B7CD798FF1}"/>
              </a:ext>
            </a:extLst>
          </p:cNvPr>
          <p:cNvSpPr txBox="1"/>
          <p:nvPr/>
        </p:nvSpPr>
        <p:spPr>
          <a:xfrm>
            <a:off x="0" y="2858160"/>
            <a:ext cx="36140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Tessuto fondamentale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Tessuto vascolare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Tessuto tegumentale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143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59438-A8FC-E0E8-DDB4-14E1D5D2A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2">
            <a:extLst>
              <a:ext uri="{FF2B5EF4-FFF2-40B4-BE49-F238E27FC236}">
                <a16:creationId xmlns:a16="http://schemas.microsoft.com/office/drawing/2014/main" id="{315B2FF0-0B4B-3BA2-2C69-5C60D49F08B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3888" r="7180" b="18688"/>
          <a:stretch/>
        </p:blipFill>
        <p:spPr>
          <a:xfrm>
            <a:off x="3846549" y="2448182"/>
            <a:ext cx="5153435" cy="3645113"/>
          </a:xfrm>
        </p:spPr>
      </p:pic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23785072-629B-B129-B4EA-FCC730F40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29F6836-D543-C05D-2D03-AF18704C07B5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foglie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04F995-56B3-CD63-324D-A3ACBA266E08}"/>
              </a:ext>
            </a:extLst>
          </p:cNvPr>
          <p:cNvSpPr txBox="1"/>
          <p:nvPr/>
        </p:nvSpPr>
        <p:spPr>
          <a:xfrm>
            <a:off x="0" y="83671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nervature principali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circondate da uno o più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strati di cellule non vascolari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che costituiscono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guaina del fascio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Sono cellule parenchimatiche o sclerenchimatiche che talvolta mostrano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colonne di sostegno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dette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estensioni della guaina del fascio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86C86A-044F-1048-C03F-946A9FD31C73}"/>
              </a:ext>
            </a:extLst>
          </p:cNvPr>
          <p:cNvSpPr txBox="1"/>
          <p:nvPr/>
        </p:nvSpPr>
        <p:spPr>
          <a:xfrm>
            <a:off x="-716" y="2786152"/>
            <a:ext cx="3780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estensioni della guaina del fascio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si estendono dall’epidermide superiore a quella inferiore attraversando il mesofillo, e svolgono un ruolo strutturale.</a:t>
            </a:r>
          </a:p>
        </p:txBody>
      </p:sp>
    </p:spTree>
    <p:extLst>
      <p:ext uri="{BB962C8B-B14F-4D97-AF65-F5344CB8AC3E}">
        <p14:creationId xmlns:p14="http://schemas.microsoft.com/office/powerpoint/2010/main" val="1208438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AC303-89BE-89BF-0856-E2E82094B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1F956861-631C-C44D-DF53-E371F650AA26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foglie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397B46-197A-C7B1-CC12-022AA1A03392}"/>
              </a:ext>
            </a:extLst>
          </p:cNvPr>
          <p:cNvSpPr txBox="1"/>
          <p:nvPr/>
        </p:nvSpPr>
        <p:spPr>
          <a:xfrm>
            <a:off x="0" y="836712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Alcune foglie presentano modificazioni per assolvere ad altri compiti che non fossero quelli fotosintetici. 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Spine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ruolo difensivo contro gli erbivori;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Viticci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nelle viti e alcune rampicanti es leguminose ruolo strutturale;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Perule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protezione delle gemme invernali delle piante pluriennali;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Brattee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associate ai fiori;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Le foglie attaccate al bulbi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immagazzinamento di acqua o materiali nutritivi (es. cipolle o tulipani).</a:t>
            </a:r>
          </a:p>
        </p:txBody>
      </p:sp>
    </p:spTree>
    <p:extLst>
      <p:ext uri="{BB962C8B-B14F-4D97-AF65-F5344CB8AC3E}">
        <p14:creationId xmlns:p14="http://schemas.microsoft.com/office/powerpoint/2010/main" val="4148010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73A7D-B57F-096F-C6FC-4CD733101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B5F1F2-3B14-F953-1787-4B9FB2023CBE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organi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FB4765-A809-F7BF-3658-35745B4EA2F2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Il fusto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27D5BED7-ADCF-843F-C1C3-10DBECAE4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0157F5D-47F9-4F6E-E86A-0D102828E09B}"/>
              </a:ext>
            </a:extLst>
          </p:cNvPr>
          <p:cNvSpPr txBox="1"/>
          <p:nvPr/>
        </p:nvSpPr>
        <p:spPr>
          <a:xfrm>
            <a:off x="0" y="122869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Il fusto è il collegamento tra radici e foglie. Generalmente aerei, sono di numerose forme e dimensioni. Nelle piante erbacee sono anche in grado di effettuare fotosintesi.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Hanno tre ruolo principali: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Sostegno meccanico a foglie e strutture riproduttive;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Trasporto interno di sostanze;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Generazione di nuovi tessuti viventi. </a:t>
            </a:r>
          </a:p>
        </p:txBody>
      </p:sp>
    </p:spTree>
    <p:extLst>
      <p:ext uri="{BB962C8B-B14F-4D97-AF65-F5344CB8AC3E}">
        <p14:creationId xmlns:p14="http://schemas.microsoft.com/office/powerpoint/2010/main" val="44478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B3200-D501-5520-D144-448DF239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48693B-A5AD-8CED-E87B-8C2E1BA85EFA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 fusti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C94570-8942-C92B-2498-89CECDAFD883}"/>
              </a:ext>
            </a:extLst>
          </p:cNvPr>
          <p:cNvSpPr txBox="1"/>
          <p:nvPr/>
        </p:nvSpPr>
        <p:spPr>
          <a:xfrm>
            <a:off x="0" y="836712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Disposizione dei fasci vascolari all’interno dei fusti di una dicotiledone e una monocotiledone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89E8508C-37BB-DBD1-FF37-302EEFE81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A2E1E349-3DB0-0A5B-002A-103429A75AC0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r="41994" b="17353"/>
          <a:stretch/>
        </p:blipFill>
        <p:spPr>
          <a:xfrm>
            <a:off x="1115616" y="1555153"/>
            <a:ext cx="3744416" cy="4458245"/>
          </a:xfrm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9CD127DC-E51D-B6BB-48A9-59CBE601C2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49053" b="17353"/>
          <a:stretch/>
        </p:blipFill>
        <p:spPr bwMode="auto">
          <a:xfrm>
            <a:off x="5004047" y="1484784"/>
            <a:ext cx="3024336" cy="445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217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A02C490-10C0-4A12-9EE6-378F2D012AA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 fusti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251C69-6DC5-4C03-9B7C-146CC6F94741}"/>
              </a:ext>
            </a:extLst>
          </p:cNvPr>
          <p:cNvSpPr txBox="1"/>
          <p:nvPr/>
        </p:nvSpPr>
        <p:spPr>
          <a:xfrm>
            <a:off x="3819230" y="54868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Fusti erbacei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943145-8866-477F-9214-D620AF918A78}"/>
              </a:ext>
            </a:extLst>
          </p:cNvPr>
          <p:cNvSpPr txBox="1"/>
          <p:nvPr/>
        </p:nvSpPr>
        <p:spPr>
          <a:xfrm>
            <a:off x="66042" y="1196752"/>
            <a:ext cx="90119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fusto (o caule)</a:t>
            </a:r>
            <a:r>
              <a:rPr lang="it-IT" sz="2000" dirty="0">
                <a:solidFill>
                  <a:schemeClr val="tx1"/>
                </a:solidFill>
              </a:rPr>
              <a:t> di una pianta erbacea non presenta struttura secondaria legnosa. È verde e, come le foglie, può avere attività fotosintetica.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Esistono tre tipi di fusto erbaceo: 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Stelo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termine generico di caule che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porta fiori e foglie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e, al suo interno,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presenta un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cilindro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parenchimatico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(soprattutto parenchima clorofilliano) detto 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midollo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9" name="Immagine 8" descr="Immagine che contiene testo, mappa, disegnando&#10;&#10;Descrizione generata automaticamente">
            <a:extLst>
              <a:ext uri="{FF2B5EF4-FFF2-40B4-BE49-F238E27FC236}">
                <a16:creationId xmlns:a16="http://schemas.microsoft.com/office/drawing/2014/main" id="{25D5918E-AA84-4198-B5DC-5F726EBDD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0" t="13928" r="1933" b="11234"/>
          <a:stretch/>
        </p:blipFill>
        <p:spPr>
          <a:xfrm>
            <a:off x="7567915" y="3429000"/>
            <a:ext cx="1495395" cy="264561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F639D1E-8FCE-4ADC-B97C-B1251491BA10}"/>
              </a:ext>
            </a:extLst>
          </p:cNvPr>
          <p:cNvSpPr/>
          <p:nvPr/>
        </p:nvSpPr>
        <p:spPr bwMode="auto">
          <a:xfrm>
            <a:off x="7558487" y="3947926"/>
            <a:ext cx="230369" cy="2731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471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A02C490-10C0-4A12-9EE6-378F2D012AA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 fusti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251C69-6DC5-4C03-9B7C-146CC6F94741}"/>
              </a:ext>
            </a:extLst>
          </p:cNvPr>
          <p:cNvSpPr txBox="1"/>
          <p:nvPr/>
        </p:nvSpPr>
        <p:spPr>
          <a:xfrm>
            <a:off x="3819230" y="54868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Fusti erbacei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943145-8866-477F-9214-D620AF918A78}"/>
              </a:ext>
            </a:extLst>
          </p:cNvPr>
          <p:cNvSpPr txBox="1"/>
          <p:nvPr/>
        </p:nvSpPr>
        <p:spPr>
          <a:xfrm>
            <a:off x="66042" y="1196752"/>
            <a:ext cx="8175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Culmo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fusto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cavo per assenza del midollo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, tipico delle </a:t>
            </a:r>
            <a:r>
              <a:rPr lang="it-IT" sz="2000" i="0" dirty="0" err="1">
                <a:solidFill>
                  <a:schemeClr val="tx1"/>
                </a:solidFill>
                <a:effectLst/>
                <a:latin typeface="+mj-lt"/>
              </a:rPr>
              <a:t>Poaceae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che svolge ruolo di sostegno grazie alla sua resistenza dovuta dalla presenza di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fibre e membrane mineralizzate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. I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nodi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 dove si inseriscono foglie e fiori sono invece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pieni di midollo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. 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Scapo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+mj-lt"/>
              </a:rPr>
              <a:t> </a:t>
            </a:r>
            <a:r>
              <a:rPr lang="it-IT" sz="2000" b="1" i="0" dirty="0">
                <a:solidFill>
                  <a:srgbClr val="202122"/>
                </a:solidFill>
                <a:effectLst/>
                <a:latin typeface="+mj-lt"/>
              </a:rPr>
              <a:t>fusto senza rami 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+mj-lt"/>
              </a:rPr>
              <a:t>dove i fiori e le foglie si trovano inseriti sulle due estremità opposte. Nel tulipano </a:t>
            </a:r>
            <a:r>
              <a:rPr lang="it-IT" sz="2000" b="1" i="0" dirty="0">
                <a:solidFill>
                  <a:srgbClr val="202122"/>
                </a:solidFill>
                <a:effectLst/>
                <a:latin typeface="+mj-lt"/>
              </a:rPr>
              <a:t>l'asse fiorifero 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+mj-lt"/>
              </a:rPr>
              <a:t>è </a:t>
            </a:r>
            <a:r>
              <a:rPr lang="it-IT" sz="2000" b="1" i="0" dirty="0">
                <a:solidFill>
                  <a:srgbClr val="202122"/>
                </a:solidFill>
                <a:effectLst/>
                <a:latin typeface="+mj-lt"/>
              </a:rPr>
              <a:t>privo di foglie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+mj-lt"/>
              </a:rPr>
              <a:t> e alla sommità presenta </a:t>
            </a:r>
            <a:r>
              <a:rPr lang="it-IT" sz="2000" b="1" i="0" dirty="0">
                <a:solidFill>
                  <a:srgbClr val="202122"/>
                </a:solidFill>
                <a:effectLst/>
                <a:latin typeface="+mj-lt"/>
              </a:rPr>
              <a:t>un fiore unico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+mj-lt"/>
              </a:rPr>
              <a:t>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Immagine 7" descr="Immagine che contiene testo, mappa, disegnando&#10;&#10;Descrizione generata automaticamente">
            <a:extLst>
              <a:ext uri="{FF2B5EF4-FFF2-40B4-BE49-F238E27FC236}">
                <a16:creationId xmlns:a16="http://schemas.microsoft.com/office/drawing/2014/main" id="{43DAE684-EB27-42D8-9D0D-626E69EB4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t="16401" r="66398" b="16401"/>
          <a:stretch/>
        </p:blipFill>
        <p:spPr>
          <a:xfrm>
            <a:off x="8241094" y="1268760"/>
            <a:ext cx="855095" cy="2160240"/>
          </a:xfrm>
          <a:prstGeom prst="rect">
            <a:avLst/>
          </a:prstGeom>
        </p:spPr>
      </p:pic>
      <p:pic>
        <p:nvPicPr>
          <p:cNvPr id="11" name="Immagine 10" descr="Immagine che contiene testo, mappa, disegnando&#10;&#10;Descrizione generata automaticamente">
            <a:extLst>
              <a:ext uri="{FF2B5EF4-FFF2-40B4-BE49-F238E27FC236}">
                <a16:creationId xmlns:a16="http://schemas.microsoft.com/office/drawing/2014/main" id="{793B18DE-78F0-46F1-8C01-3B268779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4" t="17487" r="25392" b="-942"/>
          <a:stretch/>
        </p:blipFill>
        <p:spPr>
          <a:xfrm>
            <a:off x="8220155" y="3835151"/>
            <a:ext cx="876034" cy="21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23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A02C490-10C0-4A12-9EE6-378F2D012AA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 fusti</a:t>
            </a:r>
          </a:p>
        </p:txBody>
      </p:sp>
      <p:pic>
        <p:nvPicPr>
          <p:cNvPr id="6" name="Immagine 5" descr="Immagine che contiene testo, mappa, disegnando&#10;&#10;Descrizione generata automaticamente">
            <a:extLst>
              <a:ext uri="{FF2B5EF4-FFF2-40B4-BE49-F238E27FC236}">
                <a16:creationId xmlns:a16="http://schemas.microsoft.com/office/drawing/2014/main" id="{D6ECD552-838C-436C-8D1F-46548BC88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5" t="13566" r="45054" b="5150"/>
          <a:stretch/>
        </p:blipFill>
        <p:spPr>
          <a:xfrm>
            <a:off x="8048909" y="2743921"/>
            <a:ext cx="1060364" cy="32403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251C69-6DC5-4C03-9B7C-146CC6F94741}"/>
              </a:ext>
            </a:extLst>
          </p:cNvPr>
          <p:cNvSpPr txBox="1"/>
          <p:nvPr/>
        </p:nvSpPr>
        <p:spPr>
          <a:xfrm>
            <a:off x="3819230" y="54868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Fusti erbacei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943145-8866-477F-9214-D620AF918A78}"/>
              </a:ext>
            </a:extLst>
          </p:cNvPr>
          <p:cNvSpPr txBox="1"/>
          <p:nvPr/>
        </p:nvSpPr>
        <p:spPr>
          <a:xfrm>
            <a:off x="66042" y="1196752"/>
            <a:ext cx="7386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Alcune piante </a:t>
            </a:r>
            <a:r>
              <a:rPr lang="it-IT" sz="2000" dirty="0">
                <a:solidFill>
                  <a:schemeClr val="tx1"/>
                </a:solidFill>
              </a:rPr>
              <a:t>erbacee presentano un </a:t>
            </a:r>
            <a:r>
              <a:rPr lang="it-IT" sz="2000" b="1" dirty="0">
                <a:solidFill>
                  <a:schemeClr val="tx1"/>
                </a:solidFill>
              </a:rPr>
              <a:t>fusto estremamente ridotto o assente</a:t>
            </a:r>
            <a:r>
              <a:rPr lang="it-IT" sz="2000" dirty="0">
                <a:solidFill>
                  <a:schemeClr val="tx1"/>
                </a:solidFill>
              </a:rPr>
              <a:t> e pertanto vengono dette </a:t>
            </a:r>
            <a:r>
              <a:rPr lang="it-IT" sz="2000" b="1" dirty="0">
                <a:solidFill>
                  <a:schemeClr val="tx1"/>
                </a:solidFill>
              </a:rPr>
              <a:t>acaule</a:t>
            </a:r>
            <a:r>
              <a:rPr lang="it-IT" sz="2000" dirty="0">
                <a:solidFill>
                  <a:schemeClr val="tx1"/>
                </a:solidFill>
              </a:rPr>
              <a:t> (senza fusto).</a:t>
            </a: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" name="Immagine 7" descr="Immagine che contiene testo, mappa, disegnando&#10;&#10;Descrizione generata automaticamente">
            <a:extLst>
              <a:ext uri="{FF2B5EF4-FFF2-40B4-BE49-F238E27FC236}">
                <a16:creationId xmlns:a16="http://schemas.microsoft.com/office/drawing/2014/main" id="{332A3E0C-7D69-4EB9-A25A-69C690053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6" t="56757" r="82472" b="725"/>
          <a:stretch/>
        </p:blipFill>
        <p:spPr>
          <a:xfrm>
            <a:off x="7783834" y="980728"/>
            <a:ext cx="1288766" cy="158491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74BA9B-F6B0-45F3-897F-F0ED068C0DEF}"/>
              </a:ext>
            </a:extLst>
          </p:cNvPr>
          <p:cNvSpPr txBox="1"/>
          <p:nvPr/>
        </p:nvSpPr>
        <p:spPr>
          <a:xfrm>
            <a:off x="126091" y="3441194"/>
            <a:ext cx="7386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Altre</a:t>
            </a:r>
            <a:r>
              <a:rPr lang="it-IT" sz="2000" b="1" dirty="0">
                <a:solidFill>
                  <a:schemeClr val="tx1"/>
                </a:solidFill>
              </a:rPr>
              <a:t>, </a:t>
            </a:r>
            <a:r>
              <a:rPr lang="it-IT" sz="2000" dirty="0">
                <a:solidFill>
                  <a:schemeClr val="tx1"/>
                </a:solidFill>
              </a:rPr>
              <a:t>come i</a:t>
            </a:r>
            <a:r>
              <a:rPr lang="it-IT" sz="2000" b="1" dirty="0">
                <a:solidFill>
                  <a:schemeClr val="tx1"/>
                </a:solidFill>
              </a:rPr>
              <a:t> giunchi, </a:t>
            </a:r>
            <a:r>
              <a:rPr lang="it-IT" sz="2000" dirty="0">
                <a:solidFill>
                  <a:schemeClr val="tx1"/>
                </a:solidFill>
              </a:rPr>
              <a:t>presentano un </a:t>
            </a:r>
            <a:r>
              <a:rPr lang="it-IT" sz="2000" b="1" dirty="0">
                <a:solidFill>
                  <a:schemeClr val="tx1"/>
                </a:solidFill>
              </a:rPr>
              <a:t>fusto vuoto</a:t>
            </a:r>
            <a:r>
              <a:rPr lang="it-IT" sz="2000" dirty="0">
                <a:solidFill>
                  <a:schemeClr val="tx1"/>
                </a:solidFill>
              </a:rPr>
              <a:t>, simile allo scalpo, ma </a:t>
            </a:r>
            <a:r>
              <a:rPr lang="it-IT" sz="2000" b="1" dirty="0">
                <a:solidFill>
                  <a:schemeClr val="tx1"/>
                </a:solidFill>
              </a:rPr>
              <a:t>privo di nodi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  <a:endParaRPr lang="it-IT" sz="2000" i="0" dirty="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581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A02C490-10C0-4A12-9EE6-378F2D012AA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 fusti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251C69-6DC5-4C03-9B7C-146CC6F94741}"/>
              </a:ext>
            </a:extLst>
          </p:cNvPr>
          <p:cNvSpPr txBox="1"/>
          <p:nvPr/>
        </p:nvSpPr>
        <p:spPr>
          <a:xfrm>
            <a:off x="3832054" y="54868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Fusti legnosi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943145-8866-477F-9214-D620AF918A78}"/>
              </a:ext>
            </a:extLst>
          </p:cNvPr>
          <p:cNvSpPr txBox="1"/>
          <p:nvPr/>
        </p:nvSpPr>
        <p:spPr>
          <a:xfrm>
            <a:off x="66042" y="1196752"/>
            <a:ext cx="78183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fusti legnosi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caratterizzati da un accrescimento secondario in diametro e dalla presenza di tessuti specializzati per garantire un supporto strutturale.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Esistono quattro tipi di fusto legnoso: 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Suffruticoso: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è ramificato dalla base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con rami lignificati, mentre i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rami superiori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rimangono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erbacei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;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574BAC-8636-44B0-8028-EDBAB07ED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26200" r="81731" b="5201"/>
          <a:stretch/>
        </p:blipFill>
        <p:spPr>
          <a:xfrm>
            <a:off x="7884368" y="1797788"/>
            <a:ext cx="979581" cy="223224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D19031-E9B1-46F9-9A19-1C4553A5CA70}"/>
              </a:ext>
            </a:extLst>
          </p:cNvPr>
          <p:cNvSpPr txBox="1"/>
          <p:nvPr/>
        </p:nvSpPr>
        <p:spPr>
          <a:xfrm>
            <a:off x="66042" y="4265801"/>
            <a:ext cx="7358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Arbustivo: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detto anche cespuglioso o frutice,  è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ramificato sin dalla base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non raggiunge i 5 m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in altezza, ma i suoi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rami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sono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completamente legnosi 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a differenza dei fusti suffruticosi;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CDB3CF2F-A1FA-42A9-922E-85078D921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38915" r="53452" b="4926"/>
          <a:stretch/>
        </p:blipFill>
        <p:spPr>
          <a:xfrm>
            <a:off x="7424638" y="4030036"/>
            <a:ext cx="1727696" cy="20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90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A02C490-10C0-4A12-9EE6-378F2D012AA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 fusti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251C69-6DC5-4C03-9B7C-146CC6F94741}"/>
              </a:ext>
            </a:extLst>
          </p:cNvPr>
          <p:cNvSpPr txBox="1"/>
          <p:nvPr/>
        </p:nvSpPr>
        <p:spPr>
          <a:xfrm>
            <a:off x="3832054" y="54868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Fusti legnosi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943145-8866-477F-9214-D620AF918A78}"/>
              </a:ext>
            </a:extLst>
          </p:cNvPr>
          <p:cNvSpPr txBox="1"/>
          <p:nvPr/>
        </p:nvSpPr>
        <p:spPr>
          <a:xfrm>
            <a:off x="66042" y="1196752"/>
            <a:ext cx="7026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Arboreo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presenta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ramificazioni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che iniziano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ad una certa altezza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supera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normalmente i 5 m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;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574BAC-8636-44B0-8028-EDBAB07ED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19600" r="17108" b="6530"/>
          <a:stretch/>
        </p:blipFill>
        <p:spPr>
          <a:xfrm>
            <a:off x="7092280" y="404664"/>
            <a:ext cx="2060054" cy="27139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354350-69A9-449A-A707-DF995AD88391}"/>
              </a:ext>
            </a:extLst>
          </p:cNvPr>
          <p:cNvSpPr txBox="1"/>
          <p:nvPr/>
        </p:nvSpPr>
        <p:spPr>
          <a:xfrm>
            <a:off x="65645" y="4027421"/>
            <a:ext cx="7026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Stipite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il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fusto non è ramificato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, con crescita illimitata e con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foglie soltanto all'apice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306ADD-5DE0-464B-ADF4-82DCEBF7E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6" t="16488" r="-552" b="6465"/>
          <a:stretch/>
        </p:blipFill>
        <p:spPr>
          <a:xfrm>
            <a:off x="7668344" y="3212976"/>
            <a:ext cx="1123553" cy="28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71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egnaposto contenuto 2">
            <a:extLst>
              <a:ext uri="{FF2B5EF4-FFF2-40B4-BE49-F238E27FC236}">
                <a16:creationId xmlns:a16="http://schemas.microsoft.com/office/drawing/2014/main" id="{729BC3C5-8CF0-B38B-DB1B-C20CCC4F8736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2338" r="7850" b="12133"/>
          <a:stretch/>
        </p:blipFill>
        <p:spPr>
          <a:xfrm>
            <a:off x="3779912" y="913980"/>
            <a:ext cx="5364088" cy="5179315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3CF968-B62A-37A9-F4D9-282483296D64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 fusti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9B2EDF-175E-E209-27EF-B06B0D1739A8}"/>
              </a:ext>
            </a:extLst>
          </p:cNvPr>
          <p:cNvSpPr txBox="1"/>
          <p:nvPr/>
        </p:nvSpPr>
        <p:spPr>
          <a:xfrm>
            <a:off x="3710226" y="54868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Fusti modificati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52001336-EAE5-29F2-D684-DEB3E30A3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89321" r="78784" b="4004"/>
          <a:stretch/>
        </p:blipFill>
        <p:spPr bwMode="auto">
          <a:xfrm>
            <a:off x="179512" y="5833378"/>
            <a:ext cx="79208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AA1AEB-7551-8544-FF0F-24E54025C4C9}"/>
              </a:ext>
            </a:extLst>
          </p:cNvPr>
          <p:cNvSpPr txBox="1"/>
          <p:nvPr/>
        </p:nvSpPr>
        <p:spPr>
          <a:xfrm>
            <a:off x="66042" y="1196752"/>
            <a:ext cx="37138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Fusti modificati.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Rizoma,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Tubero,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Bulbo,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Cormo,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Stolone.</a:t>
            </a:r>
          </a:p>
        </p:txBody>
      </p:sp>
    </p:spTree>
    <p:extLst>
      <p:ext uri="{BB962C8B-B14F-4D97-AF65-F5344CB8AC3E}">
        <p14:creationId xmlns:p14="http://schemas.microsoft.com/office/powerpoint/2010/main" val="4328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21542-C3A7-61BD-DA9E-BC854F76D9D6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92B729-A01E-4423-F6B0-041325678E45}"/>
              </a:ext>
            </a:extLst>
          </p:cNvPr>
          <p:cNvSpPr txBox="1"/>
          <p:nvPr/>
        </p:nvSpPr>
        <p:spPr>
          <a:xfrm>
            <a:off x="36214" y="1568986"/>
            <a:ext cx="907229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tessuto fondamentale </a:t>
            </a:r>
            <a:r>
              <a:rPr lang="it-IT" sz="2000" dirty="0">
                <a:solidFill>
                  <a:schemeClr val="tx1"/>
                </a:solidFill>
              </a:rPr>
              <a:t>ha differenti funzioni: </a:t>
            </a:r>
            <a:r>
              <a:rPr lang="it-IT" sz="2000" b="1" dirty="0">
                <a:solidFill>
                  <a:schemeClr val="tx1"/>
                </a:solidFill>
              </a:rPr>
              <a:t>fotosintesi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accumulo</a:t>
            </a:r>
            <a:r>
              <a:rPr lang="it-IT" sz="2000" dirty="0">
                <a:solidFill>
                  <a:schemeClr val="tx1"/>
                </a:solidFill>
              </a:rPr>
              <a:t> di sostanze, </a:t>
            </a:r>
            <a:r>
              <a:rPr lang="it-IT" sz="2000" b="1" dirty="0">
                <a:solidFill>
                  <a:schemeClr val="tx1"/>
                </a:solidFill>
              </a:rPr>
              <a:t>sostegno meccanico </a:t>
            </a:r>
            <a:r>
              <a:rPr lang="it-IT" sz="2000" dirty="0">
                <a:solidFill>
                  <a:schemeClr val="tx1"/>
                </a:solidFill>
              </a:rPr>
              <a:t>all’intera pianta.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Una </a:t>
            </a:r>
            <a:r>
              <a:rPr lang="it-IT" sz="2000" b="1" dirty="0">
                <a:solidFill>
                  <a:schemeClr val="tx1"/>
                </a:solidFill>
              </a:rPr>
              <a:t>pianta erbacea </a:t>
            </a:r>
            <a:r>
              <a:rPr lang="it-IT" sz="2000" dirty="0">
                <a:solidFill>
                  <a:schemeClr val="tx1"/>
                </a:solidFill>
              </a:rPr>
              <a:t>è costituita </a:t>
            </a:r>
            <a:r>
              <a:rPr lang="it-IT" sz="2000" b="1" dirty="0">
                <a:solidFill>
                  <a:schemeClr val="tx1"/>
                </a:solidFill>
              </a:rPr>
              <a:t>prevalentemente dal sistema dei tessuti fondamentali</a:t>
            </a:r>
            <a:r>
              <a:rPr lang="it-IT" sz="2000" dirty="0">
                <a:solidFill>
                  <a:schemeClr val="tx1"/>
                </a:solidFill>
              </a:rPr>
              <a:t> costituito da </a:t>
            </a:r>
            <a:r>
              <a:rPr lang="it-IT" sz="2000" b="1" dirty="0">
                <a:solidFill>
                  <a:schemeClr val="tx1"/>
                </a:solidFill>
              </a:rPr>
              <a:t>tre tipologie </a:t>
            </a:r>
            <a:r>
              <a:rPr lang="it-IT" sz="2000" dirty="0">
                <a:solidFill>
                  <a:schemeClr val="tx1"/>
                </a:solidFill>
              </a:rPr>
              <a:t>di tessuti fondamentali: il </a:t>
            </a:r>
            <a:r>
              <a:rPr lang="it-IT" sz="2000" b="1" dirty="0">
                <a:solidFill>
                  <a:schemeClr val="tx1"/>
                </a:solidFill>
              </a:rPr>
              <a:t>parenchima</a:t>
            </a:r>
            <a:r>
              <a:rPr lang="it-IT" sz="2000" dirty="0">
                <a:solidFill>
                  <a:schemeClr val="tx1"/>
                </a:solidFill>
              </a:rPr>
              <a:t>, il </a:t>
            </a:r>
            <a:r>
              <a:rPr lang="it-IT" sz="2000" b="1" dirty="0">
                <a:solidFill>
                  <a:schemeClr val="tx1"/>
                </a:solidFill>
              </a:rPr>
              <a:t>collenchima</a:t>
            </a:r>
            <a:r>
              <a:rPr lang="it-IT" sz="2000" dirty="0">
                <a:solidFill>
                  <a:schemeClr val="tx1"/>
                </a:solidFill>
              </a:rPr>
              <a:t> e lo </a:t>
            </a:r>
            <a:r>
              <a:rPr lang="it-IT" sz="2000" b="1" dirty="0">
                <a:solidFill>
                  <a:schemeClr val="tx1"/>
                </a:solidFill>
              </a:rPr>
              <a:t>sclerenchima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Questi </a:t>
            </a:r>
            <a:r>
              <a:rPr lang="it-IT" sz="2000" b="1" dirty="0">
                <a:solidFill>
                  <a:schemeClr val="tx1"/>
                </a:solidFill>
              </a:rPr>
              <a:t>tessuti</a:t>
            </a:r>
            <a:r>
              <a:rPr lang="it-IT" sz="2000" dirty="0">
                <a:solidFill>
                  <a:schemeClr val="tx1"/>
                </a:solidFill>
              </a:rPr>
              <a:t> si possono </a:t>
            </a:r>
            <a:r>
              <a:rPr lang="it-IT" sz="2000" b="1" dirty="0">
                <a:solidFill>
                  <a:schemeClr val="tx1"/>
                </a:solidFill>
              </a:rPr>
              <a:t>distinguere sulla base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della struttura della parete </a:t>
            </a:r>
            <a:r>
              <a:rPr lang="it-IT" sz="2000" dirty="0">
                <a:solidFill>
                  <a:schemeClr val="tx1"/>
                </a:solidFill>
              </a:rPr>
              <a:t>delle cellule che li compongono. Come vi ricorderete, le pareti cellulari svolgono non solo </a:t>
            </a:r>
            <a:r>
              <a:rPr lang="it-IT" sz="2000" b="1" dirty="0">
                <a:solidFill>
                  <a:schemeClr val="tx1"/>
                </a:solidFill>
              </a:rPr>
              <a:t>funzioni di supporto meccanico</a:t>
            </a:r>
            <a:r>
              <a:rPr lang="it-IT" sz="2000" dirty="0">
                <a:solidFill>
                  <a:schemeClr val="tx1"/>
                </a:solidFill>
              </a:rPr>
              <a:t>, ma anche </a:t>
            </a:r>
            <a:r>
              <a:rPr lang="it-IT" sz="2000" b="1" dirty="0">
                <a:solidFill>
                  <a:schemeClr val="tx1"/>
                </a:solidFill>
              </a:rPr>
              <a:t>difensivo</a:t>
            </a:r>
            <a:r>
              <a:rPr lang="it-IT" sz="2000" dirty="0">
                <a:solidFill>
                  <a:schemeClr val="tx1"/>
                </a:solidFill>
              </a:rPr>
              <a:t> e di </a:t>
            </a:r>
            <a:r>
              <a:rPr lang="it-IT" sz="2000" b="1" dirty="0">
                <a:solidFill>
                  <a:schemeClr val="tx1"/>
                </a:solidFill>
              </a:rPr>
              <a:t>trasduzione del segnale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7A370C-6DAE-3686-E7B3-3790160B41E2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</p:spTree>
    <p:extLst>
      <p:ext uri="{BB962C8B-B14F-4D97-AF65-F5344CB8AC3E}">
        <p14:creationId xmlns:p14="http://schemas.microsoft.com/office/powerpoint/2010/main" val="2982878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937D4-5DB3-EC4D-B5E9-DD6F491B8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88798-6230-7934-7FE9-8C264EBEE75D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organi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1B785F-A41F-328E-FB02-2452F42FDBC1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La radice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21686C-2E9A-A908-C528-F9FA81B72417}"/>
              </a:ext>
            </a:extLst>
          </p:cNvPr>
          <p:cNvSpPr txBox="1"/>
          <p:nvPr/>
        </p:nvSpPr>
        <p:spPr>
          <a:xfrm>
            <a:off x="0" y="119675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sistemi radicali ipogei variano sensibilmente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in funzione del singolo individuo, senza contare l’influenza della specie. 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Assolvono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diversi compiti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Ancoraggio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al terreno;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Assorbimento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di acqua e sali minerali;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Riserva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nutrienti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(alcune specie);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Riserva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acqua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(alcune specie).</a:t>
            </a:r>
          </a:p>
        </p:txBody>
      </p:sp>
    </p:spTree>
    <p:extLst>
      <p:ext uri="{BB962C8B-B14F-4D97-AF65-F5344CB8AC3E}">
        <p14:creationId xmlns:p14="http://schemas.microsoft.com/office/powerpoint/2010/main" val="3311827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radici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621CA559-BFA7-4185-B1C2-B0F2D5B92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0" t="8609" r="4986" b="45555"/>
          <a:stretch/>
        </p:blipFill>
        <p:spPr bwMode="auto">
          <a:xfrm>
            <a:off x="7639494" y="3717032"/>
            <a:ext cx="1417565" cy="23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3D121B-112E-480F-8F08-D66FE2361EB3}"/>
              </a:ext>
            </a:extLst>
          </p:cNvPr>
          <p:cNvSpPr txBox="1"/>
          <p:nvPr/>
        </p:nvSpPr>
        <p:spPr>
          <a:xfrm>
            <a:off x="86940" y="1188035"/>
            <a:ext cx="74708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radici</a:t>
            </a:r>
            <a:r>
              <a:rPr lang="it-IT" sz="2000" dirty="0">
                <a:solidFill>
                  <a:schemeClr val="tx1"/>
                </a:solidFill>
              </a:rPr>
              <a:t> sono classificabili in due raggruppamenti: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 fittone (dicotiledoni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gimnosperme)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dove la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radice principale cresce in continuazione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(accrescimento secondario) penetrando il terreno in profondità raggiungendo anche fino a 10 volte la misura della parte epigea della pianta;</a:t>
            </a:r>
          </a:p>
          <a:p>
            <a:pPr marL="342900" indent="-342900" algn="just">
              <a:buFontTx/>
              <a:buChar char="-"/>
            </a:pP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  <a:p>
            <a:pPr marL="342900" indent="-342900" algn="just">
              <a:buFontTx/>
              <a:buChar char="-"/>
            </a:pP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Fascicolate (monocotiledoni)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dove le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radici di secondo ordine si accrescono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raggiungendo le dimensioni della radice principale disponendosi in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fascetti più o meno ramificati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e spesso tutto l'apparato si sviluppa più in ampiezza che in profondità.</a:t>
            </a:r>
          </a:p>
        </p:txBody>
      </p:sp>
      <p:pic>
        <p:nvPicPr>
          <p:cNvPr id="11" name="Segnaposto contenuto 2">
            <a:extLst>
              <a:ext uri="{FF2B5EF4-FFF2-40B4-BE49-F238E27FC236}">
                <a16:creationId xmlns:a16="http://schemas.microsoft.com/office/drawing/2014/main" id="{7AB84355-C0FE-49DE-A3B5-FAB402CEF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3081" r="45939" b="31022"/>
          <a:stretch/>
        </p:blipFill>
        <p:spPr bwMode="auto">
          <a:xfrm>
            <a:off x="7557760" y="692696"/>
            <a:ext cx="149200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606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egnaposto contenuto 2">
            <a:extLst>
              <a:ext uri="{FF2B5EF4-FFF2-40B4-BE49-F238E27FC236}">
                <a16:creationId xmlns:a16="http://schemas.microsoft.com/office/drawing/2014/main" id="{C7CE2429-849E-FC24-C37C-284FC244C61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t="5223" r="51758" b="29724"/>
          <a:stretch/>
        </p:blipFill>
        <p:spPr>
          <a:xfrm>
            <a:off x="6263680" y="1719491"/>
            <a:ext cx="2880320" cy="4295149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6AAB7D5-5695-8D92-A433-9B68E6A1EBAE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radici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80791A59-2D67-A519-6F65-2061C682E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41C6FB-C043-5B0D-4D35-C891BD59B6CD}"/>
              </a:ext>
            </a:extLst>
          </p:cNvPr>
          <p:cNvSpPr txBox="1"/>
          <p:nvPr/>
        </p:nvSpPr>
        <p:spPr>
          <a:xfrm>
            <a:off x="0" y="118803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radici</a:t>
            </a:r>
            <a:r>
              <a:rPr lang="it-IT" sz="2000" dirty="0">
                <a:solidFill>
                  <a:schemeClr val="tx1"/>
                </a:solidFill>
              </a:rPr>
              <a:t> possiedono adattamenti strutturali atti alla penetrazione nel terreno e all’assorbimento di liquidi.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CAB3D9-2E51-0C98-482F-0BDA8F400194}"/>
              </a:ext>
            </a:extLst>
          </p:cNvPr>
          <p:cNvSpPr txBox="1"/>
          <p:nvPr/>
        </p:nvSpPr>
        <p:spPr>
          <a:xfrm>
            <a:off x="-716" y="2386623"/>
            <a:ext cx="6264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La cuffia radicale protegge</a:t>
            </a:r>
            <a:r>
              <a:rPr lang="it-IT" sz="2000" dirty="0">
                <a:solidFill>
                  <a:schemeClr val="tx1"/>
                </a:solidFill>
              </a:rPr>
              <a:t> il </a:t>
            </a:r>
            <a:r>
              <a:rPr lang="it-IT" sz="2000" b="1" dirty="0">
                <a:solidFill>
                  <a:schemeClr val="tx1"/>
                </a:solidFill>
              </a:rPr>
              <a:t>meristema</a:t>
            </a:r>
            <a:r>
              <a:rPr lang="it-IT" sz="2000" dirty="0">
                <a:solidFill>
                  <a:schemeClr val="tx1"/>
                </a:solidFill>
              </a:rPr>
              <a:t> radicale ed è composta da cellule che secernono </a:t>
            </a:r>
            <a:r>
              <a:rPr lang="it-IT" sz="2000" b="1" dirty="0">
                <a:solidFill>
                  <a:schemeClr val="tx1"/>
                </a:solidFill>
              </a:rPr>
              <a:t>polisaccaridi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lubrificanti</a:t>
            </a:r>
            <a:r>
              <a:rPr lang="it-IT" sz="2000" dirty="0">
                <a:solidFill>
                  <a:schemeClr val="tx1"/>
                </a:solidFill>
              </a:rPr>
              <a:t> che riducono l’attrito tra la radice in crescita ed il terreno.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La cuffia sembra anche </a:t>
            </a:r>
            <a:r>
              <a:rPr lang="it-IT" sz="2000" b="1" dirty="0">
                <a:solidFill>
                  <a:schemeClr val="tx1"/>
                </a:solidFill>
              </a:rPr>
              <a:t>determinare l’orientamento della crescita verso il basso</a:t>
            </a:r>
            <a:r>
              <a:rPr lang="it-IT" sz="2000" dirty="0">
                <a:solidFill>
                  <a:schemeClr val="tx1"/>
                </a:solidFill>
              </a:rPr>
              <a:t>. Se asportata, la crescita è disordinata fino a quando non viene ad essere riformata.</a:t>
            </a:r>
          </a:p>
        </p:txBody>
      </p:sp>
    </p:spTree>
    <p:extLst>
      <p:ext uri="{BB962C8B-B14F-4D97-AF65-F5344CB8AC3E}">
        <p14:creationId xmlns:p14="http://schemas.microsoft.com/office/powerpoint/2010/main" val="1465911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D9FA8-B24F-D812-665A-053C936A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Segnaposto contenuto 2">
            <a:extLst>
              <a:ext uri="{FF2B5EF4-FFF2-40B4-BE49-F238E27FC236}">
                <a16:creationId xmlns:a16="http://schemas.microsoft.com/office/drawing/2014/main" id="{E1161213-45A5-94C9-7565-B73A78DE7F7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3" t="5736" r="6454" b="29211"/>
          <a:stretch/>
        </p:blipFill>
        <p:spPr>
          <a:xfrm>
            <a:off x="5915212" y="1700808"/>
            <a:ext cx="3204864" cy="4295149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A27437D-ED95-C62F-CE42-C3BF7F333C0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radici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E764D23F-ED7B-2D22-055C-5AF28B6B9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E12072-F388-CC22-CDE2-593F822A0266}"/>
              </a:ext>
            </a:extLst>
          </p:cNvPr>
          <p:cNvSpPr txBox="1"/>
          <p:nvPr/>
        </p:nvSpPr>
        <p:spPr>
          <a:xfrm>
            <a:off x="0" y="118803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radici</a:t>
            </a:r>
            <a:r>
              <a:rPr lang="it-IT" sz="2000" dirty="0">
                <a:solidFill>
                  <a:schemeClr val="tx1"/>
                </a:solidFill>
              </a:rPr>
              <a:t> possiedono adattamenti strutturali atti alla penetrazione nel terreno e all’assorbimento di liquidi.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6A1E939-5980-7E66-D3D9-84350264DED0}"/>
              </a:ext>
            </a:extLst>
          </p:cNvPr>
          <p:cNvSpPr txBox="1"/>
          <p:nvPr/>
        </p:nvSpPr>
        <p:spPr>
          <a:xfrm>
            <a:off x="-716" y="2386623"/>
            <a:ext cx="5915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I peli radicali </a:t>
            </a:r>
            <a:r>
              <a:rPr lang="it-IT" sz="2000" dirty="0">
                <a:solidFill>
                  <a:schemeClr val="tx1"/>
                </a:solidFill>
              </a:rPr>
              <a:t>sono </a:t>
            </a:r>
            <a:r>
              <a:rPr lang="it-IT" sz="2000" b="1" dirty="0">
                <a:solidFill>
                  <a:schemeClr val="tx1"/>
                </a:solidFill>
              </a:rPr>
              <a:t>estensioni tubolari </a:t>
            </a:r>
            <a:r>
              <a:rPr lang="it-IT" sz="2000" dirty="0">
                <a:solidFill>
                  <a:schemeClr val="tx1"/>
                </a:solidFill>
              </a:rPr>
              <a:t>di breve durata delle singole cellule epiteliali. Si formano in continuazione nella zona in prossimità dell’apice radicale. </a:t>
            </a: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Aumentano la superficie di contatto </a:t>
            </a:r>
            <a:r>
              <a:rPr lang="it-IT" sz="2000" dirty="0">
                <a:solidFill>
                  <a:schemeClr val="tx1"/>
                </a:solidFill>
              </a:rPr>
              <a:t>e permettono il rapido assorbimento di acqua e dei minerali disciolti.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Sono anche in grado di alterare la composizione chimica del terreno mediante </a:t>
            </a:r>
            <a:r>
              <a:rPr lang="it-IT" sz="2000" b="1" dirty="0">
                <a:solidFill>
                  <a:schemeClr val="tx1"/>
                </a:solidFill>
              </a:rPr>
              <a:t>essudati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285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egnaposto contenuto 2">
            <a:extLst>
              <a:ext uri="{FF2B5EF4-FFF2-40B4-BE49-F238E27FC236}">
                <a16:creationId xmlns:a16="http://schemas.microsoft.com/office/drawing/2014/main" id="{12DFBCDA-3B48-C167-F167-A9CB9B8BC7C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9229" r="50279" b="29367"/>
          <a:stretch/>
        </p:blipFill>
        <p:spPr>
          <a:xfrm>
            <a:off x="611560" y="2357597"/>
            <a:ext cx="3296540" cy="3312368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503027-A8F7-050D-D95B-76EA4C28BF1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radici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3F27C5-92D4-6E07-4CFA-73BE5473176B}"/>
              </a:ext>
            </a:extLst>
          </p:cNvPr>
          <p:cNvSpPr txBox="1"/>
          <p:nvPr/>
        </p:nvSpPr>
        <p:spPr>
          <a:xfrm>
            <a:off x="0" y="98072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La strutturazione delle </a:t>
            </a:r>
            <a:r>
              <a:rPr lang="it-IT" sz="2000" b="1" dirty="0">
                <a:solidFill>
                  <a:schemeClr val="tx1"/>
                </a:solidFill>
              </a:rPr>
              <a:t>radici</a:t>
            </a:r>
            <a:r>
              <a:rPr lang="it-IT" sz="2000" dirty="0">
                <a:solidFill>
                  <a:schemeClr val="tx1"/>
                </a:solidFill>
              </a:rPr>
              <a:t> permette di </a:t>
            </a:r>
            <a:r>
              <a:rPr lang="it-IT" sz="2000" b="1" dirty="0">
                <a:solidFill>
                  <a:schemeClr val="tx1"/>
                </a:solidFill>
              </a:rPr>
              <a:t>distinguere tra dicotiledoni e monocotiledoni</a:t>
            </a:r>
            <a:r>
              <a:rPr lang="it-IT" sz="2000" dirty="0">
                <a:solidFill>
                  <a:schemeClr val="tx1"/>
                </a:solidFill>
              </a:rPr>
              <a:t>. Nelle </a:t>
            </a:r>
            <a:r>
              <a:rPr lang="it-IT" sz="2000" b="1" dirty="0">
                <a:solidFill>
                  <a:schemeClr val="tx1"/>
                </a:solidFill>
              </a:rPr>
              <a:t>dicotiledoni erbacee </a:t>
            </a:r>
            <a:r>
              <a:rPr lang="it-IT" sz="2000" dirty="0">
                <a:solidFill>
                  <a:schemeClr val="tx1"/>
                </a:solidFill>
              </a:rPr>
              <a:t>nella parte centrale del tessuto vascolare </a:t>
            </a:r>
            <a:r>
              <a:rPr lang="it-IT" sz="2000" b="1" dirty="0">
                <a:solidFill>
                  <a:schemeClr val="tx1"/>
                </a:solidFill>
              </a:rPr>
              <a:t>manca il midollo</a:t>
            </a:r>
            <a:r>
              <a:rPr lang="it-IT" sz="2000" dirty="0">
                <a:solidFill>
                  <a:schemeClr val="tx1"/>
                </a:solidFill>
              </a:rPr>
              <a:t>, che invece è presente nelle monocotiledoni.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95270970-5A33-9CE0-97E7-007B17713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9F5EF26E-34B1-4B36-7FD2-EB6915D3BE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9478" r="8398" b="18439"/>
          <a:stretch/>
        </p:blipFill>
        <p:spPr bwMode="auto">
          <a:xfrm>
            <a:off x="5436096" y="2069564"/>
            <a:ext cx="3296540" cy="38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868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10B2-696C-E886-1681-88FED6F39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F9A8B-3F20-C06E-ED54-9BE01F33B790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le radici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4527DE-6E09-EC91-FDA5-3381F1AF0636}"/>
              </a:ext>
            </a:extLst>
          </p:cNvPr>
          <p:cNvSpPr txBox="1"/>
          <p:nvPr/>
        </p:nvSpPr>
        <p:spPr>
          <a:xfrm>
            <a:off x="0" y="98072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La conduzione dell’acqua </a:t>
            </a:r>
            <a:r>
              <a:rPr lang="it-IT" sz="2000" dirty="0">
                <a:solidFill>
                  <a:schemeClr val="tx1"/>
                </a:solidFill>
              </a:rPr>
              <a:t>avviene per due percorsi: </a:t>
            </a:r>
            <a:r>
              <a:rPr lang="it-IT" sz="2000" b="1" dirty="0" err="1">
                <a:solidFill>
                  <a:schemeClr val="tx1"/>
                </a:solidFill>
              </a:rPr>
              <a:t>simplasto</a:t>
            </a:r>
            <a:r>
              <a:rPr lang="it-IT" sz="2000" dirty="0">
                <a:solidFill>
                  <a:schemeClr val="tx1"/>
                </a:solidFill>
              </a:rPr>
              <a:t> (attraverso connessioni </a:t>
            </a:r>
            <a:r>
              <a:rPr lang="it-IT" sz="2000" dirty="0" err="1">
                <a:solidFill>
                  <a:schemeClr val="tx1"/>
                </a:solidFill>
              </a:rPr>
              <a:t>plasmodermiche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tra cellule viventi</a:t>
            </a:r>
            <a:r>
              <a:rPr lang="it-IT" sz="2000" dirty="0">
                <a:solidFill>
                  <a:schemeClr val="tx1"/>
                </a:solidFill>
              </a:rPr>
              <a:t>) o </a:t>
            </a:r>
            <a:r>
              <a:rPr lang="it-IT" sz="2000" b="1" dirty="0" err="1">
                <a:solidFill>
                  <a:schemeClr val="tx1"/>
                </a:solidFill>
              </a:rPr>
              <a:t>apoplasto</a:t>
            </a:r>
            <a:r>
              <a:rPr lang="it-IT" sz="2000" dirty="0">
                <a:solidFill>
                  <a:schemeClr val="tx1"/>
                </a:solidFill>
              </a:rPr>
              <a:t> (via </a:t>
            </a:r>
            <a:r>
              <a:rPr lang="it-IT" sz="2000" b="1" dirty="0">
                <a:solidFill>
                  <a:schemeClr val="tx1"/>
                </a:solidFill>
              </a:rPr>
              <a:t>extracellulare</a:t>
            </a:r>
            <a:r>
              <a:rPr lang="it-IT" sz="2000" dirty="0">
                <a:solidFill>
                  <a:schemeClr val="tx1"/>
                </a:solidFill>
              </a:rPr>
              <a:t> costituita da pareti cellulari porose). Lo strato interno della corteccia (</a:t>
            </a:r>
            <a:r>
              <a:rPr lang="it-IT" sz="2000" b="1" dirty="0">
                <a:solidFill>
                  <a:schemeClr val="tx1"/>
                </a:solidFill>
              </a:rPr>
              <a:t>endoderma</a:t>
            </a:r>
            <a:r>
              <a:rPr lang="it-IT" sz="2000" dirty="0">
                <a:solidFill>
                  <a:schemeClr val="tx1"/>
                </a:solidFill>
              </a:rPr>
              <a:t>) </a:t>
            </a:r>
            <a:r>
              <a:rPr lang="it-IT" sz="2000" b="1" dirty="0">
                <a:solidFill>
                  <a:schemeClr val="tx1"/>
                </a:solidFill>
              </a:rPr>
              <a:t>regola il movimento dell’acqua </a:t>
            </a:r>
            <a:r>
              <a:rPr lang="it-IT" sz="2000" dirty="0">
                <a:solidFill>
                  <a:schemeClr val="tx1"/>
                </a:solidFill>
              </a:rPr>
              <a:t>che entrano nello xilema. Le cellule dell’endoderma a corteccia presentano la </a:t>
            </a:r>
            <a:r>
              <a:rPr lang="it-IT" sz="2000" b="1" dirty="0">
                <a:solidFill>
                  <a:schemeClr val="tx1"/>
                </a:solidFill>
              </a:rPr>
              <a:t>Banda di </a:t>
            </a:r>
            <a:r>
              <a:rPr lang="it-IT" sz="2000" b="1" dirty="0" err="1">
                <a:solidFill>
                  <a:schemeClr val="tx1"/>
                </a:solidFill>
              </a:rPr>
              <a:t>Caspary</a:t>
            </a: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dirty="0">
                <a:solidFill>
                  <a:schemeClr val="tx1"/>
                </a:solidFill>
              </a:rPr>
              <a:t>causate dall’accumulo di </a:t>
            </a:r>
            <a:r>
              <a:rPr lang="it-IT" sz="2000" b="1" dirty="0">
                <a:solidFill>
                  <a:schemeClr val="tx1"/>
                </a:solidFill>
              </a:rPr>
              <a:t>suberina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2CFB4BC6-0C69-1C57-4479-F07F94DED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E9DFC32A-4F48-8CCB-B77D-FEABCF180FE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1" t="14568" r="12080" b="25362"/>
          <a:stretch/>
        </p:blipFill>
        <p:spPr>
          <a:xfrm>
            <a:off x="4065320" y="2780928"/>
            <a:ext cx="5070343" cy="3306746"/>
          </a:xfrm>
        </p:spPr>
      </p:pic>
    </p:spTree>
    <p:extLst>
      <p:ext uri="{BB962C8B-B14F-4D97-AF65-F5344CB8AC3E}">
        <p14:creationId xmlns:p14="http://schemas.microsoft.com/office/powerpoint/2010/main" val="33404713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radici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3D121B-112E-480F-8F08-D66FE2361EB3}"/>
              </a:ext>
            </a:extLst>
          </p:cNvPr>
          <p:cNvSpPr txBox="1"/>
          <p:nvPr/>
        </p:nvSpPr>
        <p:spPr>
          <a:xfrm>
            <a:off x="86940" y="1557367"/>
            <a:ext cx="70053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radici</a:t>
            </a:r>
            <a:r>
              <a:rPr lang="it-IT" sz="2000" dirty="0">
                <a:solidFill>
                  <a:schemeClr val="tx1"/>
                </a:solidFill>
              </a:rPr>
              <a:t> possono specializzarsi e differenziarsi a livello morfo-funzionale: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Tuberizzate o </a:t>
            </a:r>
            <a:r>
              <a:rPr lang="it-IT" sz="2000" b="1" i="0" dirty="0" err="1">
                <a:solidFill>
                  <a:schemeClr val="tx1"/>
                </a:solidFill>
                <a:effectLst/>
                <a:latin typeface="+mj-lt"/>
              </a:rPr>
              <a:t>rizotuberi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 o </a:t>
            </a:r>
            <a:r>
              <a:rPr lang="it-IT" sz="2000" b="1" i="0" dirty="0" err="1">
                <a:solidFill>
                  <a:schemeClr val="tx1"/>
                </a:solidFill>
                <a:effectLst/>
                <a:latin typeface="+mj-lt"/>
              </a:rPr>
              <a:t>bulbotuberi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 sono radici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ingrossate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(simili per l'aspetto a tuberi)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specializzate 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nell'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assorbimento e contenimento di sostanze di riserva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;</a:t>
            </a:r>
          </a:p>
          <a:p>
            <a:pPr marL="342900" indent="-342900" algn="just">
              <a:buFontTx/>
              <a:buChar char="-"/>
            </a:pP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  <a:p>
            <a:pPr marL="342900" indent="-342900" algn="just">
              <a:buFontTx/>
              <a:buChar char="-"/>
            </a:pPr>
            <a:endParaRPr lang="it-IT" sz="1600" i="1" dirty="0">
              <a:solidFill>
                <a:srgbClr val="2F4F4F"/>
              </a:solidFill>
              <a:latin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Avventizie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si formano in particolari condizioni 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da parti della pianta diverse dalla radice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(es. 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fusto, foglie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). Formano il sistema radicale di molte </a:t>
            </a:r>
            <a:r>
              <a:rPr lang="it-IT" sz="2000" b="0" i="1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Gramineae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servono come 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ancoraggio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 superfici spesso </a:t>
            </a:r>
            <a:r>
              <a:rPr lang="it-IT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verticali</a:t>
            </a:r>
            <a:r>
              <a:rPr lang="it-IT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677ED93-8E6A-4352-86E5-047BA76B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55900" r="70861" b="9100"/>
          <a:stretch/>
        </p:blipFill>
        <p:spPr>
          <a:xfrm>
            <a:off x="7151234" y="1667706"/>
            <a:ext cx="1994626" cy="16892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0A9FCF8-395C-48DF-8D77-891F8C685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69687" b="58000"/>
          <a:stretch/>
        </p:blipFill>
        <p:spPr>
          <a:xfrm>
            <a:off x="7452320" y="3961591"/>
            <a:ext cx="1224136" cy="193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9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le radici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3D121B-112E-480F-8F08-D66FE2361EB3}"/>
              </a:ext>
            </a:extLst>
          </p:cNvPr>
          <p:cNvSpPr txBox="1"/>
          <p:nvPr/>
        </p:nvSpPr>
        <p:spPr>
          <a:xfrm>
            <a:off x="86940" y="1557367"/>
            <a:ext cx="69333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radici</a:t>
            </a:r>
            <a:r>
              <a:rPr lang="it-IT" sz="2000" dirty="0">
                <a:solidFill>
                  <a:schemeClr val="tx1"/>
                </a:solidFill>
              </a:rPr>
              <a:t> possono specializzarsi e differenziarsi a livello morfo-funzionale: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Napiformi: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 sono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radici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tuberiformi 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dalla forma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rotondeggiante</a:t>
            </a:r>
            <a:r>
              <a:rPr lang="it-IT" sz="2000" i="0" dirty="0">
                <a:solidFill>
                  <a:schemeClr val="tx1"/>
                </a:solidFill>
                <a:effectLst/>
                <a:latin typeface="+mj-lt"/>
              </a:rPr>
              <a:t> come </a:t>
            </a:r>
            <a:r>
              <a:rPr lang="it-IT" sz="2000" b="0" i="1" dirty="0">
                <a:solidFill>
                  <a:schemeClr val="tx1"/>
                </a:solidFill>
                <a:effectLst/>
                <a:latin typeface="+mj-lt"/>
              </a:rPr>
              <a:t>Brassica rapa</a:t>
            </a:r>
            <a:r>
              <a:rPr lang="it-IT" sz="2000" b="0" dirty="0">
                <a:solidFill>
                  <a:schemeClr val="tx1"/>
                </a:solidFill>
                <a:effectLst/>
                <a:latin typeface="+mj-lt"/>
              </a:rPr>
              <a:t> e </a:t>
            </a:r>
            <a:r>
              <a:rPr lang="it-IT" sz="2000" b="0" i="1" dirty="0" err="1">
                <a:solidFill>
                  <a:schemeClr val="tx1"/>
                </a:solidFill>
                <a:effectLst/>
                <a:latin typeface="+mj-lt"/>
              </a:rPr>
              <a:t>Daucus</a:t>
            </a:r>
            <a:r>
              <a:rPr lang="it-IT" sz="2000" b="0" i="1" dirty="0">
                <a:solidFill>
                  <a:schemeClr val="tx1"/>
                </a:solidFill>
                <a:effectLst/>
                <a:latin typeface="+mj-lt"/>
              </a:rPr>
              <a:t> carota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;</a:t>
            </a:r>
          </a:p>
          <a:p>
            <a:pPr marL="342900" indent="-342900" algn="just">
              <a:buFontTx/>
              <a:buChar char="-"/>
            </a:pP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  <a:p>
            <a:pPr marL="342900" indent="-342900" algn="just">
              <a:buFontTx/>
              <a:buChar char="-"/>
            </a:pPr>
            <a:endParaRPr lang="it-IT" sz="1600" i="1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endParaRPr lang="it-IT" sz="1600" i="1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endParaRPr lang="it-IT" sz="1600" i="1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endParaRPr lang="it-IT" sz="1600" i="1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Tuberose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radici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ramificate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con ingrossamenti radicali simili a piccoli tuberi detti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tubercoli radicali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677ED93-8E6A-4352-86E5-047BA76B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4" t="50617" r="44494" b="7500"/>
          <a:stretch/>
        </p:blipFill>
        <p:spPr>
          <a:xfrm>
            <a:off x="7020271" y="1484784"/>
            <a:ext cx="2107571" cy="20215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D23158-9EAA-44E3-B093-84B46621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9" t="58841" r="22657" b="11875"/>
          <a:stretch/>
        </p:blipFill>
        <p:spPr>
          <a:xfrm>
            <a:off x="7218038" y="3959740"/>
            <a:ext cx="1712035" cy="14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270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0C39D-7BB1-4CC8-9EA5-BA5BEDE5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8208912" cy="432048"/>
          </a:xfrm>
        </p:spPr>
        <p:txBody>
          <a:bodyPr/>
          <a:lstStyle/>
          <a:p>
            <a:pPr algn="ctr"/>
            <a:r>
              <a:rPr lang="it-IT" dirty="0"/>
              <a:t>Nozioni di base di botanica: il fiore</a:t>
            </a: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2258448A-8ACB-4640-962E-F199CAAA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t="86268" r="61868" b="5723"/>
          <a:stretch/>
        </p:blipFill>
        <p:spPr bwMode="auto">
          <a:xfrm>
            <a:off x="107504" y="5877272"/>
            <a:ext cx="100811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B4D499AA-7452-42D9-B4DA-1FEE8C4BB4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t="7894" r="7994" b="34294"/>
          <a:stretch/>
        </p:blipFill>
        <p:spPr bwMode="auto">
          <a:xfrm>
            <a:off x="1637928" y="2218650"/>
            <a:ext cx="5868144" cy="387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9BF296-F286-4D91-8F95-5A80AC5976FE}"/>
              </a:ext>
            </a:extLst>
          </p:cNvPr>
          <p:cNvSpPr txBox="1"/>
          <p:nvPr/>
        </p:nvSpPr>
        <p:spPr>
          <a:xfrm>
            <a:off x="50726" y="764704"/>
            <a:ext cx="9042548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fiore</a:t>
            </a:r>
            <a:r>
              <a:rPr lang="it-IT" sz="2000" dirty="0">
                <a:solidFill>
                  <a:schemeClr val="tx1"/>
                </a:solidFill>
              </a:rPr>
              <a:t> è </a:t>
            </a:r>
            <a:r>
              <a:rPr lang="it-IT" sz="2000" b="1" dirty="0">
                <a:solidFill>
                  <a:schemeClr val="tx1"/>
                </a:solidFill>
              </a:rPr>
              <a:t>l’apparato riproduttivo </a:t>
            </a:r>
            <a:r>
              <a:rPr lang="it-IT" sz="2000">
                <a:solidFill>
                  <a:schemeClr val="tx1"/>
                </a:solidFill>
              </a:rPr>
              <a:t>delle </a:t>
            </a:r>
            <a:r>
              <a:rPr lang="it-IT" sz="2000" b="1">
                <a:solidFill>
                  <a:schemeClr val="tx1"/>
                </a:solidFill>
              </a:rPr>
              <a:t>Angiosperme</a:t>
            </a:r>
            <a:r>
              <a:rPr lang="it-IT" sz="2000">
                <a:solidFill>
                  <a:schemeClr val="tx1"/>
                </a:solidFill>
              </a:rPr>
              <a:t>. </a:t>
            </a:r>
            <a:r>
              <a:rPr lang="it-IT" sz="2000" dirty="0">
                <a:solidFill>
                  <a:schemeClr val="tx1"/>
                </a:solidFill>
              </a:rPr>
              <a:t>È composto dall’insieme di </a:t>
            </a:r>
            <a:r>
              <a:rPr lang="it-IT" sz="2000" b="1" dirty="0">
                <a:solidFill>
                  <a:schemeClr val="tx1"/>
                </a:solidFill>
              </a:rPr>
              <a:t>organi sessuali (sporofilli)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parti accessorie (antofilli)</a:t>
            </a:r>
            <a:r>
              <a:rPr lang="it-IT" sz="2000" dirty="0">
                <a:solidFill>
                  <a:schemeClr val="tx1"/>
                </a:solidFill>
              </a:rPr>
              <a:t>, entrambi derivati da </a:t>
            </a:r>
            <a:r>
              <a:rPr lang="it-IT" sz="2000" b="1" dirty="0">
                <a:solidFill>
                  <a:schemeClr val="tx1"/>
                </a:solidFill>
              </a:rPr>
              <a:t>metamorfosi fogliari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283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DE63498-E2A8-4CD4-ABEB-199C1CAA41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7951" r="8263"/>
          <a:stretch/>
        </p:blipFill>
        <p:spPr>
          <a:xfrm>
            <a:off x="216850" y="1124744"/>
            <a:ext cx="8710300" cy="4608512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49DE51BD-772C-4106-A324-23FDDBB37A6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fiore</a:t>
            </a:r>
          </a:p>
        </p:txBody>
      </p:sp>
    </p:spTree>
    <p:extLst>
      <p:ext uri="{BB962C8B-B14F-4D97-AF65-F5344CB8AC3E}">
        <p14:creationId xmlns:p14="http://schemas.microsoft.com/office/powerpoint/2010/main" val="53557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F6199-F823-2C56-5F34-C05DCCD39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EF6BA-3EB7-C335-52CF-D837A0C55CB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CD0E1E-2373-AFB4-F349-12530CE55EF4}"/>
              </a:ext>
            </a:extLst>
          </p:cNvPr>
          <p:cNvSpPr txBox="1"/>
          <p:nvPr/>
        </p:nvSpPr>
        <p:spPr>
          <a:xfrm>
            <a:off x="7638" y="1268760"/>
            <a:ext cx="91363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cellule vegetali </a:t>
            </a:r>
            <a:r>
              <a:rPr lang="it-IT" sz="2000" dirty="0">
                <a:solidFill>
                  <a:schemeClr val="tx1"/>
                </a:solidFill>
              </a:rPr>
              <a:t>sono circondate dalla </a:t>
            </a:r>
            <a:r>
              <a:rPr lang="it-IT" sz="2000" b="1" dirty="0">
                <a:solidFill>
                  <a:schemeClr val="tx1"/>
                </a:solidFill>
              </a:rPr>
              <a:t>parete cellulare</a:t>
            </a:r>
            <a:r>
              <a:rPr lang="it-IT" sz="2000" dirty="0">
                <a:solidFill>
                  <a:schemeClr val="tx1"/>
                </a:solidFill>
              </a:rPr>
              <a:t>, che fornisce loro </a:t>
            </a:r>
            <a:r>
              <a:rPr lang="it-IT" sz="2000" b="1" dirty="0">
                <a:solidFill>
                  <a:schemeClr val="tx1"/>
                </a:solidFill>
              </a:rPr>
              <a:t>sostegno strutturale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C3FE14-DBF5-614F-A17F-C4D4D5909B7B}"/>
              </a:ext>
            </a:extLst>
          </p:cNvPr>
          <p:cNvSpPr txBox="1"/>
          <p:nvPr/>
        </p:nvSpPr>
        <p:spPr>
          <a:xfrm>
            <a:off x="3008102" y="548681"/>
            <a:ext cx="3127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 err="1">
                <a:solidFill>
                  <a:schemeClr val="tx1"/>
                </a:solidFill>
              </a:rPr>
              <a:t>Reminder</a:t>
            </a:r>
            <a:r>
              <a:rPr lang="it-IT" sz="1800" dirty="0">
                <a:solidFill>
                  <a:schemeClr val="tx1"/>
                </a:solidFill>
              </a:rPr>
              <a:t>: pareti cellulari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EF651A-158F-1810-5B4B-2DC319B90EC7}"/>
              </a:ext>
            </a:extLst>
          </p:cNvPr>
          <p:cNvSpPr txBox="1"/>
          <p:nvPr/>
        </p:nvSpPr>
        <p:spPr>
          <a:xfrm>
            <a:off x="-2604" y="2060848"/>
            <a:ext cx="41425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Una </a:t>
            </a:r>
            <a:r>
              <a:rPr lang="it-IT" sz="2000" b="1" dirty="0">
                <a:solidFill>
                  <a:schemeClr val="tx1"/>
                </a:solidFill>
              </a:rPr>
              <a:t>cellula in crescita </a:t>
            </a:r>
            <a:r>
              <a:rPr lang="it-IT" sz="2000" dirty="0">
                <a:solidFill>
                  <a:schemeClr val="tx1"/>
                </a:solidFill>
              </a:rPr>
              <a:t>secerne una sottile </a:t>
            </a:r>
            <a:r>
              <a:rPr lang="it-IT" sz="2000" b="1" dirty="0">
                <a:solidFill>
                  <a:schemeClr val="tx1"/>
                </a:solidFill>
              </a:rPr>
              <a:t>parete cellulare primaria</a:t>
            </a:r>
            <a:r>
              <a:rPr lang="it-IT" sz="2000" dirty="0">
                <a:solidFill>
                  <a:schemeClr val="tx1"/>
                </a:solidFill>
              </a:rPr>
              <a:t>, che si allunga in proporzione della crescita della cellula.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Terminata la fase di crescita</a:t>
            </a:r>
            <a:r>
              <a:rPr lang="it-IT" sz="2000" dirty="0">
                <a:solidFill>
                  <a:schemeClr val="tx1"/>
                </a:solidFill>
              </a:rPr>
              <a:t>, si forma una spessa </a:t>
            </a:r>
            <a:r>
              <a:rPr lang="it-IT" sz="2000" b="1" dirty="0">
                <a:solidFill>
                  <a:schemeClr val="tx1"/>
                </a:solidFill>
              </a:rPr>
              <a:t>parete secondaria </a:t>
            </a:r>
            <a:r>
              <a:rPr lang="it-IT" sz="2000" dirty="0">
                <a:solidFill>
                  <a:schemeClr val="tx1"/>
                </a:solidFill>
              </a:rPr>
              <a:t>con deposizione di materiale </a:t>
            </a:r>
            <a:r>
              <a:rPr lang="it-IT" sz="2000" b="1" dirty="0">
                <a:solidFill>
                  <a:schemeClr val="tx1"/>
                </a:solidFill>
              </a:rPr>
              <a:t>all’interno della parete primaria</a:t>
            </a:r>
            <a:r>
              <a:rPr lang="it-IT" sz="2000" dirty="0">
                <a:solidFill>
                  <a:schemeClr val="tx1"/>
                </a:solidFill>
              </a:rPr>
              <a:t> (tra questa e la membrana cellulare). </a:t>
            </a:r>
          </a:p>
        </p:txBody>
      </p:sp>
      <p:pic>
        <p:nvPicPr>
          <p:cNvPr id="8" name="Immagine 7" descr="Immagine che contiene testo, cibo&#10;&#10;Descrizione generata automaticamente">
            <a:extLst>
              <a:ext uri="{FF2B5EF4-FFF2-40B4-BE49-F238E27FC236}">
                <a16:creationId xmlns:a16="http://schemas.microsoft.com/office/drawing/2014/main" id="{CB2BCC8E-3BF1-9400-DF31-0C18C2824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356958"/>
            <a:ext cx="5004048" cy="287224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D54B072-DECE-D06E-16F6-944D69084E5C}"/>
              </a:ext>
            </a:extLst>
          </p:cNvPr>
          <p:cNvSpPr txBox="1"/>
          <p:nvPr/>
        </p:nvSpPr>
        <p:spPr>
          <a:xfrm>
            <a:off x="19325" y="5896322"/>
            <a:ext cx="11926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dirty="0" err="1">
                <a:solidFill>
                  <a:schemeClr val="tx1"/>
                </a:solidFill>
              </a:rPr>
              <a:t>Savada</a:t>
            </a:r>
            <a:r>
              <a:rPr lang="it-IT" sz="1050" dirty="0">
                <a:solidFill>
                  <a:schemeClr val="tx1"/>
                </a:solidFill>
              </a:rPr>
              <a:t>, Ed. Zanichelli 2021</a:t>
            </a:r>
          </a:p>
        </p:txBody>
      </p:sp>
    </p:spTree>
    <p:extLst>
      <p:ext uri="{BB962C8B-B14F-4D97-AF65-F5344CB8AC3E}">
        <p14:creationId xmlns:p14="http://schemas.microsoft.com/office/powerpoint/2010/main" val="38919334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6E9DC3-F226-4C17-BF2B-34689C05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8000" r="63190" b="72582"/>
          <a:stretch/>
        </p:blipFill>
        <p:spPr>
          <a:xfrm>
            <a:off x="6228184" y="3544088"/>
            <a:ext cx="2915816" cy="2556053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B151B97D-9A66-4C2B-96C6-5FDDB4A71F8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fiore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357B67-1994-4675-98A8-8172784A4461}"/>
              </a:ext>
            </a:extLst>
          </p:cNvPr>
          <p:cNvSpPr txBox="1"/>
          <p:nvPr/>
        </p:nvSpPr>
        <p:spPr>
          <a:xfrm>
            <a:off x="35496" y="593940"/>
            <a:ext cx="900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Dal basso verso l’alto abbiamo: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Peduncolo</a:t>
            </a:r>
            <a:r>
              <a:rPr lang="it-IT" sz="2000" dirty="0">
                <a:solidFill>
                  <a:schemeClr val="tx1"/>
                </a:solidFill>
              </a:rPr>
              <a:t>: asse che sostiene le parti,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Perianzio</a:t>
            </a:r>
            <a:r>
              <a:rPr lang="it-IT" sz="2000" dirty="0">
                <a:solidFill>
                  <a:schemeClr val="tx1"/>
                </a:solidFill>
              </a:rPr>
              <a:t>: costituito da calice e corolla,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Calice</a:t>
            </a:r>
            <a:r>
              <a:rPr lang="it-IT" sz="2000" dirty="0">
                <a:solidFill>
                  <a:schemeClr val="tx1"/>
                </a:solidFill>
              </a:rPr>
              <a:t>: costituito da sepali, generalmente verdi ed ha funzione protettiva. Si dice dialisepalo se i sepali sono separati, gamosepalo se saldati,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Corolla*</a:t>
            </a:r>
            <a:r>
              <a:rPr lang="it-IT" sz="2000" dirty="0">
                <a:solidFill>
                  <a:schemeClr val="tx1"/>
                </a:solidFill>
              </a:rPr>
              <a:t>: svolge la funzione di attrarre gli insetti (f. vessillare) e si distingue tra dialipetala (separati) e gamopetala (se fusi);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Androceo</a:t>
            </a:r>
            <a:r>
              <a:rPr lang="it-IT" sz="2000" dirty="0">
                <a:solidFill>
                  <a:schemeClr val="tx1"/>
                </a:solidFill>
              </a:rPr>
              <a:t>: apparato maschile costituito da stami (filamento ed antera);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Gineceo</a:t>
            </a:r>
            <a:r>
              <a:rPr lang="it-IT" sz="2000" dirty="0">
                <a:solidFill>
                  <a:schemeClr val="tx1"/>
                </a:solidFill>
              </a:rPr>
              <a:t>: apparato femminile costituito da uno o più carpelli;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Parti accessorie</a:t>
            </a:r>
            <a:r>
              <a:rPr lang="it-IT" sz="2000" dirty="0">
                <a:solidFill>
                  <a:schemeClr val="tx1"/>
                </a:solidFill>
              </a:rPr>
              <a:t>: brattee, bratteole, nettari.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DE39FF-F339-4CA3-8356-D20828B23C5F}"/>
              </a:ext>
            </a:extLst>
          </p:cNvPr>
          <p:cNvSpPr txBox="1"/>
          <p:nvPr/>
        </p:nvSpPr>
        <p:spPr>
          <a:xfrm>
            <a:off x="35496" y="4578146"/>
            <a:ext cx="612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Nelle </a:t>
            </a:r>
            <a:r>
              <a:rPr lang="it-IT" sz="2000" b="1" dirty="0">
                <a:solidFill>
                  <a:schemeClr val="tx1"/>
                </a:solidFill>
              </a:rPr>
              <a:t>monocotiledoni</a:t>
            </a:r>
            <a:r>
              <a:rPr lang="it-IT" sz="2000" dirty="0">
                <a:solidFill>
                  <a:schemeClr val="tx1"/>
                </a:solidFill>
              </a:rPr>
              <a:t> non c’è distinzione tra sepali e petali e si chiamano </a:t>
            </a:r>
            <a:r>
              <a:rPr lang="it-IT" sz="2000" b="1" dirty="0">
                <a:solidFill>
                  <a:schemeClr val="tx1"/>
                </a:solidFill>
              </a:rPr>
              <a:t>tepali</a:t>
            </a:r>
            <a:r>
              <a:rPr lang="it-IT" sz="2000" dirty="0">
                <a:solidFill>
                  <a:schemeClr val="tx1"/>
                </a:solidFill>
              </a:rPr>
              <a:t>. Inoltre il perianzio si chiama </a:t>
            </a:r>
            <a:r>
              <a:rPr lang="it-IT" sz="2000" b="1" dirty="0">
                <a:solidFill>
                  <a:schemeClr val="tx1"/>
                </a:solidFill>
              </a:rPr>
              <a:t>perigonio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6203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isegnando&#10;&#10;Descrizione generata automaticamente">
            <a:extLst>
              <a:ext uri="{FF2B5EF4-FFF2-40B4-BE49-F238E27FC236}">
                <a16:creationId xmlns:a16="http://schemas.microsoft.com/office/drawing/2014/main" id="{690A6B19-4F81-4747-94C0-BCDC4A948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1" y="908720"/>
            <a:ext cx="9052498" cy="509203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4C271785-6D5A-4E0C-99BC-E6FDA3035B68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fiore</a:t>
            </a:r>
          </a:p>
        </p:txBody>
      </p:sp>
    </p:spTree>
    <p:extLst>
      <p:ext uri="{BB962C8B-B14F-4D97-AF65-F5344CB8AC3E}">
        <p14:creationId xmlns:p14="http://schemas.microsoft.com/office/powerpoint/2010/main" val="2445421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7688C697-46B2-43AD-9619-9B65336DC295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fiore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2E07C10-4EDF-44B0-A01C-A94B2604B782}"/>
              </a:ext>
            </a:extLst>
          </p:cNvPr>
          <p:cNvSpPr txBox="1"/>
          <p:nvPr/>
        </p:nvSpPr>
        <p:spPr>
          <a:xfrm>
            <a:off x="21953" y="1443548"/>
            <a:ext cx="91000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fiore</a:t>
            </a:r>
            <a:r>
              <a:rPr lang="it-IT" sz="2000" dirty="0">
                <a:solidFill>
                  <a:schemeClr val="tx1"/>
                </a:solidFill>
              </a:rPr>
              <a:t> può essere: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Monoclino</a:t>
            </a:r>
            <a:r>
              <a:rPr lang="it-IT" sz="2000" dirty="0">
                <a:solidFill>
                  <a:schemeClr val="tx1"/>
                </a:solidFill>
              </a:rPr>
              <a:t> o ermafrodito: </a:t>
            </a:r>
            <a:r>
              <a:rPr lang="it-IT" sz="2000" b="1" dirty="0">
                <a:solidFill>
                  <a:schemeClr val="tx1"/>
                </a:solidFill>
              </a:rPr>
              <a:t>presenta sia stami che carpelli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Diclino</a:t>
            </a:r>
            <a:r>
              <a:rPr lang="it-IT" sz="2000" dirty="0">
                <a:solidFill>
                  <a:schemeClr val="tx1"/>
                </a:solidFill>
              </a:rPr>
              <a:t> o unisessuale: </a:t>
            </a:r>
            <a:r>
              <a:rPr lang="it-IT" sz="2000" b="1" dirty="0">
                <a:solidFill>
                  <a:schemeClr val="tx1"/>
                </a:solidFill>
              </a:rPr>
              <a:t>possiede solo androceo o gineceo</a:t>
            </a:r>
            <a:r>
              <a:rPr lang="it-IT" sz="2000" dirty="0">
                <a:solidFill>
                  <a:schemeClr val="tx1"/>
                </a:solidFill>
              </a:rPr>
              <a:t>. Se i fiori sono </a:t>
            </a:r>
            <a:r>
              <a:rPr lang="it-IT" sz="2000" b="1" dirty="0">
                <a:solidFill>
                  <a:schemeClr val="tx1"/>
                </a:solidFill>
              </a:rPr>
              <a:t>portati su individui diversi </a:t>
            </a:r>
            <a:r>
              <a:rPr lang="it-IT" sz="2000" dirty="0">
                <a:solidFill>
                  <a:schemeClr val="tx1"/>
                </a:solidFill>
              </a:rPr>
              <a:t>si parla di </a:t>
            </a:r>
            <a:r>
              <a:rPr lang="it-IT" sz="2000" b="1" dirty="0">
                <a:solidFill>
                  <a:schemeClr val="tx1"/>
                </a:solidFill>
              </a:rPr>
              <a:t>specie dioiche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Oltre ai fiori semplici si possono avere insiemi detti </a:t>
            </a:r>
            <a:r>
              <a:rPr lang="it-IT" sz="2000" b="1" dirty="0">
                <a:solidFill>
                  <a:schemeClr val="tx1"/>
                </a:solidFill>
              </a:rPr>
              <a:t>infiorescenze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>
                <a:solidFill>
                  <a:schemeClr val="tx1"/>
                </a:solidFill>
              </a:rPr>
              <a:t>l’insieme del singolo asse floreale e di tutti i fiori che porta assieme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Nelle </a:t>
            </a:r>
            <a:r>
              <a:rPr lang="it-IT" sz="2000" b="1" dirty="0">
                <a:solidFill>
                  <a:schemeClr val="tx1"/>
                </a:solidFill>
              </a:rPr>
              <a:t>Gimnosperme</a:t>
            </a:r>
            <a:r>
              <a:rPr lang="it-IT" sz="2000" dirty="0">
                <a:solidFill>
                  <a:schemeClr val="tx1"/>
                </a:solidFill>
              </a:rPr>
              <a:t> il "fiore" è costituito dai soli sporofilli, i </a:t>
            </a:r>
            <a:r>
              <a:rPr lang="it-IT" sz="2000" b="1" dirty="0">
                <a:solidFill>
                  <a:schemeClr val="tx1"/>
                </a:solidFill>
              </a:rPr>
              <a:t>coni</a:t>
            </a:r>
            <a:r>
              <a:rPr lang="it-IT" sz="2000" dirty="0">
                <a:solidFill>
                  <a:schemeClr val="tx1"/>
                </a:solidFill>
              </a:rPr>
              <a:t> o </a:t>
            </a:r>
            <a:r>
              <a:rPr lang="it-IT" sz="2000" b="1" dirty="0">
                <a:solidFill>
                  <a:schemeClr val="tx1"/>
                </a:solidFill>
              </a:rPr>
              <a:t>strobili</a:t>
            </a:r>
            <a:r>
              <a:rPr lang="it-IT" sz="2000" dirty="0">
                <a:solidFill>
                  <a:schemeClr val="tx1"/>
                </a:solidFill>
              </a:rPr>
              <a:t>. La foglia carpellare rimane aperta, e quindi il seme rimane "nudo" dopo la fecondazione.</a:t>
            </a:r>
          </a:p>
        </p:txBody>
      </p:sp>
    </p:spTree>
    <p:extLst>
      <p:ext uri="{BB962C8B-B14F-4D97-AF65-F5344CB8AC3E}">
        <p14:creationId xmlns:p14="http://schemas.microsoft.com/office/powerpoint/2010/main" val="14711494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7688C697-46B2-43AD-9619-9B65336DC295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fiore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2E07C10-4EDF-44B0-A01C-A94B2604B782}"/>
              </a:ext>
            </a:extLst>
          </p:cNvPr>
          <p:cNvSpPr txBox="1"/>
          <p:nvPr/>
        </p:nvSpPr>
        <p:spPr>
          <a:xfrm>
            <a:off x="8408" y="908720"/>
            <a:ext cx="9100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</a:t>
            </a:r>
            <a:r>
              <a:rPr lang="it-IT" sz="2000" b="1" dirty="0">
                <a:solidFill>
                  <a:schemeClr val="tx1"/>
                </a:solidFill>
              </a:rPr>
              <a:t>differenti porzioni </a:t>
            </a:r>
            <a:r>
              <a:rPr lang="it-IT" sz="2000" dirty="0">
                <a:solidFill>
                  <a:schemeClr val="tx1"/>
                </a:solidFill>
              </a:rPr>
              <a:t>del fiore hanno </a:t>
            </a:r>
            <a:r>
              <a:rPr lang="it-IT" sz="2000" b="1" dirty="0">
                <a:solidFill>
                  <a:schemeClr val="tx1"/>
                </a:solidFill>
              </a:rPr>
              <a:t>tempi di maturazione e di comparsa differenti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Dalla gemma</a:t>
            </a:r>
            <a:r>
              <a:rPr lang="it-IT" sz="2000" dirty="0">
                <a:solidFill>
                  <a:schemeClr val="tx1"/>
                </a:solidFill>
              </a:rPr>
              <a:t>, protetta dai sepali, </a:t>
            </a:r>
            <a:r>
              <a:rPr lang="it-IT" sz="2000" b="1" dirty="0">
                <a:solidFill>
                  <a:schemeClr val="tx1"/>
                </a:solidFill>
              </a:rPr>
              <a:t>prima compaiono i petali</a:t>
            </a:r>
            <a:r>
              <a:rPr lang="it-IT" sz="2000" dirty="0">
                <a:solidFill>
                  <a:schemeClr val="tx1"/>
                </a:solidFill>
              </a:rPr>
              <a:t>, ed i sepali, esaurita la funzione, spesso cadono o avvizziscono. Nella </a:t>
            </a:r>
            <a:r>
              <a:rPr lang="it-IT" sz="2000" b="1" dirty="0">
                <a:solidFill>
                  <a:schemeClr val="tx1"/>
                </a:solidFill>
              </a:rPr>
              <a:t>parte centrale del fiore maturano le spore </a:t>
            </a:r>
            <a:r>
              <a:rPr lang="it-IT" sz="2000" dirty="0">
                <a:solidFill>
                  <a:schemeClr val="tx1"/>
                </a:solidFill>
              </a:rPr>
              <a:t>(maschili negli stami e femminili nell’ovario).  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772CA26-CEF5-444C-BD07-A701C021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554" y="2852937"/>
            <a:ext cx="4215294" cy="324036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7FF2848-FD69-4A21-9026-C011E5B3486B}"/>
              </a:ext>
            </a:extLst>
          </p:cNvPr>
          <p:cNvSpPr txBox="1"/>
          <p:nvPr/>
        </p:nvSpPr>
        <p:spPr>
          <a:xfrm>
            <a:off x="8408" y="3335745"/>
            <a:ext cx="47796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Dopo la fecondazione </a:t>
            </a:r>
            <a:r>
              <a:rPr lang="it-IT" sz="2000" dirty="0">
                <a:solidFill>
                  <a:schemeClr val="tx1"/>
                </a:solidFill>
              </a:rPr>
              <a:t>e la formazione dello zigote e poi embrione, </a:t>
            </a:r>
            <a:r>
              <a:rPr lang="it-IT" sz="2000" b="1" dirty="0">
                <a:solidFill>
                  <a:schemeClr val="tx1"/>
                </a:solidFill>
              </a:rPr>
              <a:t>petali e stami scompaiono</a:t>
            </a:r>
            <a:r>
              <a:rPr lang="it-IT" sz="2000" dirty="0">
                <a:solidFill>
                  <a:schemeClr val="tx1"/>
                </a:solidFill>
              </a:rPr>
              <a:t>, mentre l’ovulo fecondato diventa </a:t>
            </a:r>
            <a:r>
              <a:rPr lang="it-IT" sz="2000" b="1" dirty="0">
                <a:solidFill>
                  <a:schemeClr val="tx1"/>
                </a:solidFill>
              </a:rPr>
              <a:t>seme</a:t>
            </a:r>
            <a:r>
              <a:rPr lang="it-IT" sz="2000" dirty="0">
                <a:solidFill>
                  <a:schemeClr val="tx1"/>
                </a:solidFill>
              </a:rPr>
              <a:t>, e l’ovario si trasforma in </a:t>
            </a:r>
            <a:r>
              <a:rPr lang="it-IT" sz="2000" b="1" dirty="0">
                <a:solidFill>
                  <a:schemeClr val="tx1"/>
                </a:solidFill>
              </a:rPr>
              <a:t>frutto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3510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0B9A84D-1091-4E19-BC90-9A29DF09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53199" r="17547"/>
          <a:stretch/>
        </p:blipFill>
        <p:spPr>
          <a:xfrm>
            <a:off x="4879965" y="3212976"/>
            <a:ext cx="4228538" cy="2808312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E6312BC7-BBD0-40E0-AAD6-E89A1970382A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BED307-5434-498D-A4A4-6A3146BA3004}"/>
              </a:ext>
            </a:extLst>
          </p:cNvPr>
          <p:cNvSpPr txBox="1"/>
          <p:nvPr/>
        </p:nvSpPr>
        <p:spPr>
          <a:xfrm>
            <a:off x="8408" y="908720"/>
            <a:ext cx="91000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</a:t>
            </a:r>
            <a:r>
              <a:rPr lang="it-IT" sz="2000" b="1" dirty="0">
                <a:solidFill>
                  <a:schemeClr val="tx1"/>
                </a:solidFill>
              </a:rPr>
              <a:t>frutto </a:t>
            </a:r>
            <a:r>
              <a:rPr lang="it-IT" sz="2000" dirty="0">
                <a:solidFill>
                  <a:schemeClr val="tx1"/>
                </a:solidFill>
              </a:rPr>
              <a:t>deriva dalla </a:t>
            </a:r>
            <a:r>
              <a:rPr lang="it-IT" sz="2000" b="1" dirty="0">
                <a:solidFill>
                  <a:schemeClr val="tx1"/>
                </a:solidFill>
              </a:rPr>
              <a:t>trasformazione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dell’ovario dopo la fecondazione</a:t>
            </a:r>
            <a:r>
              <a:rPr lang="it-IT" sz="2000" dirty="0">
                <a:solidFill>
                  <a:schemeClr val="tx1"/>
                </a:solidFill>
              </a:rPr>
              <a:t>. La sua funzione è la </a:t>
            </a:r>
            <a:r>
              <a:rPr lang="it-IT" sz="2000" b="1" dirty="0">
                <a:solidFill>
                  <a:schemeClr val="tx1"/>
                </a:solidFill>
              </a:rPr>
              <a:t>protezione</a:t>
            </a:r>
            <a:r>
              <a:rPr lang="it-IT" sz="2000" dirty="0">
                <a:solidFill>
                  <a:schemeClr val="tx1"/>
                </a:solidFill>
              </a:rPr>
              <a:t> del seme durante lo sviluppo e di favorirne la </a:t>
            </a:r>
            <a:r>
              <a:rPr lang="it-IT" sz="2000" b="1" dirty="0">
                <a:solidFill>
                  <a:schemeClr val="tx1"/>
                </a:solidFill>
              </a:rPr>
              <a:t>disseminazione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La </a:t>
            </a:r>
            <a:r>
              <a:rPr lang="it-IT" sz="2000" b="1" dirty="0">
                <a:solidFill>
                  <a:schemeClr val="tx1"/>
                </a:solidFill>
              </a:rPr>
              <a:t>parete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dell’ovario</a:t>
            </a:r>
            <a:r>
              <a:rPr lang="it-IT" sz="2000" dirty="0">
                <a:solidFill>
                  <a:schemeClr val="tx1"/>
                </a:solidFill>
              </a:rPr>
              <a:t> diventa il </a:t>
            </a:r>
            <a:r>
              <a:rPr lang="it-IT" sz="2000" b="1" dirty="0">
                <a:solidFill>
                  <a:schemeClr val="tx1"/>
                </a:solidFill>
              </a:rPr>
              <a:t>pericarpo</a:t>
            </a:r>
            <a:r>
              <a:rPr lang="it-IT" sz="2000" dirty="0">
                <a:solidFill>
                  <a:schemeClr val="tx1"/>
                </a:solidFill>
              </a:rPr>
              <a:t> del frutto, che può avere diversa consistenza. Alla formazione del frutto possono contribuire anche altre parti del fiore quali l’infiorescenza o il ricettacolo.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Vengono definiti </a:t>
            </a:r>
            <a:r>
              <a:rPr lang="it-IT" sz="2000" b="1" dirty="0">
                <a:solidFill>
                  <a:schemeClr val="tx1"/>
                </a:solidFill>
              </a:rPr>
              <a:t>frutti veri </a:t>
            </a:r>
            <a:r>
              <a:rPr lang="it-IT" sz="2000" dirty="0">
                <a:solidFill>
                  <a:schemeClr val="tx1"/>
                </a:solidFill>
              </a:rPr>
              <a:t>quelli che derivano dal </a:t>
            </a:r>
            <a:r>
              <a:rPr lang="it-IT" sz="2000" b="1" dirty="0">
                <a:solidFill>
                  <a:schemeClr val="tx1"/>
                </a:solidFill>
              </a:rPr>
              <a:t>solo ovario</a:t>
            </a:r>
            <a:r>
              <a:rPr lang="it-IT" sz="2000" dirty="0">
                <a:solidFill>
                  <a:schemeClr val="tx1"/>
                </a:solidFill>
              </a:rPr>
              <a:t>, mentre gli </a:t>
            </a:r>
            <a:r>
              <a:rPr lang="it-IT" sz="2000" b="1" dirty="0">
                <a:solidFill>
                  <a:schemeClr val="tx1"/>
                </a:solidFill>
              </a:rPr>
              <a:t>altri sono chiamati frutti falsi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381A59-8DD2-4BA7-9957-0BEAB921915E}"/>
              </a:ext>
            </a:extLst>
          </p:cNvPr>
          <p:cNvSpPr txBox="1"/>
          <p:nvPr/>
        </p:nvSpPr>
        <p:spPr>
          <a:xfrm>
            <a:off x="39662" y="3525976"/>
            <a:ext cx="47483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 </a:t>
            </a:r>
            <a:r>
              <a:rPr lang="it-IT" sz="2000" b="1" dirty="0">
                <a:solidFill>
                  <a:schemeClr val="tx1"/>
                </a:solidFill>
              </a:rPr>
              <a:t>frutti veri </a:t>
            </a:r>
            <a:r>
              <a:rPr lang="it-IT" sz="2000" dirty="0">
                <a:solidFill>
                  <a:schemeClr val="tx1"/>
                </a:solidFill>
              </a:rPr>
              <a:t>si distinguono tra </a:t>
            </a:r>
            <a:r>
              <a:rPr lang="it-IT" sz="2000" b="1" dirty="0">
                <a:solidFill>
                  <a:schemeClr val="tx1"/>
                </a:solidFill>
              </a:rPr>
              <a:t>carnosi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secchi</a:t>
            </a:r>
            <a:r>
              <a:rPr lang="it-IT" sz="2000" dirty="0">
                <a:solidFill>
                  <a:schemeClr val="tx1"/>
                </a:solidFill>
              </a:rPr>
              <a:t> e questi ultimi ulteriormente distinti in </a:t>
            </a:r>
            <a:r>
              <a:rPr lang="it-IT" sz="2000" b="1" dirty="0">
                <a:solidFill>
                  <a:schemeClr val="tx1"/>
                </a:solidFill>
              </a:rPr>
              <a:t>deiscenti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indeiscenti</a:t>
            </a:r>
            <a:r>
              <a:rPr lang="it-IT" sz="2000" dirty="0">
                <a:solidFill>
                  <a:schemeClr val="tx1"/>
                </a:solidFill>
              </a:rPr>
              <a:t> a seconda che </a:t>
            </a:r>
            <a:r>
              <a:rPr lang="it-IT" sz="2000" b="1" dirty="0">
                <a:solidFill>
                  <a:schemeClr val="tx1"/>
                </a:solidFill>
              </a:rPr>
              <a:t>liberino spontaneamente o meno i semi</a:t>
            </a:r>
            <a:r>
              <a:rPr lang="it-IT" sz="2000" dirty="0">
                <a:solidFill>
                  <a:schemeClr val="tx1"/>
                </a:solidFill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948250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6312BC7-BBD0-40E0-AAD6-E89A1970382A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pic>
        <p:nvPicPr>
          <p:cNvPr id="1026" name="Picture 2" descr="La fruttificazione">
            <a:extLst>
              <a:ext uri="{FF2B5EF4-FFF2-40B4-BE49-F238E27FC236}">
                <a16:creationId xmlns:a16="http://schemas.microsoft.com/office/drawing/2014/main" id="{565FEB95-D186-40BB-BD94-04E48C7F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216" y="1988840"/>
            <a:ext cx="3569568" cy="248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E971C5-0A38-45D9-8CE9-BAEFC9103A59}"/>
              </a:ext>
            </a:extLst>
          </p:cNvPr>
          <p:cNvSpPr txBox="1"/>
          <p:nvPr/>
        </p:nvSpPr>
        <p:spPr>
          <a:xfrm>
            <a:off x="139477" y="908720"/>
            <a:ext cx="88650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In genere viene indicato come frutto il solo pericarpo (dal greco "peri" = attorno e "</a:t>
            </a:r>
            <a:r>
              <a:rPr lang="it-IT" sz="2000" b="0" i="0" dirty="0" err="1">
                <a:solidFill>
                  <a:schemeClr val="tx1"/>
                </a:solidFill>
                <a:effectLst/>
                <a:latin typeface="+mj-lt"/>
              </a:rPr>
              <a:t>karpòs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" = frutto) costituito dallo sviluppo delle pareti dell'ovario prescindendo dal seme.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br>
              <a:rPr lang="it-IT" sz="2000" dirty="0">
                <a:solidFill>
                  <a:schemeClr val="tx1"/>
                </a:solidFill>
                <a:latin typeface="+mj-lt"/>
              </a:rPr>
            </a:b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Si dicono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frutti completi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quelli che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contengono il seme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; esistono tuttavia frutti che possono svilupparsi naturalmente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senza contenere il seme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, è il caso delle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+mj-lt"/>
              </a:rPr>
              <a:t>banane, delle arance, dei kaki e di alcune varietà di mele e di pere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che prendono il nome di frutti </a:t>
            </a:r>
            <a:r>
              <a:rPr lang="it-IT" sz="2000" b="1" i="0" dirty="0" err="1">
                <a:solidFill>
                  <a:schemeClr val="tx1"/>
                </a:solidFill>
                <a:effectLst/>
                <a:latin typeface="+mj-lt"/>
              </a:rPr>
              <a:t>partenocarpi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 o apireni.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21166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egnaposto contenuto 2">
            <a:extLst>
              <a:ext uri="{FF2B5EF4-FFF2-40B4-BE49-F238E27FC236}">
                <a16:creationId xmlns:a16="http://schemas.microsoft.com/office/drawing/2014/main" id="{E8EF13A0-FCB3-4D0E-99B9-C9DA4531FB4E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5510" r="4629" b="29609"/>
          <a:stretch/>
        </p:blipFill>
        <p:spPr>
          <a:xfrm>
            <a:off x="0" y="1484784"/>
            <a:ext cx="9144000" cy="4083728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F6150A6-3FF8-4333-8E24-92BEB33B1BF6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0E8A3E23-194F-4611-A6FC-91B1D9B93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8" t="92716" r="4208" b="2248"/>
          <a:stretch/>
        </p:blipFill>
        <p:spPr bwMode="auto">
          <a:xfrm>
            <a:off x="107504" y="5794982"/>
            <a:ext cx="971600" cy="45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Segnaposto contenuto 2">
            <a:extLst>
              <a:ext uri="{FF2B5EF4-FFF2-40B4-BE49-F238E27FC236}">
                <a16:creationId xmlns:a16="http://schemas.microsoft.com/office/drawing/2014/main" id="{63412521-75B4-4076-A04B-D0E65B5B252D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3" r="8998" b="15178"/>
          <a:stretch/>
        </p:blipFill>
        <p:spPr>
          <a:xfrm>
            <a:off x="498934" y="588176"/>
            <a:ext cx="8146132" cy="5206806"/>
          </a:xfr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16008D3-2064-4FD8-8ED6-FD5063455BF8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964096BB-E37F-4041-9EE3-2623AA1C1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8" t="92716" r="4208" b="2248"/>
          <a:stretch/>
        </p:blipFill>
        <p:spPr bwMode="auto">
          <a:xfrm>
            <a:off x="107504" y="5794982"/>
            <a:ext cx="971600" cy="45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54F1A40E-CA9D-4811-9150-A6013BCCFB9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F4BD68-D0CC-47A5-B5F8-50F6D94C4D0C}"/>
              </a:ext>
            </a:extLst>
          </p:cNvPr>
          <p:cNvSpPr txBox="1"/>
          <p:nvPr/>
        </p:nvSpPr>
        <p:spPr>
          <a:xfrm>
            <a:off x="3812818" y="54868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Frutti carnosi</a:t>
            </a:r>
          </a:p>
        </p:txBody>
      </p:sp>
      <p:pic>
        <p:nvPicPr>
          <p:cNvPr id="8" name="Immagine 7" descr="Immagine che contiene screenshot, cibo&#10;&#10;Descrizione generata automaticamente">
            <a:extLst>
              <a:ext uri="{FF2B5EF4-FFF2-40B4-BE49-F238E27FC236}">
                <a16:creationId xmlns:a16="http://schemas.microsoft.com/office/drawing/2014/main" id="{8BBE291A-8C4D-4122-8596-C07046F69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36473" r="10651" b="22196"/>
          <a:stretch/>
        </p:blipFill>
        <p:spPr>
          <a:xfrm>
            <a:off x="55342" y="1056375"/>
            <a:ext cx="7344817" cy="496526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3B1CF47-B80F-478F-BBFA-21EE50F88137}"/>
              </a:ext>
            </a:extLst>
          </p:cNvPr>
          <p:cNvSpPr/>
          <p:nvPr/>
        </p:nvSpPr>
        <p:spPr bwMode="auto">
          <a:xfrm>
            <a:off x="1567510" y="1124744"/>
            <a:ext cx="3096344" cy="3009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81494E2-AD29-422C-AD43-4C905382BDA3}"/>
              </a:ext>
            </a:extLst>
          </p:cNvPr>
          <p:cNvSpPr/>
          <p:nvPr/>
        </p:nvSpPr>
        <p:spPr bwMode="auto">
          <a:xfrm>
            <a:off x="4692429" y="1121701"/>
            <a:ext cx="2016224" cy="30096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1984B1A-5F85-4229-AE52-8A145895BC88}"/>
              </a:ext>
            </a:extLst>
          </p:cNvPr>
          <p:cNvSpPr/>
          <p:nvPr/>
        </p:nvSpPr>
        <p:spPr bwMode="auto">
          <a:xfrm>
            <a:off x="955640" y="4869160"/>
            <a:ext cx="3204157" cy="3009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2D0BE7F-1760-4C9E-90AA-0799F2012F89}"/>
              </a:ext>
            </a:extLst>
          </p:cNvPr>
          <p:cNvSpPr/>
          <p:nvPr/>
        </p:nvSpPr>
        <p:spPr bwMode="auto">
          <a:xfrm>
            <a:off x="4231806" y="4869160"/>
            <a:ext cx="2808312" cy="30096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3F285B6-1B5A-4BA4-9B57-4607A2B2F67A}"/>
              </a:ext>
            </a:extLst>
          </p:cNvPr>
          <p:cNvSpPr/>
          <p:nvPr/>
        </p:nvSpPr>
        <p:spPr bwMode="auto">
          <a:xfrm>
            <a:off x="35496" y="5163487"/>
            <a:ext cx="3620245" cy="30096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4" name="Immagine 13" descr="Immagine che contiene screenshot, cibo&#10;&#10;Descrizione generata automaticamente">
            <a:extLst>
              <a:ext uri="{FF2B5EF4-FFF2-40B4-BE49-F238E27FC236}">
                <a16:creationId xmlns:a16="http://schemas.microsoft.com/office/drawing/2014/main" id="{77C8D255-E265-4E34-8E29-EDE7395CE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78000" r="66138" b="8000"/>
          <a:stretch/>
        </p:blipFill>
        <p:spPr>
          <a:xfrm>
            <a:off x="7354179" y="4581128"/>
            <a:ext cx="1748990" cy="145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919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54F1A40E-CA9D-4811-9150-A6013BCCFB9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B25E9E67-B8BE-492E-B0D8-0595ABF25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8" t="92716" r="4208" b="2248"/>
          <a:stretch/>
        </p:blipFill>
        <p:spPr bwMode="auto">
          <a:xfrm>
            <a:off x="107504" y="5794982"/>
            <a:ext cx="971600" cy="45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F4BD68-D0CC-47A5-B5F8-50F6D94C4D0C}"/>
              </a:ext>
            </a:extLst>
          </p:cNvPr>
          <p:cNvSpPr txBox="1"/>
          <p:nvPr/>
        </p:nvSpPr>
        <p:spPr>
          <a:xfrm>
            <a:off x="3812818" y="54868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Frutti carnosi</a:t>
            </a:r>
          </a:p>
        </p:txBody>
      </p:sp>
      <p:pic>
        <p:nvPicPr>
          <p:cNvPr id="8" name="Immagine 7" descr="Immagine che contiene screenshot, cibo&#10;&#10;Descrizione generata automaticamente">
            <a:extLst>
              <a:ext uri="{FF2B5EF4-FFF2-40B4-BE49-F238E27FC236}">
                <a16:creationId xmlns:a16="http://schemas.microsoft.com/office/drawing/2014/main" id="{8BBE291A-8C4D-4122-8596-C07046F69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14441" r="10338" b="63015"/>
          <a:stretch/>
        </p:blipFill>
        <p:spPr>
          <a:xfrm>
            <a:off x="658805" y="1350060"/>
            <a:ext cx="7826390" cy="311276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9F63452-C751-4DB5-8A31-9BA7F23FC08E}"/>
              </a:ext>
            </a:extLst>
          </p:cNvPr>
          <p:cNvSpPr/>
          <p:nvPr/>
        </p:nvSpPr>
        <p:spPr bwMode="auto">
          <a:xfrm>
            <a:off x="1979712" y="1474026"/>
            <a:ext cx="2592288" cy="3009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84EACA7-CFD8-4CF8-A5EC-E8C8B756E513}"/>
              </a:ext>
            </a:extLst>
          </p:cNvPr>
          <p:cNvSpPr/>
          <p:nvPr/>
        </p:nvSpPr>
        <p:spPr bwMode="auto">
          <a:xfrm>
            <a:off x="4585320" y="1475844"/>
            <a:ext cx="2218928" cy="30096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EFEF71D-D006-4AA3-B6E5-15CDA7EE3C82}"/>
              </a:ext>
            </a:extLst>
          </p:cNvPr>
          <p:cNvSpPr/>
          <p:nvPr/>
        </p:nvSpPr>
        <p:spPr bwMode="auto">
          <a:xfrm>
            <a:off x="7164289" y="1474025"/>
            <a:ext cx="1224136" cy="30096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D042E82-1F1C-4639-9283-2B114E3CDBB3}"/>
              </a:ext>
            </a:extLst>
          </p:cNvPr>
          <p:cNvSpPr/>
          <p:nvPr/>
        </p:nvSpPr>
        <p:spPr bwMode="auto">
          <a:xfrm>
            <a:off x="1007603" y="1748473"/>
            <a:ext cx="900101" cy="30096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FBCB6-9A4D-99EC-3380-1390BBC99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01432-A112-D4DA-A3F5-A3FEDB037268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547738-35E3-6BF1-C44C-E0DA9B3E80AD}"/>
              </a:ext>
            </a:extLst>
          </p:cNvPr>
          <p:cNvSpPr txBox="1"/>
          <p:nvPr/>
        </p:nvSpPr>
        <p:spPr>
          <a:xfrm>
            <a:off x="7638" y="1268760"/>
            <a:ext cx="9136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Alcuni tessuti sono composti da </a:t>
            </a:r>
            <a:r>
              <a:rPr lang="it-IT" sz="2000" b="1" dirty="0">
                <a:solidFill>
                  <a:schemeClr val="tx1"/>
                </a:solidFill>
              </a:rPr>
              <a:t>cellule morte</a:t>
            </a:r>
            <a:r>
              <a:rPr lang="it-IT" sz="2000" dirty="0">
                <a:solidFill>
                  <a:schemeClr val="tx1"/>
                </a:solidFill>
              </a:rPr>
              <a:t>. Questo significa che non hanno attività metabolica, ma che sono caratterizzate da una </a:t>
            </a:r>
            <a:r>
              <a:rPr lang="it-IT" sz="2000" b="1" dirty="0">
                <a:solidFill>
                  <a:schemeClr val="tx1"/>
                </a:solidFill>
              </a:rPr>
              <a:t>spessa parete cellulare </a:t>
            </a:r>
            <a:r>
              <a:rPr lang="it-IT" sz="2000" dirty="0">
                <a:solidFill>
                  <a:schemeClr val="tx1"/>
                </a:solidFill>
              </a:rPr>
              <a:t>e sono </a:t>
            </a:r>
            <a:r>
              <a:rPr lang="it-IT" sz="2000" b="1" dirty="0">
                <a:solidFill>
                  <a:schemeClr val="tx1"/>
                </a:solidFill>
              </a:rPr>
              <a:t>prive di protoplasma </a:t>
            </a:r>
            <a:r>
              <a:rPr lang="it-IT" sz="2000" dirty="0">
                <a:solidFill>
                  <a:schemeClr val="tx1"/>
                </a:solidFill>
              </a:rPr>
              <a:t>(citoplasma + nucleoplasma).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DB45B63-BD76-4B49-A06C-3153C0EA8AE6}"/>
              </a:ext>
            </a:extLst>
          </p:cNvPr>
          <p:cNvSpPr txBox="1"/>
          <p:nvPr/>
        </p:nvSpPr>
        <p:spPr>
          <a:xfrm>
            <a:off x="3008102" y="548681"/>
            <a:ext cx="3127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 err="1">
                <a:solidFill>
                  <a:schemeClr val="tx1"/>
                </a:solidFill>
              </a:rPr>
              <a:t>Reminder</a:t>
            </a:r>
            <a:r>
              <a:rPr lang="it-IT" sz="1800" dirty="0">
                <a:solidFill>
                  <a:schemeClr val="tx1"/>
                </a:solidFill>
              </a:rPr>
              <a:t>: pareti cellulari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F0CE72-75B4-BA10-0E93-2EFDDD00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794"/>
            <a:ext cx="9144000" cy="35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84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29DD1C5-9D4D-4563-917D-FCDA6EE53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9581" r="5900" b="48666"/>
          <a:stretch/>
        </p:blipFill>
        <p:spPr>
          <a:xfrm>
            <a:off x="971600" y="1268760"/>
            <a:ext cx="7632848" cy="3456382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4F1A40E-CA9D-4811-9150-A6013BCCFB9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F4BD68-D0CC-47A5-B5F8-50F6D94C4D0C}"/>
              </a:ext>
            </a:extLst>
          </p:cNvPr>
          <p:cNvSpPr txBox="1"/>
          <p:nvPr/>
        </p:nvSpPr>
        <p:spPr>
          <a:xfrm>
            <a:off x="3370389" y="54868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Frutti secchi deiscenti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49251E4-1DAD-4374-B53E-13476B5EA45E}"/>
              </a:ext>
            </a:extLst>
          </p:cNvPr>
          <p:cNvSpPr/>
          <p:nvPr/>
        </p:nvSpPr>
        <p:spPr bwMode="auto">
          <a:xfrm>
            <a:off x="2771800" y="1268760"/>
            <a:ext cx="1368152" cy="3009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E6EB246-B06A-4E06-81C0-A0EC37F13968}"/>
              </a:ext>
            </a:extLst>
          </p:cNvPr>
          <p:cNvSpPr/>
          <p:nvPr/>
        </p:nvSpPr>
        <p:spPr bwMode="auto">
          <a:xfrm>
            <a:off x="2627784" y="1561364"/>
            <a:ext cx="1944216" cy="30096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AC04D5CC-BB2B-4C73-9EC9-D74A200C178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54277" r="47498" b="30080"/>
          <a:stretch/>
        </p:blipFill>
        <p:spPr>
          <a:xfrm>
            <a:off x="2999353" y="4725143"/>
            <a:ext cx="3145294" cy="1349566"/>
          </a:xfrm>
        </p:spPr>
      </p:pic>
    </p:spTree>
    <p:extLst>
      <p:ext uri="{BB962C8B-B14F-4D97-AF65-F5344CB8AC3E}">
        <p14:creationId xmlns:p14="http://schemas.microsoft.com/office/powerpoint/2010/main" val="34935604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929DD1C5-9D4D-4563-917D-FCDA6EE53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5847" r="5900" b="2400"/>
          <a:stretch/>
        </p:blipFill>
        <p:spPr>
          <a:xfrm>
            <a:off x="755576" y="1002061"/>
            <a:ext cx="7632848" cy="353512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4F1A40E-CA9D-4811-9150-A6013BCCFB9C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F4BD68-D0CC-47A5-B5F8-50F6D94C4D0C}"/>
              </a:ext>
            </a:extLst>
          </p:cNvPr>
          <p:cNvSpPr txBox="1"/>
          <p:nvPr/>
        </p:nvSpPr>
        <p:spPr>
          <a:xfrm>
            <a:off x="3370389" y="54868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Frutti secchi deiscenti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D9C8F1E-CADC-496F-973C-ED29CFF51C22}"/>
              </a:ext>
            </a:extLst>
          </p:cNvPr>
          <p:cNvSpPr/>
          <p:nvPr/>
        </p:nvSpPr>
        <p:spPr bwMode="auto">
          <a:xfrm>
            <a:off x="2627784" y="1278285"/>
            <a:ext cx="1368152" cy="3009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42671A4-9B96-4919-A1C0-A7AABEDAD94F}"/>
              </a:ext>
            </a:extLst>
          </p:cNvPr>
          <p:cNvSpPr/>
          <p:nvPr/>
        </p:nvSpPr>
        <p:spPr bwMode="auto">
          <a:xfrm>
            <a:off x="1475656" y="1579248"/>
            <a:ext cx="1584176" cy="30096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BC4E70D-98FA-41F9-A9B5-9401D6CACB41}"/>
              </a:ext>
            </a:extLst>
          </p:cNvPr>
          <p:cNvSpPr/>
          <p:nvPr/>
        </p:nvSpPr>
        <p:spPr bwMode="auto">
          <a:xfrm>
            <a:off x="7452320" y="1282071"/>
            <a:ext cx="936104" cy="30096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0" name="Segnaposto contenuto 2">
            <a:extLst>
              <a:ext uri="{FF2B5EF4-FFF2-40B4-BE49-F238E27FC236}">
                <a16:creationId xmlns:a16="http://schemas.microsoft.com/office/drawing/2014/main" id="{347D1D54-2A1E-4A2E-A248-3763936E89D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38024" r="47026" b="46333"/>
          <a:stretch/>
        </p:blipFill>
        <p:spPr>
          <a:xfrm>
            <a:off x="2999353" y="4725143"/>
            <a:ext cx="3145294" cy="1349566"/>
          </a:xfrm>
        </p:spPr>
      </p:pic>
    </p:spTree>
    <p:extLst>
      <p:ext uri="{BB962C8B-B14F-4D97-AF65-F5344CB8AC3E}">
        <p14:creationId xmlns:p14="http://schemas.microsoft.com/office/powerpoint/2010/main" val="36878813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5464F09-181A-45B0-BDC0-3AA1840C8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8263" b="57000"/>
          <a:stretch/>
        </p:blipFill>
        <p:spPr>
          <a:xfrm>
            <a:off x="107504" y="918013"/>
            <a:ext cx="5904656" cy="2952328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24EAE658-B2BD-40FB-A7C2-D08C20904444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70A691-3A18-4613-944F-C5BFA84088EC}"/>
              </a:ext>
            </a:extLst>
          </p:cNvPr>
          <p:cNvSpPr txBox="1"/>
          <p:nvPr/>
        </p:nvSpPr>
        <p:spPr>
          <a:xfrm>
            <a:off x="3370389" y="548681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Frutti secchi deiscenti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057A884B-1455-4659-B732-F5CB72A9F4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t="70945" r="50991" b="12362"/>
          <a:stretch/>
        </p:blipFill>
        <p:spPr>
          <a:xfrm>
            <a:off x="5939162" y="2531470"/>
            <a:ext cx="3145294" cy="144016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8FD236E-89F1-4594-9FDD-1C0CCF33032C}"/>
              </a:ext>
            </a:extLst>
          </p:cNvPr>
          <p:cNvSpPr/>
          <p:nvPr/>
        </p:nvSpPr>
        <p:spPr bwMode="auto">
          <a:xfrm>
            <a:off x="2123728" y="1196752"/>
            <a:ext cx="1152128" cy="2410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613575B-E348-46E8-BB90-99CFCA04D9B5}"/>
              </a:ext>
            </a:extLst>
          </p:cNvPr>
          <p:cNvSpPr/>
          <p:nvPr/>
        </p:nvSpPr>
        <p:spPr bwMode="auto">
          <a:xfrm>
            <a:off x="4543425" y="1406225"/>
            <a:ext cx="864096" cy="300963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CDC4E79-6CEB-48F8-BFF0-D8E34C76FA88}"/>
              </a:ext>
            </a:extLst>
          </p:cNvPr>
          <p:cNvSpPr/>
          <p:nvPr/>
        </p:nvSpPr>
        <p:spPr bwMode="auto">
          <a:xfrm>
            <a:off x="1331640" y="1614457"/>
            <a:ext cx="2160240" cy="30096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0" name="Immagine 9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CC6E0743-72EF-443B-B0E0-75D24783C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43000" r="5900" b="29001"/>
          <a:stretch/>
        </p:blipFill>
        <p:spPr>
          <a:xfrm>
            <a:off x="35496" y="3803383"/>
            <a:ext cx="7128792" cy="221790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91CA19E-F220-4AAB-A9A1-5C87E0A6425F}"/>
              </a:ext>
            </a:extLst>
          </p:cNvPr>
          <p:cNvSpPr/>
          <p:nvPr/>
        </p:nvSpPr>
        <p:spPr bwMode="auto">
          <a:xfrm>
            <a:off x="1351949" y="3933541"/>
            <a:ext cx="1503387" cy="2410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0436AC8-E467-4E5C-8321-FE27BE81AEB6}"/>
              </a:ext>
            </a:extLst>
          </p:cNvPr>
          <p:cNvSpPr/>
          <p:nvPr/>
        </p:nvSpPr>
        <p:spPr bwMode="auto">
          <a:xfrm>
            <a:off x="4921043" y="3996386"/>
            <a:ext cx="1822725" cy="243287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0738154-38DC-4C01-84E3-F94A318D8C4A}"/>
              </a:ext>
            </a:extLst>
          </p:cNvPr>
          <p:cNvSpPr/>
          <p:nvPr/>
        </p:nvSpPr>
        <p:spPr bwMode="auto">
          <a:xfrm>
            <a:off x="278046" y="4149080"/>
            <a:ext cx="864096" cy="243287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11413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24EAE658-B2BD-40FB-A7C2-D08C20904444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70A691-3A18-4613-944F-C5BFA84088EC}"/>
              </a:ext>
            </a:extLst>
          </p:cNvPr>
          <p:cNvSpPr txBox="1"/>
          <p:nvPr/>
        </p:nvSpPr>
        <p:spPr>
          <a:xfrm>
            <a:off x="3370389" y="548681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Frutti secchi indeiscenti</a:t>
            </a:r>
          </a:p>
        </p:txBody>
      </p:sp>
      <p:pic>
        <p:nvPicPr>
          <p:cNvPr id="6" name="Segnaposto contenuto 2">
            <a:extLst>
              <a:ext uri="{FF2B5EF4-FFF2-40B4-BE49-F238E27FC236}">
                <a16:creationId xmlns:a16="http://schemas.microsoft.com/office/drawing/2014/main" id="{057A884B-1455-4659-B732-F5CB72A9F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9" t="17282" r="2131" b="68812"/>
          <a:stretch/>
        </p:blipFill>
        <p:spPr>
          <a:xfrm>
            <a:off x="5953147" y="1089050"/>
            <a:ext cx="3145294" cy="1199720"/>
          </a:xfrm>
          <a:prstGeom prst="rect">
            <a:avLst/>
          </a:prstGeom>
        </p:spPr>
      </p:pic>
      <p:pic>
        <p:nvPicPr>
          <p:cNvPr id="15" name="Segnaposto contenuto 2">
            <a:extLst>
              <a:ext uri="{FF2B5EF4-FFF2-40B4-BE49-F238E27FC236}">
                <a16:creationId xmlns:a16="http://schemas.microsoft.com/office/drawing/2014/main" id="{02827694-9B1F-4E04-9711-5D1D8B1A2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7" t="31309" r="4293" b="54785"/>
          <a:stretch/>
        </p:blipFill>
        <p:spPr>
          <a:xfrm>
            <a:off x="5771463" y="4692830"/>
            <a:ext cx="3145294" cy="1199720"/>
          </a:xfrm>
          <a:prstGeom prst="rect">
            <a:avLst/>
          </a:prstGeom>
        </p:spPr>
      </p:pic>
      <p:pic>
        <p:nvPicPr>
          <p:cNvPr id="16" name="Segnaposto contenuto 2">
            <a:extLst>
              <a:ext uri="{FF2B5EF4-FFF2-40B4-BE49-F238E27FC236}">
                <a16:creationId xmlns:a16="http://schemas.microsoft.com/office/drawing/2014/main" id="{A5ED9B3C-DA98-4969-921B-FAA0028B5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0" t="4059" r="1171" b="82035"/>
          <a:stretch/>
        </p:blipFill>
        <p:spPr>
          <a:xfrm>
            <a:off x="6089548" y="3021368"/>
            <a:ext cx="2963610" cy="119972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9860AB-A0C0-454B-B3EB-006C9182F630}"/>
              </a:ext>
            </a:extLst>
          </p:cNvPr>
          <p:cNvSpPr txBox="1"/>
          <p:nvPr/>
        </p:nvSpPr>
        <p:spPr>
          <a:xfrm>
            <a:off x="107504" y="1302969"/>
            <a:ext cx="5845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Achenio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 err="1">
                <a:solidFill>
                  <a:schemeClr val="tx1"/>
                </a:solidFill>
              </a:rPr>
              <a:t>unicarpellare</a:t>
            </a:r>
            <a:r>
              <a:rPr lang="it-IT" sz="2000" dirty="0">
                <a:solidFill>
                  <a:schemeClr val="tx1"/>
                </a:solidFill>
              </a:rPr>
              <a:t> uniseminato con </a:t>
            </a:r>
            <a:r>
              <a:rPr lang="it-IT" sz="2000" b="1" dirty="0">
                <a:solidFill>
                  <a:schemeClr val="tx1"/>
                </a:solidFill>
              </a:rPr>
              <a:t>pericarpo pergamenaceo non saldato </a:t>
            </a:r>
            <a:r>
              <a:rPr lang="it-IT" sz="2000" dirty="0">
                <a:solidFill>
                  <a:schemeClr val="tx1"/>
                </a:solidFill>
              </a:rPr>
              <a:t>al seme. Può presentare un’appendice, il </a:t>
            </a:r>
            <a:r>
              <a:rPr lang="it-IT" sz="2000" b="1" dirty="0">
                <a:solidFill>
                  <a:schemeClr val="tx1"/>
                </a:solidFill>
              </a:rPr>
              <a:t>pappo</a:t>
            </a:r>
            <a:r>
              <a:rPr lang="it-IT" sz="2000" dirty="0">
                <a:solidFill>
                  <a:schemeClr val="tx1"/>
                </a:solidFill>
              </a:rPr>
              <a:t>, per la </a:t>
            </a:r>
            <a:r>
              <a:rPr lang="it-IT" sz="2000" b="1" dirty="0">
                <a:solidFill>
                  <a:schemeClr val="tx1"/>
                </a:solidFill>
              </a:rPr>
              <a:t>disseminazione</a:t>
            </a:r>
            <a:r>
              <a:rPr lang="it-IT" sz="2000" dirty="0">
                <a:solidFill>
                  <a:schemeClr val="tx1"/>
                </a:solidFill>
              </a:rPr>
              <a:t> lontano dalla pianta madre. </a:t>
            </a:r>
          </a:p>
        </p:txBody>
      </p:sp>
      <p:pic>
        <p:nvPicPr>
          <p:cNvPr id="17" name="Immagine 16" descr="Immagine che contiene screenshot, testo&#10;&#10;Descrizione generata automaticamente">
            <a:extLst>
              <a:ext uri="{FF2B5EF4-FFF2-40B4-BE49-F238E27FC236}">
                <a16:creationId xmlns:a16="http://schemas.microsoft.com/office/drawing/2014/main" id="{4C12EE02-4E5A-4B92-9461-9F3415464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1" t="21395" r="59054" b="67017"/>
          <a:stretch/>
        </p:blipFill>
        <p:spPr>
          <a:xfrm>
            <a:off x="7927042" y="1839940"/>
            <a:ext cx="1142065" cy="95409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EE00C9E-598B-4887-ABD9-2192495FBA05}"/>
              </a:ext>
            </a:extLst>
          </p:cNvPr>
          <p:cNvSpPr txBox="1"/>
          <p:nvPr/>
        </p:nvSpPr>
        <p:spPr>
          <a:xfrm>
            <a:off x="90842" y="3021368"/>
            <a:ext cx="5845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Cariosside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 err="1">
                <a:solidFill>
                  <a:schemeClr val="tx1"/>
                </a:solidFill>
              </a:rPr>
              <a:t>unicarpellare</a:t>
            </a:r>
            <a:r>
              <a:rPr lang="it-IT" sz="2000" dirty="0">
                <a:solidFill>
                  <a:schemeClr val="tx1"/>
                </a:solidFill>
              </a:rPr>
              <a:t> uniseminato con </a:t>
            </a:r>
            <a:r>
              <a:rPr lang="it-IT" sz="2000" b="1" dirty="0">
                <a:solidFill>
                  <a:schemeClr val="tx1"/>
                </a:solidFill>
              </a:rPr>
              <a:t>pericarpo saldato</a:t>
            </a:r>
            <a:r>
              <a:rPr lang="it-IT" sz="2000" dirty="0">
                <a:solidFill>
                  <a:schemeClr val="tx1"/>
                </a:solidFill>
              </a:rPr>
              <a:t> al seme. È il frutto tipico delle </a:t>
            </a:r>
            <a:r>
              <a:rPr lang="it-IT" sz="2000" dirty="0" err="1">
                <a:solidFill>
                  <a:schemeClr val="tx1"/>
                </a:solidFill>
              </a:rPr>
              <a:t>Graminaceae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B0F7528-2694-491D-8C5F-B62250EC95A0}"/>
              </a:ext>
            </a:extLst>
          </p:cNvPr>
          <p:cNvSpPr txBox="1"/>
          <p:nvPr/>
        </p:nvSpPr>
        <p:spPr>
          <a:xfrm>
            <a:off x="88454" y="4717593"/>
            <a:ext cx="5845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Noce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 err="1">
                <a:solidFill>
                  <a:schemeClr val="tx1"/>
                </a:solidFill>
              </a:rPr>
              <a:t>unicarpellare</a:t>
            </a:r>
            <a:r>
              <a:rPr lang="it-IT" sz="2000" dirty="0">
                <a:solidFill>
                  <a:schemeClr val="tx1"/>
                </a:solidFill>
              </a:rPr>
              <a:t> uniseminato con </a:t>
            </a:r>
            <a:r>
              <a:rPr lang="it-IT" sz="2000" b="1" dirty="0">
                <a:solidFill>
                  <a:schemeClr val="tx1"/>
                </a:solidFill>
              </a:rPr>
              <a:t>pericarpo legnoso non saldato</a:t>
            </a:r>
            <a:r>
              <a:rPr lang="it-IT" sz="2000" dirty="0">
                <a:solidFill>
                  <a:schemeClr val="tx1"/>
                </a:solidFill>
              </a:rPr>
              <a:t> al seme. La nocciola è un esempio, mentre la noce è l’endocarpo di una drupa. </a:t>
            </a:r>
          </a:p>
        </p:txBody>
      </p:sp>
      <p:pic>
        <p:nvPicPr>
          <p:cNvPr id="20" name="Immagine 19" descr="Immagine che contiene screenshot, testo&#10;&#10;Descrizione generata automaticamente">
            <a:extLst>
              <a:ext uri="{FF2B5EF4-FFF2-40B4-BE49-F238E27FC236}">
                <a16:creationId xmlns:a16="http://schemas.microsoft.com/office/drawing/2014/main" id="{5CAA632C-46CC-440A-8FA0-6A17F3332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4" t="57431" r="32611" b="27463"/>
          <a:stretch/>
        </p:blipFill>
        <p:spPr>
          <a:xfrm>
            <a:off x="8100392" y="3588379"/>
            <a:ext cx="911565" cy="992749"/>
          </a:xfrm>
          <a:prstGeom prst="rect">
            <a:avLst/>
          </a:prstGeom>
        </p:spPr>
      </p:pic>
      <p:pic>
        <p:nvPicPr>
          <p:cNvPr id="21" name="Immagine 20" descr="Immagine che contiene screenshot, testo&#10;&#10;Descrizione generata automaticamente">
            <a:extLst>
              <a:ext uri="{FF2B5EF4-FFF2-40B4-BE49-F238E27FC236}">
                <a16:creationId xmlns:a16="http://schemas.microsoft.com/office/drawing/2014/main" id="{20D4D034-9F18-4D75-BE93-A5485D151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82361" r="76311" b="8192"/>
          <a:stretch/>
        </p:blipFill>
        <p:spPr>
          <a:xfrm>
            <a:off x="8209280" y="5296621"/>
            <a:ext cx="934720" cy="7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01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24EAE658-B2BD-40FB-A7C2-D08C20904444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70A691-3A18-4613-944F-C5BFA84088EC}"/>
              </a:ext>
            </a:extLst>
          </p:cNvPr>
          <p:cNvSpPr txBox="1"/>
          <p:nvPr/>
        </p:nvSpPr>
        <p:spPr>
          <a:xfrm>
            <a:off x="3979530" y="54868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</a:rPr>
              <a:t>Falsi frutti</a:t>
            </a:r>
          </a:p>
        </p:txBody>
      </p:sp>
      <p:pic>
        <p:nvPicPr>
          <p:cNvPr id="13" name="Immagine 1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269A00C-09C9-46B1-9526-5E1B728FE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3401" r="8262" b="17687"/>
          <a:stretch/>
        </p:blipFill>
        <p:spPr>
          <a:xfrm>
            <a:off x="235114" y="836712"/>
            <a:ext cx="6713150" cy="5256583"/>
          </a:xfrm>
          <a:prstGeom prst="rect">
            <a:avLst/>
          </a:prstGeom>
        </p:spPr>
      </p:pic>
      <p:pic>
        <p:nvPicPr>
          <p:cNvPr id="14" name="Segnaposto contenuto 2">
            <a:extLst>
              <a:ext uri="{FF2B5EF4-FFF2-40B4-BE49-F238E27FC236}">
                <a16:creationId xmlns:a16="http://schemas.microsoft.com/office/drawing/2014/main" id="{A4099EF5-11A2-4369-903B-AE8946800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 t="73074" r="5718" b="12470"/>
          <a:stretch/>
        </p:blipFill>
        <p:spPr>
          <a:xfrm>
            <a:off x="6300192" y="2060848"/>
            <a:ext cx="2843808" cy="124715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942DF36-644F-415B-BE1A-169EA6B87100}"/>
              </a:ext>
            </a:extLst>
          </p:cNvPr>
          <p:cNvSpPr/>
          <p:nvPr/>
        </p:nvSpPr>
        <p:spPr bwMode="auto">
          <a:xfrm>
            <a:off x="4355976" y="918013"/>
            <a:ext cx="1008112" cy="278739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9940F806-B249-406F-A7EF-E8C6A1F6047C}"/>
              </a:ext>
            </a:extLst>
          </p:cNvPr>
          <p:cNvSpPr/>
          <p:nvPr/>
        </p:nvSpPr>
        <p:spPr bwMode="auto">
          <a:xfrm>
            <a:off x="1475656" y="4158373"/>
            <a:ext cx="1008112" cy="278739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217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CC47DAB-2809-4915-9FF6-DC2FB6A4C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12200" r="9318" b="5201"/>
          <a:stretch/>
        </p:blipFill>
        <p:spPr>
          <a:xfrm>
            <a:off x="182166" y="1606326"/>
            <a:ext cx="6408712" cy="4414961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1F50602C-BB2F-4C3A-A274-073C7B8FE331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il frutto</a:t>
            </a:r>
          </a:p>
        </p:txBody>
      </p:sp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CBE2E260-348E-4272-B60F-AD4181D80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85154" r="8262" b="9457"/>
          <a:stretch/>
        </p:blipFill>
        <p:spPr>
          <a:xfrm>
            <a:off x="179512" y="1196752"/>
            <a:ext cx="6713150" cy="40957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832CFEC-9551-4E2F-A1FA-3E2F03D4FA47}"/>
              </a:ext>
            </a:extLst>
          </p:cNvPr>
          <p:cNvSpPr/>
          <p:nvPr/>
        </p:nvSpPr>
        <p:spPr bwMode="auto">
          <a:xfrm>
            <a:off x="5220072" y="1196752"/>
            <a:ext cx="1008112" cy="278739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7" name="Segnaposto contenuto 2">
            <a:extLst>
              <a:ext uri="{FF2B5EF4-FFF2-40B4-BE49-F238E27FC236}">
                <a16:creationId xmlns:a16="http://schemas.microsoft.com/office/drawing/2014/main" id="{4245F1F1-80DC-46D2-B802-18AFB41C3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2" t="45641" r="3308" b="39903"/>
          <a:stretch/>
        </p:blipFill>
        <p:spPr>
          <a:xfrm>
            <a:off x="6228184" y="2996952"/>
            <a:ext cx="2843808" cy="1247157"/>
          </a:xfrm>
          <a:prstGeom prst="rect">
            <a:avLst/>
          </a:prstGeom>
        </p:spPr>
      </p:pic>
      <p:pic>
        <p:nvPicPr>
          <p:cNvPr id="8" name="Segnaposto contenuto 2">
            <a:extLst>
              <a:ext uri="{FF2B5EF4-FFF2-40B4-BE49-F238E27FC236}">
                <a16:creationId xmlns:a16="http://schemas.microsoft.com/office/drawing/2014/main" id="{1B71C617-9D29-429D-B6CD-C282063BB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8" t="58292" r="5182" b="27252"/>
          <a:stretch/>
        </p:blipFill>
        <p:spPr>
          <a:xfrm>
            <a:off x="6271195" y="4569542"/>
            <a:ext cx="2843808" cy="124715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2158F44A-FBB9-487E-AAFD-AC6F7774C42F}"/>
              </a:ext>
            </a:extLst>
          </p:cNvPr>
          <p:cNvSpPr/>
          <p:nvPr/>
        </p:nvSpPr>
        <p:spPr bwMode="auto">
          <a:xfrm>
            <a:off x="1799891" y="2614180"/>
            <a:ext cx="2700100" cy="23875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73B9A46-E068-4BA7-8B58-42A968A77B68}"/>
              </a:ext>
            </a:extLst>
          </p:cNvPr>
          <p:cNvSpPr/>
          <p:nvPr/>
        </p:nvSpPr>
        <p:spPr bwMode="auto">
          <a:xfrm>
            <a:off x="2915817" y="4244109"/>
            <a:ext cx="1845165" cy="278739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80104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CE1C1-EB70-A79E-0B32-EB40F358F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3306B2-54B0-2015-FA39-232D2BBB5FE0}"/>
              </a:ext>
            </a:extLst>
          </p:cNvPr>
          <p:cNvSpPr txBox="1">
            <a:spLocks/>
          </p:cNvSpPr>
          <p:nvPr/>
        </p:nvSpPr>
        <p:spPr>
          <a:xfrm>
            <a:off x="179512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pic>
        <p:nvPicPr>
          <p:cNvPr id="4" name="Immagine 3" descr="Immagine che contiene testo, frutto, cibo&#10;&#10;Descrizione generata automaticamente">
            <a:extLst>
              <a:ext uri="{FF2B5EF4-FFF2-40B4-BE49-F238E27FC236}">
                <a16:creationId xmlns:a16="http://schemas.microsoft.com/office/drawing/2014/main" id="{E5B67E0F-45F2-223C-078B-034AACFF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126" y="0"/>
            <a:ext cx="3233386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ECE0A3-4471-5963-B3CA-2868EEBFEAF5}"/>
              </a:ext>
            </a:extLst>
          </p:cNvPr>
          <p:cNvSpPr txBox="1"/>
          <p:nvPr/>
        </p:nvSpPr>
        <p:spPr>
          <a:xfrm>
            <a:off x="0" y="1196752"/>
            <a:ext cx="594712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Riassunto delle differenze tra mono- e dicotiledoni: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Numero dei cotiledoni (ovvio Watson..);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Disposizione dei fasci vascolari nei fusti;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Nervatura delle foglie;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Apparato radicale;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Elementi costitutivi dei fiori;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Morfologia pollinica.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692866-74EC-41E7-C764-42EDA784F1AC}"/>
              </a:ext>
            </a:extLst>
          </p:cNvPr>
          <p:cNvSpPr txBox="1"/>
          <p:nvPr/>
        </p:nvSpPr>
        <p:spPr>
          <a:xfrm>
            <a:off x="19325" y="5896322"/>
            <a:ext cx="11926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dirty="0" err="1">
                <a:solidFill>
                  <a:schemeClr val="tx1"/>
                </a:solidFill>
              </a:rPr>
              <a:t>Savada</a:t>
            </a:r>
            <a:r>
              <a:rPr lang="it-IT" sz="1050" dirty="0">
                <a:solidFill>
                  <a:schemeClr val="tx1"/>
                </a:solidFill>
              </a:rPr>
              <a:t>, Ed. Zanichelli 2021</a:t>
            </a:r>
          </a:p>
        </p:txBody>
      </p:sp>
    </p:spTree>
    <p:extLst>
      <p:ext uri="{BB962C8B-B14F-4D97-AF65-F5344CB8AC3E}">
        <p14:creationId xmlns:p14="http://schemas.microsoft.com/office/powerpoint/2010/main" val="43100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62FA-3E77-01E4-54AB-15F13B08F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68246-5F2E-E874-7B82-BDB050697D30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A5D500-CE3A-42E5-A41D-72B8AD793302}"/>
              </a:ext>
            </a:extLst>
          </p:cNvPr>
          <p:cNvSpPr txBox="1"/>
          <p:nvPr/>
        </p:nvSpPr>
        <p:spPr>
          <a:xfrm>
            <a:off x="36214" y="980728"/>
            <a:ext cx="90722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parenchimatiche</a:t>
            </a:r>
            <a:r>
              <a:rPr lang="it-IT" sz="2000" dirty="0">
                <a:solidFill>
                  <a:schemeClr val="tx1"/>
                </a:solidFill>
              </a:rPr>
              <a:t>, il </a:t>
            </a:r>
            <a:r>
              <a:rPr lang="it-IT" sz="2000" b="1" dirty="0">
                <a:solidFill>
                  <a:schemeClr val="tx1"/>
                </a:solidFill>
              </a:rPr>
              <a:t>collenchimatiche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sclerenchimatiche </a:t>
            </a:r>
            <a:r>
              <a:rPr lang="it-IT" sz="2000" dirty="0">
                <a:solidFill>
                  <a:schemeClr val="tx1"/>
                </a:solidFill>
              </a:rPr>
              <a:t>possono essere distinte grazie alla differente </a:t>
            </a:r>
            <a:r>
              <a:rPr lang="it-IT" sz="2000" b="1" dirty="0">
                <a:solidFill>
                  <a:schemeClr val="tx1"/>
                </a:solidFill>
              </a:rPr>
              <a:t>composizione chimica </a:t>
            </a:r>
            <a:r>
              <a:rPr lang="it-IT" sz="2000" dirty="0">
                <a:solidFill>
                  <a:schemeClr val="tx1"/>
                </a:solidFill>
              </a:rPr>
              <a:t>della loro </a:t>
            </a:r>
            <a:r>
              <a:rPr lang="it-IT" sz="2000" b="1" dirty="0">
                <a:solidFill>
                  <a:schemeClr val="tx1"/>
                </a:solidFill>
              </a:rPr>
              <a:t>parete cellulare</a:t>
            </a:r>
            <a:r>
              <a:rPr lang="it-IT" sz="2000" dirty="0">
                <a:solidFill>
                  <a:schemeClr val="tx1"/>
                </a:solidFill>
              </a:rPr>
              <a:t>, composta da </a:t>
            </a:r>
            <a:r>
              <a:rPr lang="it-IT" sz="2000" b="1" dirty="0">
                <a:solidFill>
                  <a:schemeClr val="tx1"/>
                </a:solidFill>
              </a:rPr>
              <a:t>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emicellulosa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pectina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lignina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Cellulosa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>
                <a:solidFill>
                  <a:schemeClr val="tx1"/>
                </a:solidFill>
              </a:rPr>
              <a:t>polisaccaride di glucosio </a:t>
            </a:r>
            <a:r>
              <a:rPr lang="it-IT" sz="2000" dirty="0">
                <a:solidFill>
                  <a:schemeClr val="tx1"/>
                </a:solidFill>
              </a:rPr>
              <a:t>(migliaia di monomeri) </a:t>
            </a:r>
            <a:r>
              <a:rPr lang="it-IT" sz="2000" b="1" dirty="0">
                <a:solidFill>
                  <a:schemeClr val="tx1"/>
                </a:solidFill>
              </a:rPr>
              <a:t>con legame </a:t>
            </a:r>
            <a:r>
              <a:rPr lang="el-GR" sz="2000" b="1" dirty="0">
                <a:solidFill>
                  <a:schemeClr val="tx1"/>
                </a:solidFill>
              </a:rPr>
              <a:t>β</a:t>
            </a:r>
            <a:r>
              <a:rPr lang="it-IT" sz="2000" b="1" dirty="0">
                <a:solidFill>
                  <a:schemeClr val="tx1"/>
                </a:solidFill>
              </a:rPr>
              <a:t>-1,4</a:t>
            </a:r>
            <a:r>
              <a:rPr lang="it-IT" sz="2000" dirty="0">
                <a:solidFill>
                  <a:schemeClr val="tx1"/>
                </a:solidFill>
              </a:rPr>
              <a:t>. Da </a:t>
            </a:r>
            <a:r>
              <a:rPr lang="it-IT" sz="2000" b="1" dirty="0">
                <a:solidFill>
                  <a:schemeClr val="tx1"/>
                </a:solidFill>
              </a:rPr>
              <a:t>40 a 70 unità </a:t>
            </a:r>
            <a:r>
              <a:rPr lang="it-IT" sz="2000" dirty="0">
                <a:solidFill>
                  <a:schemeClr val="tx1"/>
                </a:solidFill>
              </a:rPr>
              <a:t>si dispongono parallelamente, stabilizzate da legami idrogeno, </a:t>
            </a:r>
            <a:r>
              <a:rPr lang="it-IT" sz="2000" b="1" dirty="0">
                <a:solidFill>
                  <a:schemeClr val="tx1"/>
                </a:solidFill>
              </a:rPr>
              <a:t>per formare microfibrille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165759-45D4-9823-4ECF-D0779FFFE616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A44B03-8EE1-79AC-F054-2BEC66B6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623"/>
            <a:ext cx="9144000" cy="81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E295E-087F-B7C9-87F5-44FCC9A1C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AD765F-9586-C2A6-BE24-53CE63A42F7E}"/>
              </a:ext>
            </a:extLst>
          </p:cNvPr>
          <p:cNvSpPr txBox="1">
            <a:spLocks/>
          </p:cNvSpPr>
          <p:nvPr/>
        </p:nvSpPr>
        <p:spPr>
          <a:xfrm>
            <a:off x="1799891" y="116633"/>
            <a:ext cx="5544219" cy="432048"/>
          </a:xfrm>
          <a:prstGeom prst="rect">
            <a:avLst/>
          </a:prstGeom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rgbClr val="82243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it-IT" kern="0" dirty="0"/>
              <a:t>Nozioni di base di botanica: la pianta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CF9650-F60E-9E88-A7FE-FE0F47B6B67E}"/>
              </a:ext>
            </a:extLst>
          </p:cNvPr>
          <p:cNvSpPr txBox="1"/>
          <p:nvPr/>
        </p:nvSpPr>
        <p:spPr>
          <a:xfrm>
            <a:off x="36214" y="980728"/>
            <a:ext cx="90722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Le cellule </a:t>
            </a:r>
            <a:r>
              <a:rPr lang="it-IT" sz="2000" b="1" dirty="0">
                <a:solidFill>
                  <a:schemeClr val="tx1"/>
                </a:solidFill>
              </a:rPr>
              <a:t>parenchimatiche</a:t>
            </a:r>
            <a:r>
              <a:rPr lang="it-IT" sz="2000" dirty="0">
                <a:solidFill>
                  <a:schemeClr val="tx1"/>
                </a:solidFill>
              </a:rPr>
              <a:t>, il </a:t>
            </a:r>
            <a:r>
              <a:rPr lang="it-IT" sz="2000" b="1" dirty="0">
                <a:solidFill>
                  <a:schemeClr val="tx1"/>
                </a:solidFill>
              </a:rPr>
              <a:t>collenchimatiche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sclerenchimatiche </a:t>
            </a:r>
            <a:r>
              <a:rPr lang="it-IT" sz="2000" dirty="0">
                <a:solidFill>
                  <a:schemeClr val="tx1"/>
                </a:solidFill>
              </a:rPr>
              <a:t>possono essere distinte grazie alla differente </a:t>
            </a:r>
            <a:r>
              <a:rPr lang="it-IT" sz="2000" b="1" dirty="0">
                <a:solidFill>
                  <a:schemeClr val="tx1"/>
                </a:solidFill>
              </a:rPr>
              <a:t>composizione chimica </a:t>
            </a:r>
            <a:r>
              <a:rPr lang="it-IT" sz="2000" dirty="0">
                <a:solidFill>
                  <a:schemeClr val="tx1"/>
                </a:solidFill>
              </a:rPr>
              <a:t>della loro </a:t>
            </a:r>
            <a:r>
              <a:rPr lang="it-IT" sz="2000" b="1" dirty="0">
                <a:solidFill>
                  <a:schemeClr val="tx1"/>
                </a:solidFill>
              </a:rPr>
              <a:t>parete cellulare</a:t>
            </a:r>
            <a:r>
              <a:rPr lang="it-IT" sz="2000" dirty="0">
                <a:solidFill>
                  <a:schemeClr val="tx1"/>
                </a:solidFill>
              </a:rPr>
              <a:t>, composta da </a:t>
            </a:r>
            <a:r>
              <a:rPr lang="it-IT" sz="2000" b="1" dirty="0">
                <a:solidFill>
                  <a:schemeClr val="tx1"/>
                </a:solidFill>
              </a:rPr>
              <a:t>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emicellulosa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pectina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lignina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</a:rPr>
              <a:t>Emicellulosa</a:t>
            </a:r>
            <a:r>
              <a:rPr lang="it-IT" sz="2000" dirty="0">
                <a:solidFill>
                  <a:schemeClr val="tx1"/>
                </a:solidFill>
              </a:rPr>
              <a:t>: più solubili della cellulosa, cementano le microfibrille. Sono polisaccaridi di </a:t>
            </a:r>
            <a:r>
              <a:rPr lang="it-IT" sz="2000" b="1" dirty="0">
                <a:solidFill>
                  <a:schemeClr val="tx1"/>
                </a:solidFill>
              </a:rPr>
              <a:t>glucosio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con legame </a:t>
            </a:r>
            <a:r>
              <a:rPr lang="el-GR" sz="2000" b="1" dirty="0">
                <a:solidFill>
                  <a:schemeClr val="tx1"/>
                </a:solidFill>
              </a:rPr>
              <a:t>β</a:t>
            </a:r>
            <a:r>
              <a:rPr lang="it-IT" sz="2000" b="1" dirty="0">
                <a:solidFill>
                  <a:schemeClr val="tx1"/>
                </a:solidFill>
              </a:rPr>
              <a:t>-1,4</a:t>
            </a:r>
            <a:r>
              <a:rPr lang="it-IT" sz="2000" dirty="0">
                <a:solidFill>
                  <a:schemeClr val="tx1"/>
                </a:solidFill>
              </a:rPr>
              <a:t> con catene laterali di </a:t>
            </a:r>
            <a:r>
              <a:rPr lang="it-IT" sz="2000" b="1" dirty="0">
                <a:solidFill>
                  <a:schemeClr val="tx1"/>
                </a:solidFill>
              </a:rPr>
              <a:t>xilosio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2B8621-AEEC-5324-5273-3B18CB230A8B}"/>
              </a:ext>
            </a:extLst>
          </p:cNvPr>
          <p:cNvSpPr txBox="1"/>
          <p:nvPr/>
        </p:nvSpPr>
        <p:spPr>
          <a:xfrm>
            <a:off x="3316411" y="548681"/>
            <a:ext cx="2511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tx1"/>
                </a:solidFill>
              </a:rPr>
              <a:t>Tessuto Fondamentale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494E11-8672-41CB-A2CD-BD389F1842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4"/>
          <a:stretch/>
        </p:blipFill>
        <p:spPr>
          <a:xfrm>
            <a:off x="36214" y="3284984"/>
            <a:ext cx="9072290" cy="199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9265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19595</TotalTime>
  <Words>5158</Words>
  <Application>Microsoft Office PowerPoint</Application>
  <PresentationFormat>Presentazione su schermo (4:3)</PresentationFormat>
  <Paragraphs>441</Paragraphs>
  <Slides>76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76</vt:i4>
      </vt:variant>
    </vt:vector>
  </HeadingPairs>
  <TitlesOfParts>
    <vt:vector size="82" baseType="lpstr">
      <vt:lpstr>ＭＳ Ｐゴシック</vt:lpstr>
      <vt:lpstr>Arial</vt:lpstr>
      <vt:lpstr>Arial</vt:lpstr>
      <vt:lpstr>Times New Roman</vt:lpstr>
      <vt:lpstr>Verdana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Nozioni di base di botanica: le foglie</vt:lpstr>
      <vt:lpstr>Nozioni di base di botanica: le foglie</vt:lpstr>
      <vt:lpstr>Nozioni di base di botanica: le foglie</vt:lpstr>
      <vt:lpstr>Nozioni di base di botanica: le foglie</vt:lpstr>
      <vt:lpstr>Nozioni di base di botanica: le foglie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Nozioni di base di botanica: le radici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Nozioni di base di botanica: le radici</vt:lpstr>
      <vt:lpstr>Nozioni di base di botanica: le radici</vt:lpstr>
      <vt:lpstr>Nozioni di base di botanica: il fiore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Giorgio Capuani</cp:lastModifiedBy>
  <cp:revision>959</cp:revision>
  <cp:lastPrinted>2006-11-30T14:19:40Z</cp:lastPrinted>
  <dcterms:created xsi:type="dcterms:W3CDTF">2006-11-20T16:13:10Z</dcterms:created>
  <dcterms:modified xsi:type="dcterms:W3CDTF">2024-11-14T15:01:37Z</dcterms:modified>
</cp:coreProperties>
</file>