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256" r:id="rId2"/>
    <p:sldId id="966" r:id="rId3"/>
    <p:sldId id="988" r:id="rId4"/>
    <p:sldId id="989" r:id="rId5"/>
    <p:sldId id="990" r:id="rId6"/>
    <p:sldId id="968" r:id="rId7"/>
    <p:sldId id="969" r:id="rId8"/>
    <p:sldId id="991" r:id="rId9"/>
    <p:sldId id="970" r:id="rId10"/>
    <p:sldId id="971" r:id="rId11"/>
    <p:sldId id="992" r:id="rId12"/>
    <p:sldId id="993" r:id="rId13"/>
    <p:sldId id="994" r:id="rId14"/>
    <p:sldId id="972" r:id="rId15"/>
    <p:sldId id="973" r:id="rId16"/>
    <p:sldId id="974" r:id="rId17"/>
    <p:sldId id="995" r:id="rId18"/>
    <p:sldId id="996" r:id="rId19"/>
    <p:sldId id="997" r:id="rId20"/>
    <p:sldId id="975" r:id="rId21"/>
    <p:sldId id="998" r:id="rId22"/>
    <p:sldId id="984" r:id="rId23"/>
    <p:sldId id="1000" r:id="rId24"/>
    <p:sldId id="999" r:id="rId25"/>
    <p:sldId id="1001" r:id="rId26"/>
    <p:sldId id="1002" r:id="rId27"/>
    <p:sldId id="1003" r:id="rId28"/>
    <p:sldId id="1004" r:id="rId29"/>
    <p:sldId id="987" r:id="rId30"/>
    <p:sldId id="1006" r:id="rId31"/>
    <p:sldId id="1007" r:id="rId32"/>
    <p:sldId id="1008" r:id="rId33"/>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CC0000"/>
    <a:srgbClr val="8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9" autoAdjust="0"/>
    <p:restoredTop sz="94660"/>
  </p:normalViewPr>
  <p:slideViewPr>
    <p:cSldViewPr>
      <p:cViewPr varScale="1">
        <p:scale>
          <a:sx n="84" d="100"/>
          <a:sy n="84" d="100"/>
        </p:scale>
        <p:origin x="1812"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31ECAA1-74C0-4EB6-B8B9-4781D08549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r>
              <a:rPr lang="it-IT"/>
              <a:t>Fabio Sciubba PhD</a:t>
            </a:r>
          </a:p>
        </p:txBody>
      </p:sp>
      <p:sp>
        <p:nvSpPr>
          <p:cNvPr id="55299" name="Rectangle 3">
            <a:extLst>
              <a:ext uri="{FF2B5EF4-FFF2-40B4-BE49-F238E27FC236}">
                <a16:creationId xmlns:a16="http://schemas.microsoft.com/office/drawing/2014/main" id="{B02E4796-0D3E-4F67-8AAA-75E0E52D095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r>
              <a:rPr lang="it-IT"/>
              <a:t>8/11/2011</a:t>
            </a:r>
          </a:p>
        </p:txBody>
      </p:sp>
      <p:sp>
        <p:nvSpPr>
          <p:cNvPr id="55300" name="Rectangle 4">
            <a:extLst>
              <a:ext uri="{FF2B5EF4-FFF2-40B4-BE49-F238E27FC236}">
                <a16:creationId xmlns:a16="http://schemas.microsoft.com/office/drawing/2014/main" id="{9FCBA169-F692-40DA-83EE-62551583794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endParaRPr lang="it-IT"/>
          </a:p>
        </p:txBody>
      </p:sp>
      <p:sp>
        <p:nvSpPr>
          <p:cNvPr id="55301" name="Rectangle 5">
            <a:extLst>
              <a:ext uri="{FF2B5EF4-FFF2-40B4-BE49-F238E27FC236}">
                <a16:creationId xmlns:a16="http://schemas.microsoft.com/office/drawing/2014/main" id="{191DBD6E-D704-4A08-A9F4-33C12A68349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822433"/>
                </a:solidFill>
              </a:defRPr>
            </a:lvl1pPr>
          </a:lstStyle>
          <a:p>
            <a:pPr>
              <a:defRPr/>
            </a:pPr>
            <a:fld id="{A9C57972-6B57-46D0-9579-0CAD6A4F35A0}"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7A331F04-8D3F-4FEC-B035-322816089ED3}"/>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051" name="AutoShape 2">
            <a:extLst>
              <a:ext uri="{FF2B5EF4-FFF2-40B4-BE49-F238E27FC236}">
                <a16:creationId xmlns:a16="http://schemas.microsoft.com/office/drawing/2014/main" id="{799CA6A8-B4A0-4B01-9847-A9C736948F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052" name="AutoShape 3">
            <a:extLst>
              <a:ext uri="{FF2B5EF4-FFF2-40B4-BE49-F238E27FC236}">
                <a16:creationId xmlns:a16="http://schemas.microsoft.com/office/drawing/2014/main" id="{94DA8B5F-67D5-4562-B030-F611F105086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 name="Rectangle 4">
            <a:extLst>
              <a:ext uri="{FF2B5EF4-FFF2-40B4-BE49-F238E27FC236}">
                <a16:creationId xmlns:a16="http://schemas.microsoft.com/office/drawing/2014/main" id="{E2A51E39-2037-4848-8729-91224CA38203}"/>
              </a:ext>
            </a:extLst>
          </p:cNvPr>
          <p:cNvSpPr>
            <a:spLocks noGrp="1" noChangeArrowheads="1"/>
          </p:cNvSpPr>
          <p:nvPr>
            <p:ph type="hdr"/>
          </p:nvPr>
        </p:nvSpPr>
        <p:spPr bwMode="auto">
          <a:xfrm>
            <a:off x="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r>
              <a:rPr lang="it-IT"/>
              <a:t>Fabio Sciubba PhD</a:t>
            </a:r>
          </a:p>
        </p:txBody>
      </p:sp>
      <p:sp>
        <p:nvSpPr>
          <p:cNvPr id="2053" name="Rectangle 5">
            <a:extLst>
              <a:ext uri="{FF2B5EF4-FFF2-40B4-BE49-F238E27FC236}">
                <a16:creationId xmlns:a16="http://schemas.microsoft.com/office/drawing/2014/main" id="{5096C177-DFB2-4601-91FA-556A90220ABC}"/>
              </a:ext>
            </a:extLst>
          </p:cNvPr>
          <p:cNvSpPr>
            <a:spLocks noGrp="1" noChangeArrowheads="1"/>
          </p:cNvSpPr>
          <p:nvPr>
            <p:ph type="dt"/>
          </p:nvPr>
        </p:nvSpPr>
        <p:spPr bwMode="auto">
          <a:xfrm>
            <a:off x="388620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r>
              <a:rPr lang="it-IT"/>
              <a:t>8/11/2011</a:t>
            </a:r>
          </a:p>
        </p:txBody>
      </p:sp>
      <p:sp>
        <p:nvSpPr>
          <p:cNvPr id="2055" name="Rectangle 6">
            <a:extLst>
              <a:ext uri="{FF2B5EF4-FFF2-40B4-BE49-F238E27FC236}">
                <a16:creationId xmlns:a16="http://schemas.microsoft.com/office/drawing/2014/main" id="{CAA1DA0E-CF23-429F-B857-B70EE99FB84B}"/>
              </a:ext>
            </a:extLst>
          </p:cNvPr>
          <p:cNvSpPr>
            <a:spLocks noGrp="1" noRot="1" noChangeAspect="1" noChangeArrowheads="1"/>
          </p:cNvSpPr>
          <p:nvPr>
            <p:ph type="sldImg"/>
          </p:nvPr>
        </p:nvSpPr>
        <p:spPr bwMode="auto">
          <a:xfrm>
            <a:off x="1143000" y="685800"/>
            <a:ext cx="4567238" cy="3424238"/>
          </a:xfrm>
          <a:prstGeom prst="rect">
            <a:avLst/>
          </a:prstGeom>
          <a:solidFill>
            <a:srgbClr val="FFFFFF"/>
          </a:solidFill>
          <a:ln w="9360">
            <a:solidFill>
              <a:srgbClr val="000000"/>
            </a:solidFill>
            <a:miter lim="800000"/>
            <a:headEnd/>
            <a:tailEnd/>
          </a:ln>
        </p:spPr>
      </p:sp>
      <p:sp>
        <p:nvSpPr>
          <p:cNvPr id="3" name="Rectangle 7">
            <a:extLst>
              <a:ext uri="{FF2B5EF4-FFF2-40B4-BE49-F238E27FC236}">
                <a16:creationId xmlns:a16="http://schemas.microsoft.com/office/drawing/2014/main" id="{6B77003B-758A-4035-9EEA-A403A58E9941}"/>
              </a:ext>
            </a:extLst>
          </p:cNvPr>
          <p:cNvSpPr>
            <a:spLocks noGrp="1" noChangeArrowheads="1"/>
          </p:cNvSpPr>
          <p:nvPr>
            <p:ph type="body"/>
          </p:nvPr>
        </p:nvSpPr>
        <p:spPr bwMode="auto">
          <a:xfrm>
            <a:off x="914400" y="4343400"/>
            <a:ext cx="5024438" cy="41100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2056" name="Rectangle 8">
            <a:extLst>
              <a:ext uri="{FF2B5EF4-FFF2-40B4-BE49-F238E27FC236}">
                <a16:creationId xmlns:a16="http://schemas.microsoft.com/office/drawing/2014/main" id="{D86C2A6C-7ED7-4CAE-BDCB-D535805701FD}"/>
              </a:ext>
            </a:extLst>
          </p:cNvPr>
          <p:cNvSpPr>
            <a:spLocks noGrp="1" noChangeArrowheads="1"/>
          </p:cNvSpPr>
          <p:nvPr>
            <p:ph type="ftr"/>
          </p:nvPr>
        </p:nvSpPr>
        <p:spPr bwMode="auto">
          <a:xfrm>
            <a:off x="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endParaRPr lang="it-IT"/>
          </a:p>
        </p:txBody>
      </p:sp>
      <p:sp>
        <p:nvSpPr>
          <p:cNvPr id="2057" name="Rectangle 9">
            <a:extLst>
              <a:ext uri="{FF2B5EF4-FFF2-40B4-BE49-F238E27FC236}">
                <a16:creationId xmlns:a16="http://schemas.microsoft.com/office/drawing/2014/main" id="{9F0808B5-5DB2-4BC7-9D9B-2506C05129F3}"/>
              </a:ext>
            </a:extLst>
          </p:cNvPr>
          <p:cNvSpPr>
            <a:spLocks noGrp="1" noChangeArrowheads="1"/>
          </p:cNvSpPr>
          <p:nvPr>
            <p:ph type="sldNum"/>
          </p:nvPr>
        </p:nvSpPr>
        <p:spPr bwMode="auto">
          <a:xfrm>
            <a:off x="388620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CEB10DAA-44FE-45A9-92EA-A958D8373D1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ＭＳ Ｐゴシック" charset="0"/>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95F3FB5A-E884-4F23-9FC9-4A921C48BCA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r>
              <a:rPr lang="it-IT" altLang="it-IT" sz="1200">
                <a:solidFill>
                  <a:srgbClr val="000000"/>
                </a:solidFill>
                <a:cs typeface="Arial" panose="020B0604020202020204" pitchFamily="34" charset="0"/>
              </a:rPr>
              <a:t>Fabio Sciubba PhD</a:t>
            </a:r>
          </a:p>
        </p:txBody>
      </p:sp>
      <p:sp>
        <p:nvSpPr>
          <p:cNvPr id="5123" name="Rectangle 5">
            <a:extLst>
              <a:ext uri="{FF2B5EF4-FFF2-40B4-BE49-F238E27FC236}">
                <a16:creationId xmlns:a16="http://schemas.microsoft.com/office/drawing/2014/main" id="{76DFF533-55A9-47FC-A6B2-5E392399E3C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r>
              <a:rPr lang="it-IT" altLang="it-IT" sz="1200">
                <a:solidFill>
                  <a:srgbClr val="000000"/>
                </a:solidFill>
                <a:cs typeface="Arial" panose="020B0604020202020204" pitchFamily="34" charset="0"/>
              </a:rPr>
              <a:t>8/11/2011</a:t>
            </a:r>
          </a:p>
        </p:txBody>
      </p:sp>
      <p:sp>
        <p:nvSpPr>
          <p:cNvPr id="5124" name="Rectangle 9">
            <a:extLst>
              <a:ext uri="{FF2B5EF4-FFF2-40B4-BE49-F238E27FC236}">
                <a16:creationId xmlns:a16="http://schemas.microsoft.com/office/drawing/2014/main" id="{97D9E27A-6562-4FA3-BB95-DD134CC3F48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fld id="{F6F7749F-5DC9-408A-9A63-C9E552E3863E}" type="slidenum">
              <a:rPr lang="it-IT" altLang="it-IT" sz="1200" smtClean="0">
                <a:solidFill>
                  <a:srgbClr val="000000"/>
                </a:solidFill>
                <a:cs typeface="Arial" panose="020B0604020202020204" pitchFamily="34" charset="0"/>
              </a:rPr>
              <a:pPr/>
              <a:t>1</a:t>
            </a:fld>
            <a:endParaRPr lang="it-IT" altLang="it-IT" sz="1200">
              <a:solidFill>
                <a:srgbClr val="000000"/>
              </a:solidFill>
              <a:cs typeface="Arial" panose="020B0604020202020204" pitchFamily="34" charset="0"/>
            </a:endParaRPr>
          </a:p>
        </p:txBody>
      </p:sp>
      <p:sp>
        <p:nvSpPr>
          <p:cNvPr id="5125" name="Rectangle 1">
            <a:extLst>
              <a:ext uri="{FF2B5EF4-FFF2-40B4-BE49-F238E27FC236}">
                <a16:creationId xmlns:a16="http://schemas.microsoft.com/office/drawing/2014/main" id="{6BB636DB-89E4-4531-A742-77EC3D2DAF8D}"/>
              </a:ext>
            </a:extLst>
          </p:cNvPr>
          <p:cNvSpPr>
            <a:spLocks noGrp="1" noRot="1" noChangeAspect="1" noChangeArrowheads="1" noTextEdit="1"/>
          </p:cNvSpPr>
          <p:nvPr>
            <p:ph type="sldImg"/>
          </p:nvPr>
        </p:nvSpPr>
        <p:spPr>
          <a:xfrm>
            <a:off x="1143000" y="685800"/>
            <a:ext cx="4572000" cy="3429000"/>
          </a:xfrm>
          <a:ln/>
        </p:spPr>
      </p:sp>
      <p:sp>
        <p:nvSpPr>
          <p:cNvPr id="5126" name="Rectangle 2">
            <a:extLst>
              <a:ext uri="{FF2B5EF4-FFF2-40B4-BE49-F238E27FC236}">
                <a16:creationId xmlns:a16="http://schemas.microsoft.com/office/drawing/2014/main" id="{402A1D14-902E-4385-9FA6-A70218FA7B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altLang="it-IT">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7">
            <a:extLst>
              <a:ext uri="{FF2B5EF4-FFF2-40B4-BE49-F238E27FC236}">
                <a16:creationId xmlns:a16="http://schemas.microsoft.com/office/drawing/2014/main" id="{53B2313D-AA01-4059-97E0-CA5F140B1B46}"/>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9DCA38D1-FEBC-4C8F-A2E1-EF171F4F603A}"/>
              </a:ext>
            </a:extLst>
          </p:cNvPr>
          <p:cNvSpPr>
            <a:spLocks noGrp="1" noChangeArrowheads="1"/>
          </p:cNvSpPr>
          <p:nvPr>
            <p:ph type="dt" idx="11"/>
          </p:nvPr>
        </p:nvSpPr>
        <p:spPr>
          <a:ln/>
        </p:spPr>
        <p:txBody>
          <a:bodyPr/>
          <a:lstStyle>
            <a:lvl1pPr>
              <a:defRPr/>
            </a:lvl1pPr>
          </a:lstStyle>
          <a:p>
            <a:pPr>
              <a:defRPr/>
            </a:pPr>
            <a:fld id="{61E7235E-106C-4A48-A0CC-5CBFFA98D1D2}" type="datetime1">
              <a:rPr lang="it-IT"/>
              <a:pPr>
                <a:defRPr/>
              </a:pPr>
              <a:t>02/10/2024</a:t>
            </a:fld>
            <a:endParaRPr lang="it-IT"/>
          </a:p>
        </p:txBody>
      </p:sp>
      <p:sp>
        <p:nvSpPr>
          <p:cNvPr id="6" name="Rectangle 8">
            <a:extLst>
              <a:ext uri="{FF2B5EF4-FFF2-40B4-BE49-F238E27FC236}">
                <a16:creationId xmlns:a16="http://schemas.microsoft.com/office/drawing/2014/main" id="{0B634BD2-6B4D-4E24-9051-CC8F741D1831}"/>
              </a:ext>
            </a:extLst>
          </p:cNvPr>
          <p:cNvSpPr>
            <a:spLocks noGrp="1" noChangeArrowheads="1"/>
          </p:cNvSpPr>
          <p:nvPr>
            <p:ph type="sldNum" idx="12"/>
          </p:nvPr>
        </p:nvSpPr>
        <p:spPr>
          <a:ln/>
        </p:spPr>
        <p:txBody>
          <a:bodyPr/>
          <a:lstStyle>
            <a:lvl1pPr>
              <a:defRPr/>
            </a:lvl1pPr>
          </a:lstStyle>
          <a:p>
            <a:pPr>
              <a:defRPr/>
            </a:pPr>
            <a:fld id="{2D1D6D16-CB50-4AD1-8B6D-EFD55DFF26CA}" type="slidenum">
              <a:rPr lang="it-IT" altLang="it-IT"/>
              <a:pPr>
                <a:defRPr/>
              </a:pPr>
              <a:t>‹N›</a:t>
            </a:fld>
            <a:endParaRPr lang="it-IT" altLang="it-IT"/>
          </a:p>
        </p:txBody>
      </p:sp>
    </p:spTree>
    <p:extLst>
      <p:ext uri="{BB962C8B-B14F-4D97-AF65-F5344CB8AC3E}">
        <p14:creationId xmlns:p14="http://schemas.microsoft.com/office/powerpoint/2010/main" val="16688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4E573A18-B410-4866-894A-D00F7F33AEE1}"/>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D9B4F52F-FB71-41A7-ABB3-0F286946A9A8}"/>
              </a:ext>
            </a:extLst>
          </p:cNvPr>
          <p:cNvSpPr>
            <a:spLocks noGrp="1" noChangeArrowheads="1"/>
          </p:cNvSpPr>
          <p:nvPr>
            <p:ph type="dt" idx="11"/>
          </p:nvPr>
        </p:nvSpPr>
        <p:spPr>
          <a:ln/>
        </p:spPr>
        <p:txBody>
          <a:bodyPr/>
          <a:lstStyle>
            <a:lvl1pPr>
              <a:defRPr/>
            </a:lvl1pPr>
          </a:lstStyle>
          <a:p>
            <a:pPr>
              <a:defRPr/>
            </a:pPr>
            <a:fld id="{8B118F12-069A-4ED8-B02B-82A960363A38}" type="datetime1">
              <a:rPr lang="it-IT"/>
              <a:pPr>
                <a:defRPr/>
              </a:pPr>
              <a:t>02/10/2024</a:t>
            </a:fld>
            <a:endParaRPr lang="it-IT"/>
          </a:p>
        </p:txBody>
      </p:sp>
      <p:sp>
        <p:nvSpPr>
          <p:cNvPr id="6" name="Rectangle 8">
            <a:extLst>
              <a:ext uri="{FF2B5EF4-FFF2-40B4-BE49-F238E27FC236}">
                <a16:creationId xmlns:a16="http://schemas.microsoft.com/office/drawing/2014/main" id="{428AB998-26F4-4182-B7B9-E5DDA66BCB30}"/>
              </a:ext>
            </a:extLst>
          </p:cNvPr>
          <p:cNvSpPr>
            <a:spLocks noGrp="1" noChangeArrowheads="1"/>
          </p:cNvSpPr>
          <p:nvPr>
            <p:ph type="sldNum" idx="12"/>
          </p:nvPr>
        </p:nvSpPr>
        <p:spPr>
          <a:ln/>
        </p:spPr>
        <p:txBody>
          <a:bodyPr/>
          <a:lstStyle>
            <a:lvl1pPr>
              <a:defRPr/>
            </a:lvl1pPr>
          </a:lstStyle>
          <a:p>
            <a:pPr>
              <a:defRPr/>
            </a:pPr>
            <a:fld id="{F220AF2E-9FCE-467F-9058-E7C6D727F76C}" type="slidenum">
              <a:rPr lang="it-IT" altLang="it-IT"/>
              <a:pPr>
                <a:defRPr/>
              </a:pPr>
              <a:t>‹N›</a:t>
            </a:fld>
            <a:endParaRPr lang="it-IT" altLang="it-IT"/>
          </a:p>
        </p:txBody>
      </p:sp>
    </p:spTree>
    <p:extLst>
      <p:ext uri="{BB962C8B-B14F-4D97-AF65-F5344CB8AC3E}">
        <p14:creationId xmlns:p14="http://schemas.microsoft.com/office/powerpoint/2010/main" val="60853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3388" y="409575"/>
            <a:ext cx="1887537" cy="54530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116013" y="409575"/>
            <a:ext cx="5514975" cy="54530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17510783-0828-4C46-9235-99C9F80DA633}"/>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098EBB29-7173-4BAC-A411-D8B5F8073206}"/>
              </a:ext>
            </a:extLst>
          </p:cNvPr>
          <p:cNvSpPr>
            <a:spLocks noGrp="1" noChangeArrowheads="1"/>
          </p:cNvSpPr>
          <p:nvPr>
            <p:ph type="dt" idx="11"/>
          </p:nvPr>
        </p:nvSpPr>
        <p:spPr>
          <a:ln/>
        </p:spPr>
        <p:txBody>
          <a:bodyPr/>
          <a:lstStyle>
            <a:lvl1pPr>
              <a:defRPr/>
            </a:lvl1pPr>
          </a:lstStyle>
          <a:p>
            <a:pPr>
              <a:defRPr/>
            </a:pPr>
            <a:fld id="{444112C6-920F-4A0B-BE2D-87B23E45506E}" type="datetime1">
              <a:rPr lang="it-IT"/>
              <a:pPr>
                <a:defRPr/>
              </a:pPr>
              <a:t>02/10/2024</a:t>
            </a:fld>
            <a:endParaRPr lang="it-IT"/>
          </a:p>
        </p:txBody>
      </p:sp>
      <p:sp>
        <p:nvSpPr>
          <p:cNvPr id="6" name="Rectangle 8">
            <a:extLst>
              <a:ext uri="{FF2B5EF4-FFF2-40B4-BE49-F238E27FC236}">
                <a16:creationId xmlns:a16="http://schemas.microsoft.com/office/drawing/2014/main" id="{41119231-1CEB-4008-8160-DE8A9B9365F1}"/>
              </a:ext>
            </a:extLst>
          </p:cNvPr>
          <p:cNvSpPr>
            <a:spLocks noGrp="1" noChangeArrowheads="1"/>
          </p:cNvSpPr>
          <p:nvPr>
            <p:ph type="sldNum" idx="12"/>
          </p:nvPr>
        </p:nvSpPr>
        <p:spPr>
          <a:ln/>
        </p:spPr>
        <p:txBody>
          <a:bodyPr/>
          <a:lstStyle>
            <a:lvl1pPr>
              <a:defRPr/>
            </a:lvl1pPr>
          </a:lstStyle>
          <a:p>
            <a:pPr>
              <a:defRPr/>
            </a:pPr>
            <a:fld id="{92D2C6F6-D296-4ED2-8408-0EF8B526D050}" type="slidenum">
              <a:rPr lang="it-IT" altLang="it-IT"/>
              <a:pPr>
                <a:defRPr/>
              </a:pPr>
              <a:t>‹N›</a:t>
            </a:fld>
            <a:endParaRPr lang="it-IT" altLang="it-IT"/>
          </a:p>
        </p:txBody>
      </p:sp>
    </p:spTree>
    <p:extLst>
      <p:ext uri="{BB962C8B-B14F-4D97-AF65-F5344CB8AC3E}">
        <p14:creationId xmlns:p14="http://schemas.microsoft.com/office/powerpoint/2010/main" val="173603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4912" cy="823913"/>
          </a:xfrm>
        </p:spPr>
        <p:txBody>
          <a:bodyPr/>
          <a:lstStyle/>
          <a:p>
            <a:r>
              <a:rPr lang="it-IT"/>
              <a:t>Fare clic per modificare lo stile del titolo</a:t>
            </a:r>
          </a:p>
        </p:txBody>
      </p:sp>
      <p:sp>
        <p:nvSpPr>
          <p:cNvPr id="3" name="Rectangle 7">
            <a:extLst>
              <a:ext uri="{FF2B5EF4-FFF2-40B4-BE49-F238E27FC236}">
                <a16:creationId xmlns:a16="http://schemas.microsoft.com/office/drawing/2014/main" id="{D09CA9FA-C0CF-4BEC-B54F-1224802C76D7}"/>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4" name="Rectangle 6">
            <a:extLst>
              <a:ext uri="{FF2B5EF4-FFF2-40B4-BE49-F238E27FC236}">
                <a16:creationId xmlns:a16="http://schemas.microsoft.com/office/drawing/2014/main" id="{FDB58951-3947-4B5D-89E9-E7D9C3F6CDAC}"/>
              </a:ext>
            </a:extLst>
          </p:cNvPr>
          <p:cNvSpPr>
            <a:spLocks noGrp="1" noChangeArrowheads="1"/>
          </p:cNvSpPr>
          <p:nvPr>
            <p:ph type="dt" idx="11"/>
          </p:nvPr>
        </p:nvSpPr>
        <p:spPr>
          <a:ln/>
        </p:spPr>
        <p:txBody>
          <a:bodyPr/>
          <a:lstStyle>
            <a:lvl1pPr>
              <a:defRPr/>
            </a:lvl1pPr>
          </a:lstStyle>
          <a:p>
            <a:pPr>
              <a:defRPr/>
            </a:pPr>
            <a:fld id="{54C15679-BF1E-4B9E-B7ED-4BC1CD6EEFA3}" type="datetime1">
              <a:rPr lang="it-IT"/>
              <a:pPr>
                <a:defRPr/>
              </a:pPr>
              <a:t>02/10/2024</a:t>
            </a:fld>
            <a:endParaRPr lang="it-IT"/>
          </a:p>
        </p:txBody>
      </p:sp>
      <p:sp>
        <p:nvSpPr>
          <p:cNvPr id="5" name="Rectangle 8">
            <a:extLst>
              <a:ext uri="{FF2B5EF4-FFF2-40B4-BE49-F238E27FC236}">
                <a16:creationId xmlns:a16="http://schemas.microsoft.com/office/drawing/2014/main" id="{0F149E44-69AE-4D7C-8B65-2973ADB3CDFA}"/>
              </a:ext>
            </a:extLst>
          </p:cNvPr>
          <p:cNvSpPr>
            <a:spLocks noGrp="1" noChangeArrowheads="1"/>
          </p:cNvSpPr>
          <p:nvPr>
            <p:ph type="sldNum" idx="12"/>
          </p:nvPr>
        </p:nvSpPr>
        <p:spPr>
          <a:ln/>
        </p:spPr>
        <p:txBody>
          <a:bodyPr/>
          <a:lstStyle>
            <a:lvl1pPr>
              <a:defRPr/>
            </a:lvl1pPr>
          </a:lstStyle>
          <a:p>
            <a:pPr>
              <a:defRPr/>
            </a:pPr>
            <a:fld id="{68342FC0-DABE-4025-AE5C-44946C23FC19}" type="slidenum">
              <a:rPr lang="it-IT" altLang="it-IT"/>
              <a:pPr>
                <a:defRPr/>
              </a:pPr>
              <a:t>‹N›</a:t>
            </a:fld>
            <a:endParaRPr lang="it-IT" altLang="it-IT"/>
          </a:p>
        </p:txBody>
      </p:sp>
    </p:spTree>
    <p:extLst>
      <p:ext uri="{BB962C8B-B14F-4D97-AF65-F5344CB8AC3E}">
        <p14:creationId xmlns:p14="http://schemas.microsoft.com/office/powerpoint/2010/main" val="286371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D4C2C916-59FC-4D51-88A0-BE1E2136B98E}"/>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7719ECE7-D5C3-427D-8F31-BD05CF2F5B0E}"/>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77027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6B5885B9-D25D-47E7-9CA1-201FC84F308C}"/>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4C64096A-4260-420D-A718-34662727CEF5}"/>
              </a:ext>
            </a:extLst>
          </p:cNvPr>
          <p:cNvSpPr>
            <a:spLocks noGrp="1" noChangeArrowheads="1"/>
          </p:cNvSpPr>
          <p:nvPr>
            <p:ph type="dt" idx="11"/>
          </p:nvPr>
        </p:nvSpPr>
        <p:spPr>
          <a:ln/>
        </p:spPr>
        <p:txBody>
          <a:bodyPr/>
          <a:lstStyle>
            <a:lvl1pPr>
              <a:defRPr/>
            </a:lvl1pPr>
          </a:lstStyle>
          <a:p>
            <a:pPr>
              <a:defRPr/>
            </a:pPr>
            <a:fld id="{A4DA9FA2-7127-405A-8D87-F1F95429F9FB}" type="datetime1">
              <a:rPr lang="it-IT"/>
              <a:pPr>
                <a:defRPr/>
              </a:pPr>
              <a:t>02/10/2024</a:t>
            </a:fld>
            <a:endParaRPr lang="it-IT"/>
          </a:p>
        </p:txBody>
      </p:sp>
      <p:sp>
        <p:nvSpPr>
          <p:cNvPr id="6" name="Rectangle 8">
            <a:extLst>
              <a:ext uri="{FF2B5EF4-FFF2-40B4-BE49-F238E27FC236}">
                <a16:creationId xmlns:a16="http://schemas.microsoft.com/office/drawing/2014/main" id="{9B405B26-920C-4086-BF70-1737924A8F08}"/>
              </a:ext>
            </a:extLst>
          </p:cNvPr>
          <p:cNvSpPr>
            <a:spLocks noGrp="1" noChangeArrowheads="1"/>
          </p:cNvSpPr>
          <p:nvPr>
            <p:ph type="sldNum" idx="12"/>
          </p:nvPr>
        </p:nvSpPr>
        <p:spPr>
          <a:ln/>
        </p:spPr>
        <p:txBody>
          <a:bodyPr/>
          <a:lstStyle>
            <a:lvl1pPr>
              <a:defRPr/>
            </a:lvl1pPr>
          </a:lstStyle>
          <a:p>
            <a:pPr>
              <a:defRPr/>
            </a:pPr>
            <a:fld id="{FDA18E1D-D321-4ACD-A0CC-47BE15FE5710}" type="slidenum">
              <a:rPr lang="it-IT" altLang="it-IT"/>
              <a:pPr>
                <a:defRPr/>
              </a:pPr>
              <a:t>‹N›</a:t>
            </a:fld>
            <a:endParaRPr lang="it-IT" altLang="it-IT"/>
          </a:p>
        </p:txBody>
      </p:sp>
    </p:spTree>
    <p:extLst>
      <p:ext uri="{BB962C8B-B14F-4D97-AF65-F5344CB8AC3E}">
        <p14:creationId xmlns:p14="http://schemas.microsoft.com/office/powerpoint/2010/main" val="266838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7">
            <a:extLst>
              <a:ext uri="{FF2B5EF4-FFF2-40B4-BE49-F238E27FC236}">
                <a16:creationId xmlns:a16="http://schemas.microsoft.com/office/drawing/2014/main" id="{D3966475-3918-4D1D-97A5-83A64BD3BCDA}"/>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AA269D1B-E524-4234-9A7F-C9E43D584BB8}"/>
              </a:ext>
            </a:extLst>
          </p:cNvPr>
          <p:cNvSpPr>
            <a:spLocks noGrp="1" noChangeArrowheads="1"/>
          </p:cNvSpPr>
          <p:nvPr>
            <p:ph type="dt" idx="11"/>
          </p:nvPr>
        </p:nvSpPr>
        <p:spPr>
          <a:ln/>
        </p:spPr>
        <p:txBody>
          <a:bodyPr/>
          <a:lstStyle>
            <a:lvl1pPr>
              <a:defRPr/>
            </a:lvl1pPr>
          </a:lstStyle>
          <a:p>
            <a:pPr>
              <a:defRPr/>
            </a:pPr>
            <a:fld id="{8A9F19A8-3DE4-4E22-B135-B00B0BA16803}" type="datetime1">
              <a:rPr lang="it-IT"/>
              <a:pPr>
                <a:defRPr/>
              </a:pPr>
              <a:t>02/10/2024</a:t>
            </a:fld>
            <a:endParaRPr lang="it-IT"/>
          </a:p>
        </p:txBody>
      </p:sp>
      <p:sp>
        <p:nvSpPr>
          <p:cNvPr id="6" name="Rectangle 8">
            <a:extLst>
              <a:ext uri="{FF2B5EF4-FFF2-40B4-BE49-F238E27FC236}">
                <a16:creationId xmlns:a16="http://schemas.microsoft.com/office/drawing/2014/main" id="{13321939-0E43-42C5-8220-2350F3F6318E}"/>
              </a:ext>
            </a:extLst>
          </p:cNvPr>
          <p:cNvSpPr>
            <a:spLocks noGrp="1" noChangeArrowheads="1"/>
          </p:cNvSpPr>
          <p:nvPr>
            <p:ph type="sldNum" idx="12"/>
          </p:nvPr>
        </p:nvSpPr>
        <p:spPr>
          <a:ln/>
        </p:spPr>
        <p:txBody>
          <a:bodyPr/>
          <a:lstStyle>
            <a:lvl1pPr>
              <a:defRPr/>
            </a:lvl1pPr>
          </a:lstStyle>
          <a:p>
            <a:pPr>
              <a:defRPr/>
            </a:pPr>
            <a:fld id="{3295B1A1-403A-4D06-AEF4-AE441F77AE9F}" type="slidenum">
              <a:rPr lang="it-IT" altLang="it-IT"/>
              <a:pPr>
                <a:defRPr/>
              </a:pPr>
              <a:t>‹N›</a:t>
            </a:fld>
            <a:endParaRPr lang="it-IT" altLang="it-IT"/>
          </a:p>
        </p:txBody>
      </p:sp>
    </p:spTree>
    <p:extLst>
      <p:ext uri="{BB962C8B-B14F-4D97-AF65-F5344CB8AC3E}">
        <p14:creationId xmlns:p14="http://schemas.microsoft.com/office/powerpoint/2010/main" val="10933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116013" y="1752600"/>
            <a:ext cx="3700462"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68875" y="1752600"/>
            <a:ext cx="3702050"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7">
            <a:extLst>
              <a:ext uri="{FF2B5EF4-FFF2-40B4-BE49-F238E27FC236}">
                <a16:creationId xmlns:a16="http://schemas.microsoft.com/office/drawing/2014/main" id="{7F18CC77-7B00-4F7E-A0AB-698147D2F7CD}"/>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21B4DF7F-45DF-4E0E-8F11-1C3DA3BF082E}"/>
              </a:ext>
            </a:extLst>
          </p:cNvPr>
          <p:cNvSpPr>
            <a:spLocks noGrp="1" noChangeArrowheads="1"/>
          </p:cNvSpPr>
          <p:nvPr>
            <p:ph type="dt" idx="11"/>
          </p:nvPr>
        </p:nvSpPr>
        <p:spPr>
          <a:ln/>
        </p:spPr>
        <p:txBody>
          <a:bodyPr/>
          <a:lstStyle>
            <a:lvl1pPr>
              <a:defRPr/>
            </a:lvl1pPr>
          </a:lstStyle>
          <a:p>
            <a:pPr>
              <a:defRPr/>
            </a:pPr>
            <a:fld id="{901CE2E0-FD0D-4973-A059-D1408AC5BC05}" type="datetime1">
              <a:rPr lang="it-IT"/>
              <a:pPr>
                <a:defRPr/>
              </a:pPr>
              <a:t>02/10/2024</a:t>
            </a:fld>
            <a:endParaRPr lang="it-IT"/>
          </a:p>
        </p:txBody>
      </p:sp>
      <p:sp>
        <p:nvSpPr>
          <p:cNvPr id="7" name="Rectangle 8">
            <a:extLst>
              <a:ext uri="{FF2B5EF4-FFF2-40B4-BE49-F238E27FC236}">
                <a16:creationId xmlns:a16="http://schemas.microsoft.com/office/drawing/2014/main" id="{B27382D4-B56A-4C8A-B95F-5FE52D495271}"/>
              </a:ext>
            </a:extLst>
          </p:cNvPr>
          <p:cNvSpPr>
            <a:spLocks noGrp="1" noChangeArrowheads="1"/>
          </p:cNvSpPr>
          <p:nvPr>
            <p:ph type="sldNum" idx="12"/>
          </p:nvPr>
        </p:nvSpPr>
        <p:spPr>
          <a:ln/>
        </p:spPr>
        <p:txBody>
          <a:bodyPr/>
          <a:lstStyle>
            <a:lvl1pPr>
              <a:defRPr/>
            </a:lvl1pPr>
          </a:lstStyle>
          <a:p>
            <a:pPr>
              <a:defRPr/>
            </a:pPr>
            <a:fld id="{1B224D17-5C8C-47D0-B914-EA9170BC9BB9}" type="slidenum">
              <a:rPr lang="it-IT" altLang="it-IT"/>
              <a:pPr>
                <a:defRPr/>
              </a:pPr>
              <a:t>‹N›</a:t>
            </a:fld>
            <a:endParaRPr lang="it-IT" altLang="it-IT"/>
          </a:p>
        </p:txBody>
      </p:sp>
    </p:spTree>
    <p:extLst>
      <p:ext uri="{BB962C8B-B14F-4D97-AF65-F5344CB8AC3E}">
        <p14:creationId xmlns:p14="http://schemas.microsoft.com/office/powerpoint/2010/main" val="187984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7">
            <a:extLst>
              <a:ext uri="{FF2B5EF4-FFF2-40B4-BE49-F238E27FC236}">
                <a16:creationId xmlns:a16="http://schemas.microsoft.com/office/drawing/2014/main" id="{6452A67A-F9EB-49F0-89AE-0D86A4C8E42B}"/>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8" name="Rectangle 6">
            <a:extLst>
              <a:ext uri="{FF2B5EF4-FFF2-40B4-BE49-F238E27FC236}">
                <a16:creationId xmlns:a16="http://schemas.microsoft.com/office/drawing/2014/main" id="{0602BA0A-A956-4870-A337-43432C35690E}"/>
              </a:ext>
            </a:extLst>
          </p:cNvPr>
          <p:cNvSpPr>
            <a:spLocks noGrp="1" noChangeArrowheads="1"/>
          </p:cNvSpPr>
          <p:nvPr>
            <p:ph type="dt" idx="11"/>
          </p:nvPr>
        </p:nvSpPr>
        <p:spPr>
          <a:ln/>
        </p:spPr>
        <p:txBody>
          <a:bodyPr/>
          <a:lstStyle>
            <a:lvl1pPr>
              <a:defRPr/>
            </a:lvl1pPr>
          </a:lstStyle>
          <a:p>
            <a:pPr>
              <a:defRPr/>
            </a:pPr>
            <a:fld id="{2E1F8AE2-4213-4CCF-94FC-6F433BE9CD0A}" type="datetime1">
              <a:rPr lang="it-IT"/>
              <a:pPr>
                <a:defRPr/>
              </a:pPr>
              <a:t>02/10/2024</a:t>
            </a:fld>
            <a:endParaRPr lang="it-IT"/>
          </a:p>
        </p:txBody>
      </p:sp>
      <p:sp>
        <p:nvSpPr>
          <p:cNvPr id="9" name="Rectangle 8">
            <a:extLst>
              <a:ext uri="{FF2B5EF4-FFF2-40B4-BE49-F238E27FC236}">
                <a16:creationId xmlns:a16="http://schemas.microsoft.com/office/drawing/2014/main" id="{B4BE1673-FA00-43F7-9EE1-09443410C141}"/>
              </a:ext>
            </a:extLst>
          </p:cNvPr>
          <p:cNvSpPr>
            <a:spLocks noGrp="1" noChangeArrowheads="1"/>
          </p:cNvSpPr>
          <p:nvPr>
            <p:ph type="sldNum" idx="12"/>
          </p:nvPr>
        </p:nvSpPr>
        <p:spPr>
          <a:ln/>
        </p:spPr>
        <p:txBody>
          <a:bodyPr/>
          <a:lstStyle>
            <a:lvl1pPr>
              <a:defRPr/>
            </a:lvl1pPr>
          </a:lstStyle>
          <a:p>
            <a:pPr>
              <a:defRPr/>
            </a:pPr>
            <a:fld id="{95232026-A17C-4245-8168-CFBC1FABACF8}" type="slidenum">
              <a:rPr lang="it-IT" altLang="it-IT"/>
              <a:pPr>
                <a:defRPr/>
              </a:pPr>
              <a:t>‹N›</a:t>
            </a:fld>
            <a:endParaRPr lang="it-IT" altLang="it-IT"/>
          </a:p>
        </p:txBody>
      </p:sp>
    </p:spTree>
    <p:extLst>
      <p:ext uri="{BB962C8B-B14F-4D97-AF65-F5344CB8AC3E}">
        <p14:creationId xmlns:p14="http://schemas.microsoft.com/office/powerpoint/2010/main" val="8984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7">
            <a:extLst>
              <a:ext uri="{FF2B5EF4-FFF2-40B4-BE49-F238E27FC236}">
                <a16:creationId xmlns:a16="http://schemas.microsoft.com/office/drawing/2014/main" id="{FC0CF069-01C4-4C19-A449-4B42F0AE96EF}"/>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4" name="Rectangle 6">
            <a:extLst>
              <a:ext uri="{FF2B5EF4-FFF2-40B4-BE49-F238E27FC236}">
                <a16:creationId xmlns:a16="http://schemas.microsoft.com/office/drawing/2014/main" id="{55968C3C-E7FF-4CBA-B40A-EEDFBA731AC8}"/>
              </a:ext>
            </a:extLst>
          </p:cNvPr>
          <p:cNvSpPr>
            <a:spLocks noGrp="1" noChangeArrowheads="1"/>
          </p:cNvSpPr>
          <p:nvPr>
            <p:ph type="dt" idx="11"/>
          </p:nvPr>
        </p:nvSpPr>
        <p:spPr>
          <a:ln/>
        </p:spPr>
        <p:txBody>
          <a:bodyPr/>
          <a:lstStyle>
            <a:lvl1pPr>
              <a:defRPr/>
            </a:lvl1pPr>
          </a:lstStyle>
          <a:p>
            <a:pPr>
              <a:defRPr/>
            </a:pPr>
            <a:fld id="{823CF6A3-C3D7-4675-B2D3-DDC6390D772E}" type="datetime1">
              <a:rPr lang="it-IT"/>
              <a:pPr>
                <a:defRPr/>
              </a:pPr>
              <a:t>02/10/2024</a:t>
            </a:fld>
            <a:endParaRPr lang="it-IT"/>
          </a:p>
        </p:txBody>
      </p:sp>
      <p:sp>
        <p:nvSpPr>
          <p:cNvPr id="5" name="Rectangle 8">
            <a:extLst>
              <a:ext uri="{FF2B5EF4-FFF2-40B4-BE49-F238E27FC236}">
                <a16:creationId xmlns:a16="http://schemas.microsoft.com/office/drawing/2014/main" id="{978A1B92-C6B4-4E5D-A83D-1A159BD41549}"/>
              </a:ext>
            </a:extLst>
          </p:cNvPr>
          <p:cNvSpPr>
            <a:spLocks noGrp="1" noChangeArrowheads="1"/>
          </p:cNvSpPr>
          <p:nvPr>
            <p:ph type="sldNum" idx="12"/>
          </p:nvPr>
        </p:nvSpPr>
        <p:spPr>
          <a:ln/>
        </p:spPr>
        <p:txBody>
          <a:bodyPr/>
          <a:lstStyle>
            <a:lvl1pPr>
              <a:defRPr/>
            </a:lvl1pPr>
          </a:lstStyle>
          <a:p>
            <a:pPr>
              <a:defRPr/>
            </a:pPr>
            <a:fld id="{86FB8B8B-FA28-4AEF-B3D1-D1B41BD7922A}" type="slidenum">
              <a:rPr lang="it-IT" altLang="it-IT"/>
              <a:pPr>
                <a:defRPr/>
              </a:pPr>
              <a:t>‹N›</a:t>
            </a:fld>
            <a:endParaRPr lang="it-IT" altLang="it-IT"/>
          </a:p>
        </p:txBody>
      </p:sp>
    </p:spTree>
    <p:extLst>
      <p:ext uri="{BB962C8B-B14F-4D97-AF65-F5344CB8AC3E}">
        <p14:creationId xmlns:p14="http://schemas.microsoft.com/office/powerpoint/2010/main" val="102144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C5DE2EE-C84D-4C09-BA95-BB052CD7E4CD}"/>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3" name="Rectangle 6">
            <a:extLst>
              <a:ext uri="{FF2B5EF4-FFF2-40B4-BE49-F238E27FC236}">
                <a16:creationId xmlns:a16="http://schemas.microsoft.com/office/drawing/2014/main" id="{1B1F0441-9924-4F6E-BE22-BED47C0F0921}"/>
              </a:ext>
            </a:extLst>
          </p:cNvPr>
          <p:cNvSpPr>
            <a:spLocks noGrp="1" noChangeArrowheads="1"/>
          </p:cNvSpPr>
          <p:nvPr>
            <p:ph type="dt" idx="11"/>
          </p:nvPr>
        </p:nvSpPr>
        <p:spPr>
          <a:ln/>
        </p:spPr>
        <p:txBody>
          <a:bodyPr/>
          <a:lstStyle>
            <a:lvl1pPr>
              <a:defRPr/>
            </a:lvl1pPr>
          </a:lstStyle>
          <a:p>
            <a:pPr>
              <a:defRPr/>
            </a:pPr>
            <a:fld id="{E79E7E18-342B-49E3-BABD-AD386D7C1068}" type="datetime1">
              <a:rPr lang="it-IT"/>
              <a:pPr>
                <a:defRPr/>
              </a:pPr>
              <a:t>02/10/2024</a:t>
            </a:fld>
            <a:endParaRPr lang="it-IT"/>
          </a:p>
        </p:txBody>
      </p:sp>
      <p:sp>
        <p:nvSpPr>
          <p:cNvPr id="4" name="Rectangle 8">
            <a:extLst>
              <a:ext uri="{FF2B5EF4-FFF2-40B4-BE49-F238E27FC236}">
                <a16:creationId xmlns:a16="http://schemas.microsoft.com/office/drawing/2014/main" id="{F5DF4E41-D78F-485C-8302-C8344CB80AEE}"/>
              </a:ext>
            </a:extLst>
          </p:cNvPr>
          <p:cNvSpPr>
            <a:spLocks noGrp="1" noChangeArrowheads="1"/>
          </p:cNvSpPr>
          <p:nvPr>
            <p:ph type="sldNum" idx="12"/>
          </p:nvPr>
        </p:nvSpPr>
        <p:spPr>
          <a:ln/>
        </p:spPr>
        <p:txBody>
          <a:bodyPr/>
          <a:lstStyle>
            <a:lvl1pPr>
              <a:defRPr/>
            </a:lvl1pPr>
          </a:lstStyle>
          <a:p>
            <a:pPr>
              <a:defRPr/>
            </a:pPr>
            <a:fld id="{1B563FE6-4E3B-4989-8A72-64E9A56C8017}" type="slidenum">
              <a:rPr lang="it-IT" altLang="it-IT"/>
              <a:pPr>
                <a:defRPr/>
              </a:pPr>
              <a:t>‹N›</a:t>
            </a:fld>
            <a:endParaRPr lang="it-IT" altLang="it-IT"/>
          </a:p>
        </p:txBody>
      </p:sp>
    </p:spTree>
    <p:extLst>
      <p:ext uri="{BB962C8B-B14F-4D97-AF65-F5344CB8AC3E}">
        <p14:creationId xmlns:p14="http://schemas.microsoft.com/office/powerpoint/2010/main" val="9408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7">
            <a:extLst>
              <a:ext uri="{FF2B5EF4-FFF2-40B4-BE49-F238E27FC236}">
                <a16:creationId xmlns:a16="http://schemas.microsoft.com/office/drawing/2014/main" id="{3FE71685-A160-4D1A-AF11-81C7D1DCB08A}"/>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89D7FAB2-0FB8-461A-BE06-A113C8834FF3}"/>
              </a:ext>
            </a:extLst>
          </p:cNvPr>
          <p:cNvSpPr>
            <a:spLocks noGrp="1" noChangeArrowheads="1"/>
          </p:cNvSpPr>
          <p:nvPr>
            <p:ph type="dt" idx="11"/>
          </p:nvPr>
        </p:nvSpPr>
        <p:spPr>
          <a:ln/>
        </p:spPr>
        <p:txBody>
          <a:bodyPr/>
          <a:lstStyle>
            <a:lvl1pPr>
              <a:defRPr/>
            </a:lvl1pPr>
          </a:lstStyle>
          <a:p>
            <a:pPr>
              <a:defRPr/>
            </a:pPr>
            <a:fld id="{CC41E130-CD30-45EE-8B04-AD9360DF78B4}" type="datetime1">
              <a:rPr lang="it-IT"/>
              <a:pPr>
                <a:defRPr/>
              </a:pPr>
              <a:t>02/10/2024</a:t>
            </a:fld>
            <a:endParaRPr lang="it-IT"/>
          </a:p>
        </p:txBody>
      </p:sp>
      <p:sp>
        <p:nvSpPr>
          <p:cNvPr id="7" name="Rectangle 8">
            <a:extLst>
              <a:ext uri="{FF2B5EF4-FFF2-40B4-BE49-F238E27FC236}">
                <a16:creationId xmlns:a16="http://schemas.microsoft.com/office/drawing/2014/main" id="{920A69F8-9FAB-455D-B32A-664AB3020F00}"/>
              </a:ext>
            </a:extLst>
          </p:cNvPr>
          <p:cNvSpPr>
            <a:spLocks noGrp="1" noChangeArrowheads="1"/>
          </p:cNvSpPr>
          <p:nvPr>
            <p:ph type="sldNum" idx="12"/>
          </p:nvPr>
        </p:nvSpPr>
        <p:spPr>
          <a:ln/>
        </p:spPr>
        <p:txBody>
          <a:bodyPr/>
          <a:lstStyle>
            <a:lvl1pPr>
              <a:defRPr/>
            </a:lvl1pPr>
          </a:lstStyle>
          <a:p>
            <a:pPr>
              <a:defRPr/>
            </a:pPr>
            <a:fld id="{810B5F3F-A37F-4C57-8D47-EAB7C36195B7}" type="slidenum">
              <a:rPr lang="it-IT" altLang="it-IT"/>
              <a:pPr>
                <a:defRPr/>
              </a:pPr>
              <a:t>‹N›</a:t>
            </a:fld>
            <a:endParaRPr lang="it-IT" altLang="it-IT"/>
          </a:p>
        </p:txBody>
      </p:sp>
    </p:spTree>
    <p:extLst>
      <p:ext uri="{BB962C8B-B14F-4D97-AF65-F5344CB8AC3E}">
        <p14:creationId xmlns:p14="http://schemas.microsoft.com/office/powerpoint/2010/main" val="232323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7">
            <a:extLst>
              <a:ext uri="{FF2B5EF4-FFF2-40B4-BE49-F238E27FC236}">
                <a16:creationId xmlns:a16="http://schemas.microsoft.com/office/drawing/2014/main" id="{F88D144A-0FD4-4F55-B37C-DE88BA6DBE2E}"/>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0C5A6F89-084C-4E96-B69A-4A1FED0322CE}"/>
              </a:ext>
            </a:extLst>
          </p:cNvPr>
          <p:cNvSpPr>
            <a:spLocks noGrp="1" noChangeArrowheads="1"/>
          </p:cNvSpPr>
          <p:nvPr>
            <p:ph type="dt" idx="11"/>
          </p:nvPr>
        </p:nvSpPr>
        <p:spPr>
          <a:ln/>
        </p:spPr>
        <p:txBody>
          <a:bodyPr/>
          <a:lstStyle>
            <a:lvl1pPr>
              <a:defRPr/>
            </a:lvl1pPr>
          </a:lstStyle>
          <a:p>
            <a:pPr>
              <a:defRPr/>
            </a:pPr>
            <a:fld id="{CAF76099-5DAC-49CB-8BFA-CC591922B0E9}" type="datetime1">
              <a:rPr lang="it-IT"/>
              <a:pPr>
                <a:defRPr/>
              </a:pPr>
              <a:t>02/10/2024</a:t>
            </a:fld>
            <a:endParaRPr lang="it-IT"/>
          </a:p>
        </p:txBody>
      </p:sp>
      <p:sp>
        <p:nvSpPr>
          <p:cNvPr id="7" name="Rectangle 8">
            <a:extLst>
              <a:ext uri="{FF2B5EF4-FFF2-40B4-BE49-F238E27FC236}">
                <a16:creationId xmlns:a16="http://schemas.microsoft.com/office/drawing/2014/main" id="{4463AE4B-3ECE-4154-B76A-3847F8512575}"/>
              </a:ext>
            </a:extLst>
          </p:cNvPr>
          <p:cNvSpPr>
            <a:spLocks noGrp="1" noChangeArrowheads="1"/>
          </p:cNvSpPr>
          <p:nvPr>
            <p:ph type="sldNum" idx="12"/>
          </p:nvPr>
        </p:nvSpPr>
        <p:spPr>
          <a:ln/>
        </p:spPr>
        <p:txBody>
          <a:bodyPr/>
          <a:lstStyle>
            <a:lvl1pPr>
              <a:defRPr/>
            </a:lvl1pPr>
          </a:lstStyle>
          <a:p>
            <a:pPr>
              <a:defRPr/>
            </a:pPr>
            <a:fld id="{C4E9C399-31A8-492C-AA20-E6A6376A5FC0}" type="slidenum">
              <a:rPr lang="it-IT" altLang="it-IT"/>
              <a:pPr>
                <a:defRPr/>
              </a:pPr>
              <a:t>‹N›</a:t>
            </a:fld>
            <a:endParaRPr lang="it-IT" altLang="it-IT"/>
          </a:p>
        </p:txBody>
      </p:sp>
    </p:spTree>
    <p:extLst>
      <p:ext uri="{BB962C8B-B14F-4D97-AF65-F5344CB8AC3E}">
        <p14:creationId xmlns:p14="http://schemas.microsoft.com/office/powerpoint/2010/main" val="23801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C345B613-4D7F-4B6D-BDD5-163F78740DC6}"/>
              </a:ext>
            </a:extLst>
          </p:cNvPr>
          <p:cNvGrpSpPr>
            <a:grpSpLocks/>
          </p:cNvGrpSpPr>
          <p:nvPr/>
        </p:nvGrpSpPr>
        <p:grpSpPr bwMode="auto">
          <a:xfrm>
            <a:off x="0" y="6096000"/>
            <a:ext cx="9139238" cy="757238"/>
            <a:chOff x="0" y="3840"/>
            <a:chExt cx="5757" cy="477"/>
          </a:xfrm>
        </p:grpSpPr>
        <p:sp>
          <p:nvSpPr>
            <p:cNvPr id="2" name="Rectangle 2">
              <a:extLst>
                <a:ext uri="{FF2B5EF4-FFF2-40B4-BE49-F238E27FC236}">
                  <a16:creationId xmlns:a16="http://schemas.microsoft.com/office/drawing/2014/main" id="{D0439EFB-E94F-4190-B33E-6A59CCBFF40F}"/>
                </a:ext>
              </a:extLst>
            </p:cNvPr>
            <p:cNvSpPr>
              <a:spLocks noChangeArrowheads="1"/>
            </p:cNvSpPr>
            <p:nvPr/>
          </p:nvSpPr>
          <p:spPr bwMode="auto">
            <a:xfrm>
              <a:off x="0" y="3984"/>
              <a:ext cx="5757" cy="333"/>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1033" name="Rectangle 3">
              <a:extLst>
                <a:ext uri="{FF2B5EF4-FFF2-40B4-BE49-F238E27FC236}">
                  <a16:creationId xmlns:a16="http://schemas.microsoft.com/office/drawing/2014/main" id="{07F1A47E-6061-49C8-8271-7FE6F8D1103E}"/>
                </a:ext>
              </a:extLst>
            </p:cNvPr>
            <p:cNvSpPr>
              <a:spLocks noChangeArrowheads="1"/>
            </p:cNvSpPr>
            <p:nvPr/>
          </p:nvSpPr>
          <p:spPr bwMode="auto">
            <a:xfrm>
              <a:off x="768" y="3840"/>
              <a:ext cx="4989" cy="477"/>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grpSp>
      <p:sp>
        <p:nvSpPr>
          <p:cNvPr id="1027" name="Rectangle 4">
            <a:extLst>
              <a:ext uri="{FF2B5EF4-FFF2-40B4-BE49-F238E27FC236}">
                <a16:creationId xmlns:a16="http://schemas.microsoft.com/office/drawing/2014/main" id="{AF556F5D-67DC-4B8C-AAA3-323FC799EDCA}"/>
              </a:ext>
            </a:extLst>
          </p:cNvPr>
          <p:cNvSpPr>
            <a:spLocks noGrp="1" noChangeArrowheads="1"/>
          </p:cNvSpPr>
          <p:nvPr>
            <p:ph type="title"/>
          </p:nvPr>
        </p:nvSpPr>
        <p:spPr bwMode="auto">
          <a:xfrm>
            <a:off x="1116013" y="409575"/>
            <a:ext cx="75549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 titolo</a:t>
            </a:r>
          </a:p>
        </p:txBody>
      </p:sp>
      <p:sp>
        <p:nvSpPr>
          <p:cNvPr id="1028" name="Rectangle 5">
            <a:extLst>
              <a:ext uri="{FF2B5EF4-FFF2-40B4-BE49-F238E27FC236}">
                <a16:creationId xmlns:a16="http://schemas.microsoft.com/office/drawing/2014/main" id="{A4D69F02-1157-4AF4-8DCA-E1C47C5134AF}"/>
              </a:ext>
            </a:extLst>
          </p:cNvPr>
          <p:cNvSpPr>
            <a:spLocks noGrp="1" noChangeArrowheads="1"/>
          </p:cNvSpPr>
          <p:nvPr>
            <p:ph type="body" idx="1"/>
          </p:nvPr>
        </p:nvSpPr>
        <p:spPr bwMode="auto">
          <a:xfrm>
            <a:off x="1116013" y="1752600"/>
            <a:ext cx="7554912"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31" name="Rectangle 7">
            <a:extLst>
              <a:ext uri="{FF2B5EF4-FFF2-40B4-BE49-F238E27FC236}">
                <a16:creationId xmlns:a16="http://schemas.microsoft.com/office/drawing/2014/main" id="{0D4A3C4B-2834-429A-99D5-1BD733BA7F67}"/>
              </a:ext>
            </a:extLst>
          </p:cNvPr>
          <p:cNvSpPr>
            <a:spLocks noGrp="1" noChangeArrowheads="1"/>
          </p:cNvSpPr>
          <p:nvPr>
            <p:ph type="ftr"/>
          </p:nvPr>
        </p:nvSpPr>
        <p:spPr bwMode="auto">
          <a:xfrm>
            <a:off x="1258888" y="6283325"/>
            <a:ext cx="5041900"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a:latin typeface="Arial" charset="0"/>
                <a:ea typeface="ＭＳ Ｐゴシック" pitchFamily="34" charset="-128"/>
                <a:cs typeface="+mn-cs"/>
              </a:defRPr>
            </a:lvl1pPr>
          </a:lstStyle>
          <a:p>
            <a:pPr>
              <a:defRPr/>
            </a:pPr>
            <a:r>
              <a:rPr lang="it-IT"/>
              <a:t>Fabio Sciubba, PhD        La Sapienza, Roma</a:t>
            </a:r>
          </a:p>
        </p:txBody>
      </p:sp>
      <p:sp>
        <p:nvSpPr>
          <p:cNvPr id="1030" name="Rectangle 6">
            <a:extLst>
              <a:ext uri="{FF2B5EF4-FFF2-40B4-BE49-F238E27FC236}">
                <a16:creationId xmlns:a16="http://schemas.microsoft.com/office/drawing/2014/main" id="{8FD16AD8-FD42-4A2B-9457-5650397D2264}"/>
              </a:ext>
            </a:extLst>
          </p:cNvPr>
          <p:cNvSpPr>
            <a:spLocks noGrp="1" noChangeArrowheads="1"/>
          </p:cNvSpPr>
          <p:nvPr>
            <p:ph type="dt"/>
          </p:nvPr>
        </p:nvSpPr>
        <p:spPr bwMode="auto">
          <a:xfrm>
            <a:off x="6416675" y="6283325"/>
            <a:ext cx="1900238"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defRPr sz="1800">
                <a:latin typeface="Arial" pitchFamily="34" charset="0"/>
                <a:ea typeface="ＭＳ Ｐゴシック" charset="-128"/>
              </a:defRPr>
            </a:lvl1pPr>
          </a:lstStyle>
          <a:p>
            <a:pPr>
              <a:defRPr/>
            </a:pPr>
            <a:fld id="{343EE87F-C107-47D7-B9AA-04840080FC3B}" type="datetime1">
              <a:rPr lang="it-IT"/>
              <a:pPr>
                <a:defRPr/>
              </a:pPr>
              <a:t>02/10/2024</a:t>
            </a:fld>
            <a:endParaRPr lang="it-IT"/>
          </a:p>
        </p:txBody>
      </p:sp>
      <p:sp>
        <p:nvSpPr>
          <p:cNvPr id="1032" name="Rectangle 8">
            <a:extLst>
              <a:ext uri="{FF2B5EF4-FFF2-40B4-BE49-F238E27FC236}">
                <a16:creationId xmlns:a16="http://schemas.microsoft.com/office/drawing/2014/main" id="{6EBD005D-C31C-4006-90B1-8999CAC53E43}"/>
              </a:ext>
            </a:extLst>
          </p:cNvPr>
          <p:cNvSpPr>
            <a:spLocks noGrp="1" noChangeArrowheads="1"/>
          </p:cNvSpPr>
          <p:nvPr>
            <p:ph type="sldNum"/>
          </p:nvPr>
        </p:nvSpPr>
        <p:spPr bwMode="auto">
          <a:xfrm>
            <a:off x="8426450" y="6292850"/>
            <a:ext cx="5381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SzPct val="100000"/>
              <a:defRPr sz="1800"/>
            </a:lvl1pPr>
          </a:lstStyle>
          <a:p>
            <a:pPr>
              <a:defRPr/>
            </a:pPr>
            <a:fld id="{D0A89394-4767-4A0C-84C7-9C14FAAD862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mj-lt"/>
          <a:ea typeface="+mj-ea"/>
          <a:cs typeface="ＭＳ Ｐゴシック" charset="0"/>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5pPr>
      <a:lvl6pPr marL="25146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ＭＳ Ｐゴシック"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6043415-D199-4C15-A656-B43C5A3D6912}"/>
              </a:ext>
            </a:extLst>
          </p:cNvPr>
          <p:cNvSpPr>
            <a:spLocks noChangeArrowheads="1"/>
          </p:cNvSpPr>
          <p:nvPr/>
        </p:nvSpPr>
        <p:spPr bwMode="auto">
          <a:xfrm>
            <a:off x="0" y="0"/>
            <a:ext cx="9144000" cy="3429000"/>
          </a:xfrm>
          <a:prstGeom prst="rect">
            <a:avLst/>
          </a:pr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pic>
        <p:nvPicPr>
          <p:cNvPr id="4099" name="Picture 4">
            <a:extLst>
              <a:ext uri="{FF2B5EF4-FFF2-40B4-BE49-F238E27FC236}">
                <a16:creationId xmlns:a16="http://schemas.microsoft.com/office/drawing/2014/main" id="{B323D055-E7AB-42E1-81BD-6F0F4C842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9144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0" name="Picture 7">
            <a:extLst>
              <a:ext uri="{FF2B5EF4-FFF2-40B4-BE49-F238E27FC236}">
                <a16:creationId xmlns:a16="http://schemas.microsoft.com/office/drawing/2014/main" id="{065E0552-8582-4C37-8527-14EAEB82A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1" name="Text Box 9">
            <a:extLst>
              <a:ext uri="{FF2B5EF4-FFF2-40B4-BE49-F238E27FC236}">
                <a16:creationId xmlns:a16="http://schemas.microsoft.com/office/drawing/2014/main" id="{19F695BA-3F6D-45C3-AA84-BDA78F4073D1}"/>
              </a:ext>
            </a:extLst>
          </p:cNvPr>
          <p:cNvSpPr txBox="1">
            <a:spLocks noChangeArrowheads="1"/>
          </p:cNvSpPr>
          <p:nvPr/>
        </p:nvSpPr>
        <p:spPr bwMode="auto">
          <a:xfrm>
            <a:off x="881063" y="1341438"/>
            <a:ext cx="76517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algn="ctr">
              <a:buSzPct val="100000"/>
            </a:pPr>
            <a:r>
              <a:rPr lang="it-IT" altLang="it-IT" sz="8000" baseline="30000" dirty="0"/>
              <a:t>Biologia Farmaceutica</a:t>
            </a:r>
            <a:endParaRPr lang="it-IT" altLang="it-IT" sz="8000" dirty="0"/>
          </a:p>
          <a:p>
            <a:pPr algn="ctr">
              <a:buSzPct val="100000"/>
            </a:pPr>
            <a:r>
              <a:rPr lang="it-IT" altLang="it-IT" dirty="0"/>
              <a:t> Prof. Fabio Sciubba</a:t>
            </a:r>
            <a:endParaRPr lang="it-IT" altLang="it-IT"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7B7429D3-573B-4A88-9E34-E9AF9C9E6978}"/>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t="41258" r="10332" b="12013"/>
          <a:stretch/>
        </p:blipFill>
        <p:spPr>
          <a:xfrm>
            <a:off x="5602387" y="1087310"/>
            <a:ext cx="3506117" cy="4970867"/>
          </a:xfrm>
        </p:spPr>
      </p:pic>
      <p:pic>
        <p:nvPicPr>
          <p:cNvPr id="3" name="Segnaposto contenuto 2">
            <a:extLst>
              <a:ext uri="{FF2B5EF4-FFF2-40B4-BE49-F238E27FC236}">
                <a16:creationId xmlns:a16="http://schemas.microsoft.com/office/drawing/2014/main" id="{249EA582-A3AD-4A90-A3BD-BDC223951A4E}"/>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7DE8CF3D-9D74-4CA0-A794-35DC7D6E7515}"/>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
        <p:nvSpPr>
          <p:cNvPr id="6" name="CasellaDiTesto 1">
            <a:extLst>
              <a:ext uri="{FF2B5EF4-FFF2-40B4-BE49-F238E27FC236}">
                <a16:creationId xmlns:a16="http://schemas.microsoft.com/office/drawing/2014/main" id="{C2C15A43-51F5-43AA-80FA-D1D31D73C27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2" name="CasellaDiTesto 1">
            <a:extLst>
              <a:ext uri="{FF2B5EF4-FFF2-40B4-BE49-F238E27FC236}">
                <a16:creationId xmlns:a16="http://schemas.microsoft.com/office/drawing/2014/main" id="{599915C8-7504-4B3D-8A10-5F6793869B86}"/>
              </a:ext>
            </a:extLst>
          </p:cNvPr>
          <p:cNvSpPr txBox="1"/>
          <p:nvPr/>
        </p:nvSpPr>
        <p:spPr>
          <a:xfrm>
            <a:off x="179511" y="1196752"/>
            <a:ext cx="5422875" cy="4524315"/>
          </a:xfrm>
          <a:prstGeom prst="rect">
            <a:avLst/>
          </a:prstGeom>
          <a:noFill/>
        </p:spPr>
        <p:txBody>
          <a:bodyPr wrap="square" rtlCol="0">
            <a:spAutoFit/>
          </a:bodyPr>
          <a:lstStyle/>
          <a:p>
            <a:pPr algn="just"/>
            <a:r>
              <a:rPr lang="it-IT" sz="1800" b="1" dirty="0">
                <a:solidFill>
                  <a:schemeClr val="tx1"/>
                </a:solidFill>
              </a:rPr>
              <a:t>Flagelli</a:t>
            </a:r>
            <a:r>
              <a:rPr lang="it-IT" sz="1800" dirty="0">
                <a:solidFill>
                  <a:schemeClr val="tx1"/>
                </a:solidFill>
              </a:rPr>
              <a:t> permettono ai batteri di spostarsi nei mezzi fluidi. </a:t>
            </a:r>
          </a:p>
          <a:p>
            <a:pPr algn="just"/>
            <a:endParaRPr lang="it-IT" sz="1800" dirty="0">
              <a:solidFill>
                <a:schemeClr val="tx1"/>
              </a:solidFill>
            </a:endParaRPr>
          </a:p>
          <a:p>
            <a:pPr algn="just"/>
            <a:r>
              <a:rPr lang="it-IT" sz="1800" dirty="0">
                <a:solidFill>
                  <a:schemeClr val="tx1"/>
                </a:solidFill>
              </a:rPr>
              <a:t>La loro struttura è differente da quella degli eucarioti in quanto non è costituito dai microtubuli, ma il </a:t>
            </a:r>
            <a:r>
              <a:rPr lang="it-IT" sz="1800" b="1" dirty="0">
                <a:solidFill>
                  <a:schemeClr val="tx1"/>
                </a:solidFill>
              </a:rPr>
              <a:t>filamento</a:t>
            </a:r>
            <a:r>
              <a:rPr lang="it-IT" sz="1800" dirty="0">
                <a:solidFill>
                  <a:schemeClr val="tx1"/>
                </a:solidFill>
              </a:rPr>
              <a:t> è </a:t>
            </a:r>
            <a:r>
              <a:rPr lang="it-IT" sz="1800" b="1" dirty="0">
                <a:solidFill>
                  <a:schemeClr val="tx1"/>
                </a:solidFill>
              </a:rPr>
              <a:t>ancorato</a:t>
            </a:r>
            <a:r>
              <a:rPr lang="it-IT" sz="1800" dirty="0">
                <a:solidFill>
                  <a:schemeClr val="tx1"/>
                </a:solidFill>
              </a:rPr>
              <a:t> al batterio da un </a:t>
            </a:r>
            <a:r>
              <a:rPr lang="it-IT" sz="1800" b="1" dirty="0">
                <a:solidFill>
                  <a:schemeClr val="tx1"/>
                </a:solidFill>
              </a:rPr>
              <a:t>uncino</a:t>
            </a:r>
            <a:r>
              <a:rPr lang="it-IT" sz="1800" dirty="0">
                <a:solidFill>
                  <a:schemeClr val="tx1"/>
                </a:solidFill>
              </a:rPr>
              <a:t> che si innesta su un </a:t>
            </a:r>
            <a:r>
              <a:rPr lang="it-IT" sz="1800" b="1" dirty="0">
                <a:solidFill>
                  <a:schemeClr val="tx1"/>
                </a:solidFill>
              </a:rPr>
              <a:t>corpo basale </a:t>
            </a:r>
            <a:r>
              <a:rPr lang="it-IT" sz="1800" dirty="0">
                <a:solidFill>
                  <a:schemeClr val="tx1"/>
                </a:solidFill>
              </a:rPr>
              <a:t>che attraversa la capsula e si ancora grazie ad </a:t>
            </a:r>
            <a:r>
              <a:rPr lang="it-IT" sz="1800" b="1" dirty="0">
                <a:solidFill>
                  <a:schemeClr val="tx1"/>
                </a:solidFill>
              </a:rPr>
              <a:t>anelli proteici alla parete ed alla membrana cellulari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Il </a:t>
            </a:r>
            <a:r>
              <a:rPr lang="it-IT" sz="1800" b="1" dirty="0">
                <a:solidFill>
                  <a:schemeClr val="tx1"/>
                </a:solidFill>
              </a:rPr>
              <a:t>corpo basale </a:t>
            </a:r>
            <a:r>
              <a:rPr lang="it-IT" sz="1800" dirty="0">
                <a:solidFill>
                  <a:schemeClr val="tx1"/>
                </a:solidFill>
              </a:rPr>
              <a:t>funge da motore, usando </a:t>
            </a:r>
            <a:r>
              <a:rPr lang="it-IT" sz="1800" b="1" dirty="0">
                <a:solidFill>
                  <a:schemeClr val="tx1"/>
                </a:solidFill>
              </a:rPr>
              <a:t>ATP</a:t>
            </a:r>
            <a:r>
              <a:rPr lang="it-IT" sz="1800" dirty="0">
                <a:solidFill>
                  <a:schemeClr val="tx1"/>
                </a:solidFill>
              </a:rPr>
              <a:t> per </a:t>
            </a:r>
            <a:r>
              <a:rPr lang="it-IT" sz="1800" b="1" dirty="0">
                <a:solidFill>
                  <a:schemeClr val="tx1"/>
                </a:solidFill>
              </a:rPr>
              <a:t>pompare protoni all’esterno</a:t>
            </a:r>
            <a:r>
              <a:rPr lang="it-IT" sz="1800" dirty="0">
                <a:solidFill>
                  <a:schemeClr val="tx1"/>
                </a:solidFill>
              </a:rPr>
              <a:t>, facendo ruotare il </a:t>
            </a:r>
            <a:r>
              <a:rPr lang="it-IT" sz="1800" b="1" dirty="0">
                <a:solidFill>
                  <a:schemeClr val="tx1"/>
                </a:solidFill>
              </a:rPr>
              <a:t>flagello come una elica</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Gli archeobatteri possiedono un </a:t>
            </a:r>
            <a:r>
              <a:rPr lang="it-IT" sz="1800" i="1" dirty="0" err="1">
                <a:solidFill>
                  <a:schemeClr val="tx1"/>
                </a:solidFill>
              </a:rPr>
              <a:t>archaellum</a:t>
            </a:r>
            <a:r>
              <a:rPr lang="it-IT" sz="1800" dirty="0">
                <a:solidFill>
                  <a:schemeClr val="tx1"/>
                </a:solidFill>
              </a:rPr>
              <a:t>, più semplice e sottile del flagello batterico.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E8CF3D-9D74-4CA0-A794-35DC7D6E7515}"/>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
        <p:nvSpPr>
          <p:cNvPr id="6" name="CasellaDiTesto 1">
            <a:extLst>
              <a:ext uri="{FF2B5EF4-FFF2-40B4-BE49-F238E27FC236}">
                <a16:creationId xmlns:a16="http://schemas.microsoft.com/office/drawing/2014/main" id="{C2C15A43-51F5-43AA-80FA-D1D31D73C27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2" name="CasellaDiTesto 1">
            <a:extLst>
              <a:ext uri="{FF2B5EF4-FFF2-40B4-BE49-F238E27FC236}">
                <a16:creationId xmlns:a16="http://schemas.microsoft.com/office/drawing/2014/main" id="{599915C8-7504-4B3D-8A10-5F6793869B86}"/>
              </a:ext>
            </a:extLst>
          </p:cNvPr>
          <p:cNvSpPr txBox="1"/>
          <p:nvPr/>
        </p:nvSpPr>
        <p:spPr>
          <a:xfrm>
            <a:off x="179511" y="1196752"/>
            <a:ext cx="8712969" cy="3139321"/>
          </a:xfrm>
          <a:prstGeom prst="rect">
            <a:avLst/>
          </a:prstGeom>
          <a:noFill/>
        </p:spPr>
        <p:txBody>
          <a:bodyPr wrap="square" rtlCol="0">
            <a:spAutoFit/>
          </a:bodyPr>
          <a:lstStyle/>
          <a:p>
            <a:pPr algn="just"/>
            <a:r>
              <a:rPr lang="it-IT" sz="1800" dirty="0">
                <a:solidFill>
                  <a:schemeClr val="tx1"/>
                </a:solidFill>
              </a:rPr>
              <a:t>I flagelli possono anche essere usati per facilitare l’adesione a superfici e partecipare alla formazione di biofilm.</a:t>
            </a:r>
          </a:p>
          <a:p>
            <a:pPr algn="just"/>
            <a:endParaRPr lang="it-IT" sz="1800" dirty="0">
              <a:solidFill>
                <a:schemeClr val="tx1"/>
              </a:solidFill>
            </a:endParaRPr>
          </a:p>
          <a:p>
            <a:pPr algn="just"/>
            <a:r>
              <a:rPr lang="it-IT" sz="1800" dirty="0">
                <a:solidFill>
                  <a:schemeClr val="tx1"/>
                </a:solidFill>
              </a:rPr>
              <a:t>Negli </a:t>
            </a:r>
            <a:r>
              <a:rPr lang="it-IT" sz="1800" b="1" dirty="0" err="1">
                <a:solidFill>
                  <a:schemeClr val="tx1"/>
                </a:solidFill>
              </a:rPr>
              <a:t>Archaea</a:t>
            </a:r>
            <a:r>
              <a:rPr lang="it-IT" sz="1800" dirty="0">
                <a:solidFill>
                  <a:schemeClr val="tx1"/>
                </a:solidFill>
              </a:rPr>
              <a:t> sono stati individuati </a:t>
            </a:r>
            <a:r>
              <a:rPr lang="it-IT" sz="1800" b="1" dirty="0">
                <a:solidFill>
                  <a:schemeClr val="tx1"/>
                </a:solidFill>
              </a:rPr>
              <a:t>strutture intracellulari </a:t>
            </a:r>
            <a:r>
              <a:rPr lang="it-IT" sz="1800" dirty="0">
                <a:solidFill>
                  <a:schemeClr val="tx1"/>
                </a:solidFill>
              </a:rPr>
              <a:t>antesignane del citoscheletro che sono le </a:t>
            </a:r>
            <a:r>
              <a:rPr lang="it-IT" sz="1800" b="1" i="1" dirty="0">
                <a:solidFill>
                  <a:schemeClr val="tx1"/>
                </a:solidFill>
              </a:rPr>
              <a:t>cannule</a:t>
            </a:r>
            <a:r>
              <a:rPr lang="it-IT" sz="1800" b="1" dirty="0">
                <a:solidFill>
                  <a:schemeClr val="tx1"/>
                </a:solidFill>
              </a:rPr>
              <a:t> e </a:t>
            </a:r>
            <a:r>
              <a:rPr lang="it-IT" sz="1800" b="1" i="1" dirty="0" err="1">
                <a:solidFill>
                  <a:schemeClr val="tx1"/>
                </a:solidFill>
              </a:rPr>
              <a:t>hami</a:t>
            </a:r>
            <a:r>
              <a:rPr lang="it-IT" sz="1800" dirty="0">
                <a:solidFill>
                  <a:schemeClr val="tx1"/>
                </a:solidFill>
              </a:rPr>
              <a:t>. Le </a:t>
            </a:r>
            <a:r>
              <a:rPr lang="it-IT" sz="1800" b="1" dirty="0">
                <a:solidFill>
                  <a:schemeClr val="tx1"/>
                </a:solidFill>
              </a:rPr>
              <a:t>cannule</a:t>
            </a:r>
            <a:r>
              <a:rPr lang="it-IT" sz="1800" dirty="0">
                <a:solidFill>
                  <a:schemeClr val="tx1"/>
                </a:solidFill>
              </a:rPr>
              <a:t> sono </a:t>
            </a:r>
            <a:r>
              <a:rPr lang="it-IT" sz="1800" b="1" dirty="0">
                <a:solidFill>
                  <a:schemeClr val="tx1"/>
                </a:solidFill>
              </a:rPr>
              <a:t>tubi glicoproteici cavi </a:t>
            </a:r>
            <a:r>
              <a:rPr lang="it-IT" sz="1800" dirty="0">
                <a:solidFill>
                  <a:schemeClr val="tx1"/>
                </a:solidFill>
              </a:rPr>
              <a:t>che si estendono per l’intero volume dell’archeobatterio, mentre gli </a:t>
            </a:r>
            <a:r>
              <a:rPr lang="it-IT" sz="1800" b="1" dirty="0" err="1">
                <a:solidFill>
                  <a:schemeClr val="tx1"/>
                </a:solidFill>
              </a:rPr>
              <a:t>hami</a:t>
            </a:r>
            <a:r>
              <a:rPr lang="it-IT" sz="1800" dirty="0">
                <a:solidFill>
                  <a:schemeClr val="tx1"/>
                </a:solidFill>
              </a:rPr>
              <a:t> sono </a:t>
            </a:r>
            <a:r>
              <a:rPr lang="it-IT" sz="1800" b="1" dirty="0">
                <a:solidFill>
                  <a:schemeClr val="tx1"/>
                </a:solidFill>
              </a:rPr>
              <a:t>strutture elicoidali con un uncino </a:t>
            </a:r>
            <a:r>
              <a:rPr lang="it-IT" sz="1800" dirty="0">
                <a:solidFill>
                  <a:schemeClr val="tx1"/>
                </a:solidFill>
              </a:rPr>
              <a:t>che permette di ancorarsi anche a superfici ad alta temperatura.</a:t>
            </a:r>
          </a:p>
          <a:p>
            <a:pPr algn="just"/>
            <a:endParaRPr lang="it-IT" sz="1800" dirty="0">
              <a:solidFill>
                <a:schemeClr val="tx1"/>
              </a:solidFill>
            </a:endParaRPr>
          </a:p>
          <a:p>
            <a:pPr algn="just"/>
            <a:r>
              <a:rPr lang="it-IT" sz="1800" dirty="0">
                <a:solidFill>
                  <a:schemeClr val="tx1"/>
                </a:solidFill>
              </a:rPr>
              <a:t>In molte specie la </a:t>
            </a:r>
            <a:r>
              <a:rPr lang="it-IT" sz="1800" b="1" dirty="0">
                <a:solidFill>
                  <a:schemeClr val="tx1"/>
                </a:solidFill>
              </a:rPr>
              <a:t>direzione del moto </a:t>
            </a:r>
            <a:r>
              <a:rPr lang="it-IT" sz="1800" dirty="0">
                <a:solidFill>
                  <a:schemeClr val="tx1"/>
                </a:solidFill>
              </a:rPr>
              <a:t>avviene in seguito alla </a:t>
            </a:r>
            <a:r>
              <a:rPr lang="it-IT" sz="1800" b="1" dirty="0">
                <a:solidFill>
                  <a:schemeClr val="tx1"/>
                </a:solidFill>
              </a:rPr>
              <a:t>risposta ad agenti chimici </a:t>
            </a:r>
            <a:r>
              <a:rPr lang="it-IT" sz="1800" dirty="0">
                <a:solidFill>
                  <a:schemeClr val="tx1"/>
                </a:solidFill>
              </a:rPr>
              <a:t>(</a:t>
            </a:r>
            <a:r>
              <a:rPr lang="it-IT" sz="1800" b="1" i="1" dirty="0">
                <a:solidFill>
                  <a:schemeClr val="tx1"/>
                </a:solidFill>
              </a:rPr>
              <a:t>chemiotassi</a:t>
            </a:r>
            <a:r>
              <a:rPr lang="it-IT" sz="1800" dirty="0">
                <a:solidFill>
                  <a:schemeClr val="tx1"/>
                </a:solidFill>
              </a:rPr>
              <a:t>) o in risposta a </a:t>
            </a:r>
            <a:r>
              <a:rPr lang="it-IT" sz="1800" b="1" dirty="0">
                <a:solidFill>
                  <a:schemeClr val="tx1"/>
                </a:solidFill>
              </a:rPr>
              <a:t>stimoli luminosi </a:t>
            </a:r>
            <a:r>
              <a:rPr lang="it-IT" sz="1800" dirty="0">
                <a:solidFill>
                  <a:schemeClr val="tx1"/>
                </a:solidFill>
              </a:rPr>
              <a:t>(</a:t>
            </a:r>
            <a:r>
              <a:rPr lang="it-IT" sz="1800" b="1" i="1" dirty="0">
                <a:solidFill>
                  <a:schemeClr val="tx1"/>
                </a:solidFill>
              </a:rPr>
              <a:t>fototassi</a:t>
            </a:r>
            <a:r>
              <a:rPr lang="it-IT" sz="1800" dirty="0">
                <a:solidFill>
                  <a:schemeClr val="tx1"/>
                </a:solidFill>
              </a:rPr>
              <a:t>).</a:t>
            </a:r>
          </a:p>
        </p:txBody>
      </p:sp>
    </p:spTree>
    <p:extLst>
      <p:ext uri="{BB962C8B-B14F-4D97-AF65-F5344CB8AC3E}">
        <p14:creationId xmlns:p14="http://schemas.microsoft.com/office/powerpoint/2010/main" val="371810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E8CF3D-9D74-4CA0-A794-35DC7D6E7515}"/>
              </a:ext>
            </a:extLst>
          </p:cNvPr>
          <p:cNvSpPr txBox="1"/>
          <p:nvPr/>
        </p:nvSpPr>
        <p:spPr>
          <a:xfrm>
            <a:off x="3952279" y="692696"/>
            <a:ext cx="1239442" cy="307777"/>
          </a:xfrm>
          <a:prstGeom prst="rect">
            <a:avLst/>
          </a:prstGeom>
          <a:noFill/>
        </p:spPr>
        <p:txBody>
          <a:bodyPr wrap="none" rtlCol="0">
            <a:spAutoFit/>
          </a:bodyPr>
          <a:lstStyle/>
          <a:p>
            <a:r>
              <a:rPr lang="it-IT" sz="1400" dirty="0">
                <a:solidFill>
                  <a:schemeClr val="tx1"/>
                </a:solidFill>
              </a:rPr>
              <a:t>Riproduzione</a:t>
            </a:r>
          </a:p>
        </p:txBody>
      </p:sp>
      <p:sp>
        <p:nvSpPr>
          <p:cNvPr id="6" name="CasellaDiTesto 1">
            <a:extLst>
              <a:ext uri="{FF2B5EF4-FFF2-40B4-BE49-F238E27FC236}">
                <a16:creationId xmlns:a16="http://schemas.microsoft.com/office/drawing/2014/main" id="{C2C15A43-51F5-43AA-80FA-D1D31D73C27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2" name="CasellaDiTesto 1">
            <a:extLst>
              <a:ext uri="{FF2B5EF4-FFF2-40B4-BE49-F238E27FC236}">
                <a16:creationId xmlns:a16="http://schemas.microsoft.com/office/drawing/2014/main" id="{599915C8-7504-4B3D-8A10-5F6793869B86}"/>
              </a:ext>
            </a:extLst>
          </p:cNvPr>
          <p:cNvSpPr txBox="1"/>
          <p:nvPr/>
        </p:nvSpPr>
        <p:spPr>
          <a:xfrm>
            <a:off x="179511" y="1196752"/>
            <a:ext cx="8712969" cy="3139321"/>
          </a:xfrm>
          <a:prstGeom prst="rect">
            <a:avLst/>
          </a:prstGeom>
          <a:noFill/>
        </p:spPr>
        <p:txBody>
          <a:bodyPr wrap="square" rtlCol="0">
            <a:spAutoFit/>
          </a:bodyPr>
          <a:lstStyle/>
          <a:p>
            <a:pPr algn="just"/>
            <a:r>
              <a:rPr lang="it-IT" sz="1800" dirty="0">
                <a:solidFill>
                  <a:schemeClr val="tx1"/>
                </a:solidFill>
              </a:rPr>
              <a:t>Il </a:t>
            </a:r>
            <a:r>
              <a:rPr lang="it-IT" sz="1800" b="1" dirty="0">
                <a:solidFill>
                  <a:schemeClr val="tx1"/>
                </a:solidFill>
              </a:rPr>
              <a:t>materiale genetico dei procarioti</a:t>
            </a:r>
            <a:r>
              <a:rPr lang="it-IT" sz="1800" dirty="0">
                <a:solidFill>
                  <a:schemeClr val="tx1"/>
                </a:solidFill>
              </a:rPr>
              <a:t>, a differenza di quello degli eucarioti, presenta </a:t>
            </a:r>
            <a:r>
              <a:rPr lang="it-IT" sz="1800" b="1" dirty="0">
                <a:solidFill>
                  <a:schemeClr val="tx1"/>
                </a:solidFill>
              </a:rPr>
              <a:t>poche proteine associate </a:t>
            </a:r>
            <a:r>
              <a:rPr lang="it-IT" sz="1800" dirty="0">
                <a:solidFill>
                  <a:schemeClr val="tx1"/>
                </a:solidFill>
              </a:rPr>
              <a:t>e spesso, in aggiunta al DNA genomico, </a:t>
            </a:r>
            <a:r>
              <a:rPr lang="it-IT" sz="1800" b="1" dirty="0">
                <a:solidFill>
                  <a:schemeClr val="tx1"/>
                </a:solidFill>
              </a:rPr>
              <a:t>presenta dei plasmidi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Nei </a:t>
            </a:r>
            <a:r>
              <a:rPr lang="it-IT" sz="1800" b="1" dirty="0">
                <a:solidFill>
                  <a:schemeClr val="tx1"/>
                </a:solidFill>
              </a:rPr>
              <a:t>plasmidi</a:t>
            </a:r>
            <a:r>
              <a:rPr lang="it-IT" sz="1800" dirty="0">
                <a:solidFill>
                  <a:schemeClr val="tx1"/>
                </a:solidFill>
              </a:rPr>
              <a:t> sono codificati </a:t>
            </a:r>
            <a:r>
              <a:rPr lang="it-IT" sz="1800" b="1" dirty="0">
                <a:solidFill>
                  <a:schemeClr val="tx1"/>
                </a:solidFill>
              </a:rPr>
              <a:t>enzimi catabolici</a:t>
            </a:r>
            <a:r>
              <a:rPr lang="it-IT" sz="1800" dirty="0">
                <a:solidFill>
                  <a:schemeClr val="tx1"/>
                </a:solidFill>
              </a:rPr>
              <a:t>, per lo </a:t>
            </a:r>
            <a:r>
              <a:rPr lang="it-IT" sz="1800" b="1" dirty="0">
                <a:solidFill>
                  <a:schemeClr val="tx1"/>
                </a:solidFill>
              </a:rPr>
              <a:t>scambio genetico </a:t>
            </a:r>
            <a:r>
              <a:rPr lang="it-IT" sz="1800" dirty="0">
                <a:solidFill>
                  <a:schemeClr val="tx1"/>
                </a:solidFill>
              </a:rPr>
              <a:t>e per la </a:t>
            </a:r>
            <a:r>
              <a:rPr lang="it-IT" sz="1800" b="1" dirty="0">
                <a:solidFill>
                  <a:schemeClr val="tx1"/>
                </a:solidFill>
              </a:rPr>
              <a:t>resistenza agli antibiotici</a:t>
            </a:r>
            <a:r>
              <a:rPr lang="it-IT" sz="1800" dirty="0">
                <a:solidFill>
                  <a:schemeClr val="tx1"/>
                </a:solidFill>
              </a:rPr>
              <a:t>. I plasmidi possono o integrarsi col DNA genetico o riprodursi indipendentemente da questo.</a:t>
            </a:r>
          </a:p>
          <a:p>
            <a:pPr algn="just"/>
            <a:endParaRPr lang="it-IT" sz="1800" dirty="0">
              <a:solidFill>
                <a:schemeClr val="tx1"/>
              </a:solidFill>
            </a:endParaRPr>
          </a:p>
          <a:p>
            <a:pPr algn="just"/>
            <a:r>
              <a:rPr lang="it-IT" sz="1800" dirty="0">
                <a:solidFill>
                  <a:schemeClr val="tx1"/>
                </a:solidFill>
              </a:rPr>
              <a:t>I procarioti si </a:t>
            </a:r>
            <a:r>
              <a:rPr lang="it-IT" sz="1800" b="1" dirty="0">
                <a:solidFill>
                  <a:schemeClr val="tx1"/>
                </a:solidFill>
              </a:rPr>
              <a:t>riproducono asessualmente per scissione binaria</a:t>
            </a:r>
            <a:r>
              <a:rPr lang="it-IT" sz="1800" dirty="0">
                <a:solidFill>
                  <a:schemeClr val="tx1"/>
                </a:solidFill>
              </a:rPr>
              <a:t> in meno di 20 minuti, con ritmi elevatissimi fino a quando la mancanza di risorse non la rallenta. </a:t>
            </a:r>
          </a:p>
          <a:p>
            <a:pPr algn="just"/>
            <a:r>
              <a:rPr lang="it-IT" sz="1800" dirty="0">
                <a:solidFill>
                  <a:schemeClr val="tx1"/>
                </a:solidFill>
              </a:rPr>
              <a:t>I batteri possono anche riprodursi per </a:t>
            </a:r>
            <a:r>
              <a:rPr lang="it-IT" sz="1800" b="1" dirty="0">
                <a:solidFill>
                  <a:schemeClr val="tx1"/>
                </a:solidFill>
              </a:rPr>
              <a:t>gemmazione</a:t>
            </a:r>
            <a:r>
              <a:rPr lang="it-IT" sz="1800" dirty="0">
                <a:solidFill>
                  <a:schemeClr val="tx1"/>
                </a:solidFill>
              </a:rPr>
              <a:t> e </a:t>
            </a:r>
            <a:r>
              <a:rPr lang="it-IT" sz="1800" b="1" dirty="0">
                <a:solidFill>
                  <a:schemeClr val="tx1"/>
                </a:solidFill>
              </a:rPr>
              <a:t>frammentazione</a:t>
            </a:r>
            <a:r>
              <a:rPr lang="it-IT" sz="1800" dirty="0">
                <a:solidFill>
                  <a:schemeClr val="tx1"/>
                </a:solidFill>
              </a:rPr>
              <a:t>.</a:t>
            </a:r>
          </a:p>
        </p:txBody>
      </p:sp>
    </p:spTree>
    <p:extLst>
      <p:ext uri="{BB962C8B-B14F-4D97-AF65-F5344CB8AC3E}">
        <p14:creationId xmlns:p14="http://schemas.microsoft.com/office/powerpoint/2010/main" val="308194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E8CF3D-9D74-4CA0-A794-35DC7D6E7515}"/>
              </a:ext>
            </a:extLst>
          </p:cNvPr>
          <p:cNvSpPr txBox="1"/>
          <p:nvPr/>
        </p:nvSpPr>
        <p:spPr>
          <a:xfrm>
            <a:off x="3952279" y="692696"/>
            <a:ext cx="1239442" cy="307777"/>
          </a:xfrm>
          <a:prstGeom prst="rect">
            <a:avLst/>
          </a:prstGeom>
          <a:noFill/>
        </p:spPr>
        <p:txBody>
          <a:bodyPr wrap="none" rtlCol="0">
            <a:spAutoFit/>
          </a:bodyPr>
          <a:lstStyle/>
          <a:p>
            <a:r>
              <a:rPr lang="it-IT" sz="1400" dirty="0">
                <a:solidFill>
                  <a:schemeClr val="tx1"/>
                </a:solidFill>
              </a:rPr>
              <a:t>Riproduzione</a:t>
            </a:r>
          </a:p>
        </p:txBody>
      </p:sp>
      <p:sp>
        <p:nvSpPr>
          <p:cNvPr id="6" name="CasellaDiTesto 1">
            <a:extLst>
              <a:ext uri="{FF2B5EF4-FFF2-40B4-BE49-F238E27FC236}">
                <a16:creationId xmlns:a16="http://schemas.microsoft.com/office/drawing/2014/main" id="{C2C15A43-51F5-43AA-80FA-D1D31D73C27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2" name="CasellaDiTesto 1">
            <a:extLst>
              <a:ext uri="{FF2B5EF4-FFF2-40B4-BE49-F238E27FC236}">
                <a16:creationId xmlns:a16="http://schemas.microsoft.com/office/drawing/2014/main" id="{599915C8-7504-4B3D-8A10-5F6793869B86}"/>
              </a:ext>
            </a:extLst>
          </p:cNvPr>
          <p:cNvSpPr txBox="1"/>
          <p:nvPr/>
        </p:nvSpPr>
        <p:spPr>
          <a:xfrm>
            <a:off x="179511" y="1196752"/>
            <a:ext cx="8712969" cy="3139321"/>
          </a:xfrm>
          <a:prstGeom prst="rect">
            <a:avLst/>
          </a:prstGeom>
          <a:noFill/>
        </p:spPr>
        <p:txBody>
          <a:bodyPr wrap="square" rtlCol="0">
            <a:spAutoFit/>
          </a:bodyPr>
          <a:lstStyle/>
          <a:p>
            <a:pPr algn="just"/>
            <a:r>
              <a:rPr lang="it-IT" sz="1800" dirty="0">
                <a:solidFill>
                  <a:schemeClr val="tx1"/>
                </a:solidFill>
              </a:rPr>
              <a:t>Benché nei </a:t>
            </a:r>
            <a:r>
              <a:rPr lang="it-IT" sz="1800" b="1" dirty="0">
                <a:solidFill>
                  <a:schemeClr val="tx1"/>
                </a:solidFill>
              </a:rPr>
              <a:t>procarioti</a:t>
            </a:r>
            <a:r>
              <a:rPr lang="it-IT" sz="1800" dirty="0">
                <a:solidFill>
                  <a:schemeClr val="tx1"/>
                </a:solidFill>
              </a:rPr>
              <a:t> </a:t>
            </a:r>
            <a:r>
              <a:rPr lang="it-IT" sz="1800" b="1" dirty="0">
                <a:solidFill>
                  <a:schemeClr val="tx1"/>
                </a:solidFill>
              </a:rPr>
              <a:t>non ci sia riproduzione sessuata </a:t>
            </a:r>
            <a:r>
              <a:rPr lang="it-IT" sz="1800" dirty="0">
                <a:solidFill>
                  <a:schemeClr val="tx1"/>
                </a:solidFill>
              </a:rPr>
              <a:t>con la fusione di gameti (</a:t>
            </a:r>
            <a:r>
              <a:rPr lang="it-IT" sz="1800" i="1" dirty="0">
                <a:solidFill>
                  <a:schemeClr val="tx1"/>
                </a:solidFill>
              </a:rPr>
              <a:t>trasferimento genetico verticale</a:t>
            </a:r>
            <a:r>
              <a:rPr lang="it-IT" sz="1800" dirty="0">
                <a:solidFill>
                  <a:schemeClr val="tx1"/>
                </a:solidFill>
              </a:rPr>
              <a:t>), è sempre </a:t>
            </a:r>
            <a:r>
              <a:rPr lang="it-IT" sz="1800" b="1" dirty="0">
                <a:solidFill>
                  <a:schemeClr val="tx1"/>
                </a:solidFill>
              </a:rPr>
              <a:t>possibile uno scambio genetico tra individui </a:t>
            </a:r>
            <a:r>
              <a:rPr lang="it-IT" sz="1800" dirty="0">
                <a:solidFill>
                  <a:schemeClr val="tx1"/>
                </a:solidFill>
              </a:rPr>
              <a:t>(</a:t>
            </a:r>
            <a:r>
              <a:rPr lang="it-IT" sz="1800" b="1" i="1" dirty="0">
                <a:solidFill>
                  <a:schemeClr val="tx1"/>
                </a:solidFill>
              </a:rPr>
              <a:t>trasferimento genetico orizzontale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Esistono tre differenti meccanismi col quale può avvenire questo trasferimento:</a:t>
            </a:r>
          </a:p>
          <a:p>
            <a:pPr algn="just"/>
            <a:endParaRPr lang="it-IT" sz="1800" dirty="0">
              <a:solidFill>
                <a:schemeClr val="tx1"/>
              </a:solidFill>
            </a:endParaRPr>
          </a:p>
          <a:p>
            <a:pPr marL="285750" indent="-285750" algn="just">
              <a:buFontTx/>
              <a:buChar char="-"/>
            </a:pPr>
            <a:r>
              <a:rPr lang="it-IT" sz="1800" dirty="0">
                <a:solidFill>
                  <a:schemeClr val="tx1"/>
                </a:solidFill>
              </a:rPr>
              <a:t>Trasformazione</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Trasduzione </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Coniugazione</a:t>
            </a:r>
          </a:p>
        </p:txBody>
      </p:sp>
    </p:spTree>
    <p:extLst>
      <p:ext uri="{BB962C8B-B14F-4D97-AF65-F5344CB8AC3E}">
        <p14:creationId xmlns:p14="http://schemas.microsoft.com/office/powerpoint/2010/main" val="135646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egnaposto contenuto 2">
            <a:extLst>
              <a:ext uri="{FF2B5EF4-FFF2-40B4-BE49-F238E27FC236}">
                <a16:creationId xmlns:a16="http://schemas.microsoft.com/office/drawing/2014/main" id="{0003FCC1-9818-47A6-AC3F-1C76BD2D2EFB}"/>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698" t="7893" r="7959" b="20023"/>
          <a:stretch/>
        </p:blipFill>
        <p:spPr>
          <a:xfrm>
            <a:off x="5476926" y="1556792"/>
            <a:ext cx="3667074" cy="3960440"/>
          </a:xfrm>
        </p:spPr>
      </p:pic>
      <p:pic>
        <p:nvPicPr>
          <p:cNvPr id="3" name="Segnaposto contenuto 2">
            <a:extLst>
              <a:ext uri="{FF2B5EF4-FFF2-40B4-BE49-F238E27FC236}">
                <a16:creationId xmlns:a16="http://schemas.microsoft.com/office/drawing/2014/main" id="{DCF7E8FD-F86C-4094-BD12-437234C2C1D9}"/>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3C2C6B62-EE84-4A8B-8793-664DC3952581}"/>
              </a:ext>
            </a:extLst>
          </p:cNvPr>
          <p:cNvSpPr txBox="1"/>
          <p:nvPr/>
        </p:nvSpPr>
        <p:spPr>
          <a:xfrm>
            <a:off x="3952279" y="692696"/>
            <a:ext cx="1239442" cy="307777"/>
          </a:xfrm>
          <a:prstGeom prst="rect">
            <a:avLst/>
          </a:prstGeom>
          <a:noFill/>
        </p:spPr>
        <p:txBody>
          <a:bodyPr wrap="none" rtlCol="0">
            <a:spAutoFit/>
          </a:bodyPr>
          <a:lstStyle/>
          <a:p>
            <a:r>
              <a:rPr lang="it-IT" sz="1400" dirty="0">
                <a:solidFill>
                  <a:schemeClr val="tx1"/>
                </a:solidFill>
              </a:rPr>
              <a:t>Riproduzione</a:t>
            </a:r>
          </a:p>
        </p:txBody>
      </p:sp>
      <p:sp>
        <p:nvSpPr>
          <p:cNvPr id="6" name="CasellaDiTesto 1">
            <a:extLst>
              <a:ext uri="{FF2B5EF4-FFF2-40B4-BE49-F238E27FC236}">
                <a16:creationId xmlns:a16="http://schemas.microsoft.com/office/drawing/2014/main" id="{818BDA96-ED69-4A7A-BEF0-C459D125BEAC}"/>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90AABCE6-F11C-4241-AF0D-C2E4FF1A464B}"/>
              </a:ext>
            </a:extLst>
          </p:cNvPr>
          <p:cNvSpPr txBox="1"/>
          <p:nvPr/>
        </p:nvSpPr>
        <p:spPr>
          <a:xfrm>
            <a:off x="107504" y="1700808"/>
            <a:ext cx="5369421" cy="3693319"/>
          </a:xfrm>
          <a:prstGeom prst="rect">
            <a:avLst/>
          </a:prstGeom>
          <a:noFill/>
        </p:spPr>
        <p:txBody>
          <a:bodyPr wrap="square" rtlCol="0">
            <a:spAutoFit/>
          </a:bodyPr>
          <a:lstStyle/>
          <a:p>
            <a:pPr algn="just"/>
            <a:r>
              <a:rPr lang="it-IT" sz="1800" dirty="0">
                <a:solidFill>
                  <a:schemeClr val="tx1"/>
                </a:solidFill>
              </a:rPr>
              <a:t>La </a:t>
            </a:r>
            <a:r>
              <a:rPr lang="it-IT" sz="1800" b="1" dirty="0">
                <a:solidFill>
                  <a:schemeClr val="tx1"/>
                </a:solidFill>
              </a:rPr>
              <a:t>trasformazione</a:t>
            </a:r>
            <a:r>
              <a:rPr lang="it-IT" sz="1800" dirty="0">
                <a:solidFill>
                  <a:schemeClr val="tx1"/>
                </a:solidFill>
              </a:rPr>
              <a:t> consiste </a:t>
            </a:r>
            <a:r>
              <a:rPr lang="it-IT" sz="1800" b="1" dirty="0">
                <a:solidFill>
                  <a:schemeClr val="tx1"/>
                </a:solidFill>
              </a:rPr>
              <a:t>nell’incorporazione</a:t>
            </a:r>
            <a:r>
              <a:rPr lang="it-IT" sz="1800" dirty="0">
                <a:solidFill>
                  <a:schemeClr val="tx1"/>
                </a:solidFill>
              </a:rPr>
              <a:t> nel genoma di un batterio dei </a:t>
            </a:r>
            <a:r>
              <a:rPr lang="it-IT" sz="1800" b="1" dirty="0">
                <a:solidFill>
                  <a:schemeClr val="tx1"/>
                </a:solidFill>
              </a:rPr>
              <a:t>frammenti di DNA (o RNA) esogeni</a:t>
            </a:r>
            <a:r>
              <a:rPr lang="it-IT" sz="1800" dirty="0">
                <a:solidFill>
                  <a:schemeClr val="tx1"/>
                </a:solidFill>
              </a:rPr>
              <a:t> provenienti da altre cellule procariotiche.</a:t>
            </a:r>
          </a:p>
          <a:p>
            <a:pPr algn="just"/>
            <a:endParaRPr lang="it-IT" sz="1800" dirty="0">
              <a:solidFill>
                <a:schemeClr val="tx1"/>
              </a:solidFill>
            </a:endParaRPr>
          </a:p>
          <a:p>
            <a:pPr algn="just"/>
            <a:r>
              <a:rPr lang="it-IT" sz="1800" dirty="0">
                <a:solidFill>
                  <a:schemeClr val="tx1"/>
                </a:solidFill>
              </a:rPr>
              <a:t>Questo </a:t>
            </a:r>
            <a:r>
              <a:rPr lang="it-IT" sz="1800" b="1" dirty="0">
                <a:solidFill>
                  <a:schemeClr val="tx1"/>
                </a:solidFill>
              </a:rPr>
              <a:t>DNA</a:t>
            </a:r>
            <a:r>
              <a:rPr lang="it-IT" sz="1800" dirty="0">
                <a:solidFill>
                  <a:schemeClr val="tx1"/>
                </a:solidFill>
              </a:rPr>
              <a:t> </a:t>
            </a:r>
            <a:r>
              <a:rPr lang="it-IT" sz="1800" b="1" dirty="0">
                <a:solidFill>
                  <a:schemeClr val="tx1"/>
                </a:solidFill>
              </a:rPr>
              <a:t>si lega a proteine sulla superficie </a:t>
            </a:r>
            <a:r>
              <a:rPr lang="it-IT" sz="1800" dirty="0">
                <a:solidFill>
                  <a:schemeClr val="tx1"/>
                </a:solidFill>
              </a:rPr>
              <a:t>della cellula, e quindi viene inglobato e va a </a:t>
            </a:r>
            <a:r>
              <a:rPr lang="it-IT" sz="1800" b="1" dirty="0">
                <a:solidFill>
                  <a:schemeClr val="tx1"/>
                </a:solidFill>
              </a:rPr>
              <a:t>sostituirsi con segmenti omologhi </a:t>
            </a:r>
            <a:r>
              <a:rPr lang="it-IT" sz="1800" dirty="0">
                <a:solidFill>
                  <a:schemeClr val="tx1"/>
                </a:solidFill>
              </a:rPr>
              <a:t>(</a:t>
            </a:r>
            <a:r>
              <a:rPr lang="it-IT" sz="1800" b="1" i="1" dirty="0">
                <a:solidFill>
                  <a:schemeClr val="tx1"/>
                </a:solidFill>
              </a:rPr>
              <a:t>ricombinazione reciproca</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In alcuni casi il DNA esterno viene </a:t>
            </a:r>
            <a:r>
              <a:rPr lang="it-IT" sz="1800" b="1" dirty="0">
                <a:solidFill>
                  <a:schemeClr val="tx1"/>
                </a:solidFill>
              </a:rPr>
              <a:t>incorporato in forma di plasmidi</a:t>
            </a:r>
            <a:r>
              <a:rPr lang="it-IT" sz="1800" dirty="0">
                <a:solidFill>
                  <a:schemeClr val="tx1"/>
                </a:solidFill>
              </a:rPr>
              <a:t>, e </a:t>
            </a:r>
            <a:r>
              <a:rPr lang="it-IT" sz="1800" b="1" dirty="0">
                <a:solidFill>
                  <a:schemeClr val="tx1"/>
                </a:solidFill>
              </a:rPr>
              <a:t>non avviene ricombinazione</a:t>
            </a:r>
            <a:r>
              <a:rPr lang="it-IT" sz="1800" dirty="0">
                <a:solidFill>
                  <a:schemeClr val="tx1"/>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egnaposto contenuto 2">
            <a:extLst>
              <a:ext uri="{FF2B5EF4-FFF2-40B4-BE49-F238E27FC236}">
                <a16:creationId xmlns:a16="http://schemas.microsoft.com/office/drawing/2014/main" id="{36465FDD-DCEC-4244-A7E8-B035C07053FF}"/>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23" t="2920" r="6968" b="20235"/>
          <a:stretch/>
        </p:blipFill>
        <p:spPr>
          <a:xfrm>
            <a:off x="6012160" y="428018"/>
            <a:ext cx="2952328" cy="5665278"/>
          </a:xfrm>
        </p:spPr>
      </p:pic>
      <p:pic>
        <p:nvPicPr>
          <p:cNvPr id="3" name="Segnaposto contenuto 2">
            <a:extLst>
              <a:ext uri="{FF2B5EF4-FFF2-40B4-BE49-F238E27FC236}">
                <a16:creationId xmlns:a16="http://schemas.microsoft.com/office/drawing/2014/main" id="{AEAC8C7C-DD4B-46AC-9BBD-E970A4EDBAD1}"/>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71D22CDD-CC00-4620-9C27-A5DE51293F1A}"/>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0E11137A-A532-48DE-A7D0-373B3C8DB6A4}"/>
              </a:ext>
            </a:extLst>
          </p:cNvPr>
          <p:cNvSpPr txBox="1"/>
          <p:nvPr/>
        </p:nvSpPr>
        <p:spPr>
          <a:xfrm>
            <a:off x="3952279" y="692696"/>
            <a:ext cx="1239442" cy="307777"/>
          </a:xfrm>
          <a:prstGeom prst="rect">
            <a:avLst/>
          </a:prstGeom>
          <a:noFill/>
        </p:spPr>
        <p:txBody>
          <a:bodyPr wrap="none" rtlCol="0">
            <a:spAutoFit/>
          </a:bodyPr>
          <a:lstStyle/>
          <a:p>
            <a:r>
              <a:rPr lang="it-IT" sz="1400" dirty="0">
                <a:solidFill>
                  <a:schemeClr val="tx1"/>
                </a:solidFill>
              </a:rPr>
              <a:t>Riproduzione</a:t>
            </a:r>
          </a:p>
        </p:txBody>
      </p:sp>
      <p:sp>
        <p:nvSpPr>
          <p:cNvPr id="8" name="CasellaDiTesto 7">
            <a:extLst>
              <a:ext uri="{FF2B5EF4-FFF2-40B4-BE49-F238E27FC236}">
                <a16:creationId xmlns:a16="http://schemas.microsoft.com/office/drawing/2014/main" id="{E0C09E2C-7E78-4257-945B-8D01C9A594C4}"/>
              </a:ext>
            </a:extLst>
          </p:cNvPr>
          <p:cNvSpPr txBox="1"/>
          <p:nvPr/>
        </p:nvSpPr>
        <p:spPr>
          <a:xfrm>
            <a:off x="107504" y="1772816"/>
            <a:ext cx="5904656" cy="2862322"/>
          </a:xfrm>
          <a:prstGeom prst="rect">
            <a:avLst/>
          </a:prstGeom>
          <a:noFill/>
        </p:spPr>
        <p:txBody>
          <a:bodyPr wrap="square" rtlCol="0">
            <a:spAutoFit/>
          </a:bodyPr>
          <a:lstStyle/>
          <a:p>
            <a:pPr algn="just"/>
            <a:r>
              <a:rPr lang="it-IT" sz="1800" dirty="0">
                <a:solidFill>
                  <a:schemeClr val="tx1"/>
                </a:solidFill>
              </a:rPr>
              <a:t>La </a:t>
            </a:r>
            <a:r>
              <a:rPr lang="it-IT" sz="1800" b="1" dirty="0">
                <a:solidFill>
                  <a:schemeClr val="tx1"/>
                </a:solidFill>
              </a:rPr>
              <a:t>trasduzione </a:t>
            </a:r>
            <a:r>
              <a:rPr lang="it-IT" sz="1800" dirty="0">
                <a:solidFill>
                  <a:schemeClr val="tx1"/>
                </a:solidFill>
              </a:rPr>
              <a:t>è legata all’attività di fagi che portano geni provenienti da altri batteri.</a:t>
            </a:r>
          </a:p>
          <a:p>
            <a:pPr algn="just"/>
            <a:endParaRPr lang="it-IT" sz="1800" dirty="0">
              <a:solidFill>
                <a:schemeClr val="tx1"/>
              </a:solidFill>
            </a:endParaRPr>
          </a:p>
          <a:p>
            <a:pPr algn="just"/>
            <a:r>
              <a:rPr lang="it-IT" sz="1800" dirty="0">
                <a:solidFill>
                  <a:schemeClr val="tx1"/>
                </a:solidFill>
              </a:rPr>
              <a:t>Questo materiale genetico viene </a:t>
            </a:r>
            <a:r>
              <a:rPr lang="it-IT" sz="1800" b="1" dirty="0">
                <a:solidFill>
                  <a:schemeClr val="tx1"/>
                </a:solidFill>
              </a:rPr>
              <a:t>incorporato nel fago nel corso delle replicazioni successive </a:t>
            </a:r>
            <a:r>
              <a:rPr lang="it-IT" sz="1800" dirty="0">
                <a:solidFill>
                  <a:schemeClr val="tx1"/>
                </a:solidFill>
              </a:rPr>
              <a:t>in base alla frammentazione del DNA. </a:t>
            </a:r>
          </a:p>
          <a:p>
            <a:pPr algn="just"/>
            <a:endParaRPr lang="it-IT" sz="1800" dirty="0">
              <a:solidFill>
                <a:schemeClr val="tx1"/>
              </a:solidFill>
            </a:endParaRPr>
          </a:p>
          <a:p>
            <a:pPr algn="just"/>
            <a:r>
              <a:rPr lang="it-IT" sz="1800" dirty="0">
                <a:solidFill>
                  <a:schemeClr val="tx1"/>
                </a:solidFill>
              </a:rPr>
              <a:t>Quando questo fago infetta un batterio (ed il fago è in fase lisogenica) i geni vengono incorporati nel DNA dell’ospite.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egnaposto contenuto 2">
            <a:extLst>
              <a:ext uri="{FF2B5EF4-FFF2-40B4-BE49-F238E27FC236}">
                <a16:creationId xmlns:a16="http://schemas.microsoft.com/office/drawing/2014/main" id="{91D5B82B-36D0-43A6-9D48-A2AF82086C5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47602" t="10563" r="5113" b="29367"/>
          <a:stretch/>
        </p:blipFill>
        <p:spPr>
          <a:xfrm>
            <a:off x="6037820" y="1412776"/>
            <a:ext cx="3107918" cy="3801628"/>
          </a:xfrm>
        </p:spPr>
      </p:pic>
      <p:pic>
        <p:nvPicPr>
          <p:cNvPr id="3" name="Segnaposto contenuto 2">
            <a:extLst>
              <a:ext uri="{FF2B5EF4-FFF2-40B4-BE49-F238E27FC236}">
                <a16:creationId xmlns:a16="http://schemas.microsoft.com/office/drawing/2014/main" id="{3049FC24-9F63-4467-9713-6650F8CFFBE9}"/>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6D69DA3E-62A5-4A04-A8BF-F443EDB7163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91F14181-82BA-4A10-AA86-D4CC92F294D3}"/>
              </a:ext>
            </a:extLst>
          </p:cNvPr>
          <p:cNvSpPr txBox="1"/>
          <p:nvPr/>
        </p:nvSpPr>
        <p:spPr>
          <a:xfrm>
            <a:off x="3952279" y="692696"/>
            <a:ext cx="1239442" cy="307777"/>
          </a:xfrm>
          <a:prstGeom prst="rect">
            <a:avLst/>
          </a:prstGeom>
          <a:noFill/>
        </p:spPr>
        <p:txBody>
          <a:bodyPr wrap="none" rtlCol="0">
            <a:spAutoFit/>
          </a:bodyPr>
          <a:lstStyle/>
          <a:p>
            <a:r>
              <a:rPr lang="it-IT" sz="1400" dirty="0">
                <a:solidFill>
                  <a:schemeClr val="tx1"/>
                </a:solidFill>
              </a:rPr>
              <a:t>Riproduzione</a:t>
            </a:r>
          </a:p>
        </p:txBody>
      </p:sp>
      <p:sp>
        <p:nvSpPr>
          <p:cNvPr id="8" name="CasellaDiTesto 7">
            <a:extLst>
              <a:ext uri="{FF2B5EF4-FFF2-40B4-BE49-F238E27FC236}">
                <a16:creationId xmlns:a16="http://schemas.microsoft.com/office/drawing/2014/main" id="{D269FFC1-0291-49F2-8288-FA6BD6732B18}"/>
              </a:ext>
            </a:extLst>
          </p:cNvPr>
          <p:cNvSpPr txBox="1"/>
          <p:nvPr/>
        </p:nvSpPr>
        <p:spPr>
          <a:xfrm>
            <a:off x="107504" y="1772816"/>
            <a:ext cx="5904656" cy="3231654"/>
          </a:xfrm>
          <a:prstGeom prst="rect">
            <a:avLst/>
          </a:prstGeom>
          <a:noFill/>
        </p:spPr>
        <p:txBody>
          <a:bodyPr wrap="square" rtlCol="0">
            <a:spAutoFit/>
          </a:bodyPr>
          <a:lstStyle/>
          <a:p>
            <a:pPr algn="just"/>
            <a:r>
              <a:rPr lang="it-IT" sz="1800" dirty="0">
                <a:solidFill>
                  <a:schemeClr val="tx1"/>
                </a:solidFill>
              </a:rPr>
              <a:t>La </a:t>
            </a:r>
            <a:r>
              <a:rPr lang="it-IT" sz="1800" b="1" dirty="0">
                <a:solidFill>
                  <a:schemeClr val="tx1"/>
                </a:solidFill>
              </a:rPr>
              <a:t>coniugazione</a:t>
            </a:r>
            <a:r>
              <a:rPr lang="it-IT" sz="1800" dirty="0">
                <a:solidFill>
                  <a:schemeClr val="tx1"/>
                </a:solidFill>
              </a:rPr>
              <a:t>, principalmente studiata nell’</a:t>
            </a:r>
            <a:r>
              <a:rPr lang="it-IT" sz="1800" i="1" dirty="0">
                <a:solidFill>
                  <a:schemeClr val="tx1"/>
                </a:solidFill>
              </a:rPr>
              <a:t>E. coli</a:t>
            </a:r>
            <a:r>
              <a:rPr lang="it-IT" sz="1800" dirty="0">
                <a:solidFill>
                  <a:schemeClr val="tx1"/>
                </a:solidFill>
              </a:rPr>
              <a:t>, consiste nello </a:t>
            </a:r>
            <a:r>
              <a:rPr lang="it-IT" sz="1800" b="1" dirty="0">
                <a:solidFill>
                  <a:schemeClr val="tx1"/>
                </a:solidFill>
              </a:rPr>
              <a:t>scambio di materiale </a:t>
            </a:r>
            <a:r>
              <a:rPr lang="it-IT" sz="1800" dirty="0">
                <a:solidFill>
                  <a:schemeClr val="tx1"/>
                </a:solidFill>
              </a:rPr>
              <a:t>tra </a:t>
            </a:r>
            <a:r>
              <a:rPr lang="it-IT" sz="1800" b="1" dirty="0">
                <a:solidFill>
                  <a:schemeClr val="tx1"/>
                </a:solidFill>
              </a:rPr>
              <a:t>due cellule di polarità di accoppiamento diversa </a:t>
            </a:r>
            <a:r>
              <a:rPr lang="it-IT" sz="1800" dirty="0">
                <a:solidFill>
                  <a:schemeClr val="tx1"/>
                </a:solidFill>
              </a:rPr>
              <a:t>grazie ad un contatto tramite i </a:t>
            </a:r>
            <a:r>
              <a:rPr lang="it-IT" sz="1800" b="1" dirty="0">
                <a:solidFill>
                  <a:schemeClr val="tx1"/>
                </a:solidFill>
              </a:rPr>
              <a:t>pili sessuali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Cellule donatrici: F</a:t>
            </a:r>
            <a:r>
              <a:rPr lang="it-IT" sz="1800" baseline="30000" dirty="0">
                <a:solidFill>
                  <a:schemeClr val="tx1"/>
                </a:solidFill>
              </a:rPr>
              <a:t>+</a:t>
            </a:r>
          </a:p>
          <a:p>
            <a:pPr algn="just"/>
            <a:endParaRPr lang="it-IT" sz="1800" baseline="30000" dirty="0">
              <a:solidFill>
                <a:schemeClr val="tx1"/>
              </a:solidFill>
            </a:endParaRPr>
          </a:p>
          <a:p>
            <a:pPr algn="just"/>
            <a:r>
              <a:rPr lang="it-IT" sz="1800" dirty="0">
                <a:solidFill>
                  <a:schemeClr val="tx1"/>
                </a:solidFill>
              </a:rPr>
              <a:t>Cellule riceventi: F</a:t>
            </a:r>
            <a:r>
              <a:rPr lang="it-IT" sz="1800" baseline="30000" dirty="0">
                <a:solidFill>
                  <a:schemeClr val="tx1"/>
                </a:solidFill>
              </a:rPr>
              <a:t>-</a:t>
            </a:r>
          </a:p>
          <a:p>
            <a:pPr algn="just"/>
            <a:endParaRPr lang="it-IT" sz="1800" baseline="30000" dirty="0">
              <a:solidFill>
                <a:schemeClr val="tx1"/>
              </a:solidFill>
            </a:endParaRPr>
          </a:p>
          <a:p>
            <a:pPr algn="just"/>
            <a:r>
              <a:rPr lang="it-IT" sz="1800" dirty="0">
                <a:solidFill>
                  <a:schemeClr val="tx1"/>
                </a:solidFill>
              </a:rPr>
              <a:t>Generalmente i plasmidi scambiati (F, fertilità) codificano enzimi per il trasferimento del codice genetico, ma anche, per esempio, per la resistenza agli antibiotici.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E8CF3D-9D74-4CA0-A794-35DC7D6E7515}"/>
              </a:ext>
            </a:extLst>
          </p:cNvPr>
          <p:cNvSpPr txBox="1"/>
          <p:nvPr/>
        </p:nvSpPr>
        <p:spPr>
          <a:xfrm>
            <a:off x="3952279" y="692696"/>
            <a:ext cx="1239442" cy="307777"/>
          </a:xfrm>
          <a:prstGeom prst="rect">
            <a:avLst/>
          </a:prstGeom>
          <a:noFill/>
        </p:spPr>
        <p:txBody>
          <a:bodyPr wrap="none" rtlCol="0">
            <a:spAutoFit/>
          </a:bodyPr>
          <a:lstStyle/>
          <a:p>
            <a:r>
              <a:rPr lang="it-IT" sz="1400" dirty="0">
                <a:solidFill>
                  <a:schemeClr val="tx1"/>
                </a:solidFill>
              </a:rPr>
              <a:t>Riproduzione</a:t>
            </a:r>
          </a:p>
        </p:txBody>
      </p:sp>
      <p:sp>
        <p:nvSpPr>
          <p:cNvPr id="6" name="CasellaDiTesto 1">
            <a:extLst>
              <a:ext uri="{FF2B5EF4-FFF2-40B4-BE49-F238E27FC236}">
                <a16:creationId xmlns:a16="http://schemas.microsoft.com/office/drawing/2014/main" id="{C2C15A43-51F5-43AA-80FA-D1D31D73C27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2" name="CasellaDiTesto 1">
            <a:extLst>
              <a:ext uri="{FF2B5EF4-FFF2-40B4-BE49-F238E27FC236}">
                <a16:creationId xmlns:a16="http://schemas.microsoft.com/office/drawing/2014/main" id="{599915C8-7504-4B3D-8A10-5F6793869B86}"/>
              </a:ext>
            </a:extLst>
          </p:cNvPr>
          <p:cNvSpPr txBox="1"/>
          <p:nvPr/>
        </p:nvSpPr>
        <p:spPr>
          <a:xfrm>
            <a:off x="179511" y="1818690"/>
            <a:ext cx="8712969" cy="1754326"/>
          </a:xfrm>
          <a:prstGeom prst="rect">
            <a:avLst/>
          </a:prstGeom>
          <a:noFill/>
        </p:spPr>
        <p:txBody>
          <a:bodyPr wrap="square" rtlCol="0">
            <a:spAutoFit/>
          </a:bodyPr>
          <a:lstStyle/>
          <a:p>
            <a:pPr algn="just"/>
            <a:r>
              <a:rPr lang="it-IT" sz="1800" dirty="0">
                <a:solidFill>
                  <a:schemeClr val="tx1"/>
                </a:solidFill>
              </a:rPr>
              <a:t>La </a:t>
            </a:r>
            <a:r>
              <a:rPr lang="it-IT" sz="1800" b="1" dirty="0">
                <a:solidFill>
                  <a:schemeClr val="tx1"/>
                </a:solidFill>
              </a:rPr>
              <a:t>scissione binaria</a:t>
            </a:r>
            <a:r>
              <a:rPr lang="it-IT" sz="1800" dirty="0">
                <a:solidFill>
                  <a:schemeClr val="tx1"/>
                </a:solidFill>
              </a:rPr>
              <a:t>, come detto precedentemente, è </a:t>
            </a:r>
            <a:r>
              <a:rPr lang="it-IT" sz="1800" b="1" dirty="0">
                <a:solidFill>
                  <a:schemeClr val="tx1"/>
                </a:solidFill>
              </a:rPr>
              <a:t>molto rapida</a:t>
            </a:r>
            <a:r>
              <a:rPr lang="it-IT" sz="1800" dirty="0">
                <a:solidFill>
                  <a:schemeClr val="tx1"/>
                </a:solidFill>
              </a:rPr>
              <a:t>, e questo permette alle </a:t>
            </a:r>
            <a:r>
              <a:rPr lang="it-IT" sz="1800" b="1" dirty="0">
                <a:solidFill>
                  <a:schemeClr val="tx1"/>
                </a:solidFill>
              </a:rPr>
              <a:t>mutazioni di trasmettersi velocemente</a:t>
            </a:r>
            <a:r>
              <a:rPr lang="it-IT" sz="1800" dirty="0">
                <a:solidFill>
                  <a:schemeClr val="tx1"/>
                </a:solidFill>
              </a:rPr>
              <a:t> tra le generazioni, </a:t>
            </a:r>
            <a:r>
              <a:rPr lang="it-IT" sz="1800" b="1" dirty="0">
                <a:solidFill>
                  <a:schemeClr val="tx1"/>
                </a:solidFill>
              </a:rPr>
              <a:t>accelerando</a:t>
            </a:r>
            <a:r>
              <a:rPr lang="it-IT" sz="1800" dirty="0">
                <a:solidFill>
                  <a:schemeClr val="tx1"/>
                </a:solidFill>
              </a:rPr>
              <a:t> gli effetti della </a:t>
            </a:r>
            <a:r>
              <a:rPr lang="it-IT" sz="1800" b="1" dirty="0">
                <a:solidFill>
                  <a:schemeClr val="tx1"/>
                </a:solidFill>
              </a:rPr>
              <a:t>selezione (più o meno) naturale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Tale effetto è ancor più accentuato dalla possibilità di trasmettere orizzontalmente il materiale genetico, aspetto molto più limitato nelle specie viventi superiori.</a:t>
            </a:r>
          </a:p>
        </p:txBody>
      </p:sp>
    </p:spTree>
    <p:extLst>
      <p:ext uri="{BB962C8B-B14F-4D97-AF65-F5344CB8AC3E}">
        <p14:creationId xmlns:p14="http://schemas.microsoft.com/office/powerpoint/2010/main" val="91435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F80889E-3FA4-4E00-A5C1-BD9C9F948BD3}"/>
              </a:ext>
            </a:extLst>
          </p:cNvPr>
          <p:cNvSpPr txBox="1"/>
          <p:nvPr/>
        </p:nvSpPr>
        <p:spPr>
          <a:xfrm>
            <a:off x="4076512" y="692696"/>
            <a:ext cx="990977" cy="307777"/>
          </a:xfrm>
          <a:prstGeom prst="rect">
            <a:avLst/>
          </a:prstGeom>
          <a:noFill/>
        </p:spPr>
        <p:txBody>
          <a:bodyPr wrap="none" rtlCol="0">
            <a:spAutoFit/>
          </a:bodyPr>
          <a:lstStyle/>
          <a:p>
            <a:r>
              <a:rPr lang="it-IT" sz="1400" dirty="0">
                <a:solidFill>
                  <a:schemeClr val="tx1"/>
                </a:solidFill>
              </a:rPr>
              <a:t>Nutrizione</a:t>
            </a:r>
          </a:p>
        </p:txBody>
      </p:sp>
      <p:sp>
        <p:nvSpPr>
          <p:cNvPr id="6" name="CasellaDiTesto 1">
            <a:extLst>
              <a:ext uri="{FF2B5EF4-FFF2-40B4-BE49-F238E27FC236}">
                <a16:creationId xmlns:a16="http://schemas.microsoft.com/office/drawing/2014/main" id="{92F15242-1156-4A57-BB1A-CBC3511C69C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191DD39A-89AB-44CE-BE44-FE74389A5EF7}"/>
              </a:ext>
            </a:extLst>
          </p:cNvPr>
          <p:cNvSpPr txBox="1"/>
          <p:nvPr/>
        </p:nvSpPr>
        <p:spPr>
          <a:xfrm>
            <a:off x="179511" y="1412776"/>
            <a:ext cx="8712969" cy="4247317"/>
          </a:xfrm>
          <a:prstGeom prst="rect">
            <a:avLst/>
          </a:prstGeom>
          <a:noFill/>
        </p:spPr>
        <p:txBody>
          <a:bodyPr wrap="square" rtlCol="0">
            <a:spAutoFit/>
          </a:bodyPr>
          <a:lstStyle/>
          <a:p>
            <a:pPr algn="just"/>
            <a:r>
              <a:rPr lang="it-IT" sz="1800" dirty="0">
                <a:solidFill>
                  <a:schemeClr val="tx1"/>
                </a:solidFill>
              </a:rPr>
              <a:t>I </a:t>
            </a:r>
            <a:r>
              <a:rPr lang="it-IT" sz="1800" b="1" dirty="0">
                <a:solidFill>
                  <a:schemeClr val="tx1"/>
                </a:solidFill>
              </a:rPr>
              <a:t>procarioti</a:t>
            </a:r>
            <a:r>
              <a:rPr lang="it-IT" sz="1800" dirty="0">
                <a:solidFill>
                  <a:schemeClr val="tx1"/>
                </a:solidFill>
              </a:rPr>
              <a:t> presentano un </a:t>
            </a:r>
            <a:r>
              <a:rPr lang="it-IT" sz="1800" b="1" dirty="0">
                <a:solidFill>
                  <a:schemeClr val="tx1"/>
                </a:solidFill>
              </a:rPr>
              <a:t>assortimento</a:t>
            </a:r>
            <a:r>
              <a:rPr lang="it-IT" sz="1800" dirty="0">
                <a:solidFill>
                  <a:schemeClr val="tx1"/>
                </a:solidFill>
              </a:rPr>
              <a:t> di adattamenti per quanto concerne la </a:t>
            </a:r>
            <a:r>
              <a:rPr lang="it-IT" sz="1800" b="1" dirty="0">
                <a:solidFill>
                  <a:schemeClr val="tx1"/>
                </a:solidFill>
              </a:rPr>
              <a:t>nutrizione</a:t>
            </a:r>
            <a:r>
              <a:rPr lang="it-IT" sz="1800" dirty="0">
                <a:solidFill>
                  <a:schemeClr val="tx1"/>
                </a:solidFill>
              </a:rPr>
              <a:t> e sono riscontrabili quattro raggruppamenti:</a:t>
            </a:r>
          </a:p>
          <a:p>
            <a:pPr algn="just"/>
            <a:endParaRPr lang="it-IT" sz="1800" dirty="0">
              <a:solidFill>
                <a:schemeClr val="tx1"/>
              </a:solidFill>
            </a:endParaRPr>
          </a:p>
          <a:p>
            <a:pPr marL="285750" indent="-285750" algn="just">
              <a:buFontTx/>
              <a:buChar char="-"/>
            </a:pPr>
            <a:r>
              <a:rPr lang="it-IT" sz="1800" b="1" dirty="0">
                <a:solidFill>
                  <a:schemeClr val="tx1"/>
                </a:solidFill>
              </a:rPr>
              <a:t>Fotoautotrofi</a:t>
            </a:r>
            <a:r>
              <a:rPr lang="it-IT" sz="1800" dirty="0">
                <a:solidFill>
                  <a:schemeClr val="tx1"/>
                </a:solidFill>
              </a:rPr>
              <a:t>: fotosintesi usando come fonte di carbonio la CO</a:t>
            </a:r>
            <a:r>
              <a:rPr lang="it-IT" sz="1800" baseline="-25000" dirty="0">
                <a:solidFill>
                  <a:schemeClr val="tx1"/>
                </a:solidFill>
              </a:rPr>
              <a:t>2 </a:t>
            </a:r>
            <a:r>
              <a:rPr lang="it-IT" sz="1800" dirty="0">
                <a:solidFill>
                  <a:schemeClr val="tx1"/>
                </a:solidFill>
              </a:rPr>
              <a:t>(cianobatteri);</a:t>
            </a:r>
            <a:endParaRPr lang="it-IT" sz="1800" baseline="-25000" dirty="0">
              <a:solidFill>
                <a:schemeClr val="tx1"/>
              </a:solidFill>
            </a:endParaRPr>
          </a:p>
          <a:p>
            <a:pPr marL="285750" indent="-285750" algn="just">
              <a:buFontTx/>
              <a:buChar char="-"/>
            </a:pPr>
            <a:endParaRPr lang="it-IT" sz="1800" dirty="0">
              <a:solidFill>
                <a:schemeClr val="tx1"/>
              </a:solidFill>
            </a:endParaRPr>
          </a:p>
          <a:p>
            <a:pPr marL="285750" indent="-285750" algn="just">
              <a:buFontTx/>
              <a:buChar char="-"/>
            </a:pPr>
            <a:r>
              <a:rPr lang="it-IT" sz="1800" b="1" dirty="0" err="1">
                <a:solidFill>
                  <a:schemeClr val="tx1"/>
                </a:solidFill>
              </a:rPr>
              <a:t>Chemioautotrofi</a:t>
            </a:r>
            <a:r>
              <a:rPr lang="it-IT" sz="1800" dirty="0">
                <a:solidFill>
                  <a:schemeClr val="tx1"/>
                </a:solidFill>
              </a:rPr>
              <a:t>: usano la CO</a:t>
            </a:r>
            <a:r>
              <a:rPr lang="it-IT" sz="1800" baseline="-25000" dirty="0">
                <a:solidFill>
                  <a:schemeClr val="tx1"/>
                </a:solidFill>
              </a:rPr>
              <a:t>2 </a:t>
            </a:r>
            <a:r>
              <a:rPr lang="it-IT" sz="1800" dirty="0">
                <a:solidFill>
                  <a:schemeClr val="tx1"/>
                </a:solidFill>
              </a:rPr>
              <a:t>come fonte di carbonio, ma usano come fonte di energia l’ossidazione di composti inorganici come l’ammoniaca o l’acido solfidrico (archeobatteri);</a:t>
            </a:r>
          </a:p>
          <a:p>
            <a:pPr marL="285750" indent="-285750" algn="just">
              <a:buFontTx/>
              <a:buChar char="-"/>
            </a:pPr>
            <a:endParaRPr lang="it-IT" sz="1800" dirty="0">
              <a:solidFill>
                <a:schemeClr val="tx1"/>
              </a:solidFill>
            </a:endParaRPr>
          </a:p>
          <a:p>
            <a:pPr marL="285750" indent="-285750" algn="just">
              <a:buFontTx/>
              <a:buChar char="-"/>
            </a:pPr>
            <a:r>
              <a:rPr lang="it-IT" sz="1800" b="1" dirty="0">
                <a:solidFill>
                  <a:schemeClr val="tx1"/>
                </a:solidFill>
              </a:rPr>
              <a:t>Fotoeterotrofi</a:t>
            </a:r>
            <a:r>
              <a:rPr lang="it-IT" sz="1800" dirty="0">
                <a:solidFill>
                  <a:schemeClr val="tx1"/>
                </a:solidFill>
              </a:rPr>
              <a:t>: usano la luce come fonte di energia, ma utilizzano come fonte di carbonio altri microorganismi (batteri purpurei non sulfurei)</a:t>
            </a:r>
          </a:p>
          <a:p>
            <a:pPr marL="285750" indent="-285750" algn="just">
              <a:buFontTx/>
              <a:buChar char="-"/>
            </a:pPr>
            <a:endParaRPr lang="it-IT" sz="1800" dirty="0">
              <a:solidFill>
                <a:schemeClr val="tx1"/>
              </a:solidFill>
            </a:endParaRPr>
          </a:p>
          <a:p>
            <a:pPr marL="285750" indent="-285750" algn="just">
              <a:buFontTx/>
              <a:buChar char="-"/>
            </a:pPr>
            <a:r>
              <a:rPr lang="it-IT" sz="1800" b="1" dirty="0" err="1">
                <a:solidFill>
                  <a:schemeClr val="tx1"/>
                </a:solidFill>
              </a:rPr>
              <a:t>Chemioeterotrofi</a:t>
            </a:r>
            <a:r>
              <a:rPr lang="it-IT" sz="1800" dirty="0">
                <a:solidFill>
                  <a:schemeClr val="tx1"/>
                </a:solidFill>
              </a:rPr>
              <a:t>: sono la maggior parte dei batteri, e utilizzano strutture organiche sia per l’energia che per la materia. A questa categoria appartengono i </a:t>
            </a:r>
            <a:r>
              <a:rPr lang="it-IT" sz="1800" b="1" dirty="0">
                <a:solidFill>
                  <a:schemeClr val="tx1"/>
                </a:solidFill>
              </a:rPr>
              <a:t>batteri patogeni</a:t>
            </a:r>
            <a:r>
              <a:rPr lang="it-IT" sz="1800" dirty="0">
                <a:solidFill>
                  <a:schemeClr val="tx1"/>
                </a:solidFill>
              </a:rPr>
              <a:t>, così pure i </a:t>
            </a:r>
            <a:r>
              <a:rPr lang="it-IT" sz="1800" b="1" dirty="0">
                <a:solidFill>
                  <a:schemeClr val="tx1"/>
                </a:solidFill>
              </a:rPr>
              <a:t>batteri commensali </a:t>
            </a:r>
            <a:r>
              <a:rPr lang="it-IT" sz="1800" dirty="0">
                <a:solidFill>
                  <a:schemeClr val="tx1"/>
                </a:solidFill>
              </a:rPr>
              <a:t>della flora batterica intestinale.</a:t>
            </a:r>
          </a:p>
        </p:txBody>
      </p:sp>
    </p:spTree>
    <p:extLst>
      <p:ext uri="{BB962C8B-B14F-4D97-AF65-F5344CB8AC3E}">
        <p14:creationId xmlns:p14="http://schemas.microsoft.com/office/powerpoint/2010/main" val="428863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F80889E-3FA4-4E00-A5C1-BD9C9F948BD3}"/>
              </a:ext>
            </a:extLst>
          </p:cNvPr>
          <p:cNvSpPr txBox="1"/>
          <p:nvPr/>
        </p:nvSpPr>
        <p:spPr>
          <a:xfrm>
            <a:off x="4076512" y="692696"/>
            <a:ext cx="990977" cy="307777"/>
          </a:xfrm>
          <a:prstGeom prst="rect">
            <a:avLst/>
          </a:prstGeom>
          <a:noFill/>
        </p:spPr>
        <p:txBody>
          <a:bodyPr wrap="none" rtlCol="0">
            <a:spAutoFit/>
          </a:bodyPr>
          <a:lstStyle/>
          <a:p>
            <a:r>
              <a:rPr lang="it-IT" sz="1400" dirty="0">
                <a:solidFill>
                  <a:schemeClr val="tx1"/>
                </a:solidFill>
              </a:rPr>
              <a:t>Nutrizione</a:t>
            </a:r>
          </a:p>
        </p:txBody>
      </p:sp>
      <p:sp>
        <p:nvSpPr>
          <p:cNvPr id="6" name="CasellaDiTesto 1">
            <a:extLst>
              <a:ext uri="{FF2B5EF4-FFF2-40B4-BE49-F238E27FC236}">
                <a16:creationId xmlns:a16="http://schemas.microsoft.com/office/drawing/2014/main" id="{92F15242-1156-4A57-BB1A-CBC3511C69C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191DD39A-89AB-44CE-BE44-FE74389A5EF7}"/>
              </a:ext>
            </a:extLst>
          </p:cNvPr>
          <p:cNvSpPr txBox="1"/>
          <p:nvPr/>
        </p:nvSpPr>
        <p:spPr>
          <a:xfrm>
            <a:off x="179511" y="1412776"/>
            <a:ext cx="8712969" cy="4247317"/>
          </a:xfrm>
          <a:prstGeom prst="rect">
            <a:avLst/>
          </a:prstGeom>
          <a:noFill/>
        </p:spPr>
        <p:txBody>
          <a:bodyPr wrap="square" rtlCol="0">
            <a:spAutoFit/>
          </a:bodyPr>
          <a:lstStyle/>
          <a:p>
            <a:pPr algn="just"/>
            <a:r>
              <a:rPr lang="it-IT" sz="1800" dirty="0">
                <a:solidFill>
                  <a:schemeClr val="tx1"/>
                </a:solidFill>
              </a:rPr>
              <a:t>La maggior parte dei </a:t>
            </a:r>
            <a:r>
              <a:rPr lang="it-IT" sz="1800" b="1" dirty="0">
                <a:solidFill>
                  <a:schemeClr val="tx1"/>
                </a:solidFill>
              </a:rPr>
              <a:t>procarioti</a:t>
            </a:r>
            <a:r>
              <a:rPr lang="it-IT" sz="1800" dirty="0">
                <a:solidFill>
                  <a:schemeClr val="tx1"/>
                </a:solidFill>
              </a:rPr>
              <a:t> richiede ossigeno (</a:t>
            </a:r>
            <a:r>
              <a:rPr lang="it-IT" sz="1800" b="1" dirty="0">
                <a:solidFill>
                  <a:schemeClr val="tx1"/>
                </a:solidFill>
              </a:rPr>
              <a:t>metabolismo aerobico</a:t>
            </a:r>
            <a:r>
              <a:rPr lang="it-IT" sz="1800" dirty="0">
                <a:solidFill>
                  <a:schemeClr val="tx1"/>
                </a:solidFill>
              </a:rPr>
              <a:t>), ma </a:t>
            </a:r>
            <a:r>
              <a:rPr lang="it-IT" sz="1800" b="1" dirty="0">
                <a:solidFill>
                  <a:schemeClr val="tx1"/>
                </a:solidFill>
              </a:rPr>
              <a:t>molti batteri sono anaerobi facoltativi</a:t>
            </a:r>
            <a:r>
              <a:rPr lang="it-IT" sz="1800" dirty="0">
                <a:solidFill>
                  <a:schemeClr val="tx1"/>
                </a:solidFill>
              </a:rPr>
              <a:t>, sono quindi in grado di mortificare il loro metabolismo in funzione delle condizioni ambientali. </a:t>
            </a:r>
          </a:p>
          <a:p>
            <a:pPr algn="just"/>
            <a:endParaRPr lang="it-IT" sz="1800" dirty="0">
              <a:solidFill>
                <a:schemeClr val="tx1"/>
              </a:solidFill>
            </a:endParaRPr>
          </a:p>
          <a:p>
            <a:pPr algn="just"/>
            <a:r>
              <a:rPr lang="it-IT" sz="1800" dirty="0">
                <a:solidFill>
                  <a:schemeClr val="tx1"/>
                </a:solidFill>
              </a:rPr>
              <a:t>Altri procarioti sono </a:t>
            </a:r>
            <a:r>
              <a:rPr lang="it-IT" sz="1800" b="1" dirty="0">
                <a:solidFill>
                  <a:schemeClr val="tx1"/>
                </a:solidFill>
              </a:rPr>
              <a:t>anaerobi obbligati</a:t>
            </a:r>
            <a:r>
              <a:rPr lang="it-IT" sz="1800" dirty="0">
                <a:solidFill>
                  <a:schemeClr val="tx1"/>
                </a:solidFill>
              </a:rPr>
              <a:t> e utilizzano come </a:t>
            </a:r>
            <a:r>
              <a:rPr lang="it-IT" sz="1800" b="1" dirty="0">
                <a:solidFill>
                  <a:schemeClr val="tx1"/>
                </a:solidFill>
              </a:rPr>
              <a:t>accettori finali di elettroni </a:t>
            </a:r>
            <a:r>
              <a:rPr lang="it-IT" sz="1800" dirty="0">
                <a:solidFill>
                  <a:schemeClr val="tx1"/>
                </a:solidFill>
              </a:rPr>
              <a:t>molecole inorganiche come </a:t>
            </a:r>
            <a:r>
              <a:rPr lang="it-IT" sz="1800" b="1" dirty="0">
                <a:solidFill>
                  <a:schemeClr val="tx1"/>
                </a:solidFill>
              </a:rPr>
              <a:t>solfato, nitrato e ferro</a:t>
            </a:r>
            <a:r>
              <a:rPr lang="it-IT" sz="1800" dirty="0">
                <a:solidFill>
                  <a:schemeClr val="tx1"/>
                </a:solidFill>
              </a:rPr>
              <a:t>. Questo tipo di procarioti muoiono se esposti anche a basse concentrazioni di ossigeno.</a:t>
            </a:r>
          </a:p>
          <a:p>
            <a:pPr algn="just"/>
            <a:endParaRPr lang="it-IT" sz="1800" dirty="0">
              <a:solidFill>
                <a:schemeClr val="tx1"/>
              </a:solidFill>
            </a:endParaRPr>
          </a:p>
          <a:p>
            <a:pPr algn="just"/>
            <a:r>
              <a:rPr lang="it-IT" sz="1800" dirty="0">
                <a:solidFill>
                  <a:schemeClr val="tx1"/>
                </a:solidFill>
              </a:rPr>
              <a:t>Il </a:t>
            </a:r>
            <a:r>
              <a:rPr lang="it-IT" sz="1800" b="1" dirty="0">
                <a:solidFill>
                  <a:schemeClr val="tx1"/>
                </a:solidFill>
              </a:rPr>
              <a:t>ciclo dell’azoto</a:t>
            </a:r>
            <a:r>
              <a:rPr lang="it-IT" sz="1800" dirty="0">
                <a:solidFill>
                  <a:schemeClr val="tx1"/>
                </a:solidFill>
              </a:rPr>
              <a:t>, importante per l’intera catena alimentare, </a:t>
            </a:r>
            <a:r>
              <a:rPr lang="it-IT" sz="1800" b="1" dirty="0">
                <a:solidFill>
                  <a:schemeClr val="tx1"/>
                </a:solidFill>
              </a:rPr>
              <a:t>inizia</a:t>
            </a:r>
            <a:r>
              <a:rPr lang="it-IT" sz="1800" dirty="0">
                <a:solidFill>
                  <a:schemeClr val="tx1"/>
                </a:solidFill>
              </a:rPr>
              <a:t> da </a:t>
            </a:r>
            <a:r>
              <a:rPr lang="it-IT" sz="1800" b="1" dirty="0">
                <a:solidFill>
                  <a:schemeClr val="tx1"/>
                </a:solidFill>
              </a:rPr>
              <a:t>cianobatteri</a:t>
            </a:r>
            <a:r>
              <a:rPr lang="it-IT" sz="1800" dirty="0">
                <a:solidFill>
                  <a:schemeClr val="tx1"/>
                </a:solidFill>
              </a:rPr>
              <a:t> e </a:t>
            </a:r>
            <a:r>
              <a:rPr lang="it-IT" sz="1800" b="1" dirty="0">
                <a:solidFill>
                  <a:schemeClr val="tx1"/>
                </a:solidFill>
              </a:rPr>
              <a:t>archeobatteri</a:t>
            </a:r>
            <a:r>
              <a:rPr lang="it-IT" sz="1800" dirty="0">
                <a:solidFill>
                  <a:schemeClr val="tx1"/>
                </a:solidFill>
              </a:rPr>
              <a:t> che sono in grado di </a:t>
            </a:r>
            <a:r>
              <a:rPr lang="it-IT" sz="1800" b="1" dirty="0">
                <a:solidFill>
                  <a:schemeClr val="tx1"/>
                </a:solidFill>
              </a:rPr>
              <a:t>ridurre l’azoto atmosferico ad ammoniaca </a:t>
            </a:r>
            <a:r>
              <a:rPr lang="it-IT" sz="1800" dirty="0">
                <a:solidFill>
                  <a:schemeClr val="tx1"/>
                </a:solidFill>
              </a:rPr>
              <a:t>(</a:t>
            </a:r>
            <a:r>
              <a:rPr lang="it-IT" sz="1800" b="1" dirty="0">
                <a:solidFill>
                  <a:schemeClr val="tx1"/>
                </a:solidFill>
              </a:rPr>
              <a:t>fissazione dell’azoto</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Determinati procarioti </a:t>
            </a:r>
            <a:r>
              <a:rPr lang="it-IT" sz="1800" b="1" dirty="0">
                <a:solidFill>
                  <a:schemeClr val="tx1"/>
                </a:solidFill>
              </a:rPr>
              <a:t>convertono</a:t>
            </a:r>
            <a:r>
              <a:rPr lang="it-IT" sz="1800" dirty="0">
                <a:solidFill>
                  <a:schemeClr val="tx1"/>
                </a:solidFill>
              </a:rPr>
              <a:t> questa </a:t>
            </a:r>
            <a:r>
              <a:rPr lang="it-IT" sz="1800" b="1" dirty="0">
                <a:solidFill>
                  <a:schemeClr val="tx1"/>
                </a:solidFill>
              </a:rPr>
              <a:t>ammoniaca in nitriti o nitrati </a:t>
            </a:r>
            <a:r>
              <a:rPr lang="it-IT" sz="1800" dirty="0">
                <a:solidFill>
                  <a:schemeClr val="tx1"/>
                </a:solidFill>
              </a:rPr>
              <a:t>(</a:t>
            </a:r>
            <a:r>
              <a:rPr lang="it-IT" sz="1800" b="1" dirty="0">
                <a:solidFill>
                  <a:schemeClr val="tx1"/>
                </a:solidFill>
              </a:rPr>
              <a:t>nitrificazione</a:t>
            </a:r>
            <a:r>
              <a:rPr lang="it-IT" sz="1800" dirty="0">
                <a:solidFill>
                  <a:schemeClr val="tx1"/>
                </a:solidFill>
              </a:rPr>
              <a:t>), che sono così </a:t>
            </a:r>
            <a:r>
              <a:rPr lang="it-IT" sz="1800" b="1" dirty="0">
                <a:solidFill>
                  <a:schemeClr val="tx1"/>
                </a:solidFill>
              </a:rPr>
              <a:t>utilizzabili da funghi e piante </a:t>
            </a:r>
            <a:r>
              <a:rPr lang="it-IT" sz="1800" dirty="0">
                <a:solidFill>
                  <a:schemeClr val="tx1"/>
                </a:solidFill>
              </a:rPr>
              <a:t>per la sintesi amminoacidica e di altre sostanze azotate (es. alcaloidi).</a:t>
            </a:r>
          </a:p>
        </p:txBody>
      </p:sp>
    </p:spTree>
    <p:extLst>
      <p:ext uri="{BB962C8B-B14F-4D97-AF65-F5344CB8AC3E}">
        <p14:creationId xmlns:p14="http://schemas.microsoft.com/office/powerpoint/2010/main" val="89496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F7286E24-45E8-4481-B8E7-CD2ECDF95F01}"/>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6" name="CasellaDiTesto 5">
            <a:extLst>
              <a:ext uri="{FF2B5EF4-FFF2-40B4-BE49-F238E27FC236}">
                <a16:creationId xmlns:a16="http://schemas.microsoft.com/office/drawing/2014/main" id="{2D02AC9E-150C-4CB7-8F21-75B08B8A464A}"/>
              </a:ext>
            </a:extLst>
          </p:cNvPr>
          <p:cNvSpPr txBox="1"/>
          <p:nvPr/>
        </p:nvSpPr>
        <p:spPr>
          <a:xfrm>
            <a:off x="107504" y="764704"/>
            <a:ext cx="8928992" cy="5355312"/>
          </a:xfrm>
          <a:prstGeom prst="rect">
            <a:avLst/>
          </a:prstGeom>
          <a:noFill/>
        </p:spPr>
        <p:txBody>
          <a:bodyPr wrap="square" rtlCol="0">
            <a:spAutoFit/>
          </a:bodyPr>
          <a:lstStyle/>
          <a:p>
            <a:pPr algn="just"/>
            <a:r>
              <a:rPr lang="it-IT" sz="1800" dirty="0">
                <a:solidFill>
                  <a:schemeClr val="tx1"/>
                </a:solidFill>
              </a:rPr>
              <a:t>I </a:t>
            </a:r>
            <a:r>
              <a:rPr lang="it-IT" sz="1800" b="1" dirty="0">
                <a:solidFill>
                  <a:schemeClr val="tx1"/>
                </a:solidFill>
              </a:rPr>
              <a:t>procarioti</a:t>
            </a:r>
            <a:r>
              <a:rPr lang="it-IT" sz="1800" dirty="0">
                <a:solidFill>
                  <a:schemeClr val="tx1"/>
                </a:solidFill>
              </a:rPr>
              <a:t>, benché microscopici, rappresentano oltre la </a:t>
            </a:r>
            <a:r>
              <a:rPr lang="it-IT" sz="1800" b="1" dirty="0">
                <a:solidFill>
                  <a:schemeClr val="tx1"/>
                </a:solidFill>
              </a:rPr>
              <a:t>metà della biomassa </a:t>
            </a:r>
            <a:r>
              <a:rPr lang="it-IT" sz="1800" dirty="0">
                <a:solidFill>
                  <a:schemeClr val="tx1"/>
                </a:solidFill>
              </a:rPr>
              <a:t>del pianeta terra e, come detto precedentemente, sono suddivisibili in </a:t>
            </a:r>
            <a:r>
              <a:rPr lang="it-IT" sz="1800" b="1" dirty="0">
                <a:solidFill>
                  <a:schemeClr val="tx1"/>
                </a:solidFill>
              </a:rPr>
              <a:t>due domini</a:t>
            </a:r>
            <a:r>
              <a:rPr lang="it-IT" sz="1800" dirty="0">
                <a:solidFill>
                  <a:schemeClr val="tx1"/>
                </a:solidFill>
              </a:rPr>
              <a:t>, </a:t>
            </a:r>
            <a:r>
              <a:rPr lang="it-IT" sz="1800" b="1" dirty="0" err="1">
                <a:solidFill>
                  <a:schemeClr val="tx1"/>
                </a:solidFill>
              </a:rPr>
              <a:t>Archaea</a:t>
            </a:r>
            <a:r>
              <a:rPr lang="it-IT" sz="1800" dirty="0">
                <a:solidFill>
                  <a:schemeClr val="tx1"/>
                </a:solidFill>
              </a:rPr>
              <a:t> e </a:t>
            </a:r>
            <a:r>
              <a:rPr lang="it-IT" sz="1800" b="1" dirty="0" err="1">
                <a:solidFill>
                  <a:schemeClr val="tx1"/>
                </a:solidFill>
              </a:rPr>
              <a:t>Bacteria</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Furono scoperti nel </a:t>
            </a:r>
            <a:r>
              <a:rPr lang="it-IT" sz="1800" b="1" dirty="0">
                <a:solidFill>
                  <a:schemeClr val="tx1"/>
                </a:solidFill>
              </a:rPr>
              <a:t>1674</a:t>
            </a:r>
            <a:r>
              <a:rPr lang="it-IT" sz="1800" dirty="0">
                <a:solidFill>
                  <a:schemeClr val="tx1"/>
                </a:solidFill>
              </a:rPr>
              <a:t> da Anton van </a:t>
            </a:r>
            <a:r>
              <a:rPr lang="it-IT" sz="1800" b="1" dirty="0" err="1">
                <a:solidFill>
                  <a:schemeClr val="tx1"/>
                </a:solidFill>
              </a:rPr>
              <a:t>Leeuwenhoek</a:t>
            </a:r>
            <a:r>
              <a:rPr lang="it-IT" sz="1800" dirty="0">
                <a:solidFill>
                  <a:schemeClr val="tx1"/>
                </a:solidFill>
              </a:rPr>
              <a:t> osservando al microscopio ottico acqua di lago, e negli ultimi anni del </a:t>
            </a:r>
            <a:r>
              <a:rPr lang="it-IT" sz="1800" b="1" dirty="0">
                <a:solidFill>
                  <a:schemeClr val="tx1"/>
                </a:solidFill>
              </a:rPr>
              <a:t>XIX</a:t>
            </a:r>
            <a:r>
              <a:rPr lang="it-IT" sz="1800" dirty="0">
                <a:solidFill>
                  <a:schemeClr val="tx1"/>
                </a:solidFill>
              </a:rPr>
              <a:t> secolo vennero riconosciuti come </a:t>
            </a:r>
            <a:r>
              <a:rPr lang="it-IT" sz="1800" b="1" dirty="0">
                <a:solidFill>
                  <a:schemeClr val="tx1"/>
                </a:solidFill>
              </a:rPr>
              <a:t>patogeni</a:t>
            </a:r>
            <a:r>
              <a:rPr lang="it-IT" sz="1800" dirty="0">
                <a:solidFill>
                  <a:schemeClr val="tx1"/>
                </a:solidFill>
              </a:rPr>
              <a:t>, cioè in grado di provocare malattie.</a:t>
            </a:r>
          </a:p>
          <a:p>
            <a:pPr algn="just"/>
            <a:endParaRPr lang="it-IT" sz="1800" dirty="0">
              <a:solidFill>
                <a:schemeClr val="tx1"/>
              </a:solidFill>
            </a:endParaRPr>
          </a:p>
          <a:p>
            <a:pPr algn="just"/>
            <a:r>
              <a:rPr lang="it-IT" sz="1800" dirty="0">
                <a:solidFill>
                  <a:schemeClr val="tx1"/>
                </a:solidFill>
              </a:rPr>
              <a:t>In realtà, benché molte malattie siano letali, sono una </a:t>
            </a:r>
            <a:r>
              <a:rPr lang="it-IT" sz="1800" b="1" dirty="0">
                <a:solidFill>
                  <a:schemeClr val="tx1"/>
                </a:solidFill>
              </a:rPr>
              <a:t>minoranza sono patogeni </a:t>
            </a:r>
            <a:r>
              <a:rPr lang="it-IT" sz="1800" dirty="0">
                <a:solidFill>
                  <a:schemeClr val="tx1"/>
                </a:solidFill>
              </a:rPr>
              <a:t>e di questi </a:t>
            </a:r>
            <a:r>
              <a:rPr lang="it-IT" sz="1800" b="1" dirty="0">
                <a:solidFill>
                  <a:schemeClr val="tx1"/>
                </a:solidFill>
              </a:rPr>
              <a:t>nessuno è un archeobatterio</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A livello di biosfera svolgono un importante ruolo di </a:t>
            </a:r>
            <a:r>
              <a:rPr lang="it-IT" sz="1800" b="1" dirty="0">
                <a:solidFill>
                  <a:schemeClr val="tx1"/>
                </a:solidFill>
              </a:rPr>
              <a:t>decompositori</a:t>
            </a:r>
            <a:r>
              <a:rPr lang="it-IT" sz="1800" dirty="0">
                <a:solidFill>
                  <a:schemeClr val="tx1"/>
                </a:solidFill>
              </a:rPr>
              <a:t>, </a:t>
            </a:r>
            <a:r>
              <a:rPr lang="it-IT" sz="1800" b="1" dirty="0">
                <a:solidFill>
                  <a:schemeClr val="tx1"/>
                </a:solidFill>
              </a:rPr>
              <a:t>degradando le molecole organiche </a:t>
            </a:r>
            <a:r>
              <a:rPr lang="it-IT" sz="1800" dirty="0">
                <a:solidFill>
                  <a:schemeClr val="tx1"/>
                </a:solidFill>
              </a:rPr>
              <a:t>in componenti più semplici e permettendone la </a:t>
            </a:r>
            <a:r>
              <a:rPr lang="it-IT" sz="1800" b="1" dirty="0">
                <a:solidFill>
                  <a:schemeClr val="tx1"/>
                </a:solidFill>
              </a:rPr>
              <a:t>disponibilità per altri organismi</a:t>
            </a:r>
            <a:r>
              <a:rPr lang="it-IT" sz="1800" dirty="0">
                <a:solidFill>
                  <a:schemeClr val="tx1"/>
                </a:solidFill>
              </a:rPr>
              <a:t> (es. batteri azotofissatori).</a:t>
            </a:r>
          </a:p>
          <a:p>
            <a:pPr algn="just"/>
            <a:endParaRPr lang="it-IT" sz="1800" dirty="0">
              <a:solidFill>
                <a:schemeClr val="tx1"/>
              </a:solidFill>
            </a:endParaRPr>
          </a:p>
          <a:p>
            <a:pPr algn="just"/>
            <a:r>
              <a:rPr lang="it-IT" sz="1800" dirty="0">
                <a:solidFill>
                  <a:schemeClr val="tx1"/>
                </a:solidFill>
              </a:rPr>
              <a:t>Dal punto di vista della </a:t>
            </a:r>
            <a:r>
              <a:rPr lang="it-IT" sz="1800" b="1" dirty="0">
                <a:solidFill>
                  <a:schemeClr val="tx1"/>
                </a:solidFill>
              </a:rPr>
              <a:t>nutrizione</a:t>
            </a:r>
            <a:r>
              <a:rPr lang="it-IT" sz="1800" dirty="0">
                <a:solidFill>
                  <a:schemeClr val="tx1"/>
                </a:solidFill>
              </a:rPr>
              <a:t>, alcuni come i </a:t>
            </a:r>
            <a:r>
              <a:rPr lang="it-IT" sz="1800" b="1" dirty="0">
                <a:solidFill>
                  <a:schemeClr val="tx1"/>
                </a:solidFill>
              </a:rPr>
              <a:t>cianobatteri</a:t>
            </a:r>
            <a:r>
              <a:rPr lang="it-IT" sz="1800" dirty="0">
                <a:solidFill>
                  <a:schemeClr val="tx1"/>
                </a:solidFill>
              </a:rPr>
              <a:t> sono in grado di effettuare la </a:t>
            </a:r>
            <a:r>
              <a:rPr lang="it-IT" sz="1800" b="1" dirty="0">
                <a:solidFill>
                  <a:schemeClr val="tx1"/>
                </a:solidFill>
              </a:rPr>
              <a:t>fotosintesi</a:t>
            </a:r>
            <a:r>
              <a:rPr lang="it-IT" sz="1800" dirty="0">
                <a:solidFill>
                  <a:schemeClr val="tx1"/>
                </a:solidFill>
              </a:rPr>
              <a:t> (l’80% dell’ossigeno proviene da cianobatteri ed alghe nel corso delle ere), altri utilizzano l’azoto atmosferico per ricavare ammoniaca e convertirla in nitrati (gli azotofissatori).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F5719CBA-A96A-4590-B149-C084EEB4CEDF}"/>
              </a:ext>
            </a:extLst>
          </p:cNvPr>
          <p:cNvPicPr>
            <a:picLocks noChangeAspect="1"/>
          </p:cNvPicPr>
          <p:nvPr/>
        </p:nvPicPr>
        <p:blipFill rotWithShape="1">
          <a:blip r:embed="rId2">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40ACDBE4-45DD-4C23-BC59-4D583023D558}"/>
              </a:ext>
            </a:extLst>
          </p:cNvPr>
          <p:cNvSpPr txBox="1"/>
          <p:nvPr/>
        </p:nvSpPr>
        <p:spPr>
          <a:xfrm>
            <a:off x="3676563" y="692696"/>
            <a:ext cx="1790875" cy="307777"/>
          </a:xfrm>
          <a:prstGeom prst="rect">
            <a:avLst/>
          </a:prstGeom>
          <a:noFill/>
        </p:spPr>
        <p:txBody>
          <a:bodyPr wrap="none" rtlCol="0">
            <a:spAutoFit/>
          </a:bodyPr>
          <a:lstStyle/>
          <a:p>
            <a:r>
              <a:rPr lang="it-IT" sz="1400" dirty="0">
                <a:solidFill>
                  <a:schemeClr val="tx1"/>
                </a:solidFill>
              </a:rPr>
              <a:t>Un po' di evoluzione</a:t>
            </a:r>
          </a:p>
        </p:txBody>
      </p:sp>
      <p:sp>
        <p:nvSpPr>
          <p:cNvPr id="6" name="CasellaDiTesto 1">
            <a:extLst>
              <a:ext uri="{FF2B5EF4-FFF2-40B4-BE49-F238E27FC236}">
                <a16:creationId xmlns:a16="http://schemas.microsoft.com/office/drawing/2014/main" id="{B2492993-5E66-44A0-86A8-0E12C27E35B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pic>
        <p:nvPicPr>
          <p:cNvPr id="7" name="Segnaposto contenuto 2">
            <a:extLst>
              <a:ext uri="{FF2B5EF4-FFF2-40B4-BE49-F238E27FC236}">
                <a16:creationId xmlns:a16="http://schemas.microsoft.com/office/drawing/2014/main" id="{0C42796C-FA6E-4FC2-A85F-9050D8CE1FBC}"/>
              </a:ext>
            </a:extLst>
          </p:cNvPr>
          <p:cNvPicPr>
            <a:picLocks noChangeAspect="1"/>
          </p:cNvPicPr>
          <p:nvPr/>
        </p:nvPicPr>
        <p:blipFill rotWithShape="1">
          <a:blip r:embed="rId3">
            <a:extLst>
              <a:ext uri="{28A0092B-C50C-407E-A947-70E740481C1C}">
                <a14:useLocalDpi xmlns:a14="http://schemas.microsoft.com/office/drawing/2010/main" val="0"/>
              </a:ext>
            </a:extLst>
          </a:blip>
          <a:srcRect l="66295" t="35850" r="6310" b="47908"/>
          <a:stretch/>
        </p:blipFill>
        <p:spPr bwMode="auto">
          <a:xfrm>
            <a:off x="2879812" y="4113050"/>
            <a:ext cx="3384376" cy="15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CasellaDiTesto 7">
            <a:extLst>
              <a:ext uri="{FF2B5EF4-FFF2-40B4-BE49-F238E27FC236}">
                <a16:creationId xmlns:a16="http://schemas.microsoft.com/office/drawing/2014/main" id="{BB4BE699-C1C2-47D7-A200-8BDD3441E6A9}"/>
              </a:ext>
            </a:extLst>
          </p:cNvPr>
          <p:cNvSpPr txBox="1"/>
          <p:nvPr/>
        </p:nvSpPr>
        <p:spPr>
          <a:xfrm>
            <a:off x="179511" y="1818690"/>
            <a:ext cx="8712969" cy="1477328"/>
          </a:xfrm>
          <a:prstGeom prst="rect">
            <a:avLst/>
          </a:prstGeom>
          <a:noFill/>
        </p:spPr>
        <p:txBody>
          <a:bodyPr wrap="square" rtlCol="0">
            <a:spAutoFit/>
          </a:bodyPr>
          <a:lstStyle/>
          <a:p>
            <a:pPr algn="just"/>
            <a:r>
              <a:rPr lang="it-IT" sz="1800" dirty="0">
                <a:solidFill>
                  <a:schemeClr val="tx1"/>
                </a:solidFill>
              </a:rPr>
              <a:t>Da un </a:t>
            </a:r>
            <a:r>
              <a:rPr lang="it-IT" sz="1800" b="1" dirty="0">
                <a:solidFill>
                  <a:schemeClr val="tx1"/>
                </a:solidFill>
              </a:rPr>
              <a:t>punto di vista chimico</a:t>
            </a:r>
            <a:r>
              <a:rPr lang="it-IT" sz="1800" dirty="0">
                <a:solidFill>
                  <a:schemeClr val="tx1"/>
                </a:solidFill>
              </a:rPr>
              <a:t>, vi è una </a:t>
            </a:r>
            <a:r>
              <a:rPr lang="it-IT" sz="1800" b="1" dirty="0">
                <a:solidFill>
                  <a:schemeClr val="tx1"/>
                </a:solidFill>
              </a:rPr>
              <a:t>profonda differenza tra </a:t>
            </a:r>
            <a:r>
              <a:rPr lang="it-IT" sz="1800" b="1" dirty="0" err="1">
                <a:solidFill>
                  <a:schemeClr val="tx1"/>
                </a:solidFill>
              </a:rPr>
              <a:t>Archaea</a:t>
            </a:r>
            <a:r>
              <a:rPr lang="it-IT" sz="1800" b="1" dirty="0">
                <a:solidFill>
                  <a:schemeClr val="tx1"/>
                </a:solidFill>
              </a:rPr>
              <a:t> e </a:t>
            </a:r>
            <a:r>
              <a:rPr lang="it-IT" sz="1800" b="1" dirty="0" err="1">
                <a:solidFill>
                  <a:schemeClr val="tx1"/>
                </a:solidFill>
              </a:rPr>
              <a:t>Bacteria</a:t>
            </a:r>
            <a:r>
              <a:rPr lang="it-IT" sz="1800" b="1" dirty="0">
                <a:solidFill>
                  <a:schemeClr val="tx1"/>
                </a:solidFill>
              </a:rPr>
              <a:t>/</a:t>
            </a:r>
            <a:r>
              <a:rPr lang="it-IT" sz="1800" b="1" dirty="0" err="1">
                <a:solidFill>
                  <a:schemeClr val="tx1"/>
                </a:solidFill>
              </a:rPr>
              <a:t>Eukarya</a:t>
            </a:r>
            <a:r>
              <a:rPr lang="it-IT" sz="1800" dirty="0">
                <a:solidFill>
                  <a:schemeClr val="tx1"/>
                </a:solidFill>
              </a:rPr>
              <a:t> in quanto le </a:t>
            </a:r>
            <a:r>
              <a:rPr lang="it-IT" sz="1800" b="1" dirty="0">
                <a:solidFill>
                  <a:schemeClr val="tx1"/>
                </a:solidFill>
              </a:rPr>
              <a:t>membrane cellulari </a:t>
            </a:r>
            <a:r>
              <a:rPr lang="it-IT" sz="1800" dirty="0">
                <a:solidFill>
                  <a:schemeClr val="tx1"/>
                </a:solidFill>
              </a:rPr>
              <a:t>degli </a:t>
            </a:r>
            <a:r>
              <a:rPr lang="it-IT" sz="1800" b="1" dirty="0">
                <a:solidFill>
                  <a:schemeClr val="tx1"/>
                </a:solidFill>
              </a:rPr>
              <a:t>archeobatteri</a:t>
            </a:r>
            <a:r>
              <a:rPr lang="it-IT" sz="1800" dirty="0">
                <a:solidFill>
                  <a:schemeClr val="tx1"/>
                </a:solidFill>
              </a:rPr>
              <a:t>, a differenza degli altri due domini, sono costituite non da acidi grassi esterificati ma da </a:t>
            </a:r>
            <a:r>
              <a:rPr lang="it-IT" sz="1800" b="1" dirty="0">
                <a:solidFill>
                  <a:schemeClr val="tx1"/>
                </a:solidFill>
              </a:rPr>
              <a:t>idrocarburi a catena ramificata </a:t>
            </a:r>
            <a:r>
              <a:rPr lang="it-IT" sz="1800" dirty="0">
                <a:solidFill>
                  <a:schemeClr val="tx1"/>
                </a:solidFill>
              </a:rPr>
              <a:t>(sintetizzati a partire da isopreni) </a:t>
            </a:r>
            <a:r>
              <a:rPr lang="it-IT" sz="1800" b="1" dirty="0">
                <a:solidFill>
                  <a:schemeClr val="tx1"/>
                </a:solidFill>
              </a:rPr>
              <a:t>legati a glicerolo da legami eterei</a:t>
            </a:r>
            <a:r>
              <a:rPr lang="it-IT" sz="1800" dirty="0">
                <a:solidFill>
                  <a:schemeClr val="tx1"/>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DD78772E-95BA-4317-932D-35204C98096A}"/>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980" t="5225" r="32290" b="28698"/>
          <a:stretch/>
        </p:blipFill>
        <p:spPr>
          <a:xfrm>
            <a:off x="2735288" y="3034576"/>
            <a:ext cx="3852936" cy="3055197"/>
          </a:xfrm>
        </p:spPr>
      </p:pic>
      <p:pic>
        <p:nvPicPr>
          <p:cNvPr id="3" name="Segnaposto contenuto 2">
            <a:extLst>
              <a:ext uri="{FF2B5EF4-FFF2-40B4-BE49-F238E27FC236}">
                <a16:creationId xmlns:a16="http://schemas.microsoft.com/office/drawing/2014/main" id="{F5719CBA-A96A-4590-B149-C084EEB4CEDF}"/>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40ACDBE4-45DD-4C23-BC59-4D583023D558}"/>
              </a:ext>
            </a:extLst>
          </p:cNvPr>
          <p:cNvSpPr txBox="1"/>
          <p:nvPr/>
        </p:nvSpPr>
        <p:spPr>
          <a:xfrm>
            <a:off x="3676563" y="692696"/>
            <a:ext cx="1790875" cy="307777"/>
          </a:xfrm>
          <a:prstGeom prst="rect">
            <a:avLst/>
          </a:prstGeom>
          <a:noFill/>
        </p:spPr>
        <p:txBody>
          <a:bodyPr wrap="none" rtlCol="0">
            <a:spAutoFit/>
          </a:bodyPr>
          <a:lstStyle/>
          <a:p>
            <a:r>
              <a:rPr lang="it-IT" sz="1400" dirty="0">
                <a:solidFill>
                  <a:schemeClr val="tx1"/>
                </a:solidFill>
              </a:rPr>
              <a:t>Un po' di evoluzione</a:t>
            </a:r>
          </a:p>
        </p:txBody>
      </p:sp>
      <p:sp>
        <p:nvSpPr>
          <p:cNvPr id="6" name="CasellaDiTesto 1">
            <a:extLst>
              <a:ext uri="{FF2B5EF4-FFF2-40B4-BE49-F238E27FC236}">
                <a16:creationId xmlns:a16="http://schemas.microsoft.com/office/drawing/2014/main" id="{B2492993-5E66-44A0-86A8-0E12C27E35B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2" name="Rettangolo 1">
            <a:extLst>
              <a:ext uri="{FF2B5EF4-FFF2-40B4-BE49-F238E27FC236}">
                <a16:creationId xmlns:a16="http://schemas.microsoft.com/office/drawing/2014/main" id="{5DCFB90B-0ABD-49D4-9C32-D372ACAA96DF}"/>
              </a:ext>
            </a:extLst>
          </p:cNvPr>
          <p:cNvSpPr/>
          <p:nvPr/>
        </p:nvSpPr>
        <p:spPr bwMode="auto">
          <a:xfrm>
            <a:off x="6348037" y="4365104"/>
            <a:ext cx="240187" cy="9361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8" name="CasellaDiTesto 7">
            <a:extLst>
              <a:ext uri="{FF2B5EF4-FFF2-40B4-BE49-F238E27FC236}">
                <a16:creationId xmlns:a16="http://schemas.microsoft.com/office/drawing/2014/main" id="{59028B8F-ADF4-41C2-97AE-320D2C16CD3A}"/>
              </a:ext>
            </a:extLst>
          </p:cNvPr>
          <p:cNvSpPr txBox="1"/>
          <p:nvPr/>
        </p:nvSpPr>
        <p:spPr>
          <a:xfrm>
            <a:off x="179511" y="1818690"/>
            <a:ext cx="8712969" cy="923330"/>
          </a:xfrm>
          <a:prstGeom prst="rect">
            <a:avLst/>
          </a:prstGeom>
          <a:noFill/>
        </p:spPr>
        <p:txBody>
          <a:bodyPr wrap="square" rtlCol="0">
            <a:spAutoFit/>
          </a:bodyPr>
          <a:lstStyle/>
          <a:p>
            <a:pPr algn="just"/>
            <a:r>
              <a:rPr lang="it-IT" sz="1800" dirty="0">
                <a:solidFill>
                  <a:schemeClr val="tx1"/>
                </a:solidFill>
              </a:rPr>
              <a:t>A parte questo aspetto, la </a:t>
            </a:r>
            <a:r>
              <a:rPr lang="it-IT" sz="1800" b="1" dirty="0">
                <a:solidFill>
                  <a:schemeClr val="tx1"/>
                </a:solidFill>
              </a:rPr>
              <a:t>filogenesi</a:t>
            </a:r>
            <a:r>
              <a:rPr lang="it-IT" sz="1800" dirty="0">
                <a:solidFill>
                  <a:schemeClr val="tx1"/>
                </a:solidFill>
              </a:rPr>
              <a:t> dei vari domini mostra come </a:t>
            </a:r>
            <a:r>
              <a:rPr lang="it-IT" sz="1800" b="1" dirty="0">
                <a:solidFill>
                  <a:schemeClr val="tx1"/>
                </a:solidFill>
              </a:rPr>
              <a:t>gli eucarioti siano più vicini agli archeobatteri di quanto non lo siano i batteri</a:t>
            </a:r>
            <a:r>
              <a:rPr lang="it-IT" sz="1800" dirty="0">
                <a:solidFill>
                  <a:schemeClr val="tx1"/>
                </a:solidFill>
              </a:rPr>
              <a:t>. Questo è anche visibile catalogando alcune similitudini tra i domini:</a:t>
            </a:r>
          </a:p>
        </p:txBody>
      </p:sp>
    </p:spTree>
    <p:extLst>
      <p:ext uri="{BB962C8B-B14F-4D97-AF65-F5344CB8AC3E}">
        <p14:creationId xmlns:p14="http://schemas.microsoft.com/office/powerpoint/2010/main" val="18396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2">
            <a:extLst>
              <a:ext uri="{FF2B5EF4-FFF2-40B4-BE49-F238E27FC236}">
                <a16:creationId xmlns:a16="http://schemas.microsoft.com/office/drawing/2014/main" id="{731B99F0-1FBB-4048-AFC3-3EFD4D23E35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029" t="7893" r="4070" b="26697"/>
          <a:stretch/>
        </p:blipFill>
        <p:spPr>
          <a:xfrm>
            <a:off x="258131" y="1376772"/>
            <a:ext cx="8627735" cy="4104456"/>
          </a:xfrm>
        </p:spPr>
      </p:pic>
      <p:pic>
        <p:nvPicPr>
          <p:cNvPr id="3" name="Segnaposto contenuto 2">
            <a:extLst>
              <a:ext uri="{FF2B5EF4-FFF2-40B4-BE49-F238E27FC236}">
                <a16:creationId xmlns:a16="http://schemas.microsoft.com/office/drawing/2014/main" id="{BBDAEA2C-4623-4211-88F6-62D81FEDF9F4}"/>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676563" y="692696"/>
            <a:ext cx="1790875" cy="307777"/>
          </a:xfrm>
          <a:prstGeom prst="rect">
            <a:avLst/>
          </a:prstGeom>
          <a:noFill/>
        </p:spPr>
        <p:txBody>
          <a:bodyPr wrap="none" rtlCol="0">
            <a:spAutoFit/>
          </a:bodyPr>
          <a:lstStyle/>
          <a:p>
            <a:r>
              <a:rPr lang="it-IT" sz="1400" dirty="0">
                <a:solidFill>
                  <a:schemeClr val="tx1"/>
                </a:solidFill>
              </a:rPr>
              <a:t>Un po' di evoluzione</a:t>
            </a:r>
          </a:p>
        </p:txBody>
      </p:sp>
      <p:sp>
        <p:nvSpPr>
          <p:cNvPr id="2" name="Rettangolo 1">
            <a:extLst>
              <a:ext uri="{FF2B5EF4-FFF2-40B4-BE49-F238E27FC236}">
                <a16:creationId xmlns:a16="http://schemas.microsoft.com/office/drawing/2014/main" id="{DC8284D2-68A7-4056-A75E-9FEE9E82A057}"/>
              </a:ext>
            </a:extLst>
          </p:cNvPr>
          <p:cNvSpPr/>
          <p:nvPr/>
        </p:nvSpPr>
        <p:spPr bwMode="auto">
          <a:xfrm>
            <a:off x="4571999" y="2996952"/>
            <a:ext cx="2592289" cy="1440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8" name="Rettangolo 7">
            <a:extLst>
              <a:ext uri="{FF2B5EF4-FFF2-40B4-BE49-F238E27FC236}">
                <a16:creationId xmlns:a16="http://schemas.microsoft.com/office/drawing/2014/main" id="{1D5A4CD9-EF9B-40C7-AE8C-F7F88E3BDF01}"/>
              </a:ext>
            </a:extLst>
          </p:cNvPr>
          <p:cNvSpPr/>
          <p:nvPr/>
        </p:nvSpPr>
        <p:spPr bwMode="auto">
          <a:xfrm>
            <a:off x="4572000" y="3203923"/>
            <a:ext cx="2592289" cy="1440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9" name="Rettangolo 8">
            <a:extLst>
              <a:ext uri="{FF2B5EF4-FFF2-40B4-BE49-F238E27FC236}">
                <a16:creationId xmlns:a16="http://schemas.microsoft.com/office/drawing/2014/main" id="{72EFFD87-066A-45BA-8C79-3113BD2DE6FF}"/>
              </a:ext>
            </a:extLst>
          </p:cNvPr>
          <p:cNvSpPr/>
          <p:nvPr/>
        </p:nvSpPr>
        <p:spPr bwMode="auto">
          <a:xfrm>
            <a:off x="4572000" y="4387190"/>
            <a:ext cx="3960440" cy="29755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10" name="Rettangolo 9">
            <a:extLst>
              <a:ext uri="{FF2B5EF4-FFF2-40B4-BE49-F238E27FC236}">
                <a16:creationId xmlns:a16="http://schemas.microsoft.com/office/drawing/2014/main" id="{BFE9E81F-7B8B-4E77-A542-F73664682DDB}"/>
              </a:ext>
            </a:extLst>
          </p:cNvPr>
          <p:cNvSpPr/>
          <p:nvPr/>
        </p:nvSpPr>
        <p:spPr bwMode="auto">
          <a:xfrm>
            <a:off x="4572000" y="4734197"/>
            <a:ext cx="3456384" cy="1440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11" name="Rettangolo 10">
            <a:extLst>
              <a:ext uri="{FF2B5EF4-FFF2-40B4-BE49-F238E27FC236}">
                <a16:creationId xmlns:a16="http://schemas.microsoft.com/office/drawing/2014/main" id="{C254A324-C0C7-451D-893C-6E7F82DE43FE}"/>
              </a:ext>
            </a:extLst>
          </p:cNvPr>
          <p:cNvSpPr/>
          <p:nvPr/>
        </p:nvSpPr>
        <p:spPr bwMode="auto">
          <a:xfrm>
            <a:off x="372563" y="2992421"/>
            <a:ext cx="1391126" cy="1440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12" name="Rettangolo 11">
            <a:extLst>
              <a:ext uri="{FF2B5EF4-FFF2-40B4-BE49-F238E27FC236}">
                <a16:creationId xmlns:a16="http://schemas.microsoft.com/office/drawing/2014/main" id="{CDB0B318-BAE4-4ED6-85BF-49D8D55920DD}"/>
              </a:ext>
            </a:extLst>
          </p:cNvPr>
          <p:cNvSpPr/>
          <p:nvPr/>
        </p:nvSpPr>
        <p:spPr bwMode="auto">
          <a:xfrm>
            <a:off x="372562" y="3212976"/>
            <a:ext cx="1535142" cy="29976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13" name="Rettangolo 12">
            <a:extLst>
              <a:ext uri="{FF2B5EF4-FFF2-40B4-BE49-F238E27FC236}">
                <a16:creationId xmlns:a16="http://schemas.microsoft.com/office/drawing/2014/main" id="{79DFBE5E-254D-4161-B20E-C1C74CDFF23E}"/>
              </a:ext>
            </a:extLst>
          </p:cNvPr>
          <p:cNvSpPr/>
          <p:nvPr/>
        </p:nvSpPr>
        <p:spPr bwMode="auto">
          <a:xfrm>
            <a:off x="372562" y="4382794"/>
            <a:ext cx="959078" cy="1802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
        <p:nvSpPr>
          <p:cNvPr id="14" name="Rettangolo 13">
            <a:extLst>
              <a:ext uri="{FF2B5EF4-FFF2-40B4-BE49-F238E27FC236}">
                <a16:creationId xmlns:a16="http://schemas.microsoft.com/office/drawing/2014/main" id="{1607F231-A336-49F9-A8F0-D1D5A5B46CE3}"/>
              </a:ext>
            </a:extLst>
          </p:cNvPr>
          <p:cNvSpPr/>
          <p:nvPr/>
        </p:nvSpPr>
        <p:spPr bwMode="auto">
          <a:xfrm>
            <a:off x="372562" y="4707038"/>
            <a:ext cx="959078" cy="1802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it-IT" sz="2400" b="0" i="0" u="none" strike="noStrike" cap="none" normalizeH="0" baseline="0">
              <a:ln>
                <a:noFill/>
              </a:ln>
              <a:solidFill>
                <a:schemeClr val="bg1"/>
              </a:solidFill>
              <a:effectLst/>
              <a:latin typeface="Arial" charset="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92F15242-1156-4A57-BB1A-CBC3511C69C8}"/>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191DD39A-89AB-44CE-BE44-FE74389A5EF7}"/>
              </a:ext>
            </a:extLst>
          </p:cNvPr>
          <p:cNvSpPr txBox="1"/>
          <p:nvPr/>
        </p:nvSpPr>
        <p:spPr>
          <a:xfrm>
            <a:off x="179511" y="1412776"/>
            <a:ext cx="8712969" cy="3693319"/>
          </a:xfrm>
          <a:prstGeom prst="rect">
            <a:avLst/>
          </a:prstGeom>
          <a:noFill/>
        </p:spPr>
        <p:txBody>
          <a:bodyPr wrap="square" rtlCol="0">
            <a:spAutoFit/>
          </a:bodyPr>
          <a:lstStyle/>
          <a:p>
            <a:pPr algn="just"/>
            <a:r>
              <a:rPr lang="it-IT" sz="1800" dirty="0">
                <a:solidFill>
                  <a:schemeClr val="tx1"/>
                </a:solidFill>
              </a:rPr>
              <a:t>I </a:t>
            </a:r>
            <a:r>
              <a:rPr lang="it-IT" sz="1800" b="1" dirty="0">
                <a:solidFill>
                  <a:schemeClr val="tx1"/>
                </a:solidFill>
              </a:rPr>
              <a:t>procarioti</a:t>
            </a:r>
            <a:r>
              <a:rPr lang="it-IT" sz="1800" dirty="0">
                <a:solidFill>
                  <a:schemeClr val="tx1"/>
                </a:solidFill>
              </a:rPr>
              <a:t> hanno un impatto assolutamente non trascurabile sul nostro modo di vivere. Moltissime specie si sono </a:t>
            </a:r>
            <a:r>
              <a:rPr lang="it-IT" sz="1800" b="1" dirty="0">
                <a:solidFill>
                  <a:schemeClr val="tx1"/>
                </a:solidFill>
              </a:rPr>
              <a:t>co-evolute con eucarioti </a:t>
            </a:r>
            <a:r>
              <a:rPr lang="it-IT" sz="1800" dirty="0">
                <a:solidFill>
                  <a:schemeClr val="tx1"/>
                </a:solidFill>
              </a:rPr>
              <a:t>andando a formare quello che oggi è definito il </a:t>
            </a:r>
            <a:r>
              <a:rPr lang="it-IT" sz="1800" b="1" dirty="0">
                <a:solidFill>
                  <a:schemeClr val="tx1"/>
                </a:solidFill>
              </a:rPr>
              <a:t>microbiota di piante ed animali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Il microbiota è </a:t>
            </a:r>
            <a:r>
              <a:rPr lang="it-IT" sz="1800" b="1" dirty="0">
                <a:solidFill>
                  <a:schemeClr val="tx1"/>
                </a:solidFill>
              </a:rPr>
              <a:t>simbionte</a:t>
            </a:r>
            <a:r>
              <a:rPr lang="it-IT" sz="1800" dirty="0">
                <a:solidFill>
                  <a:schemeClr val="tx1"/>
                </a:solidFill>
              </a:rPr>
              <a:t> con </a:t>
            </a:r>
            <a:r>
              <a:rPr lang="it-IT" sz="1800" b="1" dirty="0">
                <a:solidFill>
                  <a:schemeClr val="tx1"/>
                </a:solidFill>
              </a:rPr>
              <a:t>l’organismo ospite </a:t>
            </a:r>
            <a:r>
              <a:rPr lang="it-IT" sz="1800" dirty="0">
                <a:solidFill>
                  <a:schemeClr val="tx1"/>
                </a:solidFill>
              </a:rPr>
              <a:t>e permette </a:t>
            </a:r>
            <a:r>
              <a:rPr lang="it-IT" sz="1800" b="1" dirty="0">
                <a:solidFill>
                  <a:schemeClr val="tx1"/>
                </a:solidFill>
              </a:rPr>
              <a:t>l’assorbimento di nutrienti che altrimenti non sarebbero biodisponibili</a:t>
            </a:r>
            <a:r>
              <a:rPr lang="it-IT" sz="1800" dirty="0">
                <a:solidFill>
                  <a:schemeClr val="tx1"/>
                </a:solidFill>
              </a:rPr>
              <a:t>, come ad esempio l’azoto nelle piante o certe vitamine negli animali.</a:t>
            </a:r>
          </a:p>
          <a:p>
            <a:pPr algn="just"/>
            <a:endParaRPr lang="it-IT" sz="1800" dirty="0">
              <a:solidFill>
                <a:schemeClr val="tx1"/>
              </a:solidFill>
            </a:endParaRPr>
          </a:p>
          <a:p>
            <a:pPr algn="just"/>
            <a:r>
              <a:rPr lang="it-IT" sz="1800" dirty="0">
                <a:solidFill>
                  <a:schemeClr val="tx1"/>
                </a:solidFill>
              </a:rPr>
              <a:t>È altrettanto importante il fatto che molti batteri possano essere impiegati in </a:t>
            </a:r>
            <a:r>
              <a:rPr lang="it-IT" sz="1800" b="1" dirty="0">
                <a:solidFill>
                  <a:schemeClr val="tx1"/>
                </a:solidFill>
              </a:rPr>
              <a:t>ambito tecnologico</a:t>
            </a:r>
            <a:r>
              <a:rPr lang="it-IT" sz="1800" dirty="0">
                <a:solidFill>
                  <a:schemeClr val="tx1"/>
                </a:solidFill>
              </a:rPr>
              <a:t>, basti pensare alla </a:t>
            </a:r>
            <a:r>
              <a:rPr lang="it-IT" sz="1800" b="1" dirty="0">
                <a:solidFill>
                  <a:schemeClr val="tx1"/>
                </a:solidFill>
              </a:rPr>
              <a:t>produzione di alimenti fermentati</a:t>
            </a:r>
            <a:r>
              <a:rPr lang="it-IT" sz="1800" dirty="0">
                <a:solidFill>
                  <a:schemeClr val="tx1"/>
                </a:solidFill>
              </a:rPr>
              <a:t>, a quella di </a:t>
            </a:r>
            <a:r>
              <a:rPr lang="it-IT" sz="1800" b="1" dirty="0">
                <a:solidFill>
                  <a:schemeClr val="tx1"/>
                </a:solidFill>
              </a:rPr>
              <a:t>farmaci </a:t>
            </a:r>
            <a:r>
              <a:rPr lang="it-IT" sz="1800" dirty="0">
                <a:solidFill>
                  <a:schemeClr val="tx1"/>
                </a:solidFill>
              </a:rPr>
              <a:t>(moltissimi antibiotici provengono da ceppi batterici oltre che da muffe, che sono appartenenti al regno Fungi), </a:t>
            </a:r>
            <a:r>
              <a:rPr lang="it-IT" sz="1800" b="1" dirty="0">
                <a:solidFill>
                  <a:schemeClr val="tx1"/>
                </a:solidFill>
              </a:rPr>
              <a:t>materie plastiche </a:t>
            </a:r>
            <a:r>
              <a:rPr lang="it-IT" sz="1800" dirty="0">
                <a:solidFill>
                  <a:schemeClr val="tx1"/>
                </a:solidFill>
              </a:rPr>
              <a:t>e anche ai </a:t>
            </a:r>
            <a:r>
              <a:rPr lang="it-IT" sz="1800" b="1" dirty="0">
                <a:solidFill>
                  <a:schemeClr val="tx1"/>
                </a:solidFill>
              </a:rPr>
              <a:t>processi di biorisanamento</a:t>
            </a:r>
            <a:r>
              <a:rPr lang="it-IT" sz="1800" dirty="0">
                <a:solidFill>
                  <a:schemeClr val="tx1"/>
                </a:solidFill>
              </a:rPr>
              <a:t>.</a:t>
            </a:r>
          </a:p>
        </p:txBody>
      </p:sp>
      <p:sp>
        <p:nvSpPr>
          <p:cNvPr id="8" name="CasellaDiTesto 7">
            <a:extLst>
              <a:ext uri="{FF2B5EF4-FFF2-40B4-BE49-F238E27FC236}">
                <a16:creationId xmlns:a16="http://schemas.microsoft.com/office/drawing/2014/main" id="{DA7E61BA-0C9F-478C-B300-FE537CC75569}"/>
              </a:ext>
            </a:extLst>
          </p:cNvPr>
          <p:cNvSpPr txBox="1"/>
          <p:nvPr/>
        </p:nvSpPr>
        <p:spPr>
          <a:xfrm>
            <a:off x="3676563" y="692696"/>
            <a:ext cx="1790875" cy="307777"/>
          </a:xfrm>
          <a:prstGeom prst="rect">
            <a:avLst/>
          </a:prstGeom>
          <a:noFill/>
        </p:spPr>
        <p:txBody>
          <a:bodyPr wrap="none" rtlCol="0">
            <a:spAutoFit/>
          </a:bodyPr>
          <a:lstStyle/>
          <a:p>
            <a:r>
              <a:rPr lang="it-IT" sz="1400" dirty="0">
                <a:solidFill>
                  <a:schemeClr val="tx1"/>
                </a:solidFill>
              </a:rPr>
              <a:t>Un po' di evoluzione</a:t>
            </a:r>
          </a:p>
        </p:txBody>
      </p:sp>
    </p:spTree>
    <p:extLst>
      <p:ext uri="{BB962C8B-B14F-4D97-AF65-F5344CB8AC3E}">
        <p14:creationId xmlns:p14="http://schemas.microsoft.com/office/powerpoint/2010/main" val="170729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219974"/>
            <a:ext cx="8856984" cy="4801314"/>
          </a:xfrm>
          <a:prstGeom prst="rect">
            <a:avLst/>
          </a:prstGeom>
          <a:noFill/>
        </p:spPr>
        <p:txBody>
          <a:bodyPr wrap="square">
            <a:spAutoFit/>
          </a:bodyPr>
          <a:lstStyle/>
          <a:p>
            <a:pPr algn="just"/>
            <a:r>
              <a:rPr lang="it-IT" sz="1800" dirty="0">
                <a:solidFill>
                  <a:schemeClr val="tx1"/>
                </a:solidFill>
              </a:rPr>
              <a:t>Gli studi di </a:t>
            </a:r>
            <a:r>
              <a:rPr lang="it-IT" sz="1800" b="1" dirty="0" err="1">
                <a:solidFill>
                  <a:schemeClr val="tx1"/>
                </a:solidFill>
              </a:rPr>
              <a:t>Leeuwenhoek</a:t>
            </a:r>
            <a:r>
              <a:rPr lang="it-IT" sz="1800" dirty="0">
                <a:solidFill>
                  <a:schemeClr val="tx1"/>
                </a:solidFill>
              </a:rPr>
              <a:t>, che portarono alla scoperta dei batteri, presero spunto dall’idea che le malattie avessero alla base agenti fino ad allora ignoti (XVII secolo). L’indagine di questo fenomeno pose le basi della moderna microbiologia.</a:t>
            </a:r>
          </a:p>
          <a:p>
            <a:pPr algn="just"/>
            <a:endParaRPr lang="it-IT" sz="1800" dirty="0">
              <a:solidFill>
                <a:schemeClr val="tx1"/>
              </a:solidFill>
            </a:endParaRPr>
          </a:p>
          <a:p>
            <a:pPr algn="just"/>
            <a:r>
              <a:rPr lang="it-IT" sz="1800" b="1" dirty="0">
                <a:solidFill>
                  <a:schemeClr val="tx1"/>
                </a:solidFill>
              </a:rPr>
              <a:t>Koch nel 1876 </a:t>
            </a:r>
            <a:r>
              <a:rPr lang="it-IT" sz="1800" dirty="0">
                <a:solidFill>
                  <a:schemeClr val="tx1"/>
                </a:solidFill>
              </a:rPr>
              <a:t>fu il primo ad </a:t>
            </a:r>
            <a:r>
              <a:rPr lang="it-IT" sz="1800" b="1" dirty="0">
                <a:solidFill>
                  <a:schemeClr val="tx1"/>
                </a:solidFill>
              </a:rPr>
              <a:t>indicare i batteri come causa di malattie infettive </a:t>
            </a:r>
            <a:r>
              <a:rPr lang="it-IT" sz="1800" dirty="0">
                <a:solidFill>
                  <a:schemeClr val="tx1"/>
                </a:solidFill>
              </a:rPr>
              <a:t>con i suoi studi su </a:t>
            </a:r>
            <a:r>
              <a:rPr lang="it-IT" sz="1800" i="1" dirty="0">
                <a:solidFill>
                  <a:schemeClr val="tx1"/>
                </a:solidFill>
              </a:rPr>
              <a:t>Bacillus </a:t>
            </a:r>
            <a:r>
              <a:rPr lang="it-IT" sz="1800" i="1" dirty="0" err="1">
                <a:solidFill>
                  <a:schemeClr val="tx1"/>
                </a:solidFill>
              </a:rPr>
              <a:t>anthracis</a:t>
            </a:r>
            <a:r>
              <a:rPr lang="it-IT" sz="1800" dirty="0">
                <a:solidFill>
                  <a:schemeClr val="tx1"/>
                </a:solidFill>
              </a:rPr>
              <a:t>. Egli sviluppò una serie di linee di riferimento detti </a:t>
            </a:r>
            <a:r>
              <a:rPr lang="it-IT" sz="1800" b="1" dirty="0">
                <a:solidFill>
                  <a:schemeClr val="tx1"/>
                </a:solidFill>
              </a:rPr>
              <a:t>postulati di Koch</a:t>
            </a:r>
            <a:r>
              <a:rPr lang="it-IT" sz="1800" dirty="0">
                <a:solidFill>
                  <a:schemeClr val="tx1"/>
                </a:solidFill>
              </a:rPr>
              <a:t> per determinare l’origine microbiologica di una patologia:</a:t>
            </a:r>
          </a:p>
          <a:p>
            <a:pPr algn="just"/>
            <a:endParaRPr lang="it-IT" sz="1800" dirty="0">
              <a:solidFill>
                <a:schemeClr val="tx1"/>
              </a:solidFill>
            </a:endParaRPr>
          </a:p>
          <a:p>
            <a:pPr marL="285750" indent="-285750" algn="just">
              <a:buFontTx/>
              <a:buChar char="-"/>
            </a:pPr>
            <a:r>
              <a:rPr lang="it-IT" sz="1800" dirty="0">
                <a:solidFill>
                  <a:schemeClr val="tx1"/>
                </a:solidFill>
              </a:rPr>
              <a:t>Il patogeno (presunto) deve essere presente in tutti gli individui con quella malattia,</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Un campione di quell’organismo, prelevato da un individuo infetto, deve poter crescere in coltura,</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Quando un campione in coltura viene iniettato in un organismo sano deve causare la stessa malattia,</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Il microorganismo può essere recuperato dall’individuo infettato sperimentalmente.</a:t>
            </a:r>
          </a:p>
        </p:txBody>
      </p:sp>
    </p:spTree>
    <p:extLst>
      <p:ext uri="{BB962C8B-B14F-4D97-AF65-F5344CB8AC3E}">
        <p14:creationId xmlns:p14="http://schemas.microsoft.com/office/powerpoint/2010/main" val="356540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414517"/>
            <a:ext cx="8856984" cy="3970318"/>
          </a:xfrm>
          <a:prstGeom prst="rect">
            <a:avLst/>
          </a:prstGeom>
          <a:noFill/>
        </p:spPr>
        <p:txBody>
          <a:bodyPr wrap="square">
            <a:spAutoFit/>
          </a:bodyPr>
          <a:lstStyle/>
          <a:p>
            <a:pPr algn="just"/>
            <a:r>
              <a:rPr lang="it-IT" sz="1800" dirty="0">
                <a:solidFill>
                  <a:schemeClr val="tx1"/>
                </a:solidFill>
              </a:rPr>
              <a:t>I </a:t>
            </a:r>
            <a:r>
              <a:rPr lang="it-IT" sz="1800" b="1" dirty="0">
                <a:solidFill>
                  <a:schemeClr val="tx1"/>
                </a:solidFill>
              </a:rPr>
              <a:t>patogeni</a:t>
            </a:r>
            <a:r>
              <a:rPr lang="it-IT" sz="1800" dirty="0">
                <a:solidFill>
                  <a:schemeClr val="tx1"/>
                </a:solidFill>
              </a:rPr>
              <a:t> possono </a:t>
            </a:r>
            <a:r>
              <a:rPr lang="it-IT" sz="1800" b="1" dirty="0">
                <a:solidFill>
                  <a:schemeClr val="tx1"/>
                </a:solidFill>
              </a:rPr>
              <a:t>entrare nell’organismo </a:t>
            </a:r>
            <a:r>
              <a:rPr lang="it-IT" sz="1800" dirty="0">
                <a:solidFill>
                  <a:schemeClr val="tx1"/>
                </a:solidFill>
              </a:rPr>
              <a:t>con il </a:t>
            </a:r>
            <a:r>
              <a:rPr lang="it-IT" sz="1800" b="1" dirty="0">
                <a:solidFill>
                  <a:schemeClr val="tx1"/>
                </a:solidFill>
              </a:rPr>
              <a:t>cibo</a:t>
            </a:r>
            <a:r>
              <a:rPr lang="it-IT" sz="1800" dirty="0">
                <a:solidFill>
                  <a:schemeClr val="tx1"/>
                </a:solidFill>
              </a:rPr>
              <a:t>, la </a:t>
            </a:r>
            <a:r>
              <a:rPr lang="it-IT" sz="1800" b="1" dirty="0">
                <a:solidFill>
                  <a:schemeClr val="tx1"/>
                </a:solidFill>
              </a:rPr>
              <a:t>polvere</a:t>
            </a:r>
            <a:r>
              <a:rPr lang="it-IT" sz="1800" dirty="0">
                <a:solidFill>
                  <a:schemeClr val="tx1"/>
                </a:solidFill>
              </a:rPr>
              <a:t>, goccioline d’acqua o attraverso </a:t>
            </a:r>
            <a:r>
              <a:rPr lang="it-IT" sz="1800" b="1" dirty="0">
                <a:solidFill>
                  <a:schemeClr val="tx1"/>
                </a:solidFill>
              </a:rPr>
              <a:t>lesioni della pelle</a:t>
            </a:r>
            <a:r>
              <a:rPr lang="it-IT" sz="1800" dirty="0">
                <a:solidFill>
                  <a:schemeClr val="tx1"/>
                </a:solidFill>
              </a:rPr>
              <a:t>. Molte malattie sono trasmesse tramite </a:t>
            </a:r>
            <a:r>
              <a:rPr lang="it-IT" sz="1800" b="1" dirty="0">
                <a:solidFill>
                  <a:schemeClr val="tx1"/>
                </a:solidFill>
              </a:rPr>
              <a:t>insetti</a:t>
            </a:r>
            <a:r>
              <a:rPr lang="it-IT" sz="1800" dirty="0">
                <a:solidFill>
                  <a:schemeClr val="tx1"/>
                </a:solidFill>
              </a:rPr>
              <a:t> o </a:t>
            </a:r>
            <a:r>
              <a:rPr lang="it-IT" sz="1800" b="1" dirty="0">
                <a:solidFill>
                  <a:schemeClr val="tx1"/>
                </a:solidFill>
              </a:rPr>
              <a:t>morsi di animali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Per provocare una malattia un patogeno deve:</a:t>
            </a:r>
          </a:p>
          <a:p>
            <a:pPr algn="just"/>
            <a:endParaRPr lang="it-IT" sz="1800" dirty="0">
              <a:solidFill>
                <a:schemeClr val="tx1"/>
              </a:solidFill>
            </a:endParaRPr>
          </a:p>
          <a:p>
            <a:pPr marL="285750" indent="-285750" algn="just">
              <a:buFontTx/>
              <a:buChar char="-"/>
            </a:pPr>
            <a:r>
              <a:rPr lang="it-IT" sz="1800" dirty="0">
                <a:solidFill>
                  <a:schemeClr val="tx1"/>
                </a:solidFill>
              </a:rPr>
              <a:t>Aderire ad uno specifico tipo di cellula,</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Moltiplicarsi,</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Produrre sostanze tossiche.</a:t>
            </a:r>
          </a:p>
          <a:p>
            <a:pPr marL="285750" indent="-285750" algn="just">
              <a:buFontTx/>
              <a:buChar char="-"/>
            </a:pPr>
            <a:endParaRPr lang="it-IT" sz="1800" dirty="0">
              <a:solidFill>
                <a:schemeClr val="tx1"/>
              </a:solidFill>
            </a:endParaRPr>
          </a:p>
          <a:p>
            <a:pPr algn="just"/>
            <a:r>
              <a:rPr lang="it-IT" sz="1800" b="1" dirty="0">
                <a:solidFill>
                  <a:schemeClr val="tx1"/>
                </a:solidFill>
              </a:rPr>
              <a:t>Adesione e moltiplicazione </a:t>
            </a:r>
            <a:r>
              <a:rPr lang="it-IT" sz="1800" dirty="0">
                <a:solidFill>
                  <a:schemeClr val="tx1"/>
                </a:solidFill>
              </a:rPr>
              <a:t>avvengono solo quando il </a:t>
            </a:r>
            <a:r>
              <a:rPr lang="it-IT" sz="1800" b="1" dirty="0">
                <a:solidFill>
                  <a:schemeClr val="tx1"/>
                </a:solidFill>
              </a:rPr>
              <a:t>batterio compete con successo</a:t>
            </a:r>
            <a:r>
              <a:rPr lang="it-IT" sz="1800" dirty="0">
                <a:solidFill>
                  <a:schemeClr val="tx1"/>
                </a:solidFill>
              </a:rPr>
              <a:t> con la </a:t>
            </a:r>
            <a:r>
              <a:rPr lang="it-IT" sz="1800" b="1" dirty="0">
                <a:solidFill>
                  <a:schemeClr val="tx1"/>
                </a:solidFill>
              </a:rPr>
              <a:t>flora batterica locale </a:t>
            </a:r>
            <a:r>
              <a:rPr lang="it-IT" sz="1800" dirty="0">
                <a:solidFill>
                  <a:schemeClr val="tx1"/>
                </a:solidFill>
              </a:rPr>
              <a:t>e </a:t>
            </a:r>
            <a:r>
              <a:rPr lang="it-IT" sz="1800" b="1" dirty="0">
                <a:solidFill>
                  <a:schemeClr val="tx1"/>
                </a:solidFill>
              </a:rPr>
              <a:t>supera le difese immunitarie </a:t>
            </a:r>
            <a:r>
              <a:rPr lang="it-IT" sz="1800" dirty="0">
                <a:solidFill>
                  <a:schemeClr val="tx1"/>
                </a:solidFill>
              </a:rPr>
              <a:t>dell’ospite.</a:t>
            </a:r>
          </a:p>
        </p:txBody>
      </p:sp>
    </p:spTree>
    <p:extLst>
      <p:ext uri="{BB962C8B-B14F-4D97-AF65-F5344CB8AC3E}">
        <p14:creationId xmlns:p14="http://schemas.microsoft.com/office/powerpoint/2010/main" val="215998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414517"/>
            <a:ext cx="8856984" cy="3970318"/>
          </a:xfrm>
          <a:prstGeom prst="rect">
            <a:avLst/>
          </a:prstGeom>
          <a:noFill/>
        </p:spPr>
        <p:txBody>
          <a:bodyPr wrap="square">
            <a:spAutoFit/>
          </a:bodyPr>
          <a:lstStyle/>
          <a:p>
            <a:pPr algn="just"/>
            <a:r>
              <a:rPr lang="it-IT" sz="1800" dirty="0">
                <a:solidFill>
                  <a:schemeClr val="tx1"/>
                </a:solidFill>
              </a:rPr>
              <a:t>I patogeni producono sostanze che sono in grado di aumentare la loro capacità di sopravvivenza. Alcuni batteri producono </a:t>
            </a:r>
            <a:r>
              <a:rPr lang="it-IT" sz="1800" b="1" dirty="0">
                <a:solidFill>
                  <a:schemeClr val="tx1"/>
                </a:solidFill>
              </a:rPr>
              <a:t>esotossine</a:t>
            </a:r>
            <a:r>
              <a:rPr lang="it-IT" sz="1800" dirty="0">
                <a:solidFill>
                  <a:schemeClr val="tx1"/>
                </a:solidFill>
              </a:rPr>
              <a:t>, </a:t>
            </a:r>
            <a:r>
              <a:rPr lang="it-IT" sz="1800" b="1" dirty="0">
                <a:solidFill>
                  <a:schemeClr val="tx1"/>
                </a:solidFill>
              </a:rPr>
              <a:t>molecole tossiche </a:t>
            </a:r>
            <a:r>
              <a:rPr lang="it-IT" sz="1800" dirty="0">
                <a:solidFill>
                  <a:schemeClr val="tx1"/>
                </a:solidFill>
              </a:rPr>
              <a:t>che vengono o </a:t>
            </a:r>
            <a:r>
              <a:rPr lang="it-IT" sz="1800" b="1" dirty="0">
                <a:solidFill>
                  <a:schemeClr val="tx1"/>
                </a:solidFill>
              </a:rPr>
              <a:t>secrete</a:t>
            </a:r>
            <a:r>
              <a:rPr lang="it-IT" sz="1800" dirty="0">
                <a:solidFill>
                  <a:schemeClr val="tx1"/>
                </a:solidFill>
              </a:rPr>
              <a:t> dalla cellula in vita o </a:t>
            </a:r>
            <a:r>
              <a:rPr lang="it-IT" sz="1800" b="1" dirty="0">
                <a:solidFill>
                  <a:schemeClr val="tx1"/>
                </a:solidFill>
              </a:rPr>
              <a:t>rilasciate</a:t>
            </a:r>
            <a:r>
              <a:rPr lang="it-IT" sz="1800" dirty="0">
                <a:solidFill>
                  <a:schemeClr val="tx1"/>
                </a:solidFill>
              </a:rPr>
              <a:t> al momento della sua distruzione. Queste </a:t>
            </a:r>
            <a:r>
              <a:rPr lang="it-IT" sz="1800" b="1" dirty="0">
                <a:solidFill>
                  <a:schemeClr val="tx1"/>
                </a:solidFill>
              </a:rPr>
              <a:t>tossine</a:t>
            </a:r>
            <a:r>
              <a:rPr lang="it-IT" sz="1800" dirty="0">
                <a:solidFill>
                  <a:schemeClr val="tx1"/>
                </a:solidFill>
              </a:rPr>
              <a:t>, e non il batterio in sé per sé, sono il </a:t>
            </a:r>
            <a:r>
              <a:rPr lang="it-IT" sz="1800" b="1" dirty="0">
                <a:solidFill>
                  <a:schemeClr val="tx1"/>
                </a:solidFill>
              </a:rPr>
              <a:t>responsabile molecolare della malattia</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Esempio:</a:t>
            </a:r>
          </a:p>
          <a:p>
            <a:pPr algn="just"/>
            <a:endParaRPr lang="it-IT" sz="1800" dirty="0">
              <a:solidFill>
                <a:schemeClr val="tx1"/>
              </a:solidFill>
            </a:endParaRPr>
          </a:p>
          <a:p>
            <a:pPr algn="just"/>
            <a:r>
              <a:rPr lang="it-IT" sz="1800" dirty="0">
                <a:solidFill>
                  <a:schemeClr val="tx1"/>
                </a:solidFill>
              </a:rPr>
              <a:t>La </a:t>
            </a:r>
            <a:r>
              <a:rPr lang="it-IT" sz="1800" b="1" dirty="0">
                <a:solidFill>
                  <a:schemeClr val="tx1"/>
                </a:solidFill>
              </a:rPr>
              <a:t>difterite</a:t>
            </a:r>
            <a:r>
              <a:rPr lang="it-IT" sz="1800" dirty="0">
                <a:solidFill>
                  <a:schemeClr val="tx1"/>
                </a:solidFill>
              </a:rPr>
              <a:t> è causata da un </a:t>
            </a:r>
            <a:r>
              <a:rPr lang="it-IT" sz="1800" b="1" dirty="0">
                <a:solidFill>
                  <a:schemeClr val="tx1"/>
                </a:solidFill>
              </a:rPr>
              <a:t>batterio Gram-positivo (</a:t>
            </a:r>
            <a:r>
              <a:rPr lang="it-IT" sz="1800" b="1" i="1" dirty="0">
                <a:solidFill>
                  <a:schemeClr val="tx1"/>
                </a:solidFill>
              </a:rPr>
              <a:t>C. </a:t>
            </a:r>
            <a:r>
              <a:rPr lang="it-IT" sz="1800" b="1" i="1" dirty="0" err="1">
                <a:solidFill>
                  <a:schemeClr val="tx1"/>
                </a:solidFill>
              </a:rPr>
              <a:t>diphtheriae</a:t>
            </a:r>
            <a:r>
              <a:rPr lang="it-IT" sz="1800" b="1" dirty="0">
                <a:solidFill>
                  <a:schemeClr val="tx1"/>
                </a:solidFill>
              </a:rPr>
              <a:t>) </a:t>
            </a:r>
            <a:r>
              <a:rPr lang="it-IT" sz="1800" dirty="0">
                <a:solidFill>
                  <a:schemeClr val="tx1"/>
                </a:solidFill>
              </a:rPr>
              <a:t>che produce tossine solo quando è </a:t>
            </a:r>
            <a:r>
              <a:rPr lang="it-IT" sz="1800" b="1" dirty="0">
                <a:solidFill>
                  <a:schemeClr val="tx1"/>
                </a:solidFill>
              </a:rPr>
              <a:t>reso lisogenico da un fago</a:t>
            </a:r>
            <a:r>
              <a:rPr lang="it-IT" sz="1800" dirty="0">
                <a:solidFill>
                  <a:schemeClr val="tx1"/>
                </a:solidFill>
              </a:rPr>
              <a:t>. Questa tossina uccide le cellule e causa infiammazione.</a:t>
            </a:r>
          </a:p>
          <a:p>
            <a:pPr algn="just"/>
            <a:endParaRPr lang="it-IT" sz="1800" dirty="0">
              <a:solidFill>
                <a:schemeClr val="tx1"/>
              </a:solidFill>
            </a:endParaRPr>
          </a:p>
          <a:p>
            <a:pPr algn="just"/>
            <a:endParaRPr lang="it-IT" sz="1800" dirty="0">
              <a:solidFill>
                <a:schemeClr val="tx1"/>
              </a:solidFill>
            </a:endParaRPr>
          </a:p>
          <a:p>
            <a:pPr algn="just"/>
            <a:endParaRPr lang="it-IT" sz="1800" dirty="0">
              <a:solidFill>
                <a:schemeClr val="tx1"/>
              </a:solidFill>
            </a:endParaRPr>
          </a:p>
        </p:txBody>
      </p:sp>
    </p:spTree>
    <p:extLst>
      <p:ext uri="{BB962C8B-B14F-4D97-AF65-F5344CB8AC3E}">
        <p14:creationId xmlns:p14="http://schemas.microsoft.com/office/powerpoint/2010/main" val="383182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414517"/>
            <a:ext cx="8856984" cy="3970318"/>
          </a:xfrm>
          <a:prstGeom prst="rect">
            <a:avLst/>
          </a:prstGeom>
          <a:noFill/>
        </p:spPr>
        <p:txBody>
          <a:bodyPr wrap="square">
            <a:spAutoFit/>
          </a:bodyPr>
          <a:lstStyle/>
          <a:p>
            <a:pPr algn="just"/>
            <a:r>
              <a:rPr lang="it-IT" sz="1800" dirty="0">
                <a:solidFill>
                  <a:schemeClr val="tx1"/>
                </a:solidFill>
              </a:rPr>
              <a:t>Esempio:</a:t>
            </a:r>
          </a:p>
          <a:p>
            <a:pPr algn="just"/>
            <a:endParaRPr lang="it-IT" sz="1800" dirty="0">
              <a:solidFill>
                <a:schemeClr val="tx1"/>
              </a:solidFill>
            </a:endParaRPr>
          </a:p>
          <a:p>
            <a:pPr algn="just"/>
            <a:r>
              <a:rPr lang="it-IT" sz="1800" dirty="0">
                <a:solidFill>
                  <a:schemeClr val="tx1"/>
                </a:solidFill>
              </a:rPr>
              <a:t>Il </a:t>
            </a:r>
            <a:r>
              <a:rPr lang="it-IT" sz="1800" b="1" dirty="0">
                <a:solidFill>
                  <a:schemeClr val="tx1"/>
                </a:solidFill>
              </a:rPr>
              <a:t>botulismo</a:t>
            </a:r>
            <a:r>
              <a:rPr lang="it-IT" sz="1800" dirty="0">
                <a:solidFill>
                  <a:schemeClr val="tx1"/>
                </a:solidFill>
              </a:rPr>
              <a:t> è una malattia causata da un batterio Gram-positivo (</a:t>
            </a:r>
            <a:r>
              <a:rPr lang="it-IT" sz="1800" b="1" i="1" dirty="0">
                <a:solidFill>
                  <a:schemeClr val="tx1"/>
                </a:solidFill>
              </a:rPr>
              <a:t>C. </a:t>
            </a:r>
            <a:r>
              <a:rPr lang="it-IT" sz="1800" b="1" i="1" dirty="0" err="1">
                <a:solidFill>
                  <a:schemeClr val="tx1"/>
                </a:solidFill>
              </a:rPr>
              <a:t>botulinum</a:t>
            </a:r>
            <a:r>
              <a:rPr lang="it-IT" sz="1800" dirty="0">
                <a:solidFill>
                  <a:schemeClr val="tx1"/>
                </a:solidFill>
              </a:rPr>
              <a:t>) che normalmente dovrebbe essere eliminato per sterilizzazione (80°C per 10 minuti o bollitura per 3-4 minuti) negli </a:t>
            </a:r>
            <a:r>
              <a:rPr lang="it-IT" sz="1800" b="1" dirty="0">
                <a:solidFill>
                  <a:schemeClr val="tx1"/>
                </a:solidFill>
              </a:rPr>
              <a:t>alimenti conservati in scatola</a:t>
            </a:r>
            <a:r>
              <a:rPr lang="it-IT" sz="1800" dirty="0">
                <a:solidFill>
                  <a:schemeClr val="tx1"/>
                </a:solidFill>
              </a:rPr>
              <a:t>. Se il processo non fosse eseguito correttamente e le spore potessero germinare, la popolazione batterica secerne </a:t>
            </a:r>
            <a:r>
              <a:rPr lang="it-IT" sz="1800" b="1" dirty="0">
                <a:solidFill>
                  <a:schemeClr val="tx1"/>
                </a:solidFill>
              </a:rPr>
              <a:t>tossine paralizzanti in grado di portare alla morte </a:t>
            </a:r>
            <a:r>
              <a:rPr lang="it-IT" sz="1800" dirty="0">
                <a:solidFill>
                  <a:schemeClr val="tx1"/>
                </a:solidFill>
              </a:rPr>
              <a:t>(1g sarebbe letale per un milione di persone).</a:t>
            </a:r>
          </a:p>
          <a:p>
            <a:pPr algn="just"/>
            <a:endParaRPr lang="it-IT" sz="1800" dirty="0">
              <a:solidFill>
                <a:schemeClr val="tx1"/>
              </a:solidFill>
            </a:endParaRPr>
          </a:p>
          <a:p>
            <a:pPr algn="just"/>
            <a:r>
              <a:rPr lang="it-IT" sz="1800" dirty="0">
                <a:solidFill>
                  <a:schemeClr val="tx1"/>
                </a:solidFill>
              </a:rPr>
              <a:t>La tossina, commercializzata come Botox, è utilizzata (in piccole entità) per il trattamento di condizioni che determinano spasmi come l'emicrania, sudorazione eccessiva ed altre (anche a livello cosmetico ogni 3 mesi).</a:t>
            </a:r>
          </a:p>
          <a:p>
            <a:pPr algn="just"/>
            <a:endParaRPr lang="it-IT" sz="1800" dirty="0">
              <a:solidFill>
                <a:schemeClr val="tx1"/>
              </a:solidFill>
            </a:endParaRPr>
          </a:p>
          <a:p>
            <a:pPr algn="just"/>
            <a:endParaRPr lang="it-IT" sz="1800" dirty="0">
              <a:solidFill>
                <a:schemeClr val="tx1"/>
              </a:solidFill>
            </a:endParaRPr>
          </a:p>
        </p:txBody>
      </p:sp>
    </p:spTree>
    <p:extLst>
      <p:ext uri="{BB962C8B-B14F-4D97-AF65-F5344CB8AC3E}">
        <p14:creationId xmlns:p14="http://schemas.microsoft.com/office/powerpoint/2010/main" val="404314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414517"/>
            <a:ext cx="8856984" cy="3693319"/>
          </a:xfrm>
          <a:prstGeom prst="rect">
            <a:avLst/>
          </a:prstGeom>
          <a:noFill/>
        </p:spPr>
        <p:txBody>
          <a:bodyPr wrap="square">
            <a:spAutoFit/>
          </a:bodyPr>
          <a:lstStyle/>
          <a:p>
            <a:pPr algn="just"/>
            <a:r>
              <a:rPr lang="it-IT" sz="1800" dirty="0">
                <a:solidFill>
                  <a:schemeClr val="tx1"/>
                </a:solidFill>
              </a:rPr>
              <a:t>Esempio:</a:t>
            </a:r>
          </a:p>
          <a:p>
            <a:pPr algn="just"/>
            <a:endParaRPr lang="it-IT" sz="1800" dirty="0">
              <a:solidFill>
                <a:schemeClr val="tx1"/>
              </a:solidFill>
            </a:endParaRPr>
          </a:p>
          <a:p>
            <a:pPr algn="just"/>
            <a:r>
              <a:rPr lang="it-IT" sz="1800" dirty="0">
                <a:solidFill>
                  <a:schemeClr val="tx1"/>
                </a:solidFill>
              </a:rPr>
              <a:t>Il batterio </a:t>
            </a:r>
            <a:r>
              <a:rPr lang="it-IT" sz="1800" b="1" i="1" dirty="0">
                <a:solidFill>
                  <a:schemeClr val="tx1"/>
                </a:solidFill>
              </a:rPr>
              <a:t>C. difficile </a:t>
            </a:r>
            <a:r>
              <a:rPr lang="it-IT" sz="1800" dirty="0">
                <a:solidFill>
                  <a:schemeClr val="tx1"/>
                </a:solidFill>
              </a:rPr>
              <a:t>produce due endotossine differenti e provoca </a:t>
            </a:r>
            <a:r>
              <a:rPr lang="it-IT" sz="1800" b="1" dirty="0">
                <a:solidFill>
                  <a:schemeClr val="tx1"/>
                </a:solidFill>
              </a:rPr>
              <a:t>diarrea associata ad antibiotico (DAA)</a:t>
            </a:r>
            <a:r>
              <a:rPr lang="it-IT" sz="1800" dirty="0">
                <a:solidFill>
                  <a:schemeClr val="tx1"/>
                </a:solidFill>
              </a:rPr>
              <a:t>. È tra le cause più diffuse del fenomeno (dal 15 al 25%) e recentemente è diventato più virulento e resistente agli antibiotici.</a:t>
            </a:r>
          </a:p>
          <a:p>
            <a:pPr algn="just"/>
            <a:endParaRPr lang="it-IT" sz="1800" dirty="0">
              <a:solidFill>
                <a:schemeClr val="tx1"/>
              </a:solidFill>
            </a:endParaRPr>
          </a:p>
          <a:p>
            <a:pPr algn="just"/>
            <a:r>
              <a:rPr lang="it-IT" sz="1800" dirty="0">
                <a:solidFill>
                  <a:schemeClr val="tx1"/>
                </a:solidFill>
              </a:rPr>
              <a:t>Oltre alle esotossine, alcune specie batteriche presentano </a:t>
            </a:r>
            <a:r>
              <a:rPr lang="it-IT" sz="1800" b="1" dirty="0">
                <a:solidFill>
                  <a:schemeClr val="tx1"/>
                </a:solidFill>
              </a:rPr>
              <a:t>endotossine</a:t>
            </a:r>
            <a:r>
              <a:rPr lang="it-IT" sz="1800" dirty="0">
                <a:solidFill>
                  <a:schemeClr val="tx1"/>
                </a:solidFill>
              </a:rPr>
              <a:t>. Le endotossine sono </a:t>
            </a:r>
            <a:r>
              <a:rPr lang="it-IT" sz="1800" b="1" dirty="0">
                <a:solidFill>
                  <a:schemeClr val="tx1"/>
                </a:solidFill>
              </a:rPr>
              <a:t>componenti della parete cellulare di batteri Gram-negativi </a:t>
            </a:r>
            <a:r>
              <a:rPr lang="it-IT" sz="1800" dirty="0">
                <a:solidFill>
                  <a:schemeClr val="tx1"/>
                </a:solidFill>
              </a:rPr>
              <a:t>che si </a:t>
            </a:r>
            <a:r>
              <a:rPr lang="it-IT" sz="1800" b="1" dirty="0">
                <a:solidFill>
                  <a:schemeClr val="tx1"/>
                </a:solidFill>
              </a:rPr>
              <a:t>liberano in seguito alla morte </a:t>
            </a:r>
            <a:r>
              <a:rPr lang="it-IT" sz="1800" dirty="0">
                <a:solidFill>
                  <a:schemeClr val="tx1"/>
                </a:solidFill>
              </a:rPr>
              <a:t>del batterio.</a:t>
            </a:r>
          </a:p>
          <a:p>
            <a:pPr algn="just"/>
            <a:r>
              <a:rPr lang="it-IT" sz="1800" dirty="0">
                <a:solidFill>
                  <a:schemeClr val="tx1"/>
                </a:solidFill>
              </a:rPr>
              <a:t>Queste si </a:t>
            </a:r>
            <a:r>
              <a:rPr lang="it-IT" sz="1800" b="1" dirty="0">
                <a:solidFill>
                  <a:schemeClr val="tx1"/>
                </a:solidFill>
              </a:rPr>
              <a:t>legano ai macrofagi </a:t>
            </a:r>
            <a:r>
              <a:rPr lang="it-IT" sz="1800" dirty="0">
                <a:solidFill>
                  <a:schemeClr val="tx1"/>
                </a:solidFill>
              </a:rPr>
              <a:t>e le stimolano a secernere segnalatori che causano </a:t>
            </a:r>
            <a:r>
              <a:rPr lang="it-IT" sz="1800" b="1" dirty="0">
                <a:solidFill>
                  <a:schemeClr val="tx1"/>
                </a:solidFill>
              </a:rPr>
              <a:t>febbre ed altri sintomi infettivi</a:t>
            </a:r>
            <a:r>
              <a:rPr lang="it-IT" sz="1800" dirty="0">
                <a:solidFill>
                  <a:schemeClr val="tx1"/>
                </a:solidFill>
              </a:rPr>
              <a:t>. Tutte le endotossine causano effetti sistemici e non sono distrutte dal calore.</a:t>
            </a:r>
          </a:p>
          <a:p>
            <a:pPr algn="just"/>
            <a:endParaRPr lang="it-IT" sz="1800" dirty="0">
              <a:solidFill>
                <a:schemeClr val="tx1"/>
              </a:solidFill>
            </a:endParaRPr>
          </a:p>
        </p:txBody>
      </p:sp>
    </p:spTree>
    <p:extLst>
      <p:ext uri="{BB962C8B-B14F-4D97-AF65-F5344CB8AC3E}">
        <p14:creationId xmlns:p14="http://schemas.microsoft.com/office/powerpoint/2010/main" val="967792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Segnaposto contenuto 2">
            <a:extLst>
              <a:ext uri="{FF2B5EF4-FFF2-40B4-BE49-F238E27FC236}">
                <a16:creationId xmlns:a16="http://schemas.microsoft.com/office/drawing/2014/main" id="{693C0DAA-A8F5-4091-B9C6-A23B0D01825A}"/>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4829" t="2920" r="6755" b="51884"/>
          <a:stretch/>
        </p:blipFill>
        <p:spPr>
          <a:xfrm>
            <a:off x="592473" y="720819"/>
            <a:ext cx="7959053" cy="5084445"/>
          </a:xfrm>
        </p:spPr>
      </p:pic>
      <p:pic>
        <p:nvPicPr>
          <p:cNvPr id="3" name="Segnaposto contenuto 2">
            <a:extLst>
              <a:ext uri="{FF2B5EF4-FFF2-40B4-BE49-F238E27FC236}">
                <a16:creationId xmlns:a16="http://schemas.microsoft.com/office/drawing/2014/main" id="{65AC5207-875F-4818-8479-BC4945569CC7}"/>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CasellaDiTesto 1">
            <a:extLst>
              <a:ext uri="{FF2B5EF4-FFF2-40B4-BE49-F238E27FC236}">
                <a16:creationId xmlns:a16="http://schemas.microsoft.com/office/drawing/2014/main" id="{5564BFC7-A87E-4F48-80AE-73164638800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8" name="CasellaDiTesto 7">
            <a:extLst>
              <a:ext uri="{FF2B5EF4-FFF2-40B4-BE49-F238E27FC236}">
                <a16:creationId xmlns:a16="http://schemas.microsoft.com/office/drawing/2014/main" id="{3845667B-A1C2-490E-95FF-323CB31BDD7C}"/>
              </a:ext>
            </a:extLst>
          </p:cNvPr>
          <p:cNvSpPr txBox="1"/>
          <p:nvPr/>
        </p:nvSpPr>
        <p:spPr>
          <a:xfrm>
            <a:off x="6179192" y="342528"/>
            <a:ext cx="1527982" cy="307777"/>
          </a:xfrm>
          <a:prstGeom prst="rect">
            <a:avLst/>
          </a:prstGeom>
          <a:noFill/>
        </p:spPr>
        <p:txBody>
          <a:bodyPr wrap="none" rtlCol="0">
            <a:spAutoFit/>
          </a:bodyPr>
          <a:lstStyle/>
          <a:p>
            <a:r>
              <a:rPr lang="it-IT" sz="1400" dirty="0">
                <a:solidFill>
                  <a:schemeClr val="tx1"/>
                </a:solidFill>
              </a:rPr>
              <a:t>Batteri e malattie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egnaposto contenuto 2">
            <a:extLst>
              <a:ext uri="{FF2B5EF4-FFF2-40B4-BE49-F238E27FC236}">
                <a16:creationId xmlns:a16="http://schemas.microsoft.com/office/drawing/2014/main" id="{318CE635-5983-4006-A45B-33F1CA37ECA5}"/>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621" t="13152" r="65796" b="24529"/>
          <a:stretch/>
        </p:blipFill>
        <p:spPr>
          <a:xfrm>
            <a:off x="5004049" y="1749046"/>
            <a:ext cx="4104456" cy="4272796"/>
          </a:xfrm>
        </p:spPr>
      </p:pic>
      <p:pic>
        <p:nvPicPr>
          <p:cNvPr id="3" name="Segnaposto contenuto 2">
            <a:extLst>
              <a:ext uri="{FF2B5EF4-FFF2-40B4-BE49-F238E27FC236}">
                <a16:creationId xmlns:a16="http://schemas.microsoft.com/office/drawing/2014/main" id="{AC553213-8514-4B7F-A69F-A911891E7908}"/>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A059854F-5057-48D6-9298-D979147D626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885CE4BA-465D-4773-A962-065AC6D1A845}"/>
              </a:ext>
            </a:extLst>
          </p:cNvPr>
          <p:cNvSpPr txBox="1"/>
          <p:nvPr/>
        </p:nvSpPr>
        <p:spPr>
          <a:xfrm>
            <a:off x="107504" y="1268760"/>
            <a:ext cx="8928992" cy="646331"/>
          </a:xfrm>
          <a:prstGeom prst="rect">
            <a:avLst/>
          </a:prstGeom>
          <a:noFill/>
        </p:spPr>
        <p:txBody>
          <a:bodyPr wrap="square" rtlCol="0">
            <a:spAutoFit/>
          </a:bodyPr>
          <a:lstStyle/>
          <a:p>
            <a:pPr algn="just"/>
            <a:r>
              <a:rPr lang="it-IT" sz="1800" dirty="0">
                <a:solidFill>
                  <a:schemeClr val="tx1"/>
                </a:solidFill>
              </a:rPr>
              <a:t>La maggior parte dei procarioti hanno dimensioni contenute con un </a:t>
            </a:r>
            <a:r>
              <a:rPr lang="it-IT" sz="1800" b="1" dirty="0">
                <a:solidFill>
                  <a:schemeClr val="tx1"/>
                </a:solidFill>
              </a:rPr>
              <a:t>diametro</a:t>
            </a:r>
            <a:r>
              <a:rPr lang="it-IT" sz="1800" dirty="0">
                <a:solidFill>
                  <a:schemeClr val="tx1"/>
                </a:solidFill>
              </a:rPr>
              <a:t> tra </a:t>
            </a:r>
            <a:r>
              <a:rPr lang="it-IT" sz="1800" b="1" dirty="0">
                <a:solidFill>
                  <a:schemeClr val="tx1"/>
                </a:solidFill>
              </a:rPr>
              <a:t>0,5 e 1,0 µm</a:t>
            </a:r>
            <a:r>
              <a:rPr lang="it-IT" sz="1800" dirty="0">
                <a:solidFill>
                  <a:schemeClr val="tx1"/>
                </a:solidFill>
              </a:rPr>
              <a:t> ed una </a:t>
            </a:r>
            <a:r>
              <a:rPr lang="it-IT" sz="1800" b="1" dirty="0">
                <a:solidFill>
                  <a:schemeClr val="tx1"/>
                </a:solidFill>
              </a:rPr>
              <a:t>lunghezza</a:t>
            </a:r>
            <a:r>
              <a:rPr lang="it-IT" sz="1800" dirty="0">
                <a:solidFill>
                  <a:schemeClr val="tx1"/>
                </a:solidFill>
              </a:rPr>
              <a:t> tra </a:t>
            </a:r>
            <a:r>
              <a:rPr lang="it-IT" sz="1800" b="1" dirty="0">
                <a:solidFill>
                  <a:schemeClr val="tx1"/>
                </a:solidFill>
              </a:rPr>
              <a:t>1,0 e 1,5 µm</a:t>
            </a:r>
            <a:r>
              <a:rPr lang="it-IT" sz="1800" dirty="0">
                <a:solidFill>
                  <a:schemeClr val="tx1"/>
                </a:solidFill>
              </a:rPr>
              <a:t>. </a:t>
            </a:r>
          </a:p>
        </p:txBody>
      </p:sp>
      <p:sp>
        <p:nvSpPr>
          <p:cNvPr id="2" name="CasellaDiTesto 1">
            <a:extLst>
              <a:ext uri="{FF2B5EF4-FFF2-40B4-BE49-F238E27FC236}">
                <a16:creationId xmlns:a16="http://schemas.microsoft.com/office/drawing/2014/main" id="{6CE38AA8-EC23-47C8-A4CD-52BC559EAFF2}"/>
              </a:ext>
            </a:extLst>
          </p:cNvPr>
          <p:cNvSpPr txBox="1"/>
          <p:nvPr/>
        </p:nvSpPr>
        <p:spPr>
          <a:xfrm>
            <a:off x="5454202" y="4842001"/>
            <a:ext cx="671088" cy="261610"/>
          </a:xfrm>
          <a:prstGeom prst="rect">
            <a:avLst/>
          </a:prstGeom>
          <a:solidFill>
            <a:schemeClr val="bg1"/>
          </a:solidFill>
        </p:spPr>
        <p:txBody>
          <a:bodyPr wrap="square" rtlCol="0">
            <a:spAutoFit/>
          </a:bodyPr>
          <a:lstStyle/>
          <a:p>
            <a:r>
              <a:rPr lang="it-IT" sz="1100" b="1" dirty="0">
                <a:solidFill>
                  <a:schemeClr val="tx1"/>
                </a:solidFill>
              </a:rPr>
              <a:t>Cocchi</a:t>
            </a:r>
          </a:p>
        </p:txBody>
      </p:sp>
      <p:sp>
        <p:nvSpPr>
          <p:cNvPr id="4" name="CasellaDiTesto 3">
            <a:extLst>
              <a:ext uri="{FF2B5EF4-FFF2-40B4-BE49-F238E27FC236}">
                <a16:creationId xmlns:a16="http://schemas.microsoft.com/office/drawing/2014/main" id="{4BE4AA97-2119-4ADD-B13F-D850E7DF5ADF}"/>
              </a:ext>
            </a:extLst>
          </p:cNvPr>
          <p:cNvSpPr txBox="1"/>
          <p:nvPr/>
        </p:nvSpPr>
        <p:spPr>
          <a:xfrm>
            <a:off x="107504" y="2276872"/>
            <a:ext cx="4896545" cy="2308324"/>
          </a:xfrm>
          <a:prstGeom prst="rect">
            <a:avLst/>
          </a:prstGeom>
          <a:noFill/>
        </p:spPr>
        <p:txBody>
          <a:bodyPr wrap="square" rtlCol="0">
            <a:spAutoFit/>
          </a:bodyPr>
          <a:lstStyle/>
          <a:p>
            <a:pPr algn="just"/>
            <a:r>
              <a:rPr lang="it-IT" sz="1800" dirty="0">
                <a:solidFill>
                  <a:schemeClr val="tx1"/>
                </a:solidFill>
              </a:rPr>
              <a:t>Si presentano in tre forme principali: sferica, bastoncello ed elicoidale.</a:t>
            </a:r>
          </a:p>
          <a:p>
            <a:pPr algn="just"/>
            <a:endParaRPr lang="it-IT" sz="1800" dirty="0">
              <a:solidFill>
                <a:schemeClr val="tx1"/>
              </a:solidFill>
            </a:endParaRPr>
          </a:p>
          <a:p>
            <a:pPr algn="just"/>
            <a:r>
              <a:rPr lang="it-IT" sz="1800" dirty="0">
                <a:solidFill>
                  <a:schemeClr val="tx1"/>
                </a:solidFill>
              </a:rPr>
              <a:t>I procarioti sferici si definiscono </a:t>
            </a:r>
            <a:r>
              <a:rPr lang="it-IT" sz="1800" b="1" dirty="0">
                <a:solidFill>
                  <a:schemeClr val="tx1"/>
                </a:solidFill>
              </a:rPr>
              <a:t>cocchi</a:t>
            </a:r>
            <a:r>
              <a:rPr lang="it-IT" sz="1800" dirty="0">
                <a:solidFill>
                  <a:schemeClr val="tx1"/>
                </a:solidFill>
              </a:rPr>
              <a:t> e possono essere presenti sia in forma </a:t>
            </a:r>
            <a:r>
              <a:rPr lang="it-IT" sz="1800" b="1" dirty="0">
                <a:solidFill>
                  <a:schemeClr val="tx1"/>
                </a:solidFill>
              </a:rPr>
              <a:t>indipendente</a:t>
            </a:r>
            <a:r>
              <a:rPr lang="it-IT" sz="1800" dirty="0">
                <a:solidFill>
                  <a:schemeClr val="tx1"/>
                </a:solidFill>
              </a:rPr>
              <a:t> che raggruppati in </a:t>
            </a:r>
            <a:r>
              <a:rPr lang="it-IT" sz="1800" b="1" dirty="0">
                <a:solidFill>
                  <a:schemeClr val="tx1"/>
                </a:solidFill>
              </a:rPr>
              <a:t>coppie</a:t>
            </a:r>
            <a:r>
              <a:rPr lang="it-IT" sz="1800" dirty="0">
                <a:solidFill>
                  <a:schemeClr val="tx1"/>
                </a:solidFill>
              </a:rPr>
              <a:t> (</a:t>
            </a:r>
            <a:r>
              <a:rPr lang="it-IT" sz="1800" b="1" dirty="0">
                <a:solidFill>
                  <a:schemeClr val="tx1"/>
                </a:solidFill>
              </a:rPr>
              <a:t>diplococchi</a:t>
            </a:r>
            <a:r>
              <a:rPr lang="it-IT" sz="1800" dirty="0">
                <a:solidFill>
                  <a:schemeClr val="tx1"/>
                </a:solidFill>
              </a:rPr>
              <a:t>), in </a:t>
            </a:r>
            <a:r>
              <a:rPr lang="it-IT" sz="1800" b="1" dirty="0">
                <a:solidFill>
                  <a:schemeClr val="tx1"/>
                </a:solidFill>
              </a:rPr>
              <a:t>catene</a:t>
            </a:r>
            <a:r>
              <a:rPr lang="it-IT" sz="1800" dirty="0">
                <a:solidFill>
                  <a:schemeClr val="tx1"/>
                </a:solidFill>
              </a:rPr>
              <a:t> (</a:t>
            </a:r>
            <a:r>
              <a:rPr lang="it-IT" sz="1800" b="1" dirty="0">
                <a:solidFill>
                  <a:schemeClr val="tx1"/>
                </a:solidFill>
              </a:rPr>
              <a:t>streptococchi</a:t>
            </a:r>
            <a:r>
              <a:rPr lang="it-IT" sz="1800" dirty="0">
                <a:solidFill>
                  <a:schemeClr val="tx1"/>
                </a:solidFill>
              </a:rPr>
              <a:t>) e a </a:t>
            </a:r>
            <a:r>
              <a:rPr lang="it-IT" sz="1800" b="1" dirty="0">
                <a:solidFill>
                  <a:schemeClr val="tx1"/>
                </a:solidFill>
              </a:rPr>
              <a:t>grappoli</a:t>
            </a:r>
            <a:r>
              <a:rPr lang="it-IT" sz="1800" dirty="0">
                <a:solidFill>
                  <a:schemeClr val="tx1"/>
                </a:solidFill>
              </a:rPr>
              <a:t> irregolari (</a:t>
            </a:r>
            <a:r>
              <a:rPr lang="it-IT" sz="1800" b="1" dirty="0">
                <a:solidFill>
                  <a:schemeClr val="tx1"/>
                </a:solidFill>
              </a:rPr>
              <a:t>stafilococchi</a:t>
            </a:r>
            <a:r>
              <a:rPr lang="it-IT" sz="1800" dirty="0">
                <a:solidFill>
                  <a:schemeClr val="tx1"/>
                </a:solidFill>
              </a:rPr>
              <a:t>).</a:t>
            </a:r>
            <a:endParaRPr lang="it-IT" sz="1800" b="1" dirty="0">
              <a:solidFill>
                <a:schemeClr val="tx1"/>
              </a:solidFill>
            </a:endParaRPr>
          </a:p>
        </p:txBody>
      </p:sp>
      <p:sp>
        <p:nvSpPr>
          <p:cNvPr id="9" name="CasellaDiTesto 8">
            <a:extLst>
              <a:ext uri="{FF2B5EF4-FFF2-40B4-BE49-F238E27FC236}">
                <a16:creationId xmlns:a16="http://schemas.microsoft.com/office/drawing/2014/main" id="{D8D7F4B5-6F6B-46C9-9421-BB06C9226FB1}"/>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Tree>
    <p:extLst>
      <p:ext uri="{BB962C8B-B14F-4D97-AF65-F5344CB8AC3E}">
        <p14:creationId xmlns:p14="http://schemas.microsoft.com/office/powerpoint/2010/main" val="296842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Segnaposto contenuto 2">
            <a:extLst>
              <a:ext uri="{FF2B5EF4-FFF2-40B4-BE49-F238E27FC236}">
                <a16:creationId xmlns:a16="http://schemas.microsoft.com/office/drawing/2014/main" id="{693C0DAA-A8F5-4091-B9C6-A23B0D01825A}"/>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4829" t="2920" r="6755" b="51884"/>
          <a:stretch/>
        </p:blipFill>
        <p:spPr>
          <a:xfrm>
            <a:off x="592473" y="720819"/>
            <a:ext cx="7959053" cy="5084445"/>
          </a:xfrm>
        </p:spPr>
      </p:pic>
      <p:pic>
        <p:nvPicPr>
          <p:cNvPr id="3" name="Segnaposto contenuto 2">
            <a:extLst>
              <a:ext uri="{FF2B5EF4-FFF2-40B4-BE49-F238E27FC236}">
                <a16:creationId xmlns:a16="http://schemas.microsoft.com/office/drawing/2014/main" id="{65AC5207-875F-4818-8479-BC4945569CC7}"/>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CasellaDiTesto 1">
            <a:extLst>
              <a:ext uri="{FF2B5EF4-FFF2-40B4-BE49-F238E27FC236}">
                <a16:creationId xmlns:a16="http://schemas.microsoft.com/office/drawing/2014/main" id="{5564BFC7-A87E-4F48-80AE-73164638800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8" name="CasellaDiTesto 7">
            <a:extLst>
              <a:ext uri="{FF2B5EF4-FFF2-40B4-BE49-F238E27FC236}">
                <a16:creationId xmlns:a16="http://schemas.microsoft.com/office/drawing/2014/main" id="{3845667B-A1C2-490E-95FF-323CB31BDD7C}"/>
              </a:ext>
            </a:extLst>
          </p:cNvPr>
          <p:cNvSpPr txBox="1"/>
          <p:nvPr/>
        </p:nvSpPr>
        <p:spPr>
          <a:xfrm>
            <a:off x="6179192" y="342528"/>
            <a:ext cx="1527982" cy="307777"/>
          </a:xfrm>
          <a:prstGeom prst="rect">
            <a:avLst/>
          </a:prstGeom>
          <a:noFill/>
        </p:spPr>
        <p:txBody>
          <a:bodyPr wrap="none" rtlCol="0">
            <a:spAutoFit/>
          </a:bodyPr>
          <a:lstStyle/>
          <a:p>
            <a:r>
              <a:rPr lang="it-IT" sz="1400" dirty="0">
                <a:solidFill>
                  <a:schemeClr val="tx1"/>
                </a:solidFill>
              </a:rPr>
              <a:t>Batteri e malattie</a:t>
            </a:r>
          </a:p>
        </p:txBody>
      </p:sp>
      <p:pic>
        <p:nvPicPr>
          <p:cNvPr id="6" name="Segnaposto contenuto 2">
            <a:extLst>
              <a:ext uri="{FF2B5EF4-FFF2-40B4-BE49-F238E27FC236}">
                <a16:creationId xmlns:a16="http://schemas.microsoft.com/office/drawing/2014/main" id="{E4883CBA-D0C6-4699-83E2-CA7FB3F4FD72}"/>
              </a:ext>
            </a:extLst>
          </p:cNvPr>
          <p:cNvPicPr>
            <a:picLocks noChangeAspect="1"/>
          </p:cNvPicPr>
          <p:nvPr/>
        </p:nvPicPr>
        <p:blipFill rotWithShape="1">
          <a:blip r:embed="rId2">
            <a:extLst>
              <a:ext uri="{28A0092B-C50C-407E-A947-70E740481C1C}">
                <a14:useLocalDpi xmlns:a14="http://schemas.microsoft.com/office/drawing/2010/main" val="0"/>
              </a:ext>
            </a:extLst>
          </a:blip>
          <a:srcRect l="5923" t="48646" r="5661" b="10999"/>
          <a:stretch/>
        </p:blipFill>
        <p:spPr bwMode="auto">
          <a:xfrm>
            <a:off x="699297" y="1259707"/>
            <a:ext cx="7959053" cy="453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42788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414517"/>
            <a:ext cx="8856984" cy="3416320"/>
          </a:xfrm>
          <a:prstGeom prst="rect">
            <a:avLst/>
          </a:prstGeom>
          <a:noFill/>
        </p:spPr>
        <p:txBody>
          <a:bodyPr wrap="square">
            <a:spAutoFit/>
          </a:bodyPr>
          <a:lstStyle/>
          <a:p>
            <a:pPr algn="just"/>
            <a:r>
              <a:rPr lang="it-IT" sz="1800" dirty="0">
                <a:solidFill>
                  <a:schemeClr val="tx1"/>
                </a:solidFill>
              </a:rPr>
              <a:t>Un problema crescente per quanto riguarda il controllo dei batteri è la loro crescente resistenza agli antibiotici.</a:t>
            </a:r>
          </a:p>
          <a:p>
            <a:pPr algn="just"/>
            <a:endParaRPr lang="it-IT" sz="1800" dirty="0">
              <a:solidFill>
                <a:schemeClr val="tx1"/>
              </a:solidFill>
            </a:endParaRPr>
          </a:p>
          <a:p>
            <a:pPr algn="just"/>
            <a:r>
              <a:rPr lang="it-IT" sz="1800" dirty="0">
                <a:solidFill>
                  <a:schemeClr val="tx1"/>
                </a:solidFill>
              </a:rPr>
              <a:t>Molti antibiotici agiscono sulla sintesi proteica batterica, come la </a:t>
            </a:r>
            <a:r>
              <a:rPr lang="it-IT" sz="1800" b="1" dirty="0">
                <a:solidFill>
                  <a:schemeClr val="tx1"/>
                </a:solidFill>
              </a:rPr>
              <a:t>streptomicina</a:t>
            </a:r>
            <a:r>
              <a:rPr lang="it-IT" sz="1800" dirty="0">
                <a:solidFill>
                  <a:schemeClr val="tx1"/>
                </a:solidFill>
              </a:rPr>
              <a:t> e derivati che bloccano </a:t>
            </a:r>
            <a:r>
              <a:rPr lang="it-IT" sz="1800" b="1" dirty="0">
                <a:solidFill>
                  <a:schemeClr val="tx1"/>
                </a:solidFill>
              </a:rPr>
              <a:t>l’inizio della traduzione</a:t>
            </a:r>
            <a:endParaRPr lang="it-IT" sz="1800" dirty="0">
              <a:solidFill>
                <a:schemeClr val="tx1"/>
              </a:solidFill>
            </a:endParaRPr>
          </a:p>
          <a:p>
            <a:pPr algn="just"/>
            <a:endParaRPr lang="it-IT" sz="1800" b="1" dirty="0">
              <a:solidFill>
                <a:schemeClr val="tx1"/>
              </a:solidFill>
            </a:endParaRPr>
          </a:p>
          <a:p>
            <a:pPr algn="just"/>
            <a:endParaRPr lang="it-IT" sz="1800" b="1" dirty="0">
              <a:solidFill>
                <a:schemeClr val="tx1"/>
              </a:solidFill>
            </a:endParaRPr>
          </a:p>
          <a:p>
            <a:pPr algn="just"/>
            <a:endParaRPr lang="it-IT" sz="1800" b="1" dirty="0">
              <a:solidFill>
                <a:schemeClr val="tx1"/>
              </a:solidFill>
            </a:endParaRPr>
          </a:p>
          <a:p>
            <a:pPr algn="just"/>
            <a:endParaRPr lang="it-IT" sz="1800" b="1" dirty="0">
              <a:solidFill>
                <a:schemeClr val="tx1"/>
              </a:solidFill>
            </a:endParaRPr>
          </a:p>
          <a:p>
            <a:pPr algn="just"/>
            <a:endParaRPr lang="it-IT" sz="1800" b="1" dirty="0">
              <a:solidFill>
                <a:schemeClr val="tx1"/>
              </a:solidFill>
            </a:endParaRPr>
          </a:p>
          <a:p>
            <a:pPr algn="just"/>
            <a:r>
              <a:rPr lang="it-IT" sz="1800" dirty="0">
                <a:solidFill>
                  <a:schemeClr val="tx1"/>
                </a:solidFill>
              </a:rPr>
              <a:t>o le </a:t>
            </a:r>
            <a:r>
              <a:rPr lang="it-IT" sz="1800" b="1" dirty="0">
                <a:solidFill>
                  <a:schemeClr val="tx1"/>
                </a:solidFill>
              </a:rPr>
              <a:t>tetracicline</a:t>
            </a:r>
            <a:r>
              <a:rPr lang="it-IT" sz="1800" dirty="0">
                <a:solidFill>
                  <a:schemeClr val="tx1"/>
                </a:solidFill>
              </a:rPr>
              <a:t> che impediscono il </a:t>
            </a:r>
            <a:r>
              <a:rPr lang="it-IT" sz="1800" b="1" dirty="0">
                <a:solidFill>
                  <a:schemeClr val="tx1"/>
                </a:solidFill>
              </a:rPr>
              <a:t>legame</a:t>
            </a:r>
            <a:r>
              <a:rPr lang="it-IT" sz="1800" dirty="0">
                <a:solidFill>
                  <a:schemeClr val="tx1"/>
                </a:solidFill>
              </a:rPr>
              <a:t> tra il </a:t>
            </a:r>
            <a:r>
              <a:rPr lang="it-IT" sz="1800" b="1" dirty="0" err="1">
                <a:solidFill>
                  <a:schemeClr val="tx1"/>
                </a:solidFill>
              </a:rPr>
              <a:t>tRNA</a:t>
            </a:r>
            <a:r>
              <a:rPr lang="it-IT" sz="1800" b="1" dirty="0">
                <a:solidFill>
                  <a:schemeClr val="tx1"/>
                </a:solidFill>
              </a:rPr>
              <a:t> </a:t>
            </a:r>
            <a:r>
              <a:rPr lang="it-IT" sz="1800" dirty="0">
                <a:solidFill>
                  <a:schemeClr val="tx1"/>
                </a:solidFill>
              </a:rPr>
              <a:t>ed il sito A del </a:t>
            </a:r>
            <a:r>
              <a:rPr lang="it-IT" sz="1800" b="1" dirty="0">
                <a:solidFill>
                  <a:schemeClr val="tx1"/>
                </a:solidFill>
              </a:rPr>
              <a:t>ribosoma</a:t>
            </a:r>
            <a:r>
              <a:rPr lang="it-IT" sz="1800" dirty="0">
                <a:solidFill>
                  <a:schemeClr val="tx1"/>
                </a:solidFill>
              </a:rPr>
              <a:t>.</a:t>
            </a:r>
          </a:p>
          <a:p>
            <a:pPr algn="just"/>
            <a:endParaRPr lang="it-IT" sz="1800" dirty="0">
              <a:solidFill>
                <a:schemeClr val="tx1"/>
              </a:solidFill>
            </a:endParaRPr>
          </a:p>
        </p:txBody>
      </p:sp>
      <p:pic>
        <p:nvPicPr>
          <p:cNvPr id="1026" name="Picture 2">
            <a:extLst>
              <a:ext uri="{FF2B5EF4-FFF2-40B4-BE49-F238E27FC236}">
                <a16:creationId xmlns:a16="http://schemas.microsoft.com/office/drawing/2014/main" id="{3D91CE4B-CCD0-4E07-BF61-F278D2828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55426"/>
            <a:ext cx="2903336" cy="1347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1EDA0F2-EEA5-4F84-9681-A8A300B45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66" y="4653136"/>
            <a:ext cx="2581785" cy="13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0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1">
            <a:extLst>
              <a:ext uri="{FF2B5EF4-FFF2-40B4-BE49-F238E27FC236}">
                <a16:creationId xmlns:a16="http://schemas.microsoft.com/office/drawing/2014/main" id="{1A1F3D45-A2B9-4459-B6AC-C1F8D435589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B1C71A90-6F04-4143-9C5E-7E9F786D8950}"/>
              </a:ext>
            </a:extLst>
          </p:cNvPr>
          <p:cNvSpPr txBox="1"/>
          <p:nvPr/>
        </p:nvSpPr>
        <p:spPr>
          <a:xfrm>
            <a:off x="3808009" y="692696"/>
            <a:ext cx="1527982" cy="307777"/>
          </a:xfrm>
          <a:prstGeom prst="rect">
            <a:avLst/>
          </a:prstGeom>
          <a:noFill/>
        </p:spPr>
        <p:txBody>
          <a:bodyPr wrap="none" rtlCol="0">
            <a:spAutoFit/>
          </a:bodyPr>
          <a:lstStyle/>
          <a:p>
            <a:r>
              <a:rPr lang="it-IT" sz="1400" dirty="0">
                <a:solidFill>
                  <a:schemeClr val="tx1"/>
                </a:solidFill>
              </a:rPr>
              <a:t>Batteri e malattie</a:t>
            </a:r>
          </a:p>
        </p:txBody>
      </p:sp>
      <p:sp>
        <p:nvSpPr>
          <p:cNvPr id="16" name="CasellaDiTesto 15">
            <a:extLst>
              <a:ext uri="{FF2B5EF4-FFF2-40B4-BE49-F238E27FC236}">
                <a16:creationId xmlns:a16="http://schemas.microsoft.com/office/drawing/2014/main" id="{96D69A2C-5BC2-45D7-9239-C3E8D3C148CE}"/>
              </a:ext>
            </a:extLst>
          </p:cNvPr>
          <p:cNvSpPr txBox="1"/>
          <p:nvPr/>
        </p:nvSpPr>
        <p:spPr>
          <a:xfrm>
            <a:off x="107504" y="1414517"/>
            <a:ext cx="8856984" cy="3693319"/>
          </a:xfrm>
          <a:prstGeom prst="rect">
            <a:avLst/>
          </a:prstGeom>
          <a:noFill/>
        </p:spPr>
        <p:txBody>
          <a:bodyPr wrap="square">
            <a:spAutoFit/>
          </a:bodyPr>
          <a:lstStyle/>
          <a:p>
            <a:pPr algn="just"/>
            <a:r>
              <a:rPr lang="it-IT" sz="1800" dirty="0">
                <a:solidFill>
                  <a:schemeClr val="tx1"/>
                </a:solidFill>
              </a:rPr>
              <a:t>La resistenza dipende dall’accumulo di mutazioni nel DNA </a:t>
            </a:r>
            <a:r>
              <a:rPr lang="it-IT" sz="1800" dirty="0" err="1">
                <a:solidFill>
                  <a:schemeClr val="tx1"/>
                </a:solidFill>
              </a:rPr>
              <a:t>plasmidico</a:t>
            </a:r>
            <a:r>
              <a:rPr lang="it-IT" sz="1800" dirty="0">
                <a:solidFill>
                  <a:schemeClr val="tx1"/>
                </a:solidFill>
              </a:rPr>
              <a:t> (fattori R) o cromosomico, che possono poi trasmettersi orizzontalmente o verticalmente.</a:t>
            </a:r>
          </a:p>
          <a:p>
            <a:pPr algn="just"/>
            <a:endParaRPr lang="it-IT" sz="1800" dirty="0">
              <a:solidFill>
                <a:schemeClr val="tx1"/>
              </a:solidFill>
            </a:endParaRPr>
          </a:p>
          <a:p>
            <a:pPr algn="just"/>
            <a:r>
              <a:rPr lang="it-IT" sz="1800" dirty="0">
                <a:solidFill>
                  <a:schemeClr val="tx1"/>
                </a:solidFill>
              </a:rPr>
              <a:t>Data la </a:t>
            </a:r>
            <a:r>
              <a:rPr lang="it-IT" sz="1800" b="1" dirty="0">
                <a:solidFill>
                  <a:schemeClr val="tx1"/>
                </a:solidFill>
              </a:rPr>
              <a:t>specificità dell’azione degli antibiotici</a:t>
            </a:r>
            <a:r>
              <a:rPr lang="it-IT" sz="1800" dirty="0">
                <a:solidFill>
                  <a:schemeClr val="tx1"/>
                </a:solidFill>
              </a:rPr>
              <a:t>, la </a:t>
            </a:r>
            <a:r>
              <a:rPr lang="it-IT" sz="1800" b="1" dirty="0">
                <a:solidFill>
                  <a:schemeClr val="tx1"/>
                </a:solidFill>
              </a:rPr>
              <a:t>resistenza non è mai generale</a:t>
            </a:r>
            <a:r>
              <a:rPr lang="it-IT" sz="1800" dirty="0">
                <a:solidFill>
                  <a:schemeClr val="tx1"/>
                </a:solidFill>
              </a:rPr>
              <a:t>, ma anche questa è relativa ad uno </a:t>
            </a:r>
            <a:r>
              <a:rPr lang="it-IT" sz="1800" b="1" dirty="0">
                <a:solidFill>
                  <a:schemeClr val="tx1"/>
                </a:solidFill>
              </a:rPr>
              <a:t>specifico antibiotico </a:t>
            </a:r>
            <a:r>
              <a:rPr lang="it-IT" sz="1800" dirty="0">
                <a:solidFill>
                  <a:schemeClr val="tx1"/>
                </a:solidFill>
              </a:rPr>
              <a:t>(o ad un </a:t>
            </a:r>
            <a:r>
              <a:rPr lang="it-IT" sz="1800" b="1" dirty="0">
                <a:solidFill>
                  <a:schemeClr val="tx1"/>
                </a:solidFill>
              </a:rPr>
              <a:t>meccanismo di azione</a:t>
            </a:r>
            <a:r>
              <a:rPr lang="it-IT" sz="1800" dirty="0">
                <a:solidFill>
                  <a:schemeClr val="tx1"/>
                </a:solidFill>
              </a:rPr>
              <a:t> antibiotico).</a:t>
            </a:r>
          </a:p>
          <a:p>
            <a:pPr algn="just"/>
            <a:endParaRPr lang="it-IT" sz="1800" dirty="0">
              <a:solidFill>
                <a:schemeClr val="tx1"/>
              </a:solidFill>
            </a:endParaRPr>
          </a:p>
          <a:p>
            <a:pPr algn="just"/>
            <a:r>
              <a:rPr lang="it-IT" sz="1800" dirty="0">
                <a:solidFill>
                  <a:schemeClr val="tx1"/>
                </a:solidFill>
              </a:rPr>
              <a:t>La </a:t>
            </a:r>
            <a:r>
              <a:rPr lang="it-IT" sz="1800" b="1" dirty="0">
                <a:solidFill>
                  <a:schemeClr val="tx1"/>
                </a:solidFill>
              </a:rPr>
              <a:t>proliferazione di questi caratteri </a:t>
            </a:r>
            <a:r>
              <a:rPr lang="it-IT" sz="1800" dirty="0">
                <a:solidFill>
                  <a:schemeClr val="tx1"/>
                </a:solidFill>
              </a:rPr>
              <a:t>dipende dall’uso eccessivo di antibiotici (</a:t>
            </a:r>
            <a:r>
              <a:rPr lang="it-IT" sz="1800" b="1" dirty="0">
                <a:solidFill>
                  <a:schemeClr val="tx1"/>
                </a:solidFill>
              </a:rPr>
              <a:t>selezione naturale</a:t>
            </a:r>
            <a:r>
              <a:rPr lang="it-IT" sz="1800" dirty="0">
                <a:solidFill>
                  <a:schemeClr val="tx1"/>
                </a:solidFill>
              </a:rPr>
              <a:t>) sia a livello umano che a livello agronomico.</a:t>
            </a:r>
          </a:p>
          <a:p>
            <a:pPr algn="just"/>
            <a:endParaRPr lang="it-IT" sz="1800" dirty="0">
              <a:solidFill>
                <a:schemeClr val="tx1"/>
              </a:solidFill>
            </a:endParaRPr>
          </a:p>
          <a:p>
            <a:pPr algn="just"/>
            <a:r>
              <a:rPr lang="it-IT" sz="1800" dirty="0">
                <a:solidFill>
                  <a:schemeClr val="tx1"/>
                </a:solidFill>
              </a:rPr>
              <a:t>Un altro meccanismo difensivo dei batteri è la </a:t>
            </a:r>
            <a:r>
              <a:rPr lang="it-IT" sz="1800" b="1" dirty="0">
                <a:solidFill>
                  <a:schemeClr val="tx1"/>
                </a:solidFill>
              </a:rPr>
              <a:t>formazione di biofilm </a:t>
            </a:r>
            <a:r>
              <a:rPr lang="it-IT" sz="1800" dirty="0">
                <a:solidFill>
                  <a:schemeClr val="tx1"/>
                </a:solidFill>
              </a:rPr>
              <a:t>che, essendo ricoperti da </a:t>
            </a:r>
            <a:r>
              <a:rPr lang="it-IT" sz="1800" b="1" dirty="0">
                <a:solidFill>
                  <a:schemeClr val="tx1"/>
                </a:solidFill>
              </a:rPr>
              <a:t>una matrice ricca di polisaccaridi </a:t>
            </a:r>
            <a:r>
              <a:rPr lang="it-IT" sz="1800" dirty="0">
                <a:solidFill>
                  <a:schemeClr val="tx1"/>
                </a:solidFill>
              </a:rPr>
              <a:t>forma uno </a:t>
            </a:r>
            <a:r>
              <a:rPr lang="it-IT" sz="1800" b="1" dirty="0">
                <a:solidFill>
                  <a:schemeClr val="tx1"/>
                </a:solidFill>
              </a:rPr>
              <a:t>strato difensivo </a:t>
            </a:r>
            <a:r>
              <a:rPr lang="it-IT" sz="1800" dirty="0">
                <a:solidFill>
                  <a:schemeClr val="tx1"/>
                </a:solidFill>
              </a:rPr>
              <a:t>che </a:t>
            </a:r>
            <a:r>
              <a:rPr lang="it-IT" sz="1800" b="1" dirty="0">
                <a:solidFill>
                  <a:schemeClr val="tx1"/>
                </a:solidFill>
              </a:rPr>
              <a:t>aumenta</a:t>
            </a:r>
            <a:r>
              <a:rPr lang="it-IT" sz="1800" dirty="0">
                <a:solidFill>
                  <a:schemeClr val="tx1"/>
                </a:solidFill>
              </a:rPr>
              <a:t> di migliaia di volte la </a:t>
            </a:r>
            <a:r>
              <a:rPr lang="it-IT" sz="1800" b="1" dirty="0">
                <a:solidFill>
                  <a:schemeClr val="tx1"/>
                </a:solidFill>
              </a:rPr>
              <a:t>resistenza alle difese immunitarie e agli antibiotici</a:t>
            </a:r>
            <a:r>
              <a:rPr lang="it-IT" sz="1800" dirty="0">
                <a:solidFill>
                  <a:schemeClr val="tx1"/>
                </a:solidFill>
              </a:rPr>
              <a:t>.</a:t>
            </a:r>
          </a:p>
        </p:txBody>
      </p:sp>
    </p:spTree>
    <p:extLst>
      <p:ext uri="{BB962C8B-B14F-4D97-AF65-F5344CB8AC3E}">
        <p14:creationId xmlns:p14="http://schemas.microsoft.com/office/powerpoint/2010/main" val="253528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egnaposto contenuto 2">
            <a:extLst>
              <a:ext uri="{FF2B5EF4-FFF2-40B4-BE49-F238E27FC236}">
                <a16:creationId xmlns:a16="http://schemas.microsoft.com/office/drawing/2014/main" id="{318CE635-5983-4006-A45B-33F1CA37ECA5}"/>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33743" t="13547" r="37608" b="24134"/>
          <a:stretch/>
        </p:blipFill>
        <p:spPr>
          <a:xfrm>
            <a:off x="4716016" y="1300591"/>
            <a:ext cx="4248472" cy="4721251"/>
          </a:xfrm>
        </p:spPr>
      </p:pic>
      <p:pic>
        <p:nvPicPr>
          <p:cNvPr id="3" name="Segnaposto contenuto 2">
            <a:extLst>
              <a:ext uri="{FF2B5EF4-FFF2-40B4-BE49-F238E27FC236}">
                <a16:creationId xmlns:a16="http://schemas.microsoft.com/office/drawing/2014/main" id="{AC553213-8514-4B7F-A69F-A911891E7908}"/>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A059854F-5057-48D6-9298-D979147D626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885CE4BA-465D-4773-A962-065AC6D1A845}"/>
              </a:ext>
            </a:extLst>
          </p:cNvPr>
          <p:cNvSpPr txBox="1"/>
          <p:nvPr/>
        </p:nvSpPr>
        <p:spPr>
          <a:xfrm>
            <a:off x="107504" y="1268760"/>
            <a:ext cx="4608512" cy="923330"/>
          </a:xfrm>
          <a:prstGeom prst="rect">
            <a:avLst/>
          </a:prstGeom>
          <a:noFill/>
        </p:spPr>
        <p:txBody>
          <a:bodyPr wrap="square" rtlCol="0">
            <a:spAutoFit/>
          </a:bodyPr>
          <a:lstStyle/>
          <a:p>
            <a:pPr algn="just"/>
            <a:r>
              <a:rPr lang="it-IT" sz="1800" dirty="0">
                <a:solidFill>
                  <a:schemeClr val="tx1"/>
                </a:solidFill>
              </a:rPr>
              <a:t>I procarioti </a:t>
            </a:r>
            <a:r>
              <a:rPr lang="it-IT" sz="1800" b="1" dirty="0" err="1">
                <a:solidFill>
                  <a:schemeClr val="tx1"/>
                </a:solidFill>
              </a:rPr>
              <a:t>bastoncellari</a:t>
            </a:r>
            <a:r>
              <a:rPr lang="it-IT" sz="1800" dirty="0">
                <a:solidFill>
                  <a:schemeClr val="tx1"/>
                </a:solidFill>
              </a:rPr>
              <a:t> sono noti come </a:t>
            </a:r>
            <a:r>
              <a:rPr lang="it-IT" sz="1800" b="1" dirty="0">
                <a:solidFill>
                  <a:schemeClr val="tx1"/>
                </a:solidFill>
              </a:rPr>
              <a:t>bacilli</a:t>
            </a:r>
            <a:r>
              <a:rPr lang="it-IT" sz="1800" dirty="0">
                <a:solidFill>
                  <a:schemeClr val="tx1"/>
                </a:solidFill>
              </a:rPr>
              <a:t> e si presentano come individui singoli o in lunghe catene.</a:t>
            </a:r>
            <a:endParaRPr lang="it-IT" sz="1800" b="1" dirty="0">
              <a:solidFill>
                <a:schemeClr val="tx1"/>
              </a:solidFill>
            </a:endParaRPr>
          </a:p>
        </p:txBody>
      </p:sp>
      <p:sp>
        <p:nvSpPr>
          <p:cNvPr id="2" name="CasellaDiTesto 1">
            <a:extLst>
              <a:ext uri="{FF2B5EF4-FFF2-40B4-BE49-F238E27FC236}">
                <a16:creationId xmlns:a16="http://schemas.microsoft.com/office/drawing/2014/main" id="{6CE38AA8-EC23-47C8-A4CD-52BC559EAFF2}"/>
              </a:ext>
            </a:extLst>
          </p:cNvPr>
          <p:cNvSpPr txBox="1"/>
          <p:nvPr/>
        </p:nvSpPr>
        <p:spPr>
          <a:xfrm>
            <a:off x="5988890" y="5018584"/>
            <a:ext cx="611065" cy="246221"/>
          </a:xfrm>
          <a:prstGeom prst="rect">
            <a:avLst/>
          </a:prstGeom>
          <a:solidFill>
            <a:schemeClr val="bg1"/>
          </a:solidFill>
        </p:spPr>
        <p:txBody>
          <a:bodyPr wrap="square" rtlCol="0">
            <a:spAutoFit/>
          </a:bodyPr>
          <a:lstStyle/>
          <a:p>
            <a:r>
              <a:rPr lang="it-IT" sz="1000" b="1" dirty="0">
                <a:solidFill>
                  <a:schemeClr val="tx1"/>
                </a:solidFill>
              </a:rPr>
              <a:t>Cocchi</a:t>
            </a:r>
          </a:p>
        </p:txBody>
      </p:sp>
      <p:sp>
        <p:nvSpPr>
          <p:cNvPr id="9" name="CasellaDiTesto 8">
            <a:extLst>
              <a:ext uri="{FF2B5EF4-FFF2-40B4-BE49-F238E27FC236}">
                <a16:creationId xmlns:a16="http://schemas.microsoft.com/office/drawing/2014/main" id="{71D1617F-CEAE-49F9-805D-4846ABFE4C05}"/>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Tree>
    <p:extLst>
      <p:ext uri="{BB962C8B-B14F-4D97-AF65-F5344CB8AC3E}">
        <p14:creationId xmlns:p14="http://schemas.microsoft.com/office/powerpoint/2010/main" val="276784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egnaposto contenuto 2">
            <a:extLst>
              <a:ext uri="{FF2B5EF4-FFF2-40B4-BE49-F238E27FC236}">
                <a16:creationId xmlns:a16="http://schemas.microsoft.com/office/drawing/2014/main" id="{318CE635-5983-4006-A45B-33F1CA37ECA5}"/>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2391" t="14935" r="8323" b="22746"/>
          <a:stretch/>
        </p:blipFill>
        <p:spPr>
          <a:xfrm>
            <a:off x="4572000" y="1246664"/>
            <a:ext cx="4392488" cy="4775178"/>
          </a:xfrm>
        </p:spPr>
      </p:pic>
      <p:pic>
        <p:nvPicPr>
          <p:cNvPr id="3" name="Segnaposto contenuto 2">
            <a:extLst>
              <a:ext uri="{FF2B5EF4-FFF2-40B4-BE49-F238E27FC236}">
                <a16:creationId xmlns:a16="http://schemas.microsoft.com/office/drawing/2014/main" id="{AC553213-8514-4B7F-A69F-A911891E7908}"/>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A059854F-5057-48D6-9298-D979147D6267}"/>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885CE4BA-465D-4773-A962-065AC6D1A845}"/>
              </a:ext>
            </a:extLst>
          </p:cNvPr>
          <p:cNvSpPr txBox="1"/>
          <p:nvPr/>
        </p:nvSpPr>
        <p:spPr>
          <a:xfrm>
            <a:off x="107504" y="1268760"/>
            <a:ext cx="4248472" cy="1200329"/>
          </a:xfrm>
          <a:prstGeom prst="rect">
            <a:avLst/>
          </a:prstGeom>
          <a:noFill/>
        </p:spPr>
        <p:txBody>
          <a:bodyPr wrap="square" rtlCol="0">
            <a:spAutoFit/>
          </a:bodyPr>
          <a:lstStyle/>
          <a:p>
            <a:pPr algn="just"/>
            <a:r>
              <a:rPr lang="it-IT" sz="1800" dirty="0">
                <a:solidFill>
                  <a:schemeClr val="tx1"/>
                </a:solidFill>
              </a:rPr>
              <a:t>I procarioti di forma </a:t>
            </a:r>
            <a:r>
              <a:rPr lang="it-IT" sz="1800" b="1" dirty="0">
                <a:solidFill>
                  <a:schemeClr val="tx1"/>
                </a:solidFill>
              </a:rPr>
              <a:t>elicoidale</a:t>
            </a:r>
            <a:r>
              <a:rPr lang="it-IT" sz="1800" dirty="0">
                <a:solidFill>
                  <a:schemeClr val="tx1"/>
                </a:solidFill>
              </a:rPr>
              <a:t> sono noti come </a:t>
            </a:r>
            <a:r>
              <a:rPr lang="it-IT" sz="1800" b="1" dirty="0">
                <a:solidFill>
                  <a:schemeClr val="tx1"/>
                </a:solidFill>
              </a:rPr>
              <a:t>spirilli </a:t>
            </a:r>
            <a:r>
              <a:rPr lang="it-IT" sz="1800" dirty="0">
                <a:solidFill>
                  <a:schemeClr val="tx1"/>
                </a:solidFill>
              </a:rPr>
              <a:t>se la forma è </a:t>
            </a:r>
            <a:r>
              <a:rPr lang="it-IT" sz="1800" b="1" dirty="0">
                <a:solidFill>
                  <a:schemeClr val="tx1"/>
                </a:solidFill>
              </a:rPr>
              <a:t>flessibile</a:t>
            </a:r>
            <a:r>
              <a:rPr lang="it-IT" sz="1800" dirty="0">
                <a:solidFill>
                  <a:schemeClr val="tx1"/>
                </a:solidFill>
              </a:rPr>
              <a:t>, come </a:t>
            </a:r>
            <a:r>
              <a:rPr lang="it-IT" sz="1800" b="1" dirty="0">
                <a:solidFill>
                  <a:schemeClr val="tx1"/>
                </a:solidFill>
              </a:rPr>
              <a:t>spirocheta</a:t>
            </a:r>
            <a:r>
              <a:rPr lang="it-IT" sz="1800" dirty="0">
                <a:solidFill>
                  <a:schemeClr val="tx1"/>
                </a:solidFill>
              </a:rPr>
              <a:t> se </a:t>
            </a:r>
            <a:r>
              <a:rPr lang="it-IT" sz="1800" b="1" dirty="0">
                <a:solidFill>
                  <a:schemeClr val="tx1"/>
                </a:solidFill>
              </a:rPr>
              <a:t>rigida</a:t>
            </a:r>
            <a:r>
              <a:rPr lang="it-IT" sz="1800" dirty="0">
                <a:solidFill>
                  <a:schemeClr val="tx1"/>
                </a:solidFill>
              </a:rPr>
              <a:t> oppure come </a:t>
            </a:r>
            <a:r>
              <a:rPr lang="it-IT" sz="1800" b="1" dirty="0">
                <a:solidFill>
                  <a:schemeClr val="tx1"/>
                </a:solidFill>
              </a:rPr>
              <a:t>vibrione</a:t>
            </a:r>
            <a:r>
              <a:rPr lang="it-IT" sz="1800" dirty="0">
                <a:solidFill>
                  <a:schemeClr val="tx1"/>
                </a:solidFill>
              </a:rPr>
              <a:t> se a forma di </a:t>
            </a:r>
            <a:r>
              <a:rPr lang="it-IT" sz="1800" b="1" dirty="0">
                <a:solidFill>
                  <a:schemeClr val="tx1"/>
                </a:solidFill>
              </a:rPr>
              <a:t>virgola</a:t>
            </a:r>
            <a:r>
              <a:rPr lang="it-IT" sz="1800" dirty="0">
                <a:solidFill>
                  <a:schemeClr val="tx1"/>
                </a:solidFill>
              </a:rPr>
              <a:t>.</a:t>
            </a:r>
          </a:p>
        </p:txBody>
      </p:sp>
      <p:sp>
        <p:nvSpPr>
          <p:cNvPr id="2" name="CasellaDiTesto 1">
            <a:extLst>
              <a:ext uri="{FF2B5EF4-FFF2-40B4-BE49-F238E27FC236}">
                <a16:creationId xmlns:a16="http://schemas.microsoft.com/office/drawing/2014/main" id="{6CE38AA8-EC23-47C8-A4CD-52BC559EAFF2}"/>
              </a:ext>
            </a:extLst>
          </p:cNvPr>
          <p:cNvSpPr txBox="1"/>
          <p:nvPr/>
        </p:nvSpPr>
        <p:spPr>
          <a:xfrm>
            <a:off x="5988890" y="5018584"/>
            <a:ext cx="611065" cy="246221"/>
          </a:xfrm>
          <a:prstGeom prst="rect">
            <a:avLst/>
          </a:prstGeom>
          <a:solidFill>
            <a:schemeClr val="bg1"/>
          </a:solidFill>
        </p:spPr>
        <p:txBody>
          <a:bodyPr wrap="square" rtlCol="0">
            <a:spAutoFit/>
          </a:bodyPr>
          <a:lstStyle/>
          <a:p>
            <a:r>
              <a:rPr lang="it-IT" sz="1000" b="1" dirty="0">
                <a:solidFill>
                  <a:schemeClr val="tx1"/>
                </a:solidFill>
              </a:rPr>
              <a:t>Cocchi</a:t>
            </a:r>
          </a:p>
        </p:txBody>
      </p:sp>
      <p:sp>
        <p:nvSpPr>
          <p:cNvPr id="8" name="CasellaDiTesto 7">
            <a:extLst>
              <a:ext uri="{FF2B5EF4-FFF2-40B4-BE49-F238E27FC236}">
                <a16:creationId xmlns:a16="http://schemas.microsoft.com/office/drawing/2014/main" id="{9CA004EB-BA19-4CBC-A47D-E8F46DDC2783}"/>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Tree>
    <p:extLst>
      <p:ext uri="{BB962C8B-B14F-4D97-AF65-F5344CB8AC3E}">
        <p14:creationId xmlns:p14="http://schemas.microsoft.com/office/powerpoint/2010/main" val="68801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107202C2-E00E-45A7-8A62-D0402A30457F}"/>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6173" t="15904" r="16359" b="29366"/>
          <a:stretch/>
        </p:blipFill>
        <p:spPr>
          <a:xfrm>
            <a:off x="179512" y="1520788"/>
            <a:ext cx="5212677" cy="3816424"/>
          </a:xfrm>
        </p:spPr>
      </p:pic>
      <p:pic>
        <p:nvPicPr>
          <p:cNvPr id="3" name="Segnaposto contenuto 2">
            <a:extLst>
              <a:ext uri="{FF2B5EF4-FFF2-40B4-BE49-F238E27FC236}">
                <a16:creationId xmlns:a16="http://schemas.microsoft.com/office/drawing/2014/main" id="{E63FFD28-AC0C-47EE-B198-7DFED4051E9C}"/>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1">
            <a:extLst>
              <a:ext uri="{FF2B5EF4-FFF2-40B4-BE49-F238E27FC236}">
                <a16:creationId xmlns:a16="http://schemas.microsoft.com/office/drawing/2014/main" id="{7601DAA2-485E-4CCE-937B-E6158567F52C}"/>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7" name="CasellaDiTesto 6">
            <a:extLst>
              <a:ext uri="{FF2B5EF4-FFF2-40B4-BE49-F238E27FC236}">
                <a16:creationId xmlns:a16="http://schemas.microsoft.com/office/drawing/2014/main" id="{9955C52F-F9D8-4DB5-824E-004A52C8BF7D}"/>
              </a:ext>
            </a:extLst>
          </p:cNvPr>
          <p:cNvSpPr txBox="1"/>
          <p:nvPr/>
        </p:nvSpPr>
        <p:spPr>
          <a:xfrm>
            <a:off x="3081047" y="692696"/>
            <a:ext cx="2981907" cy="307777"/>
          </a:xfrm>
          <a:prstGeom prst="rect">
            <a:avLst/>
          </a:prstGeom>
          <a:noFill/>
        </p:spPr>
        <p:txBody>
          <a:bodyPr wrap="none" rtlCol="0">
            <a:spAutoFit/>
          </a:bodyPr>
          <a:lstStyle/>
          <a:p>
            <a:r>
              <a:rPr lang="it-IT" sz="1400" dirty="0">
                <a:solidFill>
                  <a:schemeClr val="tx1"/>
                </a:solidFill>
              </a:rPr>
              <a:t>Un po' di struttura (ve la ricordate?)</a:t>
            </a:r>
          </a:p>
        </p:txBody>
      </p:sp>
      <p:sp>
        <p:nvSpPr>
          <p:cNvPr id="2" name="CasellaDiTesto 1">
            <a:extLst>
              <a:ext uri="{FF2B5EF4-FFF2-40B4-BE49-F238E27FC236}">
                <a16:creationId xmlns:a16="http://schemas.microsoft.com/office/drawing/2014/main" id="{5F7150F2-4728-4D74-9B97-02878894E3F9}"/>
              </a:ext>
            </a:extLst>
          </p:cNvPr>
          <p:cNvSpPr txBox="1"/>
          <p:nvPr/>
        </p:nvSpPr>
        <p:spPr>
          <a:xfrm>
            <a:off x="5508104" y="2466762"/>
            <a:ext cx="3456385" cy="1754326"/>
          </a:xfrm>
          <a:prstGeom prst="rect">
            <a:avLst/>
          </a:prstGeom>
          <a:noFill/>
        </p:spPr>
        <p:txBody>
          <a:bodyPr wrap="square" rtlCol="0">
            <a:spAutoFit/>
          </a:bodyPr>
          <a:lstStyle/>
          <a:p>
            <a:pPr marL="285750" indent="-285750">
              <a:buFontTx/>
              <a:buChar char="-"/>
            </a:pPr>
            <a:r>
              <a:rPr lang="it-IT" sz="1800" dirty="0">
                <a:solidFill>
                  <a:schemeClr val="tx1"/>
                </a:solidFill>
              </a:rPr>
              <a:t>Assenza di organelli,</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Area nucleare (nucleoide) e non nucleo,</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Presenza di parete cellulare.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2">
            <a:extLst>
              <a:ext uri="{FF2B5EF4-FFF2-40B4-BE49-F238E27FC236}">
                <a16:creationId xmlns:a16="http://schemas.microsoft.com/office/drawing/2014/main" id="{8401A851-A15E-40DC-8183-3955B04669C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t="36500" b="22082"/>
          <a:stretch/>
        </p:blipFill>
        <p:spPr>
          <a:xfrm>
            <a:off x="5275278" y="2420888"/>
            <a:ext cx="3113146" cy="3096345"/>
          </a:xfrm>
        </p:spPr>
      </p:pic>
      <p:pic>
        <p:nvPicPr>
          <p:cNvPr id="3" name="Segnaposto contenuto 2">
            <a:extLst>
              <a:ext uri="{FF2B5EF4-FFF2-40B4-BE49-F238E27FC236}">
                <a16:creationId xmlns:a16="http://schemas.microsoft.com/office/drawing/2014/main" id="{18D98622-1554-4880-9410-0BFC1D162628}"/>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Segnaposto contenuto 2">
            <a:extLst>
              <a:ext uri="{FF2B5EF4-FFF2-40B4-BE49-F238E27FC236}">
                <a16:creationId xmlns:a16="http://schemas.microsoft.com/office/drawing/2014/main" id="{E27B4CA1-063C-44B1-8175-D3B7412BCFA9}"/>
              </a:ext>
            </a:extLst>
          </p:cNvPr>
          <p:cNvPicPr>
            <a:picLocks noChangeAspect="1"/>
          </p:cNvPicPr>
          <p:nvPr/>
        </p:nvPicPr>
        <p:blipFill rotWithShape="1">
          <a:blip r:embed="rId2">
            <a:extLst>
              <a:ext uri="{28A0092B-C50C-407E-A947-70E740481C1C}">
                <a14:useLocalDpi xmlns:a14="http://schemas.microsoft.com/office/drawing/2010/main" val="0"/>
              </a:ext>
            </a:extLst>
          </a:blip>
          <a:srcRect b="63500"/>
          <a:stretch/>
        </p:blipFill>
        <p:spPr bwMode="auto">
          <a:xfrm>
            <a:off x="810782" y="2420891"/>
            <a:ext cx="353255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CasellaDiTesto 1">
            <a:extLst>
              <a:ext uri="{FF2B5EF4-FFF2-40B4-BE49-F238E27FC236}">
                <a16:creationId xmlns:a16="http://schemas.microsoft.com/office/drawing/2014/main" id="{1C45DABE-ED03-415E-A71E-4594A79756DF}"/>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8" name="CasellaDiTesto 7">
            <a:extLst>
              <a:ext uri="{FF2B5EF4-FFF2-40B4-BE49-F238E27FC236}">
                <a16:creationId xmlns:a16="http://schemas.microsoft.com/office/drawing/2014/main" id="{EA635265-8281-4D53-B6E3-983AE5106B57}"/>
              </a:ext>
            </a:extLst>
          </p:cNvPr>
          <p:cNvSpPr txBox="1"/>
          <p:nvPr/>
        </p:nvSpPr>
        <p:spPr>
          <a:xfrm>
            <a:off x="3081047" y="692696"/>
            <a:ext cx="2981907" cy="307777"/>
          </a:xfrm>
          <a:prstGeom prst="rect">
            <a:avLst/>
          </a:prstGeom>
          <a:noFill/>
        </p:spPr>
        <p:txBody>
          <a:bodyPr wrap="none" rtlCol="0">
            <a:spAutoFit/>
          </a:bodyPr>
          <a:lstStyle/>
          <a:p>
            <a:r>
              <a:rPr lang="it-IT" sz="1400" dirty="0">
                <a:solidFill>
                  <a:schemeClr val="tx1"/>
                </a:solidFill>
              </a:rPr>
              <a:t>Un po' di struttura (ve la ricordate?)</a:t>
            </a:r>
          </a:p>
        </p:txBody>
      </p:sp>
      <p:sp>
        <p:nvSpPr>
          <p:cNvPr id="9" name="CasellaDiTesto 8">
            <a:extLst>
              <a:ext uri="{FF2B5EF4-FFF2-40B4-BE49-F238E27FC236}">
                <a16:creationId xmlns:a16="http://schemas.microsoft.com/office/drawing/2014/main" id="{5F06E90B-9636-4F01-8E76-E89D82F4262B}"/>
              </a:ext>
            </a:extLst>
          </p:cNvPr>
          <p:cNvSpPr txBox="1"/>
          <p:nvPr/>
        </p:nvSpPr>
        <p:spPr>
          <a:xfrm>
            <a:off x="107504" y="1268760"/>
            <a:ext cx="8928992" cy="1200329"/>
          </a:xfrm>
          <a:prstGeom prst="rect">
            <a:avLst/>
          </a:prstGeom>
          <a:noFill/>
        </p:spPr>
        <p:txBody>
          <a:bodyPr wrap="square" rtlCol="0">
            <a:spAutoFit/>
          </a:bodyPr>
          <a:lstStyle/>
          <a:p>
            <a:pPr algn="just"/>
            <a:r>
              <a:rPr lang="it-IT" sz="1800" dirty="0">
                <a:solidFill>
                  <a:schemeClr val="tx1"/>
                </a:solidFill>
              </a:rPr>
              <a:t>La </a:t>
            </a:r>
            <a:r>
              <a:rPr lang="it-IT" sz="1800" b="1" dirty="0">
                <a:solidFill>
                  <a:schemeClr val="tx1"/>
                </a:solidFill>
              </a:rPr>
              <a:t>parete cellulare rigida (1888 </a:t>
            </a:r>
            <a:r>
              <a:rPr lang="it-IT" sz="1800" dirty="0">
                <a:solidFill>
                  <a:schemeClr val="tx1"/>
                </a:solidFill>
              </a:rPr>
              <a:t>Christian</a:t>
            </a:r>
            <a:r>
              <a:rPr lang="it-IT" sz="1800" b="1" dirty="0">
                <a:solidFill>
                  <a:schemeClr val="tx1"/>
                </a:solidFill>
              </a:rPr>
              <a:t> Gram) </a:t>
            </a:r>
            <a:r>
              <a:rPr lang="it-IT" sz="1800" dirty="0">
                <a:solidFill>
                  <a:schemeClr val="tx1"/>
                </a:solidFill>
              </a:rPr>
              <a:t>è importante per la </a:t>
            </a:r>
            <a:r>
              <a:rPr lang="it-IT" sz="1800" b="1" dirty="0">
                <a:solidFill>
                  <a:schemeClr val="tx1"/>
                </a:solidFill>
              </a:rPr>
              <a:t>regolazione</a:t>
            </a:r>
            <a:r>
              <a:rPr lang="it-IT" sz="1800" dirty="0">
                <a:solidFill>
                  <a:schemeClr val="tx1"/>
                </a:solidFill>
              </a:rPr>
              <a:t> della </a:t>
            </a:r>
            <a:r>
              <a:rPr lang="it-IT" sz="1800" b="1" dirty="0">
                <a:solidFill>
                  <a:schemeClr val="tx1"/>
                </a:solidFill>
              </a:rPr>
              <a:t>pressione osmotica </a:t>
            </a:r>
            <a:r>
              <a:rPr lang="it-IT" sz="1800" dirty="0">
                <a:solidFill>
                  <a:schemeClr val="tx1"/>
                </a:solidFill>
              </a:rPr>
              <a:t>(loro sono ipertonici rispetto all’ambiente), ma i batteri, per la maggior parte, sono </a:t>
            </a:r>
            <a:r>
              <a:rPr lang="it-IT" sz="1800" b="1" dirty="0">
                <a:solidFill>
                  <a:schemeClr val="tx1"/>
                </a:solidFill>
              </a:rPr>
              <a:t>poco in grado </a:t>
            </a:r>
            <a:r>
              <a:rPr lang="it-IT" sz="1800" dirty="0">
                <a:solidFill>
                  <a:schemeClr val="tx1"/>
                </a:solidFill>
              </a:rPr>
              <a:t>di far fronte ad un ambiente </a:t>
            </a:r>
            <a:r>
              <a:rPr lang="it-IT" sz="1800" b="1" dirty="0">
                <a:solidFill>
                  <a:schemeClr val="tx1"/>
                </a:solidFill>
              </a:rPr>
              <a:t>ipertonico</a:t>
            </a:r>
            <a:r>
              <a:rPr lang="it-IT" sz="1800" dirty="0">
                <a:solidFill>
                  <a:schemeClr val="tx1"/>
                </a:solidFill>
              </a:rPr>
              <a:t> (è il motivo delle conserve sotto sale o sotto zucchero).</a:t>
            </a:r>
          </a:p>
        </p:txBody>
      </p:sp>
      <p:sp>
        <p:nvSpPr>
          <p:cNvPr id="2" name="CasellaDiTesto 1">
            <a:extLst>
              <a:ext uri="{FF2B5EF4-FFF2-40B4-BE49-F238E27FC236}">
                <a16:creationId xmlns:a16="http://schemas.microsoft.com/office/drawing/2014/main" id="{F424C8FB-17BA-4252-BE48-306F6E54CB0F}"/>
              </a:ext>
            </a:extLst>
          </p:cNvPr>
          <p:cNvSpPr txBox="1"/>
          <p:nvPr/>
        </p:nvSpPr>
        <p:spPr>
          <a:xfrm>
            <a:off x="1923358" y="5661248"/>
            <a:ext cx="5361404" cy="369332"/>
          </a:xfrm>
          <a:prstGeom prst="rect">
            <a:avLst/>
          </a:prstGeom>
          <a:noFill/>
          <a:ln>
            <a:solidFill>
              <a:schemeClr val="accent1"/>
            </a:solidFill>
          </a:ln>
        </p:spPr>
        <p:txBody>
          <a:bodyPr wrap="none" rtlCol="0">
            <a:spAutoFit/>
          </a:bodyPr>
          <a:lstStyle/>
          <a:p>
            <a:r>
              <a:rPr lang="it-IT" sz="1800" dirty="0">
                <a:solidFill>
                  <a:schemeClr val="tx1"/>
                </a:solidFill>
              </a:rPr>
              <a:t>Domanda: tutti i farmaci sono equamente efficaci?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1">
            <a:extLst>
              <a:ext uri="{FF2B5EF4-FFF2-40B4-BE49-F238E27FC236}">
                <a16:creationId xmlns:a16="http://schemas.microsoft.com/office/drawing/2014/main" id="{1C45DABE-ED03-415E-A71E-4594A79756DF}"/>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8" name="CasellaDiTesto 7">
            <a:extLst>
              <a:ext uri="{FF2B5EF4-FFF2-40B4-BE49-F238E27FC236}">
                <a16:creationId xmlns:a16="http://schemas.microsoft.com/office/drawing/2014/main" id="{EA635265-8281-4D53-B6E3-983AE5106B57}"/>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
        <p:nvSpPr>
          <p:cNvPr id="9" name="CasellaDiTesto 8">
            <a:extLst>
              <a:ext uri="{FF2B5EF4-FFF2-40B4-BE49-F238E27FC236}">
                <a16:creationId xmlns:a16="http://schemas.microsoft.com/office/drawing/2014/main" id="{5F06E90B-9636-4F01-8E76-E89D82F4262B}"/>
              </a:ext>
            </a:extLst>
          </p:cNvPr>
          <p:cNvSpPr txBox="1"/>
          <p:nvPr/>
        </p:nvSpPr>
        <p:spPr>
          <a:xfrm>
            <a:off x="107504" y="1268760"/>
            <a:ext cx="8928992" cy="4247317"/>
          </a:xfrm>
          <a:prstGeom prst="rect">
            <a:avLst/>
          </a:prstGeom>
          <a:noFill/>
        </p:spPr>
        <p:txBody>
          <a:bodyPr wrap="square" rtlCol="0">
            <a:spAutoFit/>
          </a:bodyPr>
          <a:lstStyle/>
          <a:p>
            <a:pPr algn="just"/>
            <a:r>
              <a:rPr lang="it-IT" sz="1800" dirty="0">
                <a:solidFill>
                  <a:schemeClr val="tx1"/>
                </a:solidFill>
              </a:rPr>
              <a:t>Alcune specie di batteri dispongono di </a:t>
            </a:r>
            <a:r>
              <a:rPr lang="it-IT" sz="1800" b="1" dirty="0">
                <a:solidFill>
                  <a:schemeClr val="tx1"/>
                </a:solidFill>
              </a:rPr>
              <a:t>capsule</a:t>
            </a:r>
            <a:r>
              <a:rPr lang="it-IT" sz="1800" dirty="0">
                <a:solidFill>
                  <a:schemeClr val="tx1"/>
                </a:solidFill>
              </a:rPr>
              <a:t> o uno </a:t>
            </a:r>
            <a:r>
              <a:rPr lang="it-IT" sz="1800" b="1" dirty="0">
                <a:solidFill>
                  <a:schemeClr val="tx1"/>
                </a:solidFill>
              </a:rPr>
              <a:t>strato mucoso </a:t>
            </a:r>
            <a:r>
              <a:rPr lang="it-IT" sz="1800" dirty="0">
                <a:solidFill>
                  <a:schemeClr val="tx1"/>
                </a:solidFill>
              </a:rPr>
              <a:t>che circonda la parete cellulare costituiti da polisaccaridi e proteine.</a:t>
            </a:r>
          </a:p>
          <a:p>
            <a:pPr algn="just"/>
            <a:endParaRPr lang="it-IT" sz="1800" dirty="0">
              <a:solidFill>
                <a:schemeClr val="tx1"/>
              </a:solidFill>
            </a:endParaRPr>
          </a:p>
          <a:p>
            <a:pPr algn="just"/>
            <a:r>
              <a:rPr lang="it-IT" sz="1800" dirty="0">
                <a:solidFill>
                  <a:schemeClr val="tx1"/>
                </a:solidFill>
              </a:rPr>
              <a:t>Entrambe servono per </a:t>
            </a:r>
            <a:r>
              <a:rPr lang="it-IT" sz="1800" b="1" dirty="0">
                <a:solidFill>
                  <a:schemeClr val="tx1"/>
                </a:solidFill>
              </a:rPr>
              <a:t>sfuggire alla fagocitosi</a:t>
            </a:r>
            <a:r>
              <a:rPr lang="it-IT" sz="1800" dirty="0">
                <a:solidFill>
                  <a:schemeClr val="tx1"/>
                </a:solidFill>
              </a:rPr>
              <a:t>, da parte di altri microorganismi se liberi, o da parte dei globuli bianchi dell’ospite se patogeni.</a:t>
            </a:r>
          </a:p>
          <a:p>
            <a:pPr algn="just"/>
            <a:r>
              <a:rPr lang="it-IT" sz="1800" dirty="0">
                <a:solidFill>
                  <a:schemeClr val="tx1"/>
                </a:solidFill>
              </a:rPr>
              <a:t>Sono così importanti a tale scopo che ceppi di </a:t>
            </a:r>
            <a:r>
              <a:rPr lang="it-IT" sz="1800" i="1" dirty="0" err="1">
                <a:solidFill>
                  <a:schemeClr val="tx1"/>
                </a:solidFill>
              </a:rPr>
              <a:t>Streptococcus</a:t>
            </a:r>
            <a:r>
              <a:rPr lang="it-IT" sz="1800" i="1" dirty="0">
                <a:solidFill>
                  <a:schemeClr val="tx1"/>
                </a:solidFill>
              </a:rPr>
              <a:t> </a:t>
            </a:r>
            <a:r>
              <a:rPr lang="it-IT" sz="1800" i="1" dirty="0" err="1">
                <a:solidFill>
                  <a:schemeClr val="tx1"/>
                </a:solidFill>
              </a:rPr>
              <a:t>pneumoniae</a:t>
            </a:r>
            <a:r>
              <a:rPr lang="it-IT" sz="1800" i="1" dirty="0">
                <a:solidFill>
                  <a:schemeClr val="tx1"/>
                </a:solidFill>
              </a:rPr>
              <a:t> </a:t>
            </a:r>
            <a:r>
              <a:rPr lang="it-IT" sz="1800" dirty="0">
                <a:solidFill>
                  <a:schemeClr val="tx1"/>
                </a:solidFill>
              </a:rPr>
              <a:t>privi di capsula non sono in grado di produrre malattia.</a:t>
            </a:r>
          </a:p>
          <a:p>
            <a:pPr algn="just"/>
            <a:endParaRPr lang="it-IT" sz="1800" dirty="0">
              <a:solidFill>
                <a:schemeClr val="tx1"/>
              </a:solidFill>
            </a:endParaRPr>
          </a:p>
          <a:p>
            <a:pPr algn="just"/>
            <a:r>
              <a:rPr lang="it-IT" sz="1800" dirty="0">
                <a:solidFill>
                  <a:schemeClr val="tx1"/>
                </a:solidFill>
              </a:rPr>
              <a:t>Un ulteriore utilizzo delle capsule è quello di </a:t>
            </a:r>
            <a:r>
              <a:rPr lang="it-IT" sz="1800" b="1" dirty="0">
                <a:solidFill>
                  <a:schemeClr val="tx1"/>
                </a:solidFill>
              </a:rPr>
              <a:t>aumentare l’adesione a superfici </a:t>
            </a:r>
            <a:r>
              <a:rPr lang="it-IT" sz="1800" dirty="0">
                <a:solidFill>
                  <a:schemeClr val="tx1"/>
                </a:solidFill>
              </a:rPr>
              <a:t>minerali o ad esseri viventi (es. radici di piante o denti di animali). In questo compito sono spesso </a:t>
            </a:r>
            <a:r>
              <a:rPr lang="it-IT" sz="1800" b="1" dirty="0">
                <a:solidFill>
                  <a:schemeClr val="tx1"/>
                </a:solidFill>
              </a:rPr>
              <a:t>coadiuvate</a:t>
            </a:r>
            <a:r>
              <a:rPr lang="it-IT" sz="1800" dirty="0">
                <a:solidFill>
                  <a:schemeClr val="tx1"/>
                </a:solidFill>
              </a:rPr>
              <a:t> dalla presenza di fibre proteiche dette </a:t>
            </a:r>
            <a:r>
              <a:rPr lang="it-IT" sz="1800" b="1" dirty="0">
                <a:solidFill>
                  <a:schemeClr val="tx1"/>
                </a:solidFill>
              </a:rPr>
              <a:t>fimbrie</a:t>
            </a:r>
            <a:r>
              <a:rPr lang="it-IT" sz="1800" dirty="0">
                <a:solidFill>
                  <a:schemeClr val="tx1"/>
                </a:solidFill>
              </a:rPr>
              <a:t> (più corte) o </a:t>
            </a:r>
            <a:r>
              <a:rPr lang="it-IT" sz="1800" b="1" dirty="0">
                <a:solidFill>
                  <a:schemeClr val="tx1"/>
                </a:solidFill>
              </a:rPr>
              <a:t>pili</a:t>
            </a:r>
            <a:r>
              <a:rPr lang="it-IT" sz="1800" dirty="0">
                <a:solidFill>
                  <a:schemeClr val="tx1"/>
                </a:solidFill>
              </a:rPr>
              <a:t> (più lunghi). </a:t>
            </a:r>
          </a:p>
          <a:p>
            <a:pPr algn="just"/>
            <a:endParaRPr lang="it-IT" sz="1800" dirty="0">
              <a:solidFill>
                <a:schemeClr val="tx1"/>
              </a:solidFill>
            </a:endParaRPr>
          </a:p>
          <a:p>
            <a:pPr algn="just"/>
            <a:r>
              <a:rPr lang="it-IT" sz="1800" dirty="0">
                <a:solidFill>
                  <a:schemeClr val="tx1"/>
                </a:solidFill>
              </a:rPr>
              <a:t>Alcuni pili allungati, detti </a:t>
            </a:r>
            <a:r>
              <a:rPr lang="it-IT" sz="1800" b="1" dirty="0">
                <a:solidFill>
                  <a:schemeClr val="tx1"/>
                </a:solidFill>
              </a:rPr>
              <a:t>pili sessuali</a:t>
            </a:r>
            <a:r>
              <a:rPr lang="it-IT" sz="1800" dirty="0">
                <a:solidFill>
                  <a:schemeClr val="tx1"/>
                </a:solidFill>
              </a:rPr>
              <a:t>, permettono il </a:t>
            </a:r>
            <a:r>
              <a:rPr lang="it-IT" sz="1800" b="1" dirty="0">
                <a:solidFill>
                  <a:schemeClr val="tx1"/>
                </a:solidFill>
              </a:rPr>
              <a:t>trasferimento genetico tra individui.</a:t>
            </a:r>
          </a:p>
        </p:txBody>
      </p:sp>
    </p:spTree>
    <p:extLst>
      <p:ext uri="{BB962C8B-B14F-4D97-AF65-F5344CB8AC3E}">
        <p14:creationId xmlns:p14="http://schemas.microsoft.com/office/powerpoint/2010/main" val="413172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2">
            <a:extLst>
              <a:ext uri="{FF2B5EF4-FFF2-40B4-BE49-F238E27FC236}">
                <a16:creationId xmlns:a16="http://schemas.microsoft.com/office/drawing/2014/main" id="{D85CF442-9C82-42ED-B017-61B45727D10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b="40046"/>
          <a:stretch/>
        </p:blipFill>
        <p:spPr>
          <a:xfrm>
            <a:off x="6341336" y="3789040"/>
            <a:ext cx="2802664" cy="2225997"/>
          </a:xfrm>
        </p:spPr>
      </p:pic>
      <p:pic>
        <p:nvPicPr>
          <p:cNvPr id="4" name="Segnaposto contenuto 2">
            <a:extLst>
              <a:ext uri="{FF2B5EF4-FFF2-40B4-BE49-F238E27FC236}">
                <a16:creationId xmlns:a16="http://schemas.microsoft.com/office/drawing/2014/main" id="{A520A1FF-6121-4B67-8EBB-6B65033B3841}"/>
              </a:ext>
            </a:extLst>
          </p:cNvPr>
          <p:cNvPicPr>
            <a:picLocks noChangeAspect="1"/>
          </p:cNvPicPr>
          <p:nvPr/>
        </p:nvPicPr>
        <p:blipFill rotWithShape="1">
          <a:blip r:embed="rId3">
            <a:extLst>
              <a:ext uri="{28A0092B-C50C-407E-A947-70E740481C1C}">
                <a14:useLocalDpi xmlns:a14="http://schemas.microsoft.com/office/drawing/2010/main" val="0"/>
              </a:ext>
            </a:extLst>
          </a:blip>
          <a:srcRect l="7482" t="87831" r="67915" b="4160"/>
          <a:stretch/>
        </p:blipFill>
        <p:spPr bwMode="auto">
          <a:xfrm>
            <a:off x="107504" y="587727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CasellaDiTesto 1">
            <a:extLst>
              <a:ext uri="{FF2B5EF4-FFF2-40B4-BE49-F238E27FC236}">
                <a16:creationId xmlns:a16="http://schemas.microsoft.com/office/drawing/2014/main" id="{D5D83E84-D3FE-4D8A-84C0-6DA80111FA0B}"/>
              </a:ext>
            </a:extLst>
          </p:cNvPr>
          <p:cNvSpPr txBox="1">
            <a:spLocks noChangeArrowheads="1"/>
          </p:cNvSpPr>
          <p:nvPr/>
        </p:nvSpPr>
        <p:spPr bwMode="auto">
          <a:xfrm>
            <a:off x="2964851" y="188640"/>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Batteri e archeobatteri</a:t>
            </a:r>
          </a:p>
        </p:txBody>
      </p:sp>
      <p:sp>
        <p:nvSpPr>
          <p:cNvPr id="8" name="CasellaDiTesto 7">
            <a:extLst>
              <a:ext uri="{FF2B5EF4-FFF2-40B4-BE49-F238E27FC236}">
                <a16:creationId xmlns:a16="http://schemas.microsoft.com/office/drawing/2014/main" id="{04133908-B29C-414E-890E-D6D59B8BD7E6}"/>
              </a:ext>
            </a:extLst>
          </p:cNvPr>
          <p:cNvSpPr txBox="1"/>
          <p:nvPr/>
        </p:nvSpPr>
        <p:spPr>
          <a:xfrm>
            <a:off x="3776750" y="692696"/>
            <a:ext cx="1590500" cy="307777"/>
          </a:xfrm>
          <a:prstGeom prst="rect">
            <a:avLst/>
          </a:prstGeom>
          <a:noFill/>
        </p:spPr>
        <p:txBody>
          <a:bodyPr wrap="none" rtlCol="0">
            <a:spAutoFit/>
          </a:bodyPr>
          <a:lstStyle/>
          <a:p>
            <a:r>
              <a:rPr lang="it-IT" sz="1400" dirty="0">
                <a:solidFill>
                  <a:schemeClr val="tx1"/>
                </a:solidFill>
              </a:rPr>
              <a:t>Un po' di struttura</a:t>
            </a:r>
          </a:p>
        </p:txBody>
      </p:sp>
      <p:sp>
        <p:nvSpPr>
          <p:cNvPr id="9" name="CasellaDiTesto 8">
            <a:extLst>
              <a:ext uri="{FF2B5EF4-FFF2-40B4-BE49-F238E27FC236}">
                <a16:creationId xmlns:a16="http://schemas.microsoft.com/office/drawing/2014/main" id="{EEDF5124-98FB-4B59-BE5D-22748B36B05F}"/>
              </a:ext>
            </a:extLst>
          </p:cNvPr>
          <p:cNvSpPr txBox="1"/>
          <p:nvPr/>
        </p:nvSpPr>
        <p:spPr>
          <a:xfrm>
            <a:off x="107504" y="1268760"/>
            <a:ext cx="8928992" cy="2585323"/>
          </a:xfrm>
          <a:prstGeom prst="rect">
            <a:avLst/>
          </a:prstGeom>
          <a:noFill/>
        </p:spPr>
        <p:txBody>
          <a:bodyPr wrap="square" rtlCol="0">
            <a:spAutoFit/>
          </a:bodyPr>
          <a:lstStyle/>
          <a:p>
            <a:pPr algn="just"/>
            <a:r>
              <a:rPr lang="it-IT" sz="1800" dirty="0">
                <a:solidFill>
                  <a:schemeClr val="tx1"/>
                </a:solidFill>
              </a:rPr>
              <a:t>In </a:t>
            </a:r>
            <a:r>
              <a:rPr lang="it-IT" sz="1800" b="1" dirty="0">
                <a:solidFill>
                  <a:schemeClr val="tx1"/>
                </a:solidFill>
              </a:rPr>
              <a:t>condizioni avverse </a:t>
            </a:r>
            <a:r>
              <a:rPr lang="it-IT" sz="1800" dirty="0">
                <a:solidFill>
                  <a:schemeClr val="tx1"/>
                </a:solidFill>
              </a:rPr>
              <a:t>(es. troppo secco, troppo umido o con scarsità di nutrimento) </a:t>
            </a:r>
            <a:r>
              <a:rPr lang="it-IT" sz="1800" b="1" dirty="0">
                <a:solidFill>
                  <a:schemeClr val="tx1"/>
                </a:solidFill>
              </a:rPr>
              <a:t>molte specie </a:t>
            </a:r>
            <a:r>
              <a:rPr lang="it-IT" sz="1800" dirty="0">
                <a:solidFill>
                  <a:schemeClr val="tx1"/>
                </a:solidFill>
              </a:rPr>
              <a:t>batteriche </a:t>
            </a:r>
            <a:r>
              <a:rPr lang="it-IT" sz="1800" b="1" dirty="0">
                <a:solidFill>
                  <a:schemeClr val="tx1"/>
                </a:solidFill>
              </a:rPr>
              <a:t>diventano dormienti</a:t>
            </a:r>
            <a:r>
              <a:rPr lang="it-IT" sz="1800" dirty="0">
                <a:solidFill>
                  <a:schemeClr val="tx1"/>
                </a:solidFill>
              </a:rPr>
              <a:t>: perdono acqua e </a:t>
            </a:r>
            <a:r>
              <a:rPr lang="it-IT" sz="1800" b="1" dirty="0">
                <a:solidFill>
                  <a:schemeClr val="tx1"/>
                </a:solidFill>
              </a:rPr>
              <a:t>rimangono quiescenti</a:t>
            </a:r>
            <a:r>
              <a:rPr lang="it-IT" sz="1800" dirty="0">
                <a:solidFill>
                  <a:schemeClr val="tx1"/>
                </a:solidFill>
              </a:rPr>
              <a:t> fino a quando </a:t>
            </a:r>
            <a:r>
              <a:rPr lang="it-IT" sz="1800" b="1" dirty="0">
                <a:solidFill>
                  <a:schemeClr val="tx1"/>
                </a:solidFill>
              </a:rPr>
              <a:t>l’acqua non ridiventa disponibile</a:t>
            </a:r>
            <a:r>
              <a:rPr lang="it-IT" sz="1800" dirty="0">
                <a:solidFill>
                  <a:schemeClr val="tx1"/>
                </a:solidFill>
              </a:rPr>
              <a:t>. </a:t>
            </a:r>
          </a:p>
          <a:p>
            <a:pPr algn="just"/>
            <a:endParaRPr lang="it-IT" sz="1800" b="1" dirty="0">
              <a:solidFill>
                <a:schemeClr val="tx1"/>
              </a:solidFill>
            </a:endParaRPr>
          </a:p>
          <a:p>
            <a:pPr algn="just"/>
            <a:r>
              <a:rPr lang="it-IT" sz="1800" dirty="0">
                <a:solidFill>
                  <a:schemeClr val="tx1"/>
                </a:solidFill>
              </a:rPr>
              <a:t>Alcune specie formano strutture particolarmente resistenti dette </a:t>
            </a:r>
            <a:r>
              <a:rPr lang="it-IT" sz="1800" b="1" dirty="0">
                <a:solidFill>
                  <a:schemeClr val="tx1"/>
                </a:solidFill>
              </a:rPr>
              <a:t>endospore</a:t>
            </a:r>
            <a:r>
              <a:rPr lang="it-IT" sz="1800" dirty="0">
                <a:solidFill>
                  <a:schemeClr val="tx1"/>
                </a:solidFill>
              </a:rPr>
              <a:t>: la cellula si divide per </a:t>
            </a:r>
            <a:r>
              <a:rPr lang="it-IT" sz="1800" b="1" dirty="0">
                <a:solidFill>
                  <a:schemeClr val="tx1"/>
                </a:solidFill>
              </a:rPr>
              <a:t>scissione binaria </a:t>
            </a:r>
            <a:r>
              <a:rPr lang="it-IT" sz="1800" dirty="0">
                <a:solidFill>
                  <a:schemeClr val="tx1"/>
                </a:solidFill>
              </a:rPr>
              <a:t>creando una </a:t>
            </a:r>
            <a:r>
              <a:rPr lang="it-IT" sz="1800" b="1" dirty="0">
                <a:solidFill>
                  <a:schemeClr val="tx1"/>
                </a:solidFill>
              </a:rPr>
              <a:t>cellula esterna attorno a quella che contiene il genoma</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Le endospore possono resistere ad ambienti estremi e per tempi lunghissimi.</a:t>
            </a:r>
          </a:p>
        </p:txBody>
      </p:sp>
      <p:sp>
        <p:nvSpPr>
          <p:cNvPr id="10" name="CasellaDiTesto 9">
            <a:extLst>
              <a:ext uri="{FF2B5EF4-FFF2-40B4-BE49-F238E27FC236}">
                <a16:creationId xmlns:a16="http://schemas.microsoft.com/office/drawing/2014/main" id="{42E25DFE-586B-464A-AA53-F4A04F8F709E}"/>
              </a:ext>
            </a:extLst>
          </p:cNvPr>
          <p:cNvSpPr txBox="1"/>
          <p:nvPr/>
        </p:nvSpPr>
        <p:spPr>
          <a:xfrm>
            <a:off x="107504" y="4078813"/>
            <a:ext cx="6336704" cy="1477328"/>
          </a:xfrm>
          <a:prstGeom prst="rect">
            <a:avLst/>
          </a:prstGeom>
          <a:noFill/>
        </p:spPr>
        <p:txBody>
          <a:bodyPr wrap="square" rtlCol="0">
            <a:spAutoFit/>
          </a:bodyPr>
          <a:lstStyle/>
          <a:p>
            <a:pPr algn="just"/>
            <a:r>
              <a:rPr lang="it-IT" sz="1800" dirty="0">
                <a:solidFill>
                  <a:schemeClr val="tx1"/>
                </a:solidFill>
              </a:rPr>
              <a:t>Alcuni esempi di queste specie sono il </a:t>
            </a:r>
            <a:r>
              <a:rPr lang="it-IT" sz="1800" i="1" dirty="0">
                <a:solidFill>
                  <a:schemeClr val="tx1"/>
                </a:solidFill>
              </a:rPr>
              <a:t>Bacillus </a:t>
            </a:r>
            <a:r>
              <a:rPr lang="it-IT" sz="1800" i="1" dirty="0" err="1">
                <a:solidFill>
                  <a:schemeClr val="tx1"/>
                </a:solidFill>
              </a:rPr>
              <a:t>anthracis</a:t>
            </a:r>
            <a:r>
              <a:rPr lang="it-IT" sz="1800" dirty="0">
                <a:solidFill>
                  <a:schemeClr val="tx1"/>
                </a:solidFill>
              </a:rPr>
              <a:t>, </a:t>
            </a:r>
            <a:r>
              <a:rPr lang="it-IT" sz="1800" i="1" dirty="0">
                <a:solidFill>
                  <a:schemeClr val="tx1"/>
                </a:solidFill>
              </a:rPr>
              <a:t>Clostridium tetani</a:t>
            </a:r>
            <a:r>
              <a:rPr lang="it-IT" sz="1800" dirty="0">
                <a:solidFill>
                  <a:schemeClr val="tx1"/>
                </a:solidFill>
              </a:rPr>
              <a:t>, </a:t>
            </a:r>
            <a:r>
              <a:rPr lang="it-IT" sz="1800" i="1" dirty="0">
                <a:solidFill>
                  <a:schemeClr val="tx1"/>
                </a:solidFill>
              </a:rPr>
              <a:t>Clostridium </a:t>
            </a:r>
            <a:r>
              <a:rPr lang="it-IT" sz="1800" i="1" dirty="0" err="1">
                <a:solidFill>
                  <a:schemeClr val="tx1"/>
                </a:solidFill>
              </a:rPr>
              <a:t>perfringens</a:t>
            </a:r>
            <a:r>
              <a:rPr lang="it-IT" sz="1800" dirty="0">
                <a:solidFill>
                  <a:schemeClr val="tx1"/>
                </a:solidFill>
              </a:rPr>
              <a:t>.</a:t>
            </a:r>
          </a:p>
          <a:p>
            <a:pPr algn="just"/>
            <a:endParaRPr lang="it-IT" sz="1800" i="1" dirty="0">
              <a:solidFill>
                <a:schemeClr val="tx1"/>
              </a:solidFill>
            </a:endParaRPr>
          </a:p>
          <a:p>
            <a:pPr algn="just"/>
            <a:r>
              <a:rPr lang="it-IT" sz="1800" dirty="0">
                <a:solidFill>
                  <a:schemeClr val="tx1"/>
                </a:solidFill>
              </a:rPr>
              <a:t>Gli archeobatteri non formano endospore ma dispongono di enzimi di protezione sulla membrana cellulare.</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15693</TotalTime>
  <Words>2601</Words>
  <Application>Microsoft Office PowerPoint</Application>
  <PresentationFormat>Presentazione su schermo (4:3)</PresentationFormat>
  <Paragraphs>232</Paragraphs>
  <Slides>32</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32</vt:i4>
      </vt:variant>
    </vt:vector>
  </HeadingPairs>
  <TitlesOfParts>
    <vt:vector size="35" baseType="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Docente</cp:lastModifiedBy>
  <cp:revision>896</cp:revision>
  <cp:lastPrinted>2006-11-30T14:19:40Z</cp:lastPrinted>
  <dcterms:created xsi:type="dcterms:W3CDTF">2006-11-20T16:13:10Z</dcterms:created>
  <dcterms:modified xsi:type="dcterms:W3CDTF">2024-10-02T07:53:59Z</dcterms:modified>
</cp:coreProperties>
</file>