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256" r:id="rId2"/>
    <p:sldId id="966" r:id="rId3"/>
    <p:sldId id="980" r:id="rId4"/>
    <p:sldId id="981" r:id="rId5"/>
    <p:sldId id="982" r:id="rId6"/>
    <p:sldId id="983" r:id="rId7"/>
    <p:sldId id="967" r:id="rId8"/>
    <p:sldId id="984" r:id="rId9"/>
    <p:sldId id="986" r:id="rId10"/>
    <p:sldId id="985" r:id="rId11"/>
    <p:sldId id="968" r:id="rId12"/>
    <p:sldId id="987" r:id="rId13"/>
    <p:sldId id="969" r:id="rId14"/>
    <p:sldId id="988" r:id="rId15"/>
    <p:sldId id="989" r:id="rId16"/>
    <p:sldId id="990" r:id="rId17"/>
    <p:sldId id="991" r:id="rId18"/>
    <p:sldId id="992" r:id="rId19"/>
    <p:sldId id="993" r:id="rId20"/>
    <p:sldId id="970" r:id="rId21"/>
    <p:sldId id="994" r:id="rId22"/>
    <p:sldId id="971" r:id="rId23"/>
    <p:sldId id="995" r:id="rId24"/>
    <p:sldId id="996" r:id="rId25"/>
    <p:sldId id="997" r:id="rId26"/>
    <p:sldId id="972" r:id="rId27"/>
    <p:sldId id="998" r:id="rId28"/>
    <p:sldId id="973" r:id="rId29"/>
    <p:sldId id="974" r:id="rId30"/>
    <p:sldId id="999" r:id="rId31"/>
    <p:sldId id="1000" r:id="rId32"/>
    <p:sldId id="1001" r:id="rId33"/>
    <p:sldId id="976" r:id="rId34"/>
    <p:sldId id="1002" r:id="rId35"/>
  </p:sldIdLst>
  <p:sldSz cx="9144000" cy="6858000" type="screen4x3"/>
  <p:notesSz cx="6858000" cy="9144000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A50021"/>
    <a:srgbClr val="CC0000"/>
    <a:srgbClr val="80000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79" autoAdjust="0"/>
    <p:restoredTop sz="94660"/>
  </p:normalViewPr>
  <p:slideViewPr>
    <p:cSldViewPr>
      <p:cViewPr varScale="1">
        <p:scale>
          <a:sx n="84" d="100"/>
          <a:sy n="84" d="100"/>
        </p:scale>
        <p:origin x="1812" y="8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>
            <a:extLst>
              <a:ext uri="{FF2B5EF4-FFF2-40B4-BE49-F238E27FC236}">
                <a16:creationId xmlns:a16="http://schemas.microsoft.com/office/drawing/2014/main" id="{731ECAA1-74C0-4EB6-B8B9-4781D08549C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Clr>
                <a:srgbClr val="000000"/>
              </a:buClr>
              <a:buSzPct val="100000"/>
              <a:buFont typeface="Times New Roman" pitchFamily="18" charset="0"/>
              <a:buNone/>
              <a:defRPr sz="1200">
                <a:solidFill>
                  <a:srgbClr val="822433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r>
              <a:rPr lang="it-IT"/>
              <a:t>Fabio Sciubba PhD</a:t>
            </a:r>
          </a:p>
        </p:txBody>
      </p:sp>
      <p:sp>
        <p:nvSpPr>
          <p:cNvPr id="55299" name="Rectangle 3">
            <a:extLst>
              <a:ext uri="{FF2B5EF4-FFF2-40B4-BE49-F238E27FC236}">
                <a16:creationId xmlns:a16="http://schemas.microsoft.com/office/drawing/2014/main" id="{B02E4796-0D3E-4F67-8AAA-75E0E52D095B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buClr>
                <a:srgbClr val="000000"/>
              </a:buClr>
              <a:buSzPct val="100000"/>
              <a:buFont typeface="Times New Roman" pitchFamily="18" charset="0"/>
              <a:buNone/>
              <a:defRPr sz="1200">
                <a:solidFill>
                  <a:srgbClr val="822433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r>
              <a:rPr lang="it-IT"/>
              <a:t>8/11/2011</a:t>
            </a:r>
          </a:p>
        </p:txBody>
      </p:sp>
      <p:sp>
        <p:nvSpPr>
          <p:cNvPr id="55300" name="Rectangle 4">
            <a:extLst>
              <a:ext uri="{FF2B5EF4-FFF2-40B4-BE49-F238E27FC236}">
                <a16:creationId xmlns:a16="http://schemas.microsoft.com/office/drawing/2014/main" id="{9FCBA169-F692-40DA-83EE-625515837946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buClr>
                <a:srgbClr val="000000"/>
              </a:buClr>
              <a:buSzPct val="100000"/>
              <a:buFont typeface="Times New Roman" pitchFamily="18" charset="0"/>
              <a:buNone/>
              <a:defRPr sz="1200">
                <a:solidFill>
                  <a:srgbClr val="822433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5301" name="Rectangle 5">
            <a:extLst>
              <a:ext uri="{FF2B5EF4-FFF2-40B4-BE49-F238E27FC236}">
                <a16:creationId xmlns:a16="http://schemas.microsoft.com/office/drawing/2014/main" id="{191DBD6E-D704-4A08-A9F4-33C12A68349A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z="1200">
                <a:solidFill>
                  <a:srgbClr val="822433"/>
                </a:solidFill>
              </a:defRPr>
            </a:lvl1pPr>
          </a:lstStyle>
          <a:p>
            <a:pPr>
              <a:defRPr/>
            </a:pPr>
            <a:fld id="{A9C57972-6B57-46D0-9579-0CAD6A4F35A0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1">
            <a:extLst>
              <a:ext uri="{FF2B5EF4-FFF2-40B4-BE49-F238E27FC236}">
                <a16:creationId xmlns:a16="http://schemas.microsoft.com/office/drawing/2014/main" id="{7A331F04-8D3F-4FEC-B035-322816089E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sp>
        <p:nvSpPr>
          <p:cNvPr id="2051" name="AutoShape 2">
            <a:extLst>
              <a:ext uri="{FF2B5EF4-FFF2-40B4-BE49-F238E27FC236}">
                <a16:creationId xmlns:a16="http://schemas.microsoft.com/office/drawing/2014/main" id="{799CA6A8-B4A0-4B01-9847-A9C736948F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sp>
        <p:nvSpPr>
          <p:cNvPr id="2052" name="AutoShape 3">
            <a:extLst>
              <a:ext uri="{FF2B5EF4-FFF2-40B4-BE49-F238E27FC236}">
                <a16:creationId xmlns:a16="http://schemas.microsoft.com/office/drawing/2014/main" id="{94DA8B5F-67D5-4562-B030-F611F10508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E2A51E39-2037-4848-8729-91224CA38203}"/>
              </a:ext>
            </a:extLst>
          </p:cNvPr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2967038" cy="452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r>
              <a:rPr lang="it-IT"/>
              <a:t>Fabio Sciubba PhD</a:t>
            </a:r>
          </a:p>
        </p:txBody>
      </p:sp>
      <p:sp>
        <p:nvSpPr>
          <p:cNvPr id="2053" name="Rectangle 5">
            <a:extLst>
              <a:ext uri="{FF2B5EF4-FFF2-40B4-BE49-F238E27FC236}">
                <a16:creationId xmlns:a16="http://schemas.microsoft.com/office/drawing/2014/main" id="{5096C177-DFB2-4601-91FA-556A90220ABC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3886200" y="0"/>
            <a:ext cx="2967038" cy="452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r>
              <a:rPr lang="it-IT"/>
              <a:t>8/11/2011</a:t>
            </a:r>
          </a:p>
        </p:txBody>
      </p:sp>
      <p:sp>
        <p:nvSpPr>
          <p:cNvPr id="2055" name="Rectangle 6">
            <a:extLst>
              <a:ext uri="{FF2B5EF4-FFF2-40B4-BE49-F238E27FC236}">
                <a16:creationId xmlns:a16="http://schemas.microsoft.com/office/drawing/2014/main" id="{CAA1DA0E-CF23-429F-B857-B70EE99FB84B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67238" cy="3424238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Rectangle 7">
            <a:extLst>
              <a:ext uri="{FF2B5EF4-FFF2-40B4-BE49-F238E27FC236}">
                <a16:creationId xmlns:a16="http://schemas.microsoft.com/office/drawing/2014/main" id="{6B77003B-758A-4035-9EEA-A403A58E9941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914400" y="4343400"/>
            <a:ext cx="5024438" cy="41100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it-IT" noProof="0"/>
          </a:p>
        </p:txBody>
      </p:sp>
      <p:sp>
        <p:nvSpPr>
          <p:cNvPr id="2056" name="Rectangle 8">
            <a:extLst>
              <a:ext uri="{FF2B5EF4-FFF2-40B4-BE49-F238E27FC236}">
                <a16:creationId xmlns:a16="http://schemas.microsoft.com/office/drawing/2014/main" id="{D86C2A6C-7ED7-4CAE-BDCB-D535805701FD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0" y="8686800"/>
            <a:ext cx="2967038" cy="452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2057" name="Rectangle 9">
            <a:extLst>
              <a:ext uri="{FF2B5EF4-FFF2-40B4-BE49-F238E27FC236}">
                <a16:creationId xmlns:a16="http://schemas.microsoft.com/office/drawing/2014/main" id="{9F0808B5-5DB2-4BC7-9D9B-2506C05129F3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3886200" y="8686800"/>
            <a:ext cx="2967038" cy="452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CEB10DAA-44FE-45A9-92EA-A958D8373D15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ftr="0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8" charset="0"/>
        <a:ea typeface="ＭＳ Ｐゴシック" charset="0"/>
        <a:cs typeface="Arial" charset="0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8" charset="0"/>
        <a:ea typeface="Arial" charset="0"/>
        <a:cs typeface="Arial" charset="0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8" charset="0"/>
        <a:ea typeface="Arial" charset="0"/>
        <a:cs typeface="Arial" charset="0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8" charset="0"/>
        <a:ea typeface="Arial" charset="0"/>
        <a:cs typeface="Arial" charset="0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8" charset="0"/>
        <a:ea typeface="Arial" charset="0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>
            <a:extLst>
              <a:ext uri="{FF2B5EF4-FFF2-40B4-BE49-F238E27FC236}">
                <a16:creationId xmlns:a16="http://schemas.microsoft.com/office/drawing/2014/main" id="{95F3FB5A-E884-4F23-9FC9-4A921C48BCAD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it-IT" altLang="it-IT" sz="1200">
                <a:solidFill>
                  <a:srgbClr val="000000"/>
                </a:solidFill>
                <a:cs typeface="Arial" panose="020B0604020202020204" pitchFamily="34" charset="0"/>
              </a:rPr>
              <a:t>Fabio Sciubba PhD</a:t>
            </a:r>
          </a:p>
        </p:txBody>
      </p:sp>
      <p:sp>
        <p:nvSpPr>
          <p:cNvPr id="5123" name="Rectangle 5">
            <a:extLst>
              <a:ext uri="{FF2B5EF4-FFF2-40B4-BE49-F238E27FC236}">
                <a16:creationId xmlns:a16="http://schemas.microsoft.com/office/drawing/2014/main" id="{76DFF533-55A9-47FC-A6B2-5E392399E3CD}"/>
              </a:ext>
            </a:extLst>
          </p:cNvPr>
          <p:cNvSpPr>
            <a:spLocks noGrp="1" noChangeArrowheads="1"/>
          </p:cNvSpPr>
          <p:nvPr>
            <p:ph type="dt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it-IT" altLang="it-IT" sz="1200">
                <a:solidFill>
                  <a:srgbClr val="000000"/>
                </a:solidFill>
                <a:cs typeface="Arial" panose="020B0604020202020204" pitchFamily="34" charset="0"/>
              </a:rPr>
              <a:t>8/11/2011</a:t>
            </a:r>
          </a:p>
        </p:txBody>
      </p:sp>
      <p:sp>
        <p:nvSpPr>
          <p:cNvPr id="5124" name="Rectangle 9">
            <a:extLst>
              <a:ext uri="{FF2B5EF4-FFF2-40B4-BE49-F238E27FC236}">
                <a16:creationId xmlns:a16="http://schemas.microsoft.com/office/drawing/2014/main" id="{97D9E27A-6562-4FA3-BB95-DD134CC3F48E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F6F7749F-5DC9-408A-9A63-C9E552E3863E}" type="slidenum">
              <a:rPr lang="it-IT" altLang="it-IT" sz="1200" smtClean="0">
                <a:solidFill>
                  <a:srgbClr val="000000"/>
                </a:solidFill>
                <a:cs typeface="Arial" panose="020B0604020202020204" pitchFamily="34" charset="0"/>
              </a:rPr>
              <a:pPr/>
              <a:t>1</a:t>
            </a:fld>
            <a:endParaRPr lang="it-IT" altLang="it-IT" sz="12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5125" name="Rectangle 1">
            <a:extLst>
              <a:ext uri="{FF2B5EF4-FFF2-40B4-BE49-F238E27FC236}">
                <a16:creationId xmlns:a16="http://schemas.microsoft.com/office/drawing/2014/main" id="{6BB636DB-89E4-4531-A742-77EC3D2DAF8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5126" name="Rectangle 2">
            <a:extLst>
              <a:ext uri="{FF2B5EF4-FFF2-40B4-BE49-F238E27FC236}">
                <a16:creationId xmlns:a16="http://schemas.microsoft.com/office/drawing/2014/main" id="{402A1D14-902E-4385-9FA6-A70218FA7B1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it-IT" altLang="it-IT"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53B2313D-AA01-4059-97E0-CA5F140B1B46}"/>
              </a:ext>
            </a:extLst>
          </p:cNvPr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Fabio Sciubba, PhD        La Sapienza, Roma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9DCA38D1-FEBC-4C8F-A2E1-EF171F4F603A}"/>
              </a:ext>
            </a:extLst>
          </p:cNvPr>
          <p:cNvSpPr>
            <a:spLocks noGrp="1" noChangeArrowheads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E7235E-106C-4A48-A0CC-5CBFFA98D1D2}" type="datetime1">
              <a:rPr lang="it-IT"/>
              <a:pPr>
                <a:defRPr/>
              </a:pPr>
              <a:t>02/10/2024</a:t>
            </a:fld>
            <a:endParaRPr lang="it-IT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0B634BD2-6B4D-4E24-9051-CC8F741D1831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1D6D16-CB50-4AD1-8B6D-EFD55DFF26CA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668815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4E573A18-B410-4866-894A-D00F7F33AEE1}"/>
              </a:ext>
            </a:extLst>
          </p:cNvPr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Fabio Sciubba, PhD        La Sapienza, Roma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D9B4F52F-FB71-41A7-ABB3-0F286946A9A8}"/>
              </a:ext>
            </a:extLst>
          </p:cNvPr>
          <p:cNvSpPr>
            <a:spLocks noGrp="1" noChangeArrowheads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118F12-069A-4ED8-B02B-82A960363A38}" type="datetime1">
              <a:rPr lang="it-IT"/>
              <a:pPr>
                <a:defRPr/>
              </a:pPr>
              <a:t>02/10/2024</a:t>
            </a:fld>
            <a:endParaRPr lang="it-IT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428AB998-26F4-4182-B7B9-E5DDA66BCB30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20AF2E-9FCE-467F-9058-E7C6D727F76C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6085334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783388" y="409575"/>
            <a:ext cx="1887537" cy="5453063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116013" y="409575"/>
            <a:ext cx="5514975" cy="5453063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17510783-0828-4C46-9235-99C9F80DA633}"/>
              </a:ext>
            </a:extLst>
          </p:cNvPr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Fabio Sciubba, PhD        La Sapienza, Roma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098EBB29-7173-4BAC-A411-D8B5F8073206}"/>
              </a:ext>
            </a:extLst>
          </p:cNvPr>
          <p:cNvSpPr>
            <a:spLocks noGrp="1" noChangeArrowheads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4112C6-920F-4A0B-BE2D-87B23E45506E}" type="datetime1">
              <a:rPr lang="it-IT"/>
              <a:pPr>
                <a:defRPr/>
              </a:pPr>
              <a:t>02/10/2024</a:t>
            </a:fld>
            <a:endParaRPr lang="it-IT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41119231-1CEB-4008-8160-DE8A9B9365F1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D2C6F6-D296-4ED2-8408-0EF8B526D050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7360320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16013" y="409575"/>
            <a:ext cx="7554912" cy="82391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Rectangle 7">
            <a:extLst>
              <a:ext uri="{FF2B5EF4-FFF2-40B4-BE49-F238E27FC236}">
                <a16:creationId xmlns:a16="http://schemas.microsoft.com/office/drawing/2014/main" id="{D09CA9FA-C0CF-4BEC-B54F-1224802C76D7}"/>
              </a:ext>
            </a:extLst>
          </p:cNvPr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Fabio Sciubba, PhD        La Sapienza, Roma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FDB58951-3947-4B5D-89E9-E7D9C3F6CDAC}"/>
              </a:ext>
            </a:extLst>
          </p:cNvPr>
          <p:cNvSpPr>
            <a:spLocks noGrp="1" noChangeArrowheads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C15679-BF1E-4B9E-B7ED-4BC1CD6EEFA3}" type="datetime1">
              <a:rPr lang="it-IT"/>
              <a:pPr>
                <a:defRPr/>
              </a:pPr>
              <a:t>02/10/2024</a:t>
            </a:fld>
            <a:endParaRPr lang="it-IT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0F149E44-69AE-4D7C-8B65-2973ADB3CDFA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342FC0-DABE-4025-AE5C-44946C23FC19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8637100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1_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/>
          </p:nvPr>
        </p:nvSpPr>
        <p:spPr>
          <a:xfrm>
            <a:off x="457200" y="677881"/>
            <a:ext cx="8240713" cy="5394325"/>
          </a:xfrm>
        </p:spPr>
        <p:txBody>
          <a:bodyPr/>
          <a:lstStyle/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FE7720F7-FF58-4B69-B1A4-C23823FD12D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6FECA38-CC67-43E4-94D9-821AF2D9547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42094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6B5885B9-D25D-47E7-9CA1-201FC84F308C}"/>
              </a:ext>
            </a:extLst>
          </p:cNvPr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Fabio Sciubba, PhD        La Sapienza, Roma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4C64096A-4260-420D-A718-34662727CEF5}"/>
              </a:ext>
            </a:extLst>
          </p:cNvPr>
          <p:cNvSpPr>
            <a:spLocks noGrp="1" noChangeArrowheads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DA9FA2-7127-405A-8D87-F1F95429F9FB}" type="datetime1">
              <a:rPr lang="it-IT"/>
              <a:pPr>
                <a:defRPr/>
              </a:pPr>
              <a:t>02/10/2024</a:t>
            </a:fld>
            <a:endParaRPr lang="it-IT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9B405B26-920C-4086-BF70-1737924A8F08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A18E1D-D321-4ACD-A0CC-47BE15FE5710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6683875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D3966475-3918-4D1D-97A5-83A64BD3BCDA}"/>
              </a:ext>
            </a:extLst>
          </p:cNvPr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Fabio Sciubba, PhD        La Sapienza, Roma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AA269D1B-E524-4234-9A7F-C9E43D584BB8}"/>
              </a:ext>
            </a:extLst>
          </p:cNvPr>
          <p:cNvSpPr>
            <a:spLocks noGrp="1" noChangeArrowheads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9F19A8-3DE4-4E22-B135-B00B0BA16803}" type="datetime1">
              <a:rPr lang="it-IT"/>
              <a:pPr>
                <a:defRPr/>
              </a:pPr>
              <a:t>02/10/2024</a:t>
            </a:fld>
            <a:endParaRPr lang="it-IT"/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13321939-0E43-42C5-8220-2350F3F6318E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95B1A1-403A-4D06-AEF4-AE441F77AE9F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0933563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116013" y="1752600"/>
            <a:ext cx="3700462" cy="41100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968875" y="1752600"/>
            <a:ext cx="3702050" cy="41100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7F18CC77-7B00-4F7E-A0AB-698147D2F7CD}"/>
              </a:ext>
            </a:extLst>
          </p:cNvPr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Fabio Sciubba, PhD        La Sapienza, Roma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1B4DF7F-45DF-4E0E-8F11-1C3DA3BF082E}"/>
              </a:ext>
            </a:extLst>
          </p:cNvPr>
          <p:cNvSpPr>
            <a:spLocks noGrp="1" noChangeArrowheads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1CE2E0-FD0D-4973-A059-D1408AC5BC05}" type="datetime1">
              <a:rPr lang="it-IT"/>
              <a:pPr>
                <a:defRPr/>
              </a:pPr>
              <a:t>02/10/2024</a:t>
            </a:fld>
            <a:endParaRPr lang="it-IT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B27382D4-B56A-4C8A-B95F-5FE52D495271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224D17-5C8C-47D0-B914-EA9170BC9BB9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8798499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6452A67A-F9EB-49F0-89AE-0D86A4C8E42B}"/>
              </a:ext>
            </a:extLst>
          </p:cNvPr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Fabio Sciubba, PhD        La Sapienza, Roma</a:t>
            </a: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0602BA0A-A956-4870-A337-43432C35690E}"/>
              </a:ext>
            </a:extLst>
          </p:cNvPr>
          <p:cNvSpPr>
            <a:spLocks noGrp="1" noChangeArrowheads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1F8AE2-4213-4CCF-94FC-6F433BE9CD0A}" type="datetime1">
              <a:rPr lang="it-IT"/>
              <a:pPr>
                <a:defRPr/>
              </a:pPr>
              <a:t>02/10/2024</a:t>
            </a:fld>
            <a:endParaRPr lang="it-IT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4BE1673-FA00-43F7-9EE1-09443410C141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232026-A17C-4245-8168-CFBC1FABACF8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8984689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Rectangle 7">
            <a:extLst>
              <a:ext uri="{FF2B5EF4-FFF2-40B4-BE49-F238E27FC236}">
                <a16:creationId xmlns:a16="http://schemas.microsoft.com/office/drawing/2014/main" id="{FC0CF069-01C4-4C19-A449-4B42F0AE96EF}"/>
              </a:ext>
            </a:extLst>
          </p:cNvPr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Fabio Sciubba, PhD        La Sapienza, Roma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55968C3C-E7FF-4CBA-B40A-EEDFBA731AC8}"/>
              </a:ext>
            </a:extLst>
          </p:cNvPr>
          <p:cNvSpPr>
            <a:spLocks noGrp="1" noChangeArrowheads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3CF6A3-C3D7-4675-B2D3-DDC6390D772E}" type="datetime1">
              <a:rPr lang="it-IT"/>
              <a:pPr>
                <a:defRPr/>
              </a:pPr>
              <a:t>02/10/2024</a:t>
            </a:fld>
            <a:endParaRPr lang="it-IT"/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978A1B92-C6B4-4E5D-A83D-1A159BD41549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FB8B8B-FA28-4AEF-B3D1-D1B41BD7922A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0214475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>
            <a:extLst>
              <a:ext uri="{FF2B5EF4-FFF2-40B4-BE49-F238E27FC236}">
                <a16:creationId xmlns:a16="http://schemas.microsoft.com/office/drawing/2014/main" id="{AC5DE2EE-C84D-4C09-BA95-BB052CD7E4CD}"/>
              </a:ext>
            </a:extLst>
          </p:cNvPr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Fabio Sciubba, PhD        La Sapienza, Roma</a:t>
            </a:r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1B1F0441-9924-4F6E-BE22-BED47C0F0921}"/>
              </a:ext>
            </a:extLst>
          </p:cNvPr>
          <p:cNvSpPr>
            <a:spLocks noGrp="1" noChangeArrowheads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9E7E18-342B-49E3-BABD-AD386D7C1068}" type="datetime1">
              <a:rPr lang="it-IT"/>
              <a:pPr>
                <a:defRPr/>
              </a:pPr>
              <a:t>02/10/2024</a:t>
            </a:fld>
            <a:endParaRPr lang="it-IT"/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F5DF4E41-D78F-485C-8302-C8344CB80AEE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563FE6-4E3B-4989-8A72-64E9A56C8017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9408779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3FE71685-A160-4D1A-AF11-81C7D1DCB08A}"/>
              </a:ext>
            </a:extLst>
          </p:cNvPr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Fabio Sciubba, PhD        La Sapienza, Roma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9D7FAB2-0FB8-461A-BE06-A113C8834FF3}"/>
              </a:ext>
            </a:extLst>
          </p:cNvPr>
          <p:cNvSpPr>
            <a:spLocks noGrp="1" noChangeArrowheads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41E130-CD30-45EE-8B04-AD9360DF78B4}" type="datetime1">
              <a:rPr lang="it-IT"/>
              <a:pPr>
                <a:defRPr/>
              </a:pPr>
              <a:t>02/10/2024</a:t>
            </a:fld>
            <a:endParaRPr lang="it-IT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920A69F8-9FAB-455D-B32A-664AB3020F00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0B5F3F-A37F-4C57-8D47-EAB7C36195B7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323231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F88D144A-0FD4-4F55-B37C-DE88BA6DBE2E}"/>
              </a:ext>
            </a:extLst>
          </p:cNvPr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Fabio Sciubba, PhD        La Sapienza, Roma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C5A6F89-084C-4E96-B69A-4A1FED0322CE}"/>
              </a:ext>
            </a:extLst>
          </p:cNvPr>
          <p:cNvSpPr>
            <a:spLocks noGrp="1" noChangeArrowheads="1"/>
          </p:cNvSpPr>
          <p:nvPr>
            <p:ph type="dt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F76099-5DAC-49CB-8BFA-CC591922B0E9}" type="datetime1">
              <a:rPr lang="it-IT"/>
              <a:pPr>
                <a:defRPr/>
              </a:pPr>
              <a:t>02/10/2024</a:t>
            </a:fld>
            <a:endParaRPr lang="it-IT"/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4463AE4B-3ECE-4154-B76A-3847F8512575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E9C399-31A8-492C-AA20-E6A6376A5FC0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3801772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">
            <a:extLst>
              <a:ext uri="{FF2B5EF4-FFF2-40B4-BE49-F238E27FC236}">
                <a16:creationId xmlns:a16="http://schemas.microsoft.com/office/drawing/2014/main" id="{C345B613-4D7F-4B6D-BDD5-163F78740DC6}"/>
              </a:ext>
            </a:extLst>
          </p:cNvPr>
          <p:cNvGrpSpPr>
            <a:grpSpLocks/>
          </p:cNvGrpSpPr>
          <p:nvPr/>
        </p:nvGrpSpPr>
        <p:grpSpPr bwMode="auto">
          <a:xfrm>
            <a:off x="0" y="6096000"/>
            <a:ext cx="9139238" cy="757238"/>
            <a:chOff x="0" y="3840"/>
            <a:chExt cx="5757" cy="477"/>
          </a:xfrm>
        </p:grpSpPr>
        <p:sp>
          <p:nvSpPr>
            <p:cNvPr id="2" name="Rectangle 2">
              <a:extLst>
                <a:ext uri="{FF2B5EF4-FFF2-40B4-BE49-F238E27FC236}">
                  <a16:creationId xmlns:a16="http://schemas.microsoft.com/office/drawing/2014/main" id="{D0439EFB-E94F-4190-B33E-6A59CCBFF4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3984"/>
              <a:ext cx="5757" cy="333"/>
            </a:xfrm>
            <a:prstGeom prst="rect">
              <a:avLst/>
            </a:prstGeom>
            <a:solidFill>
              <a:srgbClr val="8224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it-IT" altLang="it-IT"/>
            </a:p>
          </p:txBody>
        </p:sp>
        <p:sp>
          <p:nvSpPr>
            <p:cNvPr id="1033" name="Rectangle 3">
              <a:extLst>
                <a:ext uri="{FF2B5EF4-FFF2-40B4-BE49-F238E27FC236}">
                  <a16:creationId xmlns:a16="http://schemas.microsoft.com/office/drawing/2014/main" id="{07F1A47E-6061-49C8-8271-7FE6F8D110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8" y="3840"/>
              <a:ext cx="4989" cy="477"/>
            </a:xfrm>
            <a:prstGeom prst="rect">
              <a:avLst/>
            </a:prstGeom>
            <a:solidFill>
              <a:srgbClr val="8224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endParaRPr lang="it-IT" altLang="it-IT"/>
            </a:p>
          </p:txBody>
        </p:sp>
      </p:grpSp>
      <p:sp>
        <p:nvSpPr>
          <p:cNvPr id="1027" name="Rectangle 4">
            <a:extLst>
              <a:ext uri="{FF2B5EF4-FFF2-40B4-BE49-F238E27FC236}">
                <a16:creationId xmlns:a16="http://schemas.microsoft.com/office/drawing/2014/main" id="{AF556F5D-67DC-4B8C-AAA3-323FC799EDC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16013" y="409575"/>
            <a:ext cx="7554912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/>
              <a:t>Fate clic per modificare il formato del testo del titolo</a:t>
            </a:r>
          </a:p>
        </p:txBody>
      </p:sp>
      <p:sp>
        <p:nvSpPr>
          <p:cNvPr id="1028" name="Rectangle 5">
            <a:extLst>
              <a:ext uri="{FF2B5EF4-FFF2-40B4-BE49-F238E27FC236}">
                <a16:creationId xmlns:a16="http://schemas.microsoft.com/office/drawing/2014/main" id="{A4D69F02-1157-4AF4-8DCA-E1C47C5134A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116013" y="1752600"/>
            <a:ext cx="7554912" cy="411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/>
              <a:t>Fate clic per modificare il formato del testo della struttura</a:t>
            </a:r>
          </a:p>
          <a:p>
            <a:pPr lvl="1"/>
            <a:r>
              <a:rPr lang="en-GB" altLang="it-IT"/>
              <a:t>Secondo livello struttura</a:t>
            </a:r>
          </a:p>
          <a:p>
            <a:pPr lvl="2"/>
            <a:r>
              <a:rPr lang="en-GB" altLang="it-IT"/>
              <a:t>Terzo livello struttura</a:t>
            </a:r>
          </a:p>
          <a:p>
            <a:pPr lvl="3"/>
            <a:r>
              <a:rPr lang="en-GB" altLang="it-IT"/>
              <a:t>Quarto livello struttura</a:t>
            </a:r>
          </a:p>
          <a:p>
            <a:pPr lvl="4"/>
            <a:r>
              <a:rPr lang="en-GB" altLang="it-IT"/>
              <a:t>Quinto livello struttura</a:t>
            </a:r>
          </a:p>
          <a:p>
            <a:pPr lvl="4"/>
            <a:r>
              <a:rPr lang="en-GB" altLang="it-IT"/>
              <a:t>Sesto livello struttura</a:t>
            </a:r>
          </a:p>
          <a:p>
            <a:pPr lvl="4"/>
            <a:r>
              <a:rPr lang="en-GB" altLang="it-IT"/>
              <a:t>Settimo livello struttura</a:t>
            </a:r>
          </a:p>
          <a:p>
            <a:pPr lvl="4"/>
            <a:r>
              <a:rPr lang="en-GB" altLang="it-IT"/>
              <a:t>Ottavo livello struttura</a:t>
            </a:r>
          </a:p>
          <a:p>
            <a:pPr lvl="4"/>
            <a:r>
              <a:rPr lang="en-GB" altLang="it-IT"/>
              <a:t>Nono livello struttura</a:t>
            </a:r>
          </a:p>
        </p:txBody>
      </p:sp>
      <p:sp>
        <p:nvSpPr>
          <p:cNvPr id="1031" name="Rectangle 7">
            <a:extLst>
              <a:ext uri="{FF2B5EF4-FFF2-40B4-BE49-F238E27FC236}">
                <a16:creationId xmlns:a16="http://schemas.microsoft.com/office/drawing/2014/main" id="{0D4A3C4B-2834-429A-99D5-1BD733BA7F67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1258888" y="6283325"/>
            <a:ext cx="5041900" cy="458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800">
                <a:latin typeface="Arial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r>
              <a:rPr lang="it-IT"/>
              <a:t>Fabio Sciubba, PhD        La Sapienza, Roma</a:t>
            </a: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8FD16AD8-FD42-4A2B-9457-5650397D2264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6416675" y="6283325"/>
            <a:ext cx="1900238" cy="4587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SzPct val="100000"/>
              <a:buFontTx/>
              <a:buNone/>
              <a:defRPr sz="1800"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343EE87F-C107-47D7-B9AA-04840080FC3B}" type="datetime1">
              <a:rPr lang="it-IT"/>
              <a:pPr>
                <a:defRPr/>
              </a:pPr>
              <a:t>02/10/2024</a:t>
            </a:fld>
            <a:endParaRPr lang="it-IT"/>
          </a:p>
        </p:txBody>
      </p:sp>
      <p:sp>
        <p:nvSpPr>
          <p:cNvPr id="1032" name="Rectangle 8">
            <a:extLst>
              <a:ext uri="{FF2B5EF4-FFF2-40B4-BE49-F238E27FC236}">
                <a16:creationId xmlns:a16="http://schemas.microsoft.com/office/drawing/2014/main" id="{6EBD005D-C31C-4006-90B1-8999CAC53E43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8426450" y="6292850"/>
            <a:ext cx="538163" cy="4492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SzPct val="100000"/>
              <a:defRPr sz="1800"/>
            </a:lvl1pPr>
          </a:lstStyle>
          <a:p>
            <a:pPr>
              <a:defRPr/>
            </a:pPr>
            <a:fld id="{D0A89394-4767-4A0C-84C7-9C14FAAD8626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/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b="1">
          <a:solidFill>
            <a:srgbClr val="822433"/>
          </a:solidFill>
          <a:latin typeface="+mj-lt"/>
          <a:ea typeface="+mj-ea"/>
          <a:cs typeface="ＭＳ Ｐゴシック" charset="0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b="1">
          <a:solidFill>
            <a:srgbClr val="822433"/>
          </a:solidFill>
          <a:latin typeface="Arial" charset="0"/>
          <a:ea typeface="ＭＳ Ｐゴシック" pitchFamily="34" charset="-128"/>
          <a:cs typeface="ＭＳ Ｐゴシック" charset="0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b="1">
          <a:solidFill>
            <a:srgbClr val="822433"/>
          </a:solidFill>
          <a:latin typeface="Arial" charset="0"/>
          <a:ea typeface="ＭＳ Ｐゴシック" pitchFamily="34" charset="-128"/>
          <a:cs typeface="ＭＳ Ｐゴシック" charset="0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b="1">
          <a:solidFill>
            <a:srgbClr val="822433"/>
          </a:solidFill>
          <a:latin typeface="Arial" charset="0"/>
          <a:ea typeface="ＭＳ Ｐゴシック" pitchFamily="34" charset="-128"/>
          <a:cs typeface="ＭＳ Ｐゴシック" charset="0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b="1">
          <a:solidFill>
            <a:srgbClr val="822433"/>
          </a:solidFill>
          <a:latin typeface="Arial" charset="0"/>
          <a:ea typeface="ＭＳ Ｐゴシック" pitchFamily="34" charset="-128"/>
          <a:cs typeface="ＭＳ Ｐゴシック" charset="0"/>
        </a:defRPr>
      </a:lvl5pPr>
      <a:lvl6pPr marL="25146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 b="1">
          <a:solidFill>
            <a:srgbClr val="822433"/>
          </a:solidFill>
          <a:latin typeface="Arial" charset="0"/>
          <a:ea typeface="ＭＳ Ｐゴシック" pitchFamily="34" charset="-128"/>
        </a:defRPr>
      </a:lvl6pPr>
      <a:lvl7pPr marL="29718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 b="1">
          <a:solidFill>
            <a:srgbClr val="822433"/>
          </a:solidFill>
          <a:latin typeface="Arial" charset="0"/>
          <a:ea typeface="ＭＳ Ｐゴシック" pitchFamily="34" charset="-128"/>
        </a:defRPr>
      </a:lvl7pPr>
      <a:lvl8pPr marL="34290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 b="1">
          <a:solidFill>
            <a:srgbClr val="822433"/>
          </a:solidFill>
          <a:latin typeface="Arial" charset="0"/>
          <a:ea typeface="ＭＳ Ｐゴシック" pitchFamily="34" charset="-128"/>
        </a:defRPr>
      </a:lvl8pPr>
      <a:lvl9pPr marL="3886200" indent="-228600" algn="l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 b="1">
          <a:solidFill>
            <a:srgbClr val="822433"/>
          </a:solidFill>
          <a:latin typeface="Arial" charset="0"/>
          <a:ea typeface="ＭＳ Ｐゴシック" pitchFamily="34" charset="-128"/>
        </a:defRPr>
      </a:lvl9pPr>
    </p:titleStyle>
    <p:bodyStyle>
      <a:lvl1pPr marL="342900" indent="-3429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+mn-ea"/>
          <a:cs typeface="ＭＳ Ｐゴシック" charset="0"/>
        </a:defRPr>
      </a:lvl1pPr>
      <a:lvl2pPr marL="742950" indent="-28575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6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35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4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3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12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fontAlgn="base">
        <a:spcBef>
          <a:spcPts val="3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2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fontAlgn="base">
        <a:spcBef>
          <a:spcPts val="3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2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fontAlgn="base">
        <a:spcBef>
          <a:spcPts val="3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2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fontAlgn="base">
        <a:spcBef>
          <a:spcPts val="3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12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>
            <a:extLst>
              <a:ext uri="{FF2B5EF4-FFF2-40B4-BE49-F238E27FC236}">
                <a16:creationId xmlns:a16="http://schemas.microsoft.com/office/drawing/2014/main" id="{96043415-D199-4C15-A656-B43C5A3D69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3429000"/>
          </a:xfrm>
          <a:prstGeom prst="rect">
            <a:avLst/>
          </a:prstGeom>
          <a:solidFill>
            <a:srgbClr val="00677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pic>
        <p:nvPicPr>
          <p:cNvPr id="4099" name="Picture 4">
            <a:extLst>
              <a:ext uri="{FF2B5EF4-FFF2-40B4-BE49-F238E27FC236}">
                <a16:creationId xmlns:a16="http://schemas.microsoft.com/office/drawing/2014/main" id="{B323D055-E7AB-42E1-81BD-6F0F4C8421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5825"/>
            <a:ext cx="9144000" cy="343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4100" name="Picture 7">
            <a:extLst>
              <a:ext uri="{FF2B5EF4-FFF2-40B4-BE49-F238E27FC236}">
                <a16:creationId xmlns:a16="http://schemas.microsoft.com/office/drawing/2014/main" id="{065E0552-8582-4C37-8527-14EAEB82A2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9144000" cy="114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4101" name="Text Box 9">
            <a:extLst>
              <a:ext uri="{FF2B5EF4-FFF2-40B4-BE49-F238E27FC236}">
                <a16:creationId xmlns:a16="http://schemas.microsoft.com/office/drawing/2014/main" id="{19F695BA-3F6D-45C3-AA84-BDA78F4073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1063" y="1341438"/>
            <a:ext cx="76517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buSzPct val="100000"/>
            </a:pPr>
            <a:r>
              <a:rPr lang="it-IT" altLang="it-IT" sz="8000" baseline="30000" dirty="0"/>
              <a:t>Biologia Farmaceutica</a:t>
            </a:r>
            <a:endParaRPr lang="it-IT" altLang="it-IT" sz="8000" dirty="0"/>
          </a:p>
          <a:p>
            <a:pPr algn="ctr">
              <a:buSzPct val="100000"/>
            </a:pPr>
            <a:r>
              <a:rPr lang="it-IT" altLang="it-IT"/>
              <a:t> Prof. </a:t>
            </a:r>
            <a:r>
              <a:rPr lang="it-IT" altLang="it-IT" dirty="0"/>
              <a:t>Fabio Sciubba</a:t>
            </a:r>
            <a:endParaRPr lang="it-IT" altLang="it-IT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1">
            <a:extLst>
              <a:ext uri="{FF2B5EF4-FFF2-40B4-BE49-F238E27FC236}">
                <a16:creationId xmlns:a16="http://schemas.microsoft.com/office/drawing/2014/main" id="{FF6F2BEC-F021-4210-9F43-C00E06BA33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32370" y="188640"/>
            <a:ext cx="327929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it-IT" altLang="it-IT" dirty="0">
                <a:solidFill>
                  <a:srgbClr val="A50021"/>
                </a:solidFill>
              </a:rPr>
              <a:t>Virus e agenti </a:t>
            </a:r>
            <a:r>
              <a:rPr lang="it-IT" altLang="it-IT" dirty="0" err="1">
                <a:solidFill>
                  <a:srgbClr val="A50021"/>
                </a:solidFill>
              </a:rPr>
              <a:t>subvirali</a:t>
            </a:r>
            <a:endParaRPr lang="it-IT" altLang="it-IT" dirty="0">
              <a:solidFill>
                <a:srgbClr val="A50021"/>
              </a:solidFill>
            </a:endParaRPr>
          </a:p>
        </p:txBody>
      </p:sp>
      <p:pic>
        <p:nvPicPr>
          <p:cNvPr id="4" name="Segnaposto contenuto 2">
            <a:extLst>
              <a:ext uri="{FF2B5EF4-FFF2-40B4-BE49-F238E27FC236}">
                <a16:creationId xmlns:a16="http://schemas.microsoft.com/office/drawing/2014/main" id="{D69B3C8C-83FA-4C6A-8549-84F75070C56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53" t="90772" r="69898" b="1219"/>
          <a:stretch/>
        </p:blipFill>
        <p:spPr bwMode="auto">
          <a:xfrm>
            <a:off x="10838" y="5877272"/>
            <a:ext cx="1152129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120D7343-1E81-421C-92CC-EEFCA8FA4083}"/>
              </a:ext>
            </a:extLst>
          </p:cNvPr>
          <p:cNvSpPr txBox="1"/>
          <p:nvPr/>
        </p:nvSpPr>
        <p:spPr>
          <a:xfrm>
            <a:off x="4136625" y="692696"/>
            <a:ext cx="8707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>
                <a:solidFill>
                  <a:schemeClr val="tx1"/>
                </a:solidFill>
              </a:rPr>
              <a:t>Struttura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2136FA2A-7033-4910-8DF4-620B26D9414A}"/>
              </a:ext>
            </a:extLst>
          </p:cNvPr>
          <p:cNvSpPr txBox="1"/>
          <p:nvPr/>
        </p:nvSpPr>
        <p:spPr>
          <a:xfrm>
            <a:off x="55999" y="1484784"/>
            <a:ext cx="89631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800" dirty="0">
                <a:solidFill>
                  <a:schemeClr val="tx1"/>
                </a:solidFill>
              </a:rPr>
              <a:t>Altri virus, come quello dell’HIV, sono di </a:t>
            </a:r>
            <a:r>
              <a:rPr lang="it-IT" sz="1800" b="1" dirty="0">
                <a:solidFill>
                  <a:schemeClr val="tx1"/>
                </a:solidFill>
              </a:rPr>
              <a:t>forma poliedrica </a:t>
            </a:r>
            <a:r>
              <a:rPr lang="it-IT" sz="1800" dirty="0">
                <a:solidFill>
                  <a:schemeClr val="tx1"/>
                </a:solidFill>
              </a:rPr>
              <a:t>ma sono </a:t>
            </a:r>
            <a:r>
              <a:rPr lang="it-IT" sz="1800" b="1" dirty="0">
                <a:solidFill>
                  <a:schemeClr val="tx1"/>
                </a:solidFill>
              </a:rPr>
              <a:t>racchiusi in un involucro proteico </a:t>
            </a:r>
            <a:r>
              <a:rPr lang="it-IT" sz="1800" dirty="0">
                <a:solidFill>
                  <a:schemeClr val="tx1"/>
                </a:solidFill>
              </a:rPr>
              <a:t>e sono definiti </a:t>
            </a:r>
            <a:r>
              <a:rPr lang="it-IT" sz="1800" b="1" i="1" dirty="0">
                <a:solidFill>
                  <a:schemeClr val="tx1"/>
                </a:solidFill>
              </a:rPr>
              <a:t>virus con involucro</a:t>
            </a:r>
            <a:r>
              <a:rPr lang="it-IT" sz="1800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8" name="Segnaposto contenuto 2">
            <a:extLst>
              <a:ext uri="{FF2B5EF4-FFF2-40B4-BE49-F238E27FC236}">
                <a16:creationId xmlns:a16="http://schemas.microsoft.com/office/drawing/2014/main" id="{F56336CC-FF39-41E8-9108-2F5C5D477A2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0" t="42231" r="49897" b="19057"/>
          <a:stretch/>
        </p:blipFill>
        <p:spPr bwMode="auto">
          <a:xfrm>
            <a:off x="2473261" y="2192089"/>
            <a:ext cx="4197478" cy="3685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27717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Segnaposto contenuto 2">
            <a:extLst>
              <a:ext uri="{FF2B5EF4-FFF2-40B4-BE49-F238E27FC236}">
                <a16:creationId xmlns:a16="http://schemas.microsoft.com/office/drawing/2014/main" id="{92E2A936-1CCA-4CC9-B35F-1A516F96758D}"/>
              </a:ext>
            </a:extLst>
          </p:cNvPr>
          <p:cNvPicPr>
            <a:picLocks noGrp="1" noChangeAspect="1"/>
          </p:cNvPicPr>
          <p:nvPr>
            <p:ph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2" t="-116" r="8087" b="20023"/>
          <a:stretch/>
        </p:blipFill>
        <p:spPr>
          <a:xfrm>
            <a:off x="3425695" y="2276872"/>
            <a:ext cx="5682809" cy="3816424"/>
          </a:xfrm>
        </p:spPr>
      </p:pic>
      <p:sp>
        <p:nvSpPr>
          <p:cNvPr id="3" name="CasellaDiTesto 1">
            <a:extLst>
              <a:ext uri="{FF2B5EF4-FFF2-40B4-BE49-F238E27FC236}">
                <a16:creationId xmlns:a16="http://schemas.microsoft.com/office/drawing/2014/main" id="{264E3740-08B9-4F23-B974-FBCFE68F6D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32370" y="188640"/>
            <a:ext cx="327929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it-IT" altLang="it-IT" dirty="0">
                <a:solidFill>
                  <a:srgbClr val="A50021"/>
                </a:solidFill>
              </a:rPr>
              <a:t>Virus e agenti </a:t>
            </a:r>
            <a:r>
              <a:rPr lang="it-IT" altLang="it-IT" dirty="0" err="1">
                <a:solidFill>
                  <a:srgbClr val="A50021"/>
                </a:solidFill>
              </a:rPr>
              <a:t>subvirali</a:t>
            </a:r>
            <a:endParaRPr lang="it-IT" altLang="it-IT" dirty="0">
              <a:solidFill>
                <a:srgbClr val="A50021"/>
              </a:solidFill>
            </a:endParaRPr>
          </a:p>
        </p:txBody>
      </p:sp>
      <p:pic>
        <p:nvPicPr>
          <p:cNvPr id="4" name="Segnaposto contenuto 2">
            <a:extLst>
              <a:ext uri="{FF2B5EF4-FFF2-40B4-BE49-F238E27FC236}">
                <a16:creationId xmlns:a16="http://schemas.microsoft.com/office/drawing/2014/main" id="{F26EE570-0188-40E4-8CB6-6BB0BE4DE2D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53" t="90772" r="69898" b="1219"/>
          <a:stretch/>
        </p:blipFill>
        <p:spPr bwMode="auto">
          <a:xfrm>
            <a:off x="10838" y="5877272"/>
            <a:ext cx="1152129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CD7CB503-E7B1-4672-9CF3-27FAAC04E73E}"/>
              </a:ext>
            </a:extLst>
          </p:cNvPr>
          <p:cNvSpPr txBox="1"/>
          <p:nvPr/>
        </p:nvSpPr>
        <p:spPr>
          <a:xfrm>
            <a:off x="55999" y="1484784"/>
            <a:ext cx="89631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800" dirty="0">
                <a:solidFill>
                  <a:schemeClr val="tx1"/>
                </a:solidFill>
              </a:rPr>
              <a:t>Questi </a:t>
            </a:r>
            <a:r>
              <a:rPr lang="it-IT" sz="1800" b="1" dirty="0">
                <a:solidFill>
                  <a:schemeClr val="tx1"/>
                </a:solidFill>
              </a:rPr>
              <a:t>involucri proteici </a:t>
            </a:r>
            <a:r>
              <a:rPr lang="it-IT" sz="1800" dirty="0">
                <a:solidFill>
                  <a:schemeClr val="tx1"/>
                </a:solidFill>
              </a:rPr>
              <a:t>sono prodotti a partire dalla </a:t>
            </a:r>
            <a:r>
              <a:rPr lang="it-IT" sz="1800" b="1" dirty="0">
                <a:solidFill>
                  <a:schemeClr val="tx1"/>
                </a:solidFill>
              </a:rPr>
              <a:t>membrana plasmatica della cellula ospite</a:t>
            </a:r>
            <a:r>
              <a:rPr lang="it-IT" sz="1800" dirty="0">
                <a:solidFill>
                  <a:schemeClr val="tx1"/>
                </a:solidFill>
              </a:rPr>
              <a:t> al momento in cui il virus lascia la cellula.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EF5D58A6-9570-46C3-9110-69FE561BC0CD}"/>
              </a:ext>
            </a:extLst>
          </p:cNvPr>
          <p:cNvSpPr txBox="1"/>
          <p:nvPr/>
        </p:nvSpPr>
        <p:spPr>
          <a:xfrm>
            <a:off x="66073" y="2305903"/>
            <a:ext cx="342580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800" dirty="0">
                <a:solidFill>
                  <a:schemeClr val="tx1"/>
                </a:solidFill>
              </a:rPr>
              <a:t>In queste membrane sono inserite </a:t>
            </a:r>
            <a:r>
              <a:rPr lang="it-IT" sz="1800" b="1" dirty="0">
                <a:solidFill>
                  <a:schemeClr val="tx1"/>
                </a:solidFill>
              </a:rPr>
              <a:t>proteine virali </a:t>
            </a:r>
            <a:r>
              <a:rPr lang="it-IT" sz="1800" dirty="0">
                <a:solidFill>
                  <a:schemeClr val="tx1"/>
                </a:solidFill>
              </a:rPr>
              <a:t>che sono state sintetizzate sfruttando i ribosomi dalla cellula stessa.</a:t>
            </a:r>
          </a:p>
          <a:p>
            <a:pPr algn="just"/>
            <a:endParaRPr lang="it-IT" sz="1800" dirty="0">
              <a:solidFill>
                <a:schemeClr val="tx1"/>
              </a:solidFill>
            </a:endParaRPr>
          </a:p>
          <a:p>
            <a:pPr algn="just"/>
            <a:r>
              <a:rPr lang="it-IT" sz="1800" dirty="0">
                <a:solidFill>
                  <a:schemeClr val="tx1"/>
                </a:solidFill>
              </a:rPr>
              <a:t>Alcune di queste proteine sono </a:t>
            </a:r>
            <a:r>
              <a:rPr lang="it-IT" sz="1800" b="1" dirty="0">
                <a:solidFill>
                  <a:schemeClr val="tx1"/>
                </a:solidFill>
              </a:rPr>
              <a:t>glicoproteine</a:t>
            </a:r>
            <a:r>
              <a:rPr lang="it-IT" sz="1800" dirty="0">
                <a:solidFill>
                  <a:schemeClr val="tx1"/>
                </a:solidFill>
              </a:rPr>
              <a:t> che si proiettano </a:t>
            </a:r>
            <a:r>
              <a:rPr lang="it-IT" sz="1800" b="1" dirty="0">
                <a:solidFill>
                  <a:schemeClr val="tx1"/>
                </a:solidFill>
              </a:rPr>
              <a:t>al di fuori dell’involucro </a:t>
            </a:r>
            <a:r>
              <a:rPr lang="it-IT" sz="1800" dirty="0">
                <a:solidFill>
                  <a:schemeClr val="tx1"/>
                </a:solidFill>
              </a:rPr>
              <a:t>(</a:t>
            </a:r>
            <a:r>
              <a:rPr lang="it-IT" sz="1800" b="1" i="1" dirty="0">
                <a:solidFill>
                  <a:schemeClr val="tx1"/>
                </a:solidFill>
              </a:rPr>
              <a:t>proteine spike</a:t>
            </a:r>
            <a:r>
              <a:rPr lang="it-IT" sz="1800" dirty="0">
                <a:solidFill>
                  <a:schemeClr val="tx1"/>
                </a:solidFill>
              </a:rPr>
              <a:t>) e che </a:t>
            </a:r>
            <a:r>
              <a:rPr lang="it-IT" sz="1800" b="1" dirty="0">
                <a:solidFill>
                  <a:schemeClr val="tx1"/>
                </a:solidFill>
              </a:rPr>
              <a:t>modulano l’interazione con l’ospite</a:t>
            </a:r>
            <a:r>
              <a:rPr lang="it-IT" sz="18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27FAF9C8-9573-4E85-9843-07DBBF05B490}"/>
              </a:ext>
            </a:extLst>
          </p:cNvPr>
          <p:cNvSpPr txBox="1"/>
          <p:nvPr/>
        </p:nvSpPr>
        <p:spPr>
          <a:xfrm>
            <a:off x="4136625" y="692696"/>
            <a:ext cx="8707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>
                <a:solidFill>
                  <a:schemeClr val="tx1"/>
                </a:solidFill>
              </a:rPr>
              <a:t>Struttura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1">
            <a:extLst>
              <a:ext uri="{FF2B5EF4-FFF2-40B4-BE49-F238E27FC236}">
                <a16:creationId xmlns:a16="http://schemas.microsoft.com/office/drawing/2014/main" id="{0494A3F8-35E3-487D-A885-43516E3644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32370" y="188640"/>
            <a:ext cx="327929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it-IT" altLang="it-IT" dirty="0">
                <a:solidFill>
                  <a:srgbClr val="A50021"/>
                </a:solidFill>
              </a:rPr>
              <a:t>Virus e agenti </a:t>
            </a:r>
            <a:r>
              <a:rPr lang="it-IT" altLang="it-IT" dirty="0" err="1">
                <a:solidFill>
                  <a:srgbClr val="A50021"/>
                </a:solidFill>
              </a:rPr>
              <a:t>subvirali</a:t>
            </a:r>
            <a:endParaRPr lang="it-IT" altLang="it-IT" dirty="0">
              <a:solidFill>
                <a:srgbClr val="A50021"/>
              </a:solidFill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1055EC07-07F5-4CB6-AC4E-D8FC0AA2C539}"/>
              </a:ext>
            </a:extLst>
          </p:cNvPr>
          <p:cNvSpPr txBox="1"/>
          <p:nvPr/>
        </p:nvSpPr>
        <p:spPr>
          <a:xfrm>
            <a:off x="107504" y="1491749"/>
            <a:ext cx="885698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800" dirty="0">
                <a:solidFill>
                  <a:schemeClr val="tx1"/>
                </a:solidFill>
              </a:rPr>
              <a:t>Data l’assenza di caratteristiche distintive a livello cellulare, non presentano attività metabolica e si riproducono grazie ad altre cellule viventi, la loro classificazione avviene su diverse possibili basi:</a:t>
            </a:r>
          </a:p>
          <a:p>
            <a:pPr algn="just"/>
            <a:endParaRPr lang="it-IT" sz="1800" dirty="0">
              <a:solidFill>
                <a:schemeClr val="tx1"/>
              </a:solidFill>
            </a:endParaRPr>
          </a:p>
          <a:p>
            <a:pPr marL="285750" indent="-285750" algn="just">
              <a:buFontTx/>
              <a:buChar char="-"/>
            </a:pPr>
            <a:r>
              <a:rPr lang="it-IT" sz="1800" dirty="0">
                <a:solidFill>
                  <a:schemeClr val="tx1"/>
                </a:solidFill>
              </a:rPr>
              <a:t>Tipologia di acido nucleico (classificazione di Baltimora),</a:t>
            </a:r>
          </a:p>
          <a:p>
            <a:pPr marL="285750" indent="-285750" algn="just">
              <a:buFontTx/>
              <a:buChar char="-"/>
            </a:pPr>
            <a:endParaRPr lang="it-IT" sz="1800" dirty="0">
              <a:solidFill>
                <a:schemeClr val="tx1"/>
              </a:solidFill>
            </a:endParaRPr>
          </a:p>
          <a:p>
            <a:pPr marL="285750" indent="-285750" algn="just">
              <a:buFontTx/>
              <a:buChar char="-"/>
            </a:pPr>
            <a:r>
              <a:rPr lang="it-IT" sz="1800" dirty="0">
                <a:solidFill>
                  <a:schemeClr val="tx1"/>
                </a:solidFill>
              </a:rPr>
              <a:t>Gamma degli ospiti,</a:t>
            </a:r>
          </a:p>
          <a:p>
            <a:pPr marL="285750" indent="-285750" algn="just">
              <a:buFontTx/>
              <a:buChar char="-"/>
            </a:pPr>
            <a:endParaRPr lang="it-IT" sz="1800" dirty="0">
              <a:solidFill>
                <a:schemeClr val="tx1"/>
              </a:solidFill>
            </a:endParaRPr>
          </a:p>
          <a:p>
            <a:pPr marL="285750" indent="-285750" algn="just">
              <a:buFontTx/>
              <a:buChar char="-"/>
            </a:pPr>
            <a:r>
              <a:rPr lang="it-IT" sz="1800" dirty="0">
                <a:solidFill>
                  <a:schemeClr val="tx1"/>
                </a:solidFill>
              </a:rPr>
              <a:t>Presenza o meno dell’involucro,</a:t>
            </a:r>
          </a:p>
          <a:p>
            <a:pPr marL="285750" indent="-285750" algn="just">
              <a:buFontTx/>
              <a:buChar char="-"/>
            </a:pPr>
            <a:endParaRPr lang="it-IT" sz="1800" dirty="0">
              <a:solidFill>
                <a:schemeClr val="tx1"/>
              </a:solidFill>
            </a:endParaRPr>
          </a:p>
          <a:p>
            <a:pPr marL="285750" indent="-285750" algn="just">
              <a:buFontTx/>
              <a:buChar char="-"/>
            </a:pPr>
            <a:r>
              <a:rPr lang="it-IT" sz="1800" dirty="0">
                <a:solidFill>
                  <a:schemeClr val="tx1"/>
                </a:solidFill>
              </a:rPr>
              <a:t>Modalità di trasmissione.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CC9AC769-D962-411E-813B-CA7C070E08C6}"/>
              </a:ext>
            </a:extLst>
          </p:cNvPr>
          <p:cNvSpPr txBox="1"/>
          <p:nvPr/>
        </p:nvSpPr>
        <p:spPr>
          <a:xfrm>
            <a:off x="3881747" y="692696"/>
            <a:ext cx="13805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>
                <a:solidFill>
                  <a:schemeClr val="tx1"/>
                </a:solidFill>
              </a:rPr>
              <a:t>Classificazione</a:t>
            </a:r>
          </a:p>
        </p:txBody>
      </p:sp>
    </p:spTree>
    <p:extLst>
      <p:ext uri="{BB962C8B-B14F-4D97-AF65-F5344CB8AC3E}">
        <p14:creationId xmlns:p14="http://schemas.microsoft.com/office/powerpoint/2010/main" val="37777859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1">
            <a:extLst>
              <a:ext uri="{FF2B5EF4-FFF2-40B4-BE49-F238E27FC236}">
                <a16:creationId xmlns:a16="http://schemas.microsoft.com/office/drawing/2014/main" id="{256CDCBC-6B98-45DB-8B27-544AA89C78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32370" y="188640"/>
            <a:ext cx="327929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it-IT" altLang="it-IT" dirty="0">
                <a:solidFill>
                  <a:srgbClr val="A50021"/>
                </a:solidFill>
              </a:rPr>
              <a:t>Virus e agenti </a:t>
            </a:r>
            <a:r>
              <a:rPr lang="it-IT" altLang="it-IT" dirty="0" err="1">
                <a:solidFill>
                  <a:srgbClr val="A50021"/>
                </a:solidFill>
              </a:rPr>
              <a:t>subvirali</a:t>
            </a:r>
            <a:endParaRPr lang="it-IT" altLang="it-IT" dirty="0">
              <a:solidFill>
                <a:srgbClr val="A50021"/>
              </a:solidFill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D0266896-667C-42BF-B912-F8660A98FA60}"/>
              </a:ext>
            </a:extLst>
          </p:cNvPr>
          <p:cNvSpPr txBox="1"/>
          <p:nvPr/>
        </p:nvSpPr>
        <p:spPr>
          <a:xfrm>
            <a:off x="3727859" y="692696"/>
            <a:ext cx="16882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>
                <a:solidFill>
                  <a:schemeClr val="tx1"/>
                </a:solidFill>
              </a:rPr>
              <a:t>Replicazione virale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55F6409A-4463-488B-BB65-7BA22B6EB3E4}"/>
              </a:ext>
            </a:extLst>
          </p:cNvPr>
          <p:cNvSpPr txBox="1"/>
          <p:nvPr/>
        </p:nvSpPr>
        <p:spPr>
          <a:xfrm>
            <a:off x="83365" y="1657831"/>
            <a:ext cx="897727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800" dirty="0">
                <a:solidFill>
                  <a:schemeClr val="tx1"/>
                </a:solidFill>
              </a:rPr>
              <a:t>La fonte principale delle conoscenze sui virus sono gli studi su </a:t>
            </a:r>
            <a:r>
              <a:rPr lang="it-IT" sz="1800" b="1" dirty="0">
                <a:solidFill>
                  <a:schemeClr val="tx1"/>
                </a:solidFill>
              </a:rPr>
              <a:t>batteriofagi</a:t>
            </a:r>
            <a:r>
              <a:rPr lang="it-IT" sz="1800" dirty="0">
                <a:solidFill>
                  <a:schemeClr val="tx1"/>
                </a:solidFill>
              </a:rPr>
              <a:t> condotti a partire dal 1974.</a:t>
            </a:r>
          </a:p>
          <a:p>
            <a:pPr algn="just"/>
            <a:endParaRPr lang="it-IT" sz="1800" dirty="0">
              <a:solidFill>
                <a:schemeClr val="tx1"/>
              </a:solidFill>
            </a:endParaRPr>
          </a:p>
          <a:p>
            <a:pPr algn="just"/>
            <a:r>
              <a:rPr lang="it-IT" sz="1800" dirty="0">
                <a:solidFill>
                  <a:schemeClr val="tx1"/>
                </a:solidFill>
              </a:rPr>
              <a:t>Questi </a:t>
            </a:r>
            <a:r>
              <a:rPr lang="it-IT" sz="1800" b="1" dirty="0">
                <a:solidFill>
                  <a:schemeClr val="tx1"/>
                </a:solidFill>
              </a:rPr>
              <a:t>virus complessi </a:t>
            </a:r>
            <a:r>
              <a:rPr lang="it-IT" sz="1800" dirty="0">
                <a:solidFill>
                  <a:schemeClr val="tx1"/>
                </a:solidFill>
              </a:rPr>
              <a:t>(solitamente </a:t>
            </a:r>
            <a:r>
              <a:rPr lang="it-IT" sz="1800" dirty="0" err="1">
                <a:solidFill>
                  <a:schemeClr val="tx1"/>
                </a:solidFill>
              </a:rPr>
              <a:t>dsDNA</a:t>
            </a:r>
            <a:r>
              <a:rPr lang="it-IT" sz="1800" dirty="0">
                <a:solidFill>
                  <a:schemeClr val="tx1"/>
                </a:solidFill>
              </a:rPr>
              <a:t>) sono stati impiegati, prima dell’avvento dei farmaci </a:t>
            </a:r>
            <a:r>
              <a:rPr lang="it-IT" sz="1800" dirty="0" err="1">
                <a:solidFill>
                  <a:schemeClr val="tx1"/>
                </a:solidFill>
              </a:rPr>
              <a:t>sulfammidici</a:t>
            </a:r>
            <a:r>
              <a:rPr lang="it-IT" sz="1800" dirty="0">
                <a:solidFill>
                  <a:schemeClr val="tx1"/>
                </a:solidFill>
              </a:rPr>
              <a:t>, come </a:t>
            </a:r>
            <a:r>
              <a:rPr lang="it-IT" sz="1800" b="1" dirty="0">
                <a:solidFill>
                  <a:schemeClr val="tx1"/>
                </a:solidFill>
              </a:rPr>
              <a:t>agenti antibatterici</a:t>
            </a:r>
            <a:r>
              <a:rPr lang="it-IT" sz="1800" dirty="0">
                <a:solidFill>
                  <a:schemeClr val="tx1"/>
                </a:solidFill>
              </a:rPr>
              <a:t>, ma, data la crescente resistenza agli antibiotici convenzionali, sono nuovamente tornati oggetto di studio (</a:t>
            </a:r>
            <a:r>
              <a:rPr lang="it-IT" sz="1800" b="1" dirty="0">
                <a:solidFill>
                  <a:schemeClr val="tx1"/>
                </a:solidFill>
              </a:rPr>
              <a:t>terapia </a:t>
            </a:r>
            <a:r>
              <a:rPr lang="it-IT" sz="1800" b="1" dirty="0" err="1">
                <a:solidFill>
                  <a:schemeClr val="tx1"/>
                </a:solidFill>
              </a:rPr>
              <a:t>fagica</a:t>
            </a:r>
            <a:r>
              <a:rPr lang="it-IT" sz="1800" dirty="0">
                <a:solidFill>
                  <a:schemeClr val="tx1"/>
                </a:solidFill>
              </a:rPr>
              <a:t>).</a:t>
            </a:r>
          </a:p>
          <a:p>
            <a:pPr algn="just"/>
            <a:endParaRPr lang="it-IT" sz="1800" dirty="0">
              <a:solidFill>
                <a:schemeClr val="tx1"/>
              </a:solidFill>
            </a:endParaRPr>
          </a:p>
          <a:p>
            <a:pPr algn="just"/>
            <a:r>
              <a:rPr lang="it-IT" sz="1800" dirty="0">
                <a:solidFill>
                  <a:schemeClr val="tx1"/>
                </a:solidFill>
              </a:rPr>
              <a:t>I fagi possono essere ingegnerizzati per distruggere selettivamente strain batteriche patogene lasciando altre commensali intatte come nell’ambito agricolo, veterinario e nella scienza delle alimentazioni.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Segnaposto contenuto 2">
            <a:extLst>
              <a:ext uri="{FF2B5EF4-FFF2-40B4-BE49-F238E27FC236}">
                <a16:creationId xmlns:a16="http://schemas.microsoft.com/office/drawing/2014/main" id="{55761231-0C2B-4412-ADDC-7408E150E866}"/>
              </a:ext>
            </a:extLst>
          </p:cNvPr>
          <p:cNvPicPr>
            <a:picLocks noGrp="1" noChangeAspect="1"/>
          </p:cNvPicPr>
          <p:nvPr>
            <p:ph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02" t="10890" r="26588" b="13348"/>
          <a:stretch/>
        </p:blipFill>
        <p:spPr>
          <a:xfrm>
            <a:off x="6660232" y="262550"/>
            <a:ext cx="2232248" cy="5758738"/>
          </a:xfrm>
        </p:spPr>
      </p:pic>
      <p:sp>
        <p:nvSpPr>
          <p:cNvPr id="3" name="CasellaDiTesto 1">
            <a:extLst>
              <a:ext uri="{FF2B5EF4-FFF2-40B4-BE49-F238E27FC236}">
                <a16:creationId xmlns:a16="http://schemas.microsoft.com/office/drawing/2014/main" id="{256CDCBC-6B98-45DB-8B27-544AA89C78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32370" y="188640"/>
            <a:ext cx="327929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it-IT" altLang="it-IT" dirty="0">
                <a:solidFill>
                  <a:srgbClr val="A50021"/>
                </a:solidFill>
              </a:rPr>
              <a:t>Virus e agenti </a:t>
            </a:r>
            <a:r>
              <a:rPr lang="it-IT" altLang="it-IT" dirty="0" err="1">
                <a:solidFill>
                  <a:srgbClr val="A50021"/>
                </a:solidFill>
              </a:rPr>
              <a:t>subvirali</a:t>
            </a:r>
            <a:endParaRPr lang="it-IT" altLang="it-IT" dirty="0">
              <a:solidFill>
                <a:srgbClr val="A50021"/>
              </a:solidFill>
            </a:endParaRPr>
          </a:p>
        </p:txBody>
      </p:sp>
      <p:pic>
        <p:nvPicPr>
          <p:cNvPr id="4" name="Segnaposto contenuto 2">
            <a:extLst>
              <a:ext uri="{FF2B5EF4-FFF2-40B4-BE49-F238E27FC236}">
                <a16:creationId xmlns:a16="http://schemas.microsoft.com/office/drawing/2014/main" id="{FDCBA87D-25B5-484F-93B8-F5EFD058AC1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53" t="90772" r="69898" b="1219"/>
          <a:stretch/>
        </p:blipFill>
        <p:spPr bwMode="auto">
          <a:xfrm>
            <a:off x="10838" y="5877272"/>
            <a:ext cx="1152129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D0266896-667C-42BF-B912-F8660A98FA60}"/>
              </a:ext>
            </a:extLst>
          </p:cNvPr>
          <p:cNvSpPr txBox="1"/>
          <p:nvPr/>
        </p:nvSpPr>
        <p:spPr>
          <a:xfrm>
            <a:off x="3727859" y="692696"/>
            <a:ext cx="16882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>
                <a:solidFill>
                  <a:schemeClr val="tx1"/>
                </a:solidFill>
              </a:rPr>
              <a:t>Replicazione virale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55F6409A-4463-488B-BB65-7BA22B6EB3E4}"/>
              </a:ext>
            </a:extLst>
          </p:cNvPr>
          <p:cNvSpPr txBox="1"/>
          <p:nvPr/>
        </p:nvSpPr>
        <p:spPr>
          <a:xfrm>
            <a:off x="59225" y="1242626"/>
            <a:ext cx="660100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800" dirty="0">
                <a:solidFill>
                  <a:schemeClr val="tx1"/>
                </a:solidFill>
              </a:rPr>
              <a:t>Il ciclo riproduttivo inizia con il </a:t>
            </a:r>
            <a:r>
              <a:rPr lang="it-IT" sz="1800" b="1" dirty="0">
                <a:solidFill>
                  <a:schemeClr val="tx1"/>
                </a:solidFill>
              </a:rPr>
              <a:t>contatto con la cellula ospite</a:t>
            </a:r>
            <a:r>
              <a:rPr lang="it-IT" sz="1800" dirty="0">
                <a:solidFill>
                  <a:schemeClr val="tx1"/>
                </a:solidFill>
              </a:rPr>
              <a:t>, col virus che tipicamente si ancora alla superficie cellulare, quindi </a:t>
            </a:r>
            <a:r>
              <a:rPr lang="it-IT" sz="1800" b="1" dirty="0">
                <a:solidFill>
                  <a:schemeClr val="tx1"/>
                </a:solidFill>
              </a:rPr>
              <a:t>l’acido nucleico penetra all’interno</a:t>
            </a:r>
            <a:r>
              <a:rPr lang="it-IT" sz="1800" dirty="0">
                <a:solidFill>
                  <a:schemeClr val="tx1"/>
                </a:solidFill>
              </a:rPr>
              <a:t> per sintetizzare i componenti necessari e, una volta assemblati, i virus sono rilasciati e riprendono il ciclo.</a:t>
            </a:r>
          </a:p>
          <a:p>
            <a:pPr algn="just"/>
            <a:endParaRPr lang="it-IT" sz="1800" dirty="0">
              <a:solidFill>
                <a:schemeClr val="tx1"/>
              </a:solidFill>
            </a:endParaRPr>
          </a:p>
          <a:p>
            <a:pPr algn="just"/>
            <a:r>
              <a:rPr lang="it-IT" sz="1800" dirty="0">
                <a:solidFill>
                  <a:schemeClr val="tx1"/>
                </a:solidFill>
              </a:rPr>
              <a:t>Esistono </a:t>
            </a:r>
            <a:r>
              <a:rPr lang="it-IT" sz="1800" b="1" dirty="0">
                <a:solidFill>
                  <a:schemeClr val="tx1"/>
                </a:solidFill>
              </a:rPr>
              <a:t>due tipologie di riproduzione virale, il ciclo litico </a:t>
            </a:r>
            <a:r>
              <a:rPr lang="it-IT" sz="1800" dirty="0">
                <a:solidFill>
                  <a:schemeClr val="tx1"/>
                </a:solidFill>
              </a:rPr>
              <a:t>ed in </a:t>
            </a:r>
            <a:r>
              <a:rPr lang="it-IT" sz="1800" b="1" dirty="0">
                <a:solidFill>
                  <a:schemeClr val="tx1"/>
                </a:solidFill>
              </a:rPr>
              <a:t>ciclo lisogenico</a:t>
            </a:r>
            <a:r>
              <a:rPr lang="it-IT" sz="1800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905642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Segnaposto contenuto 2">
            <a:extLst>
              <a:ext uri="{FF2B5EF4-FFF2-40B4-BE49-F238E27FC236}">
                <a16:creationId xmlns:a16="http://schemas.microsoft.com/office/drawing/2014/main" id="{55761231-0C2B-4412-ADDC-7408E150E866}"/>
              </a:ext>
            </a:extLst>
          </p:cNvPr>
          <p:cNvPicPr>
            <a:picLocks noGrp="1" noChangeAspect="1"/>
          </p:cNvPicPr>
          <p:nvPr>
            <p:ph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02" t="11363" r="24652" b="79186"/>
          <a:stretch/>
        </p:blipFill>
        <p:spPr>
          <a:xfrm>
            <a:off x="2267744" y="4509120"/>
            <a:ext cx="4608512" cy="1440160"/>
          </a:xfrm>
        </p:spPr>
      </p:pic>
      <p:sp>
        <p:nvSpPr>
          <p:cNvPr id="3" name="CasellaDiTesto 1">
            <a:extLst>
              <a:ext uri="{FF2B5EF4-FFF2-40B4-BE49-F238E27FC236}">
                <a16:creationId xmlns:a16="http://schemas.microsoft.com/office/drawing/2014/main" id="{256CDCBC-6B98-45DB-8B27-544AA89C78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32370" y="188640"/>
            <a:ext cx="327929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it-IT" altLang="it-IT" dirty="0">
                <a:solidFill>
                  <a:srgbClr val="A50021"/>
                </a:solidFill>
              </a:rPr>
              <a:t>Virus e agenti </a:t>
            </a:r>
            <a:r>
              <a:rPr lang="it-IT" altLang="it-IT" dirty="0" err="1">
                <a:solidFill>
                  <a:srgbClr val="A50021"/>
                </a:solidFill>
              </a:rPr>
              <a:t>subvirali</a:t>
            </a:r>
            <a:endParaRPr lang="it-IT" altLang="it-IT" dirty="0">
              <a:solidFill>
                <a:srgbClr val="A50021"/>
              </a:solidFill>
            </a:endParaRPr>
          </a:p>
        </p:txBody>
      </p:sp>
      <p:pic>
        <p:nvPicPr>
          <p:cNvPr id="4" name="Segnaposto contenuto 2">
            <a:extLst>
              <a:ext uri="{FF2B5EF4-FFF2-40B4-BE49-F238E27FC236}">
                <a16:creationId xmlns:a16="http://schemas.microsoft.com/office/drawing/2014/main" id="{FDCBA87D-25B5-484F-93B8-F5EFD058AC1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53" t="90772" r="69898" b="1219"/>
          <a:stretch/>
        </p:blipFill>
        <p:spPr bwMode="auto">
          <a:xfrm>
            <a:off x="10838" y="5877272"/>
            <a:ext cx="1152129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D0266896-667C-42BF-B912-F8660A98FA60}"/>
              </a:ext>
            </a:extLst>
          </p:cNvPr>
          <p:cNvSpPr txBox="1"/>
          <p:nvPr/>
        </p:nvSpPr>
        <p:spPr>
          <a:xfrm>
            <a:off x="3727859" y="692696"/>
            <a:ext cx="16882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>
                <a:solidFill>
                  <a:schemeClr val="tx1"/>
                </a:solidFill>
              </a:rPr>
              <a:t>Replicazione virale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55F6409A-4463-488B-BB65-7BA22B6EB3E4}"/>
              </a:ext>
            </a:extLst>
          </p:cNvPr>
          <p:cNvSpPr txBox="1"/>
          <p:nvPr/>
        </p:nvSpPr>
        <p:spPr>
          <a:xfrm>
            <a:off x="83365" y="1242626"/>
            <a:ext cx="897727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800" dirty="0">
                <a:solidFill>
                  <a:schemeClr val="tx1"/>
                </a:solidFill>
              </a:rPr>
              <a:t>Il </a:t>
            </a:r>
            <a:r>
              <a:rPr lang="it-IT" sz="1800" b="1" dirty="0">
                <a:solidFill>
                  <a:schemeClr val="tx1"/>
                </a:solidFill>
              </a:rPr>
              <a:t>ciclo litico </a:t>
            </a:r>
            <a:r>
              <a:rPr lang="it-IT" sz="1800" dirty="0">
                <a:solidFill>
                  <a:schemeClr val="tx1"/>
                </a:solidFill>
              </a:rPr>
              <a:t>porta il virus a </a:t>
            </a:r>
            <a:r>
              <a:rPr lang="it-IT" sz="1800" b="1" dirty="0">
                <a:solidFill>
                  <a:schemeClr val="tx1"/>
                </a:solidFill>
              </a:rPr>
              <a:t>distruggere la cellula ospite.</a:t>
            </a:r>
            <a:r>
              <a:rPr lang="it-IT" sz="1800" dirty="0">
                <a:solidFill>
                  <a:schemeClr val="tx1"/>
                </a:solidFill>
              </a:rPr>
              <a:t> I virus con un comportamento prevalentemente litico sono detti </a:t>
            </a:r>
            <a:r>
              <a:rPr lang="it-IT" sz="1800" b="1" i="1" dirty="0">
                <a:solidFill>
                  <a:schemeClr val="tx1"/>
                </a:solidFill>
              </a:rPr>
              <a:t>virulenti</a:t>
            </a:r>
            <a:r>
              <a:rPr lang="it-IT" sz="1800" dirty="0">
                <a:solidFill>
                  <a:schemeClr val="tx1"/>
                </a:solidFill>
              </a:rPr>
              <a:t> e causano malattie più o meno gravi. </a:t>
            </a:r>
          </a:p>
          <a:p>
            <a:pPr algn="just"/>
            <a:endParaRPr lang="it-IT" sz="1800" dirty="0">
              <a:solidFill>
                <a:schemeClr val="tx1"/>
              </a:solidFill>
            </a:endParaRPr>
          </a:p>
          <a:p>
            <a:pPr algn="just"/>
            <a:r>
              <a:rPr lang="it-IT" sz="1800" dirty="0">
                <a:solidFill>
                  <a:schemeClr val="tx1"/>
                </a:solidFill>
              </a:rPr>
              <a:t>Il ciclo si compone di 5 fasi successive ed è di durata compresa tra 20 minuti e più di un’ora.</a:t>
            </a:r>
          </a:p>
          <a:p>
            <a:pPr algn="just"/>
            <a:endParaRPr lang="it-IT" sz="1800" dirty="0">
              <a:solidFill>
                <a:schemeClr val="tx1"/>
              </a:solidFill>
            </a:endParaRPr>
          </a:p>
          <a:p>
            <a:pPr algn="just"/>
            <a:r>
              <a:rPr lang="it-IT" sz="1800" dirty="0">
                <a:solidFill>
                  <a:schemeClr val="tx1"/>
                </a:solidFill>
              </a:rPr>
              <a:t>1) </a:t>
            </a:r>
            <a:r>
              <a:rPr lang="it-IT" sz="1800" b="1" dirty="0">
                <a:solidFill>
                  <a:schemeClr val="tx1"/>
                </a:solidFill>
              </a:rPr>
              <a:t>Aggancio</a:t>
            </a:r>
            <a:r>
              <a:rPr lang="it-IT" sz="1800" dirty="0">
                <a:solidFill>
                  <a:schemeClr val="tx1"/>
                </a:solidFill>
              </a:rPr>
              <a:t> (o adesione). Il processo è </a:t>
            </a:r>
            <a:r>
              <a:rPr lang="it-IT" sz="1800" b="1" dirty="0">
                <a:solidFill>
                  <a:schemeClr val="tx1"/>
                </a:solidFill>
              </a:rPr>
              <a:t>altamente selettivo </a:t>
            </a:r>
            <a:r>
              <a:rPr lang="it-IT" sz="1800" dirty="0">
                <a:solidFill>
                  <a:schemeClr val="tx1"/>
                </a:solidFill>
              </a:rPr>
              <a:t>e si basa sul riconoscimento di particolari </a:t>
            </a:r>
            <a:r>
              <a:rPr lang="it-IT" sz="1800" b="1" dirty="0">
                <a:solidFill>
                  <a:schemeClr val="tx1"/>
                </a:solidFill>
              </a:rPr>
              <a:t>recettori posti sulla cellula ospite</a:t>
            </a:r>
            <a:r>
              <a:rPr lang="it-IT" sz="1800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865596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Segnaposto contenuto 2">
            <a:extLst>
              <a:ext uri="{FF2B5EF4-FFF2-40B4-BE49-F238E27FC236}">
                <a16:creationId xmlns:a16="http://schemas.microsoft.com/office/drawing/2014/main" id="{55761231-0C2B-4412-ADDC-7408E150E866}"/>
              </a:ext>
            </a:extLst>
          </p:cNvPr>
          <p:cNvPicPr>
            <a:picLocks noGrp="1" noChangeAspect="1"/>
          </p:cNvPicPr>
          <p:nvPr>
            <p:ph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52" t="20792" r="20502" b="69757"/>
          <a:stretch/>
        </p:blipFill>
        <p:spPr>
          <a:xfrm>
            <a:off x="2267744" y="4509120"/>
            <a:ext cx="4608512" cy="1440160"/>
          </a:xfrm>
        </p:spPr>
      </p:pic>
      <p:sp>
        <p:nvSpPr>
          <p:cNvPr id="3" name="CasellaDiTesto 1">
            <a:extLst>
              <a:ext uri="{FF2B5EF4-FFF2-40B4-BE49-F238E27FC236}">
                <a16:creationId xmlns:a16="http://schemas.microsoft.com/office/drawing/2014/main" id="{256CDCBC-6B98-45DB-8B27-544AA89C78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32370" y="188640"/>
            <a:ext cx="327929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it-IT" altLang="it-IT" dirty="0">
                <a:solidFill>
                  <a:srgbClr val="A50021"/>
                </a:solidFill>
              </a:rPr>
              <a:t>Virus e agenti </a:t>
            </a:r>
            <a:r>
              <a:rPr lang="it-IT" altLang="it-IT" dirty="0" err="1">
                <a:solidFill>
                  <a:srgbClr val="A50021"/>
                </a:solidFill>
              </a:rPr>
              <a:t>subvirali</a:t>
            </a:r>
            <a:endParaRPr lang="it-IT" altLang="it-IT" dirty="0">
              <a:solidFill>
                <a:srgbClr val="A50021"/>
              </a:solidFill>
            </a:endParaRPr>
          </a:p>
        </p:txBody>
      </p:sp>
      <p:pic>
        <p:nvPicPr>
          <p:cNvPr id="4" name="Segnaposto contenuto 2">
            <a:extLst>
              <a:ext uri="{FF2B5EF4-FFF2-40B4-BE49-F238E27FC236}">
                <a16:creationId xmlns:a16="http://schemas.microsoft.com/office/drawing/2014/main" id="{FDCBA87D-25B5-484F-93B8-F5EFD058AC1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53" t="90772" r="69898" b="1219"/>
          <a:stretch/>
        </p:blipFill>
        <p:spPr bwMode="auto">
          <a:xfrm>
            <a:off x="10838" y="5877272"/>
            <a:ext cx="1152129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D0266896-667C-42BF-B912-F8660A98FA60}"/>
              </a:ext>
            </a:extLst>
          </p:cNvPr>
          <p:cNvSpPr txBox="1"/>
          <p:nvPr/>
        </p:nvSpPr>
        <p:spPr>
          <a:xfrm>
            <a:off x="3727859" y="692696"/>
            <a:ext cx="16882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>
                <a:solidFill>
                  <a:schemeClr val="tx1"/>
                </a:solidFill>
              </a:rPr>
              <a:t>Replicazione virale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55F6409A-4463-488B-BB65-7BA22B6EB3E4}"/>
              </a:ext>
            </a:extLst>
          </p:cNvPr>
          <p:cNvSpPr txBox="1"/>
          <p:nvPr/>
        </p:nvSpPr>
        <p:spPr>
          <a:xfrm>
            <a:off x="83365" y="2289646"/>
            <a:ext cx="89772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800" dirty="0">
                <a:solidFill>
                  <a:schemeClr val="tx1"/>
                </a:solidFill>
              </a:rPr>
              <a:t>2) </a:t>
            </a:r>
            <a:r>
              <a:rPr lang="it-IT" sz="1800" b="1" dirty="0">
                <a:solidFill>
                  <a:schemeClr val="tx1"/>
                </a:solidFill>
              </a:rPr>
              <a:t>Penetrazione</a:t>
            </a:r>
            <a:r>
              <a:rPr lang="it-IT" sz="1800" dirty="0">
                <a:solidFill>
                  <a:schemeClr val="tx1"/>
                </a:solidFill>
              </a:rPr>
              <a:t>. Il virus penetra attraverso la membrana plasmatica. Molti </a:t>
            </a:r>
            <a:r>
              <a:rPr lang="it-IT" sz="1800" b="1" dirty="0">
                <a:solidFill>
                  <a:schemeClr val="tx1"/>
                </a:solidFill>
              </a:rPr>
              <a:t>virus</a:t>
            </a:r>
            <a:r>
              <a:rPr lang="it-IT" sz="1800" dirty="0">
                <a:solidFill>
                  <a:schemeClr val="tx1"/>
                </a:solidFill>
              </a:rPr>
              <a:t> che infettano le </a:t>
            </a:r>
            <a:r>
              <a:rPr lang="it-IT" sz="1800" b="1" dirty="0">
                <a:solidFill>
                  <a:schemeClr val="tx1"/>
                </a:solidFill>
              </a:rPr>
              <a:t>cellule animali penetrano intatti</a:t>
            </a:r>
            <a:r>
              <a:rPr lang="it-IT" sz="1800" dirty="0">
                <a:solidFill>
                  <a:schemeClr val="tx1"/>
                </a:solidFill>
              </a:rPr>
              <a:t>, mentre alcuni </a:t>
            </a:r>
            <a:r>
              <a:rPr lang="it-IT" sz="1800" b="1" dirty="0">
                <a:solidFill>
                  <a:schemeClr val="tx1"/>
                </a:solidFill>
              </a:rPr>
              <a:t>fagi</a:t>
            </a:r>
            <a:r>
              <a:rPr lang="it-IT" sz="1800" dirty="0">
                <a:solidFill>
                  <a:schemeClr val="tx1"/>
                </a:solidFill>
              </a:rPr>
              <a:t> </a:t>
            </a:r>
            <a:r>
              <a:rPr lang="it-IT" sz="1800" b="1" dirty="0">
                <a:solidFill>
                  <a:schemeClr val="tx1"/>
                </a:solidFill>
              </a:rPr>
              <a:t>iniettano il loro </a:t>
            </a:r>
            <a:r>
              <a:rPr lang="it-IT" sz="1800" b="1" i="1" dirty="0">
                <a:solidFill>
                  <a:schemeClr val="tx1"/>
                </a:solidFill>
              </a:rPr>
              <a:t>core</a:t>
            </a:r>
            <a:r>
              <a:rPr lang="it-IT" sz="1800" b="1" dirty="0">
                <a:solidFill>
                  <a:schemeClr val="tx1"/>
                </a:solidFill>
              </a:rPr>
              <a:t> </a:t>
            </a:r>
            <a:r>
              <a:rPr lang="it-IT" sz="1800" dirty="0">
                <a:solidFill>
                  <a:schemeClr val="tx1"/>
                </a:solidFill>
              </a:rPr>
              <a:t>di acido nucleico </a:t>
            </a:r>
            <a:r>
              <a:rPr lang="it-IT" sz="1800" b="1" dirty="0">
                <a:solidFill>
                  <a:schemeClr val="tx1"/>
                </a:solidFill>
              </a:rPr>
              <a:t>lasciando all’esterno il capside</a:t>
            </a:r>
            <a:r>
              <a:rPr lang="it-IT" sz="1800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264460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Segnaposto contenuto 2">
            <a:extLst>
              <a:ext uri="{FF2B5EF4-FFF2-40B4-BE49-F238E27FC236}">
                <a16:creationId xmlns:a16="http://schemas.microsoft.com/office/drawing/2014/main" id="{55761231-0C2B-4412-ADDC-7408E150E866}"/>
              </a:ext>
            </a:extLst>
          </p:cNvPr>
          <p:cNvPicPr>
            <a:picLocks noGrp="1" noChangeAspect="1"/>
          </p:cNvPicPr>
          <p:nvPr>
            <p:ph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52" t="30716" r="20502" b="56997"/>
          <a:stretch/>
        </p:blipFill>
        <p:spPr>
          <a:xfrm>
            <a:off x="2267744" y="4077072"/>
            <a:ext cx="4608512" cy="1872208"/>
          </a:xfrm>
        </p:spPr>
      </p:pic>
      <p:sp>
        <p:nvSpPr>
          <p:cNvPr id="3" name="CasellaDiTesto 1">
            <a:extLst>
              <a:ext uri="{FF2B5EF4-FFF2-40B4-BE49-F238E27FC236}">
                <a16:creationId xmlns:a16="http://schemas.microsoft.com/office/drawing/2014/main" id="{256CDCBC-6B98-45DB-8B27-544AA89C78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32370" y="188640"/>
            <a:ext cx="327929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it-IT" altLang="it-IT" dirty="0">
                <a:solidFill>
                  <a:srgbClr val="A50021"/>
                </a:solidFill>
              </a:rPr>
              <a:t>Virus e agenti </a:t>
            </a:r>
            <a:r>
              <a:rPr lang="it-IT" altLang="it-IT" dirty="0" err="1">
                <a:solidFill>
                  <a:srgbClr val="A50021"/>
                </a:solidFill>
              </a:rPr>
              <a:t>subvirali</a:t>
            </a:r>
            <a:endParaRPr lang="it-IT" altLang="it-IT" dirty="0">
              <a:solidFill>
                <a:srgbClr val="A50021"/>
              </a:solidFill>
            </a:endParaRPr>
          </a:p>
        </p:txBody>
      </p:sp>
      <p:pic>
        <p:nvPicPr>
          <p:cNvPr id="4" name="Segnaposto contenuto 2">
            <a:extLst>
              <a:ext uri="{FF2B5EF4-FFF2-40B4-BE49-F238E27FC236}">
                <a16:creationId xmlns:a16="http://schemas.microsoft.com/office/drawing/2014/main" id="{FDCBA87D-25B5-484F-93B8-F5EFD058AC1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53" t="90772" r="69898" b="1219"/>
          <a:stretch/>
        </p:blipFill>
        <p:spPr bwMode="auto">
          <a:xfrm>
            <a:off x="10838" y="5877272"/>
            <a:ext cx="1152129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D0266896-667C-42BF-B912-F8660A98FA60}"/>
              </a:ext>
            </a:extLst>
          </p:cNvPr>
          <p:cNvSpPr txBox="1"/>
          <p:nvPr/>
        </p:nvSpPr>
        <p:spPr>
          <a:xfrm>
            <a:off x="3727859" y="692696"/>
            <a:ext cx="16882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>
                <a:solidFill>
                  <a:schemeClr val="tx1"/>
                </a:solidFill>
              </a:rPr>
              <a:t>Replicazione virale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55F6409A-4463-488B-BB65-7BA22B6EB3E4}"/>
              </a:ext>
            </a:extLst>
          </p:cNvPr>
          <p:cNvSpPr txBox="1"/>
          <p:nvPr/>
        </p:nvSpPr>
        <p:spPr>
          <a:xfrm>
            <a:off x="83365" y="2276872"/>
            <a:ext cx="897727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800" dirty="0">
                <a:solidFill>
                  <a:schemeClr val="tx1"/>
                </a:solidFill>
              </a:rPr>
              <a:t>3) </a:t>
            </a:r>
            <a:r>
              <a:rPr lang="it-IT" sz="1800" b="1" dirty="0">
                <a:solidFill>
                  <a:schemeClr val="tx1"/>
                </a:solidFill>
              </a:rPr>
              <a:t>Replicazione e sintesi</a:t>
            </a:r>
            <a:r>
              <a:rPr lang="it-IT" sz="1800" dirty="0">
                <a:solidFill>
                  <a:schemeClr val="tx1"/>
                </a:solidFill>
              </a:rPr>
              <a:t>. Il genoma virale contiene le informazioni necessarie alla riproduzione virale. Il </a:t>
            </a:r>
            <a:r>
              <a:rPr lang="it-IT" sz="1800" b="1" dirty="0">
                <a:solidFill>
                  <a:schemeClr val="tx1"/>
                </a:solidFill>
              </a:rPr>
              <a:t>virus degrada l’acido nucleico della cellula ospite </a:t>
            </a:r>
            <a:r>
              <a:rPr lang="it-IT" sz="1800" dirty="0">
                <a:solidFill>
                  <a:schemeClr val="tx1"/>
                </a:solidFill>
              </a:rPr>
              <a:t>e sfrutta gli enzimi ed i ribosomi di questa per </a:t>
            </a:r>
            <a:r>
              <a:rPr lang="it-IT" sz="1800" b="1" dirty="0">
                <a:solidFill>
                  <a:schemeClr val="tx1"/>
                </a:solidFill>
              </a:rPr>
              <a:t>produrre proteine e replicare il suo codice</a:t>
            </a:r>
            <a:r>
              <a:rPr lang="it-IT" sz="1800" dirty="0">
                <a:solidFill>
                  <a:schemeClr val="tx1"/>
                </a:solidFill>
              </a:rPr>
              <a:t>.</a:t>
            </a:r>
          </a:p>
          <a:p>
            <a:pPr algn="just"/>
            <a:endParaRPr lang="it-IT" sz="1800" dirty="0">
              <a:solidFill>
                <a:schemeClr val="tx1"/>
              </a:solidFill>
            </a:endParaRPr>
          </a:p>
          <a:p>
            <a:pPr algn="just"/>
            <a:r>
              <a:rPr lang="it-IT" sz="1800" dirty="0">
                <a:solidFill>
                  <a:schemeClr val="tx1"/>
                </a:solidFill>
              </a:rPr>
              <a:t>Molti farmaci </a:t>
            </a:r>
            <a:r>
              <a:rPr lang="it-IT" sz="1800" b="1" dirty="0">
                <a:solidFill>
                  <a:schemeClr val="tx1"/>
                </a:solidFill>
              </a:rPr>
              <a:t>antivirali</a:t>
            </a:r>
            <a:r>
              <a:rPr lang="it-IT" sz="1800" dirty="0">
                <a:solidFill>
                  <a:schemeClr val="tx1"/>
                </a:solidFill>
              </a:rPr>
              <a:t> </a:t>
            </a:r>
            <a:r>
              <a:rPr lang="it-IT" sz="1800" b="1" dirty="0">
                <a:solidFill>
                  <a:schemeClr val="tx1"/>
                </a:solidFill>
              </a:rPr>
              <a:t>interferiscono</a:t>
            </a:r>
            <a:r>
              <a:rPr lang="it-IT" sz="1800" dirty="0">
                <a:solidFill>
                  <a:schemeClr val="tx1"/>
                </a:solidFill>
              </a:rPr>
              <a:t> con la </a:t>
            </a:r>
            <a:r>
              <a:rPr lang="it-IT" sz="1800" b="1" dirty="0">
                <a:solidFill>
                  <a:schemeClr val="tx1"/>
                </a:solidFill>
              </a:rPr>
              <a:t>replicazione</a:t>
            </a:r>
            <a:r>
              <a:rPr lang="it-IT" sz="1800" dirty="0">
                <a:solidFill>
                  <a:schemeClr val="tx1"/>
                </a:solidFill>
              </a:rPr>
              <a:t> </a:t>
            </a:r>
            <a:r>
              <a:rPr lang="it-IT" sz="1800" b="1" dirty="0">
                <a:solidFill>
                  <a:schemeClr val="tx1"/>
                </a:solidFill>
              </a:rPr>
              <a:t>dell’acido nucleico </a:t>
            </a:r>
            <a:r>
              <a:rPr lang="it-IT" sz="1800" dirty="0">
                <a:solidFill>
                  <a:schemeClr val="tx1"/>
                </a:solidFill>
              </a:rPr>
              <a:t>virale.</a:t>
            </a:r>
          </a:p>
        </p:txBody>
      </p:sp>
    </p:spTree>
    <p:extLst>
      <p:ext uri="{BB962C8B-B14F-4D97-AF65-F5344CB8AC3E}">
        <p14:creationId xmlns:p14="http://schemas.microsoft.com/office/powerpoint/2010/main" val="15590436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Segnaposto contenuto 2">
            <a:extLst>
              <a:ext uri="{FF2B5EF4-FFF2-40B4-BE49-F238E27FC236}">
                <a16:creationId xmlns:a16="http://schemas.microsoft.com/office/drawing/2014/main" id="{55761231-0C2B-4412-ADDC-7408E150E866}"/>
              </a:ext>
            </a:extLst>
          </p:cNvPr>
          <p:cNvPicPr>
            <a:picLocks noGrp="1" noChangeAspect="1"/>
          </p:cNvPicPr>
          <p:nvPr>
            <p:ph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07" t="45954" r="21547" b="48017"/>
          <a:stretch/>
        </p:blipFill>
        <p:spPr>
          <a:xfrm>
            <a:off x="2267744" y="5030598"/>
            <a:ext cx="4608512" cy="918681"/>
          </a:xfrm>
        </p:spPr>
      </p:pic>
      <p:sp>
        <p:nvSpPr>
          <p:cNvPr id="3" name="CasellaDiTesto 1">
            <a:extLst>
              <a:ext uri="{FF2B5EF4-FFF2-40B4-BE49-F238E27FC236}">
                <a16:creationId xmlns:a16="http://schemas.microsoft.com/office/drawing/2014/main" id="{256CDCBC-6B98-45DB-8B27-544AA89C78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32370" y="188640"/>
            <a:ext cx="327929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it-IT" altLang="it-IT" dirty="0">
                <a:solidFill>
                  <a:srgbClr val="A50021"/>
                </a:solidFill>
              </a:rPr>
              <a:t>Virus e agenti </a:t>
            </a:r>
            <a:r>
              <a:rPr lang="it-IT" altLang="it-IT" dirty="0" err="1">
                <a:solidFill>
                  <a:srgbClr val="A50021"/>
                </a:solidFill>
              </a:rPr>
              <a:t>subvirali</a:t>
            </a:r>
            <a:endParaRPr lang="it-IT" altLang="it-IT" dirty="0">
              <a:solidFill>
                <a:srgbClr val="A50021"/>
              </a:solidFill>
            </a:endParaRPr>
          </a:p>
        </p:txBody>
      </p:sp>
      <p:pic>
        <p:nvPicPr>
          <p:cNvPr id="4" name="Segnaposto contenuto 2">
            <a:extLst>
              <a:ext uri="{FF2B5EF4-FFF2-40B4-BE49-F238E27FC236}">
                <a16:creationId xmlns:a16="http://schemas.microsoft.com/office/drawing/2014/main" id="{FDCBA87D-25B5-484F-93B8-F5EFD058AC1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53" t="90772" r="69898" b="1219"/>
          <a:stretch/>
        </p:blipFill>
        <p:spPr bwMode="auto">
          <a:xfrm>
            <a:off x="10838" y="5877272"/>
            <a:ext cx="1152129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D0266896-667C-42BF-B912-F8660A98FA60}"/>
              </a:ext>
            </a:extLst>
          </p:cNvPr>
          <p:cNvSpPr txBox="1"/>
          <p:nvPr/>
        </p:nvSpPr>
        <p:spPr>
          <a:xfrm>
            <a:off x="3727859" y="692696"/>
            <a:ext cx="16882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>
                <a:solidFill>
                  <a:schemeClr val="tx1"/>
                </a:solidFill>
              </a:rPr>
              <a:t>Replicazione virale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55F6409A-4463-488B-BB65-7BA22B6EB3E4}"/>
              </a:ext>
            </a:extLst>
          </p:cNvPr>
          <p:cNvSpPr txBox="1"/>
          <p:nvPr/>
        </p:nvSpPr>
        <p:spPr>
          <a:xfrm>
            <a:off x="83365" y="2276872"/>
            <a:ext cx="89772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800" dirty="0">
                <a:solidFill>
                  <a:schemeClr val="tx1"/>
                </a:solidFill>
              </a:rPr>
              <a:t>4) </a:t>
            </a:r>
            <a:r>
              <a:rPr lang="it-IT" sz="1800" b="1" dirty="0">
                <a:solidFill>
                  <a:schemeClr val="tx1"/>
                </a:solidFill>
              </a:rPr>
              <a:t>Assemblaggio</a:t>
            </a:r>
            <a:r>
              <a:rPr lang="it-IT" sz="1800" dirty="0">
                <a:solidFill>
                  <a:schemeClr val="tx1"/>
                </a:solidFill>
              </a:rPr>
              <a:t>. I componenti neosintetizzati si </a:t>
            </a:r>
            <a:r>
              <a:rPr lang="it-IT" sz="1800" dirty="0" err="1">
                <a:solidFill>
                  <a:schemeClr val="tx1"/>
                </a:solidFill>
              </a:rPr>
              <a:t>autoassemblano</a:t>
            </a:r>
            <a:r>
              <a:rPr lang="it-IT" sz="1800" dirty="0">
                <a:solidFill>
                  <a:schemeClr val="tx1"/>
                </a:solidFill>
              </a:rPr>
              <a:t> per formare nuovi virus.</a:t>
            </a:r>
          </a:p>
        </p:txBody>
      </p:sp>
    </p:spTree>
    <p:extLst>
      <p:ext uri="{BB962C8B-B14F-4D97-AF65-F5344CB8AC3E}">
        <p14:creationId xmlns:p14="http://schemas.microsoft.com/office/powerpoint/2010/main" val="13401633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Segnaposto contenuto 2">
            <a:extLst>
              <a:ext uri="{FF2B5EF4-FFF2-40B4-BE49-F238E27FC236}">
                <a16:creationId xmlns:a16="http://schemas.microsoft.com/office/drawing/2014/main" id="{55761231-0C2B-4412-ADDC-7408E150E866}"/>
              </a:ext>
            </a:extLst>
          </p:cNvPr>
          <p:cNvPicPr>
            <a:picLocks noGrp="1" noChangeAspect="1"/>
          </p:cNvPicPr>
          <p:nvPr>
            <p:ph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52" t="51983" r="20502" b="39983"/>
          <a:stretch/>
        </p:blipFill>
        <p:spPr>
          <a:xfrm>
            <a:off x="2267744" y="3356992"/>
            <a:ext cx="4608512" cy="1224136"/>
          </a:xfrm>
        </p:spPr>
      </p:pic>
      <p:sp>
        <p:nvSpPr>
          <p:cNvPr id="3" name="CasellaDiTesto 1">
            <a:extLst>
              <a:ext uri="{FF2B5EF4-FFF2-40B4-BE49-F238E27FC236}">
                <a16:creationId xmlns:a16="http://schemas.microsoft.com/office/drawing/2014/main" id="{256CDCBC-6B98-45DB-8B27-544AA89C78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32370" y="188640"/>
            <a:ext cx="327929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it-IT" altLang="it-IT" dirty="0">
                <a:solidFill>
                  <a:srgbClr val="A50021"/>
                </a:solidFill>
              </a:rPr>
              <a:t>Virus e agenti </a:t>
            </a:r>
            <a:r>
              <a:rPr lang="it-IT" altLang="it-IT" dirty="0" err="1">
                <a:solidFill>
                  <a:srgbClr val="A50021"/>
                </a:solidFill>
              </a:rPr>
              <a:t>subvirali</a:t>
            </a:r>
            <a:endParaRPr lang="it-IT" altLang="it-IT" dirty="0">
              <a:solidFill>
                <a:srgbClr val="A50021"/>
              </a:solidFill>
            </a:endParaRPr>
          </a:p>
        </p:txBody>
      </p:sp>
      <p:pic>
        <p:nvPicPr>
          <p:cNvPr id="4" name="Segnaposto contenuto 2">
            <a:extLst>
              <a:ext uri="{FF2B5EF4-FFF2-40B4-BE49-F238E27FC236}">
                <a16:creationId xmlns:a16="http://schemas.microsoft.com/office/drawing/2014/main" id="{FDCBA87D-25B5-484F-93B8-F5EFD058AC1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53" t="90772" r="69898" b="1219"/>
          <a:stretch/>
        </p:blipFill>
        <p:spPr bwMode="auto">
          <a:xfrm>
            <a:off x="10838" y="5877272"/>
            <a:ext cx="1152129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D0266896-667C-42BF-B912-F8660A98FA60}"/>
              </a:ext>
            </a:extLst>
          </p:cNvPr>
          <p:cNvSpPr txBox="1"/>
          <p:nvPr/>
        </p:nvSpPr>
        <p:spPr>
          <a:xfrm>
            <a:off x="3727859" y="692696"/>
            <a:ext cx="16882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>
                <a:solidFill>
                  <a:schemeClr val="tx1"/>
                </a:solidFill>
              </a:rPr>
              <a:t>Replicazione virale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55F6409A-4463-488B-BB65-7BA22B6EB3E4}"/>
              </a:ext>
            </a:extLst>
          </p:cNvPr>
          <p:cNvSpPr txBox="1"/>
          <p:nvPr/>
        </p:nvSpPr>
        <p:spPr>
          <a:xfrm>
            <a:off x="83365" y="1196752"/>
            <a:ext cx="897727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800" dirty="0">
                <a:solidFill>
                  <a:schemeClr val="tx1"/>
                </a:solidFill>
              </a:rPr>
              <a:t>5) </a:t>
            </a:r>
            <a:r>
              <a:rPr lang="it-IT" sz="1800" b="1" dirty="0">
                <a:solidFill>
                  <a:schemeClr val="tx1"/>
                </a:solidFill>
              </a:rPr>
              <a:t>Rilascio</a:t>
            </a:r>
            <a:r>
              <a:rPr lang="it-IT" sz="1800" dirty="0">
                <a:solidFill>
                  <a:schemeClr val="tx1"/>
                </a:solidFill>
              </a:rPr>
              <a:t>. I </a:t>
            </a:r>
            <a:r>
              <a:rPr lang="it-IT" sz="1800" b="1" dirty="0">
                <a:solidFill>
                  <a:schemeClr val="tx1"/>
                </a:solidFill>
              </a:rPr>
              <a:t>virus</a:t>
            </a:r>
            <a:r>
              <a:rPr lang="it-IT" sz="1800" dirty="0">
                <a:solidFill>
                  <a:schemeClr val="tx1"/>
                </a:solidFill>
              </a:rPr>
              <a:t> vengono </a:t>
            </a:r>
            <a:r>
              <a:rPr lang="it-IT" sz="1800" b="1" dirty="0">
                <a:solidFill>
                  <a:schemeClr val="tx1"/>
                </a:solidFill>
              </a:rPr>
              <a:t>liberati all’esterno</a:t>
            </a:r>
            <a:r>
              <a:rPr lang="it-IT" sz="1800" dirty="0">
                <a:solidFill>
                  <a:schemeClr val="tx1"/>
                </a:solidFill>
              </a:rPr>
              <a:t>. </a:t>
            </a:r>
            <a:r>
              <a:rPr lang="it-IT" sz="1800" b="1" dirty="0">
                <a:solidFill>
                  <a:schemeClr val="tx1"/>
                </a:solidFill>
              </a:rPr>
              <a:t>Enzimi litici </a:t>
            </a:r>
            <a:r>
              <a:rPr lang="it-IT" sz="1800" dirty="0">
                <a:solidFill>
                  <a:schemeClr val="tx1"/>
                </a:solidFill>
              </a:rPr>
              <a:t>prodotti dal fago durante gli stadi tardivi della replicazione </a:t>
            </a:r>
            <a:r>
              <a:rPr lang="it-IT" sz="1800" b="1" dirty="0">
                <a:solidFill>
                  <a:schemeClr val="tx1"/>
                </a:solidFill>
              </a:rPr>
              <a:t>distruggono la membrana cellulare </a:t>
            </a:r>
            <a:r>
              <a:rPr lang="it-IT" sz="1800" dirty="0">
                <a:solidFill>
                  <a:schemeClr val="tx1"/>
                </a:solidFill>
              </a:rPr>
              <a:t>dell’ospite. </a:t>
            </a:r>
          </a:p>
          <a:p>
            <a:pPr algn="just"/>
            <a:endParaRPr lang="it-IT" sz="1800" dirty="0">
              <a:solidFill>
                <a:schemeClr val="tx1"/>
              </a:solidFill>
            </a:endParaRPr>
          </a:p>
          <a:p>
            <a:pPr algn="just"/>
            <a:r>
              <a:rPr lang="it-IT" sz="1800" dirty="0">
                <a:solidFill>
                  <a:schemeClr val="tx1"/>
                </a:solidFill>
              </a:rPr>
              <a:t>Nel caso di </a:t>
            </a:r>
            <a:r>
              <a:rPr lang="it-IT" sz="1800" b="1" dirty="0">
                <a:solidFill>
                  <a:schemeClr val="tx1"/>
                </a:solidFill>
              </a:rPr>
              <a:t>virus</a:t>
            </a:r>
            <a:r>
              <a:rPr lang="it-IT" sz="1800" dirty="0">
                <a:solidFill>
                  <a:schemeClr val="tx1"/>
                </a:solidFill>
              </a:rPr>
              <a:t> che infettano le cellule </a:t>
            </a:r>
            <a:r>
              <a:rPr lang="it-IT" sz="1800" b="1" dirty="0">
                <a:solidFill>
                  <a:schemeClr val="tx1"/>
                </a:solidFill>
              </a:rPr>
              <a:t>animali</a:t>
            </a:r>
            <a:r>
              <a:rPr lang="it-IT" sz="1800" dirty="0">
                <a:solidFill>
                  <a:schemeClr val="tx1"/>
                </a:solidFill>
              </a:rPr>
              <a:t>, il </a:t>
            </a:r>
            <a:r>
              <a:rPr lang="it-IT" sz="1800" b="1" dirty="0">
                <a:solidFill>
                  <a:schemeClr val="tx1"/>
                </a:solidFill>
              </a:rPr>
              <a:t>rilascio è più lento </a:t>
            </a:r>
            <a:r>
              <a:rPr lang="it-IT" sz="1800" dirty="0">
                <a:solidFill>
                  <a:schemeClr val="tx1"/>
                </a:solidFill>
              </a:rPr>
              <a:t>oppure avviene per </a:t>
            </a:r>
            <a:r>
              <a:rPr lang="it-IT" sz="1800" b="1" dirty="0">
                <a:solidFill>
                  <a:schemeClr val="tx1"/>
                </a:solidFill>
              </a:rPr>
              <a:t>gemmazione dalla membrana</a:t>
            </a:r>
            <a:r>
              <a:rPr lang="it-IT" sz="18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A7FED6E7-0A74-4C8B-9999-359219E36981}"/>
              </a:ext>
            </a:extLst>
          </p:cNvPr>
          <p:cNvSpPr txBox="1"/>
          <p:nvPr/>
        </p:nvSpPr>
        <p:spPr>
          <a:xfrm>
            <a:off x="83365" y="4941168"/>
            <a:ext cx="89772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800" dirty="0">
                <a:solidFill>
                  <a:schemeClr val="tx1"/>
                </a:solidFill>
              </a:rPr>
              <a:t>I </a:t>
            </a:r>
            <a:r>
              <a:rPr lang="it-IT" sz="1800" b="1" dirty="0">
                <a:solidFill>
                  <a:schemeClr val="tx1"/>
                </a:solidFill>
              </a:rPr>
              <a:t>batteri</a:t>
            </a:r>
            <a:r>
              <a:rPr lang="it-IT" sz="1800" dirty="0">
                <a:solidFill>
                  <a:schemeClr val="tx1"/>
                </a:solidFill>
              </a:rPr>
              <a:t> sono in grado di </a:t>
            </a:r>
            <a:r>
              <a:rPr lang="it-IT" sz="1800" b="1" dirty="0">
                <a:solidFill>
                  <a:schemeClr val="tx1"/>
                </a:solidFill>
              </a:rPr>
              <a:t>difendersi</a:t>
            </a:r>
            <a:r>
              <a:rPr lang="it-IT" sz="1800" dirty="0">
                <a:solidFill>
                  <a:schemeClr val="tx1"/>
                </a:solidFill>
              </a:rPr>
              <a:t> dai fagi grazie alla presenza di </a:t>
            </a:r>
            <a:r>
              <a:rPr lang="it-IT" sz="1800" b="1" i="1" dirty="0">
                <a:solidFill>
                  <a:schemeClr val="tx1"/>
                </a:solidFill>
              </a:rPr>
              <a:t>enzimi di restrizione</a:t>
            </a:r>
            <a:r>
              <a:rPr lang="it-IT" sz="1800" dirty="0">
                <a:solidFill>
                  <a:schemeClr val="tx1"/>
                </a:solidFill>
              </a:rPr>
              <a:t> che </a:t>
            </a:r>
            <a:r>
              <a:rPr lang="it-IT" sz="1800" b="1" dirty="0">
                <a:solidFill>
                  <a:schemeClr val="tx1"/>
                </a:solidFill>
              </a:rPr>
              <a:t>tagliano DNA estraneo </a:t>
            </a:r>
            <a:r>
              <a:rPr lang="it-IT" sz="1800" dirty="0">
                <a:solidFill>
                  <a:schemeClr val="tx1"/>
                </a:solidFill>
              </a:rPr>
              <a:t>a quello del batterio</a:t>
            </a:r>
          </a:p>
        </p:txBody>
      </p:sp>
    </p:spTree>
    <p:extLst>
      <p:ext uri="{BB962C8B-B14F-4D97-AF65-F5344CB8AC3E}">
        <p14:creationId xmlns:p14="http://schemas.microsoft.com/office/powerpoint/2010/main" val="16713622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1">
            <a:extLst>
              <a:ext uri="{FF2B5EF4-FFF2-40B4-BE49-F238E27FC236}">
                <a16:creationId xmlns:a16="http://schemas.microsoft.com/office/drawing/2014/main" id="{0494A3F8-35E3-487D-A885-43516E3644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32370" y="188640"/>
            <a:ext cx="327929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it-IT" altLang="it-IT" dirty="0">
                <a:solidFill>
                  <a:srgbClr val="A50021"/>
                </a:solidFill>
              </a:rPr>
              <a:t>Virus e agenti </a:t>
            </a:r>
            <a:r>
              <a:rPr lang="it-IT" altLang="it-IT" dirty="0" err="1">
                <a:solidFill>
                  <a:srgbClr val="A50021"/>
                </a:solidFill>
              </a:rPr>
              <a:t>subvirali</a:t>
            </a:r>
            <a:endParaRPr lang="it-IT" altLang="it-IT" dirty="0">
              <a:solidFill>
                <a:srgbClr val="A50021"/>
              </a:solidFill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1055EC07-07F5-4CB6-AC4E-D8FC0AA2C539}"/>
              </a:ext>
            </a:extLst>
          </p:cNvPr>
          <p:cNvSpPr txBox="1"/>
          <p:nvPr/>
        </p:nvSpPr>
        <p:spPr>
          <a:xfrm>
            <a:off x="107504" y="1491749"/>
            <a:ext cx="885698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800" dirty="0">
                <a:solidFill>
                  <a:schemeClr val="tx1"/>
                </a:solidFill>
              </a:rPr>
              <a:t>Lo studio dei virus iniziò nel </a:t>
            </a:r>
            <a:r>
              <a:rPr lang="it-IT" sz="1800" b="1" dirty="0">
                <a:solidFill>
                  <a:schemeClr val="tx1"/>
                </a:solidFill>
              </a:rPr>
              <a:t>XIX secolo </a:t>
            </a:r>
            <a:r>
              <a:rPr lang="it-IT" sz="1800" dirty="0">
                <a:solidFill>
                  <a:schemeClr val="tx1"/>
                </a:solidFill>
              </a:rPr>
              <a:t>quando i botanici indagarono le cause del </a:t>
            </a:r>
            <a:r>
              <a:rPr lang="it-IT" sz="1800" b="1" dirty="0">
                <a:solidFill>
                  <a:schemeClr val="tx1"/>
                </a:solidFill>
              </a:rPr>
              <a:t>mosaico del tabacco</a:t>
            </a:r>
            <a:r>
              <a:rPr lang="it-IT" sz="1800" dirty="0">
                <a:solidFill>
                  <a:schemeClr val="tx1"/>
                </a:solidFill>
              </a:rPr>
              <a:t>, una malattia con gravi ripercussioni economiche, e scoprirono che la malattia si </a:t>
            </a:r>
            <a:r>
              <a:rPr lang="it-IT" sz="1800" b="1" dirty="0">
                <a:solidFill>
                  <a:schemeClr val="tx1"/>
                </a:solidFill>
              </a:rPr>
              <a:t>trasmetteva</a:t>
            </a:r>
            <a:r>
              <a:rPr lang="it-IT" sz="1800" dirty="0">
                <a:solidFill>
                  <a:schemeClr val="tx1"/>
                </a:solidFill>
              </a:rPr>
              <a:t> semplicemente mettendo a </a:t>
            </a:r>
            <a:r>
              <a:rPr lang="it-IT" sz="1800" b="1" dirty="0">
                <a:solidFill>
                  <a:schemeClr val="tx1"/>
                </a:solidFill>
              </a:rPr>
              <a:t>contatto</a:t>
            </a:r>
            <a:r>
              <a:rPr lang="it-IT" sz="1800" dirty="0">
                <a:solidFill>
                  <a:schemeClr val="tx1"/>
                </a:solidFill>
              </a:rPr>
              <a:t> foglie sane con un estratto di </a:t>
            </a:r>
            <a:r>
              <a:rPr lang="it-IT" sz="1800" b="1" dirty="0">
                <a:solidFill>
                  <a:schemeClr val="tx1"/>
                </a:solidFill>
              </a:rPr>
              <a:t>foglie infette</a:t>
            </a:r>
            <a:r>
              <a:rPr lang="it-IT" sz="1800" dirty="0">
                <a:solidFill>
                  <a:schemeClr val="tx1"/>
                </a:solidFill>
              </a:rPr>
              <a:t>.</a:t>
            </a:r>
          </a:p>
          <a:p>
            <a:pPr algn="just"/>
            <a:endParaRPr lang="it-IT" sz="1800" dirty="0">
              <a:solidFill>
                <a:schemeClr val="tx1"/>
              </a:solidFill>
            </a:endParaRPr>
          </a:p>
          <a:p>
            <a:pPr algn="just"/>
            <a:r>
              <a:rPr lang="it-IT" sz="1800" dirty="0">
                <a:solidFill>
                  <a:schemeClr val="tx1"/>
                </a:solidFill>
              </a:rPr>
              <a:t>Nel </a:t>
            </a:r>
            <a:r>
              <a:rPr lang="it-IT" sz="1800" b="1" dirty="0">
                <a:solidFill>
                  <a:schemeClr val="tx1"/>
                </a:solidFill>
              </a:rPr>
              <a:t>1898 </a:t>
            </a:r>
            <a:r>
              <a:rPr lang="it-IT" sz="1800" b="1" dirty="0" err="1">
                <a:solidFill>
                  <a:schemeClr val="tx1"/>
                </a:solidFill>
              </a:rPr>
              <a:t>Beijerinck</a:t>
            </a:r>
            <a:r>
              <a:rPr lang="it-IT" sz="1800" b="1" dirty="0">
                <a:solidFill>
                  <a:schemeClr val="tx1"/>
                </a:solidFill>
              </a:rPr>
              <a:t> </a:t>
            </a:r>
            <a:r>
              <a:rPr lang="it-IT" sz="1800" dirty="0">
                <a:solidFill>
                  <a:schemeClr val="tx1"/>
                </a:solidFill>
              </a:rPr>
              <a:t>dimostrò che l’agente causante la malattia aveva molto in comune con degli esseri viventi, benché fossero molto </a:t>
            </a:r>
            <a:r>
              <a:rPr lang="it-IT" sz="1800" b="1" dirty="0">
                <a:solidFill>
                  <a:schemeClr val="tx1"/>
                </a:solidFill>
              </a:rPr>
              <a:t>più piccoli dei batteri </a:t>
            </a:r>
            <a:r>
              <a:rPr lang="it-IT" sz="1800" dirty="0">
                <a:solidFill>
                  <a:schemeClr val="tx1"/>
                </a:solidFill>
              </a:rPr>
              <a:t>fino ad allora conosciuti. Ipotizzo l’esistenza di </a:t>
            </a:r>
            <a:r>
              <a:rPr lang="it-IT" sz="1800" b="1" dirty="0">
                <a:solidFill>
                  <a:schemeClr val="tx1"/>
                </a:solidFill>
              </a:rPr>
              <a:t>piccoli agenti infettivi </a:t>
            </a:r>
            <a:r>
              <a:rPr lang="it-IT" sz="1800" dirty="0">
                <a:solidFill>
                  <a:schemeClr val="tx1"/>
                </a:solidFill>
              </a:rPr>
              <a:t>capaci di </a:t>
            </a:r>
            <a:r>
              <a:rPr lang="it-IT" sz="1800" b="1" dirty="0">
                <a:solidFill>
                  <a:schemeClr val="tx1"/>
                </a:solidFill>
              </a:rPr>
              <a:t>riprodursi solo all’interno di cellule viventi</a:t>
            </a:r>
            <a:r>
              <a:rPr lang="it-IT" sz="1800" dirty="0">
                <a:solidFill>
                  <a:schemeClr val="tx1"/>
                </a:solidFill>
              </a:rPr>
              <a:t>, e coniò il termine </a:t>
            </a:r>
            <a:r>
              <a:rPr lang="it-IT" sz="1800" b="1" i="1" dirty="0">
                <a:solidFill>
                  <a:schemeClr val="tx1"/>
                </a:solidFill>
              </a:rPr>
              <a:t>virus</a:t>
            </a:r>
            <a:r>
              <a:rPr lang="it-IT" sz="1800" dirty="0">
                <a:solidFill>
                  <a:schemeClr val="tx1"/>
                </a:solidFill>
              </a:rPr>
              <a:t> (veleno in latino).</a:t>
            </a:r>
          </a:p>
          <a:p>
            <a:pPr algn="just"/>
            <a:endParaRPr lang="it-IT" sz="1800" dirty="0">
              <a:solidFill>
                <a:schemeClr val="tx1"/>
              </a:solidFill>
            </a:endParaRPr>
          </a:p>
          <a:p>
            <a:pPr algn="just"/>
            <a:r>
              <a:rPr lang="it-IT" sz="1800" dirty="0">
                <a:solidFill>
                  <a:schemeClr val="tx1"/>
                </a:solidFill>
              </a:rPr>
              <a:t>Si poté osservare i virus per la prima volta solo negli anni ‘30 grazie all’uso del microscopio elettronico.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A8C66AE3-F9B6-49EA-A69E-91F0BB7801E0}"/>
              </a:ext>
            </a:extLst>
          </p:cNvPr>
          <p:cNvSpPr txBox="1"/>
          <p:nvPr/>
        </p:nvSpPr>
        <p:spPr>
          <a:xfrm>
            <a:off x="3885754" y="692696"/>
            <a:ext cx="13724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>
                <a:solidFill>
                  <a:schemeClr val="tx1"/>
                </a:solidFill>
              </a:rPr>
              <a:t>Un po' di storia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Segnaposto contenuto 2">
            <a:extLst>
              <a:ext uri="{FF2B5EF4-FFF2-40B4-BE49-F238E27FC236}">
                <a16:creationId xmlns:a16="http://schemas.microsoft.com/office/drawing/2014/main" id="{93F2FE9A-8276-42E2-ADAB-3D9A5CA51518}"/>
              </a:ext>
            </a:extLst>
          </p:cNvPr>
          <p:cNvPicPr>
            <a:picLocks noGrp="1" noChangeAspect="1"/>
          </p:cNvPicPr>
          <p:nvPr>
            <p:ph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45" t="14567" r="9061" b="29367"/>
          <a:stretch/>
        </p:blipFill>
        <p:spPr>
          <a:xfrm>
            <a:off x="6084168" y="1628800"/>
            <a:ext cx="2952328" cy="3999928"/>
          </a:xfrm>
        </p:spPr>
      </p:pic>
      <p:sp>
        <p:nvSpPr>
          <p:cNvPr id="3" name="CasellaDiTesto 1">
            <a:extLst>
              <a:ext uri="{FF2B5EF4-FFF2-40B4-BE49-F238E27FC236}">
                <a16:creationId xmlns:a16="http://schemas.microsoft.com/office/drawing/2014/main" id="{B76E4032-FB93-4E2B-8453-69D74B392D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32370" y="188640"/>
            <a:ext cx="327929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it-IT" altLang="it-IT" dirty="0">
                <a:solidFill>
                  <a:srgbClr val="A50021"/>
                </a:solidFill>
              </a:rPr>
              <a:t>Virus e agenti </a:t>
            </a:r>
            <a:r>
              <a:rPr lang="it-IT" altLang="it-IT" dirty="0" err="1">
                <a:solidFill>
                  <a:srgbClr val="A50021"/>
                </a:solidFill>
              </a:rPr>
              <a:t>subvirali</a:t>
            </a:r>
            <a:endParaRPr lang="it-IT" altLang="it-IT" dirty="0">
              <a:solidFill>
                <a:srgbClr val="A50021"/>
              </a:solidFill>
            </a:endParaRPr>
          </a:p>
        </p:txBody>
      </p:sp>
      <p:pic>
        <p:nvPicPr>
          <p:cNvPr id="4" name="Segnaposto contenuto 2">
            <a:extLst>
              <a:ext uri="{FF2B5EF4-FFF2-40B4-BE49-F238E27FC236}">
                <a16:creationId xmlns:a16="http://schemas.microsoft.com/office/drawing/2014/main" id="{05C55941-BA84-40A0-92AA-AE9CFCEF945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53" t="90772" r="69898" b="1219"/>
          <a:stretch/>
        </p:blipFill>
        <p:spPr bwMode="auto">
          <a:xfrm>
            <a:off x="10838" y="5877272"/>
            <a:ext cx="1152129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330B8C51-8ECA-4756-BABB-6999E57D1838}"/>
              </a:ext>
            </a:extLst>
          </p:cNvPr>
          <p:cNvSpPr txBox="1"/>
          <p:nvPr/>
        </p:nvSpPr>
        <p:spPr>
          <a:xfrm>
            <a:off x="3727859" y="692696"/>
            <a:ext cx="16882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>
                <a:solidFill>
                  <a:schemeClr val="tx1"/>
                </a:solidFill>
              </a:rPr>
              <a:t>Replicazione virale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B89D4389-7928-4828-9064-44FB5FFD9825}"/>
              </a:ext>
            </a:extLst>
          </p:cNvPr>
          <p:cNvSpPr txBox="1"/>
          <p:nvPr/>
        </p:nvSpPr>
        <p:spPr>
          <a:xfrm>
            <a:off x="83365" y="1196752"/>
            <a:ext cx="6000803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800" dirty="0">
                <a:solidFill>
                  <a:schemeClr val="tx1"/>
                </a:solidFill>
              </a:rPr>
              <a:t>Alcuni </a:t>
            </a:r>
            <a:r>
              <a:rPr lang="it-IT" sz="1800" b="1" dirty="0">
                <a:solidFill>
                  <a:schemeClr val="tx1"/>
                </a:solidFill>
              </a:rPr>
              <a:t>virus</a:t>
            </a:r>
            <a:r>
              <a:rPr lang="it-IT" sz="1800" dirty="0">
                <a:solidFill>
                  <a:schemeClr val="tx1"/>
                </a:solidFill>
              </a:rPr>
              <a:t>, definiti </a:t>
            </a:r>
            <a:r>
              <a:rPr lang="it-IT" sz="1800" b="1" i="1" dirty="0">
                <a:solidFill>
                  <a:schemeClr val="tx1"/>
                </a:solidFill>
              </a:rPr>
              <a:t>temperati</a:t>
            </a:r>
            <a:r>
              <a:rPr lang="it-IT" sz="1800" dirty="0">
                <a:solidFill>
                  <a:schemeClr val="tx1"/>
                </a:solidFill>
              </a:rPr>
              <a:t>, non sempre distruggono il loro ospite,  ma alternano tra cicli litici e </a:t>
            </a:r>
            <a:r>
              <a:rPr lang="it-IT" sz="1800" b="1" dirty="0">
                <a:solidFill>
                  <a:schemeClr val="tx1"/>
                </a:solidFill>
              </a:rPr>
              <a:t>cicli lisogenici</a:t>
            </a:r>
            <a:r>
              <a:rPr lang="it-IT" sz="1800" dirty="0">
                <a:solidFill>
                  <a:schemeClr val="tx1"/>
                </a:solidFill>
              </a:rPr>
              <a:t>.</a:t>
            </a:r>
          </a:p>
          <a:p>
            <a:pPr algn="just"/>
            <a:endParaRPr lang="it-IT" sz="1800" dirty="0">
              <a:solidFill>
                <a:schemeClr val="tx1"/>
              </a:solidFill>
            </a:endParaRPr>
          </a:p>
          <a:p>
            <a:pPr algn="just"/>
            <a:r>
              <a:rPr lang="it-IT" sz="1800" dirty="0">
                <a:solidFill>
                  <a:schemeClr val="tx1"/>
                </a:solidFill>
              </a:rPr>
              <a:t>In un ciclo lisogenico il </a:t>
            </a:r>
            <a:r>
              <a:rPr lang="it-IT" sz="1800" b="1" dirty="0">
                <a:solidFill>
                  <a:schemeClr val="tx1"/>
                </a:solidFill>
              </a:rPr>
              <a:t>genoma virale</a:t>
            </a:r>
            <a:r>
              <a:rPr lang="it-IT" sz="1800" dirty="0">
                <a:solidFill>
                  <a:schemeClr val="tx1"/>
                </a:solidFill>
              </a:rPr>
              <a:t>, dopo la penetrazione, si </a:t>
            </a:r>
            <a:r>
              <a:rPr lang="it-IT" sz="1800" b="1" dirty="0">
                <a:solidFill>
                  <a:schemeClr val="tx1"/>
                </a:solidFill>
              </a:rPr>
              <a:t>integra con quello della cellula ospite </a:t>
            </a:r>
            <a:r>
              <a:rPr lang="it-IT" sz="1800" dirty="0">
                <a:solidFill>
                  <a:schemeClr val="tx1"/>
                </a:solidFill>
              </a:rPr>
              <a:t>creando un </a:t>
            </a:r>
            <a:r>
              <a:rPr lang="it-IT" sz="1800" b="1" dirty="0" err="1">
                <a:solidFill>
                  <a:schemeClr val="tx1"/>
                </a:solidFill>
              </a:rPr>
              <a:t>provirus</a:t>
            </a:r>
            <a:r>
              <a:rPr lang="it-IT" sz="1800" dirty="0">
                <a:solidFill>
                  <a:schemeClr val="tx1"/>
                </a:solidFill>
              </a:rPr>
              <a:t>.</a:t>
            </a:r>
          </a:p>
          <a:p>
            <a:pPr algn="just"/>
            <a:endParaRPr lang="it-IT" sz="1800" dirty="0">
              <a:solidFill>
                <a:schemeClr val="tx1"/>
              </a:solidFill>
            </a:endParaRPr>
          </a:p>
          <a:p>
            <a:pPr algn="just"/>
            <a:r>
              <a:rPr lang="it-IT" sz="1800" dirty="0">
                <a:solidFill>
                  <a:schemeClr val="tx1"/>
                </a:solidFill>
              </a:rPr>
              <a:t>Quando la </a:t>
            </a:r>
            <a:r>
              <a:rPr lang="it-IT" sz="1800" b="1" dirty="0">
                <a:solidFill>
                  <a:schemeClr val="tx1"/>
                </a:solidFill>
              </a:rPr>
              <a:t>cellula si replica</a:t>
            </a:r>
            <a:r>
              <a:rPr lang="it-IT" sz="1800" dirty="0">
                <a:solidFill>
                  <a:schemeClr val="tx1"/>
                </a:solidFill>
              </a:rPr>
              <a:t>, </a:t>
            </a:r>
            <a:r>
              <a:rPr lang="it-IT" sz="1800" b="1" dirty="0">
                <a:solidFill>
                  <a:schemeClr val="tx1"/>
                </a:solidFill>
              </a:rPr>
              <a:t>altrettanto</a:t>
            </a:r>
            <a:r>
              <a:rPr lang="it-IT" sz="1800" dirty="0">
                <a:solidFill>
                  <a:schemeClr val="tx1"/>
                </a:solidFill>
              </a:rPr>
              <a:t> succede al </a:t>
            </a:r>
            <a:r>
              <a:rPr lang="it-IT" sz="1800" b="1" dirty="0" err="1">
                <a:solidFill>
                  <a:schemeClr val="tx1"/>
                </a:solidFill>
              </a:rPr>
              <a:t>provirus</a:t>
            </a:r>
            <a:r>
              <a:rPr lang="it-IT" sz="1800" b="1" dirty="0">
                <a:solidFill>
                  <a:schemeClr val="tx1"/>
                </a:solidFill>
              </a:rPr>
              <a:t>.</a:t>
            </a:r>
            <a:r>
              <a:rPr lang="it-IT" sz="1800" dirty="0">
                <a:solidFill>
                  <a:schemeClr val="tx1"/>
                </a:solidFill>
              </a:rPr>
              <a:t> </a:t>
            </a:r>
          </a:p>
          <a:p>
            <a:pPr algn="just"/>
            <a:endParaRPr lang="it-IT" sz="1800" dirty="0">
              <a:solidFill>
                <a:schemeClr val="tx1"/>
              </a:solidFill>
            </a:endParaRPr>
          </a:p>
          <a:p>
            <a:pPr algn="just"/>
            <a:r>
              <a:rPr lang="it-IT" sz="1800" dirty="0">
                <a:solidFill>
                  <a:schemeClr val="tx1"/>
                </a:solidFill>
              </a:rPr>
              <a:t>In particolari condizioni, i geni codificanti il virus possono essere repressi indefinitamente, in altre il virus può trasformarsi da temperato a virulento, con distruzione dell’ospite.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Segnaposto contenuto 2">
            <a:extLst>
              <a:ext uri="{FF2B5EF4-FFF2-40B4-BE49-F238E27FC236}">
                <a16:creationId xmlns:a16="http://schemas.microsoft.com/office/drawing/2014/main" id="{93F2FE9A-8276-42E2-ADAB-3D9A5CA51518}"/>
              </a:ext>
            </a:extLst>
          </p:cNvPr>
          <p:cNvPicPr>
            <a:picLocks noGrp="1" noChangeAspect="1"/>
          </p:cNvPicPr>
          <p:nvPr>
            <p:ph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45" t="14567" r="9061" b="29367"/>
          <a:stretch/>
        </p:blipFill>
        <p:spPr>
          <a:xfrm>
            <a:off x="6084168" y="1628800"/>
            <a:ext cx="2952328" cy="3999928"/>
          </a:xfrm>
        </p:spPr>
      </p:pic>
      <p:sp>
        <p:nvSpPr>
          <p:cNvPr id="3" name="CasellaDiTesto 1">
            <a:extLst>
              <a:ext uri="{FF2B5EF4-FFF2-40B4-BE49-F238E27FC236}">
                <a16:creationId xmlns:a16="http://schemas.microsoft.com/office/drawing/2014/main" id="{B76E4032-FB93-4E2B-8453-69D74B392D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32370" y="188640"/>
            <a:ext cx="327929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it-IT" altLang="it-IT" dirty="0">
                <a:solidFill>
                  <a:srgbClr val="A50021"/>
                </a:solidFill>
              </a:rPr>
              <a:t>Virus e agenti </a:t>
            </a:r>
            <a:r>
              <a:rPr lang="it-IT" altLang="it-IT" dirty="0" err="1">
                <a:solidFill>
                  <a:srgbClr val="A50021"/>
                </a:solidFill>
              </a:rPr>
              <a:t>subvirali</a:t>
            </a:r>
            <a:endParaRPr lang="it-IT" altLang="it-IT" dirty="0">
              <a:solidFill>
                <a:srgbClr val="A50021"/>
              </a:solidFill>
            </a:endParaRPr>
          </a:p>
        </p:txBody>
      </p:sp>
      <p:pic>
        <p:nvPicPr>
          <p:cNvPr id="4" name="Segnaposto contenuto 2">
            <a:extLst>
              <a:ext uri="{FF2B5EF4-FFF2-40B4-BE49-F238E27FC236}">
                <a16:creationId xmlns:a16="http://schemas.microsoft.com/office/drawing/2014/main" id="{05C55941-BA84-40A0-92AA-AE9CFCEF945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53" t="90772" r="69898" b="1219"/>
          <a:stretch/>
        </p:blipFill>
        <p:spPr bwMode="auto">
          <a:xfrm>
            <a:off x="10838" y="5877272"/>
            <a:ext cx="1152129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330B8C51-8ECA-4756-BABB-6999E57D1838}"/>
              </a:ext>
            </a:extLst>
          </p:cNvPr>
          <p:cNvSpPr txBox="1"/>
          <p:nvPr/>
        </p:nvSpPr>
        <p:spPr>
          <a:xfrm>
            <a:off x="3727859" y="692696"/>
            <a:ext cx="16882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>
                <a:solidFill>
                  <a:schemeClr val="tx1"/>
                </a:solidFill>
              </a:rPr>
              <a:t>Replicazione virale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B89D4389-7928-4828-9064-44FB5FFD9825}"/>
              </a:ext>
            </a:extLst>
          </p:cNvPr>
          <p:cNvSpPr txBox="1"/>
          <p:nvPr/>
        </p:nvSpPr>
        <p:spPr>
          <a:xfrm>
            <a:off x="83365" y="1380832"/>
            <a:ext cx="6000803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800" dirty="0">
                <a:solidFill>
                  <a:schemeClr val="tx1"/>
                </a:solidFill>
              </a:rPr>
              <a:t>Questa trasformazione è detta </a:t>
            </a:r>
            <a:r>
              <a:rPr lang="it-IT" sz="1800" b="1" dirty="0">
                <a:solidFill>
                  <a:schemeClr val="tx1"/>
                </a:solidFill>
              </a:rPr>
              <a:t>conversione lisogenica</a:t>
            </a:r>
            <a:r>
              <a:rPr lang="it-IT" sz="1800" dirty="0">
                <a:solidFill>
                  <a:schemeClr val="tx1"/>
                </a:solidFill>
              </a:rPr>
              <a:t> ed è presente in virus che causano diverse patologie umane.</a:t>
            </a:r>
          </a:p>
          <a:p>
            <a:pPr algn="just"/>
            <a:endParaRPr lang="it-IT" sz="1800" dirty="0">
              <a:solidFill>
                <a:schemeClr val="tx1"/>
              </a:solidFill>
            </a:endParaRPr>
          </a:p>
          <a:p>
            <a:pPr algn="just"/>
            <a:r>
              <a:rPr lang="it-IT" sz="1800" dirty="0">
                <a:solidFill>
                  <a:schemeClr val="tx1"/>
                </a:solidFill>
              </a:rPr>
              <a:t>Un aspetto interessante è che i </a:t>
            </a:r>
            <a:r>
              <a:rPr lang="it-IT" sz="1800" b="1" dirty="0">
                <a:solidFill>
                  <a:schemeClr val="tx1"/>
                </a:solidFill>
              </a:rPr>
              <a:t>batteri</a:t>
            </a:r>
            <a:r>
              <a:rPr lang="it-IT" sz="1800" dirty="0">
                <a:solidFill>
                  <a:schemeClr val="tx1"/>
                </a:solidFill>
              </a:rPr>
              <a:t> contenenti </a:t>
            </a:r>
            <a:r>
              <a:rPr lang="it-IT" sz="1800" b="1" dirty="0">
                <a:solidFill>
                  <a:schemeClr val="tx1"/>
                </a:solidFill>
              </a:rPr>
              <a:t>profagi</a:t>
            </a:r>
            <a:r>
              <a:rPr lang="it-IT" sz="1800" dirty="0">
                <a:solidFill>
                  <a:schemeClr val="tx1"/>
                </a:solidFill>
              </a:rPr>
              <a:t> presentano </a:t>
            </a:r>
            <a:r>
              <a:rPr lang="it-IT" sz="1800" b="1" dirty="0">
                <a:solidFill>
                  <a:schemeClr val="tx1"/>
                </a:solidFill>
              </a:rPr>
              <a:t>particolari caratteristiche</a:t>
            </a:r>
            <a:r>
              <a:rPr lang="it-IT" sz="1800" dirty="0">
                <a:solidFill>
                  <a:schemeClr val="tx1"/>
                </a:solidFill>
              </a:rPr>
              <a:t>.</a:t>
            </a:r>
          </a:p>
          <a:p>
            <a:pPr algn="just"/>
            <a:endParaRPr lang="it-IT" sz="1800" dirty="0">
              <a:solidFill>
                <a:schemeClr val="tx1"/>
              </a:solidFill>
            </a:endParaRPr>
          </a:p>
          <a:p>
            <a:pPr algn="just"/>
            <a:r>
              <a:rPr lang="it-IT" sz="1800" dirty="0">
                <a:solidFill>
                  <a:schemeClr val="tx1"/>
                </a:solidFill>
              </a:rPr>
              <a:t>Ad esempio il batterio che causa la </a:t>
            </a:r>
            <a:r>
              <a:rPr lang="it-IT" sz="1800" b="1" dirty="0">
                <a:solidFill>
                  <a:schemeClr val="tx1"/>
                </a:solidFill>
              </a:rPr>
              <a:t>difterite</a:t>
            </a:r>
            <a:r>
              <a:rPr lang="it-IT" sz="1800" dirty="0">
                <a:solidFill>
                  <a:schemeClr val="tx1"/>
                </a:solidFill>
              </a:rPr>
              <a:t> (</a:t>
            </a:r>
            <a:r>
              <a:rPr lang="it-IT" sz="1800" i="1" dirty="0">
                <a:solidFill>
                  <a:schemeClr val="tx1"/>
                </a:solidFill>
              </a:rPr>
              <a:t>C. </a:t>
            </a:r>
            <a:r>
              <a:rPr lang="it-IT" sz="1800" i="1" dirty="0" err="1">
                <a:solidFill>
                  <a:schemeClr val="tx1"/>
                </a:solidFill>
              </a:rPr>
              <a:t>diphtheriae</a:t>
            </a:r>
            <a:r>
              <a:rPr lang="it-IT" sz="1800" dirty="0">
                <a:solidFill>
                  <a:schemeClr val="tx1"/>
                </a:solidFill>
              </a:rPr>
              <a:t>) esiste in </a:t>
            </a:r>
            <a:r>
              <a:rPr lang="it-IT" sz="1800" b="1" dirty="0">
                <a:solidFill>
                  <a:schemeClr val="tx1"/>
                </a:solidFill>
              </a:rPr>
              <a:t>due ceppi</a:t>
            </a:r>
            <a:r>
              <a:rPr lang="it-IT" sz="1800" dirty="0">
                <a:solidFill>
                  <a:schemeClr val="tx1"/>
                </a:solidFill>
              </a:rPr>
              <a:t>, uno tossico ed uno no. </a:t>
            </a:r>
          </a:p>
          <a:p>
            <a:pPr algn="just"/>
            <a:r>
              <a:rPr lang="it-IT" sz="1800" dirty="0">
                <a:solidFill>
                  <a:schemeClr val="tx1"/>
                </a:solidFill>
              </a:rPr>
              <a:t>La differenza è che il </a:t>
            </a:r>
            <a:r>
              <a:rPr lang="it-IT" sz="1800" b="1" dirty="0">
                <a:solidFill>
                  <a:schemeClr val="tx1"/>
                </a:solidFill>
              </a:rPr>
              <a:t>ceppo tossico </a:t>
            </a:r>
            <a:r>
              <a:rPr lang="it-IT" sz="1800" dirty="0">
                <a:solidFill>
                  <a:schemeClr val="tx1"/>
                </a:solidFill>
              </a:rPr>
              <a:t>contiene uno </a:t>
            </a:r>
            <a:r>
              <a:rPr lang="it-IT" sz="1800" b="1" dirty="0">
                <a:solidFill>
                  <a:schemeClr val="tx1"/>
                </a:solidFill>
              </a:rPr>
              <a:t>specifico fago temperato</a:t>
            </a:r>
            <a:r>
              <a:rPr lang="it-IT" sz="1800" dirty="0">
                <a:solidFill>
                  <a:schemeClr val="tx1"/>
                </a:solidFill>
              </a:rPr>
              <a:t>, e la tossina prodotta dal batterio è codificata in questo DNA.</a:t>
            </a:r>
          </a:p>
          <a:p>
            <a:pPr algn="just"/>
            <a:endParaRPr lang="it-IT" sz="1800" b="1" dirty="0">
              <a:solidFill>
                <a:schemeClr val="tx1"/>
              </a:solidFill>
            </a:endParaRPr>
          </a:p>
          <a:p>
            <a:pPr algn="just"/>
            <a:r>
              <a:rPr lang="it-IT" sz="1800" dirty="0">
                <a:solidFill>
                  <a:schemeClr val="tx1"/>
                </a:solidFill>
              </a:rPr>
              <a:t>Un caso </a:t>
            </a:r>
            <a:r>
              <a:rPr lang="it-IT" sz="1800" b="1" dirty="0">
                <a:solidFill>
                  <a:schemeClr val="tx1"/>
                </a:solidFill>
              </a:rPr>
              <a:t>analogo</a:t>
            </a:r>
            <a:r>
              <a:rPr lang="it-IT" sz="1800" dirty="0">
                <a:solidFill>
                  <a:schemeClr val="tx1"/>
                </a:solidFill>
              </a:rPr>
              <a:t> è quello del batterio che causa il </a:t>
            </a:r>
            <a:r>
              <a:rPr lang="it-IT" sz="1800" b="1" dirty="0">
                <a:solidFill>
                  <a:schemeClr val="tx1"/>
                </a:solidFill>
              </a:rPr>
              <a:t>botulismo</a:t>
            </a:r>
            <a:r>
              <a:rPr lang="it-IT" sz="1800" dirty="0">
                <a:solidFill>
                  <a:schemeClr val="tx1"/>
                </a:solidFill>
              </a:rPr>
              <a:t> (</a:t>
            </a:r>
            <a:r>
              <a:rPr lang="it-IT" sz="1800" i="1" dirty="0">
                <a:solidFill>
                  <a:schemeClr val="tx1"/>
                </a:solidFill>
              </a:rPr>
              <a:t>C. </a:t>
            </a:r>
            <a:r>
              <a:rPr lang="it-IT" sz="1800" i="1" dirty="0" err="1">
                <a:solidFill>
                  <a:schemeClr val="tx1"/>
                </a:solidFill>
              </a:rPr>
              <a:t>botulinum</a:t>
            </a:r>
            <a:r>
              <a:rPr lang="it-IT" sz="1800" dirty="0">
                <a:solidFill>
                  <a:schemeClr val="tx1"/>
                </a:solidFill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8164767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Segnaposto contenuto 2">
            <a:extLst>
              <a:ext uri="{FF2B5EF4-FFF2-40B4-BE49-F238E27FC236}">
                <a16:creationId xmlns:a16="http://schemas.microsoft.com/office/drawing/2014/main" id="{D16D2575-069A-4F78-A08F-9CEDEBB3A20C}"/>
              </a:ext>
            </a:extLst>
          </p:cNvPr>
          <p:cNvPicPr>
            <a:picLocks noGrp="1" noChangeAspect="1"/>
          </p:cNvPicPr>
          <p:nvPr>
            <p:ph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1" t="3889" r="5715" b="28032"/>
          <a:stretch/>
        </p:blipFill>
        <p:spPr>
          <a:xfrm>
            <a:off x="5603312" y="3501008"/>
            <a:ext cx="3508625" cy="2520280"/>
          </a:xfrm>
        </p:spPr>
      </p:pic>
      <p:sp>
        <p:nvSpPr>
          <p:cNvPr id="3" name="CasellaDiTesto 1">
            <a:extLst>
              <a:ext uri="{FF2B5EF4-FFF2-40B4-BE49-F238E27FC236}">
                <a16:creationId xmlns:a16="http://schemas.microsoft.com/office/drawing/2014/main" id="{8ECD3EAA-BAD3-4C00-A1DA-A976813B99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32370" y="188640"/>
            <a:ext cx="327929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it-IT" altLang="it-IT" dirty="0">
                <a:solidFill>
                  <a:srgbClr val="A50021"/>
                </a:solidFill>
              </a:rPr>
              <a:t>Virus e agenti </a:t>
            </a:r>
            <a:r>
              <a:rPr lang="it-IT" altLang="it-IT" dirty="0" err="1">
                <a:solidFill>
                  <a:srgbClr val="A50021"/>
                </a:solidFill>
              </a:rPr>
              <a:t>subvirali</a:t>
            </a:r>
            <a:endParaRPr lang="it-IT" altLang="it-IT" dirty="0">
              <a:solidFill>
                <a:srgbClr val="A50021"/>
              </a:solidFill>
            </a:endParaRPr>
          </a:p>
        </p:txBody>
      </p:sp>
      <p:pic>
        <p:nvPicPr>
          <p:cNvPr id="4" name="Segnaposto contenuto 2">
            <a:extLst>
              <a:ext uri="{FF2B5EF4-FFF2-40B4-BE49-F238E27FC236}">
                <a16:creationId xmlns:a16="http://schemas.microsoft.com/office/drawing/2014/main" id="{CC8C3DD1-DDB7-488C-A7FC-BFBD999241C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53" t="90772" r="69898" b="1219"/>
          <a:stretch/>
        </p:blipFill>
        <p:spPr bwMode="auto">
          <a:xfrm>
            <a:off x="10838" y="5877272"/>
            <a:ext cx="1152129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67EAF6B8-7EAB-49D2-ACDE-AC08C81B0965}"/>
              </a:ext>
            </a:extLst>
          </p:cNvPr>
          <p:cNvSpPr txBox="1"/>
          <p:nvPr/>
        </p:nvSpPr>
        <p:spPr>
          <a:xfrm>
            <a:off x="3957088" y="692696"/>
            <a:ext cx="12298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>
                <a:solidFill>
                  <a:schemeClr val="tx1"/>
                </a:solidFill>
              </a:rPr>
              <a:t>Malattie virali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EF2797C3-81FB-4FC4-B989-00A9B9B4CE8F}"/>
              </a:ext>
            </a:extLst>
          </p:cNvPr>
          <p:cNvSpPr txBox="1"/>
          <p:nvPr/>
        </p:nvSpPr>
        <p:spPr>
          <a:xfrm>
            <a:off x="83365" y="1314634"/>
            <a:ext cx="897727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800" dirty="0">
                <a:solidFill>
                  <a:schemeClr val="tx1"/>
                </a:solidFill>
              </a:rPr>
              <a:t>Benché i virus siano stati definiti "una cattiva notizia avvolta in una proteina" da Peter </a:t>
            </a:r>
            <a:r>
              <a:rPr lang="it-IT" sz="1800" dirty="0" err="1">
                <a:solidFill>
                  <a:schemeClr val="tx1"/>
                </a:solidFill>
              </a:rPr>
              <a:t>Medawan</a:t>
            </a:r>
            <a:r>
              <a:rPr lang="it-IT" sz="1800" dirty="0">
                <a:solidFill>
                  <a:schemeClr val="tx1"/>
                </a:solidFill>
              </a:rPr>
              <a:t> (Nobel per la fisiologia e medicina nel 1960), oggigiorno sappiamo che la maggior parte dei virus non sono patogeni.</a:t>
            </a:r>
          </a:p>
          <a:p>
            <a:pPr algn="just"/>
            <a:endParaRPr lang="it-IT" sz="1800" dirty="0">
              <a:solidFill>
                <a:schemeClr val="tx1"/>
              </a:solidFill>
            </a:endParaRPr>
          </a:p>
          <a:p>
            <a:pPr algn="just"/>
            <a:r>
              <a:rPr lang="it-IT" sz="1800" dirty="0">
                <a:solidFill>
                  <a:schemeClr val="tx1"/>
                </a:solidFill>
              </a:rPr>
              <a:t>Tanto per dare un esempio, circa l’8% del DNA umano deriva da retrovirus, e codifica proteine essenziali per la nostra sopravvivenza.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Segnaposto contenuto 2">
            <a:extLst>
              <a:ext uri="{FF2B5EF4-FFF2-40B4-BE49-F238E27FC236}">
                <a16:creationId xmlns:a16="http://schemas.microsoft.com/office/drawing/2014/main" id="{D16D2575-069A-4F78-A08F-9CEDEBB3A20C}"/>
              </a:ext>
            </a:extLst>
          </p:cNvPr>
          <p:cNvPicPr>
            <a:picLocks noGrp="1" noChangeAspect="1"/>
          </p:cNvPicPr>
          <p:nvPr>
            <p:ph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1" t="3889" r="5715" b="28032"/>
          <a:stretch/>
        </p:blipFill>
        <p:spPr>
          <a:xfrm>
            <a:off x="5603312" y="3501008"/>
            <a:ext cx="3508625" cy="2520280"/>
          </a:xfrm>
        </p:spPr>
      </p:pic>
      <p:sp>
        <p:nvSpPr>
          <p:cNvPr id="3" name="CasellaDiTesto 1">
            <a:extLst>
              <a:ext uri="{FF2B5EF4-FFF2-40B4-BE49-F238E27FC236}">
                <a16:creationId xmlns:a16="http://schemas.microsoft.com/office/drawing/2014/main" id="{8ECD3EAA-BAD3-4C00-A1DA-A976813B99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32370" y="188640"/>
            <a:ext cx="327929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it-IT" altLang="it-IT" dirty="0">
                <a:solidFill>
                  <a:srgbClr val="A50021"/>
                </a:solidFill>
              </a:rPr>
              <a:t>Virus e agenti </a:t>
            </a:r>
            <a:r>
              <a:rPr lang="it-IT" altLang="it-IT" dirty="0" err="1">
                <a:solidFill>
                  <a:srgbClr val="A50021"/>
                </a:solidFill>
              </a:rPr>
              <a:t>subvirali</a:t>
            </a:r>
            <a:endParaRPr lang="it-IT" altLang="it-IT" dirty="0">
              <a:solidFill>
                <a:srgbClr val="A50021"/>
              </a:solidFill>
            </a:endParaRPr>
          </a:p>
        </p:txBody>
      </p:sp>
      <p:pic>
        <p:nvPicPr>
          <p:cNvPr id="4" name="Segnaposto contenuto 2">
            <a:extLst>
              <a:ext uri="{FF2B5EF4-FFF2-40B4-BE49-F238E27FC236}">
                <a16:creationId xmlns:a16="http://schemas.microsoft.com/office/drawing/2014/main" id="{CC8C3DD1-DDB7-488C-A7FC-BFBD999241C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53" t="90772" r="69898" b="1219"/>
          <a:stretch/>
        </p:blipFill>
        <p:spPr bwMode="auto">
          <a:xfrm>
            <a:off x="10838" y="5877272"/>
            <a:ext cx="1152129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67EAF6B8-7EAB-49D2-ACDE-AC08C81B0965}"/>
              </a:ext>
            </a:extLst>
          </p:cNvPr>
          <p:cNvSpPr txBox="1"/>
          <p:nvPr/>
        </p:nvSpPr>
        <p:spPr>
          <a:xfrm>
            <a:off x="3623664" y="692696"/>
            <a:ext cx="18966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>
                <a:solidFill>
                  <a:schemeClr val="tx1"/>
                </a:solidFill>
              </a:rPr>
              <a:t>Malattie virali vegetali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EF2797C3-81FB-4FC4-B989-00A9B9B4CE8F}"/>
              </a:ext>
            </a:extLst>
          </p:cNvPr>
          <p:cNvSpPr txBox="1"/>
          <p:nvPr/>
        </p:nvSpPr>
        <p:spPr>
          <a:xfrm>
            <a:off x="83365" y="1314634"/>
            <a:ext cx="897727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800" dirty="0">
                <a:solidFill>
                  <a:schemeClr val="tx1"/>
                </a:solidFill>
              </a:rPr>
              <a:t>Allo stesso tempo, i virus sono la causa di gravi danni all’agricoltura, con danni stimati in 40 miliardi di euro l’anno a livello mondiale. </a:t>
            </a:r>
          </a:p>
          <a:p>
            <a:pPr algn="just"/>
            <a:endParaRPr lang="it-IT" sz="1800" dirty="0">
              <a:solidFill>
                <a:schemeClr val="tx1"/>
              </a:solidFill>
            </a:endParaRPr>
          </a:p>
          <a:p>
            <a:pPr algn="just"/>
            <a:r>
              <a:rPr lang="it-IT" sz="1800" dirty="0">
                <a:solidFill>
                  <a:schemeClr val="tx1"/>
                </a:solidFill>
              </a:rPr>
              <a:t>In genere le </a:t>
            </a:r>
            <a:r>
              <a:rPr lang="it-IT" sz="1800" b="1" dirty="0">
                <a:solidFill>
                  <a:schemeClr val="tx1"/>
                </a:solidFill>
              </a:rPr>
              <a:t>infezioni virali non uccidono le piante</a:t>
            </a:r>
            <a:r>
              <a:rPr lang="it-IT" sz="1800" dirty="0">
                <a:solidFill>
                  <a:schemeClr val="tx1"/>
                </a:solidFill>
              </a:rPr>
              <a:t>, ma portano ad una </a:t>
            </a:r>
            <a:r>
              <a:rPr lang="it-IT" sz="1800" b="1" dirty="0">
                <a:solidFill>
                  <a:schemeClr val="tx1"/>
                </a:solidFill>
              </a:rPr>
              <a:t>riduzione delle dimensioni</a:t>
            </a:r>
            <a:r>
              <a:rPr lang="it-IT" sz="1800" dirty="0">
                <a:solidFill>
                  <a:schemeClr val="tx1"/>
                </a:solidFill>
              </a:rPr>
              <a:t> e alla comparsa di punteggiature, venature e screziature su foglie, fiori e frutti.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8F4701D3-DF6C-493B-AA2B-99409A934251}"/>
              </a:ext>
            </a:extLst>
          </p:cNvPr>
          <p:cNvSpPr txBox="1"/>
          <p:nvPr/>
        </p:nvSpPr>
        <p:spPr>
          <a:xfrm>
            <a:off x="83365" y="3236783"/>
            <a:ext cx="52807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800" dirty="0">
                <a:solidFill>
                  <a:schemeClr val="tx1"/>
                </a:solidFill>
              </a:rPr>
              <a:t>Questi virus </a:t>
            </a:r>
            <a:r>
              <a:rPr lang="it-IT" sz="1800" b="1" dirty="0">
                <a:solidFill>
                  <a:schemeClr val="tx1"/>
                </a:solidFill>
              </a:rPr>
              <a:t>non presentano involucro proteico</a:t>
            </a:r>
            <a:r>
              <a:rPr lang="it-IT" sz="1800" dirty="0">
                <a:solidFill>
                  <a:schemeClr val="tx1"/>
                </a:solidFill>
              </a:rPr>
              <a:t>, sono costituiti da </a:t>
            </a:r>
            <a:r>
              <a:rPr lang="it-IT" sz="1800" b="1" dirty="0" err="1">
                <a:solidFill>
                  <a:schemeClr val="tx1"/>
                </a:solidFill>
              </a:rPr>
              <a:t>ssRNA</a:t>
            </a:r>
            <a:r>
              <a:rPr lang="it-IT" sz="1800" dirty="0">
                <a:solidFill>
                  <a:schemeClr val="tx1"/>
                </a:solidFill>
              </a:rPr>
              <a:t> e hanno come </a:t>
            </a:r>
            <a:r>
              <a:rPr lang="it-IT" sz="1800" b="1" dirty="0">
                <a:solidFill>
                  <a:schemeClr val="tx1"/>
                </a:solidFill>
              </a:rPr>
              <a:t>vettore principale gli insetti </a:t>
            </a:r>
            <a:r>
              <a:rPr lang="it-IT" sz="1800" dirty="0">
                <a:solidFill>
                  <a:schemeClr val="tx1"/>
                </a:solidFill>
              </a:rPr>
              <a:t>(possibile evoluzione per adattamento interspecie?).</a:t>
            </a:r>
          </a:p>
        </p:txBody>
      </p:sp>
    </p:spTree>
    <p:extLst>
      <p:ext uri="{BB962C8B-B14F-4D97-AF65-F5344CB8AC3E}">
        <p14:creationId xmlns:p14="http://schemas.microsoft.com/office/powerpoint/2010/main" val="4951198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Segnaposto contenuto 2">
            <a:extLst>
              <a:ext uri="{FF2B5EF4-FFF2-40B4-BE49-F238E27FC236}">
                <a16:creationId xmlns:a16="http://schemas.microsoft.com/office/drawing/2014/main" id="{D16D2575-069A-4F78-A08F-9CEDEBB3A20C}"/>
              </a:ext>
            </a:extLst>
          </p:cNvPr>
          <p:cNvPicPr>
            <a:picLocks noGrp="1" noChangeAspect="1"/>
          </p:cNvPicPr>
          <p:nvPr>
            <p:ph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1" t="3889" r="5715" b="28032"/>
          <a:stretch/>
        </p:blipFill>
        <p:spPr>
          <a:xfrm>
            <a:off x="5603312" y="3501008"/>
            <a:ext cx="3508625" cy="2520280"/>
          </a:xfrm>
        </p:spPr>
      </p:pic>
      <p:sp>
        <p:nvSpPr>
          <p:cNvPr id="3" name="CasellaDiTesto 1">
            <a:extLst>
              <a:ext uri="{FF2B5EF4-FFF2-40B4-BE49-F238E27FC236}">
                <a16:creationId xmlns:a16="http://schemas.microsoft.com/office/drawing/2014/main" id="{8ECD3EAA-BAD3-4C00-A1DA-A976813B99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32370" y="188640"/>
            <a:ext cx="327929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it-IT" altLang="it-IT" dirty="0">
                <a:solidFill>
                  <a:srgbClr val="A50021"/>
                </a:solidFill>
              </a:rPr>
              <a:t>Virus e agenti </a:t>
            </a:r>
            <a:r>
              <a:rPr lang="it-IT" altLang="it-IT" dirty="0" err="1">
                <a:solidFill>
                  <a:srgbClr val="A50021"/>
                </a:solidFill>
              </a:rPr>
              <a:t>subvirali</a:t>
            </a:r>
            <a:endParaRPr lang="it-IT" altLang="it-IT" dirty="0">
              <a:solidFill>
                <a:srgbClr val="A50021"/>
              </a:solidFill>
            </a:endParaRPr>
          </a:p>
        </p:txBody>
      </p:sp>
      <p:pic>
        <p:nvPicPr>
          <p:cNvPr id="4" name="Segnaposto contenuto 2">
            <a:extLst>
              <a:ext uri="{FF2B5EF4-FFF2-40B4-BE49-F238E27FC236}">
                <a16:creationId xmlns:a16="http://schemas.microsoft.com/office/drawing/2014/main" id="{CC8C3DD1-DDB7-488C-A7FC-BFBD999241C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53" t="90772" r="69898" b="1219"/>
          <a:stretch/>
        </p:blipFill>
        <p:spPr bwMode="auto">
          <a:xfrm>
            <a:off x="10838" y="5877272"/>
            <a:ext cx="1152129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EF2797C3-81FB-4FC4-B989-00A9B9B4CE8F}"/>
              </a:ext>
            </a:extLst>
          </p:cNvPr>
          <p:cNvSpPr txBox="1"/>
          <p:nvPr/>
        </p:nvSpPr>
        <p:spPr>
          <a:xfrm>
            <a:off x="83365" y="1314634"/>
            <a:ext cx="897727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800" dirty="0">
                <a:solidFill>
                  <a:schemeClr val="tx1"/>
                </a:solidFill>
              </a:rPr>
              <a:t>Data l’esistenza della </a:t>
            </a:r>
            <a:r>
              <a:rPr lang="it-IT" sz="1800" b="1" dirty="0">
                <a:solidFill>
                  <a:schemeClr val="tx1"/>
                </a:solidFill>
              </a:rPr>
              <a:t>parete cellulare</a:t>
            </a:r>
            <a:r>
              <a:rPr lang="it-IT" sz="1800" dirty="0">
                <a:solidFill>
                  <a:schemeClr val="tx1"/>
                </a:solidFill>
              </a:rPr>
              <a:t>, </a:t>
            </a:r>
            <a:r>
              <a:rPr lang="it-IT" sz="1800" b="1" dirty="0">
                <a:solidFill>
                  <a:schemeClr val="tx1"/>
                </a:solidFill>
              </a:rPr>
              <a:t>l’infezione</a:t>
            </a:r>
            <a:r>
              <a:rPr lang="it-IT" sz="1800" dirty="0">
                <a:solidFill>
                  <a:schemeClr val="tx1"/>
                </a:solidFill>
              </a:rPr>
              <a:t> può avvenire solo se questa viene </a:t>
            </a:r>
            <a:r>
              <a:rPr lang="it-IT" sz="1800" b="1" dirty="0">
                <a:solidFill>
                  <a:schemeClr val="tx1"/>
                </a:solidFill>
              </a:rPr>
              <a:t>danneggiata</a:t>
            </a:r>
            <a:r>
              <a:rPr lang="it-IT" sz="1800" dirty="0">
                <a:solidFill>
                  <a:schemeClr val="tx1"/>
                </a:solidFill>
              </a:rPr>
              <a:t>, </a:t>
            </a:r>
            <a:r>
              <a:rPr lang="it-IT" sz="1800" b="1" dirty="0">
                <a:solidFill>
                  <a:schemeClr val="tx1"/>
                </a:solidFill>
              </a:rPr>
              <a:t>altrimenti</a:t>
            </a:r>
            <a:r>
              <a:rPr lang="it-IT" sz="1800" dirty="0">
                <a:solidFill>
                  <a:schemeClr val="tx1"/>
                </a:solidFill>
              </a:rPr>
              <a:t> altri veicoli sono </a:t>
            </a:r>
            <a:r>
              <a:rPr lang="it-IT" sz="1800" b="1" dirty="0">
                <a:solidFill>
                  <a:schemeClr val="tx1"/>
                </a:solidFill>
              </a:rPr>
              <a:t>la linfa di piante infette, semi e pollini infetti</a:t>
            </a:r>
            <a:r>
              <a:rPr lang="it-IT" sz="1800" dirty="0">
                <a:solidFill>
                  <a:schemeClr val="tx1"/>
                </a:solidFill>
              </a:rPr>
              <a:t>. </a:t>
            </a:r>
          </a:p>
          <a:p>
            <a:pPr algn="just"/>
            <a:r>
              <a:rPr lang="it-IT" sz="1800" dirty="0">
                <a:solidFill>
                  <a:schemeClr val="tx1"/>
                </a:solidFill>
              </a:rPr>
              <a:t>Una volta avvenuta l’infezione, il virus può </a:t>
            </a:r>
            <a:r>
              <a:rPr lang="it-IT" sz="1800" b="1" dirty="0">
                <a:solidFill>
                  <a:schemeClr val="tx1"/>
                </a:solidFill>
              </a:rPr>
              <a:t>propagarsi</a:t>
            </a:r>
            <a:r>
              <a:rPr lang="it-IT" sz="1800" dirty="0">
                <a:solidFill>
                  <a:schemeClr val="tx1"/>
                </a:solidFill>
              </a:rPr>
              <a:t> tramite i </a:t>
            </a:r>
            <a:r>
              <a:rPr lang="it-IT" sz="1800" b="1" dirty="0" err="1">
                <a:solidFill>
                  <a:schemeClr val="tx1"/>
                </a:solidFill>
              </a:rPr>
              <a:t>plasmodermi</a:t>
            </a:r>
            <a:r>
              <a:rPr lang="it-IT" sz="1800" dirty="0">
                <a:solidFill>
                  <a:schemeClr val="tx1"/>
                </a:solidFill>
              </a:rPr>
              <a:t> (ve li ricordate?).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8F4701D3-DF6C-493B-AA2B-99409A934251}"/>
              </a:ext>
            </a:extLst>
          </p:cNvPr>
          <p:cNvSpPr txBox="1"/>
          <p:nvPr/>
        </p:nvSpPr>
        <p:spPr>
          <a:xfrm>
            <a:off x="83365" y="2996952"/>
            <a:ext cx="52807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800" dirty="0">
                <a:solidFill>
                  <a:schemeClr val="tx1"/>
                </a:solidFill>
              </a:rPr>
              <a:t>Le piante si difendono dalle infezioni </a:t>
            </a:r>
            <a:r>
              <a:rPr lang="it-IT" sz="1800" b="1" dirty="0">
                <a:solidFill>
                  <a:schemeClr val="tx1"/>
                </a:solidFill>
              </a:rPr>
              <a:t>riducendo</a:t>
            </a:r>
            <a:r>
              <a:rPr lang="it-IT" sz="1800" dirty="0">
                <a:solidFill>
                  <a:schemeClr val="tx1"/>
                </a:solidFill>
              </a:rPr>
              <a:t> </a:t>
            </a:r>
            <a:r>
              <a:rPr lang="it-IT" sz="1800" b="1" dirty="0">
                <a:solidFill>
                  <a:schemeClr val="tx1"/>
                </a:solidFill>
              </a:rPr>
              <a:t>l’accesso ai </a:t>
            </a:r>
            <a:r>
              <a:rPr lang="it-IT" sz="1800" b="1" dirty="0" err="1">
                <a:solidFill>
                  <a:schemeClr val="tx1"/>
                </a:solidFill>
              </a:rPr>
              <a:t>plasmodermi</a:t>
            </a:r>
            <a:r>
              <a:rPr lang="it-IT" sz="1800" b="1" dirty="0">
                <a:solidFill>
                  <a:schemeClr val="tx1"/>
                </a:solidFill>
              </a:rPr>
              <a:t> </a:t>
            </a:r>
            <a:r>
              <a:rPr lang="it-IT" sz="1800" dirty="0">
                <a:solidFill>
                  <a:schemeClr val="tx1"/>
                </a:solidFill>
              </a:rPr>
              <a:t>danneggiati, </a:t>
            </a:r>
            <a:r>
              <a:rPr lang="it-IT" sz="1800" b="1" dirty="0">
                <a:solidFill>
                  <a:schemeClr val="tx1"/>
                </a:solidFill>
              </a:rPr>
              <a:t>proteggendo le zone lesionate </a:t>
            </a:r>
            <a:r>
              <a:rPr lang="it-IT" sz="1800" dirty="0">
                <a:solidFill>
                  <a:schemeClr val="tx1"/>
                </a:solidFill>
              </a:rPr>
              <a:t>con un callo e utilizzando RNA interferenti (</a:t>
            </a:r>
            <a:r>
              <a:rPr lang="it-IT" sz="1800" dirty="0" err="1">
                <a:solidFill>
                  <a:schemeClr val="tx1"/>
                </a:solidFill>
              </a:rPr>
              <a:t>siRNA</a:t>
            </a:r>
            <a:r>
              <a:rPr lang="it-IT" sz="1800" dirty="0">
                <a:solidFill>
                  <a:schemeClr val="tx1"/>
                </a:solidFill>
              </a:rPr>
              <a:t>) che </a:t>
            </a:r>
            <a:r>
              <a:rPr lang="it-IT" sz="1800" b="1" dirty="0">
                <a:solidFill>
                  <a:schemeClr val="tx1"/>
                </a:solidFill>
              </a:rPr>
              <a:t>silenziano l’RNA virale</a:t>
            </a:r>
            <a:r>
              <a:rPr lang="it-IT" sz="1800" dirty="0">
                <a:solidFill>
                  <a:schemeClr val="tx1"/>
                </a:solidFill>
              </a:rPr>
              <a:t>.</a:t>
            </a:r>
          </a:p>
          <a:p>
            <a:pPr algn="just"/>
            <a:endParaRPr lang="it-IT" sz="1800" dirty="0">
              <a:solidFill>
                <a:schemeClr val="tx1"/>
              </a:solidFill>
            </a:endParaRPr>
          </a:p>
          <a:p>
            <a:pPr algn="just"/>
            <a:r>
              <a:rPr lang="it-IT" sz="1800" dirty="0">
                <a:solidFill>
                  <a:schemeClr val="tx1"/>
                </a:solidFill>
              </a:rPr>
              <a:t>Noi non conosciamo rimedi per queste malattie, quindi si opta per bruciare le piante infette.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51113CFE-8520-4C91-B79B-32988E02D5EC}"/>
              </a:ext>
            </a:extLst>
          </p:cNvPr>
          <p:cNvSpPr txBox="1"/>
          <p:nvPr/>
        </p:nvSpPr>
        <p:spPr>
          <a:xfrm>
            <a:off x="3623664" y="692696"/>
            <a:ext cx="18966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>
                <a:solidFill>
                  <a:schemeClr val="tx1"/>
                </a:solidFill>
              </a:rPr>
              <a:t>Malattie virali vegetali</a:t>
            </a:r>
          </a:p>
        </p:txBody>
      </p:sp>
    </p:spTree>
    <p:extLst>
      <p:ext uri="{BB962C8B-B14F-4D97-AF65-F5344CB8AC3E}">
        <p14:creationId xmlns:p14="http://schemas.microsoft.com/office/powerpoint/2010/main" val="19932717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1">
            <a:extLst>
              <a:ext uri="{FF2B5EF4-FFF2-40B4-BE49-F238E27FC236}">
                <a16:creationId xmlns:a16="http://schemas.microsoft.com/office/drawing/2014/main" id="{8ECD3EAA-BAD3-4C00-A1DA-A976813B99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32370" y="188640"/>
            <a:ext cx="327929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it-IT" altLang="it-IT" dirty="0">
                <a:solidFill>
                  <a:srgbClr val="A50021"/>
                </a:solidFill>
              </a:rPr>
              <a:t>Virus e agenti </a:t>
            </a:r>
            <a:r>
              <a:rPr lang="it-IT" altLang="it-IT" dirty="0" err="1">
                <a:solidFill>
                  <a:srgbClr val="A50021"/>
                </a:solidFill>
              </a:rPr>
              <a:t>subvirali</a:t>
            </a:r>
            <a:endParaRPr lang="it-IT" altLang="it-IT" dirty="0">
              <a:solidFill>
                <a:srgbClr val="A50021"/>
              </a:solidFill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EF2797C3-81FB-4FC4-B989-00A9B9B4CE8F}"/>
              </a:ext>
            </a:extLst>
          </p:cNvPr>
          <p:cNvSpPr txBox="1"/>
          <p:nvPr/>
        </p:nvSpPr>
        <p:spPr>
          <a:xfrm>
            <a:off x="83365" y="1425550"/>
            <a:ext cx="897727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800" dirty="0">
                <a:solidFill>
                  <a:schemeClr val="tx1"/>
                </a:solidFill>
              </a:rPr>
              <a:t>Centinaia di virus colpiscono gli animali, compreso l’uomo, e sono responsabili di </a:t>
            </a:r>
            <a:r>
              <a:rPr lang="it-IT" sz="1800" b="1" dirty="0">
                <a:solidFill>
                  <a:schemeClr val="tx1"/>
                </a:solidFill>
              </a:rPr>
              <a:t>numerose patologie </a:t>
            </a:r>
            <a:r>
              <a:rPr lang="it-IT" sz="1800" dirty="0">
                <a:solidFill>
                  <a:schemeClr val="tx1"/>
                </a:solidFill>
              </a:rPr>
              <a:t>come il colera nei maiali, afta epizootica, cimurro nel cane, aviaria ed anche alcune forme tumorali (leucemia felina e cancro alla cervice).</a:t>
            </a:r>
          </a:p>
          <a:p>
            <a:pPr algn="just"/>
            <a:endParaRPr lang="it-IT" sz="1800" dirty="0">
              <a:solidFill>
                <a:schemeClr val="tx1"/>
              </a:solidFill>
            </a:endParaRPr>
          </a:p>
          <a:p>
            <a:pPr algn="just"/>
            <a:r>
              <a:rPr lang="it-IT" sz="1800" dirty="0">
                <a:solidFill>
                  <a:schemeClr val="tx1"/>
                </a:solidFill>
              </a:rPr>
              <a:t>Tipiche dell’uomo sono </a:t>
            </a:r>
            <a:r>
              <a:rPr lang="it-IT" sz="1800" b="1" dirty="0">
                <a:solidFill>
                  <a:schemeClr val="tx1"/>
                </a:solidFill>
              </a:rPr>
              <a:t>varicella</a:t>
            </a:r>
            <a:r>
              <a:rPr lang="it-IT" sz="1800" dirty="0">
                <a:solidFill>
                  <a:schemeClr val="tx1"/>
                </a:solidFill>
              </a:rPr>
              <a:t>, </a:t>
            </a:r>
            <a:r>
              <a:rPr lang="it-IT" sz="1800" b="1" dirty="0">
                <a:solidFill>
                  <a:schemeClr val="tx1"/>
                </a:solidFill>
              </a:rPr>
              <a:t>herpes</a:t>
            </a:r>
            <a:r>
              <a:rPr lang="it-IT" sz="1800" dirty="0">
                <a:solidFill>
                  <a:schemeClr val="tx1"/>
                </a:solidFill>
              </a:rPr>
              <a:t> simplex, </a:t>
            </a:r>
            <a:r>
              <a:rPr lang="it-IT" sz="1800" b="1" dirty="0">
                <a:solidFill>
                  <a:schemeClr val="tx1"/>
                </a:solidFill>
              </a:rPr>
              <a:t>parotite</a:t>
            </a:r>
            <a:r>
              <a:rPr lang="it-IT" sz="1800" dirty="0">
                <a:solidFill>
                  <a:schemeClr val="tx1"/>
                </a:solidFill>
              </a:rPr>
              <a:t>, </a:t>
            </a:r>
            <a:r>
              <a:rPr lang="it-IT" sz="1800" b="1" dirty="0">
                <a:solidFill>
                  <a:schemeClr val="tx1"/>
                </a:solidFill>
              </a:rPr>
              <a:t>rosolia</a:t>
            </a:r>
            <a:r>
              <a:rPr lang="it-IT" sz="1800" dirty="0">
                <a:solidFill>
                  <a:schemeClr val="tx1"/>
                </a:solidFill>
              </a:rPr>
              <a:t>, </a:t>
            </a:r>
            <a:r>
              <a:rPr lang="it-IT" sz="1800" b="1" dirty="0">
                <a:solidFill>
                  <a:schemeClr val="tx1"/>
                </a:solidFill>
              </a:rPr>
              <a:t>morbillo</a:t>
            </a:r>
            <a:r>
              <a:rPr lang="it-IT" sz="1800" dirty="0">
                <a:solidFill>
                  <a:schemeClr val="tx1"/>
                </a:solidFill>
              </a:rPr>
              <a:t>, </a:t>
            </a:r>
            <a:r>
              <a:rPr lang="it-IT" sz="1800" b="1" dirty="0">
                <a:solidFill>
                  <a:schemeClr val="tx1"/>
                </a:solidFill>
              </a:rPr>
              <a:t>rabbia</a:t>
            </a:r>
            <a:r>
              <a:rPr lang="it-IT" sz="1800" dirty="0">
                <a:solidFill>
                  <a:schemeClr val="tx1"/>
                </a:solidFill>
              </a:rPr>
              <a:t>, </a:t>
            </a:r>
            <a:r>
              <a:rPr lang="it-IT" sz="1800" b="1" dirty="0">
                <a:solidFill>
                  <a:schemeClr val="tx1"/>
                </a:solidFill>
              </a:rPr>
              <a:t>verruche</a:t>
            </a:r>
            <a:r>
              <a:rPr lang="it-IT" sz="1800" dirty="0">
                <a:solidFill>
                  <a:schemeClr val="tx1"/>
                </a:solidFill>
              </a:rPr>
              <a:t>, </a:t>
            </a:r>
            <a:r>
              <a:rPr lang="it-IT" sz="1800" b="1" dirty="0">
                <a:solidFill>
                  <a:schemeClr val="tx1"/>
                </a:solidFill>
              </a:rPr>
              <a:t>mononucleosi infettiva</a:t>
            </a:r>
            <a:r>
              <a:rPr lang="it-IT" sz="1800" dirty="0">
                <a:solidFill>
                  <a:schemeClr val="tx1"/>
                </a:solidFill>
              </a:rPr>
              <a:t>, </a:t>
            </a:r>
            <a:r>
              <a:rPr lang="it-IT" sz="1800" b="1" dirty="0">
                <a:solidFill>
                  <a:schemeClr val="tx1"/>
                </a:solidFill>
              </a:rPr>
              <a:t>influenza</a:t>
            </a:r>
            <a:r>
              <a:rPr lang="it-IT" sz="1800" dirty="0">
                <a:solidFill>
                  <a:schemeClr val="tx1"/>
                </a:solidFill>
              </a:rPr>
              <a:t>, </a:t>
            </a:r>
            <a:r>
              <a:rPr lang="it-IT" sz="1800" b="1" dirty="0">
                <a:solidFill>
                  <a:schemeClr val="tx1"/>
                </a:solidFill>
              </a:rPr>
              <a:t>epatiti</a:t>
            </a:r>
            <a:r>
              <a:rPr lang="it-IT" sz="1800" dirty="0">
                <a:solidFill>
                  <a:schemeClr val="tx1"/>
                </a:solidFill>
              </a:rPr>
              <a:t> virali, </a:t>
            </a:r>
            <a:r>
              <a:rPr lang="it-IT" sz="1800" b="1" dirty="0">
                <a:solidFill>
                  <a:schemeClr val="tx1"/>
                </a:solidFill>
              </a:rPr>
              <a:t>ebola</a:t>
            </a:r>
            <a:r>
              <a:rPr lang="it-IT" sz="1800" dirty="0">
                <a:solidFill>
                  <a:schemeClr val="tx1"/>
                </a:solidFill>
              </a:rPr>
              <a:t>, </a:t>
            </a:r>
            <a:r>
              <a:rPr lang="it-IT" sz="1800" b="1" dirty="0">
                <a:solidFill>
                  <a:schemeClr val="tx1"/>
                </a:solidFill>
              </a:rPr>
              <a:t>AIDS</a:t>
            </a:r>
            <a:r>
              <a:rPr lang="it-IT" sz="1800" dirty="0">
                <a:solidFill>
                  <a:schemeClr val="tx1"/>
                </a:solidFill>
              </a:rPr>
              <a:t>, </a:t>
            </a:r>
            <a:r>
              <a:rPr lang="it-IT" sz="1800" b="1" dirty="0">
                <a:solidFill>
                  <a:schemeClr val="tx1"/>
                </a:solidFill>
              </a:rPr>
              <a:t>covid</a:t>
            </a:r>
            <a:r>
              <a:rPr lang="it-IT" sz="1800" dirty="0">
                <a:solidFill>
                  <a:schemeClr val="tx1"/>
                </a:solidFill>
              </a:rPr>
              <a:t> e molte altre…..</a:t>
            </a:r>
          </a:p>
          <a:p>
            <a:pPr algn="just"/>
            <a:endParaRPr lang="it-IT" sz="1800" dirty="0">
              <a:solidFill>
                <a:schemeClr val="tx1"/>
              </a:solidFill>
            </a:endParaRPr>
          </a:p>
          <a:p>
            <a:pPr algn="just"/>
            <a:r>
              <a:rPr lang="it-IT" sz="1800" dirty="0">
                <a:solidFill>
                  <a:schemeClr val="tx1"/>
                </a:solidFill>
              </a:rPr>
              <a:t>Sono un attualissimo e vastissimo campo di studio grazie anche all’estrema varietà di cicli vitali e strutture che presentano questi virus. Un altro aspetto che complica la questione è la possibilità di potersi trasmettere tra specie differenti e diventare patogeni per l’uomo.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51113CFE-8520-4C91-B79B-32988E02D5EC}"/>
              </a:ext>
            </a:extLst>
          </p:cNvPr>
          <p:cNvSpPr txBox="1"/>
          <p:nvPr/>
        </p:nvSpPr>
        <p:spPr>
          <a:xfrm>
            <a:off x="3648510" y="692696"/>
            <a:ext cx="18469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>
                <a:solidFill>
                  <a:schemeClr val="tx1"/>
                </a:solidFill>
              </a:rPr>
              <a:t>Malattie virali animali</a:t>
            </a:r>
          </a:p>
        </p:txBody>
      </p:sp>
    </p:spTree>
    <p:extLst>
      <p:ext uri="{BB962C8B-B14F-4D97-AF65-F5344CB8AC3E}">
        <p14:creationId xmlns:p14="http://schemas.microsoft.com/office/powerpoint/2010/main" val="21015384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Segnaposto contenuto 2">
            <a:extLst>
              <a:ext uri="{FF2B5EF4-FFF2-40B4-BE49-F238E27FC236}">
                <a16:creationId xmlns:a16="http://schemas.microsoft.com/office/drawing/2014/main" id="{067CE036-4100-407A-936A-FFA4BC456CB5}"/>
              </a:ext>
            </a:extLst>
          </p:cNvPr>
          <p:cNvPicPr>
            <a:picLocks noGrp="1" noChangeAspect="1"/>
          </p:cNvPicPr>
          <p:nvPr>
            <p:ph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52" r="5763" b="17353"/>
          <a:stretch/>
        </p:blipFill>
        <p:spPr>
          <a:xfrm>
            <a:off x="5148064" y="821371"/>
            <a:ext cx="3943886" cy="5220825"/>
          </a:xfrm>
        </p:spPr>
      </p:pic>
      <p:sp>
        <p:nvSpPr>
          <p:cNvPr id="3" name="CasellaDiTesto 1">
            <a:extLst>
              <a:ext uri="{FF2B5EF4-FFF2-40B4-BE49-F238E27FC236}">
                <a16:creationId xmlns:a16="http://schemas.microsoft.com/office/drawing/2014/main" id="{E320E0EB-1F3D-43EB-99D7-BF55008418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32370" y="188640"/>
            <a:ext cx="327929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it-IT" altLang="it-IT" dirty="0">
                <a:solidFill>
                  <a:srgbClr val="A50021"/>
                </a:solidFill>
              </a:rPr>
              <a:t>Virus e agenti </a:t>
            </a:r>
            <a:r>
              <a:rPr lang="it-IT" altLang="it-IT" dirty="0" err="1">
                <a:solidFill>
                  <a:srgbClr val="A50021"/>
                </a:solidFill>
              </a:rPr>
              <a:t>subvirali</a:t>
            </a:r>
            <a:endParaRPr lang="it-IT" altLang="it-IT" dirty="0">
              <a:solidFill>
                <a:srgbClr val="A50021"/>
              </a:solidFill>
            </a:endParaRPr>
          </a:p>
        </p:txBody>
      </p:sp>
      <p:pic>
        <p:nvPicPr>
          <p:cNvPr id="4" name="Segnaposto contenuto 2">
            <a:extLst>
              <a:ext uri="{FF2B5EF4-FFF2-40B4-BE49-F238E27FC236}">
                <a16:creationId xmlns:a16="http://schemas.microsoft.com/office/drawing/2014/main" id="{821EDAD5-F17A-4C13-B070-523B1DC935D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53" t="90772" r="69898" b="1219"/>
          <a:stretch/>
        </p:blipFill>
        <p:spPr bwMode="auto">
          <a:xfrm>
            <a:off x="10838" y="5877272"/>
            <a:ext cx="1152129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63387046-A1B0-47B2-A0F5-5738F5E33419}"/>
              </a:ext>
            </a:extLst>
          </p:cNvPr>
          <p:cNvSpPr txBox="1"/>
          <p:nvPr/>
        </p:nvSpPr>
        <p:spPr>
          <a:xfrm>
            <a:off x="3648510" y="692696"/>
            <a:ext cx="18469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>
                <a:solidFill>
                  <a:schemeClr val="tx1"/>
                </a:solidFill>
              </a:rPr>
              <a:t>Malattie virali animali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1D09CA3E-4258-434C-AA99-97B2D7D5623B}"/>
              </a:ext>
            </a:extLst>
          </p:cNvPr>
          <p:cNvSpPr txBox="1"/>
          <p:nvPr/>
        </p:nvSpPr>
        <p:spPr>
          <a:xfrm>
            <a:off x="52050" y="1213010"/>
            <a:ext cx="528072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800" dirty="0">
                <a:solidFill>
                  <a:schemeClr val="tx1"/>
                </a:solidFill>
              </a:rPr>
              <a:t>Nel caso del virus dell’influenza, H1N1, è stato osservato un meccanismo col quale si possono generare nuovi ceppi virali in breve tempo:</a:t>
            </a:r>
          </a:p>
          <a:p>
            <a:pPr algn="just"/>
            <a:endParaRPr lang="it-IT" sz="1800" dirty="0">
              <a:solidFill>
                <a:schemeClr val="tx1"/>
              </a:solidFill>
            </a:endParaRPr>
          </a:p>
          <a:p>
            <a:pPr marL="342900" indent="-342900" algn="just">
              <a:buAutoNum type="arabicParenR"/>
            </a:pPr>
            <a:r>
              <a:rPr lang="it-IT" sz="1800" b="1" dirty="0">
                <a:solidFill>
                  <a:schemeClr val="tx1"/>
                </a:solidFill>
              </a:rPr>
              <a:t>Esistono diversi ceppi virali</a:t>
            </a:r>
            <a:r>
              <a:rPr lang="it-IT" sz="1800" dirty="0">
                <a:solidFill>
                  <a:schemeClr val="tx1"/>
                </a:solidFill>
              </a:rPr>
              <a:t>, alcuni in grado di </a:t>
            </a:r>
            <a:r>
              <a:rPr lang="it-IT" sz="1800" b="1" dirty="0">
                <a:solidFill>
                  <a:schemeClr val="tx1"/>
                </a:solidFill>
              </a:rPr>
              <a:t>infettare l’uomo</a:t>
            </a:r>
            <a:r>
              <a:rPr lang="it-IT" sz="1800" dirty="0">
                <a:solidFill>
                  <a:schemeClr val="tx1"/>
                </a:solidFill>
              </a:rPr>
              <a:t>, altri invece in grado di </a:t>
            </a:r>
            <a:r>
              <a:rPr lang="it-IT" sz="1800" b="1" dirty="0">
                <a:solidFill>
                  <a:schemeClr val="tx1"/>
                </a:solidFill>
              </a:rPr>
              <a:t>trasmettersi</a:t>
            </a:r>
            <a:r>
              <a:rPr lang="it-IT" sz="1800" dirty="0">
                <a:solidFill>
                  <a:schemeClr val="tx1"/>
                </a:solidFill>
              </a:rPr>
              <a:t> da persona a persona;</a:t>
            </a:r>
          </a:p>
          <a:p>
            <a:pPr marL="342900" indent="-342900" algn="just">
              <a:buAutoNum type="arabicParenR"/>
            </a:pPr>
            <a:endParaRPr lang="it-IT" sz="1800" dirty="0">
              <a:solidFill>
                <a:schemeClr val="tx1"/>
              </a:solidFill>
            </a:endParaRPr>
          </a:p>
          <a:p>
            <a:pPr marL="342900" indent="-342900" algn="just">
              <a:buAutoNum type="arabicParenR"/>
            </a:pPr>
            <a:r>
              <a:rPr lang="it-IT" sz="1800" b="1" dirty="0">
                <a:solidFill>
                  <a:schemeClr val="tx1"/>
                </a:solidFill>
              </a:rPr>
              <a:t>Entrambi infettano </a:t>
            </a:r>
            <a:r>
              <a:rPr lang="it-IT" sz="1800" dirty="0">
                <a:solidFill>
                  <a:schemeClr val="tx1"/>
                </a:solidFill>
              </a:rPr>
              <a:t>una cellula umana e rilasciano il loro RNA;</a:t>
            </a:r>
          </a:p>
          <a:p>
            <a:pPr marL="342900" indent="-342900" algn="just">
              <a:buAutoNum type="arabicParenR"/>
            </a:pPr>
            <a:endParaRPr lang="it-IT" sz="1800" dirty="0">
              <a:solidFill>
                <a:schemeClr val="tx1"/>
              </a:solidFill>
            </a:endParaRPr>
          </a:p>
          <a:p>
            <a:pPr marL="342900" indent="-342900" algn="just">
              <a:buAutoNum type="arabicParenR"/>
            </a:pPr>
            <a:r>
              <a:rPr lang="it-IT" sz="1800" dirty="0">
                <a:solidFill>
                  <a:schemeClr val="tx1"/>
                </a:solidFill>
              </a:rPr>
              <a:t>Si vengono a formare </a:t>
            </a:r>
            <a:r>
              <a:rPr lang="it-IT" sz="1800" b="1" dirty="0">
                <a:solidFill>
                  <a:schemeClr val="tx1"/>
                </a:solidFill>
              </a:rPr>
              <a:t>nuovi virus con una miscela di RNA</a:t>
            </a:r>
            <a:r>
              <a:rPr lang="it-IT" sz="1800" dirty="0">
                <a:solidFill>
                  <a:schemeClr val="tx1"/>
                </a:solidFill>
              </a:rPr>
              <a:t> dei diversi ceppi e con caratteristiche non prevedibili.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1">
            <a:extLst>
              <a:ext uri="{FF2B5EF4-FFF2-40B4-BE49-F238E27FC236}">
                <a16:creationId xmlns:a16="http://schemas.microsoft.com/office/drawing/2014/main" id="{8ECD3EAA-BAD3-4C00-A1DA-A976813B99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32370" y="188640"/>
            <a:ext cx="327929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it-IT" altLang="it-IT" dirty="0">
                <a:solidFill>
                  <a:srgbClr val="A50021"/>
                </a:solidFill>
              </a:rPr>
              <a:t>Virus e agenti </a:t>
            </a:r>
            <a:r>
              <a:rPr lang="it-IT" altLang="it-IT" dirty="0" err="1">
                <a:solidFill>
                  <a:srgbClr val="A50021"/>
                </a:solidFill>
              </a:rPr>
              <a:t>subvirali</a:t>
            </a:r>
            <a:endParaRPr lang="it-IT" altLang="it-IT" dirty="0">
              <a:solidFill>
                <a:srgbClr val="A50021"/>
              </a:solidFill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EF2797C3-81FB-4FC4-B989-00A9B9B4CE8F}"/>
              </a:ext>
            </a:extLst>
          </p:cNvPr>
          <p:cNvSpPr txBox="1"/>
          <p:nvPr/>
        </p:nvSpPr>
        <p:spPr>
          <a:xfrm>
            <a:off x="83365" y="1425550"/>
            <a:ext cx="897727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800" dirty="0">
                <a:solidFill>
                  <a:schemeClr val="tx1"/>
                </a:solidFill>
              </a:rPr>
              <a:t>A prescindere da questi aspetti, dato </a:t>
            </a:r>
            <a:r>
              <a:rPr lang="it-IT" sz="1800" b="1" dirty="0">
                <a:solidFill>
                  <a:schemeClr val="tx1"/>
                </a:solidFill>
              </a:rPr>
              <a:t>un particolare virus </a:t>
            </a:r>
            <a:r>
              <a:rPr lang="it-IT" sz="1800" dirty="0">
                <a:solidFill>
                  <a:schemeClr val="tx1"/>
                </a:solidFill>
              </a:rPr>
              <a:t>i possibili </a:t>
            </a:r>
            <a:r>
              <a:rPr lang="it-IT" sz="1800" b="1" dirty="0">
                <a:solidFill>
                  <a:schemeClr val="tx1"/>
                </a:solidFill>
              </a:rPr>
              <a:t>ospiti sono limitati </a:t>
            </a:r>
            <a:r>
              <a:rPr lang="it-IT" sz="1800" dirty="0">
                <a:solidFill>
                  <a:schemeClr val="tx1"/>
                </a:solidFill>
              </a:rPr>
              <a:t>dal </a:t>
            </a:r>
            <a:r>
              <a:rPr lang="it-IT" sz="1800" b="1" dirty="0">
                <a:solidFill>
                  <a:schemeClr val="tx1"/>
                </a:solidFill>
              </a:rPr>
              <a:t>tipo di proteine </a:t>
            </a:r>
            <a:r>
              <a:rPr lang="it-IT" sz="1800" dirty="0">
                <a:solidFill>
                  <a:schemeClr val="tx1"/>
                </a:solidFill>
              </a:rPr>
              <a:t>presenti sulla superficie del virus, che sono </a:t>
            </a:r>
            <a:r>
              <a:rPr lang="it-IT" sz="1800" b="1" dirty="0">
                <a:solidFill>
                  <a:schemeClr val="tx1"/>
                </a:solidFill>
              </a:rPr>
              <a:t>specifici per tipologie di tessuto</a:t>
            </a:r>
            <a:r>
              <a:rPr lang="it-IT" sz="1800" dirty="0">
                <a:solidFill>
                  <a:schemeClr val="tx1"/>
                </a:solidFill>
              </a:rPr>
              <a:t> (e mutazioni a parte anche specie).</a:t>
            </a:r>
          </a:p>
          <a:p>
            <a:pPr algn="just"/>
            <a:endParaRPr lang="it-IT" sz="1800" dirty="0">
              <a:solidFill>
                <a:schemeClr val="tx1"/>
              </a:solidFill>
            </a:endParaRPr>
          </a:p>
          <a:p>
            <a:pPr algn="just"/>
            <a:r>
              <a:rPr lang="it-IT" sz="1800" dirty="0">
                <a:solidFill>
                  <a:schemeClr val="tx1"/>
                </a:solidFill>
              </a:rPr>
              <a:t>Alcuni virus, come gli adenovirus, possiedono fibre che fuoriescono dal capside, altri possiedono </a:t>
            </a:r>
            <a:r>
              <a:rPr lang="it-IT" sz="1800" dirty="0" err="1">
                <a:solidFill>
                  <a:schemeClr val="tx1"/>
                </a:solidFill>
              </a:rPr>
              <a:t>glico</a:t>
            </a:r>
            <a:r>
              <a:rPr lang="it-IT" sz="1800" dirty="0">
                <a:solidFill>
                  <a:schemeClr val="tx1"/>
                </a:solidFill>
              </a:rPr>
              <a:t>- o lipoproteine che fuoriescono e facilitano la ricerca dei siti recettoriali (proteine spike).</a:t>
            </a:r>
          </a:p>
          <a:p>
            <a:pPr algn="just"/>
            <a:endParaRPr lang="it-IT" sz="1800" dirty="0">
              <a:solidFill>
                <a:schemeClr val="tx1"/>
              </a:solidFill>
            </a:endParaRPr>
          </a:p>
          <a:p>
            <a:pPr algn="just"/>
            <a:r>
              <a:rPr lang="it-IT" sz="1800" dirty="0">
                <a:solidFill>
                  <a:schemeClr val="tx1"/>
                </a:solidFill>
              </a:rPr>
              <a:t>Il vaccino antinfluenzale impedisce l’attacco dei virus stimolando gli anticorpi dell’ospite a ricoprire le proteine spike.</a:t>
            </a:r>
          </a:p>
          <a:p>
            <a:pPr algn="just"/>
            <a:endParaRPr lang="it-IT" sz="1800" dirty="0">
              <a:solidFill>
                <a:schemeClr val="tx1"/>
              </a:solidFill>
            </a:endParaRPr>
          </a:p>
          <a:p>
            <a:pPr algn="just"/>
            <a:r>
              <a:rPr lang="it-IT" sz="1800" dirty="0">
                <a:solidFill>
                  <a:schemeClr val="tx1"/>
                </a:solidFill>
              </a:rPr>
              <a:t>Esistono diversi meccanismi con cui i virus infettano le cellule animali, e ora ne vedremo qualcuno.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51113CFE-8520-4C91-B79B-32988E02D5EC}"/>
              </a:ext>
            </a:extLst>
          </p:cNvPr>
          <p:cNvSpPr txBox="1"/>
          <p:nvPr/>
        </p:nvSpPr>
        <p:spPr>
          <a:xfrm>
            <a:off x="3648510" y="692696"/>
            <a:ext cx="18469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>
                <a:solidFill>
                  <a:schemeClr val="tx1"/>
                </a:solidFill>
              </a:rPr>
              <a:t>Malattie virali animali</a:t>
            </a:r>
          </a:p>
        </p:txBody>
      </p:sp>
    </p:spTree>
    <p:extLst>
      <p:ext uri="{BB962C8B-B14F-4D97-AF65-F5344CB8AC3E}">
        <p14:creationId xmlns:p14="http://schemas.microsoft.com/office/powerpoint/2010/main" val="42739460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Segnaposto contenuto 2">
            <a:extLst>
              <a:ext uri="{FF2B5EF4-FFF2-40B4-BE49-F238E27FC236}">
                <a16:creationId xmlns:a16="http://schemas.microsoft.com/office/drawing/2014/main" id="{DE945A1E-30C7-4BAA-9DB9-54347FC61664}"/>
              </a:ext>
            </a:extLst>
          </p:cNvPr>
          <p:cNvPicPr>
            <a:picLocks noGrp="1" noChangeAspect="1"/>
          </p:cNvPicPr>
          <p:nvPr>
            <p:ph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96" t="10564" r="7455" b="17353"/>
          <a:stretch/>
        </p:blipFill>
        <p:spPr>
          <a:xfrm>
            <a:off x="3877209" y="1196752"/>
            <a:ext cx="5159287" cy="4887746"/>
          </a:xfrm>
        </p:spPr>
      </p:pic>
      <p:sp>
        <p:nvSpPr>
          <p:cNvPr id="3" name="CasellaDiTesto 1">
            <a:extLst>
              <a:ext uri="{FF2B5EF4-FFF2-40B4-BE49-F238E27FC236}">
                <a16:creationId xmlns:a16="http://schemas.microsoft.com/office/drawing/2014/main" id="{20642E25-348E-4D16-9E2D-57CB9A8CCC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32370" y="188640"/>
            <a:ext cx="327929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it-IT" altLang="it-IT" dirty="0">
                <a:solidFill>
                  <a:srgbClr val="A50021"/>
                </a:solidFill>
              </a:rPr>
              <a:t>Virus e agenti </a:t>
            </a:r>
            <a:r>
              <a:rPr lang="it-IT" altLang="it-IT" dirty="0" err="1">
                <a:solidFill>
                  <a:srgbClr val="A50021"/>
                </a:solidFill>
              </a:rPr>
              <a:t>subvirali</a:t>
            </a:r>
            <a:endParaRPr lang="it-IT" altLang="it-IT" dirty="0">
              <a:solidFill>
                <a:srgbClr val="A50021"/>
              </a:solidFill>
            </a:endParaRPr>
          </a:p>
        </p:txBody>
      </p:sp>
      <p:pic>
        <p:nvPicPr>
          <p:cNvPr id="4" name="Segnaposto contenuto 2">
            <a:extLst>
              <a:ext uri="{FF2B5EF4-FFF2-40B4-BE49-F238E27FC236}">
                <a16:creationId xmlns:a16="http://schemas.microsoft.com/office/drawing/2014/main" id="{B4FB7823-C8F4-45A1-B2D6-BEA2F409D8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53" t="90772" r="69898" b="1219"/>
          <a:stretch/>
        </p:blipFill>
        <p:spPr bwMode="auto">
          <a:xfrm>
            <a:off x="10838" y="5877272"/>
            <a:ext cx="1152129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4EBDF781-50DD-4C60-BB7D-950B67A4845A}"/>
              </a:ext>
            </a:extLst>
          </p:cNvPr>
          <p:cNvSpPr txBox="1"/>
          <p:nvPr/>
        </p:nvSpPr>
        <p:spPr>
          <a:xfrm>
            <a:off x="3648510" y="692696"/>
            <a:ext cx="18469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>
                <a:solidFill>
                  <a:schemeClr val="tx1"/>
                </a:solidFill>
              </a:rPr>
              <a:t>Malattie virali animali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31850BD7-F77D-46C4-8514-128AE8D01F4B}"/>
              </a:ext>
            </a:extLst>
          </p:cNvPr>
          <p:cNvSpPr txBox="1"/>
          <p:nvPr/>
        </p:nvSpPr>
        <p:spPr>
          <a:xfrm>
            <a:off x="52050" y="1196752"/>
            <a:ext cx="372786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800" b="1" dirty="0">
                <a:solidFill>
                  <a:schemeClr val="tx1"/>
                </a:solidFill>
              </a:rPr>
              <a:t>I virus con involucro</a:t>
            </a:r>
            <a:r>
              <a:rPr lang="it-IT" sz="1800" dirty="0">
                <a:solidFill>
                  <a:schemeClr val="tx1"/>
                </a:solidFill>
              </a:rPr>
              <a:t>, dopo essersi legati a specifici recettori, si </a:t>
            </a:r>
            <a:r>
              <a:rPr lang="it-IT" sz="1800" b="1" dirty="0">
                <a:solidFill>
                  <a:schemeClr val="tx1"/>
                </a:solidFill>
              </a:rPr>
              <a:t>fondono con la membrana cellulare</a:t>
            </a:r>
            <a:r>
              <a:rPr lang="it-IT" sz="1800" dirty="0">
                <a:solidFill>
                  <a:schemeClr val="tx1"/>
                </a:solidFill>
              </a:rPr>
              <a:t>, rilasciano il capside ed il core all’interno della cellula.</a:t>
            </a:r>
          </a:p>
          <a:p>
            <a:pPr algn="just"/>
            <a:endParaRPr lang="it-IT" sz="1800" dirty="0">
              <a:solidFill>
                <a:schemeClr val="tx1"/>
              </a:solidFill>
            </a:endParaRPr>
          </a:p>
          <a:p>
            <a:pPr algn="just"/>
            <a:r>
              <a:rPr lang="it-IT" sz="1800" dirty="0">
                <a:solidFill>
                  <a:schemeClr val="tx1"/>
                </a:solidFill>
              </a:rPr>
              <a:t>Il suo </a:t>
            </a:r>
            <a:r>
              <a:rPr lang="it-IT" sz="1800" b="1" dirty="0">
                <a:solidFill>
                  <a:schemeClr val="tx1"/>
                </a:solidFill>
              </a:rPr>
              <a:t>acido nucleico è trascritto come mRNA </a:t>
            </a:r>
            <a:r>
              <a:rPr lang="it-IT" sz="1800" dirty="0">
                <a:solidFill>
                  <a:schemeClr val="tx1"/>
                </a:solidFill>
              </a:rPr>
              <a:t>e tradotto nei ribosomi in </a:t>
            </a:r>
            <a:r>
              <a:rPr lang="it-IT" sz="1800" b="1" dirty="0">
                <a:solidFill>
                  <a:schemeClr val="tx1"/>
                </a:solidFill>
              </a:rPr>
              <a:t>proteine virali</a:t>
            </a:r>
            <a:r>
              <a:rPr lang="it-IT" sz="1800" dirty="0">
                <a:solidFill>
                  <a:schemeClr val="tx1"/>
                </a:solidFill>
              </a:rPr>
              <a:t> che migrano sulla </a:t>
            </a:r>
            <a:r>
              <a:rPr lang="it-IT" sz="1800" b="1" dirty="0">
                <a:solidFill>
                  <a:schemeClr val="tx1"/>
                </a:solidFill>
              </a:rPr>
              <a:t>membrana</a:t>
            </a:r>
            <a:r>
              <a:rPr lang="it-IT" sz="1800" dirty="0">
                <a:solidFill>
                  <a:schemeClr val="tx1"/>
                </a:solidFill>
              </a:rPr>
              <a:t> o formano nuovi </a:t>
            </a:r>
            <a:r>
              <a:rPr lang="it-IT" sz="1800" b="1" dirty="0">
                <a:solidFill>
                  <a:schemeClr val="tx1"/>
                </a:solidFill>
              </a:rPr>
              <a:t>capsidi</a:t>
            </a:r>
            <a:r>
              <a:rPr lang="it-IT" sz="1800" dirty="0">
                <a:solidFill>
                  <a:schemeClr val="tx1"/>
                </a:solidFill>
              </a:rPr>
              <a:t>.</a:t>
            </a:r>
          </a:p>
          <a:p>
            <a:pPr algn="just"/>
            <a:endParaRPr lang="it-IT" sz="1800" dirty="0">
              <a:solidFill>
                <a:schemeClr val="tx1"/>
              </a:solidFill>
            </a:endParaRPr>
          </a:p>
          <a:p>
            <a:pPr algn="just"/>
            <a:r>
              <a:rPr lang="it-IT" sz="1800" dirty="0">
                <a:solidFill>
                  <a:schemeClr val="tx1"/>
                </a:solidFill>
              </a:rPr>
              <a:t>Contemporaneamente il suo acido viene anche </a:t>
            </a:r>
            <a:r>
              <a:rPr lang="it-IT" sz="1800" b="1" dirty="0">
                <a:solidFill>
                  <a:schemeClr val="tx1"/>
                </a:solidFill>
              </a:rPr>
              <a:t>replicat</a:t>
            </a:r>
            <a:r>
              <a:rPr lang="it-IT" sz="1800" dirty="0">
                <a:solidFill>
                  <a:schemeClr val="tx1"/>
                </a:solidFill>
              </a:rPr>
              <a:t>o e si vengono a formare </a:t>
            </a:r>
            <a:r>
              <a:rPr lang="it-IT" sz="1800" b="1" dirty="0">
                <a:solidFill>
                  <a:schemeClr val="tx1"/>
                </a:solidFill>
              </a:rPr>
              <a:t>nuovi virus</a:t>
            </a:r>
            <a:r>
              <a:rPr lang="it-IT" sz="1800" dirty="0">
                <a:solidFill>
                  <a:schemeClr val="tx1"/>
                </a:solidFill>
              </a:rPr>
              <a:t>.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Segnaposto contenuto 2">
            <a:extLst>
              <a:ext uri="{FF2B5EF4-FFF2-40B4-BE49-F238E27FC236}">
                <a16:creationId xmlns:a16="http://schemas.microsoft.com/office/drawing/2014/main" id="{8AADF8C0-7ABF-4F9A-BF1F-10FD6CCAAD4D}"/>
              </a:ext>
            </a:extLst>
          </p:cNvPr>
          <p:cNvPicPr>
            <a:picLocks noGrp="1" noChangeAspect="1"/>
          </p:cNvPicPr>
          <p:nvPr>
            <p:ph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1" t="9229" r="5544" b="17353"/>
          <a:stretch/>
        </p:blipFill>
        <p:spPr>
          <a:xfrm>
            <a:off x="4572000" y="1385603"/>
            <a:ext cx="4536504" cy="4707693"/>
          </a:xfrm>
        </p:spPr>
      </p:pic>
      <p:sp>
        <p:nvSpPr>
          <p:cNvPr id="3" name="CasellaDiTesto 1">
            <a:extLst>
              <a:ext uri="{FF2B5EF4-FFF2-40B4-BE49-F238E27FC236}">
                <a16:creationId xmlns:a16="http://schemas.microsoft.com/office/drawing/2014/main" id="{1B2F5BEC-F4A6-4ADB-898A-8C50760EE9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32370" y="188640"/>
            <a:ext cx="327929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it-IT" altLang="it-IT" dirty="0">
                <a:solidFill>
                  <a:srgbClr val="A50021"/>
                </a:solidFill>
              </a:rPr>
              <a:t>Virus e agenti </a:t>
            </a:r>
            <a:r>
              <a:rPr lang="it-IT" altLang="it-IT" dirty="0" err="1">
                <a:solidFill>
                  <a:srgbClr val="A50021"/>
                </a:solidFill>
              </a:rPr>
              <a:t>subvirali</a:t>
            </a:r>
            <a:endParaRPr lang="it-IT" altLang="it-IT" dirty="0">
              <a:solidFill>
                <a:srgbClr val="A50021"/>
              </a:solidFill>
            </a:endParaRPr>
          </a:p>
        </p:txBody>
      </p:sp>
      <p:pic>
        <p:nvPicPr>
          <p:cNvPr id="4" name="Segnaposto contenuto 2">
            <a:extLst>
              <a:ext uri="{FF2B5EF4-FFF2-40B4-BE49-F238E27FC236}">
                <a16:creationId xmlns:a16="http://schemas.microsoft.com/office/drawing/2014/main" id="{695304A6-6ED0-4730-AB93-DE2BC28211E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53" t="90772" r="69898" b="1219"/>
          <a:stretch/>
        </p:blipFill>
        <p:spPr bwMode="auto">
          <a:xfrm>
            <a:off x="10838" y="5877272"/>
            <a:ext cx="1152129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18DF3F05-5F86-434F-8A07-2D9F1A7FB0D3}"/>
              </a:ext>
            </a:extLst>
          </p:cNvPr>
          <p:cNvSpPr txBox="1"/>
          <p:nvPr/>
        </p:nvSpPr>
        <p:spPr>
          <a:xfrm>
            <a:off x="3648510" y="692696"/>
            <a:ext cx="18469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>
                <a:solidFill>
                  <a:schemeClr val="tx1"/>
                </a:solidFill>
              </a:rPr>
              <a:t>Malattie virali animali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612996BF-3215-46B8-A12E-44B3F858F2E8}"/>
              </a:ext>
            </a:extLst>
          </p:cNvPr>
          <p:cNvSpPr txBox="1"/>
          <p:nvPr/>
        </p:nvSpPr>
        <p:spPr>
          <a:xfrm>
            <a:off x="52050" y="2311712"/>
            <a:ext cx="451995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800" b="1" dirty="0">
                <a:solidFill>
                  <a:schemeClr val="tx1"/>
                </a:solidFill>
              </a:rPr>
              <a:t>I retrovirus </a:t>
            </a:r>
            <a:r>
              <a:rPr lang="it-IT" sz="1800" dirty="0">
                <a:solidFill>
                  <a:schemeClr val="tx1"/>
                </a:solidFill>
              </a:rPr>
              <a:t>come l’HIV sono </a:t>
            </a:r>
            <a:r>
              <a:rPr lang="it-IT" sz="1800" b="1" dirty="0">
                <a:solidFill>
                  <a:schemeClr val="tx1"/>
                </a:solidFill>
              </a:rPr>
              <a:t>virus a RNA </a:t>
            </a:r>
            <a:r>
              <a:rPr lang="it-IT" sz="1800" dirty="0">
                <a:solidFill>
                  <a:schemeClr val="tx1"/>
                </a:solidFill>
              </a:rPr>
              <a:t>che si basano sulla </a:t>
            </a:r>
            <a:r>
              <a:rPr lang="it-IT" sz="1800" b="1" dirty="0">
                <a:solidFill>
                  <a:schemeClr val="tx1"/>
                </a:solidFill>
              </a:rPr>
              <a:t>trascrittasi inversa </a:t>
            </a:r>
            <a:r>
              <a:rPr lang="it-IT" sz="1800" dirty="0">
                <a:solidFill>
                  <a:schemeClr val="tx1"/>
                </a:solidFill>
              </a:rPr>
              <a:t>per trasformare il loro </a:t>
            </a:r>
            <a:r>
              <a:rPr lang="it-IT" sz="1800" dirty="0" err="1">
                <a:solidFill>
                  <a:schemeClr val="tx1"/>
                </a:solidFill>
              </a:rPr>
              <a:t>ssRNA</a:t>
            </a:r>
            <a:r>
              <a:rPr lang="it-IT" sz="1800" dirty="0">
                <a:solidFill>
                  <a:schemeClr val="tx1"/>
                </a:solidFill>
              </a:rPr>
              <a:t> in </a:t>
            </a:r>
            <a:r>
              <a:rPr lang="it-IT" sz="1800" dirty="0" err="1">
                <a:solidFill>
                  <a:schemeClr val="tx1"/>
                </a:solidFill>
              </a:rPr>
              <a:t>dsDNA</a:t>
            </a:r>
            <a:r>
              <a:rPr lang="it-IT" sz="1800" dirty="0">
                <a:solidFill>
                  <a:schemeClr val="tx1"/>
                </a:solidFill>
              </a:rPr>
              <a:t> che viene </a:t>
            </a:r>
            <a:r>
              <a:rPr lang="it-IT" sz="1800" b="1" dirty="0">
                <a:solidFill>
                  <a:schemeClr val="tx1"/>
                </a:solidFill>
              </a:rPr>
              <a:t>inserito nel genoma della cellula </a:t>
            </a:r>
            <a:r>
              <a:rPr lang="it-IT" sz="1800" dirty="0">
                <a:solidFill>
                  <a:schemeClr val="tx1"/>
                </a:solidFill>
              </a:rPr>
              <a:t>ospite.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1">
            <a:extLst>
              <a:ext uri="{FF2B5EF4-FFF2-40B4-BE49-F238E27FC236}">
                <a16:creationId xmlns:a16="http://schemas.microsoft.com/office/drawing/2014/main" id="{0494A3F8-35E3-487D-A885-43516E3644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32370" y="188640"/>
            <a:ext cx="327929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it-IT" altLang="it-IT" dirty="0">
                <a:solidFill>
                  <a:srgbClr val="A50021"/>
                </a:solidFill>
              </a:rPr>
              <a:t>Virus e agenti </a:t>
            </a:r>
            <a:r>
              <a:rPr lang="it-IT" altLang="it-IT" dirty="0" err="1">
                <a:solidFill>
                  <a:srgbClr val="A50021"/>
                </a:solidFill>
              </a:rPr>
              <a:t>subvirali</a:t>
            </a:r>
            <a:endParaRPr lang="it-IT" altLang="it-IT" dirty="0">
              <a:solidFill>
                <a:srgbClr val="A50021"/>
              </a:solidFill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1055EC07-07F5-4CB6-AC4E-D8FC0AA2C539}"/>
              </a:ext>
            </a:extLst>
          </p:cNvPr>
          <p:cNvSpPr txBox="1"/>
          <p:nvPr/>
        </p:nvSpPr>
        <p:spPr>
          <a:xfrm>
            <a:off x="107504" y="1491749"/>
            <a:ext cx="885698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800" dirty="0">
                <a:solidFill>
                  <a:schemeClr val="tx1"/>
                </a:solidFill>
              </a:rPr>
              <a:t>Moltissime patologie sono riconducibili ad agenti virali:</a:t>
            </a:r>
          </a:p>
          <a:p>
            <a:pPr algn="just"/>
            <a:endParaRPr lang="it-IT" sz="1800" dirty="0">
              <a:solidFill>
                <a:schemeClr val="tx1"/>
              </a:solidFill>
            </a:endParaRPr>
          </a:p>
          <a:p>
            <a:pPr marL="285750" indent="-285750" algn="just">
              <a:buFontTx/>
              <a:buChar char="-"/>
            </a:pPr>
            <a:r>
              <a:rPr lang="it-IT" sz="1800" dirty="0">
                <a:solidFill>
                  <a:schemeClr val="tx1"/>
                </a:solidFill>
              </a:rPr>
              <a:t>Colpiscono le piante con danni agricoli ed economici,</a:t>
            </a:r>
          </a:p>
          <a:p>
            <a:pPr marL="285750" indent="-285750" algn="just">
              <a:buFontTx/>
              <a:buChar char="-"/>
            </a:pPr>
            <a:endParaRPr lang="it-IT" sz="1800" dirty="0">
              <a:solidFill>
                <a:schemeClr val="tx1"/>
              </a:solidFill>
            </a:endParaRPr>
          </a:p>
          <a:p>
            <a:pPr marL="285750" indent="-285750" algn="just">
              <a:buFontTx/>
              <a:buChar char="-"/>
            </a:pPr>
            <a:r>
              <a:rPr lang="it-IT" sz="1800" dirty="0">
                <a:solidFill>
                  <a:schemeClr val="tx1"/>
                </a:solidFill>
              </a:rPr>
              <a:t>Colpiscono l’uomo, con danni alla salute (rabbia, ebola, influenza, HIV, covid..)</a:t>
            </a:r>
          </a:p>
          <a:p>
            <a:pPr marL="285750" indent="-285750" algn="just">
              <a:buFontTx/>
              <a:buChar char="-"/>
            </a:pPr>
            <a:endParaRPr lang="it-IT" sz="1800" dirty="0">
              <a:solidFill>
                <a:schemeClr val="tx1"/>
              </a:solidFill>
            </a:endParaRPr>
          </a:p>
          <a:p>
            <a:pPr algn="just"/>
            <a:r>
              <a:rPr lang="it-IT" sz="1800" dirty="0">
                <a:solidFill>
                  <a:schemeClr val="tx1"/>
                </a:solidFill>
              </a:rPr>
              <a:t>È stato coniato il termine di </a:t>
            </a:r>
            <a:r>
              <a:rPr lang="it-IT" sz="1800" b="1" i="1" dirty="0">
                <a:solidFill>
                  <a:schemeClr val="tx1"/>
                </a:solidFill>
              </a:rPr>
              <a:t>virus emergenti </a:t>
            </a:r>
            <a:r>
              <a:rPr lang="it-IT" sz="1800" dirty="0">
                <a:solidFill>
                  <a:schemeClr val="tx1"/>
                </a:solidFill>
              </a:rPr>
              <a:t>per indicare virus che compaiono all’improvviso o si trasferiscono in nuove aree geografiche e possono essere alla base di epidemie e pandemie (leggasi di nuovo covid).</a:t>
            </a:r>
          </a:p>
          <a:p>
            <a:pPr algn="just"/>
            <a:endParaRPr lang="it-IT" sz="1800" dirty="0">
              <a:solidFill>
                <a:schemeClr val="tx1"/>
              </a:solidFill>
            </a:endParaRPr>
          </a:p>
          <a:p>
            <a:pPr algn="just"/>
            <a:r>
              <a:rPr lang="it-IT" sz="1800" dirty="0">
                <a:solidFill>
                  <a:schemeClr val="tx1"/>
                </a:solidFill>
              </a:rPr>
              <a:t>I </a:t>
            </a:r>
            <a:r>
              <a:rPr lang="it-IT" sz="1800" b="1" dirty="0">
                <a:solidFill>
                  <a:schemeClr val="tx1"/>
                </a:solidFill>
              </a:rPr>
              <a:t>virus</a:t>
            </a:r>
            <a:r>
              <a:rPr lang="it-IT" sz="1800" dirty="0">
                <a:solidFill>
                  <a:schemeClr val="tx1"/>
                </a:solidFill>
              </a:rPr>
              <a:t> sono in ogni caso un </a:t>
            </a:r>
            <a:r>
              <a:rPr lang="it-IT" sz="1800" b="1" dirty="0">
                <a:solidFill>
                  <a:schemeClr val="tx1"/>
                </a:solidFill>
              </a:rPr>
              <a:t>elemento importante del ciclo della vita</a:t>
            </a:r>
            <a:r>
              <a:rPr lang="it-IT" sz="1800" dirty="0">
                <a:solidFill>
                  <a:schemeClr val="tx1"/>
                </a:solidFill>
              </a:rPr>
              <a:t> in quanto causano la morte di una grande quantità di biomassa marina i cui nutrienti vengono reintrodotti nel ciclo.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F45BED63-DDEA-4FAB-B619-CB3F0D2AE8F6}"/>
              </a:ext>
            </a:extLst>
          </p:cNvPr>
          <p:cNvSpPr txBox="1"/>
          <p:nvPr/>
        </p:nvSpPr>
        <p:spPr>
          <a:xfrm>
            <a:off x="4066894" y="692696"/>
            <a:ext cx="10102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>
                <a:solidFill>
                  <a:schemeClr val="tx1"/>
                </a:solidFill>
              </a:rPr>
              <a:t>Generalità</a:t>
            </a:r>
          </a:p>
        </p:txBody>
      </p:sp>
    </p:spTree>
    <p:extLst>
      <p:ext uri="{BB962C8B-B14F-4D97-AF65-F5344CB8AC3E}">
        <p14:creationId xmlns:p14="http://schemas.microsoft.com/office/powerpoint/2010/main" val="308495641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1">
            <a:extLst>
              <a:ext uri="{FF2B5EF4-FFF2-40B4-BE49-F238E27FC236}">
                <a16:creationId xmlns:a16="http://schemas.microsoft.com/office/drawing/2014/main" id="{8ECD3EAA-BAD3-4C00-A1DA-A976813B99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32370" y="188640"/>
            <a:ext cx="327929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it-IT" altLang="it-IT" dirty="0">
                <a:solidFill>
                  <a:srgbClr val="A50021"/>
                </a:solidFill>
              </a:rPr>
              <a:t>Virus e agenti </a:t>
            </a:r>
            <a:r>
              <a:rPr lang="it-IT" altLang="it-IT" dirty="0" err="1">
                <a:solidFill>
                  <a:srgbClr val="A50021"/>
                </a:solidFill>
              </a:rPr>
              <a:t>subvirali</a:t>
            </a:r>
            <a:endParaRPr lang="it-IT" altLang="it-IT" dirty="0">
              <a:solidFill>
                <a:srgbClr val="A50021"/>
              </a:solidFill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EF2797C3-81FB-4FC4-B989-00A9B9B4CE8F}"/>
              </a:ext>
            </a:extLst>
          </p:cNvPr>
          <p:cNvSpPr txBox="1"/>
          <p:nvPr/>
        </p:nvSpPr>
        <p:spPr>
          <a:xfrm>
            <a:off x="83365" y="1425550"/>
            <a:ext cx="897727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800" dirty="0">
                <a:solidFill>
                  <a:schemeClr val="tx1"/>
                </a:solidFill>
              </a:rPr>
              <a:t>I virus danneggiano le cellule in modalità differenti a seconda della loro struttura:</a:t>
            </a:r>
          </a:p>
          <a:p>
            <a:pPr algn="just"/>
            <a:endParaRPr lang="it-IT" sz="1800" dirty="0">
              <a:solidFill>
                <a:schemeClr val="tx1"/>
              </a:solidFill>
            </a:endParaRPr>
          </a:p>
          <a:p>
            <a:pPr marL="285750" indent="-285750" algn="just">
              <a:buFontTx/>
              <a:buChar char="-"/>
            </a:pPr>
            <a:r>
              <a:rPr lang="it-IT" sz="1800" dirty="0">
                <a:solidFill>
                  <a:schemeClr val="tx1"/>
                </a:solidFill>
              </a:rPr>
              <a:t>Quelli privi di involucro escono per lisi cellulare,</a:t>
            </a:r>
          </a:p>
          <a:p>
            <a:pPr marL="285750" indent="-285750" algn="just">
              <a:buFontTx/>
              <a:buChar char="-"/>
            </a:pPr>
            <a:endParaRPr lang="it-IT" sz="1800" dirty="0">
              <a:solidFill>
                <a:schemeClr val="tx1"/>
              </a:solidFill>
            </a:endParaRPr>
          </a:p>
          <a:p>
            <a:pPr marL="285750" indent="-285750" algn="just">
              <a:buFontTx/>
              <a:buChar char="-"/>
            </a:pPr>
            <a:r>
              <a:rPr lang="it-IT" sz="1800" dirty="0">
                <a:solidFill>
                  <a:schemeClr val="tx1"/>
                </a:solidFill>
              </a:rPr>
              <a:t>Quelli con involucri lipoproteici si portano dietro un frammento della membrana cellulare mentre lasciano la cellula vitale ma infetta,</a:t>
            </a:r>
          </a:p>
          <a:p>
            <a:pPr marL="285750" indent="-285750" algn="just">
              <a:buFontTx/>
              <a:buChar char="-"/>
            </a:pPr>
            <a:endParaRPr lang="it-IT" sz="1800" dirty="0">
              <a:solidFill>
                <a:schemeClr val="tx1"/>
              </a:solidFill>
            </a:endParaRPr>
          </a:p>
          <a:p>
            <a:pPr marL="285750" indent="-285750" algn="just">
              <a:buFontTx/>
              <a:buChar char="-"/>
            </a:pPr>
            <a:r>
              <a:rPr lang="it-IT" sz="1800" dirty="0">
                <a:solidFill>
                  <a:schemeClr val="tx1"/>
                </a:solidFill>
              </a:rPr>
              <a:t>Le proteine virali alterano la permeabilità della membrana cellulare e/o la sintesi degli acidi nucleici e proteine della cellula ospite.</a:t>
            </a:r>
          </a:p>
          <a:p>
            <a:pPr marL="285750" indent="-285750" algn="just">
              <a:buFontTx/>
              <a:buChar char="-"/>
            </a:pPr>
            <a:endParaRPr lang="it-IT" sz="1800" dirty="0">
              <a:solidFill>
                <a:schemeClr val="tx1"/>
              </a:solidFill>
            </a:endParaRPr>
          </a:p>
          <a:p>
            <a:pPr algn="just"/>
            <a:r>
              <a:rPr lang="it-IT" sz="1800" dirty="0">
                <a:solidFill>
                  <a:schemeClr val="tx1"/>
                </a:solidFill>
              </a:rPr>
              <a:t>I virus sono anche resistenti (acquisiscono rapidamente resistenza) agli agenti antivirali che, in genere, inibiscono la replicazione dell’acido nucleico virale, la penetrazione del virus o l’uscita di questo dalla cellula ospite.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51113CFE-8520-4C91-B79B-32988E02D5EC}"/>
              </a:ext>
            </a:extLst>
          </p:cNvPr>
          <p:cNvSpPr txBox="1"/>
          <p:nvPr/>
        </p:nvSpPr>
        <p:spPr>
          <a:xfrm>
            <a:off x="3648510" y="692696"/>
            <a:ext cx="18469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>
                <a:solidFill>
                  <a:schemeClr val="tx1"/>
                </a:solidFill>
              </a:rPr>
              <a:t>Malattie virali animali</a:t>
            </a:r>
          </a:p>
        </p:txBody>
      </p:sp>
    </p:spTree>
    <p:extLst>
      <p:ext uri="{BB962C8B-B14F-4D97-AF65-F5344CB8AC3E}">
        <p14:creationId xmlns:p14="http://schemas.microsoft.com/office/powerpoint/2010/main" val="111561072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1">
            <a:extLst>
              <a:ext uri="{FF2B5EF4-FFF2-40B4-BE49-F238E27FC236}">
                <a16:creationId xmlns:a16="http://schemas.microsoft.com/office/drawing/2014/main" id="{8ECD3EAA-BAD3-4C00-A1DA-A976813B99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32370" y="188640"/>
            <a:ext cx="327929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it-IT" altLang="it-IT" dirty="0">
                <a:solidFill>
                  <a:srgbClr val="A50021"/>
                </a:solidFill>
              </a:rPr>
              <a:t>Virus e agenti </a:t>
            </a:r>
            <a:r>
              <a:rPr lang="it-IT" altLang="it-IT" dirty="0" err="1">
                <a:solidFill>
                  <a:srgbClr val="A50021"/>
                </a:solidFill>
              </a:rPr>
              <a:t>subvirali</a:t>
            </a:r>
            <a:endParaRPr lang="it-IT" altLang="it-IT" dirty="0">
              <a:solidFill>
                <a:srgbClr val="A50021"/>
              </a:solidFill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EF2797C3-81FB-4FC4-B989-00A9B9B4CE8F}"/>
              </a:ext>
            </a:extLst>
          </p:cNvPr>
          <p:cNvSpPr txBox="1"/>
          <p:nvPr/>
        </p:nvSpPr>
        <p:spPr>
          <a:xfrm>
            <a:off x="83365" y="1425550"/>
            <a:ext cx="897727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800" dirty="0">
                <a:solidFill>
                  <a:schemeClr val="tx1"/>
                </a:solidFill>
              </a:rPr>
              <a:t>Allo stato attuale esistono tre ipotesi sull’origine dei virus:</a:t>
            </a:r>
          </a:p>
          <a:p>
            <a:pPr algn="just"/>
            <a:endParaRPr lang="it-IT" sz="1800" dirty="0">
              <a:solidFill>
                <a:schemeClr val="tx1"/>
              </a:solidFill>
            </a:endParaRPr>
          </a:p>
          <a:p>
            <a:pPr marL="342900" indent="-342900" algn="just">
              <a:buAutoNum type="arabicParenR"/>
            </a:pPr>
            <a:r>
              <a:rPr lang="it-IT" sz="1800" b="1" dirty="0">
                <a:solidFill>
                  <a:schemeClr val="tx1"/>
                </a:solidFill>
              </a:rPr>
              <a:t>Ipotesi progressiva</a:t>
            </a:r>
            <a:r>
              <a:rPr lang="it-IT" sz="1800" dirty="0">
                <a:solidFill>
                  <a:schemeClr val="tx1"/>
                </a:solidFill>
              </a:rPr>
              <a:t>: inizialmente potevano essere </a:t>
            </a:r>
            <a:r>
              <a:rPr lang="it-IT" sz="1800" b="1" dirty="0">
                <a:solidFill>
                  <a:schemeClr val="tx1"/>
                </a:solidFill>
              </a:rPr>
              <a:t>elementi genetici mobili </a:t>
            </a:r>
            <a:r>
              <a:rPr lang="it-IT" sz="1800" dirty="0">
                <a:solidFill>
                  <a:schemeClr val="tx1"/>
                </a:solidFill>
              </a:rPr>
              <a:t>(come i </a:t>
            </a:r>
            <a:r>
              <a:rPr lang="it-IT" sz="1800" dirty="0" err="1">
                <a:solidFill>
                  <a:schemeClr val="tx1"/>
                </a:solidFill>
              </a:rPr>
              <a:t>trasposomi</a:t>
            </a:r>
            <a:r>
              <a:rPr lang="it-IT" sz="1800" dirty="0">
                <a:solidFill>
                  <a:schemeClr val="tx1"/>
                </a:solidFill>
              </a:rPr>
              <a:t> negli eucarioti o i plasmidi nei batteri) trasportati da una cellula all’altra grazie a </a:t>
            </a:r>
            <a:r>
              <a:rPr lang="it-IT" sz="1800" b="1" dirty="0">
                <a:solidFill>
                  <a:schemeClr val="tx1"/>
                </a:solidFill>
              </a:rPr>
              <a:t>membrane danneggiate</a:t>
            </a:r>
            <a:r>
              <a:rPr lang="it-IT" sz="1800" dirty="0">
                <a:solidFill>
                  <a:schemeClr val="tx1"/>
                </a:solidFill>
              </a:rPr>
              <a:t>. La diversa origine (tutte le cellule presentano questi elementi) spiegherebbe la loro specie-specificità.</a:t>
            </a:r>
          </a:p>
          <a:p>
            <a:pPr marL="342900" indent="-342900" algn="just">
              <a:buAutoNum type="arabicParenR"/>
            </a:pPr>
            <a:endParaRPr lang="it-IT" sz="1800" dirty="0">
              <a:solidFill>
                <a:schemeClr val="tx1"/>
              </a:solidFill>
            </a:endParaRPr>
          </a:p>
          <a:p>
            <a:pPr marL="342900" indent="-342900" algn="just">
              <a:buAutoNum type="arabicParenR"/>
            </a:pPr>
            <a:r>
              <a:rPr lang="it-IT" sz="1800" b="1" dirty="0">
                <a:solidFill>
                  <a:schemeClr val="tx1"/>
                </a:solidFill>
              </a:rPr>
              <a:t>Ipotesi regressiva</a:t>
            </a:r>
            <a:r>
              <a:rPr lang="it-IT" sz="1800" dirty="0">
                <a:solidFill>
                  <a:schemeClr val="tx1"/>
                </a:solidFill>
              </a:rPr>
              <a:t>: </a:t>
            </a:r>
            <a:r>
              <a:rPr lang="it-IT" sz="1800" b="1" dirty="0">
                <a:solidFill>
                  <a:schemeClr val="tx1"/>
                </a:solidFill>
              </a:rPr>
              <a:t>resti di organismi cellulari</a:t>
            </a:r>
            <a:r>
              <a:rPr lang="it-IT" sz="1800" dirty="0">
                <a:solidFill>
                  <a:schemeClr val="tx1"/>
                </a:solidFill>
              </a:rPr>
              <a:t>, il cui codice genetico si sia via via impoverito e ridotto. L’esistenza dei virus giganti, che contengono DNA utilizzabile per la traduzione avvalorerebbe questa ipotesi.</a:t>
            </a:r>
          </a:p>
          <a:p>
            <a:pPr marL="342900" indent="-342900" algn="just">
              <a:buAutoNum type="arabicParenR"/>
            </a:pPr>
            <a:endParaRPr lang="it-IT" sz="1800" dirty="0">
              <a:solidFill>
                <a:schemeClr val="tx1"/>
              </a:solidFill>
            </a:endParaRPr>
          </a:p>
          <a:p>
            <a:pPr marL="342900" indent="-342900" algn="just">
              <a:buAutoNum type="arabicParenR"/>
            </a:pPr>
            <a:r>
              <a:rPr lang="it-IT" sz="1800" b="1" dirty="0">
                <a:solidFill>
                  <a:schemeClr val="tx1"/>
                </a:solidFill>
              </a:rPr>
              <a:t>Ipotesi del primo virus</a:t>
            </a:r>
            <a:r>
              <a:rPr lang="it-IT" sz="1800" dirty="0">
                <a:solidFill>
                  <a:schemeClr val="tx1"/>
                </a:solidFill>
              </a:rPr>
              <a:t>: i virus esisterebbero prima degli ospiti cellulari o </a:t>
            </a:r>
            <a:r>
              <a:rPr lang="it-IT" sz="1800" dirty="0" err="1">
                <a:solidFill>
                  <a:schemeClr val="tx1"/>
                </a:solidFill>
              </a:rPr>
              <a:t>coevoluti</a:t>
            </a:r>
            <a:r>
              <a:rPr lang="it-IT" sz="1800" dirty="0">
                <a:solidFill>
                  <a:schemeClr val="tx1"/>
                </a:solidFill>
              </a:rPr>
              <a:t> ad essi.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51113CFE-8520-4C91-B79B-32988E02D5EC}"/>
              </a:ext>
            </a:extLst>
          </p:cNvPr>
          <p:cNvSpPr txBox="1"/>
          <p:nvPr/>
        </p:nvSpPr>
        <p:spPr>
          <a:xfrm>
            <a:off x="3832855" y="692696"/>
            <a:ext cx="14782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>
                <a:solidFill>
                  <a:schemeClr val="tx1"/>
                </a:solidFill>
              </a:rPr>
              <a:t>Origine dei virus</a:t>
            </a:r>
          </a:p>
        </p:txBody>
      </p:sp>
    </p:spTree>
    <p:extLst>
      <p:ext uri="{BB962C8B-B14F-4D97-AF65-F5344CB8AC3E}">
        <p14:creationId xmlns:p14="http://schemas.microsoft.com/office/powerpoint/2010/main" val="186237810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1">
            <a:extLst>
              <a:ext uri="{FF2B5EF4-FFF2-40B4-BE49-F238E27FC236}">
                <a16:creationId xmlns:a16="http://schemas.microsoft.com/office/drawing/2014/main" id="{8ECD3EAA-BAD3-4C00-A1DA-A976813B99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32370" y="188640"/>
            <a:ext cx="327929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it-IT" altLang="it-IT" dirty="0">
                <a:solidFill>
                  <a:srgbClr val="A50021"/>
                </a:solidFill>
              </a:rPr>
              <a:t>Virus e agenti </a:t>
            </a:r>
            <a:r>
              <a:rPr lang="it-IT" altLang="it-IT" dirty="0" err="1">
                <a:solidFill>
                  <a:srgbClr val="A50021"/>
                </a:solidFill>
              </a:rPr>
              <a:t>subvirali</a:t>
            </a:r>
            <a:endParaRPr lang="it-IT" altLang="it-IT" dirty="0">
              <a:solidFill>
                <a:srgbClr val="A50021"/>
              </a:solidFill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EF2797C3-81FB-4FC4-B989-00A9B9B4CE8F}"/>
              </a:ext>
            </a:extLst>
          </p:cNvPr>
          <p:cNvSpPr txBox="1"/>
          <p:nvPr/>
        </p:nvSpPr>
        <p:spPr>
          <a:xfrm>
            <a:off x="83365" y="1425550"/>
            <a:ext cx="897727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800" dirty="0">
                <a:solidFill>
                  <a:schemeClr val="tx1"/>
                </a:solidFill>
              </a:rPr>
              <a:t>Gli agenti </a:t>
            </a:r>
            <a:r>
              <a:rPr lang="it-IT" sz="1800" dirty="0" err="1">
                <a:solidFill>
                  <a:schemeClr val="tx1"/>
                </a:solidFill>
              </a:rPr>
              <a:t>subvirali</a:t>
            </a:r>
            <a:r>
              <a:rPr lang="it-IT" sz="1800" dirty="0">
                <a:solidFill>
                  <a:schemeClr val="tx1"/>
                </a:solidFill>
              </a:rPr>
              <a:t> sono sistemi ancora più piccoli e semplici dei virus, e sono i satelliti, i viroidi ed i prioni.</a:t>
            </a:r>
          </a:p>
          <a:p>
            <a:pPr algn="just"/>
            <a:endParaRPr lang="it-IT" sz="1800" dirty="0">
              <a:solidFill>
                <a:schemeClr val="tx1"/>
              </a:solidFill>
            </a:endParaRPr>
          </a:p>
          <a:p>
            <a:pPr algn="just"/>
            <a:r>
              <a:rPr lang="it-IT" sz="1800" dirty="0">
                <a:solidFill>
                  <a:schemeClr val="tx1"/>
                </a:solidFill>
              </a:rPr>
              <a:t>I </a:t>
            </a:r>
            <a:r>
              <a:rPr lang="it-IT" sz="1800" b="1" dirty="0">
                <a:solidFill>
                  <a:schemeClr val="tx1"/>
                </a:solidFill>
              </a:rPr>
              <a:t>satelliti</a:t>
            </a:r>
            <a:r>
              <a:rPr lang="it-IT" sz="1800" dirty="0">
                <a:solidFill>
                  <a:schemeClr val="tx1"/>
                </a:solidFill>
              </a:rPr>
              <a:t> dipendono da un </a:t>
            </a:r>
            <a:r>
              <a:rPr lang="it-IT" sz="1800" b="1" dirty="0">
                <a:solidFill>
                  <a:schemeClr val="tx1"/>
                </a:solidFill>
              </a:rPr>
              <a:t>virus </a:t>
            </a:r>
            <a:r>
              <a:rPr lang="it-IT" sz="1800" b="1" dirty="0" err="1">
                <a:solidFill>
                  <a:schemeClr val="tx1"/>
                </a:solidFill>
              </a:rPr>
              <a:t>helper</a:t>
            </a:r>
            <a:r>
              <a:rPr lang="it-IT" sz="1800" b="1" dirty="0">
                <a:solidFill>
                  <a:schemeClr val="tx1"/>
                </a:solidFill>
              </a:rPr>
              <a:t> </a:t>
            </a:r>
            <a:r>
              <a:rPr lang="it-IT" sz="1800" dirty="0">
                <a:solidFill>
                  <a:schemeClr val="tx1"/>
                </a:solidFill>
              </a:rPr>
              <a:t>per co-infettare una cellula ospite. Possono essere a RNA o DNA e codificano solo le proteine nelle quale sono incapsulati.</a:t>
            </a:r>
          </a:p>
          <a:p>
            <a:pPr algn="just"/>
            <a:endParaRPr lang="it-IT" sz="1800" dirty="0">
              <a:solidFill>
                <a:schemeClr val="tx1"/>
              </a:solidFill>
            </a:endParaRPr>
          </a:p>
          <a:p>
            <a:pPr algn="just"/>
            <a:r>
              <a:rPr lang="it-IT" sz="1800" dirty="0">
                <a:solidFill>
                  <a:schemeClr val="tx1"/>
                </a:solidFill>
              </a:rPr>
              <a:t>I </a:t>
            </a:r>
            <a:r>
              <a:rPr lang="it-IT" sz="1800" b="1" dirty="0">
                <a:solidFill>
                  <a:schemeClr val="tx1"/>
                </a:solidFill>
              </a:rPr>
              <a:t>viroidi</a:t>
            </a:r>
            <a:r>
              <a:rPr lang="it-IT" sz="1800" dirty="0">
                <a:solidFill>
                  <a:schemeClr val="tx1"/>
                </a:solidFill>
              </a:rPr>
              <a:t> sono filamenti molto corti di </a:t>
            </a:r>
            <a:r>
              <a:rPr lang="it-IT" sz="1800" dirty="0" err="1">
                <a:solidFill>
                  <a:schemeClr val="tx1"/>
                </a:solidFill>
              </a:rPr>
              <a:t>ssRNA</a:t>
            </a:r>
            <a:r>
              <a:rPr lang="it-IT" sz="1800" dirty="0">
                <a:solidFill>
                  <a:schemeClr val="tx1"/>
                </a:solidFill>
              </a:rPr>
              <a:t> (250-400 nucleotidi) privi di rivestimento proteico e di proteine che ne facilitino la replicazione. Fungono da stampo e sono copiati dalla RNA polimerasi della cellula ospite. Sono alla base di patologie di piante di interesse alimentare come patate, pomodori, mele ed avocado e si trasmettono tramite polline e semi infettati.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51113CFE-8520-4C91-B79B-32988E02D5EC}"/>
              </a:ext>
            </a:extLst>
          </p:cNvPr>
          <p:cNvSpPr txBox="1"/>
          <p:nvPr/>
        </p:nvSpPr>
        <p:spPr>
          <a:xfrm>
            <a:off x="3872129" y="692696"/>
            <a:ext cx="13997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>
                <a:solidFill>
                  <a:schemeClr val="tx1"/>
                </a:solidFill>
              </a:rPr>
              <a:t>Agenti </a:t>
            </a:r>
            <a:r>
              <a:rPr lang="it-IT" sz="1400" dirty="0" err="1">
                <a:solidFill>
                  <a:schemeClr val="tx1"/>
                </a:solidFill>
              </a:rPr>
              <a:t>subvirali</a:t>
            </a:r>
            <a:endParaRPr lang="it-IT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365750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Segnaposto contenuto 2">
            <a:extLst>
              <a:ext uri="{FF2B5EF4-FFF2-40B4-BE49-F238E27FC236}">
                <a16:creationId xmlns:a16="http://schemas.microsoft.com/office/drawing/2014/main" id="{53684DC7-1C3A-4A2F-8413-BE60B6AAB6C4}"/>
              </a:ext>
            </a:extLst>
          </p:cNvPr>
          <p:cNvPicPr>
            <a:picLocks noGrp="1" noChangeAspect="1"/>
          </p:cNvPicPr>
          <p:nvPr>
            <p:ph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44" r="9174" b="32037"/>
          <a:stretch/>
        </p:blipFill>
        <p:spPr>
          <a:xfrm>
            <a:off x="6372275" y="2348880"/>
            <a:ext cx="2736304" cy="3666157"/>
          </a:xfrm>
        </p:spPr>
      </p:pic>
      <p:sp>
        <p:nvSpPr>
          <p:cNvPr id="3" name="CasellaDiTesto 1">
            <a:extLst>
              <a:ext uri="{FF2B5EF4-FFF2-40B4-BE49-F238E27FC236}">
                <a16:creationId xmlns:a16="http://schemas.microsoft.com/office/drawing/2014/main" id="{176898C8-572D-402B-AC8A-99384EEA25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32370" y="188640"/>
            <a:ext cx="327929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it-IT" altLang="it-IT" dirty="0">
                <a:solidFill>
                  <a:srgbClr val="A50021"/>
                </a:solidFill>
              </a:rPr>
              <a:t>Virus e agenti </a:t>
            </a:r>
            <a:r>
              <a:rPr lang="it-IT" altLang="it-IT" dirty="0" err="1">
                <a:solidFill>
                  <a:srgbClr val="A50021"/>
                </a:solidFill>
              </a:rPr>
              <a:t>subvirali</a:t>
            </a:r>
            <a:endParaRPr lang="it-IT" altLang="it-IT" dirty="0">
              <a:solidFill>
                <a:srgbClr val="A50021"/>
              </a:solidFill>
            </a:endParaRPr>
          </a:p>
        </p:txBody>
      </p:sp>
      <p:pic>
        <p:nvPicPr>
          <p:cNvPr id="4" name="Segnaposto contenuto 2">
            <a:extLst>
              <a:ext uri="{FF2B5EF4-FFF2-40B4-BE49-F238E27FC236}">
                <a16:creationId xmlns:a16="http://schemas.microsoft.com/office/drawing/2014/main" id="{22DD8336-9FF0-45C9-949A-D6A9D9ACF7F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53" t="90772" r="69898" b="1219"/>
          <a:stretch/>
        </p:blipFill>
        <p:spPr bwMode="auto">
          <a:xfrm>
            <a:off x="10838" y="5877272"/>
            <a:ext cx="1152129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139FC429-67E2-40B5-B6A0-90D7B53C7F01}"/>
              </a:ext>
            </a:extLst>
          </p:cNvPr>
          <p:cNvSpPr txBox="1"/>
          <p:nvPr/>
        </p:nvSpPr>
        <p:spPr>
          <a:xfrm>
            <a:off x="3872129" y="692696"/>
            <a:ext cx="13997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>
                <a:solidFill>
                  <a:schemeClr val="tx1"/>
                </a:solidFill>
              </a:rPr>
              <a:t>Agenti </a:t>
            </a:r>
            <a:r>
              <a:rPr lang="it-IT" sz="1400" dirty="0" err="1">
                <a:solidFill>
                  <a:schemeClr val="tx1"/>
                </a:solidFill>
              </a:rPr>
              <a:t>subvirali</a:t>
            </a:r>
            <a:endParaRPr lang="it-IT" sz="1400" dirty="0">
              <a:solidFill>
                <a:schemeClr val="tx1"/>
              </a:solidFill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14E69DE5-65FD-44BA-ACC5-A6D062979DDE}"/>
              </a:ext>
            </a:extLst>
          </p:cNvPr>
          <p:cNvSpPr txBox="1"/>
          <p:nvPr/>
        </p:nvSpPr>
        <p:spPr>
          <a:xfrm>
            <a:off x="83366" y="1425550"/>
            <a:ext cx="628891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800" dirty="0">
                <a:solidFill>
                  <a:schemeClr val="tx1"/>
                </a:solidFill>
              </a:rPr>
              <a:t>I </a:t>
            </a:r>
            <a:r>
              <a:rPr lang="it-IT" sz="1800" b="1" dirty="0">
                <a:solidFill>
                  <a:schemeClr val="tx1"/>
                </a:solidFill>
              </a:rPr>
              <a:t>prioni</a:t>
            </a:r>
            <a:r>
              <a:rPr lang="it-IT" sz="1800" dirty="0">
                <a:solidFill>
                  <a:schemeClr val="tx1"/>
                </a:solidFill>
              </a:rPr>
              <a:t> sono "particelle proteiche infettive" scoperti  negli anni ’80. </a:t>
            </a:r>
            <a:r>
              <a:rPr lang="it-IT" sz="1800" b="1" dirty="0" err="1">
                <a:solidFill>
                  <a:schemeClr val="tx1"/>
                </a:solidFill>
              </a:rPr>
              <a:t>Prusinier</a:t>
            </a:r>
            <a:r>
              <a:rPr lang="it-IT" sz="1800" dirty="0">
                <a:solidFill>
                  <a:schemeClr val="tx1"/>
                </a:solidFill>
              </a:rPr>
              <a:t> identificò una </a:t>
            </a:r>
            <a:r>
              <a:rPr lang="it-IT" sz="1800" b="1" dirty="0">
                <a:solidFill>
                  <a:schemeClr val="tx1"/>
                </a:solidFill>
              </a:rPr>
              <a:t>proteina</a:t>
            </a:r>
            <a:r>
              <a:rPr lang="it-IT" sz="1800" dirty="0">
                <a:solidFill>
                  <a:schemeClr val="tx1"/>
                </a:solidFill>
              </a:rPr>
              <a:t> di 208 amminoacidi, la </a:t>
            </a:r>
            <a:r>
              <a:rPr lang="it-IT" sz="1800" dirty="0" err="1">
                <a:solidFill>
                  <a:schemeClr val="tx1"/>
                </a:solidFill>
              </a:rPr>
              <a:t>PrP</a:t>
            </a:r>
            <a:r>
              <a:rPr lang="it-IT" sz="1800" dirty="0">
                <a:solidFill>
                  <a:schemeClr val="tx1"/>
                </a:solidFill>
              </a:rPr>
              <a:t>, che normalmente è innocua e a livello </a:t>
            </a:r>
            <a:r>
              <a:rPr lang="it-IT" sz="1800" b="1" dirty="0">
                <a:solidFill>
                  <a:schemeClr val="tx1"/>
                </a:solidFill>
              </a:rPr>
              <a:t>neuronale</a:t>
            </a:r>
            <a:r>
              <a:rPr lang="it-IT" sz="1800" dirty="0">
                <a:solidFill>
                  <a:schemeClr val="tx1"/>
                </a:solidFill>
              </a:rPr>
              <a:t> partecipa al trasporto del rame.</a:t>
            </a:r>
          </a:p>
          <a:p>
            <a:pPr algn="just"/>
            <a:endParaRPr lang="it-IT" sz="1800" dirty="0">
              <a:solidFill>
                <a:schemeClr val="tx1"/>
              </a:solidFill>
            </a:endParaRPr>
          </a:p>
          <a:p>
            <a:pPr algn="just"/>
            <a:r>
              <a:rPr lang="it-IT" sz="1800" dirty="0">
                <a:solidFill>
                  <a:schemeClr val="tx1"/>
                </a:solidFill>
              </a:rPr>
              <a:t>A volte, una sua </a:t>
            </a:r>
            <a:r>
              <a:rPr lang="it-IT" sz="1800" b="1" dirty="0">
                <a:solidFill>
                  <a:schemeClr val="tx1"/>
                </a:solidFill>
              </a:rPr>
              <a:t>modifica conformazionale </a:t>
            </a:r>
            <a:r>
              <a:rPr lang="it-IT" sz="1800" dirty="0">
                <a:solidFill>
                  <a:schemeClr val="tx1"/>
                </a:solidFill>
              </a:rPr>
              <a:t>la fa divenire </a:t>
            </a:r>
            <a:r>
              <a:rPr lang="it-IT" sz="1800" b="1" dirty="0">
                <a:solidFill>
                  <a:schemeClr val="tx1"/>
                </a:solidFill>
              </a:rPr>
              <a:t>insolubile</a:t>
            </a:r>
            <a:r>
              <a:rPr lang="it-IT" sz="1800" dirty="0">
                <a:solidFill>
                  <a:schemeClr val="tx1"/>
                </a:solidFill>
              </a:rPr>
              <a:t> e questo comporta l’insorgenza di </a:t>
            </a:r>
            <a:r>
              <a:rPr lang="it-IT" sz="1800" b="1" dirty="0">
                <a:solidFill>
                  <a:schemeClr val="tx1"/>
                </a:solidFill>
              </a:rPr>
              <a:t>malattie neuronali</a:t>
            </a:r>
            <a:r>
              <a:rPr lang="it-IT" sz="1800" dirty="0">
                <a:solidFill>
                  <a:schemeClr val="tx1"/>
                </a:solidFill>
              </a:rPr>
              <a:t>. Nello specifico, la proteina mal ripiegata è il prione. </a:t>
            </a:r>
          </a:p>
          <a:p>
            <a:pPr algn="just"/>
            <a:endParaRPr lang="it-IT" sz="1800" dirty="0">
              <a:solidFill>
                <a:schemeClr val="tx1"/>
              </a:solidFill>
            </a:endParaRPr>
          </a:p>
          <a:p>
            <a:pPr algn="just"/>
            <a:r>
              <a:rPr lang="it-IT" sz="1800" dirty="0">
                <a:solidFill>
                  <a:schemeClr val="tx1"/>
                </a:solidFill>
              </a:rPr>
              <a:t>Mutazioni a carico di questo gene aumenta la probabilità di questo fenomeno che, a </a:t>
            </a:r>
            <a:r>
              <a:rPr lang="it-IT" sz="1800" b="1" dirty="0">
                <a:solidFill>
                  <a:schemeClr val="tx1"/>
                </a:solidFill>
              </a:rPr>
              <a:t>cascata</a:t>
            </a:r>
            <a:r>
              <a:rPr lang="it-IT" sz="1800" dirty="0">
                <a:solidFill>
                  <a:schemeClr val="tx1"/>
                </a:solidFill>
              </a:rPr>
              <a:t>, induce altre </a:t>
            </a:r>
            <a:r>
              <a:rPr lang="it-IT" sz="1800" b="1" dirty="0">
                <a:solidFill>
                  <a:schemeClr val="tx1"/>
                </a:solidFill>
              </a:rPr>
              <a:t>proteine a mal ripiegarsi, ad aggregarsi </a:t>
            </a:r>
            <a:r>
              <a:rPr lang="it-IT" sz="1800" dirty="0">
                <a:solidFill>
                  <a:schemeClr val="tx1"/>
                </a:solidFill>
              </a:rPr>
              <a:t>e quindi a creare danni maggiori.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1">
            <a:extLst>
              <a:ext uri="{FF2B5EF4-FFF2-40B4-BE49-F238E27FC236}">
                <a16:creationId xmlns:a16="http://schemas.microsoft.com/office/drawing/2014/main" id="{176898C8-572D-402B-AC8A-99384EEA25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32370" y="188640"/>
            <a:ext cx="327929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it-IT" altLang="it-IT" dirty="0">
                <a:solidFill>
                  <a:srgbClr val="A50021"/>
                </a:solidFill>
              </a:rPr>
              <a:t>Virus e agenti </a:t>
            </a:r>
            <a:r>
              <a:rPr lang="it-IT" altLang="it-IT" dirty="0" err="1">
                <a:solidFill>
                  <a:srgbClr val="A50021"/>
                </a:solidFill>
              </a:rPr>
              <a:t>subvirali</a:t>
            </a:r>
            <a:endParaRPr lang="it-IT" altLang="it-IT" dirty="0">
              <a:solidFill>
                <a:srgbClr val="A50021"/>
              </a:solidFill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139FC429-67E2-40B5-B6A0-90D7B53C7F01}"/>
              </a:ext>
            </a:extLst>
          </p:cNvPr>
          <p:cNvSpPr txBox="1"/>
          <p:nvPr/>
        </p:nvSpPr>
        <p:spPr>
          <a:xfrm>
            <a:off x="3872129" y="692696"/>
            <a:ext cx="13997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>
                <a:solidFill>
                  <a:schemeClr val="tx1"/>
                </a:solidFill>
              </a:rPr>
              <a:t>Agenti </a:t>
            </a:r>
            <a:r>
              <a:rPr lang="it-IT" sz="1400" dirty="0" err="1">
                <a:solidFill>
                  <a:schemeClr val="tx1"/>
                </a:solidFill>
              </a:rPr>
              <a:t>subvirali</a:t>
            </a:r>
            <a:endParaRPr lang="it-IT" sz="1400" dirty="0">
              <a:solidFill>
                <a:schemeClr val="tx1"/>
              </a:solidFill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14E69DE5-65FD-44BA-ACC5-A6D062979DDE}"/>
              </a:ext>
            </a:extLst>
          </p:cNvPr>
          <p:cNvSpPr txBox="1"/>
          <p:nvPr/>
        </p:nvSpPr>
        <p:spPr>
          <a:xfrm>
            <a:off x="83366" y="1425550"/>
            <a:ext cx="888112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800" dirty="0">
                <a:solidFill>
                  <a:schemeClr val="tx1"/>
                </a:solidFill>
              </a:rPr>
              <a:t>I prioni sono presenti a livello encefalico in pazienti affetti da </a:t>
            </a:r>
            <a:r>
              <a:rPr lang="it-IT" sz="1800" b="1" i="1" dirty="0">
                <a:solidFill>
                  <a:schemeClr val="tx1"/>
                </a:solidFill>
              </a:rPr>
              <a:t>encefalopatie spongiformi trasmissibili</a:t>
            </a:r>
            <a:r>
              <a:rPr lang="it-IT" sz="1800" dirty="0">
                <a:solidFill>
                  <a:schemeClr val="tx1"/>
                </a:solidFill>
              </a:rPr>
              <a:t> (TSE), malattie degenerative ad esito letale caratterizzate da un ampio tempo di latenza (10 anni nell’uomo) tra la contrazione della malattia e i primi sintomi.</a:t>
            </a:r>
          </a:p>
          <a:p>
            <a:pPr algn="just"/>
            <a:endParaRPr lang="it-IT" sz="1800" dirty="0">
              <a:solidFill>
                <a:schemeClr val="tx1"/>
              </a:solidFill>
            </a:endParaRPr>
          </a:p>
          <a:p>
            <a:pPr algn="just"/>
            <a:r>
              <a:rPr lang="it-IT" sz="1800" dirty="0">
                <a:solidFill>
                  <a:schemeClr val="tx1"/>
                </a:solidFill>
              </a:rPr>
              <a:t>La BSE ("morbo mucca pazza") è anche lei legata ai prioni ed esistono altre malattie che hanno in comune il processo biochimico, ma che differiscono per la </a:t>
            </a:r>
            <a:r>
              <a:rPr lang="it-IT" sz="1800">
                <a:solidFill>
                  <a:schemeClr val="tx1"/>
                </a:solidFill>
              </a:rPr>
              <a:t>proteina coinvolta.</a:t>
            </a:r>
            <a:endParaRPr lang="it-IT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34346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1">
            <a:extLst>
              <a:ext uri="{FF2B5EF4-FFF2-40B4-BE49-F238E27FC236}">
                <a16:creationId xmlns:a16="http://schemas.microsoft.com/office/drawing/2014/main" id="{0494A3F8-35E3-487D-A885-43516E3644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32370" y="188640"/>
            <a:ext cx="327929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it-IT" altLang="it-IT" dirty="0">
                <a:solidFill>
                  <a:srgbClr val="A50021"/>
                </a:solidFill>
              </a:rPr>
              <a:t>Virus e agenti </a:t>
            </a:r>
            <a:r>
              <a:rPr lang="it-IT" altLang="it-IT" dirty="0" err="1">
                <a:solidFill>
                  <a:srgbClr val="A50021"/>
                </a:solidFill>
              </a:rPr>
              <a:t>subvirali</a:t>
            </a:r>
            <a:endParaRPr lang="it-IT" altLang="it-IT" dirty="0">
              <a:solidFill>
                <a:srgbClr val="A50021"/>
              </a:solidFill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1055EC07-07F5-4CB6-AC4E-D8FC0AA2C539}"/>
              </a:ext>
            </a:extLst>
          </p:cNvPr>
          <p:cNvSpPr txBox="1"/>
          <p:nvPr/>
        </p:nvSpPr>
        <p:spPr>
          <a:xfrm>
            <a:off x="107504" y="2189763"/>
            <a:ext cx="885698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800" dirty="0">
                <a:solidFill>
                  <a:schemeClr val="tx1"/>
                </a:solidFill>
              </a:rPr>
              <a:t>Una caratteristica importante dei virus è la loro </a:t>
            </a:r>
            <a:r>
              <a:rPr lang="it-IT" sz="1800" b="1" dirty="0">
                <a:solidFill>
                  <a:schemeClr val="tx1"/>
                </a:solidFill>
              </a:rPr>
              <a:t>adattabilità all’ambiente in evoluzione </a:t>
            </a:r>
            <a:r>
              <a:rPr lang="it-IT" sz="1800" dirty="0">
                <a:solidFill>
                  <a:schemeClr val="tx1"/>
                </a:solidFill>
              </a:rPr>
              <a:t>ed </a:t>
            </a:r>
            <a:r>
              <a:rPr lang="it-IT" sz="1800" b="1" dirty="0">
                <a:solidFill>
                  <a:schemeClr val="tx1"/>
                </a:solidFill>
              </a:rPr>
              <a:t>influenzano</a:t>
            </a:r>
            <a:r>
              <a:rPr lang="it-IT" sz="1800" dirty="0">
                <a:solidFill>
                  <a:schemeClr val="tx1"/>
                </a:solidFill>
              </a:rPr>
              <a:t> anche la </a:t>
            </a:r>
            <a:r>
              <a:rPr lang="it-IT" sz="1800" b="1" dirty="0">
                <a:solidFill>
                  <a:schemeClr val="tx1"/>
                </a:solidFill>
              </a:rPr>
              <a:t>biodiversità</a:t>
            </a:r>
            <a:r>
              <a:rPr lang="it-IT" sz="1800" dirty="0">
                <a:solidFill>
                  <a:schemeClr val="tx1"/>
                </a:solidFill>
              </a:rPr>
              <a:t> degli organismi </a:t>
            </a:r>
            <a:r>
              <a:rPr lang="it-IT" sz="1800" b="1" dirty="0">
                <a:solidFill>
                  <a:schemeClr val="tx1"/>
                </a:solidFill>
              </a:rPr>
              <a:t>loro ospiti </a:t>
            </a:r>
            <a:r>
              <a:rPr lang="it-IT" sz="1800" dirty="0">
                <a:solidFill>
                  <a:schemeClr val="tx1"/>
                </a:solidFill>
              </a:rPr>
              <a:t>in quanto in grado di alterarne il codice genetico.</a:t>
            </a:r>
          </a:p>
          <a:p>
            <a:pPr algn="just"/>
            <a:endParaRPr lang="it-IT" sz="1800" dirty="0">
              <a:solidFill>
                <a:schemeClr val="tx1"/>
              </a:solidFill>
            </a:endParaRPr>
          </a:p>
          <a:p>
            <a:pPr algn="just"/>
            <a:r>
              <a:rPr lang="it-IT" sz="1800" dirty="0">
                <a:solidFill>
                  <a:schemeClr val="tx1"/>
                </a:solidFill>
              </a:rPr>
              <a:t>Sono soprattutto interessanti per la loro capacità di </a:t>
            </a:r>
            <a:r>
              <a:rPr lang="it-IT" sz="1800" b="1" dirty="0">
                <a:solidFill>
                  <a:schemeClr val="tx1"/>
                </a:solidFill>
              </a:rPr>
              <a:t>trasferire geni eucariotici </a:t>
            </a:r>
            <a:r>
              <a:rPr lang="it-IT" sz="1800" dirty="0">
                <a:solidFill>
                  <a:schemeClr val="tx1"/>
                </a:solidFill>
              </a:rPr>
              <a:t>da un organismo all’altro </a:t>
            </a:r>
            <a:r>
              <a:rPr lang="it-IT" sz="1800" b="1" dirty="0">
                <a:solidFill>
                  <a:schemeClr val="tx1"/>
                </a:solidFill>
              </a:rPr>
              <a:t>superando le barriere tra specie </a:t>
            </a:r>
            <a:r>
              <a:rPr lang="it-IT" sz="1800" dirty="0">
                <a:solidFill>
                  <a:schemeClr val="tx1"/>
                </a:solidFill>
              </a:rPr>
              <a:t>(con buona pace dei </a:t>
            </a:r>
            <a:r>
              <a:rPr lang="it-IT" sz="1800" dirty="0" err="1">
                <a:solidFill>
                  <a:schemeClr val="tx1"/>
                </a:solidFill>
              </a:rPr>
              <a:t>filogenetisti</a:t>
            </a:r>
            <a:r>
              <a:rPr lang="it-IT" sz="1800" dirty="0">
                <a:solidFill>
                  <a:schemeClr val="tx1"/>
                </a:solidFill>
              </a:rPr>
              <a:t>…), con notevoli ricadute anche dal punto di vista biotecnologico.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4145D540-613E-4602-A8D2-57DB1450263F}"/>
              </a:ext>
            </a:extLst>
          </p:cNvPr>
          <p:cNvSpPr txBox="1"/>
          <p:nvPr/>
        </p:nvSpPr>
        <p:spPr>
          <a:xfrm>
            <a:off x="4066894" y="692696"/>
            <a:ext cx="10102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>
                <a:solidFill>
                  <a:schemeClr val="tx1"/>
                </a:solidFill>
              </a:rPr>
              <a:t>Generalità</a:t>
            </a:r>
          </a:p>
        </p:txBody>
      </p:sp>
    </p:spTree>
    <p:extLst>
      <p:ext uri="{BB962C8B-B14F-4D97-AF65-F5344CB8AC3E}">
        <p14:creationId xmlns:p14="http://schemas.microsoft.com/office/powerpoint/2010/main" val="14039403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1">
            <a:extLst>
              <a:ext uri="{FF2B5EF4-FFF2-40B4-BE49-F238E27FC236}">
                <a16:creationId xmlns:a16="http://schemas.microsoft.com/office/drawing/2014/main" id="{0494A3F8-35E3-487D-A885-43516E3644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32370" y="188640"/>
            <a:ext cx="327929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it-IT" altLang="it-IT" dirty="0">
                <a:solidFill>
                  <a:srgbClr val="A50021"/>
                </a:solidFill>
              </a:rPr>
              <a:t>Virus e agenti </a:t>
            </a:r>
            <a:r>
              <a:rPr lang="it-IT" altLang="it-IT" dirty="0" err="1">
                <a:solidFill>
                  <a:srgbClr val="A50021"/>
                </a:solidFill>
              </a:rPr>
              <a:t>subvirali</a:t>
            </a:r>
            <a:endParaRPr lang="it-IT" altLang="it-IT" dirty="0">
              <a:solidFill>
                <a:srgbClr val="A50021"/>
              </a:solidFill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1055EC07-07F5-4CB6-AC4E-D8FC0AA2C539}"/>
              </a:ext>
            </a:extLst>
          </p:cNvPr>
          <p:cNvSpPr txBox="1"/>
          <p:nvPr/>
        </p:nvSpPr>
        <p:spPr>
          <a:xfrm>
            <a:off x="107504" y="1491749"/>
            <a:ext cx="885698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800" dirty="0">
                <a:solidFill>
                  <a:schemeClr val="tx1"/>
                </a:solidFill>
              </a:rPr>
              <a:t>Lo studio dei virus è l’oggetto della virologia, che nel corso dei decenni ha evidenziato alcune caratteristiche comuni:</a:t>
            </a:r>
          </a:p>
          <a:p>
            <a:pPr algn="just"/>
            <a:endParaRPr lang="it-IT" sz="1800" dirty="0">
              <a:solidFill>
                <a:schemeClr val="tx1"/>
              </a:solidFill>
            </a:endParaRPr>
          </a:p>
          <a:p>
            <a:pPr marL="285750" indent="-285750" algn="just">
              <a:buFontTx/>
              <a:buChar char="-"/>
            </a:pPr>
            <a:r>
              <a:rPr lang="it-IT" sz="1800" dirty="0">
                <a:solidFill>
                  <a:schemeClr val="tx1"/>
                </a:solidFill>
              </a:rPr>
              <a:t>Possiedono un </a:t>
            </a:r>
            <a:r>
              <a:rPr lang="it-IT" sz="1800" b="1" i="1" dirty="0">
                <a:solidFill>
                  <a:schemeClr val="tx1"/>
                </a:solidFill>
              </a:rPr>
              <a:t>core</a:t>
            </a:r>
            <a:r>
              <a:rPr lang="it-IT" sz="1800" dirty="0">
                <a:solidFill>
                  <a:schemeClr val="tx1"/>
                </a:solidFill>
              </a:rPr>
              <a:t> di </a:t>
            </a:r>
            <a:r>
              <a:rPr lang="it-IT" sz="1800" b="1" dirty="0">
                <a:solidFill>
                  <a:schemeClr val="tx1"/>
                </a:solidFill>
              </a:rPr>
              <a:t>acido nucleico</a:t>
            </a:r>
            <a:r>
              <a:rPr lang="it-IT" sz="1800" dirty="0">
                <a:solidFill>
                  <a:schemeClr val="tx1"/>
                </a:solidFill>
              </a:rPr>
              <a:t>,</a:t>
            </a:r>
          </a:p>
          <a:p>
            <a:pPr marL="285750" indent="-285750" algn="just">
              <a:buFontTx/>
              <a:buChar char="-"/>
            </a:pPr>
            <a:endParaRPr lang="it-IT" sz="1800" dirty="0">
              <a:solidFill>
                <a:schemeClr val="tx1"/>
              </a:solidFill>
            </a:endParaRPr>
          </a:p>
          <a:p>
            <a:pPr marL="285750" indent="-285750" algn="just">
              <a:buFontTx/>
              <a:buChar char="-"/>
            </a:pPr>
            <a:r>
              <a:rPr lang="it-IT" sz="1800" dirty="0">
                <a:solidFill>
                  <a:schemeClr val="tx1"/>
                </a:solidFill>
              </a:rPr>
              <a:t>Sono </a:t>
            </a:r>
            <a:r>
              <a:rPr lang="it-IT" sz="1800" b="1" dirty="0">
                <a:solidFill>
                  <a:schemeClr val="tx1"/>
                </a:solidFill>
              </a:rPr>
              <a:t>dipendenti</a:t>
            </a:r>
            <a:r>
              <a:rPr lang="it-IT" sz="1800" dirty="0">
                <a:solidFill>
                  <a:schemeClr val="tx1"/>
                </a:solidFill>
              </a:rPr>
              <a:t> da </a:t>
            </a:r>
            <a:r>
              <a:rPr lang="it-IT" sz="1800" b="1" dirty="0">
                <a:solidFill>
                  <a:schemeClr val="tx1"/>
                </a:solidFill>
              </a:rPr>
              <a:t>ospiti</a:t>
            </a:r>
            <a:r>
              <a:rPr lang="it-IT" sz="1800" dirty="0">
                <a:solidFill>
                  <a:schemeClr val="tx1"/>
                </a:solidFill>
              </a:rPr>
              <a:t> viventi per la loro </a:t>
            </a:r>
            <a:r>
              <a:rPr lang="it-IT" sz="1800" b="1" dirty="0">
                <a:solidFill>
                  <a:schemeClr val="tx1"/>
                </a:solidFill>
              </a:rPr>
              <a:t>sopravvivenza</a:t>
            </a:r>
            <a:r>
              <a:rPr lang="it-IT" sz="1800" dirty="0">
                <a:solidFill>
                  <a:schemeClr val="tx1"/>
                </a:solidFill>
              </a:rPr>
              <a:t>.</a:t>
            </a:r>
          </a:p>
          <a:p>
            <a:pPr algn="just"/>
            <a:endParaRPr lang="it-IT" sz="1800" dirty="0">
              <a:solidFill>
                <a:schemeClr val="tx1"/>
              </a:solidFill>
            </a:endParaRPr>
          </a:p>
          <a:p>
            <a:pPr algn="just"/>
            <a:r>
              <a:rPr lang="it-IT" sz="1800" dirty="0">
                <a:solidFill>
                  <a:schemeClr val="tx1"/>
                </a:solidFill>
              </a:rPr>
              <a:t>Data l’assenza di attività metabolica e l’impossibilità di riprodursi autonomamente, i </a:t>
            </a:r>
            <a:r>
              <a:rPr lang="it-IT" sz="1800" b="1" dirty="0">
                <a:solidFill>
                  <a:schemeClr val="tx1"/>
                </a:solidFill>
              </a:rPr>
              <a:t>virus</a:t>
            </a:r>
            <a:r>
              <a:rPr lang="it-IT" sz="1800" dirty="0">
                <a:solidFill>
                  <a:schemeClr val="tx1"/>
                </a:solidFill>
              </a:rPr>
              <a:t> non sono considerati esseri viventi, ma </a:t>
            </a:r>
            <a:r>
              <a:rPr lang="it-IT" sz="1800" b="1" i="1" dirty="0">
                <a:solidFill>
                  <a:schemeClr val="tx1"/>
                </a:solidFill>
              </a:rPr>
              <a:t>parassiti intracellulari obbligati</a:t>
            </a:r>
            <a:r>
              <a:rPr lang="it-IT" sz="1800" dirty="0">
                <a:solidFill>
                  <a:schemeClr val="tx1"/>
                </a:solidFill>
              </a:rPr>
              <a:t>.</a:t>
            </a:r>
          </a:p>
          <a:p>
            <a:pPr algn="just"/>
            <a:endParaRPr lang="it-IT" sz="1800" dirty="0">
              <a:solidFill>
                <a:schemeClr val="tx1"/>
              </a:solidFill>
            </a:endParaRPr>
          </a:p>
          <a:p>
            <a:pPr algn="just"/>
            <a:r>
              <a:rPr lang="it-IT" sz="1800" dirty="0">
                <a:solidFill>
                  <a:schemeClr val="tx1"/>
                </a:solidFill>
              </a:rPr>
              <a:t>Infettano tutte le tipologie di cellule note, talvolta anche altri virus, e si evolvono per selezione naturale specializzandosi nell’infettare determinate tipologie di cellule.</a:t>
            </a:r>
          </a:p>
          <a:p>
            <a:pPr algn="just"/>
            <a:endParaRPr lang="it-IT" sz="1800" dirty="0">
              <a:solidFill>
                <a:schemeClr val="tx1"/>
              </a:solidFill>
            </a:endParaRPr>
          </a:p>
          <a:p>
            <a:pPr algn="just"/>
            <a:r>
              <a:rPr lang="it-IT" sz="1800" dirty="0">
                <a:solidFill>
                  <a:schemeClr val="tx1"/>
                </a:solidFill>
              </a:rPr>
              <a:t>Le loro dimensioni sono contenute, comprese tra </a:t>
            </a:r>
            <a:r>
              <a:rPr lang="it-IT" sz="1800" b="1" dirty="0">
                <a:solidFill>
                  <a:schemeClr val="tx1"/>
                </a:solidFill>
              </a:rPr>
              <a:t>20-300 nm </a:t>
            </a:r>
            <a:r>
              <a:rPr lang="it-IT" sz="1800" dirty="0">
                <a:solidFill>
                  <a:schemeClr val="tx1"/>
                </a:solidFill>
              </a:rPr>
              <a:t>anche se sono stati scoperti tra gli anni 2004-2013 </a:t>
            </a:r>
            <a:r>
              <a:rPr lang="it-IT" sz="1800" b="1" dirty="0">
                <a:solidFill>
                  <a:schemeClr val="tx1"/>
                </a:solidFill>
              </a:rPr>
              <a:t>virus giganti, fino a 1 µm, </a:t>
            </a:r>
            <a:r>
              <a:rPr lang="it-IT" sz="1800" dirty="0">
                <a:solidFill>
                  <a:schemeClr val="tx1"/>
                </a:solidFill>
              </a:rPr>
              <a:t>capaci di infettare amebe.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CC9AC769-D962-411E-813B-CA7C070E08C6}"/>
              </a:ext>
            </a:extLst>
          </p:cNvPr>
          <p:cNvSpPr txBox="1"/>
          <p:nvPr/>
        </p:nvSpPr>
        <p:spPr>
          <a:xfrm>
            <a:off x="4066894" y="692696"/>
            <a:ext cx="10102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>
                <a:solidFill>
                  <a:schemeClr val="tx1"/>
                </a:solidFill>
              </a:rPr>
              <a:t>Generalità</a:t>
            </a:r>
          </a:p>
        </p:txBody>
      </p:sp>
    </p:spTree>
    <p:extLst>
      <p:ext uri="{BB962C8B-B14F-4D97-AF65-F5344CB8AC3E}">
        <p14:creationId xmlns:p14="http://schemas.microsoft.com/office/powerpoint/2010/main" val="23680607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Segnaposto contenuto 2">
            <a:extLst>
              <a:ext uri="{FF2B5EF4-FFF2-40B4-BE49-F238E27FC236}">
                <a16:creationId xmlns:a16="http://schemas.microsoft.com/office/drawing/2014/main" id="{1F5A5567-185E-4EE0-A129-AEA35D466C18}"/>
              </a:ext>
            </a:extLst>
          </p:cNvPr>
          <p:cNvPicPr>
            <a:picLocks noGrp="1" noChangeAspect="1"/>
          </p:cNvPicPr>
          <p:nvPr>
            <p:ph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5" t="1219" r="4692" b="17353"/>
          <a:stretch/>
        </p:blipFill>
        <p:spPr>
          <a:xfrm>
            <a:off x="4425721" y="1556792"/>
            <a:ext cx="4680520" cy="4392488"/>
          </a:xfrm>
        </p:spPr>
      </p:pic>
      <p:sp>
        <p:nvSpPr>
          <p:cNvPr id="3" name="CasellaDiTesto 1">
            <a:extLst>
              <a:ext uri="{FF2B5EF4-FFF2-40B4-BE49-F238E27FC236}">
                <a16:creationId xmlns:a16="http://schemas.microsoft.com/office/drawing/2014/main" id="{FF6F2BEC-F021-4210-9F43-C00E06BA33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32370" y="188640"/>
            <a:ext cx="327929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it-IT" altLang="it-IT" dirty="0">
                <a:solidFill>
                  <a:srgbClr val="A50021"/>
                </a:solidFill>
              </a:rPr>
              <a:t>Virus e agenti </a:t>
            </a:r>
            <a:r>
              <a:rPr lang="it-IT" altLang="it-IT" dirty="0" err="1">
                <a:solidFill>
                  <a:srgbClr val="A50021"/>
                </a:solidFill>
              </a:rPr>
              <a:t>subvirali</a:t>
            </a:r>
            <a:endParaRPr lang="it-IT" altLang="it-IT" dirty="0">
              <a:solidFill>
                <a:srgbClr val="A50021"/>
              </a:solidFill>
            </a:endParaRPr>
          </a:p>
        </p:txBody>
      </p:sp>
      <p:pic>
        <p:nvPicPr>
          <p:cNvPr id="4" name="Segnaposto contenuto 2">
            <a:extLst>
              <a:ext uri="{FF2B5EF4-FFF2-40B4-BE49-F238E27FC236}">
                <a16:creationId xmlns:a16="http://schemas.microsoft.com/office/drawing/2014/main" id="{D69B3C8C-83FA-4C6A-8549-84F75070C56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53" t="90772" r="69898" b="1219"/>
          <a:stretch/>
        </p:blipFill>
        <p:spPr bwMode="auto">
          <a:xfrm>
            <a:off x="10838" y="5877272"/>
            <a:ext cx="1152129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120D7343-1E81-421C-92CC-EEFCA8FA4083}"/>
              </a:ext>
            </a:extLst>
          </p:cNvPr>
          <p:cNvSpPr txBox="1"/>
          <p:nvPr/>
        </p:nvSpPr>
        <p:spPr>
          <a:xfrm>
            <a:off x="4136625" y="692696"/>
            <a:ext cx="8707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>
                <a:solidFill>
                  <a:schemeClr val="tx1"/>
                </a:solidFill>
              </a:rPr>
              <a:t>Struttura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2136FA2A-7033-4910-8DF4-620B26D9414A}"/>
              </a:ext>
            </a:extLst>
          </p:cNvPr>
          <p:cNvSpPr txBox="1"/>
          <p:nvPr/>
        </p:nvSpPr>
        <p:spPr>
          <a:xfrm>
            <a:off x="107504" y="1491749"/>
            <a:ext cx="417646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800" dirty="0">
                <a:solidFill>
                  <a:schemeClr val="tx1"/>
                </a:solidFill>
              </a:rPr>
              <a:t>Definizione: viene definito </a:t>
            </a:r>
            <a:r>
              <a:rPr lang="it-IT" sz="1800" i="1" dirty="0">
                <a:solidFill>
                  <a:schemeClr val="tx1"/>
                </a:solidFill>
              </a:rPr>
              <a:t>virione</a:t>
            </a:r>
            <a:r>
              <a:rPr lang="it-IT" sz="1800" dirty="0">
                <a:solidFill>
                  <a:schemeClr val="tx1"/>
                </a:solidFill>
              </a:rPr>
              <a:t> la particella virale completa che si trova all’esterno della cellula ospite.</a:t>
            </a:r>
          </a:p>
          <a:p>
            <a:pPr algn="just"/>
            <a:endParaRPr lang="it-IT" sz="1800" dirty="0">
              <a:solidFill>
                <a:schemeClr val="tx1"/>
              </a:solidFill>
            </a:endParaRPr>
          </a:p>
          <a:p>
            <a:pPr algn="just"/>
            <a:r>
              <a:rPr lang="it-IT" sz="1800" dirty="0">
                <a:solidFill>
                  <a:schemeClr val="tx1"/>
                </a:solidFill>
              </a:rPr>
              <a:t>Il materiale genetico virale può essere sia DNA che RNA, a singolo (</a:t>
            </a:r>
            <a:r>
              <a:rPr lang="it-IT" sz="1800" dirty="0" err="1">
                <a:solidFill>
                  <a:schemeClr val="tx1"/>
                </a:solidFill>
              </a:rPr>
              <a:t>ss</a:t>
            </a:r>
            <a:r>
              <a:rPr lang="it-IT" sz="1800" dirty="0">
                <a:solidFill>
                  <a:schemeClr val="tx1"/>
                </a:solidFill>
              </a:rPr>
              <a:t>) o doppio filamento (</a:t>
            </a:r>
            <a:r>
              <a:rPr lang="it-IT" sz="1800" dirty="0" err="1">
                <a:solidFill>
                  <a:schemeClr val="tx1"/>
                </a:solidFill>
              </a:rPr>
              <a:t>sd</a:t>
            </a:r>
            <a:r>
              <a:rPr lang="it-IT" sz="1800" dirty="0">
                <a:solidFill>
                  <a:schemeClr val="tx1"/>
                </a:solidFill>
              </a:rPr>
              <a:t>). Un tipico genoma virale contiene tra 500 e 100000 basi/ coppie di basi.</a:t>
            </a:r>
          </a:p>
          <a:p>
            <a:pPr algn="just"/>
            <a:endParaRPr lang="it-IT" sz="1800" dirty="0">
              <a:solidFill>
                <a:schemeClr val="tx1"/>
              </a:solidFill>
            </a:endParaRPr>
          </a:p>
          <a:p>
            <a:pPr algn="just"/>
            <a:r>
              <a:rPr lang="it-IT" sz="1800" dirty="0">
                <a:solidFill>
                  <a:schemeClr val="tx1"/>
                </a:solidFill>
              </a:rPr>
              <a:t>I virus giganti fanno eccezione, e presentano fino 1 2,5 milioni di coppie di basi.</a:t>
            </a:r>
          </a:p>
        </p:txBody>
      </p:sp>
    </p:spTree>
    <p:extLst>
      <p:ext uri="{BB962C8B-B14F-4D97-AF65-F5344CB8AC3E}">
        <p14:creationId xmlns:p14="http://schemas.microsoft.com/office/powerpoint/2010/main" val="10319135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Segnaposto contenuto 2">
            <a:extLst>
              <a:ext uri="{FF2B5EF4-FFF2-40B4-BE49-F238E27FC236}">
                <a16:creationId xmlns:a16="http://schemas.microsoft.com/office/drawing/2014/main" id="{1F5A5567-185E-4EE0-A129-AEA35D466C18}"/>
              </a:ext>
            </a:extLst>
          </p:cNvPr>
          <p:cNvPicPr>
            <a:picLocks noGrp="1" noChangeAspect="1"/>
          </p:cNvPicPr>
          <p:nvPr>
            <p:ph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5" t="1219" r="49572" b="60069"/>
          <a:stretch/>
        </p:blipFill>
        <p:spPr>
          <a:xfrm>
            <a:off x="5437558" y="2896780"/>
            <a:ext cx="3608800" cy="3168352"/>
          </a:xfrm>
        </p:spPr>
      </p:pic>
      <p:sp>
        <p:nvSpPr>
          <p:cNvPr id="3" name="CasellaDiTesto 1">
            <a:extLst>
              <a:ext uri="{FF2B5EF4-FFF2-40B4-BE49-F238E27FC236}">
                <a16:creationId xmlns:a16="http://schemas.microsoft.com/office/drawing/2014/main" id="{FF6F2BEC-F021-4210-9F43-C00E06BA33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32370" y="188640"/>
            <a:ext cx="327929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it-IT" altLang="it-IT" dirty="0">
                <a:solidFill>
                  <a:srgbClr val="A50021"/>
                </a:solidFill>
              </a:rPr>
              <a:t>Virus e agenti </a:t>
            </a:r>
            <a:r>
              <a:rPr lang="it-IT" altLang="it-IT" dirty="0" err="1">
                <a:solidFill>
                  <a:srgbClr val="A50021"/>
                </a:solidFill>
              </a:rPr>
              <a:t>subvirali</a:t>
            </a:r>
            <a:endParaRPr lang="it-IT" altLang="it-IT" dirty="0">
              <a:solidFill>
                <a:srgbClr val="A50021"/>
              </a:solidFill>
            </a:endParaRPr>
          </a:p>
        </p:txBody>
      </p:sp>
      <p:pic>
        <p:nvPicPr>
          <p:cNvPr id="4" name="Segnaposto contenuto 2">
            <a:extLst>
              <a:ext uri="{FF2B5EF4-FFF2-40B4-BE49-F238E27FC236}">
                <a16:creationId xmlns:a16="http://schemas.microsoft.com/office/drawing/2014/main" id="{D69B3C8C-83FA-4C6A-8549-84F75070C56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53" t="90772" r="69898" b="1219"/>
          <a:stretch/>
        </p:blipFill>
        <p:spPr bwMode="auto">
          <a:xfrm>
            <a:off x="10838" y="5877272"/>
            <a:ext cx="1152129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120D7343-1E81-421C-92CC-EEFCA8FA4083}"/>
              </a:ext>
            </a:extLst>
          </p:cNvPr>
          <p:cNvSpPr txBox="1"/>
          <p:nvPr/>
        </p:nvSpPr>
        <p:spPr>
          <a:xfrm>
            <a:off x="4136625" y="692696"/>
            <a:ext cx="8707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>
                <a:solidFill>
                  <a:schemeClr val="tx1"/>
                </a:solidFill>
              </a:rPr>
              <a:t>Struttura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2136FA2A-7033-4910-8DF4-620B26D9414A}"/>
              </a:ext>
            </a:extLst>
          </p:cNvPr>
          <p:cNvSpPr txBox="1"/>
          <p:nvPr/>
        </p:nvSpPr>
        <p:spPr>
          <a:xfrm>
            <a:off x="55999" y="1484784"/>
            <a:ext cx="89631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800" dirty="0">
                <a:solidFill>
                  <a:schemeClr val="tx1"/>
                </a:solidFill>
              </a:rPr>
              <a:t>Il </a:t>
            </a:r>
            <a:r>
              <a:rPr lang="it-IT" sz="1800" i="1" dirty="0">
                <a:solidFill>
                  <a:schemeClr val="tx1"/>
                </a:solidFill>
              </a:rPr>
              <a:t>core</a:t>
            </a:r>
            <a:r>
              <a:rPr lang="it-IT" sz="1800" dirty="0">
                <a:solidFill>
                  <a:schemeClr val="tx1"/>
                </a:solidFill>
              </a:rPr>
              <a:t> di acido nucleico è circondato da un rivestimento proteico detto </a:t>
            </a:r>
            <a:r>
              <a:rPr lang="it-IT" sz="1800" b="1" dirty="0">
                <a:solidFill>
                  <a:schemeClr val="tx1"/>
                </a:solidFill>
              </a:rPr>
              <a:t>capside</a:t>
            </a:r>
            <a:r>
              <a:rPr lang="it-IT" sz="1800" dirty="0">
                <a:solidFill>
                  <a:schemeClr val="tx1"/>
                </a:solidFill>
              </a:rPr>
              <a:t> costituiti da subunità proteiche dette </a:t>
            </a:r>
            <a:r>
              <a:rPr lang="it-IT" sz="1800" b="1" dirty="0">
                <a:solidFill>
                  <a:schemeClr val="tx1"/>
                </a:solidFill>
              </a:rPr>
              <a:t>capsomeri</a:t>
            </a:r>
            <a:r>
              <a:rPr lang="it-IT" sz="1800" dirty="0">
                <a:solidFill>
                  <a:schemeClr val="tx1"/>
                </a:solidFill>
              </a:rPr>
              <a:t>. </a:t>
            </a:r>
          </a:p>
          <a:p>
            <a:pPr algn="just"/>
            <a:endParaRPr lang="it-IT" sz="1800" dirty="0">
              <a:solidFill>
                <a:schemeClr val="tx1"/>
              </a:solidFill>
            </a:endParaRPr>
          </a:p>
          <a:p>
            <a:pPr algn="just"/>
            <a:r>
              <a:rPr lang="it-IT" sz="1800" dirty="0">
                <a:solidFill>
                  <a:schemeClr val="tx1"/>
                </a:solidFill>
              </a:rPr>
              <a:t>I capsidi sono generalmente elicoidali, poliedriche o combinazioni più complesse.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FC70342C-4B86-4172-AFE7-6D6F12DE17E3}"/>
              </a:ext>
            </a:extLst>
          </p:cNvPr>
          <p:cNvSpPr txBox="1"/>
          <p:nvPr/>
        </p:nvSpPr>
        <p:spPr>
          <a:xfrm>
            <a:off x="52822" y="3535848"/>
            <a:ext cx="523925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800" dirty="0">
                <a:solidFill>
                  <a:schemeClr val="tx1"/>
                </a:solidFill>
              </a:rPr>
              <a:t>Nel caso del </a:t>
            </a:r>
            <a:r>
              <a:rPr lang="it-IT" sz="1800" b="1" dirty="0">
                <a:solidFill>
                  <a:schemeClr val="tx1"/>
                </a:solidFill>
              </a:rPr>
              <a:t>virus del mosaico del tabacco </a:t>
            </a:r>
            <a:r>
              <a:rPr lang="it-IT" sz="1800" dirty="0">
                <a:solidFill>
                  <a:schemeClr val="tx1"/>
                </a:solidFill>
              </a:rPr>
              <a:t>si osserva un </a:t>
            </a:r>
            <a:r>
              <a:rPr lang="it-IT" sz="1800" b="1" dirty="0">
                <a:solidFill>
                  <a:schemeClr val="tx1"/>
                </a:solidFill>
              </a:rPr>
              <a:t>cilindro cavo </a:t>
            </a:r>
            <a:r>
              <a:rPr lang="it-IT" sz="1800" dirty="0">
                <a:solidFill>
                  <a:schemeClr val="tx1"/>
                </a:solidFill>
              </a:rPr>
              <a:t>di forma elicoidale con l’RNA che si adatta all’interno del solco formato dai capsomeri.</a:t>
            </a:r>
          </a:p>
          <a:p>
            <a:pPr algn="just"/>
            <a:endParaRPr lang="it-IT" sz="1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Segnaposto contenuto 2">
            <a:extLst>
              <a:ext uri="{FF2B5EF4-FFF2-40B4-BE49-F238E27FC236}">
                <a16:creationId xmlns:a16="http://schemas.microsoft.com/office/drawing/2014/main" id="{1F5A5567-185E-4EE0-A129-AEA35D466C18}"/>
              </a:ext>
            </a:extLst>
          </p:cNvPr>
          <p:cNvPicPr>
            <a:picLocks noGrp="1" noChangeAspect="1"/>
          </p:cNvPicPr>
          <p:nvPr>
            <p:ph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85" t="-1224" r="3642" b="62512"/>
          <a:stretch/>
        </p:blipFill>
        <p:spPr>
          <a:xfrm>
            <a:off x="2506995" y="2408114"/>
            <a:ext cx="4130010" cy="3625949"/>
          </a:xfrm>
        </p:spPr>
      </p:pic>
      <p:sp>
        <p:nvSpPr>
          <p:cNvPr id="3" name="CasellaDiTesto 1">
            <a:extLst>
              <a:ext uri="{FF2B5EF4-FFF2-40B4-BE49-F238E27FC236}">
                <a16:creationId xmlns:a16="http://schemas.microsoft.com/office/drawing/2014/main" id="{FF6F2BEC-F021-4210-9F43-C00E06BA33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32370" y="188640"/>
            <a:ext cx="327929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it-IT" altLang="it-IT" dirty="0">
                <a:solidFill>
                  <a:srgbClr val="A50021"/>
                </a:solidFill>
              </a:rPr>
              <a:t>Virus e agenti </a:t>
            </a:r>
            <a:r>
              <a:rPr lang="it-IT" altLang="it-IT" dirty="0" err="1">
                <a:solidFill>
                  <a:srgbClr val="A50021"/>
                </a:solidFill>
              </a:rPr>
              <a:t>subvirali</a:t>
            </a:r>
            <a:endParaRPr lang="it-IT" altLang="it-IT" dirty="0">
              <a:solidFill>
                <a:srgbClr val="A50021"/>
              </a:solidFill>
            </a:endParaRPr>
          </a:p>
        </p:txBody>
      </p:sp>
      <p:pic>
        <p:nvPicPr>
          <p:cNvPr id="4" name="Segnaposto contenuto 2">
            <a:extLst>
              <a:ext uri="{FF2B5EF4-FFF2-40B4-BE49-F238E27FC236}">
                <a16:creationId xmlns:a16="http://schemas.microsoft.com/office/drawing/2014/main" id="{D69B3C8C-83FA-4C6A-8549-84F75070C56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53" t="90772" r="69898" b="1219"/>
          <a:stretch/>
        </p:blipFill>
        <p:spPr bwMode="auto">
          <a:xfrm>
            <a:off x="10838" y="5877272"/>
            <a:ext cx="1152129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120D7343-1E81-421C-92CC-EEFCA8FA4083}"/>
              </a:ext>
            </a:extLst>
          </p:cNvPr>
          <p:cNvSpPr txBox="1"/>
          <p:nvPr/>
        </p:nvSpPr>
        <p:spPr>
          <a:xfrm>
            <a:off x="4136625" y="692696"/>
            <a:ext cx="8707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>
                <a:solidFill>
                  <a:schemeClr val="tx1"/>
                </a:solidFill>
              </a:rPr>
              <a:t>Struttura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2136FA2A-7033-4910-8DF4-620B26D9414A}"/>
              </a:ext>
            </a:extLst>
          </p:cNvPr>
          <p:cNvSpPr txBox="1"/>
          <p:nvPr/>
        </p:nvSpPr>
        <p:spPr>
          <a:xfrm>
            <a:off x="55999" y="1484784"/>
            <a:ext cx="89631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800" dirty="0">
                <a:solidFill>
                  <a:schemeClr val="tx1"/>
                </a:solidFill>
              </a:rPr>
              <a:t>I virus </a:t>
            </a:r>
            <a:r>
              <a:rPr lang="it-IT" sz="1800" b="1" dirty="0">
                <a:solidFill>
                  <a:schemeClr val="tx1"/>
                </a:solidFill>
              </a:rPr>
              <a:t>poliedrici</a:t>
            </a:r>
            <a:r>
              <a:rPr lang="it-IT" sz="1800" dirty="0">
                <a:solidFill>
                  <a:schemeClr val="tx1"/>
                </a:solidFill>
              </a:rPr>
              <a:t>, tra cui gli adenovirus (la causa di numerose malattie per l’essere umano), appaiono di </a:t>
            </a:r>
            <a:r>
              <a:rPr lang="it-IT" sz="1800" b="1" dirty="0">
                <a:solidFill>
                  <a:schemeClr val="tx1"/>
                </a:solidFill>
              </a:rPr>
              <a:t>forma sferica con centinaia di capsomeri di dimensioni ridotte</a:t>
            </a:r>
            <a:r>
              <a:rPr lang="it-IT" sz="1800" dirty="0">
                <a:solidFill>
                  <a:schemeClr val="tx1"/>
                </a:solidFill>
              </a:rPr>
              <a:t>. Il poliedro più diffuso è l’icosaedro a 20 facce identiche.</a:t>
            </a:r>
          </a:p>
        </p:txBody>
      </p:sp>
    </p:spTree>
    <p:extLst>
      <p:ext uri="{BB962C8B-B14F-4D97-AF65-F5344CB8AC3E}">
        <p14:creationId xmlns:p14="http://schemas.microsoft.com/office/powerpoint/2010/main" val="23176881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Segnaposto contenuto 2">
            <a:extLst>
              <a:ext uri="{FF2B5EF4-FFF2-40B4-BE49-F238E27FC236}">
                <a16:creationId xmlns:a16="http://schemas.microsoft.com/office/drawing/2014/main" id="{1F5A5567-185E-4EE0-A129-AEA35D466C18}"/>
              </a:ext>
            </a:extLst>
          </p:cNvPr>
          <p:cNvPicPr>
            <a:picLocks noGrp="1" noChangeAspect="1"/>
          </p:cNvPicPr>
          <p:nvPr>
            <p:ph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81" t="38304" r="4046" b="18508"/>
          <a:stretch/>
        </p:blipFill>
        <p:spPr>
          <a:xfrm>
            <a:off x="4788024" y="1947783"/>
            <a:ext cx="4130010" cy="4045222"/>
          </a:xfrm>
        </p:spPr>
      </p:pic>
      <p:sp>
        <p:nvSpPr>
          <p:cNvPr id="3" name="CasellaDiTesto 1">
            <a:extLst>
              <a:ext uri="{FF2B5EF4-FFF2-40B4-BE49-F238E27FC236}">
                <a16:creationId xmlns:a16="http://schemas.microsoft.com/office/drawing/2014/main" id="{FF6F2BEC-F021-4210-9F43-C00E06BA33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32370" y="188640"/>
            <a:ext cx="327929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it-IT" altLang="it-IT" dirty="0">
                <a:solidFill>
                  <a:srgbClr val="A50021"/>
                </a:solidFill>
              </a:rPr>
              <a:t>Virus e agenti </a:t>
            </a:r>
            <a:r>
              <a:rPr lang="it-IT" altLang="it-IT" dirty="0" err="1">
                <a:solidFill>
                  <a:srgbClr val="A50021"/>
                </a:solidFill>
              </a:rPr>
              <a:t>subvirali</a:t>
            </a:r>
            <a:endParaRPr lang="it-IT" altLang="it-IT" dirty="0">
              <a:solidFill>
                <a:srgbClr val="A50021"/>
              </a:solidFill>
            </a:endParaRPr>
          </a:p>
        </p:txBody>
      </p:sp>
      <p:pic>
        <p:nvPicPr>
          <p:cNvPr id="4" name="Segnaposto contenuto 2">
            <a:extLst>
              <a:ext uri="{FF2B5EF4-FFF2-40B4-BE49-F238E27FC236}">
                <a16:creationId xmlns:a16="http://schemas.microsoft.com/office/drawing/2014/main" id="{D69B3C8C-83FA-4C6A-8549-84F75070C56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53" t="90772" r="69898" b="1219"/>
          <a:stretch/>
        </p:blipFill>
        <p:spPr bwMode="auto">
          <a:xfrm>
            <a:off x="10838" y="5877272"/>
            <a:ext cx="1152129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120D7343-1E81-421C-92CC-EEFCA8FA4083}"/>
              </a:ext>
            </a:extLst>
          </p:cNvPr>
          <p:cNvSpPr txBox="1"/>
          <p:nvPr/>
        </p:nvSpPr>
        <p:spPr>
          <a:xfrm>
            <a:off x="4136625" y="692696"/>
            <a:ext cx="8707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>
                <a:solidFill>
                  <a:schemeClr val="tx1"/>
                </a:solidFill>
              </a:rPr>
              <a:t>Struttura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2136FA2A-7033-4910-8DF4-620B26D9414A}"/>
              </a:ext>
            </a:extLst>
          </p:cNvPr>
          <p:cNvSpPr txBox="1"/>
          <p:nvPr/>
        </p:nvSpPr>
        <p:spPr>
          <a:xfrm>
            <a:off x="66072" y="1947783"/>
            <a:ext cx="451600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800" dirty="0">
                <a:solidFill>
                  <a:schemeClr val="tx1"/>
                </a:solidFill>
              </a:rPr>
              <a:t>Esistono virus di forme complesse, come i </a:t>
            </a:r>
            <a:r>
              <a:rPr lang="it-IT" sz="1800" b="1" dirty="0">
                <a:solidFill>
                  <a:schemeClr val="tx1"/>
                </a:solidFill>
              </a:rPr>
              <a:t>batteriofagi</a:t>
            </a:r>
            <a:r>
              <a:rPr lang="it-IT" sz="1800" dirty="0">
                <a:solidFill>
                  <a:schemeClr val="tx1"/>
                </a:solidFill>
              </a:rPr>
              <a:t>, che presentano </a:t>
            </a:r>
            <a:r>
              <a:rPr lang="it-IT" sz="1800" b="1" dirty="0">
                <a:solidFill>
                  <a:schemeClr val="tx1"/>
                </a:solidFill>
              </a:rPr>
              <a:t>elementi</a:t>
            </a:r>
            <a:r>
              <a:rPr lang="it-IT" sz="1800" dirty="0">
                <a:solidFill>
                  <a:schemeClr val="tx1"/>
                </a:solidFill>
              </a:rPr>
              <a:t> </a:t>
            </a:r>
            <a:r>
              <a:rPr lang="it-IT" sz="1800" b="1" dirty="0">
                <a:solidFill>
                  <a:schemeClr val="tx1"/>
                </a:solidFill>
              </a:rPr>
              <a:t>poliedrici</a:t>
            </a:r>
            <a:r>
              <a:rPr lang="it-IT" sz="1800" dirty="0">
                <a:solidFill>
                  <a:schemeClr val="tx1"/>
                </a:solidFill>
              </a:rPr>
              <a:t> (la testa) ed elementi </a:t>
            </a:r>
            <a:r>
              <a:rPr lang="it-IT" sz="1800" b="1" dirty="0">
                <a:solidFill>
                  <a:schemeClr val="tx1"/>
                </a:solidFill>
              </a:rPr>
              <a:t>elicoidali</a:t>
            </a:r>
            <a:r>
              <a:rPr lang="it-IT" sz="1800" dirty="0">
                <a:solidFill>
                  <a:schemeClr val="tx1"/>
                </a:solidFill>
              </a:rPr>
              <a:t> (la coda).</a:t>
            </a:r>
          </a:p>
          <a:p>
            <a:pPr algn="just"/>
            <a:endParaRPr lang="it-IT" sz="1800" dirty="0">
              <a:solidFill>
                <a:schemeClr val="tx1"/>
              </a:solidFill>
            </a:endParaRPr>
          </a:p>
          <a:p>
            <a:pPr algn="just"/>
            <a:r>
              <a:rPr lang="it-IT" sz="1800" dirty="0">
                <a:solidFill>
                  <a:schemeClr val="tx1"/>
                </a:solidFill>
              </a:rPr>
              <a:t>Molti fagi presentano inoltre delle fibre protrudenti dalla coda che usano per aderire alle cellule ospiti.</a:t>
            </a:r>
          </a:p>
        </p:txBody>
      </p:sp>
    </p:spTree>
    <p:extLst>
      <p:ext uri="{BB962C8B-B14F-4D97-AF65-F5344CB8AC3E}">
        <p14:creationId xmlns:p14="http://schemas.microsoft.com/office/powerpoint/2010/main" val="1101234035"/>
      </p:ext>
    </p:extLst>
  </p:cSld>
  <p:clrMapOvr>
    <a:masterClrMapping/>
  </p:clrMapOvr>
</p:sld>
</file>

<file path=ppt/theme/theme1.xml><?xml version="1.0" encoding="utf-8"?>
<a:theme xmlns:a="http://schemas.openxmlformats.org/drawingml/2006/main" name="Struttura predefinita">
  <a:themeElements>
    <a:clrScheme name="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ruttura predefinita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pitchFamily="34" charset="-128"/>
          </a:defRPr>
        </a:defPPr>
      </a:lstStyle>
    </a:lnDef>
  </a:objectDefaults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15599</TotalTime>
  <Words>2722</Words>
  <Application>Microsoft Office PowerPoint</Application>
  <PresentationFormat>Presentazione su schermo (4:3)</PresentationFormat>
  <Paragraphs>229</Paragraphs>
  <Slides>34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34</vt:i4>
      </vt:variant>
    </vt:vector>
  </HeadingPairs>
  <TitlesOfParts>
    <vt:vector size="37" baseType="lpstr">
      <vt:lpstr>Arial</vt:lpstr>
      <vt:lpstr>Times New Roman</vt:lpstr>
      <vt:lpstr>Struttura predefinita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- -</dc:creator>
  <cp:lastModifiedBy>Docente</cp:lastModifiedBy>
  <cp:revision>897</cp:revision>
  <cp:lastPrinted>2006-11-30T14:19:40Z</cp:lastPrinted>
  <dcterms:created xsi:type="dcterms:W3CDTF">2006-11-20T16:13:10Z</dcterms:created>
  <dcterms:modified xsi:type="dcterms:W3CDTF">2024-10-02T07:53:43Z</dcterms:modified>
</cp:coreProperties>
</file>