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256" r:id="rId2"/>
    <p:sldId id="966" r:id="rId3"/>
    <p:sldId id="969" r:id="rId4"/>
    <p:sldId id="970" r:id="rId5"/>
    <p:sldId id="972" r:id="rId6"/>
    <p:sldId id="973" r:id="rId7"/>
    <p:sldId id="1028" r:id="rId8"/>
    <p:sldId id="1027" r:id="rId9"/>
    <p:sldId id="1006" r:id="rId10"/>
    <p:sldId id="1014" r:id="rId11"/>
    <p:sldId id="1008" r:id="rId12"/>
    <p:sldId id="1009" r:id="rId13"/>
    <p:sldId id="1010" r:id="rId14"/>
    <p:sldId id="1011" r:id="rId15"/>
    <p:sldId id="1012" r:id="rId16"/>
    <p:sldId id="1013" r:id="rId17"/>
    <p:sldId id="974" r:id="rId18"/>
    <p:sldId id="1015" r:id="rId19"/>
    <p:sldId id="976" r:id="rId20"/>
    <p:sldId id="975" r:id="rId21"/>
    <p:sldId id="977" r:id="rId22"/>
    <p:sldId id="258" r:id="rId23"/>
    <p:sldId id="978" r:id="rId24"/>
    <p:sldId id="979" r:id="rId25"/>
    <p:sldId id="980" r:id="rId26"/>
    <p:sldId id="981" r:id="rId27"/>
    <p:sldId id="982" r:id="rId28"/>
    <p:sldId id="983" r:id="rId29"/>
    <p:sldId id="259" r:id="rId30"/>
    <p:sldId id="984" r:id="rId31"/>
    <p:sldId id="985" r:id="rId32"/>
    <p:sldId id="986" r:id="rId33"/>
    <p:sldId id="987" r:id="rId34"/>
    <p:sldId id="1020" r:id="rId35"/>
    <p:sldId id="1021" r:id="rId36"/>
    <p:sldId id="1022" r:id="rId37"/>
    <p:sldId id="1023" r:id="rId38"/>
    <p:sldId id="1024" r:id="rId39"/>
    <p:sldId id="1025" r:id="rId40"/>
    <p:sldId id="1026" r:id="rId41"/>
    <p:sldId id="988" r:id="rId42"/>
    <p:sldId id="990" r:id="rId43"/>
    <p:sldId id="1017" r:id="rId44"/>
    <p:sldId id="1016" r:id="rId45"/>
    <p:sldId id="1018" r:id="rId46"/>
    <p:sldId id="992" r:id="rId47"/>
    <p:sldId id="993" r:id="rId48"/>
    <p:sldId id="994" r:id="rId49"/>
    <p:sldId id="995" r:id="rId50"/>
    <p:sldId id="996" r:id="rId51"/>
    <p:sldId id="997" r:id="rId52"/>
    <p:sldId id="1029" r:id="rId53"/>
    <p:sldId id="257" r:id="rId54"/>
    <p:sldId id="998" r:id="rId55"/>
    <p:sldId id="999" r:id="rId56"/>
    <p:sldId id="260" r:id="rId57"/>
    <p:sldId id="1000" r:id="rId58"/>
    <p:sldId id="1019" r:id="rId59"/>
    <p:sldId id="1001" r:id="rId60"/>
    <p:sldId id="1002" r:id="rId61"/>
    <p:sldId id="1003" r:id="rId62"/>
    <p:sldId id="1004" r:id="rId63"/>
    <p:sldId id="1005" r:id="rId64"/>
    <p:sldId id="1007" r:id="rId65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A50021"/>
    <a:srgbClr val="CC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79" autoAdjust="0"/>
    <p:restoredTop sz="94660"/>
  </p:normalViewPr>
  <p:slideViewPr>
    <p:cSldViewPr>
      <p:cViewPr varScale="1">
        <p:scale>
          <a:sx n="101" d="100"/>
          <a:sy n="101" d="100"/>
        </p:scale>
        <p:origin x="1338" y="11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731ECAA1-74C0-4EB6-B8B9-4781D08549C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it-IT"/>
              <a:t>Fabio Sciubba PhD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B02E4796-0D3E-4F67-8AAA-75E0E52D095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it-IT"/>
              <a:t>8/11/2011</a:t>
            </a:r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9FCBA169-F692-40DA-83EE-62551583794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191DBD6E-D704-4A08-A9F4-33C12A68349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rgbClr val="822433"/>
                </a:solidFill>
              </a:defRPr>
            </a:lvl1pPr>
          </a:lstStyle>
          <a:p>
            <a:pPr>
              <a:defRPr/>
            </a:pPr>
            <a:fld id="{A9C57972-6B57-46D0-9579-0CAD6A4F35A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>
            <a:extLst>
              <a:ext uri="{FF2B5EF4-FFF2-40B4-BE49-F238E27FC236}">
                <a16:creationId xmlns:a16="http://schemas.microsoft.com/office/drawing/2014/main" id="{7A331F04-8D3F-4FEC-B035-322816089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1" name="AutoShape 2">
            <a:extLst>
              <a:ext uri="{FF2B5EF4-FFF2-40B4-BE49-F238E27FC236}">
                <a16:creationId xmlns:a16="http://schemas.microsoft.com/office/drawing/2014/main" id="{799CA6A8-B4A0-4B01-9847-A9C736948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2" name="AutoShape 3">
            <a:extLst>
              <a:ext uri="{FF2B5EF4-FFF2-40B4-BE49-F238E27FC236}">
                <a16:creationId xmlns:a16="http://schemas.microsoft.com/office/drawing/2014/main" id="{94DA8B5F-67D5-4562-B030-F611F1050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E2A51E39-2037-4848-8729-91224CA38203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it-IT"/>
              <a:t>Fabio Sciubba PhD</a:t>
            </a: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5096C177-DFB2-4601-91FA-556A90220ABC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7038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it-IT"/>
              <a:t>8/11/2011</a:t>
            </a:r>
          </a:p>
        </p:txBody>
      </p:sp>
      <p:sp>
        <p:nvSpPr>
          <p:cNvPr id="2055" name="Rectangle 6">
            <a:extLst>
              <a:ext uri="{FF2B5EF4-FFF2-40B4-BE49-F238E27FC236}">
                <a16:creationId xmlns:a16="http://schemas.microsoft.com/office/drawing/2014/main" id="{CAA1DA0E-CF23-429F-B857-B70EE99FB84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6B77003B-758A-4035-9EEA-A403A58E994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4438" cy="4110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D86C2A6C-7ED7-4CAE-BDCB-D535805701FD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57" name="Rectangle 9">
            <a:extLst>
              <a:ext uri="{FF2B5EF4-FFF2-40B4-BE49-F238E27FC236}">
                <a16:creationId xmlns:a16="http://schemas.microsoft.com/office/drawing/2014/main" id="{9F0808B5-5DB2-4BC7-9D9B-2506C05129F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EB10DAA-44FE-45A9-92EA-A958D8373D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Arial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Arial" charset="0"/>
        <a:cs typeface="Arial" charset="0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Arial" charset="0"/>
        <a:cs typeface="Arial" charset="0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Arial" charset="0"/>
        <a:cs typeface="Arial" charset="0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id="{95F3FB5A-E884-4F23-9FC9-4A921C48BCA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>
                <a:solidFill>
                  <a:srgbClr val="000000"/>
                </a:solidFill>
                <a:cs typeface="Arial" panose="020B0604020202020204" pitchFamily="34" charset="0"/>
              </a:rPr>
              <a:t>Fabio Sciubba PhD</a:t>
            </a:r>
          </a:p>
        </p:txBody>
      </p:sp>
      <p:sp>
        <p:nvSpPr>
          <p:cNvPr id="5123" name="Rectangle 5">
            <a:extLst>
              <a:ext uri="{FF2B5EF4-FFF2-40B4-BE49-F238E27FC236}">
                <a16:creationId xmlns:a16="http://schemas.microsoft.com/office/drawing/2014/main" id="{76DFF533-55A9-47FC-A6B2-5E392399E3CD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>
                <a:solidFill>
                  <a:srgbClr val="000000"/>
                </a:solidFill>
                <a:cs typeface="Arial" panose="020B0604020202020204" pitchFamily="34" charset="0"/>
              </a:rPr>
              <a:t>8/11/2011</a:t>
            </a:r>
          </a:p>
        </p:txBody>
      </p:sp>
      <p:sp>
        <p:nvSpPr>
          <p:cNvPr id="5124" name="Rectangle 9">
            <a:extLst>
              <a:ext uri="{FF2B5EF4-FFF2-40B4-BE49-F238E27FC236}">
                <a16:creationId xmlns:a16="http://schemas.microsoft.com/office/drawing/2014/main" id="{97D9E27A-6562-4FA3-BB95-DD134CC3F48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6F7749F-5DC9-408A-9A63-C9E552E3863E}" type="slidenum">
              <a:rPr lang="it-IT" altLang="it-IT" sz="1200" smtClean="0">
                <a:solidFill>
                  <a:srgbClr val="000000"/>
                </a:solidFill>
                <a:cs typeface="Arial" panose="020B0604020202020204" pitchFamily="34" charset="0"/>
              </a:rPr>
              <a:pPr/>
              <a:t>1</a:t>
            </a:fld>
            <a:endParaRPr lang="it-IT" altLang="it-IT" sz="1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125" name="Rectangle 1">
            <a:extLst>
              <a:ext uri="{FF2B5EF4-FFF2-40B4-BE49-F238E27FC236}">
                <a16:creationId xmlns:a16="http://schemas.microsoft.com/office/drawing/2014/main" id="{6BB636DB-89E4-4531-A742-77EC3D2DAF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6" name="Rectangle 2">
            <a:extLst>
              <a:ext uri="{FF2B5EF4-FFF2-40B4-BE49-F238E27FC236}">
                <a16:creationId xmlns:a16="http://schemas.microsoft.com/office/drawing/2014/main" id="{402A1D14-902E-4385-9FA6-A70218FA7B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altLang="it-IT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53B2313D-AA01-4059-97E0-CA5F140B1B46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CA38D1-FEBC-4C8F-A2E1-EF171F4F603A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7235E-106C-4A48-A0CC-5CBFFA98D1D2}" type="datetime1">
              <a:rPr lang="it-IT"/>
              <a:pPr>
                <a:defRPr/>
              </a:pPr>
              <a:t>08/10/2024</a:t>
            </a:fld>
            <a:endParaRPr lang="it-IT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B634BD2-6B4D-4E24-9051-CC8F741D183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D6D16-CB50-4AD1-8B6D-EFD55DFF26C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68815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E573A18-B410-4866-894A-D00F7F33AEE1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9B4F52F-FB71-41A7-ABB3-0F286946A9A8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18F12-069A-4ED8-B02B-82A960363A38}" type="datetime1">
              <a:rPr lang="it-IT"/>
              <a:pPr>
                <a:defRPr/>
              </a:pPr>
              <a:t>08/10/2024</a:t>
            </a:fld>
            <a:endParaRPr lang="it-IT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28AB998-26F4-4182-B7B9-E5DDA66BCB3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0AF2E-9FCE-467F-9058-E7C6D727F76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8533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3388" y="409575"/>
            <a:ext cx="1887537" cy="545306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16013" y="409575"/>
            <a:ext cx="5514975" cy="5453063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17510783-0828-4C46-9235-99C9F80DA633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98EBB29-7173-4BAC-A411-D8B5F8073206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112C6-920F-4A0B-BE2D-87B23E45506E}" type="datetime1">
              <a:rPr lang="it-IT"/>
              <a:pPr>
                <a:defRPr/>
              </a:pPr>
              <a:t>08/10/2024</a:t>
            </a:fld>
            <a:endParaRPr lang="it-IT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1119231-1CEB-4008-8160-DE8A9B9365F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2C6F6-D296-4ED2-8408-0EF8B526D05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6032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4912" cy="82391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D09CA9FA-C0CF-4BEC-B54F-1224802C76D7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DB58951-3947-4B5D-89E9-E7D9C3F6CDAC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15679-BF1E-4B9E-B7ED-4BC1CD6EEFA3}" type="datetime1">
              <a:rPr lang="it-IT"/>
              <a:pPr>
                <a:defRPr/>
              </a:pPr>
              <a:t>08/10/2024</a:t>
            </a:fld>
            <a:endParaRPr lang="it-IT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F149E44-69AE-4D7C-8B65-2973ADB3CDF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42FC0-DABE-4025-AE5C-44946C23FC1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63710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677881"/>
            <a:ext cx="8240713" cy="5394325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FCAADCC-A156-4F5F-AE30-196EAF27C8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BD0717-1A21-479A-83B5-B8BB6CF1C9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6B5885B9-D25D-47E7-9CA1-201FC84F308C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C64096A-4260-420D-A718-34662727CEF5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A9FA2-7127-405A-8D87-F1F95429F9FB}" type="datetime1">
              <a:rPr lang="it-IT"/>
              <a:pPr>
                <a:defRPr/>
              </a:pPr>
              <a:t>08/10/2024</a:t>
            </a:fld>
            <a:endParaRPr lang="it-IT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B405B26-920C-4086-BF70-1737924A8F0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18E1D-D321-4ACD-A0CC-47BE15FE571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838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D3966475-3918-4D1D-97A5-83A64BD3BCDA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A269D1B-E524-4234-9A7F-C9E43D584BB8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F19A8-3DE4-4E22-B135-B00B0BA16803}" type="datetime1">
              <a:rPr lang="it-IT"/>
              <a:pPr>
                <a:defRPr/>
              </a:pPr>
              <a:t>08/10/2024</a:t>
            </a:fld>
            <a:endParaRPr lang="it-IT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13321939-0E43-42C5-8220-2350F3F6318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5B1A1-403A-4D06-AEF4-AE441F77AE9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93356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116013" y="1752600"/>
            <a:ext cx="3700462" cy="4110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68875" y="1752600"/>
            <a:ext cx="3702050" cy="4110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F18CC77-7B00-4F7E-A0AB-698147D2F7CD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B4DF7F-45DF-4E0E-8F11-1C3DA3BF082E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CE2E0-FD0D-4973-A059-D1408AC5BC05}" type="datetime1">
              <a:rPr lang="it-IT"/>
              <a:pPr>
                <a:defRPr/>
              </a:pPr>
              <a:t>08/10/2024</a:t>
            </a:fld>
            <a:endParaRPr lang="it-IT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B27382D4-B56A-4C8A-B95F-5FE52D49527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24D17-5C8C-47D0-B914-EA9170BC9BB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79849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452A67A-F9EB-49F0-89AE-0D86A4C8E42B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602BA0A-A956-4870-A337-43432C35690E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F8AE2-4213-4CCF-94FC-6F433BE9CD0A}" type="datetime1">
              <a:rPr lang="it-IT"/>
              <a:pPr>
                <a:defRPr/>
              </a:pPr>
              <a:t>08/10/2024</a:t>
            </a:fld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BE1673-FA00-43F7-9EE1-09443410C14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32026-A17C-4245-8168-CFBC1FABACF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98468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FC0CF069-01C4-4C19-A449-4B42F0AE96EF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5968C3C-E7FF-4CBA-B40A-EEDFBA731AC8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CF6A3-C3D7-4675-B2D3-DDC6390D772E}" type="datetime1">
              <a:rPr lang="it-IT"/>
              <a:pPr>
                <a:defRPr/>
              </a:pPr>
              <a:t>08/10/2024</a:t>
            </a:fld>
            <a:endParaRPr lang="it-IT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978A1B92-C6B4-4E5D-A83D-1A159BD4154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B8B8B-FA28-4AEF-B3D1-D1B41BD7922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1447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AC5DE2EE-C84D-4C09-BA95-BB052CD7E4CD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1B1F0441-9924-4F6E-BE22-BED47C0F0921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E7E18-342B-49E3-BABD-AD386D7C1068}" type="datetime1">
              <a:rPr lang="it-IT"/>
              <a:pPr>
                <a:defRPr/>
              </a:pPr>
              <a:t>08/10/2024</a:t>
            </a:fld>
            <a:endParaRPr lang="it-IT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F5DF4E41-D78F-485C-8302-C8344CB80AE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63FE6-4E3B-4989-8A72-64E9A56C80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40877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FE71685-A160-4D1A-AF11-81C7D1DCB08A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D7FAB2-0FB8-461A-BE06-A113C8834FF3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1E130-CD30-45EE-8B04-AD9360DF78B4}" type="datetime1">
              <a:rPr lang="it-IT"/>
              <a:pPr>
                <a:defRPr/>
              </a:pPr>
              <a:t>08/10/2024</a:t>
            </a:fld>
            <a:endParaRPr lang="it-IT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920A69F8-9FAB-455D-B32A-664AB3020F0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B5F3F-A37F-4C57-8D47-EAB7C36195B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3231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88D144A-0FD4-4F55-B37C-DE88BA6DBE2E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5A6F89-084C-4E96-B69A-4A1FED0322CE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76099-5DAC-49CB-8BFA-CC591922B0E9}" type="datetime1">
              <a:rPr lang="it-IT"/>
              <a:pPr>
                <a:defRPr/>
              </a:pPr>
              <a:t>08/10/2024</a:t>
            </a:fld>
            <a:endParaRPr lang="it-IT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4463AE4B-3ECE-4154-B76A-3847F851257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9C399-31A8-492C-AA20-E6A6376A5FC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80177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>
            <a:extLst>
              <a:ext uri="{FF2B5EF4-FFF2-40B4-BE49-F238E27FC236}">
                <a16:creationId xmlns:a16="http://schemas.microsoft.com/office/drawing/2014/main" id="{C345B613-4D7F-4B6D-BDD5-163F78740DC6}"/>
              </a:ext>
            </a:extLst>
          </p:cNvPr>
          <p:cNvGrpSpPr>
            <a:grpSpLocks/>
          </p:cNvGrpSpPr>
          <p:nvPr/>
        </p:nvGrpSpPr>
        <p:grpSpPr bwMode="auto">
          <a:xfrm>
            <a:off x="0" y="6096000"/>
            <a:ext cx="9139238" cy="757238"/>
            <a:chOff x="0" y="3840"/>
            <a:chExt cx="5757" cy="477"/>
          </a:xfrm>
        </p:grpSpPr>
        <p:sp>
          <p:nvSpPr>
            <p:cNvPr id="2" name="Rectangle 2">
              <a:extLst>
                <a:ext uri="{FF2B5EF4-FFF2-40B4-BE49-F238E27FC236}">
                  <a16:creationId xmlns:a16="http://schemas.microsoft.com/office/drawing/2014/main" id="{D0439EFB-E94F-4190-B33E-6A59CCBFF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984"/>
              <a:ext cx="5757" cy="333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/>
            </a:p>
          </p:txBody>
        </p:sp>
        <p:sp>
          <p:nvSpPr>
            <p:cNvPr id="1033" name="Rectangle 3">
              <a:extLst>
                <a:ext uri="{FF2B5EF4-FFF2-40B4-BE49-F238E27FC236}">
                  <a16:creationId xmlns:a16="http://schemas.microsoft.com/office/drawing/2014/main" id="{07F1A47E-6061-49C8-8271-7FE6F8D110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3840"/>
              <a:ext cx="4989" cy="477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/>
            </a:p>
          </p:txBody>
        </p:sp>
      </p:grpSp>
      <p:sp>
        <p:nvSpPr>
          <p:cNvPr id="1027" name="Rectangle 4">
            <a:extLst>
              <a:ext uri="{FF2B5EF4-FFF2-40B4-BE49-F238E27FC236}">
                <a16:creationId xmlns:a16="http://schemas.microsoft.com/office/drawing/2014/main" id="{AF556F5D-67DC-4B8C-AAA3-323FC799ED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409575"/>
            <a:ext cx="7554912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8" name="Rectangle 5">
            <a:extLst>
              <a:ext uri="{FF2B5EF4-FFF2-40B4-BE49-F238E27FC236}">
                <a16:creationId xmlns:a16="http://schemas.microsoft.com/office/drawing/2014/main" id="{A4D69F02-1157-4AF4-8DCA-E1C47C5134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752600"/>
            <a:ext cx="7554912" cy="411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0D4A3C4B-2834-429A-99D5-1BD733BA7F67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1258888" y="6283325"/>
            <a:ext cx="5041900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8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FD16AD8-FD42-4A2B-9457-5650397D2264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6416675" y="6283325"/>
            <a:ext cx="1900238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defRPr sz="1800"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343EE87F-C107-47D7-B9AA-04840080FC3B}" type="datetime1">
              <a:rPr lang="it-IT"/>
              <a:pPr>
                <a:defRPr/>
              </a:pPr>
              <a:t>08/10/2024</a:t>
            </a:fld>
            <a:endParaRPr lang="it-IT"/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6EBD005D-C31C-4006-90B1-8999CAC53E4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426450" y="6292850"/>
            <a:ext cx="5381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defRPr sz="1800"/>
            </a:lvl1pPr>
          </a:lstStyle>
          <a:p>
            <a:pPr>
              <a:defRPr/>
            </a:pPr>
            <a:fld id="{D0A89394-4767-4A0C-84C7-9C14FAAD862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822433"/>
          </a:solidFill>
          <a:latin typeface="+mj-lt"/>
          <a:ea typeface="+mj-ea"/>
          <a:cs typeface="ＭＳ Ｐゴシック" charset="0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822433"/>
          </a:solidFill>
          <a:latin typeface="Arial" charset="0"/>
          <a:ea typeface="ＭＳ Ｐゴシック" pitchFamily="34" charset="-128"/>
          <a:cs typeface="ＭＳ Ｐゴシック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822433"/>
          </a:solidFill>
          <a:latin typeface="Arial" charset="0"/>
          <a:ea typeface="ＭＳ Ｐゴシック" pitchFamily="34" charset="-128"/>
          <a:cs typeface="ＭＳ Ｐゴシック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822433"/>
          </a:solidFill>
          <a:latin typeface="Arial" charset="0"/>
          <a:ea typeface="ＭＳ Ｐゴシック" pitchFamily="34" charset="-128"/>
          <a:cs typeface="ＭＳ Ｐゴシック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822433"/>
          </a:solidFill>
          <a:latin typeface="Arial" charset="0"/>
          <a:ea typeface="ＭＳ Ｐゴシック" pitchFamily="34" charset="-128"/>
          <a:cs typeface="ＭＳ Ｐゴシック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822433"/>
          </a:solidFill>
          <a:latin typeface="Arial" charset="0"/>
          <a:ea typeface="ＭＳ Ｐゴシック" pitchFamily="34" charset="-128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822433"/>
          </a:solidFill>
          <a:latin typeface="Arial" charset="0"/>
          <a:ea typeface="ＭＳ Ｐゴシック" pitchFamily="34" charset="-128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822433"/>
          </a:solidFill>
          <a:latin typeface="Arial" charset="0"/>
          <a:ea typeface="ＭＳ Ｐゴシック" pitchFamily="34" charset="-128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822433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ＭＳ Ｐゴシック" charset="0"/>
        </a:defRPr>
      </a:lvl1pPr>
      <a:lvl2pPr marL="742950" indent="-28575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6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4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96043415-D199-4C15-A656-B43C5A3D6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429000"/>
          </a:xfrm>
          <a:prstGeom prst="rect">
            <a:avLst/>
          </a:prstGeom>
          <a:solidFill>
            <a:srgbClr val="0067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pic>
        <p:nvPicPr>
          <p:cNvPr id="4099" name="Picture 4">
            <a:extLst>
              <a:ext uri="{FF2B5EF4-FFF2-40B4-BE49-F238E27FC236}">
                <a16:creationId xmlns:a16="http://schemas.microsoft.com/office/drawing/2014/main" id="{B323D055-E7AB-42E1-81BD-6F0F4C842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5825"/>
            <a:ext cx="91440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00" name="Picture 7">
            <a:extLst>
              <a:ext uri="{FF2B5EF4-FFF2-40B4-BE49-F238E27FC236}">
                <a16:creationId xmlns:a16="http://schemas.microsoft.com/office/drawing/2014/main" id="{065E0552-8582-4C37-8527-14EAEB82A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1" name="Text Box 9">
            <a:extLst>
              <a:ext uri="{FF2B5EF4-FFF2-40B4-BE49-F238E27FC236}">
                <a16:creationId xmlns:a16="http://schemas.microsoft.com/office/drawing/2014/main" id="{19F695BA-3F6D-45C3-AA84-BDA78F407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63" y="1341438"/>
            <a:ext cx="76517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SzPct val="100000"/>
            </a:pPr>
            <a:r>
              <a:rPr lang="it-IT" altLang="it-IT" sz="8000" baseline="30000" dirty="0"/>
              <a:t>Biologia Farmaceutica</a:t>
            </a:r>
            <a:endParaRPr lang="it-IT" altLang="it-IT" sz="8000" dirty="0"/>
          </a:p>
          <a:p>
            <a:pPr algn="ctr">
              <a:buSzPct val="100000"/>
            </a:pPr>
            <a:r>
              <a:rPr lang="it-IT" altLang="it-IT" dirty="0"/>
              <a:t> Prof. Fabio Sciubba</a:t>
            </a:r>
            <a:endParaRPr lang="it-IT" altLang="it-IT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Segnaposto contenuto 2">
            <a:extLst>
              <a:ext uri="{FF2B5EF4-FFF2-40B4-BE49-F238E27FC236}">
                <a16:creationId xmlns:a16="http://schemas.microsoft.com/office/drawing/2014/main" id="{DF146381-3A0C-47C6-94DD-628B37655DE3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14"/>
          <a:stretch/>
        </p:blipFill>
        <p:spPr>
          <a:xfrm>
            <a:off x="107504" y="1203003"/>
            <a:ext cx="4538663" cy="4746277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DF2B8EB3-667A-4388-9307-BDDEA7FC7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D936E505-26FF-4830-B120-C46DA9FC76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323528" y="5949280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D765D45-F9DD-448D-950D-A3F13D30ABE5}"/>
              </a:ext>
            </a:extLst>
          </p:cNvPr>
          <p:cNvSpPr txBox="1"/>
          <p:nvPr/>
        </p:nvSpPr>
        <p:spPr>
          <a:xfrm>
            <a:off x="3614046" y="858679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Gruppi funzionali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078F7EE-DC28-40C8-A0AB-8583611C2E70}"/>
              </a:ext>
            </a:extLst>
          </p:cNvPr>
          <p:cNvSpPr txBox="1"/>
          <p:nvPr/>
        </p:nvSpPr>
        <p:spPr>
          <a:xfrm>
            <a:off x="4283968" y="1961132"/>
            <a:ext cx="4752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dirty="0">
                <a:solidFill>
                  <a:schemeClr val="tx1"/>
                </a:solidFill>
              </a:rPr>
              <a:t>Le capacità delle molecole di interagire tra di loro o con altre strutture (reattività) è dettata proprio dalla natura dei loro gruppi funzionali.</a:t>
            </a:r>
          </a:p>
        </p:txBody>
      </p:sp>
    </p:spTree>
    <p:extLst>
      <p:ext uri="{BB962C8B-B14F-4D97-AF65-F5344CB8AC3E}">
        <p14:creationId xmlns:p14="http://schemas.microsoft.com/office/powerpoint/2010/main" val="2856863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DF2B8EB3-667A-4388-9307-BDDEA7FC7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D936E505-26FF-4830-B120-C46DA9FC76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323528" y="5949280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D765D45-F9DD-448D-950D-A3F13D30ABE5}"/>
              </a:ext>
            </a:extLst>
          </p:cNvPr>
          <p:cNvSpPr txBox="1"/>
          <p:nvPr/>
        </p:nvSpPr>
        <p:spPr>
          <a:xfrm>
            <a:off x="3614046" y="858679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Gruppi funzionali</a:t>
            </a:r>
          </a:p>
        </p:txBody>
      </p:sp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CAD74252-3061-4229-9C61-6E47ACE08F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" r="8125" b="80248"/>
          <a:stretch/>
        </p:blipFill>
        <p:spPr bwMode="auto">
          <a:xfrm>
            <a:off x="251520" y="1931467"/>
            <a:ext cx="8712968" cy="236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713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DF2B8EB3-667A-4388-9307-BDDEA7FC7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D936E505-26FF-4830-B120-C46DA9FC76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323528" y="5949280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D765D45-F9DD-448D-950D-A3F13D30ABE5}"/>
              </a:ext>
            </a:extLst>
          </p:cNvPr>
          <p:cNvSpPr txBox="1"/>
          <p:nvPr/>
        </p:nvSpPr>
        <p:spPr>
          <a:xfrm>
            <a:off x="3614046" y="858679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Gruppi funzionali</a:t>
            </a:r>
          </a:p>
        </p:txBody>
      </p:sp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CAD74252-3061-4229-9C61-6E47ACE08F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" r="8125" b="80248"/>
          <a:stretch/>
        </p:blipFill>
        <p:spPr bwMode="auto">
          <a:xfrm>
            <a:off x="251520" y="1931467"/>
            <a:ext cx="8712968" cy="236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Segnaposto contenuto 2">
            <a:extLst>
              <a:ext uri="{FF2B5EF4-FFF2-40B4-BE49-F238E27FC236}">
                <a16:creationId xmlns:a16="http://schemas.microsoft.com/office/drawing/2014/main" id="{70834D55-A02E-45F2-BC6D-20B1AD808585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" t="21103" r="7833" b="61405"/>
          <a:stretch/>
        </p:blipFill>
        <p:spPr>
          <a:xfrm>
            <a:off x="179512" y="3148324"/>
            <a:ext cx="8880168" cy="2107613"/>
          </a:xfrm>
        </p:spPr>
      </p:pic>
    </p:spTree>
    <p:extLst>
      <p:ext uri="{BB962C8B-B14F-4D97-AF65-F5344CB8AC3E}">
        <p14:creationId xmlns:p14="http://schemas.microsoft.com/office/powerpoint/2010/main" val="1360071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DF2B8EB3-667A-4388-9307-BDDEA7FC7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D936E505-26FF-4830-B120-C46DA9FC76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323528" y="5949280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D765D45-F9DD-448D-950D-A3F13D30ABE5}"/>
              </a:ext>
            </a:extLst>
          </p:cNvPr>
          <p:cNvSpPr txBox="1"/>
          <p:nvPr/>
        </p:nvSpPr>
        <p:spPr>
          <a:xfrm>
            <a:off x="3614046" y="858679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Gruppi funzionali</a:t>
            </a:r>
          </a:p>
        </p:txBody>
      </p:sp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CAD74252-3061-4229-9C61-6E47ACE08F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" r="8125" b="80248"/>
          <a:stretch/>
        </p:blipFill>
        <p:spPr bwMode="auto">
          <a:xfrm>
            <a:off x="251520" y="1931467"/>
            <a:ext cx="8712968" cy="236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Segnaposto contenuto 2">
            <a:extLst>
              <a:ext uri="{FF2B5EF4-FFF2-40B4-BE49-F238E27FC236}">
                <a16:creationId xmlns:a16="http://schemas.microsoft.com/office/drawing/2014/main" id="{70834D55-A02E-45F2-BC6D-20B1AD808585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" t="40167" r="7833" b="49076"/>
          <a:stretch/>
        </p:blipFill>
        <p:spPr>
          <a:xfrm>
            <a:off x="179512" y="3118813"/>
            <a:ext cx="8880168" cy="1296144"/>
          </a:xfrm>
        </p:spPr>
      </p:pic>
    </p:spTree>
    <p:extLst>
      <p:ext uri="{BB962C8B-B14F-4D97-AF65-F5344CB8AC3E}">
        <p14:creationId xmlns:p14="http://schemas.microsoft.com/office/powerpoint/2010/main" val="3281361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DF2B8EB3-667A-4388-9307-BDDEA7FC7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D936E505-26FF-4830-B120-C46DA9FC76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323528" y="5949280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D765D45-F9DD-448D-950D-A3F13D30ABE5}"/>
              </a:ext>
            </a:extLst>
          </p:cNvPr>
          <p:cNvSpPr txBox="1"/>
          <p:nvPr/>
        </p:nvSpPr>
        <p:spPr>
          <a:xfrm>
            <a:off x="3614046" y="858679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Gruppi funzionali</a:t>
            </a:r>
          </a:p>
        </p:txBody>
      </p:sp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CAD74252-3061-4229-9C61-6E47ACE08F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" r="8125" b="80248"/>
          <a:stretch/>
        </p:blipFill>
        <p:spPr bwMode="auto">
          <a:xfrm>
            <a:off x="251520" y="1931467"/>
            <a:ext cx="8712968" cy="236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Segnaposto contenuto 2">
            <a:extLst>
              <a:ext uri="{FF2B5EF4-FFF2-40B4-BE49-F238E27FC236}">
                <a16:creationId xmlns:a16="http://schemas.microsoft.com/office/drawing/2014/main" id="{70834D55-A02E-45F2-BC6D-20B1AD808585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" t="51108" r="7833" b="38135"/>
          <a:stretch/>
        </p:blipFill>
        <p:spPr>
          <a:xfrm>
            <a:off x="179512" y="3166796"/>
            <a:ext cx="8880168" cy="1296143"/>
          </a:xfrm>
        </p:spPr>
      </p:pic>
    </p:spTree>
    <p:extLst>
      <p:ext uri="{BB962C8B-B14F-4D97-AF65-F5344CB8AC3E}">
        <p14:creationId xmlns:p14="http://schemas.microsoft.com/office/powerpoint/2010/main" val="1297647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DF2B8EB3-667A-4388-9307-BDDEA7FC7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D936E505-26FF-4830-B120-C46DA9FC76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323528" y="5949280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D765D45-F9DD-448D-950D-A3F13D30ABE5}"/>
              </a:ext>
            </a:extLst>
          </p:cNvPr>
          <p:cNvSpPr txBox="1"/>
          <p:nvPr/>
        </p:nvSpPr>
        <p:spPr>
          <a:xfrm>
            <a:off x="3614046" y="858679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Gruppi funzionali</a:t>
            </a:r>
          </a:p>
        </p:txBody>
      </p:sp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CAD74252-3061-4229-9C61-6E47ACE08F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" r="8125" b="80248"/>
          <a:stretch/>
        </p:blipFill>
        <p:spPr bwMode="auto">
          <a:xfrm>
            <a:off x="251520" y="1931467"/>
            <a:ext cx="8712968" cy="236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Segnaposto contenuto 2">
            <a:extLst>
              <a:ext uri="{FF2B5EF4-FFF2-40B4-BE49-F238E27FC236}">
                <a16:creationId xmlns:a16="http://schemas.microsoft.com/office/drawing/2014/main" id="{70834D55-A02E-45F2-BC6D-20B1AD808585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" t="61651" r="7833" b="25384"/>
          <a:stretch/>
        </p:blipFill>
        <p:spPr>
          <a:xfrm>
            <a:off x="179512" y="3116755"/>
            <a:ext cx="8880168" cy="1562209"/>
          </a:xfrm>
        </p:spPr>
      </p:pic>
    </p:spTree>
    <p:extLst>
      <p:ext uri="{BB962C8B-B14F-4D97-AF65-F5344CB8AC3E}">
        <p14:creationId xmlns:p14="http://schemas.microsoft.com/office/powerpoint/2010/main" val="3551133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DF2B8EB3-667A-4388-9307-BDDEA7FC7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D936E505-26FF-4830-B120-C46DA9FC76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323528" y="5949280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D765D45-F9DD-448D-950D-A3F13D30ABE5}"/>
              </a:ext>
            </a:extLst>
          </p:cNvPr>
          <p:cNvSpPr txBox="1"/>
          <p:nvPr/>
        </p:nvSpPr>
        <p:spPr>
          <a:xfrm>
            <a:off x="3614046" y="858679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Gruppi funzionali</a:t>
            </a:r>
          </a:p>
        </p:txBody>
      </p:sp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CAD74252-3061-4229-9C61-6E47ACE08F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" r="8125" b="80248"/>
          <a:stretch/>
        </p:blipFill>
        <p:spPr bwMode="auto">
          <a:xfrm>
            <a:off x="251520" y="1931467"/>
            <a:ext cx="8712968" cy="236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Segnaposto contenuto 2">
            <a:extLst>
              <a:ext uri="{FF2B5EF4-FFF2-40B4-BE49-F238E27FC236}">
                <a16:creationId xmlns:a16="http://schemas.microsoft.com/office/drawing/2014/main" id="{70834D55-A02E-45F2-BC6D-20B1AD808585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" t="74401" r="7833" b="14427"/>
          <a:stretch/>
        </p:blipFill>
        <p:spPr>
          <a:xfrm>
            <a:off x="179512" y="3162935"/>
            <a:ext cx="8880168" cy="1346185"/>
          </a:xfrm>
        </p:spPr>
      </p:pic>
    </p:spTree>
    <p:extLst>
      <p:ext uri="{BB962C8B-B14F-4D97-AF65-F5344CB8AC3E}">
        <p14:creationId xmlns:p14="http://schemas.microsoft.com/office/powerpoint/2010/main" val="2777517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Segnaposto contenuto 2">
            <a:extLst>
              <a:ext uri="{FF2B5EF4-FFF2-40B4-BE49-F238E27FC236}">
                <a16:creationId xmlns:a16="http://schemas.microsoft.com/office/drawing/2014/main" id="{C7647512-43E6-412A-BAE1-6F8DA3FDFCB9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0" r="9015" b="61118"/>
          <a:stretch/>
        </p:blipFill>
        <p:spPr>
          <a:xfrm>
            <a:off x="2303375" y="1787920"/>
            <a:ext cx="4537249" cy="1619250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DDF5FD20-8CE3-4FF0-8AE3-74C396009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D9C3A2C2-B908-4833-BDD5-095D869E9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0438EC0-E5D3-4D2F-83ED-CDED90D54655}"/>
              </a:ext>
            </a:extLst>
          </p:cNvPr>
          <p:cNvSpPr txBox="1"/>
          <p:nvPr/>
        </p:nvSpPr>
        <p:spPr>
          <a:xfrm>
            <a:off x="3614046" y="858679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Gruppi funzionali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3DFC8FB-E318-4483-91A1-EDAB56185EA0}"/>
              </a:ext>
            </a:extLst>
          </p:cNvPr>
          <p:cNvSpPr txBox="1"/>
          <p:nvPr/>
        </p:nvSpPr>
        <p:spPr>
          <a:xfrm>
            <a:off x="2620182" y="3584167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Dissociazione dell’acido carbossilico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E638A5A-3E59-4450-836D-E34A861ECABD}"/>
              </a:ext>
            </a:extLst>
          </p:cNvPr>
          <p:cNvSpPr txBox="1"/>
          <p:nvPr/>
        </p:nvSpPr>
        <p:spPr>
          <a:xfrm>
            <a:off x="107504" y="5014917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Nota: quando ci si sofferma su uno specifico gruppo o porzione molecolare, il resto della struttura si indica con la lettera R</a:t>
            </a:r>
            <a:endParaRPr lang="en-GB" sz="1800" dirty="0">
              <a:solidFill>
                <a:schemeClr val="tx1"/>
              </a:solidFill>
            </a:endParaRPr>
          </a:p>
        </p:txBody>
      </p:sp>
      <p:pic>
        <p:nvPicPr>
          <p:cNvPr id="9" name="Segnaposto contenuto 2">
            <a:extLst>
              <a:ext uri="{FF2B5EF4-FFF2-40B4-BE49-F238E27FC236}">
                <a16:creationId xmlns:a16="http://schemas.microsoft.com/office/drawing/2014/main" id="{B5C06F53-D205-48D8-BC48-FE8AF65D09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323528" y="5949280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1">
            <a:extLst>
              <a:ext uri="{FF2B5EF4-FFF2-40B4-BE49-F238E27FC236}">
                <a16:creationId xmlns:a16="http://schemas.microsoft.com/office/drawing/2014/main" id="{80AD1F99-B0A9-4250-B8F6-3A9320F36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3D0F4FF-9244-435F-91DC-3738CEF89630}"/>
              </a:ext>
            </a:extLst>
          </p:cNvPr>
          <p:cNvSpPr txBox="1"/>
          <p:nvPr/>
        </p:nvSpPr>
        <p:spPr>
          <a:xfrm>
            <a:off x="1553385" y="1268760"/>
            <a:ext cx="6037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Forma e funzione sono strettamente legati: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4F553D-E98A-4C0C-9CB0-5C39ED4DA646}"/>
              </a:ext>
            </a:extLst>
          </p:cNvPr>
          <p:cNvSpPr txBox="1"/>
          <p:nvPr/>
        </p:nvSpPr>
        <p:spPr>
          <a:xfrm>
            <a:off x="143508" y="2247255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Molecole con i medesimi gruppi funzionali, ma forme differenti avranno reattività diverse 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8419EA6E-D9AB-4F9B-B2CC-407864456216}"/>
              </a:ext>
            </a:extLst>
          </p:cNvPr>
          <p:cNvCxnSpPr/>
          <p:nvPr/>
        </p:nvCxnSpPr>
        <p:spPr bwMode="auto">
          <a:xfrm>
            <a:off x="4572000" y="3212976"/>
            <a:ext cx="0" cy="72008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7BF3238-CE24-4395-9F8A-7858E5AFEA82}"/>
              </a:ext>
            </a:extLst>
          </p:cNvPr>
          <p:cNvSpPr txBox="1"/>
          <p:nvPr/>
        </p:nvSpPr>
        <p:spPr>
          <a:xfrm>
            <a:off x="151804" y="4221088"/>
            <a:ext cx="885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Molecole di interesse farmacologico possono essere estremamente simili ad altre (es. differire per un singolo gruppo funzionale) ma avere enormi differenze a livello di effetti farmacologici…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161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Segnaposto contenuto 2">
            <a:extLst>
              <a:ext uri="{FF2B5EF4-FFF2-40B4-BE49-F238E27FC236}">
                <a16:creationId xmlns:a16="http://schemas.microsoft.com/office/drawing/2014/main" id="{44BA0586-94E2-496E-B227-05E320CEFAB3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" r="7873" b="38739"/>
          <a:stretch/>
        </p:blipFill>
        <p:spPr>
          <a:xfrm>
            <a:off x="647564" y="1588150"/>
            <a:ext cx="7848872" cy="2394267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2689337F-E4BC-4D01-8F0D-BF87BB420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2F03089-1883-45C0-9FFA-B88196CB138B}"/>
              </a:ext>
            </a:extLst>
          </p:cNvPr>
          <p:cNvSpPr txBox="1"/>
          <p:nvPr/>
        </p:nvSpPr>
        <p:spPr>
          <a:xfrm>
            <a:off x="3402449" y="899428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Dal piccolo al grande</a:t>
            </a:r>
          </a:p>
        </p:txBody>
      </p:sp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1DB3F79B-86B4-48AD-BE17-7BFE200DB9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323528" y="5949280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3216BBE-6EA9-4661-8F08-C1792DADA7F0}"/>
              </a:ext>
            </a:extLst>
          </p:cNvPr>
          <p:cNvSpPr txBox="1"/>
          <p:nvPr/>
        </p:nvSpPr>
        <p:spPr>
          <a:xfrm>
            <a:off x="251520" y="4365104"/>
            <a:ext cx="8798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dirty="0">
                <a:solidFill>
                  <a:schemeClr val="tx1"/>
                </a:solidFill>
              </a:rPr>
              <a:t>Reazioni di condensazione (o idrolisi) permettono di unire (o separare) molecole di diverse dimensioni per ottenerne di più grandi (o piccole). </a:t>
            </a:r>
          </a:p>
          <a:p>
            <a:pPr algn="just"/>
            <a:endParaRPr lang="it-IT" sz="1800" dirty="0">
              <a:solidFill>
                <a:schemeClr val="tx1"/>
              </a:solidFill>
            </a:endParaRPr>
          </a:p>
          <a:p>
            <a:pPr algn="just"/>
            <a:r>
              <a:rPr lang="it-IT" sz="1800" dirty="0">
                <a:solidFill>
                  <a:schemeClr val="tx1"/>
                </a:solidFill>
              </a:rPr>
              <a:t>Queste reazioni (ed altre) avvengono sia spontaneamente che catalizzate da enzimi*</a:t>
            </a:r>
            <a:endParaRPr lang="en-GB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1">
            <a:extLst>
              <a:ext uri="{FF2B5EF4-FFF2-40B4-BE49-F238E27FC236}">
                <a16:creationId xmlns:a16="http://schemas.microsoft.com/office/drawing/2014/main" id="{A055127E-EE26-4F8D-AE0B-AD55D6577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946" y="188640"/>
            <a:ext cx="26461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E6DF46A3-9E50-49F1-9869-DD03412055ED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88"/>
          <a:stretch/>
        </p:blipFill>
        <p:spPr>
          <a:xfrm>
            <a:off x="1619672" y="674037"/>
            <a:ext cx="5904656" cy="5347252"/>
          </a:xfrm>
        </p:spPr>
      </p:pic>
      <p:pic>
        <p:nvPicPr>
          <p:cNvPr id="8" name="Segnaposto contenuto 2">
            <a:extLst>
              <a:ext uri="{FF2B5EF4-FFF2-40B4-BE49-F238E27FC236}">
                <a16:creationId xmlns:a16="http://schemas.microsoft.com/office/drawing/2014/main" id="{83A78E1B-84B8-4D69-8996-68DB133B09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" t="90047" r="72506" b="609"/>
          <a:stretch/>
        </p:blipFill>
        <p:spPr bwMode="auto">
          <a:xfrm>
            <a:off x="33062" y="5733232"/>
            <a:ext cx="108012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Segnaposto contenuto 2">
            <a:extLst>
              <a:ext uri="{FF2B5EF4-FFF2-40B4-BE49-F238E27FC236}">
                <a16:creationId xmlns:a16="http://schemas.microsoft.com/office/drawing/2014/main" id="{4A2013C8-2343-454D-8EF3-3CFF2EF14CE2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67"/>
          <a:stretch/>
        </p:blipFill>
        <p:spPr>
          <a:xfrm>
            <a:off x="1688736" y="1412776"/>
            <a:ext cx="5766528" cy="4680520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F422955E-A678-4D97-8954-AE7163DF6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56863F9-0BE5-49A0-AF5E-DC9DA65916E4}"/>
              </a:ext>
            </a:extLst>
          </p:cNvPr>
          <p:cNvSpPr txBox="1"/>
          <p:nvPr/>
        </p:nvSpPr>
        <p:spPr>
          <a:xfrm>
            <a:off x="3402449" y="764704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Dal piccolo al grande</a:t>
            </a:r>
          </a:p>
        </p:txBody>
      </p:sp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5E99B46C-CF79-4F94-A4C1-2868A4DBAB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4" t="82762" r="52447" b="5224"/>
          <a:stretch/>
        </p:blipFill>
        <p:spPr bwMode="auto">
          <a:xfrm>
            <a:off x="107504" y="5373216"/>
            <a:ext cx="1440161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Segnaposto contenuto 2">
            <a:extLst>
              <a:ext uri="{FF2B5EF4-FFF2-40B4-BE49-F238E27FC236}">
                <a16:creationId xmlns:a16="http://schemas.microsoft.com/office/drawing/2014/main" id="{D94A5F2C-578C-4590-91FB-B08E83A13703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r="6426" b="25362"/>
          <a:stretch/>
        </p:blipFill>
        <p:spPr>
          <a:xfrm>
            <a:off x="1440160" y="628087"/>
            <a:ext cx="6128729" cy="5439314"/>
          </a:xfrm>
        </p:spPr>
      </p:pic>
      <p:pic>
        <p:nvPicPr>
          <p:cNvPr id="3" name="Segnaposto contenuto 2">
            <a:extLst>
              <a:ext uri="{FF2B5EF4-FFF2-40B4-BE49-F238E27FC236}">
                <a16:creationId xmlns:a16="http://schemas.microsoft.com/office/drawing/2014/main" id="{7DC39C0D-E0F3-4C07-8D22-0FE9939C9D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323528" y="5949280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CasellaDiTesto 1">
            <a:extLst>
              <a:ext uri="{FF2B5EF4-FFF2-40B4-BE49-F238E27FC236}">
                <a16:creationId xmlns:a16="http://schemas.microsoft.com/office/drawing/2014/main" id="{BAD64642-E37A-46DD-A40C-D1B8F799D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10A87C7-C548-4BAC-8907-E9BC9865D21D}"/>
              </a:ext>
            </a:extLst>
          </p:cNvPr>
          <p:cNvSpPr txBox="1"/>
          <p:nvPr/>
        </p:nvSpPr>
        <p:spPr>
          <a:xfrm>
            <a:off x="3152381" y="764704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Carboidrati e polisaccaridi</a:t>
            </a:r>
          </a:p>
        </p:txBody>
      </p:sp>
      <p:pic>
        <p:nvPicPr>
          <p:cNvPr id="6" name="Segnaposto contenuto 2">
            <a:extLst>
              <a:ext uri="{FF2B5EF4-FFF2-40B4-BE49-F238E27FC236}">
                <a16:creationId xmlns:a16="http://schemas.microsoft.com/office/drawing/2014/main" id="{28E685B2-CA52-48FC-B370-399D5E7655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2" t="49001" r="6426" b="25362"/>
          <a:stretch/>
        </p:blipFill>
        <p:spPr bwMode="auto">
          <a:xfrm>
            <a:off x="5220072" y="3485368"/>
            <a:ext cx="3384376" cy="261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8024639-CA1E-B64E-AEAE-0FACB24FA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133475"/>
            <a:ext cx="9067800" cy="4591050"/>
          </a:xfrm>
          <a:prstGeom prst="rect">
            <a:avLst/>
          </a:prstGeom>
        </p:spPr>
      </p:pic>
      <p:sp>
        <p:nvSpPr>
          <p:cNvPr id="4" name="CasellaDiTesto 1">
            <a:extLst>
              <a:ext uri="{FF2B5EF4-FFF2-40B4-BE49-F238E27FC236}">
                <a16:creationId xmlns:a16="http://schemas.microsoft.com/office/drawing/2014/main" id="{97F4EBF8-2A7E-4873-AC6F-1CE363995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D5D5194-C92F-4743-8353-47F1B114B7B4}"/>
              </a:ext>
            </a:extLst>
          </p:cNvPr>
          <p:cNvSpPr txBox="1"/>
          <p:nvPr/>
        </p:nvSpPr>
        <p:spPr>
          <a:xfrm>
            <a:off x="3152381" y="764704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Carboidrati e polisaccaridi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B30275F-7C8F-428E-A427-CDC6B5832F90}"/>
              </a:ext>
            </a:extLst>
          </p:cNvPr>
          <p:cNvSpPr txBox="1"/>
          <p:nvPr/>
        </p:nvSpPr>
        <p:spPr>
          <a:xfrm>
            <a:off x="38100" y="5805264"/>
            <a:ext cx="2016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>
                <a:solidFill>
                  <a:schemeClr val="tx2"/>
                </a:solidFill>
              </a:rPr>
              <a:t>Savada</a:t>
            </a:r>
            <a:r>
              <a:rPr lang="it-IT" sz="1000" dirty="0">
                <a:solidFill>
                  <a:schemeClr val="tx2"/>
                </a:solidFill>
              </a:rPr>
              <a:t>, Elementi di Biologia, Ed. Zanichelli 2017</a:t>
            </a:r>
            <a:endParaRPr lang="en-GB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433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Segnaposto contenuto 2">
            <a:extLst>
              <a:ext uri="{FF2B5EF4-FFF2-40B4-BE49-F238E27FC236}">
                <a16:creationId xmlns:a16="http://schemas.microsoft.com/office/drawing/2014/main" id="{57B9DFC4-05B4-4F6A-ABA8-BBEB449D4D36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62"/>
          <a:stretch/>
        </p:blipFill>
        <p:spPr>
          <a:xfrm>
            <a:off x="2051720" y="1052736"/>
            <a:ext cx="4824536" cy="5054080"/>
          </a:xfrm>
        </p:spPr>
      </p:pic>
      <p:pic>
        <p:nvPicPr>
          <p:cNvPr id="3" name="Segnaposto contenuto 2">
            <a:extLst>
              <a:ext uri="{FF2B5EF4-FFF2-40B4-BE49-F238E27FC236}">
                <a16:creationId xmlns:a16="http://schemas.microsoft.com/office/drawing/2014/main" id="{02779497-FC40-43EF-A4C3-EC0C71F570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323528" y="5949280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CasellaDiTesto 1">
            <a:extLst>
              <a:ext uri="{FF2B5EF4-FFF2-40B4-BE49-F238E27FC236}">
                <a16:creationId xmlns:a16="http://schemas.microsoft.com/office/drawing/2014/main" id="{98C90DE0-8C0A-4677-A2B0-BFBA0C235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D4B490-C1A7-43ED-964D-46B0D77A22B3}"/>
              </a:ext>
            </a:extLst>
          </p:cNvPr>
          <p:cNvSpPr txBox="1"/>
          <p:nvPr/>
        </p:nvSpPr>
        <p:spPr>
          <a:xfrm>
            <a:off x="3152381" y="764704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Carboidrati e polisaccaridi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Segnaposto contenuto 2">
            <a:extLst>
              <a:ext uri="{FF2B5EF4-FFF2-40B4-BE49-F238E27FC236}">
                <a16:creationId xmlns:a16="http://schemas.microsoft.com/office/drawing/2014/main" id="{B52993CC-ABAB-45C3-91EF-F7700DB25046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93"/>
          <a:stretch/>
        </p:blipFill>
        <p:spPr>
          <a:xfrm>
            <a:off x="757855" y="1206044"/>
            <a:ext cx="7628290" cy="4599220"/>
          </a:xfrm>
        </p:spPr>
      </p:pic>
      <p:pic>
        <p:nvPicPr>
          <p:cNvPr id="3" name="Segnaposto contenuto 2">
            <a:extLst>
              <a:ext uri="{FF2B5EF4-FFF2-40B4-BE49-F238E27FC236}">
                <a16:creationId xmlns:a16="http://schemas.microsoft.com/office/drawing/2014/main" id="{48AB761D-3BA7-495A-AC82-B5C093C380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323528" y="5949280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CasellaDiTesto 1">
            <a:extLst>
              <a:ext uri="{FF2B5EF4-FFF2-40B4-BE49-F238E27FC236}">
                <a16:creationId xmlns:a16="http://schemas.microsoft.com/office/drawing/2014/main" id="{740D4C15-24CE-424A-8E60-98428C866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06ECDC9-5AE8-4E3F-9CC5-2AD319D74147}"/>
              </a:ext>
            </a:extLst>
          </p:cNvPr>
          <p:cNvSpPr txBox="1"/>
          <p:nvPr/>
        </p:nvSpPr>
        <p:spPr>
          <a:xfrm>
            <a:off x="3152381" y="764704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Carboidrati e polisaccaridi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Segnaposto contenuto 2">
            <a:extLst>
              <a:ext uri="{FF2B5EF4-FFF2-40B4-BE49-F238E27FC236}">
                <a16:creationId xmlns:a16="http://schemas.microsoft.com/office/drawing/2014/main" id="{A504D6F1-87F2-4008-B387-5921E1DB37EA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71" b="9343"/>
          <a:stretch/>
        </p:blipFill>
        <p:spPr>
          <a:xfrm>
            <a:off x="3185295" y="1439757"/>
            <a:ext cx="5923209" cy="2768985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BFABDACE-DBBB-4B16-B474-12487403E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1D00BB2-EB60-4B08-89BE-E15CA54E8436}"/>
              </a:ext>
            </a:extLst>
          </p:cNvPr>
          <p:cNvSpPr txBox="1"/>
          <p:nvPr/>
        </p:nvSpPr>
        <p:spPr>
          <a:xfrm>
            <a:off x="3152381" y="764704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Carboidrati e polisaccaridi</a:t>
            </a:r>
          </a:p>
        </p:txBody>
      </p:sp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7DA0D429-12A1-47E8-8EA5-D25EB0A376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323528" y="5949280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Segnaposto contenuto 2">
            <a:extLst>
              <a:ext uri="{FF2B5EF4-FFF2-40B4-BE49-F238E27FC236}">
                <a16:creationId xmlns:a16="http://schemas.microsoft.com/office/drawing/2014/main" id="{4478ABB4-1DA3-4916-A4B9-4B51B62253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r="43235" b="54885"/>
          <a:stretch/>
        </p:blipFill>
        <p:spPr bwMode="auto">
          <a:xfrm>
            <a:off x="70390" y="1355403"/>
            <a:ext cx="3153999" cy="293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BB9F875-F1EF-4429-A8E6-44DC8FCA960C}"/>
              </a:ext>
            </a:extLst>
          </p:cNvPr>
          <p:cNvSpPr txBox="1"/>
          <p:nvPr/>
        </p:nvSpPr>
        <p:spPr>
          <a:xfrm>
            <a:off x="107504" y="4582869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I Carboidrati e i polisaccaridi, come vedremo, sono in grado di fungere o da riserva di energia per le cellule o da supporto strutturale.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BDEA17A-EEC7-4020-9825-521E362A403E}"/>
              </a:ext>
            </a:extLst>
          </p:cNvPr>
          <p:cNvSpPr txBox="1"/>
          <p:nvPr/>
        </p:nvSpPr>
        <p:spPr>
          <a:xfrm>
            <a:off x="2775675" y="5517232"/>
            <a:ext cx="3592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Amido: riserva di energia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Segnaposto contenuto 2">
            <a:extLst>
              <a:ext uri="{FF2B5EF4-FFF2-40B4-BE49-F238E27FC236}">
                <a16:creationId xmlns:a16="http://schemas.microsoft.com/office/drawing/2014/main" id="{A2BB2120-E53D-40FF-91A8-E0BF23F0207A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" t="56162" r="9385" b="20024"/>
          <a:stretch/>
        </p:blipFill>
        <p:spPr>
          <a:xfrm>
            <a:off x="3275856" y="1628800"/>
            <a:ext cx="5760640" cy="1284599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6CE5BE34-CF89-49FE-B371-6B14AE982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F2BBEA-7C30-493B-BDEC-F389AF2C6281}"/>
              </a:ext>
            </a:extLst>
          </p:cNvPr>
          <p:cNvSpPr txBox="1"/>
          <p:nvPr/>
        </p:nvSpPr>
        <p:spPr>
          <a:xfrm>
            <a:off x="3152381" y="764704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Carboidrati e polisaccaridi</a:t>
            </a:r>
          </a:p>
        </p:txBody>
      </p:sp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77BAEDFF-C1AD-4225-B04F-10680AEFC2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323528" y="5949280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Segnaposto contenuto 2">
            <a:extLst>
              <a:ext uri="{FF2B5EF4-FFF2-40B4-BE49-F238E27FC236}">
                <a16:creationId xmlns:a16="http://schemas.microsoft.com/office/drawing/2014/main" id="{3E0C489F-A96D-432D-BBD9-2974732AAB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t="7516" r="42030" b="44052"/>
          <a:stretch/>
        </p:blipFill>
        <p:spPr bwMode="auto">
          <a:xfrm>
            <a:off x="35496" y="1259980"/>
            <a:ext cx="3435844" cy="261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3E1C49F0-16A3-470F-8067-CE9BADA3F2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85" t="7516" r="5211" b="84098"/>
          <a:stretch/>
        </p:blipFill>
        <p:spPr bwMode="auto">
          <a:xfrm>
            <a:off x="4857415" y="3202813"/>
            <a:ext cx="2160240" cy="452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554EF95-C601-49A6-97CC-5C7052993AD3}"/>
              </a:ext>
            </a:extLst>
          </p:cNvPr>
          <p:cNvSpPr txBox="1"/>
          <p:nvPr/>
        </p:nvSpPr>
        <p:spPr>
          <a:xfrm>
            <a:off x="107504" y="4582869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I Carboidrati e i polisaccaridi, come vedremo, sono in grado di fungere o da riserva di energia per le cellule o da supporto strutturale.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7586A98-2D6E-432E-80D9-1902CC41890F}"/>
              </a:ext>
            </a:extLst>
          </p:cNvPr>
          <p:cNvSpPr txBox="1"/>
          <p:nvPr/>
        </p:nvSpPr>
        <p:spPr>
          <a:xfrm>
            <a:off x="3195665" y="5517232"/>
            <a:ext cx="2752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Cellulosa: struttura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Segnaposto contenuto 2">
            <a:extLst>
              <a:ext uri="{FF2B5EF4-FFF2-40B4-BE49-F238E27FC236}">
                <a16:creationId xmlns:a16="http://schemas.microsoft.com/office/drawing/2014/main" id="{3B246241-36B5-4D51-AD79-6908206FC326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8" r="32841" b="21869"/>
          <a:stretch/>
        </p:blipFill>
        <p:spPr>
          <a:xfrm>
            <a:off x="2970180" y="1253129"/>
            <a:ext cx="5534420" cy="3168352"/>
          </a:xfrm>
        </p:spPr>
      </p:pic>
      <p:sp>
        <p:nvSpPr>
          <p:cNvPr id="5" name="CasellaDiTesto 1">
            <a:extLst>
              <a:ext uri="{FF2B5EF4-FFF2-40B4-BE49-F238E27FC236}">
                <a16:creationId xmlns:a16="http://schemas.microsoft.com/office/drawing/2014/main" id="{AE920856-2C70-4807-B610-56BEE12CC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6D9DA9C-D8B8-430E-8595-372A0F5771B5}"/>
              </a:ext>
            </a:extLst>
          </p:cNvPr>
          <p:cNvSpPr txBox="1"/>
          <p:nvPr/>
        </p:nvSpPr>
        <p:spPr>
          <a:xfrm>
            <a:off x="3152381" y="764704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Carboidrati e polisaccaridi</a:t>
            </a:r>
          </a:p>
        </p:txBody>
      </p:sp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68D06BE8-E87A-443A-8888-6C5ACAEB92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323528" y="5949280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5C9B057-67AE-430B-A676-807EA74CE62D}"/>
              </a:ext>
            </a:extLst>
          </p:cNvPr>
          <p:cNvSpPr txBox="1"/>
          <p:nvPr/>
        </p:nvSpPr>
        <p:spPr>
          <a:xfrm>
            <a:off x="107504" y="4582869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I Carboidrati e i polisaccaridi, come vedremo, sono in grado di fungere o da riserva di energia per le cellule o da supporto strutturale.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F84324A-25B8-4BA2-BCB3-6963025E3510}"/>
              </a:ext>
            </a:extLst>
          </p:cNvPr>
          <p:cNvSpPr txBox="1"/>
          <p:nvPr/>
        </p:nvSpPr>
        <p:spPr>
          <a:xfrm>
            <a:off x="3350356" y="5517232"/>
            <a:ext cx="2443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Chitina: struttura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0" name="Segnaposto contenuto 2">
            <a:extLst>
              <a:ext uri="{FF2B5EF4-FFF2-40B4-BE49-F238E27FC236}">
                <a16:creationId xmlns:a16="http://schemas.microsoft.com/office/drawing/2014/main" id="{12B4B454-3C91-49F1-AEB4-018830908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9" r="9487" b="21869"/>
          <a:stretch/>
        </p:blipFill>
        <p:spPr bwMode="auto">
          <a:xfrm>
            <a:off x="822528" y="764704"/>
            <a:ext cx="1949272" cy="369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Segnaposto contenuto 2">
            <a:extLst>
              <a:ext uri="{FF2B5EF4-FFF2-40B4-BE49-F238E27FC236}">
                <a16:creationId xmlns:a16="http://schemas.microsoft.com/office/drawing/2014/main" id="{E2E18198-7A6D-4304-9EDC-507BCECD457E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1" t="7893" r="4841" b="24027"/>
          <a:stretch/>
        </p:blipFill>
        <p:spPr>
          <a:xfrm>
            <a:off x="323528" y="1628800"/>
            <a:ext cx="7497304" cy="4248472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30F18942-92F7-47FC-BB5A-A0F066358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F765E39C-DEA4-40EF-B23A-A5AFED9B7D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323528" y="5949280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2250BF7-EB8D-4CC3-B708-EB9A580C1C47}"/>
              </a:ext>
            </a:extLst>
          </p:cNvPr>
          <p:cNvSpPr txBox="1"/>
          <p:nvPr/>
        </p:nvSpPr>
        <p:spPr>
          <a:xfrm>
            <a:off x="2729196" y="764704"/>
            <a:ext cx="3685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Acidi grassi, trigliceridi e fosfolipidi</a:t>
            </a:r>
          </a:p>
        </p:txBody>
      </p:sp>
      <p:pic>
        <p:nvPicPr>
          <p:cNvPr id="6" name="Segnaposto contenuto 2">
            <a:extLst>
              <a:ext uri="{FF2B5EF4-FFF2-40B4-BE49-F238E27FC236}">
                <a16:creationId xmlns:a16="http://schemas.microsoft.com/office/drawing/2014/main" id="{649CC395-C1F9-4F7F-BF5D-D98497E7F5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4" t="7893" r="4841" b="73779"/>
          <a:stretch/>
        </p:blipFill>
        <p:spPr bwMode="auto">
          <a:xfrm>
            <a:off x="2411760" y="1484784"/>
            <a:ext cx="6562592" cy="167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0C4C7A11-F09B-4DF1-8C9D-DC49E455DF54}"/>
              </a:ext>
            </a:extLst>
          </p:cNvPr>
          <p:cNvSpPr/>
          <p:nvPr/>
        </p:nvSpPr>
        <p:spPr bwMode="auto">
          <a:xfrm>
            <a:off x="3563888" y="4869160"/>
            <a:ext cx="504056" cy="648072"/>
          </a:xfrm>
          <a:prstGeom prst="rect">
            <a:avLst/>
          </a:prstGeom>
          <a:noFill/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FCBD5F5-A250-4D36-9382-6276F349425B}"/>
              </a:ext>
            </a:extLst>
          </p:cNvPr>
          <p:cNvSpPr/>
          <p:nvPr/>
        </p:nvSpPr>
        <p:spPr bwMode="auto">
          <a:xfrm>
            <a:off x="4427984" y="4869160"/>
            <a:ext cx="504056" cy="648072"/>
          </a:xfrm>
          <a:prstGeom prst="rect">
            <a:avLst/>
          </a:prstGeom>
          <a:noFill/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52EADED-2EC8-4D7E-80BB-3ECBEB93AC32}"/>
              </a:ext>
            </a:extLst>
          </p:cNvPr>
          <p:cNvSpPr/>
          <p:nvPr/>
        </p:nvSpPr>
        <p:spPr bwMode="auto">
          <a:xfrm>
            <a:off x="3563888" y="4077072"/>
            <a:ext cx="504056" cy="648072"/>
          </a:xfrm>
          <a:prstGeom prst="rect">
            <a:avLst/>
          </a:prstGeom>
          <a:noFill/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1EA814C-7691-7748-8F5A-E761C68FA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1062955"/>
            <a:ext cx="8515350" cy="488632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FF40EB9-6713-1646-B8B9-F58CD4D2C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60000">
            <a:off x="6675355" y="1288273"/>
            <a:ext cx="2251364" cy="1752600"/>
          </a:xfrm>
          <a:prstGeom prst="rect">
            <a:avLst/>
          </a:prstGeom>
        </p:spPr>
      </p:pic>
      <p:sp>
        <p:nvSpPr>
          <p:cNvPr id="6" name="CasellaDiTesto 1">
            <a:extLst>
              <a:ext uri="{FF2B5EF4-FFF2-40B4-BE49-F238E27FC236}">
                <a16:creationId xmlns:a16="http://schemas.microsoft.com/office/drawing/2014/main" id="{A2465B85-84F5-4E1C-B2BA-7C479495E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52A5D99-85B6-4B16-8286-BD8D434AC2B1}"/>
              </a:ext>
            </a:extLst>
          </p:cNvPr>
          <p:cNvSpPr txBox="1"/>
          <p:nvPr/>
        </p:nvSpPr>
        <p:spPr>
          <a:xfrm>
            <a:off x="2729196" y="764704"/>
            <a:ext cx="3685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Acidi grassi, trigliceridi e fosfolipidi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C021BB5-0B98-41EA-A656-B1E9C9389297}"/>
              </a:ext>
            </a:extLst>
          </p:cNvPr>
          <p:cNvSpPr txBox="1"/>
          <p:nvPr/>
        </p:nvSpPr>
        <p:spPr>
          <a:xfrm>
            <a:off x="10392" y="5909210"/>
            <a:ext cx="2016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>
                <a:solidFill>
                  <a:schemeClr val="tx2"/>
                </a:solidFill>
              </a:rPr>
              <a:t>Savada</a:t>
            </a:r>
            <a:r>
              <a:rPr lang="it-IT" sz="1000" dirty="0">
                <a:solidFill>
                  <a:schemeClr val="tx2"/>
                </a:solidFill>
              </a:rPr>
              <a:t>, Elementi di Biologia, Ed. Zanichelli 2017</a:t>
            </a:r>
            <a:endParaRPr lang="en-GB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011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Segnaposto contenuto 2">
            <a:extLst>
              <a:ext uri="{FF2B5EF4-FFF2-40B4-BE49-F238E27FC236}">
                <a16:creationId xmlns:a16="http://schemas.microsoft.com/office/drawing/2014/main" id="{1D4BA523-028E-4401-85D3-5D6177B0A4A5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3888" r="7629" b="18688"/>
          <a:stretch/>
        </p:blipFill>
        <p:spPr>
          <a:xfrm>
            <a:off x="1475656" y="1686562"/>
            <a:ext cx="6480720" cy="4370718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ADEBBB5D-18A1-40F3-B63C-D127A7577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02E825BD-F0E1-435E-B43A-67B70C82CF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5" t="88102" r="14118" b="2554"/>
          <a:stretch/>
        </p:blipFill>
        <p:spPr bwMode="auto">
          <a:xfrm>
            <a:off x="107504" y="5805264"/>
            <a:ext cx="1080120" cy="50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6CC6FA3-CA0F-4C32-9C14-AA69D8FE9C78}"/>
              </a:ext>
            </a:extLst>
          </p:cNvPr>
          <p:cNvSpPr txBox="1"/>
          <p:nvPr/>
        </p:nvSpPr>
        <p:spPr>
          <a:xfrm>
            <a:off x="107504" y="836712"/>
            <a:ext cx="9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Chimica del carbonio, chimica organica: la capacità del carbonio di formare 4 legami covalenti, oltre alla relativa "stabilità" di questi, permette di ottenere numerose specie molecolari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Segnaposto contenuto 2">
            <a:extLst>
              <a:ext uri="{FF2B5EF4-FFF2-40B4-BE49-F238E27FC236}">
                <a16:creationId xmlns:a16="http://schemas.microsoft.com/office/drawing/2014/main" id="{31C09545-F453-4D5D-BE88-003CF804298A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83"/>
          <a:stretch/>
        </p:blipFill>
        <p:spPr>
          <a:xfrm>
            <a:off x="755576" y="617124"/>
            <a:ext cx="6279651" cy="5439228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AD4AB108-5510-4BB1-B213-BB5C47B20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2667094-6903-4B4D-9E7A-904F27227E28}"/>
              </a:ext>
            </a:extLst>
          </p:cNvPr>
          <p:cNvSpPr txBox="1"/>
          <p:nvPr/>
        </p:nvSpPr>
        <p:spPr>
          <a:xfrm>
            <a:off x="2729196" y="683404"/>
            <a:ext cx="3685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Acidi grassi, trigliceridi e fosfolipidi</a:t>
            </a:r>
          </a:p>
        </p:txBody>
      </p:sp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CFC04944-D559-4673-995B-2BE69A07CE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323528" y="5949280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5FF563-B88A-4F50-B016-C771C8A5735E}"/>
              </a:ext>
            </a:extLst>
          </p:cNvPr>
          <p:cNvSpPr txBox="1"/>
          <p:nvPr/>
        </p:nvSpPr>
        <p:spPr>
          <a:xfrm>
            <a:off x="6300192" y="1772816"/>
            <a:ext cx="2736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La polarità influenza il comportamento di molecole:</a:t>
            </a:r>
          </a:p>
          <a:p>
            <a:endParaRPr lang="it-IT" sz="1800" dirty="0">
              <a:solidFill>
                <a:schemeClr val="tx1"/>
              </a:solidFill>
            </a:endParaRPr>
          </a:p>
          <a:p>
            <a:r>
              <a:rPr lang="it-IT" sz="1800" dirty="0">
                <a:solidFill>
                  <a:schemeClr val="tx1"/>
                </a:solidFill>
              </a:rPr>
              <a:t>Molecole non polari interagiscono "male"* con l’acqua, e cercano invece di interagire tra loro per limitare la superficie di contatto.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11D246D-A70E-492C-85B2-8A3D087C178C}"/>
              </a:ext>
            </a:extLst>
          </p:cNvPr>
          <p:cNvSpPr txBox="1"/>
          <p:nvPr/>
        </p:nvSpPr>
        <p:spPr>
          <a:xfrm>
            <a:off x="6089500" y="5260451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tx1"/>
                </a:solidFill>
              </a:rPr>
              <a:t>*interazione energicamente sfavorita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Segnaposto contenuto 2">
            <a:extLst>
              <a:ext uri="{FF2B5EF4-FFF2-40B4-BE49-F238E27FC236}">
                <a16:creationId xmlns:a16="http://schemas.microsoft.com/office/drawing/2014/main" id="{E1901154-8BB7-411C-87E5-6F4585E06D2B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9" t="3220" r="7094" b="27590"/>
          <a:stretch/>
        </p:blipFill>
        <p:spPr>
          <a:xfrm>
            <a:off x="7941295" y="1210570"/>
            <a:ext cx="879177" cy="4653429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8D0115D0-C6F7-4ABF-9B1B-CD1BF1078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7DB271A-1333-49D6-A1ED-85582E4AE521}"/>
              </a:ext>
            </a:extLst>
          </p:cNvPr>
          <p:cNvSpPr txBox="1"/>
          <p:nvPr/>
        </p:nvSpPr>
        <p:spPr>
          <a:xfrm>
            <a:off x="1940529" y="683404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Isoprene, derivati (e l’inizio di cose interessanti…)</a:t>
            </a:r>
          </a:p>
        </p:txBody>
      </p:sp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353531D9-946E-46B6-8B60-6B896E4AF1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251519" y="5877272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Segnaposto contenuto 2">
            <a:extLst>
              <a:ext uri="{FF2B5EF4-FFF2-40B4-BE49-F238E27FC236}">
                <a16:creationId xmlns:a16="http://schemas.microsoft.com/office/drawing/2014/main" id="{EABD99E2-E640-4210-812E-8A85141546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13820" r="75984" b="73617"/>
          <a:stretch/>
        </p:blipFill>
        <p:spPr bwMode="auto">
          <a:xfrm>
            <a:off x="611560" y="1484784"/>
            <a:ext cx="1224136" cy="222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65BF2E06-9F3C-46B1-AC77-EA8D273065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72084" r="9566" b="18118"/>
          <a:stretch/>
        </p:blipFill>
        <p:spPr bwMode="auto">
          <a:xfrm>
            <a:off x="107504" y="4378922"/>
            <a:ext cx="4830931" cy="128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Segnaposto contenuto 2">
            <a:extLst>
              <a:ext uri="{FF2B5EF4-FFF2-40B4-BE49-F238E27FC236}">
                <a16:creationId xmlns:a16="http://schemas.microsoft.com/office/drawing/2014/main" id="{8CE6EE35-0226-4F3C-989B-4333A3394D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8" t="3793" r="36491" b="37322"/>
          <a:stretch/>
        </p:blipFill>
        <p:spPr bwMode="auto">
          <a:xfrm>
            <a:off x="4932040" y="1210570"/>
            <a:ext cx="1325649" cy="481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9837B27-2E77-432E-A79F-03605F15BA61}"/>
              </a:ext>
            </a:extLst>
          </p:cNvPr>
          <p:cNvSpPr txBox="1"/>
          <p:nvPr/>
        </p:nvSpPr>
        <p:spPr>
          <a:xfrm>
            <a:off x="2497012" y="2175247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Si condensa in 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E79CE87-634E-4AF7-BE39-A021D08D42F7}"/>
              </a:ext>
            </a:extLst>
          </p:cNvPr>
          <p:cNvSpPr txBox="1"/>
          <p:nvPr/>
        </p:nvSpPr>
        <p:spPr>
          <a:xfrm>
            <a:off x="6361123" y="2231028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Idrolizzato a </a:t>
            </a:r>
            <a:endParaRPr lang="en-GB" sz="1800" dirty="0">
              <a:solidFill>
                <a:schemeClr val="tx1"/>
              </a:solidFill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F5BAE258-4303-4265-B2A4-7B713E41852B}"/>
              </a:ext>
            </a:extLst>
          </p:cNvPr>
          <p:cNvCxnSpPr>
            <a:stCxn id="10" idx="3"/>
          </p:cNvCxnSpPr>
          <p:nvPr/>
        </p:nvCxnSpPr>
        <p:spPr bwMode="auto">
          <a:xfrm>
            <a:off x="7853839" y="2415694"/>
            <a:ext cx="246553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0005918-675A-46B3-899C-C8EB2D7350C3}"/>
              </a:ext>
            </a:extLst>
          </p:cNvPr>
          <p:cNvSpPr txBox="1"/>
          <p:nvPr/>
        </p:nvSpPr>
        <p:spPr>
          <a:xfrm>
            <a:off x="107504" y="3790867"/>
            <a:ext cx="3760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</a:rPr>
              <a:t>Nota: l’isoprene non è solubile in acqua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Segnaposto contenuto 2">
            <a:extLst>
              <a:ext uri="{FF2B5EF4-FFF2-40B4-BE49-F238E27FC236}">
                <a16:creationId xmlns:a16="http://schemas.microsoft.com/office/drawing/2014/main" id="{800DBDCB-44EC-4DD3-AF98-1058DD741D1D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74" b="20023"/>
          <a:stretch/>
        </p:blipFill>
        <p:spPr>
          <a:xfrm>
            <a:off x="1619672" y="4118075"/>
            <a:ext cx="6350821" cy="1793949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4A1B7933-ADCF-495B-9E04-E4B8ABD16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3F38111-E236-4762-846E-4C3BCDD408B4}"/>
              </a:ext>
            </a:extLst>
          </p:cNvPr>
          <p:cNvSpPr txBox="1"/>
          <p:nvPr/>
        </p:nvSpPr>
        <p:spPr>
          <a:xfrm>
            <a:off x="1940529" y="683404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Isoprene, derivati (e l’inizio di cose interessanti…)</a:t>
            </a:r>
          </a:p>
        </p:txBody>
      </p:sp>
      <p:pic>
        <p:nvPicPr>
          <p:cNvPr id="6" name="Segnaposto contenuto 2">
            <a:extLst>
              <a:ext uri="{FF2B5EF4-FFF2-40B4-BE49-F238E27FC236}">
                <a16:creationId xmlns:a16="http://schemas.microsoft.com/office/drawing/2014/main" id="{81BCCA98-E782-4327-98D5-4DA730BB34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251519" y="5877272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6FA63120-34B7-47B1-9F80-D48050D548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34707" r="19176" b="34591"/>
          <a:stretch/>
        </p:blipFill>
        <p:spPr bwMode="auto">
          <a:xfrm>
            <a:off x="5387367" y="1254471"/>
            <a:ext cx="3505113" cy="286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Segnaposto contenuto 2">
            <a:extLst>
              <a:ext uri="{FF2B5EF4-FFF2-40B4-BE49-F238E27FC236}">
                <a16:creationId xmlns:a16="http://schemas.microsoft.com/office/drawing/2014/main" id="{7280BB0D-17E2-439A-B2C0-B2BDBF9A38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1" t="3946" r="14734" b="64016"/>
          <a:stretch/>
        </p:blipFill>
        <p:spPr bwMode="auto">
          <a:xfrm>
            <a:off x="159523" y="1326281"/>
            <a:ext cx="3606067" cy="279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Segnaposto contenuto 2">
            <a:extLst>
              <a:ext uri="{FF2B5EF4-FFF2-40B4-BE49-F238E27FC236}">
                <a16:creationId xmlns:a16="http://schemas.microsoft.com/office/drawing/2014/main" id="{7B4B897D-7CB3-4611-B285-04944EE3213E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t="7894" r="13363" b="17353"/>
          <a:stretch/>
        </p:blipFill>
        <p:spPr>
          <a:xfrm>
            <a:off x="107504" y="567152"/>
            <a:ext cx="3456384" cy="5376598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4C89F075-8EFB-4AA7-B6F2-270483B58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E5E18AB9-CDDD-4139-973A-AA70D1D0EB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251519" y="5939988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9341BF6-89D4-4565-94C6-6408CEDEA3DF}"/>
              </a:ext>
            </a:extLst>
          </p:cNvPr>
          <p:cNvSpPr txBox="1"/>
          <p:nvPr/>
        </p:nvSpPr>
        <p:spPr>
          <a:xfrm>
            <a:off x="5003642" y="882878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Amminoacidi e proteine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7391CB3-3F8C-4D83-AF2F-9392EA3EE5E3}"/>
              </a:ext>
            </a:extLst>
          </p:cNvPr>
          <p:cNvSpPr txBox="1"/>
          <p:nvPr/>
        </p:nvSpPr>
        <p:spPr>
          <a:xfrm>
            <a:off x="3529125" y="1484784"/>
            <a:ext cx="55446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Proteina (dal greco: che occupa la prima posizione)</a:t>
            </a:r>
          </a:p>
          <a:p>
            <a:pPr algn="just"/>
            <a:endParaRPr lang="it-IT" sz="1800" dirty="0">
              <a:solidFill>
                <a:schemeClr val="tx1"/>
              </a:solidFill>
            </a:endParaRPr>
          </a:p>
          <a:p>
            <a:pPr algn="just"/>
            <a:r>
              <a:rPr lang="it-IT" sz="1800" dirty="0">
                <a:solidFill>
                  <a:schemeClr val="tx1"/>
                </a:solidFill>
              </a:rPr>
              <a:t>Chimica: polimeri costituiti da amminoacidi legati la legame peptidico.</a:t>
            </a:r>
          </a:p>
          <a:p>
            <a:pPr algn="just"/>
            <a:endParaRPr lang="it-IT" sz="1800" dirty="0">
              <a:solidFill>
                <a:schemeClr val="tx1"/>
              </a:solidFill>
            </a:endParaRPr>
          </a:p>
          <a:p>
            <a:pPr algn="just"/>
            <a:r>
              <a:rPr lang="it-IT" sz="1800" dirty="0">
                <a:solidFill>
                  <a:schemeClr val="tx1"/>
                </a:solidFill>
              </a:rPr>
              <a:t>Sono di fatto alla base di tutti i processi cellulari e, di conseguenza, interferenze alla loro attività comportano squilibri all’organismo </a:t>
            </a:r>
            <a:endParaRPr lang="en-GB" sz="1800" dirty="0">
              <a:solidFill>
                <a:schemeClr val="tx1"/>
              </a:solidFill>
            </a:endParaRP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78388C7B-AAF5-49E8-ABE2-3C06B346F33C}"/>
              </a:ext>
            </a:extLst>
          </p:cNvPr>
          <p:cNvCxnSpPr>
            <a:cxnSpLocks/>
          </p:cNvCxnSpPr>
          <p:nvPr/>
        </p:nvCxnSpPr>
        <p:spPr bwMode="auto">
          <a:xfrm>
            <a:off x="6301433" y="3861048"/>
            <a:ext cx="0" cy="72008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32E758D-4AEB-4E10-B02F-2C8DF599DD31}"/>
              </a:ext>
            </a:extLst>
          </p:cNvPr>
          <p:cNvSpPr txBox="1"/>
          <p:nvPr/>
        </p:nvSpPr>
        <p:spPr>
          <a:xfrm>
            <a:off x="3528879" y="4687242"/>
            <a:ext cx="5545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Molecole che alterano tali attività sono di ESTREMO</a:t>
            </a:r>
          </a:p>
          <a:p>
            <a:pPr algn="ctr"/>
            <a:r>
              <a:rPr lang="it-IT" sz="1800" dirty="0">
                <a:solidFill>
                  <a:schemeClr val="tx1"/>
                </a:solidFill>
              </a:rPr>
              <a:t>interesse farmaceutico</a:t>
            </a:r>
            <a:endParaRPr lang="en-GB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Segnaposto contenuto 2">
            <a:extLst>
              <a:ext uri="{FF2B5EF4-FFF2-40B4-BE49-F238E27FC236}">
                <a16:creationId xmlns:a16="http://schemas.microsoft.com/office/drawing/2014/main" id="{7B4B897D-7CB3-4611-B285-04944EE3213E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t="7894" r="13363" b="72340"/>
          <a:stretch/>
        </p:blipFill>
        <p:spPr>
          <a:xfrm>
            <a:off x="1268226" y="1071208"/>
            <a:ext cx="6607548" cy="2717832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4C89F075-8EFB-4AA7-B6F2-270483B58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E5E18AB9-CDDD-4139-973A-AA70D1D0EB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251519" y="5939988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9341BF6-89D4-4565-94C6-6408CEDEA3DF}"/>
              </a:ext>
            </a:extLst>
          </p:cNvPr>
          <p:cNvSpPr txBox="1"/>
          <p:nvPr/>
        </p:nvSpPr>
        <p:spPr>
          <a:xfrm>
            <a:off x="3274209" y="650305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Amminoacidi e proteine</a:t>
            </a:r>
          </a:p>
        </p:txBody>
      </p:sp>
    </p:spTree>
    <p:extLst>
      <p:ext uri="{BB962C8B-B14F-4D97-AF65-F5344CB8AC3E}">
        <p14:creationId xmlns:p14="http://schemas.microsoft.com/office/powerpoint/2010/main" val="20754544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Segnaposto contenuto 2">
            <a:extLst>
              <a:ext uri="{FF2B5EF4-FFF2-40B4-BE49-F238E27FC236}">
                <a16:creationId xmlns:a16="http://schemas.microsoft.com/office/drawing/2014/main" id="{7B4B897D-7CB3-4611-B285-04944EE3213E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t="7894" r="13363" b="72340"/>
          <a:stretch/>
        </p:blipFill>
        <p:spPr>
          <a:xfrm>
            <a:off x="1268226" y="1071208"/>
            <a:ext cx="6607548" cy="2717832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4C89F075-8EFB-4AA7-B6F2-270483B58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E5E18AB9-CDDD-4139-973A-AA70D1D0EB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251519" y="5939988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9341BF6-89D4-4565-94C6-6408CEDEA3DF}"/>
              </a:ext>
            </a:extLst>
          </p:cNvPr>
          <p:cNvSpPr txBox="1"/>
          <p:nvPr/>
        </p:nvSpPr>
        <p:spPr>
          <a:xfrm>
            <a:off x="3274209" y="650305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Amminoacidi e proteine</a:t>
            </a:r>
          </a:p>
        </p:txBody>
      </p:sp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0B16BCD0-9042-4C83-B7BF-570F5ADE0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t="27660" r="13363" b="65532"/>
          <a:stretch/>
        </p:blipFill>
        <p:spPr bwMode="auto">
          <a:xfrm>
            <a:off x="1259632" y="2348880"/>
            <a:ext cx="6607548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6DCDEFF1-EDF2-463D-B846-DF24D9D2A3EF}"/>
              </a:ext>
            </a:extLst>
          </p:cNvPr>
          <p:cNvSpPr/>
          <p:nvPr/>
        </p:nvSpPr>
        <p:spPr bwMode="auto">
          <a:xfrm>
            <a:off x="5148064" y="3212976"/>
            <a:ext cx="2448272" cy="57606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45863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Segnaposto contenuto 2">
            <a:extLst>
              <a:ext uri="{FF2B5EF4-FFF2-40B4-BE49-F238E27FC236}">
                <a16:creationId xmlns:a16="http://schemas.microsoft.com/office/drawing/2014/main" id="{7B4B897D-7CB3-4611-B285-04944EE3213E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t="7894" r="13363" b="72340"/>
          <a:stretch/>
        </p:blipFill>
        <p:spPr>
          <a:xfrm>
            <a:off x="1268226" y="1071208"/>
            <a:ext cx="6607548" cy="2717832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4C89F075-8EFB-4AA7-B6F2-270483B58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E5E18AB9-CDDD-4139-973A-AA70D1D0EB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251519" y="5939988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9341BF6-89D4-4565-94C6-6408CEDEA3DF}"/>
              </a:ext>
            </a:extLst>
          </p:cNvPr>
          <p:cNvSpPr txBox="1"/>
          <p:nvPr/>
        </p:nvSpPr>
        <p:spPr>
          <a:xfrm>
            <a:off x="3274209" y="650305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Amminoacidi e proteine</a:t>
            </a:r>
          </a:p>
        </p:txBody>
      </p:sp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0B16BCD0-9042-4C83-B7BF-570F5ADE0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t="34467" r="13363" b="56630"/>
          <a:stretch/>
        </p:blipFill>
        <p:spPr bwMode="auto">
          <a:xfrm>
            <a:off x="1259632" y="2276872"/>
            <a:ext cx="6607548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6DCDEFF1-EDF2-463D-B846-DF24D9D2A3EF}"/>
              </a:ext>
            </a:extLst>
          </p:cNvPr>
          <p:cNvSpPr/>
          <p:nvPr/>
        </p:nvSpPr>
        <p:spPr bwMode="auto">
          <a:xfrm>
            <a:off x="5148064" y="3212976"/>
            <a:ext cx="2448272" cy="57606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20084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Segnaposto contenuto 2">
            <a:extLst>
              <a:ext uri="{FF2B5EF4-FFF2-40B4-BE49-F238E27FC236}">
                <a16:creationId xmlns:a16="http://schemas.microsoft.com/office/drawing/2014/main" id="{7B4B897D-7CB3-4611-B285-04944EE3213E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t="7894" r="13363" b="72340"/>
          <a:stretch/>
        </p:blipFill>
        <p:spPr>
          <a:xfrm>
            <a:off x="1268226" y="1071208"/>
            <a:ext cx="6607548" cy="2717832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4C89F075-8EFB-4AA7-B6F2-270483B58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E5E18AB9-CDDD-4139-973A-AA70D1D0EB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251519" y="5939988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9341BF6-89D4-4565-94C6-6408CEDEA3DF}"/>
              </a:ext>
            </a:extLst>
          </p:cNvPr>
          <p:cNvSpPr txBox="1"/>
          <p:nvPr/>
        </p:nvSpPr>
        <p:spPr>
          <a:xfrm>
            <a:off x="3274209" y="650305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Amminoacidi e proteine</a:t>
            </a:r>
          </a:p>
        </p:txBody>
      </p:sp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0B16BCD0-9042-4C83-B7BF-570F5ADE0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t="43894" r="13363" b="45766"/>
          <a:stretch/>
        </p:blipFill>
        <p:spPr bwMode="auto">
          <a:xfrm>
            <a:off x="1259632" y="2276872"/>
            <a:ext cx="6607548" cy="142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6DCDEFF1-EDF2-463D-B846-DF24D9D2A3EF}"/>
              </a:ext>
            </a:extLst>
          </p:cNvPr>
          <p:cNvSpPr/>
          <p:nvPr/>
        </p:nvSpPr>
        <p:spPr bwMode="auto">
          <a:xfrm>
            <a:off x="5148064" y="3670852"/>
            <a:ext cx="2448272" cy="57606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75043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Segnaposto contenuto 2">
            <a:extLst>
              <a:ext uri="{FF2B5EF4-FFF2-40B4-BE49-F238E27FC236}">
                <a16:creationId xmlns:a16="http://schemas.microsoft.com/office/drawing/2014/main" id="{7B4B897D-7CB3-4611-B285-04944EE3213E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t="7894" r="13363" b="72340"/>
          <a:stretch/>
        </p:blipFill>
        <p:spPr>
          <a:xfrm>
            <a:off x="1268226" y="1071208"/>
            <a:ext cx="6607548" cy="2717832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4C89F075-8EFB-4AA7-B6F2-270483B58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E5E18AB9-CDDD-4139-973A-AA70D1D0EB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251519" y="5939988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9341BF6-89D4-4565-94C6-6408CEDEA3DF}"/>
              </a:ext>
            </a:extLst>
          </p:cNvPr>
          <p:cNvSpPr txBox="1"/>
          <p:nvPr/>
        </p:nvSpPr>
        <p:spPr>
          <a:xfrm>
            <a:off x="3274209" y="650305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Amminoacidi e proteine</a:t>
            </a:r>
          </a:p>
        </p:txBody>
      </p:sp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0B16BCD0-9042-4C83-B7BF-570F5ADE0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t="54032" r="13363" b="33587"/>
          <a:stretch/>
        </p:blipFill>
        <p:spPr bwMode="auto">
          <a:xfrm>
            <a:off x="1259632" y="2204864"/>
            <a:ext cx="6607548" cy="1702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6DCDEFF1-EDF2-463D-B846-DF24D9D2A3EF}"/>
              </a:ext>
            </a:extLst>
          </p:cNvPr>
          <p:cNvSpPr/>
          <p:nvPr/>
        </p:nvSpPr>
        <p:spPr bwMode="auto">
          <a:xfrm>
            <a:off x="5148064" y="3933056"/>
            <a:ext cx="2448272" cy="57606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47065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Segnaposto contenuto 2">
            <a:extLst>
              <a:ext uri="{FF2B5EF4-FFF2-40B4-BE49-F238E27FC236}">
                <a16:creationId xmlns:a16="http://schemas.microsoft.com/office/drawing/2014/main" id="{7B4B897D-7CB3-4611-B285-04944EE3213E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t="7894" r="13363" b="72340"/>
          <a:stretch/>
        </p:blipFill>
        <p:spPr>
          <a:xfrm>
            <a:off x="1268226" y="1071208"/>
            <a:ext cx="6607548" cy="2717832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4C89F075-8EFB-4AA7-B6F2-270483B58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E5E18AB9-CDDD-4139-973A-AA70D1D0EB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251519" y="5939988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9341BF6-89D4-4565-94C6-6408CEDEA3DF}"/>
              </a:ext>
            </a:extLst>
          </p:cNvPr>
          <p:cNvSpPr txBox="1"/>
          <p:nvPr/>
        </p:nvSpPr>
        <p:spPr>
          <a:xfrm>
            <a:off x="3274209" y="650305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Amminoacidi e proteine</a:t>
            </a:r>
          </a:p>
        </p:txBody>
      </p:sp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0B16BCD0-9042-4C83-B7BF-570F5ADE0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t="66602" r="13363" b="28161"/>
          <a:stretch/>
        </p:blipFill>
        <p:spPr bwMode="auto">
          <a:xfrm>
            <a:off x="1259632" y="2239928"/>
            <a:ext cx="6607548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6DCDEFF1-EDF2-463D-B846-DF24D9D2A3EF}"/>
              </a:ext>
            </a:extLst>
          </p:cNvPr>
          <p:cNvSpPr/>
          <p:nvPr/>
        </p:nvSpPr>
        <p:spPr bwMode="auto">
          <a:xfrm>
            <a:off x="3563888" y="2950772"/>
            <a:ext cx="4032448" cy="151216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4693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Segnaposto contenuto 2">
            <a:extLst>
              <a:ext uri="{FF2B5EF4-FFF2-40B4-BE49-F238E27FC236}">
                <a16:creationId xmlns:a16="http://schemas.microsoft.com/office/drawing/2014/main" id="{C55BD590-AFB9-4340-AC39-F70950E81B14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1" t="63850" r="26254" b="10610"/>
          <a:stretch/>
        </p:blipFill>
        <p:spPr>
          <a:xfrm>
            <a:off x="107504" y="5229200"/>
            <a:ext cx="1656184" cy="720080"/>
          </a:xfrm>
        </p:spPr>
      </p:pic>
      <p:sp>
        <p:nvSpPr>
          <p:cNvPr id="4" name="CasellaDiTesto 1">
            <a:extLst>
              <a:ext uri="{FF2B5EF4-FFF2-40B4-BE49-F238E27FC236}">
                <a16:creationId xmlns:a16="http://schemas.microsoft.com/office/drawing/2014/main" id="{335A30F3-A18D-4756-9EF1-E00547366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E93F25-7235-4473-9D1F-32050E3EED28}"/>
              </a:ext>
            </a:extLst>
          </p:cNvPr>
          <p:cNvSpPr txBox="1"/>
          <p:nvPr/>
        </p:nvSpPr>
        <p:spPr>
          <a:xfrm>
            <a:off x="3710225" y="858679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Legami multipli</a:t>
            </a:r>
          </a:p>
        </p:txBody>
      </p:sp>
      <p:pic>
        <p:nvPicPr>
          <p:cNvPr id="6" name="Segnaposto contenuto 2">
            <a:extLst>
              <a:ext uri="{FF2B5EF4-FFF2-40B4-BE49-F238E27FC236}">
                <a16:creationId xmlns:a16="http://schemas.microsoft.com/office/drawing/2014/main" id="{82FE49B6-67A7-45F4-90D6-7908DCA1BD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3" t="10216" r="29371" b="69352"/>
          <a:stretch/>
        </p:blipFill>
        <p:spPr bwMode="auto">
          <a:xfrm>
            <a:off x="5684714" y="2432849"/>
            <a:ext cx="1807021" cy="85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2AA9E350-4440-40C5-9B25-FBD05C61D9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7" t="13180" r="26727" b="70459"/>
          <a:stretch/>
        </p:blipFill>
        <p:spPr bwMode="auto">
          <a:xfrm>
            <a:off x="5580112" y="3903757"/>
            <a:ext cx="20162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1092E43-1994-48C2-A238-72AD1B98BC1D}"/>
              </a:ext>
            </a:extLst>
          </p:cNvPr>
          <p:cNvSpPr txBox="1"/>
          <p:nvPr/>
        </p:nvSpPr>
        <p:spPr>
          <a:xfrm>
            <a:off x="107504" y="1388993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dirty="0">
                <a:solidFill>
                  <a:schemeClr val="tx1"/>
                </a:solidFill>
              </a:rPr>
              <a:t>Elementi come C, O e N che </a:t>
            </a:r>
            <a:r>
              <a:rPr lang="it-IT" sz="1800" b="1" dirty="0">
                <a:solidFill>
                  <a:schemeClr val="tx1"/>
                </a:solidFill>
              </a:rPr>
              <a:t>hanno più di un elettrone spaiato </a:t>
            </a:r>
            <a:r>
              <a:rPr lang="it-IT" sz="1800" dirty="0">
                <a:solidFill>
                  <a:schemeClr val="tx1"/>
                </a:solidFill>
              </a:rPr>
              <a:t>sono in grado di formare </a:t>
            </a:r>
            <a:r>
              <a:rPr lang="it-IT" sz="1800" b="1" dirty="0">
                <a:solidFill>
                  <a:schemeClr val="tx1"/>
                </a:solidFill>
              </a:rPr>
              <a:t>legami covalenti multipli </a:t>
            </a:r>
            <a:r>
              <a:rPr lang="it-IT" sz="1800" dirty="0">
                <a:solidFill>
                  <a:schemeClr val="tx1"/>
                </a:solidFill>
              </a:rPr>
              <a:t>(doppi e tripli) </a:t>
            </a:r>
            <a:endParaRPr lang="en-GB" sz="1800" dirty="0">
              <a:solidFill>
                <a:schemeClr val="tx1"/>
              </a:solidFill>
            </a:endParaRP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A8395318-6497-4873-B481-9BA4BD8972CC}"/>
              </a:ext>
            </a:extLst>
          </p:cNvPr>
          <p:cNvGrpSpPr/>
          <p:nvPr/>
        </p:nvGrpSpPr>
        <p:grpSpPr>
          <a:xfrm>
            <a:off x="1364234" y="2360617"/>
            <a:ext cx="2592288" cy="996443"/>
            <a:chOff x="899592" y="2642781"/>
            <a:chExt cx="2592288" cy="996443"/>
          </a:xfrm>
        </p:grpSpPr>
        <p:pic>
          <p:nvPicPr>
            <p:cNvPr id="8" name="Segnaposto contenuto 2">
              <a:extLst>
                <a:ext uri="{FF2B5EF4-FFF2-40B4-BE49-F238E27FC236}">
                  <a16:creationId xmlns:a16="http://schemas.microsoft.com/office/drawing/2014/main" id="{4519F46D-A6AD-4DC0-9598-EBAAC8CF2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9" t="7709" r="42251" b="67906"/>
            <a:stretch/>
          </p:blipFill>
          <p:spPr bwMode="auto">
            <a:xfrm>
              <a:off x="899592" y="2642781"/>
              <a:ext cx="1165778" cy="996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1" name="Segnaposto contenuto 2">
              <a:extLst>
                <a:ext uri="{FF2B5EF4-FFF2-40B4-BE49-F238E27FC236}">
                  <a16:creationId xmlns:a16="http://schemas.microsoft.com/office/drawing/2014/main" id="{A26D6BA4-6E05-43C1-A034-6A93FCC881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9" t="7709" r="42251" b="67906"/>
            <a:stretch/>
          </p:blipFill>
          <p:spPr bwMode="auto">
            <a:xfrm>
              <a:off x="2326102" y="2642781"/>
              <a:ext cx="1165778" cy="996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596B007C-547D-4205-AA7E-03F70F45B712}"/>
                </a:ext>
              </a:extLst>
            </p:cNvPr>
            <p:cNvSpPr/>
            <p:nvPr/>
          </p:nvSpPr>
          <p:spPr bwMode="auto">
            <a:xfrm>
              <a:off x="1619672" y="3068960"/>
              <a:ext cx="1165778" cy="144016"/>
            </a:xfrm>
            <a:prstGeom prst="rect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F930D00F-F7FF-4118-A469-8E2305DFBCF4}"/>
                </a:ext>
              </a:extLst>
            </p:cNvPr>
            <p:cNvSpPr/>
            <p:nvPr/>
          </p:nvSpPr>
          <p:spPr bwMode="auto">
            <a:xfrm>
              <a:off x="1403648" y="2813998"/>
              <a:ext cx="1584176" cy="144016"/>
            </a:xfrm>
            <a:prstGeom prst="rect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C952CF37-4CBC-4639-A617-E202189728E3}"/>
              </a:ext>
            </a:extLst>
          </p:cNvPr>
          <p:cNvGrpSpPr/>
          <p:nvPr/>
        </p:nvGrpSpPr>
        <p:grpSpPr>
          <a:xfrm>
            <a:off x="1364234" y="3728701"/>
            <a:ext cx="2592288" cy="996443"/>
            <a:chOff x="899592" y="4010865"/>
            <a:chExt cx="2592288" cy="996443"/>
          </a:xfrm>
        </p:grpSpPr>
        <p:pic>
          <p:nvPicPr>
            <p:cNvPr id="14" name="Segnaposto contenuto 2">
              <a:extLst>
                <a:ext uri="{FF2B5EF4-FFF2-40B4-BE49-F238E27FC236}">
                  <a16:creationId xmlns:a16="http://schemas.microsoft.com/office/drawing/2014/main" id="{547A25DC-FA79-4DDD-83D1-3C624C2ADA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9" t="7709" r="42251" b="67906"/>
            <a:stretch/>
          </p:blipFill>
          <p:spPr bwMode="auto">
            <a:xfrm>
              <a:off x="899592" y="4010865"/>
              <a:ext cx="1165778" cy="996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5" name="Segnaposto contenuto 2">
              <a:extLst>
                <a:ext uri="{FF2B5EF4-FFF2-40B4-BE49-F238E27FC236}">
                  <a16:creationId xmlns:a16="http://schemas.microsoft.com/office/drawing/2014/main" id="{478DA0A1-BCA5-4FC7-9D5A-67DB48FCA8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9" t="7709" r="42251" b="67906"/>
            <a:stretch/>
          </p:blipFill>
          <p:spPr bwMode="auto">
            <a:xfrm>
              <a:off x="2326102" y="4010865"/>
              <a:ext cx="1165778" cy="996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1C7230BD-4E97-4D19-B7AB-5F8BD5FF7504}"/>
                </a:ext>
              </a:extLst>
            </p:cNvPr>
            <p:cNvSpPr/>
            <p:nvPr/>
          </p:nvSpPr>
          <p:spPr bwMode="auto">
            <a:xfrm>
              <a:off x="1587383" y="4437078"/>
              <a:ext cx="1165778" cy="144016"/>
            </a:xfrm>
            <a:prstGeom prst="rect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315F4AC2-332E-4571-94BE-B0FB0F36A3AD}"/>
                </a:ext>
              </a:extLst>
            </p:cNvPr>
            <p:cNvSpPr/>
            <p:nvPr/>
          </p:nvSpPr>
          <p:spPr bwMode="auto">
            <a:xfrm>
              <a:off x="1403648" y="4186024"/>
              <a:ext cx="1584176" cy="144016"/>
            </a:xfrm>
            <a:prstGeom prst="rect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76423362-89D9-4984-99F0-7D1409EADB59}"/>
                </a:ext>
              </a:extLst>
            </p:cNvPr>
            <p:cNvSpPr/>
            <p:nvPr/>
          </p:nvSpPr>
          <p:spPr bwMode="auto">
            <a:xfrm>
              <a:off x="1403648" y="4690080"/>
              <a:ext cx="1584176" cy="144016"/>
            </a:xfrm>
            <a:prstGeom prst="rect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</p:grp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D5585A02-9AD6-45E1-BE06-B052CEC18066}"/>
              </a:ext>
            </a:extLst>
          </p:cNvPr>
          <p:cNvCxnSpPr/>
          <p:nvPr/>
        </p:nvCxnSpPr>
        <p:spPr bwMode="auto">
          <a:xfrm>
            <a:off x="4388570" y="2858838"/>
            <a:ext cx="720080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54C8AC3B-6109-4D7E-B12D-25D3209E3318}"/>
              </a:ext>
            </a:extLst>
          </p:cNvPr>
          <p:cNvCxnSpPr/>
          <p:nvPr/>
        </p:nvCxnSpPr>
        <p:spPr bwMode="auto">
          <a:xfrm>
            <a:off x="4397806" y="4226922"/>
            <a:ext cx="720080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2153147-0723-451E-BE55-FADF97FB276E}"/>
              </a:ext>
            </a:extLst>
          </p:cNvPr>
          <p:cNvSpPr txBox="1"/>
          <p:nvPr/>
        </p:nvSpPr>
        <p:spPr>
          <a:xfrm>
            <a:off x="2500856" y="5122410"/>
            <a:ext cx="6098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b="1" dirty="0">
                <a:solidFill>
                  <a:schemeClr val="tx1"/>
                </a:solidFill>
              </a:rPr>
              <a:t>Doppi e tripli legami </a:t>
            </a:r>
            <a:r>
              <a:rPr lang="it-IT" sz="1800" dirty="0">
                <a:solidFill>
                  <a:schemeClr val="tx1"/>
                </a:solidFill>
              </a:rPr>
              <a:t>impongono alle molecole specifiche </a:t>
            </a:r>
            <a:r>
              <a:rPr lang="it-IT" sz="1800" b="1" dirty="0">
                <a:solidFill>
                  <a:schemeClr val="tx1"/>
                </a:solidFill>
              </a:rPr>
              <a:t>geometrie</a:t>
            </a:r>
            <a:r>
              <a:rPr lang="it-IT" sz="1800" dirty="0">
                <a:solidFill>
                  <a:schemeClr val="tx1"/>
                </a:solidFill>
              </a:rPr>
              <a:t> e peculiari </a:t>
            </a:r>
            <a:r>
              <a:rPr lang="it-IT" sz="1800" b="1" dirty="0">
                <a:solidFill>
                  <a:schemeClr val="tx1"/>
                </a:solidFill>
              </a:rPr>
              <a:t>reattività</a:t>
            </a:r>
            <a:r>
              <a:rPr lang="it-IT" sz="1800" dirty="0">
                <a:solidFill>
                  <a:schemeClr val="tx1"/>
                </a:solidFill>
              </a:rPr>
              <a:t> (</a:t>
            </a:r>
            <a:r>
              <a:rPr lang="it-IT" sz="1800" u="sng" dirty="0">
                <a:solidFill>
                  <a:schemeClr val="tx1"/>
                </a:solidFill>
              </a:rPr>
              <a:t>Chimica Organica</a:t>
            </a:r>
            <a:r>
              <a:rPr lang="it-IT" sz="1800" dirty="0">
                <a:solidFill>
                  <a:schemeClr val="tx1"/>
                </a:solidFill>
              </a:rPr>
              <a:t>)</a:t>
            </a:r>
            <a:endParaRPr lang="en-GB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Segnaposto contenuto 2">
            <a:extLst>
              <a:ext uri="{FF2B5EF4-FFF2-40B4-BE49-F238E27FC236}">
                <a16:creationId xmlns:a16="http://schemas.microsoft.com/office/drawing/2014/main" id="{7B4B897D-7CB3-4611-B285-04944EE3213E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t="7894" r="13363" b="72340"/>
          <a:stretch/>
        </p:blipFill>
        <p:spPr>
          <a:xfrm>
            <a:off x="1268226" y="1071208"/>
            <a:ext cx="6607548" cy="2717832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4C89F075-8EFB-4AA7-B6F2-270483B58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E5E18AB9-CDDD-4139-973A-AA70D1D0EB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251519" y="5939988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9341BF6-89D4-4565-94C6-6408CEDEA3DF}"/>
              </a:ext>
            </a:extLst>
          </p:cNvPr>
          <p:cNvSpPr txBox="1"/>
          <p:nvPr/>
        </p:nvSpPr>
        <p:spPr>
          <a:xfrm>
            <a:off x="3274209" y="650305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Amminoacidi e proteine</a:t>
            </a:r>
          </a:p>
        </p:txBody>
      </p:sp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0B16BCD0-9042-4C83-B7BF-570F5ADE0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t="72631" r="13363" b="19071"/>
          <a:stretch/>
        </p:blipFill>
        <p:spPr bwMode="auto">
          <a:xfrm>
            <a:off x="1259632" y="2295344"/>
            <a:ext cx="6607548" cy="114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6DCDEFF1-EDF2-463D-B846-DF24D9D2A3EF}"/>
              </a:ext>
            </a:extLst>
          </p:cNvPr>
          <p:cNvSpPr/>
          <p:nvPr/>
        </p:nvSpPr>
        <p:spPr bwMode="auto">
          <a:xfrm>
            <a:off x="1835696" y="3410528"/>
            <a:ext cx="5760640" cy="5298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24870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Segnaposto contenuto 2">
            <a:extLst>
              <a:ext uri="{FF2B5EF4-FFF2-40B4-BE49-F238E27FC236}">
                <a16:creationId xmlns:a16="http://schemas.microsoft.com/office/drawing/2014/main" id="{F4042041-2C2F-45F3-A34E-CBD42EAAD492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08"/>
          <a:stretch/>
        </p:blipFill>
        <p:spPr>
          <a:xfrm>
            <a:off x="819501" y="1340768"/>
            <a:ext cx="7504998" cy="2304256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446CEECB-E311-4E6A-B88B-E92F9B132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7326EE6-26BF-4E1B-93ED-D85AFC053F91}"/>
              </a:ext>
            </a:extLst>
          </p:cNvPr>
          <p:cNvSpPr txBox="1"/>
          <p:nvPr/>
        </p:nvSpPr>
        <p:spPr>
          <a:xfrm>
            <a:off x="3274232" y="683404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Amminoacidi e proteine</a:t>
            </a:r>
          </a:p>
        </p:txBody>
      </p:sp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A017518F-8C71-4CA4-BB16-9157A9C58C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251519" y="5939988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EB10203E-EB3B-4B79-8183-3CEBD4CC2858}"/>
              </a:ext>
            </a:extLst>
          </p:cNvPr>
          <p:cNvSpPr/>
          <p:nvPr/>
        </p:nvSpPr>
        <p:spPr bwMode="auto">
          <a:xfrm>
            <a:off x="1835696" y="2204864"/>
            <a:ext cx="1008112" cy="936104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04F966B-F19B-4176-A47D-79AFDC25A319}"/>
              </a:ext>
            </a:extLst>
          </p:cNvPr>
          <p:cNvSpPr/>
          <p:nvPr/>
        </p:nvSpPr>
        <p:spPr bwMode="auto">
          <a:xfrm>
            <a:off x="3419872" y="1772816"/>
            <a:ext cx="792088" cy="136815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8" name="Segnaposto contenuto 2">
            <a:extLst>
              <a:ext uri="{FF2B5EF4-FFF2-40B4-BE49-F238E27FC236}">
                <a16:creationId xmlns:a16="http://schemas.microsoft.com/office/drawing/2014/main" id="{4CA301BE-4E7D-46A5-8976-276BF3CE76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92" b="42496"/>
          <a:stretch/>
        </p:blipFill>
        <p:spPr bwMode="auto">
          <a:xfrm>
            <a:off x="827584" y="4869159"/>
            <a:ext cx="7504998" cy="93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30305033-C011-4C64-8ED9-956D0713F2CB}"/>
              </a:ext>
            </a:extLst>
          </p:cNvPr>
          <p:cNvSpPr/>
          <p:nvPr/>
        </p:nvSpPr>
        <p:spPr bwMode="auto">
          <a:xfrm>
            <a:off x="2915816" y="2636912"/>
            <a:ext cx="432048" cy="656456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2CED3DC-CF36-42CF-A2F6-91003F87D4A9}"/>
              </a:ext>
            </a:extLst>
          </p:cNvPr>
          <p:cNvSpPr txBox="1"/>
          <p:nvPr/>
        </p:nvSpPr>
        <p:spPr>
          <a:xfrm>
            <a:off x="907977" y="3485675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Gruppo amminico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9FDAC61-E73C-4C0A-9DDB-7F6F40D2890A}"/>
              </a:ext>
            </a:extLst>
          </p:cNvPr>
          <p:cNvSpPr txBox="1"/>
          <p:nvPr/>
        </p:nvSpPr>
        <p:spPr>
          <a:xfrm>
            <a:off x="3419872" y="349171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Gruppo acido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1CF055B-CB54-4C42-9E0B-27EF9A88FADA}"/>
              </a:ext>
            </a:extLst>
          </p:cNvPr>
          <p:cNvSpPr txBox="1"/>
          <p:nvPr/>
        </p:nvSpPr>
        <p:spPr>
          <a:xfrm>
            <a:off x="2257241" y="4072425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Catena laterale</a:t>
            </a:r>
            <a:endParaRPr lang="en-GB" sz="1800" dirty="0">
              <a:solidFill>
                <a:schemeClr val="tx1"/>
              </a:solidFill>
            </a:endParaRP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AA8E9E72-11D3-4A82-9059-41D3ECC49FCD}"/>
              </a:ext>
            </a:extLst>
          </p:cNvPr>
          <p:cNvCxnSpPr/>
          <p:nvPr/>
        </p:nvCxnSpPr>
        <p:spPr bwMode="auto">
          <a:xfrm flipV="1">
            <a:off x="1910815" y="3140968"/>
            <a:ext cx="346426" cy="28803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57C5890D-79A3-47B4-AFC3-0E9E786D7E0E}"/>
              </a:ext>
            </a:extLst>
          </p:cNvPr>
          <p:cNvCxnSpPr>
            <a:stCxn id="11" idx="0"/>
            <a:endCxn id="6" idx="2"/>
          </p:cNvCxnSpPr>
          <p:nvPr/>
        </p:nvCxnSpPr>
        <p:spPr bwMode="auto">
          <a:xfrm flipH="1" flipV="1">
            <a:off x="3815916" y="3140968"/>
            <a:ext cx="388786" cy="350747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96A06722-27F8-4D44-9538-A1699132F0B4}"/>
              </a:ext>
            </a:extLst>
          </p:cNvPr>
          <p:cNvCxnSpPr>
            <a:stCxn id="12" idx="0"/>
            <a:endCxn id="9" idx="2"/>
          </p:cNvCxnSpPr>
          <p:nvPr/>
        </p:nvCxnSpPr>
        <p:spPr bwMode="auto">
          <a:xfrm flipV="1">
            <a:off x="3131840" y="3293368"/>
            <a:ext cx="0" cy="779057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Segnaposto contenuto 2">
            <a:extLst>
              <a:ext uri="{FF2B5EF4-FFF2-40B4-BE49-F238E27FC236}">
                <a16:creationId xmlns:a16="http://schemas.microsoft.com/office/drawing/2014/main" id="{D6BE79F2-E15D-49AA-9074-186C06BA8E19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04"/>
          <a:stretch/>
        </p:blipFill>
        <p:spPr>
          <a:xfrm>
            <a:off x="841685" y="1110627"/>
            <a:ext cx="7460631" cy="3614517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D9402159-4A3F-435F-BECE-6DE051A0F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643B92F-1043-45AA-B719-8DAF39170F0F}"/>
              </a:ext>
            </a:extLst>
          </p:cNvPr>
          <p:cNvSpPr txBox="1"/>
          <p:nvPr/>
        </p:nvSpPr>
        <p:spPr>
          <a:xfrm>
            <a:off x="3274232" y="683404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Amminoacidi e proteine</a:t>
            </a:r>
          </a:p>
        </p:txBody>
      </p:sp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4293274D-C8C1-4DB7-992C-7C13E4A167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251519" y="5939988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Segnaposto contenuto 2">
            <a:extLst>
              <a:ext uri="{FF2B5EF4-FFF2-40B4-BE49-F238E27FC236}">
                <a16:creationId xmlns:a16="http://schemas.microsoft.com/office/drawing/2014/main" id="{D6BE79F2-E15D-49AA-9074-186C06BA8E19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69" b="61404"/>
          <a:stretch/>
        </p:blipFill>
        <p:spPr>
          <a:xfrm>
            <a:off x="1173800" y="998830"/>
            <a:ext cx="6250954" cy="3798322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D9402159-4A3F-435F-BECE-6DE051A0F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643B92F-1043-45AA-B719-8DAF39170F0F}"/>
              </a:ext>
            </a:extLst>
          </p:cNvPr>
          <p:cNvSpPr txBox="1"/>
          <p:nvPr/>
        </p:nvSpPr>
        <p:spPr>
          <a:xfrm>
            <a:off x="3274232" y="683404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Amminoacidi e proteine</a:t>
            </a:r>
          </a:p>
        </p:txBody>
      </p:sp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4293274D-C8C1-4DB7-992C-7C13E4A167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251519" y="5939988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Segnaposto contenuto 2">
            <a:extLst>
              <a:ext uri="{FF2B5EF4-FFF2-40B4-BE49-F238E27FC236}">
                <a16:creationId xmlns:a16="http://schemas.microsoft.com/office/drawing/2014/main" id="{939354BF-ED52-414F-B8A4-DB0F638C10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" b="50725"/>
          <a:stretch/>
        </p:blipFill>
        <p:spPr bwMode="auto">
          <a:xfrm>
            <a:off x="1088050" y="1340767"/>
            <a:ext cx="7084350" cy="449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2887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Segnaposto contenuto 2">
            <a:extLst>
              <a:ext uri="{FF2B5EF4-FFF2-40B4-BE49-F238E27FC236}">
                <a16:creationId xmlns:a16="http://schemas.microsoft.com/office/drawing/2014/main" id="{D6BE79F2-E15D-49AA-9074-186C06BA8E19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96" b="28032"/>
          <a:stretch/>
        </p:blipFill>
        <p:spPr>
          <a:xfrm>
            <a:off x="683568" y="980728"/>
            <a:ext cx="8250937" cy="3456384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D9402159-4A3F-435F-BECE-6DE051A0F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643B92F-1043-45AA-B719-8DAF39170F0F}"/>
              </a:ext>
            </a:extLst>
          </p:cNvPr>
          <p:cNvSpPr txBox="1"/>
          <p:nvPr/>
        </p:nvSpPr>
        <p:spPr>
          <a:xfrm>
            <a:off x="3274232" y="683404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Amminoacidi e proteine</a:t>
            </a:r>
          </a:p>
        </p:txBody>
      </p:sp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4293274D-C8C1-4DB7-992C-7C13E4A167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251519" y="5939988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Segnaposto contenuto 2">
            <a:extLst>
              <a:ext uri="{FF2B5EF4-FFF2-40B4-BE49-F238E27FC236}">
                <a16:creationId xmlns:a16="http://schemas.microsoft.com/office/drawing/2014/main" id="{1A945031-04F6-4163-B79C-788E6E7F88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t="49275" r="50139" b="34706"/>
          <a:stretch/>
        </p:blipFill>
        <p:spPr bwMode="auto">
          <a:xfrm>
            <a:off x="2987824" y="4407495"/>
            <a:ext cx="3223435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1509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Segnaposto contenuto 2">
            <a:extLst>
              <a:ext uri="{FF2B5EF4-FFF2-40B4-BE49-F238E27FC236}">
                <a16:creationId xmlns:a16="http://schemas.microsoft.com/office/drawing/2014/main" id="{D6BE79F2-E15D-49AA-9074-186C06BA8E19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8" b="8009"/>
          <a:stretch/>
        </p:blipFill>
        <p:spPr>
          <a:xfrm>
            <a:off x="971601" y="1294886"/>
            <a:ext cx="7344816" cy="1846082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D9402159-4A3F-435F-BECE-6DE051A0F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643B92F-1043-45AA-B719-8DAF39170F0F}"/>
              </a:ext>
            </a:extLst>
          </p:cNvPr>
          <p:cNvSpPr txBox="1"/>
          <p:nvPr/>
        </p:nvSpPr>
        <p:spPr>
          <a:xfrm>
            <a:off x="3274232" y="683404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Amminoacidi e proteine</a:t>
            </a:r>
          </a:p>
        </p:txBody>
      </p:sp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4293274D-C8C1-4DB7-992C-7C13E4A167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251519" y="5939988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Segnaposto contenuto 2">
            <a:extLst>
              <a:ext uri="{FF2B5EF4-FFF2-40B4-BE49-F238E27FC236}">
                <a16:creationId xmlns:a16="http://schemas.microsoft.com/office/drawing/2014/main" id="{AA2F63C7-928A-484A-9B3E-0F8FD7C65B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8" t="66628" r="5587" b="14683"/>
          <a:stretch/>
        </p:blipFill>
        <p:spPr bwMode="auto">
          <a:xfrm>
            <a:off x="35496" y="3501008"/>
            <a:ext cx="6009714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29E2A016-3092-4AF3-886C-CB0F694E1B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t="49275" r="6260" b="34707"/>
          <a:stretch/>
        </p:blipFill>
        <p:spPr bwMode="auto">
          <a:xfrm>
            <a:off x="5868144" y="3592440"/>
            <a:ext cx="3281456" cy="163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8582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Segnaposto contenuto 2">
            <a:extLst>
              <a:ext uri="{FF2B5EF4-FFF2-40B4-BE49-F238E27FC236}">
                <a16:creationId xmlns:a16="http://schemas.microsoft.com/office/drawing/2014/main" id="{D0B46CF0-9E1F-4E62-94E0-D07F5F6BD88F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12381" r="6377" b="37546"/>
          <a:stretch/>
        </p:blipFill>
        <p:spPr>
          <a:xfrm>
            <a:off x="79971" y="1916832"/>
            <a:ext cx="8984057" cy="3024336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D96593B4-D3BB-44F5-B5D2-87CCF75B7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FAEFE5B-B77E-4FDD-83B7-2B59A48625F9}"/>
              </a:ext>
            </a:extLst>
          </p:cNvPr>
          <p:cNvSpPr txBox="1"/>
          <p:nvPr/>
        </p:nvSpPr>
        <p:spPr>
          <a:xfrm>
            <a:off x="3274232" y="683404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Amminoacidi e proteine</a:t>
            </a:r>
          </a:p>
        </p:txBody>
      </p:sp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3F56C859-BA9F-4682-B03E-F7D00A387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251519" y="5939988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Segnaposto contenuto 2">
            <a:extLst>
              <a:ext uri="{FF2B5EF4-FFF2-40B4-BE49-F238E27FC236}">
                <a16:creationId xmlns:a16="http://schemas.microsoft.com/office/drawing/2014/main" id="{62302A13-6BD0-4B25-A973-777961D212C0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 r="6836" b="48442"/>
          <a:stretch/>
        </p:blipFill>
        <p:spPr>
          <a:xfrm>
            <a:off x="71500" y="2092913"/>
            <a:ext cx="9001000" cy="1336087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83819CAA-CCFD-43B1-AB17-851FB88F1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9D9F808-EA35-43AA-AE88-DC14D9671551}"/>
              </a:ext>
            </a:extLst>
          </p:cNvPr>
          <p:cNvSpPr txBox="1"/>
          <p:nvPr/>
        </p:nvSpPr>
        <p:spPr>
          <a:xfrm>
            <a:off x="3274232" y="683404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Amminoacidi e proteine</a:t>
            </a:r>
          </a:p>
        </p:txBody>
      </p:sp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BF5F9537-C32D-487B-A5DA-93CE78E9C3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251519" y="5939988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Segnaposto contenuto 2">
            <a:extLst>
              <a:ext uri="{FF2B5EF4-FFF2-40B4-BE49-F238E27FC236}">
                <a16:creationId xmlns:a16="http://schemas.microsoft.com/office/drawing/2014/main" id="{F84D8893-37F0-4C68-97BE-33502A56FCEF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8" b="12014"/>
          <a:stretch/>
        </p:blipFill>
        <p:spPr>
          <a:xfrm>
            <a:off x="1655118" y="1052736"/>
            <a:ext cx="5833764" cy="4954176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8A5B93AB-D2DD-45F2-86BC-8E00F1C8D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3804D0B-4E0D-45F8-8694-B907E4FFF4E2}"/>
              </a:ext>
            </a:extLst>
          </p:cNvPr>
          <p:cNvSpPr txBox="1"/>
          <p:nvPr/>
        </p:nvSpPr>
        <p:spPr>
          <a:xfrm>
            <a:off x="3274232" y="683404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Amminoacidi e proteine</a:t>
            </a:r>
          </a:p>
        </p:txBody>
      </p:sp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5799EBF8-BD55-403D-9B4A-2418325CEE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251519" y="5939988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Segnaposto contenuto 2">
            <a:extLst>
              <a:ext uri="{FF2B5EF4-FFF2-40B4-BE49-F238E27FC236}">
                <a16:creationId xmlns:a16="http://schemas.microsoft.com/office/drawing/2014/main" id="{F89F50A0-7C5F-46D1-B064-6139E72478BE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8" b="13348"/>
          <a:stretch/>
        </p:blipFill>
        <p:spPr>
          <a:xfrm>
            <a:off x="1113682" y="1052736"/>
            <a:ext cx="6916636" cy="5040560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C156E1A5-FE02-4015-904B-DD668253A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FA7DE64-A288-4042-AFDF-1BAC4CBC38C5}"/>
              </a:ext>
            </a:extLst>
          </p:cNvPr>
          <p:cNvSpPr txBox="1"/>
          <p:nvPr/>
        </p:nvSpPr>
        <p:spPr>
          <a:xfrm>
            <a:off x="3274232" y="683404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Amminoacidi e proteine</a:t>
            </a:r>
          </a:p>
        </p:txBody>
      </p:sp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8F0176F7-2100-4485-B7BA-AE970865B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251519" y="5939988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Segnaposto contenuto 2">
            <a:extLst>
              <a:ext uri="{FF2B5EF4-FFF2-40B4-BE49-F238E27FC236}">
                <a16:creationId xmlns:a16="http://schemas.microsoft.com/office/drawing/2014/main" id="{2BE4CE5F-FA47-43B6-B067-3E3491BC02A1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8353" r="8413" b="62013"/>
          <a:stretch/>
        </p:blipFill>
        <p:spPr>
          <a:xfrm>
            <a:off x="251520" y="2060848"/>
            <a:ext cx="4176464" cy="2160240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7290F24C-4FBB-4A29-A485-46EA59651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FF81AF5-3438-444F-A015-05CDA2913C71}"/>
              </a:ext>
            </a:extLst>
          </p:cNvPr>
          <p:cNvSpPr txBox="1"/>
          <p:nvPr/>
        </p:nvSpPr>
        <p:spPr>
          <a:xfrm>
            <a:off x="2168137" y="858679"/>
            <a:ext cx="4807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Geometria di legame = geometria molecolare</a:t>
            </a:r>
          </a:p>
        </p:txBody>
      </p:sp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EF9D8717-598A-4053-AB87-B2AA94561E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1" t="81153" r="57984" b="10837"/>
          <a:stretch/>
        </p:blipFill>
        <p:spPr bwMode="auto">
          <a:xfrm>
            <a:off x="107504" y="5805240"/>
            <a:ext cx="1008113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Segnaposto contenuto 2">
            <a:extLst>
              <a:ext uri="{FF2B5EF4-FFF2-40B4-BE49-F238E27FC236}">
                <a16:creationId xmlns:a16="http://schemas.microsoft.com/office/drawing/2014/main" id="{904D3B35-8B71-4365-9747-69462EF0E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t="37986" r="39716" b="48665"/>
          <a:stretch/>
        </p:blipFill>
        <p:spPr bwMode="auto">
          <a:xfrm>
            <a:off x="5652120" y="2564903"/>
            <a:ext cx="3025419" cy="115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716B7D67-81FE-4665-85AA-78A01E4233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84" b="32037"/>
          <a:stretch/>
        </p:blipFill>
        <p:spPr bwMode="auto">
          <a:xfrm>
            <a:off x="1462829" y="4581128"/>
            <a:ext cx="6218343" cy="13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Segnaposto contenuto 2">
            <a:extLst>
              <a:ext uri="{FF2B5EF4-FFF2-40B4-BE49-F238E27FC236}">
                <a16:creationId xmlns:a16="http://schemas.microsoft.com/office/drawing/2014/main" id="{4557265D-7E21-4A38-A4BD-AB25A88C55D4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2" b="20023"/>
          <a:stretch/>
        </p:blipFill>
        <p:spPr>
          <a:xfrm>
            <a:off x="2417411" y="1085835"/>
            <a:ext cx="4309179" cy="5007461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EC626910-1CCA-4633-94A8-A494C2D86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A708FD8-9EC0-446D-AB0E-842B1AAEA135}"/>
              </a:ext>
            </a:extLst>
          </p:cNvPr>
          <p:cNvSpPr txBox="1"/>
          <p:nvPr/>
        </p:nvSpPr>
        <p:spPr>
          <a:xfrm>
            <a:off x="3274232" y="683404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Amminoacidi e proteine</a:t>
            </a:r>
          </a:p>
        </p:txBody>
      </p:sp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A3A94144-9341-42C1-881C-76FA6C676A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251519" y="5939988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Segnaposto contenuto 2">
            <a:extLst>
              <a:ext uri="{FF2B5EF4-FFF2-40B4-BE49-F238E27FC236}">
                <a16:creationId xmlns:a16="http://schemas.microsoft.com/office/drawing/2014/main" id="{900F6D28-5E08-4EE5-8DF4-4C8F4241A0E2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t="7893" r="18934" b="14683"/>
          <a:stretch/>
        </p:blipFill>
        <p:spPr>
          <a:xfrm>
            <a:off x="1625880" y="1139146"/>
            <a:ext cx="5892241" cy="4882142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C48826FF-CE06-43FB-8A71-7EFD756F1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1FE015C-BD85-431D-9B2F-2B5D33887C05}"/>
              </a:ext>
            </a:extLst>
          </p:cNvPr>
          <p:cNvSpPr txBox="1"/>
          <p:nvPr/>
        </p:nvSpPr>
        <p:spPr>
          <a:xfrm>
            <a:off x="3274232" y="683404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Amminoacidi e proteine</a:t>
            </a:r>
          </a:p>
        </p:txBody>
      </p:sp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B9EAE37E-2A62-4DEC-A072-08D67C0CE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251519" y="5939988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3B623FF-B01E-E64C-8C30-65BF7F978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988" y="997421"/>
            <a:ext cx="4010025" cy="5095875"/>
          </a:xfrm>
          <a:prstGeom prst="rect">
            <a:avLst/>
          </a:prstGeo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E7F5401C-CA3F-4AF4-9BB2-A1EECEECA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00DDEB6-1702-4445-8E24-BF77162478CB}"/>
              </a:ext>
            </a:extLst>
          </p:cNvPr>
          <p:cNvSpPr txBox="1"/>
          <p:nvPr/>
        </p:nvSpPr>
        <p:spPr>
          <a:xfrm>
            <a:off x="3274232" y="683404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Amminoacidi e proteine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D9218D5-4AE6-4B83-82AA-74AFFD1D83DF}"/>
              </a:ext>
            </a:extLst>
          </p:cNvPr>
          <p:cNvSpPr txBox="1"/>
          <p:nvPr/>
        </p:nvSpPr>
        <p:spPr>
          <a:xfrm>
            <a:off x="10392" y="5909210"/>
            <a:ext cx="2016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>
                <a:solidFill>
                  <a:schemeClr val="tx2"/>
                </a:solidFill>
              </a:rPr>
              <a:t>Savada</a:t>
            </a:r>
            <a:r>
              <a:rPr lang="it-IT" sz="1000" dirty="0">
                <a:solidFill>
                  <a:schemeClr val="tx2"/>
                </a:solidFill>
              </a:rPr>
              <a:t>, Elementi di Biologia, Ed. Zanichelli 2017</a:t>
            </a:r>
            <a:endParaRPr lang="en-GB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1804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A4AFAB4-C9C4-C64C-A2A2-5573D6F3A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38" y="908720"/>
            <a:ext cx="8782050" cy="4943475"/>
          </a:xfrm>
          <a:prstGeom prst="rect">
            <a:avLst/>
          </a:prstGeo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01E310AE-A9DF-491F-A109-E119560D0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53ED361-EA69-4FB0-8D17-C08F0678F423}"/>
              </a:ext>
            </a:extLst>
          </p:cNvPr>
          <p:cNvSpPr txBox="1"/>
          <p:nvPr/>
        </p:nvSpPr>
        <p:spPr>
          <a:xfrm>
            <a:off x="3274232" y="683404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Amminoacidi e proteine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297852B-5CA7-4262-83A3-4A9A24F30096}"/>
              </a:ext>
            </a:extLst>
          </p:cNvPr>
          <p:cNvSpPr txBox="1"/>
          <p:nvPr/>
        </p:nvSpPr>
        <p:spPr>
          <a:xfrm>
            <a:off x="10392" y="5909210"/>
            <a:ext cx="2016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>
                <a:solidFill>
                  <a:schemeClr val="tx2"/>
                </a:solidFill>
              </a:rPr>
              <a:t>Savada</a:t>
            </a:r>
            <a:r>
              <a:rPr lang="it-IT" sz="1000" dirty="0">
                <a:solidFill>
                  <a:schemeClr val="tx2"/>
                </a:solidFill>
              </a:rPr>
              <a:t>, Elementi di Biologia, Ed. Zanichelli 2017</a:t>
            </a:r>
            <a:endParaRPr lang="en-GB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3787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Segnaposto contenuto 2">
            <a:extLst>
              <a:ext uri="{FF2B5EF4-FFF2-40B4-BE49-F238E27FC236}">
                <a16:creationId xmlns:a16="http://schemas.microsoft.com/office/drawing/2014/main" id="{25285E15-AD57-46B9-BAB6-75A783FF7DFD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t="4503" r="7016" b="25361"/>
          <a:stretch/>
        </p:blipFill>
        <p:spPr>
          <a:xfrm>
            <a:off x="2773109" y="1085835"/>
            <a:ext cx="3597782" cy="4983975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4A685B28-0D5B-4EE1-8793-7B083DC91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531EE84-920A-4BB8-9190-4BEACB737FD2}"/>
              </a:ext>
            </a:extLst>
          </p:cNvPr>
          <p:cNvSpPr txBox="1"/>
          <p:nvPr/>
        </p:nvSpPr>
        <p:spPr>
          <a:xfrm>
            <a:off x="2273902" y="683404"/>
            <a:ext cx="4596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Basi Azotate e Acidi Nucleici (e non solo…)</a:t>
            </a:r>
          </a:p>
        </p:txBody>
      </p:sp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B4004E27-344C-449A-88DC-EA3DAF3CF0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251519" y="5939988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Segnaposto contenuto 2">
            <a:extLst>
              <a:ext uri="{FF2B5EF4-FFF2-40B4-BE49-F238E27FC236}">
                <a16:creationId xmlns:a16="http://schemas.microsoft.com/office/drawing/2014/main" id="{F545B0A4-9C0B-4BBD-AD49-1114668D6E9B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2553" r="12121" b="20023"/>
          <a:stretch/>
        </p:blipFill>
        <p:spPr>
          <a:xfrm>
            <a:off x="3206466" y="980728"/>
            <a:ext cx="2731069" cy="5065568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FEB22804-F8DA-467A-93EE-11667E06D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8656B217-0130-4D49-9949-DCE4980721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251519" y="5939988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B578A34-8221-415A-B268-BABBEE6D8FDF}"/>
              </a:ext>
            </a:extLst>
          </p:cNvPr>
          <p:cNvSpPr txBox="1"/>
          <p:nvPr/>
        </p:nvSpPr>
        <p:spPr>
          <a:xfrm>
            <a:off x="2273902" y="683404"/>
            <a:ext cx="4596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Basi Azotate e Acidi Nucleici (e non solo…)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094D85F2-BA84-4CC4-AA2C-9095AF1B9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8225112-23DD-4D55-BB5F-BFAE28896AA3}"/>
              </a:ext>
            </a:extLst>
          </p:cNvPr>
          <p:cNvSpPr txBox="1"/>
          <p:nvPr/>
        </p:nvSpPr>
        <p:spPr>
          <a:xfrm>
            <a:off x="2273902" y="683404"/>
            <a:ext cx="4596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Basi Azotate e Acidi Nucleici (e non solo…)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F8E12C6-B0DC-4459-8535-A32FCE5ECC1D}"/>
              </a:ext>
            </a:extLst>
          </p:cNvPr>
          <p:cNvSpPr txBox="1"/>
          <p:nvPr/>
        </p:nvSpPr>
        <p:spPr>
          <a:xfrm>
            <a:off x="10392" y="5909210"/>
            <a:ext cx="2016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>
                <a:solidFill>
                  <a:schemeClr val="tx2"/>
                </a:solidFill>
              </a:rPr>
              <a:t>Savada</a:t>
            </a:r>
            <a:r>
              <a:rPr lang="it-IT" sz="1000" dirty="0">
                <a:solidFill>
                  <a:schemeClr val="tx2"/>
                </a:solidFill>
              </a:rPr>
              <a:t>, Elementi di Biologia, Ed. Zanichelli 2017</a:t>
            </a:r>
            <a:endParaRPr lang="en-GB" sz="1000" dirty="0">
              <a:solidFill>
                <a:schemeClr val="tx2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39CD5FB-9D7A-45FE-BB60-2F7FA9E7B1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8" t="4218" r="2524" b="59981"/>
          <a:stretch/>
        </p:blipFill>
        <p:spPr>
          <a:xfrm>
            <a:off x="1007604" y="1340768"/>
            <a:ext cx="7128792" cy="374441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CBDE265-1730-4FBD-96A7-E39B33C2E77A}"/>
              </a:ext>
            </a:extLst>
          </p:cNvPr>
          <p:cNvSpPr txBox="1"/>
          <p:nvPr/>
        </p:nvSpPr>
        <p:spPr>
          <a:xfrm>
            <a:off x="1190305" y="5332566"/>
            <a:ext cx="6763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2"/>
                </a:solidFill>
              </a:rPr>
              <a:t>I legami idrogeno sono all’origine degli accoppiamenti delle basi </a:t>
            </a:r>
            <a:endParaRPr lang="en-GB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9538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Segnaposto contenuto 2">
            <a:extLst>
              <a:ext uri="{FF2B5EF4-FFF2-40B4-BE49-F238E27FC236}">
                <a16:creationId xmlns:a16="http://schemas.microsoft.com/office/drawing/2014/main" id="{341FAE48-4CCE-4044-8096-38262E854D8C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9" t="9217" r="10080" b="26785"/>
          <a:stretch/>
        </p:blipFill>
        <p:spPr>
          <a:xfrm>
            <a:off x="2519772" y="1340768"/>
            <a:ext cx="4104456" cy="4477588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67632B2C-BC63-47DD-A340-5AE1556E4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FF9D7A5E-B468-476F-85D0-91464B8EF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251519" y="5939988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28119BB-DFA6-46AF-A99C-31854E92F36A}"/>
              </a:ext>
            </a:extLst>
          </p:cNvPr>
          <p:cNvSpPr txBox="1"/>
          <p:nvPr/>
        </p:nvSpPr>
        <p:spPr>
          <a:xfrm>
            <a:off x="2273902" y="683404"/>
            <a:ext cx="4596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Basi Azotate e Acidi Nucleici (e non solo…)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67632B2C-BC63-47DD-A340-5AE1556E4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pic>
        <p:nvPicPr>
          <p:cNvPr id="1026" name="Picture 2" descr="ATP - Adenosina trifosfato">
            <a:extLst>
              <a:ext uri="{FF2B5EF4-FFF2-40B4-BE49-F238E27FC236}">
                <a16:creationId xmlns:a16="http://schemas.microsoft.com/office/drawing/2014/main" id="{9EA1103F-7706-450A-9037-3034174DA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261" y="1376363"/>
            <a:ext cx="5295478" cy="463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0DB6E80-E2D3-487A-9B14-1B828F78CAFC}"/>
              </a:ext>
            </a:extLst>
          </p:cNvPr>
          <p:cNvSpPr txBox="1"/>
          <p:nvPr/>
        </p:nvSpPr>
        <p:spPr>
          <a:xfrm>
            <a:off x="2273902" y="683404"/>
            <a:ext cx="4596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Basi Azotate e Acidi Nucleici (e non solo…)</a:t>
            </a:r>
          </a:p>
        </p:txBody>
      </p:sp>
    </p:spTree>
    <p:extLst>
      <p:ext uri="{BB962C8B-B14F-4D97-AF65-F5344CB8AC3E}">
        <p14:creationId xmlns:p14="http://schemas.microsoft.com/office/powerpoint/2010/main" val="1259299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Segnaposto contenuto 2">
            <a:extLst>
              <a:ext uri="{FF2B5EF4-FFF2-40B4-BE49-F238E27FC236}">
                <a16:creationId xmlns:a16="http://schemas.microsoft.com/office/drawing/2014/main" id="{17BC0068-B542-4E2B-BCD2-93191753C8B4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0288" y="1682750"/>
            <a:ext cx="4552950" cy="371475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Segnaposto contenuto 2">
            <a:extLst>
              <a:ext uri="{FF2B5EF4-FFF2-40B4-BE49-F238E27FC236}">
                <a16:creationId xmlns:a16="http://schemas.microsoft.com/office/drawing/2014/main" id="{E8DC7F90-6628-4514-B181-5BF58DD15804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>
          <a:xfrm>
            <a:off x="323528" y="5949280"/>
            <a:ext cx="792089" cy="369332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FF1C3A6B-9ACA-4AFD-8DDA-02D76D32A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FE201CD-0A82-4D13-949A-EAB2A0047033}"/>
              </a:ext>
            </a:extLst>
          </p:cNvPr>
          <p:cNvSpPr txBox="1"/>
          <p:nvPr/>
        </p:nvSpPr>
        <p:spPr>
          <a:xfrm>
            <a:off x="3344741" y="858679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Geometria molecolare</a:t>
            </a:r>
          </a:p>
        </p:txBody>
      </p:sp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61AD8D26-85F8-4541-A234-0DADE39BE8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7" t="3577" r="14878" b="80209"/>
          <a:stretch/>
        </p:blipFill>
        <p:spPr bwMode="auto">
          <a:xfrm>
            <a:off x="1763688" y="1772816"/>
            <a:ext cx="5616624" cy="295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5CD3B2E5-0F4A-47C3-96D7-7C78CE8FA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02" b="21430"/>
          <a:stretch/>
        </p:blipFill>
        <p:spPr bwMode="auto">
          <a:xfrm>
            <a:off x="1367699" y="4941169"/>
            <a:ext cx="6408602" cy="97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Segnaposto contenuto 2">
            <a:extLst>
              <a:ext uri="{FF2B5EF4-FFF2-40B4-BE49-F238E27FC236}">
                <a16:creationId xmlns:a16="http://schemas.microsoft.com/office/drawing/2014/main" id="{4729E42E-CF06-4E11-BF91-5A9AF895A031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14613" y="2078038"/>
            <a:ext cx="3924300" cy="2924175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Segnaposto contenuto 2">
            <a:extLst>
              <a:ext uri="{FF2B5EF4-FFF2-40B4-BE49-F238E27FC236}">
                <a16:creationId xmlns:a16="http://schemas.microsoft.com/office/drawing/2014/main" id="{FA36D62E-0939-48FF-8279-1590045963B4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38413" y="2120900"/>
            <a:ext cx="4076700" cy="2838450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Segnaposto contenuto 2">
            <a:extLst>
              <a:ext uri="{FF2B5EF4-FFF2-40B4-BE49-F238E27FC236}">
                <a16:creationId xmlns:a16="http://schemas.microsoft.com/office/drawing/2014/main" id="{DE626E1F-AA8B-48B7-BDF1-644762EA436D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6013" y="1844675"/>
            <a:ext cx="4381500" cy="3390900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Segnaposto contenuto 2">
            <a:extLst>
              <a:ext uri="{FF2B5EF4-FFF2-40B4-BE49-F238E27FC236}">
                <a16:creationId xmlns:a16="http://schemas.microsoft.com/office/drawing/2014/main" id="{54600C04-96E1-48BA-9456-CDB3B8254FB0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3838" y="1525588"/>
            <a:ext cx="3629025" cy="4029075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Segnaposto contenuto 2">
            <a:extLst>
              <a:ext uri="{FF2B5EF4-FFF2-40B4-BE49-F238E27FC236}">
                <a16:creationId xmlns:a16="http://schemas.microsoft.com/office/drawing/2014/main" id="{255A7F5C-F643-47F6-BB40-84EF720355FE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6342" y="116632"/>
            <a:ext cx="5011316" cy="658231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Segnaposto contenuto 2">
            <a:extLst>
              <a:ext uri="{FF2B5EF4-FFF2-40B4-BE49-F238E27FC236}">
                <a16:creationId xmlns:a16="http://schemas.microsoft.com/office/drawing/2014/main" id="{E8DC7F90-6628-4514-B181-5BF58DD15804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>
          <a:xfrm>
            <a:off x="323528" y="5949280"/>
            <a:ext cx="792089" cy="369332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FF1C3A6B-9ACA-4AFD-8DDA-02D76D32A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FE201CD-0A82-4D13-949A-EAB2A0047033}"/>
              </a:ext>
            </a:extLst>
          </p:cNvPr>
          <p:cNvSpPr txBox="1"/>
          <p:nvPr/>
        </p:nvSpPr>
        <p:spPr>
          <a:xfrm>
            <a:off x="3344741" y="858679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Geometria molecolare</a:t>
            </a:r>
          </a:p>
        </p:txBody>
      </p:sp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5CD3B2E5-0F4A-47C3-96D7-7C78CE8FA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02" b="21430"/>
          <a:stretch/>
        </p:blipFill>
        <p:spPr bwMode="auto">
          <a:xfrm>
            <a:off x="1367699" y="4941169"/>
            <a:ext cx="6408602" cy="97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Segnaposto contenuto 2">
            <a:extLst>
              <a:ext uri="{FF2B5EF4-FFF2-40B4-BE49-F238E27FC236}">
                <a16:creationId xmlns:a16="http://schemas.microsoft.com/office/drawing/2014/main" id="{B59765D8-43D0-485D-BB06-A4330CE06C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t="20690" r="9343" b="58619"/>
          <a:stretch/>
        </p:blipFill>
        <p:spPr bwMode="auto">
          <a:xfrm>
            <a:off x="1998539" y="1556792"/>
            <a:ext cx="5146923" cy="312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808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Segnaposto contenuto 2">
            <a:extLst>
              <a:ext uri="{FF2B5EF4-FFF2-40B4-BE49-F238E27FC236}">
                <a16:creationId xmlns:a16="http://schemas.microsoft.com/office/drawing/2014/main" id="{E8DC7F90-6628-4514-B181-5BF58DD15804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>
          <a:xfrm>
            <a:off x="323528" y="5949280"/>
            <a:ext cx="792089" cy="369332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FF1C3A6B-9ACA-4AFD-8DDA-02D76D32A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FE201CD-0A82-4D13-949A-EAB2A0047033}"/>
              </a:ext>
            </a:extLst>
          </p:cNvPr>
          <p:cNvSpPr txBox="1"/>
          <p:nvPr/>
        </p:nvSpPr>
        <p:spPr>
          <a:xfrm>
            <a:off x="3344741" y="858679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Geometria molecolare</a:t>
            </a:r>
          </a:p>
        </p:txBody>
      </p:sp>
      <p:pic>
        <p:nvPicPr>
          <p:cNvPr id="6" name="Segnaposto contenuto 2">
            <a:extLst>
              <a:ext uri="{FF2B5EF4-FFF2-40B4-BE49-F238E27FC236}">
                <a16:creationId xmlns:a16="http://schemas.microsoft.com/office/drawing/2014/main" id="{2A16F18B-2BCE-4F58-9E0B-EA1C466D17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" t="41381" r="7961" b="28341"/>
          <a:stretch/>
        </p:blipFill>
        <p:spPr bwMode="auto">
          <a:xfrm>
            <a:off x="2519772" y="1237585"/>
            <a:ext cx="4104456" cy="369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5CD3B2E5-0F4A-47C3-96D7-7C78CE8FA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02" b="21430"/>
          <a:stretch/>
        </p:blipFill>
        <p:spPr bwMode="auto">
          <a:xfrm>
            <a:off x="1367699" y="4941169"/>
            <a:ext cx="6408602" cy="97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563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Segnaposto contenuto 2">
            <a:extLst>
              <a:ext uri="{FF2B5EF4-FFF2-40B4-BE49-F238E27FC236}">
                <a16:creationId xmlns:a16="http://schemas.microsoft.com/office/drawing/2014/main" id="{DF146381-3A0C-47C6-94DD-628B37655DE3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14"/>
          <a:stretch/>
        </p:blipFill>
        <p:spPr>
          <a:xfrm>
            <a:off x="107504" y="1203003"/>
            <a:ext cx="4538663" cy="4746277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DF2B8EB3-667A-4388-9307-BDDEA7FC7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6" y="188640"/>
            <a:ext cx="2731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Chimica della Vita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D936E505-26FF-4830-B120-C46DA9FC76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88842" r="51137" b="4311"/>
          <a:stretch/>
        </p:blipFill>
        <p:spPr bwMode="auto">
          <a:xfrm>
            <a:off x="323528" y="5949280"/>
            <a:ext cx="7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D765D45-F9DD-448D-950D-A3F13D30ABE5}"/>
              </a:ext>
            </a:extLst>
          </p:cNvPr>
          <p:cNvSpPr txBox="1"/>
          <p:nvPr/>
        </p:nvSpPr>
        <p:spPr>
          <a:xfrm>
            <a:off x="3614046" y="858679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Gruppi funzionali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078F7EE-DC28-40C8-A0AB-8583611C2E70}"/>
              </a:ext>
            </a:extLst>
          </p:cNvPr>
          <p:cNvSpPr txBox="1"/>
          <p:nvPr/>
        </p:nvSpPr>
        <p:spPr>
          <a:xfrm>
            <a:off x="4283968" y="1961132"/>
            <a:ext cx="47525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dirty="0">
                <a:solidFill>
                  <a:schemeClr val="tx1"/>
                </a:solidFill>
              </a:rPr>
              <a:t>In chimica organica si definisce gruppo funzionale:</a:t>
            </a:r>
          </a:p>
          <a:p>
            <a:pPr algn="just"/>
            <a:endParaRPr lang="it-IT" sz="1800" dirty="0">
              <a:solidFill>
                <a:schemeClr val="tx1"/>
              </a:solidFill>
            </a:endParaRPr>
          </a:p>
          <a:p>
            <a:pPr algn="just"/>
            <a:r>
              <a:rPr lang="it-IT" sz="1800" dirty="0">
                <a:solidFill>
                  <a:schemeClr val="tx1"/>
                </a:solidFill>
              </a:rPr>
              <a:t>una porzione di una molecola caratterizzata da specifici elementi e da una struttura ben definita, in grado di conferire ad uno specifico composto una reattività tipica e simile a quella di altri composti contenenti lo stesso gruppo</a:t>
            </a:r>
          </a:p>
          <a:p>
            <a:pPr algn="just"/>
            <a:endParaRPr lang="en-GB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461762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15281</TotalTime>
  <Words>923</Words>
  <Application>Microsoft Office PowerPoint</Application>
  <PresentationFormat>Presentazione su schermo (4:3)</PresentationFormat>
  <Paragraphs>161</Paragraphs>
  <Slides>64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64</vt:i4>
      </vt:variant>
    </vt:vector>
  </HeadingPairs>
  <TitlesOfParts>
    <vt:vector size="68" baseType="lpstr">
      <vt:lpstr>ＭＳ Ｐゴシック</vt:lpstr>
      <vt:lpstr>Arial</vt:lpstr>
      <vt:lpstr>Times New Roman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- -</dc:creator>
  <cp:lastModifiedBy>Giorgio Capuani</cp:lastModifiedBy>
  <cp:revision>888</cp:revision>
  <cp:lastPrinted>2006-11-30T14:19:40Z</cp:lastPrinted>
  <dcterms:created xsi:type="dcterms:W3CDTF">2006-11-20T16:13:10Z</dcterms:created>
  <dcterms:modified xsi:type="dcterms:W3CDTF">2024-10-08T07:25:40Z</dcterms:modified>
</cp:coreProperties>
</file>