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1086" r:id="rId3"/>
    <p:sldId id="1088" r:id="rId4"/>
    <p:sldId id="1089" r:id="rId5"/>
    <p:sldId id="1091" r:id="rId6"/>
    <p:sldId id="966" r:id="rId7"/>
    <p:sldId id="968" r:id="rId8"/>
    <p:sldId id="967" r:id="rId9"/>
    <p:sldId id="1015" r:id="rId10"/>
    <p:sldId id="1008" r:id="rId11"/>
    <p:sldId id="299" r:id="rId12"/>
    <p:sldId id="969" r:id="rId13"/>
    <p:sldId id="970" r:id="rId14"/>
    <p:sldId id="1016" r:id="rId15"/>
    <p:sldId id="1017" r:id="rId16"/>
    <p:sldId id="971" r:id="rId17"/>
    <p:sldId id="979" r:id="rId18"/>
    <p:sldId id="974" r:id="rId19"/>
    <p:sldId id="1018" r:id="rId20"/>
    <p:sldId id="980" r:id="rId21"/>
    <p:sldId id="977" r:id="rId22"/>
    <p:sldId id="978" r:id="rId23"/>
    <p:sldId id="982" r:id="rId24"/>
    <p:sldId id="972" r:id="rId25"/>
    <p:sldId id="1014" r:id="rId26"/>
    <p:sldId id="983" r:id="rId27"/>
    <p:sldId id="985" r:id="rId28"/>
    <p:sldId id="1009" r:id="rId29"/>
    <p:sldId id="1019" r:id="rId30"/>
    <p:sldId id="987" r:id="rId31"/>
    <p:sldId id="1020" r:id="rId32"/>
    <p:sldId id="1010" r:id="rId33"/>
    <p:sldId id="1021" r:id="rId34"/>
    <p:sldId id="991" r:id="rId35"/>
    <p:sldId id="992" r:id="rId36"/>
    <p:sldId id="1022" r:id="rId37"/>
    <p:sldId id="1023" r:id="rId38"/>
    <p:sldId id="995" r:id="rId39"/>
    <p:sldId id="1024" r:id="rId40"/>
    <p:sldId id="988" r:id="rId41"/>
    <p:sldId id="1011" r:id="rId42"/>
    <p:sldId id="1013" r:id="rId43"/>
    <p:sldId id="1007" r:id="rId4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00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9" autoAdjust="0"/>
    <p:restoredTop sz="94660"/>
  </p:normalViewPr>
  <p:slideViewPr>
    <p:cSldViewPr>
      <p:cViewPr varScale="1">
        <p:scale>
          <a:sx n="101" d="100"/>
          <a:sy n="101" d="100"/>
        </p:scale>
        <p:origin x="1512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31ECAA1-74C0-4EB6-B8B9-4781D08549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22433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Fabio Sciubba PhD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02E4796-0D3E-4F67-8AAA-75E0E52D09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22433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8/11/2011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9FCBA169-F692-40DA-83EE-6255158379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22433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91DBD6E-D704-4A08-A9F4-33C12A6834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822433"/>
                </a:solidFill>
              </a:defRPr>
            </a:lvl1pPr>
          </a:lstStyle>
          <a:p>
            <a:pPr>
              <a:defRPr/>
            </a:pPr>
            <a:fld id="{A9C57972-6B57-46D0-9579-0CAD6A4F35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7A331F04-8D3F-4FEC-B035-322816089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799CA6A8-B4A0-4B01-9847-A9C736948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94DA8B5F-67D5-4562-B030-F611F105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2A51E39-2037-4848-8729-91224CA3820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Fabio Sciubba PhD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096C177-DFB2-4601-91FA-556A90220AB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8/11/2011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CAA1DA0E-CF23-429F-B857-B70EE99FB84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B77003B-758A-4035-9EEA-A403A58E99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86C2A6C-7ED7-4CAE-BDCB-D535805701F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9F0808B5-5DB2-4BC7-9D9B-2506C05129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B10DAA-44FE-45A9-92EA-A958D8373D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5F3FB5A-E884-4F23-9FC9-4A921C48BC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  <a:cs typeface="Arial" panose="020B0604020202020204" pitchFamily="34" charset="0"/>
              </a:rPr>
              <a:t>Fabio Sciubba PhD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76DFF533-55A9-47FC-A6B2-5E392399E3C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  <a:cs typeface="Arial" panose="020B0604020202020204" pitchFamily="34" charset="0"/>
              </a:rPr>
              <a:t>8/11/2011</a:t>
            </a:r>
          </a:p>
        </p:txBody>
      </p:sp>
      <p:sp>
        <p:nvSpPr>
          <p:cNvPr id="5124" name="Rectangle 9">
            <a:extLst>
              <a:ext uri="{FF2B5EF4-FFF2-40B4-BE49-F238E27FC236}">
                <a16:creationId xmlns:a16="http://schemas.microsoft.com/office/drawing/2014/main" id="{97D9E27A-6562-4FA3-BB95-DD134CC3F4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F7749F-5DC9-408A-9A63-C9E552E3863E}" type="slidenum">
              <a:rPr lang="it-IT" altLang="it-IT" sz="120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it-IT" altLang="it-IT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5" name="Rectangle 1">
            <a:extLst>
              <a:ext uri="{FF2B5EF4-FFF2-40B4-BE49-F238E27FC236}">
                <a16:creationId xmlns:a16="http://schemas.microsoft.com/office/drawing/2014/main" id="{6BB636DB-89E4-4531-A742-77EC3D2DA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6" name="Rectangle 2">
            <a:extLst>
              <a:ext uri="{FF2B5EF4-FFF2-40B4-BE49-F238E27FC236}">
                <a16:creationId xmlns:a16="http://schemas.microsoft.com/office/drawing/2014/main" id="{402A1D14-902E-4385-9FA6-A70218FA7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>
            <a:extLst>
              <a:ext uri="{FF2B5EF4-FFF2-40B4-BE49-F238E27FC236}">
                <a16:creationId xmlns:a16="http://schemas.microsoft.com/office/drawing/2014/main" id="{B1643F75-018A-4EE8-9581-61EEF874E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Segnaposto note 2">
            <a:extLst>
              <a:ext uri="{FF2B5EF4-FFF2-40B4-BE49-F238E27FC236}">
                <a16:creationId xmlns:a16="http://schemas.microsoft.com/office/drawing/2014/main" id="{92CF155C-7157-4AE2-A877-5840F66BE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2" name="Segnaposto intestazione 3">
            <a:extLst>
              <a:ext uri="{FF2B5EF4-FFF2-40B4-BE49-F238E27FC236}">
                <a16:creationId xmlns:a16="http://schemas.microsoft.com/office/drawing/2014/main" id="{873BB1B5-F5E1-49D4-BA28-0E7EB4BCBF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Fabio Sciubba PhD</a:t>
            </a:r>
          </a:p>
        </p:txBody>
      </p:sp>
      <p:sp>
        <p:nvSpPr>
          <p:cNvPr id="7173" name="Segnaposto data 4">
            <a:extLst>
              <a:ext uri="{FF2B5EF4-FFF2-40B4-BE49-F238E27FC236}">
                <a16:creationId xmlns:a16="http://schemas.microsoft.com/office/drawing/2014/main" id="{67344D8A-7927-40C8-AC78-0E099B1A994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8/11/2011</a:t>
            </a:r>
          </a:p>
        </p:txBody>
      </p:sp>
      <p:sp>
        <p:nvSpPr>
          <p:cNvPr id="7174" name="Segnaposto numero diapositiva 5">
            <a:extLst>
              <a:ext uri="{FF2B5EF4-FFF2-40B4-BE49-F238E27FC236}">
                <a16:creationId xmlns:a16="http://schemas.microsoft.com/office/drawing/2014/main" id="{DD35248F-481B-4FC8-B2CD-550297C886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205C57-7F4E-431E-A5C0-0E7373088029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>
            <a:extLst>
              <a:ext uri="{FF2B5EF4-FFF2-40B4-BE49-F238E27FC236}">
                <a16:creationId xmlns:a16="http://schemas.microsoft.com/office/drawing/2014/main" id="{F79B6947-00F1-4ECB-A043-54234F99F9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Segnaposto note 2">
            <a:extLst>
              <a:ext uri="{FF2B5EF4-FFF2-40B4-BE49-F238E27FC236}">
                <a16:creationId xmlns:a16="http://schemas.microsoft.com/office/drawing/2014/main" id="{AA13039C-28A1-4672-A48A-CB08474C86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2" name="Segnaposto intestazione 3">
            <a:extLst>
              <a:ext uri="{FF2B5EF4-FFF2-40B4-BE49-F238E27FC236}">
                <a16:creationId xmlns:a16="http://schemas.microsoft.com/office/drawing/2014/main" id="{D579FC79-1612-4A00-A1C8-EE6BEA6354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Fabio Sciubba PhD</a:t>
            </a:r>
          </a:p>
        </p:txBody>
      </p:sp>
      <p:sp>
        <p:nvSpPr>
          <p:cNvPr id="12293" name="Segnaposto data 4">
            <a:extLst>
              <a:ext uri="{FF2B5EF4-FFF2-40B4-BE49-F238E27FC236}">
                <a16:creationId xmlns:a16="http://schemas.microsoft.com/office/drawing/2014/main" id="{75B5637E-20C1-447C-AE3C-2DFA121282D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8/11/2011</a:t>
            </a:r>
          </a:p>
        </p:txBody>
      </p:sp>
      <p:sp>
        <p:nvSpPr>
          <p:cNvPr id="12294" name="Segnaposto numero diapositiva 5">
            <a:extLst>
              <a:ext uri="{FF2B5EF4-FFF2-40B4-BE49-F238E27FC236}">
                <a16:creationId xmlns:a16="http://schemas.microsoft.com/office/drawing/2014/main" id="{6E46BD87-FE94-43C6-A26F-55D49B2BB9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1706E6-06F0-4B97-9BC9-596D570ABFC9}" type="slidenum">
              <a:rPr lang="it-IT" altLang="it-IT" sz="1200" smtClean="0">
                <a:solidFill>
                  <a:srgbClr val="000000"/>
                </a:solidFill>
              </a:rPr>
              <a:pPr/>
              <a:t>3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>
            <a:extLst>
              <a:ext uri="{FF2B5EF4-FFF2-40B4-BE49-F238E27FC236}">
                <a16:creationId xmlns:a16="http://schemas.microsoft.com/office/drawing/2014/main" id="{EAE417E5-B59E-498C-A09A-B4BC162213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Segnaposto note 2">
            <a:extLst>
              <a:ext uri="{FF2B5EF4-FFF2-40B4-BE49-F238E27FC236}">
                <a16:creationId xmlns:a16="http://schemas.microsoft.com/office/drawing/2014/main" id="{C7D37F70-BC83-4DF4-B08E-D66030D6E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40" name="Segnaposto intestazione 3">
            <a:extLst>
              <a:ext uri="{FF2B5EF4-FFF2-40B4-BE49-F238E27FC236}">
                <a16:creationId xmlns:a16="http://schemas.microsoft.com/office/drawing/2014/main" id="{BD6AC43A-CB9F-4CCE-840A-9A1631F5F7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Fabio Sciubba PhD</a:t>
            </a:r>
          </a:p>
        </p:txBody>
      </p:sp>
      <p:sp>
        <p:nvSpPr>
          <p:cNvPr id="14341" name="Segnaposto data 4">
            <a:extLst>
              <a:ext uri="{FF2B5EF4-FFF2-40B4-BE49-F238E27FC236}">
                <a16:creationId xmlns:a16="http://schemas.microsoft.com/office/drawing/2014/main" id="{7410C0B6-EA41-4144-9A61-AE8B6A4F4B3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8/11/2011</a:t>
            </a:r>
          </a:p>
        </p:txBody>
      </p:sp>
      <p:sp>
        <p:nvSpPr>
          <p:cNvPr id="14342" name="Segnaposto numero diapositiva 5">
            <a:extLst>
              <a:ext uri="{FF2B5EF4-FFF2-40B4-BE49-F238E27FC236}">
                <a16:creationId xmlns:a16="http://schemas.microsoft.com/office/drawing/2014/main" id="{EFF726F8-C2A5-4A60-94B2-17971E1680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267258-4019-4713-B49A-E9ADDB695F46}" type="slidenum">
              <a:rPr lang="it-IT" altLang="it-IT" sz="1200" smtClean="0">
                <a:solidFill>
                  <a:srgbClr val="000000"/>
                </a:solidFill>
              </a:rPr>
              <a:pPr/>
              <a:t>4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>
            <a:extLst>
              <a:ext uri="{FF2B5EF4-FFF2-40B4-BE49-F238E27FC236}">
                <a16:creationId xmlns:a16="http://schemas.microsoft.com/office/drawing/2014/main" id="{4CC7172D-206B-4D48-9CF4-655E8878E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Segnaposto note 2">
            <a:extLst>
              <a:ext uri="{FF2B5EF4-FFF2-40B4-BE49-F238E27FC236}">
                <a16:creationId xmlns:a16="http://schemas.microsoft.com/office/drawing/2014/main" id="{2827020A-D7DB-47A5-B1CF-5FAB24B6A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8" name="Segnaposto intestazione 3">
            <a:extLst>
              <a:ext uri="{FF2B5EF4-FFF2-40B4-BE49-F238E27FC236}">
                <a16:creationId xmlns:a16="http://schemas.microsoft.com/office/drawing/2014/main" id="{F2179BCE-4970-4F1A-9E39-BC442ABA56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Fabio Sciubba PhD</a:t>
            </a:r>
          </a:p>
        </p:txBody>
      </p:sp>
      <p:sp>
        <p:nvSpPr>
          <p:cNvPr id="16389" name="Segnaposto data 4">
            <a:extLst>
              <a:ext uri="{FF2B5EF4-FFF2-40B4-BE49-F238E27FC236}">
                <a16:creationId xmlns:a16="http://schemas.microsoft.com/office/drawing/2014/main" id="{F918DB27-ADE5-4833-A875-E17EBF83CF83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8/11/2011</a:t>
            </a:r>
          </a:p>
        </p:txBody>
      </p:sp>
      <p:sp>
        <p:nvSpPr>
          <p:cNvPr id="16390" name="Segnaposto numero diapositiva 5">
            <a:extLst>
              <a:ext uri="{FF2B5EF4-FFF2-40B4-BE49-F238E27FC236}">
                <a16:creationId xmlns:a16="http://schemas.microsoft.com/office/drawing/2014/main" id="{804986BB-45FA-42FA-B871-0B7DC65B38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44543E-FDC4-4061-BA74-BE33E3B0C7D7}" type="slidenum">
              <a:rPr lang="it-IT" altLang="it-IT" sz="1200" smtClean="0">
                <a:solidFill>
                  <a:srgbClr val="000000"/>
                </a:solidFill>
              </a:rPr>
              <a:pPr/>
              <a:t>5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3B2313D-AA01-4059-97E0-CA5F140B1B4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CA38D1-FEBC-4C8F-A2E1-EF171F4F603A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235E-106C-4A48-A0CC-5CBFFA98D1D2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B634BD2-6B4D-4E24-9051-CC8F741D18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6D16-CB50-4AD1-8B6D-EFD55DFF26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881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573A18-B410-4866-894A-D00F7F33AEE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B4F52F-FB71-41A7-ABB3-0F286946A9A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8F12-069A-4ED8-B02B-82A960363A38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28AB998-26F4-4182-B7B9-E5DDA66BCB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AF2E-9FCE-467F-9058-E7C6D727F7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853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3388" y="409575"/>
            <a:ext cx="1887537" cy="54530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4975" cy="54530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7510783-0828-4C46-9235-99C9F80DA63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8EBB29-7173-4BAC-A411-D8B5F8073206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12C6-920F-4A0B-BE2D-87B23E45506E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1119231-1CEB-4008-8160-DE8A9B9365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C6F6-D296-4ED2-8408-0EF8B526D0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603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4912" cy="82391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09CA9FA-C0CF-4BEC-B54F-1224802C76D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B58951-3947-4B5D-89E9-E7D9C3F6CDAC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5679-BF1E-4B9E-B7ED-4BC1CD6EEFA3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F149E44-69AE-4D7C-8B65-2973ADB3CDF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42FC0-DABE-4025-AE5C-44946C23FC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371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CAADCC-A156-4F5F-AE30-196EAF27C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BD0717-1A21-479A-83B5-B8BB6CF1C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B5885B9-D25D-47E7-9CA1-201FC84F308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64096A-4260-420D-A718-34662727CEF5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9FA2-7127-405A-8D87-F1F95429F9FB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B405B26-920C-4086-BF70-1737924A8F0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18E1D-D321-4ACD-A0CC-47BE15FE57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838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3966475-3918-4D1D-97A5-83A64BD3BCD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269D1B-E524-4234-9A7F-C9E43D584BB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19A8-3DE4-4E22-B135-B00B0BA16803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3321939-0E43-42C5-8220-2350F3F6318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B1A1-403A-4D06-AEF4-AE441F77AE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335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0462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68875" y="1752600"/>
            <a:ext cx="3702050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F18CC77-7B00-4F7E-A0AB-698147D2F7C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B4DF7F-45DF-4E0E-8F11-1C3DA3BF082E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E2E0-FD0D-4973-A059-D1408AC5BC05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27382D4-B56A-4C8A-B95F-5FE52D4952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4D17-5C8C-47D0-B914-EA9170BC9B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984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452A67A-F9EB-49F0-89AE-0D86A4C8E42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602BA0A-A956-4870-A337-43432C35690E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8AE2-4213-4CCF-94FC-6F433BE9CD0A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E1673-FA00-43F7-9EE1-09443410C1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2026-A17C-4245-8168-CFBC1FABACF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84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C0CF069-01C4-4C19-A449-4B42F0AE96E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968C3C-E7FF-4CBA-B40A-EEDFBA731AC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F6A3-C3D7-4675-B2D3-DDC6390D772E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78A1B92-C6B4-4E5D-A83D-1A159BD4154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B8B-FA28-4AEF-B3D1-D1B41BD792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144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C5DE2EE-C84D-4C09-BA95-BB052CD7E4C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B1F0441-9924-4F6E-BE22-BED47C0F0921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7E18-342B-49E3-BABD-AD386D7C1068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5DF4E41-D78F-485C-8302-C8344CB80A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3FE6-4E3B-4989-8A72-64E9A56C80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08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FE71685-A160-4D1A-AF11-81C7D1DCB08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D7FAB2-0FB8-461A-BE06-A113C8834FF3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E130-CD30-45EE-8B04-AD9360DF78B4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0A69F8-9FAB-455D-B32A-664AB3020F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5F3F-A37F-4C57-8D47-EAB7C36195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323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88D144A-0FD4-4F55-B37C-DE88BA6DBE2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A6F89-084C-4E96-B69A-4A1FED0322CE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76099-5DAC-49CB-8BFA-CC591922B0E9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63AE4B-3ECE-4154-B76A-3847F851257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C399-31A8-492C-AA20-E6A6376A5F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017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C345B613-4D7F-4B6D-BDD5-163F78740DC6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9139238" cy="757238"/>
            <a:chOff x="0" y="3840"/>
            <a:chExt cx="5757" cy="477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D0439EFB-E94F-4190-B33E-6A59CCBFF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84"/>
              <a:ext cx="5757" cy="333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07F1A47E-6061-49C8-8271-7FE6F8D11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840"/>
              <a:ext cx="4989" cy="477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AF556F5D-67DC-4B8C-AAA3-323FC799E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49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A4D69F02-1157-4AF4-8DCA-E1C47C513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4912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D4A3C4B-2834-429A-99D5-1BD733BA7F6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258888" y="6283325"/>
            <a:ext cx="504190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D16AD8-FD42-4A2B-9457-5650397D226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16675" y="6283325"/>
            <a:ext cx="1900238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defRPr sz="18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43EE87F-C107-47D7-B9AA-04840080FC3B}" type="datetime1">
              <a:rPr lang="it-IT"/>
              <a:pPr>
                <a:defRPr/>
              </a:pPr>
              <a:t>07/10/2024</a:t>
            </a:fld>
            <a:endParaRPr lang="it-IT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EBD005D-C31C-4006-90B1-8999CAC53E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426450" y="6292850"/>
            <a:ext cx="5381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1800"/>
            </a:lvl1pPr>
          </a:lstStyle>
          <a:p>
            <a:pPr>
              <a:defRPr/>
            </a:pPr>
            <a:fld id="{D0A89394-4767-4A0C-84C7-9C14FAAD86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96043415-D199-4C15-A656-B43C5A3D6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B323D055-E7AB-42E1-81BD-6F0F4C84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914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7">
            <a:extLst>
              <a:ext uri="{FF2B5EF4-FFF2-40B4-BE49-F238E27FC236}">
                <a16:creationId xmlns:a16="http://schemas.microsoft.com/office/drawing/2014/main" id="{065E0552-8582-4C37-8527-14EAEB82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Text Box 9">
            <a:extLst>
              <a:ext uri="{FF2B5EF4-FFF2-40B4-BE49-F238E27FC236}">
                <a16:creationId xmlns:a16="http://schemas.microsoft.com/office/drawing/2014/main" id="{19F695BA-3F6D-45C3-AA84-BDA78F407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341438"/>
            <a:ext cx="76517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it-IT" altLang="it-IT" sz="8000" baseline="30000" dirty="0"/>
              <a:t>Biologia Farmaceutica</a:t>
            </a:r>
            <a:endParaRPr lang="it-IT" altLang="it-IT" sz="8000" dirty="0"/>
          </a:p>
          <a:p>
            <a:pPr algn="ctr">
              <a:buSzPct val="100000"/>
            </a:pPr>
            <a:r>
              <a:rPr lang="it-IT" altLang="it-IT" dirty="0"/>
              <a:t> Prof. Fabio Sciubba</a:t>
            </a:r>
            <a:endParaRPr lang="it-IT" altLang="it-IT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2">
            <a:extLst>
              <a:ext uri="{FF2B5EF4-FFF2-40B4-BE49-F238E27FC236}">
                <a16:creationId xmlns:a16="http://schemas.microsoft.com/office/drawing/2014/main" id="{C5338FC9-F582-4A20-B6DF-3464A3FBB60B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814715"/>
            <a:ext cx="4752527" cy="5248323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4CA179-4B57-4CA9-ADD3-04CB100034FF}"/>
              </a:ext>
            </a:extLst>
          </p:cNvPr>
          <p:cNvSpPr txBox="1"/>
          <p:nvPr/>
        </p:nvSpPr>
        <p:spPr>
          <a:xfrm>
            <a:off x="5004048" y="1052736"/>
            <a:ext cx="394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Tra gli elementi più importanti in Biologia (e Chimica del Farmaco) si trovano:</a:t>
            </a:r>
          </a:p>
          <a:p>
            <a:pPr algn="ctr"/>
            <a:endParaRPr lang="it-IT" sz="1800" dirty="0">
              <a:solidFill>
                <a:schemeClr val="tx1"/>
              </a:solidFill>
            </a:endParaRP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Idrogeno H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Carbonio C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Azoto N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Ossigeno O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Fluoro F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Sodio Na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Magnesio Mg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Fosforo P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Zolfo S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Cloro Cl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Potassio K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Calcio Ca</a:t>
            </a: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2AC1EAD0-23F9-4DE1-B423-1FEC129E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280" y="188640"/>
            <a:ext cx="4467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Tavola Periodica degli Elementi</a:t>
            </a:r>
          </a:p>
        </p:txBody>
      </p:sp>
    </p:spTree>
    <p:extLst>
      <p:ext uri="{BB962C8B-B14F-4D97-AF65-F5344CB8AC3E}">
        <p14:creationId xmlns:p14="http://schemas.microsoft.com/office/powerpoint/2010/main" val="160355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C7339EA-4553-4DB5-9D4C-2D89E1CD1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4876" r="7320" b="45684"/>
          <a:stretch/>
        </p:blipFill>
        <p:spPr>
          <a:xfrm>
            <a:off x="101438" y="943085"/>
            <a:ext cx="4585898" cy="457873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0B1A9090-C4D2-48F5-9F7E-AAE4EEE90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t="54507" r="7320" b="11096"/>
          <a:stretch/>
        </p:blipFill>
        <p:spPr>
          <a:xfrm>
            <a:off x="4456665" y="2614259"/>
            <a:ext cx="4585897" cy="318560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B16D62-75F5-490D-BCB0-FD8BD2474719}"/>
              </a:ext>
            </a:extLst>
          </p:cNvPr>
          <p:cNvSpPr txBox="1"/>
          <p:nvPr/>
        </p:nvSpPr>
        <p:spPr>
          <a:xfrm>
            <a:off x="408154" y="5799860"/>
            <a:ext cx="198623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25" dirty="0">
                <a:solidFill>
                  <a:schemeClr val="tx1"/>
                </a:solidFill>
              </a:rPr>
              <a:t>Solomon et al., 2017. BIOLOGIA. </a:t>
            </a:r>
            <a:r>
              <a:rPr lang="it-IT" sz="825" dirty="0" err="1">
                <a:solidFill>
                  <a:schemeClr val="tx1"/>
                </a:solidFill>
              </a:rPr>
              <a:t>EdiSES</a:t>
            </a:r>
            <a:endParaRPr lang="en-US" sz="825" dirty="0">
              <a:solidFill>
                <a:schemeClr val="tx1"/>
              </a:solidFill>
            </a:endParaRPr>
          </a:p>
        </p:txBody>
      </p:sp>
      <p:sp>
        <p:nvSpPr>
          <p:cNvPr id="6" name="CasellaDiTesto 1">
            <a:extLst>
              <a:ext uri="{FF2B5EF4-FFF2-40B4-BE49-F238E27FC236}">
                <a16:creationId xmlns:a16="http://schemas.microsoft.com/office/drawing/2014/main" id="{95EEA404-F78E-4294-8203-041F7E45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484" y="188640"/>
            <a:ext cx="699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 (le rivedrete a marzo..)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C0057A2-CA2D-4FBB-9E55-396654E364EF}"/>
              </a:ext>
            </a:extLst>
          </p:cNvPr>
          <p:cNvSpPr/>
          <p:nvPr/>
        </p:nvSpPr>
        <p:spPr bwMode="auto">
          <a:xfrm>
            <a:off x="539552" y="1988840"/>
            <a:ext cx="3816424" cy="1584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294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2">
            <a:extLst>
              <a:ext uri="{FF2B5EF4-FFF2-40B4-BE49-F238E27FC236}">
                <a16:creationId xmlns:a16="http://schemas.microsoft.com/office/drawing/2014/main" id="{142E8C2B-6C6B-4973-B5E2-95C366DB74E9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7767" y="692696"/>
            <a:ext cx="5570537" cy="5394325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B79F52F6-9EC8-403C-8D66-C7671C386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484" y="188640"/>
            <a:ext cx="699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 (le rivedrete a marzo..)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4F37292-EF5C-4146-AF15-5F19F0A7A2CC}"/>
              </a:ext>
            </a:extLst>
          </p:cNvPr>
          <p:cNvSpPr txBox="1"/>
          <p:nvPr/>
        </p:nvSpPr>
        <p:spPr>
          <a:xfrm>
            <a:off x="3695267" y="4725144"/>
            <a:ext cx="557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Isotopi: </a:t>
            </a:r>
            <a:r>
              <a:rPr lang="it-IT" sz="1800" b="1" dirty="0">
                <a:solidFill>
                  <a:schemeClr val="tx1"/>
                </a:solidFill>
              </a:rPr>
              <a:t>atomi</a:t>
            </a:r>
            <a:r>
              <a:rPr lang="it-IT" sz="1800" dirty="0">
                <a:solidFill>
                  <a:schemeClr val="tx1"/>
                </a:solidFill>
              </a:rPr>
              <a:t> che possiedono </a:t>
            </a:r>
            <a:r>
              <a:rPr lang="it-IT" sz="1800" b="1" dirty="0">
                <a:solidFill>
                  <a:schemeClr val="tx1"/>
                </a:solidFill>
              </a:rPr>
              <a:t>stesso numero atomico</a:t>
            </a:r>
            <a:r>
              <a:rPr lang="it-IT" sz="1800" dirty="0">
                <a:solidFill>
                  <a:schemeClr val="tx1"/>
                </a:solidFill>
              </a:rPr>
              <a:t>, ma </a:t>
            </a:r>
            <a:r>
              <a:rPr lang="it-IT" sz="1800" b="1" dirty="0">
                <a:solidFill>
                  <a:schemeClr val="tx1"/>
                </a:solidFill>
              </a:rPr>
              <a:t>differente peso </a:t>
            </a:r>
            <a:r>
              <a:rPr lang="it-IT" sz="1800" dirty="0">
                <a:solidFill>
                  <a:schemeClr val="tx1"/>
                </a:solidFill>
              </a:rPr>
              <a:t>atomico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2">
            <a:extLst>
              <a:ext uri="{FF2B5EF4-FFF2-40B4-BE49-F238E27FC236}">
                <a16:creationId xmlns:a16="http://schemas.microsoft.com/office/drawing/2014/main" id="{37C2946E-12B0-479D-AAB3-C4281A046AE7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698971"/>
            <a:ext cx="4675187" cy="5394325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AEB946DA-8474-43C4-8CAB-20FEB9573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484" y="188640"/>
            <a:ext cx="699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 (le rivedrete a marzo..)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ABE50CC-B982-4815-A482-9AC3F0694736}"/>
              </a:ext>
            </a:extLst>
          </p:cNvPr>
          <p:cNvSpPr txBox="1"/>
          <p:nvPr/>
        </p:nvSpPr>
        <p:spPr>
          <a:xfrm>
            <a:off x="3779912" y="2060848"/>
            <a:ext cx="5570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Non tutti gli </a:t>
            </a:r>
            <a:r>
              <a:rPr lang="it-IT" sz="1800" b="1" dirty="0">
                <a:solidFill>
                  <a:schemeClr val="tx1"/>
                </a:solidFill>
              </a:rPr>
              <a:t>isotopi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sono stabili nel tempo </a:t>
            </a:r>
            <a:r>
              <a:rPr lang="it-IT" sz="1800" dirty="0">
                <a:solidFill>
                  <a:schemeClr val="tx1"/>
                </a:solidFill>
              </a:rPr>
              <a:t>e</a:t>
            </a:r>
            <a:endParaRPr lang="it-IT" sz="1800" b="1" dirty="0">
              <a:solidFill>
                <a:schemeClr val="tx1"/>
              </a:solidFill>
            </a:endParaRPr>
          </a:p>
          <a:p>
            <a:pPr algn="ctr"/>
            <a:endParaRPr lang="it-IT" sz="1800" dirty="0">
              <a:solidFill>
                <a:schemeClr val="tx1"/>
              </a:solidFill>
            </a:endParaRP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possono emettere </a:t>
            </a:r>
            <a:r>
              <a:rPr lang="it-IT" sz="1800" b="1" dirty="0">
                <a:solidFill>
                  <a:schemeClr val="tx1"/>
                </a:solidFill>
              </a:rPr>
              <a:t>radiazioni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utilizzabili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C0ED444-361C-4988-A4E4-A2852E56D041}"/>
              </a:ext>
            </a:extLst>
          </p:cNvPr>
          <p:cNvSpPr txBox="1"/>
          <p:nvPr/>
        </p:nvSpPr>
        <p:spPr>
          <a:xfrm>
            <a:off x="2987824" y="5157192"/>
            <a:ext cx="5570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Nota: datazione al </a:t>
            </a:r>
            <a:r>
              <a:rPr lang="it-IT" sz="1800" baseline="30000" dirty="0">
                <a:solidFill>
                  <a:schemeClr val="tx1"/>
                </a:solidFill>
              </a:rPr>
              <a:t>14</a:t>
            </a:r>
            <a:r>
              <a:rPr lang="it-IT" sz="1800" dirty="0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492BA6D4-20F9-495E-912C-6900EB9E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484" y="188640"/>
            <a:ext cx="699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 (le rivedrete a marzo..)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F82718-7EAE-4FAE-9D2F-618C50C0E98F}"/>
              </a:ext>
            </a:extLst>
          </p:cNvPr>
          <p:cNvSpPr txBox="1"/>
          <p:nvPr/>
        </p:nvSpPr>
        <p:spPr>
          <a:xfrm>
            <a:off x="503548" y="126876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solidFill>
                  <a:schemeClr val="tx1"/>
                </a:solidFill>
              </a:rPr>
              <a:t>Composto chimico </a:t>
            </a:r>
            <a:r>
              <a:rPr lang="it-IT" sz="1800" dirty="0">
                <a:solidFill>
                  <a:schemeClr val="tx1"/>
                </a:solidFill>
              </a:rPr>
              <a:t>(spesso sinonimo di </a:t>
            </a:r>
            <a:r>
              <a:rPr lang="it-IT" sz="1800" b="1" dirty="0">
                <a:solidFill>
                  <a:schemeClr val="tx1"/>
                </a:solidFill>
              </a:rPr>
              <a:t>molecola</a:t>
            </a:r>
            <a:r>
              <a:rPr lang="it-IT" sz="1800" dirty="0">
                <a:solidFill>
                  <a:schemeClr val="tx1"/>
                </a:solidFill>
              </a:rPr>
              <a:t>): </a:t>
            </a:r>
            <a:r>
              <a:rPr lang="it-IT" sz="1800" b="1" dirty="0">
                <a:solidFill>
                  <a:schemeClr val="tx1"/>
                </a:solidFill>
              </a:rPr>
              <a:t>atomi</a:t>
            </a:r>
            <a:r>
              <a:rPr lang="it-IT" sz="1800" dirty="0">
                <a:solidFill>
                  <a:schemeClr val="tx1"/>
                </a:solidFill>
              </a:rPr>
              <a:t> di due o </a:t>
            </a:r>
            <a:r>
              <a:rPr lang="it-IT" sz="1800" b="1" dirty="0">
                <a:solidFill>
                  <a:schemeClr val="tx1"/>
                </a:solidFill>
              </a:rPr>
              <a:t>più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elementi</a:t>
            </a:r>
            <a:r>
              <a:rPr lang="it-IT" sz="1800" dirty="0">
                <a:solidFill>
                  <a:schemeClr val="tx1"/>
                </a:solidFill>
              </a:rPr>
              <a:t> differenti combinati in un </a:t>
            </a:r>
            <a:r>
              <a:rPr lang="it-IT" sz="1800" b="1" dirty="0">
                <a:solidFill>
                  <a:schemeClr val="tx1"/>
                </a:solidFill>
              </a:rPr>
              <a:t>rapporto fisso e costante</a:t>
            </a:r>
          </a:p>
        </p:txBody>
      </p:sp>
      <p:pic>
        <p:nvPicPr>
          <p:cNvPr id="9" name="Segnaposto contenuto 2">
            <a:extLst>
              <a:ext uri="{FF2B5EF4-FFF2-40B4-BE49-F238E27FC236}">
                <a16:creationId xmlns:a16="http://schemas.microsoft.com/office/drawing/2014/main" id="{49EA86E8-BA27-415B-9F12-9D1B5A353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90986" r="71264" b="1994"/>
          <a:stretch/>
        </p:blipFill>
        <p:spPr bwMode="auto">
          <a:xfrm>
            <a:off x="297108" y="5896700"/>
            <a:ext cx="864096" cy="41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A6322E-8485-4DDF-935D-42330D47BD34}"/>
              </a:ext>
            </a:extLst>
          </p:cNvPr>
          <p:cNvSpPr txBox="1"/>
          <p:nvPr/>
        </p:nvSpPr>
        <p:spPr>
          <a:xfrm>
            <a:off x="467544" y="24836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solidFill>
                  <a:schemeClr val="tx1"/>
                </a:solidFill>
              </a:rPr>
              <a:t>Formula chimica: </a:t>
            </a:r>
            <a:r>
              <a:rPr lang="it-IT" sz="1800" dirty="0">
                <a:solidFill>
                  <a:schemeClr val="tx1"/>
                </a:solidFill>
              </a:rPr>
              <a:t>indica la composizione chimica di una sostanza</a:t>
            </a:r>
            <a:endParaRPr lang="it-IT" sz="1800" b="1" dirty="0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57B0AE-25C1-49CD-BAD1-6CA9EC3C2BE9}"/>
              </a:ext>
            </a:extLst>
          </p:cNvPr>
          <p:cNvSpPr txBox="1"/>
          <p:nvPr/>
        </p:nvSpPr>
        <p:spPr>
          <a:xfrm>
            <a:off x="467544" y="344177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solidFill>
                  <a:schemeClr val="tx1"/>
                </a:solidFill>
              </a:rPr>
              <a:t>Formula molecolare </a:t>
            </a:r>
            <a:r>
              <a:rPr lang="it-IT" sz="1800" dirty="0">
                <a:solidFill>
                  <a:schemeClr val="tx1"/>
                </a:solidFill>
              </a:rPr>
              <a:t>(o formula bruta)</a:t>
            </a:r>
            <a:r>
              <a:rPr lang="it-IT" sz="1800" b="1" dirty="0">
                <a:solidFill>
                  <a:schemeClr val="tx1"/>
                </a:solidFill>
              </a:rPr>
              <a:t>:</a:t>
            </a:r>
            <a:r>
              <a:rPr lang="it-IT" sz="1800" dirty="0">
                <a:solidFill>
                  <a:schemeClr val="tx1"/>
                </a:solidFill>
              </a:rPr>
              <a:t> elenco atomi nella molecola es. H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O</a:t>
            </a:r>
          </a:p>
          <a:p>
            <a:pPr algn="just"/>
            <a:endParaRPr lang="it-IT" sz="1800" b="1" dirty="0">
              <a:solidFill>
                <a:schemeClr val="tx1"/>
              </a:solidFill>
            </a:endParaRPr>
          </a:p>
          <a:p>
            <a:pPr algn="just"/>
            <a:r>
              <a:rPr lang="it-IT" sz="1800" b="1" dirty="0">
                <a:solidFill>
                  <a:schemeClr val="tx1"/>
                </a:solidFill>
              </a:rPr>
              <a:t>Formula di struttura</a:t>
            </a:r>
            <a:r>
              <a:rPr lang="it-IT" sz="1800" dirty="0">
                <a:solidFill>
                  <a:schemeClr val="tx1"/>
                </a:solidFill>
              </a:rPr>
              <a:t>: indica come sono connessi gli atomi es. H-O-H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0B8D891-353D-4FE9-AA66-2C41838B868C}"/>
              </a:ext>
            </a:extLst>
          </p:cNvPr>
          <p:cNvCxnSpPr>
            <a:stCxn id="10" idx="2"/>
            <a:endCxn id="11" idx="0"/>
          </p:cNvCxnSpPr>
          <p:nvPr/>
        </p:nvCxnSpPr>
        <p:spPr bwMode="auto">
          <a:xfrm>
            <a:off x="4535996" y="2852936"/>
            <a:ext cx="0" cy="58883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8450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322BE6-BFFE-4303-B217-EE84DAFC70FE}"/>
              </a:ext>
            </a:extLst>
          </p:cNvPr>
          <p:cNvSpPr txBox="1"/>
          <p:nvPr/>
        </p:nvSpPr>
        <p:spPr>
          <a:xfrm>
            <a:off x="107505" y="126876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/>
                </a:solidFill>
              </a:rPr>
              <a:t>Massa molecolare</a:t>
            </a:r>
            <a:r>
              <a:rPr lang="it-IT" sz="1800" dirty="0">
                <a:solidFill>
                  <a:schemeClr val="tx1"/>
                </a:solidFill>
              </a:rPr>
              <a:t>: </a:t>
            </a:r>
            <a:r>
              <a:rPr lang="it-IT" sz="1800" b="1" dirty="0">
                <a:solidFill>
                  <a:schemeClr val="tx1"/>
                </a:solidFill>
              </a:rPr>
              <a:t>somma</a:t>
            </a:r>
            <a:r>
              <a:rPr lang="it-IT" sz="1800" dirty="0">
                <a:solidFill>
                  <a:schemeClr val="tx1"/>
                </a:solidFill>
              </a:rPr>
              <a:t> delle </a:t>
            </a:r>
            <a:r>
              <a:rPr lang="it-IT" sz="1800" b="1" dirty="0">
                <a:solidFill>
                  <a:schemeClr val="tx1"/>
                </a:solidFill>
              </a:rPr>
              <a:t>masse atomiche </a:t>
            </a:r>
            <a:r>
              <a:rPr lang="it-IT" sz="1800" dirty="0">
                <a:solidFill>
                  <a:schemeClr val="tx1"/>
                </a:solidFill>
              </a:rPr>
              <a:t>degli </a:t>
            </a:r>
            <a:r>
              <a:rPr lang="it-IT" sz="1800" b="1" dirty="0">
                <a:solidFill>
                  <a:schemeClr val="tx1"/>
                </a:solidFill>
              </a:rPr>
              <a:t>atomi</a:t>
            </a:r>
            <a:r>
              <a:rPr lang="it-IT" sz="1800" dirty="0">
                <a:solidFill>
                  <a:schemeClr val="tx1"/>
                </a:solidFill>
              </a:rPr>
              <a:t> che compongono la molecola es. H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O 18 </a:t>
            </a:r>
            <a:r>
              <a:rPr lang="it-IT" sz="1800" dirty="0" err="1">
                <a:solidFill>
                  <a:schemeClr val="tx1"/>
                </a:solidFill>
              </a:rPr>
              <a:t>uma</a:t>
            </a:r>
            <a:r>
              <a:rPr lang="it-IT" sz="1800" dirty="0">
                <a:solidFill>
                  <a:schemeClr val="tx1"/>
                </a:solidFill>
              </a:rPr>
              <a:t> (16 O + 1 x 2 H)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26DA47A-8136-44B4-8507-580A70CBA660}"/>
              </a:ext>
            </a:extLst>
          </p:cNvPr>
          <p:cNvSpPr txBox="1"/>
          <p:nvPr/>
        </p:nvSpPr>
        <p:spPr>
          <a:xfrm>
            <a:off x="107504" y="2420888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/>
                </a:solidFill>
              </a:rPr>
              <a:t>Mole (</a:t>
            </a:r>
            <a:r>
              <a:rPr lang="it-IT" sz="1800" b="1" dirty="0" err="1">
                <a:solidFill>
                  <a:schemeClr val="tx1"/>
                </a:solidFill>
              </a:rPr>
              <a:t>mol</a:t>
            </a:r>
            <a:r>
              <a:rPr lang="it-IT" sz="1800" b="1" dirty="0">
                <a:solidFill>
                  <a:schemeClr val="tx1"/>
                </a:solidFill>
              </a:rPr>
              <a:t>)</a:t>
            </a:r>
            <a:r>
              <a:rPr lang="it-IT" sz="1800" dirty="0">
                <a:solidFill>
                  <a:schemeClr val="tx1"/>
                </a:solidFill>
              </a:rPr>
              <a:t>: </a:t>
            </a:r>
            <a:r>
              <a:rPr lang="it-IT" sz="1800" b="1" dirty="0">
                <a:solidFill>
                  <a:schemeClr val="tx1"/>
                </a:solidFill>
              </a:rPr>
              <a:t>quantità</a:t>
            </a:r>
            <a:r>
              <a:rPr lang="it-IT" sz="1800" dirty="0">
                <a:solidFill>
                  <a:schemeClr val="tx1"/>
                </a:solidFill>
              </a:rPr>
              <a:t> di atomo o molecola la cui </a:t>
            </a:r>
            <a:r>
              <a:rPr lang="it-IT" sz="1800" b="1" dirty="0">
                <a:solidFill>
                  <a:schemeClr val="tx1"/>
                </a:solidFill>
              </a:rPr>
              <a:t>massa in grammi </a:t>
            </a:r>
            <a:r>
              <a:rPr lang="it-IT" sz="1800" dirty="0">
                <a:solidFill>
                  <a:schemeClr val="tx1"/>
                </a:solidFill>
              </a:rPr>
              <a:t>è equivalente alla sua </a:t>
            </a:r>
            <a:r>
              <a:rPr lang="it-IT" sz="1800" b="1" dirty="0">
                <a:solidFill>
                  <a:schemeClr val="tx1"/>
                </a:solidFill>
              </a:rPr>
              <a:t>massa atomica o molecolare </a:t>
            </a:r>
            <a:r>
              <a:rPr lang="it-IT" sz="1800" dirty="0">
                <a:solidFill>
                  <a:schemeClr val="tx1"/>
                </a:solidFill>
              </a:rPr>
              <a:t>es. 1 mole di H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O pesa 18 g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4F89F0-AEF1-4D85-9AFC-D54CD38470E1}"/>
              </a:ext>
            </a:extLst>
          </p:cNvPr>
          <p:cNvSpPr txBox="1"/>
          <p:nvPr/>
        </p:nvSpPr>
        <p:spPr>
          <a:xfrm>
            <a:off x="107504" y="3645024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/>
                </a:solidFill>
              </a:rPr>
              <a:t>Numero di Avogadro</a:t>
            </a:r>
            <a:r>
              <a:rPr lang="it-IT" sz="1800" dirty="0">
                <a:solidFill>
                  <a:schemeClr val="tx1"/>
                </a:solidFill>
              </a:rPr>
              <a:t>: </a:t>
            </a:r>
            <a:r>
              <a:rPr lang="it-IT" sz="1800" b="1" dirty="0">
                <a:solidFill>
                  <a:schemeClr val="tx1"/>
                </a:solidFill>
              </a:rPr>
              <a:t>numero</a:t>
            </a:r>
            <a:r>
              <a:rPr lang="it-IT" sz="1800" dirty="0">
                <a:solidFill>
                  <a:schemeClr val="tx1"/>
                </a:solidFill>
              </a:rPr>
              <a:t> di atomi o molecole contenute in una mole: 6,02x10</a:t>
            </a:r>
            <a:r>
              <a:rPr lang="it-IT" sz="1800" baseline="30000" dirty="0">
                <a:solidFill>
                  <a:schemeClr val="tx1"/>
                </a:solidFill>
              </a:rPr>
              <a:t>23</a:t>
            </a:r>
            <a:endParaRPr lang="en-GB" sz="1800" baseline="30000" dirty="0">
              <a:solidFill>
                <a:schemeClr val="tx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21FB690-5736-4751-A193-71A849B7483D}"/>
              </a:ext>
            </a:extLst>
          </p:cNvPr>
          <p:cNvSpPr txBox="1"/>
          <p:nvPr/>
        </p:nvSpPr>
        <p:spPr>
          <a:xfrm>
            <a:off x="107504" y="4571836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/>
                </a:solidFill>
              </a:rPr>
              <a:t>Concentrazione</a:t>
            </a:r>
            <a:r>
              <a:rPr lang="it-IT" sz="1800" dirty="0">
                <a:solidFill>
                  <a:schemeClr val="tx1"/>
                </a:solidFill>
              </a:rPr>
              <a:t>: </a:t>
            </a:r>
            <a:r>
              <a:rPr lang="it-IT" sz="1800" b="1" dirty="0">
                <a:solidFill>
                  <a:schemeClr val="tx1"/>
                </a:solidFill>
              </a:rPr>
              <a:t>numero</a:t>
            </a:r>
            <a:r>
              <a:rPr lang="it-IT" sz="1800" dirty="0">
                <a:solidFill>
                  <a:schemeClr val="tx1"/>
                </a:solidFill>
              </a:rPr>
              <a:t> di moli di una sostanza contenuta in 1 litro di soluzione es. 180 g di glucosio (C</a:t>
            </a:r>
            <a:r>
              <a:rPr lang="it-IT" sz="1800" baseline="-25000" dirty="0">
                <a:solidFill>
                  <a:schemeClr val="tx1"/>
                </a:solidFill>
              </a:rPr>
              <a:t>6</a:t>
            </a:r>
            <a:r>
              <a:rPr lang="it-IT" sz="1800" dirty="0">
                <a:solidFill>
                  <a:schemeClr val="tx1"/>
                </a:solidFill>
              </a:rPr>
              <a:t>H</a:t>
            </a:r>
            <a:r>
              <a:rPr lang="it-IT" sz="1800" baseline="-25000" dirty="0">
                <a:solidFill>
                  <a:schemeClr val="tx1"/>
                </a:solidFill>
              </a:rPr>
              <a:t>12</a:t>
            </a:r>
            <a:r>
              <a:rPr lang="it-IT" sz="1800" dirty="0">
                <a:solidFill>
                  <a:schemeClr val="tx1"/>
                </a:solidFill>
              </a:rPr>
              <a:t>O</a:t>
            </a:r>
            <a:r>
              <a:rPr lang="it-IT" sz="1800" baseline="-25000" dirty="0">
                <a:solidFill>
                  <a:schemeClr val="tx1"/>
                </a:solidFill>
              </a:rPr>
              <a:t>6</a:t>
            </a:r>
            <a:r>
              <a:rPr lang="it-IT" sz="1800" dirty="0">
                <a:solidFill>
                  <a:schemeClr val="tx1"/>
                </a:solidFill>
              </a:rPr>
              <a:t>) in 1 litro di acqua ha la concentrazione di 1 molare (M). Si indica con le parentesi quadre. [C</a:t>
            </a:r>
            <a:r>
              <a:rPr lang="it-IT" sz="1800" baseline="-25000" dirty="0">
                <a:solidFill>
                  <a:schemeClr val="tx1"/>
                </a:solidFill>
              </a:rPr>
              <a:t>6</a:t>
            </a:r>
            <a:r>
              <a:rPr lang="it-IT" sz="1800" dirty="0">
                <a:solidFill>
                  <a:schemeClr val="tx1"/>
                </a:solidFill>
              </a:rPr>
              <a:t>H</a:t>
            </a:r>
            <a:r>
              <a:rPr lang="it-IT" sz="1800" baseline="-25000" dirty="0">
                <a:solidFill>
                  <a:schemeClr val="tx1"/>
                </a:solidFill>
              </a:rPr>
              <a:t>12</a:t>
            </a:r>
            <a:r>
              <a:rPr lang="it-IT" sz="1800" dirty="0">
                <a:solidFill>
                  <a:schemeClr val="tx1"/>
                </a:solidFill>
              </a:rPr>
              <a:t>O</a:t>
            </a:r>
            <a:r>
              <a:rPr lang="it-IT" sz="1800" baseline="-25000" dirty="0">
                <a:solidFill>
                  <a:schemeClr val="tx1"/>
                </a:solidFill>
              </a:rPr>
              <a:t>6</a:t>
            </a:r>
            <a:r>
              <a:rPr lang="it-IT" sz="1800" dirty="0">
                <a:solidFill>
                  <a:schemeClr val="tx1"/>
                </a:solidFill>
              </a:rPr>
              <a:t>] = 1 M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0EB8F3D2-A240-487F-80EA-43D587555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484" y="188640"/>
            <a:ext cx="6999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 (le rivedrete a marzo..)</a:t>
            </a:r>
          </a:p>
        </p:txBody>
      </p:sp>
    </p:spTree>
    <p:extLst>
      <p:ext uri="{BB962C8B-B14F-4D97-AF65-F5344CB8AC3E}">
        <p14:creationId xmlns:p14="http://schemas.microsoft.com/office/powerpoint/2010/main" val="45011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2">
            <a:extLst>
              <a:ext uri="{FF2B5EF4-FFF2-40B4-BE49-F238E27FC236}">
                <a16:creationId xmlns:a16="http://schemas.microsoft.com/office/drawing/2014/main" id="{98D26801-D2E3-441C-BB46-370DF714FBFE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4900" r="9970" b="15701"/>
          <a:stretch/>
        </p:blipFill>
        <p:spPr>
          <a:xfrm>
            <a:off x="297107" y="764704"/>
            <a:ext cx="4700891" cy="5131996"/>
          </a:xfrm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492BA6D4-20F9-495E-912C-6900EB9EC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91" y="188640"/>
            <a:ext cx="4963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Orbitali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F82718-7EAE-4FAE-9D2F-618C50C0E98F}"/>
              </a:ext>
            </a:extLst>
          </p:cNvPr>
          <p:cNvSpPr txBox="1"/>
          <p:nvPr/>
        </p:nvSpPr>
        <p:spPr>
          <a:xfrm>
            <a:off x="5323836" y="1340768"/>
            <a:ext cx="3352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livelli energetici </a:t>
            </a:r>
            <a:r>
              <a:rPr lang="it-IT" sz="1800" dirty="0">
                <a:solidFill>
                  <a:schemeClr val="tx1"/>
                </a:solidFill>
              </a:rPr>
              <a:t>accessibili sono determinati dal </a:t>
            </a:r>
            <a:r>
              <a:rPr lang="it-IT" sz="1800" b="1" dirty="0">
                <a:solidFill>
                  <a:schemeClr val="tx1"/>
                </a:solidFill>
              </a:rPr>
              <a:t>numero di protoni</a:t>
            </a:r>
            <a:r>
              <a:rPr lang="it-IT" sz="1800" dirty="0">
                <a:solidFill>
                  <a:schemeClr val="tx1"/>
                </a:solidFill>
              </a:rPr>
              <a:t>, che obbligano gli </a:t>
            </a:r>
            <a:r>
              <a:rPr lang="it-IT" sz="1800" b="1" dirty="0">
                <a:solidFill>
                  <a:schemeClr val="tx1"/>
                </a:solidFill>
              </a:rPr>
              <a:t>elettroni</a:t>
            </a:r>
            <a:r>
              <a:rPr lang="it-IT" sz="1800" dirty="0">
                <a:solidFill>
                  <a:schemeClr val="tx1"/>
                </a:solidFill>
              </a:rPr>
              <a:t> a posizionarsi solo in alcune possibili </a:t>
            </a:r>
            <a:r>
              <a:rPr lang="it-IT" sz="1800" b="1" dirty="0">
                <a:solidFill>
                  <a:schemeClr val="tx1"/>
                </a:solidFill>
              </a:rPr>
              <a:t>orbite stabili </a:t>
            </a:r>
            <a:r>
              <a:rPr lang="it-IT" sz="1800" dirty="0">
                <a:solidFill>
                  <a:schemeClr val="tx1"/>
                </a:solidFill>
              </a:rPr>
              <a:t>(modello di </a:t>
            </a:r>
            <a:r>
              <a:rPr lang="it-IT" sz="1800" b="1" dirty="0">
                <a:solidFill>
                  <a:schemeClr val="tx1"/>
                </a:solidFill>
              </a:rPr>
              <a:t>Bohr</a:t>
            </a:r>
            <a:r>
              <a:rPr lang="it-IT" sz="1800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F54B723-2CFA-4DDC-8DB4-8ED57A9D8393}"/>
              </a:ext>
            </a:extLst>
          </p:cNvPr>
          <p:cNvCxnSpPr>
            <a:cxnSpLocks/>
          </p:cNvCxnSpPr>
          <p:nvPr/>
        </p:nvCxnSpPr>
        <p:spPr bwMode="auto">
          <a:xfrm>
            <a:off x="7000146" y="3212976"/>
            <a:ext cx="0" cy="86409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5802A0-BC15-466C-BF76-B91025747D7A}"/>
              </a:ext>
            </a:extLst>
          </p:cNvPr>
          <p:cNvSpPr txBox="1"/>
          <p:nvPr/>
        </p:nvSpPr>
        <p:spPr>
          <a:xfrm>
            <a:off x="5323838" y="4303313"/>
            <a:ext cx="335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Le </a:t>
            </a:r>
            <a:r>
              <a:rPr lang="it-IT" sz="1800" b="1" dirty="0">
                <a:solidFill>
                  <a:schemeClr val="tx1"/>
                </a:solidFill>
              </a:rPr>
              <a:t>proprietà</a:t>
            </a:r>
            <a:r>
              <a:rPr lang="it-IT" sz="1800" dirty="0">
                <a:solidFill>
                  <a:schemeClr val="tx1"/>
                </a:solidFill>
              </a:rPr>
              <a:t> di un </a:t>
            </a:r>
            <a:r>
              <a:rPr lang="it-IT" sz="1800" b="1" dirty="0">
                <a:solidFill>
                  <a:schemeClr val="tx1"/>
                </a:solidFill>
              </a:rPr>
              <a:t>elemento</a:t>
            </a:r>
            <a:r>
              <a:rPr lang="it-IT" sz="1800" dirty="0">
                <a:solidFill>
                  <a:schemeClr val="tx1"/>
                </a:solidFill>
              </a:rPr>
              <a:t> sono dovute soprattutto agli </a:t>
            </a:r>
            <a:r>
              <a:rPr lang="it-IT" sz="1800" b="1" dirty="0">
                <a:solidFill>
                  <a:schemeClr val="tx1"/>
                </a:solidFill>
              </a:rPr>
              <a:t>elettroni più esterni (di valenza)</a:t>
            </a:r>
          </a:p>
        </p:txBody>
      </p:sp>
      <p:pic>
        <p:nvPicPr>
          <p:cNvPr id="9" name="Segnaposto contenuto 2">
            <a:extLst>
              <a:ext uri="{FF2B5EF4-FFF2-40B4-BE49-F238E27FC236}">
                <a16:creationId xmlns:a16="http://schemas.microsoft.com/office/drawing/2014/main" id="{49EA86E8-BA27-415B-9F12-9D1B5A353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2" t="90986" r="71264" b="1994"/>
          <a:stretch/>
        </p:blipFill>
        <p:spPr bwMode="auto">
          <a:xfrm>
            <a:off x="297108" y="5896700"/>
            <a:ext cx="864096" cy="41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egnaposto contenuto 2">
            <a:extLst>
              <a:ext uri="{FF2B5EF4-FFF2-40B4-BE49-F238E27FC236}">
                <a16:creationId xmlns:a16="http://schemas.microsoft.com/office/drawing/2014/main" id="{FEAD15C0-B1D3-4708-A4C8-D7E8B64D78A8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3"/>
          <a:stretch/>
        </p:blipFill>
        <p:spPr>
          <a:xfrm>
            <a:off x="1040607" y="698971"/>
            <a:ext cx="7062787" cy="4314205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D2BD5BFE-870C-497E-8A03-933ED72F9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58" y="188640"/>
            <a:ext cx="4998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Legami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2B5707-8736-4084-8826-2E818661A0D4}"/>
              </a:ext>
            </a:extLst>
          </p:cNvPr>
          <p:cNvSpPr txBox="1"/>
          <p:nvPr/>
        </p:nvSpPr>
        <p:spPr>
          <a:xfrm>
            <a:off x="1619672" y="509795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Le </a:t>
            </a:r>
            <a:r>
              <a:rPr lang="it-IT" sz="1800" b="1" dirty="0">
                <a:solidFill>
                  <a:schemeClr val="tx1"/>
                </a:solidFill>
              </a:rPr>
              <a:t>molecole</a:t>
            </a:r>
            <a:r>
              <a:rPr lang="it-IT" sz="1800" dirty="0">
                <a:solidFill>
                  <a:schemeClr val="tx1"/>
                </a:solidFill>
              </a:rPr>
              <a:t> si formano quando gli atomi sono in grado di raggiungere il massimo grado di </a:t>
            </a:r>
            <a:r>
              <a:rPr lang="it-IT" sz="1800" b="1" dirty="0">
                <a:solidFill>
                  <a:schemeClr val="tx1"/>
                </a:solidFill>
              </a:rPr>
              <a:t>occupazione</a:t>
            </a:r>
            <a:r>
              <a:rPr lang="it-IT" sz="1800" dirty="0">
                <a:solidFill>
                  <a:schemeClr val="tx1"/>
                </a:solidFill>
              </a:rPr>
              <a:t> degli </a:t>
            </a:r>
            <a:r>
              <a:rPr lang="it-IT" sz="1800" b="1" dirty="0">
                <a:solidFill>
                  <a:schemeClr val="tx1"/>
                </a:solidFill>
              </a:rPr>
              <a:t>orbitali di valenza </a:t>
            </a:r>
            <a:r>
              <a:rPr lang="it-IT" sz="1800" dirty="0">
                <a:solidFill>
                  <a:schemeClr val="tx1"/>
                </a:solidFill>
              </a:rPr>
              <a:t>(regola </a:t>
            </a:r>
            <a:r>
              <a:rPr lang="it-IT" sz="1800" b="1" dirty="0">
                <a:solidFill>
                  <a:schemeClr val="tx1"/>
                </a:solidFill>
              </a:rPr>
              <a:t>ottetto</a:t>
            </a:r>
            <a:r>
              <a:rPr lang="it-IT" sz="1800" dirty="0">
                <a:solidFill>
                  <a:schemeClr val="tx1"/>
                </a:solidFill>
              </a:rPr>
              <a:t>) tramite la formazione di </a:t>
            </a:r>
            <a:r>
              <a:rPr lang="it-IT" sz="1800" b="1" dirty="0">
                <a:solidFill>
                  <a:schemeClr val="tx1"/>
                </a:solidFill>
              </a:rPr>
              <a:t>legami covalenti</a:t>
            </a:r>
          </a:p>
        </p:txBody>
      </p:sp>
      <p:pic>
        <p:nvPicPr>
          <p:cNvPr id="5" name="Segnaposto contenuto 2">
            <a:extLst>
              <a:ext uri="{FF2B5EF4-FFF2-40B4-BE49-F238E27FC236}">
                <a16:creationId xmlns:a16="http://schemas.microsoft.com/office/drawing/2014/main" id="{2F2ADE71-F3BD-4AD5-A24D-1968E9E54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1" r="81767" b="4160"/>
          <a:stretch/>
        </p:blipFill>
        <p:spPr bwMode="auto">
          <a:xfrm>
            <a:off x="179512" y="5360442"/>
            <a:ext cx="12877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2">
            <a:extLst>
              <a:ext uri="{FF2B5EF4-FFF2-40B4-BE49-F238E27FC236}">
                <a16:creationId xmlns:a16="http://schemas.microsoft.com/office/drawing/2014/main" id="{26B13440-5ABC-4638-AE07-82677A1493C9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13109" r="10939" b="67226"/>
          <a:stretch/>
        </p:blipFill>
        <p:spPr>
          <a:xfrm>
            <a:off x="1531661" y="2105273"/>
            <a:ext cx="6080678" cy="1368152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1BBB57C9-F5E5-495D-B75B-027EDBB69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58" y="237306"/>
            <a:ext cx="4998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Legami</a:t>
            </a: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66504823-4BF0-4226-8F79-876B9302AD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65548" r="46149" b="12603"/>
          <a:stretch/>
        </p:blipFill>
        <p:spPr bwMode="auto">
          <a:xfrm>
            <a:off x="28803" y="5445224"/>
            <a:ext cx="1230829" cy="55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AFA42FE3-2113-4528-8C2D-E81DEAF8A7BC}"/>
              </a:ext>
            </a:extLst>
          </p:cNvPr>
          <p:cNvCxnSpPr>
            <a:cxnSpLocks/>
          </p:cNvCxnSpPr>
          <p:nvPr/>
        </p:nvCxnSpPr>
        <p:spPr bwMode="auto">
          <a:xfrm>
            <a:off x="2590460" y="1817241"/>
            <a:ext cx="0" cy="7294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BED0A76-743C-4137-996B-C821BE3BB1F8}"/>
              </a:ext>
            </a:extLst>
          </p:cNvPr>
          <p:cNvCxnSpPr>
            <a:cxnSpLocks/>
          </p:cNvCxnSpPr>
          <p:nvPr/>
        </p:nvCxnSpPr>
        <p:spPr bwMode="auto">
          <a:xfrm>
            <a:off x="3589241" y="1817241"/>
            <a:ext cx="0" cy="72941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A83359-8414-42DD-983D-BF18DA1F0E58}"/>
              </a:ext>
            </a:extLst>
          </p:cNvPr>
          <p:cNvSpPr txBox="1"/>
          <p:nvPr/>
        </p:nvSpPr>
        <p:spPr>
          <a:xfrm>
            <a:off x="2195269" y="1268760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Elettroni di valenza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951EA67-45B1-4FC8-90FC-BBA6262CCFB7}"/>
              </a:ext>
            </a:extLst>
          </p:cNvPr>
          <p:cNvCxnSpPr>
            <a:cxnSpLocks/>
          </p:cNvCxnSpPr>
          <p:nvPr/>
        </p:nvCxnSpPr>
        <p:spPr bwMode="auto">
          <a:xfrm>
            <a:off x="4355976" y="1817241"/>
            <a:ext cx="160038" cy="576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EBC14A-2114-41E9-A4A2-AB5134B40F3C}"/>
              </a:ext>
            </a:extLst>
          </p:cNvPr>
          <p:cNvSpPr txBox="1"/>
          <p:nvPr/>
        </p:nvSpPr>
        <p:spPr>
          <a:xfrm>
            <a:off x="2100811" y="3300142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Nei legami covalenti gli elettroni sono condivisi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CC0B71-FEBB-4D25-BE20-160B293E1892}"/>
              </a:ext>
            </a:extLst>
          </p:cNvPr>
          <p:cNvSpPr txBox="1"/>
          <p:nvPr/>
        </p:nvSpPr>
        <p:spPr>
          <a:xfrm>
            <a:off x="251520" y="4053632"/>
            <a:ext cx="3467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Ossigeno: 6 elettroni di valenza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>
                <a:solidFill>
                  <a:schemeClr val="tx1"/>
                </a:solidFill>
              </a:rPr>
              <a:t>Idrogeno: 1 elettrone di valenza</a:t>
            </a:r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3907825-6575-4318-B585-D35B74F07ABB}"/>
              </a:ext>
            </a:extLst>
          </p:cNvPr>
          <p:cNvCxnSpPr/>
          <p:nvPr/>
        </p:nvCxnSpPr>
        <p:spPr bwMode="auto">
          <a:xfrm>
            <a:off x="3851920" y="4509120"/>
            <a:ext cx="9361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6DEF32F-5D1A-43BF-BFFC-A24CD0837EB2}"/>
              </a:ext>
            </a:extLst>
          </p:cNvPr>
          <p:cNvSpPr txBox="1"/>
          <p:nvPr/>
        </p:nvSpPr>
        <p:spPr>
          <a:xfrm>
            <a:off x="4983212" y="4049364"/>
            <a:ext cx="3909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Si raggiunge l’ottetto quando ad un atomo di ossigeno se ne legano 2 di idrogeno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1BBB57C9-F5E5-495D-B75B-027EDBB69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58" y="237306"/>
            <a:ext cx="4998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Legami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9A81E35-9C55-4F33-96A1-3703B3D1C109}"/>
              </a:ext>
            </a:extLst>
          </p:cNvPr>
          <p:cNvSpPr txBox="1"/>
          <p:nvPr/>
        </p:nvSpPr>
        <p:spPr>
          <a:xfrm>
            <a:off x="467544" y="1196752"/>
            <a:ext cx="837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Si definisce </a:t>
            </a:r>
            <a:r>
              <a:rPr lang="it-IT" sz="1800" b="1" dirty="0">
                <a:solidFill>
                  <a:schemeClr val="tx1"/>
                </a:solidFill>
              </a:rPr>
              <a:t>energia di legame </a:t>
            </a:r>
            <a:r>
              <a:rPr lang="it-IT" sz="1800" dirty="0">
                <a:solidFill>
                  <a:schemeClr val="tx1"/>
                </a:solidFill>
              </a:rPr>
              <a:t>l’energia </a:t>
            </a:r>
            <a:r>
              <a:rPr lang="it-IT" sz="1800" b="1" dirty="0">
                <a:solidFill>
                  <a:schemeClr val="tx1"/>
                </a:solidFill>
              </a:rPr>
              <a:t>necessaria per rompere un legame</a:t>
            </a:r>
            <a:r>
              <a:rPr lang="it-IT" sz="1800" dirty="0">
                <a:solidFill>
                  <a:schemeClr val="tx1"/>
                </a:solidFill>
              </a:rPr>
              <a:t>.  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8DF0E4E-A423-4491-9B95-AC74A2E5160E}"/>
              </a:ext>
            </a:extLst>
          </p:cNvPr>
          <p:cNvSpPr txBox="1"/>
          <p:nvPr/>
        </p:nvSpPr>
        <p:spPr>
          <a:xfrm>
            <a:off x="578988" y="2426642"/>
            <a:ext cx="8156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/>
                </a:solidFill>
              </a:rPr>
              <a:t>L’energia chimica </a:t>
            </a:r>
            <a:r>
              <a:rPr lang="it-IT" sz="1800" dirty="0">
                <a:solidFill>
                  <a:schemeClr val="tx1"/>
                </a:solidFill>
              </a:rPr>
              <a:t>si manifesta nel corso della </a:t>
            </a:r>
            <a:r>
              <a:rPr lang="it-IT" sz="1800" b="1" dirty="0">
                <a:solidFill>
                  <a:schemeClr val="tx1"/>
                </a:solidFill>
              </a:rPr>
              <a:t>dissociazione delle molecole </a:t>
            </a:r>
            <a:r>
              <a:rPr lang="it-IT" sz="1800" dirty="0">
                <a:solidFill>
                  <a:schemeClr val="tx1"/>
                </a:solidFill>
              </a:rPr>
              <a:t>con produzione di calore (vedi combustione) e nei </a:t>
            </a:r>
            <a:r>
              <a:rPr lang="it-IT" sz="1800" b="1" dirty="0">
                <a:solidFill>
                  <a:schemeClr val="tx1"/>
                </a:solidFill>
              </a:rPr>
              <a:t>processi biochimici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>
                <a:solidFill>
                  <a:schemeClr val="tx1"/>
                </a:solidFill>
              </a:rPr>
              <a:t>Le energie sono dell’ordine di grandezza degli elettronvolt per ogni legame.</a:t>
            </a:r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C84DC70-0A76-4879-8E2F-859CBAFFC856}"/>
              </a:ext>
            </a:extLst>
          </p:cNvPr>
          <p:cNvCxnSpPr>
            <a:cxnSpLocks/>
          </p:cNvCxnSpPr>
          <p:nvPr/>
        </p:nvCxnSpPr>
        <p:spPr bwMode="auto">
          <a:xfrm>
            <a:off x="4657152" y="1708331"/>
            <a:ext cx="0" cy="576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40F8D41-6806-485A-9E44-0C40EDEED501}"/>
              </a:ext>
            </a:extLst>
          </p:cNvPr>
          <p:cNvCxnSpPr>
            <a:cxnSpLocks/>
          </p:cNvCxnSpPr>
          <p:nvPr/>
        </p:nvCxnSpPr>
        <p:spPr bwMode="auto">
          <a:xfrm>
            <a:off x="4657152" y="3769218"/>
            <a:ext cx="0" cy="576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3F8F5B9-634F-4A39-9F5C-D73305657146}"/>
              </a:ext>
            </a:extLst>
          </p:cNvPr>
          <p:cNvSpPr txBox="1"/>
          <p:nvPr/>
        </p:nvSpPr>
        <p:spPr>
          <a:xfrm>
            <a:off x="654137" y="4487528"/>
            <a:ext cx="800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Alcuni </a:t>
            </a:r>
            <a:r>
              <a:rPr lang="it-IT" sz="1800" b="1" dirty="0">
                <a:solidFill>
                  <a:schemeClr val="tx1"/>
                </a:solidFill>
              </a:rPr>
              <a:t>legami</a:t>
            </a:r>
            <a:r>
              <a:rPr lang="it-IT" sz="1800" dirty="0">
                <a:solidFill>
                  <a:schemeClr val="tx1"/>
                </a:solidFill>
              </a:rPr>
              <a:t> forniscono </a:t>
            </a:r>
            <a:r>
              <a:rPr lang="it-IT" sz="1800" b="1" dirty="0">
                <a:solidFill>
                  <a:schemeClr val="tx1"/>
                </a:solidFill>
              </a:rPr>
              <a:t>maggiore energia</a:t>
            </a:r>
            <a:r>
              <a:rPr lang="it-IT" sz="1800" dirty="0">
                <a:solidFill>
                  <a:schemeClr val="tx1"/>
                </a:solidFill>
              </a:rPr>
              <a:t>, come quelli tra </a:t>
            </a:r>
            <a:r>
              <a:rPr lang="it-IT" sz="1800" b="1" dirty="0">
                <a:solidFill>
                  <a:schemeClr val="tx1"/>
                </a:solidFill>
              </a:rPr>
              <a:t>gruppi fosfato</a:t>
            </a:r>
            <a:endParaRPr lang="en-GB" sz="18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Adenosina difosfato - Wikipedia">
            <a:extLst>
              <a:ext uri="{FF2B5EF4-FFF2-40B4-BE49-F238E27FC236}">
                <a16:creationId xmlns:a16="http://schemas.microsoft.com/office/drawing/2014/main" id="{7D19B48B-4131-496F-9BDF-B216D3B0CB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76" b="24110"/>
          <a:stretch/>
        </p:blipFill>
        <p:spPr bwMode="auto">
          <a:xfrm>
            <a:off x="4019263" y="4856860"/>
            <a:ext cx="1344825" cy="12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9B0A6B5-3438-437F-8360-52AF363EDC4D}"/>
              </a:ext>
            </a:extLst>
          </p:cNvPr>
          <p:cNvSpPr txBox="1"/>
          <p:nvPr/>
        </p:nvSpPr>
        <p:spPr>
          <a:xfrm>
            <a:off x="5311130" y="5379987"/>
            <a:ext cx="984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R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9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1">
            <a:extLst>
              <a:ext uri="{FF2B5EF4-FFF2-40B4-BE49-F238E27FC236}">
                <a16:creationId xmlns:a16="http://schemas.microsoft.com/office/drawing/2014/main" id="{C46A87B4-AE50-47BF-8394-9E713C788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333375"/>
            <a:ext cx="172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A50021"/>
                </a:solidFill>
              </a:rPr>
              <a:t>Primi Passi</a:t>
            </a:r>
          </a:p>
        </p:txBody>
      </p:sp>
      <p:sp>
        <p:nvSpPr>
          <p:cNvPr id="6147" name="CasellaDiTesto 2">
            <a:extLst>
              <a:ext uri="{FF2B5EF4-FFF2-40B4-BE49-F238E27FC236}">
                <a16:creationId xmlns:a16="http://schemas.microsoft.com/office/drawing/2014/main" id="{D59B707F-223A-4963-B72D-1BFB07AB7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12875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chemeClr val="tx1"/>
                </a:solidFill>
              </a:rPr>
              <a:t>Conoscere il Docente:</a:t>
            </a:r>
          </a:p>
        </p:txBody>
      </p:sp>
      <p:sp>
        <p:nvSpPr>
          <p:cNvPr id="6148" name="CasellaDiTesto 8">
            <a:extLst>
              <a:ext uri="{FF2B5EF4-FFF2-40B4-BE49-F238E27FC236}">
                <a16:creationId xmlns:a16="http://schemas.microsoft.com/office/drawing/2014/main" id="{B7052A16-B4DA-4D5F-88D2-F9541128F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89138"/>
            <a:ext cx="445506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chemeClr val="tx1"/>
                </a:solidFill>
              </a:rPr>
              <a:t>Fabio Sciubba</a:t>
            </a:r>
          </a:p>
          <a:p>
            <a:endParaRPr lang="it-IT" altLang="it-IT" sz="1800" dirty="0">
              <a:solidFill>
                <a:schemeClr val="tx1"/>
              </a:solidFill>
            </a:endParaRPr>
          </a:p>
          <a:p>
            <a:endParaRPr lang="it-IT" altLang="it-IT" sz="1800" dirty="0">
              <a:solidFill>
                <a:schemeClr val="tx1"/>
              </a:solidFill>
            </a:endParaRPr>
          </a:p>
          <a:p>
            <a:r>
              <a:rPr lang="it-IT" altLang="it-IT" sz="1800" dirty="0">
                <a:solidFill>
                  <a:schemeClr val="tx1"/>
                </a:solidFill>
              </a:rPr>
              <a:t>Dipartimento di Biologia Ambientale</a:t>
            </a:r>
          </a:p>
          <a:p>
            <a:endParaRPr lang="it-IT" altLang="it-IT" sz="1800" dirty="0">
              <a:solidFill>
                <a:schemeClr val="tx1"/>
              </a:solidFill>
            </a:endParaRPr>
          </a:p>
          <a:p>
            <a:r>
              <a:rPr lang="it-IT" altLang="it-IT" sz="1800" dirty="0">
                <a:solidFill>
                  <a:schemeClr val="tx1"/>
                </a:solidFill>
              </a:rPr>
              <a:t>Mail: fabio.sciubba@uniroma1.it</a:t>
            </a:r>
          </a:p>
          <a:p>
            <a:endParaRPr lang="it-IT" altLang="it-IT" sz="1800" dirty="0">
              <a:solidFill>
                <a:schemeClr val="tx1"/>
              </a:solidFill>
            </a:endParaRPr>
          </a:p>
          <a:p>
            <a:r>
              <a:rPr lang="it-IT" altLang="it-IT" sz="1800" dirty="0">
                <a:solidFill>
                  <a:schemeClr val="tx1"/>
                </a:solidFill>
              </a:rPr>
              <a:t>Stanza: 247, Edificio Cannizzaro (CU014)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egnaposto contenuto 2">
            <a:extLst>
              <a:ext uri="{FF2B5EF4-FFF2-40B4-BE49-F238E27FC236}">
                <a16:creationId xmlns:a16="http://schemas.microsoft.com/office/drawing/2014/main" id="{DC26B240-A96D-41F3-BD75-A5B1F71BEAF3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8" y="1806575"/>
            <a:ext cx="4848225" cy="3467100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8A8E1567-93B5-418C-B9E9-B3AC401F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58" y="237306"/>
            <a:ext cx="4998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Legami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Segnaposto contenuto 2">
            <a:extLst>
              <a:ext uri="{FF2B5EF4-FFF2-40B4-BE49-F238E27FC236}">
                <a16:creationId xmlns:a16="http://schemas.microsoft.com/office/drawing/2014/main" id="{5B2B2013-3F0D-4178-B405-0E1DEE39F047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5134" r="14553"/>
          <a:stretch/>
        </p:blipFill>
        <p:spPr>
          <a:xfrm>
            <a:off x="107504" y="2453183"/>
            <a:ext cx="3456384" cy="3280073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D2165A14-6C3F-4CF9-B481-3CFC3D4F4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827" y="237306"/>
            <a:ext cx="6420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Molecole semplici</a:t>
            </a: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7CF1FC5A-2963-4CDB-812A-9E360BF4C0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11288" r="14357" b="37986"/>
          <a:stretch/>
        </p:blipFill>
        <p:spPr bwMode="auto">
          <a:xfrm>
            <a:off x="4283968" y="1988840"/>
            <a:ext cx="41044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5AA314-0E1A-41F4-8B43-21EFAE74DECC}"/>
              </a:ext>
            </a:extLst>
          </p:cNvPr>
          <p:cNvSpPr txBox="1"/>
          <p:nvPr/>
        </p:nvSpPr>
        <p:spPr>
          <a:xfrm>
            <a:off x="4137426" y="98072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Metano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egnaposto contenuto 2">
            <a:extLst>
              <a:ext uri="{FF2B5EF4-FFF2-40B4-BE49-F238E27FC236}">
                <a16:creationId xmlns:a16="http://schemas.microsoft.com/office/drawing/2014/main" id="{2390BB9F-7DD9-4517-96D5-894988C7CD16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1713" y="1597025"/>
            <a:ext cx="4610100" cy="3886200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E07D8639-1404-47B6-82B1-77035FB6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827" y="237306"/>
            <a:ext cx="6420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Molecole semplici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9FD3BC-1371-450B-AAC4-35FF1CA208B7}"/>
              </a:ext>
            </a:extLst>
          </p:cNvPr>
          <p:cNvSpPr txBox="1"/>
          <p:nvPr/>
        </p:nvSpPr>
        <p:spPr>
          <a:xfrm>
            <a:off x="3938654" y="980728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Ammoniaca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egnaposto contenuto 2">
            <a:extLst>
              <a:ext uri="{FF2B5EF4-FFF2-40B4-BE49-F238E27FC236}">
                <a16:creationId xmlns:a16="http://schemas.microsoft.com/office/drawing/2014/main" id="{5D4C9480-00D9-4347-A99E-1FDF212BA730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4" t="78634" r="75486" b="7490"/>
          <a:stretch/>
        </p:blipFill>
        <p:spPr>
          <a:xfrm>
            <a:off x="251520" y="5373216"/>
            <a:ext cx="1224137" cy="648072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4FAB9447-C415-4ADD-BDC6-63541CCD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827" y="237306"/>
            <a:ext cx="6420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Molecole semplici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A540B7-D0DE-4026-9D99-870CB9321B01}"/>
              </a:ext>
            </a:extLst>
          </p:cNvPr>
          <p:cNvSpPr txBox="1"/>
          <p:nvPr/>
        </p:nvSpPr>
        <p:spPr>
          <a:xfrm>
            <a:off x="4189524" y="980728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</a:rPr>
              <a:t>Acqua</a:t>
            </a:r>
          </a:p>
        </p:txBody>
      </p:sp>
      <p:pic>
        <p:nvPicPr>
          <p:cNvPr id="5" name="Segnaposto contenuto 2">
            <a:extLst>
              <a:ext uri="{FF2B5EF4-FFF2-40B4-BE49-F238E27FC236}">
                <a16:creationId xmlns:a16="http://schemas.microsoft.com/office/drawing/2014/main" id="{86B25570-45FD-4D3C-9AC5-B0E4FA8814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7265" r="12059" b="41854"/>
          <a:stretch/>
        </p:blipFill>
        <p:spPr bwMode="auto">
          <a:xfrm>
            <a:off x="175634" y="1556792"/>
            <a:ext cx="879273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2">
            <a:extLst>
              <a:ext uri="{FF2B5EF4-FFF2-40B4-BE49-F238E27FC236}">
                <a16:creationId xmlns:a16="http://schemas.microsoft.com/office/drawing/2014/main" id="{51241D9B-AE54-45AB-8463-EB00D3CC174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0"/>
          <a:stretch/>
        </p:blipFill>
        <p:spPr>
          <a:xfrm>
            <a:off x="2043113" y="1944689"/>
            <a:ext cx="5067300" cy="1080120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5289F357-7BC2-42DD-AB3E-A7FA8ABB9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294" y="237306"/>
            <a:ext cx="5187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Reazioni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49AFAE-8834-47FC-9407-0390049AA5F5}"/>
              </a:ext>
            </a:extLst>
          </p:cNvPr>
          <p:cNvSpPr txBox="1"/>
          <p:nvPr/>
        </p:nvSpPr>
        <p:spPr>
          <a:xfrm>
            <a:off x="2927960" y="1052736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Come si scrive una reazione?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(e cosa è ?)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34CAFF4-C7A9-4803-B739-630BD20B48CD}"/>
              </a:ext>
            </a:extLst>
          </p:cNvPr>
          <p:cNvSpPr/>
          <p:nvPr/>
        </p:nvSpPr>
        <p:spPr bwMode="auto">
          <a:xfrm>
            <a:off x="2267744" y="1988840"/>
            <a:ext cx="1656184" cy="10801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21CCFA-15A0-4780-8090-7A6DD0F99CB1}"/>
              </a:ext>
            </a:extLst>
          </p:cNvPr>
          <p:cNvSpPr txBox="1"/>
          <p:nvPr/>
        </p:nvSpPr>
        <p:spPr>
          <a:xfrm>
            <a:off x="416780" y="3466324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Reagenti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A76BB73-960F-4517-83DA-DF2D7F17CE2C}"/>
              </a:ext>
            </a:extLst>
          </p:cNvPr>
          <p:cNvSpPr/>
          <p:nvPr/>
        </p:nvSpPr>
        <p:spPr bwMode="auto">
          <a:xfrm>
            <a:off x="4300958" y="1988840"/>
            <a:ext cx="2503289" cy="10801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86B028-B475-4236-BB8B-ECE30CE2C6F5}"/>
              </a:ext>
            </a:extLst>
          </p:cNvPr>
          <p:cNvSpPr txBox="1"/>
          <p:nvPr/>
        </p:nvSpPr>
        <p:spPr>
          <a:xfrm>
            <a:off x="7452320" y="3378188"/>
            <a:ext cx="13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Prodotti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CCDC73D-91F8-437C-88B3-DED53AC3E12B}"/>
              </a:ext>
            </a:extLst>
          </p:cNvPr>
          <p:cNvCxnSpPr>
            <a:cxnSpLocks/>
          </p:cNvCxnSpPr>
          <p:nvPr/>
        </p:nvCxnSpPr>
        <p:spPr bwMode="auto">
          <a:xfrm flipV="1">
            <a:off x="4148560" y="2888940"/>
            <a:ext cx="0" cy="3960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8C2F202-826C-441B-86D6-D5DDAB552370}"/>
              </a:ext>
            </a:extLst>
          </p:cNvPr>
          <p:cNvSpPr txBox="1"/>
          <p:nvPr/>
        </p:nvSpPr>
        <p:spPr>
          <a:xfrm>
            <a:off x="2304257" y="3327825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Freccia singola: reazione irreversibile</a:t>
            </a:r>
          </a:p>
        </p:txBody>
      </p:sp>
      <p:pic>
        <p:nvPicPr>
          <p:cNvPr id="14" name="Segnaposto contenuto 2">
            <a:extLst>
              <a:ext uri="{FF2B5EF4-FFF2-40B4-BE49-F238E27FC236}">
                <a16:creationId xmlns:a16="http://schemas.microsoft.com/office/drawing/2014/main" id="{2347C202-0AE0-4463-963C-E4FD133EB2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9" b="72001"/>
          <a:stretch/>
        </p:blipFill>
        <p:spPr bwMode="auto">
          <a:xfrm>
            <a:off x="2071917" y="4749540"/>
            <a:ext cx="4819650" cy="59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Segnaposto contenuto 2">
            <a:extLst>
              <a:ext uri="{FF2B5EF4-FFF2-40B4-BE49-F238E27FC236}">
                <a16:creationId xmlns:a16="http://schemas.microsoft.com/office/drawing/2014/main" id="{1D520BDB-1606-45CC-8D18-D25637163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67986" r="63718" b="7673"/>
          <a:stretch/>
        </p:blipFill>
        <p:spPr bwMode="auto">
          <a:xfrm>
            <a:off x="218952" y="4884551"/>
            <a:ext cx="1814635" cy="77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87E1CCF9-7AE2-4623-8A3C-F53E3178089F}"/>
              </a:ext>
            </a:extLst>
          </p:cNvPr>
          <p:cNvSpPr/>
          <p:nvPr/>
        </p:nvSpPr>
        <p:spPr bwMode="auto">
          <a:xfrm>
            <a:off x="2301420" y="4531716"/>
            <a:ext cx="2270580" cy="10801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37077CE-B28D-42AD-92DD-3EA42B411908}"/>
              </a:ext>
            </a:extLst>
          </p:cNvPr>
          <p:cNvSpPr/>
          <p:nvPr/>
        </p:nvSpPr>
        <p:spPr bwMode="auto">
          <a:xfrm>
            <a:off x="5148065" y="4505189"/>
            <a:ext cx="1332472" cy="108012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D94F48F-E7DB-4066-8868-ACAA20451D3A}"/>
              </a:ext>
            </a:extLst>
          </p:cNvPr>
          <p:cNvSpPr txBox="1"/>
          <p:nvPr/>
        </p:nvSpPr>
        <p:spPr>
          <a:xfrm>
            <a:off x="2328398" y="3825647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Freccia doppia: reazione reversibile (equilibrio)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BE9D059-F254-45E8-8D41-BDE3ADC75E82}"/>
              </a:ext>
            </a:extLst>
          </p:cNvPr>
          <p:cNvCxnSpPr/>
          <p:nvPr/>
        </p:nvCxnSpPr>
        <p:spPr bwMode="auto">
          <a:xfrm flipV="1">
            <a:off x="1403648" y="2708920"/>
            <a:ext cx="792088" cy="720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B19DAAD7-9DAA-4CE2-86A8-B127607C7120}"/>
              </a:ext>
            </a:extLst>
          </p:cNvPr>
          <p:cNvCxnSpPr>
            <a:cxnSpLocks/>
          </p:cNvCxnSpPr>
          <p:nvPr/>
        </p:nvCxnSpPr>
        <p:spPr bwMode="auto">
          <a:xfrm>
            <a:off x="1403648" y="3965313"/>
            <a:ext cx="792088" cy="720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B1DBC402-AB59-4B54-86B9-AB7D210E2B2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48264" y="2528900"/>
            <a:ext cx="792088" cy="720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F373182-D7EC-4E3D-B590-068F2886D8C3}"/>
              </a:ext>
            </a:extLst>
          </p:cNvPr>
          <p:cNvCxnSpPr>
            <a:cxnSpLocks/>
          </p:cNvCxnSpPr>
          <p:nvPr/>
        </p:nvCxnSpPr>
        <p:spPr bwMode="auto">
          <a:xfrm flipH="1">
            <a:off x="6948264" y="3963429"/>
            <a:ext cx="792088" cy="720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2FB6F95F-26E4-4BD6-8EDC-4BF3A6C91008}"/>
              </a:ext>
            </a:extLst>
          </p:cNvPr>
          <p:cNvCxnSpPr>
            <a:cxnSpLocks/>
          </p:cNvCxnSpPr>
          <p:nvPr/>
        </p:nvCxnSpPr>
        <p:spPr bwMode="auto">
          <a:xfrm>
            <a:off x="4922709" y="4287465"/>
            <a:ext cx="0" cy="3960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5289F357-7BC2-42DD-AB3E-A7FA8ABB9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294" y="237306"/>
            <a:ext cx="5187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Reazioni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49AFAE-8834-47FC-9407-0390049AA5F5}"/>
              </a:ext>
            </a:extLst>
          </p:cNvPr>
          <p:cNvSpPr txBox="1"/>
          <p:nvPr/>
        </p:nvSpPr>
        <p:spPr>
          <a:xfrm>
            <a:off x="207656" y="1763524"/>
            <a:ext cx="868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Reazioni all’equilibrio sono caratterizzate da un valore, la costante di equilibrio K, che regola le quantità (concentrazione*) delle molecole.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C687E62-BCC4-4AAD-AF00-24E13C7B0842}"/>
              </a:ext>
            </a:extLst>
          </p:cNvPr>
          <p:cNvCxnSpPr>
            <a:cxnSpLocks/>
          </p:cNvCxnSpPr>
          <p:nvPr/>
        </p:nvCxnSpPr>
        <p:spPr bwMode="auto">
          <a:xfrm>
            <a:off x="4549992" y="2553871"/>
            <a:ext cx="0" cy="10081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81D5C61-2528-4157-A260-BF1BF6DCF379}"/>
              </a:ext>
            </a:extLst>
          </p:cNvPr>
          <p:cNvSpPr txBox="1"/>
          <p:nvPr/>
        </p:nvSpPr>
        <p:spPr>
          <a:xfrm>
            <a:off x="179512" y="3779748"/>
            <a:ext cx="87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Questa costante, per una data reazione, è unicamente funzione della temperatura T.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FCC9234-73E8-4227-A175-F08D9EA16561}"/>
              </a:ext>
            </a:extLst>
          </p:cNvPr>
          <p:cNvSpPr txBox="1"/>
          <p:nvPr/>
        </p:nvSpPr>
        <p:spPr>
          <a:xfrm>
            <a:off x="48132" y="5013176"/>
            <a:ext cx="904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* Concentrazione = numero di moli** di soluto per litro di solvente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9EAEED6-DB50-45F7-9458-AFCB4A65F55A}"/>
              </a:ext>
            </a:extLst>
          </p:cNvPr>
          <p:cNvSpPr txBox="1"/>
          <p:nvPr/>
        </p:nvSpPr>
        <p:spPr>
          <a:xfrm>
            <a:off x="48131" y="5507940"/>
            <a:ext cx="904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** Mole = </a:t>
            </a:r>
            <a:r>
              <a:rPr lang="it-IT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quantità di sostanza</a:t>
            </a:r>
            <a:r>
              <a:rPr lang="it-IT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che contiene 6,02×10</a:t>
            </a:r>
            <a:r>
              <a:rPr lang="it-IT" sz="1800" b="0" i="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23</a:t>
            </a:r>
            <a:r>
              <a:rPr lang="it-IT" sz="18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entità fondamentali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46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46A521B1-3F61-4404-81E9-56228C0DC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040" y="237306"/>
            <a:ext cx="4483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Ioni</a:t>
            </a:r>
          </a:p>
        </p:txBody>
      </p:sp>
      <p:pic>
        <p:nvPicPr>
          <p:cNvPr id="5" name="Segnaposto contenuto 2">
            <a:extLst>
              <a:ext uri="{FF2B5EF4-FFF2-40B4-BE49-F238E27FC236}">
                <a16:creationId xmlns:a16="http://schemas.microsoft.com/office/drawing/2014/main" id="{F0F9B500-0DF9-41EA-93A9-0140F242C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2"/>
          <a:stretch/>
        </p:blipFill>
        <p:spPr bwMode="auto">
          <a:xfrm>
            <a:off x="107504" y="908721"/>
            <a:ext cx="3312368" cy="50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704C32C7-B8DC-42C7-A8B5-FEC4178DA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73419" r="5482" b="2696"/>
          <a:stretch/>
        </p:blipFill>
        <p:spPr bwMode="auto">
          <a:xfrm>
            <a:off x="3779912" y="3429000"/>
            <a:ext cx="468052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4DC0E5-6821-4D82-81E7-C29935C79FB1}"/>
              </a:ext>
            </a:extLst>
          </p:cNvPr>
          <p:cNvSpPr txBox="1"/>
          <p:nvPr/>
        </p:nvSpPr>
        <p:spPr>
          <a:xfrm>
            <a:off x="3292116" y="1412776"/>
            <a:ext cx="56723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solidFill>
                  <a:schemeClr val="tx1"/>
                </a:solidFill>
              </a:rPr>
              <a:t>Ioni</a:t>
            </a:r>
            <a:r>
              <a:rPr lang="it-IT" sz="1800" dirty="0">
                <a:solidFill>
                  <a:schemeClr val="tx1"/>
                </a:solidFill>
              </a:rPr>
              <a:t> sono </a:t>
            </a:r>
            <a:r>
              <a:rPr lang="it-IT" sz="1800" b="1" dirty="0">
                <a:solidFill>
                  <a:schemeClr val="tx1"/>
                </a:solidFill>
              </a:rPr>
              <a:t>particelle</a:t>
            </a:r>
            <a:r>
              <a:rPr lang="it-IT" sz="1800" dirty="0">
                <a:solidFill>
                  <a:schemeClr val="tx1"/>
                </a:solidFill>
              </a:rPr>
              <a:t> (atomi o molecole) </a:t>
            </a:r>
            <a:r>
              <a:rPr lang="it-IT" sz="1800" b="1" dirty="0">
                <a:solidFill>
                  <a:schemeClr val="tx1"/>
                </a:solidFill>
              </a:rPr>
              <a:t>cariche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positivamente (cationi)</a:t>
            </a:r>
            <a:r>
              <a:rPr lang="it-IT" sz="1800" dirty="0">
                <a:solidFill>
                  <a:schemeClr val="tx1"/>
                </a:solidFill>
              </a:rPr>
              <a:t> o </a:t>
            </a:r>
            <a:r>
              <a:rPr lang="it-IT" sz="1800" b="1" dirty="0">
                <a:solidFill>
                  <a:schemeClr val="tx1"/>
                </a:solidFill>
              </a:rPr>
              <a:t>negativamente (anioni)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Nel caso di atomi si formano in base alla </a:t>
            </a:r>
            <a:r>
              <a:rPr lang="it-IT" sz="1800" b="1" dirty="0">
                <a:solidFill>
                  <a:schemeClr val="tx1"/>
                </a:solidFill>
              </a:rPr>
              <a:t>tendenza</a:t>
            </a:r>
            <a:r>
              <a:rPr lang="it-IT" sz="1800" dirty="0">
                <a:solidFill>
                  <a:schemeClr val="tx1"/>
                </a:solidFill>
              </a:rPr>
              <a:t> di questi di </a:t>
            </a:r>
            <a:r>
              <a:rPr lang="it-IT" sz="1800" b="1" dirty="0">
                <a:solidFill>
                  <a:schemeClr val="tx1"/>
                </a:solidFill>
              </a:rPr>
              <a:t>cedere o attrarre elettroni (elettronegatività)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92C7DF8B-E9CA-4B5D-B2F1-5C1FC21C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040" y="237306"/>
            <a:ext cx="4483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Ioni</a:t>
            </a: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8E0C7D78-2559-4EEA-B95C-7A3977C57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84"/>
            <a:ext cx="4011613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F126FD60-8ACA-43CA-8659-7F52F31D39D4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66"/>
          <a:stretch/>
        </p:blipFill>
        <p:spPr>
          <a:xfrm>
            <a:off x="4106738" y="3338016"/>
            <a:ext cx="4857750" cy="1171104"/>
          </a:xfr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02CF3-56DB-4B92-9838-DFAA4968D028}"/>
              </a:ext>
            </a:extLst>
          </p:cNvPr>
          <p:cNvSpPr txBox="1"/>
          <p:nvPr/>
        </p:nvSpPr>
        <p:spPr>
          <a:xfrm>
            <a:off x="3923928" y="1628800"/>
            <a:ext cx="4987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composti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ionici</a:t>
            </a:r>
            <a:r>
              <a:rPr lang="it-IT" sz="1800" dirty="0">
                <a:solidFill>
                  <a:schemeClr val="tx1"/>
                </a:solidFill>
              </a:rPr>
              <a:t> non sono propriamente molecole. In liquidi polari (come H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O) di </a:t>
            </a:r>
            <a:r>
              <a:rPr lang="it-IT" sz="1800" b="1" dirty="0">
                <a:solidFill>
                  <a:schemeClr val="tx1"/>
                </a:solidFill>
              </a:rPr>
              <a:t>dissociano in singoli ioni</a:t>
            </a:r>
            <a:endParaRPr lang="en-GB" sz="1800" b="1" dirty="0">
              <a:solidFill>
                <a:schemeClr val="tx1"/>
              </a:solidFill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1E3070B-7637-4DC9-B3CF-3CA4B9A04FEB}"/>
              </a:ext>
            </a:extLst>
          </p:cNvPr>
          <p:cNvCxnSpPr/>
          <p:nvPr/>
        </p:nvCxnSpPr>
        <p:spPr bwMode="auto">
          <a:xfrm>
            <a:off x="6084168" y="3085988"/>
            <a:ext cx="72008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FF9FA5F-439E-4181-A8CB-914A306F35E8}"/>
              </a:ext>
            </a:extLst>
          </p:cNvPr>
          <p:cNvCxnSpPr>
            <a:cxnSpLocks/>
          </p:cNvCxnSpPr>
          <p:nvPr/>
        </p:nvCxnSpPr>
        <p:spPr bwMode="auto">
          <a:xfrm flipV="1">
            <a:off x="5220072" y="4257092"/>
            <a:ext cx="72008" cy="5040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50DE3FB-2431-43D7-B244-A91D9AA1AC24}"/>
              </a:ext>
            </a:extLst>
          </p:cNvPr>
          <p:cNvSpPr txBox="1"/>
          <p:nvPr/>
        </p:nvSpPr>
        <p:spPr>
          <a:xfrm>
            <a:off x="5542994" y="271665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Solvente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5483B3-6978-4BF6-830C-276CD3197118}"/>
              </a:ext>
            </a:extLst>
          </p:cNvPr>
          <p:cNvSpPr txBox="1"/>
          <p:nvPr/>
        </p:nvSpPr>
        <p:spPr>
          <a:xfrm>
            <a:off x="4800726" y="474406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Soluto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Segnaposto contenuto 2">
            <a:extLst>
              <a:ext uri="{FF2B5EF4-FFF2-40B4-BE49-F238E27FC236}">
                <a16:creationId xmlns:a16="http://schemas.microsoft.com/office/drawing/2014/main" id="{CF2B2AE9-3407-4203-A620-2ED86FE966F8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" t="3889" r="9847" b="6674"/>
          <a:stretch/>
        </p:blipFill>
        <p:spPr>
          <a:xfrm>
            <a:off x="592136" y="698970"/>
            <a:ext cx="4483920" cy="5288049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AE3307B7-824A-48C0-A14E-357441EF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040" y="237306"/>
            <a:ext cx="4483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4601B3-2CA6-46CB-9947-3E2FFBDFB382}"/>
              </a:ext>
            </a:extLst>
          </p:cNvPr>
          <p:cNvSpPr txBox="1"/>
          <p:nvPr/>
        </p:nvSpPr>
        <p:spPr>
          <a:xfrm>
            <a:off x="5220072" y="1253659"/>
            <a:ext cx="340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composti </a:t>
            </a:r>
            <a:r>
              <a:rPr lang="it-IT" sz="1800" b="1" dirty="0">
                <a:solidFill>
                  <a:schemeClr val="tx1"/>
                </a:solidFill>
              </a:rPr>
              <a:t>ionici</a:t>
            </a:r>
            <a:r>
              <a:rPr lang="it-IT" sz="1800" dirty="0">
                <a:solidFill>
                  <a:schemeClr val="tx1"/>
                </a:solidFill>
              </a:rPr>
              <a:t>, in forma dissociata, sono in grado di </a:t>
            </a:r>
            <a:r>
              <a:rPr lang="it-IT" sz="1800" b="1" dirty="0">
                <a:solidFill>
                  <a:schemeClr val="tx1"/>
                </a:solidFill>
              </a:rPr>
              <a:t>interagire con proteine </a:t>
            </a:r>
            <a:r>
              <a:rPr lang="it-IT" sz="1800" dirty="0">
                <a:solidFill>
                  <a:schemeClr val="tx1"/>
                </a:solidFill>
              </a:rPr>
              <a:t>e sono pertanto in grado di </a:t>
            </a:r>
            <a:r>
              <a:rPr lang="it-IT" sz="1800" b="1" dirty="0">
                <a:solidFill>
                  <a:schemeClr val="tx1"/>
                </a:solidFill>
              </a:rPr>
              <a:t>indurre modifiche </a:t>
            </a:r>
            <a:r>
              <a:rPr lang="it-IT" sz="1800" dirty="0">
                <a:solidFill>
                  <a:schemeClr val="tx1"/>
                </a:solidFill>
              </a:rPr>
              <a:t>strutturali e, di conseguenza, di </a:t>
            </a:r>
            <a:r>
              <a:rPr lang="it-IT" sz="1800" b="1" dirty="0">
                <a:solidFill>
                  <a:schemeClr val="tx1"/>
                </a:solidFill>
              </a:rPr>
              <a:t>trasmettere informazioni.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17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AE3307B7-824A-48C0-A14E-357441EF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307" y="237306"/>
            <a:ext cx="5907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Legami deboli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13847B-2779-421B-9BFA-22EB0C4F4FAD}"/>
              </a:ext>
            </a:extLst>
          </p:cNvPr>
          <p:cNvSpPr txBox="1"/>
          <p:nvPr/>
        </p:nvSpPr>
        <p:spPr>
          <a:xfrm>
            <a:off x="107504" y="1412776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Il </a:t>
            </a:r>
            <a:r>
              <a:rPr lang="it-IT" sz="1800" b="1" dirty="0">
                <a:solidFill>
                  <a:schemeClr val="tx1"/>
                </a:solidFill>
              </a:rPr>
              <a:t>legame idrogeno </a:t>
            </a:r>
            <a:r>
              <a:rPr lang="it-IT" sz="1800" dirty="0">
                <a:solidFill>
                  <a:schemeClr val="tx1"/>
                </a:solidFill>
              </a:rPr>
              <a:t>è una interazione FONDAMENTALE: </a:t>
            </a:r>
            <a:r>
              <a:rPr lang="it-IT" sz="1800" b="1" dirty="0">
                <a:solidFill>
                  <a:schemeClr val="tx1"/>
                </a:solidFill>
              </a:rPr>
              <a:t>impone geometrie </a:t>
            </a:r>
            <a:r>
              <a:rPr lang="it-IT" sz="1800" dirty="0">
                <a:solidFill>
                  <a:schemeClr val="tx1"/>
                </a:solidFill>
              </a:rPr>
              <a:t>specifiche in strutture complesse come le proteine, </a:t>
            </a:r>
            <a:r>
              <a:rPr lang="it-IT" sz="1800" b="1" dirty="0">
                <a:solidFill>
                  <a:schemeClr val="tx1"/>
                </a:solidFill>
              </a:rPr>
              <a:t>con implicazioni a livello funzionale.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b="1" dirty="0">
                <a:solidFill>
                  <a:schemeClr val="tx1"/>
                </a:solidFill>
              </a:rPr>
              <a:t>Idrogeni legati ad atomi più elettronegativi </a:t>
            </a:r>
            <a:r>
              <a:rPr lang="it-IT" sz="1800" dirty="0">
                <a:solidFill>
                  <a:schemeClr val="tx1"/>
                </a:solidFill>
              </a:rPr>
              <a:t>(ossigeno o azoto) accumulano una </a:t>
            </a:r>
            <a:r>
              <a:rPr lang="it-IT" sz="1800" b="1" dirty="0">
                <a:solidFill>
                  <a:schemeClr val="tx1"/>
                </a:solidFill>
              </a:rPr>
              <a:t>carica positiva parziale</a:t>
            </a:r>
            <a:r>
              <a:rPr lang="it-IT" sz="1800" dirty="0">
                <a:solidFill>
                  <a:schemeClr val="tx1"/>
                </a:solidFill>
              </a:rPr>
              <a:t>, e l’altro atomo una negativa. Si crea un </a:t>
            </a:r>
            <a:r>
              <a:rPr lang="it-IT" sz="1800" b="1" dirty="0">
                <a:solidFill>
                  <a:schemeClr val="tx1"/>
                </a:solidFill>
              </a:rPr>
              <a:t>dipolo elettrico permanente </a:t>
            </a:r>
            <a:r>
              <a:rPr lang="it-IT" sz="1800" dirty="0">
                <a:solidFill>
                  <a:schemeClr val="tx1"/>
                </a:solidFill>
              </a:rPr>
              <a:t>che tende ad allinearsi.</a:t>
            </a:r>
          </a:p>
          <a:p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1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1">
            <a:extLst>
              <a:ext uri="{FF2B5EF4-FFF2-40B4-BE49-F238E27FC236}">
                <a16:creationId xmlns:a16="http://schemas.microsoft.com/office/drawing/2014/main" id="{59A22C40-B502-4125-81D3-1E48E901B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333375"/>
            <a:ext cx="581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A50021"/>
                </a:solidFill>
              </a:rPr>
              <a:t>Primi Passi: Conoscere il corso di Laurea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04CBE0-BBD0-4A4B-B3C1-74970CF381C7}"/>
              </a:ext>
            </a:extLst>
          </p:cNvPr>
          <p:cNvSpPr txBox="1"/>
          <p:nvPr/>
        </p:nvSpPr>
        <p:spPr>
          <a:xfrm>
            <a:off x="0" y="1268413"/>
            <a:ext cx="9144000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tx1"/>
                </a:solidFill>
              </a:rPr>
              <a:t>Farmacia</a:t>
            </a:r>
          </a:p>
          <a:p>
            <a:pPr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</a:rPr>
              <a:t>- Sbocchi lavorativi:</a:t>
            </a:r>
          </a:p>
          <a:p>
            <a:pPr>
              <a:defRPr/>
            </a:pPr>
            <a:endParaRPr lang="it-IT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	</a:t>
            </a:r>
            <a:r>
              <a:rPr lang="it-IT" sz="1800" dirty="0">
                <a:solidFill>
                  <a:schemeClr val="tx1"/>
                </a:solidFill>
                <a:latin typeface="+mj-lt"/>
              </a:rPr>
              <a:t>Farmacie sul territorio nazionale;</a:t>
            </a:r>
          </a:p>
          <a:p>
            <a:pPr>
              <a:defRPr/>
            </a:pPr>
            <a:endParaRPr lang="it-IT" sz="18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	Preparazione, controllo, immagazzinamento e distribuzione dei medicinali;</a:t>
            </a:r>
          </a:p>
          <a:p>
            <a:pPr>
              <a:defRPr/>
            </a:pPr>
            <a:endParaRPr lang="it-IT" sz="18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	Industrie farmaceutiche, cosmetiche ed alimentari;</a:t>
            </a:r>
          </a:p>
          <a:p>
            <a:pPr>
              <a:defRPr/>
            </a:pPr>
            <a:endParaRPr lang="it-IT" sz="18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	Diffusione di informazioni e consigli dei medicinali e dei prodotti a valenza sanitaria;</a:t>
            </a:r>
          </a:p>
          <a:p>
            <a:pPr>
              <a:defRPr/>
            </a:pPr>
            <a:endParaRPr lang="it-IT" sz="18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r>
              <a:rPr lang="it-IT" sz="1800" dirty="0">
                <a:solidFill>
                  <a:schemeClr val="tx1"/>
                </a:solidFill>
                <a:latin typeface="+mj-lt"/>
              </a:rPr>
              <a:t>	Enti di ricerca.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egnaposto contenuto 2">
            <a:extLst>
              <a:ext uri="{FF2B5EF4-FFF2-40B4-BE49-F238E27FC236}">
                <a16:creationId xmlns:a16="http://schemas.microsoft.com/office/drawing/2014/main" id="{1AB6EB9C-4C96-4A27-BF53-96ACEE015D50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8" b="9344"/>
          <a:stretch/>
        </p:blipFill>
        <p:spPr>
          <a:xfrm>
            <a:off x="81583" y="1340768"/>
            <a:ext cx="5570537" cy="4392488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6E2592-C9EC-4A49-9247-F3D52B796B58}"/>
              </a:ext>
            </a:extLst>
          </p:cNvPr>
          <p:cNvSpPr txBox="1"/>
          <p:nvPr/>
        </p:nvSpPr>
        <p:spPr>
          <a:xfrm>
            <a:off x="4387259" y="1124744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Il legame idrogeno è debole, ma direzionale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0BD2F038-41F4-4868-8BBE-9E64E6391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307" y="237306"/>
            <a:ext cx="5907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Legami deboli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AF778C7-51AE-4C71-9DAA-A02ADB9C3F62}"/>
              </a:ext>
            </a:extLst>
          </p:cNvPr>
          <p:cNvCxnSpPr>
            <a:cxnSpLocks/>
          </p:cNvCxnSpPr>
          <p:nvPr/>
        </p:nvCxnSpPr>
        <p:spPr bwMode="auto">
          <a:xfrm>
            <a:off x="6717384" y="1556792"/>
            <a:ext cx="0" cy="9361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509202-241E-4041-A6D9-265C6A647D76}"/>
              </a:ext>
            </a:extLst>
          </p:cNvPr>
          <p:cNvSpPr txBox="1"/>
          <p:nvPr/>
        </p:nvSpPr>
        <p:spPr>
          <a:xfrm>
            <a:off x="4553971" y="2564904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Struttura tridimensionale proteine e DNA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AE3307B7-824A-48C0-A14E-357441EF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307" y="237306"/>
            <a:ext cx="5907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Chimica: Legami deboli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13847B-2779-421B-9BFA-22EB0C4F4FAD}"/>
              </a:ext>
            </a:extLst>
          </p:cNvPr>
          <p:cNvSpPr txBox="1"/>
          <p:nvPr/>
        </p:nvSpPr>
        <p:spPr>
          <a:xfrm>
            <a:off x="107504" y="141277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Il </a:t>
            </a:r>
            <a:r>
              <a:rPr lang="it-IT" sz="1800" b="1" dirty="0">
                <a:solidFill>
                  <a:schemeClr val="tx1"/>
                </a:solidFill>
              </a:rPr>
              <a:t>legame di van </a:t>
            </a:r>
            <a:r>
              <a:rPr lang="it-IT" sz="1800" b="1" dirty="0" err="1">
                <a:solidFill>
                  <a:schemeClr val="tx1"/>
                </a:solidFill>
              </a:rPr>
              <a:t>der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b="1" dirty="0" err="1">
                <a:solidFill>
                  <a:schemeClr val="tx1"/>
                </a:solidFill>
              </a:rPr>
              <a:t>Waals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si basa sul principio che anche </a:t>
            </a:r>
            <a:r>
              <a:rPr lang="it-IT" sz="1800" b="1" dirty="0">
                <a:solidFill>
                  <a:schemeClr val="tx1"/>
                </a:solidFill>
              </a:rPr>
              <a:t>molecole neutre </a:t>
            </a:r>
            <a:r>
              <a:rPr lang="it-IT" sz="1800" dirty="0">
                <a:solidFill>
                  <a:schemeClr val="tx1"/>
                </a:solidFill>
              </a:rPr>
              <a:t>(es. catene lipidiche) possano sviluppare istantaneamente deboli cariche positive e negative (</a:t>
            </a:r>
            <a:r>
              <a:rPr lang="it-IT" sz="1800" b="1" dirty="0">
                <a:solidFill>
                  <a:schemeClr val="tx1"/>
                </a:solidFill>
              </a:rPr>
              <a:t>dipoli elettrici non permanenti</a:t>
            </a:r>
            <a:r>
              <a:rPr lang="it-IT" sz="1800" dirty="0">
                <a:solidFill>
                  <a:schemeClr val="tx1"/>
                </a:solidFill>
              </a:rPr>
              <a:t>)</a:t>
            </a:r>
          </a:p>
          <a:p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E5C6D4C8-79D8-4F6D-9A6F-D1E972403F26}"/>
              </a:ext>
            </a:extLst>
          </p:cNvPr>
          <p:cNvCxnSpPr>
            <a:stCxn id="5" idx="2"/>
          </p:cNvCxnSpPr>
          <p:nvPr/>
        </p:nvCxnSpPr>
        <p:spPr bwMode="auto">
          <a:xfrm>
            <a:off x="4572000" y="2613105"/>
            <a:ext cx="0" cy="7438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8360CC-EDED-49E7-9BD2-058D4E32325C}"/>
              </a:ext>
            </a:extLst>
          </p:cNvPr>
          <p:cNvSpPr txBox="1"/>
          <p:nvPr/>
        </p:nvSpPr>
        <p:spPr>
          <a:xfrm>
            <a:off x="107504" y="3524815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solidFill>
                  <a:schemeClr val="tx1"/>
                </a:solidFill>
              </a:rPr>
              <a:t>Molecole neutre adiacenti </a:t>
            </a:r>
            <a:r>
              <a:rPr lang="it-IT" sz="1800" dirty="0">
                <a:solidFill>
                  <a:schemeClr val="tx1"/>
                </a:solidFill>
              </a:rPr>
              <a:t>possono </a:t>
            </a:r>
            <a:r>
              <a:rPr lang="it-IT" sz="1800" b="1" dirty="0">
                <a:solidFill>
                  <a:schemeClr val="tx1"/>
                </a:solidFill>
              </a:rPr>
              <a:t>interagire</a:t>
            </a:r>
            <a:r>
              <a:rPr lang="it-IT" sz="1800" dirty="0">
                <a:solidFill>
                  <a:schemeClr val="tx1"/>
                </a:solidFill>
              </a:rPr>
              <a:t> tra di loro, a breve distanza e a bassa energia. Benché singolarmente deboli, un gran numero risulta significativo (pensate ai </a:t>
            </a:r>
            <a:r>
              <a:rPr lang="it-IT" sz="1800" dirty="0" err="1">
                <a:solidFill>
                  <a:schemeClr val="tx1"/>
                </a:solidFill>
              </a:rPr>
              <a:t>geki</a:t>
            </a:r>
            <a:r>
              <a:rPr lang="it-IT" sz="1800" dirty="0">
                <a:solidFill>
                  <a:schemeClr val="tx1"/>
                </a:solidFill>
              </a:rPr>
              <a:t>…). Questo tipo di interazioni sono </a:t>
            </a:r>
            <a:r>
              <a:rPr lang="it-IT" sz="1800" b="1" dirty="0">
                <a:solidFill>
                  <a:schemeClr val="tx1"/>
                </a:solidFill>
              </a:rPr>
              <a:t>ESTREMAMENTE importanti </a:t>
            </a:r>
            <a:r>
              <a:rPr lang="it-IT" sz="1800" dirty="0">
                <a:solidFill>
                  <a:schemeClr val="tx1"/>
                </a:solidFill>
              </a:rPr>
              <a:t>nei sistemi </a:t>
            </a:r>
            <a:r>
              <a:rPr lang="it-IT" sz="1800" b="1" dirty="0">
                <a:solidFill>
                  <a:schemeClr val="tx1"/>
                </a:solidFill>
              </a:rPr>
              <a:t>non polari </a:t>
            </a:r>
            <a:r>
              <a:rPr lang="it-IT" sz="1800" dirty="0">
                <a:solidFill>
                  <a:schemeClr val="tx1"/>
                </a:solidFill>
              </a:rPr>
              <a:t>(es. core idrofobici di proteine).</a:t>
            </a:r>
          </a:p>
          <a:p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56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egnaposto contenuto 2">
            <a:extLst>
              <a:ext uri="{FF2B5EF4-FFF2-40B4-BE49-F238E27FC236}">
                <a16:creationId xmlns:a16="http://schemas.microsoft.com/office/drawing/2014/main" id="{5D785C83-1842-4E7A-986B-223A0CF41D4A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94"/>
          <a:stretch/>
        </p:blipFill>
        <p:spPr>
          <a:xfrm>
            <a:off x="2771800" y="4880106"/>
            <a:ext cx="3762375" cy="997166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B320C4D2-8ACB-4A7B-914D-1E1022DC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Ossidoriduzioni</a:t>
            </a:r>
          </a:p>
          <a:p>
            <a:pPr algn="ctr"/>
            <a:r>
              <a:rPr lang="it-IT" altLang="it-IT" sz="1400" dirty="0">
                <a:solidFill>
                  <a:srgbClr val="A50021"/>
                </a:solidFill>
              </a:rPr>
              <a:t>(semplificato)</a:t>
            </a: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ADF8D77D-D3A8-4F96-B4FF-4D82D062C5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r="13354" b="63560"/>
          <a:stretch/>
        </p:blipFill>
        <p:spPr bwMode="auto">
          <a:xfrm>
            <a:off x="975811" y="3851946"/>
            <a:ext cx="2376263" cy="8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Segnaposto contenuto 2">
            <a:extLst>
              <a:ext uri="{FF2B5EF4-FFF2-40B4-BE49-F238E27FC236}">
                <a16:creationId xmlns:a16="http://schemas.microsoft.com/office/drawing/2014/main" id="{D9D38530-0C6C-4D51-B967-B386FCBE29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6453" b="64563"/>
          <a:stretch/>
        </p:blipFill>
        <p:spPr bwMode="auto">
          <a:xfrm>
            <a:off x="5940152" y="3953100"/>
            <a:ext cx="230425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7F4AF92F-4E3C-4E30-9DB1-3FEE29D360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67943" r="35216" b="3761"/>
          <a:stretch/>
        </p:blipFill>
        <p:spPr bwMode="auto">
          <a:xfrm>
            <a:off x="107504" y="5366345"/>
            <a:ext cx="1683270" cy="65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FC3B4937-6230-469D-A7E9-67E41EB8E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61654"/>
            <a:ext cx="8928992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800" b="1" dirty="0">
                <a:solidFill>
                  <a:schemeClr val="tx1"/>
                </a:solidFill>
              </a:rPr>
              <a:t>Ossidoriduzioni</a:t>
            </a:r>
            <a:r>
              <a:rPr lang="it-IT" altLang="it-IT" sz="1800" dirty="0">
                <a:solidFill>
                  <a:schemeClr val="tx1"/>
                </a:solidFill>
              </a:rPr>
              <a:t> sono reazioni che comportano uno </a:t>
            </a:r>
            <a:r>
              <a:rPr lang="it-IT" altLang="it-IT" sz="1800" b="1" dirty="0">
                <a:solidFill>
                  <a:schemeClr val="tx1"/>
                </a:solidFill>
              </a:rPr>
              <a:t>scambio di elettroni </a:t>
            </a:r>
            <a:r>
              <a:rPr lang="it-IT" altLang="it-IT" sz="1800" dirty="0">
                <a:solidFill>
                  <a:schemeClr val="tx1"/>
                </a:solidFill>
              </a:rPr>
              <a:t>dove alcune molecole o atomi </a:t>
            </a:r>
            <a:r>
              <a:rPr lang="it-IT" altLang="it-IT" sz="1800" b="1" dirty="0">
                <a:solidFill>
                  <a:schemeClr val="tx1"/>
                </a:solidFill>
              </a:rPr>
              <a:t>forniscono elettroni </a:t>
            </a:r>
            <a:r>
              <a:rPr lang="it-IT" altLang="it-IT" sz="1800" dirty="0">
                <a:solidFill>
                  <a:schemeClr val="tx1"/>
                </a:solidFill>
              </a:rPr>
              <a:t>(</a:t>
            </a:r>
            <a:r>
              <a:rPr lang="it-IT" altLang="it-IT" sz="1800" b="1" dirty="0">
                <a:solidFill>
                  <a:schemeClr val="tx1"/>
                </a:solidFill>
              </a:rPr>
              <a:t>riducenti</a:t>
            </a:r>
            <a:r>
              <a:rPr lang="it-IT" altLang="it-IT" sz="1800" dirty="0">
                <a:solidFill>
                  <a:schemeClr val="tx1"/>
                </a:solidFill>
              </a:rPr>
              <a:t>) ed altri li </a:t>
            </a:r>
            <a:r>
              <a:rPr lang="it-IT" altLang="it-IT" sz="1800" b="1" dirty="0">
                <a:solidFill>
                  <a:schemeClr val="tx1"/>
                </a:solidFill>
              </a:rPr>
              <a:t>accettano</a:t>
            </a:r>
            <a:r>
              <a:rPr lang="it-IT" altLang="it-IT" sz="1800" dirty="0">
                <a:solidFill>
                  <a:schemeClr val="tx1"/>
                </a:solidFill>
              </a:rPr>
              <a:t> (</a:t>
            </a:r>
            <a:r>
              <a:rPr lang="it-IT" altLang="it-IT" sz="1800" b="1" dirty="0">
                <a:solidFill>
                  <a:schemeClr val="tx1"/>
                </a:solidFill>
              </a:rPr>
              <a:t>ossidanti</a:t>
            </a:r>
            <a:r>
              <a:rPr lang="it-IT" altLang="it-IT" sz="1800" dirty="0">
                <a:solidFill>
                  <a:schemeClr val="tx1"/>
                </a:solidFill>
              </a:rPr>
              <a:t>).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426091A-3087-412D-BF47-A181299DC427}"/>
              </a:ext>
            </a:extLst>
          </p:cNvPr>
          <p:cNvCxnSpPr>
            <a:cxnSpLocks/>
          </p:cNvCxnSpPr>
          <p:nvPr/>
        </p:nvCxnSpPr>
        <p:spPr bwMode="auto">
          <a:xfrm flipH="1">
            <a:off x="2411760" y="3284984"/>
            <a:ext cx="288032" cy="7920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C1B6792-A62C-4947-B0C1-F4A075918DCB}"/>
              </a:ext>
            </a:extLst>
          </p:cNvPr>
          <p:cNvCxnSpPr>
            <a:cxnSpLocks/>
          </p:cNvCxnSpPr>
          <p:nvPr/>
        </p:nvCxnSpPr>
        <p:spPr bwMode="auto">
          <a:xfrm>
            <a:off x="6804248" y="3284984"/>
            <a:ext cx="288032" cy="7920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82F7DA4-2515-4DD9-AC5F-2BEDEDBDE799}"/>
              </a:ext>
            </a:extLst>
          </p:cNvPr>
          <p:cNvCxnSpPr/>
          <p:nvPr/>
        </p:nvCxnSpPr>
        <p:spPr bwMode="auto">
          <a:xfrm>
            <a:off x="2699792" y="4437112"/>
            <a:ext cx="576064" cy="720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658EC4F-63DE-4584-B8C0-C2749DD40BB4}"/>
              </a:ext>
            </a:extLst>
          </p:cNvPr>
          <p:cNvCxnSpPr>
            <a:cxnSpLocks/>
          </p:cNvCxnSpPr>
          <p:nvPr/>
        </p:nvCxnSpPr>
        <p:spPr bwMode="auto">
          <a:xfrm flipH="1">
            <a:off x="6030119" y="4431176"/>
            <a:ext cx="576064" cy="7200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CasellaDiTesto 1">
            <a:extLst>
              <a:ext uri="{FF2B5EF4-FFF2-40B4-BE49-F238E27FC236}">
                <a16:creationId xmlns:a16="http://schemas.microsoft.com/office/drawing/2014/main" id="{F835588B-8B62-4E18-93A9-A666B6965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268760"/>
            <a:ext cx="8928992" cy="923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800" dirty="0">
                <a:solidFill>
                  <a:schemeClr val="tx1"/>
                </a:solidFill>
              </a:rPr>
              <a:t>Molte </a:t>
            </a:r>
            <a:r>
              <a:rPr lang="it-IT" altLang="it-IT" sz="1800" b="1" dirty="0">
                <a:solidFill>
                  <a:schemeClr val="tx1"/>
                </a:solidFill>
              </a:rPr>
              <a:t>trasformazioni energetiche </a:t>
            </a:r>
            <a:r>
              <a:rPr lang="it-IT" altLang="it-IT" sz="1800" dirty="0">
                <a:solidFill>
                  <a:schemeClr val="tx1"/>
                </a:solidFill>
              </a:rPr>
              <a:t>coinvolgono reazioni con </a:t>
            </a:r>
            <a:r>
              <a:rPr lang="it-IT" altLang="it-IT" sz="1800" b="1" dirty="0">
                <a:solidFill>
                  <a:schemeClr val="tx1"/>
                </a:solidFill>
              </a:rPr>
              <a:t>scambio di elettroni </a:t>
            </a:r>
            <a:r>
              <a:rPr lang="it-IT" altLang="it-IT" sz="1800" dirty="0">
                <a:solidFill>
                  <a:schemeClr val="tx1"/>
                </a:solidFill>
              </a:rPr>
              <a:t>in quanto il trasferimento di un elettrone implica anche il </a:t>
            </a:r>
            <a:r>
              <a:rPr lang="it-IT" altLang="it-IT" sz="1800" b="1" dirty="0">
                <a:solidFill>
                  <a:schemeClr val="tx1"/>
                </a:solidFill>
              </a:rPr>
              <a:t>trasferimento dell’energia associata.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5B7A958-9046-4A07-86DC-CF1AC5B5C56C}"/>
              </a:ext>
            </a:extLst>
          </p:cNvPr>
          <p:cNvSpPr txBox="1"/>
          <p:nvPr/>
        </p:nvSpPr>
        <p:spPr>
          <a:xfrm>
            <a:off x="5076056" y="5715123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Reazione di formazione della ruggine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12EDDD3-8577-446B-AACC-C05E3A4C9888}"/>
              </a:ext>
            </a:extLst>
          </p:cNvPr>
          <p:cNvSpPr txBox="1"/>
          <p:nvPr/>
        </p:nvSpPr>
        <p:spPr>
          <a:xfrm>
            <a:off x="614775" y="45981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Fe si ossida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8F31146-E022-4077-9163-270AF8C75FDA}"/>
              </a:ext>
            </a:extLst>
          </p:cNvPr>
          <p:cNvSpPr txBox="1"/>
          <p:nvPr/>
        </p:nvSpPr>
        <p:spPr>
          <a:xfrm>
            <a:off x="7272128" y="459814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O si riduce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44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B320C4D2-8ACB-4A7B-914D-1E1022DC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Ossidoriduzioni</a:t>
            </a:r>
          </a:p>
          <a:p>
            <a:pPr algn="ctr"/>
            <a:r>
              <a:rPr lang="it-IT" altLang="it-IT" sz="1400" dirty="0">
                <a:solidFill>
                  <a:srgbClr val="A50021"/>
                </a:solidFill>
              </a:rPr>
              <a:t>(semplificato)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CABA27-2B2D-46E1-A201-FD723C01FABB}"/>
              </a:ext>
            </a:extLst>
          </p:cNvPr>
          <p:cNvSpPr txBox="1"/>
          <p:nvPr/>
        </p:nvSpPr>
        <p:spPr>
          <a:xfrm>
            <a:off x="2376527" y="1484784"/>
            <a:ext cx="439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Gli elettroni non si allontanano facilmente</a:t>
            </a:r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BCB33B9-D664-43A1-9986-15CD10B942D9}"/>
              </a:ext>
            </a:extLst>
          </p:cNvPr>
          <p:cNvCxnSpPr>
            <a:stCxn id="9" idx="2"/>
          </p:cNvCxnSpPr>
          <p:nvPr/>
        </p:nvCxnSpPr>
        <p:spPr bwMode="auto">
          <a:xfrm>
            <a:off x="4572000" y="1854116"/>
            <a:ext cx="0" cy="7107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22F534D-EDC5-4D81-B7F5-6C76E6D55FE0}"/>
              </a:ext>
            </a:extLst>
          </p:cNvPr>
          <p:cNvSpPr txBox="1"/>
          <p:nvPr/>
        </p:nvSpPr>
        <p:spPr>
          <a:xfrm>
            <a:off x="549122" y="2534444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Nelle cellule viventi l’ossidazione comporta la perdita di un atomo di idrogeno</a:t>
            </a: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(un elettrone più un protone che lo segue)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3074" name="Picture 2" descr="Metabolismo di NAD+ nel Cancro e nelle terapie del Cancro">
            <a:extLst>
              <a:ext uri="{FF2B5EF4-FFF2-40B4-BE49-F238E27FC236}">
                <a16:creationId xmlns:a16="http://schemas.microsoft.com/office/drawing/2014/main" id="{E19654F7-D486-48F2-A842-EB6601E5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370" y="3284984"/>
            <a:ext cx="4069259" cy="26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92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Segnaposto contenuto 2">
            <a:extLst>
              <a:ext uri="{FF2B5EF4-FFF2-40B4-BE49-F238E27FC236}">
                <a16:creationId xmlns:a16="http://schemas.microsoft.com/office/drawing/2014/main" id="{B68E4278-301E-46EA-A621-166A9FFC01AE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/>
          <a:stretch/>
        </p:blipFill>
        <p:spPr>
          <a:xfrm>
            <a:off x="251520" y="980728"/>
            <a:ext cx="3763963" cy="4931228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5736F744-A9B2-403E-A092-462B3D4D5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L’acqua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D6C785-41AE-4213-A46F-E935F92F5430}"/>
              </a:ext>
            </a:extLst>
          </p:cNvPr>
          <p:cNvSpPr txBox="1"/>
          <p:nvPr/>
        </p:nvSpPr>
        <p:spPr>
          <a:xfrm>
            <a:off x="3995937" y="148478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tx1"/>
                </a:solidFill>
              </a:rPr>
              <a:t>L’acqua</a:t>
            </a:r>
            <a:r>
              <a:rPr lang="it-IT" sz="1800" dirty="0">
                <a:solidFill>
                  <a:schemeClr val="tx1"/>
                </a:solidFill>
              </a:rPr>
              <a:t> è considerabile l’elemento della </a:t>
            </a:r>
            <a:r>
              <a:rPr lang="it-IT" sz="1800" b="1" dirty="0">
                <a:solidFill>
                  <a:schemeClr val="tx1"/>
                </a:solidFill>
              </a:rPr>
              <a:t>vita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9CA04FA-C5F8-41D3-B092-982B6B99567D}"/>
              </a:ext>
            </a:extLst>
          </p:cNvPr>
          <p:cNvSpPr txBox="1"/>
          <p:nvPr/>
        </p:nvSpPr>
        <p:spPr>
          <a:xfrm>
            <a:off x="3923928" y="3452807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tx1"/>
                </a:solidFill>
              </a:rPr>
              <a:t>Corpo umano </a:t>
            </a:r>
            <a:r>
              <a:rPr lang="it-IT" sz="1800" dirty="0">
                <a:solidFill>
                  <a:schemeClr val="tx1"/>
                </a:solidFill>
              </a:rPr>
              <a:t>composto per </a:t>
            </a:r>
            <a:r>
              <a:rPr lang="it-IT" sz="1800" b="1" dirty="0">
                <a:solidFill>
                  <a:schemeClr val="tx1"/>
                </a:solidFill>
              </a:rPr>
              <a:t>60-75% </a:t>
            </a:r>
            <a:r>
              <a:rPr lang="it-IT" sz="1800" dirty="0">
                <a:solidFill>
                  <a:schemeClr val="tx1"/>
                </a:solidFill>
              </a:rPr>
              <a:t>in peso da acqua.</a:t>
            </a:r>
          </a:p>
          <a:p>
            <a:pPr algn="ctr"/>
            <a:endParaRPr lang="it-IT" sz="1800" dirty="0">
              <a:solidFill>
                <a:schemeClr val="tx1"/>
              </a:solidFill>
            </a:endParaRP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Nelle </a:t>
            </a:r>
            <a:r>
              <a:rPr lang="it-IT" sz="1800" b="1" dirty="0">
                <a:solidFill>
                  <a:schemeClr val="tx1"/>
                </a:solidFill>
              </a:rPr>
              <a:t>piante</a:t>
            </a:r>
            <a:r>
              <a:rPr lang="it-IT" sz="1800" dirty="0">
                <a:solidFill>
                  <a:schemeClr val="tx1"/>
                </a:solidFill>
              </a:rPr>
              <a:t> raggiunge il </a:t>
            </a:r>
            <a:r>
              <a:rPr lang="it-IT" sz="1800" b="1" dirty="0">
                <a:solidFill>
                  <a:schemeClr val="tx1"/>
                </a:solidFill>
              </a:rPr>
              <a:t>90%</a:t>
            </a:r>
            <a:r>
              <a:rPr lang="it-IT" sz="1800" dirty="0">
                <a:solidFill>
                  <a:schemeClr val="tx1"/>
                </a:solidFill>
              </a:rPr>
              <a:t> in peso.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Segnaposto contenuto 2">
            <a:extLst>
              <a:ext uri="{FF2B5EF4-FFF2-40B4-BE49-F238E27FC236}">
                <a16:creationId xmlns:a16="http://schemas.microsoft.com/office/drawing/2014/main" id="{EF2F6F23-CA03-4C43-AF07-12FEEC3473C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" b="8008"/>
          <a:stretch/>
        </p:blipFill>
        <p:spPr>
          <a:xfrm>
            <a:off x="107504" y="1268760"/>
            <a:ext cx="5360987" cy="4736961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7CD83A1F-F6F6-4B75-B1A0-D63BDEEF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L’acqua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BE0FFA-E4EE-4823-B2BE-55B703358137}"/>
              </a:ext>
            </a:extLst>
          </p:cNvPr>
          <p:cNvSpPr txBox="1"/>
          <p:nvPr/>
        </p:nvSpPr>
        <p:spPr>
          <a:xfrm>
            <a:off x="4788024" y="148478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L’acqua è polare: tutte le sue proprietà  sono legate a questo fattore: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Tendenza alla </a:t>
            </a:r>
            <a:r>
              <a:rPr lang="it-IT" sz="1800" b="1" dirty="0">
                <a:solidFill>
                  <a:schemeClr val="tx1"/>
                </a:solidFill>
              </a:rPr>
              <a:t>coesione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Azione capillare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Tensione superficiale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7CD83A1F-F6F6-4B75-B1A0-D63BDEEF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L’acqua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BE0FFA-E4EE-4823-B2BE-55B703358137}"/>
              </a:ext>
            </a:extLst>
          </p:cNvPr>
          <p:cNvSpPr txBox="1"/>
          <p:nvPr/>
        </p:nvSpPr>
        <p:spPr>
          <a:xfrm>
            <a:off x="4788024" y="148478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L’acqua è polare: tutte le sue proprietà  sono legate a questo fattore: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Tendenza alla </a:t>
            </a:r>
            <a:r>
              <a:rPr lang="it-IT" sz="1800" b="1" dirty="0">
                <a:solidFill>
                  <a:schemeClr val="tx1"/>
                </a:solidFill>
              </a:rPr>
              <a:t>coesione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Azione capillare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Tensione superficiale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63A992F-BF54-4567-B909-7E109B04D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6" y="1052736"/>
            <a:ext cx="4013784" cy="4190316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9" name="Segnaposto contenuto 2">
            <a:extLst>
              <a:ext uri="{FF2B5EF4-FFF2-40B4-BE49-F238E27FC236}">
                <a16:creationId xmlns:a16="http://schemas.microsoft.com/office/drawing/2014/main" id="{DBA1ED15-DD24-4F9F-BBDC-2D7351C3787A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80266" r="65077" b="7719"/>
          <a:stretch/>
        </p:blipFill>
        <p:spPr>
          <a:xfrm>
            <a:off x="107504" y="5373216"/>
            <a:ext cx="1421497" cy="648072"/>
          </a:xfrm>
        </p:spPr>
      </p:pic>
    </p:spTree>
    <p:extLst>
      <p:ext uri="{BB962C8B-B14F-4D97-AF65-F5344CB8AC3E}">
        <p14:creationId xmlns:p14="http://schemas.microsoft.com/office/powerpoint/2010/main" val="4064088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7CD83A1F-F6F6-4B75-B1A0-D63BDEEF5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L’acqua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1BE0FFA-E4EE-4823-B2BE-55B703358137}"/>
              </a:ext>
            </a:extLst>
          </p:cNvPr>
          <p:cNvSpPr txBox="1"/>
          <p:nvPr/>
        </p:nvSpPr>
        <p:spPr>
          <a:xfrm>
            <a:off x="4788024" y="148478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L’acqua è polare: tutte le sue proprietà  sono legate a questo fattore: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Tendenza alla </a:t>
            </a:r>
            <a:r>
              <a:rPr lang="it-IT" sz="1800" b="1" dirty="0">
                <a:solidFill>
                  <a:schemeClr val="tx1"/>
                </a:solidFill>
              </a:rPr>
              <a:t>coesione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Azione capillare</a:t>
            </a:r>
            <a:r>
              <a:rPr lang="it-IT" sz="1800" dirty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800" b="1" dirty="0">
                <a:solidFill>
                  <a:schemeClr val="tx1"/>
                </a:solidFill>
              </a:rPr>
              <a:t>Tensione superficiale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5F2DAAAA-F1D2-4EA5-B407-7E1D96E4407F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11288" r="8737"/>
          <a:stretch/>
        </p:blipFill>
        <p:spPr>
          <a:xfrm>
            <a:off x="795574" y="1196752"/>
            <a:ext cx="3776426" cy="4785394"/>
          </a:xfrm>
        </p:spPr>
      </p:pic>
    </p:spTree>
    <p:extLst>
      <p:ext uri="{BB962C8B-B14F-4D97-AF65-F5344CB8AC3E}">
        <p14:creationId xmlns:p14="http://schemas.microsoft.com/office/powerpoint/2010/main" val="1386690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Segnaposto contenuto 2">
            <a:extLst>
              <a:ext uri="{FF2B5EF4-FFF2-40B4-BE49-F238E27FC236}">
                <a16:creationId xmlns:a16="http://schemas.microsoft.com/office/drawing/2014/main" id="{32BF8271-70E9-4C9D-8D68-41FAFE21173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4005" r="5426" b="16372"/>
          <a:stretch/>
        </p:blipFill>
        <p:spPr>
          <a:xfrm>
            <a:off x="1331640" y="620688"/>
            <a:ext cx="5580620" cy="5456949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4D441CA9-E5C2-4977-BF6B-DEBC6114F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L’acqua</a:t>
            </a: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A9925C91-2750-4E01-B988-90B140B968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91442" r="78418" b="1219"/>
          <a:stretch/>
        </p:blipFill>
        <p:spPr bwMode="auto">
          <a:xfrm>
            <a:off x="323528" y="5901606"/>
            <a:ext cx="792089" cy="3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3DC509F-61B7-4363-8BC2-46F25F122258}"/>
              </a:ext>
            </a:extLst>
          </p:cNvPr>
          <p:cNvSpPr txBox="1"/>
          <p:nvPr/>
        </p:nvSpPr>
        <p:spPr>
          <a:xfrm>
            <a:off x="7332477" y="2661206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Liquido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9160419-8482-42B7-A9CD-8A864A229E3C}"/>
              </a:ext>
            </a:extLst>
          </p:cNvPr>
          <p:cNvSpPr txBox="1"/>
          <p:nvPr/>
        </p:nvSpPr>
        <p:spPr>
          <a:xfrm>
            <a:off x="7437183" y="4142656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Solido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E91B3D3-E0CD-4F08-8F32-FEF7B9729F60}"/>
              </a:ext>
            </a:extLst>
          </p:cNvPr>
          <p:cNvSpPr txBox="1"/>
          <p:nvPr/>
        </p:nvSpPr>
        <p:spPr>
          <a:xfrm>
            <a:off x="7236296" y="1179756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Gassoso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4D441CA9-E5C2-4977-BF6B-DEBC6114F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L’acqua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FE43F8-F8BB-4697-9812-3337850252E8}"/>
              </a:ext>
            </a:extLst>
          </p:cNvPr>
          <p:cNvSpPr txBox="1"/>
          <p:nvPr/>
        </p:nvSpPr>
        <p:spPr>
          <a:xfrm>
            <a:off x="296404" y="134076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Le </a:t>
            </a:r>
            <a:r>
              <a:rPr lang="it-IT" sz="1800" b="1" dirty="0">
                <a:solidFill>
                  <a:schemeClr val="tx1"/>
                </a:solidFill>
              </a:rPr>
              <a:t>sostanze</a:t>
            </a:r>
            <a:r>
              <a:rPr lang="it-IT" sz="1800" dirty="0">
                <a:solidFill>
                  <a:schemeClr val="tx1"/>
                </a:solidFill>
              </a:rPr>
              <a:t> possono essere raggruppate in </a:t>
            </a:r>
            <a:r>
              <a:rPr lang="it-IT" sz="1800" b="1" dirty="0">
                <a:solidFill>
                  <a:schemeClr val="tx1"/>
                </a:solidFill>
              </a:rPr>
              <a:t>idrofile</a:t>
            </a:r>
            <a:r>
              <a:rPr lang="it-IT" sz="1800" dirty="0">
                <a:solidFill>
                  <a:schemeClr val="tx1"/>
                </a:solidFill>
              </a:rPr>
              <a:t> (interagiscono facilmente con l’acqua) e </a:t>
            </a:r>
            <a:r>
              <a:rPr lang="it-IT" sz="1800" b="1" dirty="0">
                <a:solidFill>
                  <a:schemeClr val="tx1"/>
                </a:solidFill>
              </a:rPr>
              <a:t>idrofobe</a:t>
            </a:r>
            <a:r>
              <a:rPr lang="it-IT" sz="1800" dirty="0">
                <a:solidFill>
                  <a:schemeClr val="tx1"/>
                </a:solidFill>
              </a:rPr>
              <a:t> (che non si sciolgono in acqua).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81C40B-6FF9-438D-A7C0-EE34188FD1EF}"/>
              </a:ext>
            </a:extLst>
          </p:cNvPr>
          <p:cNvSpPr txBox="1"/>
          <p:nvPr/>
        </p:nvSpPr>
        <p:spPr>
          <a:xfrm>
            <a:off x="296404" y="263691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Le </a:t>
            </a:r>
            <a:r>
              <a:rPr lang="it-IT" sz="1800" b="1" dirty="0">
                <a:solidFill>
                  <a:schemeClr val="tx1"/>
                </a:solidFill>
              </a:rPr>
              <a:t>sostanze apolari </a:t>
            </a:r>
            <a:r>
              <a:rPr lang="it-IT" sz="1800" dirty="0">
                <a:solidFill>
                  <a:schemeClr val="tx1"/>
                </a:solidFill>
              </a:rPr>
              <a:t>interagiscono tra loro mediante </a:t>
            </a:r>
            <a:r>
              <a:rPr lang="it-IT" sz="1800" b="1" dirty="0">
                <a:solidFill>
                  <a:schemeClr val="tx1"/>
                </a:solidFill>
              </a:rPr>
              <a:t>interazioni di van </a:t>
            </a:r>
            <a:r>
              <a:rPr lang="it-IT" sz="1800" b="1" dirty="0" err="1">
                <a:solidFill>
                  <a:schemeClr val="tx1"/>
                </a:solidFill>
              </a:rPr>
              <a:t>der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b="1" dirty="0" err="1">
                <a:solidFill>
                  <a:schemeClr val="tx1"/>
                </a:solidFill>
              </a:rPr>
              <a:t>Waals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e tendono a </a:t>
            </a:r>
            <a:r>
              <a:rPr lang="it-IT" sz="1800" b="1" dirty="0">
                <a:solidFill>
                  <a:schemeClr val="tx1"/>
                </a:solidFill>
              </a:rPr>
              <a:t>raggrupparsi</a:t>
            </a:r>
            <a:r>
              <a:rPr lang="it-IT" sz="1800" dirty="0">
                <a:solidFill>
                  <a:schemeClr val="tx1"/>
                </a:solidFill>
              </a:rPr>
              <a:t> (pensate acqua ed olio). </a:t>
            </a:r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4667F97-D137-4992-BD1E-ED285C664B79}"/>
              </a:ext>
            </a:extLst>
          </p:cNvPr>
          <p:cNvCxnSpPr>
            <a:cxnSpLocks/>
          </p:cNvCxnSpPr>
          <p:nvPr/>
        </p:nvCxnSpPr>
        <p:spPr bwMode="auto">
          <a:xfrm>
            <a:off x="4616884" y="3283243"/>
            <a:ext cx="0" cy="6498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959DDB8-7DC6-4FC0-8075-8A0445C7CD1D}"/>
              </a:ext>
            </a:extLst>
          </p:cNvPr>
          <p:cNvSpPr txBox="1"/>
          <p:nvPr/>
        </p:nvSpPr>
        <p:spPr>
          <a:xfrm>
            <a:off x="296404" y="3933056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Le </a:t>
            </a:r>
            <a:r>
              <a:rPr lang="it-IT" sz="1800" b="1" dirty="0">
                <a:solidFill>
                  <a:schemeClr val="tx1"/>
                </a:solidFill>
              </a:rPr>
              <a:t>sostanze apolari </a:t>
            </a:r>
            <a:r>
              <a:rPr lang="it-IT" sz="1800" dirty="0">
                <a:solidFill>
                  <a:schemeClr val="tx1"/>
                </a:solidFill>
              </a:rPr>
              <a:t>interagiscono tra loro mediante </a:t>
            </a:r>
            <a:r>
              <a:rPr lang="it-IT" sz="1800" b="1" dirty="0">
                <a:solidFill>
                  <a:schemeClr val="tx1"/>
                </a:solidFill>
              </a:rPr>
              <a:t>interazioni di van </a:t>
            </a:r>
            <a:r>
              <a:rPr lang="it-IT" sz="1800" b="1" dirty="0" err="1">
                <a:solidFill>
                  <a:schemeClr val="tx1"/>
                </a:solidFill>
              </a:rPr>
              <a:t>der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b="1" dirty="0" err="1">
                <a:solidFill>
                  <a:schemeClr val="tx1"/>
                </a:solidFill>
              </a:rPr>
              <a:t>Waals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e tendono a </a:t>
            </a:r>
            <a:r>
              <a:rPr lang="it-IT" sz="1800" b="1" dirty="0">
                <a:solidFill>
                  <a:schemeClr val="tx1"/>
                </a:solidFill>
              </a:rPr>
              <a:t>raggrupparsi</a:t>
            </a:r>
            <a:r>
              <a:rPr lang="it-IT" sz="1800" dirty="0">
                <a:solidFill>
                  <a:schemeClr val="tx1"/>
                </a:solidFill>
              </a:rPr>
              <a:t> (pensate acqua ed olio). Moltissime molecole di interesse biologico/farmacologico sono apolari </a:t>
            </a:r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6F67DD4-8860-41A5-A2A9-563FB0CA150B}"/>
              </a:ext>
            </a:extLst>
          </p:cNvPr>
          <p:cNvCxnSpPr>
            <a:cxnSpLocks/>
          </p:cNvCxnSpPr>
          <p:nvPr/>
        </p:nvCxnSpPr>
        <p:spPr bwMode="auto">
          <a:xfrm>
            <a:off x="4638677" y="2060848"/>
            <a:ext cx="0" cy="6498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0694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1">
            <a:extLst>
              <a:ext uri="{FF2B5EF4-FFF2-40B4-BE49-F238E27FC236}">
                <a16:creationId xmlns:a16="http://schemas.microsoft.com/office/drawing/2014/main" id="{ABC522EA-F421-49B0-B7EB-6069F9249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333375"/>
            <a:ext cx="5678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A50021"/>
                </a:solidFill>
              </a:rPr>
              <a:t>Primi Passi: Conoscere il corso di studio</a:t>
            </a:r>
          </a:p>
        </p:txBody>
      </p:sp>
      <p:sp>
        <p:nvSpPr>
          <p:cNvPr id="12291" name="CasellaDiTesto 8">
            <a:extLst>
              <a:ext uri="{FF2B5EF4-FFF2-40B4-BE49-F238E27FC236}">
                <a16:creationId xmlns:a16="http://schemas.microsoft.com/office/drawing/2014/main" id="{E5D74803-20C3-48B8-B66F-77475B07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413"/>
            <a:ext cx="9144000" cy="350865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dirty="0">
                <a:solidFill>
                  <a:schemeClr val="tx1"/>
                </a:solidFill>
              </a:rPr>
              <a:t>Biologia Animale e Vegetale</a:t>
            </a:r>
          </a:p>
          <a:p>
            <a:pPr>
              <a:defRPr/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it-IT" altLang="it-IT" sz="1800" dirty="0">
                <a:solidFill>
                  <a:schemeClr val="tx1"/>
                </a:solidFill>
              </a:rPr>
              <a:t>Obiettivi formativi:</a:t>
            </a:r>
          </a:p>
          <a:p>
            <a:pPr marL="285750" indent="-285750">
              <a:buFontTx/>
              <a:buChar char="-"/>
              <a:defRPr/>
            </a:pPr>
            <a:endParaRPr lang="it-IT" altLang="it-IT" sz="1800" dirty="0">
              <a:solidFill>
                <a:schemeClr val="tx1"/>
              </a:solidFill>
            </a:endParaRPr>
          </a:p>
          <a:p>
            <a:pPr lvl="1" indent="0">
              <a:defRPr/>
            </a:pPr>
            <a:r>
              <a:rPr lang="it-IT" altLang="it-IT" sz="1800" dirty="0">
                <a:solidFill>
                  <a:schemeClr val="tx1"/>
                </a:solidFill>
              </a:rPr>
              <a:t>Acquisire conoscenze generali della </a:t>
            </a:r>
            <a:r>
              <a:rPr lang="it-IT" altLang="it-IT" sz="1800" b="1" dirty="0">
                <a:solidFill>
                  <a:schemeClr val="tx1"/>
                </a:solidFill>
              </a:rPr>
              <a:t>chimica della vita</a:t>
            </a:r>
          </a:p>
          <a:p>
            <a:pPr lvl="1" indent="0">
              <a:defRPr/>
            </a:pPr>
            <a:endParaRPr lang="it-IT" altLang="it-IT" sz="1800" dirty="0">
              <a:solidFill>
                <a:schemeClr val="tx1"/>
              </a:solidFill>
            </a:endParaRPr>
          </a:p>
          <a:p>
            <a:pPr lvl="1" indent="0">
              <a:defRPr/>
            </a:pPr>
            <a:r>
              <a:rPr lang="it-IT" altLang="it-IT" sz="1800" dirty="0">
                <a:solidFill>
                  <a:schemeClr val="tx1"/>
                </a:solidFill>
              </a:rPr>
              <a:t>Acquisire conoscenze generali della </a:t>
            </a:r>
            <a:r>
              <a:rPr lang="it-IT" altLang="it-IT" sz="1800" b="1" dirty="0">
                <a:solidFill>
                  <a:schemeClr val="tx1"/>
                </a:solidFill>
              </a:rPr>
              <a:t>biologia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b="1" dirty="0">
                <a:solidFill>
                  <a:schemeClr val="tx1"/>
                </a:solidFill>
              </a:rPr>
              <a:t>cellulare</a:t>
            </a:r>
          </a:p>
          <a:p>
            <a:pPr lvl="1" indent="0">
              <a:defRPr/>
            </a:pPr>
            <a:endParaRPr lang="it-IT" altLang="it-IT" sz="1800" b="1" dirty="0">
              <a:solidFill>
                <a:schemeClr val="tx1"/>
              </a:solidFill>
            </a:endParaRPr>
          </a:p>
          <a:p>
            <a:pPr lvl="1" indent="0">
              <a:defRPr/>
            </a:pPr>
            <a:r>
              <a:rPr lang="it-IT" altLang="it-IT" sz="1800" dirty="0">
                <a:solidFill>
                  <a:schemeClr val="tx1"/>
                </a:solidFill>
              </a:rPr>
              <a:t>Acquisire conoscenze generali della </a:t>
            </a:r>
            <a:r>
              <a:rPr lang="it-IT" altLang="it-IT" sz="1800" b="1" dirty="0">
                <a:solidFill>
                  <a:schemeClr val="tx1"/>
                </a:solidFill>
              </a:rPr>
              <a:t>biologia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b="1" dirty="0">
                <a:solidFill>
                  <a:schemeClr val="tx1"/>
                </a:solidFill>
              </a:rPr>
              <a:t>vegetale</a:t>
            </a:r>
          </a:p>
          <a:p>
            <a:pPr lvl="1" indent="0">
              <a:defRPr/>
            </a:pPr>
            <a:endParaRPr lang="it-IT" altLang="it-IT" sz="1800" dirty="0">
              <a:solidFill>
                <a:schemeClr val="tx1"/>
              </a:solidFill>
            </a:endParaRPr>
          </a:p>
          <a:p>
            <a:pPr lvl="1" indent="0">
              <a:defRPr/>
            </a:pPr>
            <a:r>
              <a:rPr lang="it-IT" altLang="it-IT" sz="1800" dirty="0">
                <a:solidFill>
                  <a:schemeClr val="tx1"/>
                </a:solidFill>
              </a:rPr>
              <a:t>Acquisire conoscenze generali della </a:t>
            </a:r>
            <a:r>
              <a:rPr lang="it-IT" altLang="it-IT" sz="1800" b="1" dirty="0">
                <a:solidFill>
                  <a:schemeClr val="tx1"/>
                </a:solidFill>
              </a:rPr>
              <a:t>biologia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b="1" dirty="0">
                <a:solidFill>
                  <a:schemeClr val="tx1"/>
                </a:solidFill>
              </a:rPr>
              <a:t>animale</a:t>
            </a:r>
          </a:p>
          <a:p>
            <a:pPr lvl="1" indent="0">
              <a:defRPr/>
            </a:pPr>
            <a:endParaRPr lang="it-IT" altLang="it-IT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B320C4D2-8ACB-4A7B-914D-1E1022DC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L’acqua</a:t>
            </a:r>
          </a:p>
        </p:txBody>
      </p:sp>
      <p:pic>
        <p:nvPicPr>
          <p:cNvPr id="5" name="Segnaposto contenuto 2">
            <a:extLst>
              <a:ext uri="{FF2B5EF4-FFF2-40B4-BE49-F238E27FC236}">
                <a16:creationId xmlns:a16="http://schemas.microsoft.com/office/drawing/2014/main" id="{70E9F358-729F-4598-BEEC-1733B7D20302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t="70511" r="33375" b="2681"/>
          <a:stretch/>
        </p:blipFill>
        <p:spPr>
          <a:xfrm>
            <a:off x="107504" y="5301208"/>
            <a:ext cx="1584176" cy="720080"/>
          </a:xfr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806CCBEF-D54D-422C-BD79-6387CE36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36712"/>
            <a:ext cx="8928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800" dirty="0">
                <a:solidFill>
                  <a:schemeClr val="tx1"/>
                </a:solidFill>
              </a:rPr>
              <a:t>Dissociazione dell’acqua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DC9714-2778-47A2-A528-AD8A98B309F5}"/>
              </a:ext>
            </a:extLst>
          </p:cNvPr>
          <p:cNvSpPr txBox="1"/>
          <p:nvPr/>
        </p:nvSpPr>
        <p:spPr>
          <a:xfrm>
            <a:off x="107504" y="1571400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Atomi di idrogeno legati ad atomi elettronegativi (O, N) sono in grado di staccarsi sotto forma di ioni H</a:t>
            </a:r>
            <a:r>
              <a:rPr lang="it-IT" sz="1800" baseline="30000" dirty="0">
                <a:solidFill>
                  <a:schemeClr val="tx1"/>
                </a:solidFill>
              </a:rPr>
              <a:t>+</a:t>
            </a:r>
            <a:r>
              <a:rPr lang="it-IT" sz="1800" dirty="0">
                <a:solidFill>
                  <a:schemeClr val="tx1"/>
                </a:solidFill>
              </a:rPr>
              <a:t> quando la carica negativa netta è stabilizzata.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>
                <a:solidFill>
                  <a:schemeClr val="tx1"/>
                </a:solidFill>
              </a:rPr>
              <a:t>Nel caso </a:t>
            </a:r>
            <a:r>
              <a:rPr lang="it-IT" sz="1800" b="1" dirty="0">
                <a:solidFill>
                  <a:schemeClr val="tx1"/>
                </a:solidFill>
              </a:rPr>
              <a:t>dell’acqua</a:t>
            </a:r>
            <a:r>
              <a:rPr lang="it-IT" sz="1800" dirty="0">
                <a:solidFill>
                  <a:schemeClr val="tx1"/>
                </a:solidFill>
              </a:rPr>
              <a:t> (</a:t>
            </a:r>
            <a:r>
              <a:rPr lang="it-IT" sz="1800" b="1" dirty="0">
                <a:solidFill>
                  <a:schemeClr val="tx1"/>
                </a:solidFill>
              </a:rPr>
              <a:t>liquida</a:t>
            </a:r>
            <a:r>
              <a:rPr lang="it-IT" sz="1800" dirty="0">
                <a:solidFill>
                  <a:schemeClr val="tx1"/>
                </a:solidFill>
              </a:rPr>
              <a:t>) esiste un </a:t>
            </a:r>
            <a:r>
              <a:rPr lang="it-IT" sz="1800" b="1" dirty="0">
                <a:solidFill>
                  <a:schemeClr val="tx1"/>
                </a:solidFill>
              </a:rPr>
              <a:t>equilibrio</a:t>
            </a:r>
            <a:r>
              <a:rPr lang="it-IT" sz="1800" dirty="0">
                <a:solidFill>
                  <a:schemeClr val="tx1"/>
                </a:solidFill>
              </a:rPr>
              <a:t> tra la </a:t>
            </a:r>
            <a:r>
              <a:rPr lang="it-IT" sz="1800" b="1" dirty="0">
                <a:solidFill>
                  <a:schemeClr val="tx1"/>
                </a:solidFill>
              </a:rPr>
              <a:t>forma associata (neutra) </a:t>
            </a:r>
            <a:r>
              <a:rPr lang="it-IT" sz="1800" dirty="0">
                <a:solidFill>
                  <a:schemeClr val="tx1"/>
                </a:solidFill>
              </a:rPr>
              <a:t>e quella </a:t>
            </a:r>
            <a:r>
              <a:rPr lang="it-IT" sz="1800" b="1" dirty="0">
                <a:solidFill>
                  <a:schemeClr val="tx1"/>
                </a:solidFill>
              </a:rPr>
              <a:t>dissociata, H</a:t>
            </a:r>
            <a:r>
              <a:rPr lang="it-IT" sz="1800" b="1" baseline="30000" dirty="0">
                <a:solidFill>
                  <a:schemeClr val="tx1"/>
                </a:solidFill>
              </a:rPr>
              <a:t>+</a:t>
            </a:r>
            <a:r>
              <a:rPr lang="it-IT" sz="1800" b="1" dirty="0">
                <a:solidFill>
                  <a:schemeClr val="tx1"/>
                </a:solidFill>
              </a:rPr>
              <a:t> e OH</a:t>
            </a:r>
            <a:r>
              <a:rPr lang="it-IT" sz="1800" b="1" baseline="30000" dirty="0">
                <a:solidFill>
                  <a:schemeClr val="tx1"/>
                </a:solidFill>
              </a:rPr>
              <a:t>-</a:t>
            </a:r>
            <a:r>
              <a:rPr lang="it-IT" sz="1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Segnaposto contenuto 2">
            <a:extLst>
              <a:ext uri="{FF2B5EF4-FFF2-40B4-BE49-F238E27FC236}">
                <a16:creationId xmlns:a16="http://schemas.microsoft.com/office/drawing/2014/main" id="{5BEDDB72-59DF-44B9-B3B9-F66CCC850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t="11457" r="19315" b="72173"/>
          <a:stretch/>
        </p:blipFill>
        <p:spPr bwMode="auto">
          <a:xfrm>
            <a:off x="2843808" y="3140968"/>
            <a:ext cx="33843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Segnaposto contenuto 2">
            <a:extLst>
              <a:ext uri="{FF2B5EF4-FFF2-40B4-BE49-F238E27FC236}">
                <a16:creationId xmlns:a16="http://schemas.microsoft.com/office/drawing/2014/main" id="{A8814C64-189F-4E83-95EA-7883CB8AB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11818" r="22063" b="66881"/>
          <a:stretch/>
        </p:blipFill>
        <p:spPr bwMode="auto">
          <a:xfrm>
            <a:off x="3059832" y="4293096"/>
            <a:ext cx="299455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B320C4D2-8ACB-4A7B-914D-1E1022DC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L’acqua</a:t>
            </a: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806CCBEF-D54D-422C-BD79-6387CE36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36712"/>
            <a:ext cx="8928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800" dirty="0">
                <a:solidFill>
                  <a:schemeClr val="tx1"/>
                </a:solidFill>
              </a:rPr>
              <a:t>Acidi e basi</a:t>
            </a:r>
          </a:p>
        </p:txBody>
      </p:sp>
      <p:pic>
        <p:nvPicPr>
          <p:cNvPr id="8" name="Segnaposto contenuto 2">
            <a:extLst>
              <a:ext uri="{FF2B5EF4-FFF2-40B4-BE49-F238E27FC236}">
                <a16:creationId xmlns:a16="http://schemas.microsoft.com/office/drawing/2014/main" id="{62751174-9AF1-4A32-93DC-C67AF26703B4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71894"/>
          <a:stretch/>
        </p:blipFill>
        <p:spPr>
          <a:xfrm>
            <a:off x="5019675" y="3713609"/>
            <a:ext cx="4124325" cy="654944"/>
          </a:xfrm>
        </p:spPr>
      </p:pic>
      <p:pic>
        <p:nvPicPr>
          <p:cNvPr id="9" name="Segnaposto contenuto 2">
            <a:extLst>
              <a:ext uri="{FF2B5EF4-FFF2-40B4-BE49-F238E27FC236}">
                <a16:creationId xmlns:a16="http://schemas.microsoft.com/office/drawing/2014/main" id="{5F4D1808-596D-46AB-9C27-5F7EBFECE4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03"/>
          <a:stretch/>
        </p:blipFill>
        <p:spPr bwMode="auto">
          <a:xfrm>
            <a:off x="179512" y="3710161"/>
            <a:ext cx="3067050" cy="65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Segnaposto contenuto 2">
            <a:extLst>
              <a:ext uri="{FF2B5EF4-FFF2-40B4-BE49-F238E27FC236}">
                <a16:creationId xmlns:a16="http://schemas.microsoft.com/office/drawing/2014/main" id="{25552F97-AC48-4D09-AEE8-CD76BC7AA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9732" r="3944" b="69743"/>
          <a:stretch/>
        </p:blipFill>
        <p:spPr bwMode="auto">
          <a:xfrm>
            <a:off x="2411760" y="2780928"/>
            <a:ext cx="43204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Segnaposto contenuto 2">
            <a:extLst>
              <a:ext uri="{FF2B5EF4-FFF2-40B4-BE49-F238E27FC236}">
                <a16:creationId xmlns:a16="http://schemas.microsoft.com/office/drawing/2014/main" id="{672D4AAA-902E-41C1-A51A-7BE24CEE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67943" r="35216" b="3761"/>
          <a:stretch/>
        </p:blipFill>
        <p:spPr bwMode="auto">
          <a:xfrm>
            <a:off x="107504" y="5366345"/>
            <a:ext cx="1683270" cy="65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0B3C1D-8DAF-4C82-9879-A2830FCEFAB8}"/>
              </a:ext>
            </a:extLst>
          </p:cNvPr>
          <p:cNvSpPr txBox="1"/>
          <p:nvPr/>
        </p:nvSpPr>
        <p:spPr>
          <a:xfrm>
            <a:off x="179512" y="1700808"/>
            <a:ext cx="8856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Esistono varie definizioni di acidi e basi. Secondo quella di </a:t>
            </a:r>
            <a:r>
              <a:rPr lang="it-IT" sz="16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Brønsted</a:t>
            </a:r>
            <a:r>
              <a:rPr lang="it-IT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-Lowry </a:t>
            </a:r>
            <a:r>
              <a:rPr lang="it-IT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 definisce </a:t>
            </a:r>
            <a:r>
              <a:rPr lang="it-IT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acido</a:t>
            </a:r>
            <a:r>
              <a:rPr lang="it-IT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una molecola capace di </a:t>
            </a:r>
            <a:r>
              <a:rPr lang="it-IT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produrre ioni H</a:t>
            </a:r>
            <a:r>
              <a:rPr lang="it-IT" sz="16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+</a:t>
            </a:r>
            <a:r>
              <a:rPr lang="it-IT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mentre di definisce </a:t>
            </a:r>
            <a:r>
              <a:rPr lang="it-IT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</a:t>
            </a:r>
            <a:r>
              <a:rPr lang="it-IT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una che sia in grado di </a:t>
            </a:r>
            <a:r>
              <a:rPr lang="it-IT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accettarli</a:t>
            </a:r>
            <a:r>
              <a:rPr lang="it-IT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it-IT" sz="16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it-IT" sz="16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D062C16-1EEF-4088-BD54-3DF942A275B4}"/>
              </a:ext>
            </a:extLst>
          </p:cNvPr>
          <p:cNvSpPr txBox="1"/>
          <p:nvPr/>
        </p:nvSpPr>
        <p:spPr>
          <a:xfrm>
            <a:off x="1883315" y="4695527"/>
            <a:ext cx="7148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Acidi / basi forti sono completamente dissociati in soluzione,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Acidi / basi deboli sono in equilibrio tra forma associata e dissociata </a:t>
            </a:r>
          </a:p>
        </p:txBody>
      </p:sp>
    </p:spTree>
    <p:extLst>
      <p:ext uri="{BB962C8B-B14F-4D97-AF65-F5344CB8AC3E}">
        <p14:creationId xmlns:p14="http://schemas.microsoft.com/office/powerpoint/2010/main" val="1410391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B320C4D2-8ACB-4A7B-914D-1E1022DC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L’acqua</a:t>
            </a:r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806CCBEF-D54D-422C-BD79-6387CE368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36712"/>
            <a:ext cx="8928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800" dirty="0">
                <a:solidFill>
                  <a:schemeClr val="tx1"/>
                </a:solidFill>
              </a:rPr>
              <a:t>pH</a:t>
            </a:r>
          </a:p>
        </p:txBody>
      </p:sp>
      <p:pic>
        <p:nvPicPr>
          <p:cNvPr id="11" name="Segnaposto contenuto 2">
            <a:extLst>
              <a:ext uri="{FF2B5EF4-FFF2-40B4-BE49-F238E27FC236}">
                <a16:creationId xmlns:a16="http://schemas.microsoft.com/office/drawing/2014/main" id="{D0091B89-23FB-4626-A072-A8F5C287D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56" r="57399" b="1335"/>
          <a:stretch/>
        </p:blipFill>
        <p:spPr bwMode="auto">
          <a:xfrm>
            <a:off x="0" y="5805264"/>
            <a:ext cx="101106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Segnaposto contenuto 2">
            <a:extLst>
              <a:ext uri="{FF2B5EF4-FFF2-40B4-BE49-F238E27FC236}">
                <a16:creationId xmlns:a16="http://schemas.microsoft.com/office/drawing/2014/main" id="{D03E3F08-7CD6-4DA6-BD2B-3E5FD5E85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8" b="10683"/>
          <a:stretch/>
        </p:blipFill>
        <p:spPr bwMode="auto">
          <a:xfrm>
            <a:off x="2973508" y="4221088"/>
            <a:ext cx="5933287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Segnaposto contenuto 2">
            <a:extLst>
              <a:ext uri="{FF2B5EF4-FFF2-40B4-BE49-F238E27FC236}">
                <a16:creationId xmlns:a16="http://schemas.microsoft.com/office/drawing/2014/main" id="{75E2643C-0906-419B-AD1F-3735F5945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t="5837" b="20946"/>
          <a:stretch/>
        </p:blipFill>
        <p:spPr bwMode="auto">
          <a:xfrm>
            <a:off x="179512" y="692696"/>
            <a:ext cx="2606603" cy="512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CasellaDiTesto 1">
            <a:extLst>
              <a:ext uri="{FF2B5EF4-FFF2-40B4-BE49-F238E27FC236}">
                <a16:creationId xmlns:a16="http://schemas.microsoft.com/office/drawing/2014/main" id="{A245D694-6029-424B-93D3-1E546A413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36747"/>
            <a:ext cx="6476460" cy="17543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800" dirty="0">
                <a:solidFill>
                  <a:schemeClr val="tx1"/>
                </a:solidFill>
              </a:rPr>
              <a:t>pH = cologaritmo della concentrazione di ioni H</a:t>
            </a:r>
            <a:r>
              <a:rPr lang="it-IT" altLang="it-IT" sz="1800" baseline="30000" dirty="0">
                <a:solidFill>
                  <a:schemeClr val="tx1"/>
                </a:solidFill>
              </a:rPr>
              <a:t>+</a:t>
            </a:r>
            <a:r>
              <a:rPr lang="it-IT" altLang="it-IT" sz="1800" dirty="0">
                <a:solidFill>
                  <a:schemeClr val="tx1"/>
                </a:solidFill>
              </a:rPr>
              <a:t> in soluzione.</a:t>
            </a:r>
          </a:p>
          <a:p>
            <a:pPr algn="ctr"/>
            <a:endParaRPr lang="it-IT" altLang="it-IT" sz="1800" dirty="0">
              <a:solidFill>
                <a:schemeClr val="tx1"/>
              </a:solidFill>
            </a:endParaRPr>
          </a:p>
          <a:p>
            <a:pPr algn="ctr"/>
            <a:endParaRPr lang="it-IT" altLang="it-IT" sz="1800" dirty="0">
              <a:solidFill>
                <a:schemeClr val="tx1"/>
              </a:solidFill>
            </a:endParaRPr>
          </a:p>
          <a:p>
            <a:pPr algn="ctr"/>
            <a:endParaRPr lang="it-IT" altLang="it-IT" sz="1800" dirty="0">
              <a:solidFill>
                <a:schemeClr val="tx1"/>
              </a:solidFill>
            </a:endParaRPr>
          </a:p>
          <a:p>
            <a:pPr algn="ctr"/>
            <a:r>
              <a:rPr lang="it-IT" altLang="it-IT" sz="1800" dirty="0">
                <a:solidFill>
                  <a:schemeClr val="tx1"/>
                </a:solidFill>
              </a:rPr>
              <a:t>Compreso (generalmente) tra 0 e 14. Più è piccolo il valore, più è acida la soluzione</a:t>
            </a:r>
          </a:p>
        </p:txBody>
      </p:sp>
      <p:pic>
        <p:nvPicPr>
          <p:cNvPr id="13" name="Segnaposto contenuto 2">
            <a:extLst>
              <a:ext uri="{FF2B5EF4-FFF2-40B4-BE49-F238E27FC236}">
                <a16:creationId xmlns:a16="http://schemas.microsoft.com/office/drawing/2014/main" id="{14998C0B-B2AA-4CD2-867F-F51455AFAE81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t="8850" r="30037" b="76286"/>
          <a:stretch/>
        </p:blipFill>
        <p:spPr>
          <a:xfrm>
            <a:off x="5001917" y="2492896"/>
            <a:ext cx="1584179" cy="504056"/>
          </a:xfrm>
        </p:spPr>
      </p:pic>
    </p:spTree>
    <p:extLst>
      <p:ext uri="{BB962C8B-B14F-4D97-AF65-F5344CB8AC3E}">
        <p14:creationId xmlns:p14="http://schemas.microsoft.com/office/powerpoint/2010/main" val="2094394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Segnaposto contenuto 2">
            <a:extLst>
              <a:ext uri="{FF2B5EF4-FFF2-40B4-BE49-F238E27FC236}">
                <a16:creationId xmlns:a16="http://schemas.microsoft.com/office/drawing/2014/main" id="{5CD35251-FC2E-4761-ABAF-CCAE5B6A5410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2"/>
          <a:stretch/>
        </p:blipFill>
        <p:spPr>
          <a:xfrm>
            <a:off x="1644234" y="914971"/>
            <a:ext cx="5855533" cy="4170213"/>
          </a:xfrm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3A647F02-9041-4690-8410-03F4E7DC7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7306"/>
            <a:ext cx="89289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Nozioni di base di Chimica: L’acqua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10DC70B-32A1-4931-8992-FEDE6846E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36712"/>
            <a:ext cx="8928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1800" dirty="0">
                <a:solidFill>
                  <a:schemeClr val="tx1"/>
                </a:solidFill>
              </a:rPr>
              <a:t>pH</a:t>
            </a:r>
          </a:p>
        </p:txBody>
      </p:sp>
      <p:pic>
        <p:nvPicPr>
          <p:cNvPr id="6" name="Segnaposto contenuto 2">
            <a:extLst>
              <a:ext uri="{FF2B5EF4-FFF2-40B4-BE49-F238E27FC236}">
                <a16:creationId xmlns:a16="http://schemas.microsoft.com/office/drawing/2014/main" id="{C3459C43-2F4B-42B0-9458-6E926D668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37" r="64329" b="4614"/>
          <a:stretch/>
        </p:blipFill>
        <p:spPr bwMode="auto">
          <a:xfrm>
            <a:off x="71804" y="5301208"/>
            <a:ext cx="18002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>
            <a:extLst>
              <a:ext uri="{FF2B5EF4-FFF2-40B4-BE49-F238E27FC236}">
                <a16:creationId xmlns:a16="http://schemas.microsoft.com/office/drawing/2014/main" id="{17AA8A16-BEC0-4965-997D-C65983DA9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333375"/>
            <a:ext cx="5678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A50021"/>
                </a:solidFill>
              </a:rPr>
              <a:t>Primi Passi: Conoscere il corso di studio</a:t>
            </a:r>
          </a:p>
        </p:txBody>
      </p:sp>
      <p:sp>
        <p:nvSpPr>
          <p:cNvPr id="14339" name="CasellaDiTesto 8">
            <a:extLst>
              <a:ext uri="{FF2B5EF4-FFF2-40B4-BE49-F238E27FC236}">
                <a16:creationId xmlns:a16="http://schemas.microsoft.com/office/drawing/2014/main" id="{BBA91401-226B-48DB-97A1-D52FA564A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413"/>
            <a:ext cx="9144000" cy="42165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dirty="0">
                <a:solidFill>
                  <a:schemeClr val="tx1"/>
                </a:solidFill>
              </a:rPr>
              <a:t>Biologia Animale e Vegetale</a:t>
            </a:r>
          </a:p>
          <a:p>
            <a:pPr>
              <a:defRPr/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it-IT" altLang="it-IT" sz="1800" dirty="0">
                <a:solidFill>
                  <a:schemeClr val="tx1"/>
                </a:solidFill>
              </a:rPr>
              <a:t>Libro di testo:</a:t>
            </a:r>
          </a:p>
          <a:p>
            <a:pPr marL="285750" indent="-285750">
              <a:buFontTx/>
              <a:buChar char="-"/>
              <a:defRPr/>
            </a:pPr>
            <a:endParaRPr lang="it-IT" altLang="it-IT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altLang="it-IT" sz="2000" dirty="0">
                <a:solidFill>
                  <a:schemeClr val="tx1"/>
                </a:solidFill>
              </a:rPr>
              <a:t>	E.P. </a:t>
            </a:r>
            <a:r>
              <a:rPr lang="it-IT" altLang="it-IT" sz="2000" b="1" dirty="0">
                <a:solidFill>
                  <a:schemeClr val="tx1"/>
                </a:solidFill>
              </a:rPr>
              <a:t>Solomon</a:t>
            </a:r>
            <a:r>
              <a:rPr lang="it-IT" altLang="it-IT" sz="2000" dirty="0">
                <a:solidFill>
                  <a:schemeClr val="tx1"/>
                </a:solidFill>
              </a:rPr>
              <a:t>, C.E. </a:t>
            </a:r>
            <a:r>
              <a:rPr lang="it-IT" altLang="it-IT" sz="2000" b="1" dirty="0">
                <a:solidFill>
                  <a:schemeClr val="tx1"/>
                </a:solidFill>
              </a:rPr>
              <a:t>Martin</a:t>
            </a:r>
            <a:r>
              <a:rPr lang="it-IT" altLang="it-IT" sz="2000" dirty="0">
                <a:solidFill>
                  <a:schemeClr val="tx1"/>
                </a:solidFill>
              </a:rPr>
              <a:t>, D.W. </a:t>
            </a:r>
            <a:r>
              <a:rPr lang="it-IT" altLang="it-IT" sz="2000" b="1" dirty="0">
                <a:solidFill>
                  <a:schemeClr val="tx1"/>
                </a:solidFill>
              </a:rPr>
              <a:t>Martin</a:t>
            </a:r>
            <a:r>
              <a:rPr lang="it-IT" altLang="it-IT" sz="2000" dirty="0">
                <a:solidFill>
                  <a:schemeClr val="tx1"/>
                </a:solidFill>
              </a:rPr>
              <a:t>, L.R. </a:t>
            </a:r>
            <a:r>
              <a:rPr lang="it-IT" altLang="it-IT" sz="2000" b="1" dirty="0">
                <a:solidFill>
                  <a:schemeClr val="tx1"/>
                </a:solidFill>
              </a:rPr>
              <a:t>Berg; 	BIOLOGIA (edizione VIII se possibile), </a:t>
            </a:r>
            <a:r>
              <a:rPr lang="it-IT" altLang="it-IT" sz="2000" b="1" dirty="0" err="1">
                <a:solidFill>
                  <a:schemeClr val="tx1"/>
                </a:solidFill>
              </a:rPr>
              <a:t>EdiSES</a:t>
            </a:r>
            <a:endParaRPr lang="it-IT" altLang="it-IT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it-IT" altLang="it-IT" sz="1800" dirty="0">
              <a:solidFill>
                <a:schemeClr val="tx1"/>
              </a:solidFill>
            </a:endParaRPr>
          </a:p>
          <a:p>
            <a:pPr>
              <a:defRPr/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it-IT" altLang="it-IT" sz="1800" dirty="0">
                <a:solidFill>
                  <a:schemeClr val="tx1"/>
                </a:solidFill>
              </a:rPr>
              <a:t>Modalità di esame:</a:t>
            </a:r>
          </a:p>
          <a:p>
            <a:pPr marL="285750" indent="-285750">
              <a:buFontTx/>
              <a:buChar char="-"/>
              <a:defRPr/>
            </a:pPr>
            <a:endParaRPr lang="it-IT" altLang="it-I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altLang="it-IT" dirty="0">
                <a:solidFill>
                  <a:schemeClr val="tx1"/>
                </a:solidFill>
              </a:rPr>
              <a:t>	</a:t>
            </a:r>
            <a:r>
              <a:rPr lang="it-IT" altLang="it-IT" b="1" dirty="0">
                <a:solidFill>
                  <a:schemeClr val="tx1"/>
                </a:solidFill>
              </a:rPr>
              <a:t>Domande a risposta multipla ed aperta</a:t>
            </a:r>
          </a:p>
          <a:p>
            <a:pPr>
              <a:defRPr/>
            </a:pPr>
            <a:endParaRPr lang="it-IT" altLang="it-IT" b="1" dirty="0">
              <a:solidFill>
                <a:schemeClr val="tx1"/>
              </a:solidFill>
            </a:endParaRPr>
          </a:p>
          <a:p>
            <a:pPr>
              <a:defRPr/>
            </a:pPr>
            <a:endParaRPr lang="it-IT" alt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egnaposto contenuto 2">
            <a:extLst>
              <a:ext uri="{FF2B5EF4-FFF2-40B4-BE49-F238E27FC236}">
                <a16:creationId xmlns:a16="http://schemas.microsoft.com/office/drawing/2014/main" id="{1D39B125-AF02-49B2-9CAE-187A1DDCDB9D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3"/>
          <a:stretch/>
        </p:blipFill>
        <p:spPr>
          <a:xfrm>
            <a:off x="111135" y="764704"/>
            <a:ext cx="4433887" cy="5256584"/>
          </a:xfr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36360C-6F5B-4F3B-A454-2E8A9EDE23D1}"/>
              </a:ext>
            </a:extLst>
          </p:cNvPr>
          <p:cNvSpPr txBox="1"/>
          <p:nvPr/>
        </p:nvSpPr>
        <p:spPr>
          <a:xfrm>
            <a:off x="4545022" y="1994064"/>
            <a:ext cx="4487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Gli elementi hanno origine dalle reazioni nucleari nelle stelle </a:t>
            </a:r>
          </a:p>
          <a:p>
            <a:pPr marL="342900" indent="-342900">
              <a:buFontTx/>
              <a:buChar char="-"/>
            </a:pP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000" dirty="0">
                <a:solidFill>
                  <a:schemeClr val="tx1"/>
                </a:solidFill>
              </a:rPr>
              <a:t>In un processo di "riciclo" di queste, si formano elementi più "pesanti "</a:t>
            </a:r>
          </a:p>
        </p:txBody>
      </p:sp>
      <p:sp>
        <p:nvSpPr>
          <p:cNvPr id="5" name="CasellaDiTesto 1">
            <a:extLst>
              <a:ext uri="{FF2B5EF4-FFF2-40B4-BE49-F238E27FC236}">
                <a16:creationId xmlns:a16="http://schemas.microsoft.com/office/drawing/2014/main" id="{A055127E-EE26-4F8D-AE0B-AD55D6577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465" y="188640"/>
            <a:ext cx="3817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Nozioni di base di Chimica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2">
            <a:extLst>
              <a:ext uri="{FF2B5EF4-FFF2-40B4-BE49-F238E27FC236}">
                <a16:creationId xmlns:a16="http://schemas.microsoft.com/office/drawing/2014/main" id="{7C7813DF-D826-4017-B64C-9B53C717FA0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t="12854" r="7628" b="10893"/>
          <a:stretch/>
        </p:blipFill>
        <p:spPr>
          <a:xfrm>
            <a:off x="323528" y="3358156"/>
            <a:ext cx="4896544" cy="2520280"/>
          </a:xfrm>
        </p:spPr>
      </p:pic>
      <p:sp>
        <p:nvSpPr>
          <p:cNvPr id="4" name="CasellaDiTesto 1">
            <a:extLst>
              <a:ext uri="{FF2B5EF4-FFF2-40B4-BE49-F238E27FC236}">
                <a16:creationId xmlns:a16="http://schemas.microsoft.com/office/drawing/2014/main" id="{3A115B97-CE12-49FC-AC28-A5BBB689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574" y="188640"/>
            <a:ext cx="3486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Come è fatto un atomo?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21F3E1-C66B-4020-82AC-C52C056AD3D3}"/>
              </a:ext>
            </a:extLst>
          </p:cNvPr>
          <p:cNvSpPr txBox="1"/>
          <p:nvPr/>
        </p:nvSpPr>
        <p:spPr>
          <a:xfrm>
            <a:off x="5364088" y="3429000"/>
            <a:ext cx="33008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 err="1">
                <a:solidFill>
                  <a:schemeClr val="tx1"/>
                </a:solidFill>
              </a:rPr>
              <a:t>uma</a:t>
            </a:r>
            <a:r>
              <a:rPr lang="it-IT" sz="1800" dirty="0">
                <a:solidFill>
                  <a:schemeClr val="tx1"/>
                </a:solidFill>
              </a:rPr>
              <a:t>: unità di massa atomica</a:t>
            </a: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o Dalton (Da) è un'unità di misura tecnica per la massa atomica.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È definito come a "la dodicesima parte della massa di un atomo di carbonio-12" (</a:t>
            </a:r>
            <a:r>
              <a:rPr lang="it-IT" sz="1800" baseline="30000" dirty="0">
                <a:solidFill>
                  <a:schemeClr val="tx1"/>
                </a:solidFill>
              </a:rPr>
              <a:t>12</a:t>
            </a:r>
            <a:r>
              <a:rPr lang="it-IT" sz="1800" dirty="0">
                <a:solidFill>
                  <a:schemeClr val="tx1"/>
                </a:solidFill>
              </a:rPr>
              <a:t>C).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28262D08-0723-4B76-ADE3-BB708F41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4" y="95648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DB31CA-DB5F-4E48-8C6E-DE0F7F369EF2}"/>
              </a:ext>
            </a:extLst>
          </p:cNvPr>
          <p:cNvSpPr txBox="1"/>
          <p:nvPr/>
        </p:nvSpPr>
        <p:spPr>
          <a:xfrm>
            <a:off x="3407871" y="1368644"/>
            <a:ext cx="5323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tx1"/>
                </a:solidFill>
              </a:rPr>
              <a:t>Modello di Rutherford (superato da più precisi):</a:t>
            </a:r>
          </a:p>
          <a:p>
            <a:pPr algn="ctr"/>
            <a:endParaRPr lang="it-IT" sz="1800" dirty="0">
              <a:solidFill>
                <a:schemeClr val="tx1"/>
              </a:solidFill>
            </a:endParaRPr>
          </a:p>
          <a:p>
            <a:pPr algn="ctr"/>
            <a:r>
              <a:rPr lang="it-IT" sz="1800" dirty="0">
                <a:solidFill>
                  <a:schemeClr val="tx1"/>
                </a:solidFill>
              </a:rPr>
              <a:t>Nucleo carico positivamente, con elettroni carichi negativamente attorno.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2AC1EAD0-23F9-4DE1-B423-1FEC129E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280" y="188640"/>
            <a:ext cx="4467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Tavola Periodica degli Elementi</a:t>
            </a:r>
          </a:p>
        </p:txBody>
      </p:sp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6C5AA289-F184-4B13-80D2-9192AAF4BA9B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0178" r="65345" b="67346"/>
          <a:stretch/>
        </p:blipFill>
        <p:spPr>
          <a:xfrm>
            <a:off x="323528" y="1340768"/>
            <a:ext cx="4680521" cy="3816424"/>
          </a:xfr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D774127-8664-4491-ADB2-FF106721C4EE}"/>
              </a:ext>
            </a:extLst>
          </p:cNvPr>
          <p:cNvSpPr/>
          <p:nvPr/>
        </p:nvSpPr>
        <p:spPr bwMode="auto">
          <a:xfrm>
            <a:off x="3347865" y="3501008"/>
            <a:ext cx="1656184" cy="165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EF3D6CB-85ED-40AC-BD32-0BE36D455F44}"/>
              </a:ext>
            </a:extLst>
          </p:cNvPr>
          <p:cNvSpPr txBox="1"/>
          <p:nvPr/>
        </p:nvSpPr>
        <p:spPr>
          <a:xfrm>
            <a:off x="3563888" y="3081734"/>
            <a:ext cx="5410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Numero Atomico: numero di protoni nel nucleo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>
                <a:solidFill>
                  <a:schemeClr val="tx1"/>
                </a:solidFill>
              </a:rPr>
              <a:t>Peso Atomico: numero (medio) di protoni + neutroni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2BC9891-D7B8-42EA-99F8-6C22C1044AE9}"/>
              </a:ext>
            </a:extLst>
          </p:cNvPr>
          <p:cNvCxnSpPr/>
          <p:nvPr/>
        </p:nvCxnSpPr>
        <p:spPr bwMode="auto">
          <a:xfrm>
            <a:off x="3203848" y="4725144"/>
            <a:ext cx="504056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335F6B-54A2-4409-9C03-B3E676CB1019}"/>
              </a:ext>
            </a:extLst>
          </p:cNvPr>
          <p:cNvSpPr txBox="1"/>
          <p:nvPr/>
        </p:nvSpPr>
        <p:spPr>
          <a:xfrm>
            <a:off x="3707904" y="4828510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Peso Atomico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1">
            <a:extLst>
              <a:ext uri="{FF2B5EF4-FFF2-40B4-BE49-F238E27FC236}">
                <a16:creationId xmlns:a16="http://schemas.microsoft.com/office/drawing/2014/main" id="{2AC1EAD0-23F9-4DE1-B423-1FEC129E9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280" y="188640"/>
            <a:ext cx="4467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A50021"/>
                </a:solidFill>
              </a:rPr>
              <a:t>Tavola Periodica degli Elementi</a:t>
            </a:r>
          </a:p>
        </p:txBody>
      </p:sp>
      <p:pic>
        <p:nvPicPr>
          <p:cNvPr id="1026" name="Picture 2" descr="Come Leggere la Tavola Periodica - ScienzaChimica">
            <a:extLst>
              <a:ext uri="{FF2B5EF4-FFF2-40B4-BE49-F238E27FC236}">
                <a16:creationId xmlns:a16="http://schemas.microsoft.com/office/drawing/2014/main" id="{B45DF1AC-E906-4B31-BAA9-2EE9A54B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29" y="2145674"/>
            <a:ext cx="6372200" cy="36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1083202-6D43-45C6-A391-2D68E6E48D5F}"/>
              </a:ext>
            </a:extLst>
          </p:cNvPr>
          <p:cNvSpPr txBox="1"/>
          <p:nvPr/>
        </p:nvSpPr>
        <p:spPr>
          <a:xfrm>
            <a:off x="9452" y="5832972"/>
            <a:ext cx="42745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https://scienzachimica.it/come-leggere-la-tavola-periodica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00C8104-59A2-4975-B07E-0164802F3CE9}"/>
              </a:ext>
            </a:extLst>
          </p:cNvPr>
          <p:cNvCxnSpPr/>
          <p:nvPr/>
        </p:nvCxnSpPr>
        <p:spPr bwMode="auto">
          <a:xfrm>
            <a:off x="1988341" y="1665744"/>
            <a:ext cx="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CC3DCB-2909-441A-8C5E-336ECA934739}"/>
              </a:ext>
            </a:extLst>
          </p:cNvPr>
          <p:cNvSpPr txBox="1"/>
          <p:nvPr/>
        </p:nvSpPr>
        <p:spPr>
          <a:xfrm>
            <a:off x="7042099" y="1087444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Elementi nobili: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non fanno legami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8A526C6-2FC3-4B65-B6AC-B3FBA0B69B01}"/>
              </a:ext>
            </a:extLst>
          </p:cNvPr>
          <p:cNvCxnSpPr/>
          <p:nvPr/>
        </p:nvCxnSpPr>
        <p:spPr bwMode="auto">
          <a:xfrm>
            <a:off x="7920705" y="1665744"/>
            <a:ext cx="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EA78723-EA8B-4315-8464-45AFB167F226}"/>
              </a:ext>
            </a:extLst>
          </p:cNvPr>
          <p:cNvSpPr txBox="1"/>
          <p:nvPr/>
        </p:nvSpPr>
        <p:spPr>
          <a:xfrm>
            <a:off x="562113" y="788667"/>
            <a:ext cx="3169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Gruppi: generalmente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mostrano simile comportamento 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(es. metalli e non metalli)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A3DC4BA-5A12-4769-AF21-C8D7EA3DFE99}"/>
              </a:ext>
            </a:extLst>
          </p:cNvPr>
          <p:cNvCxnSpPr/>
          <p:nvPr/>
        </p:nvCxnSpPr>
        <p:spPr bwMode="auto">
          <a:xfrm>
            <a:off x="2348381" y="2007312"/>
            <a:ext cx="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DE618CF-D6D6-4A9E-80A8-3D23BEDABD64}"/>
              </a:ext>
            </a:extLst>
          </p:cNvPr>
          <p:cNvCxnSpPr/>
          <p:nvPr/>
        </p:nvCxnSpPr>
        <p:spPr bwMode="auto">
          <a:xfrm>
            <a:off x="1541985" y="2727392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3C0289-FCBB-4C20-9C34-6E6E9E579B27}"/>
              </a:ext>
            </a:extLst>
          </p:cNvPr>
          <p:cNvSpPr txBox="1"/>
          <p:nvPr/>
        </p:nvSpPr>
        <p:spPr>
          <a:xfrm>
            <a:off x="149520" y="254272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Periodi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94173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15128</TotalTime>
  <Words>1831</Words>
  <Application>Microsoft Office PowerPoint</Application>
  <PresentationFormat>Presentazione su schermo (4:3)</PresentationFormat>
  <Paragraphs>252</Paragraphs>
  <Slides>43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7" baseType="lpstr">
      <vt:lpstr>ＭＳ Ｐゴシック</vt:lpstr>
      <vt:lpstr>Arial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Giorgio Capuani</cp:lastModifiedBy>
  <cp:revision>881</cp:revision>
  <cp:lastPrinted>2006-11-30T14:19:40Z</cp:lastPrinted>
  <dcterms:created xsi:type="dcterms:W3CDTF">2006-11-20T16:13:10Z</dcterms:created>
  <dcterms:modified xsi:type="dcterms:W3CDTF">2024-10-07T06:25:29Z</dcterms:modified>
</cp:coreProperties>
</file>