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54" r:id="rId3"/>
    <p:sldId id="355" r:id="rId4"/>
    <p:sldId id="331" r:id="rId5"/>
    <p:sldId id="332" r:id="rId6"/>
    <p:sldId id="333" r:id="rId7"/>
    <p:sldId id="361" r:id="rId8"/>
    <p:sldId id="362" r:id="rId9"/>
    <p:sldId id="363" r:id="rId10"/>
    <p:sldId id="364" r:id="rId11"/>
    <p:sldId id="359" r:id="rId12"/>
    <p:sldId id="328" r:id="rId13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E0000"/>
    <a:srgbClr val="FFFF99"/>
    <a:srgbClr val="CC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pPr>
              <a:defRPr/>
            </a:pPr>
            <a:fld id="{4CCB07AC-DA86-46E7-ACD4-CB1E1CFDED84}" type="datetimeFigureOut">
              <a:rPr lang="it-IT"/>
              <a:pPr>
                <a:defRPr/>
              </a:pPr>
              <a:t>28/04/2014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pPr>
              <a:defRPr/>
            </a:pPr>
            <a:fld id="{B2EE030F-5F42-4704-9A4E-F3B60142B6F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475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341E8E-2C4B-4F1E-95BF-5C0F85428A01}" type="datetimeFigureOut">
              <a:rPr lang="it-IT"/>
              <a:pPr>
                <a:defRPr/>
              </a:pPr>
              <a:t>28/04/2014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603250"/>
            <a:ext cx="5622925" cy="4216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568674" y="5278527"/>
            <a:ext cx="5961953" cy="4352124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it-IT" noProof="0" dirty="0" smtClean="0"/>
              <a:t>Fare clic per modificare stili del testo dello schema</a:t>
            </a:r>
          </a:p>
          <a:p>
            <a:pPr lvl="1"/>
            <a:r>
              <a:rPr lang="it-IT" noProof="0" dirty="0" smtClean="0"/>
              <a:t>Secondo livello</a:t>
            </a:r>
          </a:p>
          <a:p>
            <a:pPr lvl="2"/>
            <a:r>
              <a:rPr lang="it-IT" noProof="0" dirty="0" smtClean="0"/>
              <a:t>Terzo livello</a:t>
            </a:r>
          </a:p>
          <a:p>
            <a:pPr lvl="3"/>
            <a:r>
              <a:rPr lang="it-IT" noProof="0" dirty="0" smtClean="0"/>
              <a:t>Quarto livello</a:t>
            </a:r>
          </a:p>
          <a:p>
            <a:pPr lvl="4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8ECAFE-A2EE-4257-8952-A066628533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03496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700213"/>
            <a:ext cx="2592387" cy="612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708920"/>
            <a:ext cx="7486600" cy="72008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6800800" cy="55091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2FFEE-9890-4460-9EB0-02A21E3429B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Servizi per la dematerializzazione dei documenti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9FE3E-AD4E-45F2-9DE7-6ECA47AC524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Servizi per la dematerializzazione dei documenti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E1517-0EC8-4169-A217-F1A7F65EAE8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1" y="161909"/>
            <a:ext cx="1332211" cy="3143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0"/>
            <a:ext cx="8229600" cy="548680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>
          <a:xfrm>
            <a:off x="179388" y="6381328"/>
            <a:ext cx="5760764" cy="365125"/>
          </a:xfrm>
        </p:spPr>
        <p:txBody>
          <a:bodyPr/>
          <a:lstStyle>
            <a:lvl1pPr>
              <a:defRPr sz="1200" b="0" i="1" baseline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it-IT" dirty="0" smtClean="0"/>
              <a:t>La gestione documentale in Agenzia delle Entrate</a:t>
            </a:r>
            <a:endParaRPr lang="it-IT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03588" y="6453188"/>
            <a:ext cx="33566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236296" y="6453188"/>
            <a:ext cx="1629892" cy="365125"/>
          </a:xfrm>
        </p:spPr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FAF56B3-A269-42F4-9BE8-C694E521770F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Servizi per la dematerializzazione dei documenti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9D25B-1F0D-4C4E-9A3B-3E53F6509E8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/>
          </a:bodyPr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>
            <a:normAutofit/>
          </a:bodyPr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>
            <a:normAutofit/>
          </a:bodyPr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6" name="Segnaposto data 4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590800" cy="365125"/>
          </a:xfr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it-IT"/>
              <a:t>Servizi per la dematerializzazione dei documenti</a:t>
            </a:r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96FCC-D248-420F-AEF2-0A3A9C6EA6C2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Servizi per la dematerializzazione dei documenti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310C9-BCA6-4C6D-8FD9-415BDA17D4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Servizi per la dematerializzazione dei documenti</a:t>
            </a: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1268D-FB0A-40E6-9B84-B4AE3F5A2D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Servizi per la dematerializzazione dei documenti</a:t>
            </a: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DC8EF-E185-4C1A-AAD7-863FD59FCC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Servizi per la dematerializzazione dei documenti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6E81-411E-4E59-B059-750A6534A7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Servizi per la dematerializzazione dei documenti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A9F2E-58C2-42CD-A9E2-6F8D1C9D08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it-IT"/>
              <a:t>Servizi per la dematerializzazione dei documenti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C06990-CCB3-42FD-8A88-F16A2A893F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85" r:id="rId3"/>
    <p:sldLayoutId id="214748399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ctrTitle"/>
          </p:nvPr>
        </p:nvSpPr>
        <p:spPr>
          <a:xfrm>
            <a:off x="611188" y="2708275"/>
            <a:ext cx="7486650" cy="720725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dirty="0" smtClean="0">
                <a:latin typeface="+mn-lt"/>
                <a:cs typeface="Arial" charset="0"/>
              </a:rPr>
              <a:t>La gestione documentale nell’Agenzia delle Entrate</a:t>
            </a:r>
          </a:p>
        </p:txBody>
      </p:sp>
      <p:sp>
        <p:nvSpPr>
          <p:cNvPr id="5123" name="Sottotitolo 2"/>
          <p:cNvSpPr>
            <a:spLocks noGrp="1"/>
          </p:cNvSpPr>
          <p:nvPr>
            <p:ph type="subTitle" idx="1"/>
          </p:nvPr>
        </p:nvSpPr>
        <p:spPr>
          <a:xfrm>
            <a:off x="611188" y="3886200"/>
            <a:ext cx="6800850" cy="664797"/>
          </a:xfrm>
        </p:spPr>
        <p:txBody>
          <a:bodyPr>
            <a:spAutoFit/>
          </a:bodyPr>
          <a:lstStyle/>
          <a:p>
            <a:pPr eaLnBrk="1" hangingPunct="1"/>
            <a:r>
              <a:rPr lang="it-IT" altLang="it-IT" dirty="0" smtClean="0">
                <a:latin typeface="Arial" charset="0"/>
                <a:cs typeface="Arial" charset="0"/>
              </a:rPr>
              <a:t>Università La Sapienza - Roma</a:t>
            </a:r>
          </a:p>
          <a:p>
            <a:pPr eaLnBrk="1" hangingPunct="1"/>
            <a:r>
              <a:rPr lang="it-IT" altLang="it-IT" sz="1600" i="1" dirty="0" smtClean="0">
                <a:latin typeface="Arial" charset="0"/>
                <a:cs typeface="Arial" charset="0"/>
              </a:rPr>
              <a:t>11 aprile 2014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13A5C0-C534-481A-A378-5EDB19898A02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54927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Il titolario di classificazione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836613"/>
            <a:ext cx="8893175" cy="4752975"/>
          </a:xfrm>
        </p:spPr>
        <p:txBody>
          <a:bodyPr/>
          <a:lstStyle/>
          <a:p>
            <a:r>
              <a:rPr lang="it-IT" altLang="it-IT" dirty="0" smtClean="0">
                <a:cs typeface="Arial" charset="0"/>
              </a:rPr>
              <a:t>È basato sui processi e sulle attività svolte dall’Agenzia delle Entrate</a:t>
            </a:r>
          </a:p>
          <a:p>
            <a:r>
              <a:rPr lang="it-IT" altLang="it-IT" dirty="0" smtClean="0">
                <a:cs typeface="Arial" charset="0"/>
              </a:rPr>
              <a:t>È articolato su </a:t>
            </a:r>
            <a:r>
              <a:rPr lang="it-IT" altLang="it-IT" b="1" u="sng" dirty="0" smtClean="0">
                <a:cs typeface="Arial" charset="0"/>
              </a:rPr>
              <a:t>3 livelli</a:t>
            </a:r>
            <a:r>
              <a:rPr lang="it-IT" altLang="it-IT" dirty="0" smtClean="0">
                <a:cs typeface="Arial" charset="0"/>
              </a:rPr>
              <a:t>:</a:t>
            </a:r>
          </a:p>
          <a:p>
            <a:pPr lvl="1"/>
            <a:r>
              <a:rPr lang="it-IT" altLang="it-IT" dirty="0" smtClean="0">
                <a:cs typeface="Arial" charset="0"/>
              </a:rPr>
              <a:t>Al primo livello sono indicati i </a:t>
            </a:r>
            <a:r>
              <a:rPr lang="it-IT" altLang="it-IT" b="1" dirty="0" smtClean="0">
                <a:solidFill>
                  <a:srgbClr val="C00000"/>
                </a:solidFill>
                <a:cs typeface="Arial" charset="0"/>
              </a:rPr>
              <a:t>processi</a:t>
            </a:r>
            <a:r>
              <a:rPr lang="it-IT" altLang="it-IT" dirty="0" smtClean="0">
                <a:cs typeface="Arial" charset="0"/>
              </a:rPr>
              <a:t> (tratti dalla Mappa dei processi dell’Agenzia </a:t>
            </a:r>
            <a:r>
              <a:rPr lang="it-IT" altLang="it-IT" baseline="30000" dirty="0" smtClean="0">
                <a:cs typeface="Arial" charset="0"/>
              </a:rPr>
              <a:t>1</a:t>
            </a:r>
            <a:r>
              <a:rPr lang="it-IT" altLang="it-IT" dirty="0" smtClean="0">
                <a:cs typeface="Arial" charset="0"/>
              </a:rPr>
              <a:t>)</a:t>
            </a:r>
          </a:p>
          <a:p>
            <a:pPr lvl="1"/>
            <a:r>
              <a:rPr lang="it-IT" altLang="it-IT" dirty="0" smtClean="0">
                <a:cs typeface="Arial" charset="0"/>
              </a:rPr>
              <a:t>Al secondo livello sono indicate le </a:t>
            </a:r>
            <a:r>
              <a:rPr lang="it-IT" altLang="it-IT" b="1" dirty="0" smtClean="0">
                <a:solidFill>
                  <a:srgbClr val="C00000"/>
                </a:solidFill>
                <a:cs typeface="Arial" charset="0"/>
              </a:rPr>
              <a:t>attività</a:t>
            </a:r>
          </a:p>
          <a:p>
            <a:pPr lvl="1"/>
            <a:r>
              <a:rPr lang="it-IT" altLang="it-IT" dirty="0" smtClean="0">
                <a:cs typeface="Arial" charset="0"/>
              </a:rPr>
              <a:t>Al terzo livello sono censiti i </a:t>
            </a:r>
            <a:r>
              <a:rPr lang="it-IT" altLang="it-IT" b="1" dirty="0" smtClean="0">
                <a:solidFill>
                  <a:srgbClr val="C00000"/>
                </a:solidFill>
                <a:cs typeface="Arial" charset="0"/>
              </a:rPr>
              <a:t>documenti</a:t>
            </a: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755650" y="5661025"/>
            <a:ext cx="828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altLang="it-IT" sz="1200" dirty="0"/>
              <a:t>(1) Il titolario di classificazione richiama al primo livello i processi censiti dalla Mappa dei Processi integrati con voci desunte dall’elenco dei “processi di produzione” fornito per la consuntivazione delle risorse umane per l’anno 2014 e con alcune ulteriori voci utili per la gestione di particolari tipologie documentali (ad esempio, i documenti prodotti dal Comitato di Gestione).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b="90227"/>
          <a:stretch>
            <a:fillRect/>
          </a:stretch>
        </p:blipFill>
        <p:spPr bwMode="auto">
          <a:xfrm>
            <a:off x="827584" y="2708920"/>
            <a:ext cx="699809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print"/>
          <a:srcRect t="9772" b="80455"/>
          <a:stretch>
            <a:fillRect/>
          </a:stretch>
        </p:blipFill>
        <p:spPr bwMode="auto">
          <a:xfrm>
            <a:off x="827584" y="2924944"/>
            <a:ext cx="699809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140968"/>
            <a:ext cx="70104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282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54927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Le tipologie di fascicoli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r>
              <a:rPr lang="it-IT" altLang="it-IT" dirty="0" smtClean="0">
                <a:cs typeface="Arial" charset="0"/>
              </a:rPr>
              <a:t>Sono state individuate </a:t>
            </a:r>
            <a:r>
              <a:rPr lang="it-IT" altLang="it-IT" u="sng" dirty="0" smtClean="0">
                <a:cs typeface="Arial" charset="0"/>
              </a:rPr>
              <a:t>2 tipologie di fascicoli</a:t>
            </a:r>
            <a:r>
              <a:rPr lang="it-IT" altLang="it-IT" dirty="0" smtClean="0">
                <a:cs typeface="Arial" charset="0"/>
              </a:rPr>
              <a:t>:</a:t>
            </a:r>
          </a:p>
          <a:p>
            <a:endParaRPr lang="it-IT" altLang="it-IT" dirty="0" smtClean="0">
              <a:cs typeface="Arial" charset="0"/>
            </a:endParaRPr>
          </a:p>
          <a:p>
            <a:pPr lvl="1"/>
            <a:r>
              <a:rPr lang="it-IT" altLang="it-IT" b="1" i="1" dirty="0" smtClean="0">
                <a:solidFill>
                  <a:srgbClr val="C00000"/>
                </a:solidFill>
                <a:cs typeface="Arial" charset="0"/>
              </a:rPr>
              <a:t>Fascicoli per procedimento/processo</a:t>
            </a:r>
            <a:endParaRPr lang="it-IT" altLang="it-IT" dirty="0" smtClean="0">
              <a:cs typeface="Arial" charset="0"/>
            </a:endParaRPr>
          </a:p>
          <a:p>
            <a:pPr lvl="2"/>
            <a:r>
              <a:rPr lang="it-IT" altLang="it-IT" dirty="0" smtClean="0">
                <a:cs typeface="Arial" charset="0"/>
              </a:rPr>
              <a:t>Contengono tutti i documenti relativi ad una </a:t>
            </a:r>
            <a:r>
              <a:rPr lang="it-IT" altLang="it-IT" u="sng" dirty="0" smtClean="0">
                <a:cs typeface="Arial" charset="0"/>
              </a:rPr>
              <a:t>medesima pratica</a:t>
            </a:r>
          </a:p>
          <a:p>
            <a:pPr lvl="2"/>
            <a:r>
              <a:rPr lang="it-IT" altLang="it-IT" dirty="0" smtClean="0">
                <a:cs typeface="Arial" charset="0"/>
              </a:rPr>
              <a:t>Sono classificati in base ad una </a:t>
            </a:r>
            <a:r>
              <a:rPr lang="it-IT" altLang="it-IT" u="sng" dirty="0" smtClean="0">
                <a:cs typeface="Arial" charset="0"/>
              </a:rPr>
              <a:t>voce di secondo livello</a:t>
            </a:r>
            <a:r>
              <a:rPr lang="it-IT" altLang="it-IT" dirty="0" smtClean="0">
                <a:cs typeface="Arial" charset="0"/>
              </a:rPr>
              <a:t> del titolario di classificazione</a:t>
            </a:r>
          </a:p>
          <a:p>
            <a:pPr lvl="2"/>
            <a:r>
              <a:rPr lang="it-IT" altLang="it-IT" dirty="0" smtClean="0">
                <a:cs typeface="Arial" charset="0"/>
              </a:rPr>
              <a:t>Si aprono all’innesco del procedimento/processo e si chiudono con l’ultimo documento prodotto nel procedimento/processo</a:t>
            </a:r>
          </a:p>
          <a:p>
            <a:pPr lvl="2"/>
            <a:endParaRPr lang="it-IT" altLang="it-IT" sz="1600" dirty="0" smtClean="0">
              <a:cs typeface="Arial" charset="0"/>
            </a:endParaRPr>
          </a:p>
          <a:p>
            <a:pPr lvl="1"/>
            <a:r>
              <a:rPr lang="it-IT" altLang="it-IT" b="1" i="1" dirty="0" smtClean="0">
                <a:solidFill>
                  <a:srgbClr val="C00000"/>
                </a:solidFill>
                <a:cs typeface="Arial" charset="0"/>
              </a:rPr>
              <a:t>Fascicoli per serie documentale</a:t>
            </a:r>
          </a:p>
          <a:p>
            <a:pPr lvl="2"/>
            <a:r>
              <a:rPr lang="it-IT" altLang="it-IT" dirty="0" smtClean="0">
                <a:cs typeface="Arial" charset="0"/>
              </a:rPr>
              <a:t>Contengono tutti documenti della stessa tipologia documentale (ad esempio: richieste di autorizzazione)</a:t>
            </a:r>
          </a:p>
          <a:p>
            <a:pPr lvl="2"/>
            <a:r>
              <a:rPr lang="it-IT" altLang="it-IT" dirty="0" smtClean="0">
                <a:cs typeface="Arial" charset="0"/>
              </a:rPr>
              <a:t>Sono classificati in base ad una </a:t>
            </a:r>
            <a:r>
              <a:rPr lang="it-IT" altLang="it-IT" u="sng" dirty="0" smtClean="0">
                <a:cs typeface="Arial" charset="0"/>
              </a:rPr>
              <a:t>voce di terzo livello </a:t>
            </a:r>
            <a:r>
              <a:rPr lang="it-IT" altLang="it-IT" dirty="0" smtClean="0">
                <a:cs typeface="Arial" charset="0"/>
              </a:rPr>
              <a:t>del titolario di classificazione</a:t>
            </a:r>
          </a:p>
          <a:p>
            <a:pPr lvl="2"/>
            <a:r>
              <a:rPr lang="it-IT" altLang="it-IT" dirty="0" smtClean="0">
                <a:cs typeface="Arial" charset="0"/>
              </a:rPr>
              <a:t>Sono creati con riferimento all’anno solare</a:t>
            </a:r>
          </a:p>
        </p:txBody>
      </p:sp>
    </p:spTree>
    <p:extLst>
      <p:ext uri="{BB962C8B-B14F-4D97-AF65-F5344CB8AC3E}">
        <p14:creationId xmlns:p14="http://schemas.microsoft.com/office/powerpoint/2010/main" xmlns="" val="135263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684213" y="2132013"/>
            <a:ext cx="5256212" cy="2592387"/>
          </a:xfrm>
          <a:prstGeom prst="rect">
            <a:avLst/>
          </a:prstGeom>
          <a:noFill/>
          <a:ln w="22225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8" name="Callout con freccia a destra 27"/>
          <p:cNvSpPr/>
          <p:nvPr/>
        </p:nvSpPr>
        <p:spPr>
          <a:xfrm>
            <a:off x="704850" y="2160588"/>
            <a:ext cx="6300788" cy="2540000"/>
          </a:xfrm>
          <a:prstGeom prst="rightArrowCallout">
            <a:avLst>
              <a:gd name="adj1" fmla="val 25000"/>
              <a:gd name="adj2" fmla="val 22261"/>
              <a:gd name="adj3" fmla="val 25000"/>
              <a:gd name="adj4" fmla="val 82715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549275"/>
          </a:xfrm>
        </p:spPr>
        <p:txBody>
          <a:bodyPr/>
          <a:lstStyle/>
          <a:p>
            <a:pPr>
              <a:defRPr/>
            </a:pPr>
            <a:r>
              <a:rPr lang="it-IT" altLang="it-IT" dirty="0" smtClean="0">
                <a:latin typeface="Arial" charset="0"/>
                <a:cs typeface="Arial" charset="0"/>
              </a:rPr>
              <a:t>Il progetto “Servizi per la dematerializzazione”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1116013" y="1700213"/>
            <a:ext cx="1296987" cy="287337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dirty="0"/>
              <a:t>Applicazione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2700338" y="1700213"/>
            <a:ext cx="1296987" cy="287337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dirty="0"/>
              <a:t>Applicazione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4213225" y="1700213"/>
            <a:ext cx="1295400" cy="287337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dirty="0"/>
              <a:t>Applicazione</a:t>
            </a:r>
          </a:p>
        </p:txBody>
      </p:sp>
      <p:sp>
        <p:nvSpPr>
          <p:cNvPr id="7" name="Rettangolo arrotondato 6"/>
          <p:cNvSpPr/>
          <p:nvPr/>
        </p:nvSpPr>
        <p:spPr>
          <a:xfrm>
            <a:off x="1403003" y="3213297"/>
            <a:ext cx="504056" cy="129614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it-IT" sz="1400" dirty="0"/>
              <a:t>Protocollazione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2267099" y="3213297"/>
            <a:ext cx="504056" cy="129614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it-IT" sz="1400" dirty="0"/>
              <a:t>Servizio AB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3131195" y="3213297"/>
            <a:ext cx="504056" cy="129614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it-IT" sz="1400" dirty="0"/>
              <a:t>Servizio AB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3995291" y="3213297"/>
            <a:ext cx="504056" cy="129614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it-IT" sz="1400" dirty="0"/>
              <a:t>Servizio AB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4859387" y="3213297"/>
            <a:ext cx="504056" cy="129614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it-IT" sz="1400" dirty="0"/>
              <a:t>Servizio AB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1116013" y="4868863"/>
            <a:ext cx="4392612" cy="287337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schemeClr val="bg1"/>
                </a:solidFill>
              </a:rPr>
              <a:t>Piattaforma di gestione documentale</a:t>
            </a:r>
          </a:p>
        </p:txBody>
      </p:sp>
      <p:sp>
        <p:nvSpPr>
          <p:cNvPr id="13" name="Rettangolo arrotondato 12"/>
          <p:cNvSpPr/>
          <p:nvPr/>
        </p:nvSpPr>
        <p:spPr>
          <a:xfrm>
            <a:off x="1116013" y="5229225"/>
            <a:ext cx="4392612" cy="287338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schemeClr val="bg1"/>
                </a:solidFill>
              </a:rPr>
              <a:t>Sistema di conservazione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1116013" y="2349500"/>
            <a:ext cx="4392612" cy="2873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schemeClr val="bg1"/>
                </a:solidFill>
              </a:rPr>
              <a:t>Regole di gestione documentale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6826250" y="2854325"/>
            <a:ext cx="1874838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Ambito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del progetto</a:t>
            </a:r>
            <a:br>
              <a:rPr lang="it-IT" altLang="it-IT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</a:br>
            <a:r>
              <a:rPr lang="it-IT" altLang="it-IT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«Servizi per la</a:t>
            </a:r>
            <a:br>
              <a:rPr lang="it-IT" altLang="it-IT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</a:br>
            <a:r>
              <a:rPr lang="it-IT" altLang="it-IT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dematerializzazione</a:t>
            </a:r>
            <a:br>
              <a:rPr lang="it-IT" altLang="it-IT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</a:br>
            <a:r>
              <a:rPr lang="it-IT" altLang="it-IT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dei documenti»</a:t>
            </a:r>
          </a:p>
        </p:txBody>
      </p:sp>
      <p:sp>
        <p:nvSpPr>
          <p:cNvPr id="17" name="Rettangolo arrotondato 16"/>
          <p:cNvSpPr/>
          <p:nvPr/>
        </p:nvSpPr>
        <p:spPr>
          <a:xfrm>
            <a:off x="900113" y="2708275"/>
            <a:ext cx="4752975" cy="2873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schemeClr val="bg1"/>
                </a:solidFill>
              </a:rPr>
              <a:t>Modello tecnologico per la dematerializzazione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DC Personale - Servizi </a:t>
            </a:r>
            <a:r>
              <a:rPr lang="it-IT" dirty="0"/>
              <a:t>per la dematerializzazione dei documenti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ABC62-A819-47A1-A805-5D5D2DB0105A}" type="slidenum">
              <a:rPr lang="it-IT"/>
              <a:pPr>
                <a:defRPr/>
              </a:pPr>
              <a:t>12</a:t>
            </a:fld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3370263" y="720725"/>
            <a:ext cx="2403475" cy="4000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Ambito di intervento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8" grpId="0" animBg="1"/>
      <p:bldP spid="4" grpId="0" animBg="1"/>
      <p:bldP spid="5" grpId="0" animBg="1"/>
      <p:bldP spid="6" grpId="0" animBg="1"/>
      <p:bldP spid="12" grpId="0" animBg="1"/>
      <p:bldP spid="13" grpId="0" animBg="1"/>
      <p:bldP spid="14" grpId="0" animBg="1"/>
      <p:bldP spid="20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contesto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>
                <a:solidFill>
                  <a:srgbClr val="C00000"/>
                </a:solidFill>
              </a:rPr>
              <a:t>I numeri</a:t>
            </a:r>
          </a:p>
          <a:p>
            <a:r>
              <a:rPr lang="it-IT" dirty="0" smtClean="0"/>
              <a:t>44.000 dipendenti</a:t>
            </a:r>
          </a:p>
          <a:p>
            <a:r>
              <a:rPr lang="it-IT" dirty="0" smtClean="0"/>
              <a:t>259 Aree Organizzative Omogenee</a:t>
            </a:r>
          </a:p>
          <a:p>
            <a:r>
              <a:rPr lang="it-IT" dirty="0" smtClean="0"/>
              <a:t>13 milioni di documenti protocollati ogni anno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dirty="0" smtClean="0">
                <a:solidFill>
                  <a:srgbClr val="C00000"/>
                </a:solidFill>
              </a:rPr>
              <a:t>Le tappe</a:t>
            </a:r>
          </a:p>
          <a:p>
            <a:r>
              <a:rPr lang="it-IT" dirty="0" smtClean="0"/>
              <a:t>2000: adozione del protocollo informatico ai sensi del DPR 445/2000</a:t>
            </a:r>
          </a:p>
          <a:p>
            <a:r>
              <a:rPr lang="it-IT" dirty="0" smtClean="0"/>
              <a:t>2008: adozione del sistema di gestione documentale NSD/</a:t>
            </a:r>
            <a:r>
              <a:rPr lang="it-IT" dirty="0" err="1" smtClean="0"/>
              <a:t>ProtocolloASP</a:t>
            </a:r>
            <a:r>
              <a:rPr lang="it-IT" dirty="0" smtClean="0"/>
              <a:t> nell’area Territorio</a:t>
            </a:r>
          </a:p>
          <a:p>
            <a:r>
              <a:rPr lang="it-IT" dirty="0" smtClean="0"/>
              <a:t>2009: adozione del Sistema di gestione documentale NSD/</a:t>
            </a:r>
            <a:r>
              <a:rPr lang="it-IT" dirty="0" err="1" smtClean="0"/>
              <a:t>ProtocolloASP</a:t>
            </a:r>
            <a:r>
              <a:rPr lang="it-IT" dirty="0" smtClean="0"/>
              <a:t> nell’area Entrate</a:t>
            </a:r>
          </a:p>
          <a:p>
            <a:r>
              <a:rPr lang="it-IT" dirty="0" smtClean="0"/>
              <a:t>2011: completamento della diffusione del sistema di gestione documentale NSD/</a:t>
            </a:r>
            <a:r>
              <a:rPr lang="it-IT" dirty="0" err="1" smtClean="0"/>
              <a:t>ProtocolloASP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DC Personale - Servizi per la dematerializzazione dei documenti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F56B3-A269-42F4-9BE8-C694E521770F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86154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modello organizzativo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È stata istituita una AOO per ogni struttura dell’Agenzia:</a:t>
            </a:r>
          </a:p>
          <a:p>
            <a:pPr lvl="1"/>
            <a:r>
              <a:rPr lang="it-IT" dirty="0" smtClean="0"/>
              <a:t>Direzioni centrali</a:t>
            </a:r>
          </a:p>
          <a:p>
            <a:pPr lvl="1"/>
            <a:r>
              <a:rPr lang="it-IT" dirty="0" smtClean="0"/>
              <a:t>Direzioni regionali</a:t>
            </a:r>
          </a:p>
          <a:p>
            <a:pPr lvl="1"/>
            <a:r>
              <a:rPr lang="it-IT" dirty="0" smtClean="0"/>
              <a:t>Direzioni regionali Territorio</a:t>
            </a:r>
          </a:p>
          <a:p>
            <a:pPr lvl="1"/>
            <a:r>
              <a:rPr lang="it-IT" dirty="0" smtClean="0"/>
              <a:t>Direzioni provinciali</a:t>
            </a:r>
          </a:p>
          <a:p>
            <a:pPr lvl="1"/>
            <a:r>
              <a:rPr lang="it-IT" dirty="0" smtClean="0"/>
              <a:t>Uffici provinciali Territorio</a:t>
            </a:r>
          </a:p>
          <a:p>
            <a:pPr lvl="1"/>
            <a:r>
              <a:rPr lang="it-IT" dirty="0" smtClean="0"/>
              <a:t>Centri di Assistenza Multicanale</a:t>
            </a:r>
          </a:p>
          <a:p>
            <a:pPr lvl="1"/>
            <a:r>
              <a:rPr lang="it-IT" dirty="0" smtClean="0"/>
              <a:t>Centri Operativi</a:t>
            </a:r>
          </a:p>
          <a:p>
            <a:endParaRPr lang="it-IT" dirty="0" smtClean="0"/>
          </a:p>
          <a:p>
            <a:r>
              <a:rPr lang="it-IT" dirty="0" smtClean="0"/>
              <a:t>In ogni AOO sono stati istituiti:</a:t>
            </a:r>
          </a:p>
          <a:p>
            <a:pPr lvl="1"/>
            <a:r>
              <a:rPr lang="it-IT" dirty="0" smtClean="0"/>
              <a:t>un Registro di protocollo per ogni AOO</a:t>
            </a:r>
          </a:p>
          <a:p>
            <a:pPr lvl="1"/>
            <a:r>
              <a:rPr lang="it-IT" dirty="0"/>
              <a:t>a</a:t>
            </a:r>
            <a:r>
              <a:rPr lang="it-IT" dirty="0" smtClean="0"/>
              <a:t>lmeno un registro interno</a:t>
            </a:r>
          </a:p>
          <a:p>
            <a:pPr lvl="1"/>
            <a:r>
              <a:rPr lang="it-IT" dirty="0"/>
              <a:t>a</a:t>
            </a:r>
            <a:r>
              <a:rPr lang="it-IT" dirty="0" smtClean="0"/>
              <a:t>lmeno una casella di PEC</a:t>
            </a: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F56B3-A269-42F4-9BE8-C694E521770F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72948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9588" y="4581525"/>
            <a:ext cx="1744662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3338" y="2535238"/>
            <a:ext cx="13112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65925" y="1116013"/>
            <a:ext cx="2054225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Titolo 1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549275"/>
          </a:xfrm>
        </p:spPr>
        <p:txBody>
          <a:bodyPr/>
          <a:lstStyle/>
          <a:p>
            <a:pPr>
              <a:defRPr/>
            </a:pPr>
            <a:r>
              <a:rPr lang="it-IT" altLang="it-IT" smtClean="0">
                <a:latin typeface="Arial" charset="0"/>
                <a:cs typeface="Arial" charset="0"/>
              </a:rPr>
              <a:t>La dematerializzazione dei documenti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67175" y="896938"/>
            <a:ext cx="4619625" cy="1081087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it-IT" altLang="it-IT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Perché esistono precisi </a:t>
            </a:r>
            <a:r>
              <a:rPr lang="it-IT" altLang="it-IT" b="1" u="sng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Arial" charset="0"/>
              </a:rPr>
              <a:t>vincoli normativi</a:t>
            </a:r>
            <a:r>
              <a:rPr lang="it-IT" altLang="it-IT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it-IT" altLang="it-IT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che impongono alle pubbliche amministrazioni</a:t>
            </a:r>
          </a:p>
          <a:p>
            <a:pPr marL="0" indent="0">
              <a:buFont typeface="Arial" charset="0"/>
              <a:buNone/>
              <a:defRPr/>
            </a:pPr>
            <a:r>
              <a:rPr lang="it-IT" altLang="it-IT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l’utilizzo del documento</a:t>
            </a:r>
            <a:br>
              <a:rPr lang="it-IT" altLang="it-IT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</a:br>
            <a:r>
              <a:rPr lang="it-IT" altLang="it-IT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informatico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0825" y="720725"/>
            <a:ext cx="2854325" cy="40005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Perché dematerializzare?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4067175" y="2635250"/>
            <a:ext cx="461962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it-IT" altLang="it-IT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Perché disporre di documenti non fisici può</a:t>
            </a:r>
            <a:br>
              <a:rPr lang="it-IT" altLang="it-IT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</a:br>
            <a:r>
              <a:rPr lang="it-IT" altLang="it-IT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facilitare la </a:t>
            </a:r>
            <a:r>
              <a:rPr lang="it-IT" altLang="it-IT" sz="1600" b="1" u="sng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Arial" charset="0"/>
              </a:rPr>
              <a:t>razionalizzazione dei processi</a:t>
            </a:r>
            <a:r>
              <a:rPr lang="it-IT" altLang="it-IT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it-IT" altLang="it-IT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e l’ottimizzazione delle risorse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4067175" y="4281488"/>
            <a:ext cx="46196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it-IT" altLang="it-IT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Perché ridurre l’utilizzo della carta permette una </a:t>
            </a:r>
            <a:r>
              <a:rPr lang="it-IT" altLang="it-IT" sz="1600" b="1" u="sng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Arial" charset="0"/>
              </a:rPr>
              <a:t>riduzione dei costi</a:t>
            </a:r>
            <a:r>
              <a:rPr lang="it-IT" altLang="it-IT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it-IT" altLang="it-IT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(consumo</a:t>
            </a:r>
            <a:br>
              <a:rPr lang="it-IT" altLang="it-IT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</a:br>
            <a:r>
              <a:rPr lang="it-IT" altLang="it-IT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di carta, spazi di archivio</a:t>
            </a:r>
            <a:br>
              <a:rPr lang="it-IT" altLang="it-IT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</a:br>
            <a:r>
              <a:rPr lang="it-IT" altLang="it-IT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fisico…)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067175" y="836613"/>
            <a:ext cx="4752975" cy="1296987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12" name="Connettore 4 11"/>
          <p:cNvCxnSpPr>
            <a:stCxn id="4" idx="2"/>
            <a:endCxn id="10" idx="1"/>
          </p:cNvCxnSpPr>
          <p:nvPr/>
        </p:nvCxnSpPr>
        <p:spPr>
          <a:xfrm rot="16200000" flipH="1">
            <a:off x="2690813" y="107950"/>
            <a:ext cx="363538" cy="2389187"/>
          </a:xfrm>
          <a:prstGeom prst="bentConnector2">
            <a:avLst/>
          </a:prstGeom>
          <a:ln>
            <a:gradFill>
              <a:gsLst>
                <a:gs pos="0">
                  <a:schemeClr val="accent6">
                    <a:lumMod val="75000"/>
                  </a:schemeClr>
                </a:gs>
                <a:gs pos="70000">
                  <a:schemeClr val="accent1">
                    <a:lumMod val="50000"/>
                  </a:schemeClr>
                </a:gs>
              </a:gsLst>
              <a:lin ang="5400000" scaled="0"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4067175" y="2386013"/>
            <a:ext cx="4752975" cy="1403350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16" name="Connettore 4 15"/>
          <p:cNvCxnSpPr>
            <a:stCxn id="4" idx="2"/>
            <a:endCxn id="15" idx="1"/>
          </p:cNvCxnSpPr>
          <p:nvPr/>
        </p:nvCxnSpPr>
        <p:spPr>
          <a:xfrm rot="16200000" flipH="1">
            <a:off x="1889125" y="909638"/>
            <a:ext cx="1966913" cy="2389187"/>
          </a:xfrm>
          <a:prstGeom prst="bentConnector2">
            <a:avLst/>
          </a:prstGeom>
          <a:ln>
            <a:gradFill>
              <a:gsLst>
                <a:gs pos="0">
                  <a:schemeClr val="accent6">
                    <a:lumMod val="75000"/>
                  </a:schemeClr>
                </a:gs>
                <a:gs pos="70000">
                  <a:schemeClr val="accent1">
                    <a:lumMod val="50000"/>
                  </a:schemeClr>
                </a:gs>
              </a:gsLst>
              <a:lin ang="5400000" scaled="0"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/>
          <p:cNvSpPr/>
          <p:nvPr/>
        </p:nvSpPr>
        <p:spPr>
          <a:xfrm>
            <a:off x="4067175" y="4011613"/>
            <a:ext cx="4752975" cy="2009775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23" name="Connettore 4 22"/>
          <p:cNvCxnSpPr>
            <a:stCxn id="4" idx="2"/>
            <a:endCxn id="22" idx="1"/>
          </p:cNvCxnSpPr>
          <p:nvPr/>
        </p:nvCxnSpPr>
        <p:spPr>
          <a:xfrm rot="16200000" flipH="1">
            <a:off x="924719" y="1874044"/>
            <a:ext cx="3895725" cy="2389187"/>
          </a:xfrm>
          <a:prstGeom prst="bentConnector2">
            <a:avLst/>
          </a:prstGeom>
          <a:ln>
            <a:gradFill>
              <a:gsLst>
                <a:gs pos="0">
                  <a:schemeClr val="accent6">
                    <a:lumMod val="75000"/>
                  </a:schemeClr>
                </a:gs>
                <a:gs pos="70000">
                  <a:schemeClr val="accent1">
                    <a:lumMod val="50000"/>
                  </a:schemeClr>
                </a:gs>
              </a:gsLst>
              <a:lin ang="5400000" scaled="0"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7B9AF5-C151-4F2A-9B80-A9ED05C20613}" type="slidenum">
              <a:rPr lang="it-IT"/>
              <a:pPr>
                <a:defRPr/>
              </a:pPr>
              <a:t>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10" grpId="0" animBg="1"/>
      <p:bldP spid="15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magin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2419350"/>
            <a:ext cx="2809875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Segnaposto contenuto 2"/>
          <p:cNvSpPr>
            <a:spLocks noGrp="1"/>
          </p:cNvSpPr>
          <p:nvPr>
            <p:ph idx="1"/>
          </p:nvPr>
        </p:nvSpPr>
        <p:spPr>
          <a:xfrm>
            <a:off x="457200" y="836613"/>
            <a:ext cx="8218488" cy="3009900"/>
          </a:xfrm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it-IT" sz="18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Dematerializzazione e riduzione della carta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it-IT" sz="1800" i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Alcune autorevoli opinioni</a:t>
            </a:r>
          </a:p>
          <a:p>
            <a:pPr eaLnBrk="1" hangingPunct="1">
              <a:defRPr/>
            </a:pPr>
            <a:endParaRPr lang="it-IT" i="1" dirty="0" smtClean="0">
              <a:latin typeface="+mj-lt"/>
              <a:cs typeface="Arial" charset="0"/>
            </a:endParaRPr>
          </a:p>
          <a:p>
            <a:pPr eaLnBrk="1" hangingPunct="1">
              <a:defRPr/>
            </a:pPr>
            <a:r>
              <a:rPr lang="it-IT" sz="1400" i="1" dirty="0" smtClean="0">
                <a:latin typeface="+mj-lt"/>
                <a:cs typeface="Arial" charset="0"/>
              </a:rPr>
              <a:t>“</a:t>
            </a:r>
            <a:r>
              <a:rPr lang="it-IT" sz="1400" i="1" cap="all" dirty="0" smtClean="0">
                <a:latin typeface="+mj-lt"/>
                <a:cs typeface="Arial" charset="0"/>
              </a:rPr>
              <a:t>è</a:t>
            </a:r>
            <a:r>
              <a:rPr lang="it-IT" sz="1400" i="1" dirty="0" smtClean="0">
                <a:latin typeface="+mj-lt"/>
                <a:cs typeface="Arial" charset="0"/>
              </a:rPr>
              <a:t> risultato riduttivo e fuorviante ricondurre </a:t>
            </a:r>
            <a:r>
              <a:rPr lang="it-IT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charset="0"/>
              </a:rPr>
              <a:t>il termine dematerializzazione</a:t>
            </a:r>
            <a:r>
              <a:rPr lang="it-IT" b="1" i="1" dirty="0">
                <a:solidFill>
                  <a:srgbClr val="C00000"/>
                </a:solidFill>
                <a:latin typeface="+mj-lt"/>
                <a:cs typeface="Arial" charset="0"/>
              </a:rPr>
              <a:t> </a:t>
            </a:r>
            <a:r>
              <a:rPr lang="it-IT" sz="1400" i="1" dirty="0" smtClean="0">
                <a:latin typeface="+mj-lt"/>
                <a:cs typeface="Arial" charset="0"/>
              </a:rPr>
              <a:t>alle pure pratiche di digitalizzazione dei documenti, mentre </a:t>
            </a:r>
            <a:r>
              <a:rPr lang="it-IT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charset="0"/>
              </a:rPr>
              <a:t>è</a:t>
            </a:r>
            <a:r>
              <a:rPr lang="it-IT" sz="1400" i="1" dirty="0" smtClean="0">
                <a:latin typeface="+mj-lt"/>
                <a:cs typeface="Arial" charset="0"/>
              </a:rPr>
              <a:t> apparso opportuno considerarlo </a:t>
            </a:r>
            <a:r>
              <a:rPr lang="it-IT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charset="0"/>
              </a:rPr>
              <a:t>conseguenza di una </a:t>
            </a:r>
            <a:r>
              <a:rPr lang="it-IT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 charset="0"/>
              </a:rPr>
              <a:t>sostanziale semplificazione dei processi e dei procedimenti,</a:t>
            </a:r>
            <a:br>
              <a:rPr lang="it-IT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 charset="0"/>
              </a:rPr>
            </a:br>
            <a:r>
              <a:rPr lang="it-IT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 charset="0"/>
              </a:rPr>
              <a:t>di una ridefinizione delle responsabilità nel controllo del ciclo di</a:t>
            </a:r>
            <a:br>
              <a:rPr lang="it-IT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 charset="0"/>
              </a:rPr>
            </a:br>
            <a:r>
              <a:rPr lang="it-IT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 charset="0"/>
              </a:rPr>
              <a:t>vita del documento amministrativo</a:t>
            </a:r>
            <a:r>
              <a:rPr lang="it-IT" b="1" i="1" dirty="0" smtClean="0">
                <a:solidFill>
                  <a:srgbClr val="C00000"/>
                </a:solidFill>
                <a:latin typeface="+mj-lt"/>
                <a:cs typeface="Arial" charset="0"/>
              </a:rPr>
              <a:t>,</a:t>
            </a:r>
            <a:r>
              <a:rPr lang="it-IT" i="1" dirty="0" smtClean="0">
                <a:latin typeface="+mj-lt"/>
                <a:cs typeface="Arial" charset="0"/>
              </a:rPr>
              <a:t> </a:t>
            </a:r>
            <a:r>
              <a:rPr lang="it-IT" sz="1400" i="1" dirty="0" smtClean="0">
                <a:latin typeface="+mj-lt"/>
                <a:cs typeface="Arial" charset="0"/>
              </a:rPr>
              <a:t>fino alla fase della conservazione,</a:t>
            </a:r>
            <a:br>
              <a:rPr lang="it-IT" sz="1400" i="1" dirty="0" smtClean="0">
                <a:latin typeface="+mj-lt"/>
                <a:cs typeface="Arial" charset="0"/>
              </a:rPr>
            </a:br>
            <a:r>
              <a:rPr lang="it-IT" sz="1400" i="1" dirty="0" smtClean="0">
                <a:latin typeface="+mj-lt"/>
                <a:cs typeface="Arial" charset="0"/>
              </a:rPr>
              <a:t>e di una conseguente riqualificazione di modelli organizzativi e profili professionali” </a:t>
            </a:r>
          </a:p>
          <a:p>
            <a:pPr marL="365125" indent="-3175" eaLnBrk="1" hangingPunct="1">
              <a:buFont typeface="Arial" charset="0"/>
              <a:buNone/>
              <a:defRPr/>
            </a:pPr>
            <a:r>
              <a:rPr lang="it-IT" sz="1400" i="1" dirty="0" smtClean="0">
                <a:latin typeface="+mj-lt"/>
                <a:cs typeface="Arial" charset="0"/>
              </a:rPr>
              <a:t>(</a:t>
            </a:r>
            <a:r>
              <a:rPr lang="it-IT" sz="1200" b="1" i="1" dirty="0" smtClean="0">
                <a:latin typeface="+mj-lt"/>
                <a:cs typeface="Arial" charset="0"/>
              </a:rPr>
              <a:t>CNIPA – Libro bianco del Gruppo di lavoro interministeriale per la</a:t>
            </a:r>
          </a:p>
          <a:p>
            <a:pPr marL="365125" indent="-3175" eaLnBrk="1" hangingPunct="1">
              <a:buFont typeface="Arial" charset="0"/>
              <a:buNone/>
              <a:defRPr/>
            </a:pPr>
            <a:r>
              <a:rPr lang="it-IT" sz="1200" b="1" i="1" dirty="0" smtClean="0">
                <a:latin typeface="+mj-lt"/>
                <a:cs typeface="Arial" charset="0"/>
              </a:rPr>
              <a:t>dematerializzazione della documentazione tramite supporto digitale</a:t>
            </a:r>
            <a:r>
              <a:rPr lang="it-IT" sz="1400" i="1" dirty="0" smtClean="0">
                <a:latin typeface="+mj-lt"/>
                <a:cs typeface="Arial" charset="0"/>
              </a:rPr>
              <a:t>)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 bwMode="auto">
          <a:xfrm>
            <a:off x="552450" y="4005263"/>
            <a:ext cx="781367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it-IT" sz="1400" i="1" dirty="0" smtClean="0">
                <a:latin typeface="+mj-lt"/>
                <a:cs typeface="Arial" charset="0"/>
              </a:rPr>
              <a:t>“</a:t>
            </a:r>
            <a:r>
              <a:rPr lang="it-IT" sz="1400" i="1" dirty="0" smtClean="0">
                <a:latin typeface="+mj-lt"/>
              </a:rPr>
              <a:t>Pur esistendo in Italia specifiche normative riguardanti la conservazione</a:t>
            </a:r>
            <a:br>
              <a:rPr lang="it-IT" sz="1400" i="1" dirty="0" smtClean="0">
                <a:latin typeface="+mj-lt"/>
              </a:rPr>
            </a:br>
            <a:r>
              <a:rPr lang="it-IT" sz="1400" i="1" dirty="0" smtClean="0">
                <a:latin typeface="+mj-lt"/>
              </a:rPr>
              <a:t>sostitutiva, e nonostante una crescente informatizzazione delle attività</a:t>
            </a:r>
            <a:br>
              <a:rPr lang="it-IT" sz="1400" i="1" dirty="0" smtClean="0">
                <a:latin typeface="+mj-lt"/>
              </a:rPr>
            </a:br>
            <a:r>
              <a:rPr lang="it-IT" sz="1400" i="1" dirty="0" smtClean="0">
                <a:latin typeface="+mj-lt"/>
              </a:rPr>
              <a:t>d’ufficio</a:t>
            </a:r>
            <a:r>
              <a:rPr lang="it-IT" i="1" dirty="0" smtClean="0">
                <a:latin typeface="+mj-lt"/>
              </a:rPr>
              <a:t>, </a:t>
            </a:r>
            <a:r>
              <a:rPr lang="it-IT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il problema è ancora sottostimato, per motivi organizzativi e legislativi (mancanza di benefici fiscali), ma anche culturali,</a:t>
            </a:r>
            <a:r>
              <a:rPr lang="it-IT" b="1" i="1" dirty="0" smtClean="0">
                <a:latin typeface="+mj-lt"/>
              </a:rPr>
              <a:t> </a:t>
            </a:r>
            <a:r>
              <a:rPr lang="it-IT" sz="1400" i="1" dirty="0" smtClean="0">
                <a:latin typeface="+mj-lt"/>
              </a:rPr>
              <a:t>derivanti dalla diffusa diffidenza nei confronti dell’adozione delle nuove tecnologie”, conclude il ricercatore. “La via dell’ufficio ‘</a:t>
            </a:r>
            <a:r>
              <a:rPr lang="it-IT" sz="1400" i="1" dirty="0" err="1" smtClean="0">
                <a:latin typeface="+mj-lt"/>
              </a:rPr>
              <a:t>paperless</a:t>
            </a:r>
            <a:r>
              <a:rPr lang="it-IT" sz="1400" i="1" dirty="0" smtClean="0">
                <a:latin typeface="+mj-lt"/>
              </a:rPr>
              <a:t>’ è lunga, ma alcuni risultati importanti, anche per l’ambiente, potrebbero essere a portata di mano se il documento digitale ricevesse una promozione più forte e diffusa” 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it-IT" sz="1200" b="1" i="1" dirty="0" smtClean="0">
                <a:latin typeface="+mj-lt"/>
              </a:rPr>
              <a:t>(Consiglio Nazionale delle Ricerche</a:t>
            </a:r>
            <a:r>
              <a:rPr lang="it-IT" sz="1400" i="1" dirty="0" smtClean="0">
                <a:latin typeface="+mj-lt"/>
              </a:rPr>
              <a:t>)</a:t>
            </a:r>
            <a:r>
              <a:rPr lang="it-IT" sz="1400" i="1" dirty="0" smtClean="0">
                <a:latin typeface="+mj-lt"/>
                <a:cs typeface="Arial" charset="0"/>
              </a:rPr>
              <a:t> </a:t>
            </a:r>
          </a:p>
        </p:txBody>
      </p:sp>
      <p:sp>
        <p:nvSpPr>
          <p:cNvPr id="7172" name="Titolo 1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549275"/>
          </a:xfrm>
        </p:spPr>
        <p:txBody>
          <a:bodyPr/>
          <a:lstStyle/>
          <a:p>
            <a:pPr>
              <a:defRPr/>
            </a:pPr>
            <a:r>
              <a:rPr lang="it-IT" altLang="it-IT" smtClean="0">
                <a:latin typeface="Arial" charset="0"/>
                <a:cs typeface="Arial" charset="0"/>
              </a:rPr>
              <a:t>La dematerializzazione dei documenti</a:t>
            </a:r>
          </a:p>
        </p:txBody>
      </p:sp>
      <p:sp>
        <p:nvSpPr>
          <p:cNvPr id="7174" name="CasellaDiTesto 2"/>
          <p:cNvSpPr txBox="1">
            <a:spLocks noChangeArrowheads="1"/>
          </p:cNvSpPr>
          <p:nvPr/>
        </p:nvSpPr>
        <p:spPr bwMode="auto">
          <a:xfrm>
            <a:off x="684213" y="112553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2" name="Segnaposto dat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DC Personale - Servizi </a:t>
            </a:r>
            <a:r>
              <a:rPr lang="it-IT" dirty="0"/>
              <a:t>per la dematerializzazione dei documenti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6A974-2D79-4FAC-BCAE-955FC57C1929}" type="slidenum">
              <a:rPr lang="it-IT"/>
              <a:pPr>
                <a:defRPr/>
              </a:pPr>
              <a:t>5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198688" y="720725"/>
            <a:ext cx="4746625" cy="4000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Dematerializzazione e riduzione della carta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 bwMode="auto">
          <a:xfrm>
            <a:off x="4829869" y="4048943"/>
            <a:ext cx="4033838" cy="196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eaLnBrk="0" hangingPunct="0">
              <a:spcBef>
                <a:spcPct val="20000"/>
              </a:spcBef>
              <a:defRPr/>
            </a:pPr>
            <a:r>
              <a:rPr lang="it-IT" sz="16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Adottare un approccio organizzativo</a:t>
            </a:r>
            <a:br>
              <a:rPr lang="it-IT" sz="16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r>
              <a:rPr lang="it-IT" sz="16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al problema</a:t>
            </a:r>
          </a:p>
          <a:p>
            <a:pPr marL="454025" lvl="2" indent="-2286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itchFamily="34" charset="0"/>
              </a:rPr>
              <a:t>Definire le regole per la produzione, l’archiviazione e la gestione dei documenti informatici</a:t>
            </a:r>
          </a:p>
          <a:p>
            <a:pPr marL="454025" lvl="2" indent="-2286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itchFamily="34" charset="0"/>
              </a:rPr>
              <a:t>Analizzare i processi produttivi</a:t>
            </a:r>
          </a:p>
          <a:p>
            <a:pPr marL="454025" lvl="2" indent="-2286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itchFamily="34" charset="0"/>
              </a:rPr>
              <a:t>Individuare le figure di responsabilità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449511" y="3944169"/>
            <a:ext cx="3743325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588" lvl="1" indent="-1588" eaLnBrk="0" hangingPunct="0">
              <a:spcBef>
                <a:spcPct val="20000"/>
              </a:spcBef>
              <a:defRPr/>
            </a:pPr>
            <a:r>
              <a:rPr lang="it-IT" sz="16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Definire uno scenario tecnologico</a:t>
            </a:r>
          </a:p>
          <a:p>
            <a:pPr marL="538163" lvl="2" indent="-2286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itchFamily="34" charset="0"/>
              </a:rPr>
              <a:t>Individuare il modello tecnologico di riferimento</a:t>
            </a:r>
          </a:p>
          <a:p>
            <a:pPr marL="538163" lvl="2" indent="-2286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itchFamily="34" charset="0"/>
              </a:rPr>
              <a:t>Adottare soluzioni tecniche standard, replicabili e riutilizzabili</a:t>
            </a:r>
          </a:p>
        </p:txBody>
      </p:sp>
      <p:sp>
        <p:nvSpPr>
          <p:cNvPr id="8198" name="CasellaDiTesto 3"/>
          <p:cNvSpPr txBox="1">
            <a:spLocks noChangeArrowheads="1"/>
          </p:cNvSpPr>
          <p:nvPr/>
        </p:nvSpPr>
        <p:spPr bwMode="auto">
          <a:xfrm>
            <a:off x="539750" y="1773238"/>
            <a:ext cx="37449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Le </a:t>
            </a:r>
            <a:r>
              <a:rPr lang="it-IT" altLang="it-IT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scelte tecnologiche e organizzative</a:t>
            </a:r>
            <a:r>
              <a:rPr lang="it-IT" altLang="it-IT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in materia di dematerializzazione sono molto eterogenee</a:t>
            </a:r>
          </a:p>
        </p:txBody>
      </p:sp>
      <p:sp>
        <p:nvSpPr>
          <p:cNvPr id="8199" name="CasellaDiTesto 5"/>
          <p:cNvSpPr txBox="1">
            <a:spLocks noChangeArrowheads="1"/>
          </p:cNvSpPr>
          <p:nvPr/>
        </p:nvSpPr>
        <p:spPr bwMode="auto">
          <a:xfrm>
            <a:off x="4572000" y="1773238"/>
            <a:ext cx="3851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 riscontra una </a:t>
            </a:r>
            <a:r>
              <a:rPr lang="it-IT" altLang="it-IT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sensibilità</a:t>
            </a:r>
            <a:r>
              <a:rPr lang="it-IT" altLang="it-IT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it-IT" altLang="it-IT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poco diffusa </a:t>
            </a:r>
            <a:r>
              <a:rPr lang="it-IT" altLang="it-IT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ai principi della gestione archivistica dei documenti</a:t>
            </a:r>
          </a:p>
        </p:txBody>
      </p:sp>
      <p:sp>
        <p:nvSpPr>
          <p:cNvPr id="8200" name="Titolo 1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549275"/>
          </a:xfrm>
        </p:spPr>
        <p:txBody>
          <a:bodyPr/>
          <a:lstStyle/>
          <a:p>
            <a:pPr>
              <a:defRPr/>
            </a:pPr>
            <a:r>
              <a:rPr lang="it-IT" altLang="it-IT" smtClean="0">
                <a:latin typeface="Arial" charset="0"/>
                <a:cs typeface="Arial" charset="0"/>
              </a:rPr>
              <a:t>La dematerializzazione dei documenti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843213" y="720725"/>
            <a:ext cx="3457575" cy="4000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Quali sono le criticità generali?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572000" y="1628775"/>
            <a:ext cx="3851275" cy="1117600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11" name="Connettore 4 10"/>
          <p:cNvCxnSpPr>
            <a:stCxn id="9" idx="2"/>
            <a:endCxn id="10" idx="0"/>
          </p:cNvCxnSpPr>
          <p:nvPr/>
        </p:nvCxnSpPr>
        <p:spPr>
          <a:xfrm rot="16200000" flipH="1">
            <a:off x="5280819" y="411956"/>
            <a:ext cx="508000" cy="1925638"/>
          </a:xfrm>
          <a:prstGeom prst="bentConnector3">
            <a:avLst>
              <a:gd name="adj1" fmla="val 50000"/>
            </a:avLst>
          </a:prstGeom>
          <a:ln>
            <a:gradFill>
              <a:gsLst>
                <a:gs pos="0">
                  <a:schemeClr val="accent6">
                    <a:lumMod val="75000"/>
                  </a:schemeClr>
                </a:gs>
                <a:gs pos="70000">
                  <a:schemeClr val="accent1">
                    <a:lumMod val="50000"/>
                  </a:schemeClr>
                </a:gs>
              </a:gsLst>
              <a:lin ang="5400000" scaled="0"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496888" y="1628775"/>
            <a:ext cx="3851275" cy="1117600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17" name="Connettore 4 16"/>
          <p:cNvCxnSpPr>
            <a:stCxn id="9" idx="2"/>
            <a:endCxn id="16" idx="0"/>
          </p:cNvCxnSpPr>
          <p:nvPr/>
        </p:nvCxnSpPr>
        <p:spPr>
          <a:xfrm rot="5400000">
            <a:off x="3243263" y="300037"/>
            <a:ext cx="508000" cy="2149475"/>
          </a:xfrm>
          <a:prstGeom prst="bentConnector3">
            <a:avLst>
              <a:gd name="adj1" fmla="val 50000"/>
            </a:avLst>
          </a:prstGeom>
          <a:ln>
            <a:gradFill>
              <a:gsLst>
                <a:gs pos="0">
                  <a:schemeClr val="accent6">
                    <a:lumMod val="75000"/>
                  </a:schemeClr>
                </a:gs>
                <a:gs pos="70000">
                  <a:schemeClr val="accent1">
                    <a:lumMod val="50000"/>
                  </a:schemeClr>
                </a:gs>
              </a:gsLst>
              <a:lin ang="5400000" scaled="0"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2730500" y="3224213"/>
            <a:ext cx="3683000" cy="4000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Cosa serve per dematerializzare?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4860032" y="3933056"/>
            <a:ext cx="3851275" cy="2079625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26" name="Connettore 4 25"/>
          <p:cNvCxnSpPr>
            <a:stCxn id="22" idx="2"/>
            <a:endCxn id="25" idx="0"/>
          </p:cNvCxnSpPr>
          <p:nvPr/>
        </p:nvCxnSpPr>
        <p:spPr>
          <a:xfrm rot="16200000" flipH="1">
            <a:off x="5524439" y="2671824"/>
            <a:ext cx="308793" cy="2213670"/>
          </a:xfrm>
          <a:prstGeom prst="bentConnector3">
            <a:avLst>
              <a:gd name="adj1" fmla="val 50000"/>
            </a:avLst>
          </a:prstGeom>
          <a:ln>
            <a:gradFill>
              <a:gsLst>
                <a:gs pos="0">
                  <a:schemeClr val="accent6">
                    <a:lumMod val="75000"/>
                  </a:schemeClr>
                </a:gs>
                <a:gs pos="70000">
                  <a:schemeClr val="accent1">
                    <a:lumMod val="50000"/>
                  </a:schemeClr>
                </a:gs>
              </a:gsLst>
              <a:lin ang="5400000" scaled="0"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ttangolo 30"/>
          <p:cNvSpPr/>
          <p:nvPr/>
        </p:nvSpPr>
        <p:spPr>
          <a:xfrm>
            <a:off x="395536" y="3933056"/>
            <a:ext cx="3851275" cy="1422400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32" name="Connettore 4 31"/>
          <p:cNvCxnSpPr>
            <a:stCxn id="22" idx="2"/>
            <a:endCxn id="31" idx="0"/>
          </p:cNvCxnSpPr>
          <p:nvPr/>
        </p:nvCxnSpPr>
        <p:spPr>
          <a:xfrm rot="5400000">
            <a:off x="3292191" y="2653246"/>
            <a:ext cx="308793" cy="2250826"/>
          </a:xfrm>
          <a:prstGeom prst="bentConnector3">
            <a:avLst>
              <a:gd name="adj1" fmla="val 50000"/>
            </a:avLst>
          </a:prstGeom>
          <a:ln>
            <a:gradFill>
              <a:gsLst>
                <a:gs pos="0">
                  <a:schemeClr val="accent6">
                    <a:lumMod val="75000"/>
                  </a:schemeClr>
                </a:gs>
                <a:gs pos="70000">
                  <a:schemeClr val="accent1">
                    <a:lumMod val="50000"/>
                  </a:schemeClr>
                </a:gs>
              </a:gsLst>
              <a:lin ang="5400000" scaled="0"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egnaposto dat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DC Personale - Servizi </a:t>
            </a:r>
            <a:r>
              <a:rPr lang="it-IT" dirty="0"/>
              <a:t>per la dematerializzazione dei documenti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D79AA-2C9D-4E4D-B739-AED58C1DB52E}" type="slidenum">
              <a:rPr lang="it-IT"/>
              <a:pPr>
                <a:defRPr/>
              </a:pPr>
              <a:t>6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8198" grpId="0"/>
      <p:bldP spid="8199" grpId="0"/>
      <p:bldP spid="10" grpId="0" animBg="1"/>
      <p:bldP spid="16" grpId="1" animBg="1"/>
      <p:bldP spid="22" grpId="0" animBg="1"/>
      <p:bldP spid="25" grpId="0" animBg="1"/>
      <p:bldP spid="25" grpId="1" animBg="1"/>
      <p:bldP spid="31" grpId="0" animBg="1"/>
      <p:bldP spid="3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549275"/>
          </a:xfrm>
        </p:spPr>
        <p:txBody>
          <a:bodyPr/>
          <a:lstStyle/>
          <a:p>
            <a:pPr>
              <a:defRPr/>
            </a:pPr>
            <a:r>
              <a:rPr lang="it-IT" altLang="it-IT" smtClean="0">
                <a:latin typeface="Arial" charset="0"/>
                <a:cs typeface="Arial" charset="0"/>
              </a:rPr>
              <a:t>La gestione documentale oggi</a:t>
            </a:r>
          </a:p>
        </p:txBody>
      </p:sp>
      <p:sp>
        <p:nvSpPr>
          <p:cNvPr id="15364" name="CasellaDiTesto 4"/>
          <p:cNvSpPr txBox="1">
            <a:spLocks noChangeArrowheads="1"/>
          </p:cNvSpPr>
          <p:nvPr/>
        </p:nvSpPr>
        <p:spPr bwMode="auto">
          <a:xfrm>
            <a:off x="1332806" y="1268413"/>
            <a:ext cx="1871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 documenti vengono ricevuti in ingresso</a:t>
            </a:r>
          </a:p>
        </p:txBody>
      </p:sp>
      <p:sp>
        <p:nvSpPr>
          <p:cNvPr id="15365" name="CasellaDiTesto 5"/>
          <p:cNvSpPr txBox="1">
            <a:spLocks noChangeArrowheads="1"/>
          </p:cNvSpPr>
          <p:nvPr/>
        </p:nvSpPr>
        <p:spPr bwMode="auto">
          <a:xfrm>
            <a:off x="2483743" y="1989138"/>
            <a:ext cx="18002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40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Il documento viene protocollato in ingresso</a:t>
            </a:r>
          </a:p>
        </p:txBody>
      </p:sp>
      <p:sp>
        <p:nvSpPr>
          <p:cNvPr id="15366" name="CasellaDiTesto 7"/>
          <p:cNvSpPr txBox="1">
            <a:spLocks noChangeArrowheads="1"/>
          </p:cNvSpPr>
          <p:nvPr/>
        </p:nvSpPr>
        <p:spPr bwMode="auto">
          <a:xfrm>
            <a:off x="5724525" y="1052513"/>
            <a:ext cx="30241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Una grande quantità di documenti viene presentata all’Agenzia in forma cartacea</a:t>
            </a:r>
          </a:p>
        </p:txBody>
      </p:sp>
      <p:pic>
        <p:nvPicPr>
          <p:cNvPr id="13318" name="Picture 2" descr="http://www.scuoladirespiro.com/images/freccia-curva-d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5868" y="1570038"/>
            <a:ext cx="4445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198078">
            <a:off x="1929706" y="2359025"/>
            <a:ext cx="593725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1" descr="http://www.itgcangrande.it/itgcangrandegenitori/images/Segnale_di_pericolo%5b1%5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70500" y="1125538"/>
            <a:ext cx="4540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CasellaDiTesto 11"/>
          <p:cNvSpPr txBox="1">
            <a:spLocks noChangeArrowheads="1"/>
          </p:cNvSpPr>
          <p:nvPr/>
        </p:nvSpPr>
        <p:spPr bwMode="auto">
          <a:xfrm>
            <a:off x="2412306" y="2905125"/>
            <a:ext cx="180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Il documento viene inserito in un fascicolo</a:t>
            </a:r>
          </a:p>
        </p:txBody>
      </p:sp>
      <p:sp>
        <p:nvSpPr>
          <p:cNvPr id="15371" name="CasellaDiTesto 12"/>
          <p:cNvSpPr txBox="1">
            <a:spLocks noChangeArrowheads="1"/>
          </p:cNvSpPr>
          <p:nvPr/>
        </p:nvSpPr>
        <p:spPr bwMode="auto">
          <a:xfrm>
            <a:off x="5724525" y="1916113"/>
            <a:ext cx="3024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L’utilizzo del fascicolo informatico è ancora limitato</a:t>
            </a:r>
          </a:p>
        </p:txBody>
      </p:sp>
      <p:pic>
        <p:nvPicPr>
          <p:cNvPr id="13323" name="Picture 11" descr="http://www.itgcangrande.it/itgcangrandegenitori/images/Segnale_di_pericolo%5b1%5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99063" y="1989138"/>
            <a:ext cx="452437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2" descr="http://www.scuoladirespiro.com/images/freccia-curva-d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286943">
            <a:off x="3006031" y="3560763"/>
            <a:ext cx="566737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4" name="CasellaDiTesto 15"/>
          <p:cNvSpPr txBox="1">
            <a:spLocks noChangeArrowheads="1"/>
          </p:cNvSpPr>
          <p:nvPr/>
        </p:nvSpPr>
        <p:spPr bwMode="auto">
          <a:xfrm>
            <a:off x="1188343" y="3913188"/>
            <a:ext cx="180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Il fascicolo viene posto in archivio</a:t>
            </a:r>
          </a:p>
        </p:txBody>
      </p:sp>
      <p:sp>
        <p:nvSpPr>
          <p:cNvPr id="15375" name="CasellaDiTesto 16"/>
          <p:cNvSpPr txBox="1">
            <a:spLocks noChangeArrowheads="1"/>
          </p:cNvSpPr>
          <p:nvPr/>
        </p:nvSpPr>
        <p:spPr bwMode="auto">
          <a:xfrm>
            <a:off x="5724525" y="3789363"/>
            <a:ext cx="3024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Le politiche di gestione dei fascicoli informatici </a:t>
            </a:r>
            <a:r>
              <a:rPr lang="it-IT" altLang="it-IT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non sono sempre </a:t>
            </a:r>
            <a:r>
              <a:rPr lang="it-IT" altLang="it-IT" sz="14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efficenti</a:t>
            </a:r>
            <a:endParaRPr lang="it-IT" altLang="it-IT" sz="1400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3327" name="Picture 11" descr="http://www.itgcangrande.it/itgcangrandegenitori/images/Segnale_di_pericolo%5b1%5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3860800"/>
            <a:ext cx="452438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7" name="CasellaDiTesto 20"/>
          <p:cNvSpPr txBox="1">
            <a:spLocks noChangeArrowheads="1"/>
          </p:cNvSpPr>
          <p:nvPr/>
        </p:nvSpPr>
        <p:spPr bwMode="auto">
          <a:xfrm>
            <a:off x="1475681" y="5067300"/>
            <a:ext cx="18002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Il fascicolo viene sottoposto a scarto d’archivio</a:t>
            </a:r>
          </a:p>
        </p:txBody>
      </p:sp>
      <p:pic>
        <p:nvPicPr>
          <p:cNvPr id="13329" name="Picture 2" descr="http://www.scuoladirespiro.com/images/freccia-curva-d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843" y="4459288"/>
            <a:ext cx="566738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1" name="CasellaDiTesto 24"/>
          <p:cNvSpPr txBox="1">
            <a:spLocks noChangeArrowheads="1"/>
          </p:cNvSpPr>
          <p:nvPr/>
        </p:nvSpPr>
        <p:spPr bwMode="auto">
          <a:xfrm>
            <a:off x="5724525" y="2708275"/>
            <a:ext cx="30241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400" b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Si registra un massiccio ricorso alla stampa dei documenti anche quando questi sono disponibili in forma elettronica </a:t>
            </a:r>
          </a:p>
        </p:txBody>
      </p:sp>
      <p:pic>
        <p:nvPicPr>
          <p:cNvPr id="13333" name="Picture 11" descr="http://www.itgcangrande.it/itgcangrandegenitori/images/Segnale_di_pericolo%5b1%5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2736850"/>
            <a:ext cx="452438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dat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Servizi per la dematerializzazione dei documenti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6D3F28-1D96-4E28-8C7C-074DE2D69F83}" type="slidenum">
              <a:rPr lang="it-IT"/>
              <a:pPr>
                <a:defRPr/>
              </a:pPr>
              <a:t>7</a:t>
            </a:fld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179388" y="720725"/>
            <a:ext cx="1952625" cy="4000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I flussi in entrata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71" grpId="0"/>
      <p:bldP spid="15375" grpId="0"/>
      <p:bldP spid="153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549275"/>
          </a:xfrm>
        </p:spPr>
        <p:txBody>
          <a:bodyPr/>
          <a:lstStyle/>
          <a:p>
            <a:pPr>
              <a:defRPr/>
            </a:pPr>
            <a:r>
              <a:rPr lang="it-IT" altLang="it-IT" smtClean="0">
                <a:latin typeface="Arial" charset="0"/>
                <a:cs typeface="Arial" charset="0"/>
              </a:rPr>
              <a:t>La gestione documentale oggi</a:t>
            </a:r>
          </a:p>
        </p:txBody>
      </p:sp>
      <p:sp>
        <p:nvSpPr>
          <p:cNvPr id="15364" name="CasellaDiTesto 4"/>
          <p:cNvSpPr txBox="1">
            <a:spLocks noChangeArrowheads="1"/>
          </p:cNvSpPr>
          <p:nvPr/>
        </p:nvSpPr>
        <p:spPr bwMode="auto">
          <a:xfrm>
            <a:off x="1116335" y="1268413"/>
            <a:ext cx="18002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L’operatore lavora con l’applicazione di supporto</a:t>
            </a:r>
          </a:p>
        </p:txBody>
      </p:sp>
      <p:sp>
        <p:nvSpPr>
          <p:cNvPr id="15365" name="CasellaDiTesto 5"/>
          <p:cNvSpPr txBox="1">
            <a:spLocks noChangeArrowheads="1"/>
          </p:cNvSpPr>
          <p:nvPr/>
        </p:nvSpPr>
        <p:spPr bwMode="auto">
          <a:xfrm>
            <a:off x="2267272" y="1989138"/>
            <a:ext cx="18002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40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Viene prodotto un documento</a:t>
            </a:r>
          </a:p>
        </p:txBody>
      </p:sp>
      <p:sp>
        <p:nvSpPr>
          <p:cNvPr id="15366" name="CasellaDiTesto 7"/>
          <p:cNvSpPr txBox="1">
            <a:spLocks noChangeArrowheads="1"/>
          </p:cNvSpPr>
          <p:nvPr/>
        </p:nvSpPr>
        <p:spPr bwMode="auto">
          <a:xfrm>
            <a:off x="5292725" y="1322388"/>
            <a:ext cx="3600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Non sempre le applicazioni del S.I. producono e archiviano documenti informatici</a:t>
            </a:r>
          </a:p>
        </p:txBody>
      </p:sp>
      <p:pic>
        <p:nvPicPr>
          <p:cNvPr id="4" name="Picture 2" descr="http://www.scuoladirespiro.com/images/freccia-curva-d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560" y="1557338"/>
            <a:ext cx="4445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198078">
            <a:off x="1786260" y="2286000"/>
            <a:ext cx="593725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1" descr="http://www.itgcangrande.it/itgcangrandegenitori/images/Segnale_di_pericolo%5b1%5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5675" y="1395413"/>
            <a:ext cx="4540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CasellaDiTesto 11"/>
          <p:cNvSpPr txBox="1">
            <a:spLocks noChangeArrowheads="1"/>
          </p:cNvSpPr>
          <p:nvPr/>
        </p:nvSpPr>
        <p:spPr bwMode="auto">
          <a:xfrm>
            <a:off x="2411735" y="2708275"/>
            <a:ext cx="180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40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Il documento viene sottoscritto</a:t>
            </a:r>
          </a:p>
        </p:txBody>
      </p:sp>
      <p:pic>
        <p:nvPicPr>
          <p:cNvPr id="15372" name="Picture 2" descr="http://www.scuoladirespiro.com/images/freccia-curva-d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286943">
            <a:off x="2789560" y="3236913"/>
            <a:ext cx="566737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4" name="CasellaDiTesto 15"/>
          <p:cNvSpPr txBox="1">
            <a:spLocks noChangeArrowheads="1"/>
          </p:cNvSpPr>
          <p:nvPr/>
        </p:nvSpPr>
        <p:spPr bwMode="auto">
          <a:xfrm>
            <a:off x="898847" y="3716338"/>
            <a:ext cx="180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40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Il documento viene protocollato</a:t>
            </a:r>
          </a:p>
        </p:txBody>
      </p:sp>
      <p:sp>
        <p:nvSpPr>
          <p:cNvPr id="15375" name="CasellaDiTesto 16"/>
          <p:cNvSpPr txBox="1">
            <a:spLocks noChangeArrowheads="1"/>
          </p:cNvSpPr>
          <p:nvPr/>
        </p:nvSpPr>
        <p:spPr bwMode="auto">
          <a:xfrm>
            <a:off x="5292080" y="1988840"/>
            <a:ext cx="36004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Non tutte le applicazioni gestiscono </a:t>
            </a:r>
            <a:r>
              <a:rPr lang="it-IT" altLang="it-IT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l’integrazione con il registro di protocollo. In molti casi l’operazione deve essere svolta manualmente dall’operatore</a:t>
            </a:r>
          </a:p>
        </p:txBody>
      </p:sp>
      <p:pic>
        <p:nvPicPr>
          <p:cNvPr id="6" name="Picture 11" descr="http://www.itgcangrande.it/itgcangrandegenitori/images/Segnale_di_pericolo%5b1%5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255" y="2060277"/>
            <a:ext cx="452438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7" name="CasellaDiTesto 20"/>
          <p:cNvSpPr txBox="1">
            <a:spLocks noChangeArrowheads="1"/>
          </p:cNvSpPr>
          <p:nvPr/>
        </p:nvSpPr>
        <p:spPr bwMode="auto">
          <a:xfrm>
            <a:off x="1548135" y="4508500"/>
            <a:ext cx="180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40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Il documento viene spedito</a:t>
            </a:r>
          </a:p>
        </p:txBody>
      </p:sp>
      <p:pic>
        <p:nvPicPr>
          <p:cNvPr id="7" name="Picture 2" descr="http://www.scuoladirespiro.com/images/freccia-curva-d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9847" y="3919538"/>
            <a:ext cx="566738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9" name="CasellaDiTesto 22"/>
          <p:cNvSpPr txBox="1">
            <a:spLocks noChangeArrowheads="1"/>
          </p:cNvSpPr>
          <p:nvPr/>
        </p:nvSpPr>
        <p:spPr bwMode="auto">
          <a:xfrm>
            <a:off x="5292080" y="3789065"/>
            <a:ext cx="35274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Vi sono limiti all’utilizzo </a:t>
            </a:r>
            <a:r>
              <a:rPr lang="it-IT" altLang="it-IT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della PEC </a:t>
            </a:r>
            <a:r>
              <a:rPr lang="it-IT" altLang="it-IT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(indisponibilità </a:t>
            </a:r>
            <a:r>
              <a:rPr lang="it-IT" altLang="it-IT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degli indirizzi, </a:t>
            </a:r>
            <a:r>
              <a:rPr lang="it-IT" altLang="it-IT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certezza giuridica della PEC e sostituibilità </a:t>
            </a:r>
            <a:r>
              <a:rPr lang="it-IT" altLang="it-IT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di altre modalità di notifica, …)</a:t>
            </a:r>
          </a:p>
        </p:txBody>
      </p:sp>
      <p:pic>
        <p:nvPicPr>
          <p:cNvPr id="8" name="Picture 11" descr="http://www.itgcangrande.it/itgcangrandegenitori/images/Segnale_di_pericolo%5b1%5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255" y="3862090"/>
            <a:ext cx="452438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1" name="CasellaDiTesto 24"/>
          <p:cNvSpPr txBox="1">
            <a:spLocks noChangeArrowheads="1"/>
          </p:cNvSpPr>
          <p:nvPr/>
        </p:nvSpPr>
        <p:spPr bwMode="auto">
          <a:xfrm>
            <a:off x="5292080" y="3069927"/>
            <a:ext cx="3024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L’utilizzo della firma digitale non è ancora diffuso</a:t>
            </a:r>
          </a:p>
        </p:txBody>
      </p:sp>
      <p:pic>
        <p:nvPicPr>
          <p:cNvPr id="9" name="Picture 11" descr="http://www.itgcangrande.it/itgcangrandegenitori/images/Segnale_di_pericolo%5b1%5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255" y="3098502"/>
            <a:ext cx="452438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dat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DC Personale - Servizi </a:t>
            </a:r>
            <a:r>
              <a:rPr lang="it-IT" dirty="0"/>
              <a:t>per la dematerializzazione dei documenti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C00F7-B74A-4882-82C4-4C84D51C2321}" type="slidenum">
              <a:rPr lang="it-IT"/>
              <a:pPr>
                <a:defRPr/>
              </a:pPr>
              <a:t>8</a:t>
            </a:fld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250825" y="719138"/>
            <a:ext cx="4095750" cy="4000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I flussi in uscita (documenti prodotti)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75" grpId="0"/>
      <p:bldP spid="15379" grpId="0"/>
      <p:bldP spid="153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5492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Il Manuale di gestione – La struttura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971550" y="692150"/>
            <a:ext cx="7561263" cy="4333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i="1" dirty="0">
                <a:solidFill>
                  <a:schemeClr val="tx1"/>
                </a:solidFill>
              </a:rPr>
              <a:t>Articolo 5 del DPCM 3 dicembre 2013</a:t>
            </a:r>
          </a:p>
        </p:txBody>
      </p:sp>
      <p:sp>
        <p:nvSpPr>
          <p:cNvPr id="5" name="Rettangolo 4"/>
          <p:cNvSpPr/>
          <p:nvPr/>
        </p:nvSpPr>
        <p:spPr>
          <a:xfrm>
            <a:off x="971550" y="1773238"/>
            <a:ext cx="7561263" cy="431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chemeClr val="bg1"/>
                </a:solidFill>
              </a:rPr>
              <a:t>Manuale di gestione di Ente “Agenzia Entrate”</a:t>
            </a:r>
          </a:p>
        </p:txBody>
      </p:sp>
      <p:sp>
        <p:nvSpPr>
          <p:cNvPr id="6" name="Freccia in giù 5"/>
          <p:cNvSpPr/>
          <p:nvPr/>
        </p:nvSpPr>
        <p:spPr>
          <a:xfrm>
            <a:off x="4500563" y="1196975"/>
            <a:ext cx="6477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71550" y="3716338"/>
            <a:ext cx="7561263" cy="433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i="1" dirty="0">
                <a:solidFill>
                  <a:schemeClr val="tx1"/>
                </a:solidFill>
              </a:rPr>
              <a:t>Declinazione delle scelte del Responsabile dell’AOO</a:t>
            </a:r>
          </a:p>
        </p:txBody>
      </p:sp>
      <p:sp>
        <p:nvSpPr>
          <p:cNvPr id="8" name="Freccia in giù 7"/>
          <p:cNvSpPr/>
          <p:nvPr/>
        </p:nvSpPr>
        <p:spPr>
          <a:xfrm>
            <a:off x="3851275" y="3213100"/>
            <a:ext cx="649288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971550" y="2349500"/>
            <a:ext cx="1296988" cy="7921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>
                <a:solidFill>
                  <a:schemeClr val="tx1"/>
                </a:solidFill>
              </a:rPr>
              <a:t>Organizzazione della gestione documentale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339975" y="2349500"/>
            <a:ext cx="1152525" cy="7921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>
                <a:solidFill>
                  <a:schemeClr val="tx1"/>
                </a:solidFill>
              </a:rPr>
              <a:t>Regole di tenuta dei registri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563938" y="2349500"/>
            <a:ext cx="1223962" cy="7921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>
                <a:solidFill>
                  <a:schemeClr val="tx1"/>
                </a:solidFill>
              </a:rPr>
              <a:t>Gestione dei ruoli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859338" y="2349500"/>
            <a:ext cx="1225550" cy="7921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>
                <a:solidFill>
                  <a:schemeClr val="tx1"/>
                </a:solidFill>
              </a:rPr>
              <a:t>Flussi documentali 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156325" y="2349500"/>
            <a:ext cx="1295400" cy="7921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>
                <a:solidFill>
                  <a:schemeClr val="tx1"/>
                </a:solidFill>
              </a:rPr>
              <a:t>Gestione documenti con dati sensibili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7524750" y="2349500"/>
            <a:ext cx="1008063" cy="7921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>
                <a:solidFill>
                  <a:schemeClr val="tx1"/>
                </a:solidFill>
              </a:rPr>
              <a:t>….</a:t>
            </a:r>
          </a:p>
        </p:txBody>
      </p:sp>
      <p:sp>
        <p:nvSpPr>
          <p:cNvPr id="15" name="Freccia in giù 14"/>
          <p:cNvSpPr/>
          <p:nvPr/>
        </p:nvSpPr>
        <p:spPr>
          <a:xfrm>
            <a:off x="5148263" y="3213100"/>
            <a:ext cx="6477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" name="Freccia in giù 15"/>
          <p:cNvSpPr/>
          <p:nvPr/>
        </p:nvSpPr>
        <p:spPr>
          <a:xfrm>
            <a:off x="7667625" y="3213100"/>
            <a:ext cx="649288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8928" name="CasellaDiTesto 16"/>
          <p:cNvSpPr txBox="1">
            <a:spLocks noChangeArrowheads="1"/>
          </p:cNvSpPr>
          <p:nvPr/>
        </p:nvSpPr>
        <p:spPr bwMode="auto">
          <a:xfrm>
            <a:off x="1403350" y="3068638"/>
            <a:ext cx="4111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3200" b="1" dirty="0">
                <a:solidFill>
                  <a:srgbClr val="C00000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38929" name="CasellaDiTesto 17"/>
          <p:cNvSpPr txBox="1">
            <a:spLocks noChangeArrowheads="1"/>
          </p:cNvSpPr>
          <p:nvPr/>
        </p:nvSpPr>
        <p:spPr bwMode="auto">
          <a:xfrm>
            <a:off x="2720975" y="3068638"/>
            <a:ext cx="4111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3200" b="1" dirty="0">
                <a:solidFill>
                  <a:srgbClr val="C00000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38930" name="CasellaDiTesto 18"/>
          <p:cNvSpPr txBox="1">
            <a:spLocks noChangeArrowheads="1"/>
          </p:cNvSpPr>
          <p:nvPr/>
        </p:nvSpPr>
        <p:spPr bwMode="auto">
          <a:xfrm>
            <a:off x="6516688" y="3068638"/>
            <a:ext cx="4095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3200" b="1" dirty="0">
                <a:solidFill>
                  <a:srgbClr val="C00000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20" name="Freccia in giù 19"/>
          <p:cNvSpPr/>
          <p:nvPr/>
        </p:nvSpPr>
        <p:spPr>
          <a:xfrm>
            <a:off x="4572000" y="4149725"/>
            <a:ext cx="6477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71550" y="4652963"/>
            <a:ext cx="7561263" cy="431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chemeClr val="bg1"/>
                </a:solidFill>
              </a:rPr>
              <a:t>Manuale di gestione dell’AOO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971550" y="5589588"/>
            <a:ext cx="1296988" cy="6477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i="1" dirty="0">
                <a:solidFill>
                  <a:schemeClr val="bg1"/>
                </a:solidFill>
              </a:rPr>
              <a:t>Linea guida fascicolazione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2771775" y="5589588"/>
            <a:ext cx="1512888" cy="6477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i="1" dirty="0">
                <a:solidFill>
                  <a:schemeClr val="bg1"/>
                </a:solidFill>
              </a:rPr>
              <a:t>Linea guida protocollazione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5148263" y="5589588"/>
            <a:ext cx="1511300" cy="6477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i="1" dirty="0">
                <a:solidFill>
                  <a:schemeClr val="bg1"/>
                </a:solidFill>
              </a:rPr>
              <a:t>Vademecum redazione documenti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7019925" y="5589588"/>
            <a:ext cx="1512888" cy="6477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i="1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30" name="Freccia in giù 29"/>
          <p:cNvSpPr/>
          <p:nvPr/>
        </p:nvSpPr>
        <p:spPr>
          <a:xfrm rot="10800000">
            <a:off x="1403350" y="5157788"/>
            <a:ext cx="504825" cy="358775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1" name="Freccia in giù 30"/>
          <p:cNvSpPr/>
          <p:nvPr/>
        </p:nvSpPr>
        <p:spPr>
          <a:xfrm rot="10800000">
            <a:off x="3276600" y="5157788"/>
            <a:ext cx="503238" cy="358775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2" name="Freccia in giù 31"/>
          <p:cNvSpPr/>
          <p:nvPr/>
        </p:nvSpPr>
        <p:spPr>
          <a:xfrm rot="10800000">
            <a:off x="5651500" y="5157788"/>
            <a:ext cx="504825" cy="358775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3" name="Freccia in giù 32"/>
          <p:cNvSpPr/>
          <p:nvPr/>
        </p:nvSpPr>
        <p:spPr>
          <a:xfrm rot="10800000">
            <a:off x="7524750" y="5157788"/>
            <a:ext cx="503238" cy="358775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38928" grpId="1"/>
      <p:bldP spid="38929" grpId="1"/>
      <p:bldP spid="38930" grpId="1"/>
      <p:bldP spid="20" grpId="0" animBg="1"/>
      <p:bldP spid="21" grpId="0" animBg="1"/>
      <p:bldP spid="22" grpId="0" animBg="1"/>
      <p:bldP spid="23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Modello Agenz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 Agenzia</Template>
  <TotalTime>6196</TotalTime>
  <Words>852</Words>
  <Application>Microsoft Office PowerPoint</Application>
  <PresentationFormat>Presentazione su schermo (4:3)</PresentationFormat>
  <Paragraphs>146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Modello Agenzia</vt:lpstr>
      <vt:lpstr>La gestione documentale nell’Agenzia delle Entrate</vt:lpstr>
      <vt:lpstr>Il contesto</vt:lpstr>
      <vt:lpstr>Il modello organizzativo</vt:lpstr>
      <vt:lpstr>La dematerializzazione dei documenti</vt:lpstr>
      <vt:lpstr>La dematerializzazione dei documenti</vt:lpstr>
      <vt:lpstr>La dematerializzazione dei documenti</vt:lpstr>
      <vt:lpstr>La gestione documentale oggi</vt:lpstr>
      <vt:lpstr>La gestione documentale oggi</vt:lpstr>
      <vt:lpstr>Il Manuale di gestione – La struttura</vt:lpstr>
      <vt:lpstr>Il titolario di classificazione</vt:lpstr>
      <vt:lpstr>Le tipologie di fascicoli</vt:lpstr>
      <vt:lpstr>Il progetto “Servizi per la dematerializzazione”</vt:lpstr>
    </vt:vector>
  </TitlesOfParts>
  <Company>Agenzia delle Entrate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strategico ICT Dematerializzazione documentale</dc:title>
  <dc:creator>bfldnc68c16f839w</dc:creator>
  <cp:lastModifiedBy>bfldnc68c16f839w</cp:lastModifiedBy>
  <cp:revision>539</cp:revision>
  <dcterms:created xsi:type="dcterms:W3CDTF">2013-06-19T15:42:44Z</dcterms:created>
  <dcterms:modified xsi:type="dcterms:W3CDTF">2014-04-28T10:02:24Z</dcterms:modified>
</cp:coreProperties>
</file>