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0" r:id="rId1"/>
  </p:sldMasterIdLst>
  <p:sldIdLst>
    <p:sldId id="270" r:id="rId2"/>
    <p:sldId id="259" r:id="rId3"/>
    <p:sldId id="261" r:id="rId4"/>
    <p:sldId id="271" r:id="rId5"/>
    <p:sldId id="272" r:id="rId6"/>
    <p:sldId id="273" r:id="rId7"/>
    <p:sldId id="267" r:id="rId8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F00A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A599C35-7F59-435B-EA00-D34DE5E06D14}" v="3059" dt="2024-04-12T15:01:23.48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 varScale="1">
        <p:scale>
          <a:sx n="73" d="100"/>
          <a:sy n="73" d="100"/>
        </p:scale>
        <p:origin x="-432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=""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pPr/>
              <a:t>6/9/2024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285327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pPr/>
              <a:t>6/9/2024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34401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pPr/>
              <a:t>6/9/2024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59191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pPr/>
              <a:t>6/9/2024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=""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87774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pPr/>
              <a:t>6/9/2024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="" xmlns:a16="http://schemas.microsoft.com/office/drawing/2014/main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38717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pPr/>
              <a:t>6/9/2024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="" xmlns:a16="http://schemas.microsoft.com/office/drawing/2014/main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27402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pPr/>
              <a:t>6/9/2024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="" xmlns:a16="http://schemas.microsoft.com/office/drawing/2014/main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557529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pPr/>
              <a:t>6/9/2024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="" xmlns:a16="http://schemas.microsoft.com/office/drawing/2014/main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166148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pPr/>
              <a:t>6/9/2024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47116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pPr/>
              <a:t>6/9/2024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=""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198601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pPr/>
              <a:t>6/9/2024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=""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28429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pPr/>
              <a:t>6/9/2024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680054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53" r:id="rId6"/>
    <p:sldLayoutId id="2147483749" r:id="rId7"/>
    <p:sldLayoutId id="2147483750" r:id="rId8"/>
    <p:sldLayoutId id="2147483751" r:id="rId9"/>
    <p:sldLayoutId id="2147483752" r:id="rId10"/>
    <p:sldLayoutId id="2147483754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3" name="Rectangle 52">
            <a:extLst>
              <a:ext uri="{FF2B5EF4-FFF2-40B4-BE49-F238E27FC236}">
                <a16:creationId xmlns:a16="http://schemas.microsoft.com/office/drawing/2014/main" xmlns="" id="{9B7AD9F6-8CE7-4299-8FC6-328F4DCD3FF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33583" y="1436915"/>
            <a:ext cx="4870383" cy="2769326"/>
          </a:xfrm>
        </p:spPr>
        <p:txBody>
          <a:bodyPr anchor="b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de-DE" sz="4400" b="1" spc="300" dirty="0" smtClean="0">
                <a:solidFill>
                  <a:srgbClr val="FF0000"/>
                </a:solidFill>
                <a:latin typeface="Showcard Gothic" pitchFamily="82" charset="0"/>
              </a:rPr>
              <a:t/>
            </a:r>
            <a:br>
              <a:rPr lang="de-DE" sz="4400" b="1" spc="300" dirty="0" smtClean="0">
                <a:solidFill>
                  <a:srgbClr val="FF0000"/>
                </a:solidFill>
                <a:latin typeface="Showcard Gothic" pitchFamily="82" charset="0"/>
              </a:rPr>
            </a:br>
            <a:r>
              <a:rPr lang="de-DE" sz="4400" b="1" spc="300" dirty="0" smtClean="0">
                <a:latin typeface="Showcard Gothic" pitchFamily="82" charset="0"/>
              </a:rPr>
              <a:t/>
            </a:r>
            <a:br>
              <a:rPr lang="de-DE" sz="4400" b="1" spc="300" dirty="0" smtClean="0">
                <a:latin typeface="Showcard Gothic" pitchFamily="82" charset="0"/>
              </a:rPr>
            </a:br>
            <a:r>
              <a:rPr lang="de-DE" sz="4400" b="1" spc="300" dirty="0" err="1" smtClean="0">
                <a:latin typeface="Showcard Gothic" pitchFamily="82" charset="0"/>
              </a:rPr>
              <a:t>Settimana</a:t>
            </a:r>
            <a:r>
              <a:rPr lang="de-DE" sz="4400" b="1" spc="300" dirty="0" smtClean="0">
                <a:latin typeface="Showcard Gothic" pitchFamily="82" charset="0"/>
              </a:rPr>
              <a:t> 5:</a:t>
            </a:r>
            <a:r>
              <a:rPr lang="en-US" sz="4400" b="1" spc="300" dirty="0" smtClean="0">
                <a:latin typeface="Showcard Gothic" pitchFamily="82" charset="0"/>
              </a:rPr>
              <a:t/>
            </a:r>
            <a:br>
              <a:rPr lang="en-US" sz="4400" b="1" spc="300" dirty="0" smtClean="0">
                <a:latin typeface="Showcard Gothic" pitchFamily="82" charset="0"/>
              </a:rPr>
            </a:br>
            <a:r>
              <a:rPr lang="de-DE" sz="4400" b="1" spc="300" dirty="0" smtClean="0">
                <a:latin typeface="Showcard Gothic" pitchFamily="82" charset="0"/>
              </a:rPr>
              <a:t/>
            </a:r>
            <a:br>
              <a:rPr lang="de-DE" sz="4400" b="1" spc="300" dirty="0" smtClean="0">
                <a:latin typeface="Showcard Gothic" pitchFamily="82" charset="0"/>
              </a:rPr>
            </a:br>
            <a:r>
              <a:rPr lang="de-DE" sz="4400" b="1" spc="300" dirty="0" smtClean="0">
                <a:latin typeface="Showcard Gothic" pitchFamily="82" charset="0"/>
              </a:rPr>
              <a:t>La </a:t>
            </a:r>
            <a:r>
              <a:rPr lang="de-DE" sz="4400" b="1" spc="300" dirty="0" err="1" smtClean="0">
                <a:latin typeface="Showcard Gothic" pitchFamily="82" charset="0"/>
              </a:rPr>
              <a:t>radice</a:t>
            </a:r>
            <a:endParaRPr lang="de-DE" sz="4400" b="1" spc="300" dirty="0">
              <a:latin typeface="Showcard Gothic" pitchFamily="82" charset="0"/>
            </a:endParaRPr>
          </a:p>
        </p:txBody>
      </p:sp>
      <p:sp>
        <p:nvSpPr>
          <p:cNvPr id="55" name="Rectangle 6">
            <a:extLst>
              <a:ext uri="{FF2B5EF4-FFF2-40B4-BE49-F238E27FC236}">
                <a16:creationId xmlns:a16="http://schemas.microsoft.com/office/drawing/2014/main" xmlns="" id="{F49775AF-8896-43EE-92C6-83497D6DC56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90338" y="4409267"/>
            <a:ext cx="3474720" cy="27432"/>
          </a:xfrm>
          <a:custGeom>
            <a:avLst/>
            <a:gdLst>
              <a:gd name="connsiteX0" fmla="*/ 0 w 3474720"/>
              <a:gd name="connsiteY0" fmla="*/ 0 h 27432"/>
              <a:gd name="connsiteX1" fmla="*/ 660197 w 3474720"/>
              <a:gd name="connsiteY1" fmla="*/ 0 h 27432"/>
              <a:gd name="connsiteX2" fmla="*/ 1355141 w 3474720"/>
              <a:gd name="connsiteY2" fmla="*/ 0 h 27432"/>
              <a:gd name="connsiteX3" fmla="*/ 2084832 w 3474720"/>
              <a:gd name="connsiteY3" fmla="*/ 0 h 27432"/>
              <a:gd name="connsiteX4" fmla="*/ 2814523 w 3474720"/>
              <a:gd name="connsiteY4" fmla="*/ 0 h 27432"/>
              <a:gd name="connsiteX5" fmla="*/ 3474720 w 3474720"/>
              <a:gd name="connsiteY5" fmla="*/ 0 h 27432"/>
              <a:gd name="connsiteX6" fmla="*/ 3474720 w 3474720"/>
              <a:gd name="connsiteY6" fmla="*/ 27432 h 27432"/>
              <a:gd name="connsiteX7" fmla="*/ 2710282 w 3474720"/>
              <a:gd name="connsiteY7" fmla="*/ 27432 h 27432"/>
              <a:gd name="connsiteX8" fmla="*/ 1945843 w 3474720"/>
              <a:gd name="connsiteY8" fmla="*/ 27432 h 27432"/>
              <a:gd name="connsiteX9" fmla="*/ 1250899 w 3474720"/>
              <a:gd name="connsiteY9" fmla="*/ 27432 h 27432"/>
              <a:gd name="connsiteX10" fmla="*/ 0 w 3474720"/>
              <a:gd name="connsiteY10" fmla="*/ 27432 h 27432"/>
              <a:gd name="connsiteX11" fmla="*/ 0 w 3474720"/>
              <a:gd name="connsiteY11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474720" h="27432" fill="none" extrusionOk="0">
                <a:moveTo>
                  <a:pt x="0" y="0"/>
                </a:moveTo>
                <a:cubicBezTo>
                  <a:pt x="307185" y="-8713"/>
                  <a:pt x="392307" y="-13121"/>
                  <a:pt x="660197" y="0"/>
                </a:cubicBezTo>
                <a:cubicBezTo>
                  <a:pt x="928087" y="13121"/>
                  <a:pt x="1167029" y="-2668"/>
                  <a:pt x="1355141" y="0"/>
                </a:cubicBezTo>
                <a:cubicBezTo>
                  <a:pt x="1543253" y="2668"/>
                  <a:pt x="1739408" y="-6709"/>
                  <a:pt x="2084832" y="0"/>
                </a:cubicBezTo>
                <a:cubicBezTo>
                  <a:pt x="2430256" y="6709"/>
                  <a:pt x="2538889" y="29706"/>
                  <a:pt x="2814523" y="0"/>
                </a:cubicBezTo>
                <a:cubicBezTo>
                  <a:pt x="3090157" y="-29706"/>
                  <a:pt x="3152920" y="-15446"/>
                  <a:pt x="3474720" y="0"/>
                </a:cubicBezTo>
                <a:cubicBezTo>
                  <a:pt x="3473554" y="7395"/>
                  <a:pt x="3474765" y="21864"/>
                  <a:pt x="3474720" y="27432"/>
                </a:cubicBezTo>
                <a:cubicBezTo>
                  <a:pt x="3275380" y="12730"/>
                  <a:pt x="2958934" y="10130"/>
                  <a:pt x="2710282" y="27432"/>
                </a:cubicBezTo>
                <a:cubicBezTo>
                  <a:pt x="2461630" y="44734"/>
                  <a:pt x="2131168" y="43757"/>
                  <a:pt x="1945843" y="27432"/>
                </a:cubicBezTo>
                <a:cubicBezTo>
                  <a:pt x="1760518" y="11107"/>
                  <a:pt x="1444829" y="-3738"/>
                  <a:pt x="1250899" y="27432"/>
                </a:cubicBezTo>
                <a:cubicBezTo>
                  <a:pt x="1056969" y="58602"/>
                  <a:pt x="444992" y="52761"/>
                  <a:pt x="0" y="27432"/>
                </a:cubicBezTo>
                <a:cubicBezTo>
                  <a:pt x="-503" y="20663"/>
                  <a:pt x="1168" y="5855"/>
                  <a:pt x="0" y="0"/>
                </a:cubicBezTo>
                <a:close/>
              </a:path>
              <a:path w="3474720" h="27432" stroke="0" extrusionOk="0">
                <a:moveTo>
                  <a:pt x="0" y="0"/>
                </a:moveTo>
                <a:cubicBezTo>
                  <a:pt x="300114" y="-5103"/>
                  <a:pt x="525093" y="-25284"/>
                  <a:pt x="660197" y="0"/>
                </a:cubicBezTo>
                <a:cubicBezTo>
                  <a:pt x="795301" y="25284"/>
                  <a:pt x="1023172" y="17955"/>
                  <a:pt x="1250899" y="0"/>
                </a:cubicBezTo>
                <a:cubicBezTo>
                  <a:pt x="1478626" y="-17955"/>
                  <a:pt x="1782079" y="-27844"/>
                  <a:pt x="2015338" y="0"/>
                </a:cubicBezTo>
                <a:cubicBezTo>
                  <a:pt x="2248597" y="27844"/>
                  <a:pt x="2491007" y="27648"/>
                  <a:pt x="2675534" y="0"/>
                </a:cubicBezTo>
                <a:cubicBezTo>
                  <a:pt x="2860061" y="-27648"/>
                  <a:pt x="3088679" y="-3661"/>
                  <a:pt x="3474720" y="0"/>
                </a:cubicBezTo>
                <a:cubicBezTo>
                  <a:pt x="3474913" y="12649"/>
                  <a:pt x="3473732" y="17989"/>
                  <a:pt x="3474720" y="27432"/>
                </a:cubicBezTo>
                <a:cubicBezTo>
                  <a:pt x="3317198" y="15714"/>
                  <a:pt x="2959205" y="52182"/>
                  <a:pt x="2779776" y="27432"/>
                </a:cubicBezTo>
                <a:cubicBezTo>
                  <a:pt x="2600347" y="2682"/>
                  <a:pt x="2382660" y="-684"/>
                  <a:pt x="2015338" y="27432"/>
                </a:cubicBezTo>
                <a:cubicBezTo>
                  <a:pt x="1648016" y="55548"/>
                  <a:pt x="1641073" y="39646"/>
                  <a:pt x="1424635" y="27432"/>
                </a:cubicBezTo>
                <a:cubicBezTo>
                  <a:pt x="1208197" y="15218"/>
                  <a:pt x="1021559" y="15893"/>
                  <a:pt x="729691" y="27432"/>
                </a:cubicBezTo>
                <a:cubicBezTo>
                  <a:pt x="437823" y="38971"/>
                  <a:pt x="153856" y="-2647"/>
                  <a:pt x="0" y="27432"/>
                </a:cubicBezTo>
                <a:cubicBezTo>
                  <a:pt x="1300" y="19678"/>
                  <a:pt x="-86" y="12044"/>
                  <a:pt x="0" y="0"/>
                </a:cubicBezTo>
                <a:close/>
              </a:path>
            </a:pathLst>
          </a:custGeom>
          <a:solidFill>
            <a:srgbClr val="FFFF00"/>
          </a:solidFill>
          <a:ln w="38100" cap="rnd">
            <a:solidFill>
              <a:srgbClr val="FFFF00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magine 4" descr="Immagine che contiene cerchio, verde&#10;&#10;Descrizione generata automaticamente">
            <a:extLst>
              <a:ext uri="{FF2B5EF4-FFF2-40B4-BE49-F238E27FC236}">
                <a16:creationId xmlns:a16="http://schemas.microsoft.com/office/drawing/2014/main" xmlns="" id="{52F07254-5148-204C-5A23-3B7AA37C022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 l="23328"/>
          <a:stretch>
            <a:fillRect/>
          </a:stretch>
        </p:blipFill>
        <p:spPr>
          <a:xfrm>
            <a:off x="5159829" y="-1"/>
            <a:ext cx="7032172" cy="6878859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xmlns="" id="{DA97D3CD-D9BB-D17E-E41D-705F6788ABE5}"/>
              </a:ext>
            </a:extLst>
          </p:cNvPr>
          <p:cNvSpPr txBox="1"/>
          <p:nvPr/>
        </p:nvSpPr>
        <p:spPr>
          <a:xfrm>
            <a:off x="9300753" y="0"/>
            <a:ext cx="289124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it-IT" b="1" dirty="0">
                <a:solidFill>
                  <a:schemeClr val="bg1"/>
                </a:solidFill>
              </a:rPr>
              <a:t>Foto: </a:t>
            </a:r>
            <a:r>
              <a:rPr lang="it-IT" b="1" dirty="0" smtClean="0">
                <a:solidFill>
                  <a:schemeClr val="bg1"/>
                </a:solidFill>
              </a:rPr>
              <a:t>Giorgio </a:t>
            </a:r>
            <a:r>
              <a:rPr lang="it-IT" b="1" dirty="0" err="1" smtClean="0">
                <a:solidFill>
                  <a:schemeClr val="bg1"/>
                </a:solidFill>
              </a:rPr>
              <a:t>Boiani</a:t>
            </a:r>
            <a:endParaRPr lang="it-IT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625839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ED5CD60A-C287-F2E5-3D19-58B026230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b="1" dirty="0">
                <a:solidFill>
                  <a:srgbClr val="000000"/>
                </a:solidFill>
                <a:latin typeface="Showcard Gothic" pitchFamily="82" charset="0"/>
              </a:rPr>
              <a:t>Istruzioni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63612D3C-7AA6-FCCF-50CC-BB9FDB3B04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2074" y="1719228"/>
            <a:ext cx="10515600" cy="4707698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just">
              <a:lnSpc>
                <a:spcPct val="150000"/>
              </a:lnSpc>
            </a:pPr>
            <a:r>
              <a:rPr lang="it-IT" b="1" dirty="0"/>
              <a:t>NON E' OBBLIGATORIO MA E' FORTEMENTE CONSIGLIATO PER FARE PRATICA CON POSSIBILI DOMANDE DI ESAME!!!</a:t>
            </a:r>
            <a:endParaRPr lang="it-IT" sz="2400" dirty="0"/>
          </a:p>
          <a:p>
            <a:pPr algn="just">
              <a:lnSpc>
                <a:spcPct val="150000"/>
              </a:lnSpc>
            </a:pPr>
            <a:r>
              <a:rPr lang="it-IT" b="1" dirty="0"/>
              <a:t>SALVARE IL FILE, MODIFICARLO E RICARICARLO SULLA PAGINA E-LEARNING</a:t>
            </a:r>
          </a:p>
          <a:p>
            <a:pPr algn="just">
              <a:lnSpc>
                <a:spcPct val="150000"/>
              </a:lnSpc>
            </a:pPr>
            <a:r>
              <a:rPr lang="it-IT" b="1" dirty="0">
                <a:ea typeface="+mn-lt"/>
                <a:cs typeface="+mn-lt"/>
              </a:rPr>
              <a:t>SE DURANTE L'ESERCITAZIONE A CUI HAI PARTECIPATO NON E' STATO TRATTATO UNO DEGLI ARGOMENTI PRESENTI LASCIARE IN BIANCO</a:t>
            </a:r>
          </a:p>
        </p:txBody>
      </p:sp>
    </p:spTree>
    <p:extLst>
      <p:ext uri="{BB962C8B-B14F-4D97-AF65-F5344CB8AC3E}">
        <p14:creationId xmlns="" xmlns:p14="http://schemas.microsoft.com/office/powerpoint/2010/main" val="17010982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Immagine che contiene cerchio&#10;&#10;Descrizione generata automaticamente">
            <a:extLst>
              <a:ext uri="{FF2B5EF4-FFF2-40B4-BE49-F238E27FC236}">
                <a16:creationId xmlns="" xmlns:a16="http://schemas.microsoft.com/office/drawing/2014/main" id="{D07F8BDD-A079-9E20-77C2-D4694412D46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 l="19752" t="18714" r="19752" b="33889"/>
          <a:stretch>
            <a:fillRect/>
          </a:stretch>
        </p:blipFill>
        <p:spPr>
          <a:xfrm>
            <a:off x="666205" y="822959"/>
            <a:ext cx="3951461" cy="4127865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="" xmlns:a16="http://schemas.microsoft.com/office/drawing/2014/main" id="{A1A6E07F-A1A1-A672-2C6D-6F9AC5C12FC2}"/>
              </a:ext>
            </a:extLst>
          </p:cNvPr>
          <p:cNvSpPr txBox="1"/>
          <p:nvPr/>
        </p:nvSpPr>
        <p:spPr>
          <a:xfrm>
            <a:off x="7289074" y="946375"/>
            <a:ext cx="4440477" cy="1938992"/>
          </a:xfrm>
          <a:prstGeom prst="rect">
            <a:avLst/>
          </a:prstGeom>
          <a:noFill/>
          <a:ln w="28575">
            <a:solidFill>
              <a:schemeClr val="accent1">
                <a:lumMod val="50000"/>
              </a:schemeClr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it-IT" sz="2000" dirty="0" smtClean="0"/>
              <a:t>Queste foto si riferiscono ad un campione di _____________,</a:t>
            </a:r>
            <a:r>
              <a:rPr lang="it-IT" sz="2000" dirty="0" smtClean="0">
                <a:solidFill>
                  <a:srgbClr val="FF0000"/>
                </a:solidFill>
              </a:rPr>
              <a:t> </a:t>
            </a:r>
            <a:r>
              <a:rPr lang="it-IT" sz="2000" dirty="0" smtClean="0"/>
              <a:t>ovvero una pianta (erbacea/arbustiva/arborea) (angiosperma/gimnosperma) (monocotiledone/</a:t>
            </a:r>
            <a:r>
              <a:rPr lang="it-IT" sz="2000" dirty="0" err="1" smtClean="0"/>
              <a:t>eudicotiledone</a:t>
            </a:r>
            <a:r>
              <a:rPr lang="it-IT" sz="2000" dirty="0" smtClean="0"/>
              <a:t>).</a:t>
            </a:r>
            <a:endParaRPr lang="it-IT" sz="2000" dirty="0">
              <a:latin typeface="+mj-lt"/>
            </a:endParaRPr>
          </a:p>
        </p:txBody>
      </p:sp>
      <p:sp>
        <p:nvSpPr>
          <p:cNvPr id="38" name="CasellaDiTesto 37">
            <a:extLst>
              <a:ext uri="{FF2B5EF4-FFF2-40B4-BE49-F238E27FC236}">
                <a16:creationId xmlns="" xmlns:a16="http://schemas.microsoft.com/office/drawing/2014/main" id="{DA97D3CD-D9BB-D17E-E41D-705F6788ABE5}"/>
              </a:ext>
            </a:extLst>
          </p:cNvPr>
          <p:cNvSpPr txBox="1"/>
          <p:nvPr/>
        </p:nvSpPr>
        <p:spPr>
          <a:xfrm>
            <a:off x="1436915" y="862349"/>
            <a:ext cx="309589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it-IT" b="1" dirty="0">
                <a:solidFill>
                  <a:schemeClr val="bg1"/>
                </a:solidFill>
              </a:rPr>
              <a:t>Foto: </a:t>
            </a:r>
            <a:r>
              <a:rPr lang="it-IT" b="1" dirty="0" smtClean="0">
                <a:solidFill>
                  <a:schemeClr val="bg1"/>
                </a:solidFill>
              </a:rPr>
              <a:t>Carlo </a:t>
            </a:r>
            <a:r>
              <a:rPr lang="it-IT" b="1" dirty="0" err="1" smtClean="0">
                <a:solidFill>
                  <a:schemeClr val="bg1"/>
                </a:solidFill>
              </a:rPr>
              <a:t>Bezze</a:t>
            </a:r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35" name="CasellaDiTesto 34">
            <a:extLst>
              <a:ext uri="{FF2B5EF4-FFF2-40B4-BE49-F238E27FC236}">
                <a16:creationId xmlns="" xmlns:a16="http://schemas.microsoft.com/office/drawing/2014/main" id="{DA88AB3B-1AC3-CC10-2835-EE8B9E008951}"/>
              </a:ext>
            </a:extLst>
          </p:cNvPr>
          <p:cNvSpPr txBox="1"/>
          <p:nvPr/>
        </p:nvSpPr>
        <p:spPr>
          <a:xfrm>
            <a:off x="4832321" y="3724905"/>
            <a:ext cx="1838443" cy="369332"/>
          </a:xfrm>
          <a:prstGeom prst="rect">
            <a:avLst/>
          </a:prstGeom>
          <a:noFill/>
          <a:ln w="28575">
            <a:solidFill>
              <a:schemeClr val="accent1">
                <a:lumMod val="50000"/>
              </a:schemeClr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it-IT" b="1" dirty="0">
              <a:solidFill>
                <a:srgbClr val="FF0000"/>
              </a:solidFill>
            </a:endParaRPr>
          </a:p>
        </p:txBody>
      </p:sp>
      <p:cxnSp>
        <p:nvCxnSpPr>
          <p:cNvPr id="36" name="Connettore 2 35">
            <a:extLst>
              <a:ext uri="{FF2B5EF4-FFF2-40B4-BE49-F238E27FC236}">
                <a16:creationId xmlns="" xmlns:a16="http://schemas.microsoft.com/office/drawing/2014/main" id="{21B5BF33-5A95-1709-1356-3D37DDF788B1}"/>
              </a:ext>
            </a:extLst>
          </p:cNvPr>
          <p:cNvCxnSpPr>
            <a:endCxn id="29" idx="1"/>
          </p:cNvCxnSpPr>
          <p:nvPr/>
        </p:nvCxnSpPr>
        <p:spPr>
          <a:xfrm>
            <a:off x="3775166" y="1528355"/>
            <a:ext cx="1026675" cy="490620"/>
          </a:xfrm>
          <a:prstGeom prst="straightConnector1">
            <a:avLst/>
          </a:prstGeom>
          <a:ln w="28575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1" name="Connettore 2 40">
            <a:extLst>
              <a:ext uri="{FF2B5EF4-FFF2-40B4-BE49-F238E27FC236}">
                <a16:creationId xmlns="" xmlns:a16="http://schemas.microsoft.com/office/drawing/2014/main" id="{21B5BF33-5A95-1709-1356-3D37DDF788B1}"/>
              </a:ext>
            </a:extLst>
          </p:cNvPr>
          <p:cNvCxnSpPr>
            <a:endCxn id="35" idx="1"/>
          </p:cNvCxnSpPr>
          <p:nvPr/>
        </p:nvCxnSpPr>
        <p:spPr>
          <a:xfrm flipV="1">
            <a:off x="4206240" y="3909571"/>
            <a:ext cx="626081" cy="48475"/>
          </a:xfrm>
          <a:prstGeom prst="straightConnector1">
            <a:avLst/>
          </a:prstGeom>
          <a:ln w="28575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5" name="Connettore 2 44">
            <a:extLst>
              <a:ext uri="{FF2B5EF4-FFF2-40B4-BE49-F238E27FC236}">
                <a16:creationId xmlns="" xmlns:a16="http://schemas.microsoft.com/office/drawing/2014/main" id="{21B5BF33-5A95-1709-1356-3D37DDF788B1}"/>
              </a:ext>
            </a:extLst>
          </p:cNvPr>
          <p:cNvCxnSpPr>
            <a:endCxn id="48" idx="1"/>
          </p:cNvCxnSpPr>
          <p:nvPr/>
        </p:nvCxnSpPr>
        <p:spPr>
          <a:xfrm>
            <a:off x="3304903" y="2560321"/>
            <a:ext cx="1501294" cy="455785"/>
          </a:xfrm>
          <a:prstGeom prst="straightConnector1">
            <a:avLst/>
          </a:prstGeom>
          <a:ln w="28575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48" name="CasellaDiTesto 47">
            <a:extLst>
              <a:ext uri="{FF2B5EF4-FFF2-40B4-BE49-F238E27FC236}">
                <a16:creationId xmlns="" xmlns:a16="http://schemas.microsoft.com/office/drawing/2014/main" id="{DA88AB3B-1AC3-CC10-2835-EE8B9E008951}"/>
              </a:ext>
            </a:extLst>
          </p:cNvPr>
          <p:cNvSpPr txBox="1"/>
          <p:nvPr/>
        </p:nvSpPr>
        <p:spPr>
          <a:xfrm>
            <a:off x="4806197" y="2692940"/>
            <a:ext cx="1838443" cy="646331"/>
          </a:xfrm>
          <a:prstGeom prst="rect">
            <a:avLst/>
          </a:prstGeom>
          <a:noFill/>
          <a:ln w="28575">
            <a:solidFill>
              <a:schemeClr val="accent1">
                <a:lumMod val="50000"/>
              </a:schemeClr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it-IT" dirty="0" smtClean="0"/>
              <a:t>Cilindro</a:t>
            </a:r>
            <a:r>
              <a:rPr lang="it-IT" b="1" dirty="0" smtClean="0">
                <a:solidFill>
                  <a:srgbClr val="FF0000"/>
                </a:solidFill>
              </a:rPr>
              <a:t> </a:t>
            </a:r>
            <a:r>
              <a:rPr lang="it-IT" dirty="0" smtClean="0"/>
              <a:t>______________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49" name="CasellaDiTesto 48">
            <a:extLst>
              <a:ext uri="{FF2B5EF4-FFF2-40B4-BE49-F238E27FC236}">
                <a16:creationId xmlns="" xmlns:a16="http://schemas.microsoft.com/office/drawing/2014/main" id="{B389BEE5-093C-6539-F6D9-5D2A29B77C71}"/>
              </a:ext>
            </a:extLst>
          </p:cNvPr>
          <p:cNvSpPr txBox="1"/>
          <p:nvPr/>
        </p:nvSpPr>
        <p:spPr>
          <a:xfrm>
            <a:off x="7328263" y="3947342"/>
            <a:ext cx="4349932" cy="1631216"/>
          </a:xfrm>
          <a:prstGeom prst="rect">
            <a:avLst/>
          </a:prstGeom>
          <a:noFill/>
          <a:ln w="28575">
            <a:solidFill>
              <a:schemeClr val="accent1">
                <a:lumMod val="50000"/>
              </a:schemeClr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it-IT" sz="2000" dirty="0" smtClean="0"/>
              <a:t>La struttura del cilindro centrale è chiamata ____________</a:t>
            </a:r>
            <a:endParaRPr lang="it-IT" sz="2000" b="1" dirty="0" smtClean="0">
              <a:solidFill>
                <a:srgbClr val="FF0000"/>
              </a:solidFill>
            </a:endParaRPr>
          </a:p>
          <a:p>
            <a:pPr algn="just"/>
            <a:r>
              <a:rPr lang="it-IT" sz="2000" dirty="0" smtClean="0"/>
              <a:t>, ovvero una stele da __ fino a ____ braccia. In questa foto ci sono __ braccia.</a:t>
            </a:r>
            <a:endParaRPr lang="it-IT" sz="20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9" name="CasellaDiTesto 28">
            <a:extLst>
              <a:ext uri="{FF2B5EF4-FFF2-40B4-BE49-F238E27FC236}">
                <a16:creationId xmlns="" xmlns:a16="http://schemas.microsoft.com/office/drawing/2014/main" id="{DA88AB3B-1AC3-CC10-2835-EE8B9E008951}"/>
              </a:ext>
            </a:extLst>
          </p:cNvPr>
          <p:cNvSpPr txBox="1"/>
          <p:nvPr/>
        </p:nvSpPr>
        <p:spPr>
          <a:xfrm>
            <a:off x="4801841" y="1695809"/>
            <a:ext cx="1838443" cy="646331"/>
          </a:xfrm>
          <a:prstGeom prst="rect">
            <a:avLst/>
          </a:prstGeom>
          <a:noFill/>
          <a:ln w="28575">
            <a:solidFill>
              <a:schemeClr val="accent1">
                <a:lumMod val="50000"/>
              </a:schemeClr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it-IT" dirty="0" smtClean="0"/>
              <a:t>Cilindro ______________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46" name="CasellaDiTesto 45">
            <a:extLst>
              <a:ext uri="{FF2B5EF4-FFF2-40B4-BE49-F238E27FC236}">
                <a16:creationId xmlns="" xmlns:a16="http://schemas.microsoft.com/office/drawing/2014/main" id="{DA88AB3B-1AC3-CC10-2835-EE8B9E008951}"/>
              </a:ext>
            </a:extLst>
          </p:cNvPr>
          <p:cNvSpPr txBox="1"/>
          <p:nvPr/>
        </p:nvSpPr>
        <p:spPr>
          <a:xfrm>
            <a:off x="1057158" y="5501453"/>
            <a:ext cx="1838443" cy="369332"/>
          </a:xfrm>
          <a:prstGeom prst="rect">
            <a:avLst/>
          </a:prstGeom>
          <a:noFill/>
          <a:ln w="28575">
            <a:solidFill>
              <a:schemeClr val="accent1">
                <a:lumMod val="50000"/>
              </a:schemeClr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47" name="CasellaDiTesto 46">
            <a:extLst>
              <a:ext uri="{FF2B5EF4-FFF2-40B4-BE49-F238E27FC236}">
                <a16:creationId xmlns="" xmlns:a16="http://schemas.microsoft.com/office/drawing/2014/main" id="{DA88AB3B-1AC3-CC10-2835-EE8B9E008951}"/>
              </a:ext>
            </a:extLst>
          </p:cNvPr>
          <p:cNvSpPr txBox="1"/>
          <p:nvPr/>
        </p:nvSpPr>
        <p:spPr>
          <a:xfrm>
            <a:off x="3565224" y="5501454"/>
            <a:ext cx="1838443" cy="369332"/>
          </a:xfrm>
          <a:prstGeom prst="rect">
            <a:avLst/>
          </a:prstGeom>
          <a:noFill/>
          <a:ln w="28575">
            <a:solidFill>
              <a:schemeClr val="accent1">
                <a:lumMod val="50000"/>
              </a:schemeClr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it-IT" b="1" dirty="0">
              <a:solidFill>
                <a:srgbClr val="FF0000"/>
              </a:solidFill>
            </a:endParaRPr>
          </a:p>
        </p:txBody>
      </p:sp>
      <p:cxnSp>
        <p:nvCxnSpPr>
          <p:cNvPr id="50" name="Connettore 2 49">
            <a:extLst>
              <a:ext uri="{FF2B5EF4-FFF2-40B4-BE49-F238E27FC236}">
                <a16:creationId xmlns="" xmlns:a16="http://schemas.microsoft.com/office/drawing/2014/main" id="{21B5BF33-5A95-1709-1356-3D37DDF788B1}"/>
              </a:ext>
            </a:extLst>
          </p:cNvPr>
          <p:cNvCxnSpPr/>
          <p:nvPr/>
        </p:nvCxnSpPr>
        <p:spPr>
          <a:xfrm>
            <a:off x="3030584" y="2704012"/>
            <a:ext cx="1162593" cy="2573383"/>
          </a:xfrm>
          <a:prstGeom prst="straightConnector1">
            <a:avLst/>
          </a:prstGeom>
          <a:ln w="28575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1" name="Connettore 2 50">
            <a:extLst>
              <a:ext uri="{FF2B5EF4-FFF2-40B4-BE49-F238E27FC236}">
                <a16:creationId xmlns="" xmlns:a16="http://schemas.microsoft.com/office/drawing/2014/main" id="{21B5BF33-5A95-1709-1356-3D37DDF788B1}"/>
              </a:ext>
            </a:extLst>
          </p:cNvPr>
          <p:cNvCxnSpPr/>
          <p:nvPr/>
        </p:nvCxnSpPr>
        <p:spPr>
          <a:xfrm flipH="1">
            <a:off x="1854926" y="2547258"/>
            <a:ext cx="1005841" cy="2808514"/>
          </a:xfrm>
          <a:prstGeom prst="straightConnector1">
            <a:avLst/>
          </a:prstGeom>
          <a:ln w="28575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080141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magine 17" descr="Chiara Calcagna.jpg"/>
          <p:cNvPicPr>
            <a:picLocks noChangeAspect="1"/>
          </p:cNvPicPr>
          <p:nvPr/>
        </p:nvPicPr>
        <p:blipFill>
          <a:blip r:embed="rId2" cstate="print"/>
          <a:srcRect l="21106" t="3738" r="13006" b="8723"/>
          <a:stretch>
            <a:fillRect/>
          </a:stretch>
        </p:blipFill>
        <p:spPr>
          <a:xfrm rot="10800000">
            <a:off x="195944" y="3421033"/>
            <a:ext cx="3278776" cy="3267149"/>
          </a:xfrm>
          <a:prstGeom prst="rect">
            <a:avLst/>
          </a:prstGeom>
        </p:spPr>
      </p:pic>
      <p:pic>
        <p:nvPicPr>
          <p:cNvPr id="2" name="Immagine 1" descr="Immagine che contiene cerchio&#10;&#10;Descrizione generata automaticamente">
            <a:extLst>
              <a:ext uri="{FF2B5EF4-FFF2-40B4-BE49-F238E27FC236}">
                <a16:creationId xmlns="" xmlns:a16="http://schemas.microsoft.com/office/drawing/2014/main" id="{D07F8BDD-A079-9E20-77C2-D4694412D46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5131" y="190249"/>
            <a:ext cx="4362995" cy="3272246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="" xmlns:a16="http://schemas.microsoft.com/office/drawing/2014/main" id="{A1A6E07F-A1A1-A672-2C6D-6F9AC5C12FC2}"/>
              </a:ext>
            </a:extLst>
          </p:cNvPr>
          <p:cNvSpPr txBox="1"/>
          <p:nvPr/>
        </p:nvSpPr>
        <p:spPr>
          <a:xfrm>
            <a:off x="7302137" y="1573392"/>
            <a:ext cx="4440477" cy="1631216"/>
          </a:xfrm>
          <a:prstGeom prst="rect">
            <a:avLst/>
          </a:prstGeom>
          <a:noFill/>
          <a:ln w="28575">
            <a:solidFill>
              <a:schemeClr val="accent1">
                <a:lumMod val="50000"/>
              </a:schemeClr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it-IT" sz="2000" dirty="0" smtClean="0"/>
              <a:t>Queste foto si riferiscono ad un campione di ______________,</a:t>
            </a:r>
            <a:r>
              <a:rPr lang="it-IT" sz="2000" dirty="0" smtClean="0">
                <a:solidFill>
                  <a:srgbClr val="FF0000"/>
                </a:solidFill>
              </a:rPr>
              <a:t> </a:t>
            </a:r>
            <a:r>
              <a:rPr lang="it-IT" sz="2000" dirty="0" smtClean="0"/>
              <a:t>ovvero una(angiosperma/gimnosperma) (monocotiledone/</a:t>
            </a:r>
            <a:r>
              <a:rPr lang="it-IT" sz="2000" dirty="0" err="1" smtClean="0"/>
              <a:t>eudicotiledone</a:t>
            </a:r>
            <a:r>
              <a:rPr lang="it-IT" sz="2000" dirty="0" smtClean="0"/>
              <a:t>).</a:t>
            </a:r>
            <a:endParaRPr lang="it-IT" sz="2000" dirty="0">
              <a:latin typeface="+mj-lt"/>
            </a:endParaRPr>
          </a:p>
        </p:txBody>
      </p:sp>
      <p:sp>
        <p:nvSpPr>
          <p:cNvPr id="38" name="CasellaDiTesto 37">
            <a:extLst>
              <a:ext uri="{FF2B5EF4-FFF2-40B4-BE49-F238E27FC236}">
                <a16:creationId xmlns="" xmlns:a16="http://schemas.microsoft.com/office/drawing/2014/main" id="{DA97D3CD-D9BB-D17E-E41D-705F6788ABE5}"/>
              </a:ext>
            </a:extLst>
          </p:cNvPr>
          <p:cNvSpPr txBox="1"/>
          <p:nvPr/>
        </p:nvSpPr>
        <p:spPr>
          <a:xfrm>
            <a:off x="235132" y="183080"/>
            <a:ext cx="309589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it-IT" b="1" dirty="0" smtClean="0">
                <a:solidFill>
                  <a:schemeClr val="bg1"/>
                </a:solidFill>
              </a:rPr>
              <a:t>Foto: Francesco Amato</a:t>
            </a:r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35" name="CasellaDiTesto 34">
            <a:extLst>
              <a:ext uri="{FF2B5EF4-FFF2-40B4-BE49-F238E27FC236}">
                <a16:creationId xmlns="" xmlns:a16="http://schemas.microsoft.com/office/drawing/2014/main" id="{DA88AB3B-1AC3-CC10-2835-EE8B9E008951}"/>
              </a:ext>
            </a:extLst>
          </p:cNvPr>
          <p:cNvSpPr txBox="1"/>
          <p:nvPr/>
        </p:nvSpPr>
        <p:spPr>
          <a:xfrm>
            <a:off x="4375121" y="5514515"/>
            <a:ext cx="1838443" cy="369332"/>
          </a:xfrm>
          <a:prstGeom prst="rect">
            <a:avLst/>
          </a:prstGeom>
          <a:noFill/>
          <a:ln w="28575">
            <a:solidFill>
              <a:schemeClr val="accent1">
                <a:lumMod val="50000"/>
              </a:schemeClr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it-IT" b="1" dirty="0">
              <a:solidFill>
                <a:srgbClr val="FF0000"/>
              </a:solidFill>
            </a:endParaRPr>
          </a:p>
        </p:txBody>
      </p:sp>
      <p:cxnSp>
        <p:nvCxnSpPr>
          <p:cNvPr id="36" name="Connettore 2 35">
            <a:extLst>
              <a:ext uri="{FF2B5EF4-FFF2-40B4-BE49-F238E27FC236}">
                <a16:creationId xmlns="" xmlns:a16="http://schemas.microsoft.com/office/drawing/2014/main" id="{21B5BF33-5A95-1709-1356-3D37DDF788B1}"/>
              </a:ext>
            </a:extLst>
          </p:cNvPr>
          <p:cNvCxnSpPr>
            <a:endCxn id="29" idx="1"/>
          </p:cNvCxnSpPr>
          <p:nvPr/>
        </p:nvCxnSpPr>
        <p:spPr>
          <a:xfrm flipV="1">
            <a:off x="4415246" y="490620"/>
            <a:ext cx="464972" cy="123334"/>
          </a:xfrm>
          <a:prstGeom prst="straightConnector1">
            <a:avLst/>
          </a:prstGeom>
          <a:ln w="28575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1" name="Connettore 2 40">
            <a:extLst>
              <a:ext uri="{FF2B5EF4-FFF2-40B4-BE49-F238E27FC236}">
                <a16:creationId xmlns="" xmlns:a16="http://schemas.microsoft.com/office/drawing/2014/main" id="{21B5BF33-5A95-1709-1356-3D37DDF788B1}"/>
              </a:ext>
            </a:extLst>
          </p:cNvPr>
          <p:cNvCxnSpPr>
            <a:endCxn id="35" idx="1"/>
          </p:cNvCxnSpPr>
          <p:nvPr/>
        </p:nvCxnSpPr>
        <p:spPr>
          <a:xfrm>
            <a:off x="1789611" y="4598126"/>
            <a:ext cx="2585510" cy="1101055"/>
          </a:xfrm>
          <a:prstGeom prst="straightConnector1">
            <a:avLst/>
          </a:prstGeom>
          <a:ln w="28575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5" name="Connettore 2 44">
            <a:extLst>
              <a:ext uri="{FF2B5EF4-FFF2-40B4-BE49-F238E27FC236}">
                <a16:creationId xmlns="" xmlns:a16="http://schemas.microsoft.com/office/drawing/2014/main" id="{21B5BF33-5A95-1709-1356-3D37DDF788B1}"/>
              </a:ext>
            </a:extLst>
          </p:cNvPr>
          <p:cNvCxnSpPr>
            <a:endCxn id="48" idx="1"/>
          </p:cNvCxnSpPr>
          <p:nvPr/>
        </p:nvCxnSpPr>
        <p:spPr>
          <a:xfrm>
            <a:off x="3918857" y="1280160"/>
            <a:ext cx="1226975" cy="429661"/>
          </a:xfrm>
          <a:prstGeom prst="straightConnector1">
            <a:avLst/>
          </a:prstGeom>
          <a:ln w="28575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48" name="CasellaDiTesto 47">
            <a:extLst>
              <a:ext uri="{FF2B5EF4-FFF2-40B4-BE49-F238E27FC236}">
                <a16:creationId xmlns="" xmlns:a16="http://schemas.microsoft.com/office/drawing/2014/main" id="{DA88AB3B-1AC3-CC10-2835-EE8B9E008951}"/>
              </a:ext>
            </a:extLst>
          </p:cNvPr>
          <p:cNvSpPr txBox="1"/>
          <p:nvPr/>
        </p:nvSpPr>
        <p:spPr>
          <a:xfrm>
            <a:off x="5145832" y="1386655"/>
            <a:ext cx="1838443" cy="646331"/>
          </a:xfrm>
          <a:prstGeom prst="rect">
            <a:avLst/>
          </a:prstGeom>
          <a:noFill/>
          <a:ln w="28575">
            <a:solidFill>
              <a:schemeClr val="accent1">
                <a:lumMod val="50000"/>
              </a:schemeClr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it-IT" dirty="0" smtClean="0"/>
              <a:t>Cilindro</a:t>
            </a:r>
            <a:r>
              <a:rPr lang="it-IT" b="1" dirty="0" smtClean="0">
                <a:solidFill>
                  <a:srgbClr val="FF0000"/>
                </a:solidFill>
              </a:rPr>
              <a:t> </a:t>
            </a:r>
            <a:r>
              <a:rPr lang="it-IT" dirty="0" smtClean="0"/>
              <a:t>______________</a:t>
            </a:r>
            <a:endParaRPr lang="it-IT" dirty="0" smtClean="0">
              <a:solidFill>
                <a:srgbClr val="FF0000"/>
              </a:solidFill>
            </a:endParaRPr>
          </a:p>
        </p:txBody>
      </p:sp>
      <p:sp>
        <p:nvSpPr>
          <p:cNvPr id="49" name="CasellaDiTesto 48">
            <a:extLst>
              <a:ext uri="{FF2B5EF4-FFF2-40B4-BE49-F238E27FC236}">
                <a16:creationId xmlns="" xmlns:a16="http://schemas.microsoft.com/office/drawing/2014/main" id="{B389BEE5-093C-6539-F6D9-5D2A29B77C71}"/>
              </a:ext>
            </a:extLst>
          </p:cNvPr>
          <p:cNvSpPr txBox="1"/>
          <p:nvPr/>
        </p:nvSpPr>
        <p:spPr>
          <a:xfrm>
            <a:off x="7328263" y="3947342"/>
            <a:ext cx="4349932" cy="1631216"/>
          </a:xfrm>
          <a:prstGeom prst="rect">
            <a:avLst/>
          </a:prstGeom>
          <a:noFill/>
          <a:ln w="28575">
            <a:solidFill>
              <a:schemeClr val="accent1">
                <a:lumMod val="50000"/>
              </a:schemeClr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it-IT" sz="2000" dirty="0" smtClean="0"/>
              <a:t>La struttura del cilindro centrale è chiamata _____________, ovvero una stele da ___ fino a ___ braccia. In questa foto ci sono ___ braccia.</a:t>
            </a:r>
            <a:endParaRPr lang="it-IT" sz="20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9" name="CasellaDiTesto 28">
            <a:extLst>
              <a:ext uri="{FF2B5EF4-FFF2-40B4-BE49-F238E27FC236}">
                <a16:creationId xmlns="" xmlns:a16="http://schemas.microsoft.com/office/drawing/2014/main" id="{DA88AB3B-1AC3-CC10-2835-EE8B9E008951}"/>
              </a:ext>
            </a:extLst>
          </p:cNvPr>
          <p:cNvSpPr txBox="1"/>
          <p:nvPr/>
        </p:nvSpPr>
        <p:spPr>
          <a:xfrm>
            <a:off x="4880218" y="167454"/>
            <a:ext cx="1838443" cy="646331"/>
          </a:xfrm>
          <a:prstGeom prst="rect">
            <a:avLst/>
          </a:prstGeom>
          <a:noFill/>
          <a:ln w="28575">
            <a:solidFill>
              <a:schemeClr val="accent1">
                <a:lumMod val="50000"/>
              </a:schemeClr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it-IT" dirty="0" smtClean="0"/>
              <a:t>Cilindro</a:t>
            </a:r>
            <a:r>
              <a:rPr lang="it-IT" b="1" dirty="0" smtClean="0">
                <a:solidFill>
                  <a:srgbClr val="FF0000"/>
                </a:solidFill>
              </a:rPr>
              <a:t> </a:t>
            </a:r>
            <a:r>
              <a:rPr lang="it-IT" dirty="0" smtClean="0"/>
              <a:t>______________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46" name="CasellaDiTesto 45">
            <a:extLst>
              <a:ext uri="{FF2B5EF4-FFF2-40B4-BE49-F238E27FC236}">
                <a16:creationId xmlns="" xmlns:a16="http://schemas.microsoft.com/office/drawing/2014/main" id="{DA88AB3B-1AC3-CC10-2835-EE8B9E008951}"/>
              </a:ext>
            </a:extLst>
          </p:cNvPr>
          <p:cNvSpPr txBox="1"/>
          <p:nvPr/>
        </p:nvSpPr>
        <p:spPr>
          <a:xfrm>
            <a:off x="4244496" y="4626241"/>
            <a:ext cx="2182430" cy="369332"/>
          </a:xfrm>
          <a:prstGeom prst="rect">
            <a:avLst/>
          </a:prstGeom>
          <a:noFill/>
          <a:ln w="28575">
            <a:solidFill>
              <a:schemeClr val="accent1">
                <a:lumMod val="50000"/>
              </a:schemeClr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47" name="CasellaDiTesto 46">
            <a:extLst>
              <a:ext uri="{FF2B5EF4-FFF2-40B4-BE49-F238E27FC236}">
                <a16:creationId xmlns="" xmlns:a16="http://schemas.microsoft.com/office/drawing/2014/main" id="{DA88AB3B-1AC3-CC10-2835-EE8B9E008951}"/>
              </a:ext>
            </a:extLst>
          </p:cNvPr>
          <p:cNvSpPr txBox="1"/>
          <p:nvPr/>
        </p:nvSpPr>
        <p:spPr>
          <a:xfrm>
            <a:off x="4205304" y="3724906"/>
            <a:ext cx="1838443" cy="369332"/>
          </a:xfrm>
          <a:prstGeom prst="rect">
            <a:avLst/>
          </a:prstGeom>
          <a:noFill/>
          <a:ln w="28575">
            <a:solidFill>
              <a:schemeClr val="accent1">
                <a:lumMod val="50000"/>
              </a:schemeClr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it-IT" b="1" dirty="0">
              <a:solidFill>
                <a:srgbClr val="FF0000"/>
              </a:solidFill>
            </a:endParaRPr>
          </a:p>
        </p:txBody>
      </p:sp>
      <p:cxnSp>
        <p:nvCxnSpPr>
          <p:cNvPr id="51" name="Connettore 2 50">
            <a:extLst>
              <a:ext uri="{FF2B5EF4-FFF2-40B4-BE49-F238E27FC236}">
                <a16:creationId xmlns="" xmlns:a16="http://schemas.microsoft.com/office/drawing/2014/main" id="{21B5BF33-5A95-1709-1356-3D37DDF788B1}"/>
              </a:ext>
            </a:extLst>
          </p:cNvPr>
          <p:cNvCxnSpPr>
            <a:endCxn id="46" idx="1"/>
          </p:cNvCxnSpPr>
          <p:nvPr/>
        </p:nvCxnSpPr>
        <p:spPr>
          <a:xfrm>
            <a:off x="2521131" y="4754880"/>
            <a:ext cx="1723365" cy="56027"/>
          </a:xfrm>
          <a:prstGeom prst="straightConnector1">
            <a:avLst/>
          </a:prstGeom>
          <a:ln w="28575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9" name="CasellaDiTesto 18">
            <a:extLst>
              <a:ext uri="{FF2B5EF4-FFF2-40B4-BE49-F238E27FC236}">
                <a16:creationId xmlns="" xmlns:a16="http://schemas.microsoft.com/office/drawing/2014/main" id="{DA97D3CD-D9BB-D17E-E41D-705F6788ABE5}"/>
              </a:ext>
            </a:extLst>
          </p:cNvPr>
          <p:cNvSpPr txBox="1"/>
          <p:nvPr/>
        </p:nvSpPr>
        <p:spPr>
          <a:xfrm>
            <a:off x="361406" y="6318269"/>
            <a:ext cx="309589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it-IT" b="1" dirty="0" smtClean="0">
                <a:solidFill>
                  <a:schemeClr val="bg1"/>
                </a:solidFill>
              </a:rPr>
              <a:t>Foto: Chiara Calcagna</a:t>
            </a:r>
            <a:endParaRPr lang="it-IT" b="1" dirty="0">
              <a:solidFill>
                <a:schemeClr val="bg1"/>
              </a:solidFill>
            </a:endParaRPr>
          </a:p>
        </p:txBody>
      </p:sp>
      <p:cxnSp>
        <p:nvCxnSpPr>
          <p:cNvPr id="50" name="Connettore 2 49">
            <a:extLst>
              <a:ext uri="{FF2B5EF4-FFF2-40B4-BE49-F238E27FC236}">
                <a16:creationId xmlns="" xmlns:a16="http://schemas.microsoft.com/office/drawing/2014/main" id="{21B5BF33-5A95-1709-1356-3D37DDF788B1}"/>
              </a:ext>
            </a:extLst>
          </p:cNvPr>
          <p:cNvCxnSpPr>
            <a:endCxn id="47" idx="1"/>
          </p:cNvCxnSpPr>
          <p:nvPr/>
        </p:nvCxnSpPr>
        <p:spPr>
          <a:xfrm flipV="1">
            <a:off x="2508069" y="3909572"/>
            <a:ext cx="1697235" cy="401171"/>
          </a:xfrm>
          <a:prstGeom prst="straightConnector1">
            <a:avLst/>
          </a:prstGeom>
          <a:ln w="28575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080141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Immagine che contiene cerchio&#10;&#10;Descrizione generata automaticamente">
            <a:extLst>
              <a:ext uri="{FF2B5EF4-FFF2-40B4-BE49-F238E27FC236}">
                <a16:creationId xmlns="" xmlns:a16="http://schemas.microsoft.com/office/drawing/2014/main" id="{D07F8BDD-A079-9E20-77C2-D4694412D46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5130" y="190248"/>
            <a:ext cx="5389489" cy="4042117"/>
          </a:xfrm>
          <a:prstGeom prst="rect">
            <a:avLst/>
          </a:prstGeom>
        </p:spPr>
      </p:pic>
      <p:sp>
        <p:nvSpPr>
          <p:cNvPr id="38" name="CasellaDiTesto 37">
            <a:extLst>
              <a:ext uri="{FF2B5EF4-FFF2-40B4-BE49-F238E27FC236}">
                <a16:creationId xmlns="" xmlns:a16="http://schemas.microsoft.com/office/drawing/2014/main" id="{DA97D3CD-D9BB-D17E-E41D-705F6788ABE5}"/>
              </a:ext>
            </a:extLst>
          </p:cNvPr>
          <p:cNvSpPr txBox="1"/>
          <p:nvPr/>
        </p:nvSpPr>
        <p:spPr>
          <a:xfrm>
            <a:off x="235132" y="183080"/>
            <a:ext cx="309589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it-IT" b="1" dirty="0" smtClean="0">
                <a:solidFill>
                  <a:schemeClr val="bg1"/>
                </a:solidFill>
              </a:rPr>
              <a:t>Foto: Francesco Amato</a:t>
            </a:r>
            <a:endParaRPr lang="it-IT" b="1" dirty="0">
              <a:solidFill>
                <a:schemeClr val="bg1"/>
              </a:solidFill>
            </a:endParaRPr>
          </a:p>
        </p:txBody>
      </p:sp>
      <p:cxnSp>
        <p:nvCxnSpPr>
          <p:cNvPr id="36" name="Connettore 2 35">
            <a:extLst>
              <a:ext uri="{FF2B5EF4-FFF2-40B4-BE49-F238E27FC236}">
                <a16:creationId xmlns="" xmlns:a16="http://schemas.microsoft.com/office/drawing/2014/main" id="{21B5BF33-5A95-1709-1356-3D37DDF788B1}"/>
              </a:ext>
            </a:extLst>
          </p:cNvPr>
          <p:cNvCxnSpPr>
            <a:endCxn id="29" idx="1"/>
          </p:cNvCxnSpPr>
          <p:nvPr/>
        </p:nvCxnSpPr>
        <p:spPr>
          <a:xfrm>
            <a:off x="3540034" y="1345474"/>
            <a:ext cx="4070321" cy="25549"/>
          </a:xfrm>
          <a:prstGeom prst="straightConnector1">
            <a:avLst/>
          </a:prstGeom>
          <a:ln w="28575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5" name="Connettore 2 44">
            <a:extLst>
              <a:ext uri="{FF2B5EF4-FFF2-40B4-BE49-F238E27FC236}">
                <a16:creationId xmlns="" xmlns:a16="http://schemas.microsoft.com/office/drawing/2014/main" id="{21B5BF33-5A95-1709-1356-3D37DDF788B1}"/>
              </a:ext>
            </a:extLst>
          </p:cNvPr>
          <p:cNvCxnSpPr>
            <a:endCxn id="48" idx="1"/>
          </p:cNvCxnSpPr>
          <p:nvPr/>
        </p:nvCxnSpPr>
        <p:spPr>
          <a:xfrm flipV="1">
            <a:off x="2952206" y="2276714"/>
            <a:ext cx="4531877" cy="9287"/>
          </a:xfrm>
          <a:prstGeom prst="straightConnector1">
            <a:avLst/>
          </a:prstGeom>
          <a:ln w="28575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48" name="CasellaDiTesto 47">
            <a:extLst>
              <a:ext uri="{FF2B5EF4-FFF2-40B4-BE49-F238E27FC236}">
                <a16:creationId xmlns="" xmlns:a16="http://schemas.microsoft.com/office/drawing/2014/main" id="{DA88AB3B-1AC3-CC10-2835-EE8B9E008951}"/>
              </a:ext>
            </a:extLst>
          </p:cNvPr>
          <p:cNvSpPr txBox="1"/>
          <p:nvPr/>
        </p:nvSpPr>
        <p:spPr>
          <a:xfrm>
            <a:off x="7484083" y="2092048"/>
            <a:ext cx="2913951" cy="369332"/>
          </a:xfrm>
          <a:prstGeom prst="rect">
            <a:avLst/>
          </a:prstGeom>
          <a:noFill/>
          <a:ln w="28575">
            <a:solidFill>
              <a:schemeClr val="accent1">
                <a:lumMod val="50000"/>
              </a:schemeClr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49" name="CasellaDiTesto 48">
            <a:extLst>
              <a:ext uri="{FF2B5EF4-FFF2-40B4-BE49-F238E27FC236}">
                <a16:creationId xmlns="" xmlns:a16="http://schemas.microsoft.com/office/drawing/2014/main" id="{B389BEE5-093C-6539-F6D9-5D2A29B77C71}"/>
              </a:ext>
            </a:extLst>
          </p:cNvPr>
          <p:cNvSpPr txBox="1"/>
          <p:nvPr/>
        </p:nvSpPr>
        <p:spPr>
          <a:xfrm>
            <a:off x="6609805" y="4091033"/>
            <a:ext cx="4807131" cy="1938992"/>
          </a:xfrm>
          <a:prstGeom prst="rect">
            <a:avLst/>
          </a:prstGeom>
          <a:noFill/>
          <a:ln w="28575">
            <a:solidFill>
              <a:schemeClr val="accent1">
                <a:lumMod val="50000"/>
              </a:schemeClr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it-IT" sz="2000" dirty="0" smtClean="0"/>
              <a:t>I punti di ______________</a:t>
            </a:r>
            <a:endParaRPr lang="it-IT" sz="2000" dirty="0" smtClean="0">
              <a:solidFill>
                <a:srgbClr val="FF0000"/>
              </a:solidFill>
            </a:endParaRPr>
          </a:p>
          <a:p>
            <a:pPr algn="just"/>
            <a:r>
              <a:rPr lang="it-IT" sz="2000" dirty="0" smtClean="0"/>
              <a:t>servono per il passaggio delle sostanze che non sono in grado di passare attraverso gli ________________, costituiti principalmente da __________.</a:t>
            </a:r>
            <a:endParaRPr lang="it-IT" sz="20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9" name="CasellaDiTesto 28">
            <a:extLst>
              <a:ext uri="{FF2B5EF4-FFF2-40B4-BE49-F238E27FC236}">
                <a16:creationId xmlns="" xmlns:a16="http://schemas.microsoft.com/office/drawing/2014/main" id="{DA88AB3B-1AC3-CC10-2835-EE8B9E008951}"/>
              </a:ext>
            </a:extLst>
          </p:cNvPr>
          <p:cNvSpPr txBox="1"/>
          <p:nvPr/>
        </p:nvSpPr>
        <p:spPr>
          <a:xfrm>
            <a:off x="7610355" y="1186357"/>
            <a:ext cx="2369667" cy="369332"/>
          </a:xfrm>
          <a:prstGeom prst="rect">
            <a:avLst/>
          </a:prstGeom>
          <a:noFill/>
          <a:ln w="28575">
            <a:solidFill>
              <a:schemeClr val="accent1">
                <a:lumMod val="50000"/>
              </a:schemeClr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47" name="CasellaDiTesto 46">
            <a:extLst>
              <a:ext uri="{FF2B5EF4-FFF2-40B4-BE49-F238E27FC236}">
                <a16:creationId xmlns="" xmlns:a16="http://schemas.microsoft.com/office/drawing/2014/main" id="{DA88AB3B-1AC3-CC10-2835-EE8B9E008951}"/>
              </a:ext>
            </a:extLst>
          </p:cNvPr>
          <p:cNvSpPr txBox="1"/>
          <p:nvPr/>
        </p:nvSpPr>
        <p:spPr>
          <a:xfrm>
            <a:off x="7053007" y="289375"/>
            <a:ext cx="1838443" cy="369332"/>
          </a:xfrm>
          <a:prstGeom prst="rect">
            <a:avLst/>
          </a:prstGeom>
          <a:noFill/>
          <a:ln w="28575">
            <a:solidFill>
              <a:schemeClr val="accent1">
                <a:lumMod val="50000"/>
              </a:schemeClr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it-IT" b="1" dirty="0">
              <a:solidFill>
                <a:srgbClr val="FF0000"/>
              </a:solidFill>
            </a:endParaRPr>
          </a:p>
        </p:txBody>
      </p:sp>
      <p:cxnSp>
        <p:nvCxnSpPr>
          <p:cNvPr id="50" name="Connettore 2 49">
            <a:extLst>
              <a:ext uri="{FF2B5EF4-FFF2-40B4-BE49-F238E27FC236}">
                <a16:creationId xmlns="" xmlns:a16="http://schemas.microsoft.com/office/drawing/2014/main" id="{21B5BF33-5A95-1709-1356-3D37DDF788B1}"/>
              </a:ext>
            </a:extLst>
          </p:cNvPr>
          <p:cNvCxnSpPr>
            <a:endCxn id="47" idx="1"/>
          </p:cNvCxnSpPr>
          <p:nvPr/>
        </p:nvCxnSpPr>
        <p:spPr>
          <a:xfrm flipV="1">
            <a:off x="4245429" y="474041"/>
            <a:ext cx="2807578" cy="492610"/>
          </a:xfrm>
          <a:prstGeom prst="straightConnector1">
            <a:avLst/>
          </a:prstGeom>
          <a:ln w="28575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4" name="CasellaDiTesto 23">
            <a:extLst>
              <a:ext uri="{FF2B5EF4-FFF2-40B4-BE49-F238E27FC236}">
                <a16:creationId xmlns="" xmlns:a16="http://schemas.microsoft.com/office/drawing/2014/main" id="{DA88AB3B-1AC3-CC10-2835-EE8B9E008951}"/>
              </a:ext>
            </a:extLst>
          </p:cNvPr>
          <p:cNvSpPr txBox="1"/>
          <p:nvPr/>
        </p:nvSpPr>
        <p:spPr>
          <a:xfrm>
            <a:off x="2137021" y="5118278"/>
            <a:ext cx="1494455" cy="369332"/>
          </a:xfrm>
          <a:prstGeom prst="rect">
            <a:avLst/>
          </a:prstGeom>
          <a:noFill/>
          <a:ln w="28575">
            <a:solidFill>
              <a:schemeClr val="accent1">
                <a:lumMod val="50000"/>
              </a:schemeClr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it-IT" b="1" dirty="0">
              <a:solidFill>
                <a:srgbClr val="FF0000"/>
              </a:solidFill>
            </a:endParaRPr>
          </a:p>
        </p:txBody>
      </p:sp>
      <p:cxnSp>
        <p:nvCxnSpPr>
          <p:cNvPr id="25" name="Connettore 2 24">
            <a:extLst>
              <a:ext uri="{FF2B5EF4-FFF2-40B4-BE49-F238E27FC236}">
                <a16:creationId xmlns="" xmlns:a16="http://schemas.microsoft.com/office/drawing/2014/main" id="{21B5BF33-5A95-1709-1356-3D37DDF788B1}"/>
              </a:ext>
            </a:extLst>
          </p:cNvPr>
          <p:cNvCxnSpPr>
            <a:endCxn id="24" idx="0"/>
          </p:cNvCxnSpPr>
          <p:nvPr/>
        </p:nvCxnSpPr>
        <p:spPr>
          <a:xfrm>
            <a:off x="1567543" y="2599509"/>
            <a:ext cx="1316706" cy="2518769"/>
          </a:xfrm>
          <a:prstGeom prst="straightConnector1">
            <a:avLst/>
          </a:prstGeom>
          <a:ln w="28575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3" name="Connettore 2 32">
            <a:extLst>
              <a:ext uri="{FF2B5EF4-FFF2-40B4-BE49-F238E27FC236}">
                <a16:creationId xmlns="" xmlns:a16="http://schemas.microsoft.com/office/drawing/2014/main" id="{21B5BF33-5A95-1709-1356-3D37DDF788B1}"/>
              </a:ext>
            </a:extLst>
          </p:cNvPr>
          <p:cNvCxnSpPr>
            <a:stCxn id="24" idx="2"/>
            <a:endCxn id="37" idx="0"/>
          </p:cNvCxnSpPr>
          <p:nvPr/>
        </p:nvCxnSpPr>
        <p:spPr>
          <a:xfrm>
            <a:off x="2884249" y="5487610"/>
            <a:ext cx="6993" cy="440932"/>
          </a:xfrm>
          <a:prstGeom prst="straightConnector1">
            <a:avLst/>
          </a:prstGeom>
          <a:ln w="28575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7" name="CasellaDiTesto 36">
            <a:extLst>
              <a:ext uri="{FF2B5EF4-FFF2-40B4-BE49-F238E27FC236}">
                <a16:creationId xmlns="" xmlns:a16="http://schemas.microsoft.com/office/drawing/2014/main" id="{B389BEE5-093C-6539-F6D9-5D2A29B77C71}"/>
              </a:ext>
            </a:extLst>
          </p:cNvPr>
          <p:cNvSpPr txBox="1"/>
          <p:nvPr/>
        </p:nvSpPr>
        <p:spPr>
          <a:xfrm>
            <a:off x="413652" y="5928542"/>
            <a:ext cx="4955179" cy="400110"/>
          </a:xfrm>
          <a:prstGeom prst="rect">
            <a:avLst/>
          </a:prstGeom>
          <a:noFill/>
          <a:ln w="28575">
            <a:solidFill>
              <a:schemeClr val="accent1">
                <a:lumMod val="50000"/>
              </a:schemeClr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it-IT" sz="2000" dirty="0" smtClean="0"/>
              <a:t>Da cui si formano le _______________.</a:t>
            </a:r>
            <a:endParaRPr lang="it-IT" sz="20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57" name="Rettangolo 56"/>
          <p:cNvSpPr/>
          <p:nvPr/>
        </p:nvSpPr>
        <p:spPr>
          <a:xfrm>
            <a:off x="4994366" y="4819582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dirty="0" smtClean="0"/>
              <a:t> </a:t>
            </a:r>
          </a:p>
          <a:p>
            <a:r>
              <a:rPr lang="it-IT" dirty="0" smtClean="0"/>
              <a:t/>
            </a:r>
            <a:br>
              <a:rPr lang="it-IT" dirty="0" smtClean="0"/>
            </a:br>
            <a:endParaRPr lang="it-IT" dirty="0"/>
          </a:p>
        </p:txBody>
      </p:sp>
    </p:spTree>
    <p:extLst>
      <p:ext uri="{BB962C8B-B14F-4D97-AF65-F5344CB8AC3E}">
        <p14:creationId xmlns="" xmlns:p14="http://schemas.microsoft.com/office/powerpoint/2010/main" val="4080141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Immagine che contiene cerchio&#10;&#10;Descrizione generata automaticamente">
            <a:extLst>
              <a:ext uri="{FF2B5EF4-FFF2-40B4-BE49-F238E27FC236}">
                <a16:creationId xmlns="" xmlns:a16="http://schemas.microsoft.com/office/drawing/2014/main" id="{D07F8BDD-A079-9E20-77C2-D4694412D46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 r="23894" b="8402"/>
          <a:stretch>
            <a:fillRect/>
          </a:stretch>
        </p:blipFill>
        <p:spPr>
          <a:xfrm>
            <a:off x="235130" y="190248"/>
            <a:ext cx="4101739" cy="3702483"/>
          </a:xfrm>
          <a:prstGeom prst="rect">
            <a:avLst/>
          </a:prstGeom>
        </p:spPr>
      </p:pic>
      <p:sp>
        <p:nvSpPr>
          <p:cNvPr id="38" name="CasellaDiTesto 37">
            <a:extLst>
              <a:ext uri="{FF2B5EF4-FFF2-40B4-BE49-F238E27FC236}">
                <a16:creationId xmlns="" xmlns:a16="http://schemas.microsoft.com/office/drawing/2014/main" id="{DA97D3CD-D9BB-D17E-E41D-705F6788ABE5}"/>
              </a:ext>
            </a:extLst>
          </p:cNvPr>
          <p:cNvSpPr txBox="1"/>
          <p:nvPr/>
        </p:nvSpPr>
        <p:spPr>
          <a:xfrm>
            <a:off x="1214847" y="209205"/>
            <a:ext cx="309589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it-IT" b="1" dirty="0" smtClean="0">
                <a:solidFill>
                  <a:schemeClr val="bg1"/>
                </a:solidFill>
              </a:rPr>
              <a:t>Foto: Flavio Cappelli</a:t>
            </a:r>
            <a:endParaRPr lang="it-IT" b="1" dirty="0">
              <a:solidFill>
                <a:schemeClr val="bg1"/>
              </a:solidFill>
            </a:endParaRPr>
          </a:p>
        </p:txBody>
      </p:sp>
      <p:cxnSp>
        <p:nvCxnSpPr>
          <p:cNvPr id="36" name="Connettore 2 35">
            <a:extLst>
              <a:ext uri="{FF2B5EF4-FFF2-40B4-BE49-F238E27FC236}">
                <a16:creationId xmlns="" xmlns:a16="http://schemas.microsoft.com/office/drawing/2014/main" id="{21B5BF33-5A95-1709-1356-3D37DDF788B1}"/>
              </a:ext>
            </a:extLst>
          </p:cNvPr>
          <p:cNvCxnSpPr>
            <a:endCxn id="29" idx="1"/>
          </p:cNvCxnSpPr>
          <p:nvPr/>
        </p:nvCxnSpPr>
        <p:spPr>
          <a:xfrm>
            <a:off x="3383280" y="1175657"/>
            <a:ext cx="4227075" cy="195366"/>
          </a:xfrm>
          <a:prstGeom prst="straightConnector1">
            <a:avLst/>
          </a:prstGeom>
          <a:ln w="28575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48" name="CasellaDiTesto 47">
            <a:extLst>
              <a:ext uri="{FF2B5EF4-FFF2-40B4-BE49-F238E27FC236}">
                <a16:creationId xmlns="" xmlns:a16="http://schemas.microsoft.com/office/drawing/2014/main" id="{DA88AB3B-1AC3-CC10-2835-EE8B9E008951}"/>
              </a:ext>
            </a:extLst>
          </p:cNvPr>
          <p:cNvSpPr txBox="1"/>
          <p:nvPr/>
        </p:nvSpPr>
        <p:spPr>
          <a:xfrm>
            <a:off x="168883" y="4756872"/>
            <a:ext cx="1838443" cy="369332"/>
          </a:xfrm>
          <a:prstGeom prst="rect">
            <a:avLst/>
          </a:prstGeom>
          <a:noFill/>
          <a:ln w="28575">
            <a:solidFill>
              <a:schemeClr val="accent1">
                <a:lumMod val="50000"/>
              </a:schemeClr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49" name="CasellaDiTesto 48">
            <a:extLst>
              <a:ext uri="{FF2B5EF4-FFF2-40B4-BE49-F238E27FC236}">
                <a16:creationId xmlns="" xmlns:a16="http://schemas.microsoft.com/office/drawing/2014/main" id="{B389BEE5-093C-6539-F6D9-5D2A29B77C71}"/>
              </a:ext>
            </a:extLst>
          </p:cNvPr>
          <p:cNvSpPr txBox="1"/>
          <p:nvPr/>
        </p:nvSpPr>
        <p:spPr>
          <a:xfrm>
            <a:off x="6270171" y="3659959"/>
            <a:ext cx="4807131" cy="1323439"/>
          </a:xfrm>
          <a:prstGeom prst="rect">
            <a:avLst/>
          </a:prstGeom>
          <a:noFill/>
          <a:ln w="28575">
            <a:solidFill>
              <a:schemeClr val="accent1">
                <a:lumMod val="50000"/>
              </a:schemeClr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it-IT" sz="2000" dirty="0" smtClean="0"/>
              <a:t>Queste foto si riferiscono ad un campione di ___________________,</a:t>
            </a:r>
            <a:r>
              <a:rPr lang="it-IT" sz="2000" dirty="0" smtClean="0">
                <a:solidFill>
                  <a:srgbClr val="FF0000"/>
                </a:solidFill>
              </a:rPr>
              <a:t> </a:t>
            </a:r>
            <a:r>
              <a:rPr lang="it-IT" sz="2000" dirty="0" smtClean="0"/>
              <a:t>ovvero una (angiosperma/gimnosperma) (monocotiledone/</a:t>
            </a:r>
            <a:r>
              <a:rPr lang="it-IT" sz="2000" dirty="0" err="1" smtClean="0"/>
              <a:t>eudicotiledone</a:t>
            </a:r>
            <a:r>
              <a:rPr lang="it-IT" sz="2000" dirty="0" smtClean="0"/>
              <a:t>).</a:t>
            </a:r>
            <a:endParaRPr lang="it-IT" sz="2000" dirty="0"/>
          </a:p>
        </p:txBody>
      </p:sp>
      <p:sp>
        <p:nvSpPr>
          <p:cNvPr id="29" name="CasellaDiTesto 28">
            <a:extLst>
              <a:ext uri="{FF2B5EF4-FFF2-40B4-BE49-F238E27FC236}">
                <a16:creationId xmlns="" xmlns:a16="http://schemas.microsoft.com/office/drawing/2014/main" id="{DA88AB3B-1AC3-CC10-2835-EE8B9E008951}"/>
              </a:ext>
            </a:extLst>
          </p:cNvPr>
          <p:cNvSpPr txBox="1"/>
          <p:nvPr/>
        </p:nvSpPr>
        <p:spPr>
          <a:xfrm>
            <a:off x="7610355" y="1186357"/>
            <a:ext cx="2369667" cy="369332"/>
          </a:xfrm>
          <a:prstGeom prst="rect">
            <a:avLst/>
          </a:prstGeom>
          <a:noFill/>
          <a:ln w="28575">
            <a:solidFill>
              <a:schemeClr val="accent1">
                <a:lumMod val="50000"/>
              </a:schemeClr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24" name="CasellaDiTesto 23">
            <a:extLst>
              <a:ext uri="{FF2B5EF4-FFF2-40B4-BE49-F238E27FC236}">
                <a16:creationId xmlns="" xmlns:a16="http://schemas.microsoft.com/office/drawing/2014/main" id="{DA88AB3B-1AC3-CC10-2835-EE8B9E008951}"/>
              </a:ext>
            </a:extLst>
          </p:cNvPr>
          <p:cNvSpPr txBox="1"/>
          <p:nvPr/>
        </p:nvSpPr>
        <p:spPr>
          <a:xfrm>
            <a:off x="2137020" y="5092152"/>
            <a:ext cx="2239037" cy="369332"/>
          </a:xfrm>
          <a:prstGeom prst="rect">
            <a:avLst/>
          </a:prstGeom>
          <a:noFill/>
          <a:ln w="28575">
            <a:solidFill>
              <a:schemeClr val="accent1">
                <a:lumMod val="50000"/>
              </a:schemeClr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it-IT" b="1" dirty="0">
              <a:solidFill>
                <a:srgbClr val="FF0000"/>
              </a:solidFill>
            </a:endParaRPr>
          </a:p>
        </p:txBody>
      </p:sp>
      <p:cxnSp>
        <p:nvCxnSpPr>
          <p:cNvPr id="25" name="Connettore 2 24">
            <a:extLst>
              <a:ext uri="{FF2B5EF4-FFF2-40B4-BE49-F238E27FC236}">
                <a16:creationId xmlns="" xmlns:a16="http://schemas.microsoft.com/office/drawing/2014/main" id="{21B5BF33-5A95-1709-1356-3D37DDF788B1}"/>
              </a:ext>
            </a:extLst>
          </p:cNvPr>
          <p:cNvCxnSpPr>
            <a:endCxn id="24" idx="0"/>
          </p:cNvCxnSpPr>
          <p:nvPr/>
        </p:nvCxnSpPr>
        <p:spPr>
          <a:xfrm>
            <a:off x="2547257" y="2913017"/>
            <a:ext cx="709282" cy="2179135"/>
          </a:xfrm>
          <a:prstGeom prst="straightConnector1">
            <a:avLst/>
          </a:prstGeom>
          <a:ln w="28575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5" name="Connettore 2 14">
            <a:extLst>
              <a:ext uri="{FF2B5EF4-FFF2-40B4-BE49-F238E27FC236}">
                <a16:creationId xmlns="" xmlns:a16="http://schemas.microsoft.com/office/drawing/2014/main" id="{21B5BF33-5A95-1709-1356-3D37DDF788B1}"/>
              </a:ext>
            </a:extLst>
          </p:cNvPr>
          <p:cNvCxnSpPr/>
          <p:nvPr/>
        </p:nvCxnSpPr>
        <p:spPr>
          <a:xfrm flipH="1">
            <a:off x="796835" y="2403566"/>
            <a:ext cx="339634" cy="2286000"/>
          </a:xfrm>
          <a:prstGeom prst="straightConnector1">
            <a:avLst/>
          </a:prstGeom>
          <a:ln w="28575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080141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3" name="Rectangle 52">
            <a:extLst>
              <a:ext uri="{FF2B5EF4-FFF2-40B4-BE49-F238E27FC236}">
                <a16:creationId xmlns="" xmlns:a16="http://schemas.microsoft.com/office/drawing/2014/main" id="{9B7AD9F6-8CE7-4299-8FC6-328F4DCD3FF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890338" y="640080"/>
            <a:ext cx="4265976" cy="3566160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de-DE" sz="6000" dirty="0">
                <a:latin typeface="Showcard Gothic" pitchFamily="82" charset="0"/>
              </a:rPr>
              <a:t>Fine!!!</a:t>
            </a:r>
          </a:p>
        </p:txBody>
      </p:sp>
      <p:sp>
        <p:nvSpPr>
          <p:cNvPr id="55" name="Rectangle 6">
            <a:extLst>
              <a:ext uri="{FF2B5EF4-FFF2-40B4-BE49-F238E27FC236}">
                <a16:creationId xmlns="" xmlns:a16="http://schemas.microsoft.com/office/drawing/2014/main" id="{F49775AF-8896-43EE-92C6-83497D6DC56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27432"/>
          </a:xfrm>
          <a:custGeom>
            <a:avLst/>
            <a:gdLst>
              <a:gd name="connsiteX0" fmla="*/ 0 w 3474720"/>
              <a:gd name="connsiteY0" fmla="*/ 0 h 27432"/>
              <a:gd name="connsiteX1" fmla="*/ 660197 w 3474720"/>
              <a:gd name="connsiteY1" fmla="*/ 0 h 27432"/>
              <a:gd name="connsiteX2" fmla="*/ 1355141 w 3474720"/>
              <a:gd name="connsiteY2" fmla="*/ 0 h 27432"/>
              <a:gd name="connsiteX3" fmla="*/ 2084832 w 3474720"/>
              <a:gd name="connsiteY3" fmla="*/ 0 h 27432"/>
              <a:gd name="connsiteX4" fmla="*/ 2814523 w 3474720"/>
              <a:gd name="connsiteY4" fmla="*/ 0 h 27432"/>
              <a:gd name="connsiteX5" fmla="*/ 3474720 w 3474720"/>
              <a:gd name="connsiteY5" fmla="*/ 0 h 27432"/>
              <a:gd name="connsiteX6" fmla="*/ 3474720 w 3474720"/>
              <a:gd name="connsiteY6" fmla="*/ 27432 h 27432"/>
              <a:gd name="connsiteX7" fmla="*/ 2710282 w 3474720"/>
              <a:gd name="connsiteY7" fmla="*/ 27432 h 27432"/>
              <a:gd name="connsiteX8" fmla="*/ 1945843 w 3474720"/>
              <a:gd name="connsiteY8" fmla="*/ 27432 h 27432"/>
              <a:gd name="connsiteX9" fmla="*/ 1250899 w 3474720"/>
              <a:gd name="connsiteY9" fmla="*/ 27432 h 27432"/>
              <a:gd name="connsiteX10" fmla="*/ 0 w 3474720"/>
              <a:gd name="connsiteY10" fmla="*/ 27432 h 27432"/>
              <a:gd name="connsiteX11" fmla="*/ 0 w 3474720"/>
              <a:gd name="connsiteY11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474720" h="27432" fill="none" extrusionOk="0">
                <a:moveTo>
                  <a:pt x="0" y="0"/>
                </a:moveTo>
                <a:cubicBezTo>
                  <a:pt x="307185" y="-8713"/>
                  <a:pt x="392307" y="-13121"/>
                  <a:pt x="660197" y="0"/>
                </a:cubicBezTo>
                <a:cubicBezTo>
                  <a:pt x="928087" y="13121"/>
                  <a:pt x="1167029" y="-2668"/>
                  <a:pt x="1355141" y="0"/>
                </a:cubicBezTo>
                <a:cubicBezTo>
                  <a:pt x="1543253" y="2668"/>
                  <a:pt x="1739408" y="-6709"/>
                  <a:pt x="2084832" y="0"/>
                </a:cubicBezTo>
                <a:cubicBezTo>
                  <a:pt x="2430256" y="6709"/>
                  <a:pt x="2538889" y="29706"/>
                  <a:pt x="2814523" y="0"/>
                </a:cubicBezTo>
                <a:cubicBezTo>
                  <a:pt x="3090157" y="-29706"/>
                  <a:pt x="3152920" y="-15446"/>
                  <a:pt x="3474720" y="0"/>
                </a:cubicBezTo>
                <a:cubicBezTo>
                  <a:pt x="3473554" y="7395"/>
                  <a:pt x="3474765" y="21864"/>
                  <a:pt x="3474720" y="27432"/>
                </a:cubicBezTo>
                <a:cubicBezTo>
                  <a:pt x="3275380" y="12730"/>
                  <a:pt x="2958934" y="10130"/>
                  <a:pt x="2710282" y="27432"/>
                </a:cubicBezTo>
                <a:cubicBezTo>
                  <a:pt x="2461630" y="44734"/>
                  <a:pt x="2131168" y="43757"/>
                  <a:pt x="1945843" y="27432"/>
                </a:cubicBezTo>
                <a:cubicBezTo>
                  <a:pt x="1760518" y="11107"/>
                  <a:pt x="1444829" y="-3738"/>
                  <a:pt x="1250899" y="27432"/>
                </a:cubicBezTo>
                <a:cubicBezTo>
                  <a:pt x="1056969" y="58602"/>
                  <a:pt x="444992" y="52761"/>
                  <a:pt x="0" y="27432"/>
                </a:cubicBezTo>
                <a:cubicBezTo>
                  <a:pt x="-503" y="20663"/>
                  <a:pt x="1168" y="5855"/>
                  <a:pt x="0" y="0"/>
                </a:cubicBezTo>
                <a:close/>
              </a:path>
              <a:path w="3474720" h="27432" stroke="0" extrusionOk="0">
                <a:moveTo>
                  <a:pt x="0" y="0"/>
                </a:moveTo>
                <a:cubicBezTo>
                  <a:pt x="300114" y="-5103"/>
                  <a:pt x="525093" y="-25284"/>
                  <a:pt x="660197" y="0"/>
                </a:cubicBezTo>
                <a:cubicBezTo>
                  <a:pt x="795301" y="25284"/>
                  <a:pt x="1023172" y="17955"/>
                  <a:pt x="1250899" y="0"/>
                </a:cubicBezTo>
                <a:cubicBezTo>
                  <a:pt x="1478626" y="-17955"/>
                  <a:pt x="1782079" y="-27844"/>
                  <a:pt x="2015338" y="0"/>
                </a:cubicBezTo>
                <a:cubicBezTo>
                  <a:pt x="2248597" y="27844"/>
                  <a:pt x="2491007" y="27648"/>
                  <a:pt x="2675534" y="0"/>
                </a:cubicBezTo>
                <a:cubicBezTo>
                  <a:pt x="2860061" y="-27648"/>
                  <a:pt x="3088679" y="-3661"/>
                  <a:pt x="3474720" y="0"/>
                </a:cubicBezTo>
                <a:cubicBezTo>
                  <a:pt x="3474913" y="12649"/>
                  <a:pt x="3473732" y="17989"/>
                  <a:pt x="3474720" y="27432"/>
                </a:cubicBezTo>
                <a:cubicBezTo>
                  <a:pt x="3317198" y="15714"/>
                  <a:pt x="2959205" y="52182"/>
                  <a:pt x="2779776" y="27432"/>
                </a:cubicBezTo>
                <a:cubicBezTo>
                  <a:pt x="2600347" y="2682"/>
                  <a:pt x="2382660" y="-684"/>
                  <a:pt x="2015338" y="27432"/>
                </a:cubicBezTo>
                <a:cubicBezTo>
                  <a:pt x="1648016" y="55548"/>
                  <a:pt x="1641073" y="39646"/>
                  <a:pt x="1424635" y="27432"/>
                </a:cubicBezTo>
                <a:cubicBezTo>
                  <a:pt x="1208197" y="15218"/>
                  <a:pt x="1021559" y="15893"/>
                  <a:pt x="729691" y="27432"/>
                </a:cubicBezTo>
                <a:cubicBezTo>
                  <a:pt x="437823" y="38971"/>
                  <a:pt x="153856" y="-2647"/>
                  <a:pt x="0" y="27432"/>
                </a:cubicBezTo>
                <a:cubicBezTo>
                  <a:pt x="1300" y="19678"/>
                  <a:pt x="-86" y="12044"/>
                  <a:pt x="0" y="0"/>
                </a:cubicBezTo>
                <a:close/>
              </a:path>
            </a:pathLst>
          </a:custGeom>
          <a:solidFill>
            <a:srgbClr val="FFFF00"/>
          </a:solidFill>
          <a:ln w="38100" cap="rnd">
            <a:solidFill>
              <a:srgbClr val="FFFF00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magine 3">
            <a:extLst>
              <a:ext uri="{FF2B5EF4-FFF2-40B4-BE49-F238E27FC236}">
                <a16:creationId xmlns="" xmlns:a16="http://schemas.microsoft.com/office/drawing/2014/main" id="{52F07254-5148-204C-5A23-3B7AA37C022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 r="20811"/>
          <a:stretch>
            <a:fillRect/>
          </a:stretch>
        </p:blipFill>
        <p:spPr>
          <a:xfrm>
            <a:off x="4950989" y="1"/>
            <a:ext cx="7241011" cy="685800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5" name="CasellaDiTesto 4">
            <a:extLst>
              <a:ext uri="{FF2B5EF4-FFF2-40B4-BE49-F238E27FC236}">
                <a16:creationId xmlns="" xmlns:a16="http://schemas.microsoft.com/office/drawing/2014/main" id="{81A5582C-F62D-4DD8-83B3-F5DDD03F4997}"/>
              </a:ext>
            </a:extLst>
          </p:cNvPr>
          <p:cNvSpPr txBox="1"/>
          <p:nvPr/>
        </p:nvSpPr>
        <p:spPr>
          <a:xfrm>
            <a:off x="9070302" y="6488668"/>
            <a:ext cx="312169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it-IT" b="1" dirty="0">
                <a:solidFill>
                  <a:schemeClr val="bg1"/>
                </a:solidFill>
              </a:rPr>
              <a:t>Foto: </a:t>
            </a:r>
            <a:r>
              <a:rPr lang="it-IT" b="1" dirty="0" smtClean="0">
                <a:solidFill>
                  <a:schemeClr val="bg1"/>
                </a:solidFill>
              </a:rPr>
              <a:t>Sofia Ricci</a:t>
            </a:r>
            <a:endParaRPr lang="it-IT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08661881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yVTI">
  <a:themeElements>
    <a:clrScheme name="SketchyVTI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E4650E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Custom 2">
      <a:majorFont>
        <a:latin typeface="Modern Love"/>
        <a:ea typeface=""/>
        <a:cs typeface=""/>
      </a:majorFont>
      <a:minorFont>
        <a:latin typeface="The Ha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ketchyVTI" id="{A6D2C935-A6E4-4DD9-BCC5-5AE2504DB8EA}" vid="{F0754072-50B6-4C01-B911-67246C9F58D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781</TotalTime>
  <Words>218</Words>
  <Application>Microsoft Office PowerPoint</Application>
  <PresentationFormat>Personalizzato</PresentationFormat>
  <Paragraphs>28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8" baseType="lpstr">
      <vt:lpstr>SketchyVTI</vt:lpstr>
      <vt:lpstr>  Settimana 5:  La radice</vt:lpstr>
      <vt:lpstr>Istruzioni</vt:lpstr>
      <vt:lpstr>Diapositiva 3</vt:lpstr>
      <vt:lpstr>Diapositiva 4</vt:lpstr>
      <vt:lpstr>Diapositiva 5</vt:lpstr>
      <vt:lpstr>Diapositiva 6</vt:lpstr>
      <vt:lpstr>Fine!!!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FLAVIA2000</dc:creator>
  <cp:lastModifiedBy>Windows User</cp:lastModifiedBy>
  <cp:revision>645</cp:revision>
  <dcterms:created xsi:type="dcterms:W3CDTF">2024-04-12T12:59:27Z</dcterms:created>
  <dcterms:modified xsi:type="dcterms:W3CDTF">2024-06-09T00:43:27Z</dcterms:modified>
</cp:coreProperties>
</file>