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70" r:id="rId2"/>
    <p:sldId id="259" r:id="rId3"/>
    <p:sldId id="261" r:id="rId4"/>
    <p:sldId id="271" r:id="rId5"/>
    <p:sldId id="258" r:id="rId6"/>
    <p:sldId id="262" r:id="rId7"/>
    <p:sldId id="263" r:id="rId8"/>
    <p:sldId id="26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99C35-7F59-435B-EA00-D34DE5E06D14}" v="3059" dt="2024-04-12T15:01:2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5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44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919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=""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77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7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=""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4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=""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7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6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1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=""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42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05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33583" y="1436915"/>
            <a:ext cx="4870383" cy="276932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400" b="1" spc="300" dirty="0" err="1" smtClean="0">
                <a:latin typeface="Showcard Gothic" pitchFamily="82" charset="0"/>
              </a:rPr>
              <a:t>Settimana</a:t>
            </a:r>
            <a:r>
              <a:rPr lang="de-DE" sz="4400" b="1" spc="300" dirty="0" smtClean="0">
                <a:latin typeface="Showcard Gothic" pitchFamily="82" charset="0"/>
              </a:rPr>
              <a:t> </a:t>
            </a:r>
            <a:r>
              <a:rPr lang="de-DE" sz="4400" b="1" spc="300" dirty="0" smtClean="0">
                <a:latin typeface="Showcard Gothic" pitchFamily="82" charset="0"/>
              </a:rPr>
              <a:t>3:</a:t>
            </a:r>
            <a:r>
              <a:rPr lang="en-US" sz="4400" b="1" spc="300" dirty="0" smtClean="0">
                <a:latin typeface="Showcard Gothic" pitchFamily="82" charset="0"/>
              </a:rPr>
              <a:t/>
            </a:r>
            <a:br>
              <a:rPr lang="en-US" sz="4400" b="1" spc="300" dirty="0" smtClean="0">
                <a:latin typeface="Showcard Gothic" pitchFamily="82" charset="0"/>
              </a:rPr>
            </a:br>
            <a:r>
              <a:rPr lang="de-DE" sz="4400" b="1" spc="300" dirty="0" smtClean="0">
                <a:latin typeface="Showcard Gothic" pitchFamily="82" charset="0"/>
              </a:rPr>
              <a:t/>
            </a:r>
            <a:br>
              <a:rPr lang="de-DE" sz="4400" b="1" spc="300" dirty="0" smtClean="0">
                <a:latin typeface="Showcard Gothic" pitchFamily="82" charset="0"/>
              </a:rPr>
            </a:br>
            <a:r>
              <a:rPr lang="de-DE" sz="4400" b="1" spc="300" dirty="0" smtClean="0">
                <a:latin typeface="Showcard Gothic" pitchFamily="82" charset="0"/>
              </a:rPr>
              <a:t>Il </a:t>
            </a:r>
            <a:r>
              <a:rPr lang="de-DE" sz="4400" b="1" spc="300" dirty="0" err="1" smtClean="0">
                <a:latin typeface="Showcard Gothic" pitchFamily="82" charset="0"/>
              </a:rPr>
              <a:t>fusto</a:t>
            </a:r>
            <a:endParaRPr lang="de-DE" sz="4400" b="1" spc="300" dirty="0">
              <a:latin typeface="Showcard Gothic" pitchFamily="82" charset="0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030A0"/>
          </a:solidFill>
          <a:ln w="38100" cap="rnd">
            <a:solidFill>
              <a:srgbClr val="7030A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erchio, verde&#10;&#10;Descrizione generata automaticamente">
            <a:extLst>
              <a:ext uri="{FF2B5EF4-FFF2-40B4-BE49-F238E27FC236}">
                <a16:creationId xmlns:a16="http://schemas.microsoft.com/office/drawing/2014/main" xmlns="" id="{52F07254-5148-204C-5A23-3B7AA37C02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5651" t="9714" r="2494"/>
          <a:stretch>
            <a:fillRect/>
          </a:stretch>
        </p:blipFill>
        <p:spPr>
          <a:xfrm>
            <a:off x="4914592" y="0"/>
            <a:ext cx="7277408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A97D3CD-D9BB-D17E-E41D-705F6788ABE5}"/>
              </a:ext>
            </a:extLst>
          </p:cNvPr>
          <p:cNvSpPr txBox="1"/>
          <p:nvPr/>
        </p:nvSpPr>
        <p:spPr>
          <a:xfrm>
            <a:off x="9300753" y="0"/>
            <a:ext cx="28912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Giulia Giardino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5CD60A-C287-F2E5-3D19-58B02623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Showcard Gothic" pitchFamily="82" charset="0"/>
              </a:rPr>
              <a:t>Istruzioni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3612D3C-7AA6-FCCF-50CC-BB9FDB3B0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74" y="1719228"/>
            <a:ext cx="10515600" cy="47076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/>
              <a:t>NON E' OBBLIGATORIO MA E' FORTEMENTE CONSIGLIATO PER FARE PRATICA CON POSSIBILI DOMANDE DI ESAME!!!</a:t>
            </a:r>
            <a:endParaRPr lang="it-IT" sz="2400" dirty="0"/>
          </a:p>
          <a:p>
            <a:pPr algn="just">
              <a:lnSpc>
                <a:spcPct val="150000"/>
              </a:lnSpc>
            </a:pPr>
            <a:r>
              <a:rPr lang="it-IT" b="1" dirty="0"/>
              <a:t>SALVARE IL FILE, MODIFICARLO E RICARICARLO SULLA PAGINA E-LEARNING</a:t>
            </a:r>
          </a:p>
          <a:p>
            <a:pPr algn="just">
              <a:lnSpc>
                <a:spcPct val="150000"/>
              </a:lnSpc>
            </a:pPr>
            <a:r>
              <a:rPr lang="it-IT" b="1" dirty="0">
                <a:ea typeface="+mn-lt"/>
                <a:cs typeface="+mn-lt"/>
              </a:rPr>
              <a:t>SE DURANTE L'ESERCITAZIONE A CUI HAI PARTECIPATO NON E' STATO TRATTATO UNO DEGLI ARGOMENTI PRESENTI LASCIARE IN BIANCO</a:t>
            </a:r>
          </a:p>
        </p:txBody>
      </p:sp>
    </p:spTree>
    <p:extLst>
      <p:ext uri="{BB962C8B-B14F-4D97-AF65-F5344CB8AC3E}">
        <p14:creationId xmlns="" xmlns:p14="http://schemas.microsoft.com/office/powerpoint/2010/main" val="170109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cerchio&#10;&#10;Descrizione generata automaticamente">
            <a:extLst>
              <a:ext uri="{FF2B5EF4-FFF2-40B4-BE49-F238E27FC236}">
                <a16:creationId xmlns="" xmlns:a16="http://schemas.microsoft.com/office/drawing/2014/main" id="{D07F8BDD-A079-9E20-77C2-D4694412D4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4866" r="16874" b="17403"/>
          <a:stretch>
            <a:fillRect/>
          </a:stretch>
        </p:blipFill>
        <p:spPr>
          <a:xfrm>
            <a:off x="326571" y="297933"/>
            <a:ext cx="3553098" cy="32245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5232920" y="3968743"/>
            <a:ext cx="2617858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6761522" y="1011689"/>
            <a:ext cx="4667584" cy="193899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Queste 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foto si </a:t>
            </a:r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riferiscono </a:t>
            </a:r>
            <a:r>
              <a:rPr lang="it-IT" sz="2000" dirty="0">
                <a:solidFill>
                  <a:srgbClr val="000000"/>
                </a:solidFill>
                <a:latin typeface="+mj-lt"/>
              </a:rPr>
              <a:t>ad un campione </a:t>
            </a:r>
            <a:r>
              <a:rPr lang="it-IT" sz="2000" dirty="0" smtClean="0">
                <a:solidFill>
                  <a:srgbClr val="000000"/>
                </a:solidFill>
                <a:latin typeface="+mj-lt"/>
              </a:rPr>
              <a:t>di __________ (_______________)</a:t>
            </a:r>
            <a:r>
              <a:rPr lang="it-IT" sz="2000" dirty="0" smtClean="0">
                <a:latin typeface="+mj-lt"/>
              </a:rPr>
              <a:t>, </a:t>
            </a:r>
            <a:r>
              <a:rPr lang="it-IT" sz="2000" dirty="0" smtClean="0">
                <a:latin typeface="+mj-lt"/>
              </a:rPr>
              <a:t>cioè una pianta (erbacea/arbustiva/arborea) (angiosperma/gimnosperma) (monocotiledone/</a:t>
            </a:r>
            <a:r>
              <a:rPr lang="it-IT" sz="2000" dirty="0" err="1" smtClean="0">
                <a:latin typeface="+mj-lt"/>
              </a:rPr>
              <a:t>eudicotiledone</a:t>
            </a:r>
            <a:r>
              <a:rPr lang="it-IT" sz="2000" dirty="0" smtClean="0">
                <a:latin typeface="+mj-lt"/>
              </a:rPr>
              <a:t>).</a:t>
            </a:r>
            <a:endParaRPr lang="it-IT" sz="2000" dirty="0"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8386355" y="3311615"/>
            <a:ext cx="3068874" cy="101566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In queste foto si può vedere una struttura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000" b="1" dirty="0" smtClean="0">
                <a:latin typeface="+mj-lt"/>
              </a:rPr>
              <a:t>______ </a:t>
            </a:r>
            <a:r>
              <a:rPr lang="it-IT" sz="2000" dirty="0" smtClean="0">
                <a:latin typeface="+mj-lt"/>
              </a:rPr>
              <a:t>ad ____stele</a:t>
            </a:r>
            <a:r>
              <a:rPr lang="it-IT" sz="2000" dirty="0" smtClean="0">
                <a:latin typeface="+mj-lt"/>
              </a:rPr>
              <a:t>.</a:t>
            </a:r>
            <a:endParaRPr lang="it-IT" sz="2000" dirty="0">
              <a:latin typeface="+mj-lt"/>
            </a:endParaRPr>
          </a:p>
        </p:txBody>
      </p:sp>
      <p:pic>
        <p:nvPicPr>
          <p:cNvPr id="18" name="Immagine 17" descr="Francesco Amato2.jpg"/>
          <p:cNvPicPr>
            <a:picLocks noChangeAspect="1"/>
          </p:cNvPicPr>
          <p:nvPr/>
        </p:nvPicPr>
        <p:blipFill>
          <a:blip r:embed="rId3" cstate="print"/>
          <a:srcRect r="23313" b="7474"/>
          <a:stretch>
            <a:fillRect/>
          </a:stretch>
        </p:blipFill>
        <p:spPr>
          <a:xfrm>
            <a:off x="1410786" y="3484819"/>
            <a:ext cx="3539993" cy="3203364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 flipV="1">
            <a:off x="4206240" y="2873829"/>
            <a:ext cx="509451" cy="9144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49E001CE-B841-F153-49C5-A4099E9E9456}"/>
              </a:ext>
            </a:extLst>
          </p:cNvPr>
          <p:cNvSpPr txBox="1"/>
          <p:nvPr/>
        </p:nvSpPr>
        <p:spPr>
          <a:xfrm>
            <a:off x="5537555" y="5139062"/>
            <a:ext cx="1424948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="" xmlns:a16="http://schemas.microsoft.com/office/drawing/2014/main" id="{7321EE26-3835-70A7-D129-8972910AFE74}"/>
              </a:ext>
            </a:extLst>
          </p:cNvPr>
          <p:cNvCxnSpPr>
            <a:cxnSpLocks/>
          </p:cNvCxnSpPr>
          <p:nvPr/>
        </p:nvCxnSpPr>
        <p:spPr>
          <a:xfrm>
            <a:off x="3513909" y="4702629"/>
            <a:ext cx="1907177" cy="163285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261911" y="2409910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422279" y="3148348"/>
            <a:ext cx="3444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Livia Fracassi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2103119" y="6292142"/>
            <a:ext cx="27910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Livia Fracassi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>
            <a:off x="3749040" y="4506686"/>
            <a:ext cx="1645920" cy="73152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7321EE26-3835-70A7-D129-8972910AFE74}"/>
              </a:ext>
            </a:extLst>
          </p:cNvPr>
          <p:cNvCxnSpPr>
            <a:cxnSpLocks/>
          </p:cNvCxnSpPr>
          <p:nvPr/>
        </p:nvCxnSpPr>
        <p:spPr>
          <a:xfrm flipV="1">
            <a:off x="4127863" y="4297680"/>
            <a:ext cx="992777" cy="156756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49E001CE-B841-F153-49C5-A4099E9E9456}"/>
              </a:ext>
            </a:extLst>
          </p:cNvPr>
          <p:cNvSpPr txBox="1"/>
          <p:nvPr/>
        </p:nvSpPr>
        <p:spPr>
          <a:xfrm>
            <a:off x="5572389" y="6205861"/>
            <a:ext cx="1424948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153053" y="720447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 flipV="1">
            <a:off x="3291840" y="901337"/>
            <a:ext cx="731520" cy="26125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>
            <a:off x="3361765" y="2245659"/>
            <a:ext cx="793376" cy="26894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>
            <a:off x="2651760" y="1619794"/>
            <a:ext cx="1698171" cy="18288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DA88AB3B-1AC3-CC10-2835-EE8B9E008951}"/>
              </a:ext>
            </a:extLst>
          </p:cNvPr>
          <p:cNvSpPr txBox="1"/>
          <p:nvPr/>
        </p:nvSpPr>
        <p:spPr>
          <a:xfrm>
            <a:off x="4414311" y="1647910"/>
            <a:ext cx="1838443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8421189" y="4900930"/>
            <a:ext cx="3068874" cy="70788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Tra il floema e lo xilema c’è il </a:t>
            </a:r>
            <a:r>
              <a:rPr lang="it-IT" sz="2000" b="1" dirty="0" smtClean="0">
                <a:latin typeface="+mj-lt"/>
              </a:rPr>
              <a:t>_______</a:t>
            </a:r>
            <a:r>
              <a:rPr lang="it-IT" sz="2000" dirty="0" smtClean="0">
                <a:latin typeface="+mj-lt"/>
              </a:rPr>
              <a:t>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1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589" t="31066" r="37163" b="19669"/>
          <a:stretch>
            <a:fillRect/>
          </a:stretch>
        </p:blipFill>
        <p:spPr bwMode="auto">
          <a:xfrm>
            <a:off x="2511527" y="1145305"/>
            <a:ext cx="4719918" cy="446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5995851" y="4800780"/>
            <a:ext cx="940525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2495005" y="1145375"/>
            <a:ext cx="27910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Adriano </a:t>
            </a:r>
            <a:r>
              <a:rPr lang="it-IT" b="1" dirty="0" err="1" smtClean="0">
                <a:solidFill>
                  <a:schemeClr val="bg1"/>
                </a:solidFill>
              </a:rPr>
              <a:t>Arceri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>
            <a:off x="5368834" y="3644536"/>
            <a:ext cx="561703" cy="73152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>
            <a:off x="5186211" y="1953922"/>
            <a:ext cx="2403309" cy="95909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7741921" y="2719432"/>
            <a:ext cx="2499360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8090264" y="1069158"/>
            <a:ext cx="2499360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="" xmlns:a16="http://schemas.microsoft.com/office/drawing/2014/main" id="{21B5BF33-5A95-1709-1356-3D37DDF788B1}"/>
              </a:ext>
            </a:extLst>
          </p:cNvPr>
          <p:cNvCxnSpPr/>
          <p:nvPr/>
        </p:nvCxnSpPr>
        <p:spPr>
          <a:xfrm flipV="1">
            <a:off x="5799909" y="1358536"/>
            <a:ext cx="2155371" cy="1306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FLAVIA2000\Desktop\3° lab fusto\Francesco Amato3.jpg"/>
          <p:cNvPicPr>
            <a:picLocks noChangeAspect="1" noChangeArrowheads="1"/>
          </p:cNvPicPr>
          <p:nvPr/>
        </p:nvPicPr>
        <p:blipFill>
          <a:blip r:embed="rId2" cstate="print"/>
          <a:srcRect l="16390" t="20027" r="16005" b="25694"/>
          <a:stretch>
            <a:fillRect/>
          </a:stretch>
        </p:blipFill>
        <p:spPr bwMode="auto">
          <a:xfrm>
            <a:off x="1724298" y="4781651"/>
            <a:ext cx="3317964" cy="1997971"/>
          </a:xfrm>
          <a:prstGeom prst="rect">
            <a:avLst/>
          </a:prstGeom>
          <a:noFill/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7641772" y="4165021"/>
            <a:ext cx="3878692" cy="10156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/>
              <a:t>In queste foto si può vedere una </a:t>
            </a:r>
            <a:r>
              <a:rPr lang="it-IT" sz="2000" dirty="0" smtClean="0"/>
              <a:t>struttura __________ ad </a:t>
            </a:r>
            <a:r>
              <a:rPr lang="it-IT" sz="2000" dirty="0" smtClean="0"/>
              <a:t>____</a:t>
            </a:r>
            <a:r>
              <a:rPr lang="it-IT" sz="2000" dirty="0" smtClean="0"/>
              <a:t>stele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C08F8FC-BDB1-0D6F-8A4F-4411BA27E1AA}"/>
              </a:ext>
            </a:extLst>
          </p:cNvPr>
          <p:cNvSpPr txBox="1"/>
          <p:nvPr/>
        </p:nvSpPr>
        <p:spPr>
          <a:xfrm>
            <a:off x="6439989" y="1211902"/>
            <a:ext cx="5251268" cy="193899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</a:rPr>
              <a:t>Queste foto si riferiscono ad un campione di __________ (_______________)</a:t>
            </a:r>
            <a:r>
              <a:rPr lang="it-IT" sz="2000" dirty="0" smtClean="0"/>
              <a:t>, cioè una pianta (erbacea/arbustiva/arborea) (angiosperma/gimnosperma) (monocotiledone/</a:t>
            </a:r>
            <a:r>
              <a:rPr lang="it-IT" sz="2000" dirty="0" err="1" smtClean="0"/>
              <a:t>eudicotiledone</a:t>
            </a:r>
            <a:r>
              <a:rPr lang="it-IT" sz="2000" dirty="0" smtClean="0"/>
              <a:t>).</a:t>
            </a:r>
            <a:endParaRPr lang="it-IT" sz="2000" dirty="0"/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5529175" y="4931390"/>
            <a:ext cx="1237386" cy="40011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8315" t="10662" r="34325" b="35845"/>
          <a:stretch>
            <a:fillRect/>
          </a:stretch>
        </p:blipFill>
        <p:spPr bwMode="auto">
          <a:xfrm>
            <a:off x="860612" y="194023"/>
            <a:ext cx="4948517" cy="259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2634342" y="230884"/>
            <a:ext cx="31655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Adriano </a:t>
            </a:r>
            <a:r>
              <a:rPr lang="it-IT" b="1" dirty="0" err="1" smtClean="0">
                <a:solidFill>
                  <a:schemeClr val="bg1"/>
                </a:solidFill>
              </a:rPr>
              <a:t>Arceri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1" name="Immagine 20" descr="Francesco Amato4.jpg"/>
          <p:cNvPicPr>
            <a:picLocks noChangeAspect="1"/>
          </p:cNvPicPr>
          <p:nvPr/>
        </p:nvPicPr>
        <p:blipFill>
          <a:blip r:embed="rId4" cstate="print"/>
          <a:srcRect l="24067" r="14730"/>
          <a:stretch>
            <a:fillRect/>
          </a:stretch>
        </p:blipFill>
        <p:spPr>
          <a:xfrm rot="5400000">
            <a:off x="3558921" y="2275070"/>
            <a:ext cx="2299059" cy="2817314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3404795" y="2532893"/>
            <a:ext cx="27163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Francesco Amato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 descr="Immagine che contiene cerchio&#10;&#10;Descrizione generata automaticamente">
            <a:extLst>
              <a:ext uri="{FF2B5EF4-FFF2-40B4-BE49-F238E27FC236}">
                <a16:creationId xmlns="" xmlns:a16="http://schemas.microsoft.com/office/drawing/2014/main" id="{D07F8BDD-A079-9E20-77C2-D4694412D4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5827" r="14452" b="6873"/>
          <a:stretch>
            <a:fillRect/>
          </a:stretch>
        </p:blipFill>
        <p:spPr>
          <a:xfrm rot="5400000">
            <a:off x="729541" y="2250982"/>
            <a:ext cx="2416627" cy="282630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431074" y="4471958"/>
            <a:ext cx="29133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Elena Imperatori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H="1" flipV="1">
            <a:off x="1541417" y="5408023"/>
            <a:ext cx="1436914" cy="28738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1715332" y="6447396"/>
            <a:ext cx="27163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Francesco Amato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H="1">
            <a:off x="1567543" y="5865223"/>
            <a:ext cx="1005840" cy="31350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V="1">
            <a:off x="3317966" y="5238207"/>
            <a:ext cx="2129245" cy="2743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>
            <a:off x="3971109" y="5852160"/>
            <a:ext cx="1541417" cy="40494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52252" y="5083790"/>
            <a:ext cx="1476103" cy="40011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52252" y="5941584"/>
            <a:ext cx="1476103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 smtClean="0">
              <a:solidFill>
                <a:srgbClr val="FF0000"/>
              </a:solidFill>
              <a:latin typeface="+mj-lt"/>
            </a:endParaRPr>
          </a:p>
          <a:p>
            <a:pPr algn="just"/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5612675" y="5963356"/>
            <a:ext cx="1476103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 smtClean="0">
              <a:solidFill>
                <a:srgbClr val="FF0000"/>
              </a:solidFill>
              <a:latin typeface="+mj-lt"/>
            </a:endParaRPr>
          </a:p>
          <a:p>
            <a:pPr algn="just"/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63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Mariachiara Colucci3.jpg"/>
          <p:cNvPicPr>
            <a:picLocks noChangeAspect="1"/>
          </p:cNvPicPr>
          <p:nvPr/>
        </p:nvPicPr>
        <p:blipFill>
          <a:blip r:embed="rId2" cstate="print"/>
          <a:srcRect l="20257" t="1718" r="9968" b="3337"/>
          <a:stretch>
            <a:fillRect/>
          </a:stretch>
        </p:blipFill>
        <p:spPr>
          <a:xfrm>
            <a:off x="287380" y="270564"/>
            <a:ext cx="5904414" cy="6025734"/>
          </a:xfrm>
          <a:prstGeom prst="rect">
            <a:avLst/>
          </a:prstGeom>
        </p:spPr>
      </p:pic>
      <p:pic>
        <p:nvPicPr>
          <p:cNvPr id="16" name="Immagine 15" descr="Francesco Amato3.jpg"/>
          <p:cNvPicPr>
            <a:picLocks noChangeAspect="1"/>
          </p:cNvPicPr>
          <p:nvPr/>
        </p:nvPicPr>
        <p:blipFill>
          <a:blip r:embed="rId3" cstate="print"/>
          <a:srcRect l="29314" t="15928" r="18584" b="17699"/>
          <a:stretch>
            <a:fillRect/>
          </a:stretch>
        </p:blipFill>
        <p:spPr>
          <a:xfrm>
            <a:off x="8541197" y="627017"/>
            <a:ext cx="2836551" cy="27101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6335486" y="3391513"/>
            <a:ext cx="5656217" cy="16312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</a:rPr>
              <a:t>Queste foto si riferiscono ad un campione di __________ (_______________)</a:t>
            </a:r>
            <a:r>
              <a:rPr lang="it-IT" sz="2000" dirty="0" smtClean="0"/>
              <a:t>, cioè una pianta (erbacea/arbustiva/arborea) (angiosperma/gimnosperma) (monocotiledone/</a:t>
            </a:r>
            <a:r>
              <a:rPr lang="it-IT" sz="2000" dirty="0" err="1" smtClean="0"/>
              <a:t>eudicotiledone</a:t>
            </a:r>
            <a:r>
              <a:rPr lang="it-IT" sz="2000" dirty="0" smtClean="0"/>
              <a:t>).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C08F8FC-BDB1-0D6F-8A4F-4411BA27E1AA}"/>
              </a:ext>
            </a:extLst>
          </p:cNvPr>
          <p:cNvSpPr txBox="1"/>
          <p:nvPr/>
        </p:nvSpPr>
        <p:spPr>
          <a:xfrm>
            <a:off x="6436183" y="988850"/>
            <a:ext cx="1414595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326569" y="332441"/>
            <a:ext cx="25211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Matteo Romani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V="1">
            <a:off x="8830491" y="627018"/>
            <a:ext cx="209006" cy="5225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8390831F-43FA-46DF-575F-4A89FD288DC0}"/>
              </a:ext>
            </a:extLst>
          </p:cNvPr>
          <p:cNvSpPr txBox="1"/>
          <p:nvPr/>
        </p:nvSpPr>
        <p:spPr>
          <a:xfrm>
            <a:off x="8595360" y="182880"/>
            <a:ext cx="2899954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sz="2000" b="1" dirty="0" smtClean="0">
              <a:solidFill>
                <a:srgbClr val="FF0000"/>
              </a:solidFill>
              <a:latin typeface="Bembo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V="1">
            <a:off x="5185954" y="1201783"/>
            <a:ext cx="1136469" cy="65314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8943702" y="2979849"/>
            <a:ext cx="25211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Matteo Romani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CC08F8FC-BDB1-0D6F-8A4F-4411BA27E1AA}"/>
              </a:ext>
            </a:extLst>
          </p:cNvPr>
          <p:cNvSpPr txBox="1"/>
          <p:nvPr/>
        </p:nvSpPr>
        <p:spPr>
          <a:xfrm>
            <a:off x="383725" y="5438932"/>
            <a:ext cx="1654081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CC08F8FC-BDB1-0D6F-8A4F-4411BA27E1AA}"/>
              </a:ext>
            </a:extLst>
          </p:cNvPr>
          <p:cNvSpPr txBox="1"/>
          <p:nvPr/>
        </p:nvSpPr>
        <p:spPr>
          <a:xfrm>
            <a:off x="3396343" y="379249"/>
            <a:ext cx="2373085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37" name="Connettore 2 36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H="1">
            <a:off x="1162594" y="3513909"/>
            <a:ext cx="1619796" cy="18418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V="1">
            <a:off x="3762103" y="836024"/>
            <a:ext cx="940526" cy="11887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6335486" y="5109935"/>
            <a:ext cx="5630091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Tra il floema e lo xilema secondari/primari c’è il </a:t>
            </a:r>
            <a:r>
              <a:rPr lang="it-IT" sz="2000" dirty="0" smtClean="0">
                <a:latin typeface="+mj-lt"/>
              </a:rPr>
              <a:t>__________________________.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5" name="Connettore 1 54"/>
          <p:cNvCxnSpPr/>
          <p:nvPr/>
        </p:nvCxnSpPr>
        <p:spPr>
          <a:xfrm>
            <a:off x="3291840" y="1737360"/>
            <a:ext cx="849086" cy="5094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>
            <a:off x="3770811" y="4267201"/>
            <a:ext cx="1271452" cy="13498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>
            <a:off x="4167051" y="4389120"/>
            <a:ext cx="1045029" cy="10972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="" xmlns:a16="http://schemas.microsoft.com/office/drawing/2014/main" id="{CC08F8FC-BDB1-0D6F-8A4F-4411BA27E1AA}"/>
              </a:ext>
            </a:extLst>
          </p:cNvPr>
          <p:cNvSpPr txBox="1"/>
          <p:nvPr/>
        </p:nvSpPr>
        <p:spPr>
          <a:xfrm>
            <a:off x="4668343" y="5726313"/>
            <a:ext cx="1414595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="" xmlns:a16="http://schemas.microsoft.com/office/drawing/2014/main" id="{B389BEE5-093C-6539-F6D9-5D2A29B77C71}"/>
              </a:ext>
            </a:extLst>
          </p:cNvPr>
          <p:cNvSpPr txBox="1"/>
          <p:nvPr/>
        </p:nvSpPr>
        <p:spPr>
          <a:xfrm>
            <a:off x="6335487" y="6209693"/>
            <a:ext cx="5643153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latin typeface="+mj-lt"/>
              </a:rPr>
              <a:t>Sotto l’epidermide c’è </a:t>
            </a:r>
            <a:r>
              <a:rPr lang="it-IT" sz="2000" dirty="0" smtClean="0">
                <a:latin typeface="+mj-lt"/>
              </a:rPr>
              <a:t>il ________.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6" name="Connettore 2 65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H="1" flipV="1">
            <a:off x="2168434" y="1175657"/>
            <a:ext cx="653144" cy="8360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1" name="CasellaDiTesto 70">
            <a:extLst>
              <a:ext uri="{FF2B5EF4-FFF2-40B4-BE49-F238E27FC236}">
                <a16:creationId xmlns="" xmlns:a16="http://schemas.microsoft.com/office/drawing/2014/main" id="{CC08F8FC-BDB1-0D6F-8A4F-4411BA27E1AA}"/>
              </a:ext>
            </a:extLst>
          </p:cNvPr>
          <p:cNvSpPr txBox="1"/>
          <p:nvPr/>
        </p:nvSpPr>
        <p:spPr>
          <a:xfrm>
            <a:off x="444685" y="875640"/>
            <a:ext cx="1654081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58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1A6E07F-A1A1-A672-2C6D-6F9AC5C12FC2}"/>
              </a:ext>
            </a:extLst>
          </p:cNvPr>
          <p:cNvSpPr txBox="1"/>
          <p:nvPr/>
        </p:nvSpPr>
        <p:spPr>
          <a:xfrm>
            <a:off x="7093131" y="2005779"/>
            <a:ext cx="4402184" cy="224676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</a:rPr>
              <a:t>Queste foto si riferiscono ad un campione di __________ (_______________)</a:t>
            </a:r>
            <a:r>
              <a:rPr lang="it-IT" sz="2000" dirty="0" smtClean="0"/>
              <a:t>, cioè una pianta (erbacea/arbustiva/arborea) (angiosperma/gimnosperma) (monocotiledone/</a:t>
            </a:r>
            <a:r>
              <a:rPr lang="it-IT" sz="2000" dirty="0" err="1" smtClean="0"/>
              <a:t>eudicotiledone</a:t>
            </a:r>
            <a:r>
              <a:rPr lang="it-IT" sz="2000" dirty="0" smtClean="0"/>
              <a:t>).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166" t="6546" r="1799"/>
          <a:stretch>
            <a:fillRect/>
          </a:stretch>
        </p:blipFill>
        <p:spPr bwMode="auto">
          <a:xfrm>
            <a:off x="404947" y="391885"/>
            <a:ext cx="5834446" cy="61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DA97D3CD-D9BB-D17E-E41D-705F6788ABE5}"/>
              </a:ext>
            </a:extLst>
          </p:cNvPr>
          <p:cNvSpPr txBox="1"/>
          <p:nvPr/>
        </p:nvSpPr>
        <p:spPr>
          <a:xfrm>
            <a:off x="3587931" y="6101870"/>
            <a:ext cx="26299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Foto</a:t>
            </a:r>
            <a:r>
              <a:rPr lang="it-IT" b="1" dirty="0" smtClean="0">
                <a:solidFill>
                  <a:schemeClr val="bg1"/>
                </a:solidFill>
              </a:rPr>
              <a:t>: Giulia Giardino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CC08F8FC-BDB1-0D6F-8A4F-4411BA27E1AA}"/>
              </a:ext>
            </a:extLst>
          </p:cNvPr>
          <p:cNvSpPr txBox="1"/>
          <p:nvPr/>
        </p:nvSpPr>
        <p:spPr>
          <a:xfrm>
            <a:off x="561702" y="692757"/>
            <a:ext cx="2164080" cy="4001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H="1" flipV="1">
            <a:off x="1136469" y="1201783"/>
            <a:ext cx="783772" cy="327877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1763485" y="4389120"/>
            <a:ext cx="326572" cy="45720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V="1">
            <a:off x="2429691" y="940526"/>
            <a:ext cx="1136469" cy="151529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="" xmlns:a16="http://schemas.microsoft.com/office/drawing/2014/main" id="{8ED2F85C-E83A-FE8C-5619-77F921C12083}"/>
              </a:ext>
            </a:extLst>
          </p:cNvPr>
          <p:cNvCxnSpPr>
            <a:cxnSpLocks/>
          </p:cNvCxnSpPr>
          <p:nvPr/>
        </p:nvCxnSpPr>
        <p:spPr>
          <a:xfrm flipV="1">
            <a:off x="3174274" y="966651"/>
            <a:ext cx="522515" cy="134547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="" xmlns:a16="http://schemas.microsoft.com/office/drawing/2014/main" id="{CC08F8FC-BDB1-0D6F-8A4F-4411BA27E1AA}"/>
              </a:ext>
            </a:extLst>
          </p:cNvPr>
          <p:cNvSpPr txBox="1"/>
          <p:nvPr/>
        </p:nvSpPr>
        <p:spPr>
          <a:xfrm>
            <a:off x="3169918" y="466335"/>
            <a:ext cx="2164080" cy="4001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22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265976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6000" dirty="0">
                <a:latin typeface="Showcard Gothic" pitchFamily="82" charset="0"/>
              </a:rPr>
              <a:t>Fine!!!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030A0"/>
          </a:solidFill>
          <a:ln w="38100" cap="rnd">
            <a:solidFill>
              <a:srgbClr val="7030A0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2F07254-5148-204C-5A23-3B7AA37C02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8850" t="20599" b="29515"/>
          <a:stretch>
            <a:fillRect/>
          </a:stretch>
        </p:blipFill>
        <p:spPr>
          <a:xfrm>
            <a:off x="4827220" y="0"/>
            <a:ext cx="7364781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81A5582C-F62D-4DD8-83B3-F5DDD03F4997}"/>
              </a:ext>
            </a:extLst>
          </p:cNvPr>
          <p:cNvSpPr txBox="1"/>
          <p:nvPr/>
        </p:nvSpPr>
        <p:spPr>
          <a:xfrm>
            <a:off x="9070302" y="6488668"/>
            <a:ext cx="31216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Foto: </a:t>
            </a:r>
            <a:r>
              <a:rPr lang="it-IT" b="1" dirty="0" smtClean="0">
                <a:solidFill>
                  <a:schemeClr val="bg1"/>
                </a:solidFill>
              </a:rPr>
              <a:t>Alberto Koch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66188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235</Words>
  <Application>Microsoft Office PowerPoint</Application>
  <PresentationFormat>Personalizzato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SketchyVTI</vt:lpstr>
      <vt:lpstr>Settimana 3:  Il fusto</vt:lpstr>
      <vt:lpstr>Istruzioni</vt:lpstr>
      <vt:lpstr>Diapositiva 3</vt:lpstr>
      <vt:lpstr>Diapositiva 4</vt:lpstr>
      <vt:lpstr>Diapositiva 5</vt:lpstr>
      <vt:lpstr>Diapositiva 6</vt:lpstr>
      <vt:lpstr>Diapositiva 7</vt:lpstr>
      <vt:lpstr>Fine!!!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FLAVIA2000</dc:creator>
  <cp:lastModifiedBy>Windows User</cp:lastModifiedBy>
  <cp:revision>630</cp:revision>
  <dcterms:created xsi:type="dcterms:W3CDTF">2024-04-12T12:59:27Z</dcterms:created>
  <dcterms:modified xsi:type="dcterms:W3CDTF">2024-05-22T18:24:31Z</dcterms:modified>
</cp:coreProperties>
</file>