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317" r:id="rId2"/>
    <p:sldId id="316" r:id="rId3"/>
    <p:sldId id="315" r:id="rId4"/>
    <p:sldId id="313" r:id="rId5"/>
    <p:sldId id="341" r:id="rId6"/>
    <p:sldId id="342" r:id="rId7"/>
    <p:sldId id="312" r:id="rId8"/>
    <p:sldId id="314" r:id="rId9"/>
    <p:sldId id="343" r:id="rId10"/>
    <p:sldId id="329" r:id="rId11"/>
    <p:sldId id="318" r:id="rId12"/>
    <p:sldId id="330" r:id="rId13"/>
    <p:sldId id="349" r:id="rId14"/>
    <p:sldId id="331" r:id="rId15"/>
    <p:sldId id="332" r:id="rId16"/>
    <p:sldId id="345" r:id="rId17"/>
    <p:sldId id="344" r:id="rId18"/>
    <p:sldId id="346" r:id="rId19"/>
    <p:sldId id="333" r:id="rId20"/>
    <p:sldId id="348" r:id="rId21"/>
    <p:sldId id="339" r:id="rId22"/>
    <p:sldId id="334" r:id="rId23"/>
    <p:sldId id="335" r:id="rId24"/>
    <p:sldId id="340" r:id="rId25"/>
    <p:sldId id="257" r:id="rId26"/>
    <p:sldId id="269" r:id="rId27"/>
    <p:sldId id="271" r:id="rId28"/>
    <p:sldId id="272" r:id="rId29"/>
    <p:sldId id="270" r:id="rId30"/>
    <p:sldId id="258" r:id="rId31"/>
    <p:sldId id="259" r:id="rId32"/>
    <p:sldId id="260" r:id="rId33"/>
    <p:sldId id="261" r:id="rId34"/>
    <p:sldId id="262" r:id="rId35"/>
    <p:sldId id="263" r:id="rId36"/>
    <p:sldId id="264" r:id="rId37"/>
    <p:sldId id="297" r:id="rId38"/>
    <p:sldId id="354" r:id="rId39"/>
    <p:sldId id="355" r:id="rId40"/>
    <p:sldId id="295" r:id="rId41"/>
    <p:sldId id="356" r:id="rId42"/>
    <p:sldId id="292" r:id="rId43"/>
    <p:sldId id="357" r:id="rId44"/>
    <p:sldId id="353" r:id="rId45"/>
    <p:sldId id="293" r:id="rId46"/>
    <p:sldId id="359" r:id="rId47"/>
    <p:sldId id="294" r:id="rId48"/>
    <p:sldId id="286" r:id="rId49"/>
    <p:sldId id="350" r:id="rId50"/>
    <p:sldId id="351" r:id="rId51"/>
    <p:sldId id="352" r:id="rId52"/>
    <p:sldId id="280" r:id="rId53"/>
    <p:sldId id="296" r:id="rId54"/>
    <p:sldId id="289" r:id="rId55"/>
    <p:sldId id="303" r:id="rId56"/>
    <p:sldId id="304" r:id="rId57"/>
    <p:sldId id="299" r:id="rId58"/>
    <p:sldId id="290" r:id="rId59"/>
    <p:sldId id="291" r:id="rId60"/>
    <p:sldId id="283" r:id="rId61"/>
    <p:sldId id="300" r:id="rId62"/>
    <p:sldId id="301" r:id="rId63"/>
    <p:sldId id="302" r:id="rId64"/>
    <p:sldId id="288" r:id="rId65"/>
    <p:sldId id="273" r:id="rId66"/>
    <p:sldId id="358" r:id="rId6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78641" autoAdjust="0"/>
  </p:normalViewPr>
  <p:slideViewPr>
    <p:cSldViewPr showGuides="1">
      <p:cViewPr varScale="1">
        <p:scale>
          <a:sx n="60" d="100"/>
          <a:sy n="60" d="100"/>
        </p:scale>
        <p:origin x="134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Fulvio\Documents\My%20Dropbox\libro%20genetica\figure\figura%204%205%207%208%209%20ecc.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2142144080588"/>
          <c:y val="0.19391310324625199"/>
          <c:w val="0.66530678542209898"/>
          <c:h val="0.67407651214016295"/>
        </c:manualLayout>
      </c:layout>
      <c:lineChart>
        <c:grouping val="standard"/>
        <c:varyColors val="0"/>
        <c:ser>
          <c:idx val="0"/>
          <c:order val="0"/>
          <c:tx>
            <c:strRef>
              <c:f>'Fig. 4 LD - tempo'!$B$2</c:f>
              <c:strCache>
                <c:ptCount val="1"/>
                <c:pt idx="0">
                  <c:v>r = 0.0</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tempo'!$B$3:$B$103</c:f>
              <c:numCache>
                <c:formatCode>General</c:formatCode>
                <c:ptCount val="10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pt idx="21">
                  <c:v>0.22</c:v>
                </c:pt>
                <c:pt idx="22">
                  <c:v>0.22</c:v>
                </c:pt>
                <c:pt idx="23">
                  <c:v>0.22</c:v>
                </c:pt>
                <c:pt idx="24">
                  <c:v>0.22</c:v>
                </c:pt>
                <c:pt idx="25">
                  <c:v>0.22</c:v>
                </c:pt>
                <c:pt idx="26">
                  <c:v>0.22</c:v>
                </c:pt>
                <c:pt idx="27">
                  <c:v>0.22</c:v>
                </c:pt>
                <c:pt idx="28">
                  <c:v>0.22</c:v>
                </c:pt>
                <c:pt idx="29">
                  <c:v>0.22</c:v>
                </c:pt>
                <c:pt idx="30">
                  <c:v>0.22</c:v>
                </c:pt>
                <c:pt idx="31">
                  <c:v>0.22</c:v>
                </c:pt>
                <c:pt idx="32">
                  <c:v>0.22</c:v>
                </c:pt>
                <c:pt idx="33">
                  <c:v>0.22</c:v>
                </c:pt>
                <c:pt idx="34">
                  <c:v>0.22</c:v>
                </c:pt>
                <c:pt idx="35">
                  <c:v>0.22</c:v>
                </c:pt>
                <c:pt idx="36">
                  <c:v>0.22</c:v>
                </c:pt>
                <c:pt idx="37">
                  <c:v>0.22</c:v>
                </c:pt>
                <c:pt idx="38">
                  <c:v>0.22</c:v>
                </c:pt>
                <c:pt idx="39">
                  <c:v>0.22</c:v>
                </c:pt>
                <c:pt idx="40">
                  <c:v>0.22</c:v>
                </c:pt>
                <c:pt idx="41">
                  <c:v>0.22</c:v>
                </c:pt>
                <c:pt idx="42">
                  <c:v>0.22</c:v>
                </c:pt>
                <c:pt idx="43">
                  <c:v>0.22</c:v>
                </c:pt>
                <c:pt idx="44">
                  <c:v>0.22</c:v>
                </c:pt>
                <c:pt idx="45">
                  <c:v>0.22</c:v>
                </c:pt>
                <c:pt idx="46">
                  <c:v>0.22</c:v>
                </c:pt>
                <c:pt idx="47">
                  <c:v>0.22</c:v>
                </c:pt>
                <c:pt idx="48">
                  <c:v>0.22</c:v>
                </c:pt>
                <c:pt idx="49">
                  <c:v>0.22</c:v>
                </c:pt>
                <c:pt idx="50">
                  <c:v>0.22</c:v>
                </c:pt>
                <c:pt idx="51">
                  <c:v>0.22</c:v>
                </c:pt>
                <c:pt idx="52">
                  <c:v>0.22</c:v>
                </c:pt>
                <c:pt idx="53">
                  <c:v>0.22</c:v>
                </c:pt>
                <c:pt idx="54">
                  <c:v>0.22</c:v>
                </c:pt>
                <c:pt idx="55">
                  <c:v>0.22</c:v>
                </c:pt>
                <c:pt idx="56">
                  <c:v>0.22</c:v>
                </c:pt>
                <c:pt idx="57">
                  <c:v>0.22</c:v>
                </c:pt>
                <c:pt idx="58">
                  <c:v>0.22</c:v>
                </c:pt>
                <c:pt idx="59">
                  <c:v>0.22</c:v>
                </c:pt>
                <c:pt idx="60">
                  <c:v>0.22</c:v>
                </c:pt>
                <c:pt idx="61">
                  <c:v>0.22</c:v>
                </c:pt>
                <c:pt idx="62">
                  <c:v>0.22</c:v>
                </c:pt>
                <c:pt idx="63">
                  <c:v>0.22</c:v>
                </c:pt>
                <c:pt idx="64">
                  <c:v>0.22</c:v>
                </c:pt>
                <c:pt idx="65">
                  <c:v>0.22</c:v>
                </c:pt>
                <c:pt idx="66">
                  <c:v>0.22</c:v>
                </c:pt>
                <c:pt idx="67">
                  <c:v>0.22</c:v>
                </c:pt>
                <c:pt idx="68">
                  <c:v>0.22</c:v>
                </c:pt>
                <c:pt idx="69">
                  <c:v>0.22</c:v>
                </c:pt>
                <c:pt idx="70">
                  <c:v>0.22</c:v>
                </c:pt>
                <c:pt idx="71">
                  <c:v>0.22</c:v>
                </c:pt>
                <c:pt idx="72">
                  <c:v>0.22</c:v>
                </c:pt>
                <c:pt idx="73">
                  <c:v>0.22</c:v>
                </c:pt>
                <c:pt idx="74">
                  <c:v>0.22</c:v>
                </c:pt>
                <c:pt idx="75">
                  <c:v>0.22</c:v>
                </c:pt>
                <c:pt idx="76">
                  <c:v>0.22</c:v>
                </c:pt>
                <c:pt idx="77">
                  <c:v>0.22</c:v>
                </c:pt>
                <c:pt idx="78">
                  <c:v>0.22</c:v>
                </c:pt>
                <c:pt idx="79">
                  <c:v>0.22</c:v>
                </c:pt>
                <c:pt idx="80">
                  <c:v>0.22</c:v>
                </c:pt>
                <c:pt idx="81">
                  <c:v>0.22</c:v>
                </c:pt>
                <c:pt idx="82">
                  <c:v>0.22</c:v>
                </c:pt>
                <c:pt idx="83">
                  <c:v>0.22</c:v>
                </c:pt>
                <c:pt idx="84">
                  <c:v>0.22</c:v>
                </c:pt>
                <c:pt idx="85">
                  <c:v>0.22</c:v>
                </c:pt>
                <c:pt idx="86">
                  <c:v>0.22</c:v>
                </c:pt>
                <c:pt idx="87">
                  <c:v>0.22</c:v>
                </c:pt>
                <c:pt idx="88">
                  <c:v>0.22</c:v>
                </c:pt>
                <c:pt idx="89">
                  <c:v>0.22</c:v>
                </c:pt>
                <c:pt idx="90">
                  <c:v>0.22</c:v>
                </c:pt>
                <c:pt idx="91">
                  <c:v>0.22</c:v>
                </c:pt>
                <c:pt idx="92">
                  <c:v>0.22</c:v>
                </c:pt>
                <c:pt idx="93">
                  <c:v>0.22</c:v>
                </c:pt>
                <c:pt idx="94">
                  <c:v>0.22</c:v>
                </c:pt>
                <c:pt idx="95">
                  <c:v>0.22</c:v>
                </c:pt>
                <c:pt idx="96">
                  <c:v>0.22</c:v>
                </c:pt>
                <c:pt idx="97">
                  <c:v>0.22</c:v>
                </c:pt>
                <c:pt idx="98">
                  <c:v>0.22</c:v>
                </c:pt>
                <c:pt idx="99">
                  <c:v>0.22</c:v>
                </c:pt>
                <c:pt idx="100">
                  <c:v>0.22</c:v>
                </c:pt>
              </c:numCache>
            </c:numRef>
          </c:val>
          <c:smooth val="0"/>
          <c:extLst>
            <c:ext xmlns:c16="http://schemas.microsoft.com/office/drawing/2014/chart" uri="{C3380CC4-5D6E-409C-BE32-E72D297353CC}">
              <c16:uniqueId val="{00000000-5994-4C2E-A2EE-AC584496CDF9}"/>
            </c:ext>
          </c:extLst>
        </c:ser>
        <c:ser>
          <c:idx val="1"/>
          <c:order val="1"/>
          <c:tx>
            <c:strRef>
              <c:f>'Fig. 4 LD - tempo'!$C$2</c:f>
              <c:strCache>
                <c:ptCount val="1"/>
                <c:pt idx="0">
                  <c:v>r = 0.001</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tempo'!$C$3:$C$103</c:f>
              <c:numCache>
                <c:formatCode>General</c:formatCode>
                <c:ptCount val="101"/>
                <c:pt idx="0">
                  <c:v>0.22</c:v>
                </c:pt>
                <c:pt idx="1">
                  <c:v>0.21978</c:v>
                </c:pt>
                <c:pt idx="2">
                  <c:v>0.21956022</c:v>
                </c:pt>
                <c:pt idx="3">
                  <c:v>0.21934065978</c:v>
                </c:pt>
                <c:pt idx="4">
                  <c:v>0.21912131912022001</c:v>
                </c:pt>
                <c:pt idx="5">
                  <c:v>0.21890219780110001</c:v>
                </c:pt>
                <c:pt idx="6">
                  <c:v>0.21868329560329899</c:v>
                </c:pt>
                <c:pt idx="7">
                  <c:v>0.21846461230769501</c:v>
                </c:pt>
                <c:pt idx="8">
                  <c:v>0.218246147695388</c:v>
                </c:pt>
                <c:pt idx="9">
                  <c:v>0.218027901547692</c:v>
                </c:pt>
                <c:pt idx="10">
                  <c:v>0.21780987364614501</c:v>
                </c:pt>
                <c:pt idx="11">
                  <c:v>0.21759206377249901</c:v>
                </c:pt>
                <c:pt idx="12">
                  <c:v>0.21737447170872601</c:v>
                </c:pt>
                <c:pt idx="13">
                  <c:v>0.21715709723701701</c:v>
                </c:pt>
                <c:pt idx="14">
                  <c:v>0.21693994013977999</c:v>
                </c:pt>
                <c:pt idx="15">
                  <c:v>0.21672300019964</c:v>
                </c:pt>
                <c:pt idx="16">
                  <c:v>0.21650627719944099</c:v>
                </c:pt>
                <c:pt idx="17">
                  <c:v>0.216289770922241</c:v>
                </c:pt>
                <c:pt idx="18">
                  <c:v>0.216073481151319</c:v>
                </c:pt>
                <c:pt idx="19">
                  <c:v>0.21585740767016801</c:v>
                </c:pt>
                <c:pt idx="20">
                  <c:v>0.21564155026249801</c:v>
                </c:pt>
                <c:pt idx="21">
                  <c:v>0.21542590871223499</c:v>
                </c:pt>
                <c:pt idx="22">
                  <c:v>0.21521048280352301</c:v>
                </c:pt>
                <c:pt idx="23">
                  <c:v>0.21499527232071899</c:v>
                </c:pt>
                <c:pt idx="24">
                  <c:v>0.214780277048399</c:v>
                </c:pt>
                <c:pt idx="25">
                  <c:v>0.21456549677135001</c:v>
                </c:pt>
                <c:pt idx="26">
                  <c:v>0.21435093127457899</c:v>
                </c:pt>
                <c:pt idx="27">
                  <c:v>0.21413658034330399</c:v>
                </c:pt>
                <c:pt idx="28">
                  <c:v>0.21392244376296099</c:v>
                </c:pt>
                <c:pt idx="29">
                  <c:v>0.21370852131919801</c:v>
                </c:pt>
                <c:pt idx="30">
                  <c:v>0.21349481279787899</c:v>
                </c:pt>
                <c:pt idx="31">
                  <c:v>0.21328131798508099</c:v>
                </c:pt>
                <c:pt idx="32">
                  <c:v>0.21306803666709601</c:v>
                </c:pt>
                <c:pt idx="33">
                  <c:v>0.21285496863042899</c:v>
                </c:pt>
                <c:pt idx="34">
                  <c:v>0.212642113661798</c:v>
                </c:pt>
                <c:pt idx="35">
                  <c:v>0.21242947154813699</c:v>
                </c:pt>
                <c:pt idx="36">
                  <c:v>0.21221704207658901</c:v>
                </c:pt>
                <c:pt idx="37">
                  <c:v>0.21200482503451201</c:v>
                </c:pt>
                <c:pt idx="38">
                  <c:v>0.21179282020947701</c:v>
                </c:pt>
                <c:pt idx="39">
                  <c:v>0.21158102738926801</c:v>
                </c:pt>
                <c:pt idx="40">
                  <c:v>0.21136944636187899</c:v>
                </c:pt>
                <c:pt idx="41">
                  <c:v>0.211158076915517</c:v>
                </c:pt>
                <c:pt idx="42">
                  <c:v>0.21094691883860101</c:v>
                </c:pt>
                <c:pt idx="43">
                  <c:v>0.21073597191976301</c:v>
                </c:pt>
                <c:pt idx="44">
                  <c:v>0.210525235947843</c:v>
                </c:pt>
                <c:pt idx="45">
                  <c:v>0.210314710711895</c:v>
                </c:pt>
                <c:pt idx="46">
                  <c:v>0.210104396001183</c:v>
                </c:pt>
                <c:pt idx="47">
                  <c:v>0.209894291605182</c:v>
                </c:pt>
                <c:pt idx="48">
                  <c:v>0.20968439731357699</c:v>
                </c:pt>
                <c:pt idx="49">
                  <c:v>0.20947471291626299</c:v>
                </c:pt>
                <c:pt idx="50">
                  <c:v>0.209265238203347</c:v>
                </c:pt>
                <c:pt idx="51">
                  <c:v>0.209055972965144</c:v>
                </c:pt>
                <c:pt idx="52">
                  <c:v>0.208846916992178</c:v>
                </c:pt>
                <c:pt idx="53">
                  <c:v>0.20863807007518601</c:v>
                </c:pt>
                <c:pt idx="54">
                  <c:v>0.20842943200511099</c:v>
                </c:pt>
                <c:pt idx="55">
                  <c:v>0.208221002573106</c:v>
                </c:pt>
                <c:pt idx="56">
                  <c:v>0.20801278157053299</c:v>
                </c:pt>
                <c:pt idx="57">
                  <c:v>0.20780476878896201</c:v>
                </c:pt>
                <c:pt idx="58">
                  <c:v>0.207596964020173</c:v>
                </c:pt>
                <c:pt idx="59">
                  <c:v>0.20738936705615299</c:v>
                </c:pt>
                <c:pt idx="60">
                  <c:v>0.20718197768909699</c:v>
                </c:pt>
                <c:pt idx="61">
                  <c:v>0.20697479571140801</c:v>
                </c:pt>
                <c:pt idx="62">
                  <c:v>0.20676782091569701</c:v>
                </c:pt>
                <c:pt idx="63">
                  <c:v>0.20656105309478101</c:v>
                </c:pt>
                <c:pt idx="64">
                  <c:v>0.20635449204168599</c:v>
                </c:pt>
                <c:pt idx="65">
                  <c:v>0.20614813754964401</c:v>
                </c:pt>
                <c:pt idx="66">
                  <c:v>0.20594198941209499</c:v>
                </c:pt>
                <c:pt idx="67">
                  <c:v>0.205736047422683</c:v>
                </c:pt>
                <c:pt idx="68">
                  <c:v>0.20553031137526001</c:v>
                </c:pt>
                <c:pt idx="69">
                  <c:v>0.20532478106388499</c:v>
                </c:pt>
                <c:pt idx="70">
                  <c:v>0.20511945628282099</c:v>
                </c:pt>
                <c:pt idx="71">
                  <c:v>0.20491433682653801</c:v>
                </c:pt>
                <c:pt idx="72">
                  <c:v>0.204709422489712</c:v>
                </c:pt>
                <c:pt idx="73">
                  <c:v>0.20450471306722201</c:v>
                </c:pt>
                <c:pt idx="74">
                  <c:v>0.20430020835415499</c:v>
                </c:pt>
                <c:pt idx="75">
                  <c:v>0.2040959081458</c:v>
                </c:pt>
                <c:pt idx="76">
                  <c:v>0.20389181223765501</c:v>
                </c:pt>
                <c:pt idx="77">
                  <c:v>0.203687920425417</c:v>
                </c:pt>
                <c:pt idx="78">
                  <c:v>0.20348423250499201</c:v>
                </c:pt>
                <c:pt idx="79">
                  <c:v>0.20328074827248699</c:v>
                </c:pt>
                <c:pt idx="80">
                  <c:v>0.20307746752421399</c:v>
                </c:pt>
                <c:pt idx="81">
                  <c:v>0.20287439005669</c:v>
                </c:pt>
                <c:pt idx="82">
                  <c:v>0.202671515666633</c:v>
                </c:pt>
                <c:pt idx="83">
                  <c:v>0.202468844150967</c:v>
                </c:pt>
                <c:pt idx="84">
                  <c:v>0.20226637530681599</c:v>
                </c:pt>
                <c:pt idx="85">
                  <c:v>0.202064108931509</c:v>
                </c:pt>
                <c:pt idx="86">
                  <c:v>0.201862044822577</c:v>
                </c:pt>
                <c:pt idx="87">
                  <c:v>0.20166018277775499</c:v>
                </c:pt>
                <c:pt idx="88">
                  <c:v>0.20145852259497701</c:v>
                </c:pt>
                <c:pt idx="89">
                  <c:v>0.201257064072382</c:v>
                </c:pt>
                <c:pt idx="90">
                  <c:v>0.20105580700830999</c:v>
                </c:pt>
                <c:pt idx="91">
                  <c:v>0.200854751201301</c:v>
                </c:pt>
                <c:pt idx="92">
                  <c:v>0.20065389645010001</c:v>
                </c:pt>
                <c:pt idx="93">
                  <c:v>0.20045324255364999</c:v>
                </c:pt>
                <c:pt idx="94">
                  <c:v>0.200252789311096</c:v>
                </c:pt>
                <c:pt idx="95">
                  <c:v>0.20005253652178501</c:v>
                </c:pt>
                <c:pt idx="96">
                  <c:v>0.19985248398526301</c:v>
                </c:pt>
                <c:pt idx="97">
                  <c:v>0.19965263150127799</c:v>
                </c:pt>
                <c:pt idx="98">
                  <c:v>0.199452978869777</c:v>
                </c:pt>
                <c:pt idx="99">
                  <c:v>0.199253525890907</c:v>
                </c:pt>
                <c:pt idx="100">
                  <c:v>0.19905427236501599</c:v>
                </c:pt>
              </c:numCache>
            </c:numRef>
          </c:val>
          <c:smooth val="0"/>
          <c:extLst>
            <c:ext xmlns:c16="http://schemas.microsoft.com/office/drawing/2014/chart" uri="{C3380CC4-5D6E-409C-BE32-E72D297353CC}">
              <c16:uniqueId val="{00000001-5994-4C2E-A2EE-AC584496CDF9}"/>
            </c:ext>
          </c:extLst>
        </c:ser>
        <c:ser>
          <c:idx val="2"/>
          <c:order val="2"/>
          <c:tx>
            <c:strRef>
              <c:f>'Fig. 4 LD - tempo'!$D$2</c:f>
              <c:strCache>
                <c:ptCount val="1"/>
                <c:pt idx="0">
                  <c:v>r = 0.005</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tempo'!$D$3:$D$103</c:f>
              <c:numCache>
                <c:formatCode>General</c:formatCode>
                <c:ptCount val="101"/>
                <c:pt idx="0">
                  <c:v>0.22</c:v>
                </c:pt>
                <c:pt idx="1">
                  <c:v>0.21890000000000001</c:v>
                </c:pt>
                <c:pt idx="2">
                  <c:v>0.21780550000000001</c:v>
                </c:pt>
                <c:pt idx="3">
                  <c:v>0.21671647250000001</c:v>
                </c:pt>
                <c:pt idx="4">
                  <c:v>0.21563289013750001</c:v>
                </c:pt>
                <c:pt idx="5">
                  <c:v>0.214554725686813</c:v>
                </c:pt>
                <c:pt idx="6">
                  <c:v>0.213481952058378</c:v>
                </c:pt>
                <c:pt idx="7">
                  <c:v>0.21241454229808701</c:v>
                </c:pt>
                <c:pt idx="8">
                  <c:v>0.21135246958659601</c:v>
                </c:pt>
                <c:pt idx="9">
                  <c:v>0.210295707238663</c:v>
                </c:pt>
                <c:pt idx="10">
                  <c:v>0.20924422870247</c:v>
                </c:pt>
                <c:pt idx="11">
                  <c:v>0.20819800755895701</c:v>
                </c:pt>
                <c:pt idx="12">
                  <c:v>0.207157017521163</c:v>
                </c:pt>
                <c:pt idx="13">
                  <c:v>0.20612123243355701</c:v>
                </c:pt>
                <c:pt idx="14">
                  <c:v>0.20509062627138899</c:v>
                </c:pt>
                <c:pt idx="15">
                  <c:v>0.204065173140032</c:v>
                </c:pt>
                <c:pt idx="16">
                  <c:v>0.203044847274332</c:v>
                </c:pt>
                <c:pt idx="17">
                  <c:v>0.20202962303795999</c:v>
                </c:pt>
                <c:pt idx="18">
                  <c:v>0.201019474922771</c:v>
                </c:pt>
                <c:pt idx="19">
                  <c:v>0.20001437754815701</c:v>
                </c:pt>
                <c:pt idx="20">
                  <c:v>0.199014305660416</c:v>
                </c:pt>
                <c:pt idx="21">
                  <c:v>0.198019234132114</c:v>
                </c:pt>
                <c:pt idx="22">
                  <c:v>0.19702913796145299</c:v>
                </c:pt>
                <c:pt idx="23">
                  <c:v>0.19604399227164601</c:v>
                </c:pt>
                <c:pt idx="24">
                  <c:v>0.19506377231028799</c:v>
                </c:pt>
                <c:pt idx="25">
                  <c:v>0.19408845344873599</c:v>
                </c:pt>
                <c:pt idx="26">
                  <c:v>0.19311801118149299</c:v>
                </c:pt>
                <c:pt idx="27">
                  <c:v>0.192152421125585</c:v>
                </c:pt>
                <c:pt idx="28">
                  <c:v>0.19119165901995699</c:v>
                </c:pt>
                <c:pt idx="29">
                  <c:v>0.19023570072485699</c:v>
                </c:pt>
                <c:pt idx="30">
                  <c:v>0.18928452222123299</c:v>
                </c:pt>
                <c:pt idx="31">
                  <c:v>0.18833809961012701</c:v>
                </c:pt>
                <c:pt idx="32">
                  <c:v>0.187396409112076</c:v>
                </c:pt>
                <c:pt idx="33">
                  <c:v>0.186459427066516</c:v>
                </c:pt>
                <c:pt idx="34">
                  <c:v>0.185527129931183</c:v>
                </c:pt>
                <c:pt idx="35">
                  <c:v>0.184599494281528</c:v>
                </c:pt>
                <c:pt idx="36">
                  <c:v>0.18367649681011999</c:v>
                </c:pt>
                <c:pt idx="37">
                  <c:v>0.182758114326069</c:v>
                </c:pt>
                <c:pt idx="38">
                  <c:v>0.18184432375443901</c:v>
                </c:pt>
                <c:pt idx="39">
                  <c:v>0.18093510213566699</c:v>
                </c:pt>
                <c:pt idx="40">
                  <c:v>0.180030426624988</c:v>
                </c:pt>
                <c:pt idx="41">
                  <c:v>0.179130274491863</c:v>
                </c:pt>
                <c:pt idx="42">
                  <c:v>0.178234623119404</c:v>
                </c:pt>
                <c:pt idx="43">
                  <c:v>0.177343450003807</c:v>
                </c:pt>
                <c:pt idx="44">
                  <c:v>0.17645673275378801</c:v>
                </c:pt>
                <c:pt idx="45">
                  <c:v>0.17557444909001901</c:v>
                </c:pt>
                <c:pt idx="46">
                  <c:v>0.17469657684456899</c:v>
                </c:pt>
                <c:pt idx="47">
                  <c:v>0.17382309396034601</c:v>
                </c:pt>
                <c:pt idx="48">
                  <c:v>0.172953978490544</c:v>
                </c:pt>
                <c:pt idx="49">
                  <c:v>0.17208920859809201</c:v>
                </c:pt>
                <c:pt idx="50">
                  <c:v>0.171228762555101</c:v>
                </c:pt>
                <c:pt idx="51">
                  <c:v>0.17037261874232601</c:v>
                </c:pt>
                <c:pt idx="52">
                  <c:v>0.16952075564861399</c:v>
                </c:pt>
                <c:pt idx="53">
                  <c:v>0.16867315187037099</c:v>
                </c:pt>
                <c:pt idx="54">
                  <c:v>0.16782978611101901</c:v>
                </c:pt>
                <c:pt idx="55">
                  <c:v>0.166990637180464</c:v>
                </c:pt>
                <c:pt idx="56">
                  <c:v>0.16615568399456199</c:v>
                </c:pt>
                <c:pt idx="57">
                  <c:v>0.16532490557458901</c:v>
                </c:pt>
                <c:pt idx="58">
                  <c:v>0.16449828104671599</c:v>
                </c:pt>
                <c:pt idx="59">
                  <c:v>0.16367578964148199</c:v>
                </c:pt>
                <c:pt idx="60">
                  <c:v>0.162857410693275</c:v>
                </c:pt>
                <c:pt idx="61">
                  <c:v>0.16204312363980899</c:v>
                </c:pt>
                <c:pt idx="62">
                  <c:v>0.16123290802161</c:v>
                </c:pt>
                <c:pt idx="63">
                  <c:v>0.16042674348150199</c:v>
                </c:pt>
                <c:pt idx="64">
                  <c:v>0.15962460976409401</c:v>
                </c:pt>
                <c:pt idx="65">
                  <c:v>0.158826486715274</c:v>
                </c:pt>
                <c:pt idx="66">
                  <c:v>0.15803235428169701</c:v>
                </c:pt>
                <c:pt idx="67">
                  <c:v>0.15724219251028901</c:v>
                </c:pt>
                <c:pt idx="68">
                  <c:v>0.15645598154773699</c:v>
                </c:pt>
                <c:pt idx="69">
                  <c:v>0.155673701639999</c:v>
                </c:pt>
                <c:pt idx="70">
                  <c:v>0.15489533313179901</c:v>
                </c:pt>
                <c:pt idx="71">
                  <c:v>0.15412085646613999</c:v>
                </c:pt>
                <c:pt idx="72">
                  <c:v>0.15335025218380899</c:v>
                </c:pt>
                <c:pt idx="73">
                  <c:v>0.15258350092289</c:v>
                </c:pt>
                <c:pt idx="74">
                  <c:v>0.15182058341827601</c:v>
                </c:pt>
                <c:pt idx="75">
                  <c:v>0.15106148050118401</c:v>
                </c:pt>
                <c:pt idx="76">
                  <c:v>0.150306173098678</c:v>
                </c:pt>
                <c:pt idx="77">
                  <c:v>0.14955464223318499</c:v>
                </c:pt>
                <c:pt idx="78">
                  <c:v>0.14880686902201901</c:v>
                </c:pt>
                <c:pt idx="79">
                  <c:v>0.14806283467690901</c:v>
                </c:pt>
                <c:pt idx="80">
                  <c:v>0.14732252050352401</c:v>
                </c:pt>
                <c:pt idx="81">
                  <c:v>0.14658590790100701</c:v>
                </c:pt>
                <c:pt idx="82">
                  <c:v>0.14585297836150199</c:v>
                </c:pt>
                <c:pt idx="83">
                  <c:v>0.14512371346969399</c:v>
                </c:pt>
                <c:pt idx="84">
                  <c:v>0.14439809490234601</c:v>
                </c:pt>
                <c:pt idx="85">
                  <c:v>0.14367610442783399</c:v>
                </c:pt>
                <c:pt idx="86">
                  <c:v>0.142957723905695</c:v>
                </c:pt>
                <c:pt idx="87">
                  <c:v>0.14224293528616599</c:v>
                </c:pt>
                <c:pt idx="88">
                  <c:v>0.14153172060973501</c:v>
                </c:pt>
                <c:pt idx="89">
                  <c:v>0.14082406200668701</c:v>
                </c:pt>
                <c:pt idx="90">
                  <c:v>0.14011994169665301</c:v>
                </c:pt>
                <c:pt idx="91">
                  <c:v>0.13941934198816999</c:v>
                </c:pt>
                <c:pt idx="92">
                  <c:v>0.13872224527822899</c:v>
                </c:pt>
                <c:pt idx="93">
                  <c:v>0.13802863405183799</c:v>
                </c:pt>
                <c:pt idx="94">
                  <c:v>0.13733849088157901</c:v>
                </c:pt>
                <c:pt idx="95">
                  <c:v>0.13665179842717101</c:v>
                </c:pt>
                <c:pt idx="96">
                  <c:v>0.13596853943503501</c:v>
                </c:pt>
                <c:pt idx="97">
                  <c:v>0.13528869673786001</c:v>
                </c:pt>
                <c:pt idx="98">
                  <c:v>0.134612253254171</c:v>
                </c:pt>
                <c:pt idx="99">
                  <c:v>0.1339391919879</c:v>
                </c:pt>
                <c:pt idx="100">
                  <c:v>0.13326949602796001</c:v>
                </c:pt>
              </c:numCache>
            </c:numRef>
          </c:val>
          <c:smooth val="0"/>
          <c:extLst>
            <c:ext xmlns:c16="http://schemas.microsoft.com/office/drawing/2014/chart" uri="{C3380CC4-5D6E-409C-BE32-E72D297353CC}">
              <c16:uniqueId val="{00000002-5994-4C2E-A2EE-AC584496CDF9}"/>
            </c:ext>
          </c:extLst>
        </c:ser>
        <c:ser>
          <c:idx val="3"/>
          <c:order val="3"/>
          <c:tx>
            <c:strRef>
              <c:f>'Fig. 4 LD - tempo'!$E$2</c:f>
              <c:strCache>
                <c:ptCount val="1"/>
                <c:pt idx="0">
                  <c:v>r = 0.01</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tempo'!$E$3:$E$103</c:f>
              <c:numCache>
                <c:formatCode>General</c:formatCode>
                <c:ptCount val="101"/>
                <c:pt idx="0">
                  <c:v>0.22</c:v>
                </c:pt>
                <c:pt idx="1">
                  <c:v>0.21779999999999999</c:v>
                </c:pt>
                <c:pt idx="2">
                  <c:v>0.21562200000000001</c:v>
                </c:pt>
                <c:pt idx="3">
                  <c:v>0.21346577999999999</c:v>
                </c:pt>
                <c:pt idx="4">
                  <c:v>0.2113311222</c:v>
                </c:pt>
                <c:pt idx="5">
                  <c:v>0.20921781097799999</c:v>
                </c:pt>
                <c:pt idx="6">
                  <c:v>0.20712563286822</c:v>
                </c:pt>
                <c:pt idx="7">
                  <c:v>0.20505437653953801</c:v>
                </c:pt>
                <c:pt idx="8">
                  <c:v>0.203003832774142</c:v>
                </c:pt>
                <c:pt idx="9">
                  <c:v>0.20097379444640101</c:v>
                </c:pt>
                <c:pt idx="10">
                  <c:v>0.19896405650193699</c:v>
                </c:pt>
                <c:pt idx="11">
                  <c:v>0.196974415936918</c:v>
                </c:pt>
                <c:pt idx="12">
                  <c:v>0.19500467177754799</c:v>
                </c:pt>
                <c:pt idx="13">
                  <c:v>0.193054625059773</c:v>
                </c:pt>
                <c:pt idx="14">
                  <c:v>0.19112407880917501</c:v>
                </c:pt>
                <c:pt idx="15">
                  <c:v>0.18921283802108299</c:v>
                </c:pt>
                <c:pt idx="16">
                  <c:v>0.187320709640873</c:v>
                </c:pt>
                <c:pt idx="17">
                  <c:v>0.18544750254446399</c:v>
                </c:pt>
                <c:pt idx="18">
                  <c:v>0.18359302751901899</c:v>
                </c:pt>
                <c:pt idx="19">
                  <c:v>0.18175709724382899</c:v>
                </c:pt>
                <c:pt idx="20">
                  <c:v>0.17993952627139101</c:v>
                </c:pt>
                <c:pt idx="21">
                  <c:v>0.17814013100867701</c:v>
                </c:pt>
                <c:pt idx="22">
                  <c:v>0.17635872969859001</c:v>
                </c:pt>
                <c:pt idx="23">
                  <c:v>0.17459514240160401</c:v>
                </c:pt>
                <c:pt idx="24">
                  <c:v>0.172849190977588</c:v>
                </c:pt>
                <c:pt idx="25">
                  <c:v>0.17112069906781199</c:v>
                </c:pt>
                <c:pt idx="26">
                  <c:v>0.16940949207713399</c:v>
                </c:pt>
                <c:pt idx="27">
                  <c:v>0.16771539715636299</c:v>
                </c:pt>
                <c:pt idx="28">
                  <c:v>0.16603824318479901</c:v>
                </c:pt>
                <c:pt idx="29">
                  <c:v>0.16437786075295099</c:v>
                </c:pt>
                <c:pt idx="30">
                  <c:v>0.16273408214542201</c:v>
                </c:pt>
                <c:pt idx="31">
                  <c:v>0.16110674132396699</c:v>
                </c:pt>
                <c:pt idx="32">
                  <c:v>0.159495673910728</c:v>
                </c:pt>
                <c:pt idx="33">
                  <c:v>0.15790071717161999</c:v>
                </c:pt>
                <c:pt idx="34">
                  <c:v>0.156321709999904</c:v>
                </c:pt>
                <c:pt idx="35">
                  <c:v>0.15475849289990501</c:v>
                </c:pt>
                <c:pt idx="36">
                  <c:v>0.153210907970906</c:v>
                </c:pt>
                <c:pt idx="37">
                  <c:v>0.15167879889119701</c:v>
                </c:pt>
                <c:pt idx="38">
                  <c:v>0.15016201090228501</c:v>
                </c:pt>
                <c:pt idx="39">
                  <c:v>0.14866039079326199</c:v>
                </c:pt>
                <c:pt idx="40">
                  <c:v>0.14717378688533</c:v>
                </c:pt>
                <c:pt idx="41">
                  <c:v>0.14570204901647599</c:v>
                </c:pt>
                <c:pt idx="42">
                  <c:v>0.14424502852631199</c:v>
                </c:pt>
                <c:pt idx="43">
                  <c:v>0.142802578241048</c:v>
                </c:pt>
                <c:pt idx="44">
                  <c:v>0.141374552458638</c:v>
                </c:pt>
                <c:pt idx="45">
                  <c:v>0.139960806934052</c:v>
                </c:pt>
                <c:pt idx="46">
                  <c:v>0.13856119886471099</c:v>
                </c:pt>
                <c:pt idx="47">
                  <c:v>0.13717558687606399</c:v>
                </c:pt>
                <c:pt idx="48">
                  <c:v>0.13580383100730301</c:v>
                </c:pt>
                <c:pt idx="49">
                  <c:v>0.13444579269723</c:v>
                </c:pt>
                <c:pt idx="50">
                  <c:v>0.13310133477025801</c:v>
                </c:pt>
                <c:pt idx="51">
                  <c:v>0.13177032142255499</c:v>
                </c:pt>
                <c:pt idx="52">
                  <c:v>0.13045261820833001</c:v>
                </c:pt>
                <c:pt idx="53">
                  <c:v>0.129148092026247</c:v>
                </c:pt>
                <c:pt idx="54">
                  <c:v>0.12785661110598401</c:v>
                </c:pt>
                <c:pt idx="55">
                  <c:v>0.126578044994924</c:v>
                </c:pt>
                <c:pt idx="56">
                  <c:v>0.12531226454497499</c:v>
                </c:pt>
                <c:pt idx="57">
                  <c:v>0.12405914189952499</c:v>
                </c:pt>
                <c:pt idx="58">
                  <c:v>0.12281855048053</c:v>
                </c:pt>
                <c:pt idx="59">
                  <c:v>0.12159036497572499</c:v>
                </c:pt>
                <c:pt idx="60">
                  <c:v>0.12037446132596701</c:v>
                </c:pt>
                <c:pt idx="61">
                  <c:v>0.119170716712708</c:v>
                </c:pt>
                <c:pt idx="62">
                  <c:v>0.11797900954558101</c:v>
                </c:pt>
                <c:pt idx="63">
                  <c:v>0.116799219450125</c:v>
                </c:pt>
                <c:pt idx="64">
                  <c:v>0.115631227255624</c:v>
                </c:pt>
                <c:pt idx="65">
                  <c:v>0.114474914983067</c:v>
                </c:pt>
                <c:pt idx="66">
                  <c:v>0.113330165833237</c:v>
                </c:pt>
                <c:pt idx="67">
                  <c:v>0.112196864174904</c:v>
                </c:pt>
                <c:pt idx="68">
                  <c:v>0.111074895533155</c:v>
                </c:pt>
                <c:pt idx="69">
                  <c:v>0.109964146577824</c:v>
                </c:pt>
                <c:pt idx="70">
                  <c:v>0.108864505112045</c:v>
                </c:pt>
                <c:pt idx="71">
                  <c:v>0.107775860060925</c:v>
                </c:pt>
                <c:pt idx="72">
                  <c:v>0.106698101460316</c:v>
                </c:pt>
                <c:pt idx="73">
                  <c:v>0.105631120445713</c:v>
                </c:pt>
                <c:pt idx="74">
                  <c:v>0.10457480924125501</c:v>
                </c:pt>
                <c:pt idx="75">
                  <c:v>0.103529061148843</c:v>
                </c:pt>
                <c:pt idx="76">
                  <c:v>0.10249377053735401</c:v>
                </c:pt>
                <c:pt idx="77">
                  <c:v>0.10146883283198101</c:v>
                </c:pt>
                <c:pt idx="78">
                  <c:v>0.100454144503661</c:v>
                </c:pt>
                <c:pt idx="79">
                  <c:v>9.9449603058624506E-2</c:v>
                </c:pt>
                <c:pt idx="80">
                  <c:v>9.8455107028038197E-2</c:v>
                </c:pt>
                <c:pt idx="81">
                  <c:v>9.7470555957757901E-2</c:v>
                </c:pt>
                <c:pt idx="82">
                  <c:v>9.6495850398180302E-2</c:v>
                </c:pt>
                <c:pt idx="83">
                  <c:v>9.55308918941985E-2</c:v>
                </c:pt>
                <c:pt idx="84">
                  <c:v>9.4575582975256506E-2</c:v>
                </c:pt>
                <c:pt idx="85">
                  <c:v>9.3629827145503997E-2</c:v>
                </c:pt>
                <c:pt idx="86">
                  <c:v>9.26935288740489E-2</c:v>
                </c:pt>
                <c:pt idx="87">
                  <c:v>9.1766593585308406E-2</c:v>
                </c:pt>
                <c:pt idx="88">
                  <c:v>9.0848927649455305E-2</c:v>
                </c:pt>
                <c:pt idx="89">
                  <c:v>8.9940438372960799E-2</c:v>
                </c:pt>
                <c:pt idx="90">
                  <c:v>8.9041033989231202E-2</c:v>
                </c:pt>
                <c:pt idx="91">
                  <c:v>8.8150623649338899E-2</c:v>
                </c:pt>
                <c:pt idx="92">
                  <c:v>8.7269117412845404E-2</c:v>
                </c:pt>
                <c:pt idx="93">
                  <c:v>8.6396426238717003E-2</c:v>
                </c:pt>
                <c:pt idx="94">
                  <c:v>8.5532461976329896E-2</c:v>
                </c:pt>
                <c:pt idx="95">
                  <c:v>8.4677137356566498E-2</c:v>
                </c:pt>
                <c:pt idx="96">
                  <c:v>8.3830365983000907E-2</c:v>
                </c:pt>
                <c:pt idx="97">
                  <c:v>8.2992062323170898E-2</c:v>
                </c:pt>
                <c:pt idx="98">
                  <c:v>8.2162141699939198E-2</c:v>
                </c:pt>
                <c:pt idx="99">
                  <c:v>8.1340520282939699E-2</c:v>
                </c:pt>
                <c:pt idx="100">
                  <c:v>8.0527115080110401E-2</c:v>
                </c:pt>
              </c:numCache>
            </c:numRef>
          </c:val>
          <c:smooth val="0"/>
          <c:extLst>
            <c:ext xmlns:c16="http://schemas.microsoft.com/office/drawing/2014/chart" uri="{C3380CC4-5D6E-409C-BE32-E72D297353CC}">
              <c16:uniqueId val="{00000003-5994-4C2E-A2EE-AC584496CDF9}"/>
            </c:ext>
          </c:extLst>
        </c:ser>
        <c:ser>
          <c:idx val="4"/>
          <c:order val="4"/>
          <c:tx>
            <c:strRef>
              <c:f>'Fig. 4 LD - tempo'!$F$2</c:f>
              <c:strCache>
                <c:ptCount val="1"/>
                <c:pt idx="0">
                  <c:v>r = 0.1</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tempo'!$F$3:$F$103</c:f>
              <c:numCache>
                <c:formatCode>General</c:formatCode>
                <c:ptCount val="101"/>
                <c:pt idx="0">
                  <c:v>0.22</c:v>
                </c:pt>
                <c:pt idx="1">
                  <c:v>0.19800000000000001</c:v>
                </c:pt>
                <c:pt idx="2">
                  <c:v>0.1782</c:v>
                </c:pt>
                <c:pt idx="3">
                  <c:v>0.16037999999999999</c:v>
                </c:pt>
                <c:pt idx="4">
                  <c:v>0.144342</c:v>
                </c:pt>
                <c:pt idx="5">
                  <c:v>0.12990779999999999</c:v>
                </c:pt>
                <c:pt idx="6">
                  <c:v>0.11691702</c:v>
                </c:pt>
                <c:pt idx="7">
                  <c:v>0.105225318</c:v>
                </c:pt>
                <c:pt idx="8">
                  <c:v>9.47027862E-2</c:v>
                </c:pt>
                <c:pt idx="9">
                  <c:v>8.5232507580000005E-2</c:v>
                </c:pt>
                <c:pt idx="10">
                  <c:v>7.6709256821999999E-2</c:v>
                </c:pt>
                <c:pt idx="11">
                  <c:v>6.9038331139800097E-2</c:v>
                </c:pt>
                <c:pt idx="12">
                  <c:v>6.2134498025820002E-2</c:v>
                </c:pt>
                <c:pt idx="13">
                  <c:v>5.5921048223237999E-2</c:v>
                </c:pt>
                <c:pt idx="14">
                  <c:v>5.0328943400914199E-2</c:v>
                </c:pt>
                <c:pt idx="15">
                  <c:v>4.5296049060822803E-2</c:v>
                </c:pt>
                <c:pt idx="16">
                  <c:v>4.0766444154740497E-2</c:v>
                </c:pt>
                <c:pt idx="17">
                  <c:v>3.6689799739266497E-2</c:v>
                </c:pt>
                <c:pt idx="18">
                  <c:v>3.3020819765339798E-2</c:v>
                </c:pt>
                <c:pt idx="19">
                  <c:v>2.9718737788805901E-2</c:v>
                </c:pt>
                <c:pt idx="20">
                  <c:v>2.6746864009925299E-2</c:v>
                </c:pt>
                <c:pt idx="21">
                  <c:v>2.40721776089327E-2</c:v>
                </c:pt>
                <c:pt idx="22">
                  <c:v>2.1664959848039501E-2</c:v>
                </c:pt>
                <c:pt idx="23">
                  <c:v>1.9498463863235501E-2</c:v>
                </c:pt>
                <c:pt idx="24">
                  <c:v>1.7548617476911998E-2</c:v>
                </c:pt>
                <c:pt idx="25">
                  <c:v>1.5793755729220801E-2</c:v>
                </c:pt>
                <c:pt idx="26">
                  <c:v>1.42143801562987E-2</c:v>
                </c:pt>
                <c:pt idx="27">
                  <c:v>1.2792942140668799E-2</c:v>
                </c:pt>
                <c:pt idx="28">
                  <c:v>1.1513647926601899E-2</c:v>
                </c:pt>
                <c:pt idx="29">
                  <c:v>1.03622831339418E-2</c:v>
                </c:pt>
                <c:pt idx="30">
                  <c:v>9.3260548205475798E-3</c:v>
                </c:pt>
                <c:pt idx="31">
                  <c:v>8.3934493384928196E-3</c:v>
                </c:pt>
                <c:pt idx="32">
                  <c:v>7.5541044046435399E-3</c:v>
                </c:pt>
                <c:pt idx="33">
                  <c:v>6.7986939641791902E-3</c:v>
                </c:pt>
                <c:pt idx="34">
                  <c:v>6.1188245677612704E-3</c:v>
                </c:pt>
                <c:pt idx="35">
                  <c:v>5.5069421109851403E-3</c:v>
                </c:pt>
                <c:pt idx="36">
                  <c:v>4.9562478998866301E-3</c:v>
                </c:pt>
                <c:pt idx="37">
                  <c:v>4.4606231098979704E-3</c:v>
                </c:pt>
                <c:pt idx="38">
                  <c:v>4.01456079890817E-3</c:v>
                </c:pt>
                <c:pt idx="39">
                  <c:v>3.6131047190173498E-3</c:v>
                </c:pt>
                <c:pt idx="40">
                  <c:v>3.2517942471156202E-3</c:v>
                </c:pt>
                <c:pt idx="41">
                  <c:v>2.9266148224040499E-3</c:v>
                </c:pt>
                <c:pt idx="42">
                  <c:v>2.6339533401636499E-3</c:v>
                </c:pt>
                <c:pt idx="43">
                  <c:v>2.3705580061472802E-3</c:v>
                </c:pt>
                <c:pt idx="44">
                  <c:v>2.1335022055325599E-3</c:v>
                </c:pt>
                <c:pt idx="45">
                  <c:v>1.9201519849793001E-3</c:v>
                </c:pt>
                <c:pt idx="46">
                  <c:v>1.72813678648137E-3</c:v>
                </c:pt>
                <c:pt idx="47">
                  <c:v>1.5553231078332299E-3</c:v>
                </c:pt>
                <c:pt idx="48">
                  <c:v>1.3997907970499099E-3</c:v>
                </c:pt>
                <c:pt idx="49">
                  <c:v>1.25981171734492E-3</c:v>
                </c:pt>
                <c:pt idx="50">
                  <c:v>1.1338305456104301E-3</c:v>
                </c:pt>
                <c:pt idx="51">
                  <c:v>1.02044749104938E-3</c:v>
                </c:pt>
                <c:pt idx="52">
                  <c:v>9.1840274194444698E-4</c:v>
                </c:pt>
                <c:pt idx="53">
                  <c:v>8.2656246775000201E-4</c:v>
                </c:pt>
                <c:pt idx="54">
                  <c:v>7.4390622097500198E-4</c:v>
                </c:pt>
                <c:pt idx="55">
                  <c:v>6.6951559887750204E-4</c:v>
                </c:pt>
                <c:pt idx="56">
                  <c:v>6.0256403898975098E-4</c:v>
                </c:pt>
                <c:pt idx="57">
                  <c:v>5.4230763509077599E-4</c:v>
                </c:pt>
                <c:pt idx="58">
                  <c:v>4.8807687158169901E-4</c:v>
                </c:pt>
                <c:pt idx="59">
                  <c:v>4.3926918442352902E-4</c:v>
                </c:pt>
                <c:pt idx="60">
                  <c:v>3.9534226598117602E-4</c:v>
                </c:pt>
                <c:pt idx="61">
                  <c:v>3.5580803938305801E-4</c:v>
                </c:pt>
                <c:pt idx="62">
                  <c:v>3.2022723544475302E-4</c:v>
                </c:pt>
                <c:pt idx="63">
                  <c:v>2.8820451190027702E-4</c:v>
                </c:pt>
                <c:pt idx="64">
                  <c:v>2.5938406071025001E-4</c:v>
                </c:pt>
                <c:pt idx="65">
                  <c:v>2.33445654639225E-4</c:v>
                </c:pt>
                <c:pt idx="66">
                  <c:v>2.1010108917530199E-4</c:v>
                </c:pt>
                <c:pt idx="67">
                  <c:v>1.89090980257772E-4</c:v>
                </c:pt>
                <c:pt idx="68">
                  <c:v>1.7018188223199499E-4</c:v>
                </c:pt>
                <c:pt idx="69">
                  <c:v>1.5316369400879501E-4</c:v>
                </c:pt>
                <c:pt idx="70">
                  <c:v>1.3784732460791601E-4</c:v>
                </c:pt>
                <c:pt idx="71">
                  <c:v>1.2406259214712401E-4</c:v>
                </c:pt>
                <c:pt idx="72">
                  <c:v>1.11656332932412E-4</c:v>
                </c:pt>
                <c:pt idx="73">
                  <c:v>1.00490699639171E-4</c:v>
                </c:pt>
                <c:pt idx="74">
                  <c:v>9.0441629675253599E-5</c:v>
                </c:pt>
                <c:pt idx="75">
                  <c:v>8.1397466707728203E-5</c:v>
                </c:pt>
                <c:pt idx="76">
                  <c:v>7.32577200369554E-5</c:v>
                </c:pt>
                <c:pt idx="77">
                  <c:v>6.5931948033259903E-5</c:v>
                </c:pt>
                <c:pt idx="78">
                  <c:v>5.9338753229933897E-5</c:v>
                </c:pt>
                <c:pt idx="79">
                  <c:v>5.3404877906940502E-5</c:v>
                </c:pt>
                <c:pt idx="80">
                  <c:v>4.8064390116246503E-5</c:v>
                </c:pt>
                <c:pt idx="81">
                  <c:v>4.32579511046218E-5</c:v>
                </c:pt>
                <c:pt idx="82">
                  <c:v>3.8932155994159599E-5</c:v>
                </c:pt>
                <c:pt idx="83">
                  <c:v>3.5038940394743703E-5</c:v>
                </c:pt>
                <c:pt idx="84">
                  <c:v>3.1535046355269302E-5</c:v>
                </c:pt>
                <c:pt idx="85">
                  <c:v>2.8381541719742399E-5</c:v>
                </c:pt>
                <c:pt idx="86">
                  <c:v>2.5543387547768199E-5</c:v>
                </c:pt>
                <c:pt idx="87">
                  <c:v>2.2989048792991301E-5</c:v>
                </c:pt>
                <c:pt idx="88">
                  <c:v>2.0690143913692199E-5</c:v>
                </c:pt>
                <c:pt idx="89">
                  <c:v>1.8621129522322999E-5</c:v>
                </c:pt>
                <c:pt idx="90">
                  <c:v>1.6759016570090701E-5</c:v>
                </c:pt>
                <c:pt idx="91">
                  <c:v>1.50831149130816E-5</c:v>
                </c:pt>
                <c:pt idx="92">
                  <c:v>1.3574803421773501E-5</c:v>
                </c:pt>
                <c:pt idx="93">
                  <c:v>1.22173230795961E-5</c:v>
                </c:pt>
                <c:pt idx="94">
                  <c:v>1.0995590771636499E-5</c:v>
                </c:pt>
                <c:pt idx="95">
                  <c:v>9.89603169447285E-6</c:v>
                </c:pt>
                <c:pt idx="96">
                  <c:v>8.9064285250255592E-6</c:v>
                </c:pt>
                <c:pt idx="97">
                  <c:v>8.0157856725230108E-6</c:v>
                </c:pt>
                <c:pt idx="98">
                  <c:v>7.2142071052707102E-6</c:v>
                </c:pt>
                <c:pt idx="99">
                  <c:v>6.4927863947436402E-6</c:v>
                </c:pt>
                <c:pt idx="100">
                  <c:v>5.8435077552692704E-6</c:v>
                </c:pt>
              </c:numCache>
            </c:numRef>
          </c:val>
          <c:smooth val="0"/>
          <c:extLst>
            <c:ext xmlns:c16="http://schemas.microsoft.com/office/drawing/2014/chart" uri="{C3380CC4-5D6E-409C-BE32-E72D297353CC}">
              <c16:uniqueId val="{00000004-5994-4C2E-A2EE-AC584496CDF9}"/>
            </c:ext>
          </c:extLst>
        </c:ser>
        <c:ser>
          <c:idx val="5"/>
          <c:order val="5"/>
          <c:tx>
            <c:strRef>
              <c:f>'Fig. 4 LD - tempo'!$G$2</c:f>
              <c:strCache>
                <c:ptCount val="1"/>
                <c:pt idx="0">
                  <c:v>r = 0.5</c:v>
                </c:pt>
              </c:strCache>
            </c:strRef>
          </c:tx>
          <c:marker>
            <c:symbol val="none"/>
          </c:marker>
          <c:cat>
            <c:numRef>
              <c:f>'Fig. 4 LD - tempo'!$A$3:$A$103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'Fig. 4 LD - tempo'!$G$3:$G$103</c:f>
              <c:numCache>
                <c:formatCode>General</c:formatCode>
                <c:ptCount val="101"/>
                <c:pt idx="0">
                  <c:v>0.22</c:v>
                </c:pt>
                <c:pt idx="1">
                  <c:v>0.11</c:v>
                </c:pt>
                <c:pt idx="2">
                  <c:v>5.5E-2</c:v>
                </c:pt>
                <c:pt idx="3">
                  <c:v>2.75E-2</c:v>
                </c:pt>
                <c:pt idx="4">
                  <c:v>1.375E-2</c:v>
                </c:pt>
                <c:pt idx="5">
                  <c:v>6.875E-3</c:v>
                </c:pt>
                <c:pt idx="6">
                  <c:v>3.4375E-3</c:v>
                </c:pt>
                <c:pt idx="7">
                  <c:v>1.71875E-3</c:v>
                </c:pt>
                <c:pt idx="8">
                  <c:v>8.59375E-4</c:v>
                </c:pt>
                <c:pt idx="9">
                  <c:v>4.296875E-4</c:v>
                </c:pt>
                <c:pt idx="10">
                  <c:v>2.1484375E-4</c:v>
                </c:pt>
                <c:pt idx="11">
                  <c:v>1.07421875E-4</c:v>
                </c:pt>
                <c:pt idx="12">
                  <c:v>5.37109375E-5</c:v>
                </c:pt>
                <c:pt idx="13">
                  <c:v>2.685546875E-5</c:v>
                </c:pt>
                <c:pt idx="14">
                  <c:v>1.3427734375E-5</c:v>
                </c:pt>
                <c:pt idx="15">
                  <c:v>6.7138671875E-6</c:v>
                </c:pt>
                <c:pt idx="16">
                  <c:v>3.35693359375E-6</c:v>
                </c:pt>
                <c:pt idx="17">
                  <c:v>1.678466796875E-6</c:v>
                </c:pt>
                <c:pt idx="18">
                  <c:v>8.392333984375E-7</c:v>
                </c:pt>
                <c:pt idx="19">
                  <c:v>4.1961669921875E-7</c:v>
                </c:pt>
                <c:pt idx="20">
                  <c:v>2.09808349609375E-7</c:v>
                </c:pt>
                <c:pt idx="21">
                  <c:v>1.04904174804688E-7</c:v>
                </c:pt>
                <c:pt idx="22">
                  <c:v>5.2452087402343803E-8</c:v>
                </c:pt>
                <c:pt idx="23">
                  <c:v>2.6226043701171902E-8</c:v>
                </c:pt>
                <c:pt idx="24">
                  <c:v>1.31130218505859E-8</c:v>
                </c:pt>
                <c:pt idx="25">
                  <c:v>6.5565109252929696E-9</c:v>
                </c:pt>
                <c:pt idx="26">
                  <c:v>3.2782554626464902E-9</c:v>
                </c:pt>
                <c:pt idx="27">
                  <c:v>1.6391277313232399E-9</c:v>
                </c:pt>
                <c:pt idx="28">
                  <c:v>8.1956386566162203E-10</c:v>
                </c:pt>
                <c:pt idx="29">
                  <c:v>4.0978193283081101E-10</c:v>
                </c:pt>
                <c:pt idx="30">
                  <c:v>2.0489096641540499E-10</c:v>
                </c:pt>
                <c:pt idx="31">
                  <c:v>1.02445483207703E-10</c:v>
                </c:pt>
                <c:pt idx="32">
                  <c:v>5.1222741603851299E-11</c:v>
                </c:pt>
                <c:pt idx="33">
                  <c:v>2.5611370801925701E-11</c:v>
                </c:pt>
                <c:pt idx="34">
                  <c:v>1.2805685400962801E-11</c:v>
                </c:pt>
                <c:pt idx="35">
                  <c:v>6.4028427004814197E-12</c:v>
                </c:pt>
                <c:pt idx="36">
                  <c:v>3.2014213502407098E-12</c:v>
                </c:pt>
                <c:pt idx="37">
                  <c:v>1.6007106751203501E-12</c:v>
                </c:pt>
                <c:pt idx="38">
                  <c:v>8.0035533756017695E-13</c:v>
                </c:pt>
                <c:pt idx="39">
                  <c:v>4.0017766878008898E-13</c:v>
                </c:pt>
                <c:pt idx="40">
                  <c:v>2.0008883439004401E-13</c:v>
                </c:pt>
                <c:pt idx="41">
                  <c:v>1.0004441719502201E-13</c:v>
                </c:pt>
                <c:pt idx="42">
                  <c:v>5.0022208597511098E-14</c:v>
                </c:pt>
                <c:pt idx="43">
                  <c:v>2.5011104298755501E-14</c:v>
                </c:pt>
                <c:pt idx="44">
                  <c:v>1.25055521493778E-14</c:v>
                </c:pt>
                <c:pt idx="45">
                  <c:v>6.2527760746888903E-15</c:v>
                </c:pt>
                <c:pt idx="46">
                  <c:v>3.12638803734444E-15</c:v>
                </c:pt>
                <c:pt idx="47">
                  <c:v>1.56319401867222E-15</c:v>
                </c:pt>
                <c:pt idx="48">
                  <c:v>7.8159700933611198E-16</c:v>
                </c:pt>
                <c:pt idx="49">
                  <c:v>3.9079850466805501E-16</c:v>
                </c:pt>
                <c:pt idx="50">
                  <c:v>1.95399252334028E-16</c:v>
                </c:pt>
                <c:pt idx="51">
                  <c:v>9.7699626167013998E-17</c:v>
                </c:pt>
                <c:pt idx="52">
                  <c:v>4.88498130835069E-17</c:v>
                </c:pt>
                <c:pt idx="53">
                  <c:v>2.4424906541753499E-17</c:v>
                </c:pt>
                <c:pt idx="54">
                  <c:v>1.22124532708767E-17</c:v>
                </c:pt>
                <c:pt idx="55">
                  <c:v>6.1062266354383803E-18</c:v>
                </c:pt>
                <c:pt idx="56">
                  <c:v>3.0531133177191801E-18</c:v>
                </c:pt>
                <c:pt idx="57">
                  <c:v>1.5265566588595901E-18</c:v>
                </c:pt>
                <c:pt idx="58">
                  <c:v>7.6327832942979696E-19</c:v>
                </c:pt>
                <c:pt idx="59">
                  <c:v>3.81639164714898E-19</c:v>
                </c:pt>
                <c:pt idx="60">
                  <c:v>1.90819582357449E-19</c:v>
                </c:pt>
                <c:pt idx="61">
                  <c:v>9.5409791178724595E-20</c:v>
                </c:pt>
                <c:pt idx="62">
                  <c:v>4.7704895589362201E-20</c:v>
                </c:pt>
                <c:pt idx="63">
                  <c:v>2.3852447794681101E-20</c:v>
                </c:pt>
                <c:pt idx="64">
                  <c:v>1.19262238973406E-20</c:v>
                </c:pt>
                <c:pt idx="65">
                  <c:v>5.9631119486702902E-21</c:v>
                </c:pt>
                <c:pt idx="66">
                  <c:v>2.9815559743351398E-21</c:v>
                </c:pt>
                <c:pt idx="67">
                  <c:v>1.4907779871675699E-21</c:v>
                </c:pt>
                <c:pt idx="68">
                  <c:v>7.4538899358378599E-22</c:v>
                </c:pt>
                <c:pt idx="69">
                  <c:v>3.72694496791893E-22</c:v>
                </c:pt>
                <c:pt idx="70">
                  <c:v>1.8634724839594601E-22</c:v>
                </c:pt>
                <c:pt idx="71">
                  <c:v>9.3173624197973202E-23</c:v>
                </c:pt>
                <c:pt idx="72">
                  <c:v>4.6586812098986701E-23</c:v>
                </c:pt>
                <c:pt idx="73">
                  <c:v>2.3293406049493301E-23</c:v>
                </c:pt>
                <c:pt idx="74">
                  <c:v>1.16467030247466E-23</c:v>
                </c:pt>
                <c:pt idx="75">
                  <c:v>5.8233515123733303E-24</c:v>
                </c:pt>
                <c:pt idx="76">
                  <c:v>2.91167575618666E-24</c:v>
                </c:pt>
                <c:pt idx="77">
                  <c:v>1.45583787809333E-24</c:v>
                </c:pt>
                <c:pt idx="78">
                  <c:v>7.2791893904666601E-25</c:v>
                </c:pt>
                <c:pt idx="79">
                  <c:v>3.6395946952333402E-25</c:v>
                </c:pt>
                <c:pt idx="80">
                  <c:v>1.81979734761666E-25</c:v>
                </c:pt>
                <c:pt idx="81">
                  <c:v>9.0989867380833297E-26</c:v>
                </c:pt>
                <c:pt idx="82">
                  <c:v>4.54949336904167E-26</c:v>
                </c:pt>
                <c:pt idx="83">
                  <c:v>2.2747466845208301E-26</c:v>
                </c:pt>
                <c:pt idx="84">
                  <c:v>1.13737334226041E-26</c:v>
                </c:pt>
                <c:pt idx="85">
                  <c:v>5.6868667113020796E-27</c:v>
                </c:pt>
                <c:pt idx="86">
                  <c:v>2.8434333556510398E-27</c:v>
                </c:pt>
                <c:pt idx="87">
                  <c:v>1.4217166778255199E-27</c:v>
                </c:pt>
                <c:pt idx="88">
                  <c:v>7.1085833891275996E-28</c:v>
                </c:pt>
                <c:pt idx="89">
                  <c:v>3.5542916945637998E-28</c:v>
                </c:pt>
                <c:pt idx="90">
                  <c:v>1.7771458472818999E-28</c:v>
                </c:pt>
                <c:pt idx="91">
                  <c:v>8.8857292364095196E-29</c:v>
                </c:pt>
                <c:pt idx="92">
                  <c:v>4.4428646182047598E-29</c:v>
                </c:pt>
                <c:pt idx="93">
                  <c:v>2.2214323091023701E-29</c:v>
                </c:pt>
                <c:pt idx="94">
                  <c:v>1.11071615455119E-29</c:v>
                </c:pt>
                <c:pt idx="95">
                  <c:v>5.55358077275594E-30</c:v>
                </c:pt>
                <c:pt idx="96">
                  <c:v>2.77679038637797E-30</c:v>
                </c:pt>
                <c:pt idx="97">
                  <c:v>1.3883951931889801E-30</c:v>
                </c:pt>
                <c:pt idx="98">
                  <c:v>6.9419759659449197E-31</c:v>
                </c:pt>
                <c:pt idx="99">
                  <c:v>3.4709879829724598E-31</c:v>
                </c:pt>
                <c:pt idx="100">
                  <c:v>1.7354939914862299E-31</c:v>
                </c:pt>
              </c:numCache>
            </c:numRef>
          </c:val>
          <c:smooth val="0"/>
          <c:extLst>
            <c:ext xmlns:c16="http://schemas.microsoft.com/office/drawing/2014/chart" uri="{C3380CC4-5D6E-409C-BE32-E72D297353CC}">
              <c16:uniqueId val="{00000005-5994-4C2E-A2EE-AC584496CDF9}"/>
            </c:ext>
          </c:extLst>
        </c:ser>
        <c:dLbls>
          <c:showLegendKey val="0"/>
          <c:showVal val="0"/>
          <c:showCatName val="0"/>
          <c:showSerName val="0"/>
          <c:showPercent val="0"/>
          <c:showBubbleSize val="0"/>
        </c:dLbls>
        <c:smooth val="0"/>
        <c:axId val="-2136891896"/>
        <c:axId val="-2141663240"/>
      </c:lineChart>
      <c:catAx>
        <c:axId val="-2136891896"/>
        <c:scaling>
          <c:orientation val="minMax"/>
        </c:scaling>
        <c:delete val="0"/>
        <c:axPos val="b"/>
        <c:title>
          <c:tx>
            <c:rich>
              <a:bodyPr/>
              <a:lstStyle/>
              <a:p>
                <a:pPr>
                  <a:defRPr sz="800" b="1" i="0" u="none" strike="noStrike" baseline="0">
                    <a:solidFill>
                      <a:srgbClr val="000000"/>
                    </a:solidFill>
                    <a:latin typeface="Arial"/>
                    <a:ea typeface="Arial"/>
                    <a:cs typeface="Arial"/>
                  </a:defRPr>
                </a:pPr>
                <a:r>
                  <a:rPr lang="it-IT" sz="1200" b="1" dirty="0">
                    <a:solidFill>
                      <a:schemeClr val="bg1"/>
                    </a:solidFill>
                  </a:rPr>
                  <a:t>Generazioni</a:t>
                </a:r>
              </a:p>
            </c:rich>
          </c:tx>
          <c:layout>
            <c:manualLayout>
              <c:xMode val="edge"/>
              <c:yMode val="edge"/>
              <c:x val="0.40000041785728802"/>
              <c:y val="0.90304099362008705"/>
            </c:manualLayout>
          </c:layout>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2141663240"/>
        <c:crosses val="autoZero"/>
        <c:auto val="1"/>
        <c:lblAlgn val="ctr"/>
        <c:lblOffset val="100"/>
        <c:tickLblSkip val="10"/>
        <c:tickMarkSkip val="1"/>
        <c:noMultiLvlLbl val="0"/>
      </c:catAx>
      <c:valAx>
        <c:axId val="-2141663240"/>
        <c:scaling>
          <c:orientation val="minMax"/>
          <c:max val="0.25"/>
        </c:scaling>
        <c:delete val="0"/>
        <c:axPos val="l"/>
        <c:majorGridlines>
          <c:spPr>
            <a:ln w="3175">
              <a:solidFill>
                <a:srgbClr val="000000"/>
              </a:solidFill>
              <a:prstDash val="solid"/>
            </a:ln>
          </c:spPr>
        </c:majorGridlines>
        <c:title>
          <c:tx>
            <c:rich>
              <a:bodyPr rot="0" vert="horz"/>
              <a:lstStyle/>
              <a:p>
                <a:pPr>
                  <a:defRPr sz="800" b="1" i="0" u="none" strike="noStrike" baseline="0">
                    <a:solidFill>
                      <a:srgbClr val="000000"/>
                    </a:solidFill>
                    <a:latin typeface="Arial"/>
                    <a:ea typeface="Arial"/>
                    <a:cs typeface="Arial"/>
                  </a:defRPr>
                </a:pPr>
                <a:r>
                  <a:rPr lang="it-IT" sz="1400" i="1" dirty="0">
                    <a:solidFill>
                      <a:schemeClr val="bg1"/>
                    </a:solidFill>
                  </a:rPr>
                  <a:t>D</a:t>
                </a:r>
                <a:endParaRPr lang="it-IT" sz="1400" dirty="0">
                  <a:solidFill>
                    <a:schemeClr val="bg1"/>
                  </a:solidFill>
                </a:endParaRPr>
              </a:p>
            </c:rich>
          </c:tx>
          <c:layout>
            <c:manualLayout>
              <c:xMode val="edge"/>
              <c:yMode val="edge"/>
              <c:x val="2.4764830160422101E-2"/>
              <c:y val="0.39315646810904098"/>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chemeClr val="bg1"/>
                </a:solidFill>
                <a:latin typeface="Arial"/>
                <a:ea typeface="Arial"/>
                <a:cs typeface="Arial"/>
              </a:defRPr>
            </a:pPr>
            <a:endParaRPr lang="en-US"/>
          </a:p>
        </c:txPr>
        <c:crossAx val="-2136891896"/>
        <c:crosses val="autoZero"/>
        <c:crossBetween val="between"/>
      </c:valAx>
      <c:spPr>
        <a:solidFill>
          <a:srgbClr val="FFFFFF">
            <a:lumMod val="85000"/>
          </a:srgbClr>
        </a:solidFill>
        <a:ln w="12700">
          <a:solidFill>
            <a:srgbClr val="808080"/>
          </a:solidFill>
          <a:prstDash val="solid"/>
        </a:ln>
      </c:spPr>
    </c:plotArea>
    <c:legend>
      <c:legendPos val="r"/>
      <c:layout>
        <c:manualLayout>
          <c:xMode val="edge"/>
          <c:yMode val="edge"/>
          <c:x val="0.82653146928062504"/>
          <c:y val="0.218519296199086"/>
          <c:w val="0.15918388772832001"/>
          <c:h val="0.42592748128706098"/>
        </c:manualLayout>
      </c:layout>
      <c:overlay val="0"/>
      <c:spPr>
        <a:noFill/>
        <a:ln w="25400">
          <a:noFill/>
        </a:ln>
      </c:spPr>
      <c:txPr>
        <a:bodyPr/>
        <a:lstStyle/>
        <a:p>
          <a:pPr>
            <a:defRPr sz="1400" b="0" i="0" u="none" strike="noStrike" baseline="0">
              <a:solidFill>
                <a:schemeClr val="bg1"/>
              </a:solidFill>
              <a:latin typeface="Arial"/>
              <a:ea typeface="Arial"/>
              <a:cs typeface="Arial"/>
            </a:defRPr>
          </a:pPr>
          <a:endParaRPr lang="en-US"/>
        </a:p>
      </c:txPr>
    </c:legend>
    <c:plotVisOnly val="1"/>
    <c:dispBlanksAs val="gap"/>
    <c:showDLblsOverMax val="0"/>
  </c:chart>
  <c:spPr>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FD0A9-14FD-471D-8607-E3A01D737D00}" type="datetimeFigureOut">
              <a:rPr lang="it-IT" smtClean="0"/>
              <a:pPr/>
              <a:t>03/03/2024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E18C37-0C59-468A-855A-EC1B9EFF2135}" type="slidenum">
              <a:rPr lang="it-IT" smtClean="0"/>
              <a:pPr/>
              <a:t>‹N›</a:t>
            </a:fld>
            <a:endParaRPr lang="it-IT"/>
          </a:p>
        </p:txBody>
      </p:sp>
    </p:spTree>
    <p:extLst>
      <p:ext uri="{BB962C8B-B14F-4D97-AF65-F5344CB8AC3E}">
        <p14:creationId xmlns:p14="http://schemas.microsoft.com/office/powerpoint/2010/main" val="2483016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distribuzione gaussiana</a:t>
            </a:r>
            <a:r>
              <a:rPr lang="it-IT" baseline="0" dirty="0"/>
              <a:t> è una distribuzione di probabilità continua teorica unimodale, simmetrica ed a forma di campana. Una distribuzione normale è precisamente definita da due soli parametri la media e la deviazione standard.</a:t>
            </a:r>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4</a:t>
            </a:fld>
            <a:endParaRPr lang="it-IT"/>
          </a:p>
        </p:txBody>
      </p:sp>
    </p:spTree>
    <p:extLst>
      <p:ext uri="{BB962C8B-B14F-4D97-AF65-F5344CB8AC3E}">
        <p14:creationId xmlns:p14="http://schemas.microsoft.com/office/powerpoint/2010/main" val="920084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47</a:t>
            </a:fld>
            <a:endParaRPr lang="it-IT"/>
          </a:p>
        </p:txBody>
      </p:sp>
    </p:spTree>
    <p:extLst>
      <p:ext uri="{BB962C8B-B14F-4D97-AF65-F5344CB8AC3E}">
        <p14:creationId xmlns:p14="http://schemas.microsoft.com/office/powerpoint/2010/main" val="1266501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a:t>
            </a:r>
            <a:r>
              <a:rPr lang="it-IT" baseline="0" dirty="0"/>
              <a:t> questo </a:t>
            </a:r>
            <a:r>
              <a:rPr lang="it-IT" baseline="0" dirty="0" err="1"/>
              <a:t>esem</a:t>
            </a:r>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54</a:t>
            </a:fld>
            <a:endParaRPr lang="it-IT"/>
          </a:p>
        </p:txBody>
      </p:sp>
    </p:spTree>
    <p:extLst>
      <p:ext uri="{BB962C8B-B14F-4D97-AF65-F5344CB8AC3E}">
        <p14:creationId xmlns:p14="http://schemas.microsoft.com/office/powerpoint/2010/main" val="736193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BECAE4BF-44E3-49E4-BC36-6D60BB8888D1}" type="slidenum">
              <a:rPr lang="en-US" sz="1200">
                <a:latin typeface="Arial Unicode MS" pitchFamily="34" charset="-128"/>
              </a:rPr>
              <a:pPr/>
              <a:t>55</a:t>
            </a:fld>
            <a:endParaRPr lang="en-US" sz="1200">
              <a:latin typeface="Arial Unicode MS" pitchFamily="34"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p:spPr>
        <p:txBody>
          <a:bodyPr/>
          <a:lstStyle/>
          <a:p>
            <a:r>
              <a:rPr lang="en-US"/>
              <a:t>So here’s just an illustration of tagging based on pairwise r2.  6 SNPs with 3 groups of SNPs that have high r2.  This means we can pick only 3 tags without losing any information.  These tags are also the tests in the association analysis.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B2173C2-3FB0-4375-9273-03184E15D114}" type="slidenum">
              <a:rPr lang="en-US" sz="1200">
                <a:latin typeface="Arial Unicode MS" pitchFamily="34" charset="-128"/>
              </a:rPr>
              <a:pPr/>
              <a:t>56</a:t>
            </a:fld>
            <a:endParaRPr lang="en-US" sz="1200">
              <a:latin typeface="Arial Unicode MS" pitchFamily="34"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p:spPr>
        <p:txBody>
          <a:bodyPr/>
          <a:lstStyle/>
          <a:p>
            <a:r>
              <a:rPr lang="en-US" dirty="0"/>
              <a:t>Back to our tagging cartoon.  When you look a little bit more carefully, you can see that the AG haplotype predicts the A allele of SNP 6 (and therefore also the T allele of SNP4). Here’s an opportunity to reduce the genotyping cost by just typing 2 SNPs instead of 3, as long as we remember to test the AG haplotype to capture SNPs 4 and 6.    Also, just to emphasize, this tagging method is not dependent on block definitions.  (There are several limitations of block-based methods (1) what do you do with the </a:t>
            </a:r>
            <a:r>
              <a:rPr lang="en-US" dirty="0" err="1"/>
              <a:t>interblock</a:t>
            </a:r>
            <a:r>
              <a:rPr lang="en-US" dirty="0"/>
              <a:t> SNPs? (2) there may still be considerable LD </a:t>
            </a:r>
            <a:r>
              <a:rPr lang="en-US" dirty="0" err="1"/>
              <a:t>ebtween</a:t>
            </a:r>
            <a:r>
              <a:rPr lang="en-US" dirty="0"/>
              <a:t> blocks (again that depends on how you defined them)).   This method is now part of the </a:t>
            </a:r>
            <a:r>
              <a:rPr lang="en-US" dirty="0" err="1"/>
              <a:t>Haploview</a:t>
            </a:r>
            <a:r>
              <a:rPr lang="en-US" dirty="0"/>
              <a:t> program that you can download from our website.</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57</a:t>
            </a:fld>
            <a:endParaRPr lang="it-IT"/>
          </a:p>
        </p:txBody>
      </p:sp>
    </p:spTree>
    <p:extLst>
      <p:ext uri="{BB962C8B-B14F-4D97-AF65-F5344CB8AC3E}">
        <p14:creationId xmlns:p14="http://schemas.microsoft.com/office/powerpoint/2010/main" val="14117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5</a:t>
            </a:fld>
            <a:endParaRPr lang="it-IT"/>
          </a:p>
        </p:txBody>
      </p:sp>
    </p:spTree>
    <p:extLst>
      <p:ext uri="{BB962C8B-B14F-4D97-AF65-F5344CB8AC3E}">
        <p14:creationId xmlns:p14="http://schemas.microsoft.com/office/powerpoint/2010/main" val="115645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rPr>
              <a:t>Dissing et al. (1991) concluded that 2 </a:t>
            </a:r>
            <a:r>
              <a:rPr lang="en-US" dirty="0" err="1">
                <a:effectLst/>
              </a:rPr>
              <a:t>electrophoretically</a:t>
            </a:r>
            <a:r>
              <a:rPr lang="en-US" dirty="0">
                <a:effectLst/>
              </a:rPr>
              <a:t> distinct </a:t>
            </a:r>
            <a:r>
              <a:rPr lang="en-US" dirty="0" err="1">
                <a:effectLst/>
              </a:rPr>
              <a:t>isozymes</a:t>
            </a:r>
            <a:r>
              <a:rPr lang="en-US" dirty="0">
                <a:effectLst/>
              </a:rPr>
              <a:t>, f and s, which are produced in allele-specific ratios and are associated with each of the 3 major ACP1 alleles, are generated by alternative splicing of the primary RNA transcript.</a:t>
            </a:r>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7</a:t>
            </a:fld>
            <a:endParaRPr lang="it-IT"/>
          </a:p>
        </p:txBody>
      </p:sp>
    </p:spTree>
    <p:extLst>
      <p:ext uri="{BB962C8B-B14F-4D97-AF65-F5344CB8AC3E}">
        <p14:creationId xmlns:p14="http://schemas.microsoft.com/office/powerpoint/2010/main" val="168862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1+2N classi fenotipiche:</a:t>
            </a:r>
          </a:p>
          <a:p>
            <a:r>
              <a:rPr lang="it-IT" dirty="0"/>
              <a:t>Immaginiamo</a:t>
            </a:r>
            <a:r>
              <a:rPr lang="it-IT" baseline="0" dirty="0"/>
              <a:t> che i due alleli diano un contributo 0/1. Se c’è additività si avranno un certo numero di classi in cui quella con valore più piccolo corrisponde a 2N alleli con valore zero (totale 0) mentre quella più grande corrisponderà a due 2N alleli con valere 1 (totale 2N). Le classi assumono quindi valori interi da 0 a 2N ovvero sono in tutto 2N+1.</a:t>
            </a:r>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8</a:t>
            </a:fld>
            <a:endParaRPr lang="it-IT"/>
          </a:p>
        </p:txBody>
      </p:sp>
    </p:spTree>
    <p:extLst>
      <p:ext uri="{BB962C8B-B14F-4D97-AF65-F5344CB8AC3E}">
        <p14:creationId xmlns:p14="http://schemas.microsoft.com/office/powerpoint/2010/main" val="350489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a:t>
            </a:r>
            <a:r>
              <a:rPr lang="it-IT" baseline="0" dirty="0"/>
              <a:t> coefficiente di correlazione di </a:t>
            </a:r>
            <a:r>
              <a:rPr lang="it-IT" baseline="0" dirty="0" err="1"/>
              <a:t>Pearson</a:t>
            </a:r>
            <a:r>
              <a:rPr lang="it-IT" baseline="0" dirty="0"/>
              <a:t> </a:t>
            </a:r>
            <a:r>
              <a:rPr lang="it-IT" i="1" baseline="0" dirty="0"/>
              <a:t>r</a:t>
            </a:r>
            <a:r>
              <a:rPr lang="it-IT" baseline="0" dirty="0"/>
              <a:t> descrive la relazione tra due variabili mutuamente dipendenti </a:t>
            </a:r>
            <a:r>
              <a:rPr lang="it-IT" i="1" baseline="0" dirty="0"/>
              <a:t>x</a:t>
            </a:r>
            <a:r>
              <a:rPr lang="it-IT" baseline="0" dirty="0"/>
              <a:t> e </a:t>
            </a:r>
            <a:r>
              <a:rPr lang="it-IT" i="1" baseline="0" dirty="0"/>
              <a:t>y </a:t>
            </a:r>
            <a:r>
              <a:rPr lang="it-IT" i="0" baseline="0" dirty="0"/>
              <a:t>e viene calcolato come rapporto tra la covarianza di </a:t>
            </a:r>
            <a:r>
              <a:rPr lang="it-IT" i="1" baseline="0" dirty="0"/>
              <a:t>x</a:t>
            </a:r>
            <a:r>
              <a:rPr lang="it-IT" baseline="0" dirty="0"/>
              <a:t> e </a:t>
            </a:r>
            <a:r>
              <a:rPr lang="it-IT" i="1" baseline="0" dirty="0"/>
              <a:t>y  </a:t>
            </a:r>
            <a:r>
              <a:rPr lang="it-IT" i="0" baseline="0" dirty="0"/>
              <a:t>rispetto alla media geometrica delle varianze di x e y .</a:t>
            </a:r>
          </a:p>
          <a:p>
            <a:endParaRPr lang="it-IT" i="0" baseline="0" dirty="0"/>
          </a:p>
          <a:p>
            <a:r>
              <a:rPr lang="it-IT" i="0" baseline="0" dirty="0"/>
              <a:t>R varia tra -1 e 1 (rispettivamente massima correlazione inversa e massima correlazione). Il valore 0 indica assenza di correlazione.</a:t>
            </a:r>
          </a:p>
          <a:p>
            <a:endParaRPr lang="it-IT" i="0" baseline="0" dirty="0"/>
          </a:p>
          <a:p>
            <a:r>
              <a:rPr lang="it-IT" i="0" baseline="0" dirty="0"/>
              <a:t>Nel caso specifico dell’ereditabilità,  x e y sono misure di un carattere fenotipico continuo relative a numerose coppie di parenti.</a:t>
            </a:r>
          </a:p>
          <a:p>
            <a:endParaRPr lang="it-IT" i="0"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12</a:t>
            </a:fld>
            <a:endParaRPr lang="it-IT"/>
          </a:p>
        </p:txBody>
      </p:sp>
    </p:spTree>
    <p:extLst>
      <p:ext uri="{BB962C8B-B14F-4D97-AF65-F5344CB8AC3E}">
        <p14:creationId xmlns:p14="http://schemas.microsoft.com/office/powerpoint/2010/main" val="51668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i="0"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13</a:t>
            </a:fld>
            <a:endParaRPr lang="it-IT"/>
          </a:p>
        </p:txBody>
      </p:sp>
    </p:spTree>
    <p:extLst>
      <p:ext uri="{BB962C8B-B14F-4D97-AF65-F5344CB8AC3E}">
        <p14:creationId xmlns:p14="http://schemas.microsoft.com/office/powerpoint/2010/main" val="51668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23</a:t>
            </a:fld>
            <a:endParaRPr lang="it-IT"/>
          </a:p>
        </p:txBody>
      </p:sp>
    </p:spTree>
    <p:extLst>
      <p:ext uri="{BB962C8B-B14F-4D97-AF65-F5344CB8AC3E}">
        <p14:creationId xmlns:p14="http://schemas.microsoft.com/office/powerpoint/2010/main" val="1225698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25</a:t>
            </a:fld>
            <a:endParaRPr lang="it-IT"/>
          </a:p>
        </p:txBody>
      </p:sp>
    </p:spTree>
    <p:extLst>
      <p:ext uri="{BB962C8B-B14F-4D97-AF65-F5344CB8AC3E}">
        <p14:creationId xmlns:p14="http://schemas.microsoft.com/office/powerpoint/2010/main" val="264711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E18C37-0C59-468A-855A-EC1B9EFF2135}" type="slidenum">
              <a:rPr lang="it-IT" smtClean="0"/>
              <a:pPr/>
              <a:t>35</a:t>
            </a:fld>
            <a:endParaRPr lang="it-IT"/>
          </a:p>
        </p:txBody>
      </p:sp>
    </p:spTree>
    <p:extLst>
      <p:ext uri="{BB962C8B-B14F-4D97-AF65-F5344CB8AC3E}">
        <p14:creationId xmlns:p14="http://schemas.microsoft.com/office/powerpoint/2010/main" val="3809262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2CD8860-0FBC-4FB8-94EE-FF65CE893F6F}" type="datetimeFigureOut">
              <a:rPr lang="it-IT" smtClean="0"/>
              <a:pPr/>
              <a:t>03/03/2024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8AFD1C-76F2-41B8-B6F0-18E910C34F67}"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D8860-0FBC-4FB8-94EE-FF65CE893F6F}" type="datetimeFigureOut">
              <a:rPr lang="it-IT" smtClean="0"/>
              <a:pPr/>
              <a:t>03/03/2024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AFD1C-76F2-41B8-B6F0-18E910C34F67}"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www.hapmap.org/index.html"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0.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34.jpeg"/></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apmap.org/index.html" TargetMode="Externa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914400"/>
            <a:ext cx="9144000" cy="762000"/>
          </a:xfrm>
        </p:spPr>
        <p:txBody>
          <a:bodyPr>
            <a:normAutofit fontScale="90000"/>
          </a:bodyPr>
          <a:lstStyle/>
          <a:p>
            <a:br>
              <a:rPr lang="it-IT" sz="2100" dirty="0">
                <a:solidFill>
                  <a:schemeClr val="bg1"/>
                </a:solidFill>
              </a:rPr>
            </a:br>
            <a:r>
              <a:rPr lang="it-IT" sz="3100" dirty="0">
                <a:solidFill>
                  <a:srgbClr val="FFFF00"/>
                </a:solidFill>
              </a:rPr>
              <a:t>Genetica Umana – Fulvio Cruciani </a:t>
            </a:r>
            <a:br>
              <a:rPr lang="it-IT" sz="3100" dirty="0">
                <a:solidFill>
                  <a:srgbClr val="FFFF00"/>
                </a:solidFill>
              </a:rPr>
            </a:br>
            <a:br>
              <a:rPr lang="it-IT" sz="2400" dirty="0">
                <a:solidFill>
                  <a:srgbClr val="FFFF00"/>
                </a:solidFill>
              </a:rPr>
            </a:br>
            <a:r>
              <a:rPr lang="it-IT" sz="3100" dirty="0">
                <a:solidFill>
                  <a:schemeClr val="bg1"/>
                </a:solidFill>
              </a:rPr>
              <a:t>06 - Genetica e mappatura dei caratteri complessi, </a:t>
            </a:r>
            <a:br>
              <a:rPr lang="it-IT" sz="3100" dirty="0">
                <a:solidFill>
                  <a:schemeClr val="bg1"/>
                </a:solidFill>
              </a:rPr>
            </a:br>
            <a:r>
              <a:rPr lang="it-IT" sz="3100" dirty="0" err="1">
                <a:solidFill>
                  <a:schemeClr val="bg1"/>
                </a:solidFill>
              </a:rPr>
              <a:t>Aplotipi</a:t>
            </a:r>
            <a:r>
              <a:rPr lang="it-IT" sz="3100" dirty="0">
                <a:solidFill>
                  <a:schemeClr val="bg1"/>
                </a:solidFill>
              </a:rPr>
              <a:t>, Linkage </a:t>
            </a:r>
            <a:r>
              <a:rPr lang="it-IT" sz="3100" dirty="0" err="1">
                <a:solidFill>
                  <a:schemeClr val="bg1"/>
                </a:solidFill>
              </a:rPr>
              <a:t>Disequilibrium</a:t>
            </a:r>
            <a:r>
              <a:rPr lang="it-IT" sz="3100" dirty="0">
                <a:solidFill>
                  <a:schemeClr val="bg1"/>
                </a:solidFill>
              </a:rPr>
              <a:t>  e Progetto </a:t>
            </a:r>
            <a:r>
              <a:rPr lang="it-IT" sz="3100" dirty="0" err="1">
                <a:solidFill>
                  <a:schemeClr val="bg1"/>
                </a:solidFill>
              </a:rPr>
              <a:t>HapMap</a:t>
            </a:r>
            <a:br>
              <a:rPr lang="it-IT" sz="3100" dirty="0">
                <a:solidFill>
                  <a:srgbClr val="0000FF"/>
                </a:solidFill>
              </a:rPr>
            </a:br>
            <a:br>
              <a:rPr lang="it-IT" sz="3100" dirty="0">
                <a:solidFill>
                  <a:srgbClr val="FFFF00"/>
                </a:solidFill>
              </a:rPr>
            </a:br>
            <a:endParaRPr lang="it-IT" sz="3100" dirty="0">
              <a:solidFill>
                <a:schemeClr val="bg1"/>
              </a:solidFill>
            </a:endParaRPr>
          </a:p>
        </p:txBody>
      </p:sp>
      <p:sp>
        <p:nvSpPr>
          <p:cNvPr id="17411" name="CasellaDiTesto 4"/>
          <p:cNvSpPr txBox="1">
            <a:spLocks noChangeArrowheads="1"/>
          </p:cNvSpPr>
          <p:nvPr/>
        </p:nvSpPr>
        <p:spPr bwMode="auto">
          <a:xfrm>
            <a:off x="0" y="3352800"/>
            <a:ext cx="9144000" cy="2554545"/>
          </a:xfrm>
          <a:prstGeom prst="rect">
            <a:avLst/>
          </a:prstGeom>
          <a:noFill/>
          <a:ln w="9525">
            <a:noFill/>
            <a:miter lim="800000"/>
            <a:headEnd/>
            <a:tailEnd/>
          </a:ln>
        </p:spPr>
        <p:txBody>
          <a:bodyPr>
            <a:prstTxWarp prst="textNoShape">
              <a:avLst/>
            </a:prstTxWarp>
            <a:spAutoFit/>
          </a:bodyPr>
          <a:lstStyle/>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endParaRPr lang="it-IT" sz="1600" dirty="0">
              <a:solidFill>
                <a:schemeClr val="bg1"/>
              </a:solidFill>
            </a:endParaRPr>
          </a:p>
          <a:p>
            <a:br>
              <a:rPr lang="it-IT" sz="1600" dirty="0">
                <a:solidFill>
                  <a:schemeClr val="bg1"/>
                </a:solidFill>
              </a:rPr>
            </a:br>
            <a:endParaRPr lang="it-IT" sz="1600" dirty="0"/>
          </a:p>
        </p:txBody>
      </p:sp>
      <p:pic>
        <p:nvPicPr>
          <p:cNvPr id="1026" name="Picture 2" descr="C:\Users\Fulvio\Desktop\Alicia and Jasmine tw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2"/>
            <a:ext cx="5629554" cy="333603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928992" cy="5976664"/>
          </a:xfrm>
        </p:spPr>
        <p:txBody>
          <a:bodyPr>
            <a:normAutofit lnSpcReduction="10000"/>
          </a:bodyPr>
          <a:lstStyle/>
          <a:p>
            <a:endParaRPr lang="it-IT" sz="1800" dirty="0">
              <a:solidFill>
                <a:srgbClr val="0000FF"/>
              </a:solidFill>
            </a:endParaRPr>
          </a:p>
          <a:p>
            <a:r>
              <a:rPr lang="it-IT" sz="1800" dirty="0">
                <a:solidFill>
                  <a:srgbClr val="0000FF"/>
                </a:solidFill>
              </a:rPr>
              <a:t>Per i caratteri quantitativi, la variabilità di una popolazione viene definita in termini di </a:t>
            </a:r>
            <a:r>
              <a:rPr lang="it-IT" sz="1800" dirty="0">
                <a:solidFill>
                  <a:srgbClr val="FF0000"/>
                </a:solidFill>
              </a:rPr>
              <a:t>varianza (</a:t>
            </a:r>
            <a:r>
              <a:rPr lang="it-IT" sz="1800" dirty="0">
                <a:solidFill>
                  <a:srgbClr val="FF0000"/>
                </a:solidFill>
                <a:latin typeface="Symbol" panose="05050102010706020507" pitchFamily="18" charset="2"/>
              </a:rPr>
              <a:t>s</a:t>
            </a:r>
            <a:r>
              <a:rPr lang="it-IT" sz="1800" baseline="30000" dirty="0">
                <a:solidFill>
                  <a:srgbClr val="FF0000"/>
                </a:solidFill>
                <a:latin typeface="Symbol" panose="05050102010706020507" pitchFamily="18" charset="2"/>
              </a:rPr>
              <a:t>2</a:t>
            </a:r>
            <a:r>
              <a:rPr lang="it-IT" sz="1800" dirty="0">
                <a:solidFill>
                  <a:srgbClr val="FF0000"/>
                </a:solidFill>
              </a:rPr>
              <a:t> ) </a:t>
            </a:r>
            <a:r>
              <a:rPr lang="it-IT" sz="1800" dirty="0">
                <a:solidFill>
                  <a:srgbClr val="0B02BE"/>
                </a:solidFill>
              </a:rPr>
              <a:t>o la sua radice</a:t>
            </a:r>
            <a:r>
              <a:rPr lang="it-IT" sz="1800" dirty="0">
                <a:solidFill>
                  <a:srgbClr val="FF0000"/>
                </a:solidFill>
              </a:rPr>
              <a:t> (deviazione standard, </a:t>
            </a:r>
            <a:r>
              <a:rPr lang="it-IT" sz="1800" dirty="0">
                <a:solidFill>
                  <a:srgbClr val="FF0000"/>
                </a:solidFill>
                <a:latin typeface="Symbol" panose="05050102010706020507" pitchFamily="18" charset="2"/>
              </a:rPr>
              <a:t>s). </a:t>
            </a:r>
          </a:p>
          <a:p>
            <a:endParaRPr lang="it-IT" sz="1800" dirty="0">
              <a:solidFill>
                <a:srgbClr val="FF0000"/>
              </a:solidFill>
              <a:latin typeface="Symbol" panose="05050102010706020507" pitchFamily="18" charset="2"/>
            </a:endParaRPr>
          </a:p>
          <a:p>
            <a:r>
              <a:rPr lang="it-IT" sz="1800" dirty="0">
                <a:solidFill>
                  <a:srgbClr val="2602BE"/>
                </a:solidFill>
                <a:latin typeface="+mj-lt"/>
              </a:rPr>
              <a:t>Date </a:t>
            </a:r>
            <a:r>
              <a:rPr lang="it-IT" sz="1800" dirty="0">
                <a:solidFill>
                  <a:srgbClr val="2602BE"/>
                </a:solidFill>
                <a:latin typeface="Symbol" panose="05050102010706020507" pitchFamily="18" charset="2"/>
              </a:rPr>
              <a:t>m</a:t>
            </a:r>
            <a:r>
              <a:rPr lang="it-IT" sz="1800" dirty="0">
                <a:solidFill>
                  <a:srgbClr val="2602BE"/>
                </a:solidFill>
                <a:latin typeface="+mj-lt"/>
              </a:rPr>
              <a:t> (media) e </a:t>
            </a:r>
            <a:r>
              <a:rPr lang="it-IT" sz="1800" dirty="0">
                <a:solidFill>
                  <a:srgbClr val="2602BE"/>
                </a:solidFill>
                <a:latin typeface="Symbol" panose="05050102010706020507" pitchFamily="18" charset="2"/>
              </a:rPr>
              <a:t>s</a:t>
            </a:r>
            <a:r>
              <a:rPr lang="it-IT" sz="1800" baseline="30000" dirty="0">
                <a:solidFill>
                  <a:srgbClr val="2602BE"/>
                </a:solidFill>
                <a:latin typeface="Symbol" panose="05050102010706020507" pitchFamily="18" charset="2"/>
              </a:rPr>
              <a:t>2 </a:t>
            </a:r>
            <a:r>
              <a:rPr lang="it-IT" sz="1800" dirty="0">
                <a:solidFill>
                  <a:srgbClr val="2602BE"/>
                </a:solidFill>
                <a:latin typeface="+mj-lt"/>
              </a:rPr>
              <a:t>una distribuzione normale risulta perfettamente definita.</a:t>
            </a:r>
          </a:p>
          <a:p>
            <a:endParaRPr lang="it-IT" sz="1800" dirty="0">
              <a:solidFill>
                <a:srgbClr val="2602BE"/>
              </a:solidFill>
              <a:latin typeface="+mj-lt"/>
            </a:endParaRPr>
          </a:p>
          <a:p>
            <a:r>
              <a:rPr lang="it-IT" sz="1800" dirty="0">
                <a:solidFill>
                  <a:srgbClr val="2602BE"/>
                </a:solidFill>
                <a:latin typeface="+mj-lt"/>
              </a:rPr>
              <a:t>Ma quanta parte della varianza è dovuta a fattori ambientali e quanta a fattori genetici?</a:t>
            </a:r>
          </a:p>
          <a:p>
            <a:endParaRPr lang="it-IT" sz="1800" dirty="0">
              <a:solidFill>
                <a:srgbClr val="2602BE"/>
              </a:solidFill>
              <a:latin typeface="+mj-lt"/>
            </a:endParaRPr>
          </a:p>
          <a:p>
            <a:r>
              <a:rPr lang="it-IT" sz="1800" dirty="0">
                <a:solidFill>
                  <a:srgbClr val="2602BE"/>
                </a:solidFill>
                <a:latin typeface="+mj-lt"/>
              </a:rPr>
              <a:t>La varianza fenotipica totale (V</a:t>
            </a:r>
            <a:r>
              <a:rPr lang="it-IT" sz="1800" baseline="-25000" dirty="0">
                <a:solidFill>
                  <a:srgbClr val="2602BE"/>
                </a:solidFill>
              </a:rPr>
              <a:t>P</a:t>
            </a:r>
            <a:r>
              <a:rPr lang="it-IT" sz="1800" dirty="0">
                <a:solidFill>
                  <a:srgbClr val="2602BE"/>
                </a:solidFill>
                <a:latin typeface="+mj-lt"/>
              </a:rPr>
              <a:t>) può essere scomposta in una varianza genetica (V</a:t>
            </a:r>
            <a:r>
              <a:rPr lang="it-IT" sz="1800" baseline="-25000" dirty="0">
                <a:solidFill>
                  <a:srgbClr val="2602BE"/>
                </a:solidFill>
              </a:rPr>
              <a:t>G</a:t>
            </a:r>
            <a:r>
              <a:rPr lang="it-IT" sz="1800" dirty="0">
                <a:solidFill>
                  <a:srgbClr val="2602BE"/>
                </a:solidFill>
              </a:rPr>
              <a:t> </a:t>
            </a:r>
            <a:r>
              <a:rPr lang="it-IT" sz="1800" dirty="0">
                <a:solidFill>
                  <a:srgbClr val="2602BE"/>
                </a:solidFill>
                <a:latin typeface="+mj-lt"/>
              </a:rPr>
              <a:t>) ed una varianza ambientale (V</a:t>
            </a:r>
            <a:r>
              <a:rPr lang="it-IT" sz="1800" baseline="-25000" dirty="0">
                <a:solidFill>
                  <a:srgbClr val="2602BE"/>
                </a:solidFill>
              </a:rPr>
              <a:t>E</a:t>
            </a:r>
            <a:r>
              <a:rPr lang="it-IT" sz="1800" dirty="0">
                <a:solidFill>
                  <a:srgbClr val="2602BE"/>
                </a:solidFill>
                <a:latin typeface="+mj-lt"/>
              </a:rPr>
              <a:t>)</a:t>
            </a:r>
          </a:p>
          <a:p>
            <a:r>
              <a:rPr lang="it-IT" sz="2000" i="1" dirty="0">
                <a:solidFill>
                  <a:srgbClr val="FF0000"/>
                </a:solidFill>
                <a:latin typeface="+mj-lt"/>
              </a:rPr>
              <a:t>V</a:t>
            </a:r>
            <a:r>
              <a:rPr lang="it-IT" sz="2000" i="1" baseline="-25000" dirty="0">
                <a:solidFill>
                  <a:srgbClr val="FF0000"/>
                </a:solidFill>
                <a:latin typeface="+mj-lt"/>
              </a:rPr>
              <a:t>P</a:t>
            </a:r>
            <a:r>
              <a:rPr lang="it-IT" sz="2000" i="1" dirty="0">
                <a:solidFill>
                  <a:srgbClr val="FF0000"/>
                </a:solidFill>
                <a:latin typeface="+mj-lt"/>
              </a:rPr>
              <a:t> = V</a:t>
            </a:r>
            <a:r>
              <a:rPr lang="it-IT" sz="2000" i="1" baseline="-25000" dirty="0">
                <a:solidFill>
                  <a:srgbClr val="FF0000"/>
                </a:solidFill>
                <a:latin typeface="+mj-lt"/>
              </a:rPr>
              <a:t>G</a:t>
            </a:r>
            <a:r>
              <a:rPr lang="it-IT" sz="2000" i="1" dirty="0">
                <a:solidFill>
                  <a:srgbClr val="FF0000"/>
                </a:solidFill>
                <a:latin typeface="+mj-lt"/>
              </a:rPr>
              <a:t> + V</a:t>
            </a:r>
            <a:r>
              <a:rPr lang="it-IT" sz="2000" i="1" baseline="-25000" dirty="0">
                <a:solidFill>
                  <a:srgbClr val="FF0000"/>
                </a:solidFill>
                <a:latin typeface="+mj-lt"/>
              </a:rPr>
              <a:t>E</a:t>
            </a:r>
            <a:r>
              <a:rPr lang="it-IT" sz="2000" i="1" dirty="0">
                <a:solidFill>
                  <a:srgbClr val="FF0000"/>
                </a:solidFill>
                <a:latin typeface="+mj-lt"/>
              </a:rPr>
              <a:t> </a:t>
            </a:r>
          </a:p>
          <a:p>
            <a:endParaRPr lang="it-IT" sz="2000" dirty="0">
              <a:solidFill>
                <a:srgbClr val="FF0000"/>
              </a:solidFill>
              <a:latin typeface="+mj-lt"/>
            </a:endParaRPr>
          </a:p>
          <a:p>
            <a:r>
              <a:rPr lang="it-IT" sz="2000" dirty="0">
                <a:solidFill>
                  <a:srgbClr val="2602BE"/>
                </a:solidFill>
                <a:latin typeface="+mj-lt"/>
              </a:rPr>
              <a:t>La proporzione di varianza fenotipica determinata geneticamente viene detta</a:t>
            </a:r>
          </a:p>
          <a:p>
            <a:r>
              <a:rPr lang="it-IT" sz="2000" dirty="0">
                <a:solidFill>
                  <a:srgbClr val="FF0000"/>
                </a:solidFill>
                <a:latin typeface="+mj-lt"/>
              </a:rPr>
              <a:t>EREDITABILITA</a:t>
            </a:r>
            <a:r>
              <a:rPr lang="it-IT" sz="2000" dirty="0">
                <a:solidFill>
                  <a:srgbClr val="2602BE"/>
                </a:solidFill>
                <a:latin typeface="+mj-lt"/>
              </a:rPr>
              <a:t>’  e viene indicata con</a:t>
            </a:r>
            <a:r>
              <a:rPr lang="it-IT" sz="2000" dirty="0">
                <a:solidFill>
                  <a:srgbClr val="FF0000"/>
                </a:solidFill>
                <a:latin typeface="+mj-lt"/>
              </a:rPr>
              <a:t>  </a:t>
            </a:r>
            <a:r>
              <a:rPr lang="it-IT" sz="2000" i="1" dirty="0">
                <a:solidFill>
                  <a:srgbClr val="FF0000"/>
                </a:solidFill>
                <a:latin typeface="+mj-lt"/>
              </a:rPr>
              <a:t>h</a:t>
            </a:r>
            <a:r>
              <a:rPr lang="it-IT" sz="2000" i="1" baseline="30000" dirty="0">
                <a:solidFill>
                  <a:srgbClr val="FF0000"/>
                </a:solidFill>
                <a:latin typeface="+mj-lt"/>
              </a:rPr>
              <a:t>2</a:t>
            </a:r>
            <a:endParaRPr lang="it-IT" sz="2000" dirty="0">
              <a:solidFill>
                <a:srgbClr val="FF0000"/>
              </a:solidFill>
              <a:latin typeface="+mj-lt"/>
            </a:endParaRPr>
          </a:p>
          <a:p>
            <a:endParaRPr lang="it-IT" sz="2000" dirty="0">
              <a:solidFill>
                <a:srgbClr val="FF0000"/>
              </a:solidFill>
              <a:latin typeface="+mj-lt"/>
            </a:endParaRPr>
          </a:p>
          <a:p>
            <a:r>
              <a:rPr lang="it-IT" sz="2000" i="1" dirty="0">
                <a:solidFill>
                  <a:srgbClr val="FF0000"/>
                </a:solidFill>
              </a:rPr>
              <a:t>h</a:t>
            </a:r>
            <a:r>
              <a:rPr lang="it-IT" sz="2000" i="1" baseline="30000" dirty="0">
                <a:solidFill>
                  <a:srgbClr val="FF0000"/>
                </a:solidFill>
              </a:rPr>
              <a:t>2 </a:t>
            </a:r>
            <a:r>
              <a:rPr lang="it-IT" sz="2000" i="1" dirty="0">
                <a:solidFill>
                  <a:srgbClr val="FF0000"/>
                </a:solidFill>
              </a:rPr>
              <a:t>= V</a:t>
            </a:r>
            <a:r>
              <a:rPr lang="it-IT" sz="2000" i="1" baseline="-25000" dirty="0">
                <a:solidFill>
                  <a:srgbClr val="FF0000"/>
                </a:solidFill>
              </a:rPr>
              <a:t>G</a:t>
            </a:r>
            <a:r>
              <a:rPr lang="it-IT" sz="2000" baseline="-25000" dirty="0">
                <a:solidFill>
                  <a:srgbClr val="FF0000"/>
                </a:solidFill>
              </a:rPr>
              <a:t>  </a:t>
            </a:r>
            <a:r>
              <a:rPr lang="it-IT" sz="2000" dirty="0">
                <a:solidFill>
                  <a:srgbClr val="FF0000"/>
                </a:solidFill>
              </a:rPr>
              <a:t>/ </a:t>
            </a:r>
            <a:r>
              <a:rPr lang="it-IT" sz="2000" i="1" dirty="0">
                <a:solidFill>
                  <a:srgbClr val="FF0000"/>
                </a:solidFill>
              </a:rPr>
              <a:t>V</a:t>
            </a:r>
            <a:r>
              <a:rPr lang="it-IT" sz="2000" i="1" baseline="-25000" dirty="0">
                <a:solidFill>
                  <a:srgbClr val="FF0000"/>
                </a:solidFill>
              </a:rPr>
              <a:t>P</a:t>
            </a:r>
            <a:r>
              <a:rPr lang="it-IT" sz="2000" dirty="0">
                <a:solidFill>
                  <a:srgbClr val="FF0000"/>
                </a:solidFill>
              </a:rPr>
              <a:t> </a:t>
            </a:r>
          </a:p>
          <a:p>
            <a:endParaRPr lang="it-IT" sz="2000" dirty="0">
              <a:solidFill>
                <a:srgbClr val="FF0000"/>
              </a:solidFill>
            </a:endParaRPr>
          </a:p>
          <a:p>
            <a:r>
              <a:rPr lang="it-IT" dirty="0">
                <a:solidFill>
                  <a:srgbClr val="2602BE"/>
                </a:solidFill>
              </a:rPr>
              <a:t>Nota: la varianza genetica può essere ulteriormente scomposta tenendo in considerazione effetti di dominanza ed interazione tra geni, un aspetto che non trattiamo in questo corso</a:t>
            </a:r>
            <a:endParaRPr lang="it-IT" dirty="0">
              <a:solidFill>
                <a:srgbClr val="2602BE"/>
              </a:solidFill>
              <a:latin typeface="+mj-lt"/>
            </a:endParaRP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Caratteri quantitativi: Fattori genetici ed ambientali, ereditabilità</a:t>
            </a:r>
          </a:p>
        </p:txBody>
      </p:sp>
    </p:spTree>
    <p:extLst>
      <p:ext uri="{BB962C8B-B14F-4D97-AF65-F5344CB8AC3E}">
        <p14:creationId xmlns:p14="http://schemas.microsoft.com/office/powerpoint/2010/main" val="252883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692696"/>
            <a:ext cx="4176464" cy="6048672"/>
          </a:xfrm>
        </p:spPr>
        <p:txBody>
          <a:bodyPr>
            <a:normAutofit/>
          </a:bodyPr>
          <a:lstStyle/>
          <a:p>
            <a:r>
              <a:rPr lang="it-IT" sz="2000" dirty="0">
                <a:solidFill>
                  <a:srgbClr val="0000FF"/>
                </a:solidFill>
              </a:rPr>
              <a:t>E’ noto da tempo che il carattere altezza mostra un elevato grado di </a:t>
            </a:r>
            <a:r>
              <a:rPr lang="it-IT" sz="2000" dirty="0">
                <a:solidFill>
                  <a:srgbClr val="FF0000"/>
                </a:solidFill>
              </a:rPr>
              <a:t>ereditabilità</a:t>
            </a:r>
            <a:r>
              <a:rPr lang="it-IT" sz="2000" dirty="0">
                <a:solidFill>
                  <a:srgbClr val="0000FF"/>
                </a:solidFill>
              </a:rPr>
              <a:t> (dal 65% al 90%), ma l’identificazione dell’insieme dei geni che contribuiscono alla sua variabilità è ancora in corso. Fino ad oggi sono state identificate diverse decine di geni i cui alleli  contribuiscono in varia misura al carattere in modo additivo. </a:t>
            </a:r>
          </a:p>
          <a:p>
            <a:r>
              <a:rPr lang="it-IT" sz="2000" dirty="0">
                <a:solidFill>
                  <a:srgbClr val="0000FF"/>
                </a:solidFill>
              </a:rPr>
              <a:t>Studi recenti hanno dimostrato che il numero di geni convolti è elevatissimo ed il contributo di alcuni è troppo piccolo per poter essere identificato mediante studi di associazione.</a:t>
            </a:r>
          </a:p>
        </p:txBody>
      </p:sp>
      <p:sp>
        <p:nvSpPr>
          <p:cNvPr id="6"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Determinazione genetica dei caratteri quantitativi</a:t>
            </a:r>
            <a:br>
              <a:rPr lang="it-IT" dirty="0">
                <a:solidFill>
                  <a:srgbClr val="0000FF"/>
                </a:solidFill>
              </a:rPr>
            </a:br>
            <a:r>
              <a:rPr lang="it-IT" dirty="0">
                <a:solidFill>
                  <a:srgbClr val="FF0000"/>
                </a:solidFill>
              </a:rPr>
              <a:t>La teoria poligenica spiega in modo soddisfacente il carattere altezza</a:t>
            </a:r>
          </a:p>
        </p:txBody>
      </p:sp>
      <p:pic>
        <p:nvPicPr>
          <p:cNvPr id="1026" name="Picture 2" descr="C:\Users\Fulvio\Documents\My Dropbox\Corsi - Genetica umana\PPT lezioni 2013-2014\figure caratteri complessi\Immagine 1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0650" y="620688"/>
            <a:ext cx="4893350" cy="6969013"/>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2267745" y="5445224"/>
            <a:ext cx="2016224" cy="11541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548680"/>
            <a:ext cx="9036496" cy="6309320"/>
          </a:xfrm>
        </p:spPr>
        <p:txBody>
          <a:bodyPr>
            <a:normAutofit fontScale="92500" lnSpcReduction="20000"/>
          </a:bodyPr>
          <a:lstStyle/>
          <a:p>
            <a:r>
              <a:rPr lang="it-IT" sz="1800" dirty="0">
                <a:solidFill>
                  <a:srgbClr val="0000FF"/>
                </a:solidFill>
              </a:rPr>
              <a:t>E’ di fondamentale importanza comprendere quale proporzione della variabilità di un carattere sia dovuta  a fattori genetici e quale a </a:t>
            </a:r>
            <a:r>
              <a:rPr lang="it-IT" sz="1800" dirty="0">
                <a:solidFill>
                  <a:srgbClr val="FF0000"/>
                </a:solidFill>
              </a:rPr>
              <a:t>fattori ambientali</a:t>
            </a:r>
            <a:r>
              <a:rPr lang="it-IT" sz="1800" dirty="0">
                <a:solidFill>
                  <a:srgbClr val="0000FF"/>
                </a:solidFill>
              </a:rPr>
              <a:t>.</a:t>
            </a:r>
          </a:p>
          <a:p>
            <a:r>
              <a:rPr lang="it-IT" sz="1800" dirty="0">
                <a:solidFill>
                  <a:srgbClr val="0000FF"/>
                </a:solidFill>
              </a:rPr>
              <a:t>Per misurare l’ereditabilità (</a:t>
            </a:r>
            <a:r>
              <a:rPr lang="it-IT" sz="1800" i="1" dirty="0">
                <a:solidFill>
                  <a:srgbClr val="FF0000"/>
                </a:solidFill>
              </a:rPr>
              <a:t>h</a:t>
            </a:r>
            <a:r>
              <a:rPr lang="it-IT" sz="1800" i="1" baseline="30000" dirty="0">
                <a:solidFill>
                  <a:srgbClr val="FF0000"/>
                </a:solidFill>
              </a:rPr>
              <a:t>2 </a:t>
            </a:r>
            <a:r>
              <a:rPr lang="it-IT" sz="1800" dirty="0">
                <a:solidFill>
                  <a:srgbClr val="0000FF"/>
                </a:solidFill>
              </a:rPr>
              <a:t>) di caratteri quantitativi nell’uomo è possibile confrontare: </a:t>
            </a:r>
          </a:p>
          <a:p>
            <a:pPr marL="342900" indent="-342900">
              <a:buAutoNum type="alphaUcParenBoth"/>
            </a:pPr>
            <a:r>
              <a:rPr lang="it-IT" sz="1800" dirty="0">
                <a:solidFill>
                  <a:srgbClr val="0000FF"/>
                </a:solidFill>
              </a:rPr>
              <a:t>il </a:t>
            </a:r>
            <a:r>
              <a:rPr lang="it-IT" sz="1800" dirty="0">
                <a:solidFill>
                  <a:srgbClr val="FF0000"/>
                </a:solidFill>
              </a:rPr>
              <a:t>coefficiente di correlazione di </a:t>
            </a:r>
            <a:r>
              <a:rPr lang="it-IT" sz="1800" dirty="0" err="1">
                <a:solidFill>
                  <a:srgbClr val="FF0000"/>
                </a:solidFill>
              </a:rPr>
              <a:t>Pearson</a:t>
            </a:r>
            <a:r>
              <a:rPr lang="it-IT" sz="1800" dirty="0">
                <a:solidFill>
                  <a:srgbClr val="0000FF"/>
                </a:solidFill>
              </a:rPr>
              <a:t> (</a:t>
            </a:r>
            <a:r>
              <a:rPr lang="it-IT" sz="1800" i="1" dirty="0">
                <a:solidFill>
                  <a:srgbClr val="FF0000"/>
                </a:solidFill>
              </a:rPr>
              <a:t>r</a:t>
            </a:r>
            <a:r>
              <a:rPr lang="it-IT" sz="1800" dirty="0">
                <a:solidFill>
                  <a:srgbClr val="0000FF"/>
                </a:solidFill>
              </a:rPr>
              <a:t>) tra due serie di valori (x e y) misurati in coppie di individui strettamente imparentati </a:t>
            </a:r>
          </a:p>
          <a:p>
            <a:pPr marL="342900" indent="-342900">
              <a:buAutoNum type="alphaUcParenBoth"/>
            </a:pPr>
            <a:r>
              <a:rPr lang="it-IT" sz="1800" dirty="0">
                <a:solidFill>
                  <a:srgbClr val="0000FF"/>
                </a:solidFill>
              </a:rPr>
              <a:t>il </a:t>
            </a:r>
            <a:r>
              <a:rPr lang="it-IT" sz="1800" dirty="0">
                <a:solidFill>
                  <a:srgbClr val="FF0000"/>
                </a:solidFill>
              </a:rPr>
              <a:t>coefficiente di correlazione teorico </a:t>
            </a:r>
            <a:r>
              <a:rPr lang="it-IT" sz="1800" dirty="0">
                <a:solidFill>
                  <a:srgbClr val="0000FF"/>
                </a:solidFill>
              </a:rPr>
              <a:t>atteso (tenendo conto del grado di parentela) per un carattere a determinazione esclusivamente genetica. </a:t>
            </a:r>
          </a:p>
          <a:p>
            <a:endParaRPr lang="it-IT" sz="1800" dirty="0">
              <a:solidFill>
                <a:srgbClr val="0000FF"/>
              </a:solidFill>
            </a:endParaRPr>
          </a:p>
          <a:p>
            <a:r>
              <a:rPr lang="it-IT" sz="1800" dirty="0">
                <a:solidFill>
                  <a:srgbClr val="0000FF"/>
                </a:solidFill>
              </a:rPr>
              <a:t>- </a:t>
            </a:r>
            <a:r>
              <a:rPr lang="it-IT" sz="1800" dirty="0" err="1">
                <a:solidFill>
                  <a:srgbClr val="0000FF"/>
                </a:solidFill>
              </a:rPr>
              <a:t>Coef</a:t>
            </a:r>
            <a:r>
              <a:rPr lang="it-IT" sz="1800" dirty="0">
                <a:solidFill>
                  <a:srgbClr val="0000FF"/>
                </a:solidFill>
              </a:rPr>
              <a:t>. di correlazione di </a:t>
            </a:r>
            <a:r>
              <a:rPr lang="it-IT" sz="1800" dirty="0" err="1">
                <a:solidFill>
                  <a:srgbClr val="0000FF"/>
                </a:solidFill>
              </a:rPr>
              <a:t>Pearson</a:t>
            </a:r>
            <a:endParaRPr lang="it-IT" sz="1800" dirty="0">
              <a:solidFill>
                <a:srgbClr val="0000FF"/>
              </a:solidFill>
            </a:endParaRPr>
          </a:p>
          <a:p>
            <a:endParaRPr lang="it-IT" sz="1800" dirty="0">
              <a:solidFill>
                <a:srgbClr val="0000FF"/>
              </a:solidFill>
            </a:endParaRPr>
          </a:p>
          <a:p>
            <a:endParaRPr lang="it-IT" sz="1800" dirty="0">
              <a:solidFill>
                <a:srgbClr val="0000FF"/>
              </a:solidFill>
            </a:endParaRPr>
          </a:p>
          <a:p>
            <a:r>
              <a:rPr lang="it-IT" sz="1800" dirty="0">
                <a:solidFill>
                  <a:srgbClr val="0000FF"/>
                </a:solidFill>
              </a:rPr>
              <a:t>- Correlazione attesa (nell’ipotesi di carattere a determinazione solo genetica) è</a:t>
            </a:r>
          </a:p>
          <a:p>
            <a:r>
              <a:rPr lang="it-IT" sz="1800" dirty="0">
                <a:solidFill>
                  <a:srgbClr val="FF0000"/>
                </a:solidFill>
              </a:rPr>
              <a:t>1</a:t>
            </a:r>
            <a:r>
              <a:rPr lang="it-IT" sz="1800" dirty="0">
                <a:solidFill>
                  <a:srgbClr val="0000FF"/>
                </a:solidFill>
              </a:rPr>
              <a:t> 	  	per coppie di gemelli monozigoti</a:t>
            </a:r>
          </a:p>
          <a:p>
            <a:r>
              <a:rPr lang="it-IT" sz="1800" dirty="0">
                <a:solidFill>
                  <a:srgbClr val="FF0000"/>
                </a:solidFill>
              </a:rPr>
              <a:t>0.5</a:t>
            </a:r>
            <a:r>
              <a:rPr lang="it-IT" sz="1800" dirty="0">
                <a:solidFill>
                  <a:srgbClr val="0000FF"/>
                </a:solidFill>
              </a:rPr>
              <a:t>  		per coppie di gemelli dizigoti, genitore-figlio, fratelli</a:t>
            </a:r>
          </a:p>
          <a:p>
            <a:r>
              <a:rPr lang="it-IT" sz="1800" dirty="0">
                <a:solidFill>
                  <a:srgbClr val="FF0000"/>
                </a:solidFill>
              </a:rPr>
              <a:t>0.125</a:t>
            </a:r>
            <a:r>
              <a:rPr lang="it-IT" sz="1800" dirty="0">
                <a:solidFill>
                  <a:srgbClr val="0000FF"/>
                </a:solidFill>
              </a:rPr>
              <a:t>	per coppie di cugini</a:t>
            </a:r>
          </a:p>
          <a:p>
            <a:endParaRPr lang="it-IT" sz="1800" dirty="0">
              <a:solidFill>
                <a:srgbClr val="2602BE"/>
              </a:solidFill>
            </a:endParaRPr>
          </a:p>
          <a:p>
            <a:r>
              <a:rPr lang="it-IT" sz="1800" dirty="0">
                <a:solidFill>
                  <a:srgbClr val="2602BE"/>
                </a:solidFill>
              </a:rPr>
              <a:t>Questa correlazione attesa corrisponde alla proporzione di genoma «in comune» tra i due soggetti confrontati (detto </a:t>
            </a:r>
            <a:r>
              <a:rPr lang="it-IT" sz="1800" dirty="0">
                <a:solidFill>
                  <a:srgbClr val="FF0000"/>
                </a:solidFill>
              </a:rPr>
              <a:t>coefficiente di parentela</a:t>
            </a:r>
            <a:r>
              <a:rPr lang="it-IT" sz="1800" dirty="0">
                <a:solidFill>
                  <a:srgbClr val="2602BE"/>
                </a:solidFill>
              </a:rPr>
              <a:t>, che a sua volta corrisponde al doppio di F, dove F è il coefficiente di consanguineità).</a:t>
            </a:r>
          </a:p>
          <a:p>
            <a:endParaRPr lang="it-IT" sz="1800" dirty="0">
              <a:solidFill>
                <a:srgbClr val="2602BE"/>
              </a:solidFill>
            </a:endParaRPr>
          </a:p>
          <a:p>
            <a:r>
              <a:rPr lang="it-IT" sz="1800" dirty="0">
                <a:solidFill>
                  <a:srgbClr val="2602BE"/>
                </a:solidFill>
              </a:rPr>
              <a:t>Quindi l’ereditabilità può essere misurata come </a:t>
            </a:r>
          </a:p>
          <a:p>
            <a:r>
              <a:rPr lang="it-IT" sz="2400" i="1" dirty="0">
                <a:solidFill>
                  <a:srgbClr val="FF0000"/>
                </a:solidFill>
              </a:rPr>
              <a:t>h</a:t>
            </a:r>
            <a:r>
              <a:rPr lang="it-IT" sz="2400" i="1" baseline="30000" dirty="0">
                <a:solidFill>
                  <a:srgbClr val="FF0000"/>
                </a:solidFill>
              </a:rPr>
              <a:t>2 </a:t>
            </a:r>
            <a:r>
              <a:rPr lang="it-IT" sz="2400" i="1" dirty="0">
                <a:solidFill>
                  <a:srgbClr val="FF0000"/>
                </a:solidFill>
              </a:rPr>
              <a:t>= r/2F</a:t>
            </a:r>
          </a:p>
          <a:p>
            <a:r>
              <a:rPr lang="it-IT" sz="1800" i="1" dirty="0">
                <a:solidFill>
                  <a:srgbClr val="2602BE"/>
                </a:solidFill>
              </a:rPr>
              <a:t>I valori di h</a:t>
            </a:r>
            <a:r>
              <a:rPr lang="it-IT" sz="1800" i="1" baseline="30000" dirty="0">
                <a:solidFill>
                  <a:srgbClr val="2602BE"/>
                </a:solidFill>
              </a:rPr>
              <a:t>2</a:t>
            </a:r>
            <a:r>
              <a:rPr lang="it-IT" sz="1800" i="1" dirty="0">
                <a:solidFill>
                  <a:srgbClr val="2602BE"/>
                </a:solidFill>
              </a:rPr>
              <a:t> variano tra 0 (determinazione del carattere solo ambientale ) ed 1 (determinazione del carattere solo genetica).</a:t>
            </a:r>
            <a:endParaRPr lang="it-IT" sz="1800" dirty="0">
              <a:solidFill>
                <a:srgbClr val="2602BE"/>
              </a:solidFill>
            </a:endParaRPr>
          </a:p>
        </p:txBody>
      </p:sp>
      <p:sp>
        <p:nvSpPr>
          <p:cNvPr id="6" name="Titolo 1"/>
          <p:cNvSpPr>
            <a:spLocks noGrp="1"/>
          </p:cNvSpPr>
          <p:nvPr>
            <p:ph type="title"/>
          </p:nvPr>
        </p:nvSpPr>
        <p:spPr>
          <a:xfrm>
            <a:off x="179512" y="116632"/>
            <a:ext cx="8839200" cy="412750"/>
          </a:xfrm>
        </p:spPr>
        <p:txBody>
          <a:bodyPr>
            <a:normAutofit/>
          </a:bodyPr>
          <a:lstStyle/>
          <a:p>
            <a:pPr algn="ctr"/>
            <a:r>
              <a:rPr lang="it-IT" dirty="0">
                <a:solidFill>
                  <a:srgbClr val="FF0000"/>
                </a:solidFill>
              </a:rPr>
              <a:t>Misurare l’ereditabilità dei caratteri quantitativi</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276872"/>
            <a:ext cx="4781550" cy="76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3776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0"/>
            <a:ext cx="9036496" cy="6858000"/>
          </a:xfrm>
        </p:spPr>
        <p:txBody>
          <a:bodyPr>
            <a:normAutofit/>
          </a:bodyPr>
          <a:lstStyle/>
          <a:p>
            <a:r>
              <a:rPr lang="it-IT" sz="3200" dirty="0">
                <a:solidFill>
                  <a:srgbClr val="2602BE"/>
                </a:solidFill>
              </a:rPr>
              <a:t>Ereditabilità (caratteri quantitativi): </a:t>
            </a:r>
            <a:r>
              <a:rPr lang="it-IT" sz="3200" i="1" dirty="0">
                <a:solidFill>
                  <a:srgbClr val="FF0000"/>
                </a:solidFill>
              </a:rPr>
              <a:t>h</a:t>
            </a:r>
            <a:r>
              <a:rPr lang="it-IT" sz="3200" i="1" baseline="30000" dirty="0">
                <a:solidFill>
                  <a:srgbClr val="FF0000"/>
                </a:solidFill>
              </a:rPr>
              <a:t>2 </a:t>
            </a:r>
            <a:r>
              <a:rPr lang="it-IT" sz="3200" i="1" dirty="0">
                <a:solidFill>
                  <a:srgbClr val="FF0000"/>
                </a:solidFill>
              </a:rPr>
              <a:t>= r/2F</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55576" y="2606231"/>
            <a:ext cx="7400925" cy="4238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507665"/>
            <a:ext cx="6935118" cy="32543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58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4680520" cy="6093296"/>
          </a:xfrm>
        </p:spPr>
        <p:txBody>
          <a:bodyPr>
            <a:normAutofit lnSpcReduction="10000"/>
          </a:bodyPr>
          <a:lstStyle/>
          <a:p>
            <a:r>
              <a:rPr lang="it-IT" sz="1600" dirty="0">
                <a:solidFill>
                  <a:srgbClr val="0000FF"/>
                </a:solidFill>
              </a:rPr>
              <a:t>Il modello poligenico a soglia estende la teoria poligenica dei caratteri quantitativi continui ai caratteri dicotomici. Secondo questa teoria,  alla base dei caratteri dicotomici poligenici, c’è una variabilità genetica continua, dovuta all’effetto additivo degli alleli di più geni. </a:t>
            </a:r>
          </a:p>
          <a:p>
            <a:endParaRPr lang="it-IT" sz="1600" dirty="0">
              <a:solidFill>
                <a:srgbClr val="0000FF"/>
              </a:solidFill>
            </a:endParaRPr>
          </a:p>
          <a:p>
            <a:r>
              <a:rPr lang="it-IT" sz="1600" dirty="0">
                <a:solidFill>
                  <a:srgbClr val="0000FF"/>
                </a:solidFill>
              </a:rPr>
              <a:t>Il carattere si manifesta solo quando si </a:t>
            </a:r>
            <a:r>
              <a:rPr lang="it-IT" sz="1600" dirty="0">
                <a:solidFill>
                  <a:srgbClr val="FF0000"/>
                </a:solidFill>
              </a:rPr>
              <a:t>supera una certa soglia critica</a:t>
            </a:r>
            <a:r>
              <a:rPr lang="it-IT" sz="1600" dirty="0">
                <a:solidFill>
                  <a:srgbClr val="0000FF"/>
                </a:solidFill>
              </a:rPr>
              <a:t>. </a:t>
            </a:r>
          </a:p>
          <a:p>
            <a:endParaRPr lang="it-IT" sz="1600" dirty="0">
              <a:solidFill>
                <a:srgbClr val="0000FF"/>
              </a:solidFill>
            </a:endParaRPr>
          </a:p>
          <a:p>
            <a:r>
              <a:rPr lang="it-IT" sz="1600" dirty="0">
                <a:solidFill>
                  <a:srgbClr val="0000FF"/>
                </a:solidFill>
              </a:rPr>
              <a:t>I fattori additivi che concorrono nel determinare il superamento della soglia per cui si manifesta il fenotipo si chiamano </a:t>
            </a:r>
            <a:r>
              <a:rPr lang="it-IT" sz="1600" dirty="0">
                <a:solidFill>
                  <a:srgbClr val="FF0000"/>
                </a:solidFill>
              </a:rPr>
              <a:t>fattori di suscettibilità. </a:t>
            </a:r>
            <a:r>
              <a:rPr lang="it-IT" sz="1600" dirty="0">
                <a:solidFill>
                  <a:srgbClr val="2602BE"/>
                </a:solidFill>
              </a:rPr>
              <a:t> L’insieme dei fattori di suscettibilità di un individuo determinano il suo </a:t>
            </a:r>
            <a:r>
              <a:rPr lang="it-IT" sz="1600" dirty="0">
                <a:solidFill>
                  <a:srgbClr val="FF0000"/>
                </a:solidFill>
              </a:rPr>
              <a:t>livello di suscettibilità.</a:t>
            </a:r>
          </a:p>
          <a:p>
            <a:endParaRPr lang="it-IT" sz="1600" dirty="0">
              <a:solidFill>
                <a:srgbClr val="2602BE"/>
              </a:solidFill>
            </a:endParaRPr>
          </a:p>
          <a:p>
            <a:r>
              <a:rPr lang="it-IT" sz="1600" dirty="0">
                <a:solidFill>
                  <a:srgbClr val="2602BE"/>
                </a:solidFill>
              </a:rPr>
              <a:t>I fattori di suscettibilità possono essere oltre che genetici anche ambientali.</a:t>
            </a:r>
          </a:p>
          <a:p>
            <a:endParaRPr lang="it-IT" sz="1600" dirty="0">
              <a:solidFill>
                <a:srgbClr val="2602BE"/>
              </a:solidFill>
            </a:endParaRPr>
          </a:p>
          <a:p>
            <a:r>
              <a:rPr lang="it-IT" sz="1600" dirty="0">
                <a:solidFill>
                  <a:srgbClr val="2602BE"/>
                </a:solidFill>
              </a:rPr>
              <a:t>Quando c’è una componente genetica nel determinare un carattere dicotomico a soglia, allora si presenterà anche il fenomeno della </a:t>
            </a:r>
            <a:r>
              <a:rPr lang="it-IT" sz="1600" dirty="0">
                <a:solidFill>
                  <a:srgbClr val="FF0000"/>
                </a:solidFill>
              </a:rPr>
              <a:t>familiarità. </a:t>
            </a:r>
          </a:p>
          <a:p>
            <a:r>
              <a:rPr lang="it-IT" sz="1600" dirty="0">
                <a:solidFill>
                  <a:srgbClr val="2602BE"/>
                </a:solidFill>
              </a:rPr>
              <a:t>Familiari di individui affetti avranno una maggiore probabilità di sviluppare la malattia rispetto a individui della popolazione generale</a:t>
            </a: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Il modello poligenico a soglia per i caratteri dicotomici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980728"/>
            <a:ext cx="3816424" cy="33186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561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5976664"/>
          </a:xfrm>
        </p:spPr>
        <p:txBody>
          <a:bodyPr>
            <a:normAutofit/>
          </a:bodyPr>
          <a:lstStyle/>
          <a:p>
            <a:r>
              <a:rPr lang="it-IT" sz="2000" dirty="0">
                <a:solidFill>
                  <a:srgbClr val="0000FF"/>
                </a:solidFill>
              </a:rPr>
              <a:t>Per le malattie multifattoriali, così come per i caratteri Mendeliani, la domanda cui spesso si deve rispondere nella consulenza genetica è:</a:t>
            </a:r>
          </a:p>
          <a:p>
            <a:r>
              <a:rPr lang="it-IT" sz="2000" dirty="0">
                <a:solidFill>
                  <a:srgbClr val="0000FF"/>
                </a:solidFill>
              </a:rPr>
              <a:t>Qual è la </a:t>
            </a:r>
            <a:r>
              <a:rPr lang="it-IT" sz="2000" dirty="0">
                <a:solidFill>
                  <a:srgbClr val="FF0000"/>
                </a:solidFill>
              </a:rPr>
              <a:t>probabilità</a:t>
            </a:r>
            <a:r>
              <a:rPr lang="it-IT" sz="2000" dirty="0">
                <a:solidFill>
                  <a:srgbClr val="0000FF"/>
                </a:solidFill>
              </a:rPr>
              <a:t> di avere un figlio affetto, data la storia familiare presentata?</a:t>
            </a:r>
          </a:p>
          <a:p>
            <a:endParaRPr lang="it-IT" sz="2000" dirty="0">
              <a:solidFill>
                <a:srgbClr val="0000FF"/>
              </a:solidFill>
            </a:endParaRPr>
          </a:p>
          <a:p>
            <a:r>
              <a:rPr lang="it-IT" sz="2000" dirty="0">
                <a:solidFill>
                  <a:srgbClr val="0000FF"/>
                </a:solidFill>
              </a:rPr>
              <a:t>Il modello poligenico rappresenta una semplificazione della realtà, e non è quasi mai dato sapere (almeno per il momento) quanti e quali sono i geni coinvolti nel determinare una malattia complessa e qual è il loro contributo relativo al fenotipo. </a:t>
            </a:r>
          </a:p>
          <a:p>
            <a:r>
              <a:rPr lang="it-IT" sz="2000" dirty="0">
                <a:solidFill>
                  <a:srgbClr val="0000FF"/>
                </a:solidFill>
              </a:rPr>
              <a:t>Per questi motivi  la consulenza genetica delle malattie poligeniche/multifattoriali si basa sul </a:t>
            </a:r>
            <a:r>
              <a:rPr lang="it-IT" sz="2000" dirty="0">
                <a:solidFill>
                  <a:srgbClr val="FF0000"/>
                </a:solidFill>
              </a:rPr>
              <a:t>rischio empirico (o rischio di ricorrenza)</a:t>
            </a:r>
            <a:r>
              <a:rPr lang="it-IT" sz="2000" dirty="0">
                <a:solidFill>
                  <a:srgbClr val="0000FF"/>
                </a:solidFill>
              </a:rPr>
              <a:t>, ovvero un dato estrapolato a partire dall’osservazione di numerose famiglie della popolazione, e non su un calcolo teorico come nel caso delle malattie mendeliane.</a:t>
            </a:r>
          </a:p>
          <a:p>
            <a:endParaRPr lang="it-IT" sz="2000" dirty="0">
              <a:solidFill>
                <a:srgbClr val="0000FF"/>
              </a:solidFill>
            </a:endParaRPr>
          </a:p>
          <a:p>
            <a:r>
              <a:rPr lang="it-IT" sz="2000" dirty="0">
                <a:solidFill>
                  <a:srgbClr val="0000FF"/>
                </a:solidFill>
              </a:rPr>
              <a:t>Esempio di calcolo di rischio empirico per fratello di figlio affetto:</a:t>
            </a:r>
          </a:p>
          <a:p>
            <a:r>
              <a:rPr lang="it-IT" sz="2000" dirty="0">
                <a:solidFill>
                  <a:srgbClr val="0000FF"/>
                </a:solidFill>
              </a:rPr>
              <a:t>Rapporto tra </a:t>
            </a:r>
          </a:p>
          <a:p>
            <a:r>
              <a:rPr lang="it-IT" sz="2000" dirty="0">
                <a:solidFill>
                  <a:srgbClr val="0000FF"/>
                </a:solidFill>
              </a:rPr>
              <a:t>Numeratore: 	famiglie (padre-madre-2 figli) con due figli affetti</a:t>
            </a:r>
          </a:p>
          <a:p>
            <a:r>
              <a:rPr lang="it-IT" sz="2000" dirty="0">
                <a:solidFill>
                  <a:srgbClr val="0000FF"/>
                </a:solidFill>
              </a:rPr>
              <a:t>Denominatore : 	famiglie (padre-madre-2 figli) con almeno un figlio affetto</a:t>
            </a: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La consulenza genetica nelle malattie complesse dicotomiche: il rischio empirico</a:t>
            </a:r>
          </a:p>
        </p:txBody>
      </p:sp>
    </p:spTree>
    <p:extLst>
      <p:ext uri="{BB962C8B-B14F-4D97-AF65-F5344CB8AC3E}">
        <p14:creationId xmlns:p14="http://schemas.microsoft.com/office/powerpoint/2010/main" val="32076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5976664"/>
          </a:xfrm>
        </p:spPr>
        <p:txBody>
          <a:bodyPr>
            <a:normAutofit/>
          </a:bodyPr>
          <a:lstStyle/>
          <a:p>
            <a:endParaRPr lang="it-IT" sz="2000" dirty="0">
              <a:solidFill>
                <a:srgbClr val="0000FF"/>
              </a:solidFill>
            </a:endParaRPr>
          </a:p>
          <a:p>
            <a:r>
              <a:rPr lang="it-IT" sz="2000" dirty="0">
                <a:solidFill>
                  <a:srgbClr val="0000FF"/>
                </a:solidFill>
              </a:rPr>
              <a:t>Un’importante </a:t>
            </a:r>
            <a:r>
              <a:rPr lang="it-IT" sz="2000" dirty="0">
                <a:solidFill>
                  <a:srgbClr val="FF0000"/>
                </a:solidFill>
              </a:rPr>
              <a:t>differenza</a:t>
            </a:r>
            <a:r>
              <a:rPr lang="it-IT" sz="2000" dirty="0">
                <a:solidFill>
                  <a:srgbClr val="0000FF"/>
                </a:solidFill>
              </a:rPr>
              <a:t> per i caratteri complessi rispetto alla consulenza genetica delle malattie Mendeliane riguarda il fatto che la probabilità di avere un figlio affetto per una coppia </a:t>
            </a:r>
            <a:r>
              <a:rPr lang="it-IT" sz="2000" dirty="0">
                <a:solidFill>
                  <a:srgbClr val="FF0000"/>
                </a:solidFill>
              </a:rPr>
              <a:t>dipende fortemente dalla storia familiare</a:t>
            </a:r>
            <a:r>
              <a:rPr lang="it-IT" sz="2000" dirty="0">
                <a:solidFill>
                  <a:srgbClr val="0000FF"/>
                </a:solidFill>
              </a:rPr>
              <a:t>.  Ad esempio Il fatto di avere avuto già 1, 2, 3, n figli affetti cambia notevolmente il rischio di avere altri figli affetti (confronta con malattia mendeliana).</a:t>
            </a:r>
          </a:p>
          <a:p>
            <a:endParaRPr lang="it-IT" sz="2000" dirty="0">
              <a:solidFill>
                <a:srgbClr val="0000FF"/>
              </a:solidFill>
            </a:endParaRPr>
          </a:p>
          <a:p>
            <a:endParaRPr lang="it-IT" sz="2000" dirty="0">
              <a:solidFill>
                <a:srgbClr val="0000FF"/>
              </a:solidFill>
            </a:endParaRPr>
          </a:p>
          <a:p>
            <a:endParaRPr lang="it-IT" sz="2000" dirty="0">
              <a:solidFill>
                <a:srgbClr val="0000FF"/>
              </a:solidFill>
            </a:endParaRPr>
          </a:p>
        </p:txBody>
      </p:sp>
      <p:sp>
        <p:nvSpPr>
          <p:cNvPr id="6" name="Titolo 1"/>
          <p:cNvSpPr>
            <a:spLocks noGrp="1"/>
          </p:cNvSpPr>
          <p:nvPr>
            <p:ph type="title"/>
          </p:nvPr>
        </p:nvSpPr>
        <p:spPr>
          <a:xfrm>
            <a:off x="179512" y="476672"/>
            <a:ext cx="8839200" cy="412750"/>
          </a:xfrm>
        </p:spPr>
        <p:txBody>
          <a:bodyPr>
            <a:normAutofit fontScale="90000"/>
          </a:bodyPr>
          <a:lstStyle/>
          <a:p>
            <a:pPr algn="ctr"/>
            <a:r>
              <a:rPr lang="it-IT" dirty="0">
                <a:solidFill>
                  <a:srgbClr val="FF0000"/>
                </a:solidFill>
              </a:rPr>
              <a:t>La consulenza genetica nelle malattie complesse dicotomiche: il rischio empirico</a:t>
            </a:r>
            <a:br>
              <a:rPr lang="it-IT" dirty="0">
                <a:solidFill>
                  <a:srgbClr val="FF0000"/>
                </a:solidFill>
              </a:rPr>
            </a:br>
            <a:r>
              <a:rPr lang="it-IT" dirty="0">
                <a:solidFill>
                  <a:srgbClr val="FF0000"/>
                </a:solidFill>
              </a:rPr>
              <a:t>e l’importanza della storia familiare</a:t>
            </a:r>
          </a:p>
        </p:txBody>
      </p:sp>
      <p:pic>
        <p:nvPicPr>
          <p:cNvPr id="5" name="Immagine 1" descr="3_27.BMP"/>
          <p:cNvPicPr>
            <a:picLocks noChangeAspect="1"/>
          </p:cNvPicPr>
          <p:nvPr/>
        </p:nvPicPr>
        <p:blipFill>
          <a:blip r:embed="rId2"/>
          <a:srcRect/>
          <a:stretch>
            <a:fillRect/>
          </a:stretch>
        </p:blipFill>
        <p:spPr bwMode="auto">
          <a:xfrm>
            <a:off x="1907704" y="2708920"/>
            <a:ext cx="4926402" cy="3960440"/>
          </a:xfrm>
          <a:prstGeom prst="rect">
            <a:avLst/>
          </a:prstGeom>
          <a:noFill/>
          <a:ln w="9525">
            <a:noFill/>
            <a:miter lim="800000"/>
            <a:headEnd/>
            <a:tailEnd/>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733256"/>
            <a:ext cx="613406" cy="3154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5733256"/>
            <a:ext cx="520058" cy="3600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552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2736304"/>
          </a:xfrm>
        </p:spPr>
        <p:txBody>
          <a:bodyPr>
            <a:normAutofit lnSpcReduction="10000"/>
          </a:bodyPr>
          <a:lstStyle/>
          <a:p>
            <a:r>
              <a:rPr lang="it-IT" sz="2000" dirty="0">
                <a:solidFill>
                  <a:srgbClr val="0000FF"/>
                </a:solidFill>
              </a:rPr>
              <a:t>Nella consulenza genetica delle malattie complesse è inoltre importante ricordare che esistono in alcuni casi delle </a:t>
            </a:r>
            <a:r>
              <a:rPr lang="it-IT" sz="2000" dirty="0">
                <a:solidFill>
                  <a:srgbClr val="FF0000"/>
                </a:solidFill>
              </a:rPr>
              <a:t>soglie sesso specifiche:</a:t>
            </a:r>
          </a:p>
          <a:p>
            <a:r>
              <a:rPr lang="it-IT" sz="1600" dirty="0"/>
              <a:t>Esempio: 	(1) Stenosi pilorica: più maschi affetti (4:1) </a:t>
            </a:r>
          </a:p>
          <a:p>
            <a:r>
              <a:rPr lang="it-IT" sz="1600" dirty="0"/>
              <a:t>		(2) Difetti del tubo neurale: più femmine affette</a:t>
            </a:r>
            <a:endParaRPr lang="it-IT" sz="2000" dirty="0"/>
          </a:p>
          <a:p>
            <a:r>
              <a:rPr lang="it-IT" sz="2000" dirty="0"/>
              <a:t>Di queste differenze bisogna tenere conto nella valutazione del rischio empirico: </a:t>
            </a:r>
          </a:p>
          <a:p>
            <a:r>
              <a:rPr lang="it-IT" sz="2000" dirty="0"/>
              <a:t>Per esempio, per una malattia che presenta una soglia sesso specifica maschile più bassa, coppie che abbiano avuto un figlio maschio malato sono meno a rischio di avere altri figli malati rispetto a  coppie che abbiano avuto una figlia (femmina) malata.</a:t>
            </a:r>
          </a:p>
          <a:p>
            <a:endParaRPr lang="it-IT" sz="2000" dirty="0"/>
          </a:p>
        </p:txBody>
      </p:sp>
      <p:sp>
        <p:nvSpPr>
          <p:cNvPr id="6" name="Titolo 1"/>
          <p:cNvSpPr>
            <a:spLocks noGrp="1"/>
          </p:cNvSpPr>
          <p:nvPr>
            <p:ph type="title"/>
          </p:nvPr>
        </p:nvSpPr>
        <p:spPr>
          <a:xfrm>
            <a:off x="152400" y="273050"/>
            <a:ext cx="8839200" cy="412750"/>
          </a:xfrm>
        </p:spPr>
        <p:txBody>
          <a:bodyPr>
            <a:normAutofit fontScale="90000"/>
          </a:bodyPr>
          <a:lstStyle/>
          <a:p>
            <a:pPr algn="ctr"/>
            <a:r>
              <a:rPr lang="it-IT" dirty="0">
                <a:solidFill>
                  <a:srgbClr val="FF0000"/>
                </a:solidFill>
              </a:rPr>
              <a:t>La consulenza genetica nelle malattie complesse dicotomiche: soglie sesso-specifiche</a:t>
            </a:r>
          </a:p>
        </p:txBody>
      </p:sp>
      <p:pic>
        <p:nvPicPr>
          <p:cNvPr id="5" name="Immagine 1" descr="3_28.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458417"/>
            <a:ext cx="6444208" cy="3399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egnaposto testo 3"/>
          <p:cNvSpPr txBox="1">
            <a:spLocks/>
          </p:cNvSpPr>
          <p:nvPr/>
        </p:nvSpPr>
        <p:spPr>
          <a:xfrm>
            <a:off x="179512" y="3861048"/>
            <a:ext cx="8856984" cy="27363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1600" dirty="0"/>
              <a:t>Esempio: </a:t>
            </a:r>
          </a:p>
          <a:p>
            <a:r>
              <a:rPr lang="it-IT" sz="1600" dirty="0"/>
              <a:t>Verde: popolazione generale</a:t>
            </a:r>
          </a:p>
          <a:p>
            <a:r>
              <a:rPr lang="it-IT" sz="1600" dirty="0"/>
              <a:t>Blu: fratelli di malato maschio</a:t>
            </a:r>
          </a:p>
          <a:p>
            <a:r>
              <a:rPr lang="it-IT" sz="1600" dirty="0"/>
              <a:t>Rosso: fratelli di malato fem. </a:t>
            </a:r>
          </a:p>
        </p:txBody>
      </p:sp>
    </p:spTree>
    <p:extLst>
      <p:ext uri="{BB962C8B-B14F-4D97-AF65-F5344CB8AC3E}">
        <p14:creationId xmlns:p14="http://schemas.microsoft.com/office/powerpoint/2010/main" val="214401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2736304"/>
          </a:xfrm>
        </p:spPr>
        <p:txBody>
          <a:bodyPr>
            <a:normAutofit fontScale="92500" lnSpcReduction="10000"/>
          </a:bodyPr>
          <a:lstStyle/>
          <a:p>
            <a:r>
              <a:rPr lang="it-IT" sz="2000" dirty="0">
                <a:solidFill>
                  <a:srgbClr val="0000FF"/>
                </a:solidFill>
              </a:rPr>
              <a:t>Nella consulenza genetica delle malattie complesse è importante utilizzare dati che siano riferiti alla </a:t>
            </a:r>
            <a:r>
              <a:rPr lang="it-IT" sz="2000" dirty="0">
                <a:solidFill>
                  <a:srgbClr val="FF0000"/>
                </a:solidFill>
              </a:rPr>
              <a:t>popolazione</a:t>
            </a:r>
            <a:r>
              <a:rPr lang="it-IT" sz="2000" dirty="0">
                <a:solidFill>
                  <a:srgbClr val="0000FF"/>
                </a:solidFill>
              </a:rPr>
              <a:t> da cui proviene il consultando. Questo perché la distribuzione della suscettibilità (e quindi l’incidenza della malattia) può variare da popolazione a popolazione, in ragione di differenze sia genetiche che ambientali</a:t>
            </a:r>
          </a:p>
          <a:p>
            <a:endParaRPr lang="it-IT" sz="2000" dirty="0">
              <a:solidFill>
                <a:srgbClr val="0000FF"/>
              </a:solidFill>
            </a:endParaRPr>
          </a:p>
          <a:p>
            <a:r>
              <a:rPr lang="it-IT" sz="2000" dirty="0">
                <a:solidFill>
                  <a:srgbClr val="0000FF"/>
                </a:solidFill>
              </a:rPr>
              <a:t>Un altro aspetto di cui bisogna tenere conto è la </a:t>
            </a:r>
            <a:r>
              <a:rPr lang="it-IT" sz="2000" dirty="0">
                <a:solidFill>
                  <a:srgbClr val="FF0000"/>
                </a:solidFill>
              </a:rPr>
              <a:t>variazione temporale </a:t>
            </a:r>
            <a:r>
              <a:rPr lang="it-IT" sz="2000" dirty="0">
                <a:solidFill>
                  <a:srgbClr val="0000FF"/>
                </a:solidFill>
              </a:rPr>
              <a:t>delle distribuzioni della suscettibilità dovute al cambiamento di fattori ambientali (ad esempio variazione della dieta legata ad un miglioramento delle condizioni economiche della popolazione), motivo per il quale le tabelle del rischio empirico vengono frequentemente aggiornate.</a:t>
            </a:r>
          </a:p>
          <a:p>
            <a:endParaRPr lang="it-IT" sz="2000" dirty="0">
              <a:solidFill>
                <a:srgbClr val="0000FF"/>
              </a:solidFill>
            </a:endParaRPr>
          </a:p>
          <a:p>
            <a:endParaRPr lang="it-IT" sz="2000" dirty="0"/>
          </a:p>
        </p:txBody>
      </p:sp>
      <p:sp>
        <p:nvSpPr>
          <p:cNvPr id="6" name="Titolo 1"/>
          <p:cNvSpPr>
            <a:spLocks noGrp="1"/>
          </p:cNvSpPr>
          <p:nvPr>
            <p:ph type="title"/>
          </p:nvPr>
        </p:nvSpPr>
        <p:spPr>
          <a:xfrm>
            <a:off x="152400" y="273050"/>
            <a:ext cx="8839200" cy="412750"/>
          </a:xfrm>
        </p:spPr>
        <p:txBody>
          <a:bodyPr>
            <a:normAutofit fontScale="90000"/>
          </a:bodyPr>
          <a:lstStyle/>
          <a:p>
            <a:pPr algn="ctr"/>
            <a:r>
              <a:rPr lang="it-IT" dirty="0">
                <a:solidFill>
                  <a:srgbClr val="FF0000"/>
                </a:solidFill>
              </a:rPr>
              <a:t>La consulenza genetica nelle malattie complesse dicotomiche: differenze spazio/tempo</a:t>
            </a:r>
          </a:p>
        </p:txBody>
      </p:sp>
      <p:sp>
        <p:nvSpPr>
          <p:cNvPr id="5" name="Titolo 1"/>
          <p:cNvSpPr txBox="1">
            <a:spLocks/>
          </p:cNvSpPr>
          <p:nvPr/>
        </p:nvSpPr>
        <p:spPr>
          <a:xfrm>
            <a:off x="179512" y="4149080"/>
            <a:ext cx="8839200" cy="412750"/>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r>
              <a:rPr lang="it-IT" dirty="0">
                <a:solidFill>
                  <a:srgbClr val="FF0000"/>
                </a:solidFill>
              </a:rPr>
              <a:t>La consulenza genetica nelle malattie complesse dicotomiche: gravità della malattia</a:t>
            </a:r>
          </a:p>
        </p:txBody>
      </p:sp>
      <p:sp>
        <p:nvSpPr>
          <p:cNvPr id="7" name="Segnaposto testo 3"/>
          <p:cNvSpPr txBox="1">
            <a:spLocks/>
          </p:cNvSpPr>
          <p:nvPr/>
        </p:nvSpPr>
        <p:spPr>
          <a:xfrm>
            <a:off x="107504" y="4653135"/>
            <a:ext cx="8856984" cy="220516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2000" dirty="0">
                <a:solidFill>
                  <a:srgbClr val="0000FF"/>
                </a:solidFill>
              </a:rPr>
              <a:t>Nel caso di malattie complesse che si presentino con diverse età di insorgenza o diversi gradi di gravità, possiamo immaginare che ci sia un diverso contributo di fattori di suscettibilità. Quindi di queste differenze va tenuto conto nella consulenza genetica. Ad esempio fratelli di affetti in modo grave avranno una maggiore probabilità di sviluppare la malattia rispetto a fratelli di malati lievi.</a:t>
            </a:r>
          </a:p>
          <a:p>
            <a:endParaRPr lang="it-IT" sz="2000" dirty="0">
              <a:solidFill>
                <a:srgbClr val="0000FF"/>
              </a:solidFill>
            </a:endParaRPr>
          </a:p>
          <a:p>
            <a:endParaRPr lang="it-IT" sz="2000" dirty="0"/>
          </a:p>
        </p:txBody>
      </p:sp>
    </p:spTree>
    <p:extLst>
      <p:ext uri="{BB962C8B-B14F-4D97-AF65-F5344CB8AC3E}">
        <p14:creationId xmlns:p14="http://schemas.microsoft.com/office/powerpoint/2010/main" val="385997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5976664"/>
          </a:xfrm>
        </p:spPr>
        <p:txBody>
          <a:bodyPr>
            <a:normAutofit fontScale="92500" lnSpcReduction="10000"/>
          </a:bodyPr>
          <a:lstStyle/>
          <a:p>
            <a:r>
              <a:rPr lang="it-IT" sz="2000" dirty="0">
                <a:solidFill>
                  <a:srgbClr val="0000FF"/>
                </a:solidFill>
              </a:rPr>
              <a:t>Il </a:t>
            </a:r>
            <a:r>
              <a:rPr lang="it-IT" sz="2000" dirty="0">
                <a:solidFill>
                  <a:srgbClr val="FF0000"/>
                </a:solidFill>
              </a:rPr>
              <a:t>rapporto di rischio </a:t>
            </a:r>
            <a:r>
              <a:rPr lang="it-IT" sz="2000" dirty="0">
                <a:solidFill>
                  <a:srgbClr val="0000FF"/>
                </a:solidFill>
              </a:rPr>
              <a:t>(anche detto </a:t>
            </a:r>
            <a:r>
              <a:rPr lang="it-IT" sz="2000" dirty="0">
                <a:solidFill>
                  <a:srgbClr val="FF0000"/>
                </a:solidFill>
              </a:rPr>
              <a:t>rischio relativo</a:t>
            </a:r>
            <a:r>
              <a:rPr lang="it-IT" sz="2000" dirty="0">
                <a:solidFill>
                  <a:srgbClr val="0000FF"/>
                </a:solidFill>
              </a:rPr>
              <a:t>) è un rapporto tra due probabilità:</a:t>
            </a:r>
          </a:p>
          <a:p>
            <a:r>
              <a:rPr lang="it-IT" sz="2000" dirty="0">
                <a:solidFill>
                  <a:srgbClr val="0000FF"/>
                </a:solidFill>
              </a:rPr>
              <a:t>Al </a:t>
            </a:r>
            <a:r>
              <a:rPr lang="it-IT" sz="2000" dirty="0">
                <a:solidFill>
                  <a:srgbClr val="FF0000"/>
                </a:solidFill>
              </a:rPr>
              <a:t>numeratore</a:t>
            </a:r>
            <a:r>
              <a:rPr lang="it-IT" sz="2000" dirty="0">
                <a:solidFill>
                  <a:srgbClr val="0000FF"/>
                </a:solidFill>
              </a:rPr>
              <a:t>:  la probabilità che un familiare di un individuo malato presenti la stessa malattia (rischio empirico, visto in precedenza),</a:t>
            </a:r>
          </a:p>
          <a:p>
            <a:r>
              <a:rPr lang="it-IT" sz="2000" dirty="0">
                <a:solidFill>
                  <a:srgbClr val="0000FF"/>
                </a:solidFill>
              </a:rPr>
              <a:t>Al </a:t>
            </a:r>
            <a:r>
              <a:rPr lang="it-IT" sz="2000" dirty="0">
                <a:solidFill>
                  <a:srgbClr val="FF0000"/>
                </a:solidFill>
              </a:rPr>
              <a:t>denominatore</a:t>
            </a:r>
            <a:r>
              <a:rPr lang="it-IT" sz="2000" dirty="0">
                <a:solidFill>
                  <a:srgbClr val="0000FF"/>
                </a:solidFill>
              </a:rPr>
              <a:t>: la probabilità che un individuo a caso della popolazione presenti quella malattia (basato su dati epidemiologici).</a:t>
            </a:r>
          </a:p>
          <a:p>
            <a:r>
              <a:rPr lang="it-IT" sz="2000" dirty="0">
                <a:solidFill>
                  <a:srgbClr val="0000FF"/>
                </a:solidFill>
              </a:rPr>
              <a:t>Un valore pari a 1 indica che la malattia non presenta familiarità, mentre un </a:t>
            </a:r>
            <a:r>
              <a:rPr lang="it-IT" sz="2000" dirty="0">
                <a:solidFill>
                  <a:srgbClr val="FF0000"/>
                </a:solidFill>
              </a:rPr>
              <a:t>rapporto &gt; 1 implica familiarità </a:t>
            </a:r>
            <a:r>
              <a:rPr lang="it-IT" sz="2000" dirty="0">
                <a:solidFill>
                  <a:srgbClr val="0000FF"/>
                </a:solidFill>
              </a:rPr>
              <a:t>e precisamente di quanto aumenta la probabilità di avere  una determinata malattia se si ha un parente malato.</a:t>
            </a:r>
          </a:p>
          <a:p>
            <a:endParaRPr lang="it-IT" sz="2000" dirty="0">
              <a:solidFill>
                <a:srgbClr val="0000FF"/>
              </a:solidFill>
            </a:endParaRPr>
          </a:p>
          <a:p>
            <a:r>
              <a:rPr lang="it-IT" sz="2000" dirty="0">
                <a:solidFill>
                  <a:srgbClr val="0000FF"/>
                </a:solidFill>
              </a:rPr>
              <a:t>Il rischio relativo è, al pari del «rischio empirico», un dato empirico, ottenuto a partire da dati familiari e popolazionistici. Esso deve fare sempre riferimento ad uno specifico tipo di parentela. Ad esempio rischio relativo per </a:t>
            </a:r>
            <a:r>
              <a:rPr lang="it-IT" sz="2000" dirty="0">
                <a:solidFill>
                  <a:srgbClr val="FF0000"/>
                </a:solidFill>
              </a:rPr>
              <a:t>fratello</a:t>
            </a:r>
            <a:r>
              <a:rPr lang="it-IT" sz="2000" dirty="0">
                <a:solidFill>
                  <a:srgbClr val="0000FF"/>
                </a:solidFill>
              </a:rPr>
              <a:t> di malato.</a:t>
            </a:r>
          </a:p>
          <a:p>
            <a:r>
              <a:rPr lang="it-IT" sz="2000" dirty="0">
                <a:solidFill>
                  <a:srgbClr val="0000FF"/>
                </a:solidFill>
              </a:rPr>
              <a:t>Es. 	Probabilità di essere affetti da schizofrenia avendo un fratello malato 	= 0,10</a:t>
            </a:r>
          </a:p>
          <a:p>
            <a:r>
              <a:rPr lang="it-IT" sz="2000" dirty="0">
                <a:solidFill>
                  <a:srgbClr val="0000FF"/>
                </a:solidFill>
              </a:rPr>
              <a:t>	Probabilità di essere affetti da schizofrenia, popolazione generale		= 0,008</a:t>
            </a:r>
          </a:p>
          <a:p>
            <a:r>
              <a:rPr lang="it-IT" sz="2000" dirty="0">
                <a:solidFill>
                  <a:srgbClr val="0000FF"/>
                </a:solidFill>
              </a:rPr>
              <a:t>	</a:t>
            </a:r>
            <a:r>
              <a:rPr lang="it-IT" sz="2000" dirty="0">
                <a:solidFill>
                  <a:srgbClr val="FF0000"/>
                </a:solidFill>
              </a:rPr>
              <a:t>Rischio relativo = </a:t>
            </a:r>
            <a:r>
              <a:rPr lang="it-IT" sz="2000" dirty="0" err="1">
                <a:solidFill>
                  <a:srgbClr val="FF0000"/>
                </a:solidFill>
                <a:latin typeface="Symbol" panose="05050102010706020507" pitchFamily="18" charset="2"/>
              </a:rPr>
              <a:t>l</a:t>
            </a:r>
            <a:r>
              <a:rPr lang="it-IT" sz="2000" baseline="-25000" dirty="0" err="1">
                <a:solidFill>
                  <a:srgbClr val="FF0000"/>
                </a:solidFill>
                <a:latin typeface="+mj-lt"/>
              </a:rPr>
              <a:t>S</a:t>
            </a:r>
            <a:r>
              <a:rPr lang="it-IT" sz="2000" dirty="0">
                <a:solidFill>
                  <a:srgbClr val="FF0000"/>
                </a:solidFill>
                <a:latin typeface="Symbol" panose="05050102010706020507" pitchFamily="18" charset="2"/>
              </a:rPr>
              <a:t> =</a:t>
            </a:r>
            <a:r>
              <a:rPr lang="it-IT" sz="2000" dirty="0">
                <a:solidFill>
                  <a:srgbClr val="FF0000"/>
                </a:solidFill>
              </a:rPr>
              <a:t> 0,10/0,008 = 12,5 </a:t>
            </a:r>
          </a:p>
          <a:p>
            <a:r>
              <a:rPr lang="it-IT" sz="1500" dirty="0"/>
              <a:t>	(nota: il pedice «</a:t>
            </a:r>
            <a:r>
              <a:rPr lang="it-IT" sz="1500" b="1" dirty="0"/>
              <a:t>s</a:t>
            </a:r>
            <a:r>
              <a:rPr lang="it-IT" sz="1500" dirty="0"/>
              <a:t>» di </a:t>
            </a:r>
            <a:r>
              <a:rPr lang="it-IT" sz="1500" dirty="0">
                <a:latin typeface="Symbol" panose="05050102010706020507" pitchFamily="18" charset="2"/>
              </a:rPr>
              <a:t>l </a:t>
            </a:r>
            <a:r>
              <a:rPr lang="it-IT" sz="1500" dirty="0">
                <a:latin typeface="+mj-lt"/>
              </a:rPr>
              <a:t>nell’esempio sta per «</a:t>
            </a:r>
            <a:r>
              <a:rPr lang="it-IT" sz="1500" dirty="0" err="1">
                <a:latin typeface="+mj-lt"/>
              </a:rPr>
              <a:t>sibling</a:t>
            </a:r>
            <a:r>
              <a:rPr lang="it-IT" sz="1500" dirty="0">
                <a:latin typeface="+mj-lt"/>
              </a:rPr>
              <a:t>»)</a:t>
            </a:r>
          </a:p>
          <a:p>
            <a:r>
              <a:rPr lang="it-IT" sz="2000" dirty="0">
                <a:solidFill>
                  <a:srgbClr val="FF0000"/>
                </a:solidFill>
              </a:rPr>
              <a:t>	</a:t>
            </a:r>
            <a:r>
              <a:rPr lang="it-IT" sz="2000" dirty="0">
                <a:solidFill>
                  <a:srgbClr val="2602BE"/>
                </a:solidFill>
              </a:rPr>
              <a:t>Lo stesso rapporto per figlio di  genitori entrambi affetti da schizofrenia è pari a 58</a:t>
            </a:r>
          </a:p>
          <a:p>
            <a:endParaRPr lang="it-IT" sz="2000" dirty="0">
              <a:solidFill>
                <a:srgbClr val="2602BE"/>
              </a:solidFill>
            </a:endParaRPr>
          </a:p>
          <a:p>
            <a:r>
              <a:rPr lang="it-IT" sz="2000" dirty="0">
                <a:solidFill>
                  <a:srgbClr val="0000FF"/>
                </a:solidFill>
              </a:rPr>
              <a:t>E’ importante sottolineare che la familiarità non implica necessariamente coinvolgimento di fattori ereditari…. (condivisione ambiente familiare…..) </a:t>
            </a:r>
          </a:p>
          <a:p>
            <a:endParaRPr lang="it-IT" sz="2000" dirty="0">
              <a:solidFill>
                <a:srgbClr val="0000FF"/>
              </a:solidFill>
            </a:endParaRPr>
          </a:p>
          <a:p>
            <a:endParaRPr lang="it-IT" sz="2000" dirty="0">
              <a:solidFill>
                <a:srgbClr val="0000FF"/>
              </a:solidFill>
            </a:endParaRP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Il rischio relativo </a:t>
            </a:r>
            <a:r>
              <a:rPr lang="it-IT" dirty="0">
                <a:solidFill>
                  <a:srgbClr val="FF0000"/>
                </a:solidFill>
                <a:latin typeface="Symbol" panose="05050102010706020507" pitchFamily="18" charset="2"/>
              </a:rPr>
              <a:t>(l) </a:t>
            </a:r>
            <a:r>
              <a:rPr lang="it-IT" dirty="0">
                <a:solidFill>
                  <a:srgbClr val="FF0000"/>
                </a:solidFill>
              </a:rPr>
              <a:t> misura la familiarità di una malattia complessa </a:t>
            </a:r>
          </a:p>
        </p:txBody>
      </p:sp>
    </p:spTree>
    <p:extLst>
      <p:ext uri="{BB962C8B-B14F-4D97-AF65-F5344CB8AC3E}">
        <p14:creationId xmlns:p14="http://schemas.microsoft.com/office/powerpoint/2010/main" val="317023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Attenzione alla nomenclatura</a:t>
            </a:r>
            <a:br>
              <a:rPr lang="it-IT" dirty="0">
                <a:solidFill>
                  <a:srgbClr val="0000FF"/>
                </a:solidFill>
              </a:rPr>
            </a:br>
            <a:r>
              <a:rPr lang="it-IT" dirty="0">
                <a:solidFill>
                  <a:srgbClr val="0000FF"/>
                </a:solidFill>
              </a:rPr>
              <a:t>(Sinonimi, non sinonimi e quasi sinonimi)</a:t>
            </a:r>
          </a:p>
        </p:txBody>
      </p:sp>
      <p:sp>
        <p:nvSpPr>
          <p:cNvPr id="4" name="Segnaposto testo 3"/>
          <p:cNvSpPr>
            <a:spLocks noGrp="1"/>
          </p:cNvSpPr>
          <p:nvPr>
            <p:ph type="body" sz="half" idx="2"/>
          </p:nvPr>
        </p:nvSpPr>
        <p:spPr>
          <a:xfrm>
            <a:off x="0" y="762000"/>
            <a:ext cx="9144000" cy="5791200"/>
          </a:xfrm>
        </p:spPr>
        <p:txBody>
          <a:bodyPr>
            <a:normAutofit/>
          </a:bodyPr>
          <a:lstStyle/>
          <a:p>
            <a:endParaRPr lang="it-IT" sz="1600" dirty="0">
              <a:solidFill>
                <a:srgbClr val="0000FF"/>
              </a:solidFill>
            </a:endParaRPr>
          </a:p>
          <a:p>
            <a:pPr algn="ctr"/>
            <a:r>
              <a:rPr lang="it-IT" sz="2000" dirty="0">
                <a:solidFill>
                  <a:srgbClr val="0000FF"/>
                </a:solidFill>
              </a:rPr>
              <a:t>Oltre i caratteri Mendeliani </a:t>
            </a:r>
          </a:p>
          <a:p>
            <a:pPr algn="ctr"/>
            <a:r>
              <a:rPr lang="it-IT" sz="2000" dirty="0">
                <a:solidFill>
                  <a:srgbClr val="0000FF"/>
                </a:solidFill>
              </a:rPr>
              <a:t>(determinati geneticamente da un unico gene): </a:t>
            </a:r>
          </a:p>
          <a:p>
            <a:endParaRPr lang="it-IT" sz="2000" dirty="0">
              <a:solidFill>
                <a:srgbClr val="0000FF"/>
              </a:solidFill>
            </a:endParaRPr>
          </a:p>
          <a:p>
            <a:r>
              <a:rPr lang="it-IT" sz="2000" dirty="0">
                <a:solidFill>
                  <a:srgbClr val="FF0000"/>
                </a:solidFill>
              </a:rPr>
              <a:t>caratteri  quantitativi </a:t>
            </a:r>
            <a:r>
              <a:rPr lang="it-IT" sz="2000" dirty="0">
                <a:solidFill>
                  <a:srgbClr val="0000FF"/>
                </a:solidFill>
              </a:rPr>
              <a:t>(vs. caratteri dicotomici)         	sono misurabili</a:t>
            </a:r>
          </a:p>
          <a:p>
            <a:r>
              <a:rPr lang="it-IT" sz="2000" dirty="0">
                <a:solidFill>
                  <a:srgbClr val="FF0000"/>
                </a:solidFill>
              </a:rPr>
              <a:t>caratteri multifattoriali </a:t>
            </a:r>
            <a:r>
              <a:rPr lang="it-IT" sz="2000" dirty="0">
                <a:solidFill>
                  <a:srgbClr val="0000FF"/>
                </a:solidFill>
              </a:rPr>
              <a:t>(vs. caratteri </a:t>
            </a:r>
            <a:r>
              <a:rPr lang="it-IT" sz="2000" dirty="0" err="1">
                <a:solidFill>
                  <a:srgbClr val="0000FF"/>
                </a:solidFill>
              </a:rPr>
              <a:t>monofattoriali</a:t>
            </a:r>
            <a:r>
              <a:rPr lang="it-IT" sz="2000" dirty="0">
                <a:solidFill>
                  <a:srgbClr val="0000FF"/>
                </a:solidFill>
              </a:rPr>
              <a:t>)	intervengono geni ed ambiente</a:t>
            </a:r>
          </a:p>
          <a:p>
            <a:r>
              <a:rPr lang="it-IT" sz="2000" dirty="0">
                <a:solidFill>
                  <a:srgbClr val="FF0000"/>
                </a:solidFill>
              </a:rPr>
              <a:t>caratteri poligenici </a:t>
            </a:r>
            <a:r>
              <a:rPr lang="it-IT" sz="2000" dirty="0">
                <a:solidFill>
                  <a:srgbClr val="0000FF"/>
                </a:solidFill>
              </a:rPr>
              <a:t>(vs. caratteri monogenici)		intervengono più geni </a:t>
            </a:r>
          </a:p>
          <a:p>
            <a:r>
              <a:rPr lang="it-IT" sz="2000" dirty="0">
                <a:solidFill>
                  <a:srgbClr val="FF0000"/>
                </a:solidFill>
              </a:rPr>
              <a:t>caratteri complessi </a:t>
            </a:r>
            <a:r>
              <a:rPr lang="it-IT" sz="2000" dirty="0">
                <a:solidFill>
                  <a:srgbClr val="0000FF"/>
                </a:solidFill>
              </a:rPr>
              <a:t>(vs. caratteri semplici)			ereditarietà più complessa della 												 	Mendeliana monogenica</a:t>
            </a:r>
          </a:p>
          <a:p>
            <a:pPr algn="ctr"/>
            <a:endParaRPr lang="it-IT" sz="2000" dirty="0">
              <a:solidFill>
                <a:srgbClr val="0000FF"/>
              </a:solidFill>
            </a:endParaRPr>
          </a:p>
          <a:p>
            <a:pPr algn="ctr"/>
            <a:r>
              <a:rPr lang="it-IT" sz="2000" dirty="0">
                <a:solidFill>
                  <a:srgbClr val="0000FF"/>
                </a:solidFill>
              </a:rPr>
              <a:t>Queste quattro categorie di “fenotipi” sono sovrapposte ma non coincidenti e sono accomunate dal fatto di presentare un tipo di ereditarietà non immediatamente interpretabile mediante la genetica Mendeliana.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2982551789"/>
              </p:ext>
            </p:extLst>
          </p:nvPr>
        </p:nvGraphicFramePr>
        <p:xfrm>
          <a:off x="683568" y="1422400"/>
          <a:ext cx="8064896" cy="411480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tblGrid>
              <a:tr h="885407">
                <a:tc>
                  <a:txBody>
                    <a:bodyPr/>
                    <a:lstStyle/>
                    <a:p>
                      <a:r>
                        <a:rPr lang="it-IT" dirty="0"/>
                        <a:t>Malattia</a:t>
                      </a:r>
                    </a:p>
                  </a:txBody>
                  <a:tcPr/>
                </a:tc>
                <a:tc>
                  <a:txBody>
                    <a:bodyPr/>
                    <a:lstStyle/>
                    <a:p>
                      <a:pPr algn="ctr"/>
                      <a:r>
                        <a:rPr lang="it-IT" dirty="0"/>
                        <a:t>Rischio empirico</a:t>
                      </a:r>
                      <a:r>
                        <a:rPr lang="it-IT" baseline="0" dirty="0"/>
                        <a:t> (fratello)</a:t>
                      </a:r>
                      <a:endParaRPr lang="it-IT" dirty="0"/>
                    </a:p>
                  </a:txBody>
                  <a:tcPr/>
                </a:tc>
                <a:tc>
                  <a:txBody>
                    <a:bodyPr/>
                    <a:lstStyle/>
                    <a:p>
                      <a:pPr algn="ctr"/>
                      <a:r>
                        <a:rPr lang="it-IT" dirty="0"/>
                        <a:t>Prevalenza popolazione</a:t>
                      </a:r>
                      <a:r>
                        <a:rPr lang="it-IT" baseline="0" dirty="0"/>
                        <a:t> Europea</a:t>
                      </a:r>
                      <a:endParaRPr lang="it-IT" dirty="0"/>
                    </a:p>
                  </a:txBody>
                  <a:tcPr/>
                </a:tc>
                <a:tc>
                  <a:txBody>
                    <a:bodyPr/>
                    <a:lstStyle/>
                    <a:p>
                      <a:pPr algn="ctr"/>
                      <a:r>
                        <a:rPr lang="it-IT" dirty="0"/>
                        <a:t>Rischio relativo</a:t>
                      </a:r>
                    </a:p>
                    <a:p>
                      <a:pPr algn="ctr"/>
                      <a:r>
                        <a:rPr lang="it-IT" sz="2800" dirty="0" err="1">
                          <a:latin typeface="Symbol" panose="05050102010706020507" pitchFamily="18" charset="2"/>
                        </a:rPr>
                        <a:t>l</a:t>
                      </a:r>
                      <a:r>
                        <a:rPr lang="it-IT" sz="2800" baseline="-25000" dirty="0" err="1"/>
                        <a:t>S</a:t>
                      </a:r>
                      <a:endParaRPr lang="it-IT" sz="2800" baseline="-25000" dirty="0"/>
                    </a:p>
                  </a:txBody>
                  <a:tcPr/>
                </a:tc>
                <a:extLst>
                  <a:ext uri="{0D108BD9-81ED-4DB2-BD59-A6C34878D82A}">
                    <a16:rowId xmlns:a16="http://schemas.microsoft.com/office/drawing/2014/main" val="10000"/>
                  </a:ext>
                </a:extLst>
              </a:tr>
              <a:tr h="359082">
                <a:tc>
                  <a:txBody>
                    <a:bodyPr/>
                    <a:lstStyle/>
                    <a:p>
                      <a:r>
                        <a:rPr lang="it-IT" dirty="0"/>
                        <a:t>Fibrosi cistica</a:t>
                      </a:r>
                    </a:p>
                    <a:p>
                      <a:r>
                        <a:rPr lang="it-IT" dirty="0"/>
                        <a:t>(mendeliana)</a:t>
                      </a:r>
                    </a:p>
                  </a:txBody>
                  <a:tcPr/>
                </a:tc>
                <a:tc>
                  <a:txBody>
                    <a:bodyPr/>
                    <a:lstStyle/>
                    <a:p>
                      <a:r>
                        <a:rPr lang="it-IT" dirty="0"/>
                        <a:t>0,25 (figlio di portatori)</a:t>
                      </a:r>
                    </a:p>
                  </a:txBody>
                  <a:tcPr/>
                </a:tc>
                <a:tc>
                  <a:txBody>
                    <a:bodyPr/>
                    <a:lstStyle/>
                    <a:p>
                      <a:r>
                        <a:rPr lang="it-IT" dirty="0"/>
                        <a:t>0,0005</a:t>
                      </a:r>
                    </a:p>
                    <a:p>
                      <a:r>
                        <a:rPr lang="it-IT" dirty="0"/>
                        <a:t>(1/2000)</a:t>
                      </a:r>
                    </a:p>
                  </a:txBody>
                  <a:tcPr/>
                </a:tc>
                <a:tc>
                  <a:txBody>
                    <a:bodyPr/>
                    <a:lstStyle/>
                    <a:p>
                      <a:r>
                        <a:rPr lang="it-IT" dirty="0"/>
                        <a:t>500</a:t>
                      </a:r>
                    </a:p>
                  </a:txBody>
                  <a:tcPr/>
                </a:tc>
                <a:extLst>
                  <a:ext uri="{0D108BD9-81ED-4DB2-BD59-A6C34878D82A}">
                    <a16:rowId xmlns:a16="http://schemas.microsoft.com/office/drawing/2014/main" val="10001"/>
                  </a:ext>
                </a:extLst>
              </a:tr>
              <a:tr h="359082">
                <a:tc>
                  <a:txBody>
                    <a:bodyPr/>
                    <a:lstStyle/>
                    <a:p>
                      <a:r>
                        <a:rPr lang="it-IT" dirty="0"/>
                        <a:t>Huntington </a:t>
                      </a:r>
                      <a:r>
                        <a:rPr lang="it-IT" dirty="0" err="1"/>
                        <a:t>disease</a:t>
                      </a:r>
                      <a:r>
                        <a:rPr lang="it-IT" dirty="0"/>
                        <a:t> (mendeliana)</a:t>
                      </a:r>
                    </a:p>
                  </a:txBody>
                  <a:tcPr/>
                </a:tc>
                <a:tc>
                  <a:txBody>
                    <a:bodyPr/>
                    <a:lstStyle/>
                    <a:p>
                      <a:r>
                        <a:rPr lang="it-IT" dirty="0"/>
                        <a:t>0,50 (malattia</a:t>
                      </a:r>
                      <a:r>
                        <a:rPr lang="it-IT" baseline="0" dirty="0"/>
                        <a:t> dominante)</a:t>
                      </a:r>
                      <a:endParaRPr lang="it-IT" dirty="0"/>
                    </a:p>
                  </a:txBody>
                  <a:tcPr/>
                </a:tc>
                <a:tc>
                  <a:txBody>
                    <a:bodyPr/>
                    <a:lstStyle/>
                    <a:p>
                      <a:r>
                        <a:rPr lang="it-IT" dirty="0"/>
                        <a:t>0,0001</a:t>
                      </a:r>
                    </a:p>
                    <a:p>
                      <a:r>
                        <a:rPr lang="it-IT" dirty="0"/>
                        <a:t>(1/10000)</a:t>
                      </a:r>
                    </a:p>
                  </a:txBody>
                  <a:tcPr/>
                </a:tc>
                <a:tc>
                  <a:txBody>
                    <a:bodyPr/>
                    <a:lstStyle/>
                    <a:p>
                      <a:r>
                        <a:rPr lang="it-IT" dirty="0"/>
                        <a:t>5000</a:t>
                      </a:r>
                    </a:p>
                  </a:txBody>
                  <a:tcPr/>
                </a:tc>
                <a:extLst>
                  <a:ext uri="{0D108BD9-81ED-4DB2-BD59-A6C34878D82A}">
                    <a16:rowId xmlns:a16="http://schemas.microsoft.com/office/drawing/2014/main" val="10002"/>
                  </a:ext>
                </a:extLst>
              </a:tr>
              <a:tr h="359082">
                <a:tc>
                  <a:txBody>
                    <a:bodyPr/>
                    <a:lstStyle/>
                    <a:p>
                      <a:r>
                        <a:rPr lang="it-IT" dirty="0"/>
                        <a:t>Celiachia</a:t>
                      </a:r>
                    </a:p>
                    <a:p>
                      <a:r>
                        <a:rPr lang="it-IT" dirty="0"/>
                        <a:t>(complessa)</a:t>
                      </a:r>
                    </a:p>
                  </a:txBody>
                  <a:tcPr/>
                </a:tc>
                <a:tc>
                  <a:txBody>
                    <a:bodyPr/>
                    <a:lstStyle/>
                    <a:p>
                      <a:r>
                        <a:rPr lang="it-IT" dirty="0"/>
                        <a:t>0,1</a:t>
                      </a:r>
                    </a:p>
                  </a:txBody>
                  <a:tcPr/>
                </a:tc>
                <a:tc>
                  <a:txBody>
                    <a:bodyPr/>
                    <a:lstStyle/>
                    <a:p>
                      <a:r>
                        <a:rPr lang="it-IT" dirty="0"/>
                        <a:t>0,01</a:t>
                      </a:r>
                    </a:p>
                  </a:txBody>
                  <a:tcPr/>
                </a:tc>
                <a:tc>
                  <a:txBody>
                    <a:bodyPr/>
                    <a:lstStyle/>
                    <a:p>
                      <a:r>
                        <a:rPr lang="it-IT" dirty="0"/>
                        <a:t>10</a:t>
                      </a:r>
                    </a:p>
                  </a:txBody>
                  <a:tcPr/>
                </a:tc>
                <a:extLst>
                  <a:ext uri="{0D108BD9-81ED-4DB2-BD59-A6C34878D82A}">
                    <a16:rowId xmlns:a16="http://schemas.microsoft.com/office/drawing/2014/main" val="10003"/>
                  </a:ext>
                </a:extLst>
              </a:tr>
              <a:tr h="359082">
                <a:tc>
                  <a:txBody>
                    <a:bodyPr/>
                    <a:lstStyle/>
                    <a:p>
                      <a:r>
                        <a:rPr lang="it-IT" dirty="0"/>
                        <a:t>Tumore della mammella</a:t>
                      </a:r>
                    </a:p>
                  </a:txBody>
                  <a:tcPr/>
                </a:tc>
                <a:tc>
                  <a:txBody>
                    <a:bodyPr/>
                    <a:lstStyle/>
                    <a:p>
                      <a:r>
                        <a:rPr lang="it-IT" dirty="0"/>
                        <a:t>0,28 circa</a:t>
                      </a:r>
                    </a:p>
                  </a:txBody>
                  <a:tcPr/>
                </a:tc>
                <a:tc>
                  <a:txBody>
                    <a:bodyPr/>
                    <a:lstStyle/>
                    <a:p>
                      <a:r>
                        <a:rPr lang="it-IT" dirty="0"/>
                        <a:t>0,14 circa</a:t>
                      </a:r>
                    </a:p>
                  </a:txBody>
                  <a:tcPr/>
                </a:tc>
                <a:tc>
                  <a:txBody>
                    <a:bodyPr/>
                    <a:lstStyle/>
                    <a:p>
                      <a:r>
                        <a:rPr lang="it-IT" dirty="0"/>
                        <a:t>2</a:t>
                      </a:r>
                    </a:p>
                  </a:txBody>
                  <a:tcPr/>
                </a:tc>
                <a:extLst>
                  <a:ext uri="{0D108BD9-81ED-4DB2-BD59-A6C34878D82A}">
                    <a16:rowId xmlns:a16="http://schemas.microsoft.com/office/drawing/2014/main" val="10004"/>
                  </a:ext>
                </a:extLst>
              </a:tr>
              <a:tr h="359082">
                <a:tc>
                  <a:txBody>
                    <a:bodyPr/>
                    <a:lstStyle/>
                    <a:p>
                      <a:r>
                        <a:rPr lang="it-IT" dirty="0"/>
                        <a:t>Stenosi pilorica congenita (maschi)</a:t>
                      </a:r>
                    </a:p>
                  </a:txBody>
                  <a:tcPr/>
                </a:tc>
                <a:tc>
                  <a:txBody>
                    <a:bodyPr/>
                    <a:lstStyle/>
                    <a:p>
                      <a:r>
                        <a:rPr lang="it-IT" dirty="0"/>
                        <a:t>0,05</a:t>
                      </a:r>
                    </a:p>
                  </a:txBody>
                  <a:tcPr/>
                </a:tc>
                <a:tc>
                  <a:txBody>
                    <a:bodyPr/>
                    <a:lstStyle/>
                    <a:p>
                      <a:r>
                        <a:rPr lang="it-IT" dirty="0"/>
                        <a:t>0,005</a:t>
                      </a:r>
                    </a:p>
                  </a:txBody>
                  <a:tcPr/>
                </a:tc>
                <a:tc>
                  <a:txBody>
                    <a:bodyPr/>
                    <a:lstStyle/>
                    <a:p>
                      <a:r>
                        <a:rPr lang="it-IT" dirty="0"/>
                        <a:t>10</a:t>
                      </a:r>
                    </a:p>
                  </a:txBody>
                  <a:tcPr/>
                </a:tc>
                <a:extLst>
                  <a:ext uri="{0D108BD9-81ED-4DB2-BD59-A6C34878D82A}">
                    <a16:rowId xmlns:a16="http://schemas.microsoft.com/office/drawing/2014/main" val="10005"/>
                  </a:ext>
                </a:extLst>
              </a:tr>
            </a:tbl>
          </a:graphicData>
        </a:graphic>
      </p:graphicFrame>
      <p:sp>
        <p:nvSpPr>
          <p:cNvPr id="4" name="Rettangolo 3"/>
          <p:cNvSpPr/>
          <p:nvPr/>
        </p:nvSpPr>
        <p:spPr>
          <a:xfrm>
            <a:off x="539552" y="404664"/>
            <a:ext cx="8352928" cy="646331"/>
          </a:xfrm>
          <a:prstGeom prst="rect">
            <a:avLst/>
          </a:prstGeom>
        </p:spPr>
        <p:txBody>
          <a:bodyPr wrap="square">
            <a:spAutoFit/>
          </a:bodyPr>
          <a:lstStyle/>
          <a:p>
            <a:r>
              <a:rPr lang="it-IT" dirty="0">
                <a:solidFill>
                  <a:srgbClr val="FF0000"/>
                </a:solidFill>
              </a:rPr>
              <a:t>Relazione tra rischio empirico, rischio relativo e </a:t>
            </a:r>
            <a:r>
              <a:rPr lang="it-IT" dirty="0">
                <a:solidFill>
                  <a:srgbClr val="FF0000"/>
                </a:solidFill>
                <a:latin typeface="+mj-lt"/>
              </a:rPr>
              <a:t>prevalenza  per alcune malattie </a:t>
            </a:r>
          </a:p>
          <a:p>
            <a:pPr algn="ctr"/>
            <a:r>
              <a:rPr lang="it-IT" dirty="0">
                <a:solidFill>
                  <a:srgbClr val="FF0000"/>
                </a:solidFill>
                <a:latin typeface="+mj-lt"/>
              </a:rPr>
              <a:t>(sia mendeliane che multifattoriali)</a:t>
            </a:r>
            <a:endParaRPr lang="it-IT" dirty="0">
              <a:latin typeface="+mj-lt"/>
            </a:endParaRPr>
          </a:p>
        </p:txBody>
      </p:sp>
    </p:spTree>
    <p:extLst>
      <p:ext uri="{BB962C8B-B14F-4D97-AF65-F5344CB8AC3E}">
        <p14:creationId xmlns:p14="http://schemas.microsoft.com/office/powerpoint/2010/main" val="2951840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181953389"/>
              </p:ext>
            </p:extLst>
          </p:nvPr>
        </p:nvGraphicFramePr>
        <p:xfrm>
          <a:off x="683568" y="1422400"/>
          <a:ext cx="8064896" cy="356616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885407">
                <a:tc>
                  <a:txBody>
                    <a:bodyPr/>
                    <a:lstStyle/>
                    <a:p>
                      <a:r>
                        <a:rPr lang="it-IT" dirty="0"/>
                        <a:t>Malattia</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dirty="0">
                          <a:latin typeface="Symbol" panose="05050102010706020507" pitchFamily="18" charset="2"/>
                        </a:rPr>
                        <a:t>l</a:t>
                      </a:r>
                      <a:endParaRPr lang="it-IT" sz="1800" baseline="-25000" dirty="0"/>
                    </a:p>
                    <a:p>
                      <a:pPr algn="ctr"/>
                      <a:r>
                        <a:rPr lang="it-IT" baseline="0" dirty="0"/>
                        <a:t>P=2F=0,5</a:t>
                      </a:r>
                      <a:endParaRPr lang="it-IT"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dirty="0">
                          <a:latin typeface="Symbol" panose="05050102010706020507" pitchFamily="18" charset="2"/>
                        </a:rPr>
                        <a:t>l</a:t>
                      </a:r>
                      <a:endParaRPr lang="it-IT" sz="1800" baseline="-25000" dirty="0"/>
                    </a:p>
                    <a:p>
                      <a:pPr algn="ctr"/>
                      <a:r>
                        <a:rPr lang="it-IT" baseline="0" dirty="0"/>
                        <a:t>P=2F=0,25</a:t>
                      </a:r>
                      <a:endParaRPr lang="it-IT"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dirty="0">
                          <a:latin typeface="Symbol" panose="05050102010706020507" pitchFamily="18" charset="2"/>
                        </a:rPr>
                        <a:t>l</a:t>
                      </a:r>
                      <a:endParaRPr lang="it-IT" sz="1800" baseline="-25000" dirty="0"/>
                    </a:p>
                    <a:p>
                      <a:pPr algn="ctr"/>
                      <a:r>
                        <a:rPr lang="it-IT" baseline="0" dirty="0"/>
                        <a:t>P=2F=0,125</a:t>
                      </a:r>
                      <a:endParaRPr lang="it-IT" dirty="0"/>
                    </a:p>
                  </a:txBody>
                  <a:tcPr/>
                </a:tc>
                <a:tc>
                  <a:txBody>
                    <a:bodyPr/>
                    <a:lstStyle/>
                    <a:p>
                      <a:pPr algn="ctr"/>
                      <a:r>
                        <a:rPr lang="it-IT" dirty="0"/>
                        <a:t>Prevalenza</a:t>
                      </a:r>
                    </a:p>
                    <a:p>
                      <a:pPr algn="ctr"/>
                      <a:r>
                        <a:rPr lang="it-IT" dirty="0"/>
                        <a:t>nella</a:t>
                      </a:r>
                      <a:r>
                        <a:rPr lang="it-IT" baseline="0" dirty="0"/>
                        <a:t> </a:t>
                      </a:r>
                    </a:p>
                    <a:p>
                      <a:pPr algn="ctr"/>
                      <a:r>
                        <a:rPr lang="it-IT" baseline="0" dirty="0"/>
                        <a:t>popolazione</a:t>
                      </a:r>
                      <a:endParaRPr lang="it-IT" dirty="0"/>
                    </a:p>
                  </a:txBody>
                  <a:tcPr/>
                </a:tc>
                <a:extLst>
                  <a:ext uri="{0D108BD9-81ED-4DB2-BD59-A6C34878D82A}">
                    <a16:rowId xmlns:a16="http://schemas.microsoft.com/office/drawing/2014/main" val="10000"/>
                  </a:ext>
                </a:extLst>
              </a:tr>
              <a:tr h="359082">
                <a:tc>
                  <a:txBody>
                    <a:bodyPr/>
                    <a:lstStyle/>
                    <a:p>
                      <a:r>
                        <a:rPr lang="it-IT" dirty="0"/>
                        <a:t>Labio-palatoschisi</a:t>
                      </a:r>
                    </a:p>
                  </a:txBody>
                  <a:tcPr/>
                </a:tc>
                <a:tc>
                  <a:txBody>
                    <a:bodyPr/>
                    <a:lstStyle/>
                    <a:p>
                      <a:r>
                        <a:rPr lang="it-IT" dirty="0"/>
                        <a:t>40</a:t>
                      </a:r>
                    </a:p>
                  </a:txBody>
                  <a:tcPr/>
                </a:tc>
                <a:tc>
                  <a:txBody>
                    <a:bodyPr/>
                    <a:lstStyle/>
                    <a:p>
                      <a:r>
                        <a:rPr lang="it-IT" dirty="0"/>
                        <a:t>7</a:t>
                      </a:r>
                    </a:p>
                  </a:txBody>
                  <a:tcPr/>
                </a:tc>
                <a:tc>
                  <a:txBody>
                    <a:bodyPr/>
                    <a:lstStyle/>
                    <a:p>
                      <a:r>
                        <a:rPr lang="it-IT" dirty="0"/>
                        <a:t>3</a:t>
                      </a:r>
                    </a:p>
                  </a:txBody>
                  <a:tcPr/>
                </a:tc>
                <a:tc>
                  <a:txBody>
                    <a:bodyPr/>
                    <a:lstStyle/>
                    <a:p>
                      <a:r>
                        <a:rPr lang="it-IT" dirty="0"/>
                        <a:t>0,001</a:t>
                      </a:r>
                    </a:p>
                  </a:txBody>
                  <a:tcPr/>
                </a:tc>
                <a:extLst>
                  <a:ext uri="{0D108BD9-81ED-4DB2-BD59-A6C34878D82A}">
                    <a16:rowId xmlns:a16="http://schemas.microsoft.com/office/drawing/2014/main" val="10001"/>
                  </a:ext>
                </a:extLst>
              </a:tr>
              <a:tr h="359082">
                <a:tc>
                  <a:txBody>
                    <a:bodyPr/>
                    <a:lstStyle/>
                    <a:p>
                      <a:r>
                        <a:rPr lang="it-IT" dirty="0"/>
                        <a:t>Piede torto</a:t>
                      </a:r>
                    </a:p>
                  </a:txBody>
                  <a:tcPr/>
                </a:tc>
                <a:tc>
                  <a:txBody>
                    <a:bodyPr/>
                    <a:lstStyle/>
                    <a:p>
                      <a:r>
                        <a:rPr lang="it-IT" dirty="0"/>
                        <a:t>25</a:t>
                      </a:r>
                    </a:p>
                  </a:txBody>
                  <a:tcPr/>
                </a:tc>
                <a:tc>
                  <a:txBody>
                    <a:bodyPr/>
                    <a:lstStyle/>
                    <a:p>
                      <a:r>
                        <a:rPr lang="it-IT" dirty="0"/>
                        <a:t>5</a:t>
                      </a:r>
                    </a:p>
                  </a:txBody>
                  <a:tcPr/>
                </a:tc>
                <a:tc>
                  <a:txBody>
                    <a:bodyPr/>
                    <a:lstStyle/>
                    <a:p>
                      <a:r>
                        <a:rPr lang="it-IT" dirty="0"/>
                        <a:t>2</a:t>
                      </a:r>
                    </a:p>
                  </a:txBody>
                  <a:tcPr/>
                </a:tc>
                <a:tc>
                  <a:txBody>
                    <a:bodyPr/>
                    <a:lstStyle/>
                    <a:p>
                      <a:r>
                        <a:rPr lang="it-IT" dirty="0"/>
                        <a:t>0,001</a:t>
                      </a:r>
                    </a:p>
                  </a:txBody>
                  <a:tcPr/>
                </a:tc>
                <a:extLst>
                  <a:ext uri="{0D108BD9-81ED-4DB2-BD59-A6C34878D82A}">
                    <a16:rowId xmlns:a16="http://schemas.microsoft.com/office/drawing/2014/main" val="10002"/>
                  </a:ext>
                </a:extLst>
              </a:tr>
              <a:tr h="359082">
                <a:tc>
                  <a:txBody>
                    <a:bodyPr/>
                    <a:lstStyle/>
                    <a:p>
                      <a:r>
                        <a:rPr lang="it-IT" dirty="0"/>
                        <a:t>Lussazione congenita dell’anca (femmine)</a:t>
                      </a:r>
                    </a:p>
                  </a:txBody>
                  <a:tcPr/>
                </a:tc>
                <a:tc>
                  <a:txBody>
                    <a:bodyPr/>
                    <a:lstStyle/>
                    <a:p>
                      <a:r>
                        <a:rPr lang="it-IT" dirty="0"/>
                        <a:t>25</a:t>
                      </a:r>
                    </a:p>
                  </a:txBody>
                  <a:tcPr/>
                </a:tc>
                <a:tc>
                  <a:txBody>
                    <a:bodyPr/>
                    <a:lstStyle/>
                    <a:p>
                      <a:r>
                        <a:rPr lang="it-IT" dirty="0"/>
                        <a:t>3</a:t>
                      </a:r>
                    </a:p>
                  </a:txBody>
                  <a:tcPr/>
                </a:tc>
                <a:tc>
                  <a:txBody>
                    <a:bodyPr/>
                    <a:lstStyle/>
                    <a:p>
                      <a:r>
                        <a:rPr lang="it-IT" dirty="0"/>
                        <a:t>2</a:t>
                      </a:r>
                    </a:p>
                  </a:txBody>
                  <a:tcPr/>
                </a:tc>
                <a:tc>
                  <a:txBody>
                    <a:bodyPr/>
                    <a:lstStyle/>
                    <a:p>
                      <a:r>
                        <a:rPr lang="it-IT" dirty="0"/>
                        <a:t>0,002</a:t>
                      </a:r>
                    </a:p>
                  </a:txBody>
                  <a:tcPr/>
                </a:tc>
                <a:extLst>
                  <a:ext uri="{0D108BD9-81ED-4DB2-BD59-A6C34878D82A}">
                    <a16:rowId xmlns:a16="http://schemas.microsoft.com/office/drawing/2014/main" val="10003"/>
                  </a:ext>
                </a:extLst>
              </a:tr>
              <a:tr h="359082">
                <a:tc>
                  <a:txBody>
                    <a:bodyPr/>
                    <a:lstStyle/>
                    <a:p>
                      <a:r>
                        <a:rPr lang="it-IT" dirty="0"/>
                        <a:t>Sindrome</a:t>
                      </a:r>
                      <a:r>
                        <a:rPr lang="it-IT" baseline="0" dirty="0"/>
                        <a:t> maniaco depressiva</a:t>
                      </a:r>
                      <a:endParaRPr lang="it-IT" dirty="0"/>
                    </a:p>
                  </a:txBody>
                  <a:tcPr/>
                </a:tc>
                <a:tc>
                  <a:txBody>
                    <a:bodyPr/>
                    <a:lstStyle/>
                    <a:p>
                      <a:r>
                        <a:rPr lang="it-IT" dirty="0"/>
                        <a:t>15</a:t>
                      </a:r>
                    </a:p>
                  </a:txBody>
                  <a:tcPr/>
                </a:tc>
                <a:tc>
                  <a:txBody>
                    <a:bodyPr/>
                    <a:lstStyle/>
                    <a:p>
                      <a:r>
                        <a:rPr lang="it-IT" dirty="0"/>
                        <a:t>5</a:t>
                      </a:r>
                    </a:p>
                  </a:txBody>
                  <a:tcPr/>
                </a:tc>
                <a:tc>
                  <a:txBody>
                    <a:bodyPr/>
                    <a:lstStyle/>
                    <a:p>
                      <a:r>
                        <a:rPr lang="it-IT" dirty="0"/>
                        <a:t>3,5</a:t>
                      </a:r>
                    </a:p>
                  </a:txBody>
                  <a:tcPr/>
                </a:tc>
                <a:tc>
                  <a:txBody>
                    <a:bodyPr/>
                    <a:lstStyle/>
                    <a:p>
                      <a:r>
                        <a:rPr lang="it-IT" dirty="0"/>
                        <a:t>0,01</a:t>
                      </a:r>
                    </a:p>
                  </a:txBody>
                  <a:tcPr/>
                </a:tc>
                <a:extLst>
                  <a:ext uri="{0D108BD9-81ED-4DB2-BD59-A6C34878D82A}">
                    <a16:rowId xmlns:a16="http://schemas.microsoft.com/office/drawing/2014/main" val="10004"/>
                  </a:ext>
                </a:extLst>
              </a:tr>
              <a:tr h="359082">
                <a:tc>
                  <a:txBody>
                    <a:bodyPr/>
                    <a:lstStyle/>
                    <a:p>
                      <a:r>
                        <a:rPr lang="it-IT" dirty="0"/>
                        <a:t>Stenosi pilorica congenita (maschi)</a:t>
                      </a:r>
                    </a:p>
                  </a:txBody>
                  <a:tcPr/>
                </a:tc>
                <a:tc>
                  <a:txBody>
                    <a:bodyPr/>
                    <a:lstStyle/>
                    <a:p>
                      <a:r>
                        <a:rPr lang="it-IT" dirty="0"/>
                        <a:t>10</a:t>
                      </a:r>
                    </a:p>
                  </a:txBody>
                  <a:tcPr/>
                </a:tc>
                <a:tc>
                  <a:txBody>
                    <a:bodyPr/>
                    <a:lstStyle/>
                    <a:p>
                      <a:r>
                        <a:rPr lang="it-IT" dirty="0"/>
                        <a:t>5</a:t>
                      </a:r>
                    </a:p>
                  </a:txBody>
                  <a:tcPr/>
                </a:tc>
                <a:tc>
                  <a:txBody>
                    <a:bodyPr/>
                    <a:lstStyle/>
                    <a:p>
                      <a:r>
                        <a:rPr lang="it-IT" dirty="0"/>
                        <a:t>1,5</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a:t>0,005</a:t>
                      </a:r>
                    </a:p>
                    <a:p>
                      <a:endParaRPr lang="it-IT" dirty="0"/>
                    </a:p>
                  </a:txBody>
                  <a:tcPr/>
                </a:tc>
                <a:extLst>
                  <a:ext uri="{0D108BD9-81ED-4DB2-BD59-A6C34878D82A}">
                    <a16:rowId xmlns:a16="http://schemas.microsoft.com/office/drawing/2014/main" val="10005"/>
                  </a:ext>
                </a:extLst>
              </a:tr>
            </a:tbl>
          </a:graphicData>
        </a:graphic>
      </p:graphicFrame>
      <p:sp>
        <p:nvSpPr>
          <p:cNvPr id="4" name="Rettangolo 3"/>
          <p:cNvSpPr/>
          <p:nvPr/>
        </p:nvSpPr>
        <p:spPr>
          <a:xfrm>
            <a:off x="611560" y="404664"/>
            <a:ext cx="8352928" cy="646331"/>
          </a:xfrm>
          <a:prstGeom prst="rect">
            <a:avLst/>
          </a:prstGeom>
        </p:spPr>
        <p:txBody>
          <a:bodyPr wrap="square">
            <a:spAutoFit/>
          </a:bodyPr>
          <a:lstStyle/>
          <a:p>
            <a:r>
              <a:rPr lang="it-IT" dirty="0">
                <a:solidFill>
                  <a:srgbClr val="FF0000"/>
                </a:solidFill>
              </a:rPr>
              <a:t>Relazione tra rischio relativo e </a:t>
            </a:r>
            <a:r>
              <a:rPr lang="it-IT" dirty="0">
                <a:solidFill>
                  <a:srgbClr val="FF0000"/>
                </a:solidFill>
                <a:latin typeface="+mj-lt"/>
              </a:rPr>
              <a:t>prevalenza  per alcune malattie multifattoriali in base al grado di parentela </a:t>
            </a:r>
          </a:p>
        </p:txBody>
      </p:sp>
    </p:spTree>
    <p:extLst>
      <p:ext uri="{BB962C8B-B14F-4D97-AF65-F5344CB8AC3E}">
        <p14:creationId xmlns:p14="http://schemas.microsoft.com/office/powerpoint/2010/main" val="3528650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764704"/>
            <a:ext cx="8856984" cy="5688632"/>
          </a:xfrm>
        </p:spPr>
        <p:txBody>
          <a:bodyPr>
            <a:normAutofit fontScale="92500" lnSpcReduction="10000"/>
          </a:bodyPr>
          <a:lstStyle/>
          <a:p>
            <a:r>
              <a:rPr lang="it-IT" sz="2000" dirty="0">
                <a:solidFill>
                  <a:srgbClr val="0000FF"/>
                </a:solidFill>
              </a:rPr>
              <a:t>Nei suoi storici studi sui caratteri quantitativi, </a:t>
            </a:r>
            <a:r>
              <a:rPr lang="it-IT" sz="2000" dirty="0" err="1">
                <a:solidFill>
                  <a:srgbClr val="0000FF"/>
                </a:solidFill>
              </a:rPr>
              <a:t>Galton</a:t>
            </a:r>
            <a:r>
              <a:rPr lang="it-IT" sz="2000" dirty="0">
                <a:solidFill>
                  <a:srgbClr val="0000FF"/>
                </a:solidFill>
              </a:rPr>
              <a:t> utilizzò in modo massiccio dati raccolti in coppie di gemelli monozigotici (</a:t>
            </a:r>
            <a:r>
              <a:rPr lang="it-IT" sz="2000" dirty="0">
                <a:solidFill>
                  <a:srgbClr val="FF0000"/>
                </a:solidFill>
              </a:rPr>
              <a:t>MZ</a:t>
            </a:r>
            <a:r>
              <a:rPr lang="it-IT" sz="2000" dirty="0">
                <a:solidFill>
                  <a:srgbClr val="0000FF"/>
                </a:solidFill>
              </a:rPr>
              <a:t>).</a:t>
            </a:r>
          </a:p>
          <a:p>
            <a:r>
              <a:rPr lang="it-IT" sz="2000" dirty="0">
                <a:solidFill>
                  <a:srgbClr val="0000FF"/>
                </a:solidFill>
              </a:rPr>
              <a:t>Gli studi sui gemelli sono stati molto importanti anche per definire il grado di ereditabilità di numerose malattie complesse multifattoriali di tipo dicotomico.</a:t>
            </a:r>
          </a:p>
          <a:p>
            <a:r>
              <a:rPr lang="it-IT" sz="2000" dirty="0">
                <a:solidFill>
                  <a:srgbClr val="0000FF"/>
                </a:solidFill>
              </a:rPr>
              <a:t>Gemelli MZ presentano lo stesso genoma (con qualche eccezione) e dovrebbero essere quindi perfettamente </a:t>
            </a:r>
            <a:r>
              <a:rPr lang="it-IT" sz="2000" dirty="0">
                <a:solidFill>
                  <a:srgbClr val="FF0000"/>
                </a:solidFill>
              </a:rPr>
              <a:t>concordanti</a:t>
            </a:r>
            <a:r>
              <a:rPr lang="it-IT" sz="2000" dirty="0">
                <a:solidFill>
                  <a:srgbClr val="0000FF"/>
                </a:solidFill>
              </a:rPr>
              <a:t> per caratteri il cui controllo è sotto esclusiva determinazione genetica.</a:t>
            </a:r>
          </a:p>
          <a:p>
            <a:r>
              <a:rPr lang="it-IT" sz="2000" dirty="0">
                <a:solidFill>
                  <a:srgbClr val="0000FF"/>
                </a:solidFill>
              </a:rPr>
              <a:t>I gemelli dizigotici (</a:t>
            </a:r>
            <a:r>
              <a:rPr lang="it-IT" sz="2000" dirty="0">
                <a:solidFill>
                  <a:srgbClr val="FF0000"/>
                </a:solidFill>
              </a:rPr>
              <a:t>DZ</a:t>
            </a:r>
            <a:r>
              <a:rPr lang="it-IT" sz="2000" dirty="0">
                <a:solidFill>
                  <a:srgbClr val="0000FF"/>
                </a:solidFill>
              </a:rPr>
              <a:t>) condivideranno, in media, metà del loro genoma (al pari dei fratelli non gemelli) e ci si aspetta che possano presentare delle differenze (essere </a:t>
            </a:r>
            <a:r>
              <a:rPr lang="it-IT" sz="2000" dirty="0">
                <a:solidFill>
                  <a:srgbClr val="FF0000"/>
                </a:solidFill>
              </a:rPr>
              <a:t>discordanti</a:t>
            </a:r>
            <a:r>
              <a:rPr lang="it-IT" sz="2000" dirty="0">
                <a:solidFill>
                  <a:srgbClr val="0000FF"/>
                </a:solidFill>
              </a:rPr>
              <a:t>) anche per caratteri determinati in modo esclusivamente genetico.</a:t>
            </a:r>
          </a:p>
          <a:p>
            <a:endParaRPr lang="it-IT" sz="2000" dirty="0">
              <a:solidFill>
                <a:srgbClr val="0000FF"/>
              </a:solidFill>
            </a:endParaRPr>
          </a:p>
          <a:p>
            <a:r>
              <a:rPr lang="it-IT" sz="2000" dirty="0">
                <a:solidFill>
                  <a:srgbClr val="0000FF"/>
                </a:solidFill>
              </a:rPr>
              <a:t>Il confronto del grado di concordanza osservato tra coppie di  gemelli MZ con coppie di gemelli  DZ dovrebbe quindi dare un’indicazione circa il coinvolgimento dei fattori genetici nel determinare un determinato fenotipo.</a:t>
            </a:r>
          </a:p>
          <a:p>
            <a:r>
              <a:rPr lang="it-IT" sz="2000" dirty="0">
                <a:solidFill>
                  <a:srgbClr val="0000FF"/>
                </a:solidFill>
              </a:rPr>
              <a:t>In particolare, indicata con «</a:t>
            </a:r>
            <a:r>
              <a:rPr lang="it-IT" sz="2000" i="1" dirty="0">
                <a:solidFill>
                  <a:srgbClr val="0000FF"/>
                </a:solidFill>
              </a:rPr>
              <a:t>C»</a:t>
            </a:r>
            <a:r>
              <a:rPr lang="it-IT" sz="2000" dirty="0">
                <a:solidFill>
                  <a:srgbClr val="0000FF"/>
                </a:solidFill>
              </a:rPr>
              <a:t> la concordanza, </a:t>
            </a:r>
            <a:r>
              <a:rPr lang="it-IT" sz="2000" dirty="0">
                <a:solidFill>
                  <a:srgbClr val="FF0000"/>
                </a:solidFill>
              </a:rPr>
              <a:t>l’ereditabilità</a:t>
            </a:r>
            <a:r>
              <a:rPr lang="it-IT" sz="2000" dirty="0">
                <a:solidFill>
                  <a:srgbClr val="0000FF"/>
                </a:solidFill>
              </a:rPr>
              <a:t> per caratteri dicotomici può essere calcolata come:</a:t>
            </a:r>
          </a:p>
          <a:p>
            <a:endParaRPr lang="it-IT" sz="2000" dirty="0">
              <a:solidFill>
                <a:srgbClr val="0000FF"/>
              </a:solidFill>
            </a:endParaRPr>
          </a:p>
          <a:p>
            <a:r>
              <a:rPr lang="it-IT" sz="3200" i="1" dirty="0">
                <a:solidFill>
                  <a:srgbClr val="FF0000"/>
                </a:solidFill>
              </a:rPr>
              <a:t>h</a:t>
            </a:r>
            <a:r>
              <a:rPr lang="it-IT" sz="3200" i="1" baseline="30000" dirty="0">
                <a:solidFill>
                  <a:srgbClr val="FF0000"/>
                </a:solidFill>
              </a:rPr>
              <a:t>2</a:t>
            </a:r>
            <a:r>
              <a:rPr lang="it-IT" sz="3200" i="1" dirty="0">
                <a:solidFill>
                  <a:srgbClr val="FF0000"/>
                </a:solidFill>
              </a:rPr>
              <a:t> = (C</a:t>
            </a:r>
            <a:r>
              <a:rPr lang="it-IT" sz="3200" i="1" baseline="-25000" dirty="0">
                <a:solidFill>
                  <a:srgbClr val="FF0000"/>
                </a:solidFill>
              </a:rPr>
              <a:t>MZ</a:t>
            </a:r>
            <a:r>
              <a:rPr lang="it-IT" sz="3200" i="1" dirty="0">
                <a:solidFill>
                  <a:srgbClr val="FF0000"/>
                </a:solidFill>
              </a:rPr>
              <a:t> – C</a:t>
            </a:r>
            <a:r>
              <a:rPr lang="it-IT" sz="3200" i="1" baseline="-25000" dirty="0">
                <a:solidFill>
                  <a:srgbClr val="FF0000"/>
                </a:solidFill>
              </a:rPr>
              <a:t>DZ</a:t>
            </a:r>
            <a:r>
              <a:rPr lang="it-IT" sz="3200" i="1" dirty="0">
                <a:solidFill>
                  <a:srgbClr val="FF0000"/>
                </a:solidFill>
              </a:rPr>
              <a:t>)/(1-C</a:t>
            </a:r>
            <a:r>
              <a:rPr lang="it-IT" sz="3200" i="1" baseline="-25000" dirty="0">
                <a:solidFill>
                  <a:srgbClr val="FF0000"/>
                </a:solidFill>
              </a:rPr>
              <a:t>DZ</a:t>
            </a:r>
            <a:r>
              <a:rPr lang="it-IT" sz="3200" i="1" dirty="0">
                <a:solidFill>
                  <a:srgbClr val="FF0000"/>
                </a:solidFill>
              </a:rPr>
              <a:t>)</a:t>
            </a:r>
          </a:p>
          <a:p>
            <a:endParaRPr lang="it-IT" sz="2000" i="1" dirty="0">
              <a:solidFill>
                <a:srgbClr val="FF0000"/>
              </a:solidFill>
            </a:endParaRPr>
          </a:p>
        </p:txBody>
      </p:sp>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L’ereditabilità nei caratteri complessi dicotomici: gli studi sui gemelli </a:t>
            </a:r>
          </a:p>
        </p:txBody>
      </p:sp>
    </p:spTree>
    <p:extLst>
      <p:ext uri="{BB962C8B-B14F-4D97-AF65-F5344CB8AC3E}">
        <p14:creationId xmlns:p14="http://schemas.microsoft.com/office/powerpoint/2010/main" val="1404133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Concordanza DZ e MZ per alcuni caratteri complessi </a:t>
            </a:r>
          </a:p>
        </p:txBody>
      </p:sp>
      <p:pic>
        <p:nvPicPr>
          <p:cNvPr id="3074" name="Picture 2" descr="C:\Users\Fulvio\Documents\My Dropbox\Corsi - Genetica umana\PPT lezioni 2013-2014\figure caratteri complessi\Immagine 10.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32967" y="733607"/>
            <a:ext cx="5987075" cy="612439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testo 3"/>
          <p:cNvSpPr>
            <a:spLocks noGrp="1"/>
          </p:cNvSpPr>
          <p:nvPr>
            <p:ph type="body" sz="half" idx="2"/>
          </p:nvPr>
        </p:nvSpPr>
        <p:spPr>
          <a:xfrm>
            <a:off x="0" y="836712"/>
            <a:ext cx="3240360" cy="5904656"/>
          </a:xfrm>
        </p:spPr>
        <p:txBody>
          <a:bodyPr>
            <a:normAutofit/>
          </a:bodyPr>
          <a:lstStyle/>
          <a:p>
            <a:r>
              <a:rPr lang="it-IT" sz="2000" dirty="0">
                <a:solidFill>
                  <a:srgbClr val="0000FF"/>
                </a:solidFill>
              </a:rPr>
              <a:t>Esempio sulla base di quanto riportato nella figura:</a:t>
            </a:r>
          </a:p>
          <a:p>
            <a:endParaRPr lang="it-IT" sz="2000" dirty="0">
              <a:solidFill>
                <a:srgbClr val="0000FF"/>
              </a:solidFill>
            </a:endParaRPr>
          </a:p>
          <a:p>
            <a:r>
              <a:rPr lang="it-IT" sz="2000" dirty="0">
                <a:solidFill>
                  <a:srgbClr val="0000FF"/>
                </a:solidFill>
              </a:rPr>
              <a:t>Ereditabilità del carattere </a:t>
            </a:r>
            <a:r>
              <a:rPr lang="it-IT" sz="2000" dirty="0">
                <a:solidFill>
                  <a:srgbClr val="FF0000"/>
                </a:solidFill>
              </a:rPr>
              <a:t>Schizofrenia</a:t>
            </a:r>
            <a:r>
              <a:rPr lang="it-IT" sz="2000" dirty="0">
                <a:solidFill>
                  <a:srgbClr val="0000FF"/>
                </a:solidFill>
              </a:rPr>
              <a:t> </a:t>
            </a:r>
          </a:p>
          <a:p>
            <a:r>
              <a:rPr lang="it-IT" sz="2000" i="1" dirty="0">
                <a:solidFill>
                  <a:srgbClr val="2602BE"/>
                </a:solidFill>
              </a:rPr>
              <a:t>C</a:t>
            </a:r>
            <a:r>
              <a:rPr lang="it-IT" sz="2000" i="1" baseline="-25000" dirty="0">
                <a:solidFill>
                  <a:srgbClr val="2602BE"/>
                </a:solidFill>
              </a:rPr>
              <a:t>MZ </a:t>
            </a:r>
            <a:r>
              <a:rPr lang="it-IT" sz="2000" i="1" dirty="0">
                <a:solidFill>
                  <a:srgbClr val="2602BE"/>
                </a:solidFill>
              </a:rPr>
              <a:t>= 0,4</a:t>
            </a:r>
          </a:p>
          <a:p>
            <a:r>
              <a:rPr lang="it-IT" sz="2000" i="1" dirty="0">
                <a:solidFill>
                  <a:srgbClr val="2602BE"/>
                </a:solidFill>
              </a:rPr>
              <a:t>C</a:t>
            </a:r>
            <a:r>
              <a:rPr lang="it-IT" sz="2000" i="1" baseline="-25000" dirty="0">
                <a:solidFill>
                  <a:srgbClr val="2602BE"/>
                </a:solidFill>
              </a:rPr>
              <a:t>DZ </a:t>
            </a:r>
            <a:r>
              <a:rPr lang="it-IT" sz="2000" i="1" dirty="0">
                <a:solidFill>
                  <a:srgbClr val="2602BE"/>
                </a:solidFill>
              </a:rPr>
              <a:t>= 0,1</a:t>
            </a:r>
            <a:endParaRPr lang="it-IT" sz="2000" i="1" baseline="-25000" dirty="0">
              <a:solidFill>
                <a:srgbClr val="2602BE"/>
              </a:solidFill>
            </a:endParaRPr>
          </a:p>
          <a:p>
            <a:r>
              <a:rPr lang="it-IT" sz="2000" i="1" dirty="0">
                <a:solidFill>
                  <a:srgbClr val="2602BE"/>
                </a:solidFill>
              </a:rPr>
              <a:t>h</a:t>
            </a:r>
            <a:r>
              <a:rPr lang="it-IT" sz="2000" i="1" baseline="30000" dirty="0">
                <a:solidFill>
                  <a:srgbClr val="2602BE"/>
                </a:solidFill>
              </a:rPr>
              <a:t>2</a:t>
            </a:r>
            <a:r>
              <a:rPr lang="it-IT" sz="2000" i="1" dirty="0">
                <a:solidFill>
                  <a:srgbClr val="2602BE"/>
                </a:solidFill>
              </a:rPr>
              <a:t> = (C</a:t>
            </a:r>
            <a:r>
              <a:rPr lang="it-IT" sz="2000" i="1" baseline="-25000" dirty="0">
                <a:solidFill>
                  <a:srgbClr val="2602BE"/>
                </a:solidFill>
              </a:rPr>
              <a:t>MZ</a:t>
            </a:r>
            <a:r>
              <a:rPr lang="it-IT" sz="2000" i="1" dirty="0">
                <a:solidFill>
                  <a:srgbClr val="2602BE"/>
                </a:solidFill>
              </a:rPr>
              <a:t> – C</a:t>
            </a:r>
            <a:r>
              <a:rPr lang="it-IT" sz="2000" i="1" baseline="-25000" dirty="0">
                <a:solidFill>
                  <a:srgbClr val="2602BE"/>
                </a:solidFill>
              </a:rPr>
              <a:t>DZ</a:t>
            </a:r>
            <a:r>
              <a:rPr lang="it-IT" sz="2000" i="1" dirty="0">
                <a:solidFill>
                  <a:srgbClr val="2602BE"/>
                </a:solidFill>
              </a:rPr>
              <a:t>)/(1-C</a:t>
            </a:r>
            <a:r>
              <a:rPr lang="it-IT" sz="2000" i="1" baseline="-25000" dirty="0">
                <a:solidFill>
                  <a:srgbClr val="2602BE"/>
                </a:solidFill>
              </a:rPr>
              <a:t>DZ</a:t>
            </a:r>
            <a:r>
              <a:rPr lang="it-IT" sz="2000" i="1" dirty="0">
                <a:solidFill>
                  <a:srgbClr val="2602BE"/>
                </a:solidFill>
              </a:rPr>
              <a:t>) = </a:t>
            </a:r>
            <a:r>
              <a:rPr lang="it-IT" sz="2000" i="1" dirty="0">
                <a:solidFill>
                  <a:srgbClr val="FF0000"/>
                </a:solidFill>
              </a:rPr>
              <a:t>0.33</a:t>
            </a:r>
          </a:p>
          <a:p>
            <a:endParaRPr lang="it-IT" sz="2000" dirty="0">
              <a:solidFill>
                <a:srgbClr val="0000FF"/>
              </a:solidFill>
            </a:endParaRPr>
          </a:p>
          <a:p>
            <a:r>
              <a:rPr lang="it-IT" sz="2000" dirty="0" err="1">
                <a:solidFill>
                  <a:srgbClr val="FF0000"/>
                </a:solidFill>
              </a:rPr>
              <a:t>Sindr</a:t>
            </a:r>
            <a:r>
              <a:rPr lang="it-IT" sz="2000" dirty="0">
                <a:solidFill>
                  <a:srgbClr val="FF0000"/>
                </a:solidFill>
              </a:rPr>
              <a:t>. maniaco-depressiva</a:t>
            </a:r>
          </a:p>
          <a:p>
            <a:r>
              <a:rPr lang="it-IT" sz="2000" i="1" dirty="0">
                <a:solidFill>
                  <a:srgbClr val="2602BE"/>
                </a:solidFill>
              </a:rPr>
              <a:t>C</a:t>
            </a:r>
            <a:r>
              <a:rPr lang="it-IT" sz="2000" i="1" baseline="-25000" dirty="0">
                <a:solidFill>
                  <a:srgbClr val="2602BE"/>
                </a:solidFill>
              </a:rPr>
              <a:t>MZ </a:t>
            </a:r>
            <a:r>
              <a:rPr lang="it-IT" sz="2000" i="1" dirty="0">
                <a:solidFill>
                  <a:srgbClr val="2602BE"/>
                </a:solidFill>
              </a:rPr>
              <a:t>= 0,8</a:t>
            </a:r>
          </a:p>
          <a:p>
            <a:r>
              <a:rPr lang="it-IT" sz="2000" i="1" dirty="0">
                <a:solidFill>
                  <a:srgbClr val="2602BE"/>
                </a:solidFill>
              </a:rPr>
              <a:t>C</a:t>
            </a:r>
            <a:r>
              <a:rPr lang="it-IT" sz="2000" i="1" baseline="-25000" dirty="0">
                <a:solidFill>
                  <a:srgbClr val="2602BE"/>
                </a:solidFill>
              </a:rPr>
              <a:t>DZ </a:t>
            </a:r>
            <a:r>
              <a:rPr lang="it-IT" sz="2000" i="1" dirty="0">
                <a:solidFill>
                  <a:srgbClr val="2602BE"/>
                </a:solidFill>
              </a:rPr>
              <a:t>= 0,1</a:t>
            </a:r>
            <a:endParaRPr lang="it-IT" sz="2000" i="1" baseline="-25000" dirty="0">
              <a:solidFill>
                <a:srgbClr val="2602BE"/>
              </a:solidFill>
            </a:endParaRPr>
          </a:p>
          <a:p>
            <a:r>
              <a:rPr lang="it-IT" sz="2000" i="1" dirty="0">
                <a:solidFill>
                  <a:srgbClr val="2602BE"/>
                </a:solidFill>
              </a:rPr>
              <a:t>h</a:t>
            </a:r>
            <a:r>
              <a:rPr lang="it-IT" sz="2000" i="1" baseline="30000" dirty="0">
                <a:solidFill>
                  <a:srgbClr val="2602BE"/>
                </a:solidFill>
              </a:rPr>
              <a:t>2</a:t>
            </a:r>
            <a:r>
              <a:rPr lang="it-IT" sz="2000" i="1" dirty="0">
                <a:solidFill>
                  <a:srgbClr val="2602BE"/>
                </a:solidFill>
              </a:rPr>
              <a:t> = (C</a:t>
            </a:r>
            <a:r>
              <a:rPr lang="it-IT" sz="2000" i="1" baseline="-25000" dirty="0">
                <a:solidFill>
                  <a:srgbClr val="2602BE"/>
                </a:solidFill>
              </a:rPr>
              <a:t>MZ</a:t>
            </a:r>
            <a:r>
              <a:rPr lang="it-IT" sz="2000" i="1" dirty="0">
                <a:solidFill>
                  <a:srgbClr val="2602BE"/>
                </a:solidFill>
              </a:rPr>
              <a:t> – C</a:t>
            </a:r>
            <a:r>
              <a:rPr lang="it-IT" sz="2000" i="1" baseline="-25000" dirty="0">
                <a:solidFill>
                  <a:srgbClr val="2602BE"/>
                </a:solidFill>
              </a:rPr>
              <a:t>DZ</a:t>
            </a:r>
            <a:r>
              <a:rPr lang="it-IT" sz="2000" i="1" dirty="0">
                <a:solidFill>
                  <a:srgbClr val="2602BE"/>
                </a:solidFill>
              </a:rPr>
              <a:t>)/(1-C</a:t>
            </a:r>
            <a:r>
              <a:rPr lang="it-IT" sz="2000" i="1" baseline="-25000" dirty="0">
                <a:solidFill>
                  <a:srgbClr val="2602BE"/>
                </a:solidFill>
              </a:rPr>
              <a:t>DZ</a:t>
            </a:r>
            <a:r>
              <a:rPr lang="it-IT" sz="2000" i="1" dirty="0">
                <a:solidFill>
                  <a:srgbClr val="2602BE"/>
                </a:solidFill>
              </a:rPr>
              <a:t>) = </a:t>
            </a:r>
            <a:r>
              <a:rPr lang="it-IT" sz="2000" i="1" dirty="0">
                <a:solidFill>
                  <a:srgbClr val="FF0000"/>
                </a:solidFill>
              </a:rPr>
              <a:t>0.78</a:t>
            </a:r>
          </a:p>
          <a:p>
            <a:endParaRPr lang="it-IT" sz="2000" dirty="0">
              <a:solidFill>
                <a:srgbClr val="0000FF"/>
              </a:solidFill>
            </a:endParaRPr>
          </a:p>
          <a:p>
            <a:endParaRPr lang="it-IT" sz="2000" dirty="0">
              <a:solidFill>
                <a:srgbClr val="0000FF"/>
              </a:solidFill>
            </a:endParaRPr>
          </a:p>
        </p:txBody>
      </p:sp>
    </p:spTree>
    <p:extLst>
      <p:ext uri="{BB962C8B-B14F-4D97-AF65-F5344CB8AC3E}">
        <p14:creationId xmlns:p14="http://schemas.microsoft.com/office/powerpoint/2010/main" val="3222837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52400" y="273050"/>
            <a:ext cx="8839200" cy="412750"/>
          </a:xfrm>
        </p:spPr>
        <p:txBody>
          <a:bodyPr>
            <a:normAutofit/>
          </a:bodyPr>
          <a:lstStyle/>
          <a:p>
            <a:pPr algn="ctr"/>
            <a:r>
              <a:rPr lang="it-IT" dirty="0">
                <a:solidFill>
                  <a:srgbClr val="FF0000"/>
                </a:solidFill>
              </a:rPr>
              <a:t>Limiti degli studi sui gemelli</a:t>
            </a:r>
          </a:p>
        </p:txBody>
      </p:sp>
      <p:sp>
        <p:nvSpPr>
          <p:cNvPr id="4" name="Segnaposto testo 3"/>
          <p:cNvSpPr>
            <a:spLocks noGrp="1"/>
          </p:cNvSpPr>
          <p:nvPr>
            <p:ph type="body" sz="half" idx="2"/>
          </p:nvPr>
        </p:nvSpPr>
        <p:spPr>
          <a:xfrm>
            <a:off x="0" y="836712"/>
            <a:ext cx="9036496" cy="5904656"/>
          </a:xfrm>
        </p:spPr>
        <p:txBody>
          <a:bodyPr>
            <a:normAutofit/>
          </a:bodyPr>
          <a:lstStyle/>
          <a:p>
            <a:r>
              <a:rPr lang="it-IT" sz="2000" dirty="0">
                <a:solidFill>
                  <a:srgbClr val="0000FF"/>
                </a:solidFill>
              </a:rPr>
              <a:t>Gli studi sui gemelli possono portare a valutazioni errate perché:</a:t>
            </a:r>
          </a:p>
          <a:p>
            <a:pPr marL="457200" indent="-457200">
              <a:buAutoNum type="alphaLcPeriod"/>
            </a:pPr>
            <a:r>
              <a:rPr lang="it-IT" sz="2000" dirty="0">
                <a:solidFill>
                  <a:srgbClr val="0000FF"/>
                </a:solidFill>
              </a:rPr>
              <a:t>I gemelli MZ potrebbero condividere un ambiente più simile di quello condiviso da gemelli DZ o altri familiari. Questo problema può essere risolto analizzando solo gemelli MZ separati alla nascita e vissuti quindi in ambienti diversi (pena una riduzione consistente del campione analizzabile)</a:t>
            </a:r>
          </a:p>
          <a:p>
            <a:pPr marL="457200" indent="-457200">
              <a:buAutoNum type="alphaLcPeriod"/>
            </a:pPr>
            <a:r>
              <a:rPr lang="it-IT" sz="2000" dirty="0">
                <a:solidFill>
                  <a:srgbClr val="0000FF"/>
                </a:solidFill>
              </a:rPr>
              <a:t>I gemelli MZ sono sempre dello stesso sesso, quelli </a:t>
            </a:r>
            <a:r>
              <a:rPr lang="it-IT" sz="2000">
                <a:solidFill>
                  <a:srgbClr val="0000FF"/>
                </a:solidFill>
              </a:rPr>
              <a:t>DZ possono </a:t>
            </a:r>
            <a:r>
              <a:rPr lang="it-IT" sz="2000" dirty="0">
                <a:solidFill>
                  <a:srgbClr val="0000FF"/>
                </a:solidFill>
              </a:rPr>
              <a:t>essere di sessi diversi. Questo problema può essere risolto semplicemente confrontando gemelli MZ  e DZ dello stesso sesso</a:t>
            </a:r>
          </a:p>
          <a:p>
            <a:pPr marL="457200" indent="-457200">
              <a:buFont typeface="+mj-lt"/>
              <a:buAutoNum type="alphaLcPeriod"/>
            </a:pPr>
            <a:r>
              <a:rPr lang="it-IT" sz="2000" dirty="0">
                <a:solidFill>
                  <a:srgbClr val="0000FF"/>
                </a:solidFill>
              </a:rPr>
              <a:t>L’assunto secondo il quale i gemelli MZ sono «geneticamente» identici non è vero per almeno tre motivi: (1) mutazioni casuali somatiche post-zigotiche; (2) differenti </a:t>
            </a:r>
            <a:r>
              <a:rPr lang="it-IT" sz="2000" dirty="0" err="1">
                <a:solidFill>
                  <a:srgbClr val="0000FF"/>
                </a:solidFill>
              </a:rPr>
              <a:t>riarrangiamenti</a:t>
            </a:r>
            <a:r>
              <a:rPr lang="it-IT" sz="2000" dirty="0">
                <a:solidFill>
                  <a:srgbClr val="0000FF"/>
                </a:solidFill>
              </a:rPr>
              <a:t> e mutazioni programmate nei geni per le immunoglobuline; (3) differente pattern di inattivazione casuale dell’X nei MZ femmine.</a:t>
            </a:r>
          </a:p>
          <a:p>
            <a:endParaRPr lang="it-IT" sz="2000" dirty="0">
              <a:solidFill>
                <a:srgbClr val="0000FF"/>
              </a:solidFill>
            </a:endParaRPr>
          </a:p>
          <a:p>
            <a:pPr marL="457200" indent="-457200">
              <a:buAutoNum type="arabicParenR"/>
            </a:pPr>
            <a:endParaRPr lang="it-IT" sz="2000" dirty="0">
              <a:solidFill>
                <a:srgbClr val="0000FF"/>
              </a:solidFill>
            </a:endParaRPr>
          </a:p>
          <a:p>
            <a:endParaRPr lang="it-IT" sz="2000" dirty="0">
              <a:solidFill>
                <a:srgbClr val="0000FF"/>
              </a:solidFill>
            </a:endParaRPr>
          </a:p>
        </p:txBody>
      </p:sp>
    </p:spTree>
    <p:extLst>
      <p:ext uri="{BB962C8B-B14F-4D97-AF65-F5344CB8AC3E}">
        <p14:creationId xmlns:p14="http://schemas.microsoft.com/office/powerpoint/2010/main" val="4247471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CasellaDiTesto 3"/>
          <p:cNvSpPr txBox="1"/>
          <p:nvPr/>
        </p:nvSpPr>
        <p:spPr>
          <a:xfrm>
            <a:off x="4504642" y="953869"/>
            <a:ext cx="184731" cy="400110"/>
          </a:xfrm>
          <a:prstGeom prst="rect">
            <a:avLst/>
          </a:prstGeom>
          <a:noFill/>
        </p:spPr>
        <p:txBody>
          <a:bodyPr wrap="none" rtlCol="0">
            <a:spAutoFit/>
          </a:bodyPr>
          <a:lstStyle/>
          <a:p>
            <a:pPr algn="ctr"/>
            <a:endParaRPr lang="it-IT" sz="2000" dirty="0">
              <a:solidFill>
                <a:schemeClr val="bg1"/>
              </a:solidFill>
            </a:endParaRPr>
          </a:p>
        </p:txBody>
      </p:sp>
      <p:sp>
        <p:nvSpPr>
          <p:cNvPr id="7" name="CasellaDiTesto 6"/>
          <p:cNvSpPr txBox="1"/>
          <p:nvPr/>
        </p:nvSpPr>
        <p:spPr>
          <a:xfrm>
            <a:off x="899592" y="292149"/>
            <a:ext cx="7704856" cy="2554545"/>
          </a:xfrm>
          <a:prstGeom prst="rect">
            <a:avLst/>
          </a:prstGeom>
          <a:noFill/>
        </p:spPr>
        <p:txBody>
          <a:bodyPr wrap="square" rtlCol="0">
            <a:spAutoFit/>
          </a:bodyPr>
          <a:lstStyle/>
          <a:p>
            <a:endParaRPr lang="it-IT" sz="4000" i="1" dirty="0">
              <a:solidFill>
                <a:srgbClr val="FFFF00"/>
              </a:solidFill>
            </a:endParaRPr>
          </a:p>
          <a:p>
            <a:pPr algn="ctr"/>
            <a:r>
              <a:rPr lang="it-IT" sz="4000" i="1" dirty="0">
                <a:solidFill>
                  <a:srgbClr val="FFFF00"/>
                </a:solidFill>
              </a:rPr>
              <a:t> </a:t>
            </a:r>
            <a:r>
              <a:rPr lang="it-IT" sz="4000" i="1" dirty="0" err="1">
                <a:solidFill>
                  <a:srgbClr val="FFFF00"/>
                </a:solidFill>
              </a:rPr>
              <a:t>Aplotipi</a:t>
            </a:r>
            <a:r>
              <a:rPr lang="it-IT" sz="4000" i="1" dirty="0">
                <a:solidFill>
                  <a:srgbClr val="FFFF00"/>
                </a:solidFill>
              </a:rPr>
              <a:t> e </a:t>
            </a:r>
            <a:r>
              <a:rPr lang="it-IT" sz="4000" i="1" dirty="0" err="1">
                <a:solidFill>
                  <a:srgbClr val="FFFF00"/>
                </a:solidFill>
              </a:rPr>
              <a:t>Linkage</a:t>
            </a:r>
            <a:r>
              <a:rPr lang="it-IT" sz="4000" i="1" dirty="0">
                <a:solidFill>
                  <a:srgbClr val="FFFF00"/>
                </a:solidFill>
              </a:rPr>
              <a:t> </a:t>
            </a:r>
            <a:r>
              <a:rPr lang="it-IT" sz="4000" i="1" dirty="0" err="1">
                <a:solidFill>
                  <a:srgbClr val="FFFF00"/>
                </a:solidFill>
              </a:rPr>
              <a:t>Disequilibrium</a:t>
            </a:r>
            <a:endParaRPr lang="it-IT" sz="4000" i="1" dirty="0">
              <a:solidFill>
                <a:srgbClr val="FFFF00"/>
              </a:solidFill>
            </a:endParaRPr>
          </a:p>
          <a:p>
            <a:endParaRPr lang="it-IT" sz="4000" i="1" dirty="0">
              <a:solidFill>
                <a:srgbClr val="FFFF00"/>
              </a:solidFill>
            </a:endParaRPr>
          </a:p>
          <a:p>
            <a:pPr algn="ctr"/>
            <a:r>
              <a:rPr lang="it-IT" sz="2000" i="1" dirty="0">
                <a:solidFill>
                  <a:srgbClr val="FFFF00"/>
                </a:solidFill>
              </a:rPr>
              <a:t>(la mappatura dei caratteri complessi si basa principalmente sul </a:t>
            </a:r>
          </a:p>
          <a:p>
            <a:pPr algn="ctr"/>
            <a:r>
              <a:rPr lang="it-IT" sz="2000" i="1" dirty="0" err="1">
                <a:solidFill>
                  <a:srgbClr val="FFFF00"/>
                </a:solidFill>
              </a:rPr>
              <a:t>linkage</a:t>
            </a:r>
            <a:r>
              <a:rPr lang="it-IT" sz="2000" i="1" dirty="0">
                <a:solidFill>
                  <a:srgbClr val="FFFF00"/>
                </a:solidFill>
              </a:rPr>
              <a:t> </a:t>
            </a:r>
            <a:r>
              <a:rPr lang="it-IT" sz="2000" i="1" dirty="0" err="1">
                <a:solidFill>
                  <a:srgbClr val="FFFF00"/>
                </a:solidFill>
              </a:rPr>
              <a:t>disequilibrium</a:t>
            </a:r>
            <a:r>
              <a:rPr lang="it-IT" sz="2000" i="1" dirty="0">
                <a:solidFill>
                  <a:srgbClr val="FFFF00"/>
                </a:solidFill>
              </a:rPr>
              <a:t>)</a:t>
            </a:r>
          </a:p>
        </p:txBody>
      </p:sp>
    </p:spTree>
    <p:extLst>
      <p:ext uri="{BB962C8B-B14F-4D97-AF65-F5344CB8AC3E}">
        <p14:creationId xmlns:p14="http://schemas.microsoft.com/office/powerpoint/2010/main" val="3396631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457200" y="260648"/>
            <a:ext cx="8229600" cy="746125"/>
          </a:xfrm>
        </p:spPr>
        <p:txBody>
          <a:bodyPr/>
          <a:lstStyle/>
          <a:p>
            <a:r>
              <a:rPr lang="it-IT" sz="4000" dirty="0" err="1">
                <a:solidFill>
                  <a:schemeClr val="bg1"/>
                </a:solidFill>
              </a:rPr>
              <a:t>Aplotipo</a:t>
            </a:r>
            <a:endParaRPr lang="it-IT" sz="4000" dirty="0">
              <a:solidFill>
                <a:schemeClr val="bg1"/>
              </a:solidFill>
            </a:endParaRPr>
          </a:p>
        </p:txBody>
      </p:sp>
      <p:sp>
        <p:nvSpPr>
          <p:cNvPr id="14339" name="Rectangle 3"/>
          <p:cNvSpPr>
            <a:spLocks noGrp="1" noChangeArrowheads="1"/>
          </p:cNvSpPr>
          <p:nvPr>
            <p:ph type="subTitle" idx="1"/>
          </p:nvPr>
        </p:nvSpPr>
        <p:spPr>
          <a:xfrm>
            <a:off x="755576" y="1219200"/>
            <a:ext cx="7924800" cy="4419600"/>
          </a:xfrm>
        </p:spPr>
        <p:txBody>
          <a:bodyPr/>
          <a:lstStyle/>
          <a:p>
            <a:r>
              <a:rPr lang="it-IT" sz="2400" dirty="0">
                <a:solidFill>
                  <a:srgbClr val="FFFF00"/>
                </a:solidFill>
              </a:rPr>
              <a:t>Un </a:t>
            </a:r>
            <a:r>
              <a:rPr lang="it-IT" sz="2400" dirty="0" err="1">
                <a:solidFill>
                  <a:srgbClr val="FFFF00"/>
                </a:solidFill>
              </a:rPr>
              <a:t>aplotipo</a:t>
            </a:r>
            <a:r>
              <a:rPr lang="it-IT" sz="2400" dirty="0">
                <a:solidFill>
                  <a:srgbClr val="FFFF00"/>
                </a:solidFill>
              </a:rPr>
              <a:t> è una combinazione di alleli a diversi siti variabili localizzati sullo stesso cromosoma.</a:t>
            </a:r>
          </a:p>
          <a:p>
            <a:endParaRPr lang="it-IT" sz="2400" dirty="0"/>
          </a:p>
          <a:p>
            <a:endParaRPr lang="it-IT" sz="2400" dirty="0"/>
          </a:p>
        </p:txBody>
      </p:sp>
      <p:sp>
        <p:nvSpPr>
          <p:cNvPr id="14341" name="Text Box 5"/>
          <p:cNvSpPr txBox="1">
            <a:spLocks noChangeArrowheads="1"/>
          </p:cNvSpPr>
          <p:nvPr/>
        </p:nvSpPr>
        <p:spPr bwMode="auto">
          <a:xfrm>
            <a:off x="4114800" y="2510572"/>
            <a:ext cx="4724400" cy="4401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FF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it-IT" sz="2000" dirty="0">
                <a:solidFill>
                  <a:schemeClr val="bg1"/>
                </a:solidFill>
              </a:rPr>
              <a:t>I siti possono essere </a:t>
            </a:r>
            <a:r>
              <a:rPr lang="it-IT" sz="2000" dirty="0" err="1">
                <a:solidFill>
                  <a:schemeClr val="bg1"/>
                </a:solidFill>
              </a:rPr>
              <a:t>SNPs</a:t>
            </a:r>
            <a:r>
              <a:rPr lang="it-IT" sz="2000" dirty="0">
                <a:solidFill>
                  <a:schemeClr val="bg1"/>
                </a:solidFill>
              </a:rPr>
              <a:t>, microsatelliti o qualsiasi altro tipo di variazione.</a:t>
            </a:r>
          </a:p>
          <a:p>
            <a:pPr>
              <a:buFontTx/>
              <a:buChar char="•"/>
            </a:pPr>
            <a:endParaRPr lang="it-IT" sz="2000" dirty="0">
              <a:solidFill>
                <a:schemeClr val="bg1"/>
              </a:solidFill>
            </a:endParaRPr>
          </a:p>
          <a:p>
            <a:pPr>
              <a:buFontTx/>
              <a:buChar char="•"/>
            </a:pPr>
            <a:r>
              <a:rPr lang="it-IT" sz="2000" dirty="0">
                <a:solidFill>
                  <a:schemeClr val="bg1"/>
                </a:solidFill>
              </a:rPr>
              <a:t>Il numero di possibili </a:t>
            </a:r>
            <a:r>
              <a:rPr lang="it-IT" sz="2000" dirty="0" err="1">
                <a:solidFill>
                  <a:schemeClr val="bg1"/>
                </a:solidFill>
              </a:rPr>
              <a:t>aplotipi</a:t>
            </a:r>
            <a:r>
              <a:rPr lang="it-IT" sz="2000" dirty="0">
                <a:solidFill>
                  <a:schemeClr val="bg1"/>
                </a:solidFill>
              </a:rPr>
              <a:t> differenti in un sistema diploide ricombinante è pari al prodotto del numero di alleli a ciascun locus (</a:t>
            </a:r>
            <a:r>
              <a:rPr lang="it-IT" sz="2000" dirty="0">
                <a:solidFill>
                  <a:srgbClr val="FFFF00"/>
                </a:solidFill>
              </a:rPr>
              <a:t>2</a:t>
            </a:r>
            <a:r>
              <a:rPr lang="it-IT" sz="2000" baseline="30000" dirty="0">
                <a:solidFill>
                  <a:srgbClr val="FFFF00"/>
                </a:solidFill>
              </a:rPr>
              <a:t>n</a:t>
            </a:r>
            <a:r>
              <a:rPr lang="it-IT" sz="2000" baseline="30000" dirty="0">
                <a:solidFill>
                  <a:schemeClr val="bg1"/>
                </a:solidFill>
              </a:rPr>
              <a:t>  </a:t>
            </a:r>
            <a:r>
              <a:rPr lang="it-IT" sz="2000" dirty="0">
                <a:solidFill>
                  <a:schemeClr val="bg1"/>
                </a:solidFill>
              </a:rPr>
              <a:t>se si considerano solo siti </a:t>
            </a:r>
            <a:r>
              <a:rPr lang="it-IT" sz="2000" dirty="0" err="1">
                <a:solidFill>
                  <a:schemeClr val="bg1"/>
                </a:solidFill>
              </a:rPr>
              <a:t>biallelici</a:t>
            </a:r>
            <a:r>
              <a:rPr lang="it-IT" sz="2000" dirty="0">
                <a:solidFill>
                  <a:schemeClr val="bg1"/>
                </a:solidFill>
              </a:rPr>
              <a:t>)</a:t>
            </a:r>
          </a:p>
          <a:p>
            <a:pPr>
              <a:buFontTx/>
              <a:buChar char="•"/>
            </a:pPr>
            <a:endParaRPr lang="it-IT" sz="2000" dirty="0">
              <a:solidFill>
                <a:schemeClr val="bg1"/>
              </a:solidFill>
            </a:endParaRPr>
          </a:p>
          <a:p>
            <a:pPr>
              <a:buFontTx/>
              <a:buChar char="•"/>
            </a:pPr>
            <a:r>
              <a:rPr lang="it-IT" sz="2000" dirty="0">
                <a:solidFill>
                  <a:schemeClr val="bg1"/>
                </a:solidFill>
              </a:rPr>
              <a:t>Il numero di possibili </a:t>
            </a:r>
            <a:r>
              <a:rPr lang="it-IT" sz="2000" dirty="0" err="1">
                <a:solidFill>
                  <a:schemeClr val="bg1"/>
                </a:solidFill>
              </a:rPr>
              <a:t>aplotipi</a:t>
            </a:r>
            <a:r>
              <a:rPr lang="it-IT" sz="2000" dirty="0">
                <a:solidFill>
                  <a:schemeClr val="bg1"/>
                </a:solidFill>
              </a:rPr>
              <a:t> differenti per un sistema aploide non ricombinante  è pari a </a:t>
            </a:r>
            <a:r>
              <a:rPr lang="it-IT" sz="2000" dirty="0">
                <a:solidFill>
                  <a:srgbClr val="FFFF00"/>
                </a:solidFill>
              </a:rPr>
              <a:t>1+n,</a:t>
            </a:r>
            <a:r>
              <a:rPr lang="it-IT" sz="2000" dirty="0">
                <a:solidFill>
                  <a:schemeClr val="bg1"/>
                </a:solidFill>
              </a:rPr>
              <a:t> dove n è il numero di siti </a:t>
            </a:r>
            <a:r>
              <a:rPr lang="it-IT" sz="2000" dirty="0" err="1">
                <a:solidFill>
                  <a:schemeClr val="bg1"/>
                </a:solidFill>
              </a:rPr>
              <a:t>biallelici</a:t>
            </a:r>
            <a:r>
              <a:rPr lang="it-IT" sz="2000" dirty="0">
                <a:solidFill>
                  <a:schemeClr val="bg1"/>
                </a:solidFill>
              </a:rPr>
              <a:t> considerati.</a:t>
            </a:r>
          </a:p>
          <a:p>
            <a:pPr>
              <a:buFontTx/>
              <a:buChar char="•"/>
            </a:pPr>
            <a:endParaRPr lang="it-IT" sz="20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31619"/>
            <a:ext cx="3514725" cy="2657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asellaDiTesto 1"/>
          <p:cNvSpPr txBox="1"/>
          <p:nvPr/>
        </p:nvSpPr>
        <p:spPr>
          <a:xfrm>
            <a:off x="467545" y="5589240"/>
            <a:ext cx="3384376" cy="923330"/>
          </a:xfrm>
          <a:prstGeom prst="rect">
            <a:avLst/>
          </a:prstGeom>
          <a:noFill/>
        </p:spPr>
        <p:txBody>
          <a:bodyPr wrap="square" rtlCol="0">
            <a:spAutoFit/>
          </a:bodyPr>
          <a:lstStyle/>
          <a:p>
            <a:r>
              <a:rPr lang="it-IT" dirty="0">
                <a:solidFill>
                  <a:schemeClr val="bg1"/>
                </a:solidFill>
              </a:rPr>
              <a:t>Esempio di 4 </a:t>
            </a:r>
            <a:r>
              <a:rPr lang="it-IT" dirty="0" err="1">
                <a:solidFill>
                  <a:schemeClr val="bg1"/>
                </a:solidFill>
              </a:rPr>
              <a:t>aplotipi</a:t>
            </a:r>
            <a:r>
              <a:rPr lang="it-IT" dirty="0">
                <a:solidFill>
                  <a:schemeClr val="bg1"/>
                </a:solidFill>
              </a:rPr>
              <a:t> relativi a due siti  </a:t>
            </a:r>
            <a:r>
              <a:rPr lang="it-IT" dirty="0" err="1">
                <a:solidFill>
                  <a:schemeClr val="bg1"/>
                </a:solidFill>
              </a:rPr>
              <a:t>biallelici</a:t>
            </a:r>
            <a:r>
              <a:rPr lang="it-IT" dirty="0">
                <a:solidFill>
                  <a:schemeClr val="bg1"/>
                </a:solidFill>
              </a:rPr>
              <a:t>  con alleli A, a  (1° sito) e B, b (secondo sito).</a:t>
            </a:r>
          </a:p>
        </p:txBody>
      </p:sp>
    </p:spTree>
    <p:extLst>
      <p:ext uri="{BB962C8B-B14F-4D97-AF65-F5344CB8AC3E}">
        <p14:creationId xmlns:p14="http://schemas.microsoft.com/office/powerpoint/2010/main" val="4050482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457200" y="228600"/>
            <a:ext cx="8229600" cy="74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lstStyle/>
          <a:p>
            <a:pPr algn="ctr">
              <a:defRPr/>
            </a:pPr>
            <a:r>
              <a:rPr lang="it-IT" sz="4000" b="1" dirty="0">
                <a:solidFill>
                  <a:srgbClr val="FFFF00"/>
                </a:solidFill>
                <a:effectLst>
                  <a:outerShdw blurRad="38100" dist="38100" dir="2700000" algn="tl">
                    <a:srgbClr val="000000"/>
                  </a:outerShdw>
                </a:effectLst>
              </a:rPr>
              <a:t>Dal genotipo all’</a:t>
            </a:r>
            <a:r>
              <a:rPr lang="it-IT" sz="4000" b="1" dirty="0" err="1">
                <a:solidFill>
                  <a:srgbClr val="FFFF00"/>
                </a:solidFill>
                <a:effectLst>
                  <a:outerShdw blurRad="38100" dist="38100" dir="2700000" algn="tl">
                    <a:srgbClr val="000000"/>
                  </a:outerShdw>
                </a:effectLst>
              </a:rPr>
              <a:t>aplotipo</a:t>
            </a:r>
            <a:endParaRPr lang="it-IT" sz="4000" b="1" dirty="0">
              <a:solidFill>
                <a:srgbClr val="FFFF00"/>
              </a:solidFill>
              <a:effectLst>
                <a:outerShdw blurRad="38100" dist="38100" dir="2700000" algn="tl">
                  <a:srgbClr val="000000"/>
                </a:outerShdw>
              </a:effectLst>
            </a:endParaRPr>
          </a:p>
        </p:txBody>
      </p:sp>
      <p:sp>
        <p:nvSpPr>
          <p:cNvPr id="150533" name="Rectangle 5"/>
          <p:cNvSpPr>
            <a:spLocks noChangeArrowheads="1"/>
          </p:cNvSpPr>
          <p:nvPr/>
        </p:nvSpPr>
        <p:spPr bwMode="auto">
          <a:xfrm>
            <a:off x="762000" y="1196752"/>
            <a:ext cx="7620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70000"/>
              <a:buFont typeface="Wingdings" pitchFamily="2" charset="2"/>
              <a:buAutoNum type="arabicPeriod"/>
              <a:defRPr/>
            </a:pPr>
            <a:r>
              <a:rPr lang="it-IT" sz="2400" dirty="0">
                <a:solidFill>
                  <a:srgbClr val="FFFF00"/>
                </a:solidFill>
                <a:effectLst>
                  <a:outerShdw blurRad="38100" dist="38100" dir="2700000" algn="tl">
                    <a:srgbClr val="000000"/>
                  </a:outerShdw>
                </a:effectLst>
              </a:rPr>
              <a:t>Determinazione per separazione fisica</a:t>
            </a:r>
          </a:p>
          <a:p>
            <a:pPr marL="609600" indent="-609600">
              <a:spcBef>
                <a:spcPct val="20000"/>
              </a:spcBef>
              <a:buClr>
                <a:schemeClr val="hlink"/>
              </a:buClr>
              <a:buSzPct val="70000"/>
              <a:buFont typeface="Wingdings" pitchFamily="2" charset="2"/>
              <a:buNone/>
              <a:defRPr/>
            </a:pPr>
            <a:endParaRPr lang="it-IT" sz="2400" dirty="0">
              <a:solidFill>
                <a:srgbClr val="FFFF00"/>
              </a:solidFill>
              <a:effectLst>
                <a:outerShdw blurRad="38100" dist="38100" dir="2700000" algn="tl">
                  <a:srgbClr val="000000"/>
                </a:outerShdw>
              </a:effectLst>
            </a:endParaRPr>
          </a:p>
        </p:txBody>
      </p:sp>
      <p:pic>
        <p:nvPicPr>
          <p:cNvPr id="50180" name="Picture 8" descr="0415"/>
          <p:cNvPicPr>
            <a:picLocks noChangeAspect="1" noChangeArrowheads="1"/>
          </p:cNvPicPr>
          <p:nvPr/>
        </p:nvPicPr>
        <p:blipFill>
          <a:blip r:embed="rId2">
            <a:extLst>
              <a:ext uri="{28A0092B-C50C-407E-A947-70E740481C1C}">
                <a14:useLocalDpi xmlns:a14="http://schemas.microsoft.com/office/drawing/2010/main" val="0"/>
              </a:ext>
            </a:extLst>
          </a:blip>
          <a:srcRect b="51225"/>
          <a:stretch>
            <a:fillRect/>
          </a:stretch>
        </p:blipFill>
        <p:spPr bwMode="auto">
          <a:xfrm>
            <a:off x="48445" y="1697600"/>
            <a:ext cx="8946658" cy="4467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876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457200" y="173070"/>
            <a:ext cx="8229600" cy="746125"/>
          </a:xfrm>
        </p:spPr>
        <p:txBody>
          <a:bodyPr/>
          <a:lstStyle/>
          <a:p>
            <a:pPr eaLnBrk="1" hangingPunct="1">
              <a:defRPr/>
            </a:pPr>
            <a:r>
              <a:rPr lang="it-IT" sz="4000" dirty="0">
                <a:solidFill>
                  <a:srgbClr val="FFFF00"/>
                </a:solidFill>
              </a:rPr>
              <a:t>Dal genotipo all’</a:t>
            </a:r>
            <a:r>
              <a:rPr lang="it-IT" sz="4000" dirty="0" err="1">
                <a:solidFill>
                  <a:srgbClr val="FFFF00"/>
                </a:solidFill>
              </a:rPr>
              <a:t>aplotipo</a:t>
            </a:r>
            <a:endParaRPr lang="it-IT" sz="4000" dirty="0">
              <a:solidFill>
                <a:srgbClr val="FFFF00"/>
              </a:solidFill>
            </a:endParaRPr>
          </a:p>
        </p:txBody>
      </p:sp>
      <p:sp>
        <p:nvSpPr>
          <p:cNvPr id="15363" name="Rectangle 3"/>
          <p:cNvSpPr>
            <a:spLocks noGrp="1" noChangeArrowheads="1"/>
          </p:cNvSpPr>
          <p:nvPr>
            <p:ph type="subTitle" idx="1"/>
          </p:nvPr>
        </p:nvSpPr>
        <p:spPr>
          <a:xfrm>
            <a:off x="232557" y="980728"/>
            <a:ext cx="4038600" cy="990600"/>
          </a:xfrm>
        </p:spPr>
        <p:txBody>
          <a:bodyPr/>
          <a:lstStyle/>
          <a:p>
            <a:pPr marL="609600" indent="-609600" eaLnBrk="1" hangingPunct="1">
              <a:buFont typeface="Wingdings" pitchFamily="2" charset="2"/>
              <a:buAutoNum type="arabicPeriod" startAt="2"/>
              <a:defRPr/>
            </a:pPr>
            <a:r>
              <a:rPr lang="it-IT" sz="2400" dirty="0">
                <a:solidFill>
                  <a:srgbClr val="FFFF00"/>
                </a:solidFill>
              </a:rPr>
              <a:t>Studi di pedigree</a:t>
            </a:r>
          </a:p>
          <a:p>
            <a:pPr marL="609600" indent="-609600" eaLnBrk="1" hangingPunct="1">
              <a:defRPr/>
            </a:pPr>
            <a:endParaRPr lang="it-IT" sz="2400" dirty="0"/>
          </a:p>
        </p:txBody>
      </p:sp>
      <p:pic>
        <p:nvPicPr>
          <p:cNvPr id="51205" name="Picture 5" descr="0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63" y="1566785"/>
            <a:ext cx="3726047" cy="3724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7880" y="5867400"/>
            <a:ext cx="4038600" cy="99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buAutoNum type="arabicPeriod" startAt="3"/>
              <a:defRPr/>
            </a:pPr>
            <a:r>
              <a:rPr lang="it-IT" sz="2400" dirty="0">
                <a:solidFill>
                  <a:srgbClr val="FFFF00"/>
                </a:solidFill>
              </a:rPr>
              <a:t>Metodi statistici </a:t>
            </a:r>
          </a:p>
          <a:p>
            <a:pPr>
              <a:defRPr/>
            </a:pPr>
            <a:r>
              <a:rPr lang="it-IT" sz="2400" dirty="0">
                <a:solidFill>
                  <a:srgbClr val="FFFF00"/>
                </a:solidFill>
              </a:rPr>
              <a:t>(studi di popolazioni)</a:t>
            </a:r>
          </a:p>
          <a:p>
            <a:pPr marL="609600" indent="-609600">
              <a:defRPr/>
            </a:pPr>
            <a:endParaRPr lang="it-IT" sz="24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4181" y="919195"/>
            <a:ext cx="4869819" cy="59388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Freccia a destra 1"/>
          <p:cNvSpPr/>
          <p:nvPr/>
        </p:nvSpPr>
        <p:spPr>
          <a:xfrm>
            <a:off x="3491880" y="6237312"/>
            <a:ext cx="782301" cy="3600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spTree>
    <p:extLst>
      <p:ext uri="{BB962C8B-B14F-4D97-AF65-F5344CB8AC3E}">
        <p14:creationId xmlns:p14="http://schemas.microsoft.com/office/powerpoint/2010/main" val="63388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CasellaDiTesto 3"/>
          <p:cNvSpPr txBox="1"/>
          <p:nvPr/>
        </p:nvSpPr>
        <p:spPr>
          <a:xfrm>
            <a:off x="420064" y="953869"/>
            <a:ext cx="8353890" cy="6001643"/>
          </a:xfrm>
          <a:prstGeom prst="rect">
            <a:avLst/>
          </a:prstGeom>
          <a:noFill/>
        </p:spPr>
        <p:txBody>
          <a:bodyPr wrap="none" rtlCol="0">
            <a:spAutoFit/>
          </a:bodyPr>
          <a:lstStyle/>
          <a:p>
            <a:pPr algn="ctr"/>
            <a:r>
              <a:rPr lang="it-IT" sz="2000" dirty="0">
                <a:solidFill>
                  <a:schemeClr val="bg1"/>
                </a:solidFill>
              </a:rPr>
              <a:t>Consideriamo due loci </a:t>
            </a:r>
            <a:r>
              <a:rPr lang="it-IT" sz="2000" dirty="0" err="1">
                <a:solidFill>
                  <a:schemeClr val="bg1"/>
                </a:solidFill>
              </a:rPr>
              <a:t>biallelici</a:t>
            </a:r>
            <a:r>
              <a:rPr lang="it-IT" sz="2000" dirty="0">
                <a:solidFill>
                  <a:schemeClr val="bg1"/>
                </a:solidFill>
              </a:rPr>
              <a:t>  A e B</a:t>
            </a:r>
          </a:p>
          <a:p>
            <a:pPr algn="ctr"/>
            <a:r>
              <a:rPr lang="it-IT" sz="2000" dirty="0">
                <a:solidFill>
                  <a:schemeClr val="bg1"/>
                </a:solidFill>
              </a:rPr>
              <a:t>Locus A con alleli A</a:t>
            </a:r>
            <a:r>
              <a:rPr lang="it-IT" sz="2000" baseline="-25000" dirty="0">
                <a:solidFill>
                  <a:schemeClr val="bg1"/>
                </a:solidFill>
              </a:rPr>
              <a:t>1 </a:t>
            </a:r>
            <a:r>
              <a:rPr lang="it-IT" sz="2000" dirty="0">
                <a:solidFill>
                  <a:schemeClr val="bg1"/>
                </a:solidFill>
              </a:rPr>
              <a:t>e</a:t>
            </a:r>
            <a:r>
              <a:rPr lang="it-IT" sz="2000" baseline="-25000" dirty="0">
                <a:solidFill>
                  <a:schemeClr val="bg1"/>
                </a:solidFill>
              </a:rPr>
              <a:t> </a:t>
            </a:r>
            <a:r>
              <a:rPr lang="it-IT" sz="2000" dirty="0">
                <a:solidFill>
                  <a:schemeClr val="bg1"/>
                </a:solidFill>
              </a:rPr>
              <a:t> A</a:t>
            </a:r>
            <a:r>
              <a:rPr lang="it-IT" sz="2000" baseline="-25000" dirty="0">
                <a:solidFill>
                  <a:schemeClr val="bg1"/>
                </a:solidFill>
              </a:rPr>
              <a:t>2</a:t>
            </a:r>
            <a:r>
              <a:rPr lang="it-IT" sz="2000" dirty="0">
                <a:solidFill>
                  <a:schemeClr val="bg1"/>
                </a:solidFill>
              </a:rPr>
              <a:t> (frequenze </a:t>
            </a:r>
            <a:r>
              <a:rPr lang="it-IT" sz="2000" i="1" dirty="0">
                <a:solidFill>
                  <a:schemeClr val="bg1"/>
                </a:solidFill>
              </a:rPr>
              <a:t>p</a:t>
            </a:r>
            <a:r>
              <a:rPr lang="it-IT" sz="2000" dirty="0">
                <a:solidFill>
                  <a:schemeClr val="bg1"/>
                </a:solidFill>
              </a:rPr>
              <a:t> e </a:t>
            </a:r>
            <a:r>
              <a:rPr lang="it-IT" sz="2000" i="1" dirty="0">
                <a:solidFill>
                  <a:schemeClr val="bg1"/>
                </a:solidFill>
              </a:rPr>
              <a:t>q</a:t>
            </a:r>
            <a:r>
              <a:rPr lang="it-IT" sz="2000" dirty="0">
                <a:solidFill>
                  <a:schemeClr val="bg1"/>
                </a:solidFill>
              </a:rPr>
              <a:t>) </a:t>
            </a:r>
          </a:p>
          <a:p>
            <a:pPr algn="ctr"/>
            <a:r>
              <a:rPr lang="it-IT" sz="2000" dirty="0">
                <a:solidFill>
                  <a:schemeClr val="bg1"/>
                </a:solidFill>
              </a:rPr>
              <a:t>Locus B  con alleli B</a:t>
            </a:r>
            <a:r>
              <a:rPr lang="it-IT" sz="2000" baseline="-25000" dirty="0">
                <a:solidFill>
                  <a:schemeClr val="bg1"/>
                </a:solidFill>
              </a:rPr>
              <a:t>1 </a:t>
            </a:r>
            <a:r>
              <a:rPr lang="it-IT" sz="2000" dirty="0">
                <a:solidFill>
                  <a:schemeClr val="bg1"/>
                </a:solidFill>
              </a:rPr>
              <a:t>e B</a:t>
            </a:r>
            <a:r>
              <a:rPr lang="it-IT" sz="2000" baseline="-25000" dirty="0">
                <a:solidFill>
                  <a:schemeClr val="bg1"/>
                </a:solidFill>
              </a:rPr>
              <a:t>2</a:t>
            </a:r>
            <a:r>
              <a:rPr lang="it-IT" sz="2000" dirty="0">
                <a:solidFill>
                  <a:schemeClr val="bg1"/>
                </a:solidFill>
              </a:rPr>
              <a:t> (frequenze </a:t>
            </a:r>
            <a:r>
              <a:rPr lang="it-IT" sz="2000" i="1" dirty="0">
                <a:solidFill>
                  <a:schemeClr val="bg1"/>
                </a:solidFill>
              </a:rPr>
              <a:t>r</a:t>
            </a:r>
            <a:r>
              <a:rPr lang="it-IT" sz="2000" dirty="0">
                <a:solidFill>
                  <a:schemeClr val="bg1"/>
                </a:solidFill>
              </a:rPr>
              <a:t> e </a:t>
            </a:r>
            <a:r>
              <a:rPr lang="it-IT" sz="2000" i="1" dirty="0">
                <a:solidFill>
                  <a:schemeClr val="bg1"/>
                </a:solidFill>
              </a:rPr>
              <a:t>s</a:t>
            </a:r>
            <a:r>
              <a:rPr lang="it-IT" sz="2000" dirty="0">
                <a:solidFill>
                  <a:schemeClr val="bg1"/>
                </a:solidFill>
              </a:rPr>
              <a:t>)</a:t>
            </a:r>
          </a:p>
          <a:p>
            <a:pPr algn="ctr"/>
            <a:endParaRPr lang="it-IT" sz="2000" dirty="0">
              <a:solidFill>
                <a:schemeClr val="bg1"/>
              </a:solidFill>
            </a:endParaRPr>
          </a:p>
          <a:p>
            <a:pPr algn="ctr"/>
            <a:r>
              <a:rPr lang="it-IT" sz="2000" dirty="0">
                <a:solidFill>
                  <a:schemeClr val="bg1"/>
                </a:solidFill>
              </a:rPr>
              <a:t>4 possibili cromosomi o gameti (e relative frequenze </a:t>
            </a:r>
            <a:r>
              <a:rPr lang="it-IT" sz="2000" dirty="0" err="1">
                <a:solidFill>
                  <a:schemeClr val="bg1"/>
                </a:solidFill>
              </a:rPr>
              <a:t>g</a:t>
            </a:r>
            <a:r>
              <a:rPr lang="it-IT" sz="2000" baseline="-25000" dirty="0" err="1">
                <a:solidFill>
                  <a:schemeClr val="bg1"/>
                </a:solidFill>
              </a:rPr>
              <a:t>xy</a:t>
            </a:r>
            <a:r>
              <a:rPr lang="it-IT" sz="2000" dirty="0">
                <a:solidFill>
                  <a:schemeClr val="bg1"/>
                </a:solidFill>
              </a:rPr>
              <a:t>)</a:t>
            </a:r>
          </a:p>
          <a:p>
            <a:pPr algn="ctr"/>
            <a:r>
              <a:rPr lang="it-IT" sz="2000" dirty="0">
                <a:solidFill>
                  <a:schemeClr val="bg1"/>
                </a:solidFill>
              </a:rPr>
              <a:t>A</a:t>
            </a:r>
            <a:r>
              <a:rPr lang="it-IT" sz="2000" baseline="-25000" dirty="0">
                <a:solidFill>
                  <a:schemeClr val="bg1"/>
                </a:solidFill>
              </a:rPr>
              <a:t>1 </a:t>
            </a:r>
            <a:r>
              <a:rPr lang="it-IT" sz="2000" dirty="0">
                <a:solidFill>
                  <a:schemeClr val="bg1"/>
                </a:solidFill>
              </a:rPr>
              <a:t> B</a:t>
            </a:r>
            <a:r>
              <a:rPr lang="it-IT" sz="2000" baseline="-25000" dirty="0">
                <a:solidFill>
                  <a:schemeClr val="bg1"/>
                </a:solidFill>
              </a:rPr>
              <a:t>1</a:t>
            </a:r>
            <a:r>
              <a:rPr lang="it-IT" sz="2000" dirty="0">
                <a:solidFill>
                  <a:schemeClr val="bg1"/>
                </a:solidFill>
              </a:rPr>
              <a:t> (frequenza = g</a:t>
            </a:r>
            <a:r>
              <a:rPr lang="it-IT" sz="2000" baseline="-25000" dirty="0">
                <a:solidFill>
                  <a:schemeClr val="bg1"/>
                </a:solidFill>
              </a:rPr>
              <a:t>11</a:t>
            </a:r>
            <a:r>
              <a:rPr lang="it-IT" sz="2000" dirty="0">
                <a:solidFill>
                  <a:schemeClr val="bg1"/>
                </a:solidFill>
              </a:rPr>
              <a:t>)</a:t>
            </a:r>
          </a:p>
          <a:p>
            <a:pPr algn="ctr"/>
            <a:r>
              <a:rPr lang="it-IT" sz="2000" dirty="0">
                <a:solidFill>
                  <a:schemeClr val="bg1"/>
                </a:solidFill>
              </a:rPr>
              <a:t>A</a:t>
            </a:r>
            <a:r>
              <a:rPr lang="it-IT" sz="2000" baseline="-25000" dirty="0">
                <a:solidFill>
                  <a:schemeClr val="bg1"/>
                </a:solidFill>
              </a:rPr>
              <a:t>1 </a:t>
            </a:r>
            <a:r>
              <a:rPr lang="it-IT" sz="2000" dirty="0">
                <a:solidFill>
                  <a:schemeClr val="bg1"/>
                </a:solidFill>
              </a:rPr>
              <a:t> B</a:t>
            </a:r>
            <a:r>
              <a:rPr lang="it-IT" sz="2000" baseline="-25000" dirty="0">
                <a:solidFill>
                  <a:schemeClr val="bg1"/>
                </a:solidFill>
              </a:rPr>
              <a:t>2</a:t>
            </a:r>
            <a:r>
              <a:rPr lang="it-IT" sz="2000" dirty="0">
                <a:solidFill>
                  <a:schemeClr val="bg1"/>
                </a:solidFill>
              </a:rPr>
              <a:t> (frequenza = g</a:t>
            </a:r>
            <a:r>
              <a:rPr lang="it-IT" sz="2000" baseline="-25000" dirty="0">
                <a:solidFill>
                  <a:schemeClr val="bg1"/>
                </a:solidFill>
              </a:rPr>
              <a:t>12</a:t>
            </a:r>
            <a:r>
              <a:rPr lang="it-IT" sz="2000" dirty="0">
                <a:solidFill>
                  <a:schemeClr val="bg1"/>
                </a:solidFill>
              </a:rPr>
              <a:t>)</a:t>
            </a:r>
          </a:p>
          <a:p>
            <a:pPr algn="ctr"/>
            <a:r>
              <a:rPr lang="it-IT" sz="2000" dirty="0">
                <a:solidFill>
                  <a:schemeClr val="bg1"/>
                </a:solidFill>
              </a:rPr>
              <a:t>A</a:t>
            </a:r>
            <a:r>
              <a:rPr lang="it-IT" sz="2000" baseline="-25000" dirty="0">
                <a:solidFill>
                  <a:schemeClr val="bg1"/>
                </a:solidFill>
              </a:rPr>
              <a:t>2 </a:t>
            </a:r>
            <a:r>
              <a:rPr lang="it-IT" sz="2000" dirty="0">
                <a:solidFill>
                  <a:schemeClr val="bg1"/>
                </a:solidFill>
              </a:rPr>
              <a:t> B</a:t>
            </a:r>
            <a:r>
              <a:rPr lang="it-IT" sz="2000" baseline="-25000" dirty="0">
                <a:solidFill>
                  <a:schemeClr val="bg1"/>
                </a:solidFill>
              </a:rPr>
              <a:t>1</a:t>
            </a:r>
            <a:r>
              <a:rPr lang="it-IT" sz="2000" dirty="0">
                <a:solidFill>
                  <a:schemeClr val="bg1"/>
                </a:solidFill>
              </a:rPr>
              <a:t> (frequenza = g</a:t>
            </a:r>
            <a:r>
              <a:rPr lang="it-IT" sz="2000" baseline="-25000" dirty="0">
                <a:solidFill>
                  <a:schemeClr val="bg1"/>
                </a:solidFill>
              </a:rPr>
              <a:t>21</a:t>
            </a:r>
            <a:r>
              <a:rPr lang="it-IT" sz="2000" dirty="0">
                <a:solidFill>
                  <a:schemeClr val="bg1"/>
                </a:solidFill>
              </a:rPr>
              <a:t>)</a:t>
            </a:r>
          </a:p>
          <a:p>
            <a:pPr algn="ctr"/>
            <a:r>
              <a:rPr lang="it-IT" sz="2000" dirty="0">
                <a:solidFill>
                  <a:schemeClr val="bg1"/>
                </a:solidFill>
              </a:rPr>
              <a:t>A</a:t>
            </a:r>
            <a:r>
              <a:rPr lang="it-IT" sz="2000" baseline="-25000" dirty="0">
                <a:solidFill>
                  <a:schemeClr val="bg1"/>
                </a:solidFill>
              </a:rPr>
              <a:t>2 </a:t>
            </a:r>
            <a:r>
              <a:rPr lang="it-IT" sz="2000" dirty="0">
                <a:solidFill>
                  <a:schemeClr val="bg1"/>
                </a:solidFill>
              </a:rPr>
              <a:t> B</a:t>
            </a:r>
            <a:r>
              <a:rPr lang="it-IT" sz="2000" baseline="-25000" dirty="0">
                <a:solidFill>
                  <a:schemeClr val="bg1"/>
                </a:solidFill>
              </a:rPr>
              <a:t>2</a:t>
            </a:r>
            <a:r>
              <a:rPr lang="it-IT" sz="2000" dirty="0">
                <a:solidFill>
                  <a:schemeClr val="bg1"/>
                </a:solidFill>
              </a:rPr>
              <a:t> (frequenza = g</a:t>
            </a:r>
            <a:r>
              <a:rPr lang="it-IT" sz="2000" baseline="-25000" dirty="0">
                <a:solidFill>
                  <a:schemeClr val="bg1"/>
                </a:solidFill>
              </a:rPr>
              <a:t>22</a:t>
            </a:r>
            <a:r>
              <a:rPr lang="it-IT" sz="2000" dirty="0">
                <a:solidFill>
                  <a:schemeClr val="bg1"/>
                </a:solidFill>
              </a:rPr>
              <a:t>)</a:t>
            </a:r>
          </a:p>
          <a:p>
            <a:pPr algn="ctr"/>
            <a:endParaRPr lang="it-IT" sz="2000" dirty="0">
              <a:solidFill>
                <a:schemeClr val="bg1"/>
              </a:solidFill>
            </a:endParaRPr>
          </a:p>
          <a:p>
            <a:pPr algn="ctr"/>
            <a:r>
              <a:rPr lang="it-IT" sz="2000" dirty="0">
                <a:solidFill>
                  <a:schemeClr val="bg1"/>
                </a:solidFill>
              </a:rPr>
              <a:t>Gli alleli ai due loci saranno in </a:t>
            </a:r>
            <a:r>
              <a:rPr lang="it-IT" sz="2000" b="1" dirty="0">
                <a:solidFill>
                  <a:schemeClr val="bg1"/>
                </a:solidFill>
              </a:rPr>
              <a:t>equilibrio</a:t>
            </a:r>
            <a:r>
              <a:rPr lang="it-IT" sz="2000" dirty="0">
                <a:solidFill>
                  <a:schemeClr val="bg1"/>
                </a:solidFill>
              </a:rPr>
              <a:t> quando le frequenze dei </a:t>
            </a:r>
          </a:p>
          <a:p>
            <a:pPr algn="ctr"/>
            <a:r>
              <a:rPr lang="it-IT" sz="2000" dirty="0">
                <a:solidFill>
                  <a:schemeClr val="bg1"/>
                </a:solidFill>
              </a:rPr>
              <a:t>quattro tipi di cromosomi (o gameti) saranno</a:t>
            </a:r>
          </a:p>
          <a:p>
            <a:pPr algn="ctr"/>
            <a:endParaRPr lang="it-IT" sz="2000" dirty="0">
              <a:solidFill>
                <a:schemeClr val="bg1"/>
              </a:solidFill>
            </a:endParaRPr>
          </a:p>
          <a:p>
            <a:pPr algn="ctr"/>
            <a:r>
              <a:rPr lang="it-IT" sz="2000" i="1" dirty="0">
                <a:solidFill>
                  <a:schemeClr val="bg1"/>
                </a:solidFill>
              </a:rPr>
              <a:t>g</a:t>
            </a:r>
            <a:r>
              <a:rPr lang="it-IT" sz="2000" i="1" baseline="-25000" dirty="0">
                <a:solidFill>
                  <a:schemeClr val="bg1"/>
                </a:solidFill>
              </a:rPr>
              <a:t>11</a:t>
            </a:r>
            <a:r>
              <a:rPr lang="it-IT" sz="2000" i="1" dirty="0">
                <a:solidFill>
                  <a:schemeClr val="bg1"/>
                </a:solidFill>
              </a:rPr>
              <a:t> </a:t>
            </a:r>
            <a:r>
              <a:rPr lang="it-IT" sz="2000" dirty="0">
                <a:solidFill>
                  <a:schemeClr val="bg1"/>
                </a:solidFill>
              </a:rPr>
              <a:t>= </a:t>
            </a:r>
            <a:r>
              <a:rPr lang="it-IT" sz="2000" i="1" dirty="0">
                <a:solidFill>
                  <a:schemeClr val="bg1"/>
                </a:solidFill>
              </a:rPr>
              <a:t>p</a:t>
            </a:r>
            <a:r>
              <a:rPr lang="it-IT" sz="2000" dirty="0">
                <a:solidFill>
                  <a:schemeClr val="bg1"/>
                </a:solidFill>
              </a:rPr>
              <a:t> × </a:t>
            </a:r>
            <a:r>
              <a:rPr lang="it-IT" sz="2000" i="1" dirty="0">
                <a:solidFill>
                  <a:schemeClr val="bg1"/>
                </a:solidFill>
              </a:rPr>
              <a:t>r</a:t>
            </a:r>
            <a:r>
              <a:rPr lang="it-IT" sz="2000" dirty="0">
                <a:solidFill>
                  <a:schemeClr val="bg1"/>
                </a:solidFill>
              </a:rPr>
              <a:t>; </a:t>
            </a:r>
            <a:r>
              <a:rPr lang="it-IT" sz="2000" i="1" dirty="0">
                <a:solidFill>
                  <a:schemeClr val="bg1"/>
                </a:solidFill>
              </a:rPr>
              <a:t>g</a:t>
            </a:r>
            <a:r>
              <a:rPr lang="it-IT" sz="2000" i="1" baseline="-25000" dirty="0">
                <a:solidFill>
                  <a:schemeClr val="bg1"/>
                </a:solidFill>
              </a:rPr>
              <a:t>12</a:t>
            </a:r>
            <a:r>
              <a:rPr lang="it-IT" sz="2000" i="1" dirty="0">
                <a:solidFill>
                  <a:schemeClr val="bg1"/>
                </a:solidFill>
              </a:rPr>
              <a:t> </a:t>
            </a:r>
            <a:r>
              <a:rPr lang="it-IT" sz="2000" dirty="0">
                <a:solidFill>
                  <a:schemeClr val="bg1"/>
                </a:solidFill>
              </a:rPr>
              <a:t>= </a:t>
            </a:r>
            <a:r>
              <a:rPr lang="it-IT" sz="2000" i="1" dirty="0">
                <a:solidFill>
                  <a:schemeClr val="bg1"/>
                </a:solidFill>
              </a:rPr>
              <a:t>p</a:t>
            </a:r>
            <a:r>
              <a:rPr lang="it-IT" sz="2000" dirty="0">
                <a:solidFill>
                  <a:schemeClr val="bg1"/>
                </a:solidFill>
              </a:rPr>
              <a:t> × </a:t>
            </a:r>
            <a:r>
              <a:rPr lang="it-IT" sz="2000" i="1" dirty="0">
                <a:solidFill>
                  <a:schemeClr val="bg1"/>
                </a:solidFill>
              </a:rPr>
              <a:t>s</a:t>
            </a:r>
            <a:r>
              <a:rPr lang="it-IT" sz="2000" dirty="0">
                <a:solidFill>
                  <a:schemeClr val="bg1"/>
                </a:solidFill>
              </a:rPr>
              <a:t>; </a:t>
            </a:r>
            <a:r>
              <a:rPr lang="it-IT" sz="2000" i="1" dirty="0">
                <a:solidFill>
                  <a:schemeClr val="bg1"/>
                </a:solidFill>
              </a:rPr>
              <a:t>g</a:t>
            </a:r>
            <a:r>
              <a:rPr lang="it-IT" sz="2000" i="1" baseline="-25000" dirty="0">
                <a:solidFill>
                  <a:schemeClr val="bg1"/>
                </a:solidFill>
              </a:rPr>
              <a:t>21</a:t>
            </a:r>
            <a:r>
              <a:rPr lang="it-IT" sz="2000" i="1" dirty="0">
                <a:solidFill>
                  <a:schemeClr val="bg1"/>
                </a:solidFill>
              </a:rPr>
              <a:t> </a:t>
            </a:r>
            <a:r>
              <a:rPr lang="it-IT" sz="2000" dirty="0">
                <a:solidFill>
                  <a:schemeClr val="bg1"/>
                </a:solidFill>
              </a:rPr>
              <a:t>= </a:t>
            </a:r>
            <a:r>
              <a:rPr lang="it-IT" sz="2000" i="1" dirty="0">
                <a:solidFill>
                  <a:schemeClr val="bg1"/>
                </a:solidFill>
              </a:rPr>
              <a:t>q</a:t>
            </a:r>
            <a:r>
              <a:rPr lang="it-IT" sz="2000" dirty="0">
                <a:solidFill>
                  <a:schemeClr val="bg1"/>
                </a:solidFill>
              </a:rPr>
              <a:t> × </a:t>
            </a:r>
            <a:r>
              <a:rPr lang="it-IT" sz="2000" i="1" dirty="0">
                <a:solidFill>
                  <a:schemeClr val="bg1"/>
                </a:solidFill>
              </a:rPr>
              <a:t>r</a:t>
            </a:r>
            <a:r>
              <a:rPr lang="it-IT" sz="2000" dirty="0">
                <a:solidFill>
                  <a:schemeClr val="bg1"/>
                </a:solidFill>
              </a:rPr>
              <a:t>; </a:t>
            </a:r>
            <a:r>
              <a:rPr lang="it-IT" sz="2000" i="1" dirty="0">
                <a:solidFill>
                  <a:schemeClr val="bg1"/>
                </a:solidFill>
              </a:rPr>
              <a:t>g</a:t>
            </a:r>
            <a:r>
              <a:rPr lang="it-IT" sz="2000" i="1" baseline="-25000" dirty="0">
                <a:solidFill>
                  <a:schemeClr val="bg1"/>
                </a:solidFill>
              </a:rPr>
              <a:t>22</a:t>
            </a:r>
            <a:r>
              <a:rPr lang="it-IT" sz="2000" dirty="0">
                <a:solidFill>
                  <a:schemeClr val="bg1"/>
                </a:solidFill>
              </a:rPr>
              <a:t> = </a:t>
            </a:r>
            <a:r>
              <a:rPr lang="it-IT" sz="2000" i="1" dirty="0">
                <a:solidFill>
                  <a:schemeClr val="bg1"/>
                </a:solidFill>
              </a:rPr>
              <a:t>q</a:t>
            </a:r>
            <a:r>
              <a:rPr lang="it-IT" sz="2000" dirty="0">
                <a:solidFill>
                  <a:schemeClr val="bg1"/>
                </a:solidFill>
              </a:rPr>
              <a:t> × </a:t>
            </a:r>
            <a:r>
              <a:rPr lang="it-IT" sz="2000" i="1" dirty="0">
                <a:solidFill>
                  <a:schemeClr val="bg1"/>
                </a:solidFill>
              </a:rPr>
              <a:t>s</a:t>
            </a:r>
          </a:p>
          <a:p>
            <a:pPr algn="ctr"/>
            <a:r>
              <a:rPr lang="it-IT" sz="2000" i="1" dirty="0">
                <a:solidFill>
                  <a:schemeClr val="bg1"/>
                </a:solidFill>
              </a:rPr>
              <a:t>(</a:t>
            </a:r>
            <a:r>
              <a:rPr lang="it-IT" sz="2000" i="1" dirty="0">
                <a:solidFill>
                  <a:srgbClr val="FFFF00"/>
                </a:solidFill>
              </a:rPr>
              <a:t>ovvero, gli alleli ai due loci sono assortiti nei cromosomi in modo casuale</a:t>
            </a:r>
            <a:r>
              <a:rPr lang="it-IT" sz="2000" i="1" dirty="0">
                <a:solidFill>
                  <a:schemeClr val="bg1"/>
                </a:solidFill>
              </a:rPr>
              <a:t>)</a:t>
            </a:r>
            <a:endParaRPr lang="it-IT" sz="2000" dirty="0">
              <a:solidFill>
                <a:schemeClr val="bg1"/>
              </a:solidFill>
            </a:endParaRPr>
          </a:p>
          <a:p>
            <a:pPr algn="ctr"/>
            <a:endParaRPr lang="it-IT" sz="2000" dirty="0">
              <a:solidFill>
                <a:schemeClr val="bg1"/>
              </a:solidFill>
            </a:endParaRPr>
          </a:p>
          <a:p>
            <a:pPr algn="ctr"/>
            <a:r>
              <a:rPr lang="it-IT" sz="2000" dirty="0">
                <a:solidFill>
                  <a:schemeClr val="bg1"/>
                </a:solidFill>
              </a:rPr>
              <a:t>Altrimenti si dice che i due loci sono in </a:t>
            </a:r>
          </a:p>
          <a:p>
            <a:pPr algn="ctr"/>
            <a:r>
              <a:rPr lang="it-IT" sz="2400" dirty="0" err="1">
                <a:solidFill>
                  <a:srgbClr val="FFFF00"/>
                </a:solidFill>
              </a:rPr>
              <a:t>Linkage</a:t>
            </a:r>
            <a:r>
              <a:rPr lang="it-IT" sz="2400" dirty="0">
                <a:solidFill>
                  <a:srgbClr val="FFFF00"/>
                </a:solidFill>
              </a:rPr>
              <a:t> </a:t>
            </a:r>
            <a:r>
              <a:rPr lang="it-IT" sz="2400" dirty="0" err="1">
                <a:solidFill>
                  <a:srgbClr val="FFFF00"/>
                </a:solidFill>
              </a:rPr>
              <a:t>disequilibrium</a:t>
            </a:r>
            <a:endParaRPr lang="it-IT" sz="2400" dirty="0">
              <a:solidFill>
                <a:srgbClr val="FFFF00"/>
              </a:solidFill>
            </a:endParaRPr>
          </a:p>
          <a:p>
            <a:pPr algn="ctr"/>
            <a:r>
              <a:rPr lang="it-IT" sz="2000" dirty="0">
                <a:solidFill>
                  <a:schemeClr val="bg1"/>
                </a:solidFill>
              </a:rPr>
              <a:t>(ovvero gli alleli ai due loci non sono assortiti in modo casuale nei cromosomi)</a:t>
            </a:r>
          </a:p>
        </p:txBody>
      </p:sp>
      <p:sp>
        <p:nvSpPr>
          <p:cNvPr id="5" name="CasellaDiTesto 4"/>
          <p:cNvSpPr txBox="1"/>
          <p:nvPr/>
        </p:nvSpPr>
        <p:spPr>
          <a:xfrm>
            <a:off x="2895600" y="295531"/>
            <a:ext cx="3748142" cy="523220"/>
          </a:xfrm>
          <a:prstGeom prst="rect">
            <a:avLst/>
          </a:prstGeom>
          <a:noFill/>
        </p:spPr>
        <p:txBody>
          <a:bodyPr wrap="none" rtlCol="0">
            <a:spAutoFit/>
          </a:bodyPr>
          <a:lstStyle/>
          <a:p>
            <a:r>
              <a:rPr lang="it-IT" sz="2800" i="1" dirty="0" err="1">
                <a:solidFill>
                  <a:srgbClr val="FFFF00"/>
                </a:solidFill>
              </a:rPr>
              <a:t>Linkage</a:t>
            </a:r>
            <a:r>
              <a:rPr lang="it-IT" sz="2800" i="1" dirty="0">
                <a:solidFill>
                  <a:srgbClr val="FFFF00"/>
                </a:solidFill>
              </a:rPr>
              <a:t> </a:t>
            </a:r>
            <a:r>
              <a:rPr lang="it-IT" sz="2800" i="1" dirty="0" err="1">
                <a:solidFill>
                  <a:srgbClr val="FFFF00"/>
                </a:solidFill>
              </a:rPr>
              <a:t>disequilibrium</a:t>
            </a:r>
            <a:endParaRPr lang="it-IT" sz="2800" i="1" dirty="0">
              <a:solidFill>
                <a:srgbClr val="FFFF00"/>
              </a:solidFill>
            </a:endParaRPr>
          </a:p>
        </p:txBody>
      </p:sp>
    </p:spTree>
    <p:extLst>
      <p:ext uri="{BB962C8B-B14F-4D97-AF65-F5344CB8AC3E}">
        <p14:creationId xmlns:p14="http://schemas.microsoft.com/office/powerpoint/2010/main" val="95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lstStyle/>
          <a:p>
            <a:pPr algn="ctr"/>
            <a:r>
              <a:rPr lang="it-IT" dirty="0">
                <a:solidFill>
                  <a:srgbClr val="0000FF"/>
                </a:solidFill>
              </a:rPr>
              <a:t>I tre passaggi chiave nella storia dell’interpretazione dei caratteri complessi</a:t>
            </a:r>
          </a:p>
        </p:txBody>
      </p:sp>
      <p:sp>
        <p:nvSpPr>
          <p:cNvPr id="4" name="Segnaposto testo 3"/>
          <p:cNvSpPr>
            <a:spLocks noGrp="1"/>
          </p:cNvSpPr>
          <p:nvPr>
            <p:ph type="body" sz="half" idx="2"/>
          </p:nvPr>
        </p:nvSpPr>
        <p:spPr>
          <a:xfrm>
            <a:off x="152400" y="914400"/>
            <a:ext cx="8839200" cy="5791200"/>
          </a:xfrm>
        </p:spPr>
        <p:txBody>
          <a:bodyPr>
            <a:normAutofit/>
          </a:bodyPr>
          <a:lstStyle/>
          <a:p>
            <a:pPr>
              <a:buFontTx/>
              <a:buChar char="-"/>
            </a:pPr>
            <a:r>
              <a:rPr lang="it-IT" sz="1600" dirty="0">
                <a:solidFill>
                  <a:srgbClr val="0000FF"/>
                </a:solidFill>
              </a:rPr>
              <a:t> </a:t>
            </a:r>
            <a:r>
              <a:rPr lang="it-IT" sz="2000" dirty="0" err="1">
                <a:solidFill>
                  <a:srgbClr val="0000FF"/>
                </a:solidFill>
              </a:rPr>
              <a:t>Galton</a:t>
            </a:r>
            <a:r>
              <a:rPr lang="it-IT" sz="2000" dirty="0">
                <a:solidFill>
                  <a:srgbClr val="0000FF"/>
                </a:solidFill>
              </a:rPr>
              <a:t>, </a:t>
            </a:r>
            <a:r>
              <a:rPr lang="it-IT" sz="2000" dirty="0">
                <a:solidFill>
                  <a:srgbClr val="FF0000"/>
                </a:solidFill>
              </a:rPr>
              <a:t>fine ‘800</a:t>
            </a:r>
            <a:r>
              <a:rPr lang="it-IT" sz="2000" dirty="0">
                <a:solidFill>
                  <a:srgbClr val="0000FF"/>
                </a:solidFill>
              </a:rPr>
              <a:t>: Molti caratteri quantitativi nell’uomo presentano </a:t>
            </a:r>
            <a:r>
              <a:rPr lang="it-IT" sz="2000" dirty="0">
                <a:solidFill>
                  <a:srgbClr val="FF0000"/>
                </a:solidFill>
              </a:rPr>
              <a:t>familiarità</a:t>
            </a:r>
            <a:r>
              <a:rPr lang="it-IT" sz="2000" dirty="0">
                <a:solidFill>
                  <a:srgbClr val="0000FF"/>
                </a:solidFill>
              </a:rPr>
              <a:t>, ed è quindi probabile che abbiano una base genetica. Il Mendelismo non è tuttavia in grado di spiegarne le basi genetiche.</a:t>
            </a:r>
          </a:p>
          <a:p>
            <a:pPr>
              <a:buFontTx/>
              <a:buChar char="-"/>
            </a:pPr>
            <a:endParaRPr lang="it-IT" sz="2000" dirty="0">
              <a:solidFill>
                <a:srgbClr val="0000FF"/>
              </a:solidFill>
            </a:endParaRPr>
          </a:p>
          <a:p>
            <a:pPr>
              <a:buFontTx/>
              <a:buChar char="-"/>
            </a:pPr>
            <a:endParaRPr lang="it-IT" sz="2000" dirty="0">
              <a:solidFill>
                <a:srgbClr val="0000FF"/>
              </a:solidFill>
            </a:endParaRPr>
          </a:p>
          <a:p>
            <a:pPr>
              <a:buFontTx/>
              <a:buChar char="-"/>
            </a:pPr>
            <a:r>
              <a:rPr lang="it-IT" sz="2000" dirty="0">
                <a:solidFill>
                  <a:srgbClr val="0000FF"/>
                </a:solidFill>
              </a:rPr>
              <a:t> Fisher, </a:t>
            </a:r>
            <a:r>
              <a:rPr lang="it-IT" sz="2000" dirty="0">
                <a:solidFill>
                  <a:srgbClr val="FF0000"/>
                </a:solidFill>
              </a:rPr>
              <a:t>1918</a:t>
            </a:r>
            <a:r>
              <a:rPr lang="it-IT" sz="2000" dirty="0">
                <a:solidFill>
                  <a:srgbClr val="0000FF"/>
                </a:solidFill>
              </a:rPr>
              <a:t>: Fattori Mendeliani multipli possono essere alla base del pattern di ereditarietà dei caratteri quantitativi (</a:t>
            </a:r>
            <a:r>
              <a:rPr lang="it-IT" sz="2000" dirty="0">
                <a:solidFill>
                  <a:srgbClr val="FF0000"/>
                </a:solidFill>
              </a:rPr>
              <a:t>modello  poligenico</a:t>
            </a:r>
            <a:r>
              <a:rPr lang="it-IT" sz="2000" dirty="0">
                <a:solidFill>
                  <a:srgbClr val="0000FF"/>
                </a:solidFill>
              </a:rPr>
              <a:t>)</a:t>
            </a:r>
          </a:p>
          <a:p>
            <a:pPr>
              <a:buFontTx/>
              <a:buChar char="-"/>
            </a:pPr>
            <a:endParaRPr lang="it-IT" sz="2000" dirty="0">
              <a:solidFill>
                <a:srgbClr val="0000FF"/>
              </a:solidFill>
            </a:endParaRPr>
          </a:p>
          <a:p>
            <a:pPr>
              <a:buFontTx/>
              <a:buChar char="-"/>
            </a:pPr>
            <a:endParaRPr lang="it-IT" sz="2000" dirty="0">
              <a:solidFill>
                <a:srgbClr val="0000FF"/>
              </a:solidFill>
            </a:endParaRPr>
          </a:p>
          <a:p>
            <a:pPr>
              <a:buFontTx/>
              <a:buChar char="-"/>
            </a:pPr>
            <a:r>
              <a:rPr lang="it-IT" sz="2000" dirty="0">
                <a:solidFill>
                  <a:srgbClr val="0000FF"/>
                </a:solidFill>
              </a:rPr>
              <a:t> </a:t>
            </a:r>
            <a:r>
              <a:rPr lang="it-IT" sz="2000" dirty="0" err="1">
                <a:solidFill>
                  <a:srgbClr val="0000FF"/>
                </a:solidFill>
              </a:rPr>
              <a:t>Falconer</a:t>
            </a:r>
            <a:r>
              <a:rPr lang="it-IT" sz="2000" dirty="0">
                <a:solidFill>
                  <a:srgbClr val="0000FF"/>
                </a:solidFill>
              </a:rPr>
              <a:t>, </a:t>
            </a:r>
            <a:r>
              <a:rPr lang="it-IT" sz="2000" dirty="0">
                <a:solidFill>
                  <a:srgbClr val="FF0000"/>
                </a:solidFill>
              </a:rPr>
              <a:t>1965</a:t>
            </a:r>
            <a:r>
              <a:rPr lang="it-IT" sz="2000" dirty="0">
                <a:solidFill>
                  <a:srgbClr val="0000FF"/>
                </a:solidFill>
              </a:rPr>
              <a:t>: La Teoria poligenica può essere estesa ai caratteri complessi dicotomici   (</a:t>
            </a:r>
            <a:r>
              <a:rPr lang="it-IT" sz="2000" dirty="0">
                <a:solidFill>
                  <a:srgbClr val="FF0000"/>
                </a:solidFill>
              </a:rPr>
              <a:t>modello poligenico a soglia</a:t>
            </a:r>
            <a:r>
              <a:rPr lang="it-IT" sz="2000" dirty="0">
                <a:solidFill>
                  <a:srgbClr val="0000FF"/>
                </a:solidFill>
              </a:rPr>
              <a:t>)   </a:t>
            </a:r>
          </a:p>
          <a:p>
            <a:endParaRPr lang="it-IT" sz="2000"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15719" name="Rectangle 7"/>
          <p:cNvSpPr>
            <a:spLocks noGrp="1" noChangeArrowheads="1"/>
          </p:cNvSpPr>
          <p:nvPr>
            <p:ph type="title"/>
          </p:nvPr>
        </p:nvSpPr>
        <p:spPr>
          <a:xfrm>
            <a:off x="0" y="4648200"/>
            <a:ext cx="8991600" cy="2362200"/>
          </a:xfrm>
        </p:spPr>
        <p:txBody>
          <a:bodyPr/>
          <a:lstStyle/>
          <a:p>
            <a:r>
              <a:rPr lang="en-US" sz="2000" dirty="0" err="1">
                <a:solidFill>
                  <a:schemeClr val="bg1"/>
                </a:solidFill>
              </a:rPr>
              <a:t>Alla</a:t>
            </a:r>
            <a:r>
              <a:rPr lang="en-US" sz="2000" dirty="0">
                <a:solidFill>
                  <a:schemeClr val="bg1"/>
                </a:solidFill>
              </a:rPr>
              <a:t> </a:t>
            </a:r>
            <a:r>
              <a:rPr lang="en-US" sz="2000" dirty="0" err="1">
                <a:solidFill>
                  <a:schemeClr val="bg1"/>
                </a:solidFill>
              </a:rPr>
              <a:t>sua</a:t>
            </a:r>
            <a:r>
              <a:rPr lang="en-US" sz="2000" dirty="0">
                <a:solidFill>
                  <a:schemeClr val="bg1"/>
                </a:solidFill>
              </a:rPr>
              <a:t> </a:t>
            </a:r>
            <a:r>
              <a:rPr lang="en-US" sz="2000" dirty="0" err="1">
                <a:solidFill>
                  <a:schemeClr val="bg1"/>
                </a:solidFill>
              </a:rPr>
              <a:t>comparsa</a:t>
            </a:r>
            <a:r>
              <a:rPr lang="en-US" sz="2000" dirty="0">
                <a:solidFill>
                  <a:schemeClr val="bg1"/>
                </a:solidFill>
              </a:rPr>
              <a:t>, </a:t>
            </a:r>
            <a:r>
              <a:rPr lang="en-US" sz="2000" dirty="0" err="1">
                <a:solidFill>
                  <a:schemeClr val="bg1"/>
                </a:solidFill>
              </a:rPr>
              <a:t>una</a:t>
            </a:r>
            <a:r>
              <a:rPr lang="en-US" sz="2000" dirty="0">
                <a:solidFill>
                  <a:schemeClr val="bg1"/>
                </a:solidFill>
              </a:rPr>
              <a:t> </a:t>
            </a:r>
            <a:r>
              <a:rPr lang="en-US" sz="2000" dirty="0" err="1">
                <a:solidFill>
                  <a:schemeClr val="bg1"/>
                </a:solidFill>
              </a:rPr>
              <a:t>nuova</a:t>
            </a:r>
            <a:r>
              <a:rPr lang="en-US" sz="2000" dirty="0">
                <a:solidFill>
                  <a:schemeClr val="bg1"/>
                </a:solidFill>
              </a:rPr>
              <a:t> </a:t>
            </a:r>
            <a:r>
              <a:rPr lang="en-US" sz="2000" dirty="0" err="1">
                <a:solidFill>
                  <a:schemeClr val="bg1"/>
                </a:solidFill>
              </a:rPr>
              <a:t>mutazione</a:t>
            </a:r>
            <a:r>
              <a:rPr lang="en-US" sz="2000" dirty="0">
                <a:solidFill>
                  <a:schemeClr val="bg1"/>
                </a:solidFill>
              </a:rPr>
              <a:t>  </a:t>
            </a:r>
            <a:r>
              <a:rPr lang="en-US" sz="2000" dirty="0">
                <a:solidFill>
                  <a:schemeClr val="bg1"/>
                </a:solidFill>
                <a:cs typeface="Arial" charset="0"/>
              </a:rPr>
              <a:t>è in LD con </a:t>
            </a:r>
            <a:r>
              <a:rPr lang="en-US" sz="2000" dirty="0" err="1">
                <a:solidFill>
                  <a:schemeClr val="bg1"/>
                </a:solidFill>
                <a:cs typeface="Arial" charset="0"/>
              </a:rPr>
              <a:t>tutti</a:t>
            </a:r>
            <a:r>
              <a:rPr lang="en-US" sz="2000" dirty="0">
                <a:solidFill>
                  <a:schemeClr val="bg1"/>
                </a:solidFill>
                <a:cs typeface="Arial" charset="0"/>
              </a:rPr>
              <a:t> </a:t>
            </a:r>
            <a:r>
              <a:rPr lang="en-US" sz="2000" dirty="0" err="1">
                <a:solidFill>
                  <a:schemeClr val="bg1"/>
                </a:solidFill>
                <a:cs typeface="Arial" charset="0"/>
              </a:rPr>
              <a:t>i</a:t>
            </a:r>
            <a:r>
              <a:rPr lang="en-US" sz="2000" dirty="0">
                <a:solidFill>
                  <a:schemeClr val="bg1"/>
                </a:solidFill>
                <a:cs typeface="Arial" charset="0"/>
              </a:rPr>
              <a:t> loci </a:t>
            </a:r>
            <a:r>
              <a:rPr lang="en-US" sz="2000" dirty="0" err="1">
                <a:solidFill>
                  <a:schemeClr val="bg1"/>
                </a:solidFill>
                <a:cs typeface="Arial" charset="0"/>
              </a:rPr>
              <a:t>dello</a:t>
            </a:r>
            <a:r>
              <a:rPr lang="en-US" sz="2000" dirty="0">
                <a:solidFill>
                  <a:schemeClr val="bg1"/>
                </a:solidFill>
                <a:cs typeface="Arial" charset="0"/>
              </a:rPr>
              <a:t> </a:t>
            </a:r>
            <a:r>
              <a:rPr lang="en-US" sz="2000" dirty="0" err="1">
                <a:solidFill>
                  <a:schemeClr val="bg1"/>
                </a:solidFill>
                <a:cs typeface="Arial" charset="0"/>
              </a:rPr>
              <a:t>stesso</a:t>
            </a:r>
            <a:r>
              <a:rPr lang="en-US" sz="2000" dirty="0">
                <a:solidFill>
                  <a:schemeClr val="bg1"/>
                </a:solidFill>
                <a:cs typeface="Arial" charset="0"/>
              </a:rPr>
              <a:t> </a:t>
            </a:r>
            <a:r>
              <a:rPr lang="en-US" sz="2000" dirty="0" err="1">
                <a:solidFill>
                  <a:schemeClr val="bg1"/>
                </a:solidFill>
                <a:cs typeface="Arial" charset="0"/>
              </a:rPr>
              <a:t>cromosoma</a:t>
            </a:r>
            <a:r>
              <a:rPr lang="en-US" sz="2000" dirty="0">
                <a:solidFill>
                  <a:schemeClr val="bg1"/>
                </a:solidFill>
                <a:cs typeface="Arial" charset="0"/>
              </a:rPr>
              <a:t>.  </a:t>
            </a:r>
            <a:r>
              <a:rPr lang="en-US" sz="2000" dirty="0" err="1">
                <a:solidFill>
                  <a:schemeClr val="bg1"/>
                </a:solidFill>
                <a:cs typeface="Arial" charset="0"/>
              </a:rPr>
              <a:t>Attraverso</a:t>
            </a:r>
            <a:r>
              <a:rPr lang="en-US" sz="2000" dirty="0">
                <a:solidFill>
                  <a:schemeClr val="bg1"/>
                </a:solidFill>
                <a:cs typeface="Arial" charset="0"/>
              </a:rPr>
              <a:t> le </a:t>
            </a:r>
            <a:r>
              <a:rPr lang="en-US" sz="2000" dirty="0" err="1">
                <a:solidFill>
                  <a:schemeClr val="bg1"/>
                </a:solidFill>
                <a:cs typeface="Arial" charset="0"/>
              </a:rPr>
              <a:t>generazioni</a:t>
            </a:r>
            <a:r>
              <a:rPr lang="en-US" sz="2000" dirty="0">
                <a:solidFill>
                  <a:schemeClr val="bg1"/>
                </a:solidFill>
                <a:cs typeface="Arial" charset="0"/>
              </a:rPr>
              <a:t> la </a:t>
            </a:r>
            <a:r>
              <a:rPr lang="en-US" sz="2000" dirty="0" err="1">
                <a:solidFill>
                  <a:schemeClr val="bg1"/>
                </a:solidFill>
                <a:cs typeface="Arial" charset="0"/>
              </a:rPr>
              <a:t>ricombinazione</a:t>
            </a:r>
            <a:r>
              <a:rPr lang="en-US" sz="2000" dirty="0">
                <a:solidFill>
                  <a:schemeClr val="bg1"/>
                </a:solidFill>
                <a:cs typeface="Arial" charset="0"/>
              </a:rPr>
              <a:t> </a:t>
            </a:r>
            <a:r>
              <a:rPr lang="en-US" sz="2000" dirty="0" err="1">
                <a:solidFill>
                  <a:schemeClr val="bg1"/>
                </a:solidFill>
                <a:cs typeface="Arial" charset="0"/>
              </a:rPr>
              <a:t>crea</a:t>
            </a:r>
            <a:r>
              <a:rPr lang="en-US" sz="2000" dirty="0">
                <a:solidFill>
                  <a:schemeClr val="bg1"/>
                </a:solidFill>
                <a:cs typeface="Arial" charset="0"/>
              </a:rPr>
              <a:t> </a:t>
            </a:r>
            <a:r>
              <a:rPr lang="en-US" sz="2000" dirty="0" err="1">
                <a:solidFill>
                  <a:schemeClr val="bg1"/>
                </a:solidFill>
                <a:cs typeface="Arial" charset="0"/>
              </a:rPr>
              <a:t>nuove</a:t>
            </a:r>
            <a:r>
              <a:rPr lang="en-US" sz="2000" dirty="0">
                <a:solidFill>
                  <a:schemeClr val="bg1"/>
                </a:solidFill>
                <a:cs typeface="Arial" charset="0"/>
              </a:rPr>
              <a:t> </a:t>
            </a:r>
            <a:r>
              <a:rPr lang="en-US" sz="2000" dirty="0" err="1">
                <a:solidFill>
                  <a:schemeClr val="bg1"/>
                </a:solidFill>
                <a:cs typeface="Arial" charset="0"/>
              </a:rPr>
              <a:t>combinazioni</a:t>
            </a:r>
            <a:r>
              <a:rPr lang="en-US" sz="2000" dirty="0">
                <a:solidFill>
                  <a:schemeClr val="bg1"/>
                </a:solidFill>
                <a:cs typeface="Arial" charset="0"/>
              </a:rPr>
              <a:t> </a:t>
            </a:r>
            <a:r>
              <a:rPr lang="en-US" sz="2000" dirty="0" err="1">
                <a:solidFill>
                  <a:schemeClr val="bg1"/>
                </a:solidFill>
                <a:cs typeface="Arial" charset="0"/>
              </a:rPr>
              <a:t>aplotipiche</a:t>
            </a:r>
            <a:r>
              <a:rPr lang="en-US" sz="2000" dirty="0">
                <a:solidFill>
                  <a:schemeClr val="bg1"/>
                </a:solidFill>
                <a:cs typeface="Arial" charset="0"/>
              </a:rPr>
              <a:t> e </a:t>
            </a:r>
            <a:r>
              <a:rPr lang="en-US" sz="2000" dirty="0" err="1">
                <a:solidFill>
                  <a:schemeClr val="bg1"/>
                </a:solidFill>
                <a:cs typeface="Arial" charset="0"/>
              </a:rPr>
              <a:t>riduce</a:t>
            </a:r>
            <a:r>
              <a:rPr lang="en-US" sz="2000" dirty="0">
                <a:solidFill>
                  <a:schemeClr val="bg1"/>
                </a:solidFill>
                <a:cs typeface="Arial" charset="0"/>
              </a:rPr>
              <a:t> </a:t>
            </a:r>
            <a:r>
              <a:rPr lang="en-US" sz="2000" dirty="0" err="1">
                <a:solidFill>
                  <a:schemeClr val="bg1"/>
                </a:solidFill>
                <a:cs typeface="Arial" charset="0"/>
              </a:rPr>
              <a:t>progressivamente</a:t>
            </a:r>
            <a:r>
              <a:rPr lang="en-US" sz="2000" dirty="0">
                <a:solidFill>
                  <a:schemeClr val="bg1"/>
                </a:solidFill>
                <a:cs typeface="Arial" charset="0"/>
              </a:rPr>
              <a:t> </a:t>
            </a:r>
            <a:r>
              <a:rPr lang="en-US" sz="2000" dirty="0" err="1">
                <a:solidFill>
                  <a:schemeClr val="bg1"/>
                </a:solidFill>
                <a:cs typeface="Arial" charset="0"/>
              </a:rPr>
              <a:t>il</a:t>
            </a:r>
            <a:r>
              <a:rPr lang="en-US" sz="2000" dirty="0">
                <a:solidFill>
                  <a:schemeClr val="bg1"/>
                </a:solidFill>
                <a:cs typeface="Arial" charset="0"/>
              </a:rPr>
              <a:t> </a:t>
            </a:r>
            <a:r>
              <a:rPr lang="en-US" sz="2000" dirty="0" err="1">
                <a:solidFill>
                  <a:schemeClr val="bg1"/>
                </a:solidFill>
                <a:cs typeface="Arial" charset="0"/>
              </a:rPr>
              <a:t>grado</a:t>
            </a:r>
            <a:r>
              <a:rPr lang="en-US" sz="2000" dirty="0">
                <a:solidFill>
                  <a:schemeClr val="bg1"/>
                </a:solidFill>
                <a:cs typeface="Arial" charset="0"/>
              </a:rPr>
              <a:t> di LD </a:t>
            </a:r>
            <a:r>
              <a:rPr lang="en-US" sz="2000" dirty="0" err="1">
                <a:solidFill>
                  <a:schemeClr val="bg1"/>
                </a:solidFill>
                <a:cs typeface="Arial" charset="0"/>
              </a:rPr>
              <a:t>tra</a:t>
            </a:r>
            <a:r>
              <a:rPr lang="en-US" sz="2000" dirty="0">
                <a:solidFill>
                  <a:schemeClr val="bg1"/>
                </a:solidFill>
                <a:cs typeface="Arial" charset="0"/>
              </a:rPr>
              <a:t> </a:t>
            </a:r>
            <a:r>
              <a:rPr lang="en-US" sz="2000" dirty="0" err="1">
                <a:solidFill>
                  <a:schemeClr val="bg1"/>
                </a:solidFill>
                <a:cs typeface="Arial" charset="0"/>
              </a:rPr>
              <a:t>il</a:t>
            </a:r>
            <a:r>
              <a:rPr lang="en-US" sz="2000" dirty="0">
                <a:solidFill>
                  <a:schemeClr val="bg1"/>
                </a:solidFill>
                <a:cs typeface="Arial" charset="0"/>
              </a:rPr>
              <a:t> locus </a:t>
            </a:r>
            <a:r>
              <a:rPr lang="en-US" sz="2000" dirty="0" err="1">
                <a:solidFill>
                  <a:schemeClr val="bg1"/>
                </a:solidFill>
                <a:cs typeface="Arial" charset="0"/>
              </a:rPr>
              <a:t>mutato</a:t>
            </a:r>
            <a:r>
              <a:rPr lang="en-US" sz="2000" dirty="0">
                <a:solidFill>
                  <a:schemeClr val="bg1"/>
                </a:solidFill>
                <a:cs typeface="Arial" charset="0"/>
              </a:rPr>
              <a:t> e I loci </a:t>
            </a:r>
            <a:r>
              <a:rPr lang="en-US" sz="2000" dirty="0" err="1">
                <a:solidFill>
                  <a:schemeClr val="bg1"/>
                </a:solidFill>
                <a:cs typeface="Arial" charset="0"/>
              </a:rPr>
              <a:t>che</a:t>
            </a:r>
            <a:r>
              <a:rPr lang="en-US" sz="2000" dirty="0">
                <a:solidFill>
                  <a:schemeClr val="bg1"/>
                </a:solidFill>
                <a:cs typeface="Arial" charset="0"/>
              </a:rPr>
              <a:t> </a:t>
            </a:r>
            <a:r>
              <a:rPr lang="en-US" sz="2000" dirty="0" err="1">
                <a:solidFill>
                  <a:schemeClr val="bg1"/>
                </a:solidFill>
                <a:cs typeface="Arial" charset="0"/>
              </a:rPr>
              <a:t>si</a:t>
            </a:r>
            <a:r>
              <a:rPr lang="en-US" sz="2000" dirty="0">
                <a:solidFill>
                  <a:schemeClr val="bg1"/>
                </a:solidFill>
                <a:cs typeface="Arial" charset="0"/>
              </a:rPr>
              <a:t> </a:t>
            </a:r>
            <a:r>
              <a:rPr lang="en-US" sz="2000" dirty="0" err="1">
                <a:solidFill>
                  <a:schemeClr val="bg1"/>
                </a:solidFill>
                <a:cs typeface="Arial" charset="0"/>
              </a:rPr>
              <a:t>trovano</a:t>
            </a:r>
            <a:r>
              <a:rPr lang="en-US" sz="2000" dirty="0">
                <a:solidFill>
                  <a:schemeClr val="bg1"/>
                </a:solidFill>
                <a:cs typeface="Arial" charset="0"/>
              </a:rPr>
              <a:t> </a:t>
            </a:r>
            <a:r>
              <a:rPr lang="en-US" sz="2000" dirty="0" err="1">
                <a:solidFill>
                  <a:schemeClr val="bg1"/>
                </a:solidFill>
                <a:cs typeface="Arial" charset="0"/>
              </a:rPr>
              <a:t>sullo</a:t>
            </a:r>
            <a:r>
              <a:rPr lang="en-US" sz="2000" dirty="0">
                <a:solidFill>
                  <a:schemeClr val="bg1"/>
                </a:solidFill>
                <a:cs typeface="Arial" charset="0"/>
              </a:rPr>
              <a:t> </a:t>
            </a:r>
            <a:r>
              <a:rPr lang="en-US" sz="2000" dirty="0" err="1">
                <a:solidFill>
                  <a:schemeClr val="bg1"/>
                </a:solidFill>
                <a:cs typeface="Arial" charset="0"/>
              </a:rPr>
              <a:t>stesso</a:t>
            </a:r>
            <a:r>
              <a:rPr lang="en-US" sz="2000" dirty="0">
                <a:solidFill>
                  <a:schemeClr val="bg1"/>
                </a:solidFill>
                <a:cs typeface="Arial" charset="0"/>
              </a:rPr>
              <a:t> </a:t>
            </a:r>
            <a:r>
              <a:rPr lang="en-US" sz="2000" dirty="0" err="1">
                <a:solidFill>
                  <a:schemeClr val="bg1"/>
                </a:solidFill>
                <a:cs typeface="Arial" charset="0"/>
              </a:rPr>
              <a:t>cromosoma</a:t>
            </a:r>
            <a:r>
              <a:rPr lang="en-US" sz="2000" dirty="0">
                <a:solidFill>
                  <a:schemeClr val="bg1"/>
                </a:solidFill>
                <a:cs typeface="Arial" charset="0"/>
              </a:rPr>
              <a:t>.</a:t>
            </a:r>
            <a:endParaRPr lang="en-US" sz="2400" dirty="0">
              <a:solidFill>
                <a:schemeClr val="bg1"/>
              </a:solidFill>
              <a:cs typeface="Arial" charset="0"/>
            </a:endParaRPr>
          </a:p>
        </p:txBody>
      </p:sp>
      <p:sp>
        <p:nvSpPr>
          <p:cNvPr id="115721" name="Text Box 9"/>
          <p:cNvSpPr txBox="1">
            <a:spLocks noChangeArrowheads="1"/>
          </p:cNvSpPr>
          <p:nvPr/>
        </p:nvSpPr>
        <p:spPr bwMode="auto">
          <a:xfrm>
            <a:off x="838200" y="381000"/>
            <a:ext cx="803938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dirty="0">
                <a:solidFill>
                  <a:srgbClr val="FFFF00"/>
                </a:solidFill>
              </a:rPr>
              <a:t>Come </a:t>
            </a:r>
            <a:r>
              <a:rPr lang="en-US" sz="3200" b="1" dirty="0" err="1">
                <a:solidFill>
                  <a:srgbClr val="FFFF00"/>
                </a:solidFill>
              </a:rPr>
              <a:t>si</a:t>
            </a:r>
            <a:r>
              <a:rPr lang="en-US" sz="3200" b="1" dirty="0">
                <a:solidFill>
                  <a:srgbClr val="FFFF00"/>
                </a:solidFill>
              </a:rPr>
              <a:t> </a:t>
            </a:r>
            <a:r>
              <a:rPr lang="en-US" sz="3200" b="1" dirty="0" err="1">
                <a:solidFill>
                  <a:srgbClr val="FFFF00"/>
                </a:solidFill>
              </a:rPr>
              <a:t>origina</a:t>
            </a:r>
            <a:r>
              <a:rPr lang="en-US" sz="3200" b="1" dirty="0">
                <a:solidFill>
                  <a:srgbClr val="FFFF00"/>
                </a:solidFill>
              </a:rPr>
              <a:t> </a:t>
            </a:r>
            <a:r>
              <a:rPr lang="en-US" sz="3200" b="1" dirty="0" err="1">
                <a:solidFill>
                  <a:srgbClr val="FFFF00"/>
                </a:solidFill>
              </a:rPr>
              <a:t>il</a:t>
            </a:r>
            <a:r>
              <a:rPr lang="en-US" sz="3200" b="1" dirty="0">
                <a:solidFill>
                  <a:srgbClr val="FFFF00"/>
                </a:solidFill>
              </a:rPr>
              <a:t> linkage disequilibrium</a:t>
            </a:r>
          </a:p>
        </p:txBody>
      </p:sp>
      <p:pic>
        <p:nvPicPr>
          <p:cNvPr id="1026" name="Picture 2" descr="C:\Users\Fulvio\Documents\My Dropbox\temporanea figure LD lezioni\mutazione e 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422" y="936747"/>
            <a:ext cx="5029200" cy="4014978"/>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4" y="1295400"/>
            <a:ext cx="5015204"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418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15719" name="Rectangle 7"/>
          <p:cNvSpPr>
            <a:spLocks noGrp="1" noChangeArrowheads="1"/>
          </p:cNvSpPr>
          <p:nvPr>
            <p:ph type="title"/>
          </p:nvPr>
        </p:nvSpPr>
        <p:spPr>
          <a:xfrm>
            <a:off x="402431" y="1981200"/>
            <a:ext cx="8382000" cy="3916362"/>
          </a:xfrm>
        </p:spPr>
        <p:txBody>
          <a:bodyPr/>
          <a:lstStyle/>
          <a:p>
            <a:r>
              <a:rPr lang="en-US" sz="2400" dirty="0">
                <a:solidFill>
                  <a:schemeClr val="bg1"/>
                </a:solidFill>
                <a:latin typeface="Times New Roman" pitchFamily="18" charset="0"/>
                <a:cs typeface="Times New Roman" pitchFamily="18" charset="0"/>
              </a:rPr>
              <a:t>Il </a:t>
            </a:r>
            <a:r>
              <a:rPr lang="en-US" sz="2400" dirty="0" err="1">
                <a:solidFill>
                  <a:schemeClr val="bg1"/>
                </a:solidFill>
                <a:latin typeface="Times New Roman" pitchFamily="18" charset="0"/>
                <a:cs typeface="Times New Roman" pitchFamily="18" charset="0"/>
              </a:rPr>
              <a:t>grado</a:t>
            </a:r>
            <a:r>
              <a:rPr lang="en-US" sz="2400" dirty="0">
                <a:solidFill>
                  <a:schemeClr val="bg1"/>
                </a:solidFill>
                <a:latin typeface="Times New Roman" pitchFamily="18" charset="0"/>
                <a:cs typeface="Times New Roman" pitchFamily="18" charset="0"/>
              </a:rPr>
              <a:t> di linkage disequilibrium </a:t>
            </a:r>
            <a:r>
              <a:rPr lang="en-US" sz="2400" dirty="0" err="1">
                <a:solidFill>
                  <a:schemeClr val="bg1"/>
                </a:solidFill>
                <a:latin typeface="Times New Roman" pitchFamily="18" charset="0"/>
                <a:cs typeface="Times New Roman" pitchFamily="18" charset="0"/>
              </a:rPr>
              <a:t>può</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essere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determinato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anche</a:t>
            </a:r>
            <a:r>
              <a:rPr lang="en-US" sz="2400" dirty="0">
                <a:solidFill>
                  <a:schemeClr val="bg1"/>
                </a:solidFill>
                <a:latin typeface="Times New Roman" pitchFamily="18" charset="0"/>
                <a:cs typeface="Times New Roman" pitchFamily="18" charset="0"/>
              </a:rPr>
              <a:t> da </a:t>
            </a:r>
            <a:r>
              <a:rPr lang="en-US" sz="2400" dirty="0" err="1">
                <a:solidFill>
                  <a:schemeClr val="bg1"/>
                </a:solidFill>
                <a:latin typeface="Times New Roman" pitchFamily="18" charset="0"/>
                <a:cs typeface="Times New Roman" pitchFamily="18" charset="0"/>
              </a:rPr>
              <a:t>fattori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diversi</a:t>
            </a:r>
            <a:r>
              <a:rPr lang="en-US" sz="2400" dirty="0">
                <a:solidFill>
                  <a:schemeClr val="bg1"/>
                </a:solidFill>
                <a:latin typeface="Times New Roman" pitchFamily="18" charset="0"/>
                <a:cs typeface="Times New Roman" pitchFamily="18" charset="0"/>
              </a:rPr>
              <a:t> da </a:t>
            </a:r>
            <a:r>
              <a:rPr lang="en-US" sz="2400" dirty="0" err="1">
                <a:solidFill>
                  <a:schemeClr val="bg1"/>
                </a:solidFill>
                <a:latin typeface="Times New Roman" pitchFamily="18" charset="0"/>
                <a:cs typeface="Times New Roman" pitchFamily="18" charset="0"/>
              </a:rPr>
              <a:t>mutazione</a:t>
            </a:r>
            <a:r>
              <a:rPr lang="en-US" sz="2400" dirty="0">
                <a:solidFill>
                  <a:schemeClr val="bg1"/>
                </a:solidFill>
                <a:latin typeface="Times New Roman" pitchFamily="18" charset="0"/>
                <a:cs typeface="Times New Roman" pitchFamily="18" charset="0"/>
              </a:rPr>
              <a:t> e </a:t>
            </a:r>
            <a:r>
              <a:rPr lang="en-US" sz="2400" dirty="0" err="1">
                <a:solidFill>
                  <a:schemeClr val="bg1"/>
                </a:solidFill>
                <a:latin typeface="Times New Roman" pitchFamily="18" charset="0"/>
                <a:cs typeface="Times New Roman" pitchFamily="18" charset="0"/>
              </a:rPr>
              <a:t>ricombinazione</a:t>
            </a:r>
            <a:r>
              <a:rPr lang="en-US" sz="2400" dirty="0">
                <a:solidFill>
                  <a:schemeClr val="bg1"/>
                </a:solidFill>
                <a:latin typeface="Times New Roman" pitchFamily="18" charset="0"/>
                <a:cs typeface="Times New Roman" pitchFamily="18" charset="0"/>
              </a:rPr>
              <a:t>:</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deriva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genetica</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collo</a:t>
            </a:r>
            <a:r>
              <a:rPr lang="en-US" sz="2400" dirty="0">
                <a:solidFill>
                  <a:schemeClr val="bg1"/>
                </a:solidFill>
                <a:latin typeface="Times New Roman" pitchFamily="18" charset="0"/>
                <a:cs typeface="Times New Roman" pitchFamily="18" charset="0"/>
              </a:rPr>
              <a:t> di </a:t>
            </a:r>
            <a:r>
              <a:rPr lang="en-US" sz="2400" dirty="0" err="1">
                <a:solidFill>
                  <a:schemeClr val="bg1"/>
                </a:solidFill>
                <a:latin typeface="Times New Roman" pitchFamily="18" charset="0"/>
                <a:cs typeface="Times New Roman" pitchFamily="18" charset="0"/>
              </a:rPr>
              <a:t>bottiglia</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effetto</a:t>
            </a:r>
            <a:r>
              <a:rPr lang="en-US" sz="2400" dirty="0">
                <a:solidFill>
                  <a:schemeClr val="bg1"/>
                </a:solidFill>
                <a:latin typeface="Times New Roman" pitchFamily="18" charset="0"/>
                <a:cs typeface="Times New Roman" pitchFamily="18" charset="0"/>
              </a:rPr>
              <a:t> del </a:t>
            </a:r>
            <a:r>
              <a:rPr lang="en-US" sz="2400" dirty="0" err="1">
                <a:solidFill>
                  <a:schemeClr val="bg1"/>
                </a:solidFill>
                <a:latin typeface="Times New Roman" pitchFamily="18" charset="0"/>
                <a:cs typeface="Times New Roman" pitchFamily="18" charset="0"/>
              </a:rPr>
              <a:t>fondatore</a:t>
            </a:r>
            <a:br>
              <a:rPr lang="en-US" sz="2400" dirty="0">
                <a:solidFill>
                  <a:schemeClr val="bg1"/>
                </a:solidFill>
                <a:latin typeface="Times New Roman" pitchFamily="18" charset="0"/>
                <a:cs typeface="Times New Roman" pitchFamily="18" charset="0"/>
              </a:rPr>
            </a:b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selezione</a:t>
            </a:r>
            <a:r>
              <a:rPr lang="en-US" sz="2400" dirty="0">
                <a:solidFill>
                  <a:schemeClr val="bg1"/>
                </a:solidFill>
                <a:latin typeface="Times New Roman" pitchFamily="18" charset="0"/>
                <a:cs typeface="Times New Roman" pitchFamily="18" charset="0"/>
              </a:rPr>
              <a:t> a </a:t>
            </a:r>
            <a:r>
              <a:rPr lang="en-US" sz="2400" dirty="0" err="1">
                <a:solidFill>
                  <a:schemeClr val="bg1"/>
                </a:solidFill>
                <a:latin typeface="Times New Roman" pitchFamily="18" charset="0"/>
                <a:cs typeface="Times New Roman" pitchFamily="18" charset="0"/>
              </a:rPr>
              <a:t>favore</a:t>
            </a:r>
            <a:r>
              <a:rPr lang="en-US" sz="2400" dirty="0">
                <a:solidFill>
                  <a:schemeClr val="bg1"/>
                </a:solidFill>
                <a:latin typeface="Times New Roman" pitchFamily="18" charset="0"/>
                <a:cs typeface="Times New Roman" pitchFamily="18" charset="0"/>
              </a:rPr>
              <a:t> di </a:t>
            </a:r>
            <a:r>
              <a:rPr lang="en-US" sz="2400" dirty="0" err="1">
                <a:solidFill>
                  <a:schemeClr val="bg1"/>
                </a:solidFill>
                <a:latin typeface="Times New Roman" pitchFamily="18" charset="0"/>
                <a:cs typeface="Times New Roman" pitchFamily="18" charset="0"/>
              </a:rPr>
              <a:t>particolari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combinazioni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aplotipiche</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endParaRPr lang="en-US" sz="2400" dirty="0">
              <a:solidFill>
                <a:schemeClr val="bg1"/>
              </a:solidFill>
              <a:latin typeface="Times New Roman" pitchFamily="18" charset="0"/>
              <a:cs typeface="Times New Roman" pitchFamily="18" charset="0"/>
            </a:endParaRPr>
          </a:p>
        </p:txBody>
      </p:sp>
      <p:sp>
        <p:nvSpPr>
          <p:cNvPr id="115721" name="Text Box 9"/>
          <p:cNvSpPr txBox="1">
            <a:spLocks noChangeArrowheads="1"/>
          </p:cNvSpPr>
          <p:nvPr/>
        </p:nvSpPr>
        <p:spPr bwMode="auto">
          <a:xfrm>
            <a:off x="533400" y="666705"/>
            <a:ext cx="815319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dirty="0">
                <a:solidFill>
                  <a:srgbClr val="FFFF00"/>
                </a:solidFill>
              </a:rPr>
              <a:t>Come </a:t>
            </a:r>
            <a:r>
              <a:rPr lang="en-US" sz="3200" b="1" dirty="0" err="1">
                <a:solidFill>
                  <a:srgbClr val="FFFF00"/>
                </a:solidFill>
              </a:rPr>
              <a:t>si</a:t>
            </a:r>
            <a:r>
              <a:rPr lang="en-US" sz="3200" b="1" dirty="0">
                <a:solidFill>
                  <a:srgbClr val="FFFF00"/>
                </a:solidFill>
              </a:rPr>
              <a:t> </a:t>
            </a:r>
            <a:r>
              <a:rPr lang="en-US" sz="3200" b="1" dirty="0" err="1">
                <a:solidFill>
                  <a:srgbClr val="FFFF00"/>
                </a:solidFill>
              </a:rPr>
              <a:t>origina</a:t>
            </a:r>
            <a:r>
              <a:rPr lang="en-US" sz="3200" b="1" dirty="0">
                <a:solidFill>
                  <a:srgbClr val="FFFF00"/>
                </a:solidFill>
              </a:rPr>
              <a:t> </a:t>
            </a:r>
            <a:r>
              <a:rPr lang="en-US" sz="3200" b="1" dirty="0" err="1">
                <a:solidFill>
                  <a:srgbClr val="FFFF00"/>
                </a:solidFill>
              </a:rPr>
              <a:t>il</a:t>
            </a:r>
            <a:r>
              <a:rPr lang="en-US" sz="3200" b="1" dirty="0">
                <a:solidFill>
                  <a:srgbClr val="FFFF00"/>
                </a:solidFill>
              </a:rPr>
              <a:t> linkage disequilibrium</a:t>
            </a:r>
          </a:p>
        </p:txBody>
      </p:sp>
    </p:spTree>
    <p:extLst>
      <p:ext uri="{BB962C8B-B14F-4D97-AF65-F5344CB8AC3E}">
        <p14:creationId xmlns:p14="http://schemas.microsoft.com/office/powerpoint/2010/main" val="48629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0" y="1231702"/>
            <a:ext cx="9046511" cy="4999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381000" y="308372"/>
            <a:ext cx="8610600" cy="923330"/>
          </a:xfrm>
          <a:prstGeom prst="rect">
            <a:avLst/>
          </a:prstGeom>
        </p:spPr>
        <p:txBody>
          <a:bodyPr wrap="square">
            <a:spAutoFit/>
          </a:bodyPr>
          <a:lstStyle/>
          <a:p>
            <a:r>
              <a:rPr lang="en-US" b="1" dirty="0" err="1">
                <a:solidFill>
                  <a:srgbClr val="FFFF00"/>
                </a:solidFill>
              </a:rPr>
              <a:t>Grado</a:t>
            </a:r>
            <a:r>
              <a:rPr lang="en-US" b="1" dirty="0">
                <a:solidFill>
                  <a:srgbClr val="FFFF00"/>
                </a:solidFill>
              </a:rPr>
              <a:t> di linkage disequilibrium in </a:t>
            </a:r>
            <a:r>
              <a:rPr lang="en-US" b="1" dirty="0" err="1">
                <a:solidFill>
                  <a:srgbClr val="FFFF00"/>
                </a:solidFill>
              </a:rPr>
              <a:t>popolazioni</a:t>
            </a:r>
            <a:r>
              <a:rPr lang="en-US" b="1" dirty="0">
                <a:solidFill>
                  <a:srgbClr val="FFFF00"/>
                </a:solidFill>
              </a:rPr>
              <a:t> </a:t>
            </a:r>
            <a:r>
              <a:rPr lang="en-US" b="1" dirty="0" err="1">
                <a:solidFill>
                  <a:srgbClr val="FFFF00"/>
                </a:solidFill>
              </a:rPr>
              <a:t>umane</a:t>
            </a:r>
            <a:r>
              <a:rPr lang="en-US" b="1" dirty="0">
                <a:solidFill>
                  <a:srgbClr val="FFFF00"/>
                </a:solidFill>
              </a:rPr>
              <a:t> è </a:t>
            </a:r>
            <a:r>
              <a:rPr lang="en-US" b="1" dirty="0" err="1">
                <a:solidFill>
                  <a:srgbClr val="FFFF00"/>
                </a:solidFill>
              </a:rPr>
              <a:t>stato</a:t>
            </a:r>
            <a:r>
              <a:rPr lang="en-US" b="1" dirty="0">
                <a:solidFill>
                  <a:srgbClr val="FFFF00"/>
                </a:solidFill>
              </a:rPr>
              <a:t> in parte </a:t>
            </a:r>
            <a:r>
              <a:rPr lang="en-US" b="1" dirty="0" err="1">
                <a:solidFill>
                  <a:srgbClr val="FFFF00"/>
                </a:solidFill>
              </a:rPr>
              <a:t>modellato</a:t>
            </a:r>
            <a:r>
              <a:rPr lang="en-US" b="1" dirty="0">
                <a:solidFill>
                  <a:srgbClr val="FFFF00"/>
                </a:solidFill>
              </a:rPr>
              <a:t> da due </a:t>
            </a:r>
            <a:r>
              <a:rPr lang="en-US" b="1" dirty="0" err="1">
                <a:solidFill>
                  <a:srgbClr val="FFFF00"/>
                </a:solidFill>
              </a:rPr>
              <a:t>importanti</a:t>
            </a:r>
            <a:r>
              <a:rPr lang="en-US" b="1" dirty="0">
                <a:solidFill>
                  <a:srgbClr val="FFFF00"/>
                </a:solidFill>
              </a:rPr>
              <a:t> </a:t>
            </a:r>
            <a:r>
              <a:rPr lang="en-US" b="1" dirty="0" err="1">
                <a:solidFill>
                  <a:srgbClr val="FFFF00"/>
                </a:solidFill>
              </a:rPr>
              <a:t>colli</a:t>
            </a:r>
            <a:r>
              <a:rPr lang="en-US" b="1" dirty="0">
                <a:solidFill>
                  <a:srgbClr val="FFFF00"/>
                </a:solidFill>
              </a:rPr>
              <a:t> di </a:t>
            </a:r>
            <a:r>
              <a:rPr lang="en-US" b="1" dirty="0" err="1">
                <a:solidFill>
                  <a:srgbClr val="FFFF00"/>
                </a:solidFill>
              </a:rPr>
              <a:t>bottiglia</a:t>
            </a:r>
            <a:r>
              <a:rPr lang="en-US" b="1" dirty="0">
                <a:solidFill>
                  <a:srgbClr val="FFFF00"/>
                </a:solidFill>
              </a:rPr>
              <a:t> in </a:t>
            </a:r>
            <a:r>
              <a:rPr lang="en-US" b="1" dirty="0" err="1">
                <a:solidFill>
                  <a:srgbClr val="FFFF00"/>
                </a:solidFill>
              </a:rPr>
              <a:t>corrispondenza</a:t>
            </a:r>
            <a:r>
              <a:rPr lang="en-US" b="1" dirty="0">
                <a:solidFill>
                  <a:srgbClr val="FFFF00"/>
                </a:solidFill>
              </a:rPr>
              <a:t> del “out of Africa”  e del </a:t>
            </a:r>
            <a:r>
              <a:rPr lang="en-US" b="1" dirty="0" err="1">
                <a:solidFill>
                  <a:srgbClr val="FFFF00"/>
                </a:solidFill>
              </a:rPr>
              <a:t>popolamento</a:t>
            </a:r>
            <a:r>
              <a:rPr lang="en-US" b="1" dirty="0">
                <a:solidFill>
                  <a:srgbClr val="FFFF00"/>
                </a:solidFill>
              </a:rPr>
              <a:t> </a:t>
            </a:r>
            <a:r>
              <a:rPr lang="en-US" b="1" dirty="0" err="1">
                <a:solidFill>
                  <a:srgbClr val="FFFF00"/>
                </a:solidFill>
              </a:rPr>
              <a:t>delle</a:t>
            </a:r>
            <a:r>
              <a:rPr lang="en-US" b="1" dirty="0">
                <a:solidFill>
                  <a:srgbClr val="FFFF00"/>
                </a:solidFill>
              </a:rPr>
              <a:t> </a:t>
            </a:r>
            <a:r>
              <a:rPr lang="en-US" b="1" dirty="0" err="1">
                <a:solidFill>
                  <a:srgbClr val="FFFF00"/>
                </a:solidFill>
              </a:rPr>
              <a:t>Americhe</a:t>
            </a:r>
            <a:endParaRPr lang="en-US" b="1" dirty="0">
              <a:solidFill>
                <a:srgbClr val="FFFF00"/>
              </a:solidFill>
            </a:endParaRPr>
          </a:p>
        </p:txBody>
      </p:sp>
      <p:sp>
        <p:nvSpPr>
          <p:cNvPr id="3" name="Freccia in giù 2"/>
          <p:cNvSpPr/>
          <p:nvPr/>
        </p:nvSpPr>
        <p:spPr>
          <a:xfrm>
            <a:off x="4591843" y="2137489"/>
            <a:ext cx="188913" cy="1119981"/>
          </a:xfrm>
          <a:prstGeom prst="down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p:cNvSpPr/>
          <p:nvPr/>
        </p:nvSpPr>
        <p:spPr>
          <a:xfrm>
            <a:off x="7467600" y="1531777"/>
            <a:ext cx="188913" cy="1119981"/>
          </a:xfrm>
          <a:prstGeom prst="down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15281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719" name="Rectangle 7"/>
              <p:cNvSpPr>
                <a:spLocks noGrp="1" noChangeArrowheads="1"/>
              </p:cNvSpPr>
              <p:nvPr>
                <p:ph type="title"/>
              </p:nvPr>
            </p:nvSpPr>
            <p:spPr>
              <a:xfrm>
                <a:off x="381000" y="1143000"/>
                <a:ext cx="8382000" cy="5715000"/>
              </a:xfrm>
            </p:spPr>
            <p:txBody>
              <a:bodyPr/>
              <a:lstStyle/>
              <a:p>
                <a:pPr/>
                <a:r>
                  <a:rPr lang="en-US" sz="2400" dirty="0">
                    <a:solidFill>
                      <a:schemeClr val="bg1"/>
                    </a:solidFill>
                    <a:latin typeface="Times New Roman" pitchFamily="18" charset="0"/>
                    <a:cs typeface="Times New Roman" pitchFamily="18" charset="0"/>
                  </a:rPr>
                  <a:t>Il linkage disequilibrium </a:t>
                </a:r>
                <a:r>
                  <a:rPr lang="en-US" sz="2400" dirty="0" err="1">
                    <a:solidFill>
                      <a:schemeClr val="bg1"/>
                    </a:solidFill>
                    <a:latin typeface="Times New Roman" pitchFamily="18" charset="0"/>
                    <a:cs typeface="Times New Roman" pitchFamily="18" charset="0"/>
                  </a:rPr>
                  <a:t>può</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essere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misurato</a:t>
                </a:r>
                <a:r>
                  <a:rPr lang="en-US" sz="2400" dirty="0">
                    <a:solidFill>
                      <a:schemeClr val="bg1"/>
                    </a:solidFill>
                    <a:latin typeface="Times New Roman" pitchFamily="18" charset="0"/>
                    <a:cs typeface="Times New Roman" pitchFamily="18" charset="0"/>
                  </a:rPr>
                  <a:t> come </a:t>
                </a:r>
                <a:r>
                  <a:rPr lang="en-US" sz="2400" dirty="0" err="1">
                    <a:solidFill>
                      <a:schemeClr val="bg1"/>
                    </a:solidFill>
                    <a:latin typeface="Times New Roman" pitchFamily="18" charset="0"/>
                    <a:cs typeface="Times New Roman" pitchFamily="18" charset="0"/>
                  </a:rPr>
                  <a:t>scostamento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della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frequenza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osservata</a:t>
                </a:r>
                <a:r>
                  <a:rPr lang="en-US" sz="2400" dirty="0">
                    <a:solidFill>
                      <a:schemeClr val="bg1"/>
                    </a:solidFill>
                    <a:latin typeface="Times New Roman" pitchFamily="18" charset="0"/>
                    <a:cs typeface="Times New Roman" pitchFamily="18" charset="0"/>
                  </a:rPr>
                  <a:t> di un  </a:t>
                </a:r>
                <a:r>
                  <a:rPr lang="en-US" sz="2400" dirty="0" err="1">
                    <a:solidFill>
                      <a:schemeClr val="bg1"/>
                    </a:solidFill>
                    <a:latin typeface="Times New Roman" pitchFamily="18" charset="0"/>
                    <a:cs typeface="Times New Roman" pitchFamily="18" charset="0"/>
                  </a:rPr>
                  <a:t>aplotipo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rispetto</a:t>
                </a:r>
                <a:r>
                  <a:rPr lang="en-US" sz="2400" dirty="0">
                    <a:solidFill>
                      <a:schemeClr val="bg1"/>
                    </a:solidFill>
                    <a:latin typeface="Times New Roman" pitchFamily="18" charset="0"/>
                    <a:cs typeface="Times New Roman" pitchFamily="18" charset="0"/>
                  </a:rPr>
                  <a:t> a </a:t>
                </a:r>
                <a:r>
                  <a:rPr lang="en-US" sz="2400" dirty="0" err="1">
                    <a:solidFill>
                      <a:schemeClr val="bg1"/>
                    </a:solidFill>
                    <a:latin typeface="Times New Roman" pitchFamily="18" charset="0"/>
                    <a:cs typeface="Times New Roman" pitchFamily="18" charset="0"/>
                  </a:rPr>
                  <a:t>quella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attesa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all’equilibrio</a:t>
                </a:r>
                <a:r>
                  <a:rPr lang="en-US" sz="2400" dirty="0">
                    <a:solidFill>
                      <a:schemeClr val="bg1"/>
                    </a:solidFill>
                    <a:latin typeface="Times New Roman" pitchFamily="18" charset="0"/>
                    <a:cs typeface="Times New Roman" pitchFamily="18" charset="0"/>
                  </a:rPr>
                  <a:t>:</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14:m>
                  <m:oMathPara xmlns:m="http://schemas.openxmlformats.org/officeDocument/2006/math">
                    <m:oMathParaPr>
                      <m:jc m:val="centerGroup"/>
                    </m:oMathParaPr>
                    <m:oMath xmlns:m="http://schemas.openxmlformats.org/officeDocument/2006/math">
                      <m:r>
                        <a:rPr lang="it-IT" sz="2400" b="0" i="1" smtClean="0">
                          <a:solidFill>
                            <a:schemeClr val="bg1"/>
                          </a:solidFill>
                          <a:latin typeface="Cambria Math"/>
                          <a:cs typeface="Times New Roman" pitchFamily="18" charset="0"/>
                        </a:rPr>
                        <m:t>𝐷</m:t>
                      </m:r>
                      <m:r>
                        <a:rPr lang="it-IT" sz="2400" b="0" i="0" smtClean="0">
                          <a:solidFill>
                            <a:schemeClr val="bg1"/>
                          </a:solidFill>
                          <a:latin typeface="Cambria Math"/>
                          <a:cs typeface="Times New Roman" pitchFamily="18" charset="0"/>
                        </a:rPr>
                        <m:t>=</m:t>
                      </m:r>
                      <m:sSub>
                        <m:sSubPr>
                          <m:ctrlPr>
                            <a:rPr lang="it-IT" sz="2400" b="0" i="1" smtClean="0">
                              <a:solidFill>
                                <a:schemeClr val="bg1"/>
                              </a:solidFill>
                              <a:latin typeface="Cambria Math" panose="02040503050406030204" pitchFamily="18" charset="0"/>
                              <a:cs typeface="Times New Roman" pitchFamily="18" charset="0"/>
                            </a:rPr>
                          </m:ctrlPr>
                        </m:sSubPr>
                        <m:e>
                          <m:r>
                            <a:rPr lang="it-IT" sz="2400" b="0" i="1" smtClean="0">
                              <a:solidFill>
                                <a:schemeClr val="bg1"/>
                              </a:solidFill>
                              <a:latin typeface="Cambria Math"/>
                              <a:cs typeface="Times New Roman" pitchFamily="18" charset="0"/>
                            </a:rPr>
                            <m:t>𝑔</m:t>
                          </m:r>
                        </m:e>
                        <m:sub>
                          <m:r>
                            <a:rPr lang="it-IT" sz="2400" b="0" i="1" smtClean="0">
                              <a:solidFill>
                                <a:schemeClr val="bg1"/>
                              </a:solidFill>
                              <a:latin typeface="Cambria Math"/>
                              <a:cs typeface="Times New Roman" pitchFamily="18" charset="0"/>
                            </a:rPr>
                            <m:t>11</m:t>
                          </m:r>
                        </m:sub>
                      </m:sSub>
                      <m:r>
                        <a:rPr lang="it-IT" sz="2400" b="0" i="1" smtClean="0">
                          <a:solidFill>
                            <a:schemeClr val="bg1"/>
                          </a:solidFill>
                          <a:latin typeface="Cambria Math"/>
                          <a:cs typeface="Times New Roman" pitchFamily="18" charset="0"/>
                        </a:rPr>
                        <m:t>−</m:t>
                      </m:r>
                      <m:r>
                        <a:rPr lang="it-IT" sz="2400" b="0" i="1" smtClean="0">
                          <a:solidFill>
                            <a:schemeClr val="bg1"/>
                          </a:solidFill>
                          <a:latin typeface="Cambria Math"/>
                          <a:cs typeface="Times New Roman" pitchFamily="18" charset="0"/>
                        </a:rPr>
                        <m:t>𝑝𝑟</m:t>
                      </m:r>
                    </m:oMath>
                    <m:oMath xmlns:m="http://schemas.openxmlformats.org/officeDocument/2006/math">
                      <m:r>
                        <a:rPr lang="it-IT" sz="2400" i="1">
                          <a:solidFill>
                            <a:schemeClr val="bg1"/>
                          </a:solidFill>
                          <a:latin typeface="Cambria Math"/>
                          <a:cs typeface="Times New Roman" pitchFamily="18" charset="0"/>
                        </a:rPr>
                        <m:t>𝐷</m:t>
                      </m:r>
                      <m:r>
                        <a:rPr lang="it-IT" sz="2400">
                          <a:solidFill>
                            <a:schemeClr val="bg1"/>
                          </a:solidFill>
                          <a:latin typeface="Cambria Math"/>
                          <a:cs typeface="Times New Roman" pitchFamily="18" charset="0"/>
                        </a:rPr>
                        <m:t>=</m:t>
                      </m:r>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1</m:t>
                          </m:r>
                          <m:r>
                            <a:rPr lang="it-IT" sz="2400" b="0" i="1" smtClean="0">
                              <a:solidFill>
                                <a:schemeClr val="bg1"/>
                              </a:solidFill>
                              <a:latin typeface="Cambria Math"/>
                              <a:cs typeface="Times New Roman" pitchFamily="18" charset="0"/>
                            </a:rPr>
                            <m:t>2</m:t>
                          </m:r>
                        </m:sub>
                      </m:sSub>
                      <m:r>
                        <a:rPr lang="it-IT" sz="2400" i="1">
                          <a:solidFill>
                            <a:schemeClr val="bg1"/>
                          </a:solidFill>
                          <a:latin typeface="Cambria Math"/>
                          <a:cs typeface="Times New Roman" pitchFamily="18" charset="0"/>
                        </a:rPr>
                        <m:t>−</m:t>
                      </m:r>
                      <m:r>
                        <a:rPr lang="it-IT" sz="2400" i="1">
                          <a:solidFill>
                            <a:schemeClr val="bg1"/>
                          </a:solidFill>
                          <a:latin typeface="Cambria Math"/>
                          <a:cs typeface="Times New Roman" pitchFamily="18" charset="0"/>
                        </a:rPr>
                        <m:t>𝑝𝑠</m:t>
                      </m:r>
                    </m:oMath>
                    <m:oMath xmlns:m="http://schemas.openxmlformats.org/officeDocument/2006/math">
                      <m:r>
                        <a:rPr lang="it-IT" sz="2400" i="1">
                          <a:solidFill>
                            <a:schemeClr val="bg1"/>
                          </a:solidFill>
                          <a:latin typeface="Cambria Math"/>
                          <a:cs typeface="Times New Roman" pitchFamily="18" charset="0"/>
                        </a:rPr>
                        <m:t>𝐷</m:t>
                      </m:r>
                      <m:r>
                        <a:rPr lang="it-IT" sz="2400">
                          <a:solidFill>
                            <a:schemeClr val="bg1"/>
                          </a:solidFill>
                          <a:latin typeface="Cambria Math"/>
                          <a:cs typeface="Times New Roman" pitchFamily="18" charset="0"/>
                        </a:rPr>
                        <m:t>=</m:t>
                      </m:r>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b="0" i="1" smtClean="0">
                              <a:solidFill>
                                <a:schemeClr val="bg1"/>
                              </a:solidFill>
                              <a:latin typeface="Cambria Math"/>
                              <a:cs typeface="Times New Roman" pitchFamily="18" charset="0"/>
                            </a:rPr>
                            <m:t>2</m:t>
                          </m:r>
                          <m:r>
                            <a:rPr lang="it-IT" sz="2400" i="1">
                              <a:solidFill>
                                <a:schemeClr val="bg1"/>
                              </a:solidFill>
                              <a:latin typeface="Cambria Math"/>
                              <a:cs typeface="Times New Roman" pitchFamily="18" charset="0"/>
                            </a:rPr>
                            <m:t>1</m:t>
                          </m:r>
                        </m:sub>
                      </m:sSub>
                      <m:r>
                        <a:rPr lang="it-IT" sz="2400" i="1">
                          <a:solidFill>
                            <a:schemeClr val="bg1"/>
                          </a:solidFill>
                          <a:latin typeface="Cambria Math"/>
                          <a:cs typeface="Times New Roman" pitchFamily="18" charset="0"/>
                        </a:rPr>
                        <m:t>−</m:t>
                      </m:r>
                      <m:r>
                        <a:rPr lang="it-IT" sz="2400" b="0" i="1" smtClean="0">
                          <a:solidFill>
                            <a:schemeClr val="bg1"/>
                          </a:solidFill>
                          <a:latin typeface="Cambria Math"/>
                          <a:cs typeface="Times New Roman" pitchFamily="18" charset="0"/>
                        </a:rPr>
                        <m:t>𝑞</m:t>
                      </m:r>
                      <m:r>
                        <a:rPr lang="it-IT" sz="2400" i="1">
                          <a:solidFill>
                            <a:schemeClr val="bg1"/>
                          </a:solidFill>
                          <a:latin typeface="Cambria Math"/>
                          <a:cs typeface="Times New Roman" pitchFamily="18" charset="0"/>
                        </a:rPr>
                        <m:t>𝑟</m:t>
                      </m:r>
                    </m:oMath>
                  </m:oMathPara>
                </a14:m>
                <a:br>
                  <a:rPr lang="en-US" sz="2400" dirty="0">
                    <a:solidFill>
                      <a:schemeClr val="bg1"/>
                    </a:solidFill>
                    <a:latin typeface="Times New Roman" pitchFamily="18" charset="0"/>
                    <a:cs typeface="Times New Roman" pitchFamily="18" charset="0"/>
                  </a:rPr>
                </a:br>
                <a14:m>
                  <m:oMath xmlns:m="http://schemas.openxmlformats.org/officeDocument/2006/math">
                    <m:r>
                      <a:rPr lang="it-IT" sz="2400" i="1">
                        <a:solidFill>
                          <a:schemeClr val="bg1"/>
                        </a:solidFill>
                        <a:latin typeface="Cambria Math"/>
                        <a:cs typeface="Times New Roman" pitchFamily="18" charset="0"/>
                      </a:rPr>
                      <m:t>𝐷</m:t>
                    </m:r>
                    <m:r>
                      <a:rPr lang="it-IT" sz="2400">
                        <a:solidFill>
                          <a:schemeClr val="bg1"/>
                        </a:solidFill>
                        <a:latin typeface="Cambria Math"/>
                        <a:cs typeface="Times New Roman" pitchFamily="18" charset="0"/>
                      </a:rPr>
                      <m:t>=</m:t>
                    </m:r>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b="0" i="1" smtClean="0">
                            <a:solidFill>
                              <a:schemeClr val="bg1"/>
                            </a:solidFill>
                            <a:latin typeface="Cambria Math"/>
                            <a:cs typeface="Times New Roman" pitchFamily="18" charset="0"/>
                          </a:rPr>
                          <m:t>22</m:t>
                        </m:r>
                      </m:sub>
                    </m:sSub>
                    <m:r>
                      <a:rPr lang="it-IT" sz="2400" i="1">
                        <a:solidFill>
                          <a:schemeClr val="bg1"/>
                        </a:solidFill>
                        <a:latin typeface="Cambria Math"/>
                        <a:cs typeface="Times New Roman" pitchFamily="18" charset="0"/>
                      </a:rPr>
                      <m:t>−</m:t>
                    </m:r>
                    <m:r>
                      <a:rPr lang="it-IT" sz="2400" b="0" i="1" smtClean="0">
                        <a:solidFill>
                          <a:schemeClr val="bg1"/>
                        </a:solidFill>
                        <a:latin typeface="Cambria Math"/>
                        <a:cs typeface="Times New Roman" pitchFamily="18" charset="0"/>
                      </a:rPr>
                      <m:t>𝑞</m:t>
                    </m:r>
                  </m:oMath>
                </a14:m>
                <a:r>
                  <a:rPr lang="en-US" sz="2400" dirty="0">
                    <a:solidFill>
                      <a:schemeClr val="bg1"/>
                    </a:solidFill>
                    <a:latin typeface="Times New Roman" pitchFamily="18" charset="0"/>
                    <a:cs typeface="Times New Roman" pitchFamily="18" charset="0"/>
                  </a:rPr>
                  <a:t>s</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r>
                  <a:rPr lang="en-US" sz="2400" dirty="0">
                    <a:solidFill>
                      <a:schemeClr val="bg1"/>
                    </a:solidFill>
                    <a:latin typeface="Times New Roman" pitchFamily="18" charset="0"/>
                    <a:cs typeface="Times New Roman" pitchFamily="18" charset="0"/>
                  </a:rPr>
                  <a:t>Si </a:t>
                </a:r>
                <a:r>
                  <a:rPr lang="en-US" sz="2400" dirty="0" err="1">
                    <a:solidFill>
                      <a:schemeClr val="bg1"/>
                    </a:solidFill>
                    <a:latin typeface="Times New Roman" pitchFamily="18" charset="0"/>
                    <a:cs typeface="Times New Roman" pitchFamily="18" charset="0"/>
                  </a:rPr>
                  <a:t>noti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che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il</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valore</a:t>
                </a:r>
                <a:r>
                  <a:rPr lang="en-US" sz="2400" dirty="0">
                    <a:solidFill>
                      <a:schemeClr val="bg1"/>
                    </a:solidFill>
                    <a:latin typeface="Times New Roman" pitchFamily="18" charset="0"/>
                    <a:cs typeface="Times New Roman" pitchFamily="18" charset="0"/>
                  </a:rPr>
                  <a:t> di D è lo </a:t>
                </a:r>
                <a:r>
                  <a:rPr lang="en-US" sz="2400" dirty="0" err="1">
                    <a:solidFill>
                      <a:schemeClr val="bg1"/>
                    </a:solidFill>
                    <a:latin typeface="Times New Roman" pitchFamily="18" charset="0"/>
                    <a:cs typeface="Times New Roman" pitchFamily="18" charset="0"/>
                  </a:rPr>
                  <a:t>stesso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nei</a:t>
                </a:r>
                <a:r>
                  <a:rPr lang="en-US" sz="2400" dirty="0">
                    <a:solidFill>
                      <a:schemeClr val="bg1"/>
                    </a:solidFill>
                    <a:latin typeface="Times New Roman" pitchFamily="18" charset="0"/>
                    <a:cs typeface="Times New Roman" pitchFamily="18" charset="0"/>
                  </a:rPr>
                  <a:t> 4 </a:t>
                </a:r>
                <a:r>
                  <a:rPr lang="en-US" sz="2400" dirty="0" err="1">
                    <a:solidFill>
                      <a:schemeClr val="bg1"/>
                    </a:solidFill>
                    <a:latin typeface="Times New Roman" pitchFamily="18" charset="0"/>
                    <a:cs typeface="Times New Roman" pitchFamily="18" charset="0"/>
                  </a:rPr>
                  <a:t>casi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indipendentemete</a:t>
                </a:r>
                <a:r>
                  <a:rPr lang="en-US" sz="2400" dirty="0">
                    <a:solidFill>
                      <a:schemeClr val="bg1"/>
                    </a:solidFill>
                    <a:latin typeface="Times New Roman" pitchFamily="18" charset="0"/>
                    <a:cs typeface="Times New Roman" pitchFamily="18" charset="0"/>
                  </a:rPr>
                  <a:t> dal </a:t>
                </a:r>
                <a:r>
                  <a:rPr lang="en-US" sz="2400" dirty="0" err="1">
                    <a:solidFill>
                      <a:schemeClr val="bg1"/>
                    </a:solidFill>
                    <a:latin typeface="Times New Roman" pitchFamily="18" charset="0"/>
                    <a:cs typeface="Times New Roman" pitchFamily="18" charset="0"/>
                  </a:rPr>
                  <a:t>valore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considerato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mentre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il</a:t>
                </a:r>
                <a:r>
                  <a:rPr lang="en-US" sz="2400" dirty="0">
                    <a:solidFill>
                      <a:schemeClr val="bg1"/>
                    </a:solidFill>
                    <a:latin typeface="Times New Roman" pitchFamily="18" charset="0"/>
                    <a:cs typeface="Times New Roman" pitchFamily="18" charset="0"/>
                  </a:rPr>
                  <a:t> segno di D </a:t>
                </a:r>
                <a:r>
                  <a:rPr lang="en-US" sz="2400" dirty="0" err="1">
                    <a:solidFill>
                      <a:schemeClr val="bg1"/>
                    </a:solidFill>
                    <a:latin typeface="Times New Roman" pitchFamily="18" charset="0"/>
                    <a:cs typeface="Times New Roman" pitchFamily="18" charset="0"/>
                  </a:rPr>
                  <a:t>dipende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dalla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combinazione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allelica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considerata</a:t>
                </a:r>
                <a:r>
                  <a:rPr lang="en-US" sz="2400" dirty="0">
                    <a:solidFill>
                      <a:schemeClr val="bg1"/>
                    </a:solidFill>
                    <a:latin typeface="Times New Roman" pitchFamily="18" charset="0"/>
                    <a:cs typeface="Times New Roman" pitchFamily="18" charset="0"/>
                  </a:rPr>
                  <a:t>.  </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14:m>
                  <m:oMathPara xmlns:m="http://schemas.openxmlformats.org/officeDocument/2006/math">
                    <m:oMathParaPr>
                      <m:jc m:val="centerGroup"/>
                    </m:oMathParaPr>
                    <m:oMath xmlns:m="http://schemas.openxmlformats.org/officeDocument/2006/math">
                      <m:r>
                        <a:rPr lang="it-IT" sz="2400" i="1">
                          <a:solidFill>
                            <a:schemeClr val="bg1"/>
                          </a:solidFill>
                          <a:latin typeface="Cambria Math"/>
                          <a:cs typeface="Times New Roman" pitchFamily="18" charset="0"/>
                        </a:rPr>
                        <m:t>𝐷</m:t>
                      </m:r>
                      <m:r>
                        <a:rPr lang="it-IT" sz="2400">
                          <a:solidFill>
                            <a:schemeClr val="bg1"/>
                          </a:solidFill>
                          <a:latin typeface="Cambria Math"/>
                          <a:cs typeface="Times New Roman" pitchFamily="18" charset="0"/>
                        </a:rPr>
                        <m:t>=</m:t>
                      </m:r>
                      <m:sSub>
                        <m:sSubPr>
                          <m:ctrlPr>
                            <a:rPr lang="it-IT" sz="2400" i="1" smtClean="0">
                              <a:solidFill>
                                <a:schemeClr val="bg1"/>
                              </a:solidFill>
                              <a:latin typeface="Cambria Math" panose="02040503050406030204" pitchFamily="18" charset="0"/>
                              <a:cs typeface="Times New Roman" pitchFamily="18" charset="0"/>
                            </a:rPr>
                          </m:ctrlPr>
                        </m:sSubPr>
                        <m:e>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11</m:t>
                              </m:r>
                            </m:sub>
                          </m:sSub>
                          <m:r>
                            <a:rPr lang="it-IT" sz="2400" b="0" i="1" smtClean="0">
                              <a:solidFill>
                                <a:schemeClr val="bg1"/>
                              </a:solidFill>
                              <a:latin typeface="Cambria Math"/>
                              <a:cs typeface="Times New Roman" pitchFamily="18" charset="0"/>
                            </a:rPr>
                            <m:t> </m:t>
                          </m:r>
                          <m:r>
                            <a:rPr lang="it-IT" sz="2400" b="0" i="1" smtClean="0">
                              <a:solidFill>
                                <a:schemeClr val="bg1"/>
                              </a:solidFill>
                              <a:latin typeface="Cambria Math"/>
                              <a:ea typeface="Cambria Math"/>
                              <a:cs typeface="Times New Roman" pitchFamily="18" charset="0"/>
                            </a:rPr>
                            <m:t>×</m:t>
                          </m:r>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22</m:t>
                          </m:r>
                        </m:sub>
                      </m:sSub>
                      <m:r>
                        <a:rPr lang="it-IT" sz="2400" i="1">
                          <a:solidFill>
                            <a:schemeClr val="bg1"/>
                          </a:solidFill>
                          <a:latin typeface="Cambria Math"/>
                          <a:cs typeface="Times New Roman" pitchFamily="18" charset="0"/>
                        </a:rPr>
                        <m:t>−</m:t>
                      </m:r>
                      <m:sSub>
                        <m:sSubPr>
                          <m:ctrlPr>
                            <a:rPr lang="it-IT" sz="2400" i="1">
                              <a:solidFill>
                                <a:schemeClr val="bg1"/>
                              </a:solidFill>
                              <a:latin typeface="Cambria Math" panose="02040503050406030204" pitchFamily="18" charset="0"/>
                              <a:cs typeface="Times New Roman" pitchFamily="18" charset="0"/>
                            </a:rPr>
                          </m:ctrlPr>
                        </m:sSubPr>
                        <m:e>
                          <m:sSub>
                            <m:sSubPr>
                              <m:ctrlPr>
                                <a:rPr lang="it-IT" sz="2400" i="1">
                                  <a:solidFill>
                                    <a:schemeClr val="bg1"/>
                                  </a:solidFill>
                                  <a:latin typeface="Cambria Math" panose="02040503050406030204" pitchFamily="18" charset="0"/>
                                  <a:cs typeface="Times New Roman" pitchFamily="18" charset="0"/>
                                </a:rPr>
                              </m:ctrlPr>
                            </m:sSubPr>
                            <m:e>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1</m:t>
                              </m:r>
                              <m:r>
                                <a:rPr lang="it-IT" sz="2400" b="0" i="1" smtClean="0">
                                  <a:solidFill>
                                    <a:schemeClr val="bg1"/>
                                  </a:solidFill>
                                  <a:latin typeface="Cambria Math"/>
                                  <a:cs typeface="Times New Roman" pitchFamily="18" charset="0"/>
                                </a:rPr>
                                <m:t>2</m:t>
                              </m:r>
                            </m:sub>
                          </m:sSub>
                          <m:r>
                            <a:rPr lang="it-IT" sz="2400" i="1">
                              <a:solidFill>
                                <a:schemeClr val="bg1"/>
                              </a:solidFill>
                              <a:latin typeface="Cambria Math"/>
                              <a:cs typeface="Times New Roman" pitchFamily="18" charset="0"/>
                            </a:rPr>
                            <m:t> </m:t>
                          </m:r>
                          <m:r>
                            <a:rPr lang="it-IT" sz="2400" i="1">
                              <a:solidFill>
                                <a:schemeClr val="bg1"/>
                              </a:solidFill>
                              <a:latin typeface="Cambria Math"/>
                              <a:ea typeface="Cambria Math"/>
                              <a:cs typeface="Times New Roman" pitchFamily="18" charset="0"/>
                            </a:rPr>
                            <m:t>×</m:t>
                          </m:r>
                          <m:r>
                            <a:rPr lang="it-IT" sz="2400" i="1">
                              <a:solidFill>
                                <a:schemeClr val="bg1"/>
                              </a:solidFill>
                              <a:latin typeface="Cambria Math"/>
                              <a:cs typeface="Times New Roman" pitchFamily="18" charset="0"/>
                            </a:rPr>
                            <m:t>𝑔</m:t>
                          </m:r>
                        </m:e>
                        <m:sub>
                          <m:r>
                            <a:rPr lang="it-IT" sz="2400" i="1">
                              <a:solidFill>
                                <a:schemeClr val="bg1"/>
                              </a:solidFill>
                              <a:latin typeface="Cambria Math"/>
                              <a:cs typeface="Times New Roman" pitchFamily="18" charset="0"/>
                            </a:rPr>
                            <m:t>2</m:t>
                          </m:r>
                          <m:r>
                            <a:rPr lang="it-IT" sz="2400" b="0" i="1" smtClean="0">
                              <a:solidFill>
                                <a:schemeClr val="bg1"/>
                              </a:solidFill>
                              <a:latin typeface="Cambria Math"/>
                              <a:cs typeface="Times New Roman" pitchFamily="18" charset="0"/>
                            </a:rPr>
                            <m:t>1</m:t>
                          </m:r>
                        </m:sub>
                      </m:sSub>
                    </m:oMath>
                  </m:oMathPara>
                </a14:m>
                <a:br>
                  <a:rPr lang="en-US" sz="2400" dirty="0">
                    <a:solidFill>
                      <a:schemeClr val="bg1"/>
                    </a:solidFill>
                    <a:latin typeface="Times New Roman" pitchFamily="18" charset="0"/>
                    <a:cs typeface="Times New Roman" pitchFamily="18" charset="0"/>
                  </a:rPr>
                </a:br>
                <a:endParaRPr lang="en-US" sz="2400" dirty="0">
                  <a:solidFill>
                    <a:schemeClr val="bg1"/>
                  </a:solidFill>
                  <a:latin typeface="Times New Roman" pitchFamily="18" charset="0"/>
                  <a:cs typeface="Times New Roman" pitchFamily="18" charset="0"/>
                </a:endParaRPr>
              </a:p>
            </p:txBody>
          </p:sp>
        </mc:Choice>
        <mc:Fallback xmlns="" xmlns:mv="urn:schemas-microsoft-com:mac:vml">
          <p:sp>
            <p:nvSpPr>
              <p:cNvPr id="115719" name="Rectangle 7"/>
              <p:cNvSpPr>
                <a:spLocks noGrp="1" noRot="1" noChangeAspect="1" noMove="1" noResize="1" noEditPoints="1" noAdjustHandles="1" noChangeArrowheads="1" noChangeShapeType="1" noTextEdit="1"/>
              </p:cNvSpPr>
              <p:nvPr>
                <p:ph type="title"/>
              </p:nvPr>
            </p:nvSpPr>
            <p:spPr>
              <a:xfrm>
                <a:off x="381000" y="1143000"/>
                <a:ext cx="8382000" cy="5715000"/>
              </a:xfrm>
              <a:blipFill rotWithShape="1">
                <a:blip r:embed="rId2"/>
                <a:stretch>
                  <a:fillRect/>
                </a:stretch>
              </a:blipFill>
            </p:spPr>
            <p:txBody>
              <a:bodyPr/>
              <a:lstStyle/>
              <a:p>
                <a:r>
                  <a:rPr lang="it-IT" dirty="0" err="1">
                    <a:noFill/>
                  </a:rPr>
                  <a:t> </a:t>
                </a:r>
                <a:endParaRPr lang="it-IT" dirty="0">
                  <a:noFill/>
                </a:endParaRPr>
              </a:p>
            </p:txBody>
          </p:sp>
        </mc:Fallback>
      </mc:AlternateContent>
      <p:sp>
        <p:nvSpPr>
          <p:cNvPr id="115721" name="Text Box 9"/>
          <p:cNvSpPr txBox="1">
            <a:spLocks noChangeArrowheads="1"/>
          </p:cNvSpPr>
          <p:nvPr/>
        </p:nvSpPr>
        <p:spPr bwMode="auto">
          <a:xfrm>
            <a:off x="537157" y="116632"/>
            <a:ext cx="7317772"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dirty="0" err="1">
                <a:solidFill>
                  <a:srgbClr val="FFFF00"/>
                </a:solidFill>
              </a:rPr>
              <a:t>Misura</a:t>
            </a:r>
            <a:r>
              <a:rPr lang="en-US" sz="3200" b="1" dirty="0">
                <a:solidFill>
                  <a:srgbClr val="FFFF00"/>
                </a:solidFill>
              </a:rPr>
              <a:t> del </a:t>
            </a:r>
            <a:r>
              <a:rPr lang="en-US" sz="3200" b="1" dirty="0" err="1">
                <a:solidFill>
                  <a:srgbClr val="FFFF00"/>
                </a:solidFill>
              </a:rPr>
              <a:t>grado</a:t>
            </a:r>
            <a:r>
              <a:rPr lang="en-US" sz="3200" b="1" dirty="0">
                <a:solidFill>
                  <a:srgbClr val="FFFF00"/>
                </a:solidFill>
              </a:rPr>
              <a:t> di linkage disequilibrium</a:t>
            </a:r>
          </a:p>
          <a:p>
            <a:pPr algn="ctr"/>
            <a:r>
              <a:rPr lang="en-US" sz="3200" b="1" dirty="0">
                <a:solidFill>
                  <a:srgbClr val="FFFF00"/>
                </a:solidFill>
              </a:rPr>
              <a:t>(</a:t>
            </a:r>
            <a:r>
              <a:rPr lang="en-US" sz="3200" b="1" dirty="0" err="1">
                <a:solidFill>
                  <a:srgbClr val="FFFF00"/>
                </a:solidFill>
              </a:rPr>
              <a:t>siti</a:t>
            </a:r>
            <a:r>
              <a:rPr lang="en-US" sz="3200" b="1" dirty="0">
                <a:solidFill>
                  <a:srgbClr val="FFFF00"/>
                </a:solidFill>
              </a:rPr>
              <a:t> </a:t>
            </a:r>
            <a:r>
              <a:rPr lang="en-US" sz="3200" b="1" dirty="0" err="1">
                <a:solidFill>
                  <a:srgbClr val="FFFF00"/>
                </a:solidFill>
              </a:rPr>
              <a:t>biallelici</a:t>
            </a:r>
            <a:r>
              <a:rPr lang="en-US" sz="3200" b="1" dirty="0">
                <a:solidFill>
                  <a:srgbClr val="FFFF00"/>
                </a:solidFill>
              </a:rPr>
              <a:t>)</a:t>
            </a:r>
          </a:p>
        </p:txBody>
      </p:sp>
    </p:spTree>
    <p:extLst>
      <p:ext uri="{BB962C8B-B14F-4D97-AF65-F5344CB8AC3E}">
        <p14:creationId xmlns:p14="http://schemas.microsoft.com/office/powerpoint/2010/main" val="3463934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719" name="Rectangle 7"/>
              <p:cNvSpPr>
                <a:spLocks noGrp="1" noChangeArrowheads="1"/>
              </p:cNvSpPr>
              <p:nvPr>
                <p:ph type="title"/>
              </p:nvPr>
            </p:nvSpPr>
            <p:spPr>
              <a:xfrm>
                <a:off x="179512" y="1143000"/>
                <a:ext cx="8856984" cy="5715000"/>
              </a:xfrm>
            </p:spPr>
            <p:txBody>
              <a:bodyPr/>
              <a:lstStyle/>
              <a:p>
                <a:r>
                  <a:rPr lang="en-US" sz="2400" i="1" dirty="0">
                    <a:solidFill>
                      <a:schemeClr val="bg1"/>
                    </a:solidFill>
                    <a:latin typeface="Times New Roman" pitchFamily="18" charset="0"/>
                    <a:cs typeface="Times New Roman" pitchFamily="18" charset="0"/>
                  </a:rPr>
                  <a:t>D’ = D </a:t>
                </a:r>
                <a:r>
                  <a:rPr lang="en-US" sz="2400" i="1" dirty="0" err="1">
                    <a:solidFill>
                      <a:schemeClr val="bg1"/>
                    </a:solidFill>
                    <a:latin typeface="Times New Roman" pitchFamily="18" charset="0"/>
                    <a:cs typeface="Times New Roman" pitchFamily="18" charset="0"/>
                  </a:rPr>
                  <a:t>relativo</a:t>
                </a:r>
                <a:br>
                  <a:rPr lang="en-US" sz="2400" i="1" dirty="0">
                    <a:solidFill>
                      <a:schemeClr val="bg1"/>
                    </a:solidFill>
                    <a:latin typeface="Times New Roman" pitchFamily="18" charset="0"/>
                    <a:cs typeface="Times New Roman" pitchFamily="18" charset="0"/>
                  </a:rPr>
                </a:br>
                <a:br>
                  <a:rPr lang="en-US" sz="2400" i="1" dirty="0">
                    <a:solidFill>
                      <a:schemeClr val="bg1"/>
                    </a:solidFill>
                    <a:latin typeface="Times New Roman" pitchFamily="18" charset="0"/>
                    <a:cs typeface="Times New Roman" pitchFamily="18" charset="0"/>
                  </a:rPr>
                </a:br>
                <a14:m>
                  <m:oMath xmlns:m="http://schemas.openxmlformats.org/officeDocument/2006/math">
                    <m:r>
                      <a:rPr lang="it-IT" sz="2400" b="0" i="1" smtClean="0">
                        <a:solidFill>
                          <a:schemeClr val="bg1"/>
                        </a:solidFill>
                        <a:latin typeface="Cambria Math"/>
                        <a:cs typeface="Times New Roman" pitchFamily="18" charset="0"/>
                      </a:rPr>
                      <m:t>𝐷</m:t>
                    </m:r>
                    <m:r>
                      <a:rPr lang="it-IT" sz="2400" b="0" i="1" smtClean="0">
                        <a:solidFill>
                          <a:schemeClr val="bg1"/>
                        </a:solidFill>
                        <a:latin typeface="Cambria Math"/>
                        <a:cs typeface="Times New Roman" pitchFamily="18" charset="0"/>
                      </a:rPr>
                      <m:t>′</m:t>
                    </m:r>
                    <m:r>
                      <a:rPr lang="it-IT" sz="2400" b="0" i="0" smtClean="0">
                        <a:solidFill>
                          <a:schemeClr val="bg1"/>
                        </a:solidFill>
                        <a:latin typeface="Cambria Math"/>
                        <a:cs typeface="Times New Roman" pitchFamily="18" charset="0"/>
                      </a:rPr>
                      <m:t>=</m:t>
                    </m:r>
                  </m:oMath>
                </a14:m>
                <a:r>
                  <a:rPr lang="en-US" sz="2400" dirty="0">
                    <a:solidFill>
                      <a:schemeClr val="bg1"/>
                    </a:solidFill>
                    <a:latin typeface="Times New Roman" pitchFamily="18" charset="0"/>
                    <a:cs typeface="Times New Roman" pitchFamily="18" charset="0"/>
                  </a:rPr>
                  <a:t> </a:t>
                </a:r>
                <a:r>
                  <a:rPr lang="en-US" sz="2400" i="1" dirty="0">
                    <a:solidFill>
                      <a:schemeClr val="bg1"/>
                    </a:solidFill>
                    <a:latin typeface="Times New Roman" pitchFamily="18" charset="0"/>
                    <a:cs typeface="Times New Roman" pitchFamily="18" charset="0"/>
                  </a:rPr>
                  <a:t>D/D</a:t>
                </a:r>
                <a:r>
                  <a:rPr lang="en-US" sz="2400" i="1" baseline="-25000" dirty="0">
                    <a:solidFill>
                      <a:schemeClr val="bg1"/>
                    </a:solidFill>
                    <a:latin typeface="Times New Roman" pitchFamily="18" charset="0"/>
                    <a:cs typeface="Times New Roman" pitchFamily="18" charset="0"/>
                  </a:rPr>
                  <a:t>max</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14:m>
                  <m:oMath xmlns:m="http://schemas.openxmlformats.org/officeDocument/2006/math">
                    <m:r>
                      <a:rPr lang="it-IT" sz="2400" b="0" i="0" smtClean="0">
                        <a:solidFill>
                          <a:schemeClr val="bg1"/>
                        </a:solidFill>
                        <a:latin typeface="Cambria Math"/>
                        <a:ea typeface="Cambria Math"/>
                        <a:cs typeface="Times New Roman" pitchFamily="18" charset="0"/>
                      </a:rPr>
                      <m:t>0</m:t>
                    </m:r>
                    <m:r>
                      <a:rPr lang="it-IT" sz="2400" i="1" smtClean="0">
                        <a:solidFill>
                          <a:schemeClr val="bg1"/>
                        </a:solidFill>
                        <a:latin typeface="Cambria Math"/>
                        <a:ea typeface="Cambria Math"/>
                        <a:cs typeface="Times New Roman" pitchFamily="18" charset="0"/>
                      </a:rPr>
                      <m:t>≤</m:t>
                    </m:r>
                    <m:r>
                      <a:rPr lang="it-IT" sz="2400" i="1">
                        <a:solidFill>
                          <a:schemeClr val="bg1"/>
                        </a:solidFill>
                        <a:latin typeface="Cambria Math"/>
                        <a:cs typeface="Times New Roman" pitchFamily="18" charset="0"/>
                      </a:rPr>
                      <m:t>𝐷</m:t>
                    </m:r>
                    <m:r>
                      <a:rPr lang="it-IT" sz="2400" i="1">
                        <a:solidFill>
                          <a:schemeClr val="bg1"/>
                        </a:solidFill>
                        <a:latin typeface="Cambria Math"/>
                        <a:cs typeface="Times New Roman" pitchFamily="18" charset="0"/>
                      </a:rPr>
                      <m:t>′≤1</m:t>
                    </m:r>
                  </m:oMath>
                </a14:m>
                <a:r>
                  <a:rPr lang="en-US" sz="2400" dirty="0">
                    <a:solidFill>
                      <a:schemeClr val="bg1"/>
                    </a:solidFill>
                    <a:latin typeface="Times New Roman" pitchFamily="18" charset="0"/>
                    <a:cs typeface="Times New Roman" pitchFamily="18" charset="0"/>
                  </a:rPr>
                  <a:t> </a:t>
                </a:r>
                <a:br>
                  <a:rPr lang="en-US" sz="2400" dirty="0">
                    <a:solidFill>
                      <a:schemeClr val="bg1"/>
                    </a:solidFill>
                    <a:latin typeface="Times New Roman" pitchFamily="18" charset="0"/>
                    <a:cs typeface="Times New Roman" pitchFamily="18" charset="0"/>
                  </a:rPr>
                </a:br>
                <a:br>
                  <a:rPr lang="en-US" sz="2400" dirty="0">
                    <a:solidFill>
                      <a:schemeClr val="bg1"/>
                    </a:solidFill>
                    <a:latin typeface="Times New Roman" pitchFamily="18" charset="0"/>
                    <a:cs typeface="Times New Roman" pitchFamily="18" charset="0"/>
                  </a:rPr>
                </a:br>
                <a:r>
                  <a:rPr lang="en-US" sz="2400" i="1" dirty="0" err="1">
                    <a:solidFill>
                      <a:schemeClr val="bg1"/>
                    </a:solidFill>
                    <a:latin typeface="Times New Roman" pitchFamily="18" charset="0"/>
                    <a:cs typeface="Times New Roman" pitchFamily="18" charset="0"/>
                  </a:rPr>
                  <a:t>D</a:t>
                </a:r>
                <a:r>
                  <a:rPr lang="en-US" sz="2400" i="1" baseline="-25000" dirty="0" err="1">
                    <a:solidFill>
                      <a:schemeClr val="bg1"/>
                    </a:solidFill>
                    <a:latin typeface="Times New Roman" pitchFamily="18" charset="0"/>
                    <a:cs typeface="Times New Roman" pitchFamily="18" charset="0"/>
                  </a:rPr>
                  <a:t>max</a:t>
                </a:r>
                <a:r>
                  <a:rPr lang="en-US" sz="2400" i="1" baseline="-25000" dirty="0">
                    <a:solidFill>
                      <a:schemeClr val="bg1"/>
                    </a:solidFill>
                    <a:latin typeface="Times New Roman" pitchFamily="18" charset="0"/>
                    <a:cs typeface="Times New Roman" pitchFamily="18" charset="0"/>
                  </a:rPr>
                  <a:t> </a:t>
                </a:r>
                <a:r>
                  <a:rPr lang="en-US" sz="2400" i="1" dirty="0">
                    <a:solidFill>
                      <a:schemeClr val="bg1"/>
                    </a:solidFill>
                    <a:latin typeface="Times New Roman" pitchFamily="18" charset="0"/>
                    <a:cs typeface="Times New Roman" pitchFamily="18" charset="0"/>
                  </a:rPr>
                  <a:t>è </a:t>
                </a:r>
                <a:r>
                  <a:rPr lang="en-US" sz="2400" i="1" dirty="0" err="1">
                    <a:solidFill>
                      <a:schemeClr val="bg1"/>
                    </a:solidFill>
                    <a:latin typeface="Times New Roman" pitchFamily="18" charset="0"/>
                    <a:cs typeface="Times New Roman" pitchFamily="18" charset="0"/>
                  </a:rPr>
                  <a:t>il</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valore</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massimo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che</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il</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valore</a:t>
                </a:r>
                <a:r>
                  <a:rPr lang="en-US" sz="2400" i="1" dirty="0">
                    <a:solidFill>
                      <a:schemeClr val="bg1"/>
                    </a:solidFill>
                    <a:latin typeface="Times New Roman" pitchFamily="18" charset="0"/>
                    <a:cs typeface="Times New Roman" pitchFamily="18" charset="0"/>
                  </a:rPr>
                  <a:t> D </a:t>
                </a:r>
                <a:r>
                  <a:rPr lang="en-US" sz="2400" i="1" dirty="0" err="1">
                    <a:solidFill>
                      <a:schemeClr val="bg1"/>
                    </a:solidFill>
                    <a:latin typeface="Times New Roman" pitchFamily="18" charset="0"/>
                    <a:cs typeface="Times New Roman" pitchFamily="18" charset="0"/>
                  </a:rPr>
                  <a:t>può</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assumere</a:t>
                </a:r>
                <a:r>
                  <a:rPr lang="en-US" sz="2400" i="1" dirty="0">
                    <a:solidFill>
                      <a:schemeClr val="bg1"/>
                    </a:solidFill>
                    <a:latin typeface="Times New Roman" pitchFamily="18" charset="0"/>
                    <a:cs typeface="Times New Roman" pitchFamily="18" charset="0"/>
                  </a:rPr>
                  <a:t> per determinate </a:t>
                </a:r>
                <a:r>
                  <a:rPr lang="en-US" sz="2400" i="1" dirty="0" err="1">
                    <a:solidFill>
                      <a:schemeClr val="bg1"/>
                    </a:solidFill>
                    <a:latin typeface="Times New Roman" pitchFamily="18" charset="0"/>
                    <a:cs typeface="Times New Roman" pitchFamily="18" charset="0"/>
                  </a:rPr>
                  <a:t>frequenze</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alleliche</a:t>
                </a:r>
                <a:r>
                  <a:rPr lang="en-US" sz="2400" i="1" dirty="0">
                    <a:solidFill>
                      <a:schemeClr val="bg1"/>
                    </a:solidFill>
                    <a:latin typeface="Times New Roman" pitchFamily="18" charset="0"/>
                    <a:cs typeface="Times New Roman" pitchFamily="18" charset="0"/>
                  </a:rPr>
                  <a:t>. Si ha </a:t>
                </a:r>
                <a:r>
                  <a:rPr lang="en-US" sz="2400" i="1" dirty="0" err="1">
                    <a:solidFill>
                      <a:schemeClr val="bg1"/>
                    </a:solidFill>
                    <a:latin typeface="Times New Roman" pitchFamily="18" charset="0"/>
                    <a:cs typeface="Times New Roman" pitchFamily="18" charset="0"/>
                  </a:rPr>
                  <a:t>quando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uno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degli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alleli</a:t>
                </a:r>
                <a:r>
                  <a:rPr lang="en-US" sz="2400" i="1" dirty="0">
                    <a:solidFill>
                      <a:schemeClr val="bg1"/>
                    </a:solidFill>
                    <a:latin typeface="Times New Roman" pitchFamily="18" charset="0"/>
                    <a:cs typeface="Times New Roman" pitchFamily="18" charset="0"/>
                  </a:rPr>
                  <a:t> ad un locus è </a:t>
                </a:r>
                <a:r>
                  <a:rPr lang="en-US" sz="2400" i="1" dirty="0" err="1">
                    <a:solidFill>
                      <a:schemeClr val="bg1"/>
                    </a:solidFill>
                    <a:latin typeface="Times New Roman" pitchFamily="18" charset="0"/>
                    <a:cs typeface="Times New Roman" pitchFamily="18" charset="0"/>
                  </a:rPr>
                  <a:t>associato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esclusivamente</a:t>
                </a:r>
                <a:r>
                  <a:rPr lang="en-US" sz="2400" i="1" dirty="0">
                    <a:solidFill>
                      <a:schemeClr val="bg1"/>
                    </a:solidFill>
                    <a:latin typeface="Times New Roman" pitchFamily="18" charset="0"/>
                    <a:cs typeface="Times New Roman" pitchFamily="18" charset="0"/>
                  </a:rPr>
                  <a:t> con </a:t>
                </a:r>
                <a:r>
                  <a:rPr lang="en-US" sz="2400" i="1" dirty="0" err="1">
                    <a:solidFill>
                      <a:schemeClr val="bg1"/>
                    </a:solidFill>
                    <a:latin typeface="Times New Roman" pitchFamily="18" charset="0"/>
                    <a:cs typeface="Times New Roman" pitchFamily="18" charset="0"/>
                  </a:rPr>
                  <a:t>uno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degli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alleli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all’altro</a:t>
                </a:r>
                <a:r>
                  <a:rPr lang="en-US" sz="2400" i="1" dirty="0">
                    <a:solidFill>
                      <a:schemeClr val="bg1"/>
                    </a:solidFill>
                    <a:latin typeface="Times New Roman" pitchFamily="18" charset="0"/>
                    <a:cs typeface="Times New Roman" pitchFamily="18" charset="0"/>
                  </a:rPr>
                  <a:t> locus, </a:t>
                </a:r>
                <a:r>
                  <a:rPr lang="en-US" sz="2400" i="1" dirty="0" err="1">
                    <a:solidFill>
                      <a:schemeClr val="bg1"/>
                    </a:solidFill>
                    <a:latin typeface="Times New Roman" pitchFamily="18" charset="0"/>
                    <a:cs typeface="Times New Roman" pitchFamily="18" charset="0"/>
                  </a:rPr>
                  <a:t>ovvero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quando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si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osservano</a:t>
                </a:r>
                <a:r>
                  <a:rPr lang="en-US" sz="2400" i="1" dirty="0">
                    <a:solidFill>
                      <a:schemeClr val="bg1"/>
                    </a:solidFill>
                    <a:latin typeface="Times New Roman" pitchFamily="18" charset="0"/>
                    <a:cs typeface="Times New Roman" pitchFamily="18" charset="0"/>
                  </a:rPr>
                  <a:t> solo 3 (o 2) </a:t>
                </a:r>
                <a:r>
                  <a:rPr lang="en-US" sz="2400" i="1" dirty="0" err="1">
                    <a:solidFill>
                      <a:schemeClr val="bg1"/>
                    </a:solidFill>
                    <a:latin typeface="Times New Roman" pitchFamily="18" charset="0"/>
                    <a:cs typeface="Times New Roman" pitchFamily="18" charset="0"/>
                  </a:rPr>
                  <a:t>dei</a:t>
                </a:r>
                <a:r>
                  <a:rPr lang="en-US" sz="2400" i="1" dirty="0">
                    <a:solidFill>
                      <a:schemeClr val="bg1"/>
                    </a:solidFill>
                    <a:latin typeface="Times New Roman" pitchFamily="18" charset="0"/>
                    <a:cs typeface="Times New Roman" pitchFamily="18" charset="0"/>
                  </a:rPr>
                  <a:t> 4 </a:t>
                </a:r>
                <a:r>
                  <a:rPr lang="en-US" sz="2400" i="1" dirty="0" err="1">
                    <a:solidFill>
                      <a:schemeClr val="bg1"/>
                    </a:solidFill>
                    <a:latin typeface="Times New Roman" pitchFamily="18" charset="0"/>
                    <a:cs typeface="Times New Roman" pitchFamily="18" charset="0"/>
                  </a:rPr>
                  <a:t>aplotipi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possibili</a:t>
                </a:r>
                <a:br>
                  <a:rPr lang="en-US" sz="2400" i="1" dirty="0">
                    <a:solidFill>
                      <a:schemeClr val="bg1"/>
                    </a:solidFill>
                    <a:latin typeface="Times New Roman" pitchFamily="18" charset="0"/>
                    <a:cs typeface="Times New Roman" pitchFamily="18" charset="0"/>
                  </a:rPr>
                </a:br>
                <a:br>
                  <a:rPr lang="en-US" sz="2400" i="1" dirty="0">
                    <a:solidFill>
                      <a:schemeClr val="bg1"/>
                    </a:solidFill>
                    <a:latin typeface="Times New Roman" pitchFamily="18" charset="0"/>
                    <a:cs typeface="Times New Roman" pitchFamily="18" charset="0"/>
                  </a:rPr>
                </a:br>
                <a:r>
                  <a:rPr lang="en-US" sz="2400" i="1" dirty="0" err="1">
                    <a:solidFill>
                      <a:schemeClr val="bg1"/>
                    </a:solidFill>
                    <a:latin typeface="Times New Roman" pitchFamily="18" charset="0"/>
                    <a:cs typeface="Times New Roman" pitchFamily="18" charset="0"/>
                  </a:rPr>
                  <a:t>Dalla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definizione</a:t>
                </a:r>
                <a:r>
                  <a:rPr lang="en-US" sz="2400" i="1" dirty="0">
                    <a:solidFill>
                      <a:schemeClr val="bg1"/>
                    </a:solidFill>
                    <a:latin typeface="Times New Roman" pitchFamily="18" charset="0"/>
                    <a:cs typeface="Times New Roman" pitchFamily="18" charset="0"/>
                  </a:rPr>
                  <a:t> di D, </a:t>
                </a:r>
                <a:r>
                  <a:rPr lang="en-US" sz="2400" i="1" dirty="0" err="1">
                    <a:solidFill>
                      <a:schemeClr val="bg1"/>
                    </a:solidFill>
                    <a:latin typeface="Times New Roman" pitchFamily="18" charset="0"/>
                    <a:cs typeface="Times New Roman" pitchFamily="18" charset="0"/>
                  </a:rPr>
                  <a:t>si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può</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vedere</a:t>
                </a:r>
                <a:r>
                  <a:rPr lang="en-US" sz="2400" i="1" dirty="0">
                    <a:solidFill>
                      <a:schemeClr val="bg1"/>
                    </a:solidFill>
                    <a:latin typeface="Times New Roman" pitchFamily="18" charset="0"/>
                    <a:cs typeface="Times New Roman" pitchFamily="18" charset="0"/>
                  </a:rPr>
                  <a:t> come </a:t>
                </a:r>
                <a:r>
                  <a:rPr lang="en-US" sz="2400" i="1" dirty="0" err="1">
                    <a:solidFill>
                      <a:schemeClr val="bg1"/>
                    </a:solidFill>
                    <a:latin typeface="Times New Roman" pitchFamily="18" charset="0"/>
                    <a:cs typeface="Times New Roman" pitchFamily="18" charset="0"/>
                  </a:rPr>
                  <a:t>D</a:t>
                </a:r>
                <a:r>
                  <a:rPr lang="en-US" sz="2400" i="1" baseline="-25000" dirty="0" err="1">
                    <a:solidFill>
                      <a:schemeClr val="bg1"/>
                    </a:solidFill>
                    <a:latin typeface="Times New Roman" pitchFamily="18" charset="0"/>
                    <a:cs typeface="Times New Roman" pitchFamily="18" charset="0"/>
                  </a:rPr>
                  <a:t>max</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corrisponda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alla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frequenza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attesa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dell’aplotipo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più</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raro</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tra</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i</a:t>
                </a:r>
                <a:r>
                  <a:rPr lang="en-US" sz="2400" i="1" dirty="0">
                    <a:solidFill>
                      <a:schemeClr val="bg1"/>
                    </a:solidFill>
                    <a:latin typeface="Times New Roman" pitchFamily="18" charset="0"/>
                    <a:cs typeface="Times New Roman" pitchFamily="18" charset="0"/>
                  </a:rPr>
                  <a:t> due </a:t>
                </a:r>
                <a:r>
                  <a:rPr lang="en-US" sz="2400" i="1" dirty="0" err="1">
                    <a:solidFill>
                      <a:schemeClr val="bg1"/>
                    </a:solidFill>
                    <a:latin typeface="Times New Roman" pitchFamily="18" charset="0"/>
                    <a:cs typeface="Times New Roman" pitchFamily="18" charset="0"/>
                  </a:rPr>
                  <a:t>aplotipi</a:t>
                </a:r>
                <a:r>
                  <a:rPr lang="en-US" sz="2400" i="1" dirty="0">
                    <a:solidFill>
                      <a:schemeClr val="bg1"/>
                    </a:solidFill>
                    <a:latin typeface="Times New Roman" pitchFamily="18" charset="0"/>
                    <a:cs typeface="Times New Roman" pitchFamily="18" charset="0"/>
                  </a:rPr>
                  <a:t> in </a:t>
                </a:r>
                <a:r>
                  <a:rPr lang="en-US" sz="2400" i="1" dirty="0" err="1">
                    <a:solidFill>
                      <a:schemeClr val="bg1"/>
                    </a:solidFill>
                    <a:latin typeface="Times New Roman" pitchFamily="18" charset="0"/>
                    <a:cs typeface="Times New Roman" pitchFamily="18" charset="0"/>
                  </a:rPr>
                  <a:t>difetto</a:t>
                </a:r>
                <a:r>
                  <a:rPr lang="en-US" sz="2400" i="1" dirty="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p:txBody>
          </p:sp>
        </mc:Choice>
        <mc:Fallback xmlns="">
          <p:sp>
            <p:nvSpPr>
              <p:cNvPr id="115719" name="Rectangle 7"/>
              <p:cNvSpPr>
                <a:spLocks noGrp="1" noRot="1" noChangeAspect="1" noMove="1" noResize="1" noEditPoints="1" noAdjustHandles="1" noChangeArrowheads="1" noChangeShapeType="1" noTextEdit="1"/>
              </p:cNvSpPr>
              <p:nvPr>
                <p:ph type="title"/>
              </p:nvPr>
            </p:nvSpPr>
            <p:spPr>
              <a:xfrm>
                <a:off x="179512" y="1143000"/>
                <a:ext cx="8856984" cy="5715000"/>
              </a:xfrm>
              <a:blipFill rotWithShape="1">
                <a:blip r:embed="rId2"/>
                <a:stretch>
                  <a:fillRect l="-757" r="-1652"/>
                </a:stretch>
              </a:blipFill>
            </p:spPr>
            <p:txBody>
              <a:bodyPr/>
              <a:lstStyle/>
              <a:p>
                <a:r>
                  <a:rPr lang="it-IT">
                    <a:noFill/>
                  </a:rPr>
                  <a:t> </a:t>
                </a:r>
              </a:p>
            </p:txBody>
          </p:sp>
        </mc:Fallback>
      </mc:AlternateContent>
      <p:sp>
        <p:nvSpPr>
          <p:cNvPr id="115721" name="Text Box 9"/>
          <p:cNvSpPr txBox="1">
            <a:spLocks noChangeArrowheads="1"/>
          </p:cNvSpPr>
          <p:nvPr/>
        </p:nvSpPr>
        <p:spPr bwMode="auto">
          <a:xfrm>
            <a:off x="537157" y="381000"/>
            <a:ext cx="7317772"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dirty="0" err="1">
                <a:solidFill>
                  <a:srgbClr val="FFFF00"/>
                </a:solidFill>
              </a:rPr>
              <a:t>Misura</a:t>
            </a:r>
            <a:r>
              <a:rPr lang="en-US" sz="3200" b="1" dirty="0">
                <a:solidFill>
                  <a:srgbClr val="FFFF00"/>
                </a:solidFill>
              </a:rPr>
              <a:t> del </a:t>
            </a:r>
            <a:r>
              <a:rPr lang="en-US" sz="3200" b="1" dirty="0" err="1">
                <a:solidFill>
                  <a:srgbClr val="FFFF00"/>
                </a:solidFill>
              </a:rPr>
              <a:t>grado</a:t>
            </a:r>
            <a:r>
              <a:rPr lang="en-US" sz="3200" b="1" dirty="0">
                <a:solidFill>
                  <a:srgbClr val="FFFF00"/>
                </a:solidFill>
              </a:rPr>
              <a:t> di linkage disequilibrium</a:t>
            </a:r>
          </a:p>
          <a:p>
            <a:pPr algn="ctr"/>
            <a:r>
              <a:rPr lang="en-US" sz="3200" b="1" dirty="0">
                <a:solidFill>
                  <a:srgbClr val="FFFF00"/>
                </a:solidFill>
              </a:rPr>
              <a:t>(</a:t>
            </a:r>
            <a:r>
              <a:rPr lang="en-US" sz="3200" b="1" dirty="0" err="1">
                <a:solidFill>
                  <a:srgbClr val="FFFF00"/>
                </a:solidFill>
              </a:rPr>
              <a:t>siti</a:t>
            </a:r>
            <a:r>
              <a:rPr lang="en-US" sz="3200" b="1" dirty="0">
                <a:solidFill>
                  <a:srgbClr val="FFFF00"/>
                </a:solidFill>
              </a:rPr>
              <a:t> </a:t>
            </a:r>
            <a:r>
              <a:rPr lang="en-US" sz="3200" b="1" dirty="0" err="1">
                <a:solidFill>
                  <a:srgbClr val="FFFF00"/>
                </a:solidFill>
              </a:rPr>
              <a:t>biallelici</a:t>
            </a:r>
            <a:r>
              <a:rPr lang="en-US" sz="3200" b="1" dirty="0">
                <a:solidFill>
                  <a:srgbClr val="FFFF00"/>
                </a:solidFill>
              </a:rPr>
              <a:t>)</a:t>
            </a:r>
          </a:p>
        </p:txBody>
      </p:sp>
    </p:spTree>
    <p:extLst>
      <p:ext uri="{BB962C8B-B14F-4D97-AF65-F5344CB8AC3E}">
        <p14:creationId xmlns:p14="http://schemas.microsoft.com/office/powerpoint/2010/main" val="350609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aphicFrame>
        <p:nvGraphicFramePr>
          <p:cNvPr id="2" name="Grafico 1"/>
          <p:cNvGraphicFramePr>
            <a:graphicFrameLocks/>
          </p:cNvGraphicFramePr>
          <p:nvPr>
            <p:extLst>
              <p:ext uri="{D42A27DB-BD31-4B8C-83A1-F6EECF244321}">
                <p14:modId xmlns:p14="http://schemas.microsoft.com/office/powerpoint/2010/main" val="917693760"/>
              </p:ext>
            </p:extLst>
          </p:nvPr>
        </p:nvGraphicFramePr>
        <p:xfrm>
          <a:off x="1066724" y="2225648"/>
          <a:ext cx="7658117" cy="4888468"/>
        </p:xfrm>
        <a:graphic>
          <a:graphicData uri="http://schemas.openxmlformats.org/drawingml/2006/chart">
            <c:chart xmlns:c="http://schemas.openxmlformats.org/drawingml/2006/chart" xmlns:r="http://schemas.openxmlformats.org/officeDocument/2006/relationships" r:id="rId3"/>
          </a:graphicData>
        </a:graphic>
      </p:graphicFrame>
      <p:sp>
        <p:nvSpPr>
          <p:cNvPr id="3" name="Rettangolo 2"/>
          <p:cNvSpPr/>
          <p:nvPr/>
        </p:nvSpPr>
        <p:spPr>
          <a:xfrm>
            <a:off x="3225403" y="2052935"/>
            <a:ext cx="2743200" cy="461665"/>
          </a:xfrm>
          <a:prstGeom prst="rect">
            <a:avLst/>
          </a:prstGeom>
        </p:spPr>
        <p:txBody>
          <a:bodyPr wrap="square">
            <a:spAutoFit/>
          </a:bodyPr>
          <a:lstStyle/>
          <a:p>
            <a:pPr algn="ctr"/>
            <a:r>
              <a:rPr lang="en-US" sz="2400" i="1" dirty="0" err="1">
                <a:solidFill>
                  <a:srgbClr val="FFFF00"/>
                </a:solidFill>
              </a:rPr>
              <a:t>D</a:t>
            </a:r>
            <a:r>
              <a:rPr lang="en-US" sz="2400" baseline="-25000" dirty="0" err="1">
                <a:solidFill>
                  <a:srgbClr val="FFFF00"/>
                </a:solidFill>
              </a:rPr>
              <a:t>t</a:t>
            </a:r>
            <a:r>
              <a:rPr lang="en-US" sz="2400" dirty="0">
                <a:solidFill>
                  <a:srgbClr val="FFFF00"/>
                </a:solidFill>
              </a:rPr>
              <a:t> = (1-</a:t>
            </a:r>
            <a:r>
              <a:rPr lang="en-US" sz="2400" i="1" dirty="0">
                <a:solidFill>
                  <a:srgbClr val="FFFF00"/>
                </a:solidFill>
              </a:rPr>
              <a:t>r</a:t>
            </a:r>
            <a:r>
              <a:rPr lang="en-US" sz="2400" dirty="0">
                <a:solidFill>
                  <a:srgbClr val="FFFF00"/>
                </a:solidFill>
              </a:rPr>
              <a:t>)</a:t>
            </a:r>
            <a:r>
              <a:rPr lang="en-US" sz="2400" i="1" baseline="30000" dirty="0">
                <a:solidFill>
                  <a:srgbClr val="FFFF00"/>
                </a:solidFill>
              </a:rPr>
              <a:t>t</a:t>
            </a:r>
            <a:r>
              <a:rPr lang="en-US" sz="2400" dirty="0">
                <a:solidFill>
                  <a:srgbClr val="FFFF00"/>
                </a:solidFill>
              </a:rPr>
              <a:t> </a:t>
            </a:r>
            <a:r>
              <a:rPr lang="en-US" sz="2400" i="1" dirty="0">
                <a:solidFill>
                  <a:srgbClr val="FFFF00"/>
                </a:solidFill>
              </a:rPr>
              <a:t>D</a:t>
            </a:r>
            <a:r>
              <a:rPr lang="en-US" sz="2400" baseline="-25000" dirty="0">
                <a:solidFill>
                  <a:srgbClr val="FFFF00"/>
                </a:solidFill>
              </a:rPr>
              <a:t>0</a:t>
            </a:r>
            <a:endParaRPr lang="it-IT" sz="2400" dirty="0"/>
          </a:p>
        </p:txBody>
      </p:sp>
      <p:sp>
        <p:nvSpPr>
          <p:cNvPr id="4" name="CasellaDiTesto 3"/>
          <p:cNvSpPr txBox="1"/>
          <p:nvPr/>
        </p:nvSpPr>
        <p:spPr>
          <a:xfrm>
            <a:off x="2637" y="953869"/>
            <a:ext cx="9188733" cy="1015663"/>
          </a:xfrm>
          <a:prstGeom prst="rect">
            <a:avLst/>
          </a:prstGeom>
          <a:noFill/>
        </p:spPr>
        <p:txBody>
          <a:bodyPr wrap="none" rtlCol="0">
            <a:spAutoFit/>
          </a:bodyPr>
          <a:lstStyle/>
          <a:p>
            <a:pPr algn="ctr"/>
            <a:r>
              <a:rPr lang="it-IT" sz="2000" dirty="0">
                <a:solidFill>
                  <a:schemeClr val="bg1"/>
                </a:solidFill>
              </a:rPr>
              <a:t>Il grado di </a:t>
            </a:r>
            <a:r>
              <a:rPr lang="it-IT" sz="2000" dirty="0" err="1">
                <a:solidFill>
                  <a:schemeClr val="bg1"/>
                </a:solidFill>
              </a:rPr>
              <a:t>linkage</a:t>
            </a:r>
            <a:r>
              <a:rPr lang="it-IT" sz="2000" dirty="0">
                <a:solidFill>
                  <a:schemeClr val="bg1"/>
                </a:solidFill>
              </a:rPr>
              <a:t> </a:t>
            </a:r>
            <a:r>
              <a:rPr lang="it-IT" sz="2000" dirty="0" err="1">
                <a:solidFill>
                  <a:schemeClr val="bg1"/>
                </a:solidFill>
              </a:rPr>
              <a:t>disequilibrium</a:t>
            </a:r>
            <a:r>
              <a:rPr lang="it-IT" sz="2000" dirty="0">
                <a:solidFill>
                  <a:schemeClr val="bg1"/>
                </a:solidFill>
              </a:rPr>
              <a:t> (</a:t>
            </a:r>
            <a:r>
              <a:rPr lang="it-IT" sz="2000" i="1" dirty="0">
                <a:solidFill>
                  <a:schemeClr val="bg1"/>
                </a:solidFill>
              </a:rPr>
              <a:t>D</a:t>
            </a:r>
            <a:r>
              <a:rPr lang="it-IT" sz="2000" dirty="0">
                <a:solidFill>
                  <a:schemeClr val="bg1"/>
                </a:solidFill>
              </a:rPr>
              <a:t>) tende a diminuire in funzione del tempo (</a:t>
            </a:r>
            <a:r>
              <a:rPr lang="it-IT" sz="2000" i="1" dirty="0">
                <a:solidFill>
                  <a:schemeClr val="bg1"/>
                </a:solidFill>
              </a:rPr>
              <a:t>t</a:t>
            </a:r>
            <a:r>
              <a:rPr lang="it-IT" sz="2000" dirty="0">
                <a:solidFill>
                  <a:schemeClr val="bg1"/>
                </a:solidFill>
              </a:rPr>
              <a:t>) </a:t>
            </a:r>
          </a:p>
          <a:p>
            <a:pPr algn="ctr"/>
            <a:r>
              <a:rPr lang="it-IT" sz="2000" dirty="0">
                <a:solidFill>
                  <a:schemeClr val="bg1"/>
                </a:solidFill>
              </a:rPr>
              <a:t>e della frequenza di ricombinazione </a:t>
            </a:r>
            <a:r>
              <a:rPr lang="it-IT" sz="2000" i="1" dirty="0">
                <a:solidFill>
                  <a:schemeClr val="bg1"/>
                </a:solidFill>
              </a:rPr>
              <a:t>r. </a:t>
            </a:r>
          </a:p>
          <a:p>
            <a:pPr algn="ctr"/>
            <a:r>
              <a:rPr lang="it-IT" sz="2000" dirty="0">
                <a:solidFill>
                  <a:schemeClr val="bg1"/>
                </a:solidFill>
              </a:rPr>
              <a:t>Per</a:t>
            </a:r>
            <a:r>
              <a:rPr lang="it-IT" sz="2000" i="1" dirty="0">
                <a:solidFill>
                  <a:schemeClr val="bg1"/>
                </a:solidFill>
              </a:rPr>
              <a:t> r = ½  (</a:t>
            </a:r>
            <a:r>
              <a:rPr lang="it-IT" sz="2000" dirty="0">
                <a:solidFill>
                  <a:schemeClr val="bg1"/>
                </a:solidFill>
              </a:rPr>
              <a:t>ovvero loci indipendenti</a:t>
            </a:r>
            <a:r>
              <a:rPr lang="it-IT" sz="2000" i="1" dirty="0">
                <a:solidFill>
                  <a:schemeClr val="bg1"/>
                </a:solidFill>
              </a:rPr>
              <a:t>), </a:t>
            </a:r>
            <a:r>
              <a:rPr lang="it-IT" sz="2000" dirty="0">
                <a:solidFill>
                  <a:schemeClr val="bg1"/>
                </a:solidFill>
              </a:rPr>
              <a:t> </a:t>
            </a:r>
            <a:r>
              <a:rPr lang="it-IT" sz="2000" i="1" dirty="0">
                <a:solidFill>
                  <a:schemeClr val="bg1"/>
                </a:solidFill>
              </a:rPr>
              <a:t>D</a:t>
            </a:r>
            <a:r>
              <a:rPr lang="it-IT" sz="2000" dirty="0">
                <a:solidFill>
                  <a:schemeClr val="bg1"/>
                </a:solidFill>
              </a:rPr>
              <a:t> si dimezza ad ogni generazione.</a:t>
            </a:r>
          </a:p>
        </p:txBody>
      </p:sp>
      <p:sp>
        <p:nvSpPr>
          <p:cNvPr id="5" name="CasellaDiTesto 4"/>
          <p:cNvSpPr txBox="1"/>
          <p:nvPr/>
        </p:nvSpPr>
        <p:spPr>
          <a:xfrm>
            <a:off x="914400" y="294304"/>
            <a:ext cx="7787325" cy="461665"/>
          </a:xfrm>
          <a:prstGeom prst="rect">
            <a:avLst/>
          </a:prstGeom>
          <a:noFill/>
        </p:spPr>
        <p:txBody>
          <a:bodyPr wrap="none" rtlCol="0">
            <a:spAutoFit/>
          </a:bodyPr>
          <a:lstStyle/>
          <a:p>
            <a:r>
              <a:rPr lang="it-IT" sz="2400" dirty="0">
                <a:solidFill>
                  <a:schemeClr val="bg1"/>
                </a:solidFill>
              </a:rPr>
              <a:t>Variazione del grado di </a:t>
            </a:r>
            <a:r>
              <a:rPr lang="it-IT" sz="2400" dirty="0" err="1">
                <a:solidFill>
                  <a:schemeClr val="bg1"/>
                </a:solidFill>
              </a:rPr>
              <a:t>linkage</a:t>
            </a:r>
            <a:r>
              <a:rPr lang="it-IT" sz="2400" dirty="0">
                <a:solidFill>
                  <a:schemeClr val="bg1"/>
                </a:solidFill>
              </a:rPr>
              <a:t> </a:t>
            </a:r>
            <a:r>
              <a:rPr lang="it-IT" sz="2400" dirty="0" err="1">
                <a:solidFill>
                  <a:schemeClr val="bg1"/>
                </a:solidFill>
              </a:rPr>
              <a:t>disequilibrium</a:t>
            </a:r>
            <a:r>
              <a:rPr lang="it-IT" sz="2400" dirty="0">
                <a:solidFill>
                  <a:schemeClr val="bg1"/>
                </a:solidFill>
              </a:rPr>
              <a:t> nel tempo</a:t>
            </a:r>
            <a:endParaRPr lang="it-IT" sz="2400" dirty="0"/>
          </a:p>
        </p:txBody>
      </p:sp>
    </p:spTree>
    <p:extLst>
      <p:ext uri="{BB962C8B-B14F-4D97-AF65-F5344CB8AC3E}">
        <p14:creationId xmlns:p14="http://schemas.microsoft.com/office/powerpoint/2010/main" val="1994859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CasellaDiTesto 4"/>
          <p:cNvSpPr txBox="1"/>
          <p:nvPr/>
        </p:nvSpPr>
        <p:spPr>
          <a:xfrm>
            <a:off x="539552" y="188640"/>
            <a:ext cx="8991600" cy="523220"/>
          </a:xfrm>
          <a:prstGeom prst="rect">
            <a:avLst/>
          </a:prstGeom>
          <a:noFill/>
        </p:spPr>
        <p:txBody>
          <a:bodyPr wrap="square" rtlCol="0">
            <a:spAutoFit/>
          </a:bodyPr>
          <a:lstStyle/>
          <a:p>
            <a:r>
              <a:rPr lang="it-IT" sz="2400" dirty="0">
                <a:solidFill>
                  <a:schemeClr val="bg1"/>
                </a:solidFill>
              </a:rPr>
              <a:t>Variazione</a:t>
            </a:r>
            <a:r>
              <a:rPr lang="it-IT" sz="2800" dirty="0">
                <a:solidFill>
                  <a:schemeClr val="bg1"/>
                </a:solidFill>
              </a:rPr>
              <a:t> </a:t>
            </a:r>
            <a:r>
              <a:rPr lang="it-IT" sz="2400" dirty="0">
                <a:solidFill>
                  <a:schemeClr val="bg1"/>
                </a:solidFill>
              </a:rPr>
              <a:t>del grado di </a:t>
            </a:r>
            <a:r>
              <a:rPr lang="it-IT" sz="2400" dirty="0" err="1">
                <a:solidFill>
                  <a:schemeClr val="bg1"/>
                </a:solidFill>
              </a:rPr>
              <a:t>linkage</a:t>
            </a:r>
            <a:r>
              <a:rPr lang="it-IT" sz="2400" dirty="0">
                <a:solidFill>
                  <a:schemeClr val="bg1"/>
                </a:solidFill>
              </a:rPr>
              <a:t> </a:t>
            </a:r>
            <a:r>
              <a:rPr lang="it-IT" sz="2400" dirty="0" err="1">
                <a:solidFill>
                  <a:schemeClr val="bg1"/>
                </a:solidFill>
              </a:rPr>
              <a:t>disequilibrium</a:t>
            </a:r>
            <a:r>
              <a:rPr lang="it-IT" sz="2400" dirty="0">
                <a:solidFill>
                  <a:schemeClr val="bg1"/>
                </a:solidFill>
              </a:rPr>
              <a:t> nel tempo </a:t>
            </a:r>
          </a:p>
        </p:txBody>
      </p:sp>
      <p:sp>
        <p:nvSpPr>
          <p:cNvPr id="6" name="CasellaDiTesto 5"/>
          <p:cNvSpPr txBox="1"/>
          <p:nvPr/>
        </p:nvSpPr>
        <p:spPr>
          <a:xfrm>
            <a:off x="380999" y="910786"/>
            <a:ext cx="8473125" cy="5324535"/>
          </a:xfrm>
          <a:prstGeom prst="rect">
            <a:avLst/>
          </a:prstGeom>
          <a:noFill/>
        </p:spPr>
        <p:txBody>
          <a:bodyPr wrap="square" rtlCol="0">
            <a:spAutoFit/>
          </a:bodyPr>
          <a:lstStyle/>
          <a:p>
            <a:r>
              <a:rPr lang="it-IT" sz="2000" dirty="0">
                <a:solidFill>
                  <a:schemeClr val="bg1"/>
                </a:solidFill>
              </a:rPr>
              <a:t>Dato che il LD tende a diminuire nel tempo in funzione della frequenza di ricombinazione, ne consegue che siti variabili vicini (per i quali c’è meno ricombinazione) tenderanno a presentare più LD di siti distanti (per i quali c’è in media più ricombinazione).</a:t>
            </a:r>
          </a:p>
          <a:p>
            <a:endParaRPr lang="it-IT" sz="2000" dirty="0">
              <a:solidFill>
                <a:schemeClr val="bg1"/>
              </a:solidFill>
            </a:endParaRPr>
          </a:p>
          <a:p>
            <a:r>
              <a:rPr lang="it-IT" sz="2000" dirty="0">
                <a:solidFill>
                  <a:schemeClr val="bg1"/>
                </a:solidFill>
              </a:rPr>
              <a:t>Un altro fattore (oltre alla ricombinazione) che può portare ad una progressiva </a:t>
            </a:r>
            <a:r>
              <a:rPr lang="it-IT" sz="2000" dirty="0">
                <a:solidFill>
                  <a:srgbClr val="FFFF00"/>
                </a:solidFill>
              </a:rPr>
              <a:t>diminuzione di LD </a:t>
            </a:r>
            <a:r>
              <a:rPr lang="it-IT" sz="2000" dirty="0">
                <a:solidFill>
                  <a:schemeClr val="bg1"/>
                </a:solidFill>
              </a:rPr>
              <a:t>tra siti variabili è la </a:t>
            </a:r>
            <a:r>
              <a:rPr lang="it-IT" sz="2000" dirty="0">
                <a:solidFill>
                  <a:srgbClr val="FFFF00"/>
                </a:solidFill>
              </a:rPr>
              <a:t>mutazione ricorrente.</a:t>
            </a:r>
          </a:p>
          <a:p>
            <a:r>
              <a:rPr lang="it-IT" sz="2000" dirty="0">
                <a:solidFill>
                  <a:schemeClr val="bg1"/>
                </a:solidFill>
              </a:rPr>
              <a:t>Un esempio chiaro è dato dagli </a:t>
            </a:r>
            <a:r>
              <a:rPr lang="it-IT" sz="2000" dirty="0" err="1">
                <a:solidFill>
                  <a:schemeClr val="bg1"/>
                </a:solidFill>
              </a:rPr>
              <a:t>STRs</a:t>
            </a:r>
            <a:r>
              <a:rPr lang="it-IT" sz="2000" dirty="0">
                <a:solidFill>
                  <a:schemeClr val="bg1"/>
                </a:solidFill>
              </a:rPr>
              <a:t> della regione MSY del cromosoma Y: pur essendo localizzati su una regione non ricombinante, il grado di disequilibrio tra siti non è il massimo possibile a causa dell’elevato tasso di mutazione dei microsatelliti, che porta alla comparsa di un determinato allele su differenti background </a:t>
            </a:r>
            <a:r>
              <a:rPr lang="it-IT" sz="2000" dirty="0" err="1">
                <a:solidFill>
                  <a:schemeClr val="bg1"/>
                </a:solidFill>
              </a:rPr>
              <a:t>aplotipici</a:t>
            </a:r>
            <a:r>
              <a:rPr lang="it-IT" sz="2000" dirty="0">
                <a:solidFill>
                  <a:schemeClr val="bg1"/>
                </a:solidFill>
              </a:rPr>
              <a:t>.</a:t>
            </a:r>
          </a:p>
          <a:p>
            <a:endParaRPr lang="it-IT" sz="2000" dirty="0">
              <a:solidFill>
                <a:schemeClr val="bg1"/>
              </a:solidFill>
            </a:endParaRPr>
          </a:p>
          <a:p>
            <a:r>
              <a:rPr lang="it-IT" sz="2000" dirty="0">
                <a:solidFill>
                  <a:schemeClr val="bg1"/>
                </a:solidFill>
              </a:rPr>
              <a:t>Il fenomeno non è tuttavia limitato agli </a:t>
            </a:r>
            <a:r>
              <a:rPr lang="it-IT" sz="2000" dirty="0" err="1">
                <a:solidFill>
                  <a:schemeClr val="bg1"/>
                </a:solidFill>
              </a:rPr>
              <a:t>STRs</a:t>
            </a:r>
            <a:r>
              <a:rPr lang="it-IT" sz="2000" dirty="0">
                <a:solidFill>
                  <a:schemeClr val="bg1"/>
                </a:solidFill>
              </a:rPr>
              <a:t>: ad esempio, la mutazione della </a:t>
            </a:r>
            <a:r>
              <a:rPr lang="it-IT" sz="2000" dirty="0">
                <a:solidFill>
                  <a:schemeClr val="bg1"/>
                </a:solidFill>
                <a:latin typeface="Symbol" pitchFamily="18" charset="2"/>
              </a:rPr>
              <a:t>b</a:t>
            </a:r>
            <a:r>
              <a:rPr lang="it-IT" sz="2000" dirty="0">
                <a:solidFill>
                  <a:schemeClr val="bg1"/>
                </a:solidFill>
              </a:rPr>
              <a:t> globina responsabile della anemia falciforme è comparsa almeno 5 volte indipendentemente su differenti background </a:t>
            </a:r>
            <a:r>
              <a:rPr lang="it-IT" sz="2000" dirty="0" err="1">
                <a:solidFill>
                  <a:schemeClr val="bg1"/>
                </a:solidFill>
              </a:rPr>
              <a:t>aplotipici</a:t>
            </a:r>
            <a:r>
              <a:rPr lang="it-IT" sz="2000" dirty="0">
                <a:solidFill>
                  <a:schemeClr val="bg1"/>
                </a:solidFill>
              </a:rPr>
              <a:t>, in 5 differenti regioni geografiche…. </a:t>
            </a:r>
          </a:p>
        </p:txBody>
      </p:sp>
    </p:spTree>
    <p:extLst>
      <p:ext uri="{BB962C8B-B14F-4D97-AF65-F5344CB8AC3E}">
        <p14:creationId xmlns:p14="http://schemas.microsoft.com/office/powerpoint/2010/main" val="127166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CasellaDiTesto 4"/>
          <p:cNvSpPr txBox="1"/>
          <p:nvPr/>
        </p:nvSpPr>
        <p:spPr>
          <a:xfrm>
            <a:off x="0" y="321578"/>
            <a:ext cx="8991600" cy="954107"/>
          </a:xfrm>
          <a:prstGeom prst="rect">
            <a:avLst/>
          </a:prstGeom>
          <a:noFill/>
        </p:spPr>
        <p:txBody>
          <a:bodyPr wrap="square" rtlCol="0">
            <a:spAutoFit/>
          </a:bodyPr>
          <a:lstStyle/>
          <a:p>
            <a:pPr algn="ctr"/>
            <a:r>
              <a:rPr lang="it-IT" sz="2800" i="1" dirty="0">
                <a:solidFill>
                  <a:schemeClr val="bg1"/>
                </a:solidFill>
              </a:rPr>
              <a:t>Rappresentazione grafica del LD</a:t>
            </a:r>
          </a:p>
          <a:p>
            <a:pPr algn="ctr"/>
            <a:r>
              <a:rPr lang="it-IT" sz="2800" i="1" dirty="0">
                <a:solidFill>
                  <a:schemeClr val="bg1"/>
                </a:solidFill>
              </a:rPr>
              <a:t>Es. Hot spot </a:t>
            </a:r>
            <a:r>
              <a:rPr lang="it-IT" sz="2800" dirty="0">
                <a:solidFill>
                  <a:schemeClr val="bg1"/>
                </a:solidFill>
              </a:rPr>
              <a:t>di ricombinazione nel gene </a:t>
            </a:r>
            <a:r>
              <a:rPr lang="it-IT" sz="2800" i="1" dirty="0">
                <a:solidFill>
                  <a:schemeClr val="bg1"/>
                </a:solidFill>
              </a:rPr>
              <a:t>ADA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873" y="1600200"/>
            <a:ext cx="4905375" cy="50980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1553" y="978746"/>
            <a:ext cx="381847" cy="58538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14740" y="3282058"/>
            <a:ext cx="4971621" cy="856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550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9" name="Picture 6" descr="HapMap Project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3528" y="3284984"/>
            <a:ext cx="7467599" cy="1437064"/>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 name="CasellaDiTesto 3"/>
          <p:cNvSpPr txBox="1"/>
          <p:nvPr/>
        </p:nvSpPr>
        <p:spPr>
          <a:xfrm>
            <a:off x="4504642" y="953869"/>
            <a:ext cx="184731" cy="400110"/>
          </a:xfrm>
          <a:prstGeom prst="rect">
            <a:avLst/>
          </a:prstGeom>
          <a:noFill/>
        </p:spPr>
        <p:txBody>
          <a:bodyPr wrap="none" rtlCol="0">
            <a:spAutoFit/>
          </a:bodyPr>
          <a:lstStyle/>
          <a:p>
            <a:pPr algn="ctr"/>
            <a:endParaRPr lang="it-IT" sz="2000" dirty="0">
              <a:solidFill>
                <a:schemeClr val="bg1"/>
              </a:solidFill>
            </a:endParaRPr>
          </a:p>
        </p:txBody>
      </p:sp>
      <p:sp>
        <p:nvSpPr>
          <p:cNvPr id="6" name="CasellaDiTesto 5"/>
          <p:cNvSpPr txBox="1"/>
          <p:nvPr/>
        </p:nvSpPr>
        <p:spPr>
          <a:xfrm>
            <a:off x="1619672" y="4653136"/>
            <a:ext cx="5168086" cy="707886"/>
          </a:xfrm>
          <a:prstGeom prst="rect">
            <a:avLst/>
          </a:prstGeom>
          <a:noFill/>
        </p:spPr>
        <p:txBody>
          <a:bodyPr wrap="square" rtlCol="0">
            <a:spAutoFit/>
          </a:bodyPr>
          <a:lstStyle/>
          <a:p>
            <a:r>
              <a:rPr lang="it-IT" sz="4000" i="1" dirty="0">
                <a:solidFill>
                  <a:srgbClr val="FFFF00"/>
                </a:solidFill>
              </a:rPr>
              <a:t>Progetto </a:t>
            </a:r>
            <a:r>
              <a:rPr lang="it-IT" sz="4000" i="1" dirty="0" err="1">
                <a:solidFill>
                  <a:srgbClr val="FFFF00"/>
                </a:solidFill>
              </a:rPr>
              <a:t>HapMap</a:t>
            </a:r>
            <a:endParaRPr lang="it-IT" sz="4000" i="1" dirty="0">
              <a:solidFill>
                <a:srgbClr val="FFFF00"/>
              </a:solidFill>
            </a:endParaRPr>
          </a:p>
        </p:txBody>
      </p:sp>
      <p:sp>
        <p:nvSpPr>
          <p:cNvPr id="7" name="CasellaDiTesto 6"/>
          <p:cNvSpPr txBox="1"/>
          <p:nvPr/>
        </p:nvSpPr>
        <p:spPr>
          <a:xfrm>
            <a:off x="179512" y="260648"/>
            <a:ext cx="9144000" cy="707886"/>
          </a:xfrm>
          <a:prstGeom prst="rect">
            <a:avLst/>
          </a:prstGeom>
          <a:noFill/>
        </p:spPr>
        <p:txBody>
          <a:bodyPr wrap="square" rtlCol="0">
            <a:spAutoFit/>
          </a:bodyPr>
          <a:lstStyle/>
          <a:p>
            <a:r>
              <a:rPr lang="it-IT" sz="4000" i="1" dirty="0">
                <a:solidFill>
                  <a:srgbClr val="FFFF00"/>
                </a:solidFill>
              </a:rPr>
              <a:t>La mappatura dei caratteri complessi</a:t>
            </a:r>
          </a:p>
        </p:txBody>
      </p:sp>
      <p:sp>
        <p:nvSpPr>
          <p:cNvPr id="11" name="CasellaDiTesto 10"/>
          <p:cNvSpPr txBox="1"/>
          <p:nvPr/>
        </p:nvSpPr>
        <p:spPr>
          <a:xfrm>
            <a:off x="242114" y="1268760"/>
            <a:ext cx="8901886" cy="707886"/>
          </a:xfrm>
          <a:prstGeom prst="rect">
            <a:avLst/>
          </a:prstGeom>
          <a:noFill/>
        </p:spPr>
        <p:txBody>
          <a:bodyPr wrap="square" rtlCol="0">
            <a:spAutoFit/>
          </a:bodyPr>
          <a:lstStyle/>
          <a:p>
            <a:r>
              <a:rPr lang="it-IT" sz="4000" i="1" dirty="0">
                <a:solidFill>
                  <a:srgbClr val="FFFF00"/>
                </a:solidFill>
              </a:rPr>
              <a:t>Studi di </a:t>
            </a:r>
            <a:r>
              <a:rPr lang="it-IT" sz="4000" i="1" dirty="0" err="1">
                <a:solidFill>
                  <a:srgbClr val="FFFF00"/>
                </a:solidFill>
              </a:rPr>
              <a:t>linkage</a:t>
            </a:r>
            <a:r>
              <a:rPr lang="it-IT" sz="4000" i="1" dirty="0">
                <a:solidFill>
                  <a:srgbClr val="FFFF00"/>
                </a:solidFill>
              </a:rPr>
              <a:t> e di associazione</a:t>
            </a:r>
          </a:p>
        </p:txBody>
      </p:sp>
    </p:spTree>
    <p:extLst>
      <p:ext uri="{BB962C8B-B14F-4D97-AF65-F5344CB8AC3E}">
        <p14:creationId xmlns:p14="http://schemas.microsoft.com/office/powerpoint/2010/main" val="905329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34928" y="116632"/>
            <a:ext cx="9109072" cy="6741368"/>
          </a:xfrm>
        </p:spPr>
        <p:txBody>
          <a:bodyPr>
            <a:normAutofit fontScale="77500" lnSpcReduction="20000"/>
          </a:bodyPr>
          <a:lstStyle/>
          <a:p>
            <a:pPr marL="0" indent="0" algn="ctr">
              <a:buNone/>
            </a:pPr>
            <a:r>
              <a:rPr lang="it-IT" dirty="0">
                <a:solidFill>
                  <a:srgbClr val="FFFF00"/>
                </a:solidFill>
              </a:rPr>
              <a:t>Mappatura dei caratteri complessi mediante studi di </a:t>
            </a:r>
            <a:r>
              <a:rPr lang="it-IT" dirty="0" err="1">
                <a:solidFill>
                  <a:srgbClr val="FFFF00"/>
                </a:solidFill>
              </a:rPr>
              <a:t>linkage</a:t>
            </a:r>
            <a:r>
              <a:rPr lang="it-IT" dirty="0">
                <a:solidFill>
                  <a:srgbClr val="FFFF00"/>
                </a:solidFill>
              </a:rPr>
              <a:t> nelle famiglie</a:t>
            </a:r>
          </a:p>
          <a:p>
            <a:pPr marL="0" indent="0" algn="ctr">
              <a:buNone/>
            </a:pPr>
            <a:endParaRPr lang="it-IT" dirty="0">
              <a:solidFill>
                <a:srgbClr val="FFFF00"/>
              </a:solidFill>
            </a:endParaRPr>
          </a:p>
          <a:p>
            <a:pPr marL="0" indent="0" algn="just">
              <a:buNone/>
            </a:pPr>
            <a:r>
              <a:rPr lang="it-IT" dirty="0">
                <a:solidFill>
                  <a:schemeClr val="bg1"/>
                </a:solidFill>
              </a:rPr>
              <a:t>La mappatura dei caratteri complessi presenta molte difficoltà a causa del gran numero di geni che sono spesso alla base di un determinato carattere e dell’impatto spesso rilevante dei fattori  ambientali. </a:t>
            </a:r>
          </a:p>
          <a:p>
            <a:pPr marL="0" indent="0" algn="just">
              <a:buNone/>
            </a:pPr>
            <a:endParaRPr lang="it-IT" dirty="0">
              <a:solidFill>
                <a:schemeClr val="bg1"/>
              </a:solidFill>
            </a:endParaRPr>
          </a:p>
          <a:p>
            <a:pPr marL="0" indent="0" algn="just">
              <a:buNone/>
            </a:pPr>
            <a:endParaRPr lang="it-IT" dirty="0">
              <a:solidFill>
                <a:schemeClr val="bg1"/>
              </a:solidFill>
            </a:endParaRPr>
          </a:p>
          <a:p>
            <a:pPr marL="0" indent="0" algn="just">
              <a:buNone/>
            </a:pPr>
            <a:r>
              <a:rPr lang="it-IT" dirty="0">
                <a:solidFill>
                  <a:schemeClr val="bg1"/>
                </a:solidFill>
              </a:rPr>
              <a:t>L’approccio utilizzato per la mappatura dei caratteri mendeliani, ovvero l’analisi della segregazione di alleli di marcatori polimorfici in famiglie in cui sia presente la malattia in esame non può essere perseguito efficacemente nel caso delle malattie multifattoriali.</a:t>
            </a:r>
          </a:p>
          <a:p>
            <a:pPr marL="0" indent="0" algn="just">
              <a:buNone/>
            </a:pPr>
            <a:endParaRPr lang="it-IT" dirty="0">
              <a:solidFill>
                <a:schemeClr val="bg1"/>
              </a:solidFill>
            </a:endParaRPr>
          </a:p>
          <a:p>
            <a:pPr marL="0" indent="0" algn="just">
              <a:buNone/>
            </a:pPr>
            <a:r>
              <a:rPr lang="it-IT" dirty="0">
                <a:solidFill>
                  <a:schemeClr val="bg1"/>
                </a:solidFill>
              </a:rPr>
              <a:t>Per la mappatura dei caratteri complessi si utilizzano  due classi di approcci:</a:t>
            </a:r>
          </a:p>
          <a:p>
            <a:pPr algn="just"/>
            <a:endParaRPr lang="it-IT" dirty="0">
              <a:solidFill>
                <a:schemeClr val="bg1"/>
              </a:solidFill>
            </a:endParaRPr>
          </a:p>
          <a:p>
            <a:pPr algn="just"/>
            <a:r>
              <a:rPr lang="it-IT" dirty="0">
                <a:solidFill>
                  <a:srgbClr val="FFFF00"/>
                </a:solidFill>
              </a:rPr>
              <a:t>Analisi di </a:t>
            </a:r>
            <a:r>
              <a:rPr lang="it-IT" dirty="0" err="1">
                <a:solidFill>
                  <a:srgbClr val="FFFF00"/>
                </a:solidFill>
              </a:rPr>
              <a:t>linkage</a:t>
            </a:r>
            <a:r>
              <a:rPr lang="it-IT" dirty="0">
                <a:solidFill>
                  <a:srgbClr val="FFFF00"/>
                </a:solidFill>
              </a:rPr>
              <a:t> </a:t>
            </a:r>
            <a:r>
              <a:rPr lang="it-IT" dirty="0">
                <a:solidFill>
                  <a:schemeClr val="bg1"/>
                </a:solidFill>
              </a:rPr>
              <a:t>nelle famiglie, ma in modo in genere diverso da come viene fatto per le malattie mendeliane </a:t>
            </a:r>
          </a:p>
          <a:p>
            <a:pPr algn="just"/>
            <a:endParaRPr lang="it-IT" dirty="0">
              <a:solidFill>
                <a:schemeClr val="bg1"/>
              </a:solidFill>
            </a:endParaRPr>
          </a:p>
          <a:p>
            <a:pPr algn="just"/>
            <a:r>
              <a:rPr lang="it-IT" dirty="0">
                <a:solidFill>
                  <a:srgbClr val="FFFF00"/>
                </a:solidFill>
              </a:rPr>
              <a:t>Analisi di associazione casi-controllo</a:t>
            </a:r>
            <a:r>
              <a:rPr lang="it-IT" dirty="0">
                <a:solidFill>
                  <a:schemeClr val="bg1"/>
                </a:solidFill>
              </a:rPr>
              <a:t>, basati sull’analisi di campioni non imparentati, nei quali l’individuazione dei fattori di suscettibilità coinvolti si presuppone generalmente </a:t>
            </a:r>
            <a:r>
              <a:rPr lang="it-IT">
                <a:solidFill>
                  <a:schemeClr val="bg1"/>
                </a:solidFill>
              </a:rPr>
              <a:t>un certo grado </a:t>
            </a:r>
            <a:r>
              <a:rPr lang="it-IT" dirty="0">
                <a:solidFill>
                  <a:schemeClr val="bg1"/>
                </a:solidFill>
              </a:rPr>
              <a:t>di </a:t>
            </a:r>
            <a:r>
              <a:rPr lang="it-IT" dirty="0" err="1">
                <a:solidFill>
                  <a:srgbClr val="FFFF00"/>
                </a:solidFill>
              </a:rPr>
              <a:t>Linkage</a:t>
            </a:r>
            <a:r>
              <a:rPr lang="it-IT" dirty="0">
                <a:solidFill>
                  <a:srgbClr val="FFFF00"/>
                </a:solidFill>
              </a:rPr>
              <a:t> </a:t>
            </a:r>
            <a:r>
              <a:rPr lang="it-IT" dirty="0" err="1">
                <a:solidFill>
                  <a:srgbClr val="FFFF00"/>
                </a:solidFill>
              </a:rPr>
              <a:t>disequilibrium</a:t>
            </a:r>
            <a:r>
              <a:rPr lang="it-IT" dirty="0">
                <a:solidFill>
                  <a:schemeClr val="bg1"/>
                </a:solidFill>
              </a:rPr>
              <a:t> tra l’allele di un marcatore polimorfico e l’allele di suscettibilità per una certa malattia. </a:t>
            </a:r>
          </a:p>
          <a:p>
            <a:pPr marL="0" indent="0" algn="just">
              <a:buNone/>
            </a:pPr>
            <a:endParaRPr lang="it-IT" dirty="0">
              <a:solidFill>
                <a:srgbClr val="FF0000"/>
              </a:solidFill>
            </a:endParaRPr>
          </a:p>
        </p:txBody>
      </p:sp>
    </p:spTree>
    <p:extLst>
      <p:ext uri="{BB962C8B-B14F-4D97-AF65-F5344CB8AC3E}">
        <p14:creationId xmlns:p14="http://schemas.microsoft.com/office/powerpoint/2010/main" val="2627292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lstStyle/>
          <a:p>
            <a:pPr algn="ctr"/>
            <a:r>
              <a:rPr lang="it-IT" dirty="0">
                <a:solidFill>
                  <a:srgbClr val="0000FF"/>
                </a:solidFill>
              </a:rPr>
              <a:t>Caratteri quantitativi o continui</a:t>
            </a:r>
          </a:p>
        </p:txBody>
      </p:sp>
      <p:sp>
        <p:nvSpPr>
          <p:cNvPr id="4" name="Segnaposto testo 3"/>
          <p:cNvSpPr>
            <a:spLocks noGrp="1"/>
          </p:cNvSpPr>
          <p:nvPr>
            <p:ph type="body" sz="half" idx="2"/>
          </p:nvPr>
        </p:nvSpPr>
        <p:spPr>
          <a:xfrm>
            <a:off x="179512" y="1047169"/>
            <a:ext cx="3483496" cy="5791200"/>
          </a:xfrm>
        </p:spPr>
        <p:txBody>
          <a:bodyPr>
            <a:normAutofit/>
          </a:bodyPr>
          <a:lstStyle/>
          <a:p>
            <a:r>
              <a:rPr lang="it-IT" sz="1600" dirty="0">
                <a:solidFill>
                  <a:srgbClr val="0000FF"/>
                </a:solidFill>
              </a:rPr>
              <a:t>Sono caratteri in cui il fenotipo viene classificato mediante </a:t>
            </a:r>
            <a:r>
              <a:rPr lang="it-IT" sz="1600" dirty="0">
                <a:solidFill>
                  <a:srgbClr val="FF0000"/>
                </a:solidFill>
              </a:rPr>
              <a:t>misurazione</a:t>
            </a:r>
            <a:r>
              <a:rPr lang="it-IT" sz="1600" dirty="0">
                <a:solidFill>
                  <a:srgbClr val="0000FF"/>
                </a:solidFill>
              </a:rPr>
              <a:t>.</a:t>
            </a:r>
          </a:p>
          <a:p>
            <a:r>
              <a:rPr lang="it-IT" sz="1600" dirty="0">
                <a:solidFill>
                  <a:srgbClr val="0000FF"/>
                </a:solidFill>
              </a:rPr>
              <a:t>Esempi sono il peso, l’altezza, la pressione arteriosa, il QI, i livelli di colesterolo nel sangue, ecc.</a:t>
            </a:r>
          </a:p>
          <a:p>
            <a:endParaRPr lang="it-IT" sz="1600" dirty="0">
              <a:solidFill>
                <a:srgbClr val="0000FF"/>
              </a:solidFill>
            </a:endParaRPr>
          </a:p>
          <a:p>
            <a:r>
              <a:rPr lang="it-IT" sz="1600" dirty="0">
                <a:solidFill>
                  <a:srgbClr val="0000FF"/>
                </a:solidFill>
              </a:rPr>
              <a:t>Quando i caratteri quantitativi vengono raggruppati in </a:t>
            </a:r>
            <a:r>
              <a:rPr lang="it-IT" sz="1600" dirty="0">
                <a:solidFill>
                  <a:srgbClr val="FF0000"/>
                </a:solidFill>
              </a:rPr>
              <a:t>classi</a:t>
            </a:r>
            <a:r>
              <a:rPr lang="it-IT" sz="1600" dirty="0">
                <a:solidFill>
                  <a:srgbClr val="0000FF"/>
                </a:solidFill>
              </a:rPr>
              <a:t> di valori, presentano generalmente una </a:t>
            </a:r>
            <a:r>
              <a:rPr lang="it-IT" sz="1600" dirty="0">
                <a:solidFill>
                  <a:srgbClr val="2602BE"/>
                </a:solidFill>
              </a:rPr>
              <a:t>distribuzione nella popolazione che approssima una  </a:t>
            </a:r>
            <a:r>
              <a:rPr lang="it-IT" sz="1600" dirty="0">
                <a:solidFill>
                  <a:srgbClr val="FF0000"/>
                </a:solidFill>
              </a:rPr>
              <a:t>distribuzione gaussiana</a:t>
            </a:r>
            <a:r>
              <a:rPr lang="it-IT" sz="1600" dirty="0">
                <a:solidFill>
                  <a:srgbClr val="0000FF"/>
                </a:solidFill>
              </a:rPr>
              <a:t> (anche detta </a:t>
            </a:r>
            <a:r>
              <a:rPr lang="it-IT" sz="1600" dirty="0">
                <a:solidFill>
                  <a:srgbClr val="FF0000"/>
                </a:solidFill>
              </a:rPr>
              <a:t>normale)</a:t>
            </a:r>
            <a:r>
              <a:rPr lang="it-IT" sz="1600" dirty="0">
                <a:solidFill>
                  <a:srgbClr val="0000FF"/>
                </a:solidFill>
              </a:rPr>
              <a:t>.</a:t>
            </a:r>
          </a:p>
          <a:p>
            <a:endParaRPr lang="it-IT" sz="1600" dirty="0">
              <a:solidFill>
                <a:srgbClr val="0000FF"/>
              </a:solidFill>
            </a:endParaRPr>
          </a:p>
          <a:p>
            <a:r>
              <a:rPr lang="it-IT" sz="1600" dirty="0">
                <a:solidFill>
                  <a:srgbClr val="0000FF"/>
                </a:solidFill>
              </a:rPr>
              <a:t>A livello di popolazione, i caratteri quantitativi vengono espressi non in termini di frequenze fenotipiche, genotipiche e alleliche (come avviene per i caratteri qualitativi), ma in termini di </a:t>
            </a:r>
            <a:r>
              <a:rPr lang="it-IT" sz="1600" dirty="0">
                <a:solidFill>
                  <a:srgbClr val="FF0000"/>
                </a:solidFill>
              </a:rPr>
              <a:t>media e deviazione standard </a:t>
            </a:r>
            <a:r>
              <a:rPr lang="it-IT" sz="1600" dirty="0">
                <a:solidFill>
                  <a:srgbClr val="0000FF"/>
                </a:solidFill>
              </a:rPr>
              <a:t>della distribuzione dei valori osservati.</a:t>
            </a:r>
          </a:p>
          <a:p>
            <a:endParaRPr lang="it-IT" sz="1600" dirty="0">
              <a:solidFill>
                <a:srgbClr val="0000FF"/>
              </a:solidFill>
            </a:endParaRPr>
          </a:p>
          <a:p>
            <a:endParaRPr lang="it-IT" sz="1600" dirty="0">
              <a:solidFill>
                <a:srgbClr val="0000FF"/>
              </a:solidFill>
            </a:endParaRPr>
          </a:p>
          <a:p>
            <a:endParaRPr lang="it-IT" sz="1600" dirty="0">
              <a:solidFill>
                <a:srgbClr val="0000FF"/>
              </a:solidFill>
            </a:endParaRPr>
          </a:p>
        </p:txBody>
      </p:sp>
      <p:pic>
        <p:nvPicPr>
          <p:cNvPr id="6" name="Segnaposto contenuto 5" descr="Immagine 7.png"/>
          <p:cNvPicPr>
            <a:picLocks noGrp="1" noChangeAspect="1"/>
          </p:cNvPicPr>
          <p:nvPr>
            <p:ph idx="1"/>
          </p:nvPr>
        </p:nvPicPr>
        <p:blipFill>
          <a:blip r:embed="rId3"/>
          <a:srcRect l="-793" r="-793"/>
          <a:stretch>
            <a:fillRect/>
          </a:stretch>
        </p:blipFill>
        <p:spPr>
          <a:xfrm>
            <a:off x="3575050" y="914400"/>
            <a:ext cx="5416550" cy="5791200"/>
          </a:xfrm>
        </p:spPr>
      </p:pic>
      <p:sp>
        <p:nvSpPr>
          <p:cNvPr id="5" name="Segnaposto testo 3"/>
          <p:cNvSpPr txBox="1">
            <a:spLocks/>
          </p:cNvSpPr>
          <p:nvPr/>
        </p:nvSpPr>
        <p:spPr>
          <a:xfrm>
            <a:off x="4067944" y="4941168"/>
            <a:ext cx="4536504" cy="216024"/>
          </a:xfrm>
          <a:prstGeom prst="rect">
            <a:avLst/>
          </a:prstGeom>
        </p:spPr>
        <p:txBody>
          <a:bodyPr vert="horz" lIns="91440" tIns="45720" rIns="91440" bIns="45720" rtlCol="0">
            <a:normAutofit fontScale="85000" lnSpcReduction="20000"/>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1200" dirty="0">
                <a:solidFill>
                  <a:srgbClr val="0000FF"/>
                </a:solidFill>
              </a:rPr>
              <a:t>Figura da: Neri </a:t>
            </a:r>
            <a:r>
              <a:rPr lang="it-IT" sz="1200" dirty="0" err="1">
                <a:solidFill>
                  <a:srgbClr val="0000FF"/>
                </a:solidFill>
              </a:rPr>
              <a:t>Genuardi</a:t>
            </a:r>
            <a:r>
              <a:rPr lang="it-IT" sz="1200" dirty="0">
                <a:solidFill>
                  <a:srgbClr val="0000FF"/>
                </a:solidFill>
              </a:rPr>
              <a:t> (2010) Genetica umana e medica, </a:t>
            </a:r>
            <a:r>
              <a:rPr lang="it-IT" sz="1200" dirty="0" err="1">
                <a:solidFill>
                  <a:srgbClr val="0000FF"/>
                </a:solidFill>
              </a:rPr>
              <a:t>ed.Elsevier</a:t>
            </a:r>
            <a:endParaRPr lang="it-IT" sz="1200" dirty="0">
              <a:solidFill>
                <a:srgbClr val="0000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34928" y="116632"/>
            <a:ext cx="9144000" cy="6741368"/>
          </a:xfrm>
        </p:spPr>
        <p:txBody>
          <a:bodyPr>
            <a:normAutofit fontScale="92500" lnSpcReduction="10000"/>
          </a:bodyPr>
          <a:lstStyle/>
          <a:p>
            <a:pPr marL="0" indent="0" algn="ctr">
              <a:buNone/>
            </a:pPr>
            <a:r>
              <a:rPr lang="it-IT" dirty="0">
                <a:solidFill>
                  <a:srgbClr val="FFFF00"/>
                </a:solidFill>
              </a:rPr>
              <a:t>Mappatura dei caratteri complessi</a:t>
            </a:r>
          </a:p>
          <a:p>
            <a:pPr marL="0" indent="0" algn="ctr">
              <a:buNone/>
            </a:pPr>
            <a:r>
              <a:rPr lang="it-IT" dirty="0">
                <a:solidFill>
                  <a:srgbClr val="FFFF00"/>
                </a:solidFill>
              </a:rPr>
              <a:t>ANALISI DI LINKAGE NELLE FAMIGLIE</a:t>
            </a:r>
          </a:p>
          <a:p>
            <a:pPr marL="0" indent="0" algn="ctr">
              <a:buNone/>
            </a:pPr>
            <a:r>
              <a:rPr lang="it-IT" dirty="0">
                <a:solidFill>
                  <a:srgbClr val="FFFF00"/>
                </a:solidFill>
              </a:rPr>
              <a:t>IL METODO ASP (AFFECTED SIB PAIRS- coppie di fratelli affetti)</a:t>
            </a:r>
          </a:p>
          <a:p>
            <a:pPr marL="0" indent="0" algn="ctr">
              <a:buNone/>
            </a:pPr>
            <a:endParaRPr lang="it-IT" dirty="0">
              <a:solidFill>
                <a:srgbClr val="FFFF00"/>
              </a:solidFill>
            </a:endParaRPr>
          </a:p>
          <a:p>
            <a:pPr marL="0" indent="0" algn="just">
              <a:buNone/>
            </a:pPr>
            <a:r>
              <a:rPr lang="it-IT" dirty="0">
                <a:solidFill>
                  <a:schemeClr val="bg1"/>
                </a:solidFill>
              </a:rPr>
              <a:t>Questo metodo si basa sull’assunto che </a:t>
            </a:r>
            <a:r>
              <a:rPr lang="it-IT" dirty="0">
                <a:solidFill>
                  <a:srgbClr val="FFFF00"/>
                </a:solidFill>
              </a:rPr>
              <a:t>fratelli affetti </a:t>
            </a:r>
            <a:r>
              <a:rPr lang="it-IT" dirty="0">
                <a:solidFill>
                  <a:schemeClr val="bg1"/>
                </a:solidFill>
              </a:rPr>
              <a:t>abbiano in comune alleli di suscettibilità che predispongono alla malattia. La condivisione di alleli tra fratelli è pari in media al </a:t>
            </a:r>
            <a:r>
              <a:rPr lang="it-IT" dirty="0">
                <a:solidFill>
                  <a:srgbClr val="FFFF00"/>
                </a:solidFill>
              </a:rPr>
              <a:t>50%</a:t>
            </a:r>
            <a:r>
              <a:rPr lang="it-IT" dirty="0">
                <a:solidFill>
                  <a:schemeClr val="bg1"/>
                </a:solidFill>
              </a:rPr>
              <a:t>. Se un allele di un marcatore è </a:t>
            </a:r>
            <a:r>
              <a:rPr lang="it-IT" dirty="0" err="1">
                <a:solidFill>
                  <a:schemeClr val="bg1"/>
                </a:solidFill>
              </a:rPr>
              <a:t>linked</a:t>
            </a:r>
            <a:r>
              <a:rPr lang="it-IT" dirty="0">
                <a:solidFill>
                  <a:schemeClr val="bg1"/>
                </a:solidFill>
              </a:rPr>
              <a:t> ad un allele di suscettibilità, allora potremmo trovarlo più frequentemente condiviso tra fratelli affetti di quanto non avvenga per alleli non correlati alla malattia.</a:t>
            </a:r>
          </a:p>
          <a:p>
            <a:pPr marL="0" indent="0" algn="just">
              <a:buNone/>
            </a:pPr>
            <a:endParaRPr lang="it-IT" dirty="0">
              <a:solidFill>
                <a:schemeClr val="bg1"/>
              </a:solidFill>
            </a:endParaRPr>
          </a:p>
          <a:p>
            <a:pPr marL="0" indent="0" algn="just">
              <a:buNone/>
            </a:pPr>
            <a:r>
              <a:rPr lang="it-IT" dirty="0">
                <a:solidFill>
                  <a:schemeClr val="bg1"/>
                </a:solidFill>
              </a:rPr>
              <a:t>Bisogna tener presente che fratelli affetti potrebbero anche non condividere tutti i fattori di suscettibilità, e quindi è lecito attendersi che la proporzione di fratelli «concordanti» per alleli </a:t>
            </a:r>
            <a:r>
              <a:rPr lang="it-IT" dirty="0" err="1">
                <a:solidFill>
                  <a:schemeClr val="bg1"/>
                </a:solidFill>
              </a:rPr>
              <a:t>linked</a:t>
            </a:r>
            <a:r>
              <a:rPr lang="it-IT" dirty="0">
                <a:solidFill>
                  <a:schemeClr val="bg1"/>
                </a:solidFill>
              </a:rPr>
              <a:t> sia inferiore al 100% fino ad essere anche di poco superiore al 50%.</a:t>
            </a:r>
          </a:p>
          <a:p>
            <a:pPr marL="0" indent="0" algn="just">
              <a:buNone/>
            </a:pPr>
            <a:r>
              <a:rPr lang="it-IT" dirty="0">
                <a:solidFill>
                  <a:schemeClr val="bg1"/>
                </a:solidFill>
              </a:rPr>
              <a:t> </a:t>
            </a:r>
          </a:p>
          <a:p>
            <a:pPr marL="0" indent="0" algn="just">
              <a:buNone/>
            </a:pPr>
            <a:endParaRPr lang="it-IT" dirty="0">
              <a:solidFill>
                <a:schemeClr val="bg1"/>
              </a:solidFill>
            </a:endParaRPr>
          </a:p>
          <a:p>
            <a:pPr marL="0" indent="0" algn="just">
              <a:buNone/>
            </a:pPr>
            <a:endParaRPr lang="it-IT" dirty="0">
              <a:solidFill>
                <a:schemeClr val="bg1"/>
              </a:solidFill>
            </a:endParaRPr>
          </a:p>
          <a:p>
            <a:pPr marL="0" indent="0" algn="just">
              <a:buNone/>
            </a:pPr>
            <a:endParaRPr lang="it-IT" dirty="0">
              <a:solidFill>
                <a:schemeClr val="bg1"/>
              </a:solidFill>
            </a:endParaRPr>
          </a:p>
        </p:txBody>
      </p:sp>
    </p:spTree>
    <p:extLst>
      <p:ext uri="{BB962C8B-B14F-4D97-AF65-F5344CB8AC3E}">
        <p14:creationId xmlns:p14="http://schemas.microsoft.com/office/powerpoint/2010/main" val="3231495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34928" y="116632"/>
            <a:ext cx="9144000" cy="6741368"/>
          </a:xfrm>
        </p:spPr>
        <p:txBody>
          <a:bodyPr>
            <a:normAutofit/>
          </a:bodyPr>
          <a:lstStyle/>
          <a:p>
            <a:pPr marL="0" indent="0" algn="ctr">
              <a:buNone/>
            </a:pPr>
            <a:r>
              <a:rPr lang="it-IT" sz="2000" dirty="0">
                <a:solidFill>
                  <a:srgbClr val="FFFF00"/>
                </a:solidFill>
              </a:rPr>
              <a:t>METODO ASP-mappatura di geni coinvolti nel diabete mellito di tipo 1</a:t>
            </a:r>
            <a:endParaRPr lang="it-IT" sz="2000" dirty="0">
              <a:solidFill>
                <a:schemeClr val="bg1"/>
              </a:solidFill>
            </a:endParaRPr>
          </a:p>
          <a:p>
            <a:pPr marL="0" indent="0" algn="just">
              <a:buNone/>
            </a:pPr>
            <a:r>
              <a:rPr lang="it-IT" dirty="0">
                <a:solidFill>
                  <a:schemeClr val="bg1"/>
                </a:solidFill>
              </a:rPr>
              <a:t> </a:t>
            </a:r>
          </a:p>
          <a:p>
            <a:pPr marL="0" indent="0" algn="just">
              <a:buNone/>
            </a:pPr>
            <a:endParaRPr lang="it-IT" dirty="0">
              <a:solidFill>
                <a:schemeClr val="bg1"/>
              </a:solidFill>
            </a:endParaRPr>
          </a:p>
          <a:p>
            <a:pPr marL="0" indent="0" algn="just">
              <a:buNone/>
            </a:pPr>
            <a:endParaRPr lang="it-IT" dirty="0">
              <a:solidFill>
                <a:schemeClr val="bg1"/>
              </a:solidFill>
            </a:endParaRPr>
          </a:p>
          <a:p>
            <a:pPr marL="0" indent="0" algn="just">
              <a:buNone/>
            </a:pPr>
            <a:endParaRPr lang="it-IT"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61101" y="-60902"/>
            <a:ext cx="5693606" cy="67687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asellaDiTesto 2"/>
          <p:cNvSpPr txBox="1"/>
          <p:nvPr/>
        </p:nvSpPr>
        <p:spPr>
          <a:xfrm>
            <a:off x="251520" y="6237312"/>
            <a:ext cx="8892480" cy="646331"/>
          </a:xfrm>
          <a:prstGeom prst="rect">
            <a:avLst/>
          </a:prstGeom>
          <a:noFill/>
        </p:spPr>
        <p:txBody>
          <a:bodyPr wrap="square" rtlCol="0">
            <a:spAutoFit/>
          </a:bodyPr>
          <a:lstStyle/>
          <a:p>
            <a:r>
              <a:rPr lang="it-IT" dirty="0">
                <a:solidFill>
                  <a:schemeClr val="bg1"/>
                </a:solidFill>
              </a:rPr>
              <a:t>La significatività statistica dello scostamento dalla condivisione attesa (50% delle coppie) viene valutata mediante un test del </a:t>
            </a:r>
            <a:r>
              <a:rPr lang="it-IT" dirty="0">
                <a:solidFill>
                  <a:schemeClr val="bg1"/>
                </a:solidFill>
                <a:latin typeface="Symbol" panose="05050102010706020507" pitchFamily="18" charset="2"/>
              </a:rPr>
              <a:t>c</a:t>
            </a:r>
            <a:r>
              <a:rPr lang="it-IT" baseline="30000" dirty="0">
                <a:solidFill>
                  <a:schemeClr val="bg1"/>
                </a:solidFill>
              </a:rPr>
              <a:t>2</a:t>
            </a:r>
          </a:p>
        </p:txBody>
      </p:sp>
    </p:spTree>
    <p:extLst>
      <p:ext uri="{BB962C8B-B14F-4D97-AF65-F5344CB8AC3E}">
        <p14:creationId xmlns:p14="http://schemas.microsoft.com/office/powerpoint/2010/main" val="2366439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0" y="0"/>
            <a:ext cx="9144000" cy="6858000"/>
          </a:xfrm>
        </p:spPr>
        <p:txBody>
          <a:bodyPr>
            <a:normAutofit fontScale="92500" lnSpcReduction="20000"/>
          </a:bodyPr>
          <a:lstStyle/>
          <a:p>
            <a:pPr marL="0" indent="0" algn="ctr">
              <a:buNone/>
            </a:pPr>
            <a:r>
              <a:rPr lang="it-IT" dirty="0">
                <a:solidFill>
                  <a:srgbClr val="FFFF00"/>
                </a:solidFill>
              </a:rPr>
              <a:t>Mappatura dei caratteri complessi</a:t>
            </a:r>
          </a:p>
          <a:p>
            <a:pPr marL="0" indent="0" algn="ctr">
              <a:buNone/>
            </a:pPr>
            <a:r>
              <a:rPr lang="it-IT" dirty="0">
                <a:solidFill>
                  <a:srgbClr val="FFFF00"/>
                </a:solidFill>
              </a:rPr>
              <a:t>STUDI DI ASSOCIAZIONE CASO – CONTROLLO</a:t>
            </a:r>
          </a:p>
          <a:p>
            <a:pPr marL="0" indent="0" algn="ctr">
              <a:buNone/>
            </a:pPr>
            <a:endParaRPr lang="it-IT" dirty="0">
              <a:solidFill>
                <a:srgbClr val="FFFF00"/>
              </a:solidFill>
            </a:endParaRPr>
          </a:p>
          <a:p>
            <a:pPr marL="0" indent="0" algn="just">
              <a:buNone/>
            </a:pPr>
            <a:r>
              <a:rPr lang="it-IT" dirty="0">
                <a:solidFill>
                  <a:schemeClr val="bg1"/>
                </a:solidFill>
              </a:rPr>
              <a:t>A differenza degli studi di </a:t>
            </a:r>
            <a:r>
              <a:rPr lang="it-IT" dirty="0" err="1">
                <a:solidFill>
                  <a:srgbClr val="FFFF00"/>
                </a:solidFill>
              </a:rPr>
              <a:t>linkage</a:t>
            </a:r>
            <a:r>
              <a:rPr lang="it-IT" dirty="0">
                <a:solidFill>
                  <a:schemeClr val="bg1"/>
                </a:solidFill>
              </a:rPr>
              <a:t>, nei quali vengono studiate intere famiglie o individui imparentati, negli studi di </a:t>
            </a:r>
            <a:r>
              <a:rPr lang="it-IT" dirty="0">
                <a:solidFill>
                  <a:srgbClr val="FFFF00"/>
                </a:solidFill>
              </a:rPr>
              <a:t>associazione</a:t>
            </a:r>
            <a:r>
              <a:rPr lang="it-IT" dirty="0">
                <a:solidFill>
                  <a:schemeClr val="bg1"/>
                </a:solidFill>
              </a:rPr>
              <a:t> si valuta a livello di popolazione se esista una associazione statisticamente significativa tra un determinato fenotipo ed un particolare allele (oppure </a:t>
            </a:r>
            <a:r>
              <a:rPr lang="it-IT" dirty="0" err="1">
                <a:solidFill>
                  <a:schemeClr val="bg1"/>
                </a:solidFill>
              </a:rPr>
              <a:t>aplotipo</a:t>
            </a:r>
            <a:r>
              <a:rPr lang="it-IT" dirty="0">
                <a:solidFill>
                  <a:schemeClr val="bg1"/>
                </a:solidFill>
              </a:rPr>
              <a:t>, oppure genotipo).</a:t>
            </a:r>
          </a:p>
          <a:p>
            <a:pPr marL="0" indent="0" algn="just">
              <a:buNone/>
            </a:pPr>
            <a:endParaRPr lang="it-IT" dirty="0">
              <a:solidFill>
                <a:schemeClr val="bg1"/>
              </a:solidFill>
            </a:endParaRPr>
          </a:p>
          <a:p>
            <a:pPr marL="0" indent="0" algn="just">
              <a:buNone/>
            </a:pPr>
            <a:r>
              <a:rPr lang="it-IT" dirty="0">
                <a:solidFill>
                  <a:schemeClr val="bg1"/>
                </a:solidFill>
              </a:rPr>
              <a:t>A questo fine si confrontano gruppi di casi e di controlli relativamente a uno o più marcatori polimorfici (</a:t>
            </a:r>
            <a:r>
              <a:rPr lang="it-IT" dirty="0" err="1">
                <a:solidFill>
                  <a:schemeClr val="bg1"/>
                </a:solidFill>
              </a:rPr>
              <a:t>SNPs</a:t>
            </a:r>
            <a:r>
              <a:rPr lang="it-IT" dirty="0">
                <a:solidFill>
                  <a:schemeClr val="bg1"/>
                </a:solidFill>
              </a:rPr>
              <a:t> o altri).</a:t>
            </a:r>
          </a:p>
          <a:p>
            <a:pPr marL="0" indent="0" algn="just">
              <a:buNone/>
            </a:pPr>
            <a:endParaRPr lang="it-IT" dirty="0">
              <a:solidFill>
                <a:schemeClr val="bg1"/>
              </a:solidFill>
            </a:endParaRPr>
          </a:p>
          <a:p>
            <a:pPr marL="0" indent="0" algn="just">
              <a:buNone/>
            </a:pPr>
            <a:r>
              <a:rPr lang="it-IT" dirty="0">
                <a:solidFill>
                  <a:schemeClr val="bg1"/>
                </a:solidFill>
              </a:rPr>
              <a:t>Differenze statisticamente significative nella frequenza di alleli (o genotipi)  tra casi e controlli  potrebbero essere conseguenza di </a:t>
            </a:r>
            <a:r>
              <a:rPr lang="it-IT" dirty="0" err="1">
                <a:solidFill>
                  <a:schemeClr val="bg1"/>
                </a:solidFill>
              </a:rPr>
              <a:t>linkage</a:t>
            </a:r>
            <a:r>
              <a:rPr lang="it-IT" dirty="0">
                <a:solidFill>
                  <a:schemeClr val="bg1"/>
                </a:solidFill>
              </a:rPr>
              <a:t> </a:t>
            </a:r>
            <a:r>
              <a:rPr lang="it-IT" dirty="0" err="1">
                <a:solidFill>
                  <a:schemeClr val="bg1"/>
                </a:solidFill>
              </a:rPr>
              <a:t>disequilibrium</a:t>
            </a:r>
            <a:r>
              <a:rPr lang="it-IT" dirty="0">
                <a:solidFill>
                  <a:schemeClr val="bg1"/>
                </a:solidFill>
              </a:rPr>
              <a:t> tra il marcatore e uno dei geni implicati nella malattia. </a:t>
            </a:r>
          </a:p>
          <a:p>
            <a:pPr marL="0" indent="0" algn="just">
              <a:buNone/>
            </a:pPr>
            <a:endParaRPr lang="it-IT" dirty="0">
              <a:solidFill>
                <a:schemeClr val="bg1"/>
              </a:solidFill>
            </a:endParaRPr>
          </a:p>
          <a:p>
            <a:pPr marL="0" indent="0" algn="just">
              <a:buNone/>
            </a:pPr>
            <a:r>
              <a:rPr lang="it-IT" dirty="0">
                <a:solidFill>
                  <a:schemeClr val="bg1"/>
                </a:solidFill>
              </a:rPr>
              <a:t>Nel caso di malattie complesse, l’allele o </a:t>
            </a:r>
            <a:r>
              <a:rPr lang="it-IT" dirty="0" err="1">
                <a:solidFill>
                  <a:schemeClr val="bg1"/>
                </a:solidFill>
              </a:rPr>
              <a:t>aplotipo</a:t>
            </a:r>
            <a:r>
              <a:rPr lang="it-IT" dirty="0">
                <a:solidFill>
                  <a:schemeClr val="bg1"/>
                </a:solidFill>
              </a:rPr>
              <a:t> associato alla malattia viene chiamato </a:t>
            </a:r>
            <a:r>
              <a:rPr lang="it-IT" dirty="0">
                <a:solidFill>
                  <a:srgbClr val="FFFF00"/>
                </a:solidFill>
              </a:rPr>
              <a:t>allele di suscettibilità.</a:t>
            </a:r>
          </a:p>
          <a:p>
            <a:pPr marL="0" indent="0" algn="just">
              <a:buNone/>
            </a:pPr>
            <a:endParaRPr lang="it-IT" dirty="0">
              <a:solidFill>
                <a:srgbClr val="FFFF00"/>
              </a:solidFill>
            </a:endParaRPr>
          </a:p>
        </p:txBody>
      </p:sp>
    </p:spTree>
    <p:extLst>
      <p:ext uri="{BB962C8B-B14F-4D97-AF65-F5344CB8AC3E}">
        <p14:creationId xmlns:p14="http://schemas.microsoft.com/office/powerpoint/2010/main" val="1241443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0" y="0"/>
            <a:ext cx="9144000" cy="6858000"/>
          </a:xfrm>
        </p:spPr>
        <p:txBody>
          <a:bodyPr>
            <a:normAutofit/>
          </a:bodyPr>
          <a:lstStyle/>
          <a:p>
            <a:pPr marL="0" indent="0" algn="ctr">
              <a:buNone/>
            </a:pPr>
            <a:r>
              <a:rPr lang="it-IT" dirty="0">
                <a:solidFill>
                  <a:srgbClr val="FFFF00"/>
                </a:solidFill>
              </a:rPr>
              <a:t>Mappatura dei caratteri complessi</a:t>
            </a:r>
          </a:p>
          <a:p>
            <a:pPr marL="0" indent="0" algn="ctr">
              <a:buNone/>
            </a:pPr>
            <a:r>
              <a:rPr lang="it-IT" dirty="0">
                <a:solidFill>
                  <a:srgbClr val="FFFF00"/>
                </a:solidFill>
              </a:rPr>
              <a:t>STUDI DI ASSOCIAZIONE CASO – CONTROLLO</a:t>
            </a:r>
          </a:p>
          <a:p>
            <a:pPr marL="0" indent="0" algn="ctr">
              <a:buNone/>
            </a:pPr>
            <a:endParaRPr lang="it-IT" dirty="0">
              <a:solidFill>
                <a:srgbClr val="FFFF00"/>
              </a:solidFill>
            </a:endParaRPr>
          </a:p>
          <a:p>
            <a:pPr marL="0" indent="0" algn="just">
              <a:buNone/>
            </a:pPr>
            <a:endParaRPr lang="it-IT" dirty="0">
              <a:solidFill>
                <a:srgbClr val="FFFF00"/>
              </a:solidFill>
            </a:endParaRPr>
          </a:p>
        </p:txBody>
      </p:sp>
      <p:graphicFrame>
        <p:nvGraphicFramePr>
          <p:cNvPr id="3" name="Tabella 2"/>
          <p:cNvGraphicFramePr>
            <a:graphicFrameLocks noGrp="1"/>
          </p:cNvGraphicFramePr>
          <p:nvPr>
            <p:extLst>
              <p:ext uri="{D42A27DB-BD31-4B8C-83A1-F6EECF244321}">
                <p14:modId xmlns:p14="http://schemas.microsoft.com/office/powerpoint/2010/main" val="3512327593"/>
              </p:ext>
            </p:extLst>
          </p:nvPr>
        </p:nvGraphicFramePr>
        <p:xfrm>
          <a:off x="1524000" y="1139148"/>
          <a:ext cx="6792416" cy="1483360"/>
        </p:xfrm>
        <a:graphic>
          <a:graphicData uri="http://schemas.openxmlformats.org/drawingml/2006/table">
            <a:tbl>
              <a:tblPr firstRow="1" bandRow="1">
                <a:tableStyleId>{5C22544A-7EE6-4342-B048-85BDC9FD1C3A}</a:tableStyleId>
              </a:tblPr>
              <a:tblGrid>
                <a:gridCol w="21118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370840">
                <a:tc>
                  <a:txBody>
                    <a:bodyPr/>
                    <a:lstStyle/>
                    <a:p>
                      <a:r>
                        <a:rPr lang="it-IT" dirty="0"/>
                        <a:t>OSSERVATI</a:t>
                      </a:r>
                    </a:p>
                  </a:txBody>
                  <a:tcPr/>
                </a:tc>
                <a:tc>
                  <a:txBody>
                    <a:bodyPr/>
                    <a:lstStyle/>
                    <a:p>
                      <a:r>
                        <a:rPr lang="it-IT" dirty="0"/>
                        <a:t>Pazienti</a:t>
                      </a:r>
                    </a:p>
                  </a:txBody>
                  <a:tcPr/>
                </a:tc>
                <a:tc>
                  <a:txBody>
                    <a:bodyPr/>
                    <a:lstStyle/>
                    <a:p>
                      <a:r>
                        <a:rPr lang="it-IT" dirty="0"/>
                        <a:t>Controlli</a:t>
                      </a:r>
                    </a:p>
                  </a:txBody>
                  <a:tcPr/>
                </a:tc>
                <a:tc>
                  <a:txBody>
                    <a:bodyPr/>
                    <a:lstStyle/>
                    <a:p>
                      <a:r>
                        <a:rPr lang="it-IT" dirty="0"/>
                        <a:t>Totale</a:t>
                      </a:r>
                    </a:p>
                  </a:txBody>
                  <a:tcPr/>
                </a:tc>
                <a:tc>
                  <a:txBody>
                    <a:bodyPr/>
                    <a:lstStyle/>
                    <a:p>
                      <a:endParaRPr lang="it-IT" dirty="0"/>
                    </a:p>
                  </a:txBody>
                  <a:tcPr/>
                </a:tc>
                <a:extLst>
                  <a:ext uri="{0D108BD9-81ED-4DB2-BD59-A6C34878D82A}">
                    <a16:rowId xmlns:a16="http://schemas.microsoft.com/office/drawing/2014/main" val="10000"/>
                  </a:ext>
                </a:extLst>
              </a:tr>
              <a:tr h="370840">
                <a:tc>
                  <a:txBody>
                    <a:bodyPr/>
                    <a:lstStyle/>
                    <a:p>
                      <a:r>
                        <a:rPr lang="it-IT" dirty="0"/>
                        <a:t>Genotipo X presente</a:t>
                      </a:r>
                    </a:p>
                  </a:txBody>
                  <a:tcPr/>
                </a:tc>
                <a:tc>
                  <a:txBody>
                    <a:bodyPr/>
                    <a:lstStyle/>
                    <a:p>
                      <a:r>
                        <a:rPr lang="it-IT" dirty="0"/>
                        <a:t>320 (a)</a:t>
                      </a:r>
                    </a:p>
                  </a:txBody>
                  <a:tcPr/>
                </a:tc>
                <a:tc>
                  <a:txBody>
                    <a:bodyPr/>
                    <a:lstStyle/>
                    <a:p>
                      <a:r>
                        <a:rPr lang="it-IT" dirty="0"/>
                        <a:t>120 (b)</a:t>
                      </a:r>
                    </a:p>
                  </a:txBody>
                  <a:tcPr/>
                </a:tc>
                <a:tc>
                  <a:txBody>
                    <a:bodyPr/>
                    <a:lstStyle/>
                    <a:p>
                      <a:r>
                        <a:rPr lang="it-IT" dirty="0"/>
                        <a:t>440 (0,44)</a:t>
                      </a:r>
                    </a:p>
                  </a:txBody>
                  <a:tcPr/>
                </a:tc>
                <a:tc>
                  <a:txBody>
                    <a:bodyPr/>
                    <a:lstStyle/>
                    <a:p>
                      <a:endParaRPr lang="it-IT"/>
                    </a:p>
                  </a:txBody>
                  <a:tcPr/>
                </a:tc>
                <a:extLst>
                  <a:ext uri="{0D108BD9-81ED-4DB2-BD59-A6C34878D82A}">
                    <a16:rowId xmlns:a16="http://schemas.microsoft.com/office/drawing/2014/main" val="10001"/>
                  </a:ext>
                </a:extLst>
              </a:tr>
              <a:tr h="370840">
                <a:tc>
                  <a:txBody>
                    <a:bodyPr/>
                    <a:lstStyle/>
                    <a:p>
                      <a:r>
                        <a:rPr lang="it-IT" dirty="0"/>
                        <a:t>Genotipo X assente</a:t>
                      </a:r>
                    </a:p>
                  </a:txBody>
                  <a:tcPr/>
                </a:tc>
                <a:tc>
                  <a:txBody>
                    <a:bodyPr/>
                    <a:lstStyle/>
                    <a:p>
                      <a:r>
                        <a:rPr lang="it-IT" dirty="0"/>
                        <a:t>80 (c)</a:t>
                      </a:r>
                    </a:p>
                  </a:txBody>
                  <a:tcPr/>
                </a:tc>
                <a:tc>
                  <a:txBody>
                    <a:bodyPr/>
                    <a:lstStyle/>
                    <a:p>
                      <a:r>
                        <a:rPr lang="it-IT" dirty="0"/>
                        <a:t>480 (d)</a:t>
                      </a:r>
                    </a:p>
                  </a:txBody>
                  <a:tcPr/>
                </a:tc>
                <a:tc>
                  <a:txBody>
                    <a:bodyPr/>
                    <a:lstStyle/>
                    <a:p>
                      <a:r>
                        <a:rPr lang="it-IT" dirty="0"/>
                        <a:t>560 (0,56)</a:t>
                      </a:r>
                    </a:p>
                  </a:txBody>
                  <a:tcPr/>
                </a:tc>
                <a:tc>
                  <a:txBody>
                    <a:bodyPr/>
                    <a:lstStyle/>
                    <a:p>
                      <a:endParaRPr lang="it-IT"/>
                    </a:p>
                  </a:txBody>
                  <a:tcPr/>
                </a:tc>
                <a:extLst>
                  <a:ext uri="{0D108BD9-81ED-4DB2-BD59-A6C34878D82A}">
                    <a16:rowId xmlns:a16="http://schemas.microsoft.com/office/drawing/2014/main" val="10002"/>
                  </a:ext>
                </a:extLst>
              </a:tr>
              <a:tr h="370840">
                <a:tc>
                  <a:txBody>
                    <a:bodyPr/>
                    <a:lstStyle/>
                    <a:p>
                      <a:r>
                        <a:rPr lang="it-IT" dirty="0"/>
                        <a:t>Totale</a:t>
                      </a:r>
                    </a:p>
                  </a:txBody>
                  <a:tcPr/>
                </a:tc>
                <a:tc>
                  <a:txBody>
                    <a:bodyPr/>
                    <a:lstStyle/>
                    <a:p>
                      <a:r>
                        <a:rPr lang="it-IT" dirty="0"/>
                        <a:t>400</a:t>
                      </a:r>
                    </a:p>
                  </a:txBody>
                  <a:tcPr/>
                </a:tc>
                <a:tc>
                  <a:txBody>
                    <a:bodyPr/>
                    <a:lstStyle/>
                    <a:p>
                      <a:r>
                        <a:rPr lang="it-IT" dirty="0"/>
                        <a:t>600</a:t>
                      </a:r>
                    </a:p>
                  </a:txBody>
                  <a:tcPr/>
                </a:tc>
                <a:tc>
                  <a:txBody>
                    <a:bodyPr/>
                    <a:lstStyle/>
                    <a:p>
                      <a:r>
                        <a:rPr lang="it-IT" dirty="0"/>
                        <a:t>1000 (n)</a:t>
                      </a:r>
                    </a:p>
                  </a:txBody>
                  <a:tcPr/>
                </a:tc>
                <a:tc>
                  <a:txBody>
                    <a:bodyPr/>
                    <a:lstStyle/>
                    <a:p>
                      <a:endParaRPr lang="it-IT" dirty="0"/>
                    </a:p>
                  </a:txBody>
                  <a:tcPr/>
                </a:tc>
                <a:extLst>
                  <a:ext uri="{0D108BD9-81ED-4DB2-BD59-A6C34878D82A}">
                    <a16:rowId xmlns:a16="http://schemas.microsoft.com/office/drawing/2014/main" val="10003"/>
                  </a:ext>
                </a:extLst>
              </a:tr>
            </a:tbl>
          </a:graphicData>
        </a:graphic>
      </p:graphicFrame>
      <p:graphicFrame>
        <p:nvGraphicFramePr>
          <p:cNvPr id="4" name="Tabella 3"/>
          <p:cNvGraphicFramePr>
            <a:graphicFrameLocks noGrp="1"/>
          </p:cNvGraphicFramePr>
          <p:nvPr>
            <p:extLst>
              <p:ext uri="{D42A27DB-BD31-4B8C-83A1-F6EECF244321}">
                <p14:modId xmlns:p14="http://schemas.microsoft.com/office/powerpoint/2010/main" val="1529874196"/>
              </p:ext>
            </p:extLst>
          </p:nvPr>
        </p:nvGraphicFramePr>
        <p:xfrm>
          <a:off x="1524000" y="2852936"/>
          <a:ext cx="6792416" cy="1483360"/>
        </p:xfrm>
        <a:graphic>
          <a:graphicData uri="http://schemas.openxmlformats.org/drawingml/2006/table">
            <a:tbl>
              <a:tblPr firstRow="1" bandRow="1">
                <a:tableStyleId>{5C22544A-7EE6-4342-B048-85BDC9FD1C3A}</a:tableStyleId>
              </a:tblPr>
              <a:tblGrid>
                <a:gridCol w="21118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370840">
                <a:tc>
                  <a:txBody>
                    <a:bodyPr/>
                    <a:lstStyle/>
                    <a:p>
                      <a:r>
                        <a:rPr lang="it-IT" dirty="0"/>
                        <a:t>ATTESI</a:t>
                      </a:r>
                    </a:p>
                  </a:txBody>
                  <a:tcPr/>
                </a:tc>
                <a:tc>
                  <a:txBody>
                    <a:bodyPr/>
                    <a:lstStyle/>
                    <a:p>
                      <a:r>
                        <a:rPr lang="it-IT" dirty="0"/>
                        <a:t>Pazienti</a:t>
                      </a:r>
                    </a:p>
                  </a:txBody>
                  <a:tcPr/>
                </a:tc>
                <a:tc>
                  <a:txBody>
                    <a:bodyPr/>
                    <a:lstStyle/>
                    <a:p>
                      <a:r>
                        <a:rPr lang="it-IT" dirty="0"/>
                        <a:t>Controlli</a:t>
                      </a:r>
                    </a:p>
                  </a:txBody>
                  <a:tcPr/>
                </a:tc>
                <a:tc>
                  <a:txBody>
                    <a:bodyPr/>
                    <a:lstStyle/>
                    <a:p>
                      <a:r>
                        <a:rPr lang="it-IT" dirty="0"/>
                        <a:t>Totale</a:t>
                      </a:r>
                    </a:p>
                  </a:txBody>
                  <a:tcPr/>
                </a:tc>
                <a:tc>
                  <a:txBody>
                    <a:bodyPr/>
                    <a:lstStyle/>
                    <a:p>
                      <a:endParaRPr lang="it-IT" dirty="0"/>
                    </a:p>
                  </a:txBody>
                  <a:tcPr/>
                </a:tc>
                <a:extLst>
                  <a:ext uri="{0D108BD9-81ED-4DB2-BD59-A6C34878D82A}">
                    <a16:rowId xmlns:a16="http://schemas.microsoft.com/office/drawing/2014/main" val="10000"/>
                  </a:ext>
                </a:extLst>
              </a:tr>
              <a:tr h="370840">
                <a:tc>
                  <a:txBody>
                    <a:bodyPr/>
                    <a:lstStyle/>
                    <a:p>
                      <a:r>
                        <a:rPr lang="it-IT" dirty="0"/>
                        <a:t>Genotipo X presente</a:t>
                      </a:r>
                    </a:p>
                  </a:txBody>
                  <a:tcPr/>
                </a:tc>
                <a:tc>
                  <a:txBody>
                    <a:bodyPr/>
                    <a:lstStyle/>
                    <a:p>
                      <a:r>
                        <a:rPr lang="it-IT" dirty="0"/>
                        <a:t>176</a:t>
                      </a:r>
                    </a:p>
                  </a:txBody>
                  <a:tcPr/>
                </a:tc>
                <a:tc>
                  <a:txBody>
                    <a:bodyPr/>
                    <a:lstStyle/>
                    <a:p>
                      <a:r>
                        <a:rPr lang="it-IT" dirty="0"/>
                        <a:t>264</a:t>
                      </a:r>
                    </a:p>
                  </a:txBody>
                  <a:tcPr/>
                </a:tc>
                <a:tc>
                  <a:txBody>
                    <a:bodyPr/>
                    <a:lstStyle/>
                    <a:p>
                      <a:r>
                        <a:rPr lang="it-IT" dirty="0"/>
                        <a:t>440</a:t>
                      </a:r>
                    </a:p>
                  </a:txBody>
                  <a:tcPr/>
                </a:tc>
                <a:tc>
                  <a:txBody>
                    <a:bodyPr/>
                    <a:lstStyle/>
                    <a:p>
                      <a:endParaRPr lang="it-IT"/>
                    </a:p>
                  </a:txBody>
                  <a:tcPr/>
                </a:tc>
                <a:extLst>
                  <a:ext uri="{0D108BD9-81ED-4DB2-BD59-A6C34878D82A}">
                    <a16:rowId xmlns:a16="http://schemas.microsoft.com/office/drawing/2014/main" val="10001"/>
                  </a:ext>
                </a:extLst>
              </a:tr>
              <a:tr h="370840">
                <a:tc>
                  <a:txBody>
                    <a:bodyPr/>
                    <a:lstStyle/>
                    <a:p>
                      <a:r>
                        <a:rPr lang="it-IT" dirty="0"/>
                        <a:t>Genotipo X assente</a:t>
                      </a:r>
                    </a:p>
                  </a:txBody>
                  <a:tcPr/>
                </a:tc>
                <a:tc>
                  <a:txBody>
                    <a:bodyPr/>
                    <a:lstStyle/>
                    <a:p>
                      <a:r>
                        <a:rPr lang="it-IT" dirty="0"/>
                        <a:t>224</a:t>
                      </a:r>
                    </a:p>
                  </a:txBody>
                  <a:tcPr/>
                </a:tc>
                <a:tc>
                  <a:txBody>
                    <a:bodyPr/>
                    <a:lstStyle/>
                    <a:p>
                      <a:r>
                        <a:rPr lang="it-IT" dirty="0"/>
                        <a:t>336</a:t>
                      </a:r>
                    </a:p>
                  </a:txBody>
                  <a:tcPr/>
                </a:tc>
                <a:tc>
                  <a:txBody>
                    <a:bodyPr/>
                    <a:lstStyle/>
                    <a:p>
                      <a:r>
                        <a:rPr lang="it-IT" dirty="0"/>
                        <a:t>560</a:t>
                      </a:r>
                    </a:p>
                  </a:txBody>
                  <a:tcPr/>
                </a:tc>
                <a:tc>
                  <a:txBody>
                    <a:bodyPr/>
                    <a:lstStyle/>
                    <a:p>
                      <a:endParaRPr lang="it-IT"/>
                    </a:p>
                  </a:txBody>
                  <a:tcPr/>
                </a:tc>
                <a:extLst>
                  <a:ext uri="{0D108BD9-81ED-4DB2-BD59-A6C34878D82A}">
                    <a16:rowId xmlns:a16="http://schemas.microsoft.com/office/drawing/2014/main" val="10002"/>
                  </a:ext>
                </a:extLst>
              </a:tr>
              <a:tr h="370840">
                <a:tc>
                  <a:txBody>
                    <a:bodyPr/>
                    <a:lstStyle/>
                    <a:p>
                      <a:r>
                        <a:rPr lang="it-IT" dirty="0"/>
                        <a:t>Totale</a:t>
                      </a:r>
                    </a:p>
                  </a:txBody>
                  <a:tcPr/>
                </a:tc>
                <a:tc>
                  <a:txBody>
                    <a:bodyPr/>
                    <a:lstStyle/>
                    <a:p>
                      <a:r>
                        <a:rPr lang="it-IT" dirty="0"/>
                        <a:t>400</a:t>
                      </a:r>
                    </a:p>
                  </a:txBody>
                  <a:tcPr/>
                </a:tc>
                <a:tc>
                  <a:txBody>
                    <a:bodyPr/>
                    <a:lstStyle/>
                    <a:p>
                      <a:r>
                        <a:rPr lang="it-IT" dirty="0"/>
                        <a:t>600</a:t>
                      </a:r>
                    </a:p>
                  </a:txBody>
                  <a:tcPr/>
                </a:tc>
                <a:tc>
                  <a:txBody>
                    <a:bodyPr/>
                    <a:lstStyle/>
                    <a:p>
                      <a:r>
                        <a:rPr lang="it-IT" dirty="0"/>
                        <a:t>1000</a:t>
                      </a:r>
                    </a:p>
                  </a:txBody>
                  <a:tcPr/>
                </a:tc>
                <a:tc>
                  <a:txBody>
                    <a:bodyPr/>
                    <a:lstStyle/>
                    <a:p>
                      <a:endParaRPr lang="it-IT" dirty="0"/>
                    </a:p>
                  </a:txBody>
                  <a:tcPr/>
                </a:tc>
                <a:extLst>
                  <a:ext uri="{0D108BD9-81ED-4DB2-BD59-A6C34878D82A}">
                    <a16:rowId xmlns:a16="http://schemas.microsoft.com/office/drawing/2014/main" val="10003"/>
                  </a:ext>
                </a:extLst>
              </a:tr>
            </a:tbl>
          </a:graphicData>
        </a:graphic>
      </p:graphicFrame>
      <p:sp>
        <p:nvSpPr>
          <p:cNvPr id="5" name="CasellaDiTesto 4"/>
          <p:cNvSpPr txBox="1"/>
          <p:nvPr/>
        </p:nvSpPr>
        <p:spPr>
          <a:xfrm>
            <a:off x="1523679" y="4566724"/>
            <a:ext cx="6718827" cy="1815882"/>
          </a:xfrm>
          <a:prstGeom prst="rect">
            <a:avLst/>
          </a:prstGeom>
          <a:noFill/>
        </p:spPr>
        <p:txBody>
          <a:bodyPr wrap="none" rtlCol="0">
            <a:spAutoFit/>
          </a:bodyPr>
          <a:lstStyle/>
          <a:p>
            <a:r>
              <a:rPr lang="it-IT" sz="2800" dirty="0">
                <a:solidFill>
                  <a:schemeClr val="bg1"/>
                </a:solidFill>
              </a:rPr>
              <a:t>Saggiare l’ipotesi nulla mediante il test del </a:t>
            </a:r>
            <a:r>
              <a:rPr lang="it-IT" sz="2800" dirty="0">
                <a:solidFill>
                  <a:schemeClr val="bg1"/>
                </a:solidFill>
                <a:latin typeface="Symbol" panose="05050102010706020507" pitchFamily="18" charset="2"/>
              </a:rPr>
              <a:t>c</a:t>
            </a:r>
            <a:r>
              <a:rPr lang="it-IT" sz="2800" baseline="30000" dirty="0">
                <a:solidFill>
                  <a:schemeClr val="bg1"/>
                </a:solidFill>
              </a:rPr>
              <a:t>2</a:t>
            </a:r>
          </a:p>
          <a:p>
            <a:r>
              <a:rPr lang="it-IT" sz="2800" dirty="0">
                <a:solidFill>
                  <a:schemeClr val="bg1"/>
                </a:solidFill>
              </a:rPr>
              <a:t>confrontando osservati ed attesi </a:t>
            </a:r>
          </a:p>
          <a:p>
            <a:r>
              <a:rPr lang="it-IT" sz="2800" dirty="0">
                <a:solidFill>
                  <a:schemeClr val="bg1"/>
                </a:solidFill>
              </a:rPr>
              <a:t>oppure con il metodo «rapido»</a:t>
            </a:r>
          </a:p>
          <a:p>
            <a:endParaRPr lang="it-IT" sz="2800" dirty="0">
              <a:solidFill>
                <a:schemeClr val="bg1"/>
              </a:solidFill>
            </a:endParaRPr>
          </a:p>
        </p:txBody>
      </p:sp>
      <p:pic>
        <p:nvPicPr>
          <p:cNvPr id="6" name="Immagine 5"/>
          <p:cNvPicPr>
            <a:picLocks noChangeAspect="1"/>
          </p:cNvPicPr>
          <p:nvPr/>
        </p:nvPicPr>
        <p:blipFill>
          <a:blip r:embed="rId2"/>
          <a:stretch>
            <a:fillRect/>
          </a:stretch>
        </p:blipFill>
        <p:spPr>
          <a:xfrm>
            <a:off x="3185085" y="5910505"/>
            <a:ext cx="3470245" cy="944201"/>
          </a:xfrm>
          <a:prstGeom prst="rect">
            <a:avLst/>
          </a:prstGeom>
        </p:spPr>
      </p:pic>
    </p:spTree>
    <p:extLst>
      <p:ext uri="{BB962C8B-B14F-4D97-AF65-F5344CB8AC3E}">
        <p14:creationId xmlns:p14="http://schemas.microsoft.com/office/powerpoint/2010/main" val="2675743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15647" y="260648"/>
            <a:ext cx="9144000" cy="5733256"/>
          </a:xfrm>
        </p:spPr>
        <p:txBody>
          <a:bodyPr>
            <a:normAutofit lnSpcReduction="10000"/>
          </a:bodyPr>
          <a:lstStyle/>
          <a:p>
            <a:pPr marL="0" indent="0" algn="ctr">
              <a:buNone/>
            </a:pPr>
            <a:r>
              <a:rPr lang="it-IT" dirty="0">
                <a:solidFill>
                  <a:srgbClr val="FFFF00"/>
                </a:solidFill>
              </a:rPr>
              <a:t>Studi di associazione </a:t>
            </a:r>
          </a:p>
          <a:p>
            <a:pPr marL="0" indent="0" algn="ctr">
              <a:buNone/>
            </a:pPr>
            <a:r>
              <a:rPr lang="it-IT" dirty="0">
                <a:solidFill>
                  <a:schemeClr val="bg1"/>
                </a:solidFill>
              </a:rPr>
              <a:t>L’osservazione di una associazione a livello di popolazione può essere dovuta a fattori diversi, in alcuni casi fuorvianti:</a:t>
            </a:r>
          </a:p>
          <a:p>
            <a:r>
              <a:rPr lang="it-IT" dirty="0">
                <a:solidFill>
                  <a:srgbClr val="FFFF00"/>
                </a:solidFill>
              </a:rPr>
              <a:t>Stratificazione della popolazione. </a:t>
            </a:r>
            <a:r>
              <a:rPr lang="it-IT" dirty="0">
                <a:solidFill>
                  <a:schemeClr val="bg1"/>
                </a:solidFill>
              </a:rPr>
              <a:t>Se la popolazione contiene delle sottopopolazioni che presentano differenti frequenze alleliche e differente incidenza della malattia.</a:t>
            </a:r>
          </a:p>
          <a:p>
            <a:r>
              <a:rPr lang="it-IT" dirty="0">
                <a:solidFill>
                  <a:srgbClr val="FFFF00"/>
                </a:solidFill>
              </a:rPr>
              <a:t>Errori statistici di tipo I. </a:t>
            </a:r>
            <a:r>
              <a:rPr lang="it-IT" dirty="0">
                <a:solidFill>
                  <a:schemeClr val="bg1"/>
                </a:solidFill>
              </a:rPr>
              <a:t>Falsi positivi sono attesi con una frequenza pari al livello di significatività statistica prescelto. Inoltre, in test multipli, il livello di significatività va adeguatamente abbassato. (correzione di </a:t>
            </a:r>
            <a:r>
              <a:rPr lang="it-IT" dirty="0" err="1">
                <a:solidFill>
                  <a:schemeClr val="bg1"/>
                </a:solidFill>
              </a:rPr>
              <a:t>Bonferroni</a:t>
            </a:r>
            <a:r>
              <a:rPr lang="it-IT" dirty="0">
                <a:solidFill>
                  <a:schemeClr val="bg1"/>
                </a:solidFill>
              </a:rPr>
              <a:t>)</a:t>
            </a:r>
          </a:p>
          <a:p>
            <a:r>
              <a:rPr lang="it-IT" dirty="0" err="1">
                <a:solidFill>
                  <a:srgbClr val="FFFF00"/>
                </a:solidFill>
              </a:rPr>
              <a:t>Linkage</a:t>
            </a:r>
            <a:r>
              <a:rPr lang="it-IT" dirty="0">
                <a:solidFill>
                  <a:srgbClr val="FFFF00"/>
                </a:solidFill>
              </a:rPr>
              <a:t> </a:t>
            </a:r>
            <a:r>
              <a:rPr lang="it-IT" dirty="0" err="1">
                <a:solidFill>
                  <a:srgbClr val="FFFF00"/>
                </a:solidFill>
              </a:rPr>
              <a:t>disequilibrium</a:t>
            </a:r>
            <a:r>
              <a:rPr lang="it-IT" dirty="0">
                <a:solidFill>
                  <a:srgbClr val="FFFF00"/>
                </a:solidFill>
              </a:rPr>
              <a:t>: </a:t>
            </a:r>
            <a:r>
              <a:rPr lang="it-IT" dirty="0">
                <a:solidFill>
                  <a:schemeClr val="bg1"/>
                </a:solidFill>
              </a:rPr>
              <a:t>l’allele è in LD con quello di suscettibilità, che si troverà quindi sullo stesso </a:t>
            </a:r>
            <a:r>
              <a:rPr lang="it-IT" dirty="0" err="1">
                <a:solidFill>
                  <a:schemeClr val="bg1"/>
                </a:solidFill>
              </a:rPr>
              <a:t>aplotipo</a:t>
            </a:r>
            <a:endParaRPr lang="it-IT" dirty="0">
              <a:solidFill>
                <a:schemeClr val="bg1"/>
              </a:solidFill>
            </a:endParaRPr>
          </a:p>
          <a:p>
            <a:r>
              <a:rPr lang="it-IT" dirty="0">
                <a:solidFill>
                  <a:srgbClr val="FFFF00"/>
                </a:solidFill>
              </a:rPr>
              <a:t>Causalità diretta: </a:t>
            </a:r>
            <a:r>
              <a:rPr lang="it-IT" dirty="0">
                <a:solidFill>
                  <a:schemeClr val="bg1"/>
                </a:solidFill>
              </a:rPr>
              <a:t>l’allele è proprio un allele di suscettibilità</a:t>
            </a:r>
          </a:p>
          <a:p>
            <a:pPr marL="0" indent="0">
              <a:buNone/>
            </a:pPr>
            <a:endParaRPr lang="it-IT" dirty="0">
              <a:solidFill>
                <a:schemeClr val="bg1"/>
              </a:solidFill>
            </a:endParaRPr>
          </a:p>
          <a:p>
            <a:pPr marL="0" indent="0">
              <a:buNone/>
            </a:pPr>
            <a:endParaRPr lang="it-IT" dirty="0">
              <a:solidFill>
                <a:srgbClr val="FF0000"/>
              </a:solidFill>
            </a:endParaRPr>
          </a:p>
        </p:txBody>
      </p:sp>
    </p:spTree>
    <p:extLst>
      <p:ext uri="{BB962C8B-B14F-4D97-AF65-F5344CB8AC3E}">
        <p14:creationId xmlns:p14="http://schemas.microsoft.com/office/powerpoint/2010/main" val="3538128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5191" y="116632"/>
            <a:ext cx="9144000" cy="5733256"/>
          </a:xfrm>
        </p:spPr>
        <p:txBody>
          <a:bodyPr>
            <a:normAutofit/>
          </a:bodyPr>
          <a:lstStyle/>
          <a:p>
            <a:pPr marL="0" indent="0" algn="ctr">
              <a:buNone/>
            </a:pPr>
            <a:r>
              <a:rPr lang="it-IT" dirty="0">
                <a:solidFill>
                  <a:srgbClr val="FFFF00"/>
                </a:solidFill>
              </a:rPr>
              <a:t>Studi di associazione </a:t>
            </a:r>
          </a:p>
          <a:p>
            <a:pPr marL="0" indent="0" algn="ctr">
              <a:buNone/>
            </a:pPr>
            <a:r>
              <a:rPr lang="it-IT" sz="2400" dirty="0">
                <a:solidFill>
                  <a:schemeClr val="bg1"/>
                </a:solidFill>
              </a:rPr>
              <a:t>Il grado di associazione tra allele (o genotipo) di suscettibilità e fenotipo può essere misurato mediante «</a:t>
            </a:r>
            <a:r>
              <a:rPr lang="it-IT" sz="2400" dirty="0" err="1">
                <a:solidFill>
                  <a:schemeClr val="bg1"/>
                </a:solidFill>
              </a:rPr>
              <a:t>odds</a:t>
            </a:r>
            <a:r>
              <a:rPr lang="it-IT" sz="2400" dirty="0">
                <a:solidFill>
                  <a:schemeClr val="bg1"/>
                </a:solidFill>
              </a:rPr>
              <a:t> ratio»</a:t>
            </a:r>
            <a:endParaRPr lang="it-IT" sz="2400" dirty="0">
              <a:solidFill>
                <a:srgbClr val="FFFF00"/>
              </a:solidFill>
            </a:endParaRPr>
          </a:p>
          <a:p>
            <a:pPr marL="0" indent="0">
              <a:buNone/>
            </a:pPr>
            <a:endParaRPr lang="it-IT" dirty="0">
              <a:solidFill>
                <a:srgbClr val="FFFF00"/>
              </a:solidFill>
            </a:endParaRPr>
          </a:p>
          <a:p>
            <a:pPr marL="0" indent="0">
              <a:buNone/>
            </a:pPr>
            <a:endParaRPr lang="it-IT" dirty="0">
              <a:solidFill>
                <a:srgbClr val="FFFF00"/>
              </a:solidFill>
            </a:endParaRPr>
          </a:p>
          <a:p>
            <a:pPr marL="0" indent="0">
              <a:buNone/>
            </a:pPr>
            <a:endParaRPr lang="it-IT" dirty="0">
              <a:solidFill>
                <a:srgbClr val="FFFF00"/>
              </a:solidFill>
            </a:endParaRPr>
          </a:p>
          <a:p>
            <a:pPr marL="0" indent="0">
              <a:buNone/>
            </a:pPr>
            <a:endParaRPr lang="it-IT" dirty="0">
              <a:solidFill>
                <a:srgbClr val="FF0000"/>
              </a:solidFill>
            </a:endParaRPr>
          </a:p>
          <a:p>
            <a:pPr marL="0" indent="0">
              <a:buNone/>
            </a:pPr>
            <a:endParaRPr lang="it-IT" dirty="0">
              <a:solidFill>
                <a:srgbClr val="FF0000"/>
              </a:solidFill>
            </a:endParaRPr>
          </a:p>
        </p:txBody>
      </p:sp>
    </p:spTree>
    <p:extLst>
      <p:ext uri="{BB962C8B-B14F-4D97-AF65-F5344CB8AC3E}">
        <p14:creationId xmlns:p14="http://schemas.microsoft.com/office/powerpoint/2010/main" val="1470560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Segnaposto contenuto 1"/>
              <p:cNvSpPr>
                <a:spLocks noGrp="1"/>
              </p:cNvSpPr>
              <p:nvPr>
                <p:ph sz="half" idx="2"/>
              </p:nvPr>
            </p:nvSpPr>
            <p:spPr>
              <a:xfrm>
                <a:off x="13028" y="116632"/>
                <a:ext cx="9130972" cy="4104456"/>
              </a:xfrm>
            </p:spPr>
            <p:txBody>
              <a:bodyPr>
                <a:normAutofit fontScale="85000" lnSpcReduction="20000"/>
              </a:bodyPr>
              <a:lstStyle/>
              <a:p>
                <a:pPr marL="0" indent="0">
                  <a:buNone/>
                </a:pPr>
                <a:r>
                  <a:rPr lang="it-IT" sz="2400" dirty="0">
                    <a:solidFill>
                      <a:schemeClr val="bg1"/>
                    </a:solidFill>
                  </a:rPr>
                  <a:t>Misurare il grado di associazione: </a:t>
                </a:r>
                <a:r>
                  <a:rPr lang="it-IT" sz="2400" i="1" dirty="0" err="1">
                    <a:solidFill>
                      <a:srgbClr val="FFFF00"/>
                    </a:solidFill>
                  </a:rPr>
                  <a:t>odds</a:t>
                </a:r>
                <a:r>
                  <a:rPr lang="it-IT" sz="2400" i="1" dirty="0">
                    <a:solidFill>
                      <a:srgbClr val="FFFF00"/>
                    </a:solidFill>
                  </a:rPr>
                  <a:t> ratio </a:t>
                </a:r>
                <a:r>
                  <a:rPr lang="it-IT" sz="2400" dirty="0">
                    <a:solidFill>
                      <a:srgbClr val="FFFF00"/>
                    </a:solidFill>
                  </a:rPr>
                  <a:t>(OR), </a:t>
                </a:r>
              </a:p>
              <a:p>
                <a:pPr marL="0" indent="0">
                  <a:buNone/>
                </a:pPr>
                <a:r>
                  <a:rPr lang="it-IT" sz="2400" dirty="0">
                    <a:solidFill>
                      <a:schemeClr val="bg1"/>
                    </a:solidFill>
                  </a:rPr>
                  <a:t>si basa su dati di </a:t>
                </a:r>
                <a:r>
                  <a:rPr lang="it-IT" sz="2400" dirty="0">
                    <a:solidFill>
                      <a:srgbClr val="FFFF00"/>
                    </a:solidFill>
                  </a:rPr>
                  <a:t>studi casi-controlli. </a:t>
                </a:r>
                <a:r>
                  <a:rPr lang="it-IT" sz="2400" dirty="0">
                    <a:solidFill>
                      <a:schemeClr val="bg1"/>
                    </a:solidFill>
                  </a:rPr>
                  <a:t>Si calcola il rapporto tra: </a:t>
                </a:r>
              </a:p>
              <a:p>
                <a:pPr marL="0" indent="0">
                  <a:buNone/>
                </a:pPr>
                <a:endParaRPr lang="it-IT" sz="2400" dirty="0">
                  <a:solidFill>
                    <a:schemeClr val="bg1"/>
                  </a:solidFill>
                </a:endParaRPr>
              </a:p>
              <a:p>
                <a:pPr marL="0" indent="0">
                  <a:buNone/>
                </a:pPr>
                <a:r>
                  <a:rPr lang="it-IT" sz="2400" dirty="0">
                    <a:solidFill>
                      <a:srgbClr val="00B0F0"/>
                    </a:solidFill>
                  </a:rPr>
                  <a:t>Numeratore</a:t>
                </a:r>
                <a:r>
                  <a:rPr lang="it-IT" sz="2400" dirty="0">
                    <a:solidFill>
                      <a:schemeClr val="bg1"/>
                    </a:solidFill>
                  </a:rPr>
                  <a:t>: proporzione di individui con genotipo X rispetto alla proporzione di individui che NON hanno il genotipo X </a:t>
                </a:r>
                <a:r>
                  <a:rPr lang="it-IT" sz="2400" dirty="0">
                    <a:solidFill>
                      <a:srgbClr val="FFC000"/>
                    </a:solidFill>
                  </a:rPr>
                  <a:t>tra i pazienti </a:t>
                </a:r>
              </a:p>
              <a:p>
                <a:pPr marL="0" indent="0">
                  <a:buNone/>
                </a:pPr>
                <a:r>
                  <a:rPr lang="it-IT" sz="2400" dirty="0">
                    <a:solidFill>
                      <a:schemeClr val="bg1"/>
                    </a:solidFill>
                  </a:rPr>
                  <a:t>((a/(</a:t>
                </a:r>
                <a:r>
                  <a:rPr lang="it-IT" sz="2400" dirty="0" err="1">
                    <a:solidFill>
                      <a:schemeClr val="bg1"/>
                    </a:solidFill>
                  </a:rPr>
                  <a:t>a+c</a:t>
                </a:r>
                <a:r>
                  <a:rPr lang="it-IT" sz="2400" dirty="0">
                    <a:solidFill>
                      <a:schemeClr val="bg1"/>
                    </a:solidFill>
                  </a:rPr>
                  <a:t>)):(c/(</a:t>
                </a:r>
                <a:r>
                  <a:rPr lang="it-IT" sz="2400" dirty="0" err="1">
                    <a:solidFill>
                      <a:schemeClr val="bg1"/>
                    </a:solidFill>
                  </a:rPr>
                  <a:t>a+c</a:t>
                </a:r>
                <a:r>
                  <a:rPr lang="it-IT" sz="2400" dirty="0">
                    <a:solidFill>
                      <a:schemeClr val="bg1"/>
                    </a:solidFill>
                  </a:rPr>
                  <a:t>)) = </a:t>
                </a:r>
                <a:r>
                  <a:rPr lang="it-IT" sz="2400" dirty="0">
                    <a:solidFill>
                      <a:srgbClr val="FFFF00"/>
                    </a:solidFill>
                  </a:rPr>
                  <a:t>a/c</a:t>
                </a:r>
                <a:r>
                  <a:rPr lang="it-IT" sz="2400" dirty="0">
                    <a:solidFill>
                      <a:schemeClr val="bg1"/>
                    </a:solidFill>
                  </a:rPr>
                  <a:t>, </a:t>
                </a:r>
              </a:p>
              <a:p>
                <a:pPr marL="0" indent="0">
                  <a:buNone/>
                </a:pPr>
                <a:endParaRPr lang="it-IT" sz="2400" dirty="0">
                  <a:solidFill>
                    <a:schemeClr val="bg1"/>
                  </a:solidFill>
                </a:endParaRPr>
              </a:p>
              <a:p>
                <a:pPr marL="0" indent="0">
                  <a:buNone/>
                </a:pPr>
                <a:r>
                  <a:rPr lang="it-IT" sz="2400" dirty="0">
                    <a:solidFill>
                      <a:srgbClr val="00B0F0"/>
                    </a:solidFill>
                  </a:rPr>
                  <a:t>Denominatore</a:t>
                </a:r>
                <a:r>
                  <a:rPr lang="it-IT" sz="2400" dirty="0">
                    <a:solidFill>
                      <a:schemeClr val="bg1"/>
                    </a:solidFill>
                  </a:rPr>
                  <a:t>: proporzione di individui con genotipo X rispetto alla proporzione di individui che NON hanno il genotipo X </a:t>
                </a:r>
                <a:r>
                  <a:rPr lang="it-IT" sz="2400" dirty="0">
                    <a:solidFill>
                      <a:srgbClr val="FFC000"/>
                    </a:solidFill>
                  </a:rPr>
                  <a:t>tra i controlli </a:t>
                </a:r>
              </a:p>
              <a:p>
                <a:pPr marL="0" indent="0">
                  <a:buNone/>
                </a:pPr>
                <a:r>
                  <a:rPr lang="it-IT" sz="2400" dirty="0">
                    <a:solidFill>
                      <a:schemeClr val="bg1"/>
                    </a:solidFill>
                  </a:rPr>
                  <a:t>((b/(</a:t>
                </a:r>
                <a:r>
                  <a:rPr lang="it-IT" sz="2400" dirty="0" err="1">
                    <a:solidFill>
                      <a:schemeClr val="bg1"/>
                    </a:solidFill>
                  </a:rPr>
                  <a:t>b+d</a:t>
                </a:r>
                <a:r>
                  <a:rPr lang="it-IT" sz="2400" dirty="0">
                    <a:solidFill>
                      <a:schemeClr val="bg1"/>
                    </a:solidFill>
                  </a:rPr>
                  <a:t>)):(d/(</a:t>
                </a:r>
                <a:r>
                  <a:rPr lang="it-IT" sz="2400" dirty="0" err="1">
                    <a:solidFill>
                      <a:schemeClr val="bg1"/>
                    </a:solidFill>
                  </a:rPr>
                  <a:t>b+d</a:t>
                </a:r>
                <a:r>
                  <a:rPr lang="it-IT" sz="2400" dirty="0">
                    <a:solidFill>
                      <a:schemeClr val="bg1"/>
                    </a:solidFill>
                  </a:rPr>
                  <a:t>)) = </a:t>
                </a:r>
                <a:r>
                  <a:rPr lang="it-IT" sz="2400" dirty="0">
                    <a:solidFill>
                      <a:srgbClr val="FFFF00"/>
                    </a:solidFill>
                  </a:rPr>
                  <a:t>b/d</a:t>
                </a:r>
              </a:p>
              <a:p>
                <a:pPr marL="0" indent="0">
                  <a:buNone/>
                </a:pPr>
                <a:r>
                  <a:rPr lang="it-IT" dirty="0">
                    <a:solidFill>
                      <a:srgbClr val="FFFF00"/>
                    </a:solidFill>
                  </a:rPr>
                  <a:t> </a:t>
                </a:r>
              </a:p>
              <a:p>
                <a:pPr marL="0" indent="0" algn="ctr">
                  <a:buNone/>
                </a:pPr>
                <a:r>
                  <a:rPr lang="it-IT" sz="3300" dirty="0" err="1">
                    <a:solidFill>
                      <a:srgbClr val="FFFF00"/>
                    </a:solidFill>
                  </a:rPr>
                  <a:t>odds</a:t>
                </a:r>
                <a:r>
                  <a:rPr lang="it-IT" sz="3300" dirty="0">
                    <a:solidFill>
                      <a:srgbClr val="FFFF00"/>
                    </a:solidFill>
                  </a:rPr>
                  <a:t> ratio = </a:t>
                </a:r>
                <a14:m>
                  <m:oMath xmlns:m="http://schemas.openxmlformats.org/officeDocument/2006/math">
                    <m:r>
                      <a:rPr lang="it-IT" sz="3300" b="0" i="1" smtClean="0">
                        <a:solidFill>
                          <a:srgbClr val="FFFF00"/>
                        </a:solidFill>
                        <a:latin typeface="Cambria Math" panose="02040503050406030204" pitchFamily="18" charset="0"/>
                      </a:rPr>
                      <m:t>𝑂𝑅</m:t>
                    </m:r>
                    <m:r>
                      <a:rPr lang="it-IT" sz="3300" b="0" i="1" smtClean="0">
                        <a:solidFill>
                          <a:srgbClr val="FFFF00"/>
                        </a:solidFill>
                        <a:latin typeface="Cambria Math" panose="02040503050406030204" pitchFamily="18" charset="0"/>
                      </a:rPr>
                      <m:t>=</m:t>
                    </m:r>
                    <m:f>
                      <m:fPr>
                        <m:ctrlPr>
                          <a:rPr lang="it-IT" sz="3300" b="0" i="1" smtClean="0">
                            <a:solidFill>
                              <a:srgbClr val="FFFF00"/>
                            </a:solidFill>
                            <a:latin typeface="Cambria Math" panose="02040503050406030204" pitchFamily="18" charset="0"/>
                          </a:rPr>
                        </m:ctrlPr>
                      </m:fPr>
                      <m:num>
                        <m:f>
                          <m:fPr>
                            <m:type m:val="skw"/>
                            <m:ctrlPr>
                              <a:rPr lang="it-IT" sz="3300" b="0" i="1" smtClean="0">
                                <a:solidFill>
                                  <a:srgbClr val="FFFF00"/>
                                </a:solidFill>
                                <a:latin typeface="Cambria Math" panose="02040503050406030204" pitchFamily="18" charset="0"/>
                              </a:rPr>
                            </m:ctrlPr>
                          </m:fPr>
                          <m:num>
                            <m:r>
                              <a:rPr lang="it-IT" sz="3300" b="0" i="1" smtClean="0">
                                <a:solidFill>
                                  <a:srgbClr val="FFFF00"/>
                                </a:solidFill>
                                <a:latin typeface="Cambria Math" panose="02040503050406030204" pitchFamily="18" charset="0"/>
                              </a:rPr>
                              <m:t>𝑎</m:t>
                            </m:r>
                          </m:num>
                          <m:den>
                            <m:r>
                              <a:rPr lang="it-IT" sz="3300" b="0" i="1" smtClean="0">
                                <a:solidFill>
                                  <a:srgbClr val="FFFF00"/>
                                </a:solidFill>
                                <a:latin typeface="Cambria Math" panose="02040503050406030204" pitchFamily="18" charset="0"/>
                              </a:rPr>
                              <m:t>𝑐</m:t>
                            </m:r>
                          </m:den>
                        </m:f>
                      </m:num>
                      <m:den>
                        <m:f>
                          <m:fPr>
                            <m:type m:val="skw"/>
                            <m:ctrlPr>
                              <a:rPr lang="it-IT" sz="3300" b="0" i="1" smtClean="0">
                                <a:solidFill>
                                  <a:srgbClr val="FFFF00"/>
                                </a:solidFill>
                                <a:latin typeface="Cambria Math" panose="02040503050406030204" pitchFamily="18" charset="0"/>
                              </a:rPr>
                            </m:ctrlPr>
                          </m:fPr>
                          <m:num>
                            <m:r>
                              <a:rPr lang="it-IT" sz="3300" b="0" i="1" smtClean="0">
                                <a:solidFill>
                                  <a:srgbClr val="FFFF00"/>
                                </a:solidFill>
                                <a:latin typeface="Cambria Math" panose="02040503050406030204" pitchFamily="18" charset="0"/>
                              </a:rPr>
                              <m:t>𝑏</m:t>
                            </m:r>
                          </m:num>
                          <m:den>
                            <m:r>
                              <a:rPr lang="it-IT" sz="3300" b="0" i="1" smtClean="0">
                                <a:solidFill>
                                  <a:srgbClr val="FFFF00"/>
                                </a:solidFill>
                                <a:latin typeface="Cambria Math" panose="02040503050406030204" pitchFamily="18" charset="0"/>
                              </a:rPr>
                              <m:t>𝑑</m:t>
                            </m:r>
                          </m:den>
                        </m:f>
                      </m:den>
                    </m:f>
                    <m:r>
                      <a:rPr lang="it-IT" sz="3300" b="0" i="1" smtClean="0">
                        <a:solidFill>
                          <a:srgbClr val="FFFF00"/>
                        </a:solidFill>
                        <a:latin typeface="Cambria Math" panose="02040503050406030204" pitchFamily="18" charset="0"/>
                      </a:rPr>
                      <m:t>=</m:t>
                    </m:r>
                    <m:f>
                      <m:fPr>
                        <m:ctrlPr>
                          <a:rPr lang="it-IT" sz="3300" b="0" i="1" smtClean="0">
                            <a:solidFill>
                              <a:srgbClr val="FFFF00"/>
                            </a:solidFill>
                            <a:latin typeface="Cambria Math" panose="02040503050406030204" pitchFamily="18" charset="0"/>
                          </a:rPr>
                        </m:ctrlPr>
                      </m:fPr>
                      <m:num>
                        <m:r>
                          <a:rPr lang="it-IT" sz="3300" b="0" i="1" smtClean="0">
                            <a:solidFill>
                              <a:srgbClr val="FFFF00"/>
                            </a:solidFill>
                            <a:latin typeface="Cambria Math" panose="02040503050406030204" pitchFamily="18" charset="0"/>
                          </a:rPr>
                          <m:t>𝑎𝑑</m:t>
                        </m:r>
                      </m:num>
                      <m:den>
                        <m:r>
                          <a:rPr lang="it-IT" sz="3300" b="0" i="1" smtClean="0">
                            <a:solidFill>
                              <a:srgbClr val="FFFF00"/>
                            </a:solidFill>
                            <a:latin typeface="Cambria Math" panose="02040503050406030204" pitchFamily="18" charset="0"/>
                          </a:rPr>
                          <m:t>𝑏𝑐</m:t>
                        </m:r>
                      </m:den>
                    </m:f>
                  </m:oMath>
                </a14:m>
                <a:endParaRPr lang="it-IT" sz="3300" dirty="0">
                  <a:solidFill>
                    <a:srgbClr val="FFFF00"/>
                  </a:solidFill>
                </a:endParaRPr>
              </a:p>
              <a:p>
                <a:pPr marL="0" indent="0">
                  <a:buNone/>
                </a:pPr>
                <a:endParaRPr lang="it-IT" dirty="0">
                  <a:solidFill>
                    <a:srgbClr val="FF0000"/>
                  </a:solidFill>
                </a:endParaRPr>
              </a:p>
            </p:txBody>
          </p:sp>
        </mc:Choice>
        <mc:Fallback xmlns="">
          <p:sp>
            <p:nvSpPr>
              <p:cNvPr id="2" name="Segnaposto contenuto 1"/>
              <p:cNvSpPr>
                <a:spLocks noGrp="1" noRot="1" noChangeAspect="1" noMove="1" noResize="1" noEditPoints="1" noAdjustHandles="1" noChangeArrowheads="1" noChangeShapeType="1" noTextEdit="1"/>
              </p:cNvSpPr>
              <p:nvPr>
                <p:ph sz="half" idx="2"/>
              </p:nvPr>
            </p:nvSpPr>
            <p:spPr>
              <a:xfrm>
                <a:off x="13028" y="116632"/>
                <a:ext cx="9130972" cy="4104456"/>
              </a:xfrm>
              <a:blipFill>
                <a:blip r:embed="rId2"/>
                <a:stretch>
                  <a:fillRect l="-668" t="-2080"/>
                </a:stretch>
              </a:blipFill>
            </p:spPr>
            <p:txBody>
              <a:bodyPr/>
              <a:lstStyle/>
              <a:p>
                <a:r>
                  <a:rPr lang="it-IT">
                    <a:noFill/>
                  </a:rPr>
                  <a:t> </a:t>
                </a:r>
              </a:p>
            </p:txBody>
          </p:sp>
        </mc:Fallback>
      </mc:AlternateContent>
      <p:graphicFrame>
        <p:nvGraphicFramePr>
          <p:cNvPr id="4" name="Tabella 3"/>
          <p:cNvGraphicFramePr>
            <a:graphicFrameLocks noGrp="1"/>
          </p:cNvGraphicFramePr>
          <p:nvPr>
            <p:extLst>
              <p:ext uri="{D42A27DB-BD31-4B8C-83A1-F6EECF244321}">
                <p14:modId xmlns:p14="http://schemas.microsoft.com/office/powerpoint/2010/main" val="1825939613"/>
              </p:ext>
            </p:extLst>
          </p:nvPr>
        </p:nvGraphicFramePr>
        <p:xfrm>
          <a:off x="15506" y="4221088"/>
          <a:ext cx="6552728" cy="1205125"/>
        </p:xfrm>
        <a:graphic>
          <a:graphicData uri="http://schemas.openxmlformats.org/drawingml/2006/table">
            <a:tbl>
              <a:tblPr firstRow="1" bandRow="1">
                <a:tableStyleId>{5C22544A-7EE6-4342-B048-85BDC9FD1C3A}</a:tableStyleId>
              </a:tblPr>
              <a:tblGrid>
                <a:gridCol w="3476374">
                  <a:extLst>
                    <a:ext uri="{9D8B030D-6E8A-4147-A177-3AD203B41FA5}">
                      <a16:colId xmlns:a16="http://schemas.microsoft.com/office/drawing/2014/main" val="20000"/>
                    </a:ext>
                  </a:extLst>
                </a:gridCol>
                <a:gridCol w="156418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463445">
                <a:tc>
                  <a:txBody>
                    <a:bodyPr/>
                    <a:lstStyle/>
                    <a:p>
                      <a:endParaRPr lang="it-IT" dirty="0"/>
                    </a:p>
                  </a:txBody>
                  <a:tcPr/>
                </a:tc>
                <a:tc>
                  <a:txBody>
                    <a:bodyPr/>
                    <a:lstStyle/>
                    <a:p>
                      <a:pPr algn="ctr"/>
                      <a:r>
                        <a:rPr lang="it-IT" dirty="0"/>
                        <a:t>Casi</a:t>
                      </a:r>
                    </a:p>
                  </a:txBody>
                  <a:tcPr/>
                </a:tc>
                <a:tc>
                  <a:txBody>
                    <a:bodyPr/>
                    <a:lstStyle/>
                    <a:p>
                      <a:pPr algn="ctr"/>
                      <a:r>
                        <a:rPr lang="it-IT" dirty="0"/>
                        <a:t>Controlli</a:t>
                      </a:r>
                    </a:p>
                  </a:txBody>
                  <a:tcPr/>
                </a:tc>
                <a:extLst>
                  <a:ext uri="{0D108BD9-81ED-4DB2-BD59-A6C34878D82A}">
                    <a16:rowId xmlns:a16="http://schemas.microsoft.com/office/drawing/2014/main" val="10000"/>
                  </a:ext>
                </a:extLst>
              </a:tr>
              <a:tr h="370840">
                <a:tc>
                  <a:txBody>
                    <a:bodyPr/>
                    <a:lstStyle/>
                    <a:p>
                      <a:r>
                        <a:rPr lang="it-IT" dirty="0"/>
                        <a:t>Presenza del genotipo X (a  rischio)</a:t>
                      </a:r>
                    </a:p>
                  </a:txBody>
                  <a:tcPr/>
                </a:tc>
                <a:tc>
                  <a:txBody>
                    <a:bodyPr/>
                    <a:lstStyle/>
                    <a:p>
                      <a:pPr algn="ctr"/>
                      <a:r>
                        <a:rPr lang="it-IT" dirty="0"/>
                        <a:t>a</a:t>
                      </a:r>
                    </a:p>
                  </a:txBody>
                  <a:tcPr/>
                </a:tc>
                <a:tc>
                  <a:txBody>
                    <a:bodyPr/>
                    <a:lstStyle/>
                    <a:p>
                      <a:pPr algn="ctr"/>
                      <a:r>
                        <a:rPr lang="it-IT" dirty="0"/>
                        <a:t>b</a:t>
                      </a:r>
                    </a:p>
                  </a:txBody>
                  <a:tcPr/>
                </a:tc>
                <a:extLst>
                  <a:ext uri="{0D108BD9-81ED-4DB2-BD59-A6C34878D82A}">
                    <a16:rowId xmlns:a16="http://schemas.microsoft.com/office/drawing/2014/main" val="10001"/>
                  </a:ext>
                </a:extLst>
              </a:tr>
              <a:tr h="370840">
                <a:tc>
                  <a:txBody>
                    <a:bodyPr/>
                    <a:lstStyle/>
                    <a:p>
                      <a:r>
                        <a:rPr lang="it-IT" dirty="0"/>
                        <a:t>Assenza del genotipo X</a:t>
                      </a:r>
                    </a:p>
                  </a:txBody>
                  <a:tcPr/>
                </a:tc>
                <a:tc>
                  <a:txBody>
                    <a:bodyPr/>
                    <a:lstStyle/>
                    <a:p>
                      <a:pPr algn="ctr"/>
                      <a:r>
                        <a:rPr lang="it-IT" dirty="0"/>
                        <a:t>c</a:t>
                      </a:r>
                    </a:p>
                  </a:txBody>
                  <a:tcPr/>
                </a:tc>
                <a:tc>
                  <a:txBody>
                    <a:bodyPr/>
                    <a:lstStyle/>
                    <a:p>
                      <a:pPr algn="ctr"/>
                      <a:r>
                        <a:rPr lang="it-IT" dirty="0"/>
                        <a:t>d</a:t>
                      </a:r>
                    </a:p>
                  </a:txBody>
                  <a:tcPr/>
                </a:tc>
                <a:extLst>
                  <a:ext uri="{0D108BD9-81ED-4DB2-BD59-A6C34878D82A}">
                    <a16:rowId xmlns:a16="http://schemas.microsoft.com/office/drawing/2014/main" val="10002"/>
                  </a:ext>
                </a:extLst>
              </a:tr>
            </a:tbl>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2235328360"/>
              </p:ext>
            </p:extLst>
          </p:nvPr>
        </p:nvGraphicFramePr>
        <p:xfrm>
          <a:off x="0" y="5589240"/>
          <a:ext cx="6552728" cy="1107440"/>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20000"/>
                    </a:ext>
                  </a:extLst>
                </a:gridCol>
                <a:gridCol w="176419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132169">
                <a:tc>
                  <a:txBody>
                    <a:bodyPr/>
                    <a:lstStyle/>
                    <a:p>
                      <a:endParaRPr lang="it-IT" dirty="0"/>
                    </a:p>
                  </a:txBody>
                  <a:tcPr/>
                </a:tc>
                <a:tc>
                  <a:txBody>
                    <a:bodyPr/>
                    <a:lstStyle/>
                    <a:p>
                      <a:pPr algn="ctr"/>
                      <a:r>
                        <a:rPr lang="it-IT" dirty="0"/>
                        <a:t>Casi</a:t>
                      </a:r>
                    </a:p>
                  </a:txBody>
                  <a:tcPr/>
                </a:tc>
                <a:tc>
                  <a:txBody>
                    <a:bodyPr/>
                    <a:lstStyle/>
                    <a:p>
                      <a:pPr algn="ctr"/>
                      <a:r>
                        <a:rPr lang="it-IT" dirty="0"/>
                        <a:t>Controlli</a:t>
                      </a:r>
                    </a:p>
                  </a:txBody>
                  <a:tcPr/>
                </a:tc>
                <a:extLst>
                  <a:ext uri="{0D108BD9-81ED-4DB2-BD59-A6C34878D82A}">
                    <a16:rowId xmlns:a16="http://schemas.microsoft.com/office/drawing/2014/main" val="10000"/>
                  </a:ext>
                </a:extLst>
              </a:tr>
              <a:tr h="370840">
                <a:tc>
                  <a:txBody>
                    <a:bodyPr/>
                    <a:lstStyle/>
                    <a:p>
                      <a:r>
                        <a:rPr lang="it-IT" dirty="0"/>
                        <a:t>Presenza del genotipo a  rischio</a:t>
                      </a:r>
                    </a:p>
                  </a:txBody>
                  <a:tcPr/>
                </a:tc>
                <a:tc>
                  <a:txBody>
                    <a:bodyPr/>
                    <a:lstStyle/>
                    <a:p>
                      <a:pPr algn="ctr"/>
                      <a:r>
                        <a:rPr lang="it-IT" dirty="0"/>
                        <a:t>200</a:t>
                      </a:r>
                    </a:p>
                  </a:txBody>
                  <a:tcPr/>
                </a:tc>
                <a:tc>
                  <a:txBody>
                    <a:bodyPr/>
                    <a:lstStyle/>
                    <a:p>
                      <a:pPr algn="ctr"/>
                      <a:r>
                        <a:rPr lang="it-IT" dirty="0"/>
                        <a:t>100</a:t>
                      </a:r>
                    </a:p>
                  </a:txBody>
                  <a:tcPr/>
                </a:tc>
                <a:extLst>
                  <a:ext uri="{0D108BD9-81ED-4DB2-BD59-A6C34878D82A}">
                    <a16:rowId xmlns:a16="http://schemas.microsoft.com/office/drawing/2014/main" val="10001"/>
                  </a:ext>
                </a:extLst>
              </a:tr>
              <a:tr h="370840">
                <a:tc>
                  <a:txBody>
                    <a:bodyPr/>
                    <a:lstStyle/>
                    <a:p>
                      <a:r>
                        <a:rPr lang="it-IT" dirty="0"/>
                        <a:t>Assenza del genotipo a rischio</a:t>
                      </a:r>
                    </a:p>
                  </a:txBody>
                  <a:tcPr/>
                </a:tc>
                <a:tc>
                  <a:txBody>
                    <a:bodyPr/>
                    <a:lstStyle/>
                    <a:p>
                      <a:pPr algn="ctr"/>
                      <a:r>
                        <a:rPr lang="it-IT" dirty="0"/>
                        <a:t>800</a:t>
                      </a:r>
                    </a:p>
                  </a:txBody>
                  <a:tcPr/>
                </a:tc>
                <a:tc>
                  <a:txBody>
                    <a:bodyPr/>
                    <a:lstStyle/>
                    <a:p>
                      <a:pPr algn="ctr"/>
                      <a:r>
                        <a:rPr lang="it-IT" dirty="0"/>
                        <a:t>900</a:t>
                      </a:r>
                    </a:p>
                  </a:txBody>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9" name="CasellaDiTesto 8"/>
              <p:cNvSpPr txBox="1"/>
              <p:nvPr/>
            </p:nvSpPr>
            <p:spPr>
              <a:xfrm>
                <a:off x="6582979" y="4509120"/>
                <a:ext cx="2453518" cy="19196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800" b="0" i="1" smtClean="0">
                          <a:solidFill>
                            <a:srgbClr val="FFFF00"/>
                          </a:solidFill>
                          <a:latin typeface="Cambria Math"/>
                        </a:rPr>
                        <m:t>𝑂𝑅</m:t>
                      </m:r>
                      <m:r>
                        <a:rPr lang="it-IT" sz="2800" b="0" i="1" smtClean="0">
                          <a:solidFill>
                            <a:srgbClr val="FFFF00"/>
                          </a:solidFill>
                          <a:latin typeface="Cambria Math"/>
                        </a:rPr>
                        <m:t>=</m:t>
                      </m:r>
                      <m:f>
                        <m:fPr>
                          <m:ctrlPr>
                            <a:rPr lang="it-IT" sz="2800" b="0" i="1" smtClean="0">
                              <a:solidFill>
                                <a:srgbClr val="FFFF00"/>
                              </a:solidFill>
                              <a:latin typeface="Cambria Math" panose="02040503050406030204" pitchFamily="18" charset="0"/>
                            </a:rPr>
                          </m:ctrlPr>
                        </m:fPr>
                        <m:num>
                          <m:r>
                            <a:rPr lang="it-IT" sz="2800" b="0" i="1" smtClean="0">
                              <a:solidFill>
                                <a:srgbClr val="FFFF00"/>
                              </a:solidFill>
                              <a:latin typeface="Cambria Math"/>
                            </a:rPr>
                            <m:t>𝑎𝑑</m:t>
                          </m:r>
                        </m:num>
                        <m:den>
                          <m:r>
                            <a:rPr lang="it-IT" sz="2800" b="0" i="1" smtClean="0">
                              <a:solidFill>
                                <a:srgbClr val="FFFF00"/>
                              </a:solidFill>
                              <a:latin typeface="Cambria Math"/>
                            </a:rPr>
                            <m:t>𝑏𝑐</m:t>
                          </m:r>
                        </m:den>
                      </m:f>
                      <m:r>
                        <a:rPr lang="it-IT" sz="2800" b="0" i="1" smtClean="0">
                          <a:solidFill>
                            <a:schemeClr val="bg1"/>
                          </a:solidFill>
                          <a:latin typeface="Cambria Math"/>
                        </a:rPr>
                        <m:t>=</m:t>
                      </m:r>
                    </m:oMath>
                  </m:oMathPara>
                </a14:m>
                <a:endParaRPr lang="it-IT" sz="2800" b="0" dirty="0">
                  <a:solidFill>
                    <a:schemeClr val="bg1"/>
                  </a:solidFill>
                </a:endParaRPr>
              </a:p>
              <a:p>
                <a:endParaRPr lang="it-IT" sz="2800" dirty="0">
                  <a:solidFill>
                    <a:schemeClr val="bg1"/>
                  </a:solidFill>
                </a:endParaRPr>
              </a:p>
              <a:p>
                <a:pPr/>
                <a14:m>
                  <m:oMathPara xmlns:m="http://schemas.openxmlformats.org/officeDocument/2006/math">
                    <m:oMathParaPr>
                      <m:jc m:val="centerGroup"/>
                    </m:oMathParaPr>
                    <m:oMath xmlns:m="http://schemas.openxmlformats.org/officeDocument/2006/math">
                      <m:f>
                        <m:fPr>
                          <m:ctrlPr>
                            <a:rPr lang="it-IT" sz="2000" b="0" i="1" smtClean="0">
                              <a:solidFill>
                                <a:schemeClr val="bg1"/>
                              </a:solidFill>
                              <a:latin typeface="Cambria Math" panose="02040503050406030204" pitchFamily="18" charset="0"/>
                              <a:ea typeface="Cambria Math"/>
                            </a:rPr>
                          </m:ctrlPr>
                        </m:fPr>
                        <m:num>
                          <m:r>
                            <a:rPr lang="it-IT" sz="2000" b="0" i="1" smtClean="0">
                              <a:solidFill>
                                <a:schemeClr val="bg1"/>
                              </a:solidFill>
                              <a:latin typeface="Cambria Math"/>
                              <a:ea typeface="Cambria Math"/>
                            </a:rPr>
                            <m:t>200 ×900</m:t>
                          </m:r>
                        </m:num>
                        <m:den>
                          <m:r>
                            <a:rPr lang="it-IT" sz="2000" b="0" i="1" smtClean="0">
                              <a:solidFill>
                                <a:schemeClr val="bg1"/>
                              </a:solidFill>
                              <a:latin typeface="Cambria Math"/>
                              <a:ea typeface="Cambria Math"/>
                            </a:rPr>
                            <m:t>100×800</m:t>
                          </m:r>
                        </m:den>
                      </m:f>
                      <m:r>
                        <a:rPr lang="it-IT" sz="2000" b="0" i="1" smtClean="0">
                          <a:solidFill>
                            <a:schemeClr val="bg1"/>
                          </a:solidFill>
                          <a:latin typeface="Cambria Math"/>
                          <a:ea typeface="Cambria Math"/>
                        </a:rPr>
                        <m:t>=2,25</m:t>
                      </m:r>
                    </m:oMath>
                  </m:oMathPara>
                </a14:m>
                <a:endParaRPr lang="it-IT" sz="2000" dirty="0">
                  <a:solidFill>
                    <a:schemeClr val="bg1"/>
                  </a:solidFill>
                </a:endParaRPr>
              </a:p>
            </p:txBody>
          </p:sp>
        </mc:Choice>
        <mc:Fallback xmlns="">
          <p:sp>
            <p:nvSpPr>
              <p:cNvPr id="9" name="CasellaDiTesto 8"/>
              <p:cNvSpPr txBox="1">
                <a:spLocks noRot="1" noChangeAspect="1" noMove="1" noResize="1" noEditPoints="1" noAdjustHandles="1" noChangeArrowheads="1" noChangeShapeType="1" noTextEdit="1"/>
              </p:cNvSpPr>
              <p:nvPr/>
            </p:nvSpPr>
            <p:spPr>
              <a:xfrm>
                <a:off x="6582979" y="4509120"/>
                <a:ext cx="2453518" cy="1919628"/>
              </a:xfrm>
              <a:prstGeom prst="rect">
                <a:avLst/>
              </a:prstGeom>
              <a:blipFill rotWithShape="1">
                <a:blip r:embed="rId3"/>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770441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6" name="Rettangolo 5"/>
          <p:cNvSpPr/>
          <p:nvPr/>
        </p:nvSpPr>
        <p:spPr>
          <a:xfrm>
            <a:off x="107504" y="1124744"/>
            <a:ext cx="8496944" cy="4401205"/>
          </a:xfrm>
          <a:prstGeom prst="rect">
            <a:avLst/>
          </a:prstGeom>
        </p:spPr>
        <p:txBody>
          <a:bodyPr wrap="square">
            <a:spAutoFit/>
          </a:bodyPr>
          <a:lstStyle/>
          <a:p>
            <a:r>
              <a:rPr lang="it-IT" sz="2000" dirty="0">
                <a:solidFill>
                  <a:schemeClr val="bg1"/>
                </a:solidFill>
              </a:rPr>
              <a:t>OR varia tra 0  e infinito e vale la seguente:</a:t>
            </a:r>
          </a:p>
          <a:p>
            <a:r>
              <a:rPr lang="it-IT" sz="2000" dirty="0">
                <a:solidFill>
                  <a:schemeClr val="bg1"/>
                </a:solidFill>
              </a:rPr>
              <a:t> </a:t>
            </a:r>
          </a:p>
          <a:p>
            <a:r>
              <a:rPr lang="it-IT" sz="2000" dirty="0">
                <a:solidFill>
                  <a:schemeClr val="bg1"/>
                </a:solidFill>
              </a:rPr>
              <a:t>Se  OR = 1         	nessun rischio «aggiuntivo» per quel genotipo</a:t>
            </a:r>
          </a:p>
          <a:p>
            <a:r>
              <a:rPr lang="it-IT" sz="2000" dirty="0">
                <a:solidFill>
                  <a:schemeClr val="bg1"/>
                </a:solidFill>
              </a:rPr>
              <a:t>Se  OR &gt; 1         	rischio maggiore di sviluppare la malattia</a:t>
            </a:r>
          </a:p>
          <a:p>
            <a:r>
              <a:rPr lang="it-IT" sz="2000" dirty="0">
                <a:solidFill>
                  <a:schemeClr val="bg1"/>
                </a:solidFill>
              </a:rPr>
              <a:t>Se  OR &lt; 1	il genotipo/allele è protettivo rispetto a quella malattia</a:t>
            </a:r>
          </a:p>
          <a:p>
            <a:endParaRPr lang="it-IT" sz="2000" dirty="0">
              <a:solidFill>
                <a:schemeClr val="bg1"/>
              </a:solidFill>
            </a:endParaRPr>
          </a:p>
          <a:p>
            <a:endParaRPr lang="it-IT" sz="2000" dirty="0">
              <a:solidFill>
                <a:schemeClr val="bg1"/>
              </a:solidFill>
            </a:endParaRPr>
          </a:p>
          <a:p>
            <a:r>
              <a:rPr lang="it-IT" sz="2000" dirty="0">
                <a:solidFill>
                  <a:schemeClr val="bg1"/>
                </a:solidFill>
              </a:rPr>
              <a:t>Per risultati differenti da 1, va sempre valutata la significatività statistica del risultato, ad esempio utilizzando un test del  </a:t>
            </a:r>
            <a:r>
              <a:rPr lang="it-IT" sz="2000" dirty="0">
                <a:solidFill>
                  <a:schemeClr val="bg1"/>
                </a:solidFill>
                <a:latin typeface="Symbol" panose="05050102010706020507" pitchFamily="18" charset="2"/>
              </a:rPr>
              <a:t>c</a:t>
            </a:r>
            <a:r>
              <a:rPr lang="it-IT" sz="2000" baseline="30000" dirty="0">
                <a:solidFill>
                  <a:schemeClr val="bg1"/>
                </a:solidFill>
              </a:rPr>
              <a:t>2 </a:t>
            </a:r>
            <a:r>
              <a:rPr lang="it-IT" sz="2000" dirty="0">
                <a:solidFill>
                  <a:schemeClr val="bg1"/>
                </a:solidFill>
              </a:rPr>
              <a:t>come visto in </a:t>
            </a:r>
            <a:r>
              <a:rPr lang="it-IT" sz="2000" dirty="0" err="1">
                <a:solidFill>
                  <a:schemeClr val="bg1"/>
                </a:solidFill>
              </a:rPr>
              <a:t>precendenza</a:t>
            </a:r>
            <a:r>
              <a:rPr lang="it-IT" sz="2000" dirty="0">
                <a:solidFill>
                  <a:schemeClr val="bg1"/>
                </a:solidFill>
              </a:rPr>
              <a:t> (diapositiva 43).</a:t>
            </a:r>
          </a:p>
          <a:p>
            <a:endParaRPr lang="it-IT" sz="2000" dirty="0">
              <a:solidFill>
                <a:schemeClr val="bg1"/>
              </a:solidFill>
            </a:endParaRPr>
          </a:p>
          <a:p>
            <a:r>
              <a:rPr lang="it-IT" sz="2000" dirty="0">
                <a:solidFill>
                  <a:schemeClr val="bg1"/>
                </a:solidFill>
              </a:rPr>
              <a:t>OR fornisce una misura </a:t>
            </a:r>
            <a:r>
              <a:rPr lang="it-IT" sz="2000" i="1" dirty="0">
                <a:solidFill>
                  <a:schemeClr val="bg1"/>
                </a:solidFill>
              </a:rPr>
              <a:t>approssimativa</a:t>
            </a:r>
            <a:r>
              <a:rPr lang="it-IT" sz="2000" dirty="0">
                <a:solidFill>
                  <a:schemeClr val="bg1"/>
                </a:solidFill>
              </a:rPr>
              <a:t> del rischio relativo  di un determinato genotipo.  </a:t>
            </a:r>
          </a:p>
          <a:p>
            <a:r>
              <a:rPr lang="it-IT" sz="2000" dirty="0">
                <a:solidFill>
                  <a:srgbClr val="FFFF00"/>
                </a:solidFill>
              </a:rPr>
              <a:t> </a:t>
            </a:r>
          </a:p>
        </p:txBody>
      </p:sp>
    </p:spTree>
    <p:extLst>
      <p:ext uri="{BB962C8B-B14F-4D97-AF65-F5344CB8AC3E}">
        <p14:creationId xmlns:p14="http://schemas.microsoft.com/office/powerpoint/2010/main" val="1971962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2"/>
          </p:nvPr>
        </p:nvSpPr>
        <p:spPr>
          <a:xfrm>
            <a:off x="0" y="116632"/>
            <a:ext cx="9144000" cy="5904656"/>
          </a:xfrm>
        </p:spPr>
        <p:txBody>
          <a:bodyPr>
            <a:normAutofit fontScale="92500" lnSpcReduction="10000"/>
          </a:bodyPr>
          <a:lstStyle/>
          <a:p>
            <a:pPr marL="0" indent="0">
              <a:buNone/>
            </a:pPr>
            <a:r>
              <a:rPr lang="it-IT" dirty="0">
                <a:solidFill>
                  <a:schemeClr val="bg1"/>
                </a:solidFill>
              </a:rPr>
              <a:t>Studi di associazione basati sul LD avranno successo solo se: </a:t>
            </a:r>
          </a:p>
          <a:p>
            <a:pPr marL="0" indent="0">
              <a:buNone/>
            </a:pPr>
            <a:endParaRPr lang="it-IT" dirty="0">
              <a:solidFill>
                <a:schemeClr val="bg1"/>
              </a:solidFill>
            </a:endParaRPr>
          </a:p>
          <a:p>
            <a:r>
              <a:rPr lang="it-IT" dirty="0">
                <a:solidFill>
                  <a:schemeClr val="bg1"/>
                </a:solidFill>
              </a:rPr>
              <a:t>Il fenotipo che si sta studiando è determinato da mutazioni causali (o alcune mutazioni causali) che, dopo essere sorte, si siano sufficientemente diffuse nella popolazione.</a:t>
            </a:r>
          </a:p>
          <a:p>
            <a:r>
              <a:rPr lang="it-IT" dirty="0" err="1">
                <a:solidFill>
                  <a:schemeClr val="bg1"/>
                </a:solidFill>
              </a:rPr>
              <a:t>Odds</a:t>
            </a:r>
            <a:r>
              <a:rPr lang="it-IT" dirty="0">
                <a:solidFill>
                  <a:schemeClr val="bg1"/>
                </a:solidFill>
              </a:rPr>
              <a:t> Ratio non sia troppo vicino ad 1 (richiesti campioni molto grandi)</a:t>
            </a:r>
          </a:p>
          <a:p>
            <a:r>
              <a:rPr lang="it-IT" dirty="0">
                <a:solidFill>
                  <a:schemeClr val="bg1"/>
                </a:solidFill>
              </a:rPr>
              <a:t>Le mutazioni in questione siano sorte in tempi non troppo remoti (altrimenti LD potrebbe scomparire per effetto della ricombinazione), oppure la popolazione in esame sia andata incontro a </a:t>
            </a:r>
            <a:r>
              <a:rPr lang="it-IT" dirty="0" err="1">
                <a:solidFill>
                  <a:schemeClr val="bg1"/>
                </a:solidFill>
              </a:rPr>
              <a:t>bottleneck</a:t>
            </a:r>
            <a:r>
              <a:rPr lang="it-IT" dirty="0">
                <a:solidFill>
                  <a:schemeClr val="bg1"/>
                </a:solidFill>
              </a:rPr>
              <a:t> (LD aumenta)</a:t>
            </a:r>
          </a:p>
          <a:p>
            <a:r>
              <a:rPr lang="it-IT" dirty="0">
                <a:solidFill>
                  <a:schemeClr val="bg1"/>
                </a:solidFill>
              </a:rPr>
              <a:t>Almeno uno dei </a:t>
            </a:r>
            <a:r>
              <a:rPr lang="it-IT" dirty="0" err="1">
                <a:solidFill>
                  <a:schemeClr val="bg1"/>
                </a:solidFill>
              </a:rPr>
              <a:t>markers</a:t>
            </a:r>
            <a:r>
              <a:rPr lang="it-IT" dirty="0">
                <a:solidFill>
                  <a:schemeClr val="bg1"/>
                </a:solidFill>
              </a:rPr>
              <a:t> polimorfici che si stanno utilizzando nello studio sia «sufficientemente» vicino (nello stesso «blocco» </a:t>
            </a:r>
            <a:r>
              <a:rPr lang="it-IT" dirty="0" err="1">
                <a:solidFill>
                  <a:schemeClr val="bg1"/>
                </a:solidFill>
              </a:rPr>
              <a:t>aplotipico</a:t>
            </a:r>
            <a:r>
              <a:rPr lang="it-IT" dirty="0">
                <a:solidFill>
                  <a:schemeClr val="bg1"/>
                </a:solidFill>
              </a:rPr>
              <a:t>) alla variante causale (altrimenti LD non osservabile causa ricombinazione)</a:t>
            </a:r>
            <a:endParaRPr lang="it-IT" dirty="0">
              <a:solidFill>
                <a:srgbClr val="FF0000"/>
              </a:solidFill>
            </a:endParaRPr>
          </a:p>
        </p:txBody>
      </p:sp>
    </p:spTree>
    <p:extLst>
      <p:ext uri="{BB962C8B-B14F-4D97-AF65-F5344CB8AC3E}">
        <p14:creationId xmlns:p14="http://schemas.microsoft.com/office/powerpoint/2010/main" val="46260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213936"/>
            <a:ext cx="7922840" cy="1437064"/>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533400" y="1772816"/>
            <a:ext cx="8215064" cy="5085184"/>
          </a:xfrm>
        </p:spPr>
        <p:txBody>
          <a:bodyPr/>
          <a:lstStyle/>
          <a:p>
            <a:pPr algn="ctr"/>
            <a:endParaRPr lang="it-IT" dirty="0">
              <a:solidFill>
                <a:schemeClr val="bg1"/>
              </a:solidFill>
            </a:endParaRPr>
          </a:p>
          <a:p>
            <a:pPr marL="0" indent="0" algn="ctr">
              <a:buNone/>
            </a:pPr>
            <a:r>
              <a:rPr lang="it-IT" dirty="0">
                <a:solidFill>
                  <a:schemeClr val="bg1"/>
                </a:solidFill>
              </a:rPr>
              <a:t>Il progetto </a:t>
            </a:r>
            <a:r>
              <a:rPr lang="it-IT" dirty="0" err="1">
                <a:solidFill>
                  <a:schemeClr val="bg1"/>
                </a:solidFill>
              </a:rPr>
              <a:t>HapMap</a:t>
            </a:r>
            <a:endParaRPr lang="it-IT" dirty="0">
              <a:solidFill>
                <a:schemeClr val="bg1"/>
              </a:solidFill>
            </a:endParaRPr>
          </a:p>
          <a:p>
            <a:pPr marL="0" indent="0" algn="ctr">
              <a:buNone/>
            </a:pPr>
            <a:r>
              <a:rPr lang="it-IT" dirty="0">
                <a:solidFill>
                  <a:schemeClr val="bg1"/>
                </a:solidFill>
              </a:rPr>
              <a:t>Una mappa </a:t>
            </a:r>
            <a:r>
              <a:rPr lang="it-IT" dirty="0" err="1">
                <a:solidFill>
                  <a:schemeClr val="bg1"/>
                </a:solidFill>
              </a:rPr>
              <a:t>aplotipica</a:t>
            </a:r>
            <a:r>
              <a:rPr lang="it-IT" dirty="0">
                <a:solidFill>
                  <a:schemeClr val="bg1"/>
                </a:solidFill>
              </a:rPr>
              <a:t> del genoma umano</a:t>
            </a:r>
          </a:p>
          <a:p>
            <a:pPr marL="0" indent="0" algn="ctr">
              <a:buNone/>
            </a:pPr>
            <a:endParaRPr lang="it-IT" dirty="0">
              <a:solidFill>
                <a:schemeClr val="bg1"/>
              </a:solidFill>
            </a:endParaRPr>
          </a:p>
          <a:p>
            <a:pPr marL="0" indent="0" algn="ctr">
              <a:buNone/>
            </a:pPr>
            <a:endParaRPr lang="it-IT" dirty="0">
              <a:solidFill>
                <a:schemeClr val="bg1"/>
              </a:solidFill>
            </a:endParaRPr>
          </a:p>
          <a:p>
            <a:pPr marL="0" indent="0" algn="ctr">
              <a:buNone/>
            </a:pPr>
            <a:r>
              <a:rPr lang="it-IT" dirty="0">
                <a:solidFill>
                  <a:schemeClr val="bg1"/>
                </a:solidFill>
              </a:rPr>
              <a:t>Il progetto </a:t>
            </a:r>
            <a:r>
              <a:rPr lang="it-IT" dirty="0" err="1">
                <a:solidFill>
                  <a:schemeClr val="bg1"/>
                </a:solidFill>
              </a:rPr>
              <a:t>Hap</a:t>
            </a:r>
            <a:r>
              <a:rPr lang="it-IT" dirty="0">
                <a:solidFill>
                  <a:schemeClr val="bg1"/>
                </a:solidFill>
              </a:rPr>
              <a:t> </a:t>
            </a:r>
            <a:r>
              <a:rPr lang="it-IT" dirty="0" err="1">
                <a:solidFill>
                  <a:schemeClr val="bg1"/>
                </a:solidFill>
              </a:rPr>
              <a:t>Map</a:t>
            </a:r>
            <a:r>
              <a:rPr lang="it-IT" dirty="0">
                <a:solidFill>
                  <a:schemeClr val="bg1"/>
                </a:solidFill>
              </a:rPr>
              <a:t> nasce principalmente per sviluppare uno strumento da utilizzare negli </a:t>
            </a:r>
            <a:r>
              <a:rPr lang="it-IT" dirty="0">
                <a:solidFill>
                  <a:srgbClr val="FFFF00"/>
                </a:solidFill>
              </a:rPr>
              <a:t>studi di associazione </a:t>
            </a:r>
            <a:r>
              <a:rPr lang="it-IT" dirty="0" err="1">
                <a:solidFill>
                  <a:schemeClr val="bg1"/>
                </a:solidFill>
              </a:rPr>
              <a:t>genome</a:t>
            </a:r>
            <a:r>
              <a:rPr lang="it-IT" dirty="0">
                <a:solidFill>
                  <a:schemeClr val="bg1"/>
                </a:solidFill>
              </a:rPr>
              <a:t>-wide basati sul </a:t>
            </a:r>
            <a:r>
              <a:rPr lang="it-IT" dirty="0" err="1">
                <a:solidFill>
                  <a:schemeClr val="bg1"/>
                </a:solidFill>
              </a:rPr>
              <a:t>linkage</a:t>
            </a:r>
            <a:r>
              <a:rPr lang="it-IT" dirty="0">
                <a:solidFill>
                  <a:schemeClr val="bg1"/>
                </a:solidFill>
              </a:rPr>
              <a:t> </a:t>
            </a:r>
            <a:r>
              <a:rPr lang="it-IT" dirty="0" err="1">
                <a:solidFill>
                  <a:schemeClr val="bg1"/>
                </a:solidFill>
              </a:rPr>
              <a:t>disequilibrium</a:t>
            </a:r>
            <a:r>
              <a:rPr lang="it-IT" dirty="0">
                <a:solidFill>
                  <a:schemeClr val="bg1"/>
                </a:solidFill>
              </a:rPr>
              <a:t>, ovvero studi di associazione a livello di popolazioni </a:t>
            </a:r>
          </a:p>
          <a:p>
            <a:pPr algn="ctr"/>
            <a:endParaRPr lang="it-IT" dirty="0">
              <a:solidFill>
                <a:schemeClr val="bg1"/>
              </a:solidFill>
            </a:endParaRPr>
          </a:p>
        </p:txBody>
      </p:sp>
    </p:spTree>
    <p:extLst>
      <p:ext uri="{BB962C8B-B14F-4D97-AF65-F5344CB8AC3E}">
        <p14:creationId xmlns:p14="http://schemas.microsoft.com/office/powerpoint/2010/main" val="323003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lstStyle/>
          <a:p>
            <a:pPr algn="ctr"/>
            <a:r>
              <a:rPr lang="it-IT" dirty="0">
                <a:solidFill>
                  <a:srgbClr val="0000FF"/>
                </a:solidFill>
              </a:rPr>
              <a:t>Caratteri quantitativi o continui</a:t>
            </a:r>
          </a:p>
        </p:txBody>
      </p:sp>
      <mc:AlternateContent xmlns:mc="http://schemas.openxmlformats.org/markup-compatibility/2006" xmlns:a14="http://schemas.microsoft.com/office/drawing/2010/main">
        <mc:Choice Requires="a14">
          <p:sp>
            <p:nvSpPr>
              <p:cNvPr id="4" name="Segnaposto testo 3"/>
              <p:cNvSpPr>
                <a:spLocks noGrp="1"/>
              </p:cNvSpPr>
              <p:nvPr>
                <p:ph type="body" sz="half" idx="2"/>
              </p:nvPr>
            </p:nvSpPr>
            <p:spPr>
              <a:xfrm>
                <a:off x="179512" y="1047169"/>
                <a:ext cx="8856984" cy="5791200"/>
              </a:xfrm>
            </p:spPr>
            <p:txBody>
              <a:bodyPr>
                <a:normAutofit/>
              </a:bodyPr>
              <a:lstStyle/>
              <a:p>
                <a:r>
                  <a:rPr lang="it-IT" sz="2400" dirty="0">
                    <a:solidFill>
                      <a:srgbClr val="0000FF"/>
                    </a:solidFill>
                  </a:rPr>
                  <a:t>La distribuzione gaussiana è definita da due parametri:</a:t>
                </a:r>
              </a:p>
              <a:p>
                <a:endParaRPr lang="it-IT" sz="2400" dirty="0">
                  <a:solidFill>
                    <a:srgbClr val="0000FF"/>
                  </a:solidFill>
                </a:endParaRPr>
              </a:p>
              <a:p>
                <a:endParaRPr lang="it-IT" sz="2400" dirty="0">
                  <a:solidFill>
                    <a:srgbClr val="0000FF"/>
                  </a:solidFill>
                </a:endParaRPr>
              </a:p>
              <a:p>
                <a:r>
                  <a:rPr lang="it-IT" sz="2400" dirty="0">
                    <a:solidFill>
                      <a:srgbClr val="00B050"/>
                    </a:solidFill>
                  </a:rPr>
                  <a:t>Media</a:t>
                </a:r>
                <a:endParaRPr lang="it-IT" sz="2400" dirty="0">
                  <a:solidFill>
                    <a:srgbClr val="0000FF"/>
                  </a:solidFill>
                </a:endParaRPr>
              </a:p>
              <a:p>
                <a:endParaRPr lang="it-IT" sz="2400" dirty="0">
                  <a:solidFill>
                    <a:srgbClr val="0000FF"/>
                  </a:solidFill>
                </a:endParaRPr>
              </a:p>
              <a:p>
                <a:endParaRPr lang="it-IT" sz="2400" dirty="0">
                  <a:solidFill>
                    <a:srgbClr val="0000FF"/>
                  </a:solidFill>
                </a:endParaRPr>
              </a:p>
              <a:p>
                <a:r>
                  <a:rPr lang="it-IT" sz="2400" dirty="0">
                    <a:solidFill>
                      <a:srgbClr val="00B050"/>
                    </a:solidFill>
                  </a:rPr>
                  <a:t>Deviazione standard (DS)</a:t>
                </a:r>
              </a:p>
              <a:p>
                <a:endParaRPr lang="it-IT" sz="2400" dirty="0">
                  <a:solidFill>
                    <a:srgbClr val="0000FF"/>
                  </a:solidFill>
                </a:endParaRPr>
              </a:p>
              <a:p>
                <a:endParaRPr lang="it-IT" sz="1600" dirty="0">
                  <a:solidFill>
                    <a:srgbClr val="0000FF"/>
                  </a:solidFill>
                </a:endParaRPr>
              </a:p>
              <a:p>
                <a:r>
                  <a:rPr lang="it-IT" sz="1600" dirty="0">
                    <a:solidFill>
                      <a:srgbClr val="0000FF"/>
                    </a:solidFill>
                  </a:rPr>
                  <a:t>Che relazione c’è tra deviazione standard e varianza?</a:t>
                </a:r>
              </a:p>
              <a:p>
                <a:endParaRPr lang="it-IT" sz="1600" dirty="0">
                  <a:solidFill>
                    <a:srgbClr val="0000FF"/>
                  </a:solidFill>
                </a:endParaRPr>
              </a:p>
              <a:p>
                <a:endParaRPr lang="it-IT" sz="1600" dirty="0">
                  <a:solidFill>
                    <a:srgbClr val="0000FF"/>
                  </a:solidFill>
                </a:endParaRPr>
              </a:p>
              <a:p>
                <a14:m>
                  <m:oMath xmlns:m="http://schemas.openxmlformats.org/officeDocument/2006/math">
                    <m:acc>
                      <m:accPr>
                        <m:chr m:val="̅"/>
                        <m:ctrlPr>
                          <a:rPr lang="it-IT" sz="2000" i="1">
                            <a:solidFill>
                              <a:srgbClr val="0000FF"/>
                            </a:solidFill>
                            <a:latin typeface="Cambria Math" panose="02040503050406030204" pitchFamily="18" charset="0"/>
                          </a:rPr>
                        </m:ctrlPr>
                      </m:accPr>
                      <m:e>
                        <m:r>
                          <a:rPr lang="it-IT" sz="2000" i="1">
                            <a:solidFill>
                              <a:srgbClr val="0000FF"/>
                            </a:solidFill>
                            <a:latin typeface="Cambria Math" panose="02040503050406030204" pitchFamily="18" charset="0"/>
                          </a:rPr>
                          <m:t>𝑥</m:t>
                        </m:r>
                      </m:e>
                    </m:acc>
                    <m:r>
                      <a:rPr lang="it-IT" sz="2000" i="1">
                        <a:solidFill>
                          <a:srgbClr val="0000FF"/>
                        </a:solidFill>
                        <a:latin typeface="Cambria Math" panose="02040503050406030204" pitchFamily="18" charset="0"/>
                        <a:ea typeface="Cambria Math" panose="02040503050406030204" pitchFamily="18" charset="0"/>
                      </a:rPr>
                      <m:t>±</m:t>
                    </m:r>
                    <m:r>
                      <a:rPr lang="it-IT" sz="2000" b="0" i="1" smtClean="0">
                        <a:solidFill>
                          <a:srgbClr val="0000FF"/>
                        </a:solidFill>
                        <a:latin typeface="Cambria Math" panose="02040503050406030204" pitchFamily="18" charset="0"/>
                        <a:ea typeface="Cambria Math" panose="02040503050406030204" pitchFamily="18" charset="0"/>
                      </a:rPr>
                      <m:t>1.00 </m:t>
                    </m:r>
                    <m:r>
                      <a:rPr lang="it-IT" sz="2000" i="1">
                        <a:solidFill>
                          <a:srgbClr val="0000FF"/>
                        </a:solidFill>
                        <a:latin typeface="Cambria Math" panose="02040503050406030204" pitchFamily="18" charset="0"/>
                        <a:ea typeface="Cambria Math" panose="02040503050406030204" pitchFamily="18" charset="0"/>
                      </a:rPr>
                      <m:t>𝐷𝑆</m:t>
                    </m:r>
                    <m:r>
                      <a:rPr lang="it-IT" sz="2000" i="1">
                        <a:solidFill>
                          <a:srgbClr val="0000FF"/>
                        </a:solidFill>
                        <a:latin typeface="Cambria Math" panose="02040503050406030204" pitchFamily="18" charset="0"/>
                        <a:ea typeface="Cambria Math" panose="02040503050406030204" pitchFamily="18" charset="0"/>
                      </a:rPr>
                      <m:t> </m:t>
                    </m:r>
                    <m:r>
                      <a:rPr lang="it-IT" sz="2000" i="1">
                        <a:solidFill>
                          <a:srgbClr val="0000FF"/>
                        </a:solidFill>
                        <a:latin typeface="Cambria Math" panose="02040503050406030204" pitchFamily="18" charset="0"/>
                        <a:ea typeface="Cambria Math" panose="02040503050406030204" pitchFamily="18" charset="0"/>
                      </a:rPr>
                      <m:t>𝑐𝑜𝑚𝑝𝑟𝑒𝑛𝑑𝑒</m:t>
                    </m:r>
                    <m:r>
                      <a:rPr lang="it-IT" sz="2000" i="1">
                        <a:solidFill>
                          <a:srgbClr val="0000FF"/>
                        </a:solidFill>
                        <a:latin typeface="Cambria Math" panose="02040503050406030204" pitchFamily="18" charset="0"/>
                        <a:ea typeface="Cambria Math" panose="02040503050406030204" pitchFamily="18" charset="0"/>
                      </a:rPr>
                      <m:t> 68.3% </m:t>
                    </m:r>
                    <m:r>
                      <a:rPr lang="it-IT" sz="2000" i="1">
                        <a:solidFill>
                          <a:srgbClr val="0000FF"/>
                        </a:solidFill>
                        <a:latin typeface="Cambria Math" panose="02040503050406030204" pitchFamily="18" charset="0"/>
                        <a:ea typeface="Cambria Math" panose="02040503050406030204" pitchFamily="18" charset="0"/>
                      </a:rPr>
                      <m:t>𝑑𝑒𝑖</m:t>
                    </m:r>
                    <m:r>
                      <a:rPr lang="it-IT" sz="2000" i="1">
                        <a:solidFill>
                          <a:srgbClr val="0000FF"/>
                        </a:solidFill>
                        <a:latin typeface="Cambria Math" panose="02040503050406030204" pitchFamily="18" charset="0"/>
                        <a:ea typeface="Cambria Math" panose="02040503050406030204" pitchFamily="18" charset="0"/>
                      </a:rPr>
                      <m:t> </m:t>
                    </m:r>
                    <m:r>
                      <a:rPr lang="it-IT" sz="2000" i="1">
                        <a:solidFill>
                          <a:srgbClr val="0000FF"/>
                        </a:solidFill>
                        <a:latin typeface="Cambria Math" panose="02040503050406030204" pitchFamily="18" charset="0"/>
                        <a:ea typeface="Cambria Math" panose="02040503050406030204" pitchFamily="18" charset="0"/>
                      </a:rPr>
                      <m:t>𝑣𝑎𝑙𝑜𝑟𝑖</m:t>
                    </m:r>
                  </m:oMath>
                </a14:m>
                <a:r>
                  <a:rPr lang="it-IT" sz="2000" dirty="0">
                    <a:solidFill>
                      <a:srgbClr val="0000FF"/>
                    </a:solidFill>
                  </a:rPr>
                  <a:t> </a:t>
                </a:r>
              </a:p>
              <a:p>
                <a14:m>
                  <m:oMath xmlns:m="http://schemas.openxmlformats.org/officeDocument/2006/math">
                    <m:acc>
                      <m:accPr>
                        <m:chr m:val="̅"/>
                        <m:ctrlPr>
                          <a:rPr lang="it-IT" sz="2000" i="1" smtClean="0">
                            <a:solidFill>
                              <a:srgbClr val="0000FF"/>
                            </a:solidFill>
                            <a:latin typeface="Cambria Math" panose="02040503050406030204" pitchFamily="18" charset="0"/>
                          </a:rPr>
                        </m:ctrlPr>
                      </m:accPr>
                      <m:e>
                        <m:r>
                          <a:rPr lang="it-IT" sz="2000" b="0" i="1" smtClean="0">
                            <a:solidFill>
                              <a:srgbClr val="0000FF"/>
                            </a:solidFill>
                            <a:latin typeface="Cambria Math" panose="02040503050406030204" pitchFamily="18" charset="0"/>
                          </a:rPr>
                          <m:t>𝑥</m:t>
                        </m:r>
                      </m:e>
                    </m:acc>
                    <m:r>
                      <a:rPr lang="it-IT" sz="2000" i="1" smtClean="0">
                        <a:solidFill>
                          <a:srgbClr val="0000FF"/>
                        </a:solidFill>
                        <a:latin typeface="Cambria Math" panose="02040503050406030204" pitchFamily="18" charset="0"/>
                        <a:ea typeface="Cambria Math" panose="02040503050406030204" pitchFamily="18" charset="0"/>
                      </a:rPr>
                      <m:t>±</m:t>
                    </m:r>
                    <m:r>
                      <a:rPr lang="it-IT" sz="2000" b="0" i="1" smtClean="0">
                        <a:solidFill>
                          <a:srgbClr val="0000FF"/>
                        </a:solidFill>
                        <a:latin typeface="Cambria Math" panose="02040503050406030204" pitchFamily="18" charset="0"/>
                        <a:ea typeface="Cambria Math" panose="02040503050406030204" pitchFamily="18" charset="0"/>
                      </a:rPr>
                      <m:t>1.96</m:t>
                    </m:r>
                    <m:r>
                      <a:rPr lang="it-IT" sz="2000" b="0" i="1" smtClean="0">
                        <a:solidFill>
                          <a:srgbClr val="0000FF"/>
                        </a:solidFill>
                        <a:latin typeface="Cambria Math" panose="02040503050406030204" pitchFamily="18" charset="0"/>
                        <a:ea typeface="Cambria Math" panose="02040503050406030204" pitchFamily="18" charset="0"/>
                      </a:rPr>
                      <m:t>𝐷𝑆</m:t>
                    </m:r>
                    <m:r>
                      <a:rPr lang="it-IT" sz="2000" b="0" i="1" smtClean="0">
                        <a:solidFill>
                          <a:srgbClr val="0000FF"/>
                        </a:solidFill>
                        <a:latin typeface="Cambria Math" panose="02040503050406030204" pitchFamily="18" charset="0"/>
                        <a:ea typeface="Cambria Math" panose="02040503050406030204" pitchFamily="18" charset="0"/>
                      </a:rPr>
                      <m:t> </m:t>
                    </m:r>
                    <m:r>
                      <a:rPr lang="it-IT" sz="2000" b="0" i="1" smtClean="0">
                        <a:solidFill>
                          <a:srgbClr val="0000FF"/>
                        </a:solidFill>
                        <a:latin typeface="Cambria Math" panose="02040503050406030204" pitchFamily="18" charset="0"/>
                        <a:ea typeface="Cambria Math" panose="02040503050406030204" pitchFamily="18" charset="0"/>
                      </a:rPr>
                      <m:t>𝑐𝑜𝑚𝑝𝑟𝑒𝑛𝑑𝑒</m:t>
                    </m:r>
                    <m:r>
                      <a:rPr lang="it-IT" sz="2000" b="0" i="1" smtClean="0">
                        <a:solidFill>
                          <a:srgbClr val="0000FF"/>
                        </a:solidFill>
                        <a:latin typeface="Cambria Math" panose="02040503050406030204" pitchFamily="18" charset="0"/>
                        <a:ea typeface="Cambria Math" panose="02040503050406030204" pitchFamily="18" charset="0"/>
                      </a:rPr>
                      <m:t> 95% </m:t>
                    </m:r>
                    <m:r>
                      <a:rPr lang="it-IT" sz="2000" b="0" i="1" smtClean="0">
                        <a:solidFill>
                          <a:srgbClr val="0000FF"/>
                        </a:solidFill>
                        <a:latin typeface="Cambria Math" panose="02040503050406030204" pitchFamily="18" charset="0"/>
                        <a:ea typeface="Cambria Math" panose="02040503050406030204" pitchFamily="18" charset="0"/>
                      </a:rPr>
                      <m:t>𝑑𝑒𝑖</m:t>
                    </m:r>
                    <m:r>
                      <a:rPr lang="it-IT" sz="2000" b="0" i="1" smtClean="0">
                        <a:solidFill>
                          <a:srgbClr val="0000FF"/>
                        </a:solidFill>
                        <a:latin typeface="Cambria Math" panose="02040503050406030204" pitchFamily="18" charset="0"/>
                        <a:ea typeface="Cambria Math" panose="02040503050406030204" pitchFamily="18" charset="0"/>
                      </a:rPr>
                      <m:t> </m:t>
                    </m:r>
                    <m:r>
                      <a:rPr lang="it-IT" sz="2000" b="0" i="1" smtClean="0">
                        <a:solidFill>
                          <a:srgbClr val="0000FF"/>
                        </a:solidFill>
                        <a:latin typeface="Cambria Math" panose="02040503050406030204" pitchFamily="18" charset="0"/>
                        <a:ea typeface="Cambria Math" panose="02040503050406030204" pitchFamily="18" charset="0"/>
                      </a:rPr>
                      <m:t>𝑣𝑎𝑙𝑜𝑟𝑖</m:t>
                    </m:r>
                  </m:oMath>
                </a14:m>
                <a:r>
                  <a:rPr lang="it-IT" sz="2000" dirty="0">
                    <a:solidFill>
                      <a:srgbClr val="0000FF"/>
                    </a:solidFill>
                  </a:rPr>
                  <a:t> </a:t>
                </a:r>
                <a:r>
                  <a:rPr lang="it-IT" sz="2000" dirty="0">
                    <a:solidFill>
                      <a:srgbClr val="00B050"/>
                    </a:solidFill>
                  </a:rPr>
                  <a:t>(«limiti fiduciali» al 95%)</a:t>
                </a:r>
              </a:p>
              <a:p>
                <a:endParaRPr lang="it-IT" sz="2800" dirty="0">
                  <a:solidFill>
                    <a:srgbClr val="0000FF"/>
                  </a:solidFill>
                </a:endParaRPr>
              </a:p>
              <a:p>
                <a:endParaRPr lang="it-IT" sz="2800" dirty="0">
                  <a:solidFill>
                    <a:srgbClr val="0000FF"/>
                  </a:solidFill>
                </a:endParaRPr>
              </a:p>
              <a:p>
                <a:endParaRPr lang="it-IT" sz="2800" dirty="0">
                  <a:solidFill>
                    <a:srgbClr val="0000FF"/>
                  </a:solidFill>
                </a:endParaRPr>
              </a:p>
            </p:txBody>
          </p:sp>
        </mc:Choice>
        <mc:Fallback xmlns="">
          <p:sp>
            <p:nvSpPr>
              <p:cNvPr id="4" name="Segnaposto testo 3"/>
              <p:cNvSpPr>
                <a:spLocks noGrp="1" noRot="1" noChangeAspect="1" noMove="1" noResize="1" noEditPoints="1" noAdjustHandles="1" noChangeArrowheads="1" noChangeShapeType="1" noTextEdit="1"/>
              </p:cNvSpPr>
              <p:nvPr>
                <p:ph type="body" sz="half" idx="2"/>
              </p:nvPr>
            </p:nvSpPr>
            <p:spPr>
              <a:xfrm>
                <a:off x="179512" y="1047169"/>
                <a:ext cx="8856984" cy="5791200"/>
              </a:xfrm>
              <a:blipFill>
                <a:blip r:embed="rId3"/>
                <a:stretch>
                  <a:fillRect l="-1032" t="-842"/>
                </a:stretch>
              </a:blipFill>
            </p:spPr>
            <p:txBody>
              <a:bodyPr/>
              <a:lstStyle/>
              <a:p>
                <a:r>
                  <a:rPr lang="it-IT">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023989"/>
            <a:ext cx="3195026" cy="1629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889240"/>
            <a:ext cx="1440160" cy="12517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367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464468" y="1124744"/>
            <a:ext cx="8215064" cy="5616624"/>
          </a:xfrm>
        </p:spPr>
        <p:txBody>
          <a:bodyPr>
            <a:normAutofit lnSpcReduction="10000"/>
          </a:bodyPr>
          <a:lstStyle/>
          <a:p>
            <a:pPr marL="0" indent="0" algn="ctr">
              <a:buNone/>
            </a:pPr>
            <a:r>
              <a:rPr lang="it-IT" sz="3100" dirty="0" err="1">
                <a:solidFill>
                  <a:schemeClr val="bg1"/>
                </a:solidFill>
              </a:rPr>
              <a:t>HapMap</a:t>
            </a:r>
            <a:r>
              <a:rPr lang="it-IT" sz="3100" dirty="0">
                <a:solidFill>
                  <a:schemeClr val="bg1"/>
                </a:solidFill>
              </a:rPr>
              <a:t> e WHOLE GENOME ASSOCIATION STUDIES</a:t>
            </a:r>
          </a:p>
          <a:p>
            <a:pPr marL="0" indent="0">
              <a:buNone/>
            </a:pPr>
            <a:endParaRPr lang="it-IT" dirty="0">
              <a:solidFill>
                <a:schemeClr val="bg1"/>
              </a:solidFill>
            </a:endParaRPr>
          </a:p>
          <a:p>
            <a:pPr marL="0" indent="0">
              <a:buNone/>
            </a:pPr>
            <a:endParaRPr lang="it-IT" dirty="0">
              <a:solidFill>
                <a:schemeClr val="bg1"/>
              </a:solidFill>
            </a:endParaRPr>
          </a:p>
          <a:p>
            <a:pPr marL="0" indent="0">
              <a:buNone/>
            </a:pPr>
            <a:r>
              <a:rPr lang="it-IT" dirty="0">
                <a:solidFill>
                  <a:schemeClr val="bg1"/>
                </a:solidFill>
              </a:rPr>
              <a:t>Il tipo di patologie che si vuole mappare avvalendosi degli strumenti forniti dal progetto </a:t>
            </a:r>
            <a:r>
              <a:rPr lang="it-IT" dirty="0" err="1">
                <a:solidFill>
                  <a:schemeClr val="bg1"/>
                </a:solidFill>
              </a:rPr>
              <a:t>HapMap</a:t>
            </a:r>
            <a:r>
              <a:rPr lang="it-IT" dirty="0">
                <a:solidFill>
                  <a:schemeClr val="bg1"/>
                </a:solidFill>
              </a:rPr>
              <a:t> è generalmente di tipo complesso (anche se è stato utilizzato anche in altri casi).</a:t>
            </a:r>
          </a:p>
          <a:p>
            <a:pPr marL="0" indent="0">
              <a:buNone/>
            </a:pPr>
            <a:endParaRPr lang="it-IT" dirty="0">
              <a:solidFill>
                <a:schemeClr val="bg1"/>
              </a:solidFill>
            </a:endParaRPr>
          </a:p>
          <a:p>
            <a:pPr marL="0" indent="0">
              <a:buNone/>
            </a:pPr>
            <a:r>
              <a:rPr lang="it-IT" dirty="0">
                <a:solidFill>
                  <a:schemeClr val="bg1"/>
                </a:solidFill>
              </a:rPr>
              <a:t>Per questo tipo di malattie (o più in generale «tratti» fenotipici) l’approccio «classico» basato su studi di </a:t>
            </a:r>
            <a:r>
              <a:rPr lang="it-IT" dirty="0" err="1">
                <a:solidFill>
                  <a:schemeClr val="bg1"/>
                </a:solidFill>
              </a:rPr>
              <a:t>linkage</a:t>
            </a:r>
            <a:r>
              <a:rPr lang="it-IT" dirty="0">
                <a:solidFill>
                  <a:schemeClr val="bg1"/>
                </a:solidFill>
              </a:rPr>
              <a:t> (attenzione, non </a:t>
            </a:r>
            <a:r>
              <a:rPr lang="it-IT" dirty="0" err="1">
                <a:solidFill>
                  <a:schemeClr val="bg1"/>
                </a:solidFill>
              </a:rPr>
              <a:t>linkage</a:t>
            </a:r>
            <a:r>
              <a:rPr lang="it-IT" dirty="0">
                <a:solidFill>
                  <a:schemeClr val="bg1"/>
                </a:solidFill>
              </a:rPr>
              <a:t> </a:t>
            </a:r>
            <a:r>
              <a:rPr lang="it-IT" dirty="0" err="1">
                <a:solidFill>
                  <a:schemeClr val="bg1"/>
                </a:solidFill>
              </a:rPr>
              <a:t>disequilibrium</a:t>
            </a:r>
            <a:r>
              <a:rPr lang="it-IT" dirty="0">
                <a:solidFill>
                  <a:schemeClr val="bg1"/>
                </a:solidFill>
              </a:rPr>
              <a:t>)  nelle famiglie si è spesso rivelato inadeguato</a:t>
            </a:r>
            <a:endParaRPr lang="it-IT" dirty="0">
              <a:solidFill>
                <a:srgbClr val="FF0000"/>
              </a:solidFill>
            </a:endParaRPr>
          </a:p>
        </p:txBody>
      </p:sp>
    </p:spTree>
    <p:extLst>
      <p:ext uri="{BB962C8B-B14F-4D97-AF65-F5344CB8AC3E}">
        <p14:creationId xmlns:p14="http://schemas.microsoft.com/office/powerpoint/2010/main" val="1649850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4"/>
            <a:ext cx="9144000" cy="5733256"/>
          </a:xfrm>
        </p:spPr>
        <p:txBody>
          <a:bodyPr>
            <a:normAutofit/>
          </a:bodyPr>
          <a:lstStyle/>
          <a:p>
            <a:pPr marL="0" indent="0" algn="ctr">
              <a:buNone/>
            </a:pPr>
            <a:r>
              <a:rPr lang="it-IT" dirty="0" err="1">
                <a:solidFill>
                  <a:schemeClr val="bg1"/>
                </a:solidFill>
              </a:rPr>
              <a:t>HapMap</a:t>
            </a:r>
            <a:r>
              <a:rPr lang="it-IT" dirty="0">
                <a:solidFill>
                  <a:schemeClr val="bg1"/>
                </a:solidFill>
              </a:rPr>
              <a:t> e WHOLE GENOME ASSOCIATION STUDIES</a:t>
            </a:r>
          </a:p>
          <a:p>
            <a:pPr marL="0" indent="0" algn="ctr">
              <a:buNone/>
            </a:pPr>
            <a:endParaRPr lang="it-IT" dirty="0">
              <a:solidFill>
                <a:schemeClr val="bg1"/>
              </a:solidFill>
            </a:endParaRPr>
          </a:p>
          <a:p>
            <a:pPr marL="0" indent="0">
              <a:buNone/>
            </a:pPr>
            <a:r>
              <a:rPr lang="it-IT" dirty="0">
                <a:solidFill>
                  <a:schemeClr val="bg1"/>
                </a:solidFill>
              </a:rPr>
              <a:t>Uno studio tipico che fa uso degli strumenti del </a:t>
            </a:r>
            <a:r>
              <a:rPr lang="it-IT" dirty="0" err="1">
                <a:solidFill>
                  <a:schemeClr val="bg1"/>
                </a:solidFill>
              </a:rPr>
              <a:t>HapMap</a:t>
            </a:r>
            <a:r>
              <a:rPr lang="it-IT" dirty="0">
                <a:solidFill>
                  <a:schemeClr val="bg1"/>
                </a:solidFill>
              </a:rPr>
              <a:t> è quello basato sull’analisi dell’intero genoma in  (grandi) gruppi di pazienti e controlli, alla ricerca di differenze significative nella frequenza di </a:t>
            </a:r>
            <a:r>
              <a:rPr lang="it-IT" dirty="0">
                <a:solidFill>
                  <a:srgbClr val="FFFF00"/>
                </a:solidFill>
              </a:rPr>
              <a:t>varianti non necessariamente causali </a:t>
            </a:r>
            <a:r>
              <a:rPr lang="it-IT" dirty="0">
                <a:solidFill>
                  <a:schemeClr val="bg1"/>
                </a:solidFill>
              </a:rPr>
              <a:t>(approccio «indiretto»), </a:t>
            </a:r>
            <a:r>
              <a:rPr lang="it-IT" dirty="0">
                <a:solidFill>
                  <a:srgbClr val="FFFF00"/>
                </a:solidFill>
              </a:rPr>
              <a:t>ma in </a:t>
            </a:r>
            <a:r>
              <a:rPr lang="it-IT" dirty="0" err="1">
                <a:solidFill>
                  <a:srgbClr val="FFFF00"/>
                </a:solidFill>
              </a:rPr>
              <a:t>linkage</a:t>
            </a:r>
            <a:r>
              <a:rPr lang="it-IT" dirty="0">
                <a:solidFill>
                  <a:srgbClr val="FFFF00"/>
                </a:solidFill>
              </a:rPr>
              <a:t> </a:t>
            </a:r>
            <a:r>
              <a:rPr lang="it-IT" dirty="0" err="1">
                <a:solidFill>
                  <a:srgbClr val="FFFF00"/>
                </a:solidFill>
              </a:rPr>
              <a:t>disequilibrium</a:t>
            </a:r>
            <a:r>
              <a:rPr lang="it-IT" dirty="0">
                <a:solidFill>
                  <a:srgbClr val="FFFF00"/>
                </a:solidFill>
              </a:rPr>
              <a:t> con le varianti causali.</a:t>
            </a:r>
          </a:p>
          <a:p>
            <a:pPr marL="0" indent="0">
              <a:buNone/>
            </a:pPr>
            <a:endParaRPr lang="it-IT" dirty="0">
              <a:solidFill>
                <a:srgbClr val="FFFF00"/>
              </a:solidFill>
            </a:endParaRPr>
          </a:p>
          <a:p>
            <a:pPr marL="0" indent="0">
              <a:buNone/>
            </a:pPr>
            <a:r>
              <a:rPr lang="it-IT" dirty="0">
                <a:solidFill>
                  <a:srgbClr val="FFFF00"/>
                </a:solidFill>
              </a:rPr>
              <a:t> </a:t>
            </a:r>
          </a:p>
          <a:p>
            <a:pPr marL="0" indent="0">
              <a:buNone/>
            </a:pPr>
            <a:endParaRPr lang="it-IT" dirty="0">
              <a:solidFill>
                <a:srgbClr val="FF0000"/>
              </a:solidFill>
            </a:endParaRPr>
          </a:p>
          <a:p>
            <a:pPr marL="0" indent="0">
              <a:buNone/>
            </a:pPr>
            <a:endParaRPr lang="it-IT" dirty="0">
              <a:solidFill>
                <a:srgbClr val="FF0000"/>
              </a:solidFill>
            </a:endParaRPr>
          </a:p>
        </p:txBody>
      </p:sp>
    </p:spTree>
    <p:extLst>
      <p:ext uri="{BB962C8B-B14F-4D97-AF65-F5344CB8AC3E}">
        <p14:creationId xmlns:p14="http://schemas.microsoft.com/office/powerpoint/2010/main" val="2199527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4"/>
            <a:ext cx="9144000" cy="5733256"/>
          </a:xfrm>
        </p:spPr>
        <p:txBody>
          <a:bodyPr>
            <a:normAutofit/>
          </a:bodyPr>
          <a:lstStyle/>
          <a:p>
            <a:pPr marL="0" indent="0" algn="ctr">
              <a:buNone/>
            </a:pPr>
            <a:r>
              <a:rPr lang="en-US" sz="2400" dirty="0">
                <a:solidFill>
                  <a:schemeClr val="bg1"/>
                </a:solidFill>
                <a:latin typeface="Comic Sans MS" pitchFamily="66" charset="0"/>
              </a:rPr>
              <a:t>Il </a:t>
            </a:r>
            <a:r>
              <a:rPr lang="en-US" sz="2400" dirty="0" err="1">
                <a:solidFill>
                  <a:schemeClr val="bg1"/>
                </a:solidFill>
                <a:latin typeface="Comic Sans MS" pitchFamily="66" charset="0"/>
              </a:rPr>
              <a:t>Progetto</a:t>
            </a:r>
            <a:r>
              <a:rPr lang="en-US" sz="2400" dirty="0">
                <a:solidFill>
                  <a:schemeClr val="bg1"/>
                </a:solidFill>
                <a:latin typeface="Comic Sans MS" pitchFamily="66" charset="0"/>
              </a:rPr>
              <a:t> </a:t>
            </a:r>
            <a:r>
              <a:rPr lang="en-US" sz="2400" dirty="0" err="1">
                <a:solidFill>
                  <a:schemeClr val="bg1"/>
                </a:solidFill>
                <a:latin typeface="Comic Sans MS" pitchFamily="66" charset="0"/>
              </a:rPr>
              <a:t>HapMap</a:t>
            </a:r>
            <a:r>
              <a:rPr lang="en-US" sz="2400" dirty="0">
                <a:solidFill>
                  <a:schemeClr val="bg1"/>
                </a:solidFill>
                <a:latin typeface="Comic Sans MS" pitchFamily="66" charset="0"/>
              </a:rPr>
              <a:t>: </a:t>
            </a:r>
            <a:r>
              <a:rPr lang="en-US" sz="2400" dirty="0" err="1">
                <a:solidFill>
                  <a:schemeClr val="bg1"/>
                </a:solidFill>
                <a:latin typeface="Comic Sans MS" pitchFamily="66" charset="0"/>
              </a:rPr>
              <a:t>una</a:t>
            </a:r>
            <a:r>
              <a:rPr lang="en-US" sz="2400" dirty="0">
                <a:solidFill>
                  <a:schemeClr val="bg1"/>
                </a:solidFill>
                <a:latin typeface="Comic Sans MS" pitchFamily="66" charset="0"/>
              </a:rPr>
              <a:t> </a:t>
            </a:r>
            <a:r>
              <a:rPr lang="en-US" sz="2400" dirty="0" err="1">
                <a:solidFill>
                  <a:schemeClr val="bg1"/>
                </a:solidFill>
                <a:latin typeface="Comic Sans MS" pitchFamily="66" charset="0"/>
              </a:rPr>
              <a:t>mappa</a:t>
            </a:r>
            <a:r>
              <a:rPr lang="en-US" sz="2400" dirty="0">
                <a:solidFill>
                  <a:schemeClr val="bg1"/>
                </a:solidFill>
                <a:latin typeface="Comic Sans MS" pitchFamily="66" charset="0"/>
              </a:rPr>
              <a:t> </a:t>
            </a:r>
            <a:r>
              <a:rPr lang="en-US" sz="2400" dirty="0" err="1">
                <a:solidFill>
                  <a:schemeClr val="bg1"/>
                </a:solidFill>
                <a:latin typeface="Comic Sans MS" pitchFamily="66" charset="0"/>
              </a:rPr>
              <a:t>aplotipica</a:t>
            </a:r>
            <a:r>
              <a:rPr lang="en-US" sz="2400" dirty="0">
                <a:solidFill>
                  <a:schemeClr val="bg1"/>
                </a:solidFill>
                <a:latin typeface="Comic Sans MS" pitchFamily="66" charset="0"/>
              </a:rPr>
              <a:t> del </a:t>
            </a:r>
            <a:r>
              <a:rPr lang="en-US" sz="2400" dirty="0" err="1">
                <a:solidFill>
                  <a:schemeClr val="bg1"/>
                </a:solidFill>
                <a:latin typeface="Comic Sans MS" pitchFamily="66" charset="0"/>
              </a:rPr>
              <a:t>genoma</a:t>
            </a:r>
            <a:r>
              <a:rPr lang="en-US" sz="2400" dirty="0">
                <a:solidFill>
                  <a:schemeClr val="bg1"/>
                </a:solidFill>
                <a:latin typeface="Comic Sans MS" pitchFamily="66" charset="0"/>
              </a:rPr>
              <a:t> </a:t>
            </a:r>
            <a:r>
              <a:rPr lang="en-US" sz="2400" dirty="0" err="1">
                <a:solidFill>
                  <a:schemeClr val="bg1"/>
                </a:solidFill>
                <a:latin typeface="Comic Sans MS" pitchFamily="66" charset="0"/>
              </a:rPr>
              <a:t>umano</a:t>
            </a:r>
            <a:endParaRPr lang="en-US" sz="2400" dirty="0">
              <a:solidFill>
                <a:schemeClr val="bg1"/>
              </a:solidFill>
              <a:latin typeface="Comic Sans MS" pitchFamily="66" charset="0"/>
            </a:endParaRPr>
          </a:p>
          <a:p>
            <a:pPr marL="457200" lvl="1" indent="0" algn="ctr">
              <a:buNone/>
            </a:pPr>
            <a:endParaRPr lang="en-US" dirty="0">
              <a:solidFill>
                <a:schemeClr val="bg1"/>
              </a:solidFill>
              <a:latin typeface="Comic Sans MS" pitchFamily="66" charset="0"/>
            </a:endParaRPr>
          </a:p>
          <a:p>
            <a:pPr marL="457200" lvl="1" indent="0" algn="ctr">
              <a:buNone/>
            </a:pPr>
            <a:r>
              <a:rPr lang="en-US" dirty="0" err="1">
                <a:solidFill>
                  <a:schemeClr val="bg1"/>
                </a:solidFill>
                <a:latin typeface="Comic Sans MS" pitchFamily="66" charset="0"/>
              </a:rPr>
              <a:t>Obiettivi</a:t>
            </a:r>
            <a:endParaRPr lang="en-US" dirty="0">
              <a:solidFill>
                <a:schemeClr val="bg1"/>
              </a:solidFill>
              <a:latin typeface="Comic Sans MS" pitchFamily="66" charset="0"/>
            </a:endParaRPr>
          </a:p>
          <a:p>
            <a:r>
              <a:rPr lang="en-US" sz="2000" dirty="0" err="1">
                <a:solidFill>
                  <a:schemeClr val="bg1"/>
                </a:solidFill>
                <a:latin typeface="Comic Sans MS" pitchFamily="66" charset="0"/>
              </a:rPr>
              <a:t>Determinare</a:t>
            </a:r>
            <a:r>
              <a:rPr lang="en-US" sz="2000" dirty="0">
                <a:solidFill>
                  <a:schemeClr val="bg1"/>
                </a:solidFill>
                <a:latin typeface="Comic Sans MS" pitchFamily="66" charset="0"/>
              </a:rPr>
              <a:t> </a:t>
            </a:r>
            <a:r>
              <a:rPr lang="en-US" sz="2000" dirty="0" err="1">
                <a:solidFill>
                  <a:schemeClr val="bg1"/>
                </a:solidFill>
                <a:latin typeface="Comic Sans MS" pitchFamily="66" charset="0"/>
              </a:rPr>
              <a:t>il</a:t>
            </a:r>
            <a:r>
              <a:rPr lang="en-US" sz="2000" dirty="0">
                <a:solidFill>
                  <a:schemeClr val="bg1"/>
                </a:solidFill>
                <a:latin typeface="Comic Sans MS" pitchFamily="66" charset="0"/>
              </a:rPr>
              <a:t> pattern di </a:t>
            </a:r>
            <a:r>
              <a:rPr lang="en-US" sz="2000" dirty="0" err="1">
                <a:solidFill>
                  <a:srgbClr val="FFFF00"/>
                </a:solidFill>
                <a:latin typeface="Comic Sans MS" pitchFamily="66" charset="0"/>
              </a:rPr>
              <a:t>variabilità</a:t>
            </a:r>
            <a:r>
              <a:rPr lang="en-US" sz="2000" dirty="0">
                <a:solidFill>
                  <a:schemeClr val="bg1"/>
                </a:solidFill>
                <a:latin typeface="Comic Sans MS" pitchFamily="66" charset="0"/>
              </a:rPr>
              <a:t> del </a:t>
            </a:r>
            <a:r>
              <a:rPr lang="en-US" sz="2000" dirty="0" err="1">
                <a:solidFill>
                  <a:schemeClr val="bg1"/>
                </a:solidFill>
                <a:latin typeface="Comic Sans MS" pitchFamily="66" charset="0"/>
              </a:rPr>
              <a:t>genoma</a:t>
            </a:r>
            <a:r>
              <a:rPr lang="en-US" sz="2000" dirty="0">
                <a:solidFill>
                  <a:schemeClr val="bg1"/>
                </a:solidFill>
                <a:latin typeface="Comic Sans MS" pitchFamily="66" charset="0"/>
              </a:rPr>
              <a:t> </a:t>
            </a:r>
            <a:r>
              <a:rPr lang="en-US" sz="2000" dirty="0" err="1">
                <a:solidFill>
                  <a:schemeClr val="bg1"/>
                </a:solidFill>
                <a:latin typeface="Comic Sans MS" pitchFamily="66" charset="0"/>
              </a:rPr>
              <a:t>umano</a:t>
            </a:r>
            <a:r>
              <a:rPr lang="en-US" sz="2000" dirty="0">
                <a:solidFill>
                  <a:schemeClr val="bg1"/>
                </a:solidFill>
                <a:latin typeface="Comic Sans MS" pitchFamily="66" charset="0"/>
              </a:rPr>
              <a:t>, non solo a </a:t>
            </a:r>
            <a:r>
              <a:rPr lang="en-US" sz="2000" dirty="0" err="1">
                <a:solidFill>
                  <a:schemeClr val="bg1"/>
                </a:solidFill>
                <a:latin typeface="Comic Sans MS" pitchFamily="66" charset="0"/>
              </a:rPr>
              <a:t>livello</a:t>
            </a:r>
            <a:r>
              <a:rPr lang="en-US" sz="2000" dirty="0">
                <a:solidFill>
                  <a:schemeClr val="bg1"/>
                </a:solidFill>
                <a:latin typeface="Comic Sans MS" pitchFamily="66" charset="0"/>
              </a:rPr>
              <a:t> di </a:t>
            </a:r>
            <a:r>
              <a:rPr lang="en-US" sz="2000" dirty="0" err="1">
                <a:solidFill>
                  <a:schemeClr val="bg1"/>
                </a:solidFill>
                <a:latin typeface="Comic Sans MS" pitchFamily="66" charset="0"/>
              </a:rPr>
              <a:t>singoli</a:t>
            </a:r>
            <a:r>
              <a:rPr lang="en-US" sz="2000" dirty="0">
                <a:solidFill>
                  <a:schemeClr val="bg1"/>
                </a:solidFill>
                <a:latin typeface="Comic Sans MS" pitchFamily="66" charset="0"/>
              </a:rPr>
              <a:t> loci, ma </a:t>
            </a:r>
            <a:r>
              <a:rPr lang="en-US" sz="2000" dirty="0" err="1">
                <a:solidFill>
                  <a:schemeClr val="bg1"/>
                </a:solidFill>
                <a:latin typeface="Comic Sans MS" pitchFamily="66" charset="0"/>
              </a:rPr>
              <a:t>anche</a:t>
            </a:r>
            <a:r>
              <a:rPr lang="en-US" sz="2000" dirty="0">
                <a:solidFill>
                  <a:schemeClr val="bg1"/>
                </a:solidFill>
                <a:latin typeface="Comic Sans MS" pitchFamily="66" charset="0"/>
              </a:rPr>
              <a:t> </a:t>
            </a:r>
            <a:r>
              <a:rPr lang="en-US" sz="2000" dirty="0">
                <a:solidFill>
                  <a:srgbClr val="FFFF00"/>
                </a:solidFill>
                <a:latin typeface="Comic Sans MS" pitchFamily="66" charset="0"/>
              </a:rPr>
              <a:t>a </a:t>
            </a:r>
            <a:r>
              <a:rPr lang="en-US" sz="2000" dirty="0" err="1">
                <a:solidFill>
                  <a:srgbClr val="FFFF00"/>
                </a:solidFill>
                <a:latin typeface="Comic Sans MS" pitchFamily="66" charset="0"/>
              </a:rPr>
              <a:t>livello</a:t>
            </a:r>
            <a:r>
              <a:rPr lang="en-US" sz="2000" dirty="0">
                <a:solidFill>
                  <a:srgbClr val="FFFF00"/>
                </a:solidFill>
                <a:latin typeface="Comic Sans MS" pitchFamily="66" charset="0"/>
              </a:rPr>
              <a:t> di </a:t>
            </a:r>
            <a:r>
              <a:rPr lang="en-US" sz="2000" dirty="0" err="1">
                <a:solidFill>
                  <a:srgbClr val="FFFF00"/>
                </a:solidFill>
                <a:latin typeface="Comic Sans MS" pitchFamily="66" charset="0"/>
              </a:rPr>
              <a:t>aplotipi</a:t>
            </a:r>
            <a:endParaRPr lang="en-US" sz="2000" dirty="0">
              <a:solidFill>
                <a:srgbClr val="FFFF00"/>
              </a:solidFill>
              <a:latin typeface="Comic Sans MS" pitchFamily="66" charset="0"/>
            </a:endParaRPr>
          </a:p>
          <a:p>
            <a:endParaRPr lang="en-US" sz="2000" dirty="0">
              <a:solidFill>
                <a:srgbClr val="FFFF00"/>
              </a:solidFill>
              <a:latin typeface="Comic Sans MS" pitchFamily="66" charset="0"/>
            </a:endParaRPr>
          </a:p>
          <a:p>
            <a:r>
              <a:rPr lang="en-US" sz="2000" dirty="0" err="1">
                <a:solidFill>
                  <a:schemeClr val="bg1"/>
                </a:solidFill>
                <a:latin typeface="Comic Sans MS" pitchFamily="66" charset="0"/>
              </a:rPr>
              <a:t>Guidare</a:t>
            </a:r>
            <a:r>
              <a:rPr lang="en-US" sz="2000" dirty="0">
                <a:solidFill>
                  <a:schemeClr val="bg1"/>
                </a:solidFill>
                <a:latin typeface="Comic Sans MS" pitchFamily="66" charset="0"/>
              </a:rPr>
              <a:t> la </a:t>
            </a:r>
            <a:r>
              <a:rPr lang="en-US" sz="2000" dirty="0" err="1">
                <a:solidFill>
                  <a:schemeClr val="bg1"/>
                </a:solidFill>
                <a:latin typeface="Comic Sans MS" pitchFamily="66" charset="0"/>
              </a:rPr>
              <a:t>selezione</a:t>
            </a:r>
            <a:r>
              <a:rPr lang="en-US" sz="2000" dirty="0">
                <a:solidFill>
                  <a:schemeClr val="bg1"/>
                </a:solidFill>
                <a:latin typeface="Comic Sans MS" pitchFamily="66" charset="0"/>
              </a:rPr>
              <a:t> di “</a:t>
            </a:r>
            <a:r>
              <a:rPr lang="en-US" sz="2000" dirty="0">
                <a:solidFill>
                  <a:srgbClr val="FFFF00"/>
                </a:solidFill>
                <a:latin typeface="Comic Sans MS" pitchFamily="66" charset="0"/>
              </a:rPr>
              <a:t>tag” SNPs </a:t>
            </a:r>
            <a:r>
              <a:rPr lang="en-US" sz="2000" dirty="0">
                <a:solidFill>
                  <a:schemeClr val="bg1"/>
                </a:solidFill>
                <a:latin typeface="Comic Sans MS" pitchFamily="66" charset="0"/>
              </a:rPr>
              <a:t>da </a:t>
            </a:r>
            <a:r>
              <a:rPr lang="en-US" sz="2000" dirty="0" err="1">
                <a:solidFill>
                  <a:schemeClr val="bg1"/>
                </a:solidFill>
                <a:latin typeface="Comic Sans MS" pitchFamily="66" charset="0"/>
              </a:rPr>
              <a:t>usare</a:t>
            </a:r>
            <a:r>
              <a:rPr lang="en-US" sz="2000" dirty="0">
                <a:solidFill>
                  <a:schemeClr val="bg1"/>
                </a:solidFill>
                <a:latin typeface="Comic Sans MS" pitchFamily="66" charset="0"/>
              </a:rPr>
              <a:t> come markers in </a:t>
            </a:r>
            <a:r>
              <a:rPr lang="en-US" sz="2000" dirty="0" err="1">
                <a:solidFill>
                  <a:schemeClr val="bg1"/>
                </a:solidFill>
                <a:latin typeface="Comic Sans MS" pitchFamily="66" charset="0"/>
              </a:rPr>
              <a:t>studi</a:t>
            </a:r>
            <a:r>
              <a:rPr lang="en-US" sz="2000" dirty="0">
                <a:solidFill>
                  <a:schemeClr val="bg1"/>
                </a:solidFill>
                <a:latin typeface="Comic Sans MS" pitchFamily="66" charset="0"/>
              </a:rPr>
              <a:t> di </a:t>
            </a:r>
            <a:r>
              <a:rPr lang="en-US" sz="2000" dirty="0" err="1">
                <a:solidFill>
                  <a:schemeClr val="bg1"/>
                </a:solidFill>
                <a:latin typeface="Comic Sans MS" pitchFamily="66" charset="0"/>
              </a:rPr>
              <a:t>associazione</a:t>
            </a:r>
            <a:r>
              <a:rPr lang="en-US" sz="2000" dirty="0">
                <a:solidFill>
                  <a:schemeClr val="bg1"/>
                </a:solidFill>
                <a:latin typeface="Comic Sans MS" pitchFamily="66" charset="0"/>
              </a:rPr>
              <a:t> </a:t>
            </a:r>
            <a:r>
              <a:rPr lang="en-US" sz="2000" dirty="0" err="1">
                <a:solidFill>
                  <a:schemeClr val="bg1"/>
                </a:solidFill>
                <a:latin typeface="Comic Sans MS" pitchFamily="66" charset="0"/>
              </a:rPr>
              <a:t>basati</a:t>
            </a:r>
            <a:r>
              <a:rPr lang="en-US" sz="2000" dirty="0">
                <a:solidFill>
                  <a:schemeClr val="bg1"/>
                </a:solidFill>
                <a:latin typeface="Comic Sans MS" pitchFamily="66" charset="0"/>
              </a:rPr>
              <a:t> </a:t>
            </a:r>
            <a:r>
              <a:rPr lang="en-US" sz="2000" dirty="0" err="1">
                <a:solidFill>
                  <a:schemeClr val="bg1"/>
                </a:solidFill>
                <a:latin typeface="Comic Sans MS" pitchFamily="66" charset="0"/>
              </a:rPr>
              <a:t>sul</a:t>
            </a:r>
            <a:r>
              <a:rPr lang="en-US" sz="2000" dirty="0">
                <a:solidFill>
                  <a:schemeClr val="bg1"/>
                </a:solidFill>
                <a:latin typeface="Comic Sans MS" pitchFamily="66" charset="0"/>
              </a:rPr>
              <a:t> linkage disequilibrium (</a:t>
            </a:r>
            <a:r>
              <a:rPr lang="en-US" sz="2000" dirty="0" err="1">
                <a:solidFill>
                  <a:schemeClr val="bg1"/>
                </a:solidFill>
                <a:latin typeface="Comic Sans MS" pitchFamily="66" charset="0"/>
              </a:rPr>
              <a:t>sia</a:t>
            </a:r>
            <a:r>
              <a:rPr lang="en-US" sz="2000" dirty="0">
                <a:solidFill>
                  <a:schemeClr val="bg1"/>
                </a:solidFill>
                <a:latin typeface="Comic Sans MS" pitchFamily="66" charset="0"/>
              </a:rPr>
              <a:t> “</a:t>
            </a:r>
            <a:r>
              <a:rPr lang="en-US" sz="2000" dirty="0" err="1">
                <a:solidFill>
                  <a:schemeClr val="bg1"/>
                </a:solidFill>
                <a:latin typeface="Comic Sans MS" pitchFamily="66" charset="0"/>
              </a:rPr>
              <a:t>regionali</a:t>
            </a:r>
            <a:r>
              <a:rPr lang="en-US" sz="2000" dirty="0">
                <a:solidFill>
                  <a:schemeClr val="bg1"/>
                </a:solidFill>
                <a:latin typeface="Comic Sans MS" pitchFamily="66" charset="0"/>
              </a:rPr>
              <a:t>” </a:t>
            </a:r>
            <a:r>
              <a:rPr lang="en-US" sz="2000" dirty="0" err="1">
                <a:solidFill>
                  <a:schemeClr val="bg1"/>
                </a:solidFill>
                <a:latin typeface="Comic Sans MS" pitchFamily="66" charset="0"/>
              </a:rPr>
              <a:t>che</a:t>
            </a:r>
            <a:r>
              <a:rPr lang="en-US" sz="2000" dirty="0">
                <a:solidFill>
                  <a:schemeClr val="bg1"/>
                </a:solidFill>
                <a:latin typeface="Comic Sans MS" pitchFamily="66" charset="0"/>
              </a:rPr>
              <a:t> – </a:t>
            </a:r>
            <a:r>
              <a:rPr lang="en-US" sz="2000" dirty="0" err="1">
                <a:solidFill>
                  <a:schemeClr val="bg1"/>
                </a:solidFill>
                <a:latin typeface="Comic Sans MS" pitchFamily="66" charset="0"/>
              </a:rPr>
              <a:t>soprattutto</a:t>
            </a:r>
            <a:r>
              <a:rPr lang="en-US" sz="2000" dirty="0">
                <a:solidFill>
                  <a:schemeClr val="bg1"/>
                </a:solidFill>
                <a:latin typeface="Comic Sans MS" pitchFamily="66" charset="0"/>
              </a:rPr>
              <a:t> – </a:t>
            </a:r>
            <a:r>
              <a:rPr lang="en-US" sz="2000" dirty="0" err="1">
                <a:solidFill>
                  <a:schemeClr val="bg1"/>
                </a:solidFill>
                <a:latin typeface="Comic Sans MS" pitchFamily="66" charset="0"/>
              </a:rPr>
              <a:t>genomewide</a:t>
            </a:r>
            <a:r>
              <a:rPr lang="en-US" sz="2000" dirty="0">
                <a:solidFill>
                  <a:schemeClr val="bg1"/>
                </a:solidFill>
                <a:latin typeface="Comic Sans MS" pitchFamily="66" charset="0"/>
              </a:rPr>
              <a:t>)</a:t>
            </a:r>
          </a:p>
          <a:p>
            <a:endParaRPr lang="en-US" sz="2000" dirty="0">
              <a:solidFill>
                <a:schemeClr val="bg1"/>
              </a:solidFill>
              <a:latin typeface="Comic Sans MS" pitchFamily="66" charset="0"/>
            </a:endParaRPr>
          </a:p>
          <a:p>
            <a:r>
              <a:rPr lang="en-US" sz="2000" dirty="0">
                <a:solidFill>
                  <a:schemeClr val="bg1"/>
                </a:solidFill>
                <a:latin typeface="Comic Sans MS" pitchFamily="66" charset="0"/>
              </a:rPr>
              <a:t>Release </a:t>
            </a:r>
            <a:r>
              <a:rPr lang="en-US" sz="2000" dirty="0" err="1">
                <a:solidFill>
                  <a:schemeClr val="bg1"/>
                </a:solidFill>
                <a:latin typeface="Comic Sans MS" pitchFamily="66" charset="0"/>
              </a:rPr>
              <a:t>pubblica</a:t>
            </a:r>
            <a:r>
              <a:rPr lang="en-US" sz="2000" dirty="0">
                <a:solidFill>
                  <a:schemeClr val="bg1"/>
                </a:solidFill>
                <a:latin typeface="Comic Sans MS" pitchFamily="66" charset="0"/>
              </a:rPr>
              <a:t> di </a:t>
            </a:r>
            <a:r>
              <a:rPr lang="en-US" sz="2000" dirty="0" err="1">
                <a:solidFill>
                  <a:schemeClr val="bg1"/>
                </a:solidFill>
                <a:latin typeface="Comic Sans MS" pitchFamily="66" charset="0"/>
              </a:rPr>
              <a:t>tutti</a:t>
            </a:r>
            <a:r>
              <a:rPr lang="en-US" sz="2000" dirty="0">
                <a:solidFill>
                  <a:schemeClr val="bg1"/>
                </a:solidFill>
                <a:latin typeface="Comic Sans MS" pitchFamily="66" charset="0"/>
              </a:rPr>
              <a:t> </a:t>
            </a:r>
            <a:r>
              <a:rPr lang="en-US" sz="2000" dirty="0" err="1">
                <a:solidFill>
                  <a:schemeClr val="bg1"/>
                </a:solidFill>
                <a:latin typeface="Comic Sans MS" pitchFamily="66" charset="0"/>
              </a:rPr>
              <a:t>i</a:t>
            </a:r>
            <a:r>
              <a:rPr lang="en-US" sz="2000" dirty="0">
                <a:solidFill>
                  <a:schemeClr val="bg1"/>
                </a:solidFill>
                <a:latin typeface="Comic Sans MS" pitchFamily="66" charset="0"/>
              </a:rPr>
              <a:t> </a:t>
            </a:r>
            <a:r>
              <a:rPr lang="en-US" sz="2000" dirty="0" err="1">
                <a:solidFill>
                  <a:schemeClr val="bg1"/>
                </a:solidFill>
                <a:latin typeface="Comic Sans MS" pitchFamily="66" charset="0"/>
              </a:rPr>
              <a:t>dati</a:t>
            </a:r>
            <a:endParaRPr lang="en-US" sz="2000" dirty="0">
              <a:solidFill>
                <a:schemeClr val="bg1"/>
              </a:solidFill>
              <a:latin typeface="Comic Sans MS" pitchFamily="66" charset="0"/>
            </a:endParaRPr>
          </a:p>
          <a:p>
            <a:pPr>
              <a:buFontTx/>
              <a:buChar char="•"/>
            </a:pPr>
            <a:endParaRPr lang="en-US" sz="2000" i="1" dirty="0">
              <a:solidFill>
                <a:srgbClr val="0000FF"/>
              </a:solidFill>
              <a:latin typeface="Comic Sans MS" pitchFamily="66" charset="0"/>
            </a:endParaRPr>
          </a:p>
          <a:p>
            <a:pPr lvl="3"/>
            <a:r>
              <a:rPr lang="en-US" sz="2000" i="1" dirty="0">
                <a:solidFill>
                  <a:srgbClr val="FFFF00"/>
                </a:solidFill>
                <a:latin typeface="Comic Sans MS" pitchFamily="66" charset="0"/>
              </a:rPr>
              <a:t>  Phase I:      1.3 M markers in 269 people (4 </a:t>
            </a:r>
            <a:r>
              <a:rPr lang="en-US" sz="2000" i="1" dirty="0" err="1">
                <a:solidFill>
                  <a:srgbClr val="FFFF00"/>
                </a:solidFill>
                <a:latin typeface="Comic Sans MS" pitchFamily="66" charset="0"/>
              </a:rPr>
              <a:t>popolazioni</a:t>
            </a:r>
            <a:r>
              <a:rPr lang="en-US" sz="2000" i="1" dirty="0">
                <a:solidFill>
                  <a:srgbClr val="FFFF00"/>
                </a:solidFill>
                <a:latin typeface="Comic Sans MS" pitchFamily="66" charset="0"/>
              </a:rPr>
              <a:t>)</a:t>
            </a:r>
          </a:p>
          <a:p>
            <a:pPr lvl="3"/>
            <a:r>
              <a:rPr lang="en-US" sz="2000" i="1" dirty="0">
                <a:solidFill>
                  <a:srgbClr val="FFFF00"/>
                </a:solidFill>
                <a:latin typeface="Comic Sans MS" pitchFamily="66" charset="0"/>
              </a:rPr>
              <a:t>  Phase II:  +2.8 M markers in 270 people (4 </a:t>
            </a:r>
            <a:r>
              <a:rPr lang="en-US" sz="2000" i="1" dirty="0" err="1">
                <a:solidFill>
                  <a:srgbClr val="FFFF00"/>
                </a:solidFill>
                <a:latin typeface="Comic Sans MS" pitchFamily="66" charset="0"/>
              </a:rPr>
              <a:t>popolazioni</a:t>
            </a:r>
            <a:r>
              <a:rPr lang="en-US" sz="2000" i="1" dirty="0">
                <a:solidFill>
                  <a:srgbClr val="FFFF00"/>
                </a:solidFill>
                <a:latin typeface="Comic Sans MS" pitchFamily="66" charset="0"/>
              </a:rPr>
              <a:t>)</a:t>
            </a:r>
          </a:p>
          <a:p>
            <a:pPr lvl="3"/>
            <a:r>
              <a:rPr lang="en-US" sz="2000" i="1" dirty="0">
                <a:solidFill>
                  <a:srgbClr val="FFFF00"/>
                </a:solidFill>
                <a:latin typeface="Comic Sans MS" pitchFamily="66" charset="0"/>
              </a:rPr>
              <a:t>  Phase III:  1.6 M markers + CNVs in 1176 people (11 pop.)</a:t>
            </a:r>
          </a:p>
          <a:p>
            <a:pPr lvl="3"/>
            <a:endParaRPr lang="en-US" sz="2000" i="1" dirty="0">
              <a:solidFill>
                <a:srgbClr val="FFFF00"/>
              </a:solidFill>
              <a:latin typeface="Comic Sans MS" pitchFamily="66" charset="0"/>
            </a:endParaRPr>
          </a:p>
          <a:p>
            <a:pPr lvl="3"/>
            <a:endParaRPr lang="en-US" sz="2000" i="1" dirty="0">
              <a:solidFill>
                <a:srgbClr val="FFFF00"/>
              </a:solidFill>
              <a:latin typeface="Comic Sans MS" pitchFamily="66" charset="0"/>
            </a:endParaRPr>
          </a:p>
          <a:p>
            <a:pPr lvl="3"/>
            <a:endParaRPr lang="en-US" sz="2000" dirty="0">
              <a:latin typeface="Comic Sans MS" pitchFamily="66" charset="0"/>
            </a:endParaRPr>
          </a:p>
          <a:p>
            <a:endParaRPr lang="it-IT" dirty="0">
              <a:solidFill>
                <a:srgbClr val="FF0000"/>
              </a:solidFill>
            </a:endParaRPr>
          </a:p>
        </p:txBody>
      </p:sp>
    </p:spTree>
    <p:extLst>
      <p:ext uri="{BB962C8B-B14F-4D97-AF65-F5344CB8AC3E}">
        <p14:creationId xmlns:p14="http://schemas.microsoft.com/office/powerpoint/2010/main" val="2412399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4"/>
            <a:ext cx="9144000" cy="5733256"/>
          </a:xfrm>
        </p:spPr>
        <p:txBody>
          <a:bodyPr>
            <a:normAutofit/>
          </a:bodyPr>
          <a:lstStyle/>
          <a:p>
            <a:pPr marL="0" indent="0" algn="ctr">
              <a:buNone/>
            </a:pPr>
            <a:r>
              <a:rPr lang="en-US" sz="2400" dirty="0">
                <a:solidFill>
                  <a:schemeClr val="bg1"/>
                </a:solidFill>
                <a:latin typeface="Comic Sans MS" pitchFamily="66" charset="0"/>
              </a:rPr>
              <a:t>Il </a:t>
            </a:r>
            <a:r>
              <a:rPr lang="en-US" sz="2400" dirty="0" err="1">
                <a:solidFill>
                  <a:schemeClr val="bg1"/>
                </a:solidFill>
                <a:latin typeface="Comic Sans MS" pitchFamily="66" charset="0"/>
              </a:rPr>
              <a:t>Progetto</a:t>
            </a:r>
            <a:r>
              <a:rPr lang="en-US" sz="2400" dirty="0">
                <a:solidFill>
                  <a:schemeClr val="bg1"/>
                </a:solidFill>
                <a:latin typeface="Comic Sans MS" pitchFamily="66" charset="0"/>
              </a:rPr>
              <a:t> </a:t>
            </a:r>
            <a:r>
              <a:rPr lang="en-US" sz="2400" dirty="0" err="1">
                <a:solidFill>
                  <a:schemeClr val="bg1"/>
                </a:solidFill>
                <a:latin typeface="Comic Sans MS" pitchFamily="66" charset="0"/>
              </a:rPr>
              <a:t>HapMap</a:t>
            </a:r>
            <a:r>
              <a:rPr lang="en-US" sz="2400" dirty="0">
                <a:solidFill>
                  <a:schemeClr val="bg1"/>
                </a:solidFill>
                <a:latin typeface="Comic Sans MS" pitchFamily="66" charset="0"/>
              </a:rPr>
              <a:t>: </a:t>
            </a:r>
            <a:r>
              <a:rPr lang="en-US" sz="2400" dirty="0" err="1">
                <a:solidFill>
                  <a:schemeClr val="bg1"/>
                </a:solidFill>
                <a:latin typeface="Comic Sans MS" pitchFamily="66" charset="0"/>
              </a:rPr>
              <a:t>una</a:t>
            </a:r>
            <a:r>
              <a:rPr lang="en-US" sz="2400" dirty="0">
                <a:solidFill>
                  <a:schemeClr val="bg1"/>
                </a:solidFill>
                <a:latin typeface="Comic Sans MS" pitchFamily="66" charset="0"/>
              </a:rPr>
              <a:t> </a:t>
            </a:r>
            <a:r>
              <a:rPr lang="en-US" sz="2400" dirty="0" err="1">
                <a:solidFill>
                  <a:schemeClr val="bg1"/>
                </a:solidFill>
                <a:latin typeface="Comic Sans MS" pitchFamily="66" charset="0"/>
              </a:rPr>
              <a:t>mappa</a:t>
            </a:r>
            <a:r>
              <a:rPr lang="en-US" sz="2400" dirty="0">
                <a:solidFill>
                  <a:schemeClr val="bg1"/>
                </a:solidFill>
                <a:latin typeface="Comic Sans MS" pitchFamily="66" charset="0"/>
              </a:rPr>
              <a:t> </a:t>
            </a:r>
            <a:r>
              <a:rPr lang="en-US" sz="2400" dirty="0" err="1">
                <a:solidFill>
                  <a:schemeClr val="bg1"/>
                </a:solidFill>
                <a:latin typeface="Comic Sans MS" pitchFamily="66" charset="0"/>
              </a:rPr>
              <a:t>aplotipica</a:t>
            </a:r>
            <a:r>
              <a:rPr lang="en-US" sz="2400" dirty="0">
                <a:solidFill>
                  <a:schemeClr val="bg1"/>
                </a:solidFill>
                <a:latin typeface="Comic Sans MS" pitchFamily="66" charset="0"/>
              </a:rPr>
              <a:t> del </a:t>
            </a:r>
            <a:r>
              <a:rPr lang="en-US" sz="2400" dirty="0" err="1">
                <a:solidFill>
                  <a:schemeClr val="bg1"/>
                </a:solidFill>
                <a:latin typeface="Comic Sans MS" pitchFamily="66" charset="0"/>
              </a:rPr>
              <a:t>genoma</a:t>
            </a:r>
            <a:r>
              <a:rPr lang="en-US" sz="2400" dirty="0">
                <a:solidFill>
                  <a:schemeClr val="bg1"/>
                </a:solidFill>
                <a:latin typeface="Comic Sans MS" pitchFamily="66" charset="0"/>
              </a:rPr>
              <a:t> </a:t>
            </a:r>
            <a:r>
              <a:rPr lang="en-US" sz="2400" dirty="0" err="1">
                <a:solidFill>
                  <a:schemeClr val="bg1"/>
                </a:solidFill>
                <a:latin typeface="Comic Sans MS" pitchFamily="66" charset="0"/>
              </a:rPr>
              <a:t>umano</a:t>
            </a:r>
            <a:endParaRPr lang="en-US" sz="2400" dirty="0">
              <a:solidFill>
                <a:schemeClr val="bg1"/>
              </a:solidFill>
              <a:latin typeface="Comic Sans MS" pitchFamily="66" charset="0"/>
            </a:endParaRPr>
          </a:p>
          <a:p>
            <a:pPr marL="457200" lvl="1" indent="0" algn="ctr">
              <a:buNone/>
            </a:pPr>
            <a:endParaRPr lang="en-US" dirty="0">
              <a:solidFill>
                <a:schemeClr val="bg1"/>
              </a:solidFill>
              <a:latin typeface="Comic Sans MS" pitchFamily="66" charset="0"/>
            </a:endParaRPr>
          </a:p>
          <a:p>
            <a:pPr marL="457200" lvl="1" indent="0" algn="ctr">
              <a:buNone/>
            </a:pPr>
            <a:r>
              <a:rPr lang="en-US" dirty="0" err="1">
                <a:solidFill>
                  <a:schemeClr val="bg1"/>
                </a:solidFill>
                <a:latin typeface="Comic Sans MS" pitchFamily="66" charset="0"/>
              </a:rPr>
              <a:t>Perchè</a:t>
            </a:r>
            <a:r>
              <a:rPr lang="en-US" dirty="0">
                <a:solidFill>
                  <a:schemeClr val="bg1"/>
                </a:solidFill>
                <a:latin typeface="Comic Sans MS" pitchFamily="66" charset="0"/>
              </a:rPr>
              <a:t> </a:t>
            </a:r>
            <a:r>
              <a:rPr lang="en-US" dirty="0" err="1">
                <a:solidFill>
                  <a:schemeClr val="bg1"/>
                </a:solidFill>
                <a:latin typeface="Comic Sans MS" pitchFamily="66" charset="0"/>
              </a:rPr>
              <a:t>gli</a:t>
            </a:r>
            <a:r>
              <a:rPr lang="en-US" dirty="0">
                <a:solidFill>
                  <a:schemeClr val="bg1"/>
                </a:solidFill>
                <a:latin typeface="Comic Sans MS" pitchFamily="66" charset="0"/>
              </a:rPr>
              <a:t> SNPs?</a:t>
            </a:r>
          </a:p>
          <a:p>
            <a:pPr marL="457200" lvl="1" indent="0" algn="ctr">
              <a:buNone/>
            </a:pPr>
            <a:endParaRPr lang="en-US" sz="2000" i="1" dirty="0">
              <a:solidFill>
                <a:schemeClr val="bg1"/>
              </a:solidFill>
              <a:latin typeface="Comic Sans MS" pitchFamily="66" charset="0"/>
            </a:endParaRPr>
          </a:p>
          <a:p>
            <a:pPr lvl="1" algn="ctr"/>
            <a:r>
              <a:rPr lang="en-US" sz="2000" i="1" dirty="0" err="1">
                <a:solidFill>
                  <a:schemeClr val="bg1"/>
                </a:solidFill>
                <a:latin typeface="Comic Sans MS" pitchFamily="66" charset="0"/>
              </a:rPr>
              <a:t>Sono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dispersi</a:t>
            </a:r>
            <a:r>
              <a:rPr lang="en-US" sz="2000" i="1" dirty="0">
                <a:solidFill>
                  <a:schemeClr val="bg1"/>
                </a:solidFill>
                <a:latin typeface="Comic Sans MS" pitchFamily="66" charset="0"/>
              </a:rPr>
              <a:t> per </a:t>
            </a:r>
            <a:r>
              <a:rPr lang="en-US" sz="2000" i="1" dirty="0" err="1">
                <a:solidFill>
                  <a:schemeClr val="bg1"/>
                </a:solidFill>
                <a:latin typeface="Comic Sans MS" pitchFamily="66" charset="0"/>
              </a:rPr>
              <a:t>tutto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il</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genoma</a:t>
            </a:r>
            <a:r>
              <a:rPr lang="en-US" sz="2000" i="1" dirty="0">
                <a:solidFill>
                  <a:schemeClr val="bg1"/>
                </a:solidFill>
                <a:latin typeface="Comic Sans MS" pitchFamily="66" charset="0"/>
              </a:rPr>
              <a:t> e </a:t>
            </a:r>
            <a:r>
              <a:rPr lang="en-US" sz="2000" i="1" dirty="0" err="1">
                <a:solidFill>
                  <a:schemeClr val="bg1"/>
                </a:solidFill>
                <a:latin typeface="Comic Sans MS" pitchFamily="66" charset="0"/>
              </a:rPr>
              <a:t>abbondanti</a:t>
            </a:r>
            <a:endParaRPr lang="en-US" sz="2000" i="1" dirty="0">
              <a:solidFill>
                <a:schemeClr val="bg1"/>
              </a:solidFill>
              <a:latin typeface="Comic Sans MS" pitchFamily="66" charset="0"/>
            </a:endParaRPr>
          </a:p>
          <a:p>
            <a:pPr lvl="1" algn="ctr"/>
            <a:endParaRPr lang="en-US" sz="2000" i="1" dirty="0">
              <a:solidFill>
                <a:schemeClr val="bg1"/>
              </a:solidFill>
              <a:latin typeface="Comic Sans MS" pitchFamily="66" charset="0"/>
            </a:endParaRPr>
          </a:p>
          <a:p>
            <a:pPr lvl="1" algn="ctr"/>
            <a:r>
              <a:rPr lang="en-US" sz="2000" i="1" dirty="0">
                <a:solidFill>
                  <a:schemeClr val="bg1"/>
                </a:solidFill>
                <a:latin typeface="Comic Sans MS" pitchFamily="66" charset="0"/>
              </a:rPr>
              <a:t>Hanno un </a:t>
            </a:r>
            <a:r>
              <a:rPr lang="en-US" sz="2000" i="1" dirty="0" err="1">
                <a:solidFill>
                  <a:schemeClr val="bg1"/>
                </a:solidFill>
                <a:latin typeface="Comic Sans MS" pitchFamily="66" charset="0"/>
              </a:rPr>
              <a:t>tasso</a:t>
            </a:r>
            <a:r>
              <a:rPr lang="en-US" sz="2000" i="1" dirty="0">
                <a:solidFill>
                  <a:schemeClr val="bg1"/>
                </a:solidFill>
                <a:latin typeface="Comic Sans MS" pitchFamily="66" charset="0"/>
              </a:rPr>
              <a:t> di </a:t>
            </a:r>
            <a:r>
              <a:rPr lang="en-US" sz="2000" i="1" dirty="0" err="1">
                <a:solidFill>
                  <a:schemeClr val="bg1"/>
                </a:solidFill>
                <a:latin typeface="Comic Sans MS" pitchFamily="66" charset="0"/>
              </a:rPr>
              <a:t>mutazione</a:t>
            </a:r>
            <a:r>
              <a:rPr lang="en-US" sz="2000" i="1" dirty="0">
                <a:solidFill>
                  <a:schemeClr val="bg1"/>
                </a:solidFill>
                <a:latin typeface="Comic Sans MS" pitchFamily="66" charset="0"/>
              </a:rPr>
              <a:t> basso. La </a:t>
            </a:r>
            <a:r>
              <a:rPr lang="en-US" sz="2000" i="1" dirty="0" err="1">
                <a:solidFill>
                  <a:schemeClr val="bg1"/>
                </a:solidFill>
                <a:latin typeface="Comic Sans MS" pitchFamily="66" charset="0"/>
              </a:rPr>
              <a:t>mutazione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ricorrente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tipica</a:t>
            </a:r>
            <a:r>
              <a:rPr lang="en-US" sz="2000" i="1" dirty="0">
                <a:solidFill>
                  <a:schemeClr val="bg1"/>
                </a:solidFill>
                <a:latin typeface="Comic Sans MS" pitchFamily="66" charset="0"/>
              </a:rPr>
              <a:t> di </a:t>
            </a:r>
            <a:r>
              <a:rPr lang="en-US" sz="2000" i="1" dirty="0" err="1">
                <a:solidFill>
                  <a:schemeClr val="bg1"/>
                </a:solidFill>
                <a:latin typeface="Comic Sans MS" pitchFamily="66" charset="0"/>
              </a:rPr>
              <a:t>altri</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marcatori</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es</a:t>
            </a:r>
            <a:r>
              <a:rPr lang="en-US" sz="2000" i="1" dirty="0">
                <a:solidFill>
                  <a:schemeClr val="bg1"/>
                </a:solidFill>
                <a:latin typeface="Comic Sans MS" pitchFamily="66" charset="0"/>
              </a:rPr>
              <a:t> microsatellite) ha </a:t>
            </a:r>
            <a:r>
              <a:rPr lang="en-US" sz="2000" i="1" dirty="0" err="1">
                <a:solidFill>
                  <a:schemeClr val="bg1"/>
                </a:solidFill>
                <a:latin typeface="Comic Sans MS" pitchFamily="66" charset="0"/>
              </a:rPr>
              <a:t>l’effetto</a:t>
            </a:r>
            <a:r>
              <a:rPr lang="en-US" sz="2000" i="1" dirty="0">
                <a:solidFill>
                  <a:schemeClr val="bg1"/>
                </a:solidFill>
                <a:latin typeface="Comic Sans MS" pitchFamily="66" charset="0"/>
              </a:rPr>
              <a:t> di </a:t>
            </a:r>
            <a:r>
              <a:rPr lang="en-US" sz="2000" i="1" dirty="0" err="1">
                <a:solidFill>
                  <a:schemeClr val="bg1"/>
                </a:solidFill>
                <a:latin typeface="Comic Sans MS" pitchFamily="66" charset="0"/>
              </a:rPr>
              <a:t>abbassare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il</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livello</a:t>
            </a:r>
            <a:r>
              <a:rPr lang="en-US" sz="2000" i="1" dirty="0">
                <a:solidFill>
                  <a:schemeClr val="bg1"/>
                </a:solidFill>
                <a:latin typeface="Comic Sans MS" pitchFamily="66" charset="0"/>
              </a:rPr>
              <a:t> di LD e di </a:t>
            </a:r>
            <a:r>
              <a:rPr lang="en-US" sz="2000" i="1" dirty="0" err="1">
                <a:solidFill>
                  <a:schemeClr val="bg1"/>
                </a:solidFill>
                <a:latin typeface="Comic Sans MS" pitchFamily="66" charset="0"/>
              </a:rPr>
              <a:t>confondere</a:t>
            </a:r>
            <a:r>
              <a:rPr lang="en-US" sz="2000" i="1" dirty="0">
                <a:solidFill>
                  <a:schemeClr val="bg1"/>
                </a:solidFill>
                <a:latin typeface="Comic Sans MS" pitchFamily="66" charset="0"/>
              </a:rPr>
              <a:t> le </a:t>
            </a:r>
            <a:r>
              <a:rPr lang="en-US" sz="2000" i="1" dirty="0" err="1">
                <a:solidFill>
                  <a:schemeClr val="bg1"/>
                </a:solidFill>
                <a:latin typeface="Comic Sans MS" pitchFamily="66" charset="0"/>
              </a:rPr>
              <a:t>analisi</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basate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su</a:t>
            </a:r>
            <a:r>
              <a:rPr lang="en-US" sz="2000" i="1" dirty="0">
                <a:solidFill>
                  <a:schemeClr val="bg1"/>
                </a:solidFill>
                <a:latin typeface="Comic Sans MS" pitchFamily="66" charset="0"/>
              </a:rPr>
              <a:t> LD.</a:t>
            </a:r>
          </a:p>
          <a:p>
            <a:pPr lvl="1" algn="ctr"/>
            <a:endParaRPr lang="en-US" sz="2000" i="1" dirty="0">
              <a:solidFill>
                <a:schemeClr val="bg1"/>
              </a:solidFill>
              <a:latin typeface="Comic Sans MS" pitchFamily="66" charset="0"/>
            </a:endParaRPr>
          </a:p>
          <a:p>
            <a:pPr lvl="1" algn="ctr"/>
            <a:r>
              <a:rPr lang="en-US" sz="2000" i="1" dirty="0" err="1">
                <a:solidFill>
                  <a:schemeClr val="bg1"/>
                </a:solidFill>
                <a:latin typeface="Comic Sans MS" pitchFamily="66" charset="0"/>
              </a:rPr>
              <a:t>Sono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facili</a:t>
            </a:r>
            <a:r>
              <a:rPr lang="en-US" sz="2000" i="1" dirty="0">
                <a:solidFill>
                  <a:schemeClr val="bg1"/>
                </a:solidFill>
                <a:latin typeface="Comic Sans MS" pitchFamily="66" charset="0"/>
              </a:rPr>
              <a:t> da </a:t>
            </a:r>
            <a:r>
              <a:rPr lang="en-US" sz="2000" i="1" dirty="0" err="1">
                <a:solidFill>
                  <a:schemeClr val="bg1"/>
                </a:solidFill>
                <a:latin typeface="Comic Sans MS" pitchFamily="66" charset="0"/>
              </a:rPr>
              <a:t>genotipizzare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su</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larga</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scala</a:t>
            </a:r>
            <a:endParaRPr lang="en-US" sz="2000" i="1" dirty="0">
              <a:solidFill>
                <a:schemeClr val="bg1"/>
              </a:solidFill>
              <a:latin typeface="Comic Sans MS" pitchFamily="66" charset="0"/>
            </a:endParaRPr>
          </a:p>
          <a:p>
            <a:pPr lvl="1" algn="ctr"/>
            <a:endParaRPr lang="en-US" sz="2000" i="1" dirty="0">
              <a:solidFill>
                <a:schemeClr val="bg1"/>
              </a:solidFill>
              <a:latin typeface="Comic Sans MS" pitchFamily="66" charset="0"/>
            </a:endParaRPr>
          </a:p>
          <a:p>
            <a:pPr lvl="1" algn="ctr"/>
            <a:r>
              <a:rPr lang="en-US" sz="2000" i="1" dirty="0" err="1">
                <a:solidFill>
                  <a:schemeClr val="bg1"/>
                </a:solidFill>
                <a:latin typeface="Comic Sans MS" pitchFamily="66" charset="0"/>
              </a:rPr>
              <a:t>Tutte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queste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caratteristiche</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degli</a:t>
            </a:r>
            <a:r>
              <a:rPr lang="en-US" sz="2000" i="1" dirty="0">
                <a:solidFill>
                  <a:schemeClr val="bg1"/>
                </a:solidFill>
                <a:latin typeface="Comic Sans MS" pitchFamily="66" charset="0"/>
              </a:rPr>
              <a:t> SNPs </a:t>
            </a:r>
            <a:r>
              <a:rPr lang="en-US" sz="2000" i="1" dirty="0" err="1">
                <a:solidFill>
                  <a:schemeClr val="bg1"/>
                </a:solidFill>
                <a:latin typeface="Comic Sans MS" pitchFamily="66" charset="0"/>
              </a:rPr>
              <a:t>compensano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il</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loro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ridotto</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grado</a:t>
            </a:r>
            <a:r>
              <a:rPr lang="en-US" sz="2000" i="1" dirty="0">
                <a:solidFill>
                  <a:schemeClr val="bg1"/>
                </a:solidFill>
                <a:latin typeface="Comic Sans MS" pitchFamily="66" charset="0"/>
              </a:rPr>
              <a:t> di </a:t>
            </a:r>
            <a:r>
              <a:rPr lang="en-US" sz="2000" i="1" dirty="0" err="1">
                <a:solidFill>
                  <a:schemeClr val="bg1"/>
                </a:solidFill>
                <a:latin typeface="Comic Sans MS" pitchFamily="66" charset="0"/>
              </a:rPr>
              <a:t>eterozigosità</a:t>
            </a:r>
            <a:r>
              <a:rPr lang="en-US" sz="2000" i="1" dirty="0">
                <a:solidFill>
                  <a:schemeClr val="bg1"/>
                </a:solidFill>
                <a:latin typeface="Comic Sans MS" pitchFamily="66" charset="0"/>
              </a:rPr>
              <a:t> </a:t>
            </a:r>
            <a:r>
              <a:rPr lang="en-US" sz="2000" i="1" dirty="0" err="1">
                <a:solidFill>
                  <a:schemeClr val="bg1"/>
                </a:solidFill>
                <a:latin typeface="Comic Sans MS" pitchFamily="66" charset="0"/>
              </a:rPr>
              <a:t>rispetto</a:t>
            </a:r>
            <a:r>
              <a:rPr lang="en-US" sz="2000" i="1" dirty="0">
                <a:solidFill>
                  <a:schemeClr val="bg1"/>
                </a:solidFill>
                <a:latin typeface="Comic Sans MS" pitchFamily="66" charset="0"/>
              </a:rPr>
              <a:t> ad </a:t>
            </a:r>
            <a:r>
              <a:rPr lang="en-US" sz="2000" i="1" dirty="0" err="1">
                <a:solidFill>
                  <a:schemeClr val="bg1"/>
                </a:solidFill>
                <a:latin typeface="Comic Sans MS" pitchFamily="66" charset="0"/>
              </a:rPr>
              <a:t>altri</a:t>
            </a:r>
            <a:r>
              <a:rPr lang="en-US" sz="2000" i="1" dirty="0">
                <a:solidFill>
                  <a:schemeClr val="bg1"/>
                </a:solidFill>
                <a:latin typeface="Comic Sans MS" pitchFamily="66" charset="0"/>
              </a:rPr>
              <a:t> markers</a:t>
            </a:r>
          </a:p>
          <a:p>
            <a:pPr marL="457200" lvl="1" indent="0" algn="ctr">
              <a:buNone/>
            </a:pPr>
            <a:endParaRPr lang="en-US" sz="2000" i="1" dirty="0">
              <a:solidFill>
                <a:schemeClr val="bg1"/>
              </a:solidFill>
              <a:latin typeface="Comic Sans MS" pitchFamily="66" charset="0"/>
            </a:endParaRPr>
          </a:p>
          <a:p>
            <a:pPr marL="457200" lvl="1" indent="0" algn="ctr">
              <a:buNone/>
            </a:pPr>
            <a:endParaRPr lang="en-US" sz="2000" i="1" dirty="0">
              <a:solidFill>
                <a:srgbClr val="FFFF00"/>
              </a:solidFill>
              <a:latin typeface="Comic Sans MS" pitchFamily="66" charset="0"/>
            </a:endParaRPr>
          </a:p>
          <a:p>
            <a:pPr lvl="3"/>
            <a:endParaRPr lang="en-US" sz="2000" i="1" dirty="0">
              <a:solidFill>
                <a:srgbClr val="FFFF00"/>
              </a:solidFill>
              <a:latin typeface="Comic Sans MS" pitchFamily="66" charset="0"/>
            </a:endParaRPr>
          </a:p>
          <a:p>
            <a:pPr lvl="3"/>
            <a:endParaRPr lang="en-US" sz="2000" dirty="0">
              <a:latin typeface="Comic Sans MS" pitchFamily="66" charset="0"/>
            </a:endParaRPr>
          </a:p>
          <a:p>
            <a:endParaRPr lang="it-IT" dirty="0">
              <a:solidFill>
                <a:srgbClr val="FF0000"/>
              </a:solidFill>
            </a:endParaRPr>
          </a:p>
        </p:txBody>
      </p:sp>
    </p:spTree>
    <p:extLst>
      <p:ext uri="{BB962C8B-B14F-4D97-AF65-F5344CB8AC3E}">
        <p14:creationId xmlns:p14="http://schemas.microsoft.com/office/powerpoint/2010/main" val="1477681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980728"/>
            <a:ext cx="9144000" cy="5445224"/>
          </a:xfrm>
        </p:spPr>
        <p:txBody>
          <a:bodyPr>
            <a:normAutofit/>
          </a:bodyPr>
          <a:lstStyle/>
          <a:p>
            <a:pPr marL="0" indent="0" algn="ctr">
              <a:buNone/>
            </a:pPr>
            <a:r>
              <a:rPr lang="en-US" sz="2400" i="1" dirty="0">
                <a:solidFill>
                  <a:srgbClr val="FFFF00"/>
                </a:solidFill>
              </a:rPr>
              <a:t>TAG SNPs</a:t>
            </a:r>
          </a:p>
          <a:p>
            <a:pPr marL="0" indent="0">
              <a:buNone/>
            </a:pPr>
            <a:r>
              <a:rPr lang="en-US" sz="1900" dirty="0">
                <a:solidFill>
                  <a:schemeClr val="bg1"/>
                </a:solidFill>
              </a:rPr>
              <a:t>Variable sites (SNPs) are shown by colored bars in this simplified example (adjacent SNPs are generally separated by longer distances). Complete independence of these 6 SNPs would predict the possibility of 2</a:t>
            </a:r>
            <a:r>
              <a:rPr lang="en-US" sz="1900" baseline="30000" dirty="0">
                <a:solidFill>
                  <a:schemeClr val="bg1"/>
                </a:solidFill>
              </a:rPr>
              <a:t>6</a:t>
            </a:r>
            <a:r>
              <a:rPr lang="en-US" sz="1900" dirty="0">
                <a:solidFill>
                  <a:schemeClr val="bg1"/>
                </a:solidFill>
              </a:rPr>
              <a:t> or 64 different haplotypes (because </a:t>
            </a:r>
            <a:r>
              <a:rPr lang="en-US" sz="1900" i="1" dirty="0">
                <a:solidFill>
                  <a:schemeClr val="bg1"/>
                </a:solidFill>
              </a:rPr>
              <a:t>n</a:t>
            </a:r>
            <a:r>
              <a:rPr lang="en-US" sz="1900" dirty="0">
                <a:solidFill>
                  <a:schemeClr val="bg1"/>
                </a:solidFill>
              </a:rPr>
              <a:t> </a:t>
            </a:r>
            <a:r>
              <a:rPr lang="en-US" sz="1900" dirty="0" err="1">
                <a:solidFill>
                  <a:schemeClr val="bg1"/>
                </a:solidFill>
              </a:rPr>
              <a:t>biallelic</a:t>
            </a:r>
            <a:r>
              <a:rPr lang="en-US" sz="1900" dirty="0">
                <a:solidFill>
                  <a:schemeClr val="bg1"/>
                </a:solidFill>
              </a:rPr>
              <a:t> SNPs could generate 2</a:t>
            </a:r>
            <a:r>
              <a:rPr lang="en-US" sz="1900" i="1" baseline="30000" dirty="0">
                <a:solidFill>
                  <a:schemeClr val="bg1"/>
                </a:solidFill>
              </a:rPr>
              <a:t>n</a:t>
            </a:r>
            <a:r>
              <a:rPr lang="en-US" sz="1900" baseline="30000" dirty="0">
                <a:solidFill>
                  <a:schemeClr val="bg1"/>
                </a:solidFill>
              </a:rPr>
              <a:t> </a:t>
            </a:r>
            <a:r>
              <a:rPr lang="en-US" sz="1900" dirty="0">
                <a:solidFill>
                  <a:schemeClr val="bg1"/>
                </a:solidFill>
              </a:rPr>
              <a:t>haplotypes), but in reality just 4 haplotypes comprise 90% of observed chromosomes, indicating that LD is present. To </a:t>
            </a:r>
            <a:r>
              <a:rPr lang="en-US" sz="2000" dirty="0">
                <a:solidFill>
                  <a:schemeClr val="bg1"/>
                </a:solidFill>
              </a:rPr>
              <a:t>be specific, SNP1, SNP2, and SNP3 are strongly correlated, and SNP4, SNP5, and SNP6 are strongly correlated, so that any of SNP1–SNP3 (or SNP4–SNP6) could serve as tags for the other 2 SNPs in each group. Specific tags may be chosen for genotyping platforms because of stronger associations with additional SNPs in the region or technical ease of genotyping. </a:t>
            </a:r>
            <a:endParaRPr lang="it-IT" sz="2000" dirty="0">
              <a:solidFill>
                <a:schemeClr val="bg1"/>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896" y="4222386"/>
            <a:ext cx="6444208" cy="25893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vale 2"/>
          <p:cNvSpPr/>
          <p:nvPr/>
        </p:nvSpPr>
        <p:spPr>
          <a:xfrm>
            <a:off x="3419872" y="4869160"/>
            <a:ext cx="504056" cy="1656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5580112" y="4858925"/>
            <a:ext cx="504056" cy="1656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836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a:t>Pairwise tagging</a:t>
            </a:r>
          </a:p>
        </p:txBody>
      </p:sp>
      <p:sp>
        <p:nvSpPr>
          <p:cNvPr id="226307" name="Rectangle 3"/>
          <p:cNvSpPr>
            <a:spLocks noChangeArrowheads="1"/>
          </p:cNvSpPr>
          <p:nvPr/>
        </p:nvSpPr>
        <p:spPr bwMode="auto">
          <a:xfrm>
            <a:off x="5181600" y="2438400"/>
            <a:ext cx="3810000" cy="405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a:latin typeface="Gill Sans" pitchFamily="106" charset="0"/>
                <a:ea typeface="ＭＳ Ｐゴシック" pitchFamily="34" charset="-128"/>
              </a:rPr>
              <a:t>Tags:</a:t>
            </a:r>
          </a:p>
          <a:p>
            <a:pPr algn="ctr" eaLnBrk="0" hangingPunct="0"/>
            <a:endParaRPr lang="en-US" sz="2000" b="1">
              <a:latin typeface="Gill Sans" pitchFamily="106" charset="0"/>
              <a:ea typeface="ＭＳ Ｐゴシック" pitchFamily="34" charset="-128"/>
            </a:endParaRPr>
          </a:p>
          <a:p>
            <a:pPr algn="ctr" eaLnBrk="0" hangingPunct="0"/>
            <a:r>
              <a:rPr lang="en-US" sz="2000">
                <a:latin typeface="Gill Sans" pitchFamily="106" charset="0"/>
                <a:ea typeface="ＭＳ Ｐゴシック" pitchFamily="34" charset="-128"/>
              </a:rPr>
              <a:t>SNP 1</a:t>
            </a:r>
          </a:p>
          <a:p>
            <a:pPr algn="ctr" eaLnBrk="0" hangingPunct="0"/>
            <a:r>
              <a:rPr lang="en-US" sz="2000">
                <a:latin typeface="Gill Sans" pitchFamily="106" charset="0"/>
                <a:ea typeface="ＭＳ Ｐゴシック" pitchFamily="34" charset="-128"/>
              </a:rPr>
              <a:t>SNP 3</a:t>
            </a:r>
          </a:p>
          <a:p>
            <a:pPr algn="ctr" eaLnBrk="0" hangingPunct="0"/>
            <a:r>
              <a:rPr lang="en-US" sz="2000">
                <a:latin typeface="Gill Sans" pitchFamily="106" charset="0"/>
                <a:ea typeface="ＭＳ Ｐゴシック" pitchFamily="34" charset="-128"/>
              </a:rPr>
              <a:t>SNP 6</a:t>
            </a:r>
          </a:p>
          <a:p>
            <a:pPr algn="ctr" eaLnBrk="0" hangingPunct="0"/>
            <a:endParaRPr lang="en-US" sz="2000">
              <a:latin typeface="Gill Sans" pitchFamily="106" charset="0"/>
              <a:ea typeface="ＭＳ Ｐゴシック" pitchFamily="34" charset="-128"/>
            </a:endParaRPr>
          </a:p>
          <a:p>
            <a:pPr algn="ctr" eaLnBrk="0" hangingPunct="0"/>
            <a:r>
              <a:rPr lang="en-US" sz="2000" b="1">
                <a:latin typeface="Gill Sans" pitchFamily="106" charset="0"/>
                <a:ea typeface="ＭＳ Ｐゴシック" pitchFamily="34" charset="-128"/>
              </a:rPr>
              <a:t>3 in total</a:t>
            </a:r>
          </a:p>
          <a:p>
            <a:pPr algn="ctr" eaLnBrk="0" hangingPunct="0"/>
            <a:endParaRPr lang="en-US" sz="2000" b="1">
              <a:latin typeface="Gill Sans" pitchFamily="106" charset="0"/>
              <a:ea typeface="ＭＳ Ｐゴシック" pitchFamily="34" charset="-128"/>
            </a:endParaRPr>
          </a:p>
          <a:p>
            <a:pPr algn="ctr" eaLnBrk="0" hangingPunct="0"/>
            <a:r>
              <a:rPr lang="en-US" sz="2000" b="1">
                <a:latin typeface="Gill Sans" pitchFamily="106" charset="0"/>
                <a:ea typeface="ＭＳ Ｐゴシック" pitchFamily="34" charset="-128"/>
              </a:rPr>
              <a:t>Test for association:</a:t>
            </a:r>
          </a:p>
          <a:p>
            <a:pPr algn="ctr" eaLnBrk="0" hangingPunct="0"/>
            <a:endParaRPr lang="en-US" sz="2000" b="1">
              <a:latin typeface="Gill Sans" pitchFamily="106" charset="0"/>
              <a:ea typeface="ＭＳ Ｐゴシック" pitchFamily="34" charset="-128"/>
            </a:endParaRPr>
          </a:p>
          <a:p>
            <a:pPr algn="ctr" eaLnBrk="0" hangingPunct="0"/>
            <a:r>
              <a:rPr lang="en-US" sz="2000">
                <a:latin typeface="Gill Sans" pitchFamily="106" charset="0"/>
                <a:ea typeface="ＭＳ Ｐゴシック" pitchFamily="34" charset="-128"/>
              </a:rPr>
              <a:t>SNP 1</a:t>
            </a:r>
          </a:p>
          <a:p>
            <a:pPr algn="ctr" eaLnBrk="0" hangingPunct="0"/>
            <a:r>
              <a:rPr lang="en-US" sz="2000">
                <a:latin typeface="Gill Sans" pitchFamily="106" charset="0"/>
                <a:ea typeface="ＭＳ Ｐゴシック" pitchFamily="34" charset="-128"/>
              </a:rPr>
              <a:t>SNP 3</a:t>
            </a:r>
          </a:p>
          <a:p>
            <a:pPr algn="ctr" eaLnBrk="0" hangingPunct="0"/>
            <a:r>
              <a:rPr lang="en-US" sz="2000">
                <a:latin typeface="Gill Sans" pitchFamily="106" charset="0"/>
                <a:ea typeface="ＭＳ Ｐゴシック" pitchFamily="34" charset="-128"/>
              </a:rPr>
              <a:t>SNP 6</a:t>
            </a:r>
          </a:p>
        </p:txBody>
      </p:sp>
      <p:grpSp>
        <p:nvGrpSpPr>
          <p:cNvPr id="18436" name="Group 4"/>
          <p:cNvGrpSpPr>
            <a:grpSpLocks/>
          </p:cNvGrpSpPr>
          <p:nvPr/>
        </p:nvGrpSpPr>
        <p:grpSpPr bwMode="auto">
          <a:xfrm>
            <a:off x="990600" y="2470150"/>
            <a:ext cx="4114800" cy="793750"/>
            <a:chOff x="624" y="1556"/>
            <a:chExt cx="2592" cy="500"/>
          </a:xfrm>
        </p:grpSpPr>
        <p:sp>
          <p:nvSpPr>
            <p:cNvPr id="18480" name="Line 5"/>
            <p:cNvSpPr>
              <a:spLocks noChangeShapeType="1"/>
            </p:cNvSpPr>
            <p:nvPr/>
          </p:nvSpPr>
          <p:spPr bwMode="auto">
            <a:xfrm>
              <a:off x="624" y="1952"/>
              <a:ext cx="259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18481" name="Freeform 6"/>
            <p:cNvSpPr>
              <a:spLocks/>
            </p:cNvSpPr>
            <p:nvPr/>
          </p:nvSpPr>
          <p:spPr bwMode="auto">
            <a:xfrm>
              <a:off x="2928" y="1848"/>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8482" name="Freeform 7"/>
            <p:cNvSpPr>
              <a:spLocks/>
            </p:cNvSpPr>
            <p:nvPr/>
          </p:nvSpPr>
          <p:spPr bwMode="auto">
            <a:xfrm>
              <a:off x="2152"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8483" name="Freeform 8"/>
            <p:cNvSpPr>
              <a:spLocks/>
            </p:cNvSpPr>
            <p:nvPr/>
          </p:nvSpPr>
          <p:spPr bwMode="auto">
            <a:xfrm>
              <a:off x="181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8484" name="Freeform 9"/>
            <p:cNvSpPr>
              <a:spLocks/>
            </p:cNvSpPr>
            <p:nvPr/>
          </p:nvSpPr>
          <p:spPr bwMode="auto">
            <a:xfrm>
              <a:off x="1160"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8485" name="Freeform 10"/>
            <p:cNvSpPr>
              <a:spLocks/>
            </p:cNvSpPr>
            <p:nvPr/>
          </p:nvSpPr>
          <p:spPr bwMode="auto">
            <a:xfrm>
              <a:off x="145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8486" name="Freeform 11"/>
            <p:cNvSpPr>
              <a:spLocks/>
            </p:cNvSpPr>
            <p:nvPr/>
          </p:nvSpPr>
          <p:spPr bwMode="auto">
            <a:xfrm>
              <a:off x="65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8487" name="Text Box 12"/>
            <p:cNvSpPr txBox="1">
              <a:spLocks noChangeArrowheads="1"/>
            </p:cNvSpPr>
            <p:nvPr/>
          </p:nvSpPr>
          <p:spPr bwMode="auto">
            <a:xfrm>
              <a:off x="681" y="1566"/>
              <a:ext cx="174"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A/T</a:t>
              </a:r>
            </a:p>
            <a:p>
              <a:pPr algn="ctr" eaLnBrk="1" hangingPunct="1"/>
              <a:r>
                <a:rPr lang="en-US" sz="1400">
                  <a:latin typeface="Gill Sans" pitchFamily="106" charset="0"/>
                  <a:ea typeface="ＭＳ Ｐゴシック" pitchFamily="34" charset="-128"/>
                </a:rPr>
                <a:t>1</a:t>
              </a:r>
            </a:p>
          </p:txBody>
        </p:sp>
        <p:sp>
          <p:nvSpPr>
            <p:cNvPr id="18488" name="Text Box 13"/>
            <p:cNvSpPr txBox="1">
              <a:spLocks noChangeArrowheads="1"/>
            </p:cNvSpPr>
            <p:nvPr/>
          </p:nvSpPr>
          <p:spPr bwMode="auto">
            <a:xfrm>
              <a:off x="1164" y="1559"/>
              <a:ext cx="189"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G/A</a:t>
              </a:r>
            </a:p>
            <a:p>
              <a:pPr algn="ctr" eaLnBrk="1" hangingPunct="1"/>
              <a:r>
                <a:rPr lang="en-US" sz="1400">
                  <a:latin typeface="Gill Sans" pitchFamily="106" charset="0"/>
                  <a:ea typeface="ＭＳ Ｐゴシック" pitchFamily="34" charset="-128"/>
                </a:rPr>
                <a:t>2</a:t>
              </a:r>
            </a:p>
          </p:txBody>
        </p:sp>
        <p:sp>
          <p:nvSpPr>
            <p:cNvPr id="18489" name="Text Box 14"/>
            <p:cNvSpPr txBox="1">
              <a:spLocks noChangeArrowheads="1"/>
            </p:cNvSpPr>
            <p:nvPr/>
          </p:nvSpPr>
          <p:spPr bwMode="auto">
            <a:xfrm>
              <a:off x="1477" y="1556"/>
              <a:ext cx="194"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G/C</a:t>
              </a:r>
            </a:p>
            <a:p>
              <a:pPr algn="ctr" eaLnBrk="1" hangingPunct="1"/>
              <a:r>
                <a:rPr lang="en-US" sz="1400">
                  <a:latin typeface="Gill Sans" pitchFamily="106" charset="0"/>
                  <a:ea typeface="ＭＳ Ｐゴシック" pitchFamily="34" charset="-128"/>
                </a:rPr>
                <a:t>3</a:t>
              </a:r>
            </a:p>
          </p:txBody>
        </p:sp>
        <p:sp>
          <p:nvSpPr>
            <p:cNvPr id="18490" name="Text Box 15"/>
            <p:cNvSpPr txBox="1">
              <a:spLocks noChangeArrowheads="1"/>
            </p:cNvSpPr>
            <p:nvPr/>
          </p:nvSpPr>
          <p:spPr bwMode="auto">
            <a:xfrm>
              <a:off x="1833" y="1561"/>
              <a:ext cx="178"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T/C</a:t>
              </a:r>
            </a:p>
            <a:p>
              <a:pPr algn="ctr" eaLnBrk="1" hangingPunct="1"/>
              <a:r>
                <a:rPr lang="en-US" sz="1400">
                  <a:latin typeface="Gill Sans" pitchFamily="106" charset="0"/>
                  <a:ea typeface="ＭＳ Ｐゴシック" pitchFamily="34" charset="-128"/>
                </a:rPr>
                <a:t>4</a:t>
              </a:r>
            </a:p>
          </p:txBody>
        </p:sp>
        <p:sp>
          <p:nvSpPr>
            <p:cNvPr id="18491" name="Text Box 16"/>
            <p:cNvSpPr txBox="1">
              <a:spLocks noChangeArrowheads="1"/>
            </p:cNvSpPr>
            <p:nvPr/>
          </p:nvSpPr>
          <p:spPr bwMode="auto">
            <a:xfrm>
              <a:off x="2160" y="1561"/>
              <a:ext cx="194"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G/C</a:t>
              </a:r>
            </a:p>
            <a:p>
              <a:pPr algn="ctr" eaLnBrk="1" hangingPunct="1"/>
              <a:r>
                <a:rPr lang="en-US" sz="1400">
                  <a:latin typeface="Gill Sans" pitchFamily="106" charset="0"/>
                  <a:ea typeface="ＭＳ Ｐゴシック" pitchFamily="34" charset="-128"/>
                </a:rPr>
                <a:t>5</a:t>
              </a:r>
            </a:p>
          </p:txBody>
        </p:sp>
        <p:sp>
          <p:nvSpPr>
            <p:cNvPr id="18492" name="Text Box 17"/>
            <p:cNvSpPr txBox="1">
              <a:spLocks noChangeArrowheads="1"/>
            </p:cNvSpPr>
            <p:nvPr/>
          </p:nvSpPr>
          <p:spPr bwMode="auto">
            <a:xfrm>
              <a:off x="2942" y="1568"/>
              <a:ext cx="185"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A/C</a:t>
              </a:r>
            </a:p>
            <a:p>
              <a:pPr algn="ctr" eaLnBrk="1" hangingPunct="1"/>
              <a:r>
                <a:rPr lang="en-US" sz="1400">
                  <a:latin typeface="Gill Sans" pitchFamily="106" charset="0"/>
                  <a:ea typeface="ＭＳ Ｐゴシック" pitchFamily="34" charset="-128"/>
                </a:rPr>
                <a:t>6</a:t>
              </a:r>
            </a:p>
          </p:txBody>
        </p:sp>
      </p:grpSp>
      <p:grpSp>
        <p:nvGrpSpPr>
          <p:cNvPr id="226322" name="Group 18"/>
          <p:cNvGrpSpPr>
            <a:grpSpLocks/>
          </p:cNvGrpSpPr>
          <p:nvPr/>
        </p:nvGrpSpPr>
        <p:grpSpPr bwMode="auto">
          <a:xfrm>
            <a:off x="1219200" y="5384800"/>
            <a:ext cx="787400" cy="558800"/>
            <a:chOff x="768" y="3248"/>
            <a:chExt cx="496" cy="352"/>
          </a:xfrm>
        </p:grpSpPr>
        <p:sp>
          <p:nvSpPr>
            <p:cNvPr id="18478" name="Text Box 19"/>
            <p:cNvSpPr txBox="1">
              <a:spLocks noChangeArrowheads="1"/>
            </p:cNvSpPr>
            <p:nvPr/>
          </p:nvSpPr>
          <p:spPr bwMode="auto">
            <a:xfrm>
              <a:off x="802" y="3388"/>
              <a:ext cx="446" cy="2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600">
                  <a:latin typeface="Gill Sans" pitchFamily="106" charset="0"/>
                  <a:ea typeface="ＭＳ Ｐゴシック" pitchFamily="34" charset="-128"/>
                </a:rPr>
                <a:t>high</a:t>
              </a:r>
              <a:r>
                <a:rPr lang="en-US" sz="1600" i="1">
                  <a:latin typeface="Gill Sans" pitchFamily="106" charset="0"/>
                  <a:ea typeface="ＭＳ Ｐゴシック" pitchFamily="34" charset="-128"/>
                </a:rPr>
                <a:t> r</a:t>
              </a:r>
              <a:r>
                <a:rPr lang="en-US" sz="1600" baseline="30000">
                  <a:latin typeface="Gill Sans" pitchFamily="106" charset="0"/>
                  <a:ea typeface="ＭＳ Ｐゴシック" pitchFamily="34" charset="-128"/>
                </a:rPr>
                <a:t>2</a:t>
              </a:r>
              <a:endParaRPr lang="en-US" sz="1600">
                <a:latin typeface="Gill Sans" pitchFamily="106" charset="0"/>
                <a:ea typeface="ＭＳ Ｐゴシック" pitchFamily="34" charset="-128"/>
              </a:endParaRPr>
            </a:p>
          </p:txBody>
        </p:sp>
        <p:cxnSp>
          <p:nvCxnSpPr>
            <p:cNvPr id="18479" name="AutoShape 20"/>
            <p:cNvCxnSpPr>
              <a:cxnSpLocks noChangeShapeType="1"/>
              <a:endCxn id="18473" idx="2"/>
            </p:cNvCxnSpPr>
            <p:nvPr/>
          </p:nvCxnSpPr>
          <p:spPr bwMode="auto">
            <a:xfrm rot="5400000">
              <a:off x="1015" y="3001"/>
              <a:ext cx="1" cy="496"/>
            </a:xfrm>
            <a:prstGeom prst="curvedConnector3">
              <a:avLst>
                <a:gd name="adj1" fmla="val 14400000"/>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grpSp>
      <p:grpSp>
        <p:nvGrpSpPr>
          <p:cNvPr id="226325" name="Group 21"/>
          <p:cNvGrpSpPr>
            <a:grpSpLocks/>
          </p:cNvGrpSpPr>
          <p:nvPr/>
        </p:nvGrpSpPr>
        <p:grpSpPr bwMode="auto">
          <a:xfrm>
            <a:off x="2489200" y="5384800"/>
            <a:ext cx="1092200" cy="558800"/>
            <a:chOff x="1568" y="3248"/>
            <a:chExt cx="688" cy="352"/>
          </a:xfrm>
        </p:grpSpPr>
        <p:cxnSp>
          <p:nvCxnSpPr>
            <p:cNvPr id="18476" name="AutoShape 22"/>
            <p:cNvCxnSpPr>
              <a:cxnSpLocks noChangeShapeType="1"/>
              <a:stCxn id="18466" idx="2"/>
              <a:endCxn id="18470" idx="2"/>
            </p:cNvCxnSpPr>
            <p:nvPr/>
          </p:nvCxnSpPr>
          <p:spPr bwMode="auto">
            <a:xfrm rot="5400000">
              <a:off x="1911" y="2905"/>
              <a:ext cx="1" cy="688"/>
            </a:xfrm>
            <a:prstGeom prst="curvedConnector3">
              <a:avLst>
                <a:gd name="adj1" fmla="val 14400000"/>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18477" name="Text Box 23"/>
            <p:cNvSpPr txBox="1">
              <a:spLocks noChangeArrowheads="1"/>
            </p:cNvSpPr>
            <p:nvPr/>
          </p:nvSpPr>
          <p:spPr bwMode="auto">
            <a:xfrm>
              <a:off x="1680" y="3388"/>
              <a:ext cx="446" cy="2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600">
                  <a:latin typeface="Gill Sans" pitchFamily="106" charset="0"/>
                  <a:ea typeface="ＭＳ Ｐゴシック" pitchFamily="34" charset="-128"/>
                </a:rPr>
                <a:t>high</a:t>
              </a:r>
              <a:r>
                <a:rPr lang="en-US" sz="1600" i="1">
                  <a:latin typeface="Gill Sans" pitchFamily="106" charset="0"/>
                  <a:ea typeface="ＭＳ Ｐゴシック" pitchFamily="34" charset="-128"/>
                </a:rPr>
                <a:t> r</a:t>
              </a:r>
              <a:r>
                <a:rPr lang="en-US" sz="1600" baseline="30000">
                  <a:latin typeface="Gill Sans" pitchFamily="106" charset="0"/>
                  <a:ea typeface="ＭＳ Ｐゴシック" pitchFamily="34" charset="-128"/>
                </a:rPr>
                <a:t>2</a:t>
              </a:r>
              <a:endParaRPr lang="en-US" sz="1600">
                <a:latin typeface="Gill Sans" pitchFamily="106" charset="0"/>
                <a:ea typeface="ＭＳ Ｐゴシック" pitchFamily="34" charset="-128"/>
              </a:endParaRPr>
            </a:p>
          </p:txBody>
        </p:sp>
      </p:grpSp>
      <p:grpSp>
        <p:nvGrpSpPr>
          <p:cNvPr id="226328" name="Group 24"/>
          <p:cNvGrpSpPr>
            <a:grpSpLocks/>
          </p:cNvGrpSpPr>
          <p:nvPr/>
        </p:nvGrpSpPr>
        <p:grpSpPr bwMode="auto">
          <a:xfrm>
            <a:off x="3060700" y="5384800"/>
            <a:ext cx="1752600" cy="558800"/>
            <a:chOff x="1928" y="3248"/>
            <a:chExt cx="1104" cy="352"/>
          </a:xfrm>
        </p:grpSpPr>
        <p:sp>
          <p:nvSpPr>
            <p:cNvPr id="18474" name="Text Box 25"/>
            <p:cNvSpPr txBox="1">
              <a:spLocks noChangeArrowheads="1"/>
            </p:cNvSpPr>
            <p:nvPr/>
          </p:nvSpPr>
          <p:spPr bwMode="auto">
            <a:xfrm>
              <a:off x="2338" y="3388"/>
              <a:ext cx="446" cy="2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600">
                  <a:latin typeface="Gill Sans" pitchFamily="106" charset="0"/>
                  <a:ea typeface="ＭＳ Ｐゴシック" pitchFamily="34" charset="-128"/>
                </a:rPr>
                <a:t>high</a:t>
              </a:r>
              <a:r>
                <a:rPr lang="en-US" sz="1600" i="1">
                  <a:latin typeface="Gill Sans" pitchFamily="106" charset="0"/>
                  <a:ea typeface="ＭＳ Ｐゴシック" pitchFamily="34" charset="-128"/>
                </a:rPr>
                <a:t> r</a:t>
              </a:r>
              <a:r>
                <a:rPr lang="en-US" sz="1600" baseline="30000">
                  <a:latin typeface="Gill Sans" pitchFamily="106" charset="0"/>
                  <a:ea typeface="ＭＳ Ｐゴシック" pitchFamily="34" charset="-128"/>
                </a:rPr>
                <a:t>2</a:t>
              </a:r>
              <a:endParaRPr lang="en-US" sz="1600">
                <a:latin typeface="Gill Sans" pitchFamily="106" charset="0"/>
                <a:ea typeface="ＭＳ Ｐゴシック" pitchFamily="34" charset="-128"/>
              </a:endParaRPr>
            </a:p>
          </p:txBody>
        </p:sp>
        <p:cxnSp>
          <p:nvCxnSpPr>
            <p:cNvPr id="18475" name="AutoShape 26"/>
            <p:cNvCxnSpPr>
              <a:cxnSpLocks noChangeShapeType="1"/>
              <a:stCxn id="18461" idx="2"/>
              <a:endCxn id="18463" idx="2"/>
            </p:cNvCxnSpPr>
            <p:nvPr/>
          </p:nvCxnSpPr>
          <p:spPr bwMode="auto">
            <a:xfrm rot="5400000">
              <a:off x="2479" y="2697"/>
              <a:ext cx="1" cy="1104"/>
            </a:xfrm>
            <a:prstGeom prst="curvedConnector3">
              <a:avLst>
                <a:gd name="adj1" fmla="val 14400000"/>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grpSp>
      <p:grpSp>
        <p:nvGrpSpPr>
          <p:cNvPr id="18440" name="Group 27"/>
          <p:cNvGrpSpPr>
            <a:grpSpLocks/>
          </p:cNvGrpSpPr>
          <p:nvPr/>
        </p:nvGrpSpPr>
        <p:grpSpPr bwMode="auto">
          <a:xfrm>
            <a:off x="990600" y="3708400"/>
            <a:ext cx="457200" cy="1447800"/>
            <a:chOff x="624" y="2336"/>
            <a:chExt cx="288" cy="912"/>
          </a:xfrm>
        </p:grpSpPr>
        <p:sp>
          <p:nvSpPr>
            <p:cNvPr id="18472" name="AutoShape 28"/>
            <p:cNvSpPr>
              <a:spLocks noChangeArrowheads="1"/>
            </p:cNvSpPr>
            <p:nvPr/>
          </p:nvSpPr>
          <p:spPr bwMode="auto">
            <a:xfrm>
              <a:off x="624" y="2336"/>
              <a:ext cx="288" cy="46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a:p>
              <a:pPr algn="ctr" eaLnBrk="0" hangingPunct="0"/>
              <a:r>
                <a:rPr lang="en-US">
                  <a:ea typeface="ＭＳ Ｐゴシック" pitchFamily="34" charset="-128"/>
                </a:rPr>
                <a:t>A</a:t>
              </a:r>
            </a:p>
          </p:txBody>
        </p:sp>
        <p:sp>
          <p:nvSpPr>
            <p:cNvPr id="18473" name="AutoShape 29"/>
            <p:cNvSpPr>
              <a:spLocks noChangeArrowheads="1"/>
            </p:cNvSpPr>
            <p:nvPr/>
          </p:nvSpPr>
          <p:spPr bwMode="auto">
            <a:xfrm>
              <a:off x="624" y="2788"/>
              <a:ext cx="288" cy="46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T</a:t>
              </a:r>
            </a:p>
            <a:p>
              <a:pPr algn="ctr" eaLnBrk="0" hangingPunct="0"/>
              <a:r>
                <a:rPr lang="en-US">
                  <a:ea typeface="ＭＳ Ｐゴシック" pitchFamily="34" charset="-128"/>
                </a:rPr>
                <a:t>T</a:t>
              </a:r>
            </a:p>
          </p:txBody>
        </p:sp>
      </p:grpSp>
      <p:grpSp>
        <p:nvGrpSpPr>
          <p:cNvPr id="18441" name="Group 30"/>
          <p:cNvGrpSpPr>
            <a:grpSpLocks/>
          </p:cNvGrpSpPr>
          <p:nvPr/>
        </p:nvGrpSpPr>
        <p:grpSpPr bwMode="auto">
          <a:xfrm>
            <a:off x="2260600" y="3708400"/>
            <a:ext cx="457200" cy="1447800"/>
            <a:chOff x="1424" y="2336"/>
            <a:chExt cx="288" cy="912"/>
          </a:xfrm>
        </p:grpSpPr>
        <p:sp>
          <p:nvSpPr>
            <p:cNvPr id="18468" name="AutoShape 31"/>
            <p:cNvSpPr>
              <a:spLocks noChangeArrowheads="1"/>
            </p:cNvSpPr>
            <p:nvPr/>
          </p:nvSpPr>
          <p:spPr bwMode="auto">
            <a:xfrm>
              <a:off x="1424" y="2336"/>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sp>
          <p:nvSpPr>
            <p:cNvPr id="18469" name="AutoShape 32"/>
            <p:cNvSpPr>
              <a:spLocks noChangeArrowheads="1"/>
            </p:cNvSpPr>
            <p:nvPr/>
          </p:nvSpPr>
          <p:spPr bwMode="auto">
            <a:xfrm>
              <a:off x="1424" y="2576"/>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18470" name="AutoShape 33"/>
            <p:cNvSpPr>
              <a:spLocks noChangeArrowheads="1"/>
            </p:cNvSpPr>
            <p:nvPr/>
          </p:nvSpPr>
          <p:spPr bwMode="auto">
            <a:xfrm>
              <a:off x="1424" y="3012"/>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18471" name="AutoShape 34"/>
            <p:cNvSpPr>
              <a:spLocks noChangeArrowheads="1"/>
            </p:cNvSpPr>
            <p:nvPr/>
          </p:nvSpPr>
          <p:spPr bwMode="auto">
            <a:xfrm>
              <a:off x="1424" y="2792"/>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grpSp>
      <p:grpSp>
        <p:nvGrpSpPr>
          <p:cNvPr id="18442" name="Group 35"/>
          <p:cNvGrpSpPr>
            <a:grpSpLocks/>
          </p:cNvGrpSpPr>
          <p:nvPr/>
        </p:nvGrpSpPr>
        <p:grpSpPr bwMode="auto">
          <a:xfrm>
            <a:off x="3352800" y="3708400"/>
            <a:ext cx="457200" cy="1447800"/>
            <a:chOff x="2112" y="2336"/>
            <a:chExt cx="288" cy="912"/>
          </a:xfrm>
        </p:grpSpPr>
        <p:sp>
          <p:nvSpPr>
            <p:cNvPr id="18464" name="AutoShape 36"/>
            <p:cNvSpPr>
              <a:spLocks noChangeArrowheads="1"/>
            </p:cNvSpPr>
            <p:nvPr/>
          </p:nvSpPr>
          <p:spPr bwMode="auto">
            <a:xfrm>
              <a:off x="2112" y="2336"/>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sp>
          <p:nvSpPr>
            <p:cNvPr id="18465" name="AutoShape 37"/>
            <p:cNvSpPr>
              <a:spLocks noChangeArrowheads="1"/>
            </p:cNvSpPr>
            <p:nvPr/>
          </p:nvSpPr>
          <p:spPr bwMode="auto">
            <a:xfrm>
              <a:off x="2112" y="2576"/>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18466" name="AutoShape 38"/>
            <p:cNvSpPr>
              <a:spLocks noChangeArrowheads="1"/>
            </p:cNvSpPr>
            <p:nvPr/>
          </p:nvSpPr>
          <p:spPr bwMode="auto">
            <a:xfrm>
              <a:off x="2112" y="3012"/>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18467" name="AutoShape 39"/>
            <p:cNvSpPr>
              <a:spLocks noChangeArrowheads="1"/>
            </p:cNvSpPr>
            <p:nvPr/>
          </p:nvSpPr>
          <p:spPr bwMode="auto">
            <a:xfrm>
              <a:off x="2112" y="2792"/>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grpSp>
      <p:grpSp>
        <p:nvGrpSpPr>
          <p:cNvPr id="18443" name="Group 40"/>
          <p:cNvGrpSpPr>
            <a:grpSpLocks/>
          </p:cNvGrpSpPr>
          <p:nvPr/>
        </p:nvGrpSpPr>
        <p:grpSpPr bwMode="auto">
          <a:xfrm>
            <a:off x="2832100" y="3708400"/>
            <a:ext cx="457200" cy="1447800"/>
            <a:chOff x="1784" y="2336"/>
            <a:chExt cx="288" cy="912"/>
          </a:xfrm>
        </p:grpSpPr>
        <p:sp>
          <p:nvSpPr>
            <p:cNvPr id="18462" name="AutoShape 41"/>
            <p:cNvSpPr>
              <a:spLocks noChangeArrowheads="1"/>
            </p:cNvSpPr>
            <p:nvPr/>
          </p:nvSpPr>
          <p:spPr bwMode="auto">
            <a:xfrm>
              <a:off x="1784" y="2336"/>
              <a:ext cx="288" cy="23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T</a:t>
              </a:r>
            </a:p>
          </p:txBody>
        </p:sp>
        <p:sp>
          <p:nvSpPr>
            <p:cNvPr id="18463" name="AutoShape 42"/>
            <p:cNvSpPr>
              <a:spLocks noChangeArrowheads="1"/>
            </p:cNvSpPr>
            <p:nvPr/>
          </p:nvSpPr>
          <p:spPr bwMode="auto">
            <a:xfrm>
              <a:off x="1784" y="2568"/>
              <a:ext cx="288" cy="68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a:p>
              <a:pPr algn="ctr" eaLnBrk="0" hangingPunct="0"/>
              <a:r>
                <a:rPr lang="en-US">
                  <a:ea typeface="ＭＳ Ｐゴシック" pitchFamily="34" charset="-128"/>
                </a:rPr>
                <a:t>C</a:t>
              </a:r>
            </a:p>
            <a:p>
              <a:pPr algn="ctr" eaLnBrk="0" hangingPunct="0"/>
              <a:r>
                <a:rPr lang="en-US">
                  <a:ea typeface="ＭＳ Ｐゴシック" pitchFamily="34" charset="-128"/>
                </a:rPr>
                <a:t>C</a:t>
              </a:r>
            </a:p>
          </p:txBody>
        </p:sp>
      </p:grpSp>
      <p:grpSp>
        <p:nvGrpSpPr>
          <p:cNvPr id="18444" name="Group 43"/>
          <p:cNvGrpSpPr>
            <a:grpSpLocks/>
          </p:cNvGrpSpPr>
          <p:nvPr/>
        </p:nvGrpSpPr>
        <p:grpSpPr bwMode="auto">
          <a:xfrm>
            <a:off x="4584700" y="3708400"/>
            <a:ext cx="457200" cy="1447800"/>
            <a:chOff x="2888" y="2336"/>
            <a:chExt cx="288" cy="912"/>
          </a:xfrm>
        </p:grpSpPr>
        <p:sp>
          <p:nvSpPr>
            <p:cNvPr id="18460" name="AutoShape 44"/>
            <p:cNvSpPr>
              <a:spLocks noChangeArrowheads="1"/>
            </p:cNvSpPr>
            <p:nvPr/>
          </p:nvSpPr>
          <p:spPr bwMode="auto">
            <a:xfrm>
              <a:off x="2888" y="2336"/>
              <a:ext cx="288" cy="23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p:txBody>
        </p:sp>
        <p:sp>
          <p:nvSpPr>
            <p:cNvPr id="18461" name="AutoShape 45"/>
            <p:cNvSpPr>
              <a:spLocks noChangeArrowheads="1"/>
            </p:cNvSpPr>
            <p:nvPr/>
          </p:nvSpPr>
          <p:spPr bwMode="auto">
            <a:xfrm>
              <a:off x="2888" y="2568"/>
              <a:ext cx="288" cy="68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a:p>
              <a:pPr algn="ctr" eaLnBrk="0" hangingPunct="0"/>
              <a:r>
                <a:rPr lang="en-US">
                  <a:ea typeface="ＭＳ Ｐゴシック" pitchFamily="34" charset="-128"/>
                </a:rPr>
                <a:t>C</a:t>
              </a:r>
            </a:p>
            <a:p>
              <a:pPr algn="ctr" eaLnBrk="0" hangingPunct="0"/>
              <a:r>
                <a:rPr lang="en-US">
                  <a:ea typeface="ＭＳ Ｐゴシック" pitchFamily="34" charset="-128"/>
                </a:rPr>
                <a:t>C</a:t>
              </a:r>
            </a:p>
          </p:txBody>
        </p:sp>
      </p:grpSp>
      <p:grpSp>
        <p:nvGrpSpPr>
          <p:cNvPr id="226350" name="Group 46"/>
          <p:cNvGrpSpPr>
            <a:grpSpLocks/>
          </p:cNvGrpSpPr>
          <p:nvPr/>
        </p:nvGrpSpPr>
        <p:grpSpPr bwMode="auto">
          <a:xfrm>
            <a:off x="3352800" y="3708400"/>
            <a:ext cx="457200" cy="1447800"/>
            <a:chOff x="2112" y="2336"/>
            <a:chExt cx="288" cy="912"/>
          </a:xfrm>
        </p:grpSpPr>
        <p:sp>
          <p:nvSpPr>
            <p:cNvPr id="18456" name="AutoShape 47"/>
            <p:cNvSpPr>
              <a:spLocks noChangeArrowheads="1"/>
            </p:cNvSpPr>
            <p:nvPr/>
          </p:nvSpPr>
          <p:spPr bwMode="auto">
            <a:xfrm>
              <a:off x="2112" y="2336"/>
              <a:ext cx="288" cy="24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p:txBody>
        </p:sp>
        <p:sp>
          <p:nvSpPr>
            <p:cNvPr id="18457" name="AutoShape 48"/>
            <p:cNvSpPr>
              <a:spLocks noChangeArrowheads="1"/>
            </p:cNvSpPr>
            <p:nvPr/>
          </p:nvSpPr>
          <p:spPr bwMode="auto">
            <a:xfrm>
              <a:off x="2112" y="2576"/>
              <a:ext cx="288" cy="236"/>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p:txBody>
        </p:sp>
        <p:sp>
          <p:nvSpPr>
            <p:cNvPr id="18458" name="AutoShape 49"/>
            <p:cNvSpPr>
              <a:spLocks noChangeArrowheads="1"/>
            </p:cNvSpPr>
            <p:nvPr/>
          </p:nvSpPr>
          <p:spPr bwMode="auto">
            <a:xfrm>
              <a:off x="2112" y="3012"/>
              <a:ext cx="288" cy="236"/>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p:txBody>
        </p:sp>
        <p:sp>
          <p:nvSpPr>
            <p:cNvPr id="18459" name="AutoShape 50"/>
            <p:cNvSpPr>
              <a:spLocks noChangeArrowheads="1"/>
            </p:cNvSpPr>
            <p:nvPr/>
          </p:nvSpPr>
          <p:spPr bwMode="auto">
            <a:xfrm>
              <a:off x="2112" y="2792"/>
              <a:ext cx="288" cy="24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p:txBody>
        </p:sp>
      </p:grpSp>
      <p:grpSp>
        <p:nvGrpSpPr>
          <p:cNvPr id="226355" name="Group 51"/>
          <p:cNvGrpSpPr>
            <a:grpSpLocks/>
          </p:cNvGrpSpPr>
          <p:nvPr/>
        </p:nvGrpSpPr>
        <p:grpSpPr bwMode="auto">
          <a:xfrm>
            <a:off x="2832100" y="3708400"/>
            <a:ext cx="457200" cy="1447800"/>
            <a:chOff x="1784" y="2336"/>
            <a:chExt cx="288" cy="912"/>
          </a:xfrm>
        </p:grpSpPr>
        <p:sp>
          <p:nvSpPr>
            <p:cNvPr id="18454" name="AutoShape 52"/>
            <p:cNvSpPr>
              <a:spLocks noChangeArrowheads="1"/>
            </p:cNvSpPr>
            <p:nvPr/>
          </p:nvSpPr>
          <p:spPr bwMode="auto">
            <a:xfrm>
              <a:off x="1784" y="2336"/>
              <a:ext cx="288" cy="232"/>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T</a:t>
              </a:r>
            </a:p>
          </p:txBody>
        </p:sp>
        <p:sp>
          <p:nvSpPr>
            <p:cNvPr id="18455" name="AutoShape 53"/>
            <p:cNvSpPr>
              <a:spLocks noChangeArrowheads="1"/>
            </p:cNvSpPr>
            <p:nvPr/>
          </p:nvSpPr>
          <p:spPr bwMode="auto">
            <a:xfrm>
              <a:off x="1784" y="2568"/>
              <a:ext cx="288" cy="68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p:txBody>
        </p:sp>
      </p:grpSp>
      <p:grpSp>
        <p:nvGrpSpPr>
          <p:cNvPr id="18447" name="Group 54"/>
          <p:cNvGrpSpPr>
            <a:grpSpLocks/>
          </p:cNvGrpSpPr>
          <p:nvPr/>
        </p:nvGrpSpPr>
        <p:grpSpPr bwMode="auto">
          <a:xfrm>
            <a:off x="1765300" y="3708400"/>
            <a:ext cx="457200" cy="1447800"/>
            <a:chOff x="624" y="2336"/>
            <a:chExt cx="288" cy="912"/>
          </a:xfrm>
        </p:grpSpPr>
        <p:sp>
          <p:nvSpPr>
            <p:cNvPr id="18452" name="AutoShape 55"/>
            <p:cNvSpPr>
              <a:spLocks noChangeArrowheads="1"/>
            </p:cNvSpPr>
            <p:nvPr/>
          </p:nvSpPr>
          <p:spPr bwMode="auto">
            <a:xfrm>
              <a:off x="624" y="2336"/>
              <a:ext cx="288" cy="46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a:p>
              <a:pPr algn="ctr" eaLnBrk="0" hangingPunct="0"/>
              <a:r>
                <a:rPr lang="en-US">
                  <a:ea typeface="ＭＳ Ｐゴシック" pitchFamily="34" charset="-128"/>
                </a:rPr>
                <a:t>G</a:t>
              </a:r>
            </a:p>
          </p:txBody>
        </p:sp>
        <p:sp>
          <p:nvSpPr>
            <p:cNvPr id="18453" name="AutoShape 56"/>
            <p:cNvSpPr>
              <a:spLocks noChangeArrowheads="1"/>
            </p:cNvSpPr>
            <p:nvPr/>
          </p:nvSpPr>
          <p:spPr bwMode="auto">
            <a:xfrm>
              <a:off x="624" y="2788"/>
              <a:ext cx="288" cy="46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a:p>
              <a:pPr algn="ctr" eaLnBrk="0" hangingPunct="0"/>
              <a:r>
                <a:rPr lang="en-US">
                  <a:ea typeface="ＭＳ Ｐゴシック" pitchFamily="34" charset="-128"/>
                </a:rPr>
                <a:t>A</a:t>
              </a:r>
            </a:p>
          </p:txBody>
        </p:sp>
      </p:grpSp>
      <p:grpSp>
        <p:nvGrpSpPr>
          <p:cNvPr id="226361" name="Group 57"/>
          <p:cNvGrpSpPr>
            <a:grpSpLocks/>
          </p:cNvGrpSpPr>
          <p:nvPr/>
        </p:nvGrpSpPr>
        <p:grpSpPr bwMode="auto">
          <a:xfrm>
            <a:off x="1765300" y="3708400"/>
            <a:ext cx="457200" cy="1447800"/>
            <a:chOff x="624" y="2336"/>
            <a:chExt cx="288" cy="912"/>
          </a:xfrm>
        </p:grpSpPr>
        <p:sp>
          <p:nvSpPr>
            <p:cNvPr id="18450" name="AutoShape 58"/>
            <p:cNvSpPr>
              <a:spLocks noChangeArrowheads="1"/>
            </p:cNvSpPr>
            <p:nvPr/>
          </p:nvSpPr>
          <p:spPr bwMode="auto">
            <a:xfrm>
              <a:off x="624" y="2336"/>
              <a:ext cx="288" cy="46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a:p>
              <a:pPr algn="ctr" eaLnBrk="0" hangingPunct="0"/>
              <a:r>
                <a:rPr lang="en-US" dirty="0">
                  <a:solidFill>
                    <a:schemeClr val="tx1">
                      <a:lumMod val="50000"/>
                      <a:lumOff val="50000"/>
                    </a:schemeClr>
                  </a:solidFill>
                  <a:ea typeface="ＭＳ Ｐゴシック" pitchFamily="34" charset="-128"/>
                </a:rPr>
                <a:t>G</a:t>
              </a:r>
            </a:p>
          </p:txBody>
        </p:sp>
        <p:sp>
          <p:nvSpPr>
            <p:cNvPr id="18451" name="AutoShape 59"/>
            <p:cNvSpPr>
              <a:spLocks noChangeArrowheads="1"/>
            </p:cNvSpPr>
            <p:nvPr/>
          </p:nvSpPr>
          <p:spPr bwMode="auto">
            <a:xfrm>
              <a:off x="624" y="2788"/>
              <a:ext cx="288" cy="46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A</a:t>
              </a:r>
            </a:p>
            <a:p>
              <a:pPr algn="ctr" eaLnBrk="0" hangingPunct="0"/>
              <a:r>
                <a:rPr lang="en-US" dirty="0">
                  <a:solidFill>
                    <a:schemeClr val="tx1">
                      <a:lumMod val="50000"/>
                      <a:lumOff val="50000"/>
                    </a:schemeClr>
                  </a:solidFill>
                  <a:ea typeface="ＭＳ Ｐゴシック" pitchFamily="34" charset="-128"/>
                </a:rPr>
                <a:t>A</a:t>
              </a:r>
            </a:p>
          </p:txBody>
        </p:sp>
      </p:grpSp>
      <p:sp>
        <p:nvSpPr>
          <p:cNvPr id="226364" name="Rectangle 60"/>
          <p:cNvSpPr>
            <a:spLocks noChangeArrowheads="1"/>
          </p:cNvSpPr>
          <p:nvPr/>
        </p:nvSpPr>
        <p:spPr bwMode="auto">
          <a:xfrm>
            <a:off x="152400" y="6415088"/>
            <a:ext cx="47244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800">
                <a:latin typeface="Gill Sans" pitchFamily="106" charset="0"/>
                <a:ea typeface="ＭＳ Ｐゴシック" pitchFamily="34" charset="-128"/>
              </a:rPr>
              <a:t>After Carlson </a:t>
            </a:r>
            <a:r>
              <a:rPr lang="en-US" sz="1800" i="1">
                <a:latin typeface="Gill Sans" pitchFamily="106" charset="0"/>
                <a:ea typeface="ＭＳ Ｐゴシック" pitchFamily="34" charset="-128"/>
              </a:rPr>
              <a:t>et al. </a:t>
            </a:r>
            <a:r>
              <a:rPr lang="en-US" sz="1800">
                <a:latin typeface="Gill Sans" pitchFamily="106" charset="0"/>
                <a:ea typeface="ＭＳ Ｐゴシック" pitchFamily="34" charset="-128"/>
              </a:rPr>
              <a:t>(2004) </a:t>
            </a:r>
            <a:r>
              <a:rPr lang="en-US" sz="1800" i="1">
                <a:latin typeface="Gill Sans" pitchFamily="106" charset="0"/>
                <a:ea typeface="ＭＳ Ｐゴシック" pitchFamily="34" charset="-128"/>
              </a:rPr>
              <a:t>AJHG </a:t>
            </a:r>
            <a:r>
              <a:rPr lang="en-US" sz="1800" b="1">
                <a:latin typeface="Gill Sans" pitchFamily="106" charset="0"/>
                <a:ea typeface="ＭＳ Ｐゴシック" pitchFamily="34" charset="-128"/>
              </a:rPr>
              <a:t>74</a:t>
            </a:r>
            <a:r>
              <a:rPr lang="en-US" sz="1800">
                <a:latin typeface="Gill Sans" pitchFamily="106" charset="0"/>
                <a:ea typeface="ＭＳ Ｐゴシック" pitchFamily="34" charset="-128"/>
              </a:rPr>
              <a:t>:106</a:t>
            </a:r>
          </a:p>
        </p:txBody>
      </p:sp>
    </p:spTree>
    <p:custDataLst>
      <p:tags r:id="rId1"/>
    </p:custDataLst>
    <p:extLst>
      <p:ext uri="{BB962C8B-B14F-4D97-AF65-F5344CB8AC3E}">
        <p14:creationId xmlns:p14="http://schemas.microsoft.com/office/powerpoint/2010/main" val="1235610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63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6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6307"/>
                                        </p:tgtEl>
                                        <p:attrNameLst>
                                          <p:attrName>style.visibility</p:attrName>
                                        </p:attrNameLst>
                                      </p:cBhvr>
                                      <p:to>
                                        <p:strVal val="visible"/>
                                      </p:to>
                                    </p:set>
                                    <p:animEffect transition="in" filter="dissolve">
                                      <p:cBhvr>
                                        <p:cTn id="15" dur="500"/>
                                        <p:tgtEl>
                                          <p:spTgt spid="226307"/>
                                        </p:tgtEl>
                                      </p:cBhvr>
                                    </p:animEffect>
                                  </p:childTnLst>
                                </p:cTn>
                              </p:par>
                            </p:childTnLst>
                          </p:cTn>
                        </p:par>
                        <p:par>
                          <p:cTn id="16" fill="hold" nodeType="afterGroup">
                            <p:stCondLst>
                              <p:cond delay="500"/>
                            </p:stCondLst>
                            <p:childTnLst>
                              <p:par>
                                <p:cTn id="17" presetID="9" presetClass="exit" presetSubtype="0" fill="hold" nodeType="afterEffect">
                                  <p:stCondLst>
                                    <p:cond delay="0"/>
                                  </p:stCondLst>
                                  <p:childTnLst>
                                    <p:animEffect transition="out" filter="dissolve">
                                      <p:cBhvr>
                                        <p:cTn id="18" dur="500"/>
                                        <p:tgtEl>
                                          <p:spTgt spid="226322"/>
                                        </p:tgtEl>
                                      </p:cBhvr>
                                    </p:animEffect>
                                    <p:set>
                                      <p:cBhvr>
                                        <p:cTn id="19" dur="1" fill="hold">
                                          <p:stCondLst>
                                            <p:cond delay="499"/>
                                          </p:stCondLst>
                                        </p:cTn>
                                        <p:tgtEl>
                                          <p:spTgt spid="226322"/>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226325"/>
                                        </p:tgtEl>
                                      </p:cBhvr>
                                    </p:animEffect>
                                    <p:set>
                                      <p:cBhvr>
                                        <p:cTn id="22" dur="1" fill="hold">
                                          <p:stCondLst>
                                            <p:cond delay="499"/>
                                          </p:stCondLst>
                                        </p:cTn>
                                        <p:tgtEl>
                                          <p:spTgt spid="226325"/>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226328"/>
                                        </p:tgtEl>
                                      </p:cBhvr>
                                    </p:animEffect>
                                    <p:set>
                                      <p:cBhvr>
                                        <p:cTn id="25" dur="1" fill="hold">
                                          <p:stCondLst>
                                            <p:cond delay="499"/>
                                          </p:stCondLst>
                                        </p:cTn>
                                        <p:tgtEl>
                                          <p:spTgt spid="226328"/>
                                        </p:tgtEl>
                                        <p:attrNameLst>
                                          <p:attrName>style.visibility</p:attrName>
                                        </p:attrNameLst>
                                      </p:cBhvr>
                                      <p:to>
                                        <p:strVal val="hidden"/>
                                      </p:to>
                                    </p:set>
                                  </p:childTnLst>
                                </p:cTn>
                              </p:par>
                              <p:par>
                                <p:cTn id="26" presetID="9" presetClass="entr" presetSubtype="0" fill="hold" nodeType="withEffect">
                                  <p:stCondLst>
                                    <p:cond delay="0"/>
                                  </p:stCondLst>
                                  <p:childTnLst>
                                    <p:set>
                                      <p:cBhvr>
                                        <p:cTn id="27" dur="1" fill="hold">
                                          <p:stCondLst>
                                            <p:cond delay="0"/>
                                          </p:stCondLst>
                                        </p:cTn>
                                        <p:tgtEl>
                                          <p:spTgt spid="226361"/>
                                        </p:tgtEl>
                                        <p:attrNameLst>
                                          <p:attrName>style.visibility</p:attrName>
                                        </p:attrNameLst>
                                      </p:cBhvr>
                                      <p:to>
                                        <p:strVal val="visible"/>
                                      </p:to>
                                    </p:set>
                                    <p:animEffect transition="in" filter="dissolve">
                                      <p:cBhvr>
                                        <p:cTn id="28" dur="500"/>
                                        <p:tgtEl>
                                          <p:spTgt spid="226361"/>
                                        </p:tgtEl>
                                      </p:cBhvr>
                                    </p:animEffect>
                                  </p:childTnLst>
                                </p:cTn>
                              </p:par>
                              <p:par>
                                <p:cTn id="29" presetID="9" presetClass="entr" presetSubtype="0" fill="hold" nodeType="withEffect">
                                  <p:stCondLst>
                                    <p:cond delay="0"/>
                                  </p:stCondLst>
                                  <p:childTnLst>
                                    <p:set>
                                      <p:cBhvr>
                                        <p:cTn id="30" dur="1" fill="hold">
                                          <p:stCondLst>
                                            <p:cond delay="0"/>
                                          </p:stCondLst>
                                        </p:cTn>
                                        <p:tgtEl>
                                          <p:spTgt spid="226355"/>
                                        </p:tgtEl>
                                        <p:attrNameLst>
                                          <p:attrName>style.visibility</p:attrName>
                                        </p:attrNameLst>
                                      </p:cBhvr>
                                      <p:to>
                                        <p:strVal val="visible"/>
                                      </p:to>
                                    </p:set>
                                    <p:animEffect transition="in" filter="dissolve">
                                      <p:cBhvr>
                                        <p:cTn id="31" dur="500"/>
                                        <p:tgtEl>
                                          <p:spTgt spid="226355"/>
                                        </p:tgtEl>
                                      </p:cBhvr>
                                    </p:animEffect>
                                  </p:childTnLst>
                                </p:cTn>
                              </p:par>
                              <p:par>
                                <p:cTn id="32" presetID="9" presetClass="entr" presetSubtype="0" fill="hold" nodeType="withEffect">
                                  <p:stCondLst>
                                    <p:cond delay="0"/>
                                  </p:stCondLst>
                                  <p:childTnLst>
                                    <p:set>
                                      <p:cBhvr>
                                        <p:cTn id="33" dur="1" fill="hold">
                                          <p:stCondLst>
                                            <p:cond delay="0"/>
                                          </p:stCondLst>
                                        </p:cTn>
                                        <p:tgtEl>
                                          <p:spTgt spid="226350"/>
                                        </p:tgtEl>
                                        <p:attrNameLst>
                                          <p:attrName>style.visibility</p:attrName>
                                        </p:attrNameLst>
                                      </p:cBhvr>
                                      <p:to>
                                        <p:strVal val="visible"/>
                                      </p:to>
                                    </p:set>
                                    <p:animEffect transition="in" filter="dissolve">
                                      <p:cBhvr>
                                        <p:cTn id="34" dur="500"/>
                                        <p:tgtEl>
                                          <p:spTgt spid="226350"/>
                                        </p:tgtEl>
                                      </p:cBhvr>
                                    </p:animEffect>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26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p:bldP spid="22636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5181600" y="2438400"/>
            <a:ext cx="3810000" cy="405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a:latin typeface="Gill Sans" pitchFamily="106" charset="0"/>
                <a:ea typeface="ＭＳ Ｐゴシック" pitchFamily="34" charset="-128"/>
              </a:rPr>
              <a:t>Tags:</a:t>
            </a:r>
          </a:p>
          <a:p>
            <a:pPr algn="ctr" eaLnBrk="0" hangingPunct="0"/>
            <a:endParaRPr lang="en-US" sz="2000" b="1">
              <a:latin typeface="Gill Sans" pitchFamily="106" charset="0"/>
              <a:ea typeface="ＭＳ Ｐゴシック" pitchFamily="34" charset="-128"/>
            </a:endParaRPr>
          </a:p>
          <a:p>
            <a:pPr algn="ctr" eaLnBrk="0" hangingPunct="0"/>
            <a:r>
              <a:rPr lang="en-US" sz="2000">
                <a:latin typeface="Gill Sans" pitchFamily="106" charset="0"/>
                <a:ea typeface="ＭＳ Ｐゴシック" pitchFamily="34" charset="-128"/>
              </a:rPr>
              <a:t>SNP 1</a:t>
            </a:r>
          </a:p>
          <a:p>
            <a:pPr algn="ctr" eaLnBrk="0" hangingPunct="0"/>
            <a:r>
              <a:rPr lang="en-US" sz="2000">
                <a:latin typeface="Gill Sans" pitchFamily="106" charset="0"/>
                <a:ea typeface="ＭＳ Ｐゴシック" pitchFamily="34" charset="-128"/>
              </a:rPr>
              <a:t>SNP 3</a:t>
            </a:r>
          </a:p>
          <a:p>
            <a:pPr algn="ctr" eaLnBrk="0" hangingPunct="0"/>
            <a:r>
              <a:rPr lang="en-US" sz="2000">
                <a:latin typeface="Gill Sans" pitchFamily="106" charset="0"/>
                <a:ea typeface="ＭＳ Ｐゴシック" pitchFamily="34" charset="-128"/>
              </a:rPr>
              <a:t>SNP 6</a:t>
            </a:r>
          </a:p>
          <a:p>
            <a:pPr algn="ctr" eaLnBrk="0" hangingPunct="0"/>
            <a:endParaRPr lang="en-US" sz="2000">
              <a:latin typeface="Gill Sans" pitchFamily="106" charset="0"/>
              <a:ea typeface="ＭＳ Ｐゴシック" pitchFamily="34" charset="-128"/>
            </a:endParaRPr>
          </a:p>
          <a:p>
            <a:pPr algn="ctr" eaLnBrk="0" hangingPunct="0"/>
            <a:r>
              <a:rPr lang="en-US" sz="2000" b="1">
                <a:latin typeface="Gill Sans" pitchFamily="106" charset="0"/>
                <a:ea typeface="ＭＳ Ｐゴシック" pitchFamily="34" charset="-128"/>
              </a:rPr>
              <a:t>3 in total</a:t>
            </a:r>
          </a:p>
          <a:p>
            <a:pPr algn="ctr" eaLnBrk="0" hangingPunct="0"/>
            <a:endParaRPr lang="en-US" sz="2000" b="1">
              <a:latin typeface="Gill Sans" pitchFamily="106" charset="0"/>
              <a:ea typeface="ＭＳ Ｐゴシック" pitchFamily="34" charset="-128"/>
            </a:endParaRPr>
          </a:p>
          <a:p>
            <a:pPr algn="ctr" eaLnBrk="0" hangingPunct="0"/>
            <a:r>
              <a:rPr lang="en-US" sz="2000" b="1">
                <a:latin typeface="Gill Sans" pitchFamily="106" charset="0"/>
                <a:ea typeface="ＭＳ Ｐゴシック" pitchFamily="34" charset="-128"/>
              </a:rPr>
              <a:t>Test for association:</a:t>
            </a:r>
          </a:p>
          <a:p>
            <a:pPr algn="ctr" eaLnBrk="0" hangingPunct="0"/>
            <a:endParaRPr lang="en-US" sz="2000" b="1">
              <a:latin typeface="Gill Sans" pitchFamily="106" charset="0"/>
              <a:ea typeface="ＭＳ Ｐゴシック" pitchFamily="34" charset="-128"/>
            </a:endParaRPr>
          </a:p>
          <a:p>
            <a:pPr algn="ctr" eaLnBrk="0" hangingPunct="0"/>
            <a:r>
              <a:rPr lang="en-US" sz="2000">
                <a:latin typeface="Gill Sans" pitchFamily="106" charset="0"/>
                <a:ea typeface="ＭＳ Ｐゴシック" pitchFamily="34" charset="-128"/>
              </a:rPr>
              <a:t>SNP 1</a:t>
            </a:r>
          </a:p>
          <a:p>
            <a:pPr algn="ctr" eaLnBrk="0" hangingPunct="0"/>
            <a:r>
              <a:rPr lang="en-US" sz="2000">
                <a:latin typeface="Gill Sans" pitchFamily="106" charset="0"/>
                <a:ea typeface="ＭＳ Ｐゴシック" pitchFamily="34" charset="-128"/>
              </a:rPr>
              <a:t>SNP 3</a:t>
            </a:r>
          </a:p>
          <a:p>
            <a:pPr algn="ctr" eaLnBrk="0" hangingPunct="0"/>
            <a:r>
              <a:rPr lang="en-US" sz="2000">
                <a:latin typeface="Gill Sans" pitchFamily="106" charset="0"/>
                <a:ea typeface="ＭＳ Ｐゴシック" pitchFamily="34" charset="-128"/>
              </a:rPr>
              <a:t>SNP 6</a:t>
            </a:r>
          </a:p>
        </p:txBody>
      </p:sp>
      <p:sp>
        <p:nvSpPr>
          <p:cNvPr id="20483" name="Rectangle 3"/>
          <p:cNvSpPr>
            <a:spLocks noGrp="1" noChangeArrowheads="1"/>
          </p:cNvSpPr>
          <p:nvPr>
            <p:ph type="title"/>
          </p:nvPr>
        </p:nvSpPr>
        <p:spPr/>
        <p:txBody>
          <a:bodyPr>
            <a:normAutofit fontScale="90000"/>
          </a:bodyPr>
          <a:lstStyle/>
          <a:p>
            <a:pPr eaLnBrk="1" hangingPunct="1"/>
            <a:r>
              <a:rPr lang="en-US"/>
              <a:t>Use of haplotypes can improve genotyping efficiency</a:t>
            </a:r>
          </a:p>
        </p:txBody>
      </p:sp>
      <p:sp>
        <p:nvSpPr>
          <p:cNvPr id="230404" name="Rectangle 4"/>
          <p:cNvSpPr>
            <a:spLocks noChangeArrowheads="1"/>
          </p:cNvSpPr>
          <p:nvPr/>
        </p:nvSpPr>
        <p:spPr bwMode="auto">
          <a:xfrm>
            <a:off x="5181600" y="2435225"/>
            <a:ext cx="3810000" cy="4401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a:latin typeface="Gill Sans" pitchFamily="106" charset="0"/>
                <a:ea typeface="ＭＳ Ｐゴシック" pitchFamily="34" charset="-128"/>
              </a:rPr>
              <a:t>Tags: </a:t>
            </a:r>
          </a:p>
          <a:p>
            <a:pPr algn="ctr" eaLnBrk="0" hangingPunct="0"/>
            <a:endParaRPr lang="en-US" sz="2000" b="1" dirty="0">
              <a:latin typeface="Gill Sans" pitchFamily="106" charset="0"/>
              <a:ea typeface="ＭＳ Ｐゴシック" pitchFamily="34" charset="-128"/>
            </a:endParaRPr>
          </a:p>
          <a:p>
            <a:pPr algn="ctr" eaLnBrk="0" hangingPunct="0"/>
            <a:r>
              <a:rPr lang="en-US" sz="2000" dirty="0">
                <a:latin typeface="Gill Sans" pitchFamily="106" charset="0"/>
                <a:ea typeface="ＭＳ Ｐゴシック" pitchFamily="34" charset="-128"/>
              </a:rPr>
              <a:t>SNP 1</a:t>
            </a:r>
          </a:p>
          <a:p>
            <a:pPr algn="ctr" eaLnBrk="0" hangingPunct="0"/>
            <a:r>
              <a:rPr lang="en-US" sz="2000" dirty="0">
                <a:latin typeface="Gill Sans" pitchFamily="106" charset="0"/>
                <a:ea typeface="ＭＳ Ｐゴシック" pitchFamily="34" charset="-128"/>
              </a:rPr>
              <a:t>SNP 3</a:t>
            </a:r>
          </a:p>
          <a:p>
            <a:pPr algn="ctr" eaLnBrk="0" hangingPunct="0"/>
            <a:endParaRPr lang="en-US" sz="2000" dirty="0">
              <a:latin typeface="Gill Sans" pitchFamily="106" charset="0"/>
              <a:ea typeface="ＭＳ Ｐゴシック" pitchFamily="34" charset="-128"/>
            </a:endParaRPr>
          </a:p>
          <a:p>
            <a:pPr algn="ctr" eaLnBrk="0" hangingPunct="0"/>
            <a:r>
              <a:rPr lang="en-US" sz="2000" b="1" dirty="0">
                <a:latin typeface="Gill Sans" pitchFamily="106" charset="0"/>
                <a:ea typeface="ＭＳ Ｐゴシック" pitchFamily="34" charset="-128"/>
              </a:rPr>
              <a:t>2 in total</a:t>
            </a:r>
            <a:endParaRPr lang="en-US" sz="2000" dirty="0">
              <a:latin typeface="Gill Sans" pitchFamily="106" charset="0"/>
              <a:ea typeface="ＭＳ Ｐゴシック" pitchFamily="34" charset="-128"/>
            </a:endParaRPr>
          </a:p>
          <a:p>
            <a:pPr algn="ctr" eaLnBrk="0" hangingPunct="0"/>
            <a:endParaRPr lang="en-US" sz="2000" b="1" dirty="0">
              <a:latin typeface="Gill Sans" pitchFamily="106" charset="0"/>
              <a:ea typeface="ＭＳ Ｐゴシック" pitchFamily="34" charset="-128"/>
            </a:endParaRPr>
          </a:p>
          <a:p>
            <a:pPr algn="ctr" eaLnBrk="0" hangingPunct="0"/>
            <a:endParaRPr lang="en-US" sz="2000" b="1" dirty="0">
              <a:latin typeface="Gill Sans" pitchFamily="106" charset="0"/>
              <a:ea typeface="ＭＳ Ｐゴシック" pitchFamily="34" charset="-128"/>
            </a:endParaRPr>
          </a:p>
          <a:p>
            <a:pPr algn="ctr" eaLnBrk="0" hangingPunct="0"/>
            <a:r>
              <a:rPr lang="en-US" sz="2000" b="1" dirty="0">
                <a:latin typeface="Gill Sans" pitchFamily="106" charset="0"/>
                <a:ea typeface="ＭＳ Ｐゴシック" pitchFamily="34" charset="-128"/>
              </a:rPr>
              <a:t>Test for association:</a:t>
            </a:r>
          </a:p>
          <a:p>
            <a:pPr algn="ctr" eaLnBrk="0" hangingPunct="0"/>
            <a:endParaRPr lang="en-US" sz="2000" b="1" dirty="0">
              <a:latin typeface="Gill Sans" pitchFamily="106" charset="0"/>
              <a:ea typeface="ＭＳ Ｐゴシック" pitchFamily="34" charset="-128"/>
            </a:endParaRPr>
          </a:p>
          <a:p>
            <a:pPr algn="ctr" eaLnBrk="0" hangingPunct="0"/>
            <a:r>
              <a:rPr lang="en-US" sz="2000" dirty="0">
                <a:latin typeface="Gill Sans" pitchFamily="106" charset="0"/>
                <a:ea typeface="ＭＳ Ｐゴシック" pitchFamily="34" charset="-128"/>
              </a:rPr>
              <a:t>SNP 1 captures 1+2</a:t>
            </a:r>
          </a:p>
          <a:p>
            <a:pPr algn="ctr" eaLnBrk="0" hangingPunct="0"/>
            <a:r>
              <a:rPr lang="en-US" sz="2000" dirty="0">
                <a:latin typeface="Gill Sans" pitchFamily="106" charset="0"/>
                <a:ea typeface="ＭＳ Ｐゴシック" pitchFamily="34" charset="-128"/>
              </a:rPr>
              <a:t>SNP 3 captures 3+5</a:t>
            </a:r>
          </a:p>
          <a:p>
            <a:pPr algn="ctr" eaLnBrk="0" hangingPunct="0"/>
            <a:r>
              <a:rPr lang="en-US" sz="2000" dirty="0">
                <a:latin typeface="Gill Sans" pitchFamily="106" charset="0"/>
                <a:ea typeface="ＭＳ Ｐゴシック" pitchFamily="34" charset="-128"/>
              </a:rPr>
              <a:t>SNP1“A”-SNP3 “G” haplotype captures SNP 4+6</a:t>
            </a:r>
          </a:p>
        </p:txBody>
      </p:sp>
      <p:grpSp>
        <p:nvGrpSpPr>
          <p:cNvPr id="20485" name="Group 5"/>
          <p:cNvGrpSpPr>
            <a:grpSpLocks/>
          </p:cNvGrpSpPr>
          <p:nvPr/>
        </p:nvGrpSpPr>
        <p:grpSpPr bwMode="auto">
          <a:xfrm>
            <a:off x="990600" y="3708400"/>
            <a:ext cx="457200" cy="1447800"/>
            <a:chOff x="624" y="2336"/>
            <a:chExt cx="288" cy="912"/>
          </a:xfrm>
        </p:grpSpPr>
        <p:sp>
          <p:nvSpPr>
            <p:cNvPr id="20536" name="AutoShape 6"/>
            <p:cNvSpPr>
              <a:spLocks noChangeArrowheads="1"/>
            </p:cNvSpPr>
            <p:nvPr/>
          </p:nvSpPr>
          <p:spPr bwMode="auto">
            <a:xfrm>
              <a:off x="624" y="2336"/>
              <a:ext cx="288" cy="46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a:p>
              <a:pPr algn="ctr" eaLnBrk="0" hangingPunct="0"/>
              <a:r>
                <a:rPr lang="en-US">
                  <a:ea typeface="ＭＳ Ｐゴシック" pitchFamily="34" charset="-128"/>
                </a:rPr>
                <a:t>A</a:t>
              </a:r>
            </a:p>
          </p:txBody>
        </p:sp>
        <p:sp>
          <p:nvSpPr>
            <p:cNvPr id="20537" name="AutoShape 7"/>
            <p:cNvSpPr>
              <a:spLocks noChangeArrowheads="1"/>
            </p:cNvSpPr>
            <p:nvPr/>
          </p:nvSpPr>
          <p:spPr bwMode="auto">
            <a:xfrm>
              <a:off x="624" y="2788"/>
              <a:ext cx="288" cy="46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T</a:t>
              </a:r>
            </a:p>
            <a:p>
              <a:pPr algn="ctr" eaLnBrk="0" hangingPunct="0"/>
              <a:r>
                <a:rPr lang="en-US">
                  <a:ea typeface="ＭＳ Ｐゴシック" pitchFamily="34" charset="-128"/>
                </a:rPr>
                <a:t>T</a:t>
              </a:r>
            </a:p>
          </p:txBody>
        </p:sp>
      </p:grpSp>
      <p:grpSp>
        <p:nvGrpSpPr>
          <p:cNvPr id="20486" name="Group 8"/>
          <p:cNvGrpSpPr>
            <a:grpSpLocks/>
          </p:cNvGrpSpPr>
          <p:nvPr/>
        </p:nvGrpSpPr>
        <p:grpSpPr bwMode="auto">
          <a:xfrm>
            <a:off x="2260600" y="3708400"/>
            <a:ext cx="457200" cy="1447800"/>
            <a:chOff x="1424" y="2336"/>
            <a:chExt cx="288" cy="912"/>
          </a:xfrm>
        </p:grpSpPr>
        <p:sp>
          <p:nvSpPr>
            <p:cNvPr id="20532" name="AutoShape 9"/>
            <p:cNvSpPr>
              <a:spLocks noChangeArrowheads="1"/>
            </p:cNvSpPr>
            <p:nvPr/>
          </p:nvSpPr>
          <p:spPr bwMode="auto">
            <a:xfrm>
              <a:off x="1424" y="2336"/>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sp>
          <p:nvSpPr>
            <p:cNvPr id="20533" name="AutoShape 10"/>
            <p:cNvSpPr>
              <a:spLocks noChangeArrowheads="1"/>
            </p:cNvSpPr>
            <p:nvPr/>
          </p:nvSpPr>
          <p:spPr bwMode="auto">
            <a:xfrm>
              <a:off x="1424" y="2576"/>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20534" name="AutoShape 11"/>
            <p:cNvSpPr>
              <a:spLocks noChangeArrowheads="1"/>
            </p:cNvSpPr>
            <p:nvPr/>
          </p:nvSpPr>
          <p:spPr bwMode="auto">
            <a:xfrm>
              <a:off x="1424" y="3012"/>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20535" name="AutoShape 12"/>
            <p:cNvSpPr>
              <a:spLocks noChangeArrowheads="1"/>
            </p:cNvSpPr>
            <p:nvPr/>
          </p:nvSpPr>
          <p:spPr bwMode="auto">
            <a:xfrm>
              <a:off x="1424" y="2792"/>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grpSp>
      <p:grpSp>
        <p:nvGrpSpPr>
          <p:cNvPr id="20487" name="Group 13"/>
          <p:cNvGrpSpPr>
            <a:grpSpLocks/>
          </p:cNvGrpSpPr>
          <p:nvPr/>
        </p:nvGrpSpPr>
        <p:grpSpPr bwMode="auto">
          <a:xfrm>
            <a:off x="3352800" y="3708400"/>
            <a:ext cx="457200" cy="1447800"/>
            <a:chOff x="2112" y="2336"/>
            <a:chExt cx="288" cy="912"/>
          </a:xfrm>
        </p:grpSpPr>
        <p:sp>
          <p:nvSpPr>
            <p:cNvPr id="20528" name="AutoShape 14"/>
            <p:cNvSpPr>
              <a:spLocks noChangeArrowheads="1"/>
            </p:cNvSpPr>
            <p:nvPr/>
          </p:nvSpPr>
          <p:spPr bwMode="auto">
            <a:xfrm>
              <a:off x="2112" y="2336"/>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sp>
          <p:nvSpPr>
            <p:cNvPr id="20529" name="AutoShape 15"/>
            <p:cNvSpPr>
              <a:spLocks noChangeArrowheads="1"/>
            </p:cNvSpPr>
            <p:nvPr/>
          </p:nvSpPr>
          <p:spPr bwMode="auto">
            <a:xfrm>
              <a:off x="2112" y="2576"/>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20530" name="AutoShape 16"/>
            <p:cNvSpPr>
              <a:spLocks noChangeArrowheads="1"/>
            </p:cNvSpPr>
            <p:nvPr/>
          </p:nvSpPr>
          <p:spPr bwMode="auto">
            <a:xfrm>
              <a:off x="2112" y="3012"/>
              <a:ext cx="288" cy="236"/>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p:txBody>
        </p:sp>
        <p:sp>
          <p:nvSpPr>
            <p:cNvPr id="20531" name="AutoShape 17"/>
            <p:cNvSpPr>
              <a:spLocks noChangeArrowheads="1"/>
            </p:cNvSpPr>
            <p:nvPr/>
          </p:nvSpPr>
          <p:spPr bwMode="auto">
            <a:xfrm>
              <a:off x="2112" y="2792"/>
              <a:ext cx="288" cy="2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p:txBody>
        </p:sp>
      </p:grpSp>
      <p:grpSp>
        <p:nvGrpSpPr>
          <p:cNvPr id="20488" name="Group 18"/>
          <p:cNvGrpSpPr>
            <a:grpSpLocks/>
          </p:cNvGrpSpPr>
          <p:nvPr/>
        </p:nvGrpSpPr>
        <p:grpSpPr bwMode="auto">
          <a:xfrm>
            <a:off x="2832100" y="3708400"/>
            <a:ext cx="457200" cy="1447800"/>
            <a:chOff x="1784" y="2336"/>
            <a:chExt cx="288" cy="912"/>
          </a:xfrm>
        </p:grpSpPr>
        <p:sp>
          <p:nvSpPr>
            <p:cNvPr id="20526" name="AutoShape 19"/>
            <p:cNvSpPr>
              <a:spLocks noChangeArrowheads="1"/>
            </p:cNvSpPr>
            <p:nvPr/>
          </p:nvSpPr>
          <p:spPr bwMode="auto">
            <a:xfrm>
              <a:off x="1784" y="2336"/>
              <a:ext cx="288" cy="23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T</a:t>
              </a:r>
            </a:p>
          </p:txBody>
        </p:sp>
        <p:sp>
          <p:nvSpPr>
            <p:cNvPr id="20527" name="AutoShape 20"/>
            <p:cNvSpPr>
              <a:spLocks noChangeArrowheads="1"/>
            </p:cNvSpPr>
            <p:nvPr/>
          </p:nvSpPr>
          <p:spPr bwMode="auto">
            <a:xfrm>
              <a:off x="1784" y="2568"/>
              <a:ext cx="288" cy="68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a:p>
              <a:pPr algn="ctr" eaLnBrk="0" hangingPunct="0"/>
              <a:r>
                <a:rPr lang="en-US">
                  <a:ea typeface="ＭＳ Ｐゴシック" pitchFamily="34" charset="-128"/>
                </a:rPr>
                <a:t>C</a:t>
              </a:r>
            </a:p>
            <a:p>
              <a:pPr algn="ctr" eaLnBrk="0" hangingPunct="0"/>
              <a:r>
                <a:rPr lang="en-US">
                  <a:ea typeface="ＭＳ Ｐゴシック" pitchFamily="34" charset="-128"/>
                </a:rPr>
                <a:t>C</a:t>
              </a:r>
            </a:p>
          </p:txBody>
        </p:sp>
      </p:grpSp>
      <p:grpSp>
        <p:nvGrpSpPr>
          <p:cNvPr id="20489" name="Group 21"/>
          <p:cNvGrpSpPr>
            <a:grpSpLocks/>
          </p:cNvGrpSpPr>
          <p:nvPr/>
        </p:nvGrpSpPr>
        <p:grpSpPr bwMode="auto">
          <a:xfrm>
            <a:off x="4584700" y="3708400"/>
            <a:ext cx="457200" cy="1447800"/>
            <a:chOff x="2888" y="2336"/>
            <a:chExt cx="288" cy="912"/>
          </a:xfrm>
        </p:grpSpPr>
        <p:sp>
          <p:nvSpPr>
            <p:cNvPr id="20524" name="AutoShape 22"/>
            <p:cNvSpPr>
              <a:spLocks noChangeArrowheads="1"/>
            </p:cNvSpPr>
            <p:nvPr/>
          </p:nvSpPr>
          <p:spPr bwMode="auto">
            <a:xfrm>
              <a:off x="2888" y="2336"/>
              <a:ext cx="288" cy="23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p:txBody>
        </p:sp>
        <p:sp>
          <p:nvSpPr>
            <p:cNvPr id="20525" name="AutoShape 23"/>
            <p:cNvSpPr>
              <a:spLocks noChangeArrowheads="1"/>
            </p:cNvSpPr>
            <p:nvPr/>
          </p:nvSpPr>
          <p:spPr bwMode="auto">
            <a:xfrm>
              <a:off x="2888" y="2568"/>
              <a:ext cx="288" cy="68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C</a:t>
              </a:r>
            </a:p>
            <a:p>
              <a:pPr algn="ctr" eaLnBrk="0" hangingPunct="0"/>
              <a:r>
                <a:rPr lang="en-US">
                  <a:ea typeface="ＭＳ Ｐゴシック" pitchFamily="34" charset="-128"/>
                </a:rPr>
                <a:t>C</a:t>
              </a:r>
            </a:p>
            <a:p>
              <a:pPr algn="ctr" eaLnBrk="0" hangingPunct="0"/>
              <a:r>
                <a:rPr lang="en-US">
                  <a:ea typeface="ＭＳ Ｐゴシック" pitchFamily="34" charset="-128"/>
                </a:rPr>
                <a:t>C</a:t>
              </a:r>
            </a:p>
          </p:txBody>
        </p:sp>
      </p:grpSp>
      <p:grpSp>
        <p:nvGrpSpPr>
          <p:cNvPr id="20490" name="Group 24"/>
          <p:cNvGrpSpPr>
            <a:grpSpLocks/>
          </p:cNvGrpSpPr>
          <p:nvPr/>
        </p:nvGrpSpPr>
        <p:grpSpPr bwMode="auto">
          <a:xfrm>
            <a:off x="3352800" y="3708400"/>
            <a:ext cx="457200" cy="1447800"/>
            <a:chOff x="2112" y="2336"/>
            <a:chExt cx="288" cy="912"/>
          </a:xfrm>
        </p:grpSpPr>
        <p:sp>
          <p:nvSpPr>
            <p:cNvPr id="20520" name="AutoShape 25"/>
            <p:cNvSpPr>
              <a:spLocks noChangeArrowheads="1"/>
            </p:cNvSpPr>
            <p:nvPr/>
          </p:nvSpPr>
          <p:spPr bwMode="auto">
            <a:xfrm>
              <a:off x="2112" y="2336"/>
              <a:ext cx="288" cy="24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solidFill>
                    <a:schemeClr val="tx1">
                      <a:lumMod val="50000"/>
                      <a:lumOff val="50000"/>
                    </a:schemeClr>
                  </a:solidFill>
                  <a:ea typeface="ＭＳ Ｐゴシック" pitchFamily="34" charset="-128"/>
                </a:rPr>
                <a:t>G</a:t>
              </a:r>
            </a:p>
          </p:txBody>
        </p:sp>
        <p:sp>
          <p:nvSpPr>
            <p:cNvPr id="20521" name="AutoShape 26"/>
            <p:cNvSpPr>
              <a:spLocks noChangeArrowheads="1"/>
            </p:cNvSpPr>
            <p:nvPr/>
          </p:nvSpPr>
          <p:spPr bwMode="auto">
            <a:xfrm>
              <a:off x="2112" y="2576"/>
              <a:ext cx="288" cy="236"/>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solidFill>
                    <a:schemeClr val="tx1">
                      <a:lumMod val="50000"/>
                      <a:lumOff val="50000"/>
                    </a:schemeClr>
                  </a:solidFill>
                  <a:ea typeface="ＭＳ Ｐゴシック" pitchFamily="34" charset="-128"/>
                </a:rPr>
                <a:t>C</a:t>
              </a:r>
            </a:p>
          </p:txBody>
        </p:sp>
        <p:sp>
          <p:nvSpPr>
            <p:cNvPr id="20522" name="AutoShape 27"/>
            <p:cNvSpPr>
              <a:spLocks noChangeArrowheads="1"/>
            </p:cNvSpPr>
            <p:nvPr/>
          </p:nvSpPr>
          <p:spPr bwMode="auto">
            <a:xfrm>
              <a:off x="2112" y="3012"/>
              <a:ext cx="288" cy="236"/>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p:txBody>
        </p:sp>
        <p:sp>
          <p:nvSpPr>
            <p:cNvPr id="20523" name="AutoShape 28"/>
            <p:cNvSpPr>
              <a:spLocks noChangeArrowheads="1"/>
            </p:cNvSpPr>
            <p:nvPr/>
          </p:nvSpPr>
          <p:spPr bwMode="auto">
            <a:xfrm>
              <a:off x="2112" y="2792"/>
              <a:ext cx="288" cy="24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p:txBody>
        </p:sp>
      </p:grpSp>
      <p:grpSp>
        <p:nvGrpSpPr>
          <p:cNvPr id="20491" name="Group 29"/>
          <p:cNvGrpSpPr>
            <a:grpSpLocks/>
          </p:cNvGrpSpPr>
          <p:nvPr/>
        </p:nvGrpSpPr>
        <p:grpSpPr bwMode="auto">
          <a:xfrm>
            <a:off x="2832100" y="3708400"/>
            <a:ext cx="457200" cy="1447800"/>
            <a:chOff x="1784" y="2336"/>
            <a:chExt cx="288" cy="912"/>
          </a:xfrm>
        </p:grpSpPr>
        <p:sp>
          <p:nvSpPr>
            <p:cNvPr id="20518" name="AutoShape 30"/>
            <p:cNvSpPr>
              <a:spLocks noChangeArrowheads="1"/>
            </p:cNvSpPr>
            <p:nvPr/>
          </p:nvSpPr>
          <p:spPr bwMode="auto">
            <a:xfrm>
              <a:off x="1784" y="2336"/>
              <a:ext cx="288" cy="232"/>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T</a:t>
              </a:r>
            </a:p>
          </p:txBody>
        </p:sp>
        <p:sp>
          <p:nvSpPr>
            <p:cNvPr id="20519" name="AutoShape 31"/>
            <p:cNvSpPr>
              <a:spLocks noChangeArrowheads="1"/>
            </p:cNvSpPr>
            <p:nvPr/>
          </p:nvSpPr>
          <p:spPr bwMode="auto">
            <a:xfrm>
              <a:off x="1784" y="2568"/>
              <a:ext cx="288" cy="68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p:txBody>
        </p:sp>
      </p:grpSp>
      <p:grpSp>
        <p:nvGrpSpPr>
          <p:cNvPr id="20492" name="Group 32"/>
          <p:cNvGrpSpPr>
            <a:grpSpLocks/>
          </p:cNvGrpSpPr>
          <p:nvPr/>
        </p:nvGrpSpPr>
        <p:grpSpPr bwMode="auto">
          <a:xfrm>
            <a:off x="1765300" y="3708400"/>
            <a:ext cx="457200" cy="1447800"/>
            <a:chOff x="624" y="2336"/>
            <a:chExt cx="288" cy="912"/>
          </a:xfrm>
        </p:grpSpPr>
        <p:sp>
          <p:nvSpPr>
            <p:cNvPr id="20516" name="AutoShape 33"/>
            <p:cNvSpPr>
              <a:spLocks noChangeArrowheads="1"/>
            </p:cNvSpPr>
            <p:nvPr/>
          </p:nvSpPr>
          <p:spPr bwMode="auto">
            <a:xfrm>
              <a:off x="624" y="2336"/>
              <a:ext cx="288" cy="46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G</a:t>
              </a:r>
            </a:p>
            <a:p>
              <a:pPr algn="ctr" eaLnBrk="0" hangingPunct="0"/>
              <a:r>
                <a:rPr lang="en-US">
                  <a:ea typeface="ＭＳ Ｐゴシック" pitchFamily="34" charset="-128"/>
                </a:rPr>
                <a:t>G</a:t>
              </a:r>
            </a:p>
          </p:txBody>
        </p:sp>
        <p:sp>
          <p:nvSpPr>
            <p:cNvPr id="20517" name="AutoShape 34"/>
            <p:cNvSpPr>
              <a:spLocks noChangeArrowheads="1"/>
            </p:cNvSpPr>
            <p:nvPr/>
          </p:nvSpPr>
          <p:spPr bwMode="auto">
            <a:xfrm>
              <a:off x="624" y="2788"/>
              <a:ext cx="288" cy="460"/>
            </a:xfrm>
            <a:prstGeom prst="roundRect">
              <a:avLst>
                <a:gd name="adj" fmla="val 16667"/>
              </a:avLst>
            </a:prstGeom>
            <a:solidFill>
              <a:srgbClr val="CC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ea typeface="ＭＳ Ｐゴシック" pitchFamily="34" charset="-128"/>
                </a:rPr>
                <a:t>A</a:t>
              </a:r>
            </a:p>
            <a:p>
              <a:pPr algn="ctr" eaLnBrk="0" hangingPunct="0"/>
              <a:r>
                <a:rPr lang="en-US">
                  <a:ea typeface="ＭＳ Ｐゴシック" pitchFamily="34" charset="-128"/>
                </a:rPr>
                <a:t>A</a:t>
              </a:r>
            </a:p>
          </p:txBody>
        </p:sp>
      </p:grpSp>
      <p:grpSp>
        <p:nvGrpSpPr>
          <p:cNvPr id="20493" name="Group 35"/>
          <p:cNvGrpSpPr>
            <a:grpSpLocks/>
          </p:cNvGrpSpPr>
          <p:nvPr/>
        </p:nvGrpSpPr>
        <p:grpSpPr bwMode="auto">
          <a:xfrm>
            <a:off x="1765300" y="3708400"/>
            <a:ext cx="457200" cy="1447800"/>
            <a:chOff x="624" y="2336"/>
            <a:chExt cx="288" cy="912"/>
          </a:xfrm>
        </p:grpSpPr>
        <p:sp>
          <p:nvSpPr>
            <p:cNvPr id="20514" name="AutoShape 36"/>
            <p:cNvSpPr>
              <a:spLocks noChangeArrowheads="1"/>
            </p:cNvSpPr>
            <p:nvPr/>
          </p:nvSpPr>
          <p:spPr bwMode="auto">
            <a:xfrm>
              <a:off x="624" y="2336"/>
              <a:ext cx="288" cy="46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G</a:t>
              </a:r>
            </a:p>
            <a:p>
              <a:pPr algn="ctr" eaLnBrk="0" hangingPunct="0"/>
              <a:r>
                <a:rPr lang="en-US" dirty="0">
                  <a:solidFill>
                    <a:schemeClr val="tx1">
                      <a:lumMod val="50000"/>
                      <a:lumOff val="50000"/>
                    </a:schemeClr>
                  </a:solidFill>
                  <a:ea typeface="ＭＳ Ｐゴシック" pitchFamily="34" charset="-128"/>
                </a:rPr>
                <a:t>G</a:t>
              </a:r>
            </a:p>
          </p:txBody>
        </p:sp>
        <p:sp>
          <p:nvSpPr>
            <p:cNvPr id="20515" name="AutoShape 37"/>
            <p:cNvSpPr>
              <a:spLocks noChangeArrowheads="1"/>
            </p:cNvSpPr>
            <p:nvPr/>
          </p:nvSpPr>
          <p:spPr bwMode="auto">
            <a:xfrm>
              <a:off x="624" y="2788"/>
              <a:ext cx="288" cy="460"/>
            </a:xfrm>
            <a:prstGeom prst="roundRect">
              <a:avLst>
                <a:gd name="adj" fmla="val 16667"/>
              </a:avLst>
            </a:prstGeom>
            <a:solidFill>
              <a:srgbClr val="E6E6E6"/>
            </a:solidFill>
            <a:ln>
              <a:noFill/>
            </a:ln>
            <a:effectLst/>
            <a:extLst>
              <a:ext uri="{91240B29-F687-4f45-9708-019B960494DF}">
                <a14:hiddenLine xmlns="" xmlns:a14="http://schemas.microsoft.com/office/drawing/2010/main" w="0">
                  <a:solidFill>
                    <a:srgbClr val="FF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A</a:t>
              </a:r>
            </a:p>
            <a:p>
              <a:pPr algn="ctr" eaLnBrk="0" hangingPunct="0"/>
              <a:r>
                <a:rPr lang="en-US" dirty="0">
                  <a:solidFill>
                    <a:schemeClr val="tx1">
                      <a:lumMod val="50000"/>
                      <a:lumOff val="50000"/>
                    </a:schemeClr>
                  </a:solidFill>
                  <a:ea typeface="ＭＳ Ｐゴシック" pitchFamily="34" charset="-128"/>
                </a:rPr>
                <a:t>A</a:t>
              </a:r>
            </a:p>
          </p:txBody>
        </p:sp>
      </p:grpSp>
      <p:sp>
        <p:nvSpPr>
          <p:cNvPr id="230438" name="AutoShape 38"/>
          <p:cNvSpPr>
            <a:spLocks noChangeArrowheads="1"/>
          </p:cNvSpPr>
          <p:nvPr/>
        </p:nvSpPr>
        <p:spPr bwMode="auto">
          <a:xfrm>
            <a:off x="977900" y="3708400"/>
            <a:ext cx="1752600" cy="368300"/>
          </a:xfrm>
          <a:prstGeom prst="roundRect">
            <a:avLst>
              <a:gd name="adj" fmla="val 16667"/>
            </a:avLst>
          </a:prstGeom>
          <a:noFill/>
          <a:ln w="57150" cap="rnd">
            <a:solidFill>
              <a:srgbClr val="FF0000"/>
            </a:solidFill>
            <a:prstDash val="sysDot"/>
            <a:round/>
            <a:headEnd/>
            <a:tailEnd/>
          </a:ln>
          <a:effectLst/>
          <a:extLst>
            <a:ext uri="{909E8E84-426E-40dd-AFC4-6F175D3DCCD1}">
              <a14:hiddenFill xmlns="" xmlns:a14="http://schemas.microsoft.com/office/drawing/2010/main">
                <a:solidFill>
                  <a:schemeClr val="bg2">
                    <a:alpha val="50195"/>
                  </a:schemeClr>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30439" name="Freeform 39"/>
          <p:cNvSpPr>
            <a:spLocks/>
          </p:cNvSpPr>
          <p:nvPr/>
        </p:nvSpPr>
        <p:spPr bwMode="auto">
          <a:xfrm>
            <a:off x="2667000" y="3581400"/>
            <a:ext cx="1905000" cy="152400"/>
          </a:xfrm>
          <a:custGeom>
            <a:avLst/>
            <a:gdLst>
              <a:gd name="T0" fmla="*/ 0 w 1200"/>
              <a:gd name="T1" fmla="*/ 152400 h 96"/>
              <a:gd name="T2" fmla="*/ 1066800 w 1200"/>
              <a:gd name="T3" fmla="*/ 0 h 96"/>
              <a:gd name="T4" fmla="*/ 1905000 w 1200"/>
              <a:gd name="T5" fmla="*/ 152400 h 96"/>
              <a:gd name="T6" fmla="*/ 0 60000 65536"/>
              <a:gd name="T7" fmla="*/ 0 60000 65536"/>
              <a:gd name="T8" fmla="*/ 0 60000 65536"/>
            </a:gdLst>
            <a:ahLst/>
            <a:cxnLst>
              <a:cxn ang="T6">
                <a:pos x="T0" y="T1"/>
              </a:cxn>
              <a:cxn ang="T7">
                <a:pos x="T2" y="T3"/>
              </a:cxn>
              <a:cxn ang="T8">
                <a:pos x="T4" y="T5"/>
              </a:cxn>
            </a:cxnLst>
            <a:rect l="0" t="0" r="r" b="b"/>
            <a:pathLst>
              <a:path w="1200" h="96">
                <a:moveTo>
                  <a:pt x="0" y="96"/>
                </a:moveTo>
                <a:cubicBezTo>
                  <a:pt x="236" y="48"/>
                  <a:pt x="472" y="0"/>
                  <a:pt x="672" y="0"/>
                </a:cubicBezTo>
                <a:cubicBezTo>
                  <a:pt x="872" y="0"/>
                  <a:pt x="1036" y="48"/>
                  <a:pt x="1200" y="96"/>
                </a:cubicBezTo>
              </a:path>
            </a:pathLst>
          </a:custGeom>
          <a:noFill/>
          <a:ln w="28575" cmpd="sng">
            <a:solidFill>
              <a:srgbClr val="FF0000"/>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230440" name="Group 40"/>
          <p:cNvGrpSpPr>
            <a:grpSpLocks/>
          </p:cNvGrpSpPr>
          <p:nvPr/>
        </p:nvGrpSpPr>
        <p:grpSpPr bwMode="auto">
          <a:xfrm>
            <a:off x="4584700" y="3708400"/>
            <a:ext cx="457200" cy="1447800"/>
            <a:chOff x="2888" y="2336"/>
            <a:chExt cx="288" cy="912"/>
          </a:xfrm>
        </p:grpSpPr>
        <p:sp>
          <p:nvSpPr>
            <p:cNvPr id="20512" name="AutoShape 41"/>
            <p:cNvSpPr>
              <a:spLocks noChangeArrowheads="1"/>
            </p:cNvSpPr>
            <p:nvPr/>
          </p:nvSpPr>
          <p:spPr bwMode="auto">
            <a:xfrm>
              <a:off x="2888" y="2336"/>
              <a:ext cx="288" cy="232"/>
            </a:xfrm>
            <a:prstGeom prst="roundRect">
              <a:avLst>
                <a:gd name="adj" fmla="val 16667"/>
              </a:avLst>
            </a:prstGeom>
            <a:solidFill>
              <a:srgbClr val="E6E6E6"/>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A</a:t>
              </a:r>
            </a:p>
          </p:txBody>
        </p:sp>
        <p:sp>
          <p:nvSpPr>
            <p:cNvPr id="20513" name="AutoShape 42"/>
            <p:cNvSpPr>
              <a:spLocks noChangeArrowheads="1"/>
            </p:cNvSpPr>
            <p:nvPr/>
          </p:nvSpPr>
          <p:spPr bwMode="auto">
            <a:xfrm>
              <a:off x="2888" y="2568"/>
              <a:ext cx="288" cy="680"/>
            </a:xfrm>
            <a:prstGeom prst="roundRect">
              <a:avLst>
                <a:gd name="adj" fmla="val 16667"/>
              </a:avLst>
            </a:prstGeom>
            <a:solidFill>
              <a:srgbClr val="E6E6E6"/>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a:p>
              <a:pPr algn="ctr" eaLnBrk="0" hangingPunct="0"/>
              <a:r>
                <a:rPr lang="en-US" dirty="0">
                  <a:solidFill>
                    <a:schemeClr val="tx1">
                      <a:lumMod val="50000"/>
                      <a:lumOff val="50000"/>
                    </a:schemeClr>
                  </a:solidFill>
                  <a:ea typeface="ＭＳ Ｐゴシック" pitchFamily="34" charset="-128"/>
                </a:rPr>
                <a:t>C</a:t>
              </a:r>
            </a:p>
          </p:txBody>
        </p:sp>
      </p:grpSp>
      <p:grpSp>
        <p:nvGrpSpPr>
          <p:cNvPr id="20497" name="Group 43"/>
          <p:cNvGrpSpPr>
            <a:grpSpLocks/>
          </p:cNvGrpSpPr>
          <p:nvPr/>
        </p:nvGrpSpPr>
        <p:grpSpPr bwMode="auto">
          <a:xfrm>
            <a:off x="990600" y="2470150"/>
            <a:ext cx="4114800" cy="793750"/>
            <a:chOff x="624" y="1556"/>
            <a:chExt cx="2592" cy="500"/>
          </a:xfrm>
        </p:grpSpPr>
        <p:sp>
          <p:nvSpPr>
            <p:cNvPr id="20499" name="Line 44"/>
            <p:cNvSpPr>
              <a:spLocks noChangeShapeType="1"/>
            </p:cNvSpPr>
            <p:nvPr/>
          </p:nvSpPr>
          <p:spPr bwMode="auto">
            <a:xfrm>
              <a:off x="624" y="1952"/>
              <a:ext cx="259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20500" name="Freeform 45"/>
            <p:cNvSpPr>
              <a:spLocks/>
            </p:cNvSpPr>
            <p:nvPr/>
          </p:nvSpPr>
          <p:spPr bwMode="auto">
            <a:xfrm>
              <a:off x="2928" y="1848"/>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501" name="Freeform 46"/>
            <p:cNvSpPr>
              <a:spLocks/>
            </p:cNvSpPr>
            <p:nvPr/>
          </p:nvSpPr>
          <p:spPr bwMode="auto">
            <a:xfrm>
              <a:off x="2152"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502" name="Freeform 47"/>
            <p:cNvSpPr>
              <a:spLocks/>
            </p:cNvSpPr>
            <p:nvPr/>
          </p:nvSpPr>
          <p:spPr bwMode="auto">
            <a:xfrm>
              <a:off x="181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503" name="Freeform 48"/>
            <p:cNvSpPr>
              <a:spLocks/>
            </p:cNvSpPr>
            <p:nvPr/>
          </p:nvSpPr>
          <p:spPr bwMode="auto">
            <a:xfrm>
              <a:off x="1160"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504" name="Freeform 49"/>
            <p:cNvSpPr>
              <a:spLocks/>
            </p:cNvSpPr>
            <p:nvPr/>
          </p:nvSpPr>
          <p:spPr bwMode="auto">
            <a:xfrm>
              <a:off x="145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505" name="Freeform 50"/>
            <p:cNvSpPr>
              <a:spLocks/>
            </p:cNvSpPr>
            <p:nvPr/>
          </p:nvSpPr>
          <p:spPr bwMode="auto">
            <a:xfrm>
              <a:off x="656" y="1839"/>
              <a:ext cx="232" cy="208"/>
            </a:xfrm>
            <a:custGeom>
              <a:avLst/>
              <a:gdLst>
                <a:gd name="T0" fmla="*/ 198 w 9111"/>
                <a:gd name="T1" fmla="*/ 269 h 9111"/>
                <a:gd name="T2" fmla="*/ 198 w 9111"/>
                <a:gd name="T3" fmla="*/ 416 h 9111"/>
                <a:gd name="T4" fmla="*/ 34 w 9111"/>
                <a:gd name="T5" fmla="*/ 416 h 9111"/>
                <a:gd name="T6" fmla="*/ 34 w 9111"/>
                <a:gd name="T7" fmla="*/ 269 h 9111"/>
                <a:gd name="T8" fmla="*/ 198 w 9111"/>
                <a:gd name="T9" fmla="*/ 269 h 9111"/>
                <a:gd name="T10" fmla="*/ 198 w 9111"/>
                <a:gd name="T11" fmla="*/ 269 h 9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blipFill dpi="0" rotWithShape="0">
              <a:blip r:embed="rId4"/>
              <a:srcRect/>
              <a:tile tx="0" ty="0" sx="100000" sy="100000" flip="none" algn="tl"/>
            </a:blipFill>
            <a:ln w="25400">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506" name="Text Box 51"/>
            <p:cNvSpPr txBox="1">
              <a:spLocks noChangeArrowheads="1"/>
            </p:cNvSpPr>
            <p:nvPr/>
          </p:nvSpPr>
          <p:spPr bwMode="auto">
            <a:xfrm>
              <a:off x="681" y="1566"/>
              <a:ext cx="174"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A/T</a:t>
              </a:r>
            </a:p>
            <a:p>
              <a:pPr algn="ctr" eaLnBrk="1" hangingPunct="1"/>
              <a:r>
                <a:rPr lang="en-US" sz="1400">
                  <a:latin typeface="Gill Sans" pitchFamily="106" charset="0"/>
                  <a:ea typeface="ＭＳ Ｐゴシック" pitchFamily="34" charset="-128"/>
                </a:rPr>
                <a:t>1</a:t>
              </a:r>
            </a:p>
          </p:txBody>
        </p:sp>
        <p:sp>
          <p:nvSpPr>
            <p:cNvPr id="20507" name="Text Box 52"/>
            <p:cNvSpPr txBox="1">
              <a:spLocks noChangeArrowheads="1"/>
            </p:cNvSpPr>
            <p:nvPr/>
          </p:nvSpPr>
          <p:spPr bwMode="auto">
            <a:xfrm>
              <a:off x="1164" y="1559"/>
              <a:ext cx="189"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G/A</a:t>
              </a:r>
            </a:p>
            <a:p>
              <a:pPr algn="ctr" eaLnBrk="1" hangingPunct="1"/>
              <a:r>
                <a:rPr lang="en-US" sz="1400">
                  <a:latin typeface="Gill Sans" pitchFamily="106" charset="0"/>
                  <a:ea typeface="ＭＳ Ｐゴシック" pitchFamily="34" charset="-128"/>
                </a:rPr>
                <a:t>2</a:t>
              </a:r>
            </a:p>
          </p:txBody>
        </p:sp>
        <p:sp>
          <p:nvSpPr>
            <p:cNvPr id="20508" name="Text Box 53"/>
            <p:cNvSpPr txBox="1">
              <a:spLocks noChangeArrowheads="1"/>
            </p:cNvSpPr>
            <p:nvPr/>
          </p:nvSpPr>
          <p:spPr bwMode="auto">
            <a:xfrm>
              <a:off x="1477" y="1556"/>
              <a:ext cx="194"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G/C</a:t>
              </a:r>
            </a:p>
            <a:p>
              <a:pPr algn="ctr" eaLnBrk="1" hangingPunct="1"/>
              <a:r>
                <a:rPr lang="en-US" sz="1400">
                  <a:latin typeface="Gill Sans" pitchFamily="106" charset="0"/>
                  <a:ea typeface="ＭＳ Ｐゴシック" pitchFamily="34" charset="-128"/>
                </a:rPr>
                <a:t>3</a:t>
              </a:r>
            </a:p>
          </p:txBody>
        </p:sp>
        <p:sp>
          <p:nvSpPr>
            <p:cNvPr id="20509" name="Text Box 54"/>
            <p:cNvSpPr txBox="1">
              <a:spLocks noChangeArrowheads="1"/>
            </p:cNvSpPr>
            <p:nvPr/>
          </p:nvSpPr>
          <p:spPr bwMode="auto">
            <a:xfrm>
              <a:off x="1833" y="1561"/>
              <a:ext cx="178"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T/C</a:t>
              </a:r>
            </a:p>
            <a:p>
              <a:pPr algn="ctr" eaLnBrk="1" hangingPunct="1"/>
              <a:r>
                <a:rPr lang="en-US" sz="1400">
                  <a:latin typeface="Gill Sans" pitchFamily="106" charset="0"/>
                  <a:ea typeface="ＭＳ Ｐゴシック" pitchFamily="34" charset="-128"/>
                </a:rPr>
                <a:t>4</a:t>
              </a:r>
            </a:p>
          </p:txBody>
        </p:sp>
        <p:sp>
          <p:nvSpPr>
            <p:cNvPr id="20510" name="Text Box 55"/>
            <p:cNvSpPr txBox="1">
              <a:spLocks noChangeArrowheads="1"/>
            </p:cNvSpPr>
            <p:nvPr/>
          </p:nvSpPr>
          <p:spPr bwMode="auto">
            <a:xfrm>
              <a:off x="2160" y="1561"/>
              <a:ext cx="194"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G/C</a:t>
              </a:r>
            </a:p>
            <a:p>
              <a:pPr algn="ctr" eaLnBrk="1" hangingPunct="1"/>
              <a:r>
                <a:rPr lang="en-US" sz="1400">
                  <a:latin typeface="Gill Sans" pitchFamily="106" charset="0"/>
                  <a:ea typeface="ＭＳ Ｐゴシック" pitchFamily="34" charset="-128"/>
                </a:rPr>
                <a:t>5</a:t>
              </a:r>
            </a:p>
          </p:txBody>
        </p:sp>
        <p:sp>
          <p:nvSpPr>
            <p:cNvPr id="20511" name="Text Box 56"/>
            <p:cNvSpPr txBox="1">
              <a:spLocks noChangeArrowheads="1"/>
            </p:cNvSpPr>
            <p:nvPr/>
          </p:nvSpPr>
          <p:spPr bwMode="auto">
            <a:xfrm>
              <a:off x="2942" y="1568"/>
              <a:ext cx="185" cy="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tabLst>
                  <a:tab pos="1066800" algn="l"/>
                </a:tabLst>
                <a:defRPr sz="2400">
                  <a:solidFill>
                    <a:schemeClr val="tx1"/>
                  </a:solidFill>
                  <a:latin typeface="Arial" pitchFamily="34" charset="0"/>
                </a:defRPr>
              </a:lvl1pPr>
              <a:lvl2pPr marL="742950" indent="-285750" eaLnBrk="0" hangingPunct="0">
                <a:tabLst>
                  <a:tab pos="1066800" algn="l"/>
                </a:tabLst>
                <a:defRPr sz="2400">
                  <a:solidFill>
                    <a:schemeClr val="tx1"/>
                  </a:solidFill>
                  <a:latin typeface="Arial" pitchFamily="34" charset="0"/>
                </a:defRPr>
              </a:lvl2pPr>
              <a:lvl3pPr marL="1143000" indent="-228600" eaLnBrk="0" hangingPunct="0">
                <a:tabLst>
                  <a:tab pos="1066800" algn="l"/>
                </a:tabLst>
                <a:defRPr sz="2400">
                  <a:solidFill>
                    <a:schemeClr val="tx1"/>
                  </a:solidFill>
                  <a:latin typeface="Arial" pitchFamily="34" charset="0"/>
                </a:defRPr>
              </a:lvl3pPr>
              <a:lvl4pPr marL="1600200" indent="-228600" eaLnBrk="0" hangingPunct="0">
                <a:tabLst>
                  <a:tab pos="1066800" algn="l"/>
                </a:tabLst>
                <a:defRPr sz="2400">
                  <a:solidFill>
                    <a:schemeClr val="tx1"/>
                  </a:solidFill>
                  <a:latin typeface="Arial" pitchFamily="34" charset="0"/>
                </a:defRPr>
              </a:lvl4pPr>
              <a:lvl5pPr marL="2057400" indent="-228600" eaLnBrk="0" hangingPunct="0">
                <a:tabLst>
                  <a:tab pos="1066800" algn="l"/>
                </a:tabLst>
                <a:defRPr sz="2400">
                  <a:solidFill>
                    <a:schemeClr val="tx1"/>
                  </a:solidFill>
                  <a:latin typeface="Arial" pitchFamily="34" charset="0"/>
                </a:defRPr>
              </a:lvl5pPr>
              <a:lvl6pPr marL="2514600" indent="-228600" eaLnBrk="0" fontAlgn="base" hangingPunct="0">
                <a:spcBef>
                  <a:spcPct val="0"/>
                </a:spcBef>
                <a:spcAft>
                  <a:spcPct val="0"/>
                </a:spcAft>
                <a:tabLst>
                  <a:tab pos="1066800" algn="l"/>
                </a:tabLst>
                <a:defRPr sz="2400">
                  <a:solidFill>
                    <a:schemeClr val="tx1"/>
                  </a:solidFill>
                  <a:latin typeface="Arial" pitchFamily="34" charset="0"/>
                </a:defRPr>
              </a:lvl6pPr>
              <a:lvl7pPr marL="2971800" indent="-228600" eaLnBrk="0" fontAlgn="base" hangingPunct="0">
                <a:spcBef>
                  <a:spcPct val="0"/>
                </a:spcBef>
                <a:spcAft>
                  <a:spcPct val="0"/>
                </a:spcAft>
                <a:tabLst>
                  <a:tab pos="1066800" algn="l"/>
                </a:tabLst>
                <a:defRPr sz="2400">
                  <a:solidFill>
                    <a:schemeClr val="tx1"/>
                  </a:solidFill>
                  <a:latin typeface="Arial" pitchFamily="34" charset="0"/>
                </a:defRPr>
              </a:lvl7pPr>
              <a:lvl8pPr marL="3429000" indent="-228600" eaLnBrk="0" fontAlgn="base" hangingPunct="0">
                <a:spcBef>
                  <a:spcPct val="0"/>
                </a:spcBef>
                <a:spcAft>
                  <a:spcPct val="0"/>
                </a:spcAft>
                <a:tabLst>
                  <a:tab pos="1066800" algn="l"/>
                </a:tabLst>
                <a:defRPr sz="2400">
                  <a:solidFill>
                    <a:schemeClr val="tx1"/>
                  </a:solidFill>
                  <a:latin typeface="Arial" pitchFamily="34" charset="0"/>
                </a:defRPr>
              </a:lvl8pPr>
              <a:lvl9pPr marL="3886200" indent="-228600" eaLnBrk="0" fontAlgn="base" hangingPunct="0">
                <a:spcBef>
                  <a:spcPct val="0"/>
                </a:spcBef>
                <a:spcAft>
                  <a:spcPct val="0"/>
                </a:spcAft>
                <a:tabLst>
                  <a:tab pos="1066800" algn="l"/>
                </a:tabLst>
                <a:defRPr sz="2400">
                  <a:solidFill>
                    <a:schemeClr val="tx1"/>
                  </a:solidFill>
                  <a:latin typeface="Arial" pitchFamily="34" charset="0"/>
                </a:defRPr>
              </a:lvl9pPr>
            </a:lstStyle>
            <a:p>
              <a:pPr algn="ctr" eaLnBrk="1" hangingPunct="1"/>
              <a:r>
                <a:rPr lang="en-US" sz="1400">
                  <a:latin typeface="Gill Sans" pitchFamily="106" charset="0"/>
                  <a:ea typeface="ＭＳ Ｐゴシック" pitchFamily="34" charset="-128"/>
                </a:rPr>
                <a:t>A/C</a:t>
              </a:r>
            </a:p>
            <a:p>
              <a:pPr algn="ctr" eaLnBrk="1" hangingPunct="1"/>
              <a:r>
                <a:rPr lang="en-US" sz="1400">
                  <a:latin typeface="Gill Sans" pitchFamily="106" charset="0"/>
                  <a:ea typeface="ＭＳ Ｐゴシック" pitchFamily="34" charset="-128"/>
                </a:rPr>
                <a:t>6</a:t>
              </a:r>
            </a:p>
          </p:txBody>
        </p:sp>
      </p:grpSp>
      <p:sp>
        <p:nvSpPr>
          <p:cNvPr id="230457" name="Rectangle 57"/>
          <p:cNvSpPr>
            <a:spLocks noChangeArrowheads="1"/>
          </p:cNvSpPr>
          <p:nvPr/>
        </p:nvSpPr>
        <p:spPr bwMode="auto">
          <a:xfrm>
            <a:off x="457200" y="5486400"/>
            <a:ext cx="3733800"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a:latin typeface="Gill Sans" pitchFamily="106" charset="0"/>
                <a:ea typeface="ＭＳ Ｐゴシック" pitchFamily="34" charset="-128"/>
              </a:rPr>
              <a:t>tags in multi-marker test should be conditional on significance of LD in order to avoid overfitting</a:t>
            </a:r>
          </a:p>
        </p:txBody>
      </p:sp>
    </p:spTree>
    <p:custDataLst>
      <p:tags r:id="rId1"/>
    </p:custDataLst>
    <p:extLst>
      <p:ext uri="{BB962C8B-B14F-4D97-AF65-F5344CB8AC3E}">
        <p14:creationId xmlns:p14="http://schemas.microsoft.com/office/powerpoint/2010/main" val="3355192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38"/>
                                        </p:tgtEl>
                                        <p:attrNameLst>
                                          <p:attrName>style.visibility</p:attrName>
                                        </p:attrNameLst>
                                      </p:cBhvr>
                                      <p:to>
                                        <p:strVal val="visible"/>
                                      </p:to>
                                    </p:set>
                                    <p:anim calcmode="lin" valueType="num">
                                      <p:cBhvr additive="base">
                                        <p:cTn id="7" dur="1000" fill="hold"/>
                                        <p:tgtEl>
                                          <p:spTgt spid="230438"/>
                                        </p:tgtEl>
                                        <p:attrNameLst>
                                          <p:attrName>ppt_x</p:attrName>
                                        </p:attrNameLst>
                                      </p:cBhvr>
                                      <p:tavLst>
                                        <p:tav tm="0">
                                          <p:val>
                                            <p:strVal val="#ppt_x"/>
                                          </p:val>
                                        </p:tav>
                                        <p:tav tm="100000">
                                          <p:val>
                                            <p:strVal val="#ppt_x"/>
                                          </p:val>
                                        </p:tav>
                                      </p:tavLst>
                                    </p:anim>
                                    <p:anim calcmode="lin" valueType="num">
                                      <p:cBhvr additive="base">
                                        <p:cTn id="8" dur="1000" fill="hold"/>
                                        <p:tgtEl>
                                          <p:spTgt spid="23043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230439"/>
                                        </p:tgtEl>
                                        <p:attrNameLst>
                                          <p:attrName>style.visibility</p:attrName>
                                        </p:attrNameLst>
                                      </p:cBhvr>
                                      <p:to>
                                        <p:strVal val="visible"/>
                                      </p:to>
                                    </p:set>
                                    <p:animEffect transition="in" filter="dissolve">
                                      <p:cBhvr>
                                        <p:cTn id="12" dur="500"/>
                                        <p:tgtEl>
                                          <p:spTgt spid="2304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0" nodeType="clickEffect">
                                  <p:stCondLst>
                                    <p:cond delay="0"/>
                                  </p:stCondLst>
                                  <p:childTnLst>
                                    <p:animEffect transition="out" filter="dissolve">
                                      <p:cBhvr>
                                        <p:cTn id="16" dur="500"/>
                                        <p:tgtEl>
                                          <p:spTgt spid="230402"/>
                                        </p:tgtEl>
                                      </p:cBhvr>
                                    </p:animEffect>
                                    <p:set>
                                      <p:cBhvr>
                                        <p:cTn id="17" dur="1" fill="hold">
                                          <p:stCondLst>
                                            <p:cond delay="499"/>
                                          </p:stCondLst>
                                        </p:cTn>
                                        <p:tgtEl>
                                          <p:spTgt spid="230402"/>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230404"/>
                                        </p:tgtEl>
                                        <p:attrNameLst>
                                          <p:attrName>style.visibility</p:attrName>
                                        </p:attrNameLst>
                                      </p:cBhvr>
                                      <p:to>
                                        <p:strVal val="visible"/>
                                      </p:to>
                                    </p:set>
                                    <p:animEffect transition="in" filter="dissolve">
                                      <p:cBhvr>
                                        <p:cTn id="20" dur="500"/>
                                        <p:tgtEl>
                                          <p:spTgt spid="230404"/>
                                        </p:tgtEl>
                                      </p:cBhvr>
                                    </p:animEffect>
                                  </p:childTnLst>
                                </p:cTn>
                              </p:par>
                              <p:par>
                                <p:cTn id="21" presetID="9" presetClass="entr" presetSubtype="0" fill="hold" nodeType="withEffect">
                                  <p:stCondLst>
                                    <p:cond delay="0"/>
                                  </p:stCondLst>
                                  <p:childTnLst>
                                    <p:set>
                                      <p:cBhvr>
                                        <p:cTn id="22" dur="1" fill="hold">
                                          <p:stCondLst>
                                            <p:cond delay="0"/>
                                          </p:stCondLst>
                                        </p:cTn>
                                        <p:tgtEl>
                                          <p:spTgt spid="230440"/>
                                        </p:tgtEl>
                                        <p:attrNameLst>
                                          <p:attrName>style.visibility</p:attrName>
                                        </p:attrNameLst>
                                      </p:cBhvr>
                                      <p:to>
                                        <p:strVal val="visible"/>
                                      </p:to>
                                    </p:set>
                                    <p:animEffect transition="in" filter="dissolve">
                                      <p:cBhvr>
                                        <p:cTn id="23" dur="500"/>
                                        <p:tgtEl>
                                          <p:spTgt spid="230440"/>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230439"/>
                                        </p:tgtEl>
                                        <p:attrNameLst>
                                          <p:attrName>style.visibility</p:attrName>
                                        </p:attrNameLst>
                                      </p:cBhvr>
                                      <p:to>
                                        <p:strVal val="hidden"/>
                                      </p:to>
                                    </p:se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30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p:bldP spid="230438" grpId="0" animBg="1"/>
      <p:bldP spid="230439" grpId="0" animBg="1"/>
      <p:bldP spid="230439" grpId="1" animBg="1"/>
      <p:bldP spid="23045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173070"/>
            <a:ext cx="9144000" cy="746125"/>
          </a:xfrm>
        </p:spPr>
        <p:txBody>
          <a:bodyPr>
            <a:normAutofit fontScale="90000"/>
          </a:bodyPr>
          <a:lstStyle/>
          <a:p>
            <a:pPr eaLnBrk="1" hangingPunct="1">
              <a:defRPr/>
            </a:pPr>
            <a:r>
              <a:rPr lang="it-IT" sz="3200" dirty="0">
                <a:solidFill>
                  <a:srgbClr val="FFFF00"/>
                </a:solidFill>
              </a:rPr>
              <a:t>Dal genotipo all’</a:t>
            </a:r>
            <a:r>
              <a:rPr lang="it-IT" sz="3200" dirty="0" err="1">
                <a:solidFill>
                  <a:srgbClr val="FFFF00"/>
                </a:solidFill>
              </a:rPr>
              <a:t>aplotipo</a:t>
            </a:r>
            <a:r>
              <a:rPr lang="it-IT" sz="3200" dirty="0">
                <a:solidFill>
                  <a:srgbClr val="FFFF00"/>
                </a:solidFill>
              </a:rPr>
              <a:t>: l’approccio utilizzato da </a:t>
            </a:r>
            <a:r>
              <a:rPr lang="it-IT" sz="3200" dirty="0" err="1">
                <a:solidFill>
                  <a:srgbClr val="FFFF00"/>
                </a:solidFill>
              </a:rPr>
              <a:t>HapMap</a:t>
            </a:r>
            <a:endParaRPr lang="it-IT" sz="3200" dirty="0">
              <a:solidFill>
                <a:srgbClr val="FFFF00"/>
              </a:solidFill>
            </a:endParaRPr>
          </a:p>
        </p:txBody>
      </p:sp>
      <p:sp>
        <p:nvSpPr>
          <p:cNvPr id="15363" name="Rectangle 3"/>
          <p:cNvSpPr>
            <a:spLocks noGrp="1" noChangeArrowheads="1"/>
          </p:cNvSpPr>
          <p:nvPr>
            <p:ph type="subTitle" idx="1"/>
          </p:nvPr>
        </p:nvSpPr>
        <p:spPr>
          <a:xfrm>
            <a:off x="232557" y="980728"/>
            <a:ext cx="4038600" cy="990600"/>
          </a:xfrm>
        </p:spPr>
        <p:txBody>
          <a:bodyPr>
            <a:normAutofit fontScale="92500"/>
          </a:bodyPr>
          <a:lstStyle/>
          <a:p>
            <a:pPr eaLnBrk="1" hangingPunct="1">
              <a:defRPr/>
            </a:pPr>
            <a:r>
              <a:rPr lang="it-IT" sz="2400" dirty="0">
                <a:solidFill>
                  <a:srgbClr val="FFFF00"/>
                </a:solidFill>
              </a:rPr>
              <a:t>Studi di pedigree: 2 popolazioni erano rappresentate da «</a:t>
            </a:r>
            <a:r>
              <a:rPr lang="it-IT" sz="2400" dirty="0" err="1">
                <a:solidFill>
                  <a:srgbClr val="FFFF00"/>
                </a:solidFill>
              </a:rPr>
              <a:t>trios</a:t>
            </a:r>
            <a:r>
              <a:rPr lang="it-IT" sz="2400" dirty="0">
                <a:solidFill>
                  <a:srgbClr val="FFFF00"/>
                </a:solidFill>
              </a:rPr>
              <a:t>»</a:t>
            </a:r>
          </a:p>
          <a:p>
            <a:pPr marL="609600" indent="-609600" eaLnBrk="1" hangingPunct="1">
              <a:defRPr/>
            </a:pPr>
            <a:endParaRPr lang="it-IT" sz="2400" dirty="0"/>
          </a:p>
        </p:txBody>
      </p:sp>
      <p:pic>
        <p:nvPicPr>
          <p:cNvPr id="51205" name="Picture 5" descr="04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1" y="2142970"/>
            <a:ext cx="3726047" cy="3724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7880" y="6102052"/>
            <a:ext cx="4038600" cy="99060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it-IT" sz="2400" dirty="0">
                <a:solidFill>
                  <a:srgbClr val="FFFF00"/>
                </a:solidFill>
              </a:rPr>
              <a:t>Le altre due popolazioni erano rappresentate da individui non imparentati: inferenza mediante  metodi statistici </a:t>
            </a:r>
          </a:p>
          <a:p>
            <a:pPr marL="609600" indent="-609600">
              <a:defRPr/>
            </a:pPr>
            <a:endParaRPr lang="it-IT" sz="2400"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4181" y="919195"/>
            <a:ext cx="4869819" cy="59388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Freccia a destra 1"/>
          <p:cNvSpPr/>
          <p:nvPr/>
        </p:nvSpPr>
        <p:spPr>
          <a:xfrm>
            <a:off x="4046480" y="6271429"/>
            <a:ext cx="782301" cy="3600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spTree>
    <p:extLst>
      <p:ext uri="{BB962C8B-B14F-4D97-AF65-F5344CB8AC3E}">
        <p14:creationId xmlns:p14="http://schemas.microsoft.com/office/powerpoint/2010/main" val="4135451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0"/>
            <a:ext cx="8305800" cy="762000"/>
          </a:xfrm>
        </p:spPr>
        <p:txBody>
          <a:bodyPr>
            <a:normAutofit fontScale="90000"/>
          </a:bodyPr>
          <a:lstStyle/>
          <a:p>
            <a:pPr eaLnBrk="1" hangingPunct="1"/>
            <a:r>
              <a:rPr lang="it-IT" sz="2400" dirty="0">
                <a:solidFill>
                  <a:schemeClr val="bg1"/>
                </a:solidFill>
              </a:rPr>
              <a:t>La ricombinazione nel genoma umano (vista da lontano) HGP 2001 </a:t>
            </a:r>
          </a:p>
        </p:txBody>
      </p:sp>
      <p:sp>
        <p:nvSpPr>
          <p:cNvPr id="22531" name="Rectangle 3"/>
          <p:cNvSpPr>
            <a:spLocks noGrp="1" noChangeArrowheads="1"/>
          </p:cNvSpPr>
          <p:nvPr>
            <p:ph idx="1"/>
          </p:nvPr>
        </p:nvSpPr>
        <p:spPr>
          <a:xfrm>
            <a:off x="685800" y="1371600"/>
            <a:ext cx="7772400" cy="5105400"/>
          </a:xfrm>
        </p:spPr>
        <p:txBody>
          <a:bodyPr/>
          <a:lstStyle/>
          <a:p>
            <a:pPr algn="ctr" eaLnBrk="1" hangingPunct="1">
              <a:buFontTx/>
              <a:buNone/>
            </a:pPr>
            <a:endParaRPr lang="it-IT" sz="2800" dirty="0">
              <a:solidFill>
                <a:schemeClr val="bg1"/>
              </a:solidFill>
            </a:endParaRPr>
          </a:p>
          <a:p>
            <a:pPr algn="ctr" eaLnBrk="1" hangingPunct="1">
              <a:buFontTx/>
              <a:buNone/>
            </a:pPr>
            <a:r>
              <a:rPr lang="it-IT" sz="2800" dirty="0">
                <a:solidFill>
                  <a:schemeClr val="bg1"/>
                </a:solidFill>
              </a:rPr>
              <a:t>	 </a:t>
            </a:r>
          </a:p>
        </p:txBody>
      </p:sp>
      <p:sp>
        <p:nvSpPr>
          <p:cNvPr id="22532" name="Line 4"/>
          <p:cNvSpPr>
            <a:spLocks noChangeShapeType="1"/>
          </p:cNvSpPr>
          <p:nvPr/>
        </p:nvSpPr>
        <p:spPr bwMode="auto">
          <a:xfrm>
            <a:off x="0" y="685800"/>
            <a:ext cx="9144000" cy="0"/>
          </a:xfrm>
          <a:prstGeom prst="line">
            <a:avLst/>
          </a:prstGeom>
          <a:noFill/>
          <a:ln w="381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533" name="Line 5"/>
          <p:cNvSpPr>
            <a:spLocks noChangeShapeType="1"/>
          </p:cNvSpPr>
          <p:nvPr/>
        </p:nvSpPr>
        <p:spPr bwMode="auto">
          <a:xfrm>
            <a:off x="0" y="762000"/>
            <a:ext cx="9144000" cy="0"/>
          </a:xfrm>
          <a:prstGeom prst="line">
            <a:avLst/>
          </a:prstGeom>
          <a:noFill/>
          <a:ln w="381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22535" name="Picture 10" descr="409860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2" y="1546224"/>
            <a:ext cx="8093075" cy="505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6" name="Oval 11"/>
          <p:cNvSpPr>
            <a:spLocks noChangeArrowheads="1"/>
          </p:cNvSpPr>
          <p:nvPr/>
        </p:nvSpPr>
        <p:spPr bwMode="auto">
          <a:xfrm>
            <a:off x="4571998" y="3657600"/>
            <a:ext cx="838201" cy="1219199"/>
          </a:xfrm>
          <a:prstGeom prst="ellipse">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2537" name="Oval 12"/>
          <p:cNvSpPr>
            <a:spLocks noChangeArrowheads="1"/>
          </p:cNvSpPr>
          <p:nvPr/>
        </p:nvSpPr>
        <p:spPr bwMode="auto">
          <a:xfrm>
            <a:off x="7533821" y="2253343"/>
            <a:ext cx="304800" cy="609600"/>
          </a:xfrm>
          <a:prstGeom prst="ellipse">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Oval 11"/>
          <p:cNvSpPr>
            <a:spLocks noChangeArrowheads="1"/>
          </p:cNvSpPr>
          <p:nvPr/>
        </p:nvSpPr>
        <p:spPr bwMode="auto">
          <a:xfrm>
            <a:off x="5867400" y="4075905"/>
            <a:ext cx="838201" cy="419896"/>
          </a:xfrm>
          <a:prstGeom prst="ellipse">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 name="Text Box 9"/>
          <p:cNvSpPr txBox="1">
            <a:spLocks noChangeArrowheads="1"/>
          </p:cNvSpPr>
          <p:nvPr/>
        </p:nvSpPr>
        <p:spPr bwMode="auto">
          <a:xfrm>
            <a:off x="301799" y="817788"/>
            <a:ext cx="81564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it-IT" dirty="0">
                <a:solidFill>
                  <a:schemeClr val="bg1"/>
                </a:solidFill>
              </a:rPr>
              <a:t>Confronto tra mappa genetica e distanza fisica nel cromosoma 12</a:t>
            </a:r>
          </a:p>
          <a:p>
            <a:pPr algn="l" eaLnBrk="1" hangingPunct="1"/>
            <a:endParaRPr lang="it-IT" dirty="0">
              <a:solidFill>
                <a:schemeClr val="bg1"/>
              </a:solidFill>
            </a:endParaRPr>
          </a:p>
        </p:txBody>
      </p:sp>
    </p:spTree>
    <p:extLst>
      <p:ext uri="{BB962C8B-B14F-4D97-AF65-F5344CB8AC3E}">
        <p14:creationId xmlns:p14="http://schemas.microsoft.com/office/powerpoint/2010/main" val="3717294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0"/>
            <a:ext cx="8305800" cy="762000"/>
          </a:xfrm>
        </p:spPr>
        <p:txBody>
          <a:bodyPr>
            <a:normAutofit fontScale="90000"/>
          </a:bodyPr>
          <a:lstStyle/>
          <a:p>
            <a:pPr eaLnBrk="1" hangingPunct="1"/>
            <a:r>
              <a:rPr lang="it-IT" sz="2400" dirty="0">
                <a:solidFill>
                  <a:schemeClr val="bg1"/>
                </a:solidFill>
              </a:rPr>
              <a:t>La ricombinazione nel genoma umano (vista da vicino) </a:t>
            </a:r>
            <a:r>
              <a:rPr lang="it-IT" sz="2400" dirty="0" err="1">
                <a:solidFill>
                  <a:srgbClr val="FFFF00"/>
                </a:solidFill>
              </a:rPr>
              <a:t>HapMap</a:t>
            </a:r>
            <a:r>
              <a:rPr lang="it-IT" sz="2400" dirty="0">
                <a:solidFill>
                  <a:srgbClr val="FFFF00"/>
                </a:solidFill>
              </a:rPr>
              <a:t> 2005 </a:t>
            </a:r>
          </a:p>
        </p:txBody>
      </p:sp>
      <p:sp>
        <p:nvSpPr>
          <p:cNvPr id="22531" name="Rectangle 3"/>
          <p:cNvSpPr>
            <a:spLocks noGrp="1" noChangeArrowheads="1"/>
          </p:cNvSpPr>
          <p:nvPr>
            <p:ph idx="1"/>
          </p:nvPr>
        </p:nvSpPr>
        <p:spPr>
          <a:xfrm>
            <a:off x="685800" y="1371600"/>
            <a:ext cx="7772400" cy="5105400"/>
          </a:xfrm>
        </p:spPr>
        <p:txBody>
          <a:bodyPr/>
          <a:lstStyle/>
          <a:p>
            <a:pPr algn="ctr" eaLnBrk="1" hangingPunct="1">
              <a:buFontTx/>
              <a:buNone/>
            </a:pPr>
            <a:endParaRPr lang="it-IT" sz="2800">
              <a:solidFill>
                <a:schemeClr val="bg1"/>
              </a:solidFill>
            </a:endParaRPr>
          </a:p>
          <a:p>
            <a:pPr algn="ctr" eaLnBrk="1" hangingPunct="1">
              <a:buFontTx/>
              <a:buNone/>
            </a:pPr>
            <a:r>
              <a:rPr lang="it-IT" sz="2800">
                <a:solidFill>
                  <a:schemeClr val="bg1"/>
                </a:solidFill>
              </a:rPr>
              <a:t>	 </a:t>
            </a:r>
          </a:p>
        </p:txBody>
      </p:sp>
      <p:sp>
        <p:nvSpPr>
          <p:cNvPr id="22532" name="Line 4"/>
          <p:cNvSpPr>
            <a:spLocks noChangeShapeType="1"/>
          </p:cNvSpPr>
          <p:nvPr/>
        </p:nvSpPr>
        <p:spPr bwMode="auto">
          <a:xfrm>
            <a:off x="0" y="685800"/>
            <a:ext cx="9144000" cy="0"/>
          </a:xfrm>
          <a:prstGeom prst="line">
            <a:avLst/>
          </a:prstGeom>
          <a:noFill/>
          <a:ln w="381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533" name="Line 5"/>
          <p:cNvSpPr>
            <a:spLocks noChangeShapeType="1"/>
          </p:cNvSpPr>
          <p:nvPr/>
        </p:nvSpPr>
        <p:spPr bwMode="auto">
          <a:xfrm>
            <a:off x="0" y="762000"/>
            <a:ext cx="9144000" cy="0"/>
          </a:xfrm>
          <a:prstGeom prst="line">
            <a:avLst/>
          </a:prstGeom>
          <a:noFill/>
          <a:ln w="381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4098" name="Picture 2" descr="Haplotype blocks and linkage disequilibrium in the human gen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2755"/>
            <a:ext cx="3343672" cy="408582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5" descr="7q31-withr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26" y="5045299"/>
            <a:ext cx="3403846" cy="1522774"/>
          </a:xfrm>
          <a:prstGeom prst="rect">
            <a:avLst/>
          </a:prstGeom>
          <a:noFill/>
          <a:ln w="28575">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2" name="CasellaDiTesto 1"/>
          <p:cNvSpPr txBox="1"/>
          <p:nvPr/>
        </p:nvSpPr>
        <p:spPr>
          <a:xfrm>
            <a:off x="3419871" y="1002755"/>
            <a:ext cx="5724129" cy="6186309"/>
          </a:xfrm>
          <a:prstGeom prst="rect">
            <a:avLst/>
          </a:prstGeom>
          <a:noFill/>
        </p:spPr>
        <p:txBody>
          <a:bodyPr wrap="square" rtlCol="0">
            <a:spAutoFit/>
          </a:bodyPr>
          <a:lstStyle/>
          <a:p>
            <a:r>
              <a:rPr lang="it-IT" dirty="0">
                <a:solidFill>
                  <a:schemeClr val="bg1"/>
                </a:solidFill>
              </a:rPr>
              <a:t>Organizzazione in blocchi </a:t>
            </a:r>
            <a:r>
              <a:rPr lang="it-IT" dirty="0" err="1">
                <a:solidFill>
                  <a:schemeClr val="bg1"/>
                </a:solidFill>
              </a:rPr>
              <a:t>aplotipici</a:t>
            </a:r>
            <a:r>
              <a:rPr lang="it-IT" dirty="0">
                <a:solidFill>
                  <a:schemeClr val="bg1"/>
                </a:solidFill>
              </a:rPr>
              <a:t> del genoma</a:t>
            </a:r>
          </a:p>
          <a:p>
            <a:r>
              <a:rPr lang="it-IT" dirty="0">
                <a:solidFill>
                  <a:schemeClr val="bg1"/>
                </a:solidFill>
              </a:rPr>
              <a:t>Il progetto </a:t>
            </a:r>
            <a:r>
              <a:rPr lang="it-IT" dirty="0" err="1">
                <a:solidFill>
                  <a:schemeClr val="bg1"/>
                </a:solidFill>
              </a:rPr>
              <a:t>HapMap</a:t>
            </a:r>
            <a:r>
              <a:rPr lang="it-IT" dirty="0">
                <a:solidFill>
                  <a:schemeClr val="bg1"/>
                </a:solidFill>
              </a:rPr>
              <a:t> ha permesso di evidenziare la struttura </a:t>
            </a:r>
            <a:r>
              <a:rPr lang="it-IT" dirty="0" err="1">
                <a:solidFill>
                  <a:schemeClr val="bg1"/>
                </a:solidFill>
              </a:rPr>
              <a:t>aplotipica</a:t>
            </a:r>
            <a:r>
              <a:rPr lang="it-IT" dirty="0">
                <a:solidFill>
                  <a:schemeClr val="bg1"/>
                </a:solidFill>
              </a:rPr>
              <a:t> del genoma umano. </a:t>
            </a:r>
          </a:p>
          <a:p>
            <a:r>
              <a:rPr lang="it-IT" dirty="0">
                <a:solidFill>
                  <a:schemeClr val="bg1"/>
                </a:solidFill>
              </a:rPr>
              <a:t>E’ emersa una strutturazione in blocchi </a:t>
            </a:r>
            <a:r>
              <a:rPr lang="it-IT" dirty="0" err="1">
                <a:solidFill>
                  <a:schemeClr val="bg1"/>
                </a:solidFill>
              </a:rPr>
              <a:t>aplotipici</a:t>
            </a:r>
            <a:r>
              <a:rPr lang="it-IT" dirty="0">
                <a:solidFill>
                  <a:schemeClr val="bg1"/>
                </a:solidFill>
              </a:rPr>
              <a:t>: elevato LD entro blocchi, basso o nullo LD tra blocchi. Conseguenza di ricombinazione localizzata principalmente in </a:t>
            </a:r>
            <a:r>
              <a:rPr lang="it-IT" dirty="0" err="1">
                <a:solidFill>
                  <a:schemeClr val="bg1"/>
                </a:solidFill>
              </a:rPr>
              <a:t>hotspot</a:t>
            </a:r>
            <a:r>
              <a:rPr lang="it-IT" dirty="0">
                <a:solidFill>
                  <a:schemeClr val="bg1"/>
                </a:solidFill>
              </a:rPr>
              <a:t>.</a:t>
            </a:r>
          </a:p>
          <a:p>
            <a:endParaRPr lang="it-IT" dirty="0">
              <a:solidFill>
                <a:schemeClr val="bg1"/>
              </a:solidFill>
            </a:endParaRPr>
          </a:p>
          <a:p>
            <a:r>
              <a:rPr lang="it-IT" dirty="0">
                <a:solidFill>
                  <a:schemeClr val="bg1"/>
                </a:solidFill>
              </a:rPr>
              <a:t>In genere, i blocchi sono simili nelle quattro popolazioni analizzate nell’</a:t>
            </a:r>
            <a:r>
              <a:rPr lang="it-IT" dirty="0" err="1">
                <a:solidFill>
                  <a:schemeClr val="bg1"/>
                </a:solidFill>
              </a:rPr>
              <a:t>HapMap</a:t>
            </a:r>
            <a:endParaRPr lang="it-IT" dirty="0">
              <a:solidFill>
                <a:schemeClr val="bg1"/>
              </a:solidFill>
            </a:endParaRPr>
          </a:p>
          <a:p>
            <a:endParaRPr lang="it-IT" dirty="0">
              <a:solidFill>
                <a:schemeClr val="bg1"/>
              </a:solidFill>
            </a:endParaRPr>
          </a:p>
          <a:p>
            <a:r>
              <a:rPr lang="it-IT" dirty="0">
                <a:solidFill>
                  <a:schemeClr val="bg1"/>
                </a:solidFill>
              </a:rPr>
              <a:t>I blocchi hanno dimensioni molto variabili ma in genere comprese tra 5 e 15 kb.</a:t>
            </a:r>
          </a:p>
          <a:p>
            <a:endParaRPr lang="it-IT" dirty="0">
              <a:solidFill>
                <a:schemeClr val="bg1"/>
              </a:solidFill>
            </a:endParaRPr>
          </a:p>
          <a:p>
            <a:r>
              <a:rPr lang="it-IT" dirty="0">
                <a:solidFill>
                  <a:schemeClr val="bg1"/>
                </a:solidFill>
              </a:rPr>
              <a:t>I blocchi coprono il 67 %(Africa) -87% (Europa) del genoma</a:t>
            </a:r>
          </a:p>
          <a:p>
            <a:endParaRPr lang="it-IT" dirty="0">
              <a:solidFill>
                <a:schemeClr val="bg1"/>
              </a:solidFill>
            </a:endParaRPr>
          </a:p>
          <a:p>
            <a:r>
              <a:rPr lang="it-IT" dirty="0">
                <a:solidFill>
                  <a:schemeClr val="bg1"/>
                </a:solidFill>
              </a:rPr>
              <a:t>Ci sono in media 30 (Africa) – 70 (Europa) </a:t>
            </a:r>
            <a:r>
              <a:rPr lang="it-IT" dirty="0" err="1">
                <a:solidFill>
                  <a:schemeClr val="bg1"/>
                </a:solidFill>
              </a:rPr>
              <a:t>SNPs</a:t>
            </a:r>
            <a:r>
              <a:rPr lang="it-IT" dirty="0">
                <a:solidFill>
                  <a:schemeClr val="bg1"/>
                </a:solidFill>
              </a:rPr>
              <a:t>  (MAF &gt;5%) per blocco,, ma 6-4 </a:t>
            </a:r>
            <a:r>
              <a:rPr lang="it-IT" dirty="0" err="1">
                <a:solidFill>
                  <a:schemeClr val="bg1"/>
                </a:solidFill>
              </a:rPr>
              <a:t>aplotipi</a:t>
            </a:r>
            <a:r>
              <a:rPr lang="it-IT" dirty="0">
                <a:solidFill>
                  <a:schemeClr val="bg1"/>
                </a:solidFill>
              </a:rPr>
              <a:t> da soli  rappresentano &gt;93% dei cromosomi totali</a:t>
            </a:r>
          </a:p>
          <a:p>
            <a:endParaRPr lang="it-IT" dirty="0">
              <a:solidFill>
                <a:schemeClr val="bg1"/>
              </a:solidFill>
            </a:endParaRPr>
          </a:p>
          <a:p>
            <a:r>
              <a:rPr lang="it-IT" dirty="0">
                <a:solidFill>
                  <a:schemeClr val="bg1"/>
                </a:solidFill>
              </a:rPr>
              <a:t>La dimensione dei blocchi è generalmente più contenuta nella popolazione Africana esaminata</a:t>
            </a:r>
          </a:p>
          <a:p>
            <a:endParaRPr lang="it-IT" dirty="0"/>
          </a:p>
        </p:txBody>
      </p:sp>
    </p:spTree>
    <p:extLst>
      <p:ext uri="{BB962C8B-B14F-4D97-AF65-F5344CB8AC3E}">
        <p14:creationId xmlns:p14="http://schemas.microsoft.com/office/powerpoint/2010/main" val="270843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lstStyle/>
          <a:p>
            <a:pPr algn="ctr"/>
            <a:r>
              <a:rPr lang="it-IT" dirty="0">
                <a:solidFill>
                  <a:srgbClr val="0000FF"/>
                </a:solidFill>
              </a:rPr>
              <a:t>Caratteri quantitativi o continui</a:t>
            </a:r>
          </a:p>
        </p:txBody>
      </p:sp>
      <p:sp>
        <p:nvSpPr>
          <p:cNvPr id="4" name="Segnaposto testo 3"/>
          <p:cNvSpPr>
            <a:spLocks noGrp="1"/>
          </p:cNvSpPr>
          <p:nvPr>
            <p:ph type="body" sz="half" idx="2"/>
          </p:nvPr>
        </p:nvSpPr>
        <p:spPr>
          <a:xfrm>
            <a:off x="179512" y="1047169"/>
            <a:ext cx="8856984" cy="5791200"/>
          </a:xfrm>
        </p:spPr>
        <p:txBody>
          <a:bodyPr>
            <a:normAutofit/>
          </a:bodyPr>
          <a:lstStyle/>
          <a:p>
            <a:r>
              <a:rPr lang="it-IT" sz="2400" dirty="0">
                <a:solidFill>
                  <a:srgbClr val="0000FF"/>
                </a:solidFill>
              </a:rPr>
              <a:t>Sono stati formulati due modelli principali per spiegare la variazione dei caratteri continui. </a:t>
            </a:r>
          </a:p>
          <a:p>
            <a:endParaRPr lang="it-IT" sz="2400" dirty="0">
              <a:solidFill>
                <a:srgbClr val="FF0000"/>
              </a:solidFill>
            </a:endParaRPr>
          </a:p>
          <a:p>
            <a:pPr marL="342900" indent="-342900">
              <a:buAutoNum type="arabicParenR"/>
            </a:pPr>
            <a:r>
              <a:rPr lang="it-IT" sz="2400" dirty="0">
                <a:solidFill>
                  <a:srgbClr val="FF0000"/>
                </a:solidFill>
              </a:rPr>
              <a:t>Il modello degli alleli multipli (un solo gene coinvolto)</a:t>
            </a:r>
          </a:p>
          <a:p>
            <a:pPr marL="342900" indent="-342900">
              <a:buAutoNum type="arabicParenR"/>
            </a:pPr>
            <a:r>
              <a:rPr lang="it-IT" sz="2400" dirty="0">
                <a:solidFill>
                  <a:srgbClr val="FF0000"/>
                </a:solidFill>
              </a:rPr>
              <a:t>Il modello poligenico (più geni coinvolti) . </a:t>
            </a:r>
          </a:p>
          <a:p>
            <a:endParaRPr lang="it-IT" sz="2400" dirty="0">
              <a:solidFill>
                <a:srgbClr val="FF0000"/>
              </a:solidFill>
            </a:endParaRPr>
          </a:p>
        </p:txBody>
      </p:sp>
    </p:spTree>
    <p:extLst>
      <p:ext uri="{BB962C8B-B14F-4D97-AF65-F5344CB8AC3E}">
        <p14:creationId xmlns:p14="http://schemas.microsoft.com/office/powerpoint/2010/main" val="524499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4"/>
            <a:ext cx="9144000" cy="1800200"/>
          </a:xfrm>
        </p:spPr>
        <p:txBody>
          <a:bodyPr>
            <a:normAutofit fontScale="92500" lnSpcReduction="20000"/>
          </a:bodyPr>
          <a:lstStyle/>
          <a:p>
            <a:pPr marL="0" indent="0">
              <a:buNone/>
            </a:pPr>
            <a:r>
              <a:rPr lang="it-IT" sz="2400" dirty="0">
                <a:solidFill>
                  <a:schemeClr val="bg1"/>
                </a:solidFill>
              </a:rPr>
              <a:t>La pubblicazione dei dati dell’</a:t>
            </a:r>
            <a:r>
              <a:rPr lang="it-IT" sz="2400" dirty="0" err="1">
                <a:solidFill>
                  <a:schemeClr val="bg1"/>
                </a:solidFill>
              </a:rPr>
              <a:t>HapMap</a:t>
            </a:r>
            <a:r>
              <a:rPr lang="it-IT" sz="2400" dirty="0">
                <a:solidFill>
                  <a:schemeClr val="bg1"/>
                </a:solidFill>
              </a:rPr>
              <a:t>, assieme allo sviluppo di tecnologie ad elevata efficienza per il </a:t>
            </a:r>
            <a:r>
              <a:rPr lang="it-IT" sz="2400" dirty="0" err="1">
                <a:solidFill>
                  <a:schemeClr val="bg1"/>
                </a:solidFill>
              </a:rPr>
              <a:t>typing</a:t>
            </a:r>
            <a:r>
              <a:rPr lang="it-IT" sz="2400" dirty="0">
                <a:solidFill>
                  <a:schemeClr val="bg1"/>
                </a:solidFill>
              </a:rPr>
              <a:t> degli </a:t>
            </a:r>
            <a:r>
              <a:rPr lang="it-IT" sz="2400" dirty="0" err="1">
                <a:solidFill>
                  <a:schemeClr val="bg1"/>
                </a:solidFill>
              </a:rPr>
              <a:t>SNPs</a:t>
            </a:r>
            <a:r>
              <a:rPr lang="it-IT" sz="2400" dirty="0">
                <a:solidFill>
                  <a:schemeClr val="bg1"/>
                </a:solidFill>
              </a:rPr>
              <a:t>, ha dato un enorme impulso agli studi di associazione </a:t>
            </a:r>
            <a:r>
              <a:rPr lang="it-IT" sz="2400" dirty="0" err="1">
                <a:solidFill>
                  <a:schemeClr val="bg1"/>
                </a:solidFill>
              </a:rPr>
              <a:t>genome</a:t>
            </a:r>
            <a:r>
              <a:rPr lang="it-IT" sz="2400" dirty="0">
                <a:solidFill>
                  <a:schemeClr val="bg1"/>
                </a:solidFill>
              </a:rPr>
              <a:t>-wide. Un altro fattore che ha contribuito al successo degli studi di associazione di nuova generazione è stata la creazione di grandi consorzi internazionali, che hanno permesso di effettuare studi con un elevato potere statistico grazie alla disponibilità di molti casi e controlli.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828293"/>
            <a:ext cx="6095746" cy="40297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399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464468" y="1124744"/>
            <a:ext cx="2523356" cy="5085184"/>
          </a:xfrm>
        </p:spPr>
        <p:txBody>
          <a:bodyPr>
            <a:normAutofit/>
          </a:bodyPr>
          <a:lstStyle/>
          <a:p>
            <a:pPr marL="0" indent="0">
              <a:buNone/>
            </a:pPr>
            <a:r>
              <a:rPr lang="it-IT" sz="2400" dirty="0">
                <a:solidFill>
                  <a:schemeClr val="bg1"/>
                </a:solidFill>
              </a:rPr>
              <a:t>Molti degli studi di associazione </a:t>
            </a:r>
            <a:r>
              <a:rPr lang="it-IT" sz="2400" dirty="0" err="1">
                <a:solidFill>
                  <a:schemeClr val="bg1"/>
                </a:solidFill>
              </a:rPr>
              <a:t>genome</a:t>
            </a:r>
            <a:r>
              <a:rPr lang="it-IT" sz="2400" dirty="0">
                <a:solidFill>
                  <a:schemeClr val="bg1"/>
                </a:solidFill>
              </a:rPr>
              <a:t>-wide pubblicati dopo il 2005 sono studi «casi-controllo» caratterizzati da una dimensione del campione molto grande e da un numero di </a:t>
            </a:r>
            <a:r>
              <a:rPr lang="it-IT" sz="2400" dirty="0" err="1">
                <a:solidFill>
                  <a:schemeClr val="bg1"/>
                </a:solidFill>
              </a:rPr>
              <a:t>SNPs</a:t>
            </a:r>
            <a:r>
              <a:rPr lang="it-IT" sz="2400" dirty="0">
                <a:solidFill>
                  <a:schemeClr val="bg1"/>
                </a:solidFill>
              </a:rPr>
              <a:t> analizzati molto elevato</a:t>
            </a:r>
          </a:p>
        </p:txBody>
      </p:sp>
      <p:pic>
        <p:nvPicPr>
          <p:cNvPr id="5" name="Immagine 1" descr="15_11.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1273" y="-11016"/>
            <a:ext cx="5422727" cy="6869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323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7410" name="Picture 6" descr="HapMap Project logo">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268"/>
            <a:ext cx="9144000" cy="95445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egnaposto contenuto 1"/>
          <p:cNvSpPr>
            <a:spLocks noGrp="1"/>
          </p:cNvSpPr>
          <p:nvPr>
            <p:ph sz="half" idx="2"/>
          </p:nvPr>
        </p:nvSpPr>
        <p:spPr>
          <a:xfrm>
            <a:off x="0" y="1124743"/>
            <a:ext cx="4101109" cy="5725017"/>
          </a:xfrm>
        </p:spPr>
        <p:txBody>
          <a:bodyPr>
            <a:normAutofit fontScale="92500"/>
          </a:bodyPr>
          <a:lstStyle/>
          <a:p>
            <a:pPr marL="0" indent="0">
              <a:buNone/>
            </a:pPr>
            <a:r>
              <a:rPr lang="it-IT" sz="2400" dirty="0">
                <a:solidFill>
                  <a:schemeClr val="bg1"/>
                </a:solidFill>
              </a:rPr>
              <a:t>2007- «Wellcome Trust Case-Control </a:t>
            </a:r>
            <a:r>
              <a:rPr lang="it-IT" sz="2400" dirty="0" err="1">
                <a:solidFill>
                  <a:schemeClr val="bg1"/>
                </a:solidFill>
              </a:rPr>
              <a:t>Consortium</a:t>
            </a:r>
            <a:r>
              <a:rPr lang="it-IT" sz="2400" dirty="0">
                <a:solidFill>
                  <a:schemeClr val="bg1"/>
                </a:solidFill>
              </a:rPr>
              <a:t>».</a:t>
            </a:r>
          </a:p>
          <a:p>
            <a:pPr marL="0" indent="0">
              <a:buNone/>
            </a:pPr>
            <a:endParaRPr lang="it-IT" sz="2400" dirty="0">
              <a:solidFill>
                <a:schemeClr val="bg1"/>
              </a:solidFill>
            </a:endParaRPr>
          </a:p>
          <a:p>
            <a:pPr marL="0" indent="0">
              <a:buNone/>
            </a:pPr>
            <a:r>
              <a:rPr lang="it-IT" sz="2400" dirty="0">
                <a:solidFill>
                  <a:schemeClr val="bg1"/>
                </a:solidFill>
              </a:rPr>
              <a:t>Vengono studiate 7 malattie multifattoriali (per ciascuna 2000 casi e 3000 controlli)</a:t>
            </a:r>
          </a:p>
          <a:p>
            <a:pPr marL="0" indent="0">
              <a:buNone/>
            </a:pPr>
            <a:r>
              <a:rPr lang="it-IT" sz="2400" dirty="0">
                <a:solidFill>
                  <a:schemeClr val="bg1"/>
                </a:solidFill>
              </a:rPr>
              <a:t>Con oltre 500 mila TAG </a:t>
            </a:r>
            <a:r>
              <a:rPr lang="it-IT" sz="2400" dirty="0" err="1">
                <a:solidFill>
                  <a:schemeClr val="bg1"/>
                </a:solidFill>
              </a:rPr>
              <a:t>SNPs</a:t>
            </a:r>
            <a:endParaRPr lang="it-IT" sz="2400" dirty="0">
              <a:solidFill>
                <a:schemeClr val="bg1"/>
              </a:solidFill>
            </a:endParaRPr>
          </a:p>
          <a:p>
            <a:pPr marL="0" indent="0">
              <a:buNone/>
            </a:pPr>
            <a:endParaRPr lang="it-IT" sz="2400" dirty="0">
              <a:solidFill>
                <a:schemeClr val="bg1"/>
              </a:solidFill>
            </a:endParaRPr>
          </a:p>
          <a:p>
            <a:pPr marL="0" indent="0">
              <a:buNone/>
            </a:pPr>
            <a:r>
              <a:rPr lang="it-IT" sz="2400" dirty="0">
                <a:solidFill>
                  <a:schemeClr val="bg1"/>
                </a:solidFill>
              </a:rPr>
              <a:t>Identificati 25 segnali indipendenti di associazione con una delle malattie (ovvero 25 cluster di </a:t>
            </a:r>
            <a:r>
              <a:rPr lang="it-IT" sz="2400" dirty="0" err="1">
                <a:solidFill>
                  <a:schemeClr val="bg1"/>
                </a:solidFill>
              </a:rPr>
              <a:t>SNPs</a:t>
            </a:r>
            <a:r>
              <a:rPr lang="it-IT" sz="2400" dirty="0">
                <a:solidFill>
                  <a:schemeClr val="bg1"/>
                </a:solidFill>
              </a:rPr>
              <a:t>), con valori di  </a:t>
            </a:r>
            <a:r>
              <a:rPr lang="it-IT" sz="2400" i="1" dirty="0">
                <a:solidFill>
                  <a:schemeClr val="bg1"/>
                </a:solidFill>
              </a:rPr>
              <a:t>p</a:t>
            </a:r>
            <a:r>
              <a:rPr lang="it-IT" sz="2400" dirty="0">
                <a:solidFill>
                  <a:schemeClr val="bg1"/>
                </a:solidFill>
              </a:rPr>
              <a:t> &lt; 5 x 10</a:t>
            </a:r>
            <a:r>
              <a:rPr lang="it-IT" sz="2400" baseline="30000" dirty="0">
                <a:solidFill>
                  <a:schemeClr val="bg1"/>
                </a:solidFill>
              </a:rPr>
              <a:t>-7</a:t>
            </a:r>
          </a:p>
          <a:p>
            <a:pPr marL="0" indent="0">
              <a:buNone/>
            </a:pPr>
            <a:endParaRPr lang="it-IT" sz="2400" baseline="30000" dirty="0">
              <a:solidFill>
                <a:schemeClr val="bg1"/>
              </a:solidFill>
            </a:endParaRPr>
          </a:p>
          <a:p>
            <a:pPr marL="0" indent="0">
              <a:buNone/>
            </a:pPr>
            <a:r>
              <a:rPr lang="it-IT" sz="2400" dirty="0" err="1">
                <a:solidFill>
                  <a:schemeClr val="bg1"/>
                </a:solidFill>
              </a:rPr>
              <a:t>Odds</a:t>
            </a:r>
            <a:r>
              <a:rPr lang="it-IT" sz="2400" dirty="0">
                <a:solidFill>
                  <a:schemeClr val="bg1"/>
                </a:solidFill>
              </a:rPr>
              <a:t> Ratio per i 25 </a:t>
            </a:r>
            <a:r>
              <a:rPr lang="it-IT" sz="2400" dirty="0" err="1">
                <a:solidFill>
                  <a:schemeClr val="bg1"/>
                </a:solidFill>
              </a:rPr>
              <a:t>SNPs</a:t>
            </a:r>
            <a:r>
              <a:rPr lang="it-IT" sz="2400" dirty="0">
                <a:solidFill>
                  <a:schemeClr val="bg1"/>
                </a:solidFill>
              </a:rPr>
              <a:t> compreso tra 1,09 e 5,49</a:t>
            </a:r>
          </a:p>
          <a:p>
            <a:pPr marL="0" indent="0">
              <a:buNone/>
            </a:pPr>
            <a:endParaRPr lang="it-IT" sz="2400" dirty="0">
              <a:solidFill>
                <a:schemeClr val="bg1"/>
              </a:solidFill>
            </a:endParaRPr>
          </a:p>
        </p:txBody>
      </p:sp>
      <p:pic>
        <p:nvPicPr>
          <p:cNvPr id="6" name="Immagine 1" descr="15_09.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1109" y="0"/>
            <a:ext cx="5008611" cy="6849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323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0"/>
            <a:ext cx="5197487" cy="67919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536" y="908720"/>
            <a:ext cx="7542213" cy="4705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asellaDiTesto 1"/>
          <p:cNvSpPr txBox="1"/>
          <p:nvPr/>
        </p:nvSpPr>
        <p:spPr>
          <a:xfrm>
            <a:off x="323528" y="647110"/>
            <a:ext cx="1728192" cy="584775"/>
          </a:xfrm>
          <a:prstGeom prst="rect">
            <a:avLst/>
          </a:prstGeom>
          <a:noFill/>
        </p:spPr>
        <p:txBody>
          <a:bodyPr wrap="square" rtlCol="0">
            <a:spAutoFit/>
          </a:bodyPr>
          <a:lstStyle/>
          <a:p>
            <a:r>
              <a:rPr lang="it-IT" sz="3200" dirty="0">
                <a:solidFill>
                  <a:schemeClr val="bg1"/>
                </a:solidFill>
              </a:rPr>
              <a:t>2008</a:t>
            </a:r>
          </a:p>
        </p:txBody>
      </p:sp>
    </p:spTree>
    <p:extLst>
      <p:ext uri="{BB962C8B-B14F-4D97-AF65-F5344CB8AC3E}">
        <p14:creationId xmlns:p14="http://schemas.microsoft.com/office/powerpoint/2010/main" val="136757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gwas-2012-07-01.jpg"/>
          <p:cNvPicPr>
            <a:picLocks noChangeAspect="1"/>
          </p:cNvPicPr>
          <p:nvPr/>
        </p:nvPicPr>
        <p:blipFill rotWithShape="1">
          <a:blip r:embed="rId2"/>
          <a:srcRect l="132" b="1254"/>
          <a:stretch/>
        </p:blipFill>
        <p:spPr>
          <a:xfrm>
            <a:off x="-1" y="908720"/>
            <a:ext cx="7576217" cy="5618343"/>
          </a:xfrm>
          <a:prstGeom prst="rect">
            <a:avLst/>
          </a:prstGeom>
        </p:spPr>
      </p:pic>
      <p:sp>
        <p:nvSpPr>
          <p:cNvPr id="5" name="TextBox 4"/>
          <p:cNvSpPr txBox="1"/>
          <p:nvPr/>
        </p:nvSpPr>
        <p:spPr>
          <a:xfrm>
            <a:off x="1619672" y="116632"/>
            <a:ext cx="5562600" cy="646331"/>
          </a:xfrm>
          <a:prstGeom prst="rect">
            <a:avLst/>
          </a:prstGeom>
          <a:noFill/>
        </p:spPr>
        <p:txBody>
          <a:bodyPr wrap="square" rtlCol="0">
            <a:spAutoFit/>
          </a:bodyPr>
          <a:lstStyle/>
          <a:p>
            <a:pPr algn="ctr"/>
            <a:r>
              <a:rPr lang="en-US" b="1" dirty="0">
                <a:solidFill>
                  <a:schemeClr val="bg1"/>
                </a:solidFill>
              </a:rPr>
              <a:t>Published Genome-Wide Associations through 07/2012</a:t>
            </a:r>
          </a:p>
          <a:p>
            <a:pPr algn="ctr"/>
            <a:r>
              <a:rPr lang="en-US" b="1" dirty="0">
                <a:solidFill>
                  <a:schemeClr val="bg1"/>
                </a:solidFill>
              </a:rPr>
              <a:t>Published GWA at p≤5X10</a:t>
            </a:r>
            <a:r>
              <a:rPr lang="en-US" b="1" baseline="30000" dirty="0">
                <a:solidFill>
                  <a:schemeClr val="bg1"/>
                </a:solidFill>
              </a:rPr>
              <a:t>-8</a:t>
            </a:r>
            <a:r>
              <a:rPr lang="en-US" b="1" dirty="0">
                <a:solidFill>
                  <a:schemeClr val="bg1"/>
                </a:solidFill>
              </a:rPr>
              <a:t> for 18 trait categories</a:t>
            </a:r>
          </a:p>
        </p:txBody>
      </p:sp>
      <p:sp>
        <p:nvSpPr>
          <p:cNvPr id="6" name="TextBox 5"/>
          <p:cNvSpPr txBox="1"/>
          <p:nvPr/>
        </p:nvSpPr>
        <p:spPr>
          <a:xfrm>
            <a:off x="3491880" y="5589240"/>
            <a:ext cx="3505200" cy="923330"/>
          </a:xfrm>
          <a:prstGeom prst="rect">
            <a:avLst/>
          </a:prstGeom>
          <a:noFill/>
        </p:spPr>
        <p:txBody>
          <a:bodyPr wrap="square" rtlCol="0">
            <a:spAutoFit/>
          </a:bodyPr>
          <a:lstStyle/>
          <a:p>
            <a:r>
              <a:rPr lang="en-US" b="1" dirty="0"/>
              <a:t>NHGRI GWA Catalog</a:t>
            </a:r>
          </a:p>
          <a:p>
            <a:r>
              <a:rPr lang="en-US" b="1" dirty="0"/>
              <a:t>www.genome.gov/GWAStudies</a:t>
            </a:r>
          </a:p>
          <a:p>
            <a:r>
              <a:rPr lang="en-US" b="1" dirty="0"/>
              <a:t>www.ebi.ac.uk/fgpt/gwas/ </a:t>
            </a:r>
          </a:p>
        </p:txBody>
      </p:sp>
      <p:pic>
        <p:nvPicPr>
          <p:cNvPr id="7" name="Picture 2" descr="http://wwwdev.ebi.ac.uk/fgpt/gwas/images/dual-logo2.png"/>
          <p:cNvPicPr>
            <a:picLocks noChangeAspect="1" noChangeArrowheads="1"/>
          </p:cNvPicPr>
          <p:nvPr/>
        </p:nvPicPr>
        <p:blipFill rotWithShape="1">
          <a:blip r:embed="rId3">
            <a:extLst>
              <a:ext uri="{28A0092B-C50C-407E-A947-70E740481C1C}">
                <a14:useLocalDpi xmlns:a14="http://schemas.microsoft.com/office/drawing/2010/main" val="0"/>
              </a:ext>
            </a:extLst>
          </a:blip>
          <a:srcRect l="54283"/>
          <a:stretch/>
        </p:blipFill>
        <p:spPr bwMode="auto">
          <a:xfrm>
            <a:off x="6770918" y="6413845"/>
            <a:ext cx="1053854" cy="33529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wwwdev.ebi.ac.uk/fgpt/gwas/images/dual-logo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92"/>
          <a:stretch/>
        </p:blipFill>
        <p:spPr bwMode="auto">
          <a:xfrm>
            <a:off x="2656118" y="6413845"/>
            <a:ext cx="1235754" cy="33529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gwas-2012-07-02.jpg"/>
          <p:cNvPicPr>
            <a:picLocks noChangeAspect="1"/>
          </p:cNvPicPr>
          <p:nvPr/>
        </p:nvPicPr>
        <p:blipFill rotWithShape="1">
          <a:blip r:embed="rId4"/>
          <a:srcRect l="9642" t="10000" r="52738" b="12063"/>
          <a:stretch/>
        </p:blipFill>
        <p:spPr>
          <a:xfrm>
            <a:off x="6606589" y="2915454"/>
            <a:ext cx="2537411" cy="3942546"/>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6536" y="908720"/>
            <a:ext cx="7542213" cy="4705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0800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contenuto 1"/>
          <p:cNvSpPr>
            <a:spLocks noGrp="1"/>
          </p:cNvSpPr>
          <p:nvPr>
            <p:ph sz="half" idx="1"/>
          </p:nvPr>
        </p:nvSpPr>
        <p:spPr>
          <a:xfrm>
            <a:off x="179512" y="260648"/>
            <a:ext cx="8507288" cy="5865515"/>
          </a:xfrm>
        </p:spPr>
        <p:txBody>
          <a:bodyPr>
            <a:normAutofit/>
          </a:bodyPr>
          <a:lstStyle/>
          <a:p>
            <a:pPr marL="0" indent="0">
              <a:buNone/>
            </a:pPr>
            <a:r>
              <a:rPr lang="it-IT" dirty="0">
                <a:solidFill>
                  <a:srgbClr val="FFFF00"/>
                </a:solidFill>
              </a:rPr>
              <a:t>Limiti degli studi di associazione </a:t>
            </a:r>
            <a:r>
              <a:rPr lang="it-IT" dirty="0" err="1">
                <a:solidFill>
                  <a:srgbClr val="FFFF00"/>
                </a:solidFill>
              </a:rPr>
              <a:t>genome</a:t>
            </a:r>
            <a:r>
              <a:rPr lang="it-IT" dirty="0">
                <a:solidFill>
                  <a:srgbClr val="FFFF00"/>
                </a:solidFill>
              </a:rPr>
              <a:t>-wide</a:t>
            </a:r>
          </a:p>
          <a:p>
            <a:pPr marL="0" indent="0">
              <a:buNone/>
            </a:pPr>
            <a:r>
              <a:rPr lang="it-IT" sz="2400" dirty="0">
                <a:solidFill>
                  <a:schemeClr val="bg1"/>
                </a:solidFill>
              </a:rPr>
              <a:t>Nonostante i successi degli studi di associazione </a:t>
            </a:r>
            <a:r>
              <a:rPr lang="it-IT" sz="2400" dirty="0" err="1">
                <a:solidFill>
                  <a:schemeClr val="bg1"/>
                </a:solidFill>
              </a:rPr>
              <a:t>genome</a:t>
            </a:r>
            <a:r>
              <a:rPr lang="it-IT" sz="2400" dirty="0">
                <a:solidFill>
                  <a:schemeClr val="bg1"/>
                </a:solidFill>
              </a:rPr>
              <a:t>-wide, la proporzione di ereditabilità spiegata dalle varianti comuni per la maggior parte delle malattie complesse è modesta. </a:t>
            </a:r>
          </a:p>
          <a:p>
            <a:pPr marL="0" indent="0">
              <a:buNone/>
            </a:pPr>
            <a:r>
              <a:rPr lang="it-IT" sz="2400" dirty="0">
                <a:solidFill>
                  <a:srgbClr val="FFFF00"/>
                </a:solidFill>
              </a:rPr>
              <a:t>Dove si «nasconde» l’ereditabilità?</a:t>
            </a:r>
          </a:p>
          <a:p>
            <a:r>
              <a:rPr lang="it-IT" sz="2400" dirty="0">
                <a:solidFill>
                  <a:schemeClr val="bg1"/>
                </a:solidFill>
              </a:rPr>
              <a:t>Ipotesi «malattia comune variante comune» è corretta?</a:t>
            </a:r>
          </a:p>
          <a:p>
            <a:r>
              <a:rPr lang="it-IT" sz="2400" dirty="0">
                <a:solidFill>
                  <a:schemeClr val="bg1"/>
                </a:solidFill>
              </a:rPr>
              <a:t>Il modello degli alleli rari con elevata penetranza  è un’alternativa/integrazione?</a:t>
            </a:r>
          </a:p>
          <a:p>
            <a:r>
              <a:rPr lang="it-IT" sz="2400" dirty="0">
                <a:solidFill>
                  <a:schemeClr val="bg1"/>
                </a:solidFill>
              </a:rPr>
              <a:t>Contributo dei Copy </a:t>
            </a:r>
            <a:r>
              <a:rPr lang="it-IT" sz="2400" dirty="0" err="1">
                <a:solidFill>
                  <a:schemeClr val="bg1"/>
                </a:solidFill>
              </a:rPr>
              <a:t>number</a:t>
            </a:r>
            <a:r>
              <a:rPr lang="it-IT" sz="2400" dirty="0">
                <a:solidFill>
                  <a:schemeClr val="bg1"/>
                </a:solidFill>
              </a:rPr>
              <a:t> </a:t>
            </a:r>
            <a:r>
              <a:rPr lang="it-IT" sz="2400" dirty="0" err="1">
                <a:solidFill>
                  <a:schemeClr val="bg1"/>
                </a:solidFill>
              </a:rPr>
              <a:t>variants</a:t>
            </a:r>
            <a:r>
              <a:rPr lang="it-IT" sz="2400" dirty="0">
                <a:solidFill>
                  <a:schemeClr val="bg1"/>
                </a:solidFill>
              </a:rPr>
              <a:t>?</a:t>
            </a:r>
          </a:p>
        </p:txBody>
      </p:sp>
    </p:spTree>
    <p:extLst>
      <p:ext uri="{BB962C8B-B14F-4D97-AF65-F5344CB8AC3E}">
        <p14:creationId xmlns:p14="http://schemas.microsoft.com/office/powerpoint/2010/main" val="1444086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153400" cy="1569660"/>
          </a:xfrm>
          <a:prstGeom prst="rect">
            <a:avLst/>
          </a:prstGeom>
          <a:noFill/>
        </p:spPr>
        <p:txBody>
          <a:bodyPr wrap="square" rtlCol="0">
            <a:spAutoFit/>
          </a:bodyPr>
          <a:lstStyle/>
          <a:p>
            <a:r>
              <a:rPr lang="en-US" sz="2400" b="1" dirty="0">
                <a:latin typeface="Times New Roman" pitchFamily="18" charset="0"/>
                <a:cs typeface="Times New Roman" pitchFamily="18" charset="0"/>
              </a:rPr>
              <a:t>Rare variants and unexplained heritability</a:t>
            </a:r>
          </a:p>
          <a:p>
            <a:endParaRPr lang="en-US"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Possible contribution of variants of low minor allele frequency, </a:t>
            </a:r>
          </a:p>
          <a:p>
            <a:r>
              <a:rPr lang="en-US" sz="2400" dirty="0">
                <a:latin typeface="Times New Roman" pitchFamily="18" charset="0"/>
                <a:cs typeface="Times New Roman" pitchFamily="18" charset="0"/>
              </a:rPr>
              <a:t>0.5% &lt; MAF &lt; 5%, or of rare variants (MAF &lt; 0.5%).</a:t>
            </a:r>
          </a:p>
        </p:txBody>
      </p:sp>
      <p:pic>
        <p:nvPicPr>
          <p:cNvPr id="21506" name="Picture 2"/>
          <p:cNvPicPr>
            <a:picLocks noChangeAspect="1" noChangeArrowheads="1"/>
          </p:cNvPicPr>
          <p:nvPr/>
        </p:nvPicPr>
        <p:blipFill>
          <a:blip r:embed="rId2" cstate="print"/>
          <a:srcRect/>
          <a:stretch>
            <a:fillRect/>
          </a:stretch>
        </p:blipFill>
        <p:spPr bwMode="auto">
          <a:xfrm>
            <a:off x="76200" y="1676400"/>
            <a:ext cx="6096000" cy="4934517"/>
          </a:xfrm>
          <a:prstGeom prst="rect">
            <a:avLst/>
          </a:prstGeom>
          <a:noFill/>
          <a:ln w="9525">
            <a:noFill/>
            <a:miter lim="800000"/>
            <a:headEnd/>
            <a:tailEnd/>
          </a:ln>
        </p:spPr>
      </p:pic>
      <p:sp>
        <p:nvSpPr>
          <p:cNvPr id="4" name="TextBox 3"/>
          <p:cNvSpPr txBox="1"/>
          <p:nvPr/>
        </p:nvSpPr>
        <p:spPr>
          <a:xfrm>
            <a:off x="6400800" y="1905000"/>
            <a:ext cx="2743200" cy="4401205"/>
          </a:xfrm>
          <a:prstGeom prst="rect">
            <a:avLst/>
          </a:prstGeom>
          <a:noFill/>
        </p:spPr>
        <p:txBody>
          <a:bodyPr wrap="square" rtlCol="0">
            <a:spAutoFit/>
          </a:bodyPr>
          <a:lstStyle/>
          <a:p>
            <a:r>
              <a:rPr lang="en-US" sz="2000" dirty="0">
                <a:latin typeface="Times New Roman" pitchFamily="18" charset="0"/>
                <a:cs typeface="Times New Roman" pitchFamily="18" charset="0"/>
              </a:rPr>
              <a:t>To detect association, sample size increases linearly with 1/MAF given a fixed odds ratio and fixed degree of LD with markers and also scales </a:t>
            </a:r>
            <a:r>
              <a:rPr lang="en-US" sz="2000" dirty="0" err="1">
                <a:latin typeface="Times New Roman" pitchFamily="18" charset="0"/>
                <a:cs typeface="Times New Roman" pitchFamily="18" charset="0"/>
              </a:rPr>
              <a:t>quadratically</a:t>
            </a:r>
            <a:r>
              <a:rPr lang="en-US" sz="2000" dirty="0">
                <a:latin typeface="Times New Roman" pitchFamily="18" charset="0"/>
                <a:cs typeface="Times New Roman" pitchFamily="18" charset="0"/>
              </a:rPr>
              <a:t> with  1/|(OR-1)|, thus increases sharply as OR declines.</a:t>
            </a:r>
          </a:p>
          <a:p>
            <a:r>
              <a:rPr lang="en-US" sz="2000" dirty="0">
                <a:latin typeface="Times New Roman" pitchFamily="18" charset="0"/>
                <a:cs typeface="Times New Roman" pitchFamily="18" charset="0"/>
              </a:rPr>
              <a:t>Low frequency and rare variants will need to have higher odds ratios to be determined.</a:t>
            </a:r>
          </a:p>
        </p:txBody>
      </p:sp>
    </p:spTree>
    <p:extLst>
      <p:ext uri="{BB962C8B-B14F-4D97-AF65-F5344CB8AC3E}">
        <p14:creationId xmlns:p14="http://schemas.microsoft.com/office/powerpoint/2010/main" val="1017261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Determinazione genetica dei caratteri quantitativi:</a:t>
            </a:r>
            <a:br>
              <a:rPr lang="it-IT" dirty="0">
                <a:solidFill>
                  <a:srgbClr val="0000FF"/>
                </a:solidFill>
              </a:rPr>
            </a:br>
            <a:r>
              <a:rPr lang="it-IT" dirty="0">
                <a:solidFill>
                  <a:srgbClr val="FF0000"/>
                </a:solidFill>
              </a:rPr>
              <a:t>Il modello dell’</a:t>
            </a:r>
            <a:r>
              <a:rPr lang="it-IT" dirty="0" err="1">
                <a:solidFill>
                  <a:srgbClr val="FF0000"/>
                </a:solidFill>
              </a:rPr>
              <a:t>allelia</a:t>
            </a:r>
            <a:r>
              <a:rPr lang="it-IT" dirty="0">
                <a:solidFill>
                  <a:srgbClr val="FF0000"/>
                </a:solidFill>
              </a:rPr>
              <a:t> multipla (caratteri quantitativi monogenici)</a:t>
            </a:r>
          </a:p>
        </p:txBody>
      </p:sp>
      <p:sp>
        <p:nvSpPr>
          <p:cNvPr id="4" name="Segnaposto testo 3"/>
          <p:cNvSpPr>
            <a:spLocks noGrp="1"/>
          </p:cNvSpPr>
          <p:nvPr>
            <p:ph type="body" sz="half" idx="2"/>
          </p:nvPr>
        </p:nvSpPr>
        <p:spPr>
          <a:xfrm>
            <a:off x="152400" y="914400"/>
            <a:ext cx="8812088" cy="5791200"/>
          </a:xfrm>
        </p:spPr>
        <p:txBody>
          <a:bodyPr>
            <a:normAutofit/>
          </a:bodyPr>
          <a:lstStyle/>
          <a:p>
            <a:r>
              <a:rPr lang="it-IT" sz="1600" dirty="0">
                <a:solidFill>
                  <a:srgbClr val="0000FF"/>
                </a:solidFill>
              </a:rPr>
              <a:t>Alcuni caratteri quantitativi possono essere determinati da un unico gene. </a:t>
            </a:r>
          </a:p>
          <a:p>
            <a:r>
              <a:rPr lang="it-IT" sz="1600" dirty="0">
                <a:solidFill>
                  <a:srgbClr val="0000FF"/>
                </a:solidFill>
              </a:rPr>
              <a:t>Esempi di questo tipo riguardano ad esempio l’attività enzimatica di specifici enzimi, in cui variazioni interindividuali possono essere dovute a </a:t>
            </a:r>
            <a:r>
              <a:rPr lang="it-IT" sz="1600" dirty="0">
                <a:solidFill>
                  <a:srgbClr val="FF0000"/>
                </a:solidFill>
              </a:rPr>
              <a:t>fattori ambientali </a:t>
            </a:r>
            <a:r>
              <a:rPr lang="it-IT" sz="1600" dirty="0">
                <a:solidFill>
                  <a:srgbClr val="0000FF"/>
                </a:solidFill>
              </a:rPr>
              <a:t>e/o all’esistenza, nella popolazione, di </a:t>
            </a:r>
            <a:r>
              <a:rPr lang="it-IT" sz="1600" dirty="0">
                <a:solidFill>
                  <a:srgbClr val="FF0000"/>
                </a:solidFill>
              </a:rPr>
              <a:t>alleli multipli</a:t>
            </a:r>
            <a:r>
              <a:rPr lang="it-IT" sz="1600" dirty="0">
                <a:solidFill>
                  <a:srgbClr val="0000FF"/>
                </a:solidFill>
              </a:rPr>
              <a:t> che codificano per </a:t>
            </a:r>
            <a:r>
              <a:rPr lang="it-IT" sz="1600" dirty="0" err="1">
                <a:solidFill>
                  <a:srgbClr val="0000FF"/>
                </a:solidFill>
              </a:rPr>
              <a:t>isoforme</a:t>
            </a:r>
            <a:r>
              <a:rPr lang="it-IT" sz="1600" dirty="0">
                <a:solidFill>
                  <a:srgbClr val="0000FF"/>
                </a:solidFill>
              </a:rPr>
              <a:t> enzimatiche con attività differenti.</a:t>
            </a:r>
          </a:p>
          <a:p>
            <a:r>
              <a:rPr lang="it-IT" sz="1600" dirty="0">
                <a:solidFill>
                  <a:srgbClr val="0000FF"/>
                </a:solidFill>
              </a:rPr>
              <a:t>Un esempio noto è quello della fosfatasi acida eritrocitaria (ACP1 OMIM 171500), che presenta 3 alleli comuni (A, B e C) con differente attività enzimatica media. Le 6 classi fenotipiche possibili presentano differenti attività enzimatiche medie, ma anche una notevole dispersione intorno alla media dovuta a fattori ambientali (o interazione con altri geni). Il risultato netto è una distribuzione complessiva vicina ad una distribuzione gaussiana.</a:t>
            </a:r>
          </a:p>
        </p:txBody>
      </p:sp>
      <p:pic>
        <p:nvPicPr>
          <p:cNvPr id="1026" name="Picture 2" descr="C:\Users\Fulvio\Documents\My Dropbox\Corsi - Genetica umana\PPT lezioni 2013-2014\figure caratteri complessi\Immagine 8.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284984"/>
            <a:ext cx="5160077" cy="34609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Fulvio\Documents\My Dropbox\Corsi - Genetica umana\PPT lezioni 2013-2014\figure caratteri complessi\Immagine 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356992"/>
            <a:ext cx="3778002" cy="335917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egnaposto testo 3"/>
          <p:cNvSpPr txBox="1">
            <a:spLocks/>
          </p:cNvSpPr>
          <p:nvPr/>
        </p:nvSpPr>
        <p:spPr>
          <a:xfrm>
            <a:off x="6372200" y="3501008"/>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Totale</a:t>
            </a:r>
          </a:p>
        </p:txBody>
      </p:sp>
      <p:sp>
        <p:nvSpPr>
          <p:cNvPr id="8" name="Segnaposto testo 3"/>
          <p:cNvSpPr txBox="1">
            <a:spLocks/>
          </p:cNvSpPr>
          <p:nvPr/>
        </p:nvSpPr>
        <p:spPr>
          <a:xfrm>
            <a:off x="5004048" y="6641976"/>
            <a:ext cx="3924944" cy="216024"/>
          </a:xfrm>
          <a:prstGeom prst="rect">
            <a:avLst/>
          </a:prstGeom>
        </p:spPr>
        <p:txBody>
          <a:bodyPr vert="horz" lIns="91440" tIns="45720" rIns="91440" bIns="45720" rtlCol="0">
            <a:normAutofit fontScale="47500" lnSpcReduction="20000"/>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1200" dirty="0">
                <a:solidFill>
                  <a:srgbClr val="0000FF"/>
                </a:solidFill>
              </a:rPr>
              <a:t>Modificato da : Neri </a:t>
            </a:r>
            <a:r>
              <a:rPr lang="it-IT" sz="1200" dirty="0" err="1">
                <a:solidFill>
                  <a:srgbClr val="0000FF"/>
                </a:solidFill>
              </a:rPr>
              <a:t>Genuardi</a:t>
            </a:r>
            <a:r>
              <a:rPr lang="it-IT" sz="1200" dirty="0">
                <a:solidFill>
                  <a:srgbClr val="0000FF"/>
                </a:solidFill>
              </a:rPr>
              <a:t> (2010) Genetica umana e medica, </a:t>
            </a:r>
            <a:r>
              <a:rPr lang="it-IT" sz="1200" dirty="0" err="1">
                <a:solidFill>
                  <a:srgbClr val="0000FF"/>
                </a:solidFill>
              </a:rPr>
              <a:t>ed.Elsevier</a:t>
            </a:r>
            <a:r>
              <a:rPr lang="it-IT" sz="1200" dirty="0">
                <a:solidFill>
                  <a:srgbClr val="0000FF"/>
                </a:solidFill>
              </a:rPr>
              <a:t>. Il fenotipo raro CC non è stato osservato</a:t>
            </a:r>
          </a:p>
        </p:txBody>
      </p:sp>
      <p:sp>
        <p:nvSpPr>
          <p:cNvPr id="9" name="Segnaposto testo 3"/>
          <p:cNvSpPr txBox="1">
            <a:spLocks/>
          </p:cNvSpPr>
          <p:nvPr/>
        </p:nvSpPr>
        <p:spPr>
          <a:xfrm>
            <a:off x="6588224" y="5301208"/>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A</a:t>
            </a:r>
          </a:p>
        </p:txBody>
      </p:sp>
      <p:sp>
        <p:nvSpPr>
          <p:cNvPr id="10" name="Segnaposto testo 3"/>
          <p:cNvSpPr txBox="1">
            <a:spLocks/>
          </p:cNvSpPr>
          <p:nvPr/>
        </p:nvSpPr>
        <p:spPr>
          <a:xfrm>
            <a:off x="7308304" y="4509120"/>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B</a:t>
            </a:r>
          </a:p>
        </p:txBody>
      </p:sp>
      <p:sp>
        <p:nvSpPr>
          <p:cNvPr id="11" name="Segnaposto testo 3"/>
          <p:cNvSpPr txBox="1">
            <a:spLocks/>
          </p:cNvSpPr>
          <p:nvPr/>
        </p:nvSpPr>
        <p:spPr>
          <a:xfrm>
            <a:off x="6804248" y="3933056"/>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BA</a:t>
            </a:r>
          </a:p>
        </p:txBody>
      </p:sp>
      <p:sp>
        <p:nvSpPr>
          <p:cNvPr id="12" name="Segnaposto testo 3"/>
          <p:cNvSpPr txBox="1">
            <a:spLocks/>
          </p:cNvSpPr>
          <p:nvPr/>
        </p:nvSpPr>
        <p:spPr>
          <a:xfrm>
            <a:off x="7452320" y="5301208"/>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CB</a:t>
            </a:r>
          </a:p>
        </p:txBody>
      </p:sp>
      <p:sp>
        <p:nvSpPr>
          <p:cNvPr id="13" name="Segnaposto testo 3"/>
          <p:cNvSpPr txBox="1">
            <a:spLocks/>
          </p:cNvSpPr>
          <p:nvPr/>
        </p:nvSpPr>
        <p:spPr>
          <a:xfrm>
            <a:off x="7092280" y="5517232"/>
            <a:ext cx="648072" cy="2160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dirty="0">
                <a:solidFill>
                  <a:srgbClr val="0000FF"/>
                </a:solidFill>
              </a:rPr>
              <a:t>CA</a:t>
            </a:r>
          </a:p>
        </p:txBody>
      </p:sp>
      <p:sp>
        <p:nvSpPr>
          <p:cNvPr id="3" name="Rettangolo 2"/>
          <p:cNvSpPr/>
          <p:nvPr/>
        </p:nvSpPr>
        <p:spPr>
          <a:xfrm>
            <a:off x="5220072" y="3501008"/>
            <a:ext cx="504056" cy="21602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Determinazione genetica dei caratteri quantitativi</a:t>
            </a:r>
            <a:br>
              <a:rPr lang="it-IT" dirty="0">
                <a:solidFill>
                  <a:srgbClr val="0000FF"/>
                </a:solidFill>
              </a:rPr>
            </a:br>
            <a:r>
              <a:rPr lang="it-IT" dirty="0">
                <a:solidFill>
                  <a:srgbClr val="FF0000"/>
                </a:solidFill>
              </a:rPr>
              <a:t>La teoria poligenica</a:t>
            </a:r>
          </a:p>
        </p:txBody>
      </p:sp>
      <p:sp>
        <p:nvSpPr>
          <p:cNvPr id="4" name="Segnaposto testo 3"/>
          <p:cNvSpPr>
            <a:spLocks noGrp="1"/>
          </p:cNvSpPr>
          <p:nvPr>
            <p:ph type="body" sz="half" idx="2"/>
          </p:nvPr>
        </p:nvSpPr>
        <p:spPr>
          <a:xfrm>
            <a:off x="33785" y="908720"/>
            <a:ext cx="3026047" cy="5791200"/>
          </a:xfrm>
        </p:spPr>
        <p:txBody>
          <a:bodyPr>
            <a:normAutofit lnSpcReduction="10000"/>
          </a:bodyPr>
          <a:lstStyle/>
          <a:p>
            <a:r>
              <a:rPr lang="it-IT" sz="1600" dirty="0">
                <a:solidFill>
                  <a:srgbClr val="0000FF"/>
                </a:solidFill>
              </a:rPr>
              <a:t>Nel modello poligenico, la variabilità osservata per alcuni caratteri quantitativi è spiegata attraverso l’azione di più geni, i cui alleli hanno un diverso effetto </a:t>
            </a:r>
            <a:r>
              <a:rPr lang="it-IT" sz="1600" dirty="0">
                <a:solidFill>
                  <a:srgbClr val="FF0000"/>
                </a:solidFill>
              </a:rPr>
              <a:t>additivo</a:t>
            </a:r>
            <a:r>
              <a:rPr lang="it-IT" sz="1600" dirty="0">
                <a:solidFill>
                  <a:srgbClr val="0000FF"/>
                </a:solidFill>
              </a:rPr>
              <a:t> sul fenotipo. Nella formulazione più semplice del modello, ciascun locus ha due alleli che hanno un effetto diverso sul carattere, e gli effetti degli alleli a loci diversi sono uguali. Se c’è </a:t>
            </a:r>
            <a:r>
              <a:rPr lang="it-IT" sz="1600" dirty="0" err="1">
                <a:solidFill>
                  <a:srgbClr val="0000FF"/>
                </a:solidFill>
              </a:rPr>
              <a:t>codominanza</a:t>
            </a:r>
            <a:r>
              <a:rPr lang="it-IT" sz="1600" dirty="0">
                <a:solidFill>
                  <a:srgbClr val="0000FF"/>
                </a:solidFill>
              </a:rPr>
              <a:t>, si avranno alla fine</a:t>
            </a:r>
          </a:p>
          <a:p>
            <a:r>
              <a:rPr lang="it-IT" sz="2800" dirty="0">
                <a:solidFill>
                  <a:srgbClr val="FF0000"/>
                </a:solidFill>
              </a:rPr>
              <a:t> 1+2</a:t>
            </a:r>
            <a:r>
              <a:rPr lang="it-IT" sz="2800" i="1" dirty="0">
                <a:solidFill>
                  <a:srgbClr val="FF0000"/>
                </a:solidFill>
              </a:rPr>
              <a:t>n</a:t>
            </a:r>
            <a:r>
              <a:rPr lang="it-IT" sz="2800" dirty="0">
                <a:solidFill>
                  <a:srgbClr val="FF0000"/>
                </a:solidFill>
              </a:rPr>
              <a:t> </a:t>
            </a:r>
            <a:r>
              <a:rPr lang="it-IT" sz="1600" dirty="0">
                <a:solidFill>
                  <a:srgbClr val="FF0000"/>
                </a:solidFill>
              </a:rPr>
              <a:t>classi fenotipiche.</a:t>
            </a:r>
          </a:p>
          <a:p>
            <a:r>
              <a:rPr lang="it-IT" sz="1600" dirty="0">
                <a:solidFill>
                  <a:srgbClr val="2602BE"/>
                </a:solidFill>
              </a:rPr>
              <a:t>Dove </a:t>
            </a:r>
            <a:r>
              <a:rPr lang="it-IT" sz="1600" i="1" dirty="0">
                <a:solidFill>
                  <a:srgbClr val="2602BE"/>
                </a:solidFill>
              </a:rPr>
              <a:t>n</a:t>
            </a:r>
            <a:r>
              <a:rPr lang="it-IT" sz="1600" dirty="0">
                <a:solidFill>
                  <a:srgbClr val="2602BE"/>
                </a:solidFill>
              </a:rPr>
              <a:t> è il numero di loci.</a:t>
            </a:r>
          </a:p>
          <a:p>
            <a:endParaRPr lang="it-IT" sz="1600" dirty="0">
              <a:solidFill>
                <a:srgbClr val="2602BE"/>
              </a:solidFill>
            </a:endParaRPr>
          </a:p>
          <a:p>
            <a:r>
              <a:rPr lang="it-IT" sz="1600" dirty="0">
                <a:solidFill>
                  <a:srgbClr val="2602BE"/>
                </a:solidFill>
              </a:rPr>
              <a:t>Se la frequenza degli alleli per tutti i loci nella popolazione è la stessa (= 0.5), si avrà una distribuzione simmetrica, che all’aumentare dei loci avrà le caratteristiche di una distribuzione normale a campana</a:t>
            </a:r>
            <a:endParaRPr lang="it-IT" sz="1600" dirty="0"/>
          </a:p>
        </p:txBody>
      </p:sp>
      <p:pic>
        <p:nvPicPr>
          <p:cNvPr id="7" name="Immagine 1" descr="3_24.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9538" y="1052736"/>
            <a:ext cx="6167863" cy="4176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egnaposto testo 3"/>
          <p:cNvSpPr txBox="1">
            <a:spLocks/>
          </p:cNvSpPr>
          <p:nvPr/>
        </p:nvSpPr>
        <p:spPr>
          <a:xfrm>
            <a:off x="3131840" y="5517232"/>
            <a:ext cx="6012160" cy="134076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endParaRPr lang="it-IT"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273050"/>
            <a:ext cx="8839200" cy="412750"/>
          </a:xfrm>
        </p:spPr>
        <p:txBody>
          <a:bodyPr>
            <a:normAutofit fontScale="90000"/>
          </a:bodyPr>
          <a:lstStyle/>
          <a:p>
            <a:pPr algn="ctr"/>
            <a:r>
              <a:rPr lang="it-IT" dirty="0">
                <a:solidFill>
                  <a:srgbClr val="0000FF"/>
                </a:solidFill>
              </a:rPr>
              <a:t>Determinazione genetica dei caratteri quantitativi</a:t>
            </a:r>
            <a:br>
              <a:rPr lang="it-IT" dirty="0">
                <a:solidFill>
                  <a:srgbClr val="0000FF"/>
                </a:solidFill>
              </a:rPr>
            </a:br>
            <a:r>
              <a:rPr lang="it-IT" dirty="0">
                <a:solidFill>
                  <a:srgbClr val="FF0000"/>
                </a:solidFill>
              </a:rPr>
              <a:t>La teoria poligenica</a:t>
            </a:r>
          </a:p>
        </p:txBody>
      </p:sp>
      <p:sp>
        <p:nvSpPr>
          <p:cNvPr id="5" name="Segnaposto testo 3"/>
          <p:cNvSpPr txBox="1">
            <a:spLocks/>
          </p:cNvSpPr>
          <p:nvPr/>
        </p:nvSpPr>
        <p:spPr>
          <a:xfrm>
            <a:off x="683568" y="1052736"/>
            <a:ext cx="8112702" cy="223224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it-IT" sz="2000" dirty="0">
                <a:solidFill>
                  <a:srgbClr val="0000FF"/>
                </a:solidFill>
              </a:rPr>
              <a:t>Quando sono coinvolti molti loci, anche un modello meno semplice, </a:t>
            </a:r>
          </a:p>
          <a:p>
            <a:r>
              <a:rPr lang="it-IT" sz="2000" dirty="0">
                <a:solidFill>
                  <a:srgbClr val="0000FF"/>
                </a:solidFill>
              </a:rPr>
              <a:t>che NON preveda:</a:t>
            </a:r>
          </a:p>
          <a:p>
            <a:pPr marL="457200" indent="-457200">
              <a:buAutoNum type="arabicParenR"/>
            </a:pPr>
            <a:r>
              <a:rPr lang="it-IT" sz="2000" dirty="0">
                <a:solidFill>
                  <a:srgbClr val="0000FF"/>
                </a:solidFill>
              </a:rPr>
              <a:t>effetti additivi uguali per gli alleli di loci diversi e </a:t>
            </a:r>
          </a:p>
          <a:p>
            <a:pPr marL="457200" indent="-457200">
              <a:buAutoNum type="arabicParenR"/>
            </a:pPr>
            <a:r>
              <a:rPr lang="it-IT" sz="2000" dirty="0">
                <a:solidFill>
                  <a:srgbClr val="0000FF"/>
                </a:solidFill>
              </a:rPr>
              <a:t>frequenze degli alleli ai singoli </a:t>
            </a:r>
            <a:r>
              <a:rPr lang="it-IT" sz="2000">
                <a:solidFill>
                  <a:srgbClr val="0000FF"/>
                </a:solidFill>
              </a:rPr>
              <a:t>loci uguali al </a:t>
            </a:r>
            <a:r>
              <a:rPr lang="it-IT" sz="2000" dirty="0">
                <a:solidFill>
                  <a:srgbClr val="0000FF"/>
                </a:solidFill>
              </a:rPr>
              <a:t>50%, </a:t>
            </a:r>
          </a:p>
          <a:p>
            <a:pPr marL="457200" indent="-457200">
              <a:buAutoNum type="arabicParenR"/>
            </a:pPr>
            <a:endParaRPr lang="it-IT" sz="2000" dirty="0">
              <a:solidFill>
                <a:srgbClr val="0000FF"/>
              </a:solidFill>
            </a:endParaRPr>
          </a:p>
          <a:p>
            <a:r>
              <a:rPr lang="it-IT" sz="2000" dirty="0">
                <a:solidFill>
                  <a:srgbClr val="0000FF"/>
                </a:solidFill>
              </a:rPr>
              <a:t>porterà ad una distribuzione dei fenotipi che approssima una distribuzione normale.</a:t>
            </a:r>
          </a:p>
          <a:p>
            <a:endParaRPr lang="it-IT" sz="2000" dirty="0">
              <a:solidFill>
                <a:srgbClr val="0000FF"/>
              </a:solidFill>
            </a:endParaRPr>
          </a:p>
          <a:p>
            <a:r>
              <a:rPr lang="it-IT" sz="2000" dirty="0">
                <a:solidFill>
                  <a:srgbClr val="FF0000"/>
                </a:solidFill>
              </a:rPr>
              <a:t>Si ricordi inoltre che il modello poligenico non esclude la possibilità che i geni coinvolti siano anche multiallelici nella popolazione, anche se nella sua formulazione più semplice il modello prevede più geni </a:t>
            </a:r>
            <a:r>
              <a:rPr lang="it-IT" sz="2000" dirty="0" err="1">
                <a:solidFill>
                  <a:srgbClr val="FF0000"/>
                </a:solidFill>
              </a:rPr>
              <a:t>biallelici</a:t>
            </a:r>
            <a:endParaRPr lang="it-IT" sz="2000" dirty="0">
              <a:solidFill>
                <a:srgbClr val="0000FF"/>
              </a:solidFill>
            </a:endParaRPr>
          </a:p>
          <a:p>
            <a:endParaRPr lang="it-IT" sz="2000" dirty="0"/>
          </a:p>
        </p:txBody>
      </p:sp>
    </p:spTree>
    <p:extLst>
      <p:ext uri="{BB962C8B-B14F-4D97-AF65-F5344CB8AC3E}">
        <p14:creationId xmlns:p14="http://schemas.microsoft.com/office/powerpoint/2010/main" val="3151963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6|16.6"/>
</p:tagLst>
</file>

<file path=ppt/tags/tag2.xml><?xml version="1.0" encoding="utf-8"?>
<p:tagLst xmlns:a="http://schemas.openxmlformats.org/drawingml/2006/main" xmlns:r="http://schemas.openxmlformats.org/officeDocument/2006/relationships" xmlns:p="http://schemas.openxmlformats.org/presentationml/2006/main">
  <p:tag name="TIMING" val="|3.9|7.5|6.1|27.9"/>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6137</TotalTime>
  <Words>6638</Words>
  <Application>Microsoft Office PowerPoint</Application>
  <PresentationFormat>Presentazione su schermo (4:3)</PresentationFormat>
  <Paragraphs>744</Paragraphs>
  <Slides>66</Slides>
  <Notes>14</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66</vt:i4>
      </vt:variant>
    </vt:vector>
  </HeadingPairs>
  <TitlesOfParts>
    <vt:vector size="77" baseType="lpstr">
      <vt:lpstr>MS PGothic</vt:lpstr>
      <vt:lpstr>Arial</vt:lpstr>
      <vt:lpstr>Arial Unicode MS</vt:lpstr>
      <vt:lpstr>Calibri</vt:lpstr>
      <vt:lpstr>Cambria Math</vt:lpstr>
      <vt:lpstr>Comic Sans MS</vt:lpstr>
      <vt:lpstr>Gill Sans</vt:lpstr>
      <vt:lpstr>Symbol</vt:lpstr>
      <vt:lpstr>Times New Roman</vt:lpstr>
      <vt:lpstr>Wingdings</vt:lpstr>
      <vt:lpstr>Tema di Office</vt:lpstr>
      <vt:lpstr> Genetica Umana – Fulvio Cruciani   06 - Genetica e mappatura dei caratteri complessi,  Aplotipi, Linkage Disequilibrium  e Progetto HapMap  </vt:lpstr>
      <vt:lpstr>Attenzione alla nomenclatura (Sinonimi, non sinonimi e quasi sinonimi)</vt:lpstr>
      <vt:lpstr>I tre passaggi chiave nella storia dell’interpretazione dei caratteri complessi</vt:lpstr>
      <vt:lpstr>Caratteri quantitativi o continui</vt:lpstr>
      <vt:lpstr>Caratteri quantitativi o continui</vt:lpstr>
      <vt:lpstr>Caratteri quantitativi o continui</vt:lpstr>
      <vt:lpstr>Determinazione genetica dei caratteri quantitativi: Il modello dell’allelia multipla (caratteri quantitativi monogenici)</vt:lpstr>
      <vt:lpstr>Determinazione genetica dei caratteri quantitativi La teoria poligenica</vt:lpstr>
      <vt:lpstr>Determinazione genetica dei caratteri quantitativi La teoria poligenica</vt:lpstr>
      <vt:lpstr>Caratteri quantitativi: Fattori genetici ed ambientali, ereditabilità</vt:lpstr>
      <vt:lpstr>Determinazione genetica dei caratteri quantitativi La teoria poligenica spiega in modo soddisfacente il carattere altezza</vt:lpstr>
      <vt:lpstr>Misurare l’ereditabilità dei caratteri quantitativi</vt:lpstr>
      <vt:lpstr>Presentazione standard di PowerPoint</vt:lpstr>
      <vt:lpstr>Il modello poligenico a soglia per i caratteri dicotomici </vt:lpstr>
      <vt:lpstr>La consulenza genetica nelle malattie complesse dicotomiche: il rischio empirico</vt:lpstr>
      <vt:lpstr>La consulenza genetica nelle malattie complesse dicotomiche: il rischio empirico e l’importanza della storia familiare</vt:lpstr>
      <vt:lpstr>La consulenza genetica nelle malattie complesse dicotomiche: soglie sesso-specifiche</vt:lpstr>
      <vt:lpstr>La consulenza genetica nelle malattie complesse dicotomiche: differenze spazio/tempo</vt:lpstr>
      <vt:lpstr>Il rischio relativo (l)  misura la familiarità di una malattia complessa </vt:lpstr>
      <vt:lpstr>Presentazione standard di PowerPoint</vt:lpstr>
      <vt:lpstr>Presentazione standard di PowerPoint</vt:lpstr>
      <vt:lpstr>L’ereditabilità nei caratteri complessi dicotomici: gli studi sui gemelli </vt:lpstr>
      <vt:lpstr>Concordanza DZ e MZ per alcuni caratteri complessi </vt:lpstr>
      <vt:lpstr>Limiti degli studi sui gemelli</vt:lpstr>
      <vt:lpstr>Presentazione standard di PowerPoint</vt:lpstr>
      <vt:lpstr>Aplotipo</vt:lpstr>
      <vt:lpstr>Presentazione standard di PowerPoint</vt:lpstr>
      <vt:lpstr>Dal genotipo all’aplotipo</vt:lpstr>
      <vt:lpstr>Presentazione standard di PowerPoint</vt:lpstr>
      <vt:lpstr>Alla sua comparsa, una nuova mutazione  è in LD con tutti i loci dello stesso cromosoma.  Attraverso le generazioni la ricombinazione crea nuove combinazioni aplotipiche e riduce progressivamente il grado di LD tra il locus mutato e I loci che si trovano sullo stesso cromosoma.</vt:lpstr>
      <vt:lpstr>Il grado di linkage disequilibrium può essere determinato anche da fattori diversi da mutazione e ricombinazione:  - deriva genetica / collo di bottiglia / effetto del fondatore - selezione a favore di particolari combinazioni aplotipiche   </vt:lpstr>
      <vt:lpstr>Presentazione standard di PowerPoint</vt:lpstr>
      <vt:lpstr>Il linkage disequilibrium può essere misurato come scostamento della frequenza osservata di un  aplotipo rispetto a quella attesa all’equilibrio:  D=g_11-pr D=g_12-ps D=g_21-qr D=g_22-qs  Si noti che il valore di D è lo stesso nei 4 casi indipendentemete dal valore considerato, mentre il segno di D dipende dalla combinazione allelica considerata.    D=〖g_11  ×g〗_22-〖g_12  ×g〗_21 </vt:lpstr>
      <vt:lpstr>D’ = D relativo  D′= D/Dmax  0≤D′≤1   Dmax è il valore massimo che il valore D può assumere per determinate frequenze alleliche. Si ha quando uno degli alleli ad un locus è associato esclusivamente con uno degli alleli all’altro locus, ovvero quando si osservano solo 3 (o 2) dei 4 aplotipi possibili  Dalla definizione di D, si può vedere come Dmax corrisponda alla frequenza attesa dell’aplotipo più raro tra i due aplotipi in difetto.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Pairwise tagging</vt:lpstr>
      <vt:lpstr>Use of haplotypes can improve genotyping efficiency</vt:lpstr>
      <vt:lpstr>Dal genotipo all’aplotipo: l’approccio utilizzato da HapMap</vt:lpstr>
      <vt:lpstr>La ricombinazione nel genoma umano (vista da lontano) HGP 2001 </vt:lpstr>
      <vt:lpstr>La ricombinazione nel genoma umano (vista da vicino) HapMap 2005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Fulvio Cruciani</dc:creator>
  <cp:lastModifiedBy>Fulvio Cruciani</cp:lastModifiedBy>
  <cp:revision>250</cp:revision>
  <dcterms:created xsi:type="dcterms:W3CDTF">2014-05-23T12:30:50Z</dcterms:created>
  <dcterms:modified xsi:type="dcterms:W3CDTF">2024-03-03T11:53:50Z</dcterms:modified>
</cp:coreProperties>
</file>