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2" r:id="rId4"/>
    <p:sldMasterId id="2147483705" r:id="rId5"/>
  </p:sldMasterIdLst>
  <p:notesMasterIdLst>
    <p:notesMasterId r:id="rId124"/>
  </p:notesMasterIdLst>
  <p:sldIdLst>
    <p:sldId id="364" r:id="rId6"/>
    <p:sldId id="270" r:id="rId7"/>
    <p:sldId id="269" r:id="rId8"/>
    <p:sldId id="257" r:id="rId9"/>
    <p:sldId id="256" r:id="rId10"/>
    <p:sldId id="271" r:id="rId11"/>
    <p:sldId id="267" r:id="rId12"/>
    <p:sldId id="258" r:id="rId13"/>
    <p:sldId id="26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83" r:id="rId22"/>
    <p:sldId id="272" r:id="rId23"/>
    <p:sldId id="280" r:id="rId24"/>
    <p:sldId id="274" r:id="rId25"/>
    <p:sldId id="281" r:id="rId26"/>
    <p:sldId id="754" r:id="rId27"/>
    <p:sldId id="284" r:id="rId28"/>
    <p:sldId id="285" r:id="rId29"/>
    <p:sldId id="301" r:id="rId30"/>
    <p:sldId id="388" r:id="rId31"/>
    <p:sldId id="366" r:id="rId32"/>
    <p:sldId id="368" r:id="rId33"/>
    <p:sldId id="369" r:id="rId34"/>
    <p:sldId id="367" r:id="rId35"/>
    <p:sldId id="370" r:id="rId36"/>
    <p:sldId id="319" r:id="rId37"/>
    <p:sldId id="360" r:id="rId38"/>
    <p:sldId id="302" r:id="rId39"/>
    <p:sldId id="303" r:id="rId40"/>
    <p:sldId id="304" r:id="rId41"/>
    <p:sldId id="320" r:id="rId42"/>
    <p:sldId id="375" r:id="rId43"/>
    <p:sldId id="306" r:id="rId44"/>
    <p:sldId id="307" r:id="rId45"/>
    <p:sldId id="308" r:id="rId46"/>
    <p:sldId id="321" r:id="rId47"/>
    <p:sldId id="372" r:id="rId48"/>
    <p:sldId id="305" r:id="rId49"/>
    <p:sldId id="309" r:id="rId50"/>
    <p:sldId id="310" r:id="rId51"/>
    <p:sldId id="311" r:id="rId52"/>
    <p:sldId id="313" r:id="rId53"/>
    <p:sldId id="316" r:id="rId54"/>
    <p:sldId id="374" r:id="rId55"/>
    <p:sldId id="373" r:id="rId56"/>
    <p:sldId id="317" r:id="rId57"/>
    <p:sldId id="322" r:id="rId58"/>
    <p:sldId id="376" r:id="rId59"/>
    <p:sldId id="286" r:id="rId60"/>
    <p:sldId id="287" r:id="rId61"/>
    <p:sldId id="289" r:id="rId62"/>
    <p:sldId id="288" r:id="rId63"/>
    <p:sldId id="290" r:id="rId64"/>
    <p:sldId id="291" r:id="rId65"/>
    <p:sldId id="390" r:id="rId66"/>
    <p:sldId id="391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44" r:id="rId75"/>
    <p:sldId id="325" r:id="rId76"/>
    <p:sldId id="326" r:id="rId77"/>
    <p:sldId id="327" r:id="rId78"/>
    <p:sldId id="329" r:id="rId79"/>
    <p:sldId id="328" r:id="rId80"/>
    <p:sldId id="332" r:id="rId81"/>
    <p:sldId id="338" r:id="rId82"/>
    <p:sldId id="333" r:id="rId83"/>
    <p:sldId id="334" r:id="rId84"/>
    <p:sldId id="335" r:id="rId85"/>
    <p:sldId id="336" r:id="rId86"/>
    <p:sldId id="339" r:id="rId87"/>
    <p:sldId id="340" r:id="rId88"/>
    <p:sldId id="341" r:id="rId89"/>
    <p:sldId id="409" r:id="rId90"/>
    <p:sldId id="342" r:id="rId91"/>
    <p:sldId id="343" r:id="rId92"/>
    <p:sldId id="405" r:id="rId93"/>
    <p:sldId id="406" r:id="rId94"/>
    <p:sldId id="407" r:id="rId95"/>
    <p:sldId id="346" r:id="rId96"/>
    <p:sldId id="351" r:id="rId97"/>
    <p:sldId id="352" r:id="rId98"/>
    <p:sldId id="353" r:id="rId99"/>
    <p:sldId id="399" r:id="rId100"/>
    <p:sldId id="400" r:id="rId101"/>
    <p:sldId id="401" r:id="rId102"/>
    <p:sldId id="402" r:id="rId103"/>
    <p:sldId id="403" r:id="rId104"/>
    <p:sldId id="404" r:id="rId105"/>
    <p:sldId id="392" r:id="rId106"/>
    <p:sldId id="393" r:id="rId107"/>
    <p:sldId id="394" r:id="rId108"/>
    <p:sldId id="395" r:id="rId109"/>
    <p:sldId id="396" r:id="rId110"/>
    <p:sldId id="397" r:id="rId111"/>
    <p:sldId id="398" r:id="rId112"/>
    <p:sldId id="359" r:id="rId113"/>
    <p:sldId id="377" r:id="rId114"/>
    <p:sldId id="378" r:id="rId115"/>
    <p:sldId id="380" r:id="rId116"/>
    <p:sldId id="381" r:id="rId117"/>
    <p:sldId id="383" r:id="rId118"/>
    <p:sldId id="384" r:id="rId119"/>
    <p:sldId id="385" r:id="rId120"/>
    <p:sldId id="387" r:id="rId121"/>
    <p:sldId id="386" r:id="rId122"/>
    <p:sldId id="382" r:id="rId1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43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2" autoAdjust="0"/>
    <p:restoredTop sz="95407" autoAdjust="0"/>
  </p:normalViewPr>
  <p:slideViewPr>
    <p:cSldViewPr>
      <p:cViewPr varScale="1">
        <p:scale>
          <a:sx n="77" d="100"/>
          <a:sy n="77" d="100"/>
        </p:scale>
        <p:origin x="7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lvio\Documents\My%20Dropbox\libro%20genetica\figure\figura%2010%20-%2011%20-%2012%20-%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NALE%2030%2011%202011\Figure%20jpg%20E%20EXCEL\figure%204-5-7-8-9-14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435046331211"/>
          <c:y val="9.3283752047414403E-2"/>
          <c:w val="0.67702000238580995"/>
          <c:h val="0.67164301474138399"/>
        </c:manualLayout>
      </c:layout>
      <c:lineChart>
        <c:grouping val="standard"/>
        <c:varyColors val="0"/>
        <c:ser>
          <c:idx val="0"/>
          <c:order val="0"/>
          <c:tx>
            <c:strRef>
              <c:f>'Fig. 5 HW X-linked'!$C$4</c:f>
              <c:strCache>
                <c:ptCount val="1"/>
                <c:pt idx="0">
                  <c:v>maschi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X-linked'!$C$5:$C$15</c:f>
              <c:numCache>
                <c:formatCode>General</c:formatCode>
                <c:ptCount val="11"/>
                <c:pt idx="0">
                  <c:v>0.1</c:v>
                </c:pt>
                <c:pt idx="1">
                  <c:v>0.9</c:v>
                </c:pt>
                <c:pt idx="2">
                  <c:v>0.5</c:v>
                </c:pt>
                <c:pt idx="3">
                  <c:v>0.7</c:v>
                </c:pt>
                <c:pt idx="4">
                  <c:v>0.6</c:v>
                </c:pt>
                <c:pt idx="5">
                  <c:v>0.65</c:v>
                </c:pt>
                <c:pt idx="6">
                  <c:v>0.625</c:v>
                </c:pt>
                <c:pt idx="7">
                  <c:v>0.63749999999999996</c:v>
                </c:pt>
                <c:pt idx="8">
                  <c:v>0.63124999999999998</c:v>
                </c:pt>
                <c:pt idx="9">
                  <c:v>0.63437500000000002</c:v>
                </c:pt>
                <c:pt idx="10">
                  <c:v>0.6328125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3E-4BF2-A8CA-76F6703486E6}"/>
            </c:ext>
          </c:extLst>
        </c:ser>
        <c:ser>
          <c:idx val="1"/>
          <c:order val="1"/>
          <c:tx>
            <c:strRef>
              <c:f>'Fig. 5 HW X-linked'!$D$4</c:f>
              <c:strCache>
                <c:ptCount val="1"/>
                <c:pt idx="0">
                  <c:v>femmine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X-linked'!$D$5:$D$15</c:f>
              <c:numCache>
                <c:formatCode>General</c:formatCode>
                <c:ptCount val="11"/>
                <c:pt idx="0">
                  <c:v>0.9</c:v>
                </c:pt>
                <c:pt idx="1">
                  <c:v>0.5</c:v>
                </c:pt>
                <c:pt idx="2">
                  <c:v>0.7</c:v>
                </c:pt>
                <c:pt idx="3">
                  <c:v>0.6</c:v>
                </c:pt>
                <c:pt idx="4">
                  <c:v>0.65</c:v>
                </c:pt>
                <c:pt idx="5">
                  <c:v>0.625</c:v>
                </c:pt>
                <c:pt idx="6">
                  <c:v>0.63749999999999996</c:v>
                </c:pt>
                <c:pt idx="7">
                  <c:v>0.63124999999999998</c:v>
                </c:pt>
                <c:pt idx="8">
                  <c:v>0.63437500000000002</c:v>
                </c:pt>
                <c:pt idx="9">
                  <c:v>0.6328125</c:v>
                </c:pt>
                <c:pt idx="10">
                  <c:v>0.63359374999999996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3E-4BF2-A8CA-76F670348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95200"/>
        <c:axId val="79061376"/>
      </c:lineChart>
      <c:catAx>
        <c:axId val="3659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/>
                  <a:t>Generazioni</a:t>
                </a:r>
              </a:p>
            </c:rich>
          </c:tx>
          <c:layout>
            <c:manualLayout>
              <c:xMode val="edge"/>
              <c:yMode val="edge"/>
              <c:x val="0.395446004032105"/>
              <c:y val="0.865673208759353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0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061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000" i="1"/>
                  <a:t>p</a:t>
                </a:r>
              </a:p>
            </c:rich>
          </c:tx>
          <c:layout>
            <c:manualLayout>
              <c:xMode val="edge"/>
              <c:yMode val="edge"/>
              <c:x val="3.3126293995859202E-2"/>
              <c:y val="0.3731347201002859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95200"/>
        <c:crosses val="autoZero"/>
        <c:crossBetween val="between"/>
      </c:valAx>
      <c:spPr>
        <a:solidFill>
          <a:srgbClr val="F79646">
            <a:lumMod val="40000"/>
            <a:lumOff val="60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952554843687996"/>
          <c:y val="0.36940376855878099"/>
          <c:w val="0.182885182830407"/>
          <c:h val="0.179104869354017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/>
          </c:spPr>
          <c:marker>
            <c:symbol val="none"/>
          </c:marker>
          <c:xVal>
            <c:numRef>
              <c:f>'Figura 10 sel contro recessivo'!$E$4:$E$1004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'Figura 10 sel contro recessivo'!$F$4:$F$1004</c:f>
              <c:numCache>
                <c:formatCode>General</c:formatCode>
                <c:ptCount val="1001"/>
                <c:pt idx="0">
                  <c:v>0.5</c:v>
                </c:pt>
                <c:pt idx="1">
                  <c:v>0.493670886075949</c:v>
                </c:pt>
                <c:pt idx="2">
                  <c:v>0.487424877736235</c:v>
                </c:pt>
                <c:pt idx="3">
                  <c:v>0.48126271947365101</c:v>
                </c:pt>
                <c:pt idx="4">
                  <c:v>0.47518499951035498</c:v>
                </c:pt>
                <c:pt idx="5">
                  <c:v>0.46919215817486098</c:v>
                </c:pt>
                <c:pt idx="6">
                  <c:v>0.463284496240495</c:v>
                </c:pt>
                <c:pt idx="7">
                  <c:v>0.45746218317861198</c:v>
                </c:pt>
                <c:pt idx="8">
                  <c:v>0.45172526528562001</c:v>
                </c:pt>
                <c:pt idx="9">
                  <c:v>0.446073673648333</c:v>
                </c:pt>
                <c:pt idx="10">
                  <c:v>0.44050723191733998</c:v>
                </c:pt>
                <c:pt idx="11">
                  <c:v>0.43502566386288999</c:v>
                </c:pt>
                <c:pt idx="12">
                  <c:v>0.42962860069230502</c:v>
                </c:pt>
                <c:pt idx="13">
                  <c:v>0.42431558811203601</c:v>
                </c:pt>
                <c:pt idx="14">
                  <c:v>0.41908609312127298</c:v>
                </c:pt>
                <c:pt idx="15">
                  <c:v>0.41393951052741501</c:v>
                </c:pt>
                <c:pt idx="16">
                  <c:v>0.40887516917681199</c:v>
                </c:pt>
                <c:pt idx="17">
                  <c:v>0.40389233789690498</c:v>
                </c:pt>
                <c:pt idx="18">
                  <c:v>0.39899023114836002</c:v>
                </c:pt>
                <c:pt idx="19">
                  <c:v>0.39416801438788002</c:v>
                </c:pt>
                <c:pt idx="20">
                  <c:v>0.38942480914427802</c:v>
                </c:pt>
                <c:pt idx="21">
                  <c:v>0.38475969781193298</c:v>
                </c:pt>
                <c:pt idx="22">
                  <c:v>0.38017172816717099</c:v>
                </c:pt>
                <c:pt idx="23">
                  <c:v>0.375659917614173</c:v>
                </c:pt>
                <c:pt idx="24">
                  <c:v>0.37122325716799698</c:v>
                </c:pt>
                <c:pt idx="25">
                  <c:v>0.36686071518303598</c:v>
                </c:pt>
                <c:pt idx="26">
                  <c:v>0.362571240835802</c:v>
                </c:pt>
                <c:pt idx="27">
                  <c:v>0.35835376737140501</c:v>
                </c:pt>
                <c:pt idx="28">
                  <c:v>0.354207215123374</c:v>
                </c:pt>
                <c:pt idx="29">
                  <c:v>0.35013049431669702</c:v>
                </c:pt>
                <c:pt idx="30">
                  <c:v>0.34612250766402303</c:v>
                </c:pt>
                <c:pt idx="31">
                  <c:v>0.34218215276503</c:v>
                </c:pt>
                <c:pt idx="32">
                  <c:v>0.33830832431886099</c:v>
                </c:pt>
                <c:pt idx="33">
                  <c:v>0.33449991615942598</c:v>
                </c:pt>
                <c:pt idx="34">
                  <c:v>0.33075582312321</c:v>
                </c:pt>
                <c:pt idx="35">
                  <c:v>0.32707494275897597</c:v>
                </c:pt>
                <c:pt idx="36">
                  <c:v>0.32345617688853001</c:v>
                </c:pt>
                <c:pt idx="37">
                  <c:v>0.319898433027409</c:v>
                </c:pt>
                <c:pt idx="38">
                  <c:v>0.31640062567407001</c:v>
                </c:pt>
                <c:pt idx="39">
                  <c:v>0.31296167747581899</c:v>
                </c:pt>
                <c:pt idx="40">
                  <c:v>0.30958052027940203</c:v>
                </c:pt>
                <c:pt idx="41">
                  <c:v>0.30625609607383503</c:v>
                </c:pt>
                <c:pt idx="42">
                  <c:v>0.30298735783269698</c:v>
                </c:pt>
                <c:pt idx="43">
                  <c:v>0.29977327026279899</c:v>
                </c:pt>
                <c:pt idx="44">
                  <c:v>0.296612810465744</c:v>
                </c:pt>
                <c:pt idx="45">
                  <c:v>0.293504968518632</c:v>
                </c:pt>
                <c:pt idx="46">
                  <c:v>0.29044874797975301</c:v>
                </c:pt>
                <c:pt idx="47">
                  <c:v>0.287443166324854</c:v>
                </c:pt>
                <c:pt idx="48">
                  <c:v>0.28448725531921298</c:v>
                </c:pt>
                <c:pt idx="49">
                  <c:v>0.28158006133046698</c:v>
                </c:pt>
                <c:pt idx="50">
                  <c:v>0.27872064558683002</c:v>
                </c:pt>
                <c:pt idx="51">
                  <c:v>0.27590808438508801</c:v>
                </c:pt>
                <c:pt idx="52">
                  <c:v>0.27314146925244198</c:v>
                </c:pt>
                <c:pt idx="53">
                  <c:v>0.27041990706604901</c:v>
                </c:pt>
                <c:pt idx="54">
                  <c:v>0.26774252013385502</c:v>
                </c:pt>
                <c:pt idx="55">
                  <c:v>0.26510844624005198</c:v>
                </c:pt>
                <c:pt idx="56">
                  <c:v>0.26251683865831699</c:v>
                </c:pt>
                <c:pt idx="57">
                  <c:v>0.25996686613572501</c:v>
                </c:pt>
                <c:pt idx="58">
                  <c:v>0.25745771285007801</c:v>
                </c:pt>
                <c:pt idx="59">
                  <c:v>0.25498857834315403</c:v>
                </c:pt>
                <c:pt idx="60">
                  <c:v>0.25255867743224703</c:v>
                </c:pt>
                <c:pt idx="61">
                  <c:v>0.25016724010216002</c:v>
                </c:pt>
                <c:pt idx="62">
                  <c:v>0.24781351137968699</c:v>
                </c:pt>
                <c:pt idx="63">
                  <c:v>0.24549675119244099</c:v>
                </c:pt>
                <c:pt idx="64">
                  <c:v>0.243216234213778</c:v>
                </c:pt>
                <c:pt idx="65">
                  <c:v>0.24097124969540001</c:v>
                </c:pt>
                <c:pt idx="66">
                  <c:v>0.238761101289128</c:v>
                </c:pt>
                <c:pt idx="67">
                  <c:v>0.23658510685919801</c:v>
                </c:pt>
                <c:pt idx="68">
                  <c:v>0.234442598286346</c:v>
                </c:pt>
                <c:pt idx="69">
                  <c:v>0.232332921264821</c:v>
                </c:pt>
                <c:pt idx="70">
                  <c:v>0.23025543509339999</c:v>
                </c:pt>
                <c:pt idx="71">
                  <c:v>0.228209512461375</c:v>
                </c:pt>
                <c:pt idx="72">
                  <c:v>0.22619453923039801</c:v>
                </c:pt>
                <c:pt idx="73">
                  <c:v>0.22420991421300501</c:v>
                </c:pt>
                <c:pt idx="74">
                  <c:v>0.22225504894856801</c:v>
                </c:pt>
                <c:pt idx="75">
                  <c:v>0.220329367477342</c:v>
                </c:pt>
                <c:pt idx="76">
                  <c:v>0.21843230611324499</c:v>
                </c:pt>
                <c:pt idx="77">
                  <c:v>0.21656331321591499</c:v>
                </c:pt>
                <c:pt idx="78">
                  <c:v>0.21472184896257199</c:v>
                </c:pt>
                <c:pt idx="79">
                  <c:v>0.21290738512012999</c:v>
                </c:pt>
                <c:pt idx="80">
                  <c:v>0.21111940481799499</c:v>
                </c:pt>
                <c:pt idx="81">
                  <c:v>0.209357402321905</c:v>
                </c:pt>
                <c:pt idx="82">
                  <c:v>0.20762088280917201</c:v>
                </c:pt>
                <c:pt idx="83">
                  <c:v>0.20590936214560701</c:v>
                </c:pt>
                <c:pt idx="84">
                  <c:v>0.20422236666441199</c:v>
                </c:pt>
                <c:pt idx="85">
                  <c:v>0.20255943294728099</c:v>
                </c:pt>
                <c:pt idx="86">
                  <c:v>0.20092010760790099</c:v>
                </c:pt>
                <c:pt idx="87">
                  <c:v>0.199303947078075</c:v>
                </c:pt>
                <c:pt idx="88">
                  <c:v>0.19771051739659201</c:v>
                </c:pt>
                <c:pt idx="89">
                  <c:v>0.19613939400101699</c:v>
                </c:pt>
                <c:pt idx="90">
                  <c:v>0.19459016152250999</c:v>
                </c:pt>
                <c:pt idx="91">
                  <c:v>0.19306241358376899</c:v>
                </c:pt>
                <c:pt idx="92">
                  <c:v>0.19155575260021299</c:v>
                </c:pt>
                <c:pt idx="93">
                  <c:v>0.19006978958444401</c:v>
                </c:pt>
                <c:pt idx="94">
                  <c:v>0.18860414395406999</c:v>
                </c:pt>
                <c:pt idx="95">
                  <c:v>0.18715844334293</c:v>
                </c:pt>
                <c:pt idx="96">
                  <c:v>0.18573232341575099</c:v>
                </c:pt>
                <c:pt idx="97">
                  <c:v>0.184325427686269</c:v>
                </c:pt>
                <c:pt idx="98">
                  <c:v>0.182937407338817</c:v>
                </c:pt>
                <c:pt idx="99">
                  <c:v>0.181567921053406</c:v>
                </c:pt>
                <c:pt idx="100">
                  <c:v>0.18021663483427799</c:v>
                </c:pt>
                <c:pt idx="101">
                  <c:v>0.178883221841935</c:v>
                </c:pt>
                <c:pt idx="102">
                  <c:v>0.17756736222863001</c:v>
                </c:pt>
                <c:pt idx="103">
                  <c:v>0.17626874297728501</c:v>
                </c:pt>
                <c:pt idx="104">
                  <c:v>0.17498705774383599</c:v>
                </c:pt>
                <c:pt idx="105">
                  <c:v>0.17372200670295501</c:v>
                </c:pt>
                <c:pt idx="106">
                  <c:v>0.172473296397122</c:v>
                </c:pt>
                <c:pt idx="107">
                  <c:v>0.17124063958901101</c:v>
                </c:pt>
                <c:pt idx="108">
                  <c:v>0.17002375511715501</c:v>
                </c:pt>
                <c:pt idx="109">
                  <c:v>0.168822367754835</c:v>
                </c:pt>
                <c:pt idx="110">
                  <c:v>0.16763620807215501</c:v>
                </c:pt>
                <c:pt idx="111">
                  <c:v>0.16646501230126501</c:v>
                </c:pt>
                <c:pt idx="112">
                  <c:v>0.165308522204661</c:v>
                </c:pt>
                <c:pt idx="113">
                  <c:v>0.16416648494653399</c:v>
                </c:pt>
                <c:pt idx="114">
                  <c:v>0.16303865296710399</c:v>
                </c:pt>
                <c:pt idx="115">
                  <c:v>0.16192478385988801</c:v>
                </c:pt>
                <c:pt idx="116">
                  <c:v>0.160824640251855</c:v>
                </c:pt>
                <c:pt idx="117">
                  <c:v>0.15973798968640701</c:v>
                </c:pt>
                <c:pt idx="118">
                  <c:v>0.158664604509133</c:v>
                </c:pt>
                <c:pt idx="119">
                  <c:v>0.157604261756286</c:v>
                </c:pt>
                <c:pt idx="120">
                  <c:v>0.15655674304592601</c:v>
                </c:pt>
                <c:pt idx="121">
                  <c:v>0.15552183447167101</c:v>
                </c:pt>
                <c:pt idx="122">
                  <c:v>0.154499326499005</c:v>
                </c:pt>
                <c:pt idx="123">
                  <c:v>0.153489013864091</c:v>
                </c:pt>
                <c:pt idx="124">
                  <c:v>0.15249069547503399</c:v>
                </c:pt>
                <c:pt idx="125">
                  <c:v>0.15150417431552901</c:v>
                </c:pt>
                <c:pt idx="126">
                  <c:v>0.150529257350863</c:v>
                </c:pt>
                <c:pt idx="127">
                  <c:v>0.14956575543619899</c:v>
                </c:pt>
                <c:pt idx="128">
                  <c:v>0.14861348322710199</c:v>
                </c:pt>
                <c:pt idx="129">
                  <c:v>0.14767225909224399</c:v>
                </c:pt>
                <c:pt idx="130">
                  <c:v>0.14674190502825599</c:v>
                </c:pt>
                <c:pt idx="131">
                  <c:v>0.14582224657665399</c:v>
                </c:pt>
                <c:pt idx="132">
                  <c:v>0.14491311274280999</c:v>
                </c:pt>
                <c:pt idx="133">
                  <c:v>0.14401433591690899</c:v>
                </c:pt>
                <c:pt idx="134">
                  <c:v>0.143125751796843</c:v>
                </c:pt>
                <c:pt idx="135">
                  <c:v>0.142247199313007</c:v>
                </c:pt>
                <c:pt idx="136">
                  <c:v>0.141378520554934</c:v>
                </c:pt>
                <c:pt idx="137">
                  <c:v>0.140519560699742</c:v>
                </c:pt>
                <c:pt idx="138">
                  <c:v>0.139670167942338</c:v>
                </c:pt>
                <c:pt idx="139">
                  <c:v>0.138830193427328</c:v>
                </c:pt>
                <c:pt idx="140">
                  <c:v>0.137999491182621</c:v>
                </c:pt>
                <c:pt idx="141">
                  <c:v>0.137177918054642</c:v>
                </c:pt>
                <c:pt idx="142">
                  <c:v>0.13636533364515399</c:v>
                </c:pt>
                <c:pt idx="143">
                  <c:v>0.13556160024962299</c:v>
                </c:pt>
                <c:pt idx="144">
                  <c:v>0.134766582797097</c:v>
                </c:pt>
                <c:pt idx="145">
                  <c:v>0.133980148791563</c:v>
                </c:pt>
                <c:pt idx="146">
                  <c:v>0.13320216825473399</c:v>
                </c:pt>
                <c:pt idx="147">
                  <c:v>0.132432513670248</c:v>
                </c:pt>
                <c:pt idx="148">
                  <c:v>0.13167105992922101</c:v>
                </c:pt>
                <c:pt idx="149">
                  <c:v>0.13091768427713901</c:v>
                </c:pt>
                <c:pt idx="150">
                  <c:v>0.13017226626204501</c:v>
                </c:pt>
                <c:pt idx="151">
                  <c:v>0.129434687683989</c:v>
                </c:pt>
                <c:pt idx="152">
                  <c:v>0.128704832545709</c:v>
                </c:pt>
                <c:pt idx="153">
                  <c:v>0.12798258700451401</c:v>
                </c:pt>
                <c:pt idx="154">
                  <c:v>0.127267839325337</c:v>
                </c:pt>
                <c:pt idx="155">
                  <c:v>0.12656047983492599</c:v>
                </c:pt>
                <c:pt idx="156">
                  <c:v>0.12586040087714501</c:v>
                </c:pt>
                <c:pt idx="157">
                  <c:v>0.12516749676935901</c:v>
                </c:pt>
                <c:pt idx="158">
                  <c:v>0.12448166375987001</c:v>
                </c:pt>
                <c:pt idx="159">
                  <c:v>0.12380279998638501</c:v>
                </c:pt>
                <c:pt idx="160">
                  <c:v>0.123130805435478</c:v>
                </c:pt>
                <c:pt idx="161">
                  <c:v>0.122465581903033</c:v>
                </c:pt>
                <c:pt idx="162">
                  <c:v>0.121807032955633</c:v>
                </c:pt>
                <c:pt idx="163">
                  <c:v>0.121155063892876</c:v>
                </c:pt>
                <c:pt idx="164">
                  <c:v>0.12050958171059099</c:v>
                </c:pt>
                <c:pt idx="165">
                  <c:v>0.11987049506493801</c:v>
                </c:pt>
                <c:pt idx="166">
                  <c:v>0.11923771423735301</c:v>
                </c:pt>
                <c:pt idx="167">
                  <c:v>0.118611151100343</c:v>
                </c:pt>
                <c:pt idx="168">
                  <c:v>0.11799071908407401</c:v>
                </c:pt>
                <c:pt idx="169">
                  <c:v>0.117376333143769</c:v>
                </c:pt>
                <c:pt idx="170">
                  <c:v>0.11676790972786499</c:v>
                </c:pt>
                <c:pt idx="171">
                  <c:v>0.116165366746928</c:v>
                </c:pt>
                <c:pt idx="172">
                  <c:v>0.115568623543298</c:v>
                </c:pt>
                <c:pt idx="173">
                  <c:v>0.11497760086144899</c:v>
                </c:pt>
                <c:pt idx="174">
                  <c:v>0.11439222081903901</c:v>
                </c:pt>
                <c:pt idx="175">
                  <c:v>0.113812406878651</c:v>
                </c:pt>
                <c:pt idx="176">
                  <c:v>0.113238083820175</c:v>
                </c:pt>
                <c:pt idx="177">
                  <c:v>0.112669177713852</c:v>
                </c:pt>
                <c:pt idx="178">
                  <c:v>0.112105615893937</c:v>
                </c:pt>
                <c:pt idx="179">
                  <c:v>0.111547326932966</c:v>
                </c:pt>
                <c:pt idx="180">
                  <c:v>0.110994240616637</c:v>
                </c:pt>
                <c:pt idx="181">
                  <c:v>0.110446287919252</c:v>
                </c:pt>
                <c:pt idx="182">
                  <c:v>0.109903400979738</c:v>
                </c:pt>
                <c:pt idx="183">
                  <c:v>0.109365513078215</c:v>
                </c:pt>
                <c:pt idx="184">
                  <c:v>0.10883255861310299</c:v>
                </c:pt>
                <c:pt idx="185">
                  <c:v>0.10830447307874901</c:v>
                </c:pt>
                <c:pt idx="186">
                  <c:v>0.10778119304356901</c:v>
                </c:pt>
                <c:pt idx="187">
                  <c:v>0.107262656128691</c:v>
                </c:pt>
                <c:pt idx="188">
                  <c:v>0.106748800987074</c:v>
                </c:pt>
                <c:pt idx="189">
                  <c:v>0.106239567283111</c:v>
                </c:pt>
                <c:pt idx="190">
                  <c:v>0.105734895672684</c:v>
                </c:pt>
                <c:pt idx="191">
                  <c:v>0.105234727783678</c:v>
                </c:pt>
                <c:pt idx="192">
                  <c:v>0.104739006196925</c:v>
                </c:pt>
                <c:pt idx="193">
                  <c:v>0.10424767442758399</c:v>
                </c:pt>
                <c:pt idx="194">
                  <c:v>0.103760676906934</c:v>
                </c:pt>
                <c:pt idx="195">
                  <c:v>0.10327795896457199</c:v>
                </c:pt>
                <c:pt idx="196">
                  <c:v>0.102799466811011</c:v>
                </c:pt>
                <c:pt idx="197">
                  <c:v>0.102325147520667</c:v>
                </c:pt>
                <c:pt idx="198">
                  <c:v>0.10185494901521699</c:v>
                </c:pt>
                <c:pt idx="199">
                  <c:v>0.10138882004732901</c:v>
                </c:pt>
                <c:pt idx="200">
                  <c:v>0.10092671018475501</c:v>
                </c:pt>
                <c:pt idx="201">
                  <c:v>0.100468569794764</c:v>
                </c:pt>
                <c:pt idx="202">
                  <c:v>0.100014350028929</c:v>
                </c:pt>
                <c:pt idx="203">
                  <c:v>9.9564002808235699E-2</c:v>
                </c:pt>
                <c:pt idx="204">
                  <c:v>9.9117480808526906E-2</c:v>
                </c:pt>
                <c:pt idx="205">
                  <c:v>9.8674737446255698E-2</c:v>
                </c:pt>
                <c:pt idx="206">
                  <c:v>9.8235726864553799E-2</c:v>
                </c:pt>
                <c:pt idx="207">
                  <c:v>9.7800403919599294E-2</c:v>
                </c:pt>
                <c:pt idx="208">
                  <c:v>9.7368724167280402E-2</c:v>
                </c:pt>
                <c:pt idx="209">
                  <c:v>9.6940643850146294E-2</c:v>
                </c:pt>
                <c:pt idx="210">
                  <c:v>9.6516119884638804E-2</c:v>
                </c:pt>
                <c:pt idx="211">
                  <c:v>9.6095109848598606E-2</c:v>
                </c:pt>
                <c:pt idx="212">
                  <c:v>9.56775719690377E-2</c:v>
                </c:pt>
                <c:pt idx="213">
                  <c:v>9.52634651101745E-2</c:v>
                </c:pt>
                <c:pt idx="214">
                  <c:v>9.48527487617222E-2</c:v>
                </c:pt>
                <c:pt idx="215">
                  <c:v>9.4445383027426999E-2</c:v>
                </c:pt>
                <c:pt idx="216">
                  <c:v>9.4041328613848493E-2</c:v>
                </c:pt>
                <c:pt idx="217">
                  <c:v>9.3640546819377099E-2</c:v>
                </c:pt>
                <c:pt idx="218">
                  <c:v>9.3242999523483694E-2</c:v>
                </c:pt>
                <c:pt idx="219">
                  <c:v>9.2848649176193801E-2</c:v>
                </c:pt>
                <c:pt idx="220">
                  <c:v>9.2457458787784094E-2</c:v>
                </c:pt>
                <c:pt idx="221">
                  <c:v>9.2069391918692997E-2</c:v>
                </c:pt>
                <c:pt idx="222">
                  <c:v>9.1684412669642307E-2</c:v>
                </c:pt>
                <c:pt idx="223">
                  <c:v>9.1302485671964098E-2</c:v>
                </c:pt>
                <c:pt idx="224">
                  <c:v>9.0923576078128607E-2</c:v>
                </c:pt>
                <c:pt idx="225">
                  <c:v>9.0547649552467704E-2</c:v>
                </c:pt>
                <c:pt idx="226">
                  <c:v>9.0174672262089695E-2</c:v>
                </c:pt>
                <c:pt idx="227">
                  <c:v>8.9804610867981902E-2</c:v>
                </c:pt>
                <c:pt idx="228">
                  <c:v>8.9437432516295004E-2</c:v>
                </c:pt>
                <c:pt idx="229">
                  <c:v>8.9073104829806099E-2</c:v>
                </c:pt>
                <c:pt idx="230">
                  <c:v>8.8711595899556697E-2</c:v>
                </c:pt>
                <c:pt idx="231">
                  <c:v>8.8352874276659693E-2</c:v>
                </c:pt>
                <c:pt idx="232">
                  <c:v>8.7996908964274506E-2</c:v>
                </c:pt>
                <c:pt idx="233">
                  <c:v>8.7643669409742997E-2</c:v>
                </c:pt>
                <c:pt idx="234">
                  <c:v>8.7293125496885796E-2</c:v>
                </c:pt>
                <c:pt idx="235">
                  <c:v>8.6945247538453202E-2</c:v>
                </c:pt>
                <c:pt idx="236">
                  <c:v>8.6600006268727506E-2</c:v>
                </c:pt>
                <c:pt idx="237">
                  <c:v>8.6257372836274507E-2</c:v>
                </c:pt>
                <c:pt idx="238">
                  <c:v>8.5917318796838796E-2</c:v>
                </c:pt>
                <c:pt idx="239">
                  <c:v>8.5579816106382503E-2</c:v>
                </c:pt>
                <c:pt idx="240">
                  <c:v>8.5244837114260105E-2</c:v>
                </c:pt>
                <c:pt idx="241">
                  <c:v>8.4912354556530997E-2</c:v>
                </c:pt>
                <c:pt idx="242">
                  <c:v>8.4582341549402904E-2</c:v>
                </c:pt>
                <c:pt idx="243">
                  <c:v>8.4254771582804797E-2</c:v>
                </c:pt>
                <c:pt idx="244">
                  <c:v>8.3929618514087298E-2</c:v>
                </c:pt>
                <c:pt idx="245">
                  <c:v>8.3606856561845605E-2</c:v>
                </c:pt>
                <c:pt idx="246">
                  <c:v>8.3286460299863904E-2</c:v>
                </c:pt>
                <c:pt idx="247">
                  <c:v>8.2968404651177996E-2</c:v>
                </c:pt>
                <c:pt idx="248">
                  <c:v>8.2652664882254007E-2</c:v>
                </c:pt>
                <c:pt idx="249">
                  <c:v>8.2339216597278705E-2</c:v>
                </c:pt>
                <c:pt idx="250">
                  <c:v>8.2028035732562496E-2</c:v>
                </c:pt>
                <c:pt idx="251">
                  <c:v>8.1719098551049099E-2</c:v>
                </c:pt>
                <c:pt idx="252">
                  <c:v>8.1412381636931402E-2</c:v>
                </c:pt>
                <c:pt idx="253">
                  <c:v>8.1107861890371405E-2</c:v>
                </c:pt>
                <c:pt idx="254">
                  <c:v>8.0805516522320195E-2</c:v>
                </c:pt>
                <c:pt idx="255">
                  <c:v>8.0505323049438499E-2</c:v>
                </c:pt>
                <c:pt idx="256">
                  <c:v>8.0207259289112695E-2</c:v>
                </c:pt>
                <c:pt idx="257">
                  <c:v>7.9911303354567198E-2</c:v>
                </c:pt>
                <c:pt idx="258">
                  <c:v>7.9617433650067598E-2</c:v>
                </c:pt>
                <c:pt idx="259">
                  <c:v>7.9325628866216399E-2</c:v>
                </c:pt>
                <c:pt idx="260">
                  <c:v>7.9035867975336793E-2</c:v>
                </c:pt>
                <c:pt idx="261">
                  <c:v>7.87481302269432E-2</c:v>
                </c:pt>
                <c:pt idx="262">
                  <c:v>7.8462395143297406E-2</c:v>
                </c:pt>
                <c:pt idx="263">
                  <c:v>7.8178642515047095E-2</c:v>
                </c:pt>
                <c:pt idx="264">
                  <c:v>7.7896852396947297E-2</c:v>
                </c:pt>
                <c:pt idx="265">
                  <c:v>7.7617005103659598E-2</c:v>
                </c:pt>
                <c:pt idx="266">
                  <c:v>7.7339081205631405E-2</c:v>
                </c:pt>
                <c:pt idx="267">
                  <c:v>7.7063061525050006E-2</c:v>
                </c:pt>
                <c:pt idx="268">
                  <c:v>7.6788927131872894E-2</c:v>
                </c:pt>
                <c:pt idx="269">
                  <c:v>7.6516659339929793E-2</c:v>
                </c:pt>
                <c:pt idx="270">
                  <c:v>7.6246239703097796E-2</c:v>
                </c:pt>
                <c:pt idx="271">
                  <c:v>7.59776500115458E-2</c:v>
                </c:pt>
                <c:pt idx="272">
                  <c:v>7.5710872288047501E-2</c:v>
                </c:pt>
                <c:pt idx="273">
                  <c:v>7.5445888784363202E-2</c:v>
                </c:pt>
                <c:pt idx="274">
                  <c:v>7.5182681977685406E-2</c:v>
                </c:pt>
                <c:pt idx="275">
                  <c:v>7.4921234567150496E-2</c:v>
                </c:pt>
                <c:pt idx="276">
                  <c:v>7.4661529470413102E-2</c:v>
                </c:pt>
                <c:pt idx="277">
                  <c:v>7.4403549820282203E-2</c:v>
                </c:pt>
                <c:pt idx="278">
                  <c:v>7.41472789614184E-2</c:v>
                </c:pt>
                <c:pt idx="279">
                  <c:v>7.3892700447089704E-2</c:v>
                </c:pt>
                <c:pt idx="280">
                  <c:v>7.3639798035986401E-2</c:v>
                </c:pt>
                <c:pt idx="281">
                  <c:v>7.3388555689092597E-2</c:v>
                </c:pt>
                <c:pt idx="282">
                  <c:v>7.3138957566613094E-2</c:v>
                </c:pt>
                <c:pt idx="283">
                  <c:v>7.2890988024955694E-2</c:v>
                </c:pt>
                <c:pt idx="284">
                  <c:v>7.2644631613766705E-2</c:v>
                </c:pt>
                <c:pt idx="285">
                  <c:v>7.2399873073018803E-2</c:v>
                </c:pt>
                <c:pt idx="286">
                  <c:v>7.2156697330150801E-2</c:v>
                </c:pt>
                <c:pt idx="287">
                  <c:v>7.1915089497257195E-2</c:v>
                </c:pt>
                <c:pt idx="288">
                  <c:v>7.1675034868327894E-2</c:v>
                </c:pt>
                <c:pt idx="289">
                  <c:v>7.1436518916535505E-2</c:v>
                </c:pt>
                <c:pt idx="290">
                  <c:v>7.1199527291570405E-2</c:v>
                </c:pt>
                <c:pt idx="291">
                  <c:v>7.09640458170228E-2</c:v>
                </c:pt>
                <c:pt idx="292">
                  <c:v>7.0730060487809499E-2</c:v>
                </c:pt>
                <c:pt idx="293">
                  <c:v>7.0497557467645702E-2</c:v>
                </c:pt>
                <c:pt idx="294">
                  <c:v>7.0266523086560798E-2</c:v>
                </c:pt>
                <c:pt idx="295">
                  <c:v>7.0036943838456794E-2</c:v>
                </c:pt>
                <c:pt idx="296">
                  <c:v>6.9808806378708704E-2</c:v>
                </c:pt>
                <c:pt idx="297">
                  <c:v>6.9582097521806899E-2</c:v>
                </c:pt>
                <c:pt idx="298">
                  <c:v>6.9356804239038297E-2</c:v>
                </c:pt>
                <c:pt idx="299">
                  <c:v>6.9132913656209494E-2</c:v>
                </c:pt>
                <c:pt idx="300">
                  <c:v>6.8910413051406397E-2</c:v>
                </c:pt>
                <c:pt idx="301">
                  <c:v>6.8689289852793697E-2</c:v>
                </c:pt>
                <c:pt idx="302">
                  <c:v>6.8469531636450906E-2</c:v>
                </c:pt>
                <c:pt idx="303">
                  <c:v>6.8251126124245096E-2</c:v>
                </c:pt>
                <c:pt idx="304">
                  <c:v>6.80340611817397E-2</c:v>
                </c:pt>
                <c:pt idx="305">
                  <c:v>6.7818324816138795E-2</c:v>
                </c:pt>
                <c:pt idx="306">
                  <c:v>6.7603905174264997E-2</c:v>
                </c:pt>
                <c:pt idx="307">
                  <c:v>6.7390790540572898E-2</c:v>
                </c:pt>
                <c:pt idx="308">
                  <c:v>6.7178969335193905E-2</c:v>
                </c:pt>
                <c:pt idx="309">
                  <c:v>6.6968430112014907E-2</c:v>
                </c:pt>
                <c:pt idx="310">
                  <c:v>6.6759161556788696E-2</c:v>
                </c:pt>
                <c:pt idx="311">
                  <c:v>6.65511524852756E-2</c:v>
                </c:pt>
                <c:pt idx="312">
                  <c:v>6.6344391841416106E-2</c:v>
                </c:pt>
                <c:pt idx="313">
                  <c:v>6.6138868695532801E-2</c:v>
                </c:pt>
                <c:pt idx="314">
                  <c:v>6.5934572242563799E-2</c:v>
                </c:pt>
                <c:pt idx="315">
                  <c:v>6.5731491800323505E-2</c:v>
                </c:pt>
                <c:pt idx="316">
                  <c:v>6.5529616807792498E-2</c:v>
                </c:pt>
                <c:pt idx="317">
                  <c:v>6.5328936823435602E-2</c:v>
                </c:pt>
                <c:pt idx="318">
                  <c:v>6.5129441523547299E-2</c:v>
                </c:pt>
                <c:pt idx="319">
                  <c:v>6.4931120700623998E-2</c:v>
                </c:pt>
                <c:pt idx="320">
                  <c:v>6.47339642617627E-2</c:v>
                </c:pt>
                <c:pt idx="321">
                  <c:v>6.4537962227086104E-2</c:v>
                </c:pt>
                <c:pt idx="322">
                  <c:v>6.4343104728192102E-2</c:v>
                </c:pt>
                <c:pt idx="323">
                  <c:v>6.4149382006630104E-2</c:v>
                </c:pt>
                <c:pt idx="324">
                  <c:v>6.3956784412399798E-2</c:v>
                </c:pt>
                <c:pt idx="325">
                  <c:v>6.3765302402475396E-2</c:v>
                </c:pt>
                <c:pt idx="326">
                  <c:v>6.3574926539353302E-2</c:v>
                </c:pt>
                <c:pt idx="327">
                  <c:v>6.3385647489622707E-2</c:v>
                </c:pt>
                <c:pt idx="328">
                  <c:v>6.3197456022558995E-2</c:v>
                </c:pt>
                <c:pt idx="329">
                  <c:v>6.3010343008739797E-2</c:v>
                </c:pt>
                <c:pt idx="330">
                  <c:v>6.2824299418682894E-2</c:v>
                </c:pt>
                <c:pt idx="331">
                  <c:v>6.2639316321505406E-2</c:v>
                </c:pt>
                <c:pt idx="332">
                  <c:v>6.2455384883604699E-2</c:v>
                </c:pt>
                <c:pt idx="333">
                  <c:v>6.2272496367359403E-2</c:v>
                </c:pt>
                <c:pt idx="334">
                  <c:v>6.2090642129851902E-2</c:v>
                </c:pt>
                <c:pt idx="335">
                  <c:v>6.19098136216093E-2</c:v>
                </c:pt>
                <c:pt idx="336">
                  <c:v>6.1730002385365697E-2</c:v>
                </c:pt>
                <c:pt idx="337">
                  <c:v>6.1551200054842999E-2</c:v>
                </c:pt>
                <c:pt idx="338">
                  <c:v>6.1373398353550303E-2</c:v>
                </c:pt>
                <c:pt idx="339">
                  <c:v>6.1196589093603003E-2</c:v>
                </c:pt>
                <c:pt idx="340">
                  <c:v>6.10207641745594E-2</c:v>
                </c:pt>
                <c:pt idx="341">
                  <c:v>6.0845915582275603E-2</c:v>
                </c:pt>
                <c:pt idx="342">
                  <c:v>6.0672035387778003E-2</c:v>
                </c:pt>
                <c:pt idx="343">
                  <c:v>6.0499115746153298E-2</c:v>
                </c:pt>
                <c:pt idx="344">
                  <c:v>6.0327148895455297E-2</c:v>
                </c:pt>
                <c:pt idx="345">
                  <c:v>6.0156127155628597E-2</c:v>
                </c:pt>
                <c:pt idx="346">
                  <c:v>5.9986042927448899E-2</c:v>
                </c:pt>
                <c:pt idx="347">
                  <c:v>5.98168886914794E-2</c:v>
                </c:pt>
                <c:pt idx="348">
                  <c:v>5.9648657007042603E-2</c:v>
                </c:pt>
                <c:pt idx="349">
                  <c:v>5.9481340511208701E-2</c:v>
                </c:pt>
                <c:pt idx="350">
                  <c:v>5.9314931917798401E-2</c:v>
                </c:pt>
                <c:pt idx="351">
                  <c:v>5.9149424016401102E-2</c:v>
                </c:pt>
                <c:pt idx="352">
                  <c:v>5.89848096714084E-2</c:v>
                </c:pt>
                <c:pt idx="353">
                  <c:v>5.8821081821061202E-2</c:v>
                </c:pt>
                <c:pt idx="354">
                  <c:v>5.8658233476511903E-2</c:v>
                </c:pt>
                <c:pt idx="355">
                  <c:v>5.8496257720900301E-2</c:v>
                </c:pt>
                <c:pt idx="356">
                  <c:v>5.8335147708443398E-2</c:v>
                </c:pt>
                <c:pt idx="357">
                  <c:v>5.8174896663538901E-2</c:v>
                </c:pt>
                <c:pt idx="358">
                  <c:v>5.8015497879881701E-2</c:v>
                </c:pt>
                <c:pt idx="359">
                  <c:v>5.7856944719593698E-2</c:v>
                </c:pt>
                <c:pt idx="360">
                  <c:v>5.76992306123668E-2</c:v>
                </c:pt>
                <c:pt idx="361">
                  <c:v>5.7542349054618198E-2</c:v>
                </c:pt>
                <c:pt idx="362">
                  <c:v>5.7386293608657997E-2</c:v>
                </c:pt>
                <c:pt idx="363">
                  <c:v>5.7231057901869699E-2</c:v>
                </c:pt>
                <c:pt idx="364">
                  <c:v>5.7076635625902199E-2</c:v>
                </c:pt>
                <c:pt idx="365">
                  <c:v>5.69230205358736E-2</c:v>
                </c:pt>
                <c:pt idx="366">
                  <c:v>5.67702064495871E-2</c:v>
                </c:pt>
                <c:pt idx="367">
                  <c:v>5.6618187246758003E-2</c:v>
                </c:pt>
                <c:pt idx="368">
                  <c:v>5.64669568682519E-2</c:v>
                </c:pt>
                <c:pt idx="369">
                  <c:v>5.6316509315334197E-2</c:v>
                </c:pt>
                <c:pt idx="370">
                  <c:v>5.6166838648930503E-2</c:v>
                </c:pt>
                <c:pt idx="371">
                  <c:v>5.6017938988897203E-2</c:v>
                </c:pt>
                <c:pt idx="372">
                  <c:v>5.5869804513303298E-2</c:v>
                </c:pt>
                <c:pt idx="373">
                  <c:v>5.5722429457722301E-2</c:v>
                </c:pt>
                <c:pt idx="374">
                  <c:v>5.5575808114533901E-2</c:v>
                </c:pt>
                <c:pt idx="375">
                  <c:v>5.54299348322361E-2</c:v>
                </c:pt>
                <c:pt idx="376">
                  <c:v>5.5284804014767298E-2</c:v>
                </c:pt>
                <c:pt idx="377">
                  <c:v>5.5140410120837598E-2</c:v>
                </c:pt>
                <c:pt idx="378">
                  <c:v>5.4996747663269903E-2</c:v>
                </c:pt>
                <c:pt idx="379">
                  <c:v>5.4853811208350499E-2</c:v>
                </c:pt>
                <c:pt idx="380">
                  <c:v>5.4711595375188299E-2</c:v>
                </c:pt>
                <c:pt idx="381">
                  <c:v>5.4570094835084203E-2</c:v>
                </c:pt>
                <c:pt idx="382">
                  <c:v>5.4429304310907901E-2</c:v>
                </c:pt>
                <c:pt idx="383">
                  <c:v>5.4289218576485103E-2</c:v>
                </c:pt>
                <c:pt idx="384">
                  <c:v>5.4149832455991802E-2</c:v>
                </c:pt>
                <c:pt idx="385">
                  <c:v>5.4011140823358297E-2</c:v>
                </c:pt>
                <c:pt idx="386">
                  <c:v>5.3873138601680803E-2</c:v>
                </c:pt>
                <c:pt idx="387">
                  <c:v>5.3735820762641502E-2</c:v>
                </c:pt>
                <c:pt idx="388">
                  <c:v>5.3599182325937002E-2</c:v>
                </c:pt>
                <c:pt idx="389">
                  <c:v>5.3463218358714197E-2</c:v>
                </c:pt>
                <c:pt idx="390">
                  <c:v>5.3327923975013902E-2</c:v>
                </c:pt>
                <c:pt idx="391">
                  <c:v>5.31932943352234E-2</c:v>
                </c:pt>
                <c:pt idx="392">
                  <c:v>5.30593246455347E-2</c:v>
                </c:pt>
                <c:pt idx="393">
                  <c:v>5.2926010157411697E-2</c:v>
                </c:pt>
                <c:pt idx="394">
                  <c:v>5.2793346167064298E-2</c:v>
                </c:pt>
                <c:pt idx="395">
                  <c:v>5.2661328014929398E-2</c:v>
                </c:pt>
                <c:pt idx="396">
                  <c:v>5.2529951085159503E-2</c:v>
                </c:pt>
                <c:pt idx="397">
                  <c:v>5.2399210805117898E-2</c:v>
                </c:pt>
                <c:pt idx="398">
                  <c:v>5.2269102644880799E-2</c:v>
                </c:pt>
                <c:pt idx="399">
                  <c:v>5.2139622116746803E-2</c:v>
                </c:pt>
                <c:pt idx="400">
                  <c:v>5.2010764774752201E-2</c:v>
                </c:pt>
                <c:pt idx="401">
                  <c:v>5.1882526214193501E-2</c:v>
                </c:pt>
                <c:pt idx="402">
                  <c:v>5.17549020711561E-2</c:v>
                </c:pt>
                <c:pt idx="403">
                  <c:v>5.16278880220492E-2</c:v>
                </c:pt>
                <c:pt idx="404">
                  <c:v>5.1501479783147598E-2</c:v>
                </c:pt>
                <c:pt idx="405">
                  <c:v>5.1375673110138798E-2</c:v>
                </c:pt>
                <c:pt idx="406">
                  <c:v>5.1250463797677101E-2</c:v>
                </c:pt>
                <c:pt idx="407">
                  <c:v>5.11258476789428E-2</c:v>
                </c:pt>
                <c:pt idx="408">
                  <c:v>5.1001820625207799E-2</c:v>
                </c:pt>
                <c:pt idx="409">
                  <c:v>5.0878378545407103E-2</c:v>
                </c:pt>
                <c:pt idx="410">
                  <c:v>5.0755517385715598E-2</c:v>
                </c:pt>
                <c:pt idx="411">
                  <c:v>5.0633233129130803E-2</c:v>
                </c:pt>
                <c:pt idx="412">
                  <c:v>5.0511521795060799E-2</c:v>
                </c:pt>
                <c:pt idx="413">
                  <c:v>5.0390379438918297E-2</c:v>
                </c:pt>
                <c:pt idx="414">
                  <c:v>5.0269802151719299E-2</c:v>
                </c:pt>
                <c:pt idx="415">
                  <c:v>5.0149786059687201E-2</c:v>
                </c:pt>
                <c:pt idx="416">
                  <c:v>5.00303273238627E-2</c:v>
                </c:pt>
                <c:pt idx="417">
                  <c:v>4.9911422139718199E-2</c:v>
                </c:pt>
                <c:pt idx="418">
                  <c:v>4.9793066736777199E-2</c:v>
                </c:pt>
                <c:pt idx="419">
                  <c:v>4.9675257378239399E-2</c:v>
                </c:pt>
                <c:pt idx="420">
                  <c:v>4.9557990360609899E-2</c:v>
                </c:pt>
                <c:pt idx="421">
                  <c:v>4.9441262013333702E-2</c:v>
                </c:pt>
                <c:pt idx="422">
                  <c:v>4.9325068698434602E-2</c:v>
                </c:pt>
                <c:pt idx="423">
                  <c:v>4.9209406810159298E-2</c:v>
                </c:pt>
                <c:pt idx="424">
                  <c:v>4.9094272774625497E-2</c:v>
                </c:pt>
                <c:pt idx="425">
                  <c:v>4.8979663049474903E-2</c:v>
                </c:pt>
                <c:pt idx="426">
                  <c:v>4.8865574123530799E-2</c:v>
                </c:pt>
                <c:pt idx="427">
                  <c:v>4.8752002516459697E-2</c:v>
                </c:pt>
                <c:pt idx="428">
                  <c:v>4.86389447784377E-2</c:v>
                </c:pt>
                <c:pt idx="429">
                  <c:v>4.8526397489820398E-2</c:v>
                </c:pt>
                <c:pt idx="430">
                  <c:v>4.8414357260818497E-2</c:v>
                </c:pt>
                <c:pt idx="431">
                  <c:v>4.8302820731175602E-2</c:v>
                </c:pt>
                <c:pt idx="432">
                  <c:v>4.8191784569851799E-2</c:v>
                </c:pt>
                <c:pt idx="433">
                  <c:v>4.8081245474710502E-2</c:v>
                </c:pt>
                <c:pt idx="434">
                  <c:v>4.7971200172208898E-2</c:v>
                </c:pt>
                <c:pt idx="435">
                  <c:v>4.7861645417093403E-2</c:v>
                </c:pt>
                <c:pt idx="436">
                  <c:v>4.7752577992098102E-2</c:v>
                </c:pt>
                <c:pt idx="437">
                  <c:v>4.7643994707646901E-2</c:v>
                </c:pt>
                <c:pt idx="438">
                  <c:v>4.7535892401560302E-2</c:v>
                </c:pt>
                <c:pt idx="439">
                  <c:v>4.7428267938765097E-2</c:v>
                </c:pt>
                <c:pt idx="440">
                  <c:v>4.7321118211007797E-2</c:v>
                </c:pt>
                <c:pt idx="441">
                  <c:v>4.7214440136572E-2</c:v>
                </c:pt>
                <c:pt idx="442">
                  <c:v>4.7108230659999001E-2</c:v>
                </c:pt>
                <c:pt idx="443">
                  <c:v>4.7002486751811803E-2</c:v>
                </c:pt>
                <c:pt idx="444">
                  <c:v>4.6897205408242902E-2</c:v>
                </c:pt>
                <c:pt idx="445">
                  <c:v>4.6792383650965497E-2</c:v>
                </c:pt>
                <c:pt idx="446">
                  <c:v>4.6688018526827101E-2</c:v>
                </c:pt>
                <c:pt idx="447">
                  <c:v>4.6584107107588001E-2</c:v>
                </c:pt>
                <c:pt idx="448">
                  <c:v>4.6480646489661499E-2</c:v>
                </c:pt>
                <c:pt idx="449">
                  <c:v>4.6377633793858203E-2</c:v>
                </c:pt>
                <c:pt idx="450">
                  <c:v>4.6275066165133202E-2</c:v>
                </c:pt>
                <c:pt idx="451">
                  <c:v>4.6172940772336198E-2</c:v>
                </c:pt>
                <c:pt idx="452">
                  <c:v>4.6071254807965402E-2</c:v>
                </c:pt>
                <c:pt idx="453">
                  <c:v>4.5970005487923002E-2</c:v>
                </c:pt>
                <c:pt idx="454">
                  <c:v>4.5869190051275502E-2</c:v>
                </c:pt>
                <c:pt idx="455">
                  <c:v>4.5768805760015401E-2</c:v>
                </c:pt>
                <c:pt idx="456">
                  <c:v>4.5668849898826303E-2</c:v>
                </c:pt>
                <c:pt idx="457">
                  <c:v>4.5569319774851597E-2</c:v>
                </c:pt>
                <c:pt idx="458">
                  <c:v>4.5470212717464403E-2</c:v>
                </c:pt>
                <c:pt idx="459">
                  <c:v>4.5371526078042103E-2</c:v>
                </c:pt>
                <c:pt idx="460">
                  <c:v>4.5273257229741799E-2</c:v>
                </c:pt>
                <c:pt idx="461">
                  <c:v>4.5175403567279997E-2</c:v>
                </c:pt>
                <c:pt idx="462">
                  <c:v>4.5077962506714302E-2</c:v>
                </c:pt>
                <c:pt idx="463">
                  <c:v>4.49809314852272E-2</c:v>
                </c:pt>
                <c:pt idx="464">
                  <c:v>4.4884307960913403E-2</c:v>
                </c:pt>
                <c:pt idx="465">
                  <c:v>4.4788089412569301E-2</c:v>
                </c:pt>
                <c:pt idx="466">
                  <c:v>4.4692273339484702E-2</c:v>
                </c:pt>
                <c:pt idx="467">
                  <c:v>4.4596857261237598E-2</c:v>
                </c:pt>
                <c:pt idx="468">
                  <c:v>4.4501838717490597E-2</c:v>
                </c:pt>
                <c:pt idx="469">
                  <c:v>4.4407215267790803E-2</c:v>
                </c:pt>
                <c:pt idx="470">
                  <c:v>4.4312984491370902E-2</c:v>
                </c:pt>
                <c:pt idx="471">
                  <c:v>4.4219143986953702E-2</c:v>
                </c:pt>
                <c:pt idx="472">
                  <c:v>4.4125691372558097E-2</c:v>
                </c:pt>
                <c:pt idx="473">
                  <c:v>4.4032624285308103E-2</c:v>
                </c:pt>
                <c:pt idx="474">
                  <c:v>4.3939940381242999E-2</c:v>
                </c:pt>
                <c:pt idx="475">
                  <c:v>4.3847637335131501E-2</c:v>
                </c:pt>
                <c:pt idx="476">
                  <c:v>4.3755712840286003E-2</c:v>
                </c:pt>
                <c:pt idx="477">
                  <c:v>4.3664164608380698E-2</c:v>
                </c:pt>
                <c:pt idx="478">
                  <c:v>4.3572990369270898E-2</c:v>
                </c:pt>
                <c:pt idx="479">
                  <c:v>4.3482187870814697E-2</c:v>
                </c:pt>
                <c:pt idx="480">
                  <c:v>4.3391754878696898E-2</c:v>
                </c:pt>
                <c:pt idx="481">
                  <c:v>4.3301689176254501E-2</c:v>
                </c:pt>
                <c:pt idx="482">
                  <c:v>4.3211988564304998E-2</c:v>
                </c:pt>
                <c:pt idx="483">
                  <c:v>4.3122650860975803E-2</c:v>
                </c:pt>
                <c:pt idx="484">
                  <c:v>4.3033673901536201E-2</c:v>
                </c:pt>
                <c:pt idx="485">
                  <c:v>4.29450555382309E-2</c:v>
                </c:pt>
                <c:pt idx="486">
                  <c:v>4.2856793640115999E-2</c:v>
                </c:pt>
                <c:pt idx="487">
                  <c:v>4.27688860928961E-2</c:v>
                </c:pt>
                <c:pt idx="488">
                  <c:v>4.26813307987641E-2</c:v>
                </c:pt>
                <c:pt idx="489">
                  <c:v>4.2594125676242198E-2</c:v>
                </c:pt>
                <c:pt idx="490">
                  <c:v>4.25072686600248E-2</c:v>
                </c:pt>
                <c:pt idx="491">
                  <c:v>4.2420757700823798E-2</c:v>
                </c:pt>
                <c:pt idx="492">
                  <c:v>4.2334590765214501E-2</c:v>
                </c:pt>
                <c:pt idx="493">
                  <c:v>4.22487658354848E-2</c:v>
                </c:pt>
                <c:pt idx="494">
                  <c:v>4.2163280909484402E-2</c:v>
                </c:pt>
                <c:pt idx="495">
                  <c:v>4.2078134000477302E-2</c:v>
                </c:pt>
                <c:pt idx="496">
                  <c:v>4.1993323136994803E-2</c:v>
                </c:pt>
                <c:pt idx="497">
                  <c:v>4.1908846362690599E-2</c:v>
                </c:pt>
                <c:pt idx="498">
                  <c:v>4.1824701736197699E-2</c:v>
                </c:pt>
                <c:pt idx="499">
                  <c:v>4.1740887330986597E-2</c:v>
                </c:pt>
                <c:pt idx="500">
                  <c:v>4.1657401235225502E-2</c:v>
                </c:pt>
                <c:pt idx="501">
                  <c:v>4.15742415516413E-2</c:v>
                </c:pt>
                <c:pt idx="502">
                  <c:v>4.1491406397383197E-2</c:v>
                </c:pt>
                <c:pt idx="503">
                  <c:v>4.1408893903886697E-2</c:v>
                </c:pt>
                <c:pt idx="504">
                  <c:v>4.1326702216740202E-2</c:v>
                </c:pt>
                <c:pt idx="505">
                  <c:v>4.1244829495552297E-2</c:v>
                </c:pt>
                <c:pt idx="506">
                  <c:v>4.1163273913820998E-2</c:v>
                </c:pt>
                <c:pt idx="507">
                  <c:v>4.1082033658804001E-2</c:v>
                </c:pt>
                <c:pt idx="508">
                  <c:v>4.1001106931390599E-2</c:v>
                </c:pt>
                <c:pt idx="509">
                  <c:v>4.09204919459756E-2</c:v>
                </c:pt>
                <c:pt idx="510">
                  <c:v>4.0840186930333103E-2</c:v>
                </c:pt>
                <c:pt idx="511">
                  <c:v>4.0760190125493603E-2</c:v>
                </c:pt>
                <c:pt idx="512">
                  <c:v>4.0680499785620799E-2</c:v>
                </c:pt>
                <c:pt idx="513">
                  <c:v>4.0601114177890703E-2</c:v>
                </c:pt>
                <c:pt idx="514">
                  <c:v>4.0522031582371901E-2</c:v>
                </c:pt>
                <c:pt idx="515">
                  <c:v>4.0443250291906499E-2</c:v>
                </c:pt>
                <c:pt idx="516">
                  <c:v>4.0364768611993597E-2</c:v>
                </c:pt>
                <c:pt idx="517">
                  <c:v>4.0286584860672901E-2</c:v>
                </c:pt>
                <c:pt idx="518">
                  <c:v>4.0208697368410103E-2</c:v>
                </c:pt>
                <c:pt idx="519">
                  <c:v>4.0131104477983397E-2</c:v>
                </c:pt>
                <c:pt idx="520">
                  <c:v>4.0053804544371303E-2</c:v>
                </c:pt>
                <c:pt idx="521">
                  <c:v>3.9976795934641797E-2</c:v>
                </c:pt>
                <c:pt idx="522">
                  <c:v>3.99000770278422E-2</c:v>
                </c:pt>
                <c:pt idx="523">
                  <c:v>3.9823646214890797E-2</c:v>
                </c:pt>
                <c:pt idx="524">
                  <c:v>3.9747501898469297E-2</c:v>
                </c:pt>
                <c:pt idx="525">
                  <c:v>3.9671642492916499E-2</c:v>
                </c:pt>
                <c:pt idx="526">
                  <c:v>3.9596066424123201E-2</c:v>
                </c:pt>
                <c:pt idx="527">
                  <c:v>3.9520772129428297E-2</c:v>
                </c:pt>
                <c:pt idx="528">
                  <c:v>3.94457580575154E-2</c:v>
                </c:pt>
                <c:pt idx="529">
                  <c:v>3.9371022668311599E-2</c:v>
                </c:pt>
                <c:pt idx="530">
                  <c:v>3.9296564432886399E-2</c:v>
                </c:pt>
                <c:pt idx="531">
                  <c:v>3.9222381833352103E-2</c:v>
                </c:pt>
                <c:pt idx="532">
                  <c:v>3.91484733627653E-2</c:v>
                </c:pt>
                <c:pt idx="533">
                  <c:v>3.9074837525029098E-2</c:v>
                </c:pt>
                <c:pt idx="534">
                  <c:v>3.9001472834796901E-2</c:v>
                </c:pt>
                <c:pt idx="535">
                  <c:v>3.8928377817376798E-2</c:v>
                </c:pt>
                <c:pt idx="536">
                  <c:v>3.8855551008636698E-2</c:v>
                </c:pt>
                <c:pt idx="537">
                  <c:v>3.8782990954911702E-2</c:v>
                </c:pt>
                <c:pt idx="538">
                  <c:v>3.8710696212910498E-2</c:v>
                </c:pt>
                <c:pt idx="539">
                  <c:v>3.86386653496247E-2</c:v>
                </c:pt>
                <c:pt idx="540">
                  <c:v>3.8566896942237798E-2</c:v>
                </c:pt>
                <c:pt idx="541">
                  <c:v>3.8495389578035798E-2</c:v>
                </c:pt>
                <c:pt idx="542">
                  <c:v>3.8424141854318299E-2</c:v>
                </c:pt>
                <c:pt idx="543">
                  <c:v>3.8353152378310801E-2</c:v>
                </c:pt>
                <c:pt idx="544">
                  <c:v>3.8282419767077698E-2</c:v>
                </c:pt>
                <c:pt idx="545">
                  <c:v>3.8211942647436901E-2</c:v>
                </c:pt>
                <c:pt idx="546">
                  <c:v>3.8141719655873998E-2</c:v>
                </c:pt>
                <c:pt idx="547">
                  <c:v>3.8071749438458501E-2</c:v>
                </c:pt>
                <c:pt idx="548">
                  <c:v>3.80020306507605E-2</c:v>
                </c:pt>
                <c:pt idx="549">
                  <c:v>3.7932561957768202E-2</c:v>
                </c:pt>
                <c:pt idx="550">
                  <c:v>3.7863342033806202E-2</c:v>
                </c:pt>
                <c:pt idx="551">
                  <c:v>3.7794369562455001E-2</c:v>
                </c:pt>
                <c:pt idx="552">
                  <c:v>3.7725643236470902E-2</c:v>
                </c:pt>
                <c:pt idx="553">
                  <c:v>3.76571617577066E-2</c:v>
                </c:pt>
                <c:pt idx="554">
                  <c:v>3.7588923837033598E-2</c:v>
                </c:pt>
                <c:pt idx="555">
                  <c:v>3.75209281942641E-2</c:v>
                </c:pt>
                <c:pt idx="556">
                  <c:v>3.7453173558074503E-2</c:v>
                </c:pt>
                <c:pt idx="557">
                  <c:v>3.7385658665929501E-2</c:v>
                </c:pt>
                <c:pt idx="558">
                  <c:v>3.7318382264007098E-2</c:v>
                </c:pt>
                <c:pt idx="559">
                  <c:v>3.7251343107123698E-2</c:v>
                </c:pt>
                <c:pt idx="560">
                  <c:v>3.7184539958661202E-2</c:v>
                </c:pt>
                <c:pt idx="561">
                  <c:v>3.7117971590493397E-2</c:v>
                </c:pt>
                <c:pt idx="562">
                  <c:v>3.7051636782914399E-2</c:v>
                </c:pt>
                <c:pt idx="563">
                  <c:v>3.6985534324566902E-2</c:v>
                </c:pt>
                <c:pt idx="564">
                  <c:v>3.6919663012371602E-2</c:v>
                </c:pt>
                <c:pt idx="565">
                  <c:v>3.6854021651457201E-2</c:v>
                </c:pt>
                <c:pt idx="566">
                  <c:v>3.6788609055090897E-2</c:v>
                </c:pt>
                <c:pt idx="567">
                  <c:v>3.6723424044610299E-2</c:v>
                </c:pt>
                <c:pt idx="568">
                  <c:v>3.6658465449354999E-2</c:v>
                </c:pt>
                <c:pt idx="569">
                  <c:v>3.6593732106599698E-2</c:v>
                </c:pt>
                <c:pt idx="570">
                  <c:v>3.6529222861487499E-2</c:v>
                </c:pt>
                <c:pt idx="571">
                  <c:v>3.6464936566964097E-2</c:v>
                </c:pt>
                <c:pt idx="572">
                  <c:v>3.6400872083712503E-2</c:v>
                </c:pt>
                <c:pt idx="573">
                  <c:v>3.63370282800883E-2</c:v>
                </c:pt>
                <c:pt idx="574">
                  <c:v>3.62734040320562E-2</c:v>
                </c:pt>
                <c:pt idx="575">
                  <c:v>3.6209998223126101E-2</c:v>
                </c:pt>
                <c:pt idx="576">
                  <c:v>3.6146809744290902E-2</c:v>
                </c:pt>
                <c:pt idx="577">
                  <c:v>3.6083837493964203E-2</c:v>
                </c:pt>
                <c:pt idx="578">
                  <c:v>3.6021080377918797E-2</c:v>
                </c:pt>
                <c:pt idx="579">
                  <c:v>3.5958537309226199E-2</c:v>
                </c:pt>
                <c:pt idx="580">
                  <c:v>3.5896207208195897E-2</c:v>
                </c:pt>
                <c:pt idx="581">
                  <c:v>3.5834089002316001E-2</c:v>
                </c:pt>
                <c:pt idx="582">
                  <c:v>3.5772181626194097E-2</c:v>
                </c:pt>
                <c:pt idx="583">
                  <c:v>3.5710484021498901E-2</c:v>
                </c:pt>
                <c:pt idx="584">
                  <c:v>3.5648995136901999E-2</c:v>
                </c:pt>
                <c:pt idx="585">
                  <c:v>3.5587713928020799E-2</c:v>
                </c:pt>
                <c:pt idx="586">
                  <c:v>3.5526639357361597E-2</c:v>
                </c:pt>
                <c:pt idx="587">
                  <c:v>3.5465770394263497E-2</c:v>
                </c:pt>
                <c:pt idx="588">
                  <c:v>3.5405106014842501E-2</c:v>
                </c:pt>
                <c:pt idx="589">
                  <c:v>3.5344645201936302E-2</c:v>
                </c:pt>
                <c:pt idx="590">
                  <c:v>3.5284386945049998E-2</c:v>
                </c:pt>
                <c:pt idx="591">
                  <c:v>3.52243302403017E-2</c:v>
                </c:pt>
                <c:pt idx="592">
                  <c:v>3.5164474090368998E-2</c:v>
                </c:pt>
                <c:pt idx="593">
                  <c:v>3.51048175044361E-2</c:v>
                </c:pt>
                <c:pt idx="594">
                  <c:v>3.5045359498140999E-2</c:v>
                </c:pt>
                <c:pt idx="595">
                  <c:v>3.4986099093523598E-2</c:v>
                </c:pt>
                <c:pt idx="596">
                  <c:v>3.4927035318974099E-2</c:v>
                </c:pt>
                <c:pt idx="597">
                  <c:v>3.4868167209182198E-2</c:v>
                </c:pt>
                <c:pt idx="598">
                  <c:v>3.4809493805086203E-2</c:v>
                </c:pt>
                <c:pt idx="599">
                  <c:v>3.4751014153822903E-2</c:v>
                </c:pt>
                <c:pt idx="600">
                  <c:v>3.4692727308678298E-2</c:v>
                </c:pt>
                <c:pt idx="601">
                  <c:v>3.4634632329038399E-2</c:v>
                </c:pt>
                <c:pt idx="602">
                  <c:v>3.4576728280340301E-2</c:v>
                </c:pt>
                <c:pt idx="603">
                  <c:v>3.4519014234024203E-2</c:v>
                </c:pt>
                <c:pt idx="604">
                  <c:v>3.4461489267485698E-2</c:v>
                </c:pt>
                <c:pt idx="605">
                  <c:v>3.4404152464028302E-2</c:v>
                </c:pt>
                <c:pt idx="606">
                  <c:v>3.4347002912816803E-2</c:v>
                </c:pt>
                <c:pt idx="607">
                  <c:v>3.4290039708830697E-2</c:v>
                </c:pt>
                <c:pt idx="608">
                  <c:v>3.4233261952818297E-2</c:v>
                </c:pt>
                <c:pt idx="609">
                  <c:v>3.4176668751251298E-2</c:v>
                </c:pt>
                <c:pt idx="610">
                  <c:v>3.4120259216279397E-2</c:v>
                </c:pt>
                <c:pt idx="611">
                  <c:v>3.4064032465685803E-2</c:v>
                </c:pt>
                <c:pt idx="612">
                  <c:v>3.4007987622843197E-2</c:v>
                </c:pt>
                <c:pt idx="613">
                  <c:v>3.3952123816669302E-2</c:v>
                </c:pt>
                <c:pt idx="614">
                  <c:v>3.3896440181583998E-2</c:v>
                </c:pt>
                <c:pt idx="615">
                  <c:v>3.3840935857465997E-2</c:v>
                </c:pt>
                <c:pt idx="616">
                  <c:v>3.3785609989610201E-2</c:v>
                </c:pt>
                <c:pt idx="617">
                  <c:v>3.3730461728685698E-2</c:v>
                </c:pt>
                <c:pt idx="618">
                  <c:v>3.3675490230693599E-2</c:v>
                </c:pt>
                <c:pt idx="619">
                  <c:v>3.3620694656925701E-2</c:v>
                </c:pt>
                <c:pt idx="620">
                  <c:v>3.3566074173923703E-2</c:v>
                </c:pt>
                <c:pt idx="621">
                  <c:v>3.3511627953438101E-2</c:v>
                </c:pt>
                <c:pt idx="622">
                  <c:v>3.34573551723878E-2</c:v>
                </c:pt>
                <c:pt idx="623">
                  <c:v>3.3403255012820703E-2</c:v>
                </c:pt>
                <c:pt idx="624">
                  <c:v>3.3349326661873603E-2</c:v>
                </c:pt>
                <c:pt idx="625">
                  <c:v>3.3295569311733303E-2</c:v>
                </c:pt>
                <c:pt idx="626">
                  <c:v>3.3241982159597602E-2</c:v>
                </c:pt>
                <c:pt idx="627">
                  <c:v>3.3188564407636699E-2</c:v>
                </c:pt>
                <c:pt idx="628">
                  <c:v>3.3135315262955198E-2</c:v>
                </c:pt>
                <c:pt idx="629">
                  <c:v>3.3082233937554398E-2</c:v>
                </c:pt>
                <c:pt idx="630">
                  <c:v>3.30293196482946E-2</c:v>
                </c:pt>
                <c:pt idx="631">
                  <c:v>3.2976571616857901E-2</c:v>
                </c:pt>
                <c:pt idx="632">
                  <c:v>3.2923989069712001E-2</c:v>
                </c:pt>
                <c:pt idx="633">
                  <c:v>3.2871571238073098E-2</c:v>
                </c:pt>
                <c:pt idx="634">
                  <c:v>3.2819317357870102E-2</c:v>
                </c:pt>
                <c:pt idx="635">
                  <c:v>3.2767226669708799E-2</c:v>
                </c:pt>
                <c:pt idx="636">
                  <c:v>3.2715298418836199E-2</c:v>
                </c:pt>
                <c:pt idx="637">
                  <c:v>3.2663531855105898E-2</c:v>
                </c:pt>
                <c:pt idx="638">
                  <c:v>3.2611926232942699E-2</c:v>
                </c:pt>
                <c:pt idx="639">
                  <c:v>3.2560480811308301E-2</c:v>
                </c:pt>
                <c:pt idx="640">
                  <c:v>3.2509194853667198E-2</c:v>
                </c:pt>
                <c:pt idx="641">
                  <c:v>3.2458067627952697E-2</c:v>
                </c:pt>
                <c:pt idx="642">
                  <c:v>3.2407098406533198E-2</c:v>
                </c:pt>
                <c:pt idx="643">
                  <c:v>3.2356286466179197E-2</c:v>
                </c:pt>
                <c:pt idx="644">
                  <c:v>3.2305631088030001E-2</c:v>
                </c:pt>
                <c:pt idx="645">
                  <c:v>3.2255131557561101E-2</c:v>
                </c:pt>
                <c:pt idx="646">
                  <c:v>3.22047871645521E-2</c:v>
                </c:pt>
                <c:pt idx="647">
                  <c:v>3.21545972030539E-2</c:v>
                </c:pt>
                <c:pt idx="648">
                  <c:v>3.2104560971357603E-2</c:v>
                </c:pt>
                <c:pt idx="649">
                  <c:v>3.20546777719624E-2</c:v>
                </c:pt>
                <c:pt idx="650">
                  <c:v>3.20049469115447E-2</c:v>
                </c:pt>
                <c:pt idx="651">
                  <c:v>3.1955367700926801E-2</c:v>
                </c:pt>
                <c:pt idx="652">
                  <c:v>3.19059394550463E-2</c:v>
                </c:pt>
                <c:pt idx="653">
                  <c:v>3.1856661492925903E-2</c:v>
                </c:pt>
                <c:pt idx="654">
                  <c:v>3.1807533137642702E-2</c:v>
                </c:pt>
                <c:pt idx="655">
                  <c:v>3.1758553716298897E-2</c:v>
                </c:pt>
                <c:pt idx="656">
                  <c:v>3.1709722559991403E-2</c:v>
                </c:pt>
                <c:pt idx="657">
                  <c:v>3.1661039003783302E-2</c:v>
                </c:pt>
                <c:pt idx="658">
                  <c:v>3.1612502386673798E-2</c:v>
                </c:pt>
                <c:pt idx="659">
                  <c:v>3.1564112051570101E-2</c:v>
                </c:pt>
                <c:pt idx="660">
                  <c:v>3.1515867345258401E-2</c:v>
                </c:pt>
                <c:pt idx="661">
                  <c:v>3.1467767618375601E-2</c:v>
                </c:pt>
                <c:pt idx="662">
                  <c:v>3.1419812225381101E-2</c:v>
                </c:pt>
                <c:pt idx="663">
                  <c:v>3.1372000524529098E-2</c:v>
                </c:pt>
                <c:pt idx="664">
                  <c:v>3.1324331877840603E-2</c:v>
                </c:pt>
                <c:pt idx="665">
                  <c:v>3.12768056510766E-2</c:v>
                </c:pt>
                <c:pt idx="666">
                  <c:v>3.1229421213710001E-2</c:v>
                </c:pt>
                <c:pt idx="667">
                  <c:v>3.1182177938899699E-2</c:v>
                </c:pt>
                <c:pt idx="668">
                  <c:v>3.1135075203463199E-2</c:v>
                </c:pt>
                <c:pt idx="669">
                  <c:v>3.1088112387850499E-2</c:v>
                </c:pt>
                <c:pt idx="670">
                  <c:v>3.10412888761173E-2</c:v>
                </c:pt>
                <c:pt idx="671">
                  <c:v>3.0994604055899998E-2</c:v>
                </c:pt>
                <c:pt idx="672">
                  <c:v>3.0948057318388698E-2</c:v>
                </c:pt>
                <c:pt idx="673">
                  <c:v>3.09016480583027E-2</c:v>
                </c:pt>
                <c:pt idx="674">
                  <c:v>3.0855375673864299E-2</c:v>
                </c:pt>
                <c:pt idx="675">
                  <c:v>3.0809239566774199E-2</c:v>
                </c:pt>
                <c:pt idx="676">
                  <c:v>3.07632391421865E-2</c:v>
                </c:pt>
                <c:pt idx="677">
                  <c:v>3.0717373808683699E-2</c:v>
                </c:pt>
                <c:pt idx="678">
                  <c:v>3.0671642978252599E-2</c:v>
                </c:pt>
                <c:pt idx="679">
                  <c:v>3.06260460662598E-2</c:v>
                </c:pt>
                <c:pt idx="680">
                  <c:v>3.0580582491427401E-2</c:v>
                </c:pt>
                <c:pt idx="681">
                  <c:v>3.0535251675809599E-2</c:v>
                </c:pt>
                <c:pt idx="682">
                  <c:v>3.0490053044768699E-2</c:v>
                </c:pt>
                <c:pt idx="683">
                  <c:v>3.0444986026951799E-2</c:v>
                </c:pt>
                <c:pt idx="684">
                  <c:v>3.04000500542672E-2</c:v>
                </c:pt>
                <c:pt idx="685">
                  <c:v>3.03552445618618E-2</c:v>
                </c:pt>
                <c:pt idx="686">
                  <c:v>3.0310568988097902E-2</c:v>
                </c:pt>
                <c:pt idx="687">
                  <c:v>3.0266022774530402E-2</c:v>
                </c:pt>
                <c:pt idx="688">
                  <c:v>3.02216053658847E-2</c:v>
                </c:pt>
                <c:pt idx="689">
                  <c:v>3.0177316210034E-2</c:v>
                </c:pt>
                <c:pt idx="690">
                  <c:v>3.0133154757977398E-2</c:v>
                </c:pt>
                <c:pt idx="691">
                  <c:v>3.0089120463817801E-2</c:v>
                </c:pt>
                <c:pt idx="692">
                  <c:v>3.0045212784740299E-2</c:v>
                </c:pt>
                <c:pt idx="693">
                  <c:v>3.00014311809906E-2</c:v>
                </c:pt>
                <c:pt idx="694">
                  <c:v>2.9957775115853499E-2</c:v>
                </c:pt>
                <c:pt idx="695">
                  <c:v>2.99142440556317E-2</c:v>
                </c:pt>
                <c:pt idx="696">
                  <c:v>2.9870837469624899E-2</c:v>
                </c:pt>
                <c:pt idx="697">
                  <c:v>2.9827554830108599E-2</c:v>
                </c:pt>
                <c:pt idx="698">
                  <c:v>2.9784395612314E-2</c:v>
                </c:pt>
                <c:pt idx="699">
                  <c:v>2.9741359294406699E-2</c:v>
                </c:pt>
                <c:pt idx="700">
                  <c:v>2.9698445357467199E-2</c:v>
                </c:pt>
                <c:pt idx="701">
                  <c:v>2.9655653285469801E-2</c:v>
                </c:pt>
                <c:pt idx="702">
                  <c:v>2.9612982565263599E-2</c:v>
                </c:pt>
                <c:pt idx="703">
                  <c:v>2.9570432686551601E-2</c:v>
                </c:pt>
                <c:pt idx="704">
                  <c:v>2.95280031418718E-2</c:v>
                </c:pt>
                <c:pt idx="705">
                  <c:v>2.9485693426577399E-2</c:v>
                </c:pt>
                <c:pt idx="706">
                  <c:v>2.9443503038817299E-2</c:v>
                </c:pt>
                <c:pt idx="707">
                  <c:v>2.9401431479517001E-2</c:v>
                </c:pt>
                <c:pt idx="708">
                  <c:v>2.93594782523597E-2</c:v>
                </c:pt>
                <c:pt idx="709">
                  <c:v>2.9317642863767202E-2</c:v>
                </c:pt>
                <c:pt idx="710">
                  <c:v>2.9275924822881199E-2</c:v>
                </c:pt>
                <c:pt idx="711">
                  <c:v>2.9234323641544799E-2</c:v>
                </c:pt>
                <c:pt idx="712">
                  <c:v>2.9192838834283901E-2</c:v>
                </c:pt>
                <c:pt idx="713">
                  <c:v>2.91514699182891E-2</c:v>
                </c:pt>
                <c:pt idx="714">
                  <c:v>2.9110216413397502E-2</c:v>
                </c:pt>
                <c:pt idx="715">
                  <c:v>2.90690778420747E-2</c:v>
                </c:pt>
                <c:pt idx="716">
                  <c:v>2.9028053729396701E-2</c:v>
                </c:pt>
                <c:pt idx="717">
                  <c:v>2.89871436030327E-2</c:v>
                </c:pt>
                <c:pt idx="718">
                  <c:v>2.89463469932272E-2</c:v>
                </c:pt>
                <c:pt idx="719">
                  <c:v>2.89056634327827E-2</c:v>
                </c:pt>
                <c:pt idx="720">
                  <c:v>2.8865092457042298E-2</c:v>
                </c:pt>
                <c:pt idx="721">
                  <c:v>2.8824633603872801E-2</c:v>
                </c:pt>
                <c:pt idx="722">
                  <c:v>2.8784286413647199E-2</c:v>
                </c:pt>
                <c:pt idx="723">
                  <c:v>2.8744050429228601E-2</c:v>
                </c:pt>
                <c:pt idx="724">
                  <c:v>2.8703925195952901E-2</c:v>
                </c:pt>
                <c:pt idx="725">
                  <c:v>2.8663910261612299E-2</c:v>
                </c:pt>
                <c:pt idx="726">
                  <c:v>2.8624005176439E-2</c:v>
                </c:pt>
                <c:pt idx="727">
                  <c:v>2.8584209493088701E-2</c:v>
                </c:pt>
                <c:pt idx="728">
                  <c:v>2.85445227666246E-2</c:v>
                </c:pt>
                <c:pt idx="729">
                  <c:v>2.8504944554500901E-2</c:v>
                </c:pt>
                <c:pt idx="730">
                  <c:v>2.84654744165476E-2</c:v>
                </c:pt>
                <c:pt idx="731">
                  <c:v>2.8426111914953901E-2</c:v>
                </c:pt>
                <c:pt idx="732">
                  <c:v>2.8386856614253098E-2</c:v>
                </c:pt>
                <c:pt idx="733">
                  <c:v>2.8347708081306499E-2</c:v>
                </c:pt>
                <c:pt idx="734">
                  <c:v>2.83086658852886E-2</c:v>
                </c:pt>
                <c:pt idx="735">
                  <c:v>2.82697295976711E-2</c:v>
                </c:pt>
                <c:pt idx="736">
                  <c:v>2.8230898792208199E-2</c:v>
                </c:pt>
                <c:pt idx="737">
                  <c:v>2.8192173044921401E-2</c:v>
                </c:pt>
                <c:pt idx="738">
                  <c:v>2.8153551934084298E-2</c:v>
                </c:pt>
                <c:pt idx="739">
                  <c:v>2.8115035040208101E-2</c:v>
                </c:pt>
                <c:pt idx="740">
                  <c:v>2.8076621946026701E-2</c:v>
                </c:pt>
                <c:pt idx="741">
                  <c:v>2.8038312236482E-2</c:v>
                </c:pt>
                <c:pt idx="742">
                  <c:v>2.8000105498709699E-2</c:v>
                </c:pt>
                <c:pt idx="743">
                  <c:v>2.7962001322024501E-2</c:v>
                </c:pt>
                <c:pt idx="744">
                  <c:v>2.7923999297906101E-2</c:v>
                </c:pt>
                <c:pt idx="745">
                  <c:v>2.7886099019985199E-2</c:v>
                </c:pt>
                <c:pt idx="746">
                  <c:v>2.7848300084028998E-2</c:v>
                </c:pt>
                <c:pt idx="747">
                  <c:v>2.7810602087927599E-2</c:v>
                </c:pt>
                <c:pt idx="748">
                  <c:v>2.7773004631680101E-2</c:v>
                </c:pt>
                <c:pt idx="749">
                  <c:v>2.7735507317380899E-2</c:v>
                </c:pt>
                <c:pt idx="750">
                  <c:v>2.76981097492058E-2</c:v>
                </c:pt>
                <c:pt idx="751">
                  <c:v>2.7660811533398999E-2</c:v>
                </c:pt>
                <c:pt idx="752">
                  <c:v>2.76236122782593E-2</c:v>
                </c:pt>
                <c:pt idx="753">
                  <c:v>2.7586511594126801E-2</c:v>
                </c:pt>
                <c:pt idx="754">
                  <c:v>2.7549509093369999E-2</c:v>
                </c:pt>
                <c:pt idx="755">
                  <c:v>2.75126043903723E-2</c:v>
                </c:pt>
                <c:pt idx="756">
                  <c:v>2.7475797101519601E-2</c:v>
                </c:pt>
                <c:pt idx="757">
                  <c:v>2.7439086845186401E-2</c:v>
                </c:pt>
                <c:pt idx="758">
                  <c:v>2.74024732417242E-2</c:v>
                </c:pt>
                <c:pt idx="759">
                  <c:v>2.7365955913447901E-2</c:v>
                </c:pt>
                <c:pt idx="760">
                  <c:v>2.73295344846235E-2</c:v>
                </c:pt>
                <c:pt idx="761">
                  <c:v>2.72932085814558E-2</c:v>
                </c:pt>
                <c:pt idx="762">
                  <c:v>2.72569778320755E-2</c:v>
                </c:pt>
                <c:pt idx="763">
                  <c:v>2.7220841866527502E-2</c:v>
                </c:pt>
                <c:pt idx="764">
                  <c:v>2.7184800316758101E-2</c:v>
                </c:pt>
                <c:pt idx="765">
                  <c:v>2.7148852816603199E-2</c:v>
                </c:pt>
                <c:pt idx="766">
                  <c:v>2.7112999001776199E-2</c:v>
                </c:pt>
                <c:pt idx="767">
                  <c:v>2.7077238509856098E-2</c:v>
                </c:pt>
                <c:pt idx="768">
                  <c:v>2.7041570980275299E-2</c:v>
                </c:pt>
                <c:pt idx="769">
                  <c:v>2.7005996054308399E-2</c:v>
                </c:pt>
                <c:pt idx="770">
                  <c:v>2.6970513375060099E-2</c:v>
                </c:pt>
                <c:pt idx="771">
                  <c:v>2.69351225874538E-2</c:v>
                </c:pt>
                <c:pt idx="772">
                  <c:v>2.6899823338220101E-2</c:v>
                </c:pt>
                <c:pt idx="773">
                  <c:v>2.6864615275885202E-2</c:v>
                </c:pt>
                <c:pt idx="774">
                  <c:v>2.6829498050759602E-2</c:v>
                </c:pt>
                <c:pt idx="775">
                  <c:v>2.67944713149274E-2</c:v>
                </c:pt>
                <c:pt idx="776">
                  <c:v>2.6759534722234201E-2</c:v>
                </c:pt>
                <c:pt idx="777">
                  <c:v>2.67246879282768E-2</c:v>
                </c:pt>
                <c:pt idx="778">
                  <c:v>2.6689930590391899E-2</c:v>
                </c:pt>
                <c:pt idx="779">
                  <c:v>2.6655262367645101E-2</c:v>
                </c:pt>
                <c:pt idx="780">
                  <c:v>2.6620682920820399E-2</c:v>
                </c:pt>
                <c:pt idx="781">
                  <c:v>2.6586191912409102E-2</c:v>
                </c:pt>
                <c:pt idx="782">
                  <c:v>2.65517890065992E-2</c:v>
                </c:pt>
                <c:pt idx="783">
                  <c:v>2.6517473869265201E-2</c:v>
                </c:pt>
                <c:pt idx="784">
                  <c:v>2.64832461679569E-2</c:v>
                </c:pt>
                <c:pt idx="785">
                  <c:v>2.6449105571889599E-2</c:v>
                </c:pt>
                <c:pt idx="786">
                  <c:v>2.6415051751933399E-2</c:v>
                </c:pt>
                <c:pt idx="787">
                  <c:v>2.63810843806031E-2</c:v>
                </c:pt>
                <c:pt idx="788">
                  <c:v>2.63472031320479E-2</c:v>
                </c:pt>
                <c:pt idx="789">
                  <c:v>2.6313407682041299E-2</c:v>
                </c:pt>
                <c:pt idx="790">
                  <c:v>2.6279697707970898E-2</c:v>
                </c:pt>
                <c:pt idx="791">
                  <c:v>2.62460728888287E-2</c:v>
                </c:pt>
                <c:pt idx="792">
                  <c:v>2.6212532905201098E-2</c:v>
                </c:pt>
                <c:pt idx="793">
                  <c:v>2.6179077439258999E-2</c:v>
                </c:pt>
                <c:pt idx="794">
                  <c:v>2.6145706174747999E-2</c:v>
                </c:pt>
                <c:pt idx="795">
                  <c:v>2.6112418796978901E-2</c:v>
                </c:pt>
                <c:pt idx="796">
                  <c:v>2.6079214992818001E-2</c:v>
                </c:pt>
                <c:pt idx="797">
                  <c:v>2.60460944506774E-2</c:v>
                </c:pt>
                <c:pt idx="798">
                  <c:v>2.6013056860505802E-2</c:v>
                </c:pt>
                <c:pt idx="799">
                  <c:v>2.5980101913778801E-2</c:v>
                </c:pt>
                <c:pt idx="800">
                  <c:v>2.5947229303489899E-2</c:v>
                </c:pt>
                <c:pt idx="801">
                  <c:v>2.5914438724140901E-2</c:v>
                </c:pt>
                <c:pt idx="802">
                  <c:v>2.58817298717329E-2</c:v>
                </c:pt>
                <c:pt idx="803">
                  <c:v>2.58491024437572E-2</c:v>
                </c:pt>
                <c:pt idx="804">
                  <c:v>2.58165561391859E-2</c:v>
                </c:pt>
                <c:pt idx="805">
                  <c:v>2.5784090658463502E-2</c:v>
                </c:pt>
                <c:pt idx="806">
                  <c:v>2.5751705703497298E-2</c:v>
                </c:pt>
                <c:pt idx="807">
                  <c:v>2.5719400977649E-2</c:v>
                </c:pt>
                <c:pt idx="808">
                  <c:v>2.5687176185725701E-2</c:v>
                </c:pt>
                <c:pt idx="809">
                  <c:v>2.5655031033971099E-2</c:v>
                </c:pt>
                <c:pt idx="810">
                  <c:v>2.5622965230057099E-2</c:v>
                </c:pt>
                <c:pt idx="811">
                  <c:v>2.5590978483074799E-2</c:v>
                </c:pt>
                <c:pt idx="812">
                  <c:v>2.5559070503526099E-2</c:v>
                </c:pt>
                <c:pt idx="813">
                  <c:v>2.55272410033155E-2</c:v>
                </c:pt>
                <c:pt idx="814">
                  <c:v>2.5495489695740999E-2</c:v>
                </c:pt>
                <c:pt idx="815">
                  <c:v>2.5463816295486601E-2</c:v>
                </c:pt>
                <c:pt idx="816">
                  <c:v>2.5432220518613099E-2</c:v>
                </c:pt>
                <c:pt idx="817">
                  <c:v>2.5400702082550401E-2</c:v>
                </c:pt>
                <c:pt idx="818">
                  <c:v>2.5369260706089299E-2</c:v>
                </c:pt>
                <c:pt idx="819">
                  <c:v>2.5337896109373099E-2</c:v>
                </c:pt>
                <c:pt idx="820">
                  <c:v>2.5306608013889599E-2</c:v>
                </c:pt>
                <c:pt idx="821">
                  <c:v>2.52753961424632E-2</c:v>
                </c:pt>
                <c:pt idx="822">
                  <c:v>2.5244260219246899E-2</c:v>
                </c:pt>
                <c:pt idx="823">
                  <c:v>2.5213199969714301E-2</c:v>
                </c:pt>
                <c:pt idx="824">
                  <c:v>2.5182215120651798E-2</c:v>
                </c:pt>
                <c:pt idx="825">
                  <c:v>2.5151305400151001E-2</c:v>
                </c:pt>
                <c:pt idx="826">
                  <c:v>2.51204705376003E-2</c:v>
                </c:pt>
                <c:pt idx="827">
                  <c:v>2.5089710263678299E-2</c:v>
                </c:pt>
                <c:pt idx="828">
                  <c:v>2.50590243103451E-2</c:v>
                </c:pt>
                <c:pt idx="829">
                  <c:v>2.50284124108354E-2</c:v>
                </c:pt>
                <c:pt idx="830">
                  <c:v>2.4997874299650599E-2</c:v>
                </c:pt>
                <c:pt idx="831">
                  <c:v>2.49674097125516E-2</c:v>
                </c:pt>
                <c:pt idx="832">
                  <c:v>2.49370183865513E-2</c:v>
                </c:pt>
                <c:pt idx="833">
                  <c:v>2.4906700059907E-2</c:v>
                </c:pt>
                <c:pt idx="834">
                  <c:v>2.4876454472113601E-2</c:v>
                </c:pt>
                <c:pt idx="835">
                  <c:v>2.48462813638958E-2</c:v>
                </c:pt>
                <c:pt idx="836">
                  <c:v>2.4816180477201102E-2</c:v>
                </c:pt>
                <c:pt idx="837">
                  <c:v>2.47861515551927E-2</c:v>
                </c:pt>
                <c:pt idx="838">
                  <c:v>2.4756194342242299E-2</c:v>
                </c:pt>
                <c:pt idx="839">
                  <c:v>2.4726308583923301E-2</c:v>
                </c:pt>
                <c:pt idx="840">
                  <c:v>2.4696494027003201E-2</c:v>
                </c:pt>
                <c:pt idx="841">
                  <c:v>2.4666750419437299E-2</c:v>
                </c:pt>
                <c:pt idx="842">
                  <c:v>2.4637077510361299E-2</c:v>
                </c:pt>
                <c:pt idx="843">
                  <c:v>2.46074750500846E-2</c:v>
                </c:pt>
                <c:pt idx="844">
                  <c:v>2.4577942790083698E-2</c:v>
                </c:pt>
                <c:pt idx="845">
                  <c:v>2.45484804829951E-2</c:v>
                </c:pt>
                <c:pt idx="846">
                  <c:v>2.4519087882608599E-2</c:v>
                </c:pt>
                <c:pt idx="847">
                  <c:v>2.44897647438608E-2</c:v>
                </c:pt>
                <c:pt idx="848">
                  <c:v>2.4460510822828501E-2</c:v>
                </c:pt>
                <c:pt idx="849">
                  <c:v>2.44313258767219E-2</c:v>
                </c:pt>
                <c:pt idx="850">
                  <c:v>2.4402209663877999E-2</c:v>
                </c:pt>
                <c:pt idx="851">
                  <c:v>2.43731619437546E-2</c:v>
                </c:pt>
                <c:pt idx="852">
                  <c:v>2.4344182476923201E-2</c:v>
                </c:pt>
                <c:pt idx="853">
                  <c:v>2.4315271025063E-2</c:v>
                </c:pt>
                <c:pt idx="854">
                  <c:v>2.42864273509544E-2</c:v>
                </c:pt>
                <c:pt idx="855">
                  <c:v>2.4257651218473002E-2</c:v>
                </c:pt>
                <c:pt idx="856">
                  <c:v>2.4228942392582602E-2</c:v>
                </c:pt>
                <c:pt idx="857">
                  <c:v>2.4200300639329701E-2</c:v>
                </c:pt>
                <c:pt idx="858">
                  <c:v>2.4171725725836899E-2</c:v>
                </c:pt>
                <c:pt idx="859">
                  <c:v>2.41432174202969E-2</c:v>
                </c:pt>
                <c:pt idx="860">
                  <c:v>2.4114775491966299E-2</c:v>
                </c:pt>
                <c:pt idx="861">
                  <c:v>2.4086399711159698E-2</c:v>
                </c:pt>
                <c:pt idx="862">
                  <c:v>2.4058089849243399E-2</c:v>
                </c:pt>
                <c:pt idx="863">
                  <c:v>2.40298456786299E-2</c:v>
                </c:pt>
                <c:pt idx="864">
                  <c:v>2.4001666972771299E-2</c:v>
                </c:pt>
                <c:pt idx="865">
                  <c:v>2.3973553506153801E-2</c:v>
                </c:pt>
                <c:pt idx="866">
                  <c:v>2.3945505054292E-2</c:v>
                </c:pt>
                <c:pt idx="867">
                  <c:v>2.39175213937226E-2</c:v>
                </c:pt>
                <c:pt idx="868">
                  <c:v>2.3889602301999002E-2</c:v>
                </c:pt>
                <c:pt idx="869">
                  <c:v>2.38617475576854E-2</c:v>
                </c:pt>
                <c:pt idx="870">
                  <c:v>2.3833956940351099E-2</c:v>
                </c:pt>
                <c:pt idx="871">
                  <c:v>2.3806230230564999E-2</c:v>
                </c:pt>
                <c:pt idx="872">
                  <c:v>2.3778567209889499E-2</c:v>
                </c:pt>
                <c:pt idx="873">
                  <c:v>2.3750967660875501E-2</c:v>
                </c:pt>
                <c:pt idx="874">
                  <c:v>2.3723431367056499E-2</c:v>
                </c:pt>
                <c:pt idx="875">
                  <c:v>2.36959581129433E-2</c:v>
                </c:pt>
                <c:pt idx="876">
                  <c:v>2.3668547684018101E-2</c:v>
                </c:pt>
                <c:pt idx="877">
                  <c:v>2.3641199866729499E-2</c:v>
                </c:pt>
                <c:pt idx="878">
                  <c:v>2.3613914448487001E-2</c:v>
                </c:pt>
                <c:pt idx="879">
                  <c:v>2.3586691217655401E-2</c:v>
                </c:pt>
                <c:pt idx="880">
                  <c:v>2.3559529963549802E-2</c:v>
                </c:pt>
                <c:pt idx="881">
                  <c:v>2.353243047643E-2</c:v>
                </c:pt>
                <c:pt idx="882">
                  <c:v>2.35053925474954E-2</c:v>
                </c:pt>
                <c:pt idx="883">
                  <c:v>2.3478415968879798E-2</c:v>
                </c:pt>
                <c:pt idx="884">
                  <c:v>2.34515005336461E-2</c:v>
                </c:pt>
                <c:pt idx="885">
                  <c:v>2.3424646035781101E-2</c:v>
                </c:pt>
                <c:pt idx="886">
                  <c:v>2.3397852270190499E-2</c:v>
                </c:pt>
                <c:pt idx="887">
                  <c:v>2.3371119032694E-2</c:v>
                </c:pt>
                <c:pt idx="888">
                  <c:v>2.33444461200196E-2</c:v>
                </c:pt>
                <c:pt idx="889">
                  <c:v>2.3317833329799299E-2</c:v>
                </c:pt>
                <c:pt idx="890">
                  <c:v>2.3291280460563599E-2</c:v>
                </c:pt>
                <c:pt idx="891">
                  <c:v>2.3264787311736899E-2</c:v>
                </c:pt>
                <c:pt idx="892">
                  <c:v>2.32383536836324E-2</c:v>
                </c:pt>
                <c:pt idx="893">
                  <c:v>2.3211979377446901E-2</c:v>
                </c:pt>
                <c:pt idx="894">
                  <c:v>2.3185664195256799E-2</c:v>
                </c:pt>
                <c:pt idx="895">
                  <c:v>2.31594079400122E-2</c:v>
                </c:pt>
                <c:pt idx="896">
                  <c:v>2.3133210415532901E-2</c:v>
                </c:pt>
                <c:pt idx="897">
                  <c:v>2.3107071426503398E-2</c:v>
                </c:pt>
                <c:pt idx="898">
                  <c:v>2.30809907784679E-2</c:v>
                </c:pt>
                <c:pt idx="899">
                  <c:v>2.3054968277826202E-2</c:v>
                </c:pt>
                <c:pt idx="900">
                  <c:v>2.3029003731828201E-2</c:v>
                </c:pt>
                <c:pt idx="901">
                  <c:v>2.3003096948570001E-2</c:v>
                </c:pt>
                <c:pt idx="902">
                  <c:v>2.29772477369889E-2</c:v>
                </c:pt>
                <c:pt idx="903">
                  <c:v>2.29514559068589E-2</c:v>
                </c:pt>
                <c:pt idx="904">
                  <c:v>2.2925721268786298E-2</c:v>
                </c:pt>
                <c:pt idx="905">
                  <c:v>2.2900043634204899E-2</c:v>
                </c:pt>
                <c:pt idx="906">
                  <c:v>2.2874422815371501E-2</c:v>
                </c:pt>
                <c:pt idx="907">
                  <c:v>2.2848858625362001E-2</c:v>
                </c:pt>
                <c:pt idx="908">
                  <c:v>2.2823350878066102E-2</c:v>
                </c:pt>
                <c:pt idx="909">
                  <c:v>2.27978993881836E-2</c:v>
                </c:pt>
                <c:pt idx="910">
                  <c:v>2.2772503971219601E-2</c:v>
                </c:pt>
                <c:pt idx="911">
                  <c:v>2.2747164443480499E-2</c:v>
                </c:pt>
                <c:pt idx="912">
                  <c:v>2.2721880622069299E-2</c:v>
                </c:pt>
                <c:pt idx="913">
                  <c:v>2.2696652324881599E-2</c:v>
                </c:pt>
                <c:pt idx="914">
                  <c:v>2.26714793706011E-2</c:v>
                </c:pt>
                <c:pt idx="915">
                  <c:v>2.2646361578695599E-2</c:v>
                </c:pt>
                <c:pt idx="916">
                  <c:v>2.2621298769412601E-2</c:v>
                </c:pt>
                <c:pt idx="917">
                  <c:v>2.2596290763775301E-2</c:v>
                </c:pt>
                <c:pt idx="918">
                  <c:v>2.2571337383578201E-2</c:v>
                </c:pt>
                <c:pt idx="919">
                  <c:v>2.25464384513832E-2</c:v>
                </c:pt>
                <c:pt idx="920">
                  <c:v>2.2521593790515201E-2</c:v>
                </c:pt>
                <c:pt idx="921">
                  <c:v>2.2496803225058402E-2</c:v>
                </c:pt>
                <c:pt idx="922">
                  <c:v>2.2472066579851999E-2</c:v>
                </c:pt>
                <c:pt idx="923">
                  <c:v>2.2447383680486301E-2</c:v>
                </c:pt>
                <c:pt idx="924">
                  <c:v>2.2422754353298401E-2</c:v>
                </c:pt>
                <c:pt idx="925">
                  <c:v>2.23981784253688E-2</c:v>
                </c:pt>
                <c:pt idx="926">
                  <c:v>2.2373655724516699E-2</c:v>
                </c:pt>
                <c:pt idx="927">
                  <c:v>2.2349186079296899E-2</c:v>
                </c:pt>
                <c:pt idx="928">
                  <c:v>2.2324769318995099E-2</c:v>
                </c:pt>
                <c:pt idx="929">
                  <c:v>2.2300405273624702E-2</c:v>
                </c:pt>
                <c:pt idx="930">
                  <c:v>2.2276093773922302E-2</c:v>
                </c:pt>
                <c:pt idx="931">
                  <c:v>2.2251834651344699E-2</c:v>
                </c:pt>
                <c:pt idx="932">
                  <c:v>2.2227627738064099E-2</c:v>
                </c:pt>
                <c:pt idx="933">
                  <c:v>2.2203472866965199E-2</c:v>
                </c:pt>
                <c:pt idx="934">
                  <c:v>2.2179369871641E-2</c:v>
                </c:pt>
                <c:pt idx="935">
                  <c:v>2.2155318586389E-2</c:v>
                </c:pt>
                <c:pt idx="936">
                  <c:v>2.2131318846207899E-2</c:v>
                </c:pt>
                <c:pt idx="937">
                  <c:v>2.2107370486793398E-2</c:v>
                </c:pt>
                <c:pt idx="938">
                  <c:v>2.20834733445349E-2</c:v>
                </c:pt>
                <c:pt idx="939">
                  <c:v>2.20596272565118E-2</c:v>
                </c:pt>
                <c:pt idx="940">
                  <c:v>2.20358320604899E-2</c:v>
                </c:pt>
                <c:pt idx="941">
                  <c:v>2.20120875949174E-2</c:v>
                </c:pt>
                <c:pt idx="942">
                  <c:v>2.19883936989222E-2</c:v>
                </c:pt>
                <c:pt idx="943">
                  <c:v>2.19647502123075E-2</c:v>
                </c:pt>
                <c:pt idx="944">
                  <c:v>2.1941156975548499E-2</c:v>
                </c:pt>
                <c:pt idx="945">
                  <c:v>2.1917613829789299E-2</c:v>
                </c:pt>
                <c:pt idx="946">
                  <c:v>2.1894120616838899E-2</c:v>
                </c:pt>
                <c:pt idx="947">
                  <c:v>2.1870677179168001E-2</c:v>
                </c:pt>
                <c:pt idx="948">
                  <c:v>2.18472833599056E-2</c:v>
                </c:pt>
                <c:pt idx="949">
                  <c:v>2.1823939002835299E-2</c:v>
                </c:pt>
                <c:pt idx="950">
                  <c:v>2.1800643952392399E-2</c:v>
                </c:pt>
                <c:pt idx="951">
                  <c:v>2.1777398053659899E-2</c:v>
                </c:pt>
                <c:pt idx="952">
                  <c:v>2.1754201152365701E-2</c:v>
                </c:pt>
                <c:pt idx="953">
                  <c:v>2.17310530948789E-2</c:v>
                </c:pt>
                <c:pt idx="954">
                  <c:v>2.1707953728206601E-2</c:v>
                </c:pt>
                <c:pt idx="955">
                  <c:v>2.1684902899990699E-2</c:v>
                </c:pt>
                <c:pt idx="956">
                  <c:v>2.1661900458504701E-2</c:v>
                </c:pt>
                <c:pt idx="957">
                  <c:v>2.16389462526499E-2</c:v>
                </c:pt>
                <c:pt idx="958">
                  <c:v>2.16160401319529E-2</c:v>
                </c:pt>
                <c:pt idx="959">
                  <c:v>2.1593181946561998E-2</c:v>
                </c:pt>
                <c:pt idx="960">
                  <c:v>2.1570371547244001E-2</c:v>
                </c:pt>
                <c:pt idx="961">
                  <c:v>2.1547608785380999E-2</c:v>
                </c:pt>
                <c:pt idx="962">
                  <c:v>2.1524893512967502E-2</c:v>
                </c:pt>
                <c:pt idx="963">
                  <c:v>2.1502225582607101E-2</c:v>
                </c:pt>
                <c:pt idx="964">
                  <c:v>2.14796048475091E-2</c:v>
                </c:pt>
                <c:pt idx="965">
                  <c:v>2.14570311614861E-2</c:v>
                </c:pt>
                <c:pt idx="966">
                  <c:v>2.1434504378950201E-2</c:v>
                </c:pt>
                <c:pt idx="967">
                  <c:v>2.1412024354910301E-2</c:v>
                </c:pt>
                <c:pt idx="968">
                  <c:v>2.1389590944969099E-2</c:v>
                </c:pt>
                <c:pt idx="969">
                  <c:v>2.1367204005319999E-2</c:v>
                </c:pt>
                <c:pt idx="970">
                  <c:v>2.1344863392743899E-2</c:v>
                </c:pt>
                <c:pt idx="971">
                  <c:v>2.13225689646066E-2</c:v>
                </c:pt>
                <c:pt idx="972">
                  <c:v>2.1300320578855499E-2</c:v>
                </c:pt>
                <c:pt idx="973">
                  <c:v>2.12781180940168E-2</c:v>
                </c:pt>
                <c:pt idx="974">
                  <c:v>2.12559613691926E-2</c:v>
                </c:pt>
                <c:pt idx="975">
                  <c:v>2.1233850264057899E-2</c:v>
                </c:pt>
                <c:pt idx="976">
                  <c:v>2.12117846388577E-2</c:v>
                </c:pt>
                <c:pt idx="977">
                  <c:v>2.1189764354404301E-2</c:v>
                </c:pt>
                <c:pt idx="978">
                  <c:v>2.1167789272074002E-2</c:v>
                </c:pt>
                <c:pt idx="979">
                  <c:v>2.11458592538049E-2</c:v>
                </c:pt>
                <c:pt idx="980">
                  <c:v>2.1123974162093599E-2</c:v>
                </c:pt>
                <c:pt idx="981">
                  <c:v>2.1102133859992399E-2</c:v>
                </c:pt>
                <c:pt idx="982">
                  <c:v>2.1080338211106699E-2</c:v>
                </c:pt>
                <c:pt idx="983">
                  <c:v>2.1058587079592302E-2</c:v>
                </c:pt>
                <c:pt idx="984">
                  <c:v>2.1036880330152202E-2</c:v>
                </c:pt>
                <c:pt idx="985">
                  <c:v>2.1015217828034501E-2</c:v>
                </c:pt>
                <c:pt idx="986">
                  <c:v>2.0993599439028902E-2</c:v>
                </c:pt>
                <c:pt idx="987">
                  <c:v>2.09720250294647E-2</c:v>
                </c:pt>
                <c:pt idx="988">
                  <c:v>2.0950494466207701E-2</c:v>
                </c:pt>
                <c:pt idx="989">
                  <c:v>2.0929007616657801E-2</c:v>
                </c:pt>
                <c:pt idx="990">
                  <c:v>2.0907564348746001E-2</c:v>
                </c:pt>
                <c:pt idx="991">
                  <c:v>2.0886164530931998E-2</c:v>
                </c:pt>
                <c:pt idx="992">
                  <c:v>2.0864808032201299E-2</c:v>
                </c:pt>
                <c:pt idx="993">
                  <c:v>2.0843494722063202E-2</c:v>
                </c:pt>
                <c:pt idx="994">
                  <c:v>2.0822224470547299E-2</c:v>
                </c:pt>
                <c:pt idx="995">
                  <c:v>2.08009971482018E-2</c:v>
                </c:pt>
                <c:pt idx="996">
                  <c:v>2.07798126260904E-2</c:v>
                </c:pt>
                <c:pt idx="997">
                  <c:v>2.07586707757897E-2</c:v>
                </c:pt>
                <c:pt idx="998">
                  <c:v>2.0737571469387001E-2</c:v>
                </c:pt>
                <c:pt idx="999">
                  <c:v>2.07165145794777E-2</c:v>
                </c:pt>
                <c:pt idx="1000">
                  <c:v>2.06954999791625E-2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F6-44F3-9383-080AEF8DC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42272"/>
        <c:axId val="76219904"/>
      </c:scatterChart>
      <c:valAx>
        <c:axId val="79142272"/>
        <c:scaling>
          <c:orientation val="minMax"/>
          <c:max val="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Generazioni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219904"/>
        <c:crosses val="autoZero"/>
        <c:crossBetween val="midCat"/>
      </c:valAx>
      <c:valAx>
        <c:axId val="762199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i="1"/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142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vantaggio'!$E$4:$E$504</c:f>
              <c:numCache>
                <c:formatCode>General</c:formatCode>
                <c:ptCount val="501"/>
                <c:pt idx="0">
                  <c:v>0.1</c:v>
                </c:pt>
                <c:pt idx="1">
                  <c:v>0.17</c:v>
                </c:pt>
                <c:pt idx="2">
                  <c:v>0.20499999999999999</c:v>
                </c:pt>
                <c:pt idx="3">
                  <c:v>0.26250000000000001</c:v>
                </c:pt>
                <c:pt idx="4">
                  <c:v>0.33750000000000002</c:v>
                </c:pt>
                <c:pt idx="5">
                  <c:v>0.41249999999999998</c:v>
                </c:pt>
                <c:pt idx="6">
                  <c:v>0.435</c:v>
                </c:pt>
                <c:pt idx="7">
                  <c:v>0.49</c:v>
                </c:pt>
                <c:pt idx="8">
                  <c:v>0.55000000000000004</c:v>
                </c:pt>
                <c:pt idx="9">
                  <c:v>0.59</c:v>
                </c:pt>
                <c:pt idx="10">
                  <c:v>0.57999999999999996</c:v>
                </c:pt>
                <c:pt idx="11">
                  <c:v>0.61</c:v>
                </c:pt>
                <c:pt idx="12">
                  <c:v>0.67249999999999999</c:v>
                </c:pt>
                <c:pt idx="13">
                  <c:v>0.65749999999999997</c:v>
                </c:pt>
                <c:pt idx="14">
                  <c:v>0.6925</c:v>
                </c:pt>
                <c:pt idx="15">
                  <c:v>0.70750000000000002</c:v>
                </c:pt>
                <c:pt idx="16">
                  <c:v>0.72750000000000004</c:v>
                </c:pt>
                <c:pt idx="17">
                  <c:v>0.73750000000000004</c:v>
                </c:pt>
                <c:pt idx="18">
                  <c:v>0.72750000000000004</c:v>
                </c:pt>
                <c:pt idx="19">
                  <c:v>0.72750000000000004</c:v>
                </c:pt>
                <c:pt idx="20">
                  <c:v>0.76249999999999996</c:v>
                </c:pt>
                <c:pt idx="21">
                  <c:v>0.79500000000000004</c:v>
                </c:pt>
                <c:pt idx="22">
                  <c:v>0.79</c:v>
                </c:pt>
                <c:pt idx="23">
                  <c:v>0.79500000000000004</c:v>
                </c:pt>
                <c:pt idx="24">
                  <c:v>0.79500000000000004</c:v>
                </c:pt>
                <c:pt idx="25">
                  <c:v>0.75</c:v>
                </c:pt>
                <c:pt idx="26">
                  <c:v>0.77749999999999997</c:v>
                </c:pt>
                <c:pt idx="27">
                  <c:v>0.8</c:v>
                </c:pt>
                <c:pt idx="28">
                  <c:v>0.78749999999999998</c:v>
                </c:pt>
                <c:pt idx="29">
                  <c:v>0.80500000000000005</c:v>
                </c:pt>
                <c:pt idx="30">
                  <c:v>0.8125</c:v>
                </c:pt>
                <c:pt idx="31">
                  <c:v>0.82750000000000001</c:v>
                </c:pt>
                <c:pt idx="32">
                  <c:v>0.84750000000000003</c:v>
                </c:pt>
                <c:pt idx="33">
                  <c:v>0.86</c:v>
                </c:pt>
                <c:pt idx="34">
                  <c:v>0.84750000000000003</c:v>
                </c:pt>
                <c:pt idx="35">
                  <c:v>0.83499999999999996</c:v>
                </c:pt>
                <c:pt idx="36">
                  <c:v>0.83499999999999996</c:v>
                </c:pt>
                <c:pt idx="37">
                  <c:v>0.83499999999999996</c:v>
                </c:pt>
                <c:pt idx="38">
                  <c:v>0.83</c:v>
                </c:pt>
                <c:pt idx="39">
                  <c:v>0.83</c:v>
                </c:pt>
                <c:pt idx="40">
                  <c:v>0.83250000000000002</c:v>
                </c:pt>
                <c:pt idx="41">
                  <c:v>0.83</c:v>
                </c:pt>
                <c:pt idx="42">
                  <c:v>0.84</c:v>
                </c:pt>
                <c:pt idx="43">
                  <c:v>0.85</c:v>
                </c:pt>
                <c:pt idx="44">
                  <c:v>0.88</c:v>
                </c:pt>
                <c:pt idx="45">
                  <c:v>0.875</c:v>
                </c:pt>
                <c:pt idx="46">
                  <c:v>0.82250000000000001</c:v>
                </c:pt>
                <c:pt idx="47">
                  <c:v>0.79500000000000004</c:v>
                </c:pt>
                <c:pt idx="48">
                  <c:v>0.81</c:v>
                </c:pt>
                <c:pt idx="49">
                  <c:v>0.86250000000000004</c:v>
                </c:pt>
                <c:pt idx="50">
                  <c:v>0.83750000000000002</c:v>
                </c:pt>
                <c:pt idx="51">
                  <c:v>0.83250000000000002</c:v>
                </c:pt>
                <c:pt idx="52">
                  <c:v>0.84250000000000003</c:v>
                </c:pt>
                <c:pt idx="53">
                  <c:v>0.83</c:v>
                </c:pt>
                <c:pt idx="54">
                  <c:v>0.80249999999999999</c:v>
                </c:pt>
                <c:pt idx="55">
                  <c:v>0.80249999999999999</c:v>
                </c:pt>
                <c:pt idx="56">
                  <c:v>0.79</c:v>
                </c:pt>
                <c:pt idx="57">
                  <c:v>0.76</c:v>
                </c:pt>
                <c:pt idx="58">
                  <c:v>0.74750000000000005</c:v>
                </c:pt>
                <c:pt idx="59">
                  <c:v>0.74750000000000005</c:v>
                </c:pt>
                <c:pt idx="60">
                  <c:v>0.73750000000000004</c:v>
                </c:pt>
                <c:pt idx="61">
                  <c:v>0.71</c:v>
                </c:pt>
                <c:pt idx="62">
                  <c:v>0.76249999999999996</c:v>
                </c:pt>
                <c:pt idx="63">
                  <c:v>0.77500000000000002</c:v>
                </c:pt>
                <c:pt idx="64">
                  <c:v>0.77</c:v>
                </c:pt>
                <c:pt idx="65">
                  <c:v>0.76500000000000001</c:v>
                </c:pt>
                <c:pt idx="66">
                  <c:v>0.74750000000000005</c:v>
                </c:pt>
                <c:pt idx="67">
                  <c:v>0.75</c:v>
                </c:pt>
                <c:pt idx="68">
                  <c:v>0.73250000000000004</c:v>
                </c:pt>
                <c:pt idx="69">
                  <c:v>0.75749999999999995</c:v>
                </c:pt>
                <c:pt idx="70">
                  <c:v>0.81</c:v>
                </c:pt>
                <c:pt idx="71">
                  <c:v>0.8</c:v>
                </c:pt>
                <c:pt idx="72">
                  <c:v>0.79</c:v>
                </c:pt>
                <c:pt idx="73">
                  <c:v>0.77249999999999996</c:v>
                </c:pt>
                <c:pt idx="74">
                  <c:v>0.78</c:v>
                </c:pt>
                <c:pt idx="75">
                  <c:v>0.79749999999999999</c:v>
                </c:pt>
                <c:pt idx="76">
                  <c:v>0.8175</c:v>
                </c:pt>
                <c:pt idx="77">
                  <c:v>0.8125</c:v>
                </c:pt>
                <c:pt idx="78">
                  <c:v>0.83499999999999996</c:v>
                </c:pt>
                <c:pt idx="79">
                  <c:v>0.83499999999999996</c:v>
                </c:pt>
                <c:pt idx="80">
                  <c:v>0.81</c:v>
                </c:pt>
                <c:pt idx="81">
                  <c:v>0.78749999999999998</c:v>
                </c:pt>
                <c:pt idx="82">
                  <c:v>0.82250000000000001</c:v>
                </c:pt>
                <c:pt idx="83">
                  <c:v>0.82499999999999996</c:v>
                </c:pt>
                <c:pt idx="84">
                  <c:v>0.82499999999999996</c:v>
                </c:pt>
                <c:pt idx="85">
                  <c:v>0.83499999999999996</c:v>
                </c:pt>
                <c:pt idx="86">
                  <c:v>0.87250000000000005</c:v>
                </c:pt>
                <c:pt idx="87">
                  <c:v>0.84499999999999997</c:v>
                </c:pt>
                <c:pt idx="88">
                  <c:v>0.84250000000000003</c:v>
                </c:pt>
                <c:pt idx="89">
                  <c:v>0.84250000000000003</c:v>
                </c:pt>
                <c:pt idx="90">
                  <c:v>0.85</c:v>
                </c:pt>
                <c:pt idx="91">
                  <c:v>0.86750000000000005</c:v>
                </c:pt>
                <c:pt idx="92">
                  <c:v>0.84</c:v>
                </c:pt>
                <c:pt idx="93">
                  <c:v>0.84</c:v>
                </c:pt>
                <c:pt idx="94">
                  <c:v>0.83250000000000002</c:v>
                </c:pt>
                <c:pt idx="95">
                  <c:v>0.86750000000000005</c:v>
                </c:pt>
                <c:pt idx="96">
                  <c:v>0.84750000000000003</c:v>
                </c:pt>
                <c:pt idx="97">
                  <c:v>0.83</c:v>
                </c:pt>
                <c:pt idx="98">
                  <c:v>0.84750000000000003</c:v>
                </c:pt>
                <c:pt idx="99">
                  <c:v>0.83499999999999996</c:v>
                </c:pt>
                <c:pt idx="100">
                  <c:v>0.84499999999999997</c:v>
                </c:pt>
                <c:pt idx="101">
                  <c:v>0.81499999999999995</c:v>
                </c:pt>
                <c:pt idx="102">
                  <c:v>0.79</c:v>
                </c:pt>
                <c:pt idx="103">
                  <c:v>0.81</c:v>
                </c:pt>
                <c:pt idx="104">
                  <c:v>0.85</c:v>
                </c:pt>
                <c:pt idx="105">
                  <c:v>0.82750000000000001</c:v>
                </c:pt>
                <c:pt idx="106">
                  <c:v>0.81</c:v>
                </c:pt>
                <c:pt idx="107">
                  <c:v>0.8125</c:v>
                </c:pt>
                <c:pt idx="108">
                  <c:v>0.84499999999999997</c:v>
                </c:pt>
                <c:pt idx="109">
                  <c:v>0.83</c:v>
                </c:pt>
                <c:pt idx="110">
                  <c:v>0.82499999999999996</c:v>
                </c:pt>
                <c:pt idx="111">
                  <c:v>0.83</c:v>
                </c:pt>
                <c:pt idx="112">
                  <c:v>0.85250000000000004</c:v>
                </c:pt>
                <c:pt idx="113">
                  <c:v>0.83499999999999996</c:v>
                </c:pt>
                <c:pt idx="114">
                  <c:v>0.85750000000000004</c:v>
                </c:pt>
                <c:pt idx="115">
                  <c:v>0.83250000000000002</c:v>
                </c:pt>
                <c:pt idx="116">
                  <c:v>0.8075</c:v>
                </c:pt>
                <c:pt idx="117">
                  <c:v>0.8</c:v>
                </c:pt>
                <c:pt idx="118">
                  <c:v>0.80249999999999999</c:v>
                </c:pt>
                <c:pt idx="119">
                  <c:v>0.81</c:v>
                </c:pt>
                <c:pt idx="120">
                  <c:v>0.77749999999999997</c:v>
                </c:pt>
                <c:pt idx="121">
                  <c:v>0.78500000000000003</c:v>
                </c:pt>
                <c:pt idx="122">
                  <c:v>0.74750000000000005</c:v>
                </c:pt>
                <c:pt idx="123">
                  <c:v>0.76</c:v>
                </c:pt>
                <c:pt idx="124">
                  <c:v>0.77249999999999996</c:v>
                </c:pt>
                <c:pt idx="125">
                  <c:v>0.8075</c:v>
                </c:pt>
                <c:pt idx="126">
                  <c:v>0.83499999999999996</c:v>
                </c:pt>
                <c:pt idx="127">
                  <c:v>0.84499999999999997</c:v>
                </c:pt>
                <c:pt idx="128">
                  <c:v>0.84750000000000003</c:v>
                </c:pt>
                <c:pt idx="129">
                  <c:v>0.85750000000000004</c:v>
                </c:pt>
                <c:pt idx="130">
                  <c:v>0.84250000000000003</c:v>
                </c:pt>
                <c:pt idx="131">
                  <c:v>0.83750000000000002</c:v>
                </c:pt>
                <c:pt idx="132">
                  <c:v>0.85499999999999998</c:v>
                </c:pt>
                <c:pt idx="133">
                  <c:v>0.875</c:v>
                </c:pt>
                <c:pt idx="134">
                  <c:v>0.85499999999999998</c:v>
                </c:pt>
                <c:pt idx="135">
                  <c:v>0.86</c:v>
                </c:pt>
                <c:pt idx="136">
                  <c:v>0.85250000000000004</c:v>
                </c:pt>
                <c:pt idx="137">
                  <c:v>0.85750000000000004</c:v>
                </c:pt>
                <c:pt idx="138">
                  <c:v>0.88249999999999995</c:v>
                </c:pt>
                <c:pt idx="139">
                  <c:v>0.88500000000000001</c:v>
                </c:pt>
                <c:pt idx="140">
                  <c:v>0.88749999999999996</c:v>
                </c:pt>
                <c:pt idx="141">
                  <c:v>0.88</c:v>
                </c:pt>
                <c:pt idx="142">
                  <c:v>0.87250000000000005</c:v>
                </c:pt>
                <c:pt idx="143">
                  <c:v>0.87749999999999995</c:v>
                </c:pt>
                <c:pt idx="144">
                  <c:v>0.86250000000000004</c:v>
                </c:pt>
                <c:pt idx="145">
                  <c:v>0.85</c:v>
                </c:pt>
                <c:pt idx="146">
                  <c:v>0.85499999999999998</c:v>
                </c:pt>
                <c:pt idx="147">
                  <c:v>0.84750000000000003</c:v>
                </c:pt>
                <c:pt idx="148">
                  <c:v>0.84750000000000003</c:v>
                </c:pt>
                <c:pt idx="149">
                  <c:v>0.85750000000000004</c:v>
                </c:pt>
                <c:pt idx="150">
                  <c:v>0.85499999999999998</c:v>
                </c:pt>
                <c:pt idx="151">
                  <c:v>0.82499999999999996</c:v>
                </c:pt>
                <c:pt idx="152">
                  <c:v>0.85</c:v>
                </c:pt>
                <c:pt idx="153">
                  <c:v>0.875</c:v>
                </c:pt>
                <c:pt idx="154">
                  <c:v>0.88500000000000001</c:v>
                </c:pt>
                <c:pt idx="155">
                  <c:v>0.88249999999999995</c:v>
                </c:pt>
                <c:pt idx="156">
                  <c:v>0.86750000000000005</c:v>
                </c:pt>
                <c:pt idx="157">
                  <c:v>0.84499999999999997</c:v>
                </c:pt>
                <c:pt idx="158">
                  <c:v>0.86499999999999999</c:v>
                </c:pt>
                <c:pt idx="159">
                  <c:v>0.86750000000000005</c:v>
                </c:pt>
                <c:pt idx="160">
                  <c:v>0.89749999999999996</c:v>
                </c:pt>
                <c:pt idx="161">
                  <c:v>0.91</c:v>
                </c:pt>
                <c:pt idx="162">
                  <c:v>0.91249999999999998</c:v>
                </c:pt>
                <c:pt idx="163">
                  <c:v>0.92</c:v>
                </c:pt>
                <c:pt idx="164">
                  <c:v>0.92249999999999999</c:v>
                </c:pt>
                <c:pt idx="165">
                  <c:v>0.91500000000000004</c:v>
                </c:pt>
                <c:pt idx="166">
                  <c:v>0.90249999999999997</c:v>
                </c:pt>
                <c:pt idx="167">
                  <c:v>0.88249999999999995</c:v>
                </c:pt>
                <c:pt idx="168">
                  <c:v>0.87749999999999995</c:v>
                </c:pt>
                <c:pt idx="169">
                  <c:v>0.86</c:v>
                </c:pt>
                <c:pt idx="170">
                  <c:v>0.86250000000000004</c:v>
                </c:pt>
                <c:pt idx="171">
                  <c:v>0.86499999999999999</c:v>
                </c:pt>
                <c:pt idx="172">
                  <c:v>0.87250000000000005</c:v>
                </c:pt>
                <c:pt idx="173">
                  <c:v>0.85499999999999998</c:v>
                </c:pt>
                <c:pt idx="174">
                  <c:v>0.85499999999999998</c:v>
                </c:pt>
                <c:pt idx="175">
                  <c:v>0.84499999999999997</c:v>
                </c:pt>
                <c:pt idx="176">
                  <c:v>0.87</c:v>
                </c:pt>
                <c:pt idx="177">
                  <c:v>0.86750000000000005</c:v>
                </c:pt>
                <c:pt idx="178">
                  <c:v>0.86250000000000004</c:v>
                </c:pt>
                <c:pt idx="179">
                  <c:v>0.86250000000000004</c:v>
                </c:pt>
                <c:pt idx="180">
                  <c:v>0.87</c:v>
                </c:pt>
                <c:pt idx="181">
                  <c:v>0.86499999999999999</c:v>
                </c:pt>
                <c:pt idx="182">
                  <c:v>0.85250000000000004</c:v>
                </c:pt>
                <c:pt idx="183">
                  <c:v>0.84250000000000003</c:v>
                </c:pt>
                <c:pt idx="184">
                  <c:v>0.79749999999999999</c:v>
                </c:pt>
                <c:pt idx="185">
                  <c:v>0.82750000000000001</c:v>
                </c:pt>
                <c:pt idx="186">
                  <c:v>0.82750000000000001</c:v>
                </c:pt>
                <c:pt idx="187">
                  <c:v>0.83750000000000002</c:v>
                </c:pt>
                <c:pt idx="188">
                  <c:v>0.83750000000000002</c:v>
                </c:pt>
                <c:pt idx="189">
                  <c:v>0.82</c:v>
                </c:pt>
                <c:pt idx="190">
                  <c:v>0.84</c:v>
                </c:pt>
                <c:pt idx="191">
                  <c:v>0.82499999999999996</c:v>
                </c:pt>
                <c:pt idx="192">
                  <c:v>0.84</c:v>
                </c:pt>
                <c:pt idx="193">
                  <c:v>0.79500000000000004</c:v>
                </c:pt>
                <c:pt idx="194">
                  <c:v>0.78500000000000003</c:v>
                </c:pt>
                <c:pt idx="195">
                  <c:v>0.8075</c:v>
                </c:pt>
                <c:pt idx="196">
                  <c:v>0.78</c:v>
                </c:pt>
                <c:pt idx="197">
                  <c:v>0.78249999999999997</c:v>
                </c:pt>
                <c:pt idx="198">
                  <c:v>0.79</c:v>
                </c:pt>
                <c:pt idx="199">
                  <c:v>0.79749999999999999</c:v>
                </c:pt>
                <c:pt idx="200">
                  <c:v>0.8075</c:v>
                </c:pt>
                <c:pt idx="201">
                  <c:v>0.79500000000000004</c:v>
                </c:pt>
                <c:pt idx="202">
                  <c:v>0.76</c:v>
                </c:pt>
                <c:pt idx="203">
                  <c:v>0.755</c:v>
                </c:pt>
                <c:pt idx="204">
                  <c:v>0.8075</c:v>
                </c:pt>
                <c:pt idx="205">
                  <c:v>0.78</c:v>
                </c:pt>
                <c:pt idx="206">
                  <c:v>0.80500000000000005</c:v>
                </c:pt>
                <c:pt idx="207">
                  <c:v>0.78</c:v>
                </c:pt>
                <c:pt idx="208">
                  <c:v>0.79249999999999998</c:v>
                </c:pt>
                <c:pt idx="209">
                  <c:v>0.79500000000000004</c:v>
                </c:pt>
                <c:pt idx="210">
                  <c:v>0.79749999999999999</c:v>
                </c:pt>
                <c:pt idx="211">
                  <c:v>0.78749999999999998</c:v>
                </c:pt>
                <c:pt idx="212">
                  <c:v>0.79500000000000004</c:v>
                </c:pt>
                <c:pt idx="213">
                  <c:v>0.78500000000000003</c:v>
                </c:pt>
                <c:pt idx="214">
                  <c:v>0.755</c:v>
                </c:pt>
                <c:pt idx="215">
                  <c:v>0.76500000000000001</c:v>
                </c:pt>
                <c:pt idx="216">
                  <c:v>0.75749999999999995</c:v>
                </c:pt>
                <c:pt idx="217">
                  <c:v>0.76</c:v>
                </c:pt>
                <c:pt idx="218">
                  <c:v>0.77500000000000002</c:v>
                </c:pt>
                <c:pt idx="219">
                  <c:v>0.75</c:v>
                </c:pt>
                <c:pt idx="220">
                  <c:v>0.75</c:v>
                </c:pt>
                <c:pt idx="221">
                  <c:v>0.755</c:v>
                </c:pt>
                <c:pt idx="222">
                  <c:v>0.78249999999999997</c:v>
                </c:pt>
                <c:pt idx="223">
                  <c:v>0.78249999999999997</c:v>
                </c:pt>
                <c:pt idx="224">
                  <c:v>0.78249999999999997</c:v>
                </c:pt>
                <c:pt idx="225">
                  <c:v>0.76749999999999996</c:v>
                </c:pt>
                <c:pt idx="226">
                  <c:v>0.79</c:v>
                </c:pt>
                <c:pt idx="227">
                  <c:v>0.78</c:v>
                </c:pt>
                <c:pt idx="228">
                  <c:v>0.76</c:v>
                </c:pt>
                <c:pt idx="229">
                  <c:v>0.74</c:v>
                </c:pt>
                <c:pt idx="230">
                  <c:v>0.79</c:v>
                </c:pt>
                <c:pt idx="231">
                  <c:v>0.81</c:v>
                </c:pt>
                <c:pt idx="232">
                  <c:v>0.80249999999999999</c:v>
                </c:pt>
                <c:pt idx="233">
                  <c:v>0.8175</c:v>
                </c:pt>
                <c:pt idx="234">
                  <c:v>0.80500000000000005</c:v>
                </c:pt>
                <c:pt idx="235">
                  <c:v>0.81499999999999995</c:v>
                </c:pt>
                <c:pt idx="236">
                  <c:v>0.8075</c:v>
                </c:pt>
                <c:pt idx="237">
                  <c:v>0.79249999999999998</c:v>
                </c:pt>
                <c:pt idx="238">
                  <c:v>0.80500000000000005</c:v>
                </c:pt>
                <c:pt idx="239">
                  <c:v>0.84250000000000003</c:v>
                </c:pt>
                <c:pt idx="240">
                  <c:v>0.86499999999999999</c:v>
                </c:pt>
                <c:pt idx="241">
                  <c:v>0.86750000000000005</c:v>
                </c:pt>
                <c:pt idx="242">
                  <c:v>0.85250000000000004</c:v>
                </c:pt>
                <c:pt idx="243">
                  <c:v>0.83</c:v>
                </c:pt>
                <c:pt idx="244">
                  <c:v>0.85499999999999998</c:v>
                </c:pt>
                <c:pt idx="245">
                  <c:v>0.875</c:v>
                </c:pt>
                <c:pt idx="246">
                  <c:v>0.90249999999999997</c:v>
                </c:pt>
                <c:pt idx="247">
                  <c:v>0.9</c:v>
                </c:pt>
                <c:pt idx="248">
                  <c:v>0.91749999999999998</c:v>
                </c:pt>
                <c:pt idx="249">
                  <c:v>0.92749999999999999</c:v>
                </c:pt>
                <c:pt idx="250">
                  <c:v>0.94</c:v>
                </c:pt>
                <c:pt idx="251">
                  <c:v>0.93500000000000005</c:v>
                </c:pt>
                <c:pt idx="252">
                  <c:v>0.93</c:v>
                </c:pt>
                <c:pt idx="253">
                  <c:v>0.91749999999999998</c:v>
                </c:pt>
                <c:pt idx="254">
                  <c:v>0.92749999999999999</c:v>
                </c:pt>
                <c:pt idx="255">
                  <c:v>0.92</c:v>
                </c:pt>
                <c:pt idx="256">
                  <c:v>0.89500000000000002</c:v>
                </c:pt>
                <c:pt idx="257">
                  <c:v>0.89500000000000002</c:v>
                </c:pt>
                <c:pt idx="258">
                  <c:v>0.89249999999999996</c:v>
                </c:pt>
                <c:pt idx="259">
                  <c:v>0.89</c:v>
                </c:pt>
                <c:pt idx="260">
                  <c:v>0.89249999999999996</c:v>
                </c:pt>
                <c:pt idx="261">
                  <c:v>0.90500000000000003</c:v>
                </c:pt>
                <c:pt idx="262">
                  <c:v>0.90500000000000003</c:v>
                </c:pt>
                <c:pt idx="263">
                  <c:v>0.89500000000000002</c:v>
                </c:pt>
                <c:pt idx="264">
                  <c:v>0.88749999999999996</c:v>
                </c:pt>
                <c:pt idx="265">
                  <c:v>0.86250000000000004</c:v>
                </c:pt>
                <c:pt idx="266">
                  <c:v>0.87</c:v>
                </c:pt>
                <c:pt idx="267">
                  <c:v>0.875</c:v>
                </c:pt>
                <c:pt idx="268">
                  <c:v>0.89500000000000002</c:v>
                </c:pt>
                <c:pt idx="269">
                  <c:v>0.88749999999999996</c:v>
                </c:pt>
                <c:pt idx="270">
                  <c:v>0.90249999999999997</c:v>
                </c:pt>
                <c:pt idx="271">
                  <c:v>0.89500000000000002</c:v>
                </c:pt>
                <c:pt idx="272">
                  <c:v>0.89</c:v>
                </c:pt>
                <c:pt idx="273">
                  <c:v>0.86499999999999999</c:v>
                </c:pt>
                <c:pt idx="274">
                  <c:v>0.875</c:v>
                </c:pt>
                <c:pt idx="275">
                  <c:v>0.875</c:v>
                </c:pt>
                <c:pt idx="276">
                  <c:v>0.84250000000000003</c:v>
                </c:pt>
                <c:pt idx="277">
                  <c:v>0.86750000000000005</c:v>
                </c:pt>
                <c:pt idx="278">
                  <c:v>0.83499999999999996</c:v>
                </c:pt>
                <c:pt idx="279">
                  <c:v>0.85250000000000004</c:v>
                </c:pt>
                <c:pt idx="280">
                  <c:v>0.85750000000000004</c:v>
                </c:pt>
                <c:pt idx="281">
                  <c:v>0.88</c:v>
                </c:pt>
                <c:pt idx="282">
                  <c:v>0.875</c:v>
                </c:pt>
                <c:pt idx="283">
                  <c:v>0.86750000000000005</c:v>
                </c:pt>
                <c:pt idx="284">
                  <c:v>0.87</c:v>
                </c:pt>
                <c:pt idx="285">
                  <c:v>0.85250000000000004</c:v>
                </c:pt>
                <c:pt idx="286">
                  <c:v>0.81499999999999995</c:v>
                </c:pt>
                <c:pt idx="287">
                  <c:v>0.81</c:v>
                </c:pt>
                <c:pt idx="288">
                  <c:v>0.80500000000000005</c:v>
                </c:pt>
                <c:pt idx="289">
                  <c:v>0.84</c:v>
                </c:pt>
                <c:pt idx="290">
                  <c:v>0.84499999999999997</c:v>
                </c:pt>
                <c:pt idx="291">
                  <c:v>0.86250000000000004</c:v>
                </c:pt>
                <c:pt idx="292">
                  <c:v>0.86499999999999999</c:v>
                </c:pt>
                <c:pt idx="293">
                  <c:v>0.86499999999999999</c:v>
                </c:pt>
                <c:pt idx="294">
                  <c:v>0.85499999999999998</c:v>
                </c:pt>
                <c:pt idx="295">
                  <c:v>0.86250000000000004</c:v>
                </c:pt>
                <c:pt idx="296">
                  <c:v>0.86499999999999999</c:v>
                </c:pt>
                <c:pt idx="297">
                  <c:v>0.88749999999999996</c:v>
                </c:pt>
                <c:pt idx="298">
                  <c:v>0.9</c:v>
                </c:pt>
                <c:pt idx="299">
                  <c:v>0.90249999999999997</c:v>
                </c:pt>
                <c:pt idx="300">
                  <c:v>0.92</c:v>
                </c:pt>
                <c:pt idx="301">
                  <c:v>0.91749999999999998</c:v>
                </c:pt>
                <c:pt idx="302">
                  <c:v>0.90749999999999997</c:v>
                </c:pt>
                <c:pt idx="303">
                  <c:v>0.89</c:v>
                </c:pt>
                <c:pt idx="304">
                  <c:v>0.87749999999999995</c:v>
                </c:pt>
                <c:pt idx="305">
                  <c:v>0.88</c:v>
                </c:pt>
                <c:pt idx="306">
                  <c:v>0.83250000000000002</c:v>
                </c:pt>
                <c:pt idx="307">
                  <c:v>0.84250000000000003</c:v>
                </c:pt>
                <c:pt idx="308">
                  <c:v>0.85499999999999998</c:v>
                </c:pt>
                <c:pt idx="309">
                  <c:v>0.87</c:v>
                </c:pt>
                <c:pt idx="310">
                  <c:v>0.85</c:v>
                </c:pt>
                <c:pt idx="311">
                  <c:v>0.85250000000000004</c:v>
                </c:pt>
                <c:pt idx="312">
                  <c:v>0.84250000000000003</c:v>
                </c:pt>
                <c:pt idx="313">
                  <c:v>0.875</c:v>
                </c:pt>
                <c:pt idx="314">
                  <c:v>0.88249999999999995</c:v>
                </c:pt>
                <c:pt idx="315">
                  <c:v>0.88249999999999995</c:v>
                </c:pt>
                <c:pt idx="316">
                  <c:v>0.89500000000000002</c:v>
                </c:pt>
                <c:pt idx="317">
                  <c:v>0.88500000000000001</c:v>
                </c:pt>
                <c:pt idx="318">
                  <c:v>0.87250000000000005</c:v>
                </c:pt>
                <c:pt idx="319">
                  <c:v>0.88749999999999996</c:v>
                </c:pt>
                <c:pt idx="320">
                  <c:v>0.89249999999999996</c:v>
                </c:pt>
                <c:pt idx="321">
                  <c:v>0.89</c:v>
                </c:pt>
                <c:pt idx="322">
                  <c:v>0.89749999999999996</c:v>
                </c:pt>
                <c:pt idx="323">
                  <c:v>0.90749999999999997</c:v>
                </c:pt>
                <c:pt idx="324">
                  <c:v>0.91500000000000004</c:v>
                </c:pt>
                <c:pt idx="325">
                  <c:v>0.90500000000000003</c:v>
                </c:pt>
                <c:pt idx="326">
                  <c:v>0.92500000000000004</c:v>
                </c:pt>
                <c:pt idx="327">
                  <c:v>0.9325</c:v>
                </c:pt>
                <c:pt idx="328">
                  <c:v>0.9425</c:v>
                </c:pt>
                <c:pt idx="329">
                  <c:v>0.94750000000000001</c:v>
                </c:pt>
                <c:pt idx="330">
                  <c:v>0.94</c:v>
                </c:pt>
                <c:pt idx="331">
                  <c:v>0.95499999999999996</c:v>
                </c:pt>
                <c:pt idx="332">
                  <c:v>0.93</c:v>
                </c:pt>
                <c:pt idx="333">
                  <c:v>0.92749999999999999</c:v>
                </c:pt>
                <c:pt idx="334">
                  <c:v>0.91249999999999998</c:v>
                </c:pt>
                <c:pt idx="335">
                  <c:v>0.90500000000000003</c:v>
                </c:pt>
                <c:pt idx="336">
                  <c:v>0.92</c:v>
                </c:pt>
                <c:pt idx="337">
                  <c:v>0.91500000000000004</c:v>
                </c:pt>
                <c:pt idx="338">
                  <c:v>0.91500000000000004</c:v>
                </c:pt>
                <c:pt idx="339">
                  <c:v>0.91249999999999998</c:v>
                </c:pt>
                <c:pt idx="340">
                  <c:v>0.93500000000000005</c:v>
                </c:pt>
                <c:pt idx="341">
                  <c:v>0.94499999999999995</c:v>
                </c:pt>
                <c:pt idx="342">
                  <c:v>0.92249999999999999</c:v>
                </c:pt>
                <c:pt idx="343">
                  <c:v>0.92</c:v>
                </c:pt>
                <c:pt idx="344">
                  <c:v>0.91749999999999998</c:v>
                </c:pt>
                <c:pt idx="345">
                  <c:v>0.9425</c:v>
                </c:pt>
                <c:pt idx="346">
                  <c:v>0.9375</c:v>
                </c:pt>
                <c:pt idx="347">
                  <c:v>0.9425</c:v>
                </c:pt>
                <c:pt idx="348">
                  <c:v>0.9325</c:v>
                </c:pt>
                <c:pt idx="349">
                  <c:v>0.91500000000000004</c:v>
                </c:pt>
                <c:pt idx="350">
                  <c:v>0.87</c:v>
                </c:pt>
                <c:pt idx="351">
                  <c:v>0.83750000000000002</c:v>
                </c:pt>
                <c:pt idx="352">
                  <c:v>0.83750000000000002</c:v>
                </c:pt>
                <c:pt idx="353">
                  <c:v>0.84499999999999997</c:v>
                </c:pt>
                <c:pt idx="354">
                  <c:v>0.84499999999999997</c:v>
                </c:pt>
                <c:pt idx="355">
                  <c:v>0.84499999999999997</c:v>
                </c:pt>
                <c:pt idx="356">
                  <c:v>0.86</c:v>
                </c:pt>
                <c:pt idx="357">
                  <c:v>0.84750000000000003</c:v>
                </c:pt>
                <c:pt idx="358">
                  <c:v>0.79500000000000004</c:v>
                </c:pt>
                <c:pt idx="359">
                  <c:v>0.78</c:v>
                </c:pt>
                <c:pt idx="360">
                  <c:v>0.8125</c:v>
                </c:pt>
                <c:pt idx="361">
                  <c:v>0.82</c:v>
                </c:pt>
                <c:pt idx="362">
                  <c:v>0.86499999999999999</c:v>
                </c:pt>
                <c:pt idx="363">
                  <c:v>0.87</c:v>
                </c:pt>
                <c:pt idx="364">
                  <c:v>0.87749999999999995</c:v>
                </c:pt>
                <c:pt idx="365">
                  <c:v>0.88</c:v>
                </c:pt>
                <c:pt idx="366">
                  <c:v>0.86499999999999999</c:v>
                </c:pt>
                <c:pt idx="367">
                  <c:v>0.85</c:v>
                </c:pt>
                <c:pt idx="368">
                  <c:v>0.83</c:v>
                </c:pt>
                <c:pt idx="369">
                  <c:v>0.83250000000000002</c:v>
                </c:pt>
                <c:pt idx="370">
                  <c:v>0.84</c:v>
                </c:pt>
                <c:pt idx="371">
                  <c:v>0.8075</c:v>
                </c:pt>
                <c:pt idx="372">
                  <c:v>0.81</c:v>
                </c:pt>
                <c:pt idx="373">
                  <c:v>0.83499999999999996</c:v>
                </c:pt>
                <c:pt idx="374">
                  <c:v>0.82750000000000001</c:v>
                </c:pt>
                <c:pt idx="375">
                  <c:v>0.85</c:v>
                </c:pt>
                <c:pt idx="376">
                  <c:v>0.85</c:v>
                </c:pt>
                <c:pt idx="377">
                  <c:v>0.84499999999999997</c:v>
                </c:pt>
                <c:pt idx="378">
                  <c:v>0.83750000000000002</c:v>
                </c:pt>
                <c:pt idx="379">
                  <c:v>0.84499999999999997</c:v>
                </c:pt>
                <c:pt idx="380">
                  <c:v>0.85</c:v>
                </c:pt>
                <c:pt idx="381">
                  <c:v>0.84499999999999997</c:v>
                </c:pt>
                <c:pt idx="382">
                  <c:v>0.8</c:v>
                </c:pt>
                <c:pt idx="383">
                  <c:v>0.79749999999999999</c:v>
                </c:pt>
                <c:pt idx="384">
                  <c:v>0.8125</c:v>
                </c:pt>
                <c:pt idx="385">
                  <c:v>0.83250000000000002</c:v>
                </c:pt>
                <c:pt idx="386">
                  <c:v>0.82</c:v>
                </c:pt>
                <c:pt idx="387">
                  <c:v>0.83250000000000002</c:v>
                </c:pt>
                <c:pt idx="388">
                  <c:v>0.77749999999999997</c:v>
                </c:pt>
                <c:pt idx="389">
                  <c:v>0.76</c:v>
                </c:pt>
                <c:pt idx="390">
                  <c:v>0.76249999999999996</c:v>
                </c:pt>
                <c:pt idx="391">
                  <c:v>0.76</c:v>
                </c:pt>
                <c:pt idx="392">
                  <c:v>0.76500000000000001</c:v>
                </c:pt>
                <c:pt idx="393">
                  <c:v>0.74250000000000005</c:v>
                </c:pt>
                <c:pt idx="394">
                  <c:v>0.76749999999999996</c:v>
                </c:pt>
                <c:pt idx="395">
                  <c:v>0.8125</c:v>
                </c:pt>
                <c:pt idx="396">
                  <c:v>0.8075</c:v>
                </c:pt>
                <c:pt idx="397">
                  <c:v>0.83</c:v>
                </c:pt>
                <c:pt idx="398">
                  <c:v>0.86</c:v>
                </c:pt>
                <c:pt idx="399">
                  <c:v>0.85250000000000004</c:v>
                </c:pt>
                <c:pt idx="400">
                  <c:v>0.80500000000000005</c:v>
                </c:pt>
                <c:pt idx="401">
                  <c:v>0.79749999999999999</c:v>
                </c:pt>
                <c:pt idx="402">
                  <c:v>0.8125</c:v>
                </c:pt>
                <c:pt idx="403">
                  <c:v>0.82</c:v>
                </c:pt>
                <c:pt idx="404">
                  <c:v>0.82750000000000001</c:v>
                </c:pt>
                <c:pt idx="405">
                  <c:v>0.82250000000000001</c:v>
                </c:pt>
                <c:pt idx="406">
                  <c:v>0.8175</c:v>
                </c:pt>
                <c:pt idx="407">
                  <c:v>0.83499999999999996</c:v>
                </c:pt>
                <c:pt idx="408">
                  <c:v>0.84750000000000003</c:v>
                </c:pt>
                <c:pt idx="409">
                  <c:v>0.86250000000000004</c:v>
                </c:pt>
                <c:pt idx="410">
                  <c:v>0.87250000000000005</c:v>
                </c:pt>
                <c:pt idx="411">
                  <c:v>0.87250000000000005</c:v>
                </c:pt>
                <c:pt idx="412">
                  <c:v>0.83250000000000002</c:v>
                </c:pt>
                <c:pt idx="413">
                  <c:v>0.84</c:v>
                </c:pt>
                <c:pt idx="414">
                  <c:v>0.86</c:v>
                </c:pt>
                <c:pt idx="415">
                  <c:v>0.85750000000000004</c:v>
                </c:pt>
                <c:pt idx="416">
                  <c:v>0.86</c:v>
                </c:pt>
                <c:pt idx="417">
                  <c:v>0.89249999999999996</c:v>
                </c:pt>
                <c:pt idx="418">
                  <c:v>0.89749999999999996</c:v>
                </c:pt>
                <c:pt idx="419">
                  <c:v>0.90249999999999997</c:v>
                </c:pt>
                <c:pt idx="420">
                  <c:v>0.88500000000000001</c:v>
                </c:pt>
                <c:pt idx="421">
                  <c:v>0.88</c:v>
                </c:pt>
                <c:pt idx="422">
                  <c:v>0.90249999999999997</c:v>
                </c:pt>
                <c:pt idx="423">
                  <c:v>0.88500000000000001</c:v>
                </c:pt>
                <c:pt idx="424">
                  <c:v>0.9</c:v>
                </c:pt>
                <c:pt idx="425">
                  <c:v>0.89749999999999996</c:v>
                </c:pt>
                <c:pt idx="426">
                  <c:v>0.9</c:v>
                </c:pt>
                <c:pt idx="427">
                  <c:v>0.87749999999999995</c:v>
                </c:pt>
                <c:pt idx="428">
                  <c:v>0.86499999999999999</c:v>
                </c:pt>
                <c:pt idx="429">
                  <c:v>0.83750000000000002</c:v>
                </c:pt>
                <c:pt idx="430">
                  <c:v>0.8</c:v>
                </c:pt>
                <c:pt idx="431">
                  <c:v>0.82250000000000001</c:v>
                </c:pt>
                <c:pt idx="432">
                  <c:v>0.79500000000000004</c:v>
                </c:pt>
                <c:pt idx="433">
                  <c:v>0.79249999999999998</c:v>
                </c:pt>
                <c:pt idx="434">
                  <c:v>0.83</c:v>
                </c:pt>
                <c:pt idx="435">
                  <c:v>0.83250000000000002</c:v>
                </c:pt>
                <c:pt idx="436">
                  <c:v>0.82</c:v>
                </c:pt>
                <c:pt idx="437">
                  <c:v>0.83499999999999996</c:v>
                </c:pt>
                <c:pt idx="438">
                  <c:v>0.84</c:v>
                </c:pt>
                <c:pt idx="439">
                  <c:v>0.83</c:v>
                </c:pt>
                <c:pt idx="440">
                  <c:v>0.82499999999999996</c:v>
                </c:pt>
                <c:pt idx="441">
                  <c:v>0.8125</c:v>
                </c:pt>
                <c:pt idx="442">
                  <c:v>0.82499999999999996</c:v>
                </c:pt>
                <c:pt idx="443">
                  <c:v>0.83</c:v>
                </c:pt>
                <c:pt idx="444">
                  <c:v>0.84750000000000003</c:v>
                </c:pt>
                <c:pt idx="445">
                  <c:v>0.83750000000000002</c:v>
                </c:pt>
                <c:pt idx="446">
                  <c:v>0.82499999999999996</c:v>
                </c:pt>
                <c:pt idx="447">
                  <c:v>0.83499999999999996</c:v>
                </c:pt>
                <c:pt idx="448">
                  <c:v>0.82250000000000001</c:v>
                </c:pt>
                <c:pt idx="449">
                  <c:v>0.8175</c:v>
                </c:pt>
                <c:pt idx="450">
                  <c:v>0.78500000000000003</c:v>
                </c:pt>
                <c:pt idx="451">
                  <c:v>0.77749999999999997</c:v>
                </c:pt>
                <c:pt idx="452">
                  <c:v>0.76249999999999996</c:v>
                </c:pt>
                <c:pt idx="453">
                  <c:v>0.75249999999999995</c:v>
                </c:pt>
                <c:pt idx="454">
                  <c:v>0.73250000000000004</c:v>
                </c:pt>
                <c:pt idx="455">
                  <c:v>0.75</c:v>
                </c:pt>
                <c:pt idx="456">
                  <c:v>0.77249999999999996</c:v>
                </c:pt>
                <c:pt idx="457">
                  <c:v>0.79</c:v>
                </c:pt>
                <c:pt idx="458">
                  <c:v>0.77749999999999997</c:v>
                </c:pt>
                <c:pt idx="459">
                  <c:v>0.77749999999999997</c:v>
                </c:pt>
                <c:pt idx="460">
                  <c:v>0.78500000000000003</c:v>
                </c:pt>
                <c:pt idx="461">
                  <c:v>0.81</c:v>
                </c:pt>
                <c:pt idx="462">
                  <c:v>0.8075</c:v>
                </c:pt>
                <c:pt idx="463">
                  <c:v>0.82250000000000001</c:v>
                </c:pt>
                <c:pt idx="464">
                  <c:v>0.88249999999999995</c:v>
                </c:pt>
                <c:pt idx="465">
                  <c:v>0.87250000000000005</c:v>
                </c:pt>
                <c:pt idx="466">
                  <c:v>0.88</c:v>
                </c:pt>
                <c:pt idx="467">
                  <c:v>0.85499999999999998</c:v>
                </c:pt>
                <c:pt idx="468">
                  <c:v>0.83750000000000002</c:v>
                </c:pt>
                <c:pt idx="469">
                  <c:v>0.79</c:v>
                </c:pt>
                <c:pt idx="470">
                  <c:v>0.82750000000000001</c:v>
                </c:pt>
                <c:pt idx="471">
                  <c:v>0.84250000000000003</c:v>
                </c:pt>
                <c:pt idx="472">
                  <c:v>0.86</c:v>
                </c:pt>
                <c:pt idx="473">
                  <c:v>0.86</c:v>
                </c:pt>
                <c:pt idx="474">
                  <c:v>0.84250000000000003</c:v>
                </c:pt>
                <c:pt idx="475">
                  <c:v>0.85</c:v>
                </c:pt>
                <c:pt idx="476">
                  <c:v>0.82750000000000001</c:v>
                </c:pt>
                <c:pt idx="477">
                  <c:v>0.85</c:v>
                </c:pt>
                <c:pt idx="478">
                  <c:v>0.82</c:v>
                </c:pt>
                <c:pt idx="479">
                  <c:v>0.84250000000000003</c:v>
                </c:pt>
                <c:pt idx="480">
                  <c:v>0.82750000000000001</c:v>
                </c:pt>
                <c:pt idx="481">
                  <c:v>0.83750000000000002</c:v>
                </c:pt>
                <c:pt idx="482">
                  <c:v>0.84250000000000003</c:v>
                </c:pt>
                <c:pt idx="483">
                  <c:v>0.83499999999999996</c:v>
                </c:pt>
                <c:pt idx="484">
                  <c:v>0.84250000000000003</c:v>
                </c:pt>
                <c:pt idx="485">
                  <c:v>0.83250000000000002</c:v>
                </c:pt>
                <c:pt idx="486">
                  <c:v>0.83250000000000002</c:v>
                </c:pt>
                <c:pt idx="487">
                  <c:v>0.80500000000000005</c:v>
                </c:pt>
                <c:pt idx="488">
                  <c:v>0.77500000000000002</c:v>
                </c:pt>
                <c:pt idx="489">
                  <c:v>0.75749999999999995</c:v>
                </c:pt>
                <c:pt idx="490">
                  <c:v>0.78</c:v>
                </c:pt>
                <c:pt idx="491">
                  <c:v>0.76749999999999996</c:v>
                </c:pt>
                <c:pt idx="492">
                  <c:v>0.80249999999999999</c:v>
                </c:pt>
                <c:pt idx="493">
                  <c:v>0.81</c:v>
                </c:pt>
                <c:pt idx="494">
                  <c:v>0.80500000000000005</c:v>
                </c:pt>
                <c:pt idx="495">
                  <c:v>0.8125</c:v>
                </c:pt>
                <c:pt idx="496">
                  <c:v>0.79749999999999999</c:v>
                </c:pt>
                <c:pt idx="497">
                  <c:v>0.84</c:v>
                </c:pt>
                <c:pt idx="498">
                  <c:v>0.84250000000000003</c:v>
                </c:pt>
                <c:pt idx="499">
                  <c:v>0.85250000000000004</c:v>
                </c:pt>
                <c:pt idx="500">
                  <c:v>0.84250000000000003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26-4ACA-880D-8F11A3F76A20}"/>
            </c:ext>
          </c:extLst>
        </c:ser>
        <c:ser>
          <c:idx val="1"/>
          <c:order val="1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vantaggio'!$F$4:$F$504</c:f>
              <c:numCache>
                <c:formatCode>General</c:formatCode>
                <c:ptCount val="501"/>
                <c:pt idx="0">
                  <c:v>0.1</c:v>
                </c:pt>
                <c:pt idx="1">
                  <c:v>0.1525</c:v>
                </c:pt>
                <c:pt idx="2">
                  <c:v>0.21</c:v>
                </c:pt>
                <c:pt idx="3">
                  <c:v>0.25</c:v>
                </c:pt>
                <c:pt idx="4">
                  <c:v>0.32250000000000001</c:v>
                </c:pt>
                <c:pt idx="5">
                  <c:v>0.4</c:v>
                </c:pt>
                <c:pt idx="6">
                  <c:v>0.46750000000000003</c:v>
                </c:pt>
                <c:pt idx="7">
                  <c:v>0.5</c:v>
                </c:pt>
                <c:pt idx="8">
                  <c:v>0.50749999999999995</c:v>
                </c:pt>
                <c:pt idx="9">
                  <c:v>0.55000000000000004</c:v>
                </c:pt>
                <c:pt idx="10">
                  <c:v>0.59750000000000003</c:v>
                </c:pt>
                <c:pt idx="11">
                  <c:v>0.59</c:v>
                </c:pt>
                <c:pt idx="12">
                  <c:v>0.63</c:v>
                </c:pt>
                <c:pt idx="13">
                  <c:v>0.66249999999999998</c:v>
                </c:pt>
                <c:pt idx="14">
                  <c:v>0.70499999999999996</c:v>
                </c:pt>
                <c:pt idx="15">
                  <c:v>0.67500000000000004</c:v>
                </c:pt>
                <c:pt idx="16">
                  <c:v>0.72499999999999998</c:v>
                </c:pt>
                <c:pt idx="17">
                  <c:v>0.76749999999999996</c:v>
                </c:pt>
                <c:pt idx="18">
                  <c:v>0.76249999999999996</c:v>
                </c:pt>
                <c:pt idx="19">
                  <c:v>0.76</c:v>
                </c:pt>
                <c:pt idx="20">
                  <c:v>0.745</c:v>
                </c:pt>
                <c:pt idx="21">
                  <c:v>0.77749999999999997</c:v>
                </c:pt>
                <c:pt idx="22">
                  <c:v>0.78</c:v>
                </c:pt>
                <c:pt idx="23">
                  <c:v>0.77249999999999996</c:v>
                </c:pt>
                <c:pt idx="24">
                  <c:v>0.77249999999999996</c:v>
                </c:pt>
                <c:pt idx="25">
                  <c:v>0.76249999999999996</c:v>
                </c:pt>
                <c:pt idx="26">
                  <c:v>0.73750000000000004</c:v>
                </c:pt>
                <c:pt idx="27">
                  <c:v>0.73750000000000004</c:v>
                </c:pt>
                <c:pt idx="28">
                  <c:v>0.71499999999999997</c:v>
                </c:pt>
                <c:pt idx="29">
                  <c:v>0.72250000000000003</c:v>
                </c:pt>
                <c:pt idx="30">
                  <c:v>0.71250000000000002</c:v>
                </c:pt>
                <c:pt idx="31">
                  <c:v>0.72499999999999998</c:v>
                </c:pt>
                <c:pt idx="32">
                  <c:v>0.70250000000000001</c:v>
                </c:pt>
                <c:pt idx="33">
                  <c:v>0.73499999999999999</c:v>
                </c:pt>
                <c:pt idx="34">
                  <c:v>0.69750000000000001</c:v>
                </c:pt>
                <c:pt idx="35">
                  <c:v>0.76500000000000001</c:v>
                </c:pt>
                <c:pt idx="36">
                  <c:v>0.75749999999999995</c:v>
                </c:pt>
                <c:pt idx="37">
                  <c:v>0.80500000000000005</c:v>
                </c:pt>
                <c:pt idx="38">
                  <c:v>0.78749999999999998</c:v>
                </c:pt>
                <c:pt idx="39">
                  <c:v>0.78</c:v>
                </c:pt>
                <c:pt idx="40">
                  <c:v>0.75</c:v>
                </c:pt>
                <c:pt idx="41">
                  <c:v>0.745</c:v>
                </c:pt>
                <c:pt idx="42">
                  <c:v>0.76249999999999996</c:v>
                </c:pt>
                <c:pt idx="43">
                  <c:v>0.77</c:v>
                </c:pt>
                <c:pt idx="44">
                  <c:v>0.77749999999999997</c:v>
                </c:pt>
                <c:pt idx="45">
                  <c:v>0.80500000000000005</c:v>
                </c:pt>
                <c:pt idx="46">
                  <c:v>0.77500000000000002</c:v>
                </c:pt>
                <c:pt idx="47">
                  <c:v>0.76500000000000001</c:v>
                </c:pt>
                <c:pt idx="48">
                  <c:v>0.74250000000000005</c:v>
                </c:pt>
                <c:pt idx="49">
                  <c:v>0.76</c:v>
                </c:pt>
                <c:pt idx="50">
                  <c:v>0.74250000000000005</c:v>
                </c:pt>
                <c:pt idx="51">
                  <c:v>0.75249999999999995</c:v>
                </c:pt>
                <c:pt idx="52">
                  <c:v>0.78</c:v>
                </c:pt>
                <c:pt idx="53">
                  <c:v>0.78500000000000003</c:v>
                </c:pt>
                <c:pt idx="54">
                  <c:v>0.75749999999999995</c:v>
                </c:pt>
                <c:pt idx="55">
                  <c:v>0.77500000000000002</c:v>
                </c:pt>
                <c:pt idx="56">
                  <c:v>0.73</c:v>
                </c:pt>
                <c:pt idx="57">
                  <c:v>0.73</c:v>
                </c:pt>
                <c:pt idx="58">
                  <c:v>0.72499999999999998</c:v>
                </c:pt>
                <c:pt idx="59">
                  <c:v>0.70750000000000002</c:v>
                </c:pt>
                <c:pt idx="60">
                  <c:v>0.75</c:v>
                </c:pt>
                <c:pt idx="61">
                  <c:v>0.76749999999999996</c:v>
                </c:pt>
                <c:pt idx="62">
                  <c:v>0.78749999999999998</c:v>
                </c:pt>
                <c:pt idx="63">
                  <c:v>0.77249999999999996</c:v>
                </c:pt>
                <c:pt idx="64">
                  <c:v>0.8</c:v>
                </c:pt>
                <c:pt idx="65">
                  <c:v>0.80249999999999999</c:v>
                </c:pt>
                <c:pt idx="66">
                  <c:v>0.83250000000000002</c:v>
                </c:pt>
                <c:pt idx="67">
                  <c:v>0.84250000000000003</c:v>
                </c:pt>
                <c:pt idx="68">
                  <c:v>0.84</c:v>
                </c:pt>
                <c:pt idx="69">
                  <c:v>0.85250000000000004</c:v>
                </c:pt>
                <c:pt idx="70">
                  <c:v>0.875</c:v>
                </c:pt>
                <c:pt idx="71">
                  <c:v>0.85750000000000004</c:v>
                </c:pt>
                <c:pt idx="72">
                  <c:v>0.82</c:v>
                </c:pt>
                <c:pt idx="73">
                  <c:v>0.79500000000000004</c:v>
                </c:pt>
                <c:pt idx="74">
                  <c:v>0.745</c:v>
                </c:pt>
                <c:pt idx="75">
                  <c:v>0.73499999999999999</c:v>
                </c:pt>
                <c:pt idx="76">
                  <c:v>0.74750000000000005</c:v>
                </c:pt>
                <c:pt idx="77">
                  <c:v>0.76749999999999996</c:v>
                </c:pt>
                <c:pt idx="78">
                  <c:v>0.74250000000000005</c:v>
                </c:pt>
                <c:pt idx="79">
                  <c:v>0.74750000000000005</c:v>
                </c:pt>
                <c:pt idx="80">
                  <c:v>0.75749999999999995</c:v>
                </c:pt>
                <c:pt idx="81">
                  <c:v>0.75749999999999995</c:v>
                </c:pt>
                <c:pt idx="82">
                  <c:v>0.78</c:v>
                </c:pt>
                <c:pt idx="83">
                  <c:v>0.74750000000000005</c:v>
                </c:pt>
                <c:pt idx="84">
                  <c:v>0.77249999999999996</c:v>
                </c:pt>
                <c:pt idx="85">
                  <c:v>0.79</c:v>
                </c:pt>
                <c:pt idx="86">
                  <c:v>0.75749999999999995</c:v>
                </c:pt>
                <c:pt idx="87">
                  <c:v>0.75</c:v>
                </c:pt>
                <c:pt idx="88">
                  <c:v>0.755</c:v>
                </c:pt>
                <c:pt idx="89">
                  <c:v>0.77249999999999996</c:v>
                </c:pt>
                <c:pt idx="90">
                  <c:v>0.77500000000000002</c:v>
                </c:pt>
                <c:pt idx="91">
                  <c:v>0.79249999999999998</c:v>
                </c:pt>
                <c:pt idx="92">
                  <c:v>0.80249999999999999</c:v>
                </c:pt>
                <c:pt idx="93">
                  <c:v>0.82</c:v>
                </c:pt>
                <c:pt idx="94">
                  <c:v>0.82750000000000001</c:v>
                </c:pt>
                <c:pt idx="95">
                  <c:v>0.84</c:v>
                </c:pt>
                <c:pt idx="96">
                  <c:v>0.82750000000000001</c:v>
                </c:pt>
                <c:pt idx="97">
                  <c:v>0.84750000000000003</c:v>
                </c:pt>
                <c:pt idx="98">
                  <c:v>0.83250000000000002</c:v>
                </c:pt>
                <c:pt idx="99">
                  <c:v>0.82750000000000001</c:v>
                </c:pt>
                <c:pt idx="100">
                  <c:v>0.83</c:v>
                </c:pt>
                <c:pt idx="101">
                  <c:v>0.83499999999999996</c:v>
                </c:pt>
                <c:pt idx="102">
                  <c:v>0.82</c:v>
                </c:pt>
                <c:pt idx="103">
                  <c:v>0.8175</c:v>
                </c:pt>
                <c:pt idx="104">
                  <c:v>0.80500000000000005</c:v>
                </c:pt>
                <c:pt idx="105">
                  <c:v>0.79749999999999999</c:v>
                </c:pt>
                <c:pt idx="106">
                  <c:v>0.8</c:v>
                </c:pt>
                <c:pt idx="107">
                  <c:v>0.83250000000000002</c:v>
                </c:pt>
                <c:pt idx="108">
                  <c:v>0.84750000000000003</c:v>
                </c:pt>
                <c:pt idx="109">
                  <c:v>0.84499999999999997</c:v>
                </c:pt>
                <c:pt idx="110">
                  <c:v>0.84499999999999997</c:v>
                </c:pt>
                <c:pt idx="111">
                  <c:v>0.82250000000000001</c:v>
                </c:pt>
                <c:pt idx="112">
                  <c:v>0.84750000000000003</c:v>
                </c:pt>
                <c:pt idx="113">
                  <c:v>0.87</c:v>
                </c:pt>
                <c:pt idx="114">
                  <c:v>0.90500000000000003</c:v>
                </c:pt>
                <c:pt idx="115">
                  <c:v>0.9</c:v>
                </c:pt>
                <c:pt idx="116">
                  <c:v>0.91249999999999998</c:v>
                </c:pt>
                <c:pt idx="117">
                  <c:v>0.9</c:v>
                </c:pt>
                <c:pt idx="118">
                  <c:v>0.90749999999999997</c:v>
                </c:pt>
                <c:pt idx="119">
                  <c:v>0.87250000000000005</c:v>
                </c:pt>
                <c:pt idx="120">
                  <c:v>0.88</c:v>
                </c:pt>
                <c:pt idx="121">
                  <c:v>0.89249999999999996</c:v>
                </c:pt>
                <c:pt idx="122">
                  <c:v>0.89500000000000002</c:v>
                </c:pt>
                <c:pt idx="123">
                  <c:v>0.90500000000000003</c:v>
                </c:pt>
                <c:pt idx="124">
                  <c:v>0.86250000000000004</c:v>
                </c:pt>
                <c:pt idx="125">
                  <c:v>0.84750000000000003</c:v>
                </c:pt>
                <c:pt idx="126">
                  <c:v>0.87250000000000005</c:v>
                </c:pt>
                <c:pt idx="127">
                  <c:v>0.88</c:v>
                </c:pt>
                <c:pt idx="128">
                  <c:v>0.86250000000000004</c:v>
                </c:pt>
                <c:pt idx="129">
                  <c:v>0.88500000000000001</c:v>
                </c:pt>
                <c:pt idx="130">
                  <c:v>0.87</c:v>
                </c:pt>
                <c:pt idx="131">
                  <c:v>0.86499999999999999</c:v>
                </c:pt>
                <c:pt idx="132">
                  <c:v>0.87749999999999995</c:v>
                </c:pt>
                <c:pt idx="133">
                  <c:v>0.84499999999999997</c:v>
                </c:pt>
                <c:pt idx="134">
                  <c:v>0.83250000000000002</c:v>
                </c:pt>
                <c:pt idx="135">
                  <c:v>0.8175</c:v>
                </c:pt>
                <c:pt idx="136">
                  <c:v>0.82499999999999996</c:v>
                </c:pt>
                <c:pt idx="137">
                  <c:v>0.80500000000000005</c:v>
                </c:pt>
                <c:pt idx="138">
                  <c:v>0.8175</c:v>
                </c:pt>
                <c:pt idx="139">
                  <c:v>0.8075</c:v>
                </c:pt>
                <c:pt idx="140">
                  <c:v>0.79749999999999999</c:v>
                </c:pt>
                <c:pt idx="141">
                  <c:v>0.79749999999999999</c:v>
                </c:pt>
                <c:pt idx="142">
                  <c:v>0.76249999999999996</c:v>
                </c:pt>
                <c:pt idx="143">
                  <c:v>0.82750000000000001</c:v>
                </c:pt>
                <c:pt idx="144">
                  <c:v>0.8075</c:v>
                </c:pt>
                <c:pt idx="145">
                  <c:v>0.82250000000000001</c:v>
                </c:pt>
                <c:pt idx="146">
                  <c:v>0.79749999999999999</c:v>
                </c:pt>
                <c:pt idx="147">
                  <c:v>0.78249999999999997</c:v>
                </c:pt>
                <c:pt idx="148">
                  <c:v>0.78</c:v>
                </c:pt>
                <c:pt idx="149">
                  <c:v>0.76500000000000001</c:v>
                </c:pt>
                <c:pt idx="150">
                  <c:v>0.78249999999999997</c:v>
                </c:pt>
                <c:pt idx="151">
                  <c:v>0.79</c:v>
                </c:pt>
                <c:pt idx="152">
                  <c:v>0.78749999999999998</c:v>
                </c:pt>
                <c:pt idx="153">
                  <c:v>0.77500000000000002</c:v>
                </c:pt>
                <c:pt idx="154">
                  <c:v>0.77249999999999996</c:v>
                </c:pt>
                <c:pt idx="155">
                  <c:v>0.745</c:v>
                </c:pt>
                <c:pt idx="156">
                  <c:v>0.76249999999999996</c:v>
                </c:pt>
                <c:pt idx="157">
                  <c:v>0.78500000000000003</c:v>
                </c:pt>
                <c:pt idx="158">
                  <c:v>0.77500000000000002</c:v>
                </c:pt>
                <c:pt idx="159">
                  <c:v>0.79249999999999998</c:v>
                </c:pt>
                <c:pt idx="160">
                  <c:v>0.77500000000000002</c:v>
                </c:pt>
                <c:pt idx="161">
                  <c:v>0.77749999999999997</c:v>
                </c:pt>
                <c:pt idx="162">
                  <c:v>0.77749999999999997</c:v>
                </c:pt>
                <c:pt idx="163">
                  <c:v>0.80500000000000005</c:v>
                </c:pt>
                <c:pt idx="164">
                  <c:v>0.8075</c:v>
                </c:pt>
                <c:pt idx="165">
                  <c:v>0.77500000000000002</c:v>
                </c:pt>
                <c:pt idx="166">
                  <c:v>0.73250000000000004</c:v>
                </c:pt>
                <c:pt idx="167">
                  <c:v>0.73250000000000004</c:v>
                </c:pt>
                <c:pt idx="168">
                  <c:v>0.71499999999999997</c:v>
                </c:pt>
                <c:pt idx="169">
                  <c:v>0.73</c:v>
                </c:pt>
                <c:pt idx="170">
                  <c:v>0.72750000000000004</c:v>
                </c:pt>
                <c:pt idx="171">
                  <c:v>0.73750000000000004</c:v>
                </c:pt>
                <c:pt idx="172">
                  <c:v>0.75749999999999995</c:v>
                </c:pt>
                <c:pt idx="173">
                  <c:v>0.79</c:v>
                </c:pt>
                <c:pt idx="174">
                  <c:v>0.78</c:v>
                </c:pt>
                <c:pt idx="175">
                  <c:v>0.77249999999999996</c:v>
                </c:pt>
                <c:pt idx="176">
                  <c:v>0.77749999999999997</c:v>
                </c:pt>
                <c:pt idx="177">
                  <c:v>0.77</c:v>
                </c:pt>
                <c:pt idx="178">
                  <c:v>0.77</c:v>
                </c:pt>
                <c:pt idx="179">
                  <c:v>0.77500000000000002</c:v>
                </c:pt>
                <c:pt idx="180">
                  <c:v>0.76249999999999996</c:v>
                </c:pt>
                <c:pt idx="181">
                  <c:v>0.74</c:v>
                </c:pt>
                <c:pt idx="182">
                  <c:v>0.69750000000000001</c:v>
                </c:pt>
                <c:pt idx="183">
                  <c:v>0.74</c:v>
                </c:pt>
                <c:pt idx="184">
                  <c:v>0.74</c:v>
                </c:pt>
                <c:pt idx="185">
                  <c:v>0.76749999999999996</c:v>
                </c:pt>
                <c:pt idx="186">
                  <c:v>0.77500000000000002</c:v>
                </c:pt>
                <c:pt idx="187">
                  <c:v>0.74750000000000005</c:v>
                </c:pt>
                <c:pt idx="188">
                  <c:v>0.745</c:v>
                </c:pt>
                <c:pt idx="189">
                  <c:v>0.755</c:v>
                </c:pt>
                <c:pt idx="190">
                  <c:v>0.78249999999999997</c:v>
                </c:pt>
                <c:pt idx="191">
                  <c:v>0.8075</c:v>
                </c:pt>
                <c:pt idx="192">
                  <c:v>0.77249999999999996</c:v>
                </c:pt>
                <c:pt idx="193">
                  <c:v>0.77500000000000002</c:v>
                </c:pt>
                <c:pt idx="194">
                  <c:v>0.80500000000000005</c:v>
                </c:pt>
                <c:pt idx="195">
                  <c:v>0.80249999999999999</c:v>
                </c:pt>
                <c:pt idx="196">
                  <c:v>0.78249999999999997</c:v>
                </c:pt>
                <c:pt idx="197">
                  <c:v>0.80249999999999999</c:v>
                </c:pt>
                <c:pt idx="198">
                  <c:v>0.8</c:v>
                </c:pt>
                <c:pt idx="199">
                  <c:v>0.77500000000000002</c:v>
                </c:pt>
                <c:pt idx="200">
                  <c:v>0.75749999999999995</c:v>
                </c:pt>
                <c:pt idx="201">
                  <c:v>0.75749999999999995</c:v>
                </c:pt>
                <c:pt idx="202">
                  <c:v>0.75</c:v>
                </c:pt>
                <c:pt idx="203">
                  <c:v>0.76500000000000001</c:v>
                </c:pt>
                <c:pt idx="204">
                  <c:v>0.74250000000000005</c:v>
                </c:pt>
                <c:pt idx="205">
                  <c:v>0.72750000000000004</c:v>
                </c:pt>
                <c:pt idx="206">
                  <c:v>0.76500000000000001</c:v>
                </c:pt>
                <c:pt idx="207">
                  <c:v>0.76749999999999996</c:v>
                </c:pt>
                <c:pt idx="208">
                  <c:v>0.77749999999999997</c:v>
                </c:pt>
                <c:pt idx="209">
                  <c:v>0.76249999999999996</c:v>
                </c:pt>
                <c:pt idx="210">
                  <c:v>0.78</c:v>
                </c:pt>
                <c:pt idx="211">
                  <c:v>0.78249999999999997</c:v>
                </c:pt>
                <c:pt idx="212">
                  <c:v>0.79249999999999998</c:v>
                </c:pt>
                <c:pt idx="213">
                  <c:v>0.78500000000000003</c:v>
                </c:pt>
                <c:pt idx="214">
                  <c:v>0.78</c:v>
                </c:pt>
                <c:pt idx="215">
                  <c:v>0.77249999999999996</c:v>
                </c:pt>
                <c:pt idx="216">
                  <c:v>0.76249999999999996</c:v>
                </c:pt>
                <c:pt idx="217">
                  <c:v>0.76</c:v>
                </c:pt>
                <c:pt idx="218">
                  <c:v>0.79749999999999999</c:v>
                </c:pt>
                <c:pt idx="219">
                  <c:v>0.76749999999999996</c:v>
                </c:pt>
                <c:pt idx="220">
                  <c:v>0.79249999999999998</c:v>
                </c:pt>
                <c:pt idx="221">
                  <c:v>0.83250000000000002</c:v>
                </c:pt>
                <c:pt idx="222">
                  <c:v>0.83250000000000002</c:v>
                </c:pt>
                <c:pt idx="223">
                  <c:v>0.82750000000000001</c:v>
                </c:pt>
                <c:pt idx="224">
                  <c:v>0.83750000000000002</c:v>
                </c:pt>
                <c:pt idx="225">
                  <c:v>0.82250000000000001</c:v>
                </c:pt>
                <c:pt idx="226">
                  <c:v>0.87</c:v>
                </c:pt>
                <c:pt idx="227">
                  <c:v>0.83750000000000002</c:v>
                </c:pt>
                <c:pt idx="228">
                  <c:v>0.84</c:v>
                </c:pt>
                <c:pt idx="229">
                  <c:v>0.84250000000000003</c:v>
                </c:pt>
                <c:pt idx="230">
                  <c:v>0.82</c:v>
                </c:pt>
                <c:pt idx="231">
                  <c:v>0.84</c:v>
                </c:pt>
                <c:pt idx="232">
                  <c:v>0.85</c:v>
                </c:pt>
                <c:pt idx="233">
                  <c:v>0.85250000000000004</c:v>
                </c:pt>
                <c:pt idx="234">
                  <c:v>0.86499999999999999</c:v>
                </c:pt>
                <c:pt idx="235">
                  <c:v>0.89749999999999996</c:v>
                </c:pt>
                <c:pt idx="236">
                  <c:v>0.86</c:v>
                </c:pt>
                <c:pt idx="237">
                  <c:v>0.85250000000000004</c:v>
                </c:pt>
                <c:pt idx="238">
                  <c:v>0.82250000000000001</c:v>
                </c:pt>
                <c:pt idx="239">
                  <c:v>0.82250000000000001</c:v>
                </c:pt>
                <c:pt idx="240">
                  <c:v>0.81</c:v>
                </c:pt>
                <c:pt idx="241">
                  <c:v>0.84</c:v>
                </c:pt>
                <c:pt idx="242">
                  <c:v>0.85250000000000004</c:v>
                </c:pt>
                <c:pt idx="243">
                  <c:v>0.85</c:v>
                </c:pt>
                <c:pt idx="244">
                  <c:v>0.85250000000000004</c:v>
                </c:pt>
                <c:pt idx="245">
                  <c:v>0.87250000000000005</c:v>
                </c:pt>
                <c:pt idx="246">
                  <c:v>0.87</c:v>
                </c:pt>
                <c:pt idx="247">
                  <c:v>0.84750000000000003</c:v>
                </c:pt>
                <c:pt idx="248">
                  <c:v>0.84</c:v>
                </c:pt>
                <c:pt idx="249">
                  <c:v>0.85250000000000004</c:v>
                </c:pt>
                <c:pt idx="250">
                  <c:v>0.87749999999999995</c:v>
                </c:pt>
                <c:pt idx="251">
                  <c:v>0.875</c:v>
                </c:pt>
                <c:pt idx="252">
                  <c:v>0.87749999999999995</c:v>
                </c:pt>
                <c:pt idx="253">
                  <c:v>0.87250000000000005</c:v>
                </c:pt>
                <c:pt idx="254">
                  <c:v>0.84750000000000003</c:v>
                </c:pt>
                <c:pt idx="255">
                  <c:v>0.8175</c:v>
                </c:pt>
                <c:pt idx="256">
                  <c:v>0.82499999999999996</c:v>
                </c:pt>
                <c:pt idx="257">
                  <c:v>0.83750000000000002</c:v>
                </c:pt>
                <c:pt idx="258">
                  <c:v>0.79</c:v>
                </c:pt>
                <c:pt idx="259">
                  <c:v>0.8175</c:v>
                </c:pt>
                <c:pt idx="260">
                  <c:v>0.8125</c:v>
                </c:pt>
                <c:pt idx="261">
                  <c:v>0.78749999999999998</c:v>
                </c:pt>
                <c:pt idx="262">
                  <c:v>0.77</c:v>
                </c:pt>
                <c:pt idx="263">
                  <c:v>0.76749999999999996</c:v>
                </c:pt>
                <c:pt idx="264">
                  <c:v>0.74250000000000005</c:v>
                </c:pt>
                <c:pt idx="265">
                  <c:v>0.75249999999999995</c:v>
                </c:pt>
                <c:pt idx="266">
                  <c:v>0.79500000000000004</c:v>
                </c:pt>
                <c:pt idx="267">
                  <c:v>0.80249999999999999</c:v>
                </c:pt>
                <c:pt idx="268">
                  <c:v>0.79</c:v>
                </c:pt>
                <c:pt idx="269">
                  <c:v>0.81</c:v>
                </c:pt>
                <c:pt idx="270">
                  <c:v>0.79249999999999998</c:v>
                </c:pt>
                <c:pt idx="271">
                  <c:v>0.78500000000000003</c:v>
                </c:pt>
                <c:pt idx="272">
                  <c:v>0.76500000000000001</c:v>
                </c:pt>
                <c:pt idx="273">
                  <c:v>0.73750000000000004</c:v>
                </c:pt>
                <c:pt idx="274">
                  <c:v>0.73</c:v>
                </c:pt>
                <c:pt idx="275">
                  <c:v>0.71</c:v>
                </c:pt>
                <c:pt idx="276">
                  <c:v>0.73499999999999999</c:v>
                </c:pt>
                <c:pt idx="277">
                  <c:v>0.76</c:v>
                </c:pt>
                <c:pt idx="278">
                  <c:v>0.78</c:v>
                </c:pt>
                <c:pt idx="279">
                  <c:v>0.755</c:v>
                </c:pt>
                <c:pt idx="280">
                  <c:v>0.77749999999999997</c:v>
                </c:pt>
                <c:pt idx="281">
                  <c:v>0.78</c:v>
                </c:pt>
                <c:pt idx="282">
                  <c:v>0.8125</c:v>
                </c:pt>
                <c:pt idx="283">
                  <c:v>0.8</c:v>
                </c:pt>
                <c:pt idx="284">
                  <c:v>0.79500000000000004</c:v>
                </c:pt>
                <c:pt idx="285">
                  <c:v>0.84750000000000003</c:v>
                </c:pt>
                <c:pt idx="286">
                  <c:v>0.86250000000000004</c:v>
                </c:pt>
                <c:pt idx="287">
                  <c:v>0.85499999999999998</c:v>
                </c:pt>
                <c:pt idx="288">
                  <c:v>0.84750000000000003</c:v>
                </c:pt>
                <c:pt idx="289">
                  <c:v>0.85750000000000004</c:v>
                </c:pt>
                <c:pt idx="290">
                  <c:v>0.86750000000000005</c:v>
                </c:pt>
                <c:pt idx="291">
                  <c:v>0.81</c:v>
                </c:pt>
                <c:pt idx="292">
                  <c:v>0.82499999999999996</c:v>
                </c:pt>
                <c:pt idx="293">
                  <c:v>0.82750000000000001</c:v>
                </c:pt>
                <c:pt idx="294">
                  <c:v>0.79749999999999999</c:v>
                </c:pt>
                <c:pt idx="295">
                  <c:v>0.8</c:v>
                </c:pt>
                <c:pt idx="296">
                  <c:v>0.79</c:v>
                </c:pt>
                <c:pt idx="297">
                  <c:v>0.77749999999999997</c:v>
                </c:pt>
                <c:pt idx="298">
                  <c:v>0.78500000000000003</c:v>
                </c:pt>
                <c:pt idx="299">
                  <c:v>0.78500000000000003</c:v>
                </c:pt>
                <c:pt idx="300">
                  <c:v>0.76249999999999996</c:v>
                </c:pt>
                <c:pt idx="301">
                  <c:v>0.76249999999999996</c:v>
                </c:pt>
                <c:pt idx="302">
                  <c:v>0.77</c:v>
                </c:pt>
                <c:pt idx="303">
                  <c:v>0.8</c:v>
                </c:pt>
                <c:pt idx="304">
                  <c:v>0.78500000000000003</c:v>
                </c:pt>
                <c:pt idx="305">
                  <c:v>0.745</c:v>
                </c:pt>
                <c:pt idx="306">
                  <c:v>0.73250000000000004</c:v>
                </c:pt>
                <c:pt idx="307">
                  <c:v>0.73499999999999999</c:v>
                </c:pt>
                <c:pt idx="308">
                  <c:v>0.72250000000000003</c:v>
                </c:pt>
                <c:pt idx="309">
                  <c:v>0.73250000000000004</c:v>
                </c:pt>
                <c:pt idx="310">
                  <c:v>0.745</c:v>
                </c:pt>
                <c:pt idx="311">
                  <c:v>0.74</c:v>
                </c:pt>
                <c:pt idx="312">
                  <c:v>0.78249999999999997</c:v>
                </c:pt>
                <c:pt idx="313">
                  <c:v>0.76249999999999996</c:v>
                </c:pt>
                <c:pt idx="314">
                  <c:v>0.78</c:v>
                </c:pt>
                <c:pt idx="315">
                  <c:v>0.78749999999999998</c:v>
                </c:pt>
                <c:pt idx="316">
                  <c:v>0.8175</c:v>
                </c:pt>
                <c:pt idx="317">
                  <c:v>0.82250000000000001</c:v>
                </c:pt>
                <c:pt idx="318">
                  <c:v>0.81</c:v>
                </c:pt>
                <c:pt idx="319">
                  <c:v>0.78749999999999998</c:v>
                </c:pt>
                <c:pt idx="320">
                  <c:v>0.77249999999999996</c:v>
                </c:pt>
                <c:pt idx="321">
                  <c:v>0.78</c:v>
                </c:pt>
                <c:pt idx="322">
                  <c:v>0.77500000000000002</c:v>
                </c:pt>
                <c:pt idx="323">
                  <c:v>0.79500000000000004</c:v>
                </c:pt>
                <c:pt idx="324">
                  <c:v>0.79249999999999998</c:v>
                </c:pt>
                <c:pt idx="325">
                  <c:v>0.77749999999999997</c:v>
                </c:pt>
                <c:pt idx="326">
                  <c:v>0.78249999999999997</c:v>
                </c:pt>
                <c:pt idx="327">
                  <c:v>0.78749999999999998</c:v>
                </c:pt>
                <c:pt idx="328">
                  <c:v>0.8</c:v>
                </c:pt>
                <c:pt idx="329">
                  <c:v>0.8</c:v>
                </c:pt>
                <c:pt idx="330">
                  <c:v>0.78500000000000003</c:v>
                </c:pt>
                <c:pt idx="331">
                  <c:v>0.755</c:v>
                </c:pt>
                <c:pt idx="332">
                  <c:v>0.74750000000000005</c:v>
                </c:pt>
                <c:pt idx="333">
                  <c:v>0.79</c:v>
                </c:pt>
                <c:pt idx="334">
                  <c:v>0.82</c:v>
                </c:pt>
                <c:pt idx="335">
                  <c:v>0.83</c:v>
                </c:pt>
                <c:pt idx="336">
                  <c:v>0.83750000000000002</c:v>
                </c:pt>
                <c:pt idx="337">
                  <c:v>0.80500000000000005</c:v>
                </c:pt>
                <c:pt idx="338">
                  <c:v>0.81499999999999995</c:v>
                </c:pt>
                <c:pt idx="339">
                  <c:v>0.81499999999999995</c:v>
                </c:pt>
                <c:pt idx="340">
                  <c:v>0.8175</c:v>
                </c:pt>
                <c:pt idx="341">
                  <c:v>0.82250000000000001</c:v>
                </c:pt>
                <c:pt idx="342">
                  <c:v>0.78749999999999998</c:v>
                </c:pt>
                <c:pt idx="343">
                  <c:v>0.79</c:v>
                </c:pt>
                <c:pt idx="344">
                  <c:v>0.79249999999999998</c:v>
                </c:pt>
                <c:pt idx="345">
                  <c:v>0.83</c:v>
                </c:pt>
                <c:pt idx="346">
                  <c:v>0.83250000000000002</c:v>
                </c:pt>
                <c:pt idx="347">
                  <c:v>0.81</c:v>
                </c:pt>
                <c:pt idx="348">
                  <c:v>0.80500000000000005</c:v>
                </c:pt>
                <c:pt idx="349">
                  <c:v>0.81499999999999995</c:v>
                </c:pt>
                <c:pt idx="350">
                  <c:v>0.8175</c:v>
                </c:pt>
                <c:pt idx="351">
                  <c:v>0.84</c:v>
                </c:pt>
                <c:pt idx="352">
                  <c:v>0.84</c:v>
                </c:pt>
                <c:pt idx="353">
                  <c:v>0.86</c:v>
                </c:pt>
                <c:pt idx="354">
                  <c:v>0.86499999999999999</c:v>
                </c:pt>
                <c:pt idx="355">
                  <c:v>0.89249999999999996</c:v>
                </c:pt>
                <c:pt idx="356">
                  <c:v>0.89749999999999996</c:v>
                </c:pt>
                <c:pt idx="357">
                  <c:v>0.88749999999999996</c:v>
                </c:pt>
                <c:pt idx="358">
                  <c:v>0.86750000000000005</c:v>
                </c:pt>
                <c:pt idx="359">
                  <c:v>0.90249999999999997</c:v>
                </c:pt>
                <c:pt idx="360">
                  <c:v>0.89500000000000002</c:v>
                </c:pt>
                <c:pt idx="361">
                  <c:v>0.87749999999999995</c:v>
                </c:pt>
                <c:pt idx="362">
                  <c:v>0.88500000000000001</c:v>
                </c:pt>
                <c:pt idx="363">
                  <c:v>0.88749999999999996</c:v>
                </c:pt>
                <c:pt idx="364">
                  <c:v>0.89500000000000002</c:v>
                </c:pt>
                <c:pt idx="365">
                  <c:v>0.87749999999999995</c:v>
                </c:pt>
                <c:pt idx="366">
                  <c:v>0.86750000000000005</c:v>
                </c:pt>
                <c:pt idx="367">
                  <c:v>0.86</c:v>
                </c:pt>
                <c:pt idx="368">
                  <c:v>0.84</c:v>
                </c:pt>
                <c:pt idx="369">
                  <c:v>0.86499999999999999</c:v>
                </c:pt>
                <c:pt idx="370">
                  <c:v>0.86</c:v>
                </c:pt>
                <c:pt idx="371">
                  <c:v>0.86750000000000005</c:v>
                </c:pt>
                <c:pt idx="372">
                  <c:v>0.83750000000000002</c:v>
                </c:pt>
                <c:pt idx="373">
                  <c:v>0.85</c:v>
                </c:pt>
                <c:pt idx="374">
                  <c:v>0.84499999999999997</c:v>
                </c:pt>
                <c:pt idx="375">
                  <c:v>0.83499999999999996</c:v>
                </c:pt>
                <c:pt idx="376">
                  <c:v>0.83250000000000002</c:v>
                </c:pt>
                <c:pt idx="377">
                  <c:v>0.85499999999999998</c:v>
                </c:pt>
                <c:pt idx="378">
                  <c:v>0.87</c:v>
                </c:pt>
                <c:pt idx="379">
                  <c:v>0.85499999999999998</c:v>
                </c:pt>
                <c:pt idx="380">
                  <c:v>0.86250000000000004</c:v>
                </c:pt>
                <c:pt idx="381">
                  <c:v>0.88500000000000001</c:v>
                </c:pt>
                <c:pt idx="382">
                  <c:v>0.87749999999999995</c:v>
                </c:pt>
                <c:pt idx="383">
                  <c:v>0.84499999999999997</c:v>
                </c:pt>
                <c:pt idx="384">
                  <c:v>0.84</c:v>
                </c:pt>
                <c:pt idx="385">
                  <c:v>0.83250000000000002</c:v>
                </c:pt>
                <c:pt idx="386">
                  <c:v>0.78500000000000003</c:v>
                </c:pt>
                <c:pt idx="387">
                  <c:v>0.76249999999999996</c:v>
                </c:pt>
                <c:pt idx="388">
                  <c:v>0.73250000000000004</c:v>
                </c:pt>
                <c:pt idx="389">
                  <c:v>0.745</c:v>
                </c:pt>
                <c:pt idx="390">
                  <c:v>0.7</c:v>
                </c:pt>
                <c:pt idx="391">
                  <c:v>0.68500000000000005</c:v>
                </c:pt>
                <c:pt idx="392">
                  <c:v>0.71</c:v>
                </c:pt>
                <c:pt idx="393">
                  <c:v>0.72499999999999998</c:v>
                </c:pt>
                <c:pt idx="394">
                  <c:v>0.72750000000000004</c:v>
                </c:pt>
                <c:pt idx="395">
                  <c:v>0.745</c:v>
                </c:pt>
                <c:pt idx="396">
                  <c:v>0.76</c:v>
                </c:pt>
                <c:pt idx="397">
                  <c:v>0.78</c:v>
                </c:pt>
                <c:pt idx="398">
                  <c:v>0.81</c:v>
                </c:pt>
                <c:pt idx="399">
                  <c:v>0.84250000000000003</c:v>
                </c:pt>
                <c:pt idx="400">
                  <c:v>0.85499999999999998</c:v>
                </c:pt>
                <c:pt idx="401">
                  <c:v>0.86750000000000005</c:v>
                </c:pt>
                <c:pt idx="402">
                  <c:v>0.86</c:v>
                </c:pt>
                <c:pt idx="403">
                  <c:v>0.85750000000000004</c:v>
                </c:pt>
                <c:pt idx="404">
                  <c:v>0.84750000000000003</c:v>
                </c:pt>
                <c:pt idx="405">
                  <c:v>0.86750000000000005</c:v>
                </c:pt>
                <c:pt idx="406">
                  <c:v>0.83499999999999996</c:v>
                </c:pt>
                <c:pt idx="407">
                  <c:v>0.82750000000000001</c:v>
                </c:pt>
                <c:pt idx="408">
                  <c:v>0.81499999999999995</c:v>
                </c:pt>
                <c:pt idx="409">
                  <c:v>0.8075</c:v>
                </c:pt>
                <c:pt idx="410">
                  <c:v>0.78249999999999997</c:v>
                </c:pt>
                <c:pt idx="411">
                  <c:v>0.78749999999999998</c:v>
                </c:pt>
                <c:pt idx="412">
                  <c:v>0.77500000000000002</c:v>
                </c:pt>
                <c:pt idx="413">
                  <c:v>0.78</c:v>
                </c:pt>
                <c:pt idx="414">
                  <c:v>0.78500000000000003</c:v>
                </c:pt>
                <c:pt idx="415">
                  <c:v>0.75249999999999995</c:v>
                </c:pt>
                <c:pt idx="416">
                  <c:v>0.77</c:v>
                </c:pt>
                <c:pt idx="417">
                  <c:v>0.76500000000000001</c:v>
                </c:pt>
                <c:pt idx="418">
                  <c:v>0.76</c:v>
                </c:pt>
                <c:pt idx="419">
                  <c:v>0.75</c:v>
                </c:pt>
                <c:pt idx="420">
                  <c:v>0.78749999999999998</c:v>
                </c:pt>
                <c:pt idx="421">
                  <c:v>0.74250000000000005</c:v>
                </c:pt>
                <c:pt idx="422">
                  <c:v>0.73750000000000004</c:v>
                </c:pt>
                <c:pt idx="423">
                  <c:v>0.75</c:v>
                </c:pt>
                <c:pt idx="424">
                  <c:v>0.79</c:v>
                </c:pt>
                <c:pt idx="425">
                  <c:v>0.77</c:v>
                </c:pt>
                <c:pt idx="426">
                  <c:v>0.77500000000000002</c:v>
                </c:pt>
                <c:pt idx="427">
                  <c:v>0.79</c:v>
                </c:pt>
                <c:pt idx="428">
                  <c:v>0.79249999999999998</c:v>
                </c:pt>
                <c:pt idx="429">
                  <c:v>0.79</c:v>
                </c:pt>
                <c:pt idx="430">
                  <c:v>0.77749999999999997</c:v>
                </c:pt>
                <c:pt idx="431">
                  <c:v>0.79249999999999998</c:v>
                </c:pt>
                <c:pt idx="432">
                  <c:v>0.76500000000000001</c:v>
                </c:pt>
                <c:pt idx="433">
                  <c:v>0.78500000000000003</c:v>
                </c:pt>
                <c:pt idx="434">
                  <c:v>0.80249999999999999</c:v>
                </c:pt>
                <c:pt idx="435">
                  <c:v>0.78</c:v>
                </c:pt>
                <c:pt idx="436">
                  <c:v>0.78500000000000003</c:v>
                </c:pt>
                <c:pt idx="437">
                  <c:v>0.77749999999999997</c:v>
                </c:pt>
                <c:pt idx="438">
                  <c:v>0.755</c:v>
                </c:pt>
                <c:pt idx="439">
                  <c:v>0.79749999999999999</c:v>
                </c:pt>
                <c:pt idx="440">
                  <c:v>0.79249999999999998</c:v>
                </c:pt>
                <c:pt idx="441">
                  <c:v>0.77749999999999997</c:v>
                </c:pt>
                <c:pt idx="442">
                  <c:v>0.78749999999999998</c:v>
                </c:pt>
                <c:pt idx="443">
                  <c:v>0.80500000000000005</c:v>
                </c:pt>
                <c:pt idx="444">
                  <c:v>0.8075</c:v>
                </c:pt>
                <c:pt idx="445">
                  <c:v>0.8075</c:v>
                </c:pt>
                <c:pt idx="446">
                  <c:v>0.78249999999999997</c:v>
                </c:pt>
                <c:pt idx="447">
                  <c:v>0.78500000000000003</c:v>
                </c:pt>
                <c:pt idx="448">
                  <c:v>0.78249999999999997</c:v>
                </c:pt>
                <c:pt idx="449">
                  <c:v>0.77500000000000002</c:v>
                </c:pt>
                <c:pt idx="450">
                  <c:v>0.76249999999999996</c:v>
                </c:pt>
                <c:pt idx="451">
                  <c:v>0.78249999999999997</c:v>
                </c:pt>
                <c:pt idx="452">
                  <c:v>0.78500000000000003</c:v>
                </c:pt>
                <c:pt idx="453">
                  <c:v>0.81</c:v>
                </c:pt>
                <c:pt idx="454">
                  <c:v>0.80249999999999999</c:v>
                </c:pt>
                <c:pt idx="455">
                  <c:v>0.82</c:v>
                </c:pt>
                <c:pt idx="456">
                  <c:v>0.82</c:v>
                </c:pt>
                <c:pt idx="457">
                  <c:v>0.85</c:v>
                </c:pt>
                <c:pt idx="458">
                  <c:v>0.86750000000000005</c:v>
                </c:pt>
                <c:pt idx="459">
                  <c:v>0.87749999999999995</c:v>
                </c:pt>
                <c:pt idx="460">
                  <c:v>0.91749999999999998</c:v>
                </c:pt>
                <c:pt idx="461">
                  <c:v>0.90249999999999997</c:v>
                </c:pt>
                <c:pt idx="462">
                  <c:v>0.90500000000000003</c:v>
                </c:pt>
                <c:pt idx="463">
                  <c:v>0.88249999999999995</c:v>
                </c:pt>
                <c:pt idx="464">
                  <c:v>0.86750000000000005</c:v>
                </c:pt>
                <c:pt idx="465">
                  <c:v>0.87</c:v>
                </c:pt>
                <c:pt idx="466">
                  <c:v>0.88249999999999995</c:v>
                </c:pt>
                <c:pt idx="467">
                  <c:v>0.85250000000000004</c:v>
                </c:pt>
                <c:pt idx="468">
                  <c:v>0.83499999999999996</c:v>
                </c:pt>
                <c:pt idx="469">
                  <c:v>0.83499999999999996</c:v>
                </c:pt>
                <c:pt idx="470">
                  <c:v>0.81</c:v>
                </c:pt>
                <c:pt idx="471">
                  <c:v>0.79249999999999998</c:v>
                </c:pt>
                <c:pt idx="472">
                  <c:v>0.79749999999999999</c:v>
                </c:pt>
                <c:pt idx="473">
                  <c:v>0.8</c:v>
                </c:pt>
                <c:pt idx="474">
                  <c:v>0.82</c:v>
                </c:pt>
                <c:pt idx="475">
                  <c:v>0.84750000000000003</c:v>
                </c:pt>
                <c:pt idx="476">
                  <c:v>0.83499999999999996</c:v>
                </c:pt>
                <c:pt idx="477">
                  <c:v>0.83</c:v>
                </c:pt>
                <c:pt idx="478">
                  <c:v>0.82</c:v>
                </c:pt>
                <c:pt idx="479">
                  <c:v>0.82</c:v>
                </c:pt>
                <c:pt idx="480">
                  <c:v>0.8175</c:v>
                </c:pt>
                <c:pt idx="481">
                  <c:v>0.83750000000000002</c:v>
                </c:pt>
                <c:pt idx="482">
                  <c:v>0.79749999999999999</c:v>
                </c:pt>
                <c:pt idx="483">
                  <c:v>0.85750000000000004</c:v>
                </c:pt>
                <c:pt idx="484">
                  <c:v>0.87250000000000005</c:v>
                </c:pt>
                <c:pt idx="485">
                  <c:v>0.84</c:v>
                </c:pt>
                <c:pt idx="486">
                  <c:v>0.85499999999999998</c:v>
                </c:pt>
                <c:pt idx="487">
                  <c:v>0.87749999999999995</c:v>
                </c:pt>
                <c:pt idx="488">
                  <c:v>0.86499999999999999</c:v>
                </c:pt>
                <c:pt idx="489">
                  <c:v>0.84499999999999997</c:v>
                </c:pt>
                <c:pt idx="490">
                  <c:v>0.83250000000000002</c:v>
                </c:pt>
                <c:pt idx="491">
                  <c:v>0.83750000000000002</c:v>
                </c:pt>
                <c:pt idx="492">
                  <c:v>0.82499999999999996</c:v>
                </c:pt>
                <c:pt idx="493">
                  <c:v>0.81499999999999995</c:v>
                </c:pt>
                <c:pt idx="494">
                  <c:v>0.81499999999999995</c:v>
                </c:pt>
                <c:pt idx="495">
                  <c:v>0.82499999999999996</c:v>
                </c:pt>
                <c:pt idx="496">
                  <c:v>0.8175</c:v>
                </c:pt>
                <c:pt idx="497">
                  <c:v>0.82750000000000001</c:v>
                </c:pt>
                <c:pt idx="498">
                  <c:v>0.85</c:v>
                </c:pt>
                <c:pt idx="499">
                  <c:v>0.86</c:v>
                </c:pt>
                <c:pt idx="500">
                  <c:v>0.86250000000000004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26-4ACA-880D-8F11A3F76A20}"/>
            </c:ext>
          </c:extLst>
        </c:ser>
        <c:ser>
          <c:idx val="2"/>
          <c:order val="2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vantaggio'!$G$4:$G$504</c:f>
              <c:numCache>
                <c:formatCode>General</c:formatCode>
                <c:ptCount val="501"/>
                <c:pt idx="0">
                  <c:v>0.1</c:v>
                </c:pt>
                <c:pt idx="1">
                  <c:v>0.16750000000000001</c:v>
                </c:pt>
                <c:pt idx="2">
                  <c:v>0.22500000000000001</c:v>
                </c:pt>
                <c:pt idx="3">
                  <c:v>0.245</c:v>
                </c:pt>
                <c:pt idx="4">
                  <c:v>0.35</c:v>
                </c:pt>
                <c:pt idx="5">
                  <c:v>0.41499999999999998</c:v>
                </c:pt>
                <c:pt idx="6">
                  <c:v>0.45500000000000002</c:v>
                </c:pt>
                <c:pt idx="7">
                  <c:v>0.48</c:v>
                </c:pt>
                <c:pt idx="8">
                  <c:v>0.52749999999999997</c:v>
                </c:pt>
                <c:pt idx="9">
                  <c:v>0.56999999999999995</c:v>
                </c:pt>
                <c:pt idx="10">
                  <c:v>0.62749999999999995</c:v>
                </c:pt>
                <c:pt idx="11">
                  <c:v>0.69499999999999995</c:v>
                </c:pt>
                <c:pt idx="12">
                  <c:v>0.72</c:v>
                </c:pt>
                <c:pt idx="13">
                  <c:v>0.745</c:v>
                </c:pt>
                <c:pt idx="14">
                  <c:v>0.73499999999999999</c:v>
                </c:pt>
                <c:pt idx="15">
                  <c:v>0.73499999999999999</c:v>
                </c:pt>
                <c:pt idx="16">
                  <c:v>0.745</c:v>
                </c:pt>
                <c:pt idx="17">
                  <c:v>0.6925</c:v>
                </c:pt>
                <c:pt idx="18">
                  <c:v>0.7</c:v>
                </c:pt>
                <c:pt idx="19">
                  <c:v>0.72250000000000003</c:v>
                </c:pt>
                <c:pt idx="20">
                  <c:v>0.76749999999999996</c:v>
                </c:pt>
                <c:pt idx="21">
                  <c:v>0.77</c:v>
                </c:pt>
                <c:pt idx="22">
                  <c:v>0.78749999999999998</c:v>
                </c:pt>
                <c:pt idx="23">
                  <c:v>0.76500000000000001</c:v>
                </c:pt>
                <c:pt idx="24">
                  <c:v>0.72750000000000004</c:v>
                </c:pt>
                <c:pt idx="25">
                  <c:v>0.71750000000000003</c:v>
                </c:pt>
                <c:pt idx="26">
                  <c:v>0.72499999999999998</c:v>
                </c:pt>
                <c:pt idx="27">
                  <c:v>0.75</c:v>
                </c:pt>
                <c:pt idx="28">
                  <c:v>0.78249999999999997</c:v>
                </c:pt>
                <c:pt idx="29">
                  <c:v>0.74250000000000005</c:v>
                </c:pt>
                <c:pt idx="30">
                  <c:v>0.70250000000000001</c:v>
                </c:pt>
                <c:pt idx="31">
                  <c:v>0.72250000000000003</c:v>
                </c:pt>
                <c:pt idx="32">
                  <c:v>0.73499999999999999</c:v>
                </c:pt>
                <c:pt idx="33">
                  <c:v>0.72750000000000004</c:v>
                </c:pt>
                <c:pt idx="34">
                  <c:v>0.76</c:v>
                </c:pt>
                <c:pt idx="35">
                  <c:v>0.75</c:v>
                </c:pt>
                <c:pt idx="36">
                  <c:v>0.77</c:v>
                </c:pt>
                <c:pt idx="37">
                  <c:v>0.76500000000000001</c:v>
                </c:pt>
                <c:pt idx="38">
                  <c:v>0.745</c:v>
                </c:pt>
                <c:pt idx="39">
                  <c:v>0.78749999999999998</c:v>
                </c:pt>
                <c:pt idx="40">
                  <c:v>0.78500000000000003</c:v>
                </c:pt>
                <c:pt idx="41">
                  <c:v>0.745</c:v>
                </c:pt>
                <c:pt idx="42">
                  <c:v>0.74750000000000005</c:v>
                </c:pt>
                <c:pt idx="43">
                  <c:v>0.78249999999999997</c:v>
                </c:pt>
                <c:pt idx="44">
                  <c:v>0.755</c:v>
                </c:pt>
                <c:pt idx="45">
                  <c:v>0.77749999999999997</c:v>
                </c:pt>
                <c:pt idx="46">
                  <c:v>0.79749999999999999</c:v>
                </c:pt>
                <c:pt idx="47">
                  <c:v>0.81</c:v>
                </c:pt>
                <c:pt idx="48">
                  <c:v>0.78500000000000003</c:v>
                </c:pt>
                <c:pt idx="49">
                  <c:v>0.78749999999999998</c:v>
                </c:pt>
                <c:pt idx="50">
                  <c:v>0.8175</c:v>
                </c:pt>
                <c:pt idx="51">
                  <c:v>0.82499999999999996</c:v>
                </c:pt>
                <c:pt idx="52">
                  <c:v>0.83250000000000002</c:v>
                </c:pt>
                <c:pt idx="53">
                  <c:v>0.82</c:v>
                </c:pt>
                <c:pt idx="54">
                  <c:v>0.81499999999999995</c:v>
                </c:pt>
                <c:pt idx="55">
                  <c:v>0.8175</c:v>
                </c:pt>
                <c:pt idx="56">
                  <c:v>0.78500000000000003</c:v>
                </c:pt>
                <c:pt idx="57">
                  <c:v>0.77749999999999997</c:v>
                </c:pt>
                <c:pt idx="58">
                  <c:v>0.83250000000000002</c:v>
                </c:pt>
                <c:pt idx="59">
                  <c:v>0.83250000000000002</c:v>
                </c:pt>
                <c:pt idx="60">
                  <c:v>0.8175</c:v>
                </c:pt>
                <c:pt idx="61">
                  <c:v>0.8125</c:v>
                </c:pt>
                <c:pt idx="62">
                  <c:v>0.82499999999999996</c:v>
                </c:pt>
                <c:pt idx="63">
                  <c:v>0.82750000000000001</c:v>
                </c:pt>
                <c:pt idx="64">
                  <c:v>0.84250000000000003</c:v>
                </c:pt>
                <c:pt idx="65">
                  <c:v>0.87250000000000005</c:v>
                </c:pt>
                <c:pt idx="66">
                  <c:v>0.86750000000000005</c:v>
                </c:pt>
                <c:pt idx="67">
                  <c:v>0.84750000000000003</c:v>
                </c:pt>
                <c:pt idx="68">
                  <c:v>0.85499999999999998</c:v>
                </c:pt>
                <c:pt idx="69">
                  <c:v>0.83750000000000002</c:v>
                </c:pt>
                <c:pt idx="70">
                  <c:v>0.84</c:v>
                </c:pt>
                <c:pt idx="71">
                  <c:v>0.84</c:v>
                </c:pt>
                <c:pt idx="72">
                  <c:v>0.82250000000000001</c:v>
                </c:pt>
                <c:pt idx="73">
                  <c:v>0.84</c:v>
                </c:pt>
                <c:pt idx="74">
                  <c:v>0.82</c:v>
                </c:pt>
                <c:pt idx="75">
                  <c:v>0.81499999999999995</c:v>
                </c:pt>
                <c:pt idx="76">
                  <c:v>0.82</c:v>
                </c:pt>
                <c:pt idx="77">
                  <c:v>0.83750000000000002</c:v>
                </c:pt>
                <c:pt idx="78">
                  <c:v>0.83499999999999996</c:v>
                </c:pt>
                <c:pt idx="79">
                  <c:v>0.82</c:v>
                </c:pt>
                <c:pt idx="80">
                  <c:v>0.8125</c:v>
                </c:pt>
                <c:pt idx="81">
                  <c:v>0.79249999999999998</c:v>
                </c:pt>
                <c:pt idx="82">
                  <c:v>0.8175</c:v>
                </c:pt>
                <c:pt idx="83">
                  <c:v>0.8125</c:v>
                </c:pt>
                <c:pt idx="84">
                  <c:v>0.79500000000000004</c:v>
                </c:pt>
                <c:pt idx="85">
                  <c:v>0.83250000000000002</c:v>
                </c:pt>
                <c:pt idx="86">
                  <c:v>0.82250000000000001</c:v>
                </c:pt>
                <c:pt idx="87">
                  <c:v>0.83250000000000002</c:v>
                </c:pt>
                <c:pt idx="88">
                  <c:v>0.8125</c:v>
                </c:pt>
                <c:pt idx="89">
                  <c:v>0.79749999999999999</c:v>
                </c:pt>
                <c:pt idx="90">
                  <c:v>0.78500000000000003</c:v>
                </c:pt>
                <c:pt idx="91">
                  <c:v>0.79</c:v>
                </c:pt>
                <c:pt idx="92">
                  <c:v>0.81499999999999995</c:v>
                </c:pt>
                <c:pt idx="93">
                  <c:v>0.8125</c:v>
                </c:pt>
                <c:pt idx="94">
                  <c:v>0.83</c:v>
                </c:pt>
                <c:pt idx="95">
                  <c:v>0.84250000000000003</c:v>
                </c:pt>
                <c:pt idx="96">
                  <c:v>0.84750000000000003</c:v>
                </c:pt>
                <c:pt idx="97">
                  <c:v>0.82499999999999996</c:v>
                </c:pt>
                <c:pt idx="98">
                  <c:v>0.8</c:v>
                </c:pt>
                <c:pt idx="99">
                  <c:v>0.82250000000000001</c:v>
                </c:pt>
                <c:pt idx="100">
                  <c:v>0.8175</c:v>
                </c:pt>
                <c:pt idx="101">
                  <c:v>0.80500000000000005</c:v>
                </c:pt>
                <c:pt idx="102">
                  <c:v>0.8175</c:v>
                </c:pt>
                <c:pt idx="103">
                  <c:v>0.82250000000000001</c:v>
                </c:pt>
                <c:pt idx="104">
                  <c:v>0.81499999999999995</c:v>
                </c:pt>
                <c:pt idx="105">
                  <c:v>0.8075</c:v>
                </c:pt>
                <c:pt idx="106">
                  <c:v>0.80500000000000005</c:v>
                </c:pt>
                <c:pt idx="107">
                  <c:v>0.8125</c:v>
                </c:pt>
                <c:pt idx="108">
                  <c:v>0.82750000000000001</c:v>
                </c:pt>
                <c:pt idx="109">
                  <c:v>0.83499999999999996</c:v>
                </c:pt>
                <c:pt idx="110">
                  <c:v>0.80500000000000005</c:v>
                </c:pt>
                <c:pt idx="111">
                  <c:v>0.78749999999999998</c:v>
                </c:pt>
                <c:pt idx="112">
                  <c:v>0.79249999999999998</c:v>
                </c:pt>
                <c:pt idx="113">
                  <c:v>0.80500000000000005</c:v>
                </c:pt>
                <c:pt idx="114">
                  <c:v>0.82750000000000001</c:v>
                </c:pt>
                <c:pt idx="115">
                  <c:v>0.84499999999999997</c:v>
                </c:pt>
                <c:pt idx="116">
                  <c:v>0.85750000000000004</c:v>
                </c:pt>
                <c:pt idx="117">
                  <c:v>0.83499999999999996</c:v>
                </c:pt>
                <c:pt idx="118">
                  <c:v>0.81499999999999995</c:v>
                </c:pt>
                <c:pt idx="119">
                  <c:v>0.80500000000000005</c:v>
                </c:pt>
                <c:pt idx="120">
                  <c:v>0.83250000000000002</c:v>
                </c:pt>
                <c:pt idx="121">
                  <c:v>0.8075</c:v>
                </c:pt>
                <c:pt idx="122">
                  <c:v>0.84</c:v>
                </c:pt>
                <c:pt idx="123">
                  <c:v>0.82750000000000001</c:v>
                </c:pt>
                <c:pt idx="124">
                  <c:v>0.82250000000000001</c:v>
                </c:pt>
                <c:pt idx="125">
                  <c:v>0.81</c:v>
                </c:pt>
                <c:pt idx="126">
                  <c:v>0.84499999999999997</c:v>
                </c:pt>
                <c:pt idx="127">
                  <c:v>0.88</c:v>
                </c:pt>
                <c:pt idx="128">
                  <c:v>0.87749999999999995</c:v>
                </c:pt>
                <c:pt idx="129">
                  <c:v>0.85750000000000004</c:v>
                </c:pt>
                <c:pt idx="130">
                  <c:v>0.85750000000000004</c:v>
                </c:pt>
                <c:pt idx="131">
                  <c:v>0.86250000000000004</c:v>
                </c:pt>
                <c:pt idx="132">
                  <c:v>0.84499999999999997</c:v>
                </c:pt>
                <c:pt idx="133">
                  <c:v>0.87749999999999995</c:v>
                </c:pt>
                <c:pt idx="134">
                  <c:v>0.86499999999999999</c:v>
                </c:pt>
                <c:pt idx="135">
                  <c:v>0.87749999999999995</c:v>
                </c:pt>
                <c:pt idx="136">
                  <c:v>0.86750000000000005</c:v>
                </c:pt>
                <c:pt idx="137">
                  <c:v>0.84499999999999997</c:v>
                </c:pt>
                <c:pt idx="138">
                  <c:v>0.87</c:v>
                </c:pt>
                <c:pt idx="139">
                  <c:v>0.88</c:v>
                </c:pt>
                <c:pt idx="140">
                  <c:v>0.87250000000000005</c:v>
                </c:pt>
                <c:pt idx="141">
                  <c:v>0.87</c:v>
                </c:pt>
                <c:pt idx="142">
                  <c:v>0.88500000000000001</c:v>
                </c:pt>
                <c:pt idx="143">
                  <c:v>0.875</c:v>
                </c:pt>
                <c:pt idx="144">
                  <c:v>0.88749999999999996</c:v>
                </c:pt>
                <c:pt idx="145">
                  <c:v>0.87749999999999995</c:v>
                </c:pt>
                <c:pt idx="146">
                  <c:v>0.85250000000000004</c:v>
                </c:pt>
                <c:pt idx="147">
                  <c:v>0.85</c:v>
                </c:pt>
                <c:pt idx="148">
                  <c:v>0.84250000000000003</c:v>
                </c:pt>
                <c:pt idx="149">
                  <c:v>0.8125</c:v>
                </c:pt>
                <c:pt idx="150">
                  <c:v>0.79500000000000004</c:v>
                </c:pt>
                <c:pt idx="151">
                  <c:v>0.83250000000000002</c:v>
                </c:pt>
                <c:pt idx="152">
                  <c:v>0.87</c:v>
                </c:pt>
                <c:pt idx="153">
                  <c:v>0.86750000000000005</c:v>
                </c:pt>
                <c:pt idx="154">
                  <c:v>0.86</c:v>
                </c:pt>
                <c:pt idx="155">
                  <c:v>0.84250000000000003</c:v>
                </c:pt>
                <c:pt idx="156">
                  <c:v>0.87250000000000005</c:v>
                </c:pt>
                <c:pt idx="157">
                  <c:v>0.85250000000000004</c:v>
                </c:pt>
                <c:pt idx="158">
                  <c:v>0.87250000000000005</c:v>
                </c:pt>
                <c:pt idx="159">
                  <c:v>0.86</c:v>
                </c:pt>
                <c:pt idx="160">
                  <c:v>0.84499999999999997</c:v>
                </c:pt>
                <c:pt idx="161">
                  <c:v>0.82</c:v>
                </c:pt>
                <c:pt idx="162">
                  <c:v>0.84250000000000003</c:v>
                </c:pt>
                <c:pt idx="163">
                  <c:v>0.86499999999999999</c:v>
                </c:pt>
                <c:pt idx="164">
                  <c:v>0.83499999999999996</c:v>
                </c:pt>
                <c:pt idx="165">
                  <c:v>0.83</c:v>
                </c:pt>
                <c:pt idx="166">
                  <c:v>0.83499999999999996</c:v>
                </c:pt>
                <c:pt idx="167">
                  <c:v>0.82</c:v>
                </c:pt>
                <c:pt idx="168">
                  <c:v>0.83250000000000002</c:v>
                </c:pt>
                <c:pt idx="169">
                  <c:v>0.83750000000000002</c:v>
                </c:pt>
                <c:pt idx="170">
                  <c:v>0.86499999999999999</c:v>
                </c:pt>
                <c:pt idx="171">
                  <c:v>0.85750000000000004</c:v>
                </c:pt>
                <c:pt idx="172">
                  <c:v>0.86</c:v>
                </c:pt>
                <c:pt idx="173">
                  <c:v>0.83499999999999996</c:v>
                </c:pt>
                <c:pt idx="174">
                  <c:v>0.84750000000000003</c:v>
                </c:pt>
                <c:pt idx="175">
                  <c:v>0.86499999999999999</c:v>
                </c:pt>
                <c:pt idx="176">
                  <c:v>0.83</c:v>
                </c:pt>
                <c:pt idx="177">
                  <c:v>0.87</c:v>
                </c:pt>
                <c:pt idx="178">
                  <c:v>0.86750000000000005</c:v>
                </c:pt>
                <c:pt idx="179">
                  <c:v>0.89</c:v>
                </c:pt>
                <c:pt idx="180">
                  <c:v>0.84250000000000003</c:v>
                </c:pt>
                <c:pt idx="181">
                  <c:v>0.83750000000000002</c:v>
                </c:pt>
                <c:pt idx="182">
                  <c:v>0.86250000000000004</c:v>
                </c:pt>
                <c:pt idx="183">
                  <c:v>0.85499999999999998</c:v>
                </c:pt>
                <c:pt idx="184">
                  <c:v>0.85750000000000004</c:v>
                </c:pt>
                <c:pt idx="185">
                  <c:v>0.83499999999999996</c:v>
                </c:pt>
                <c:pt idx="186">
                  <c:v>0.83499999999999996</c:v>
                </c:pt>
                <c:pt idx="187">
                  <c:v>0.86750000000000005</c:v>
                </c:pt>
                <c:pt idx="188">
                  <c:v>0.86750000000000005</c:v>
                </c:pt>
                <c:pt idx="189">
                  <c:v>0.85250000000000004</c:v>
                </c:pt>
                <c:pt idx="190">
                  <c:v>0.82499999999999996</c:v>
                </c:pt>
                <c:pt idx="191">
                  <c:v>0.83499999999999996</c:v>
                </c:pt>
                <c:pt idx="192">
                  <c:v>0.84750000000000003</c:v>
                </c:pt>
                <c:pt idx="193">
                  <c:v>0.82</c:v>
                </c:pt>
                <c:pt idx="194">
                  <c:v>0.80249999999999999</c:v>
                </c:pt>
                <c:pt idx="195">
                  <c:v>0.82750000000000001</c:v>
                </c:pt>
                <c:pt idx="196">
                  <c:v>0.83250000000000002</c:v>
                </c:pt>
                <c:pt idx="197">
                  <c:v>0.83</c:v>
                </c:pt>
                <c:pt idx="198">
                  <c:v>0.8175</c:v>
                </c:pt>
                <c:pt idx="199">
                  <c:v>0.80500000000000005</c:v>
                </c:pt>
                <c:pt idx="200">
                  <c:v>0.79249999999999998</c:v>
                </c:pt>
                <c:pt idx="201">
                  <c:v>0.82499999999999996</c:v>
                </c:pt>
                <c:pt idx="202">
                  <c:v>0.79749999999999999</c:v>
                </c:pt>
                <c:pt idx="203">
                  <c:v>0.83</c:v>
                </c:pt>
                <c:pt idx="204">
                  <c:v>0.85</c:v>
                </c:pt>
                <c:pt idx="205">
                  <c:v>0.87250000000000005</c:v>
                </c:pt>
                <c:pt idx="206">
                  <c:v>0.88500000000000001</c:v>
                </c:pt>
                <c:pt idx="207">
                  <c:v>0.89749999999999996</c:v>
                </c:pt>
                <c:pt idx="208">
                  <c:v>0.91249999999999998</c:v>
                </c:pt>
                <c:pt idx="209">
                  <c:v>0.90249999999999997</c:v>
                </c:pt>
                <c:pt idx="210">
                  <c:v>0.90749999999999997</c:v>
                </c:pt>
                <c:pt idx="211">
                  <c:v>0.90500000000000003</c:v>
                </c:pt>
                <c:pt idx="212">
                  <c:v>0.87749999999999995</c:v>
                </c:pt>
                <c:pt idx="213">
                  <c:v>0.85750000000000004</c:v>
                </c:pt>
                <c:pt idx="214">
                  <c:v>0.86</c:v>
                </c:pt>
                <c:pt idx="215">
                  <c:v>0.83750000000000002</c:v>
                </c:pt>
                <c:pt idx="216">
                  <c:v>0.85250000000000004</c:v>
                </c:pt>
                <c:pt idx="217">
                  <c:v>0.86250000000000004</c:v>
                </c:pt>
                <c:pt idx="218">
                  <c:v>0.85</c:v>
                </c:pt>
                <c:pt idx="219">
                  <c:v>0.85</c:v>
                </c:pt>
                <c:pt idx="220">
                  <c:v>0.83250000000000002</c:v>
                </c:pt>
                <c:pt idx="221">
                  <c:v>0.85</c:v>
                </c:pt>
                <c:pt idx="222">
                  <c:v>0.83499999999999996</c:v>
                </c:pt>
                <c:pt idx="223">
                  <c:v>0.84</c:v>
                </c:pt>
                <c:pt idx="224">
                  <c:v>0.85250000000000004</c:v>
                </c:pt>
                <c:pt idx="225">
                  <c:v>0.83</c:v>
                </c:pt>
                <c:pt idx="226">
                  <c:v>0.82</c:v>
                </c:pt>
                <c:pt idx="227">
                  <c:v>0.80249999999999999</c:v>
                </c:pt>
                <c:pt idx="228">
                  <c:v>0.80249999999999999</c:v>
                </c:pt>
                <c:pt idx="229">
                  <c:v>0.80500000000000005</c:v>
                </c:pt>
                <c:pt idx="230">
                  <c:v>0.78749999999999998</c:v>
                </c:pt>
                <c:pt idx="231">
                  <c:v>0.77</c:v>
                </c:pt>
                <c:pt idx="232">
                  <c:v>0.76</c:v>
                </c:pt>
                <c:pt idx="233">
                  <c:v>0.76</c:v>
                </c:pt>
                <c:pt idx="234">
                  <c:v>0.73499999999999999</c:v>
                </c:pt>
                <c:pt idx="235">
                  <c:v>0.72750000000000004</c:v>
                </c:pt>
                <c:pt idx="236">
                  <c:v>0.72250000000000003</c:v>
                </c:pt>
                <c:pt idx="237">
                  <c:v>0.71750000000000003</c:v>
                </c:pt>
                <c:pt idx="238">
                  <c:v>0.74</c:v>
                </c:pt>
                <c:pt idx="239">
                  <c:v>0.73250000000000004</c:v>
                </c:pt>
                <c:pt idx="240">
                  <c:v>0.71750000000000003</c:v>
                </c:pt>
                <c:pt idx="241">
                  <c:v>0.72250000000000003</c:v>
                </c:pt>
                <c:pt idx="242">
                  <c:v>0.72</c:v>
                </c:pt>
                <c:pt idx="243">
                  <c:v>0.71250000000000002</c:v>
                </c:pt>
                <c:pt idx="244">
                  <c:v>0.71</c:v>
                </c:pt>
                <c:pt idx="245">
                  <c:v>0.745</c:v>
                </c:pt>
                <c:pt idx="246">
                  <c:v>0.75</c:v>
                </c:pt>
                <c:pt idx="247">
                  <c:v>0.76749999999999996</c:v>
                </c:pt>
                <c:pt idx="248">
                  <c:v>0.77749999999999997</c:v>
                </c:pt>
                <c:pt idx="249">
                  <c:v>0.76500000000000001</c:v>
                </c:pt>
                <c:pt idx="250">
                  <c:v>0.75249999999999995</c:v>
                </c:pt>
                <c:pt idx="251">
                  <c:v>0.76500000000000001</c:v>
                </c:pt>
                <c:pt idx="252">
                  <c:v>0.76500000000000001</c:v>
                </c:pt>
                <c:pt idx="253">
                  <c:v>0.77500000000000002</c:v>
                </c:pt>
                <c:pt idx="254">
                  <c:v>0.77</c:v>
                </c:pt>
                <c:pt idx="255">
                  <c:v>0.77500000000000002</c:v>
                </c:pt>
                <c:pt idx="256">
                  <c:v>0.79</c:v>
                </c:pt>
                <c:pt idx="257">
                  <c:v>0.77749999999999997</c:v>
                </c:pt>
                <c:pt idx="258">
                  <c:v>0.75749999999999995</c:v>
                </c:pt>
                <c:pt idx="259">
                  <c:v>0.76749999999999996</c:v>
                </c:pt>
                <c:pt idx="260">
                  <c:v>0.78</c:v>
                </c:pt>
                <c:pt idx="261">
                  <c:v>0.79</c:v>
                </c:pt>
                <c:pt idx="262">
                  <c:v>0.78500000000000003</c:v>
                </c:pt>
                <c:pt idx="263">
                  <c:v>0.77749999999999997</c:v>
                </c:pt>
                <c:pt idx="264">
                  <c:v>0.79</c:v>
                </c:pt>
                <c:pt idx="265">
                  <c:v>0.79500000000000004</c:v>
                </c:pt>
                <c:pt idx="266">
                  <c:v>0.79</c:v>
                </c:pt>
                <c:pt idx="267">
                  <c:v>0.78249999999999997</c:v>
                </c:pt>
                <c:pt idx="268">
                  <c:v>0.76749999999999996</c:v>
                </c:pt>
                <c:pt idx="269">
                  <c:v>0.75249999999999995</c:v>
                </c:pt>
                <c:pt idx="270">
                  <c:v>0.77249999999999996</c:v>
                </c:pt>
                <c:pt idx="271">
                  <c:v>0.75</c:v>
                </c:pt>
                <c:pt idx="272">
                  <c:v>0.77249999999999996</c:v>
                </c:pt>
                <c:pt idx="273">
                  <c:v>0.76500000000000001</c:v>
                </c:pt>
                <c:pt idx="274">
                  <c:v>0.8075</c:v>
                </c:pt>
                <c:pt idx="275">
                  <c:v>0.78749999999999998</c:v>
                </c:pt>
                <c:pt idx="276">
                  <c:v>0.79</c:v>
                </c:pt>
                <c:pt idx="277">
                  <c:v>0.83</c:v>
                </c:pt>
                <c:pt idx="278">
                  <c:v>0.83250000000000002</c:v>
                </c:pt>
                <c:pt idx="279">
                  <c:v>0.85750000000000004</c:v>
                </c:pt>
                <c:pt idx="280">
                  <c:v>0.86</c:v>
                </c:pt>
                <c:pt idx="281">
                  <c:v>0.82250000000000001</c:v>
                </c:pt>
                <c:pt idx="282">
                  <c:v>0.83499999999999996</c:v>
                </c:pt>
                <c:pt idx="283">
                  <c:v>0.81499999999999995</c:v>
                </c:pt>
                <c:pt idx="284">
                  <c:v>0.79249999999999998</c:v>
                </c:pt>
                <c:pt idx="285">
                  <c:v>0.75</c:v>
                </c:pt>
                <c:pt idx="286">
                  <c:v>0.74</c:v>
                </c:pt>
                <c:pt idx="287">
                  <c:v>0.72499999999999998</c:v>
                </c:pt>
                <c:pt idx="288">
                  <c:v>0.68</c:v>
                </c:pt>
                <c:pt idx="289">
                  <c:v>0.72250000000000003</c:v>
                </c:pt>
                <c:pt idx="290">
                  <c:v>0.6925</c:v>
                </c:pt>
                <c:pt idx="291">
                  <c:v>0.68500000000000005</c:v>
                </c:pt>
                <c:pt idx="292">
                  <c:v>0.6875</c:v>
                </c:pt>
                <c:pt idx="293">
                  <c:v>0.6825</c:v>
                </c:pt>
                <c:pt idx="294">
                  <c:v>0.66</c:v>
                </c:pt>
                <c:pt idx="295">
                  <c:v>0.67500000000000004</c:v>
                </c:pt>
                <c:pt idx="296">
                  <c:v>0.6825</c:v>
                </c:pt>
                <c:pt idx="297">
                  <c:v>0.70750000000000002</c:v>
                </c:pt>
                <c:pt idx="298">
                  <c:v>0.71499999999999997</c:v>
                </c:pt>
                <c:pt idx="299">
                  <c:v>0.76</c:v>
                </c:pt>
                <c:pt idx="300">
                  <c:v>0.77249999999999996</c:v>
                </c:pt>
                <c:pt idx="301">
                  <c:v>0.79</c:v>
                </c:pt>
                <c:pt idx="302">
                  <c:v>0.8125</c:v>
                </c:pt>
                <c:pt idx="303">
                  <c:v>0.8075</c:v>
                </c:pt>
                <c:pt idx="304">
                  <c:v>0.84</c:v>
                </c:pt>
                <c:pt idx="305">
                  <c:v>0.84</c:v>
                </c:pt>
                <c:pt idx="306">
                  <c:v>0.84750000000000003</c:v>
                </c:pt>
                <c:pt idx="307">
                  <c:v>0.85</c:v>
                </c:pt>
                <c:pt idx="308">
                  <c:v>0.85499999999999998</c:v>
                </c:pt>
                <c:pt idx="309">
                  <c:v>0.83499999999999996</c:v>
                </c:pt>
                <c:pt idx="310">
                  <c:v>0.80500000000000005</c:v>
                </c:pt>
                <c:pt idx="311">
                  <c:v>0.8125</c:v>
                </c:pt>
                <c:pt idx="312">
                  <c:v>0.80249999999999999</c:v>
                </c:pt>
                <c:pt idx="313">
                  <c:v>0.78749999999999998</c:v>
                </c:pt>
                <c:pt idx="314">
                  <c:v>0.81499999999999995</c:v>
                </c:pt>
                <c:pt idx="315">
                  <c:v>0.83</c:v>
                </c:pt>
                <c:pt idx="316">
                  <c:v>0.83</c:v>
                </c:pt>
                <c:pt idx="317">
                  <c:v>0.82499999999999996</c:v>
                </c:pt>
                <c:pt idx="318">
                  <c:v>0.85</c:v>
                </c:pt>
                <c:pt idx="319">
                  <c:v>0.86250000000000004</c:v>
                </c:pt>
                <c:pt idx="320">
                  <c:v>0.89</c:v>
                </c:pt>
                <c:pt idx="321">
                  <c:v>0.89500000000000002</c:v>
                </c:pt>
                <c:pt idx="322">
                  <c:v>0.90249999999999997</c:v>
                </c:pt>
                <c:pt idx="323">
                  <c:v>0.92249999999999999</c:v>
                </c:pt>
                <c:pt idx="324">
                  <c:v>0.90749999999999997</c:v>
                </c:pt>
                <c:pt idx="325">
                  <c:v>0.89500000000000002</c:v>
                </c:pt>
                <c:pt idx="326">
                  <c:v>0.92249999999999999</c:v>
                </c:pt>
                <c:pt idx="327">
                  <c:v>0.91500000000000004</c:v>
                </c:pt>
                <c:pt idx="328">
                  <c:v>0.92</c:v>
                </c:pt>
                <c:pt idx="329">
                  <c:v>0.92249999999999999</c:v>
                </c:pt>
                <c:pt idx="330">
                  <c:v>0.91</c:v>
                </c:pt>
                <c:pt idx="331">
                  <c:v>0.9</c:v>
                </c:pt>
                <c:pt idx="332">
                  <c:v>0.88500000000000001</c:v>
                </c:pt>
                <c:pt idx="333">
                  <c:v>0.89</c:v>
                </c:pt>
                <c:pt idx="334">
                  <c:v>0.89749999999999996</c:v>
                </c:pt>
                <c:pt idx="335">
                  <c:v>0.88749999999999996</c:v>
                </c:pt>
                <c:pt idx="336">
                  <c:v>0.89249999999999996</c:v>
                </c:pt>
                <c:pt idx="337">
                  <c:v>0.875</c:v>
                </c:pt>
                <c:pt idx="338">
                  <c:v>0.875</c:v>
                </c:pt>
                <c:pt idx="339">
                  <c:v>0.86499999999999999</c:v>
                </c:pt>
                <c:pt idx="340">
                  <c:v>0.86499999999999999</c:v>
                </c:pt>
                <c:pt idx="341">
                  <c:v>0.85750000000000004</c:v>
                </c:pt>
                <c:pt idx="342">
                  <c:v>0.88500000000000001</c:v>
                </c:pt>
                <c:pt idx="343">
                  <c:v>0.85750000000000004</c:v>
                </c:pt>
                <c:pt idx="344">
                  <c:v>0.83</c:v>
                </c:pt>
                <c:pt idx="345">
                  <c:v>0.82499999999999996</c:v>
                </c:pt>
                <c:pt idx="346">
                  <c:v>0.84750000000000003</c:v>
                </c:pt>
                <c:pt idx="347">
                  <c:v>0.84750000000000003</c:v>
                </c:pt>
                <c:pt idx="348">
                  <c:v>0.82499999999999996</c:v>
                </c:pt>
                <c:pt idx="349">
                  <c:v>0.80249999999999999</c:v>
                </c:pt>
                <c:pt idx="350">
                  <c:v>0.77749999999999997</c:v>
                </c:pt>
                <c:pt idx="351">
                  <c:v>0.78500000000000003</c:v>
                </c:pt>
                <c:pt idx="352">
                  <c:v>0.8</c:v>
                </c:pt>
                <c:pt idx="353">
                  <c:v>0.79500000000000004</c:v>
                </c:pt>
                <c:pt idx="354">
                  <c:v>0.76249999999999996</c:v>
                </c:pt>
                <c:pt idx="355">
                  <c:v>0.75</c:v>
                </c:pt>
                <c:pt idx="356">
                  <c:v>0.71750000000000003</c:v>
                </c:pt>
                <c:pt idx="357">
                  <c:v>0.73499999999999999</c:v>
                </c:pt>
                <c:pt idx="358">
                  <c:v>0.76500000000000001</c:v>
                </c:pt>
                <c:pt idx="359">
                  <c:v>0.755</c:v>
                </c:pt>
                <c:pt idx="360">
                  <c:v>0.76</c:v>
                </c:pt>
                <c:pt idx="361">
                  <c:v>0.745</c:v>
                </c:pt>
                <c:pt idx="362">
                  <c:v>0.76749999999999996</c:v>
                </c:pt>
                <c:pt idx="363">
                  <c:v>0.76749999999999996</c:v>
                </c:pt>
                <c:pt idx="364">
                  <c:v>0.755</c:v>
                </c:pt>
                <c:pt idx="365">
                  <c:v>0.78249999999999997</c:v>
                </c:pt>
                <c:pt idx="366">
                  <c:v>0.78</c:v>
                </c:pt>
                <c:pt idx="367">
                  <c:v>0.78</c:v>
                </c:pt>
                <c:pt idx="368">
                  <c:v>0.80249999999999999</c:v>
                </c:pt>
                <c:pt idx="369">
                  <c:v>0.82</c:v>
                </c:pt>
                <c:pt idx="370">
                  <c:v>0.79249999999999998</c:v>
                </c:pt>
                <c:pt idx="371">
                  <c:v>0.75249999999999995</c:v>
                </c:pt>
                <c:pt idx="372">
                  <c:v>0.75</c:v>
                </c:pt>
                <c:pt idx="373">
                  <c:v>0.76749999999999996</c:v>
                </c:pt>
                <c:pt idx="374">
                  <c:v>0.76249999999999996</c:v>
                </c:pt>
                <c:pt idx="375">
                  <c:v>0.78</c:v>
                </c:pt>
                <c:pt idx="376">
                  <c:v>0.74250000000000005</c:v>
                </c:pt>
                <c:pt idx="377">
                  <c:v>0.73250000000000004</c:v>
                </c:pt>
                <c:pt idx="378">
                  <c:v>0.75249999999999995</c:v>
                </c:pt>
                <c:pt idx="379">
                  <c:v>0.76500000000000001</c:v>
                </c:pt>
                <c:pt idx="380">
                  <c:v>0.70750000000000002</c:v>
                </c:pt>
                <c:pt idx="381">
                  <c:v>0.7</c:v>
                </c:pt>
                <c:pt idx="382">
                  <c:v>0.6925</c:v>
                </c:pt>
                <c:pt idx="383">
                  <c:v>0.71</c:v>
                </c:pt>
                <c:pt idx="384">
                  <c:v>0.67749999999999999</c:v>
                </c:pt>
                <c:pt idx="385">
                  <c:v>0.6825</c:v>
                </c:pt>
                <c:pt idx="386">
                  <c:v>0.70250000000000001</c:v>
                </c:pt>
                <c:pt idx="387">
                  <c:v>0.72750000000000004</c:v>
                </c:pt>
                <c:pt idx="388">
                  <c:v>0.72499999999999998</c:v>
                </c:pt>
                <c:pt idx="389">
                  <c:v>0.745</c:v>
                </c:pt>
                <c:pt idx="390">
                  <c:v>0.73499999999999999</c:v>
                </c:pt>
                <c:pt idx="391">
                  <c:v>0.73499999999999999</c:v>
                </c:pt>
                <c:pt idx="392">
                  <c:v>0.745</c:v>
                </c:pt>
                <c:pt idx="393">
                  <c:v>0.73750000000000004</c:v>
                </c:pt>
                <c:pt idx="394">
                  <c:v>0.77749999999999997</c:v>
                </c:pt>
                <c:pt idx="395">
                  <c:v>0.75749999999999995</c:v>
                </c:pt>
                <c:pt idx="396">
                  <c:v>0.76500000000000001</c:v>
                </c:pt>
                <c:pt idx="397">
                  <c:v>0.77249999999999996</c:v>
                </c:pt>
                <c:pt idx="398">
                  <c:v>0.755</c:v>
                </c:pt>
                <c:pt idx="399">
                  <c:v>0.78500000000000003</c:v>
                </c:pt>
                <c:pt idx="400">
                  <c:v>0.76</c:v>
                </c:pt>
                <c:pt idx="401">
                  <c:v>0.76</c:v>
                </c:pt>
                <c:pt idx="402">
                  <c:v>0.745</c:v>
                </c:pt>
                <c:pt idx="403">
                  <c:v>0.72</c:v>
                </c:pt>
                <c:pt idx="404">
                  <c:v>0.74</c:v>
                </c:pt>
                <c:pt idx="405">
                  <c:v>0.75249999999999995</c:v>
                </c:pt>
                <c:pt idx="406">
                  <c:v>0.75749999999999995</c:v>
                </c:pt>
                <c:pt idx="407">
                  <c:v>0.75</c:v>
                </c:pt>
                <c:pt idx="408">
                  <c:v>0.76249999999999996</c:v>
                </c:pt>
                <c:pt idx="409">
                  <c:v>0.77500000000000002</c:v>
                </c:pt>
                <c:pt idx="410">
                  <c:v>0.755</c:v>
                </c:pt>
                <c:pt idx="411">
                  <c:v>0.77249999999999996</c:v>
                </c:pt>
                <c:pt idx="412">
                  <c:v>0.75</c:v>
                </c:pt>
                <c:pt idx="413">
                  <c:v>0.72750000000000004</c:v>
                </c:pt>
                <c:pt idx="414">
                  <c:v>0.72</c:v>
                </c:pt>
                <c:pt idx="415">
                  <c:v>0.70750000000000002</c:v>
                </c:pt>
                <c:pt idx="416">
                  <c:v>0.73</c:v>
                </c:pt>
                <c:pt idx="417">
                  <c:v>0.76749999999999996</c:v>
                </c:pt>
                <c:pt idx="418">
                  <c:v>0.76</c:v>
                </c:pt>
                <c:pt idx="419">
                  <c:v>0.75249999999999995</c:v>
                </c:pt>
                <c:pt idx="420">
                  <c:v>0.73750000000000004</c:v>
                </c:pt>
                <c:pt idx="421">
                  <c:v>0.75249999999999995</c:v>
                </c:pt>
                <c:pt idx="422">
                  <c:v>0.7</c:v>
                </c:pt>
                <c:pt idx="423">
                  <c:v>0.6925</c:v>
                </c:pt>
                <c:pt idx="424">
                  <c:v>0.74250000000000005</c:v>
                </c:pt>
                <c:pt idx="425">
                  <c:v>0.76</c:v>
                </c:pt>
                <c:pt idx="426">
                  <c:v>0.76500000000000001</c:v>
                </c:pt>
                <c:pt idx="427">
                  <c:v>0.78749999999999998</c:v>
                </c:pt>
                <c:pt idx="428">
                  <c:v>0.79249999999999998</c:v>
                </c:pt>
                <c:pt idx="429">
                  <c:v>0.80500000000000005</c:v>
                </c:pt>
                <c:pt idx="430">
                  <c:v>0.78249999999999997</c:v>
                </c:pt>
                <c:pt idx="431">
                  <c:v>0.72250000000000003</c:v>
                </c:pt>
                <c:pt idx="432">
                  <c:v>0.74</c:v>
                </c:pt>
                <c:pt idx="433">
                  <c:v>0.77</c:v>
                </c:pt>
                <c:pt idx="434">
                  <c:v>0.755</c:v>
                </c:pt>
                <c:pt idx="435">
                  <c:v>0.76</c:v>
                </c:pt>
                <c:pt idx="436">
                  <c:v>0.76</c:v>
                </c:pt>
                <c:pt idx="437">
                  <c:v>0.755</c:v>
                </c:pt>
                <c:pt idx="438">
                  <c:v>0.72499999999999998</c:v>
                </c:pt>
                <c:pt idx="439">
                  <c:v>0.73</c:v>
                </c:pt>
                <c:pt idx="440">
                  <c:v>0.755</c:v>
                </c:pt>
                <c:pt idx="441">
                  <c:v>0.77</c:v>
                </c:pt>
                <c:pt idx="442">
                  <c:v>0.74750000000000005</c:v>
                </c:pt>
                <c:pt idx="443">
                  <c:v>0.75</c:v>
                </c:pt>
                <c:pt idx="444">
                  <c:v>0.74</c:v>
                </c:pt>
                <c:pt idx="445">
                  <c:v>0.78</c:v>
                </c:pt>
                <c:pt idx="446">
                  <c:v>0.8125</c:v>
                </c:pt>
                <c:pt idx="447">
                  <c:v>0.79500000000000004</c:v>
                </c:pt>
                <c:pt idx="448">
                  <c:v>0.77</c:v>
                </c:pt>
                <c:pt idx="449">
                  <c:v>0.79500000000000004</c:v>
                </c:pt>
                <c:pt idx="450">
                  <c:v>0.8</c:v>
                </c:pt>
                <c:pt idx="451">
                  <c:v>0.81</c:v>
                </c:pt>
                <c:pt idx="452">
                  <c:v>0.82750000000000001</c:v>
                </c:pt>
                <c:pt idx="453">
                  <c:v>0.80500000000000005</c:v>
                </c:pt>
                <c:pt idx="454">
                  <c:v>0.8125</c:v>
                </c:pt>
                <c:pt idx="455">
                  <c:v>0.82250000000000001</c:v>
                </c:pt>
                <c:pt idx="456">
                  <c:v>0.82750000000000001</c:v>
                </c:pt>
                <c:pt idx="457">
                  <c:v>0.83</c:v>
                </c:pt>
                <c:pt idx="458">
                  <c:v>0.85250000000000004</c:v>
                </c:pt>
                <c:pt idx="459">
                  <c:v>0.84499999999999997</c:v>
                </c:pt>
                <c:pt idx="460">
                  <c:v>0.84</c:v>
                </c:pt>
                <c:pt idx="461">
                  <c:v>0.79</c:v>
                </c:pt>
                <c:pt idx="462">
                  <c:v>0.81499999999999995</c:v>
                </c:pt>
                <c:pt idx="463">
                  <c:v>0.81499999999999995</c:v>
                </c:pt>
                <c:pt idx="464">
                  <c:v>0.82499999999999996</c:v>
                </c:pt>
                <c:pt idx="465">
                  <c:v>0.82750000000000001</c:v>
                </c:pt>
                <c:pt idx="466">
                  <c:v>0.85499999999999998</c:v>
                </c:pt>
                <c:pt idx="467">
                  <c:v>0.85</c:v>
                </c:pt>
                <c:pt idx="468">
                  <c:v>0.84499999999999997</c:v>
                </c:pt>
                <c:pt idx="469">
                  <c:v>0.83</c:v>
                </c:pt>
                <c:pt idx="470">
                  <c:v>0.81</c:v>
                </c:pt>
                <c:pt idx="471">
                  <c:v>0.76</c:v>
                </c:pt>
                <c:pt idx="472">
                  <c:v>0.78</c:v>
                </c:pt>
                <c:pt idx="473">
                  <c:v>0.77249999999999996</c:v>
                </c:pt>
                <c:pt idx="474">
                  <c:v>0.745</c:v>
                </c:pt>
                <c:pt idx="475">
                  <c:v>0.77</c:v>
                </c:pt>
                <c:pt idx="476">
                  <c:v>0.79</c:v>
                </c:pt>
                <c:pt idx="477">
                  <c:v>0.79500000000000004</c:v>
                </c:pt>
                <c:pt idx="478">
                  <c:v>0.77500000000000002</c:v>
                </c:pt>
                <c:pt idx="479">
                  <c:v>0.78249999999999997</c:v>
                </c:pt>
                <c:pt idx="480">
                  <c:v>0.79</c:v>
                </c:pt>
                <c:pt idx="481">
                  <c:v>0.81</c:v>
                </c:pt>
                <c:pt idx="482">
                  <c:v>0.8125</c:v>
                </c:pt>
                <c:pt idx="483">
                  <c:v>0.81</c:v>
                </c:pt>
                <c:pt idx="484">
                  <c:v>0.81499999999999995</c:v>
                </c:pt>
                <c:pt idx="485">
                  <c:v>0.79249999999999998</c:v>
                </c:pt>
                <c:pt idx="486">
                  <c:v>0.78500000000000003</c:v>
                </c:pt>
                <c:pt idx="487">
                  <c:v>0.79249999999999998</c:v>
                </c:pt>
                <c:pt idx="488">
                  <c:v>0.82250000000000001</c:v>
                </c:pt>
                <c:pt idx="489">
                  <c:v>0.8175</c:v>
                </c:pt>
                <c:pt idx="490">
                  <c:v>0.78500000000000003</c:v>
                </c:pt>
                <c:pt idx="491">
                  <c:v>0.82499999999999996</c:v>
                </c:pt>
                <c:pt idx="492">
                  <c:v>0.79249999999999998</c:v>
                </c:pt>
                <c:pt idx="493">
                  <c:v>0.73750000000000004</c:v>
                </c:pt>
                <c:pt idx="494">
                  <c:v>0.78</c:v>
                </c:pt>
                <c:pt idx="495">
                  <c:v>0.745</c:v>
                </c:pt>
                <c:pt idx="496">
                  <c:v>0.8125</c:v>
                </c:pt>
                <c:pt idx="497">
                  <c:v>0.81</c:v>
                </c:pt>
                <c:pt idx="498">
                  <c:v>0.81</c:v>
                </c:pt>
                <c:pt idx="499">
                  <c:v>0.79749999999999999</c:v>
                </c:pt>
                <c:pt idx="500">
                  <c:v>0.79249999999999998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26-4ACA-880D-8F11A3F76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31424"/>
        <c:axId val="114633344"/>
      </c:scatterChart>
      <c:valAx>
        <c:axId val="114631424"/>
        <c:scaling>
          <c:orientation val="minMax"/>
          <c:max val="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Generazioni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33344"/>
        <c:crosses val="autoZero"/>
        <c:crossBetween val="midCat"/>
      </c:valAx>
      <c:valAx>
        <c:axId val="1146333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i="1"/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31424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07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gene PTPRD è considerato un gene «</a:t>
            </a:r>
            <a:r>
              <a:rPr lang="it-IT" dirty="0" err="1"/>
              <a:t>tumor-soppressor</a:t>
            </a:r>
            <a:r>
              <a:rPr lang="it-IT" dirty="0"/>
              <a:t>» nel glioblastoma (figura) ed in altri tipi di tumori.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5329E2-91C3-984E-A646-94A075AB3893}" type="slidenum">
              <a:rPr lang="it-IT"/>
              <a:pPr/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274E6-D901-F743-B9ED-410577FC869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3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7FA57-FAA5-934F-8D35-82C7A1E912CC}" type="slidenum">
              <a:rPr lang="it-IT"/>
              <a:pPr/>
              <a:t>68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</a:t>
            </a:r>
            <a:r>
              <a:rPr lang="it-IT" baseline="0" dirty="0"/>
              <a:t> selezione contro recessivo autosomico la frazione di alleli dannosi esposti corrisponde a N*</a:t>
            </a:r>
            <a:r>
              <a:rPr lang="it-IT" i="1" baseline="0" dirty="0"/>
              <a:t>2q</a:t>
            </a:r>
            <a:r>
              <a:rPr lang="it-IT" baseline="30000" dirty="0"/>
              <a:t>2</a:t>
            </a:r>
            <a:r>
              <a:rPr lang="it-IT" baseline="0" dirty="0"/>
              <a:t>/N*(2</a:t>
            </a:r>
            <a:r>
              <a:rPr lang="it-IT" i="1" baseline="0" dirty="0"/>
              <a:t>pq+2q</a:t>
            </a:r>
            <a:r>
              <a:rPr lang="it-IT" baseline="30000" dirty="0"/>
              <a:t>2</a:t>
            </a:r>
            <a:r>
              <a:rPr lang="it-IT" baseline="0" dirty="0"/>
              <a:t>), semplificando per </a:t>
            </a:r>
            <a:r>
              <a:rPr lang="it-IT" i="1" baseline="0" dirty="0"/>
              <a:t>2qN</a:t>
            </a:r>
            <a:r>
              <a:rPr lang="it-IT" baseline="0" dirty="0"/>
              <a:t> e considerando </a:t>
            </a:r>
            <a:r>
              <a:rPr lang="it-IT" i="1" baseline="0" dirty="0"/>
              <a:t>p + q = 1</a:t>
            </a:r>
            <a:r>
              <a:rPr lang="it-IT" baseline="0" dirty="0"/>
              <a:t> </a:t>
            </a:r>
            <a:r>
              <a:rPr lang="it-IT" baseline="0" dirty="0">
                <a:sym typeface="Symbol" panose="05050102010706020507" pitchFamily="18" charset="2"/>
              </a:rPr>
              <a:t> si ottiene che il rapporto è pari a </a:t>
            </a:r>
            <a:r>
              <a:rPr lang="it-IT" i="1" baseline="0" dirty="0">
                <a:sym typeface="Symbol" panose="05050102010706020507" pitchFamily="18" charset="2"/>
              </a:rPr>
              <a:t>q</a:t>
            </a:r>
          </a:p>
          <a:p>
            <a:endParaRPr lang="it-IT" i="1" baseline="0" dirty="0">
              <a:sym typeface="Symbol" panose="05050102010706020507" pitchFamily="18" charset="2"/>
            </a:endParaRPr>
          </a:p>
          <a:p>
            <a:r>
              <a:rPr lang="it-IT" i="0" baseline="0" dirty="0">
                <a:sym typeface="Symbol" panose="05050102010706020507" pitchFamily="18" charset="2"/>
              </a:rPr>
              <a:t>Nella selezione contro il recessivo X-</a:t>
            </a:r>
            <a:r>
              <a:rPr lang="it-IT" i="0" baseline="0" dirty="0" err="1">
                <a:sym typeface="Symbol" panose="05050102010706020507" pitchFamily="18" charset="2"/>
              </a:rPr>
              <a:t>linked</a:t>
            </a:r>
            <a:r>
              <a:rPr lang="it-IT" i="0" baseline="0" dirty="0">
                <a:sym typeface="Symbol" panose="05050102010706020507" pitchFamily="18" charset="2"/>
              </a:rPr>
              <a:t> : N*(</a:t>
            </a:r>
            <a:r>
              <a:rPr lang="it-IT" i="1" baseline="0" dirty="0"/>
              <a:t>2q</a:t>
            </a:r>
            <a:r>
              <a:rPr lang="it-IT" baseline="30000" dirty="0"/>
              <a:t>2 </a:t>
            </a:r>
            <a:r>
              <a:rPr lang="it-IT" baseline="0" dirty="0"/>
              <a:t>+</a:t>
            </a:r>
            <a:r>
              <a:rPr lang="it-IT" i="1" baseline="0" dirty="0"/>
              <a:t>q</a:t>
            </a:r>
            <a:r>
              <a:rPr lang="it-IT" i="0" baseline="0" dirty="0"/>
              <a:t>) / N*</a:t>
            </a:r>
            <a:r>
              <a:rPr lang="it-IT" baseline="0" dirty="0"/>
              <a:t>(2</a:t>
            </a:r>
            <a:r>
              <a:rPr lang="it-IT" i="1" baseline="0" dirty="0"/>
              <a:t>pq+2q</a:t>
            </a:r>
            <a:r>
              <a:rPr lang="it-IT" baseline="30000" dirty="0"/>
              <a:t>2</a:t>
            </a:r>
            <a:r>
              <a:rPr lang="it-IT" baseline="0" dirty="0"/>
              <a:t>+</a:t>
            </a:r>
            <a:r>
              <a:rPr lang="it-IT" i="1" baseline="0" dirty="0"/>
              <a:t>q</a:t>
            </a:r>
            <a:r>
              <a:rPr lang="it-IT" baseline="0" dirty="0"/>
              <a:t>), semplificando per </a:t>
            </a:r>
            <a:r>
              <a:rPr lang="it-IT" i="1" baseline="0" dirty="0" err="1"/>
              <a:t>qN</a:t>
            </a:r>
            <a:r>
              <a:rPr lang="it-IT" baseline="0" dirty="0"/>
              <a:t> e considerando </a:t>
            </a:r>
            <a:r>
              <a:rPr lang="it-IT" i="1" baseline="0" dirty="0"/>
              <a:t>p + q = 1</a:t>
            </a:r>
            <a:r>
              <a:rPr lang="it-IT" baseline="0" dirty="0"/>
              <a:t> </a:t>
            </a:r>
            <a:r>
              <a:rPr lang="it-IT" baseline="0" dirty="0">
                <a:sym typeface="Symbol" panose="05050102010706020507" pitchFamily="18" charset="2"/>
              </a:rPr>
              <a:t> si ottiene che il rapporto è pari a (1+ 2</a:t>
            </a:r>
            <a:r>
              <a:rPr lang="it-IT" i="1" baseline="0" dirty="0">
                <a:sym typeface="Symbol" panose="05050102010706020507" pitchFamily="18" charset="2"/>
              </a:rPr>
              <a:t>q)/3 ovvero circa 1/3 se q è piccolo</a:t>
            </a:r>
            <a:endParaRPr lang="it-IT" i="0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26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036C8-C5EF-40E3-8F97-02914DB58A01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103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195B05-E655-6048-B69C-D0075453C4E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E8ABAFB-1E57-254D-AE02-C7AC04E5106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56D861-4D7A-4BE5-BE1F-AB63B2E833C1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B43C8-F6A9-44EE-B3BE-99441A074A6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09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AAB63-708E-41C2-A033-F1CF8CD1BBCE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8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3DF90-EE8F-44A1-A526-E5E5FFBF4330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3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F3CD4-E974-4889-A8AF-9B63E6040991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317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7DE5B-89CB-4DDF-8DC9-CD9023D91C9F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C05AB-0242-4E80-85AD-218E0016F55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39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2559F-6F6B-4143-A370-11D0DD10D92D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5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BCD1-B09F-47BC-B09B-21F3F1E2201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800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C39A57-1697-4BCA-B009-C58E804CA88E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56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2A8C2-9B1A-4B41-8975-A42DAEC14D55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67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DEB49-C075-4BBB-9F38-F1E4025D4859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5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A31A7-AAC9-49FA-A063-CC6EDACFA319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21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ED5F5F-E66D-4CC5-801F-1277504173EA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5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8DCB9-9929-4BE7-A41D-5653F6C8223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7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42A47-ABAC-4281-AFF6-2220BC8A0E0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0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786CA8-428A-4CD9-ACEC-AA8CFA74888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9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D4DE2-FDAA-4B91-A0A1-6D95ABC2F6BB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9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D7AB0-BC0E-4CDE-ABFA-435D276C6C6F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12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074FE-9AC1-4E1A-AD39-2F06A8AD30CD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2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BA581-57FA-4332-ABDF-81D6230A40C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45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61044-1281-4EA7-A59D-380DA72D694D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357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9A133-C6FD-4DD8-9F76-16567E45DC3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797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8FDE-4395-4E12-A170-802FAB9303B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55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07DE1-826E-4677-9221-D4DF99DB94BE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27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10415-35AF-4205-912A-37958F3DF01A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56221-12B1-4EA6-8C63-F14B14E1FE6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3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E453A8-1553-489B-876C-3E646AF05AF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701D6-C377-4989-8518-88BB7508AE2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455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03091-6A54-4B88-A25E-490A3F0A2B1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11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B04D6-4606-497C-9B0D-B2705DE9E10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6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42833-37C5-44E0-A8B7-82E3B7BB519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074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20B1AC-05B8-46A1-8B9D-D3FDDF0D1AF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00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FE01D8-D200-497E-8EFB-73E9B841807F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49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B919B-D74A-4D14-B407-E37C100326D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90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1A071-208C-4AD8-83D3-8F09D23B90C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78E10-2308-487D-9DB8-5162D3E184F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66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558D1-EA65-41B5-9985-6B6FB43FDA5C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77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D2C37-3669-4A6D-BAF1-F670591E215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10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89-7CE2-4CBB-B152-25D42B7EF8E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81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E119C-1376-426A-A36A-0EC0F98CACF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07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BD1E9-AFA8-4FDB-BB13-81344329260F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76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32594-6A10-4A2E-9A60-41CC16EF8E5B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96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14584D-A269-43E6-A024-A08A5ABA657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1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EDCB6-3329-428B-B6F2-D6D61866AFB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6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546A0-1D2B-47C9-BFF2-91C48C83FCB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8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A504C5-65E1-47B6-B30A-5BDF3D0BDD0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26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513FEB-3B89-4FB6-978A-D248CD27B94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7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239C9-E6DE-45F8-8BF8-10C46C0A7FE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63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34549-566F-4081-A004-AE4A114D663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74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19F25-157D-418D-8387-67809DCCA550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40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6B671-B793-441B-8193-9171014A4A82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713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F1CD6-8467-4864-B378-12DC8BAA703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25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1EBBD-E7DC-4BB7-BA24-A79068476E0F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3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A0927-42E0-4430-9914-CA9CE54AD43D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EBE6E-39D4-44BE-A5BD-62AFC7ABBAA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B357D-BD19-435E-B0BE-4DB3DB5BECD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E27A3-817E-4ED5-AAB3-FED3A58C69C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4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4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7053236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ije.oxfordjournals.org/content/38/6/1453/T1.expansion.html#fn-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image" Target="../media/image4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9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42.xml"/><Relationship Id="rId4" Type="http://schemas.openxmlformats.org/officeDocument/2006/relationships/image" Target="NUL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br>
              <a:rPr lang="it-IT" sz="21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rgbClr val="FFFF00"/>
                </a:solidFill>
              </a:rPr>
              <a:t>Genetica Umana – Fulvio Cruciani </a:t>
            </a:r>
            <a:br>
              <a:rPr lang="it-IT" sz="2400" dirty="0">
                <a:solidFill>
                  <a:srgbClr val="FFFF00"/>
                </a:solidFill>
              </a:rPr>
            </a:br>
            <a:br>
              <a:rPr lang="it-IT" sz="2400" dirty="0">
                <a:solidFill>
                  <a:srgbClr val="FFFF00"/>
                </a:solidFill>
              </a:rPr>
            </a:br>
            <a:r>
              <a:rPr lang="it-IT" sz="2000" dirty="0">
                <a:solidFill>
                  <a:srgbClr val="FFFF00"/>
                </a:solidFill>
              </a:rPr>
              <a:t>04 – Genetica delle popolazioni umane</a:t>
            </a:r>
            <a:br>
              <a:rPr lang="it-IT" sz="2000" dirty="0">
                <a:solidFill>
                  <a:srgbClr val="FFFF00"/>
                </a:solidFill>
              </a:rPr>
            </a:br>
            <a:endParaRPr lang="it-IT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1176"/>
            <a:ext cx="91566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raggiungono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l’equilibrio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in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: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estremo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ipotetica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quale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assenti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gli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(per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ricavare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considerare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tutti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possibili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tipi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incroci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6115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7734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6115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7734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2211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3830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2211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3830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6115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7734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42211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3830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48307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9926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8307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9926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4403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6022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54403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56022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8307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49926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4403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56022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36115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37734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36115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37734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42211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43830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42211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3830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6115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7734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42211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43830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8307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49926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48307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49926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54403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56022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54403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6022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48307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49926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54403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56022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30019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1638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30019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31638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30019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31638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30019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31638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30019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31638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30019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31638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36115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37734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42211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43830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36115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37734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42211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3830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48307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49926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54403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6022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48307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49926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54403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56022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30019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31638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30019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31638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3" name="AutoShape 83"/>
          <p:cNvSpPr>
            <a:spLocks noChangeArrowheads="1"/>
          </p:cNvSpPr>
          <p:nvPr/>
        </p:nvSpPr>
        <p:spPr bwMode="auto">
          <a:xfrm>
            <a:off x="4139952" y="3356992"/>
            <a:ext cx="360040" cy="896045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5776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5929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5776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5929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5776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5929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0" name="Oval 90"/>
          <p:cNvSpPr>
            <a:spLocks noChangeArrowheads="1"/>
          </p:cNvSpPr>
          <p:nvPr/>
        </p:nvSpPr>
        <p:spPr bwMode="auto">
          <a:xfrm>
            <a:off x="5776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5929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2" name="Oval 92"/>
          <p:cNvSpPr>
            <a:spLocks noChangeArrowheads="1"/>
          </p:cNvSpPr>
          <p:nvPr/>
        </p:nvSpPr>
        <p:spPr bwMode="auto">
          <a:xfrm>
            <a:off x="5776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3" name="Oval 93"/>
          <p:cNvSpPr>
            <a:spLocks noChangeArrowheads="1"/>
          </p:cNvSpPr>
          <p:nvPr/>
        </p:nvSpPr>
        <p:spPr bwMode="auto">
          <a:xfrm>
            <a:off x="5929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4" name="Oval 94"/>
          <p:cNvSpPr>
            <a:spLocks noChangeArrowheads="1"/>
          </p:cNvSpPr>
          <p:nvPr/>
        </p:nvSpPr>
        <p:spPr bwMode="auto">
          <a:xfrm>
            <a:off x="5776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5" name="Oval 95"/>
          <p:cNvSpPr>
            <a:spLocks noChangeArrowheads="1"/>
          </p:cNvSpPr>
          <p:nvPr/>
        </p:nvSpPr>
        <p:spPr bwMode="auto">
          <a:xfrm>
            <a:off x="5929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5776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5929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5776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5929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50149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5167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50149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5167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" name="Oval 104"/>
          <p:cNvSpPr>
            <a:spLocks noChangeArrowheads="1"/>
          </p:cNvSpPr>
          <p:nvPr/>
        </p:nvSpPr>
        <p:spPr bwMode="auto">
          <a:xfrm>
            <a:off x="50149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5167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6" name="Oval 106"/>
          <p:cNvSpPr>
            <a:spLocks noChangeArrowheads="1"/>
          </p:cNvSpPr>
          <p:nvPr/>
        </p:nvSpPr>
        <p:spPr bwMode="auto">
          <a:xfrm>
            <a:off x="50149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7" name="Oval 107"/>
          <p:cNvSpPr>
            <a:spLocks noChangeArrowheads="1"/>
          </p:cNvSpPr>
          <p:nvPr/>
        </p:nvSpPr>
        <p:spPr bwMode="auto">
          <a:xfrm>
            <a:off x="5167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8" name="Oval 108"/>
          <p:cNvSpPr>
            <a:spLocks noChangeArrowheads="1"/>
          </p:cNvSpPr>
          <p:nvPr/>
        </p:nvSpPr>
        <p:spPr bwMode="auto">
          <a:xfrm>
            <a:off x="50149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9" name="Oval 109"/>
          <p:cNvSpPr>
            <a:spLocks noChangeArrowheads="1"/>
          </p:cNvSpPr>
          <p:nvPr/>
        </p:nvSpPr>
        <p:spPr bwMode="auto">
          <a:xfrm>
            <a:off x="5167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0" name="Oval 110"/>
          <p:cNvSpPr>
            <a:spLocks noChangeArrowheads="1"/>
          </p:cNvSpPr>
          <p:nvPr/>
        </p:nvSpPr>
        <p:spPr bwMode="auto">
          <a:xfrm>
            <a:off x="50149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1" name="Oval 111"/>
          <p:cNvSpPr>
            <a:spLocks noChangeArrowheads="1"/>
          </p:cNvSpPr>
          <p:nvPr/>
        </p:nvSpPr>
        <p:spPr bwMode="auto">
          <a:xfrm>
            <a:off x="5167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2" name="Oval 112"/>
          <p:cNvSpPr>
            <a:spLocks noChangeArrowheads="1"/>
          </p:cNvSpPr>
          <p:nvPr/>
        </p:nvSpPr>
        <p:spPr bwMode="auto">
          <a:xfrm>
            <a:off x="50149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3" name="Oval 113"/>
          <p:cNvSpPr>
            <a:spLocks noChangeArrowheads="1"/>
          </p:cNvSpPr>
          <p:nvPr/>
        </p:nvSpPr>
        <p:spPr bwMode="auto">
          <a:xfrm>
            <a:off x="5167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4" name="Oval 114"/>
          <p:cNvSpPr>
            <a:spLocks noChangeArrowheads="1"/>
          </p:cNvSpPr>
          <p:nvPr/>
        </p:nvSpPr>
        <p:spPr bwMode="auto">
          <a:xfrm>
            <a:off x="50149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5" name="Oval 115"/>
          <p:cNvSpPr>
            <a:spLocks noChangeArrowheads="1"/>
          </p:cNvSpPr>
          <p:nvPr/>
        </p:nvSpPr>
        <p:spPr bwMode="auto">
          <a:xfrm>
            <a:off x="5167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6" name="Oval 116"/>
          <p:cNvSpPr>
            <a:spLocks noChangeArrowheads="1"/>
          </p:cNvSpPr>
          <p:nvPr/>
        </p:nvSpPr>
        <p:spPr bwMode="auto">
          <a:xfrm>
            <a:off x="4557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7" name="Oval 117"/>
          <p:cNvSpPr>
            <a:spLocks noChangeArrowheads="1"/>
          </p:cNvSpPr>
          <p:nvPr/>
        </p:nvSpPr>
        <p:spPr bwMode="auto">
          <a:xfrm>
            <a:off x="47101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8" name="Oval 118"/>
          <p:cNvSpPr>
            <a:spLocks noChangeArrowheads="1"/>
          </p:cNvSpPr>
          <p:nvPr/>
        </p:nvSpPr>
        <p:spPr bwMode="auto">
          <a:xfrm>
            <a:off x="4557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9" name="Oval 119"/>
          <p:cNvSpPr>
            <a:spLocks noChangeArrowheads="1"/>
          </p:cNvSpPr>
          <p:nvPr/>
        </p:nvSpPr>
        <p:spPr bwMode="auto">
          <a:xfrm>
            <a:off x="47101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0" name="Oval 120"/>
          <p:cNvSpPr>
            <a:spLocks noChangeArrowheads="1"/>
          </p:cNvSpPr>
          <p:nvPr/>
        </p:nvSpPr>
        <p:spPr bwMode="auto">
          <a:xfrm>
            <a:off x="4557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1" name="Oval 121"/>
          <p:cNvSpPr>
            <a:spLocks noChangeArrowheads="1"/>
          </p:cNvSpPr>
          <p:nvPr/>
        </p:nvSpPr>
        <p:spPr bwMode="auto">
          <a:xfrm>
            <a:off x="47101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2" name="Oval 122"/>
          <p:cNvSpPr>
            <a:spLocks noChangeArrowheads="1"/>
          </p:cNvSpPr>
          <p:nvPr/>
        </p:nvSpPr>
        <p:spPr bwMode="auto">
          <a:xfrm>
            <a:off x="4557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3" name="Oval 123"/>
          <p:cNvSpPr>
            <a:spLocks noChangeArrowheads="1"/>
          </p:cNvSpPr>
          <p:nvPr/>
        </p:nvSpPr>
        <p:spPr bwMode="auto">
          <a:xfrm>
            <a:off x="47101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4" name="Oval 124"/>
          <p:cNvSpPr>
            <a:spLocks noChangeArrowheads="1"/>
          </p:cNvSpPr>
          <p:nvPr/>
        </p:nvSpPr>
        <p:spPr bwMode="auto">
          <a:xfrm>
            <a:off x="4557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5" name="Oval 125"/>
          <p:cNvSpPr>
            <a:spLocks noChangeArrowheads="1"/>
          </p:cNvSpPr>
          <p:nvPr/>
        </p:nvSpPr>
        <p:spPr bwMode="auto">
          <a:xfrm>
            <a:off x="47101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6" name="Oval 126"/>
          <p:cNvSpPr>
            <a:spLocks noChangeArrowheads="1"/>
          </p:cNvSpPr>
          <p:nvPr/>
        </p:nvSpPr>
        <p:spPr bwMode="auto">
          <a:xfrm>
            <a:off x="4557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7" name="Oval 127"/>
          <p:cNvSpPr>
            <a:spLocks noChangeArrowheads="1"/>
          </p:cNvSpPr>
          <p:nvPr/>
        </p:nvSpPr>
        <p:spPr bwMode="auto">
          <a:xfrm>
            <a:off x="47101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8" name="Oval 128"/>
          <p:cNvSpPr>
            <a:spLocks noChangeArrowheads="1"/>
          </p:cNvSpPr>
          <p:nvPr/>
        </p:nvSpPr>
        <p:spPr bwMode="auto">
          <a:xfrm>
            <a:off x="4557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9" name="Oval 129"/>
          <p:cNvSpPr>
            <a:spLocks noChangeArrowheads="1"/>
          </p:cNvSpPr>
          <p:nvPr/>
        </p:nvSpPr>
        <p:spPr bwMode="auto">
          <a:xfrm>
            <a:off x="47101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0" name="Oval 130"/>
          <p:cNvSpPr>
            <a:spLocks noChangeArrowheads="1"/>
          </p:cNvSpPr>
          <p:nvPr/>
        </p:nvSpPr>
        <p:spPr bwMode="auto">
          <a:xfrm>
            <a:off x="4557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47101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4100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4252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4" name="Oval 134"/>
          <p:cNvSpPr>
            <a:spLocks noChangeArrowheads="1"/>
          </p:cNvSpPr>
          <p:nvPr/>
        </p:nvSpPr>
        <p:spPr bwMode="auto">
          <a:xfrm>
            <a:off x="4100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5" name="Oval 135"/>
          <p:cNvSpPr>
            <a:spLocks noChangeArrowheads="1"/>
          </p:cNvSpPr>
          <p:nvPr/>
        </p:nvSpPr>
        <p:spPr bwMode="auto">
          <a:xfrm>
            <a:off x="4252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6" name="Oval 136"/>
          <p:cNvSpPr>
            <a:spLocks noChangeArrowheads="1"/>
          </p:cNvSpPr>
          <p:nvPr/>
        </p:nvSpPr>
        <p:spPr bwMode="auto">
          <a:xfrm>
            <a:off x="4100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7" name="Oval 137"/>
          <p:cNvSpPr>
            <a:spLocks noChangeArrowheads="1"/>
          </p:cNvSpPr>
          <p:nvPr/>
        </p:nvSpPr>
        <p:spPr bwMode="auto">
          <a:xfrm>
            <a:off x="4252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8" name="Oval 138"/>
          <p:cNvSpPr>
            <a:spLocks noChangeArrowheads="1"/>
          </p:cNvSpPr>
          <p:nvPr/>
        </p:nvSpPr>
        <p:spPr bwMode="auto">
          <a:xfrm>
            <a:off x="4100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9" name="Oval 139"/>
          <p:cNvSpPr>
            <a:spLocks noChangeArrowheads="1"/>
          </p:cNvSpPr>
          <p:nvPr/>
        </p:nvSpPr>
        <p:spPr bwMode="auto">
          <a:xfrm>
            <a:off x="4252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4100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1" name="Oval 141"/>
          <p:cNvSpPr>
            <a:spLocks noChangeArrowheads="1"/>
          </p:cNvSpPr>
          <p:nvPr/>
        </p:nvSpPr>
        <p:spPr bwMode="auto">
          <a:xfrm>
            <a:off x="4252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2" name="Oval 142"/>
          <p:cNvSpPr>
            <a:spLocks noChangeArrowheads="1"/>
          </p:cNvSpPr>
          <p:nvPr/>
        </p:nvSpPr>
        <p:spPr bwMode="auto">
          <a:xfrm>
            <a:off x="4100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3" name="Oval 143"/>
          <p:cNvSpPr>
            <a:spLocks noChangeArrowheads="1"/>
          </p:cNvSpPr>
          <p:nvPr/>
        </p:nvSpPr>
        <p:spPr bwMode="auto">
          <a:xfrm>
            <a:off x="4252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4" name="Oval 144"/>
          <p:cNvSpPr>
            <a:spLocks noChangeArrowheads="1"/>
          </p:cNvSpPr>
          <p:nvPr/>
        </p:nvSpPr>
        <p:spPr bwMode="auto">
          <a:xfrm>
            <a:off x="4100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4252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6" name="Oval 146"/>
          <p:cNvSpPr>
            <a:spLocks noChangeArrowheads="1"/>
          </p:cNvSpPr>
          <p:nvPr/>
        </p:nvSpPr>
        <p:spPr bwMode="auto">
          <a:xfrm>
            <a:off x="4100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7" name="Oval 147"/>
          <p:cNvSpPr>
            <a:spLocks noChangeArrowheads="1"/>
          </p:cNvSpPr>
          <p:nvPr/>
        </p:nvSpPr>
        <p:spPr bwMode="auto">
          <a:xfrm>
            <a:off x="4252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8" name="Oval 148"/>
          <p:cNvSpPr>
            <a:spLocks noChangeArrowheads="1"/>
          </p:cNvSpPr>
          <p:nvPr/>
        </p:nvSpPr>
        <p:spPr bwMode="auto">
          <a:xfrm>
            <a:off x="32623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9" name="Oval 149"/>
          <p:cNvSpPr>
            <a:spLocks noChangeArrowheads="1"/>
          </p:cNvSpPr>
          <p:nvPr/>
        </p:nvSpPr>
        <p:spPr bwMode="auto">
          <a:xfrm>
            <a:off x="3414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32623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1" name="Oval 151"/>
          <p:cNvSpPr>
            <a:spLocks noChangeArrowheads="1"/>
          </p:cNvSpPr>
          <p:nvPr/>
        </p:nvSpPr>
        <p:spPr bwMode="auto">
          <a:xfrm>
            <a:off x="3414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2" name="Oval 152"/>
          <p:cNvSpPr>
            <a:spLocks noChangeArrowheads="1"/>
          </p:cNvSpPr>
          <p:nvPr/>
        </p:nvSpPr>
        <p:spPr bwMode="auto">
          <a:xfrm>
            <a:off x="32623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3414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4" name="Oval 154"/>
          <p:cNvSpPr>
            <a:spLocks noChangeArrowheads="1"/>
          </p:cNvSpPr>
          <p:nvPr/>
        </p:nvSpPr>
        <p:spPr bwMode="auto">
          <a:xfrm>
            <a:off x="32623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5" name="Oval 155"/>
          <p:cNvSpPr>
            <a:spLocks noChangeArrowheads="1"/>
          </p:cNvSpPr>
          <p:nvPr/>
        </p:nvSpPr>
        <p:spPr bwMode="auto">
          <a:xfrm>
            <a:off x="3414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32623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7" name="Oval 157"/>
          <p:cNvSpPr>
            <a:spLocks noChangeArrowheads="1"/>
          </p:cNvSpPr>
          <p:nvPr/>
        </p:nvSpPr>
        <p:spPr bwMode="auto">
          <a:xfrm>
            <a:off x="3414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8" name="Oval 158"/>
          <p:cNvSpPr>
            <a:spLocks noChangeArrowheads="1"/>
          </p:cNvSpPr>
          <p:nvPr/>
        </p:nvSpPr>
        <p:spPr bwMode="auto">
          <a:xfrm>
            <a:off x="32623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3414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0" name="Oval 160"/>
          <p:cNvSpPr>
            <a:spLocks noChangeArrowheads="1"/>
          </p:cNvSpPr>
          <p:nvPr/>
        </p:nvSpPr>
        <p:spPr bwMode="auto">
          <a:xfrm>
            <a:off x="32623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1" name="Oval 161"/>
          <p:cNvSpPr>
            <a:spLocks noChangeArrowheads="1"/>
          </p:cNvSpPr>
          <p:nvPr/>
        </p:nvSpPr>
        <p:spPr bwMode="auto">
          <a:xfrm>
            <a:off x="3414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32623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3" name="Oval 163"/>
          <p:cNvSpPr>
            <a:spLocks noChangeArrowheads="1"/>
          </p:cNvSpPr>
          <p:nvPr/>
        </p:nvSpPr>
        <p:spPr bwMode="auto">
          <a:xfrm>
            <a:off x="3414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4" name="Oval 164"/>
          <p:cNvSpPr>
            <a:spLocks noChangeArrowheads="1"/>
          </p:cNvSpPr>
          <p:nvPr/>
        </p:nvSpPr>
        <p:spPr bwMode="auto">
          <a:xfrm>
            <a:off x="32623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34147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6" name="Oval 166"/>
          <p:cNvSpPr>
            <a:spLocks noChangeArrowheads="1"/>
          </p:cNvSpPr>
          <p:nvPr/>
        </p:nvSpPr>
        <p:spPr bwMode="auto">
          <a:xfrm>
            <a:off x="28051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7" name="Oval 167"/>
          <p:cNvSpPr>
            <a:spLocks noChangeArrowheads="1"/>
          </p:cNvSpPr>
          <p:nvPr/>
        </p:nvSpPr>
        <p:spPr bwMode="auto">
          <a:xfrm>
            <a:off x="2957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8" name="Oval 168"/>
          <p:cNvSpPr>
            <a:spLocks noChangeArrowheads="1"/>
          </p:cNvSpPr>
          <p:nvPr/>
        </p:nvSpPr>
        <p:spPr bwMode="auto">
          <a:xfrm>
            <a:off x="28051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9" name="Oval 169"/>
          <p:cNvSpPr>
            <a:spLocks noChangeArrowheads="1"/>
          </p:cNvSpPr>
          <p:nvPr/>
        </p:nvSpPr>
        <p:spPr bwMode="auto">
          <a:xfrm>
            <a:off x="2957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0" name="Oval 170"/>
          <p:cNvSpPr>
            <a:spLocks noChangeArrowheads="1"/>
          </p:cNvSpPr>
          <p:nvPr/>
        </p:nvSpPr>
        <p:spPr bwMode="auto">
          <a:xfrm>
            <a:off x="28051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1" name="Oval 171"/>
          <p:cNvSpPr>
            <a:spLocks noChangeArrowheads="1"/>
          </p:cNvSpPr>
          <p:nvPr/>
        </p:nvSpPr>
        <p:spPr bwMode="auto">
          <a:xfrm>
            <a:off x="2957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2" name="Oval 172"/>
          <p:cNvSpPr>
            <a:spLocks noChangeArrowheads="1"/>
          </p:cNvSpPr>
          <p:nvPr/>
        </p:nvSpPr>
        <p:spPr bwMode="auto">
          <a:xfrm>
            <a:off x="28051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3" name="Oval 173"/>
          <p:cNvSpPr>
            <a:spLocks noChangeArrowheads="1"/>
          </p:cNvSpPr>
          <p:nvPr/>
        </p:nvSpPr>
        <p:spPr bwMode="auto">
          <a:xfrm>
            <a:off x="2957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4" name="Oval 174"/>
          <p:cNvSpPr>
            <a:spLocks noChangeArrowheads="1"/>
          </p:cNvSpPr>
          <p:nvPr/>
        </p:nvSpPr>
        <p:spPr bwMode="auto">
          <a:xfrm>
            <a:off x="28051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5" name="Oval 175"/>
          <p:cNvSpPr>
            <a:spLocks noChangeArrowheads="1"/>
          </p:cNvSpPr>
          <p:nvPr/>
        </p:nvSpPr>
        <p:spPr bwMode="auto">
          <a:xfrm>
            <a:off x="2957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6" name="Oval 176"/>
          <p:cNvSpPr>
            <a:spLocks noChangeArrowheads="1"/>
          </p:cNvSpPr>
          <p:nvPr/>
        </p:nvSpPr>
        <p:spPr bwMode="auto">
          <a:xfrm>
            <a:off x="28051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7" name="Oval 177"/>
          <p:cNvSpPr>
            <a:spLocks noChangeArrowheads="1"/>
          </p:cNvSpPr>
          <p:nvPr/>
        </p:nvSpPr>
        <p:spPr bwMode="auto">
          <a:xfrm>
            <a:off x="2957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8" name="Oval 178"/>
          <p:cNvSpPr>
            <a:spLocks noChangeArrowheads="1"/>
          </p:cNvSpPr>
          <p:nvPr/>
        </p:nvSpPr>
        <p:spPr bwMode="auto">
          <a:xfrm>
            <a:off x="28051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9" name="Oval 179"/>
          <p:cNvSpPr>
            <a:spLocks noChangeArrowheads="1"/>
          </p:cNvSpPr>
          <p:nvPr/>
        </p:nvSpPr>
        <p:spPr bwMode="auto">
          <a:xfrm>
            <a:off x="2957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0" name="Oval 180"/>
          <p:cNvSpPr>
            <a:spLocks noChangeArrowheads="1"/>
          </p:cNvSpPr>
          <p:nvPr/>
        </p:nvSpPr>
        <p:spPr bwMode="auto">
          <a:xfrm>
            <a:off x="28051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1" name="Oval 181"/>
          <p:cNvSpPr>
            <a:spLocks noChangeArrowheads="1"/>
          </p:cNvSpPr>
          <p:nvPr/>
        </p:nvSpPr>
        <p:spPr bwMode="auto">
          <a:xfrm>
            <a:off x="2957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2" name="Oval 182"/>
          <p:cNvSpPr>
            <a:spLocks noChangeArrowheads="1"/>
          </p:cNvSpPr>
          <p:nvPr/>
        </p:nvSpPr>
        <p:spPr bwMode="auto">
          <a:xfrm>
            <a:off x="28051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3" name="Oval 183"/>
          <p:cNvSpPr>
            <a:spLocks noChangeArrowheads="1"/>
          </p:cNvSpPr>
          <p:nvPr/>
        </p:nvSpPr>
        <p:spPr bwMode="auto">
          <a:xfrm>
            <a:off x="29575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805113" y="6365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bg1"/>
                </a:solidFill>
              </a:rPr>
              <a:t>AA 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05" name="Text Box 185"/>
          <p:cNvSpPr txBox="1">
            <a:spLocks noChangeArrowheads="1"/>
          </p:cNvSpPr>
          <p:nvPr/>
        </p:nvSpPr>
        <p:spPr bwMode="auto">
          <a:xfrm>
            <a:off x="4338638" y="63658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5548313" y="63658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7" name="Text Box 187"/>
          <p:cNvSpPr txBox="1">
            <a:spLocks noChangeArrowheads="1"/>
          </p:cNvSpPr>
          <p:nvPr/>
        </p:nvSpPr>
        <p:spPr bwMode="auto">
          <a:xfrm>
            <a:off x="6164263" y="1503363"/>
            <a:ext cx="243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Non in equilibrio</a:t>
            </a:r>
          </a:p>
        </p:txBody>
      </p:sp>
      <p:sp>
        <p:nvSpPr>
          <p:cNvPr id="5308" name="Text Box 188"/>
          <p:cNvSpPr txBox="1">
            <a:spLocks noChangeArrowheads="1"/>
          </p:cNvSpPr>
          <p:nvPr/>
        </p:nvSpPr>
        <p:spPr bwMode="auto">
          <a:xfrm>
            <a:off x="2493963" y="1947863"/>
            <a:ext cx="62632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 aa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0.6	   0	  0.4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q = 0.4</a:t>
            </a:r>
          </a:p>
        </p:txBody>
      </p:sp>
      <p:sp>
        <p:nvSpPr>
          <p:cNvPr id="5309" name="Oval 189"/>
          <p:cNvSpPr>
            <a:spLocks noChangeArrowheads="1"/>
          </p:cNvSpPr>
          <p:nvPr/>
        </p:nvSpPr>
        <p:spPr bwMode="auto">
          <a:xfrm>
            <a:off x="36210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0" name="Oval 190"/>
          <p:cNvSpPr>
            <a:spLocks noChangeArrowheads="1"/>
          </p:cNvSpPr>
          <p:nvPr/>
        </p:nvSpPr>
        <p:spPr bwMode="auto">
          <a:xfrm>
            <a:off x="37830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1" name="Oval 191"/>
          <p:cNvSpPr>
            <a:spLocks noChangeArrowheads="1"/>
          </p:cNvSpPr>
          <p:nvPr/>
        </p:nvSpPr>
        <p:spPr bwMode="auto">
          <a:xfrm>
            <a:off x="42306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2" name="Oval 192"/>
          <p:cNvSpPr>
            <a:spLocks noChangeArrowheads="1"/>
          </p:cNvSpPr>
          <p:nvPr/>
        </p:nvSpPr>
        <p:spPr bwMode="auto">
          <a:xfrm>
            <a:off x="43926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3" name="Oval 193"/>
          <p:cNvSpPr>
            <a:spLocks noChangeArrowheads="1"/>
          </p:cNvSpPr>
          <p:nvPr/>
        </p:nvSpPr>
        <p:spPr bwMode="auto">
          <a:xfrm>
            <a:off x="36210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4" name="Oval 194"/>
          <p:cNvSpPr>
            <a:spLocks noChangeArrowheads="1"/>
          </p:cNvSpPr>
          <p:nvPr/>
        </p:nvSpPr>
        <p:spPr bwMode="auto">
          <a:xfrm>
            <a:off x="37830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5" name="Oval 195"/>
          <p:cNvSpPr>
            <a:spLocks noChangeArrowheads="1"/>
          </p:cNvSpPr>
          <p:nvPr/>
        </p:nvSpPr>
        <p:spPr bwMode="auto">
          <a:xfrm>
            <a:off x="42306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6" name="Oval 196"/>
          <p:cNvSpPr>
            <a:spLocks noChangeArrowheads="1"/>
          </p:cNvSpPr>
          <p:nvPr/>
        </p:nvSpPr>
        <p:spPr bwMode="auto">
          <a:xfrm>
            <a:off x="43926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7" name="Oval 197"/>
          <p:cNvSpPr>
            <a:spLocks noChangeArrowheads="1"/>
          </p:cNvSpPr>
          <p:nvPr/>
        </p:nvSpPr>
        <p:spPr bwMode="auto">
          <a:xfrm>
            <a:off x="48402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8" name="Oval 198"/>
          <p:cNvSpPr>
            <a:spLocks noChangeArrowheads="1"/>
          </p:cNvSpPr>
          <p:nvPr/>
        </p:nvSpPr>
        <p:spPr bwMode="auto">
          <a:xfrm>
            <a:off x="50022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9" name="Oval 199"/>
          <p:cNvSpPr>
            <a:spLocks noChangeArrowheads="1"/>
          </p:cNvSpPr>
          <p:nvPr/>
        </p:nvSpPr>
        <p:spPr bwMode="auto">
          <a:xfrm>
            <a:off x="54498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0" name="Oval 200"/>
          <p:cNvSpPr>
            <a:spLocks noChangeArrowheads="1"/>
          </p:cNvSpPr>
          <p:nvPr/>
        </p:nvSpPr>
        <p:spPr bwMode="auto">
          <a:xfrm>
            <a:off x="56118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1" name="Oval 201"/>
          <p:cNvSpPr>
            <a:spLocks noChangeArrowheads="1"/>
          </p:cNvSpPr>
          <p:nvPr/>
        </p:nvSpPr>
        <p:spPr bwMode="auto">
          <a:xfrm>
            <a:off x="48402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2" name="Oval 202"/>
          <p:cNvSpPr>
            <a:spLocks noChangeArrowheads="1"/>
          </p:cNvSpPr>
          <p:nvPr/>
        </p:nvSpPr>
        <p:spPr bwMode="auto">
          <a:xfrm>
            <a:off x="50022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3" name="Oval 203"/>
          <p:cNvSpPr>
            <a:spLocks noChangeArrowheads="1"/>
          </p:cNvSpPr>
          <p:nvPr/>
        </p:nvSpPr>
        <p:spPr bwMode="auto">
          <a:xfrm>
            <a:off x="54498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4" name="Oval 204"/>
          <p:cNvSpPr>
            <a:spLocks noChangeArrowheads="1"/>
          </p:cNvSpPr>
          <p:nvPr/>
        </p:nvSpPr>
        <p:spPr bwMode="auto">
          <a:xfrm>
            <a:off x="56118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" name="Oval 205"/>
          <p:cNvSpPr>
            <a:spLocks noChangeArrowheads="1"/>
          </p:cNvSpPr>
          <p:nvPr/>
        </p:nvSpPr>
        <p:spPr bwMode="auto">
          <a:xfrm>
            <a:off x="30114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" name="Oval 206"/>
          <p:cNvSpPr>
            <a:spLocks noChangeArrowheads="1"/>
          </p:cNvSpPr>
          <p:nvPr/>
        </p:nvSpPr>
        <p:spPr bwMode="auto">
          <a:xfrm>
            <a:off x="31734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7" name="Oval 207"/>
          <p:cNvSpPr>
            <a:spLocks noChangeArrowheads="1"/>
          </p:cNvSpPr>
          <p:nvPr/>
        </p:nvSpPr>
        <p:spPr bwMode="auto">
          <a:xfrm>
            <a:off x="30114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8" name="Oval 208"/>
          <p:cNvSpPr>
            <a:spLocks noChangeArrowheads="1"/>
          </p:cNvSpPr>
          <p:nvPr/>
        </p:nvSpPr>
        <p:spPr bwMode="auto">
          <a:xfrm>
            <a:off x="31734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9" name="Text Box 209"/>
          <p:cNvSpPr txBox="1">
            <a:spLocks noChangeArrowheads="1"/>
          </p:cNvSpPr>
          <p:nvPr/>
        </p:nvSpPr>
        <p:spPr bwMode="auto">
          <a:xfrm>
            <a:off x="2699792" y="4221088"/>
            <a:ext cx="6203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</a:t>
            </a:r>
            <a:r>
              <a:rPr lang="en-US" dirty="0">
                <a:solidFill>
                  <a:schemeClr val="bg1"/>
                </a:solidFill>
              </a:rPr>
              <a:t>aa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0.36	0.48	0.16</a:t>
            </a:r>
          </a:p>
        </p:txBody>
      </p:sp>
      <p:sp>
        <p:nvSpPr>
          <p:cNvPr id="5330" name="Text Box 210"/>
          <p:cNvSpPr txBox="1">
            <a:spLocks noChangeArrowheads="1"/>
          </p:cNvSpPr>
          <p:nvPr/>
        </p:nvSpPr>
        <p:spPr bwMode="auto">
          <a:xfrm>
            <a:off x="4465638" y="3432175"/>
            <a:ext cx="308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31" name="Text Box 211"/>
          <p:cNvSpPr txBox="1">
            <a:spLocks noChangeArrowheads="1"/>
          </p:cNvSpPr>
          <p:nvPr/>
        </p:nvSpPr>
        <p:spPr bwMode="auto">
          <a:xfrm>
            <a:off x="6588224" y="5373216"/>
            <a:ext cx="214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p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          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2pq         q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" name="Text Box 188"/>
          <p:cNvSpPr txBox="1">
            <a:spLocks noChangeArrowheads="1"/>
          </p:cNvSpPr>
          <p:nvPr/>
        </p:nvSpPr>
        <p:spPr bwMode="auto">
          <a:xfrm>
            <a:off x="6300192" y="5877272"/>
            <a:ext cx="1719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q = 0.4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686800" cy="4876800"/>
          </a:xfrm>
        </p:spPr>
        <p:txBody>
          <a:bodyPr/>
          <a:lstStyle/>
          <a:p>
            <a:r>
              <a:rPr lang="it-IT" altLang="it-IT" sz="2800" dirty="0"/>
              <a:t>L’indice di fissazione F</a:t>
            </a:r>
            <a:r>
              <a:rPr lang="it-IT" altLang="it-IT" sz="2800" baseline="-25000" dirty="0"/>
              <a:t>ST </a:t>
            </a:r>
            <a:r>
              <a:rPr lang="it-IT" altLang="it-IT" sz="2800" dirty="0"/>
              <a:t>può essere utilizzato per misurare la diversità inter-popolazioni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8288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50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05200" y="609600"/>
            <a:ext cx="2397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1128713"/>
            <a:ext cx="876300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Spostamento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geografico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gruppo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appartenenti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ad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ed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eventuale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con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un’altra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 GENICO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Introduzione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materiale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genetico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in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un’altra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, come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conseguenza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fenomeni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Può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esserci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che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vi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genico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, se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migrante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non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uniscono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con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residente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6867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05200" y="609600"/>
            <a:ext cx="2601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Flusso genico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8199437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Il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determina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1)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genotipiche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2)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l’eventuale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introduzione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nuovi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3)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aumento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medio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all’interno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maggiore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eterozigosità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oltre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eventuali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nuovi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4)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diminuzione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le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coinvolte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16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543050" y="304800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modello semplice: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modello di migrazione continente-isola</a:t>
            </a: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5638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alleli provenienti dal continente rappresentano una frazione apprezzabile del pool genico dell’isola.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alleli provenienti dall’isola hanno un effetto negligibile sulle frequenze alleliche del continente</a:t>
            </a:r>
          </a:p>
        </p:txBody>
      </p:sp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33688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477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438" y="228600"/>
            <a:ext cx="798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migrazione nel modello continente-isola: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38200" y="952500"/>
            <a:ext cx="8154988" cy="540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dell’allele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dell’allele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continente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Proporzione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dell’isola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provenienti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dal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     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continente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(ad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ogni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1-m 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Proporzione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residenti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dopo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	p’ = (1-m)p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Cambiamento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allelica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in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	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p =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p’ - p = (1-m)p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–p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-m(p-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All’equilibrio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p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= 0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			</a:t>
            </a: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 = </a:t>
            </a:r>
            <a:r>
              <a:rPr kumimoji="0" lang="en-US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32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34000" y="5709974"/>
            <a:ext cx="1676400" cy="65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45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79438" y="228600"/>
            <a:ext cx="798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migrazione nel modello continente-isola: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07988" y="762000"/>
            <a:ext cx="81549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dopo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(t)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(1 - m)</a:t>
            </a:r>
            <a:r>
              <a:rPr kumimoji="0" lang="en-US" alt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–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</p:txBody>
      </p:sp>
      <p:pic>
        <p:nvPicPr>
          <p:cNvPr id="2253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8084"/>
            <a:ext cx="7382148" cy="425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6948264" y="3996605"/>
            <a:ext cx="88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= 0,05</a:t>
            </a:r>
          </a:p>
        </p:txBody>
      </p:sp>
    </p:spTree>
    <p:extLst>
      <p:ext uri="{BB962C8B-B14F-4D97-AF65-F5344CB8AC3E}">
        <p14:creationId xmlns:p14="http://schemas.microsoft.com/office/powerpoint/2010/main" val="9006217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93725" y="320675"/>
            <a:ext cx="7358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Migrazione nel modello dell’arcipelago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033233" y="20746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100033" y="14650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176233" y="2836614"/>
            <a:ext cx="7620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243033" y="19984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490433" y="2684214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414233" y="1922214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633433" y="2608014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557233" y="2150814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719033" y="2531814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95936" y="4077072"/>
            <a:ext cx="47212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migrazione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it-IT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è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uguale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ciascuna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coppia</a:t>
            </a:r>
            <a:endParaRPr kumimoji="0" lang="en-US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sottopopolazioni</a:t>
            </a:r>
            <a:endParaRPr kumimoji="0" lang="en-US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>
            <a:off x="2709633" y="1922214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6" name="Rectangle 24"/>
          <p:cNvSpPr>
            <a:spLocks noChangeArrowheads="1"/>
          </p:cNvSpPr>
          <p:nvPr/>
        </p:nvSpPr>
        <p:spPr bwMode="auto">
          <a:xfrm>
            <a:off x="2938233" y="2996952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67" name="Rectangle 25"/>
          <p:cNvSpPr>
            <a:spLocks noChangeArrowheads="1"/>
          </p:cNvSpPr>
          <p:nvPr/>
        </p:nvSpPr>
        <p:spPr bwMode="auto">
          <a:xfrm>
            <a:off x="1109433" y="1617414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m</a:t>
            </a:r>
          </a:p>
        </p:txBody>
      </p:sp>
      <p:sp>
        <p:nvSpPr>
          <p:cNvPr id="23568" name="Rectangle 26"/>
          <p:cNvSpPr>
            <a:spLocks noChangeArrowheads="1"/>
          </p:cNvSpPr>
          <p:nvPr/>
        </p:nvSpPr>
        <p:spPr bwMode="auto">
          <a:xfrm>
            <a:off x="1490433" y="29890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69" name="Rectangle 27"/>
          <p:cNvSpPr>
            <a:spLocks noChangeArrowheads="1"/>
          </p:cNvSpPr>
          <p:nvPr/>
        </p:nvSpPr>
        <p:spPr bwMode="auto">
          <a:xfrm>
            <a:off x="1871433" y="23794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71" name="Rectangle 29"/>
          <p:cNvSpPr>
            <a:spLocks noChangeArrowheads="1"/>
          </p:cNvSpPr>
          <p:nvPr/>
        </p:nvSpPr>
        <p:spPr bwMode="auto">
          <a:xfrm>
            <a:off x="2938233" y="14650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073153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lelefreq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3200" b="8502"/>
          <a:stretch>
            <a:fillRect/>
          </a:stretch>
        </p:blipFill>
        <p:spPr bwMode="auto">
          <a:xfrm>
            <a:off x="1219200" y="228600"/>
            <a:ext cx="76962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971800" y="4648200"/>
            <a:ext cx="419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in generations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-5400000">
            <a:off x="-973931" y="2040732"/>
            <a:ext cx="3597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Allele frequency,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it-IT" sz="3200" b="0" i="1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endParaRPr kumimoji="0" lang="en-US" altLang="it-IT" sz="32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22525" y="320675"/>
            <a:ext cx="42545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Migration rate,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0.1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368675" cy="1250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1066800"/>
            <a:ext cx="24384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Equilibrium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frequency = </a:t>
            </a:r>
            <a:r>
              <a:rPr kumimoji="0" lang="en-US" alt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n-US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8534400" y="1600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21132" y="559757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All’equilibrio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tutte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popolazioni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avranno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stessa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sarà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media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iniziali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popolazioni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400800" y="979557"/>
            <a:ext cx="2514600" cy="1154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0543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4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24500"/>
              </p:ext>
            </p:extLst>
          </p:nvPr>
        </p:nvGraphicFramePr>
        <p:xfrm>
          <a:off x="467544" y="1361761"/>
          <a:ext cx="8331200" cy="5483220"/>
        </p:xfrm>
        <a:graphic>
          <a:graphicData uri="http://schemas.openxmlformats.org/drawingml/2006/table">
            <a:tbl>
              <a:tblPr/>
              <a:tblGrid>
                <a:gridCol w="233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5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Forza evolutiva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Variabilità entro 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popolaz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eterozigosità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Variabilità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  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popolaz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differenti frequenze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Tutti i loci?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 genetica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direz.    bilan.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 in ambienti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diversi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Inincrocio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Acc. assort. pos.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Mutazione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debole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debole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Migrazione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52" name="Line 64"/>
          <p:cNvSpPr>
            <a:spLocks noChangeShapeType="1"/>
          </p:cNvSpPr>
          <p:nvPr/>
        </p:nvSpPr>
        <p:spPr bwMode="auto">
          <a:xfrm>
            <a:off x="3124200" y="3429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3" name="Line 65"/>
          <p:cNvSpPr>
            <a:spLocks noChangeShapeType="1"/>
          </p:cNvSpPr>
          <p:nvPr/>
        </p:nvSpPr>
        <p:spPr bwMode="auto">
          <a:xfrm flipV="1">
            <a:off x="4038600" y="34290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4" name="Line 66"/>
          <p:cNvSpPr>
            <a:spLocks noChangeShapeType="1"/>
          </p:cNvSpPr>
          <p:nvPr/>
        </p:nvSpPr>
        <p:spPr bwMode="auto">
          <a:xfrm>
            <a:off x="3131840" y="422108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5" name="Line 67"/>
          <p:cNvSpPr>
            <a:spLocks noChangeShapeType="1"/>
          </p:cNvSpPr>
          <p:nvPr/>
        </p:nvSpPr>
        <p:spPr bwMode="auto">
          <a:xfrm flipV="1">
            <a:off x="3347864" y="558924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6" name="Line 68"/>
          <p:cNvSpPr>
            <a:spLocks noChangeShapeType="1"/>
          </p:cNvSpPr>
          <p:nvPr/>
        </p:nvSpPr>
        <p:spPr bwMode="auto">
          <a:xfrm flipV="1">
            <a:off x="3347864" y="630932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7" name="Line 69"/>
          <p:cNvSpPr>
            <a:spLocks noChangeShapeType="1"/>
          </p:cNvSpPr>
          <p:nvPr/>
        </p:nvSpPr>
        <p:spPr bwMode="auto">
          <a:xfrm flipV="1">
            <a:off x="5486400" y="28194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8" name="Line 70"/>
          <p:cNvSpPr>
            <a:spLocks noChangeShapeType="1"/>
          </p:cNvSpPr>
          <p:nvPr/>
        </p:nvSpPr>
        <p:spPr bwMode="auto">
          <a:xfrm flipV="1">
            <a:off x="5486400" y="35052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9" name="Line 71"/>
          <p:cNvSpPr>
            <a:spLocks noChangeShapeType="1"/>
          </p:cNvSpPr>
          <p:nvPr/>
        </p:nvSpPr>
        <p:spPr bwMode="auto">
          <a:xfrm>
            <a:off x="5292080" y="558924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0" name="Line 72"/>
          <p:cNvSpPr>
            <a:spLocks noChangeShapeType="1"/>
          </p:cNvSpPr>
          <p:nvPr/>
        </p:nvSpPr>
        <p:spPr bwMode="auto">
          <a:xfrm>
            <a:off x="5292080" y="630932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1" name="Line 73"/>
          <p:cNvSpPr>
            <a:spLocks noChangeShapeType="1"/>
          </p:cNvSpPr>
          <p:nvPr/>
        </p:nvSpPr>
        <p:spPr bwMode="auto">
          <a:xfrm>
            <a:off x="3124200" y="28956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2" name="Text Box 74"/>
          <p:cNvSpPr txBox="1">
            <a:spLocks noChangeArrowheads="1"/>
          </p:cNvSpPr>
          <p:nvPr/>
        </p:nvSpPr>
        <p:spPr bwMode="auto">
          <a:xfrm>
            <a:off x="288925" y="344488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0066FF"/>
                </a:solidFill>
              </a:rPr>
              <a:t>SUNTO: effetti delle forze evolutive sulla variabilità genetica</a:t>
            </a:r>
          </a:p>
        </p:txBody>
      </p:sp>
      <p:sp>
        <p:nvSpPr>
          <p:cNvPr id="25663" name="Line 75"/>
          <p:cNvSpPr>
            <a:spLocks noChangeShapeType="1"/>
          </p:cNvSpPr>
          <p:nvPr/>
        </p:nvSpPr>
        <p:spPr bwMode="auto">
          <a:xfrm>
            <a:off x="3131840" y="5013176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9803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54461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Alla luce di quanto visto finora (dalla variabilità e mutabilità del genoma umano alle varie forze evolutive in gioco) come si spiega l’elevata prevalenza di alcune malattie, di tipo sia recessivo che dominante, sia X-</a:t>
            </a:r>
            <a:r>
              <a:rPr lang="it-IT" altLang="it-IT" sz="2400" dirty="0" err="1"/>
              <a:t>linked</a:t>
            </a:r>
            <a:r>
              <a:rPr lang="it-IT" altLang="it-IT" sz="2400" dirty="0"/>
              <a:t> che autosomiche?</a:t>
            </a:r>
          </a:p>
          <a:p>
            <a:pPr eaLnBrk="1" hangingPunct="1"/>
            <a:r>
              <a:rPr lang="it-IT" altLang="it-IT" sz="20000" dirty="0">
                <a:solidFill>
                  <a:srgbClr val="0070C0"/>
                </a:solidFill>
              </a:rPr>
              <a:t>?</a:t>
            </a:r>
          </a:p>
          <a:p>
            <a:pPr eaLnBrk="1" hangingPunct="1"/>
            <a:r>
              <a:rPr lang="it-IT" altLang="it-IT" sz="2000" dirty="0"/>
              <a:t>Segue una lista di malattie «insolitamente» comuni nell’uomo (o in alcune popolazioni in particolare), per le quali dovremmo essere in grado a questo punto di ipotizzare i fattori evolutivi coinvolti.</a:t>
            </a:r>
          </a:p>
          <a:p>
            <a:pPr algn="l" eaLnBrk="1" hangingPunct="1"/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36651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3246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528" y="457200"/>
            <a:ext cx="8568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Nell’uomo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le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diverse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sono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spesso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o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vicine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all’equilibrio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35696" y="6453336"/>
            <a:ext cx="530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 (Hebrew)" charset="-79"/>
              </a:rPr>
              <a:t>http://www.micro.utexas.edu/courses/levin/bio304/popgen/popgen.html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8"/>
            <a:ext cx="7776864" cy="68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771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Fenilchetonuria</a:t>
            </a:r>
            <a:r>
              <a:rPr lang="it-IT" altLang="it-IT" sz="2000" dirty="0"/>
              <a:t>: elevata prevalenza dovuta a </a:t>
            </a:r>
            <a:r>
              <a:rPr lang="it-IT" altLang="it-IT" sz="2000" dirty="0">
                <a:solidFill>
                  <a:srgbClr val="FF0000"/>
                </a:solidFill>
              </a:rPr>
              <a:t>vantaggio dell’eterozigote</a:t>
            </a:r>
            <a:r>
              <a:rPr lang="it-IT" altLang="it-IT" sz="2000" dirty="0"/>
              <a:t>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" y="2060848"/>
            <a:ext cx="8667362" cy="504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" y="548680"/>
            <a:ext cx="7371239" cy="14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066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Fibrosi cistica</a:t>
            </a:r>
            <a:r>
              <a:rPr lang="it-IT" altLang="it-IT" sz="2000" dirty="0"/>
              <a:t>: elevata prevalenza dovuta a </a:t>
            </a:r>
            <a:r>
              <a:rPr lang="it-IT" altLang="it-IT" sz="2000" dirty="0">
                <a:solidFill>
                  <a:srgbClr val="FF0000"/>
                </a:solidFill>
              </a:rPr>
              <a:t>vantaggio dell’eterozigote </a:t>
            </a:r>
            <a:r>
              <a:rPr lang="it-IT" altLang="it-IT" sz="2000" dirty="0"/>
              <a:t>oppure a</a:t>
            </a:r>
            <a:r>
              <a:rPr lang="it-IT" altLang="it-IT" sz="2000" dirty="0">
                <a:solidFill>
                  <a:srgbClr val="FF0000"/>
                </a:solidFill>
              </a:rPr>
              <a:t> effetto del fondatore</a:t>
            </a:r>
            <a:r>
              <a:rPr lang="it-IT" altLang="it-IT" sz="2000" dirty="0"/>
              <a:t>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29203"/>
            <a:ext cx="6403479" cy="4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08720"/>
            <a:ext cx="9115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395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6221066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Malattia policistica renale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insorgenza (relativamente) tardiva</a:t>
            </a:r>
            <a:r>
              <a:rPr lang="it-IT" altLang="it-IT" sz="2000" dirty="0"/>
              <a:t>, eterogeneità di locus, altro ancora?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714009" cy="18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964488" cy="43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305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Predisposizione alla </a:t>
            </a:r>
            <a:r>
              <a:rPr lang="it-IT" altLang="it-IT" sz="2000" dirty="0" err="1">
                <a:solidFill>
                  <a:srgbClr val="FF0000"/>
                </a:solidFill>
              </a:rPr>
              <a:t>trombofilia</a:t>
            </a:r>
            <a:r>
              <a:rPr lang="it-IT" altLang="it-IT" sz="2000" dirty="0">
                <a:solidFill>
                  <a:srgbClr val="FF0000"/>
                </a:solidFill>
              </a:rPr>
              <a:t> dovuta a Fattore V Leiden</a:t>
            </a:r>
            <a:r>
              <a:rPr lang="it-IT" altLang="it-IT" sz="2000" dirty="0"/>
              <a:t>. </a:t>
            </a:r>
          </a:p>
          <a:p>
            <a:pPr algn="l" eaLnBrk="1" hangingPunct="1"/>
            <a:r>
              <a:rPr lang="it-IT" altLang="it-IT" sz="2000" dirty="0"/>
              <a:t>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selezione positiva, penetranza incompleta</a:t>
            </a:r>
            <a:endParaRPr lang="it-IT" altLang="it-IT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" y="908720"/>
            <a:ext cx="9077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925"/>
            <a:ext cx="9144000" cy="14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9036496" cy="27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968552" cy="30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r>
              <a:rPr lang="it-IT" altLang="it-IT" sz="2000" dirty="0" err="1">
                <a:solidFill>
                  <a:srgbClr val="FF0000"/>
                </a:solidFill>
              </a:rPr>
              <a:t>Tay</a:t>
            </a:r>
            <a:r>
              <a:rPr lang="it-IT" altLang="it-IT" sz="2000" dirty="0">
                <a:solidFill>
                  <a:srgbClr val="FF0000"/>
                </a:solidFill>
              </a:rPr>
              <a:t> Sachs </a:t>
            </a:r>
            <a:r>
              <a:rPr lang="it-IT" altLang="it-IT" sz="2000" dirty="0" err="1">
                <a:solidFill>
                  <a:srgbClr val="FF0000"/>
                </a:solidFill>
              </a:rPr>
              <a:t>disease</a:t>
            </a:r>
            <a:r>
              <a:rPr lang="it-IT" altLang="it-IT" sz="2000" dirty="0">
                <a:solidFill>
                  <a:srgbClr val="FF0000"/>
                </a:solidFill>
              </a:rPr>
              <a:t>, </a:t>
            </a:r>
            <a:r>
              <a:rPr lang="it-IT" altLang="it-IT" sz="2000" dirty="0" err="1">
                <a:solidFill>
                  <a:srgbClr val="FF0000"/>
                </a:solidFill>
              </a:rPr>
              <a:t>Gaucher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</a:rPr>
              <a:t>disease</a:t>
            </a:r>
            <a:r>
              <a:rPr lang="it-IT" altLang="it-IT" sz="2000" dirty="0">
                <a:solidFill>
                  <a:srgbClr val="FF0000"/>
                </a:solidFill>
              </a:rPr>
              <a:t> e altre </a:t>
            </a:r>
            <a:r>
              <a:rPr lang="it-IT" altLang="it-IT" sz="2000" dirty="0"/>
              <a:t>malattie trovate ad elevata frequenza in specifiche popolazioni isolate.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effetto del fondatore</a:t>
            </a:r>
            <a:endParaRPr lang="it-IT" altLang="it-IT" sz="2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24979"/>
            <a:ext cx="7273503" cy="563868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5453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Neurofibromatosi tipo I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elevato tasso di mutazione, dovuto almeno in parte alla dimensione del gene; altro?</a:t>
            </a:r>
          </a:p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167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05333" cy="144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063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Malattie da «DNA instabile»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elevato tasso di mutazione di mini e microsatelliti.</a:t>
            </a:r>
          </a:p>
          <a:p>
            <a:pPr algn="l" eaLnBrk="1" hangingPunct="1"/>
            <a:r>
              <a:rPr lang="it-IT" altLang="it-IT" sz="1600" dirty="0"/>
              <a:t>In alcuni casi la situazione è ulteriormente «aggravata» dalla presenza di uno stato </a:t>
            </a:r>
            <a:r>
              <a:rPr lang="it-IT" altLang="it-IT" sz="1600" dirty="0" err="1"/>
              <a:t>premutazionale</a:t>
            </a:r>
            <a:r>
              <a:rPr lang="it-IT" altLang="it-IT" sz="1600" dirty="0"/>
              <a:t> asintomatico che presenta un’elevata probabilità di mutare nel </a:t>
            </a:r>
            <a:r>
              <a:rPr lang="it-IT" altLang="it-IT" sz="1600" dirty="0" err="1"/>
              <a:t>range</a:t>
            </a:r>
            <a:r>
              <a:rPr lang="it-IT" altLang="it-IT" sz="1600" dirty="0"/>
              <a:t> «patologico»</a:t>
            </a:r>
          </a:p>
          <a:p>
            <a:pPr algn="l" eaLnBrk="1" hangingPunct="1"/>
            <a:endParaRPr lang="it-IT" altLang="it-IT" sz="1600" dirty="0"/>
          </a:p>
          <a:p>
            <a:pPr algn="l" eaLnBrk="1" hangingPunct="1"/>
            <a:endParaRPr lang="it-IT" altLang="it-IT" sz="16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1800" dirty="0">
                <a:solidFill>
                  <a:srgbClr val="FF0000"/>
                </a:solidFill>
              </a:rPr>
              <a:t>Acondroplasia ed altre malattie dovute a mutazione nei geni FGF2, FGF3 e HRAS</a:t>
            </a:r>
            <a:r>
              <a:rPr lang="it-IT" altLang="it-IT" sz="1800" dirty="0"/>
              <a:t>. Elevata prevalenza dovuta a: </a:t>
            </a:r>
            <a:r>
              <a:rPr lang="it-IT" altLang="it-IT" sz="1800" dirty="0">
                <a:solidFill>
                  <a:srgbClr val="FF0000"/>
                </a:solidFill>
              </a:rPr>
              <a:t>elevato tasso di mutazione dovuto a mutazioni de novo selezionate positivamente a livello delle cellule </a:t>
            </a:r>
            <a:r>
              <a:rPr lang="it-IT" altLang="it-IT" sz="1800" dirty="0" err="1">
                <a:solidFill>
                  <a:srgbClr val="FF0000"/>
                </a:solidFill>
              </a:rPr>
              <a:t>spermatogoniali</a:t>
            </a:r>
            <a:r>
              <a:rPr lang="it-IT" altLang="it-IT" sz="1800" dirty="0">
                <a:solidFill>
                  <a:srgbClr val="FF0000"/>
                </a:solidFill>
              </a:rPr>
              <a:t>.</a:t>
            </a: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1800" dirty="0">
                <a:solidFill>
                  <a:srgbClr val="FF0000"/>
                </a:solidFill>
              </a:rPr>
              <a:t>Huntington </a:t>
            </a:r>
            <a:r>
              <a:rPr lang="it-IT" altLang="it-IT" sz="1800" dirty="0" err="1">
                <a:solidFill>
                  <a:srgbClr val="FF0000"/>
                </a:solidFill>
              </a:rPr>
              <a:t>disease</a:t>
            </a:r>
            <a:r>
              <a:rPr lang="it-IT" altLang="it-IT" sz="1800" dirty="0">
                <a:solidFill>
                  <a:srgbClr val="FF0000"/>
                </a:solidFill>
              </a:rPr>
              <a:t> e altre malattie a insorgenza tardiva. </a:t>
            </a:r>
            <a:r>
              <a:rPr lang="it-IT" altLang="it-IT" sz="1800" dirty="0"/>
              <a:t>Elevata prevalenza dovuta a insorgenza in età prevalentemente post-riproduttiva </a:t>
            </a:r>
            <a:r>
              <a:rPr lang="it-IT" altLang="it-IT" sz="1800" dirty="0">
                <a:solidFill>
                  <a:srgbClr val="FF0000"/>
                </a:solidFill>
              </a:rPr>
              <a:t>(invisibile alla selezione).</a:t>
            </a: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/>
          </a:p>
          <a:p>
            <a:pPr algn="l" eaLnBrk="1" hangingPunct="1"/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392615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Ipercolesterolemia familiare</a:t>
            </a:r>
            <a:r>
              <a:rPr lang="it-IT" altLang="it-IT" sz="2000" dirty="0"/>
              <a:t>: la più comune malattia mendeliana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036496" cy="312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7030"/>
            <a:ext cx="9036496" cy="17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8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b="8958"/>
          <a:stretch>
            <a:fillRect/>
          </a:stretch>
        </p:blipFill>
        <p:spPr bwMode="auto">
          <a:xfrm>
            <a:off x="754056" y="856559"/>
            <a:ext cx="6037943" cy="56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91680" y="6400800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17674" y="3374058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5137" y="25562"/>
            <a:ext cx="72298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Relazione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 per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l’equilibrio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 Hardy-Weinberg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popolazione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è in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equilibrio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dobbiamo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Determinare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Calcolare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secondo H-W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Confrontare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utilizzando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 test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statistico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test </a:t>
            </a:r>
            <a:r>
              <a:rPr lang="el-G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32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734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Calcolo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974" b="32961"/>
          <a:stretch>
            <a:fillRect/>
          </a:stretch>
        </p:blipFill>
        <p:spPr bwMode="auto">
          <a:xfrm>
            <a:off x="457200" y="14605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6134" r="4082" b="7988"/>
          <a:stretch>
            <a:fillRect/>
          </a:stretch>
        </p:blipFill>
        <p:spPr bwMode="auto">
          <a:xfrm>
            <a:off x="685800" y="914400"/>
            <a:ext cx="693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4047"/>
          <a:stretch>
            <a:fillRect/>
          </a:stretch>
        </p:blipFill>
        <p:spPr bwMode="auto">
          <a:xfrm>
            <a:off x="152400" y="3276600"/>
            <a:ext cx="8763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(3) Test </a:t>
            </a:r>
            <a:r>
              <a:rPr lang="en-US" sz="32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32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endParaRPr lang="en-US" sz="3200" baseline="30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62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3068960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Risultato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statisticamente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non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significativo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95400" y="457199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Risultato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 test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nell’esempio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24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= 0,91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6062"/>
              </p:ext>
            </p:extLst>
          </p:nvPr>
        </p:nvGraphicFramePr>
        <p:xfrm>
          <a:off x="457197" y="1573273"/>
          <a:ext cx="8077202" cy="2270298"/>
        </p:xfrm>
        <a:graphic>
          <a:graphicData uri="http://schemas.openxmlformats.org/drawingml/2006/table">
            <a:tbl>
              <a:tblPr/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3529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38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df\p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.975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.750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.500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.250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.100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.025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.010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.005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0.00004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0.00098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0.00393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0.01579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0.10153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0.45494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1.32330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2.70554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3.84146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5.02389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6.63490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7.87944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0.01003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0.02010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0.05064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0.57536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1.38629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2.77259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4.60517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5.99146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7.37776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9.21034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10.59663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3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0.07172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0.11483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0.21580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0.35185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0.58437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1.21253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2.36597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4.10834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6.25139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7.81473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9.34840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11.34487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12.83816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0.20699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0.29711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0.48442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0.71072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1.06362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1.92256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3.35669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5.38527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7.77944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9.48773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11.14329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13.27670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14.86026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5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0.41174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0.55430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0.83121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1.14548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1.61031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2.67460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4.35146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6.62568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9.23636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11.07050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12.83250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15.08627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16.74960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0" name="Picture 2" descr="http://users.libero.it/isechi/Tavole%20statistiche%20interattive_files/chir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232248" cy="17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323528" y="1700808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427984" y="1628800"/>
            <a:ext cx="1224136" cy="45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1628800"/>
            <a:ext cx="573237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6176" y="1628800"/>
            <a:ext cx="573237" cy="428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4077072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 un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valore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baseline="30000" dirty="0">
                <a:solidFill>
                  <a:schemeClr val="accent2"/>
                </a:solidFill>
                <a:latin typeface="Symbol" pitchFamily="18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d.f.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= 0,91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ottiene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0,34 (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genotipi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è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quindi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statisticamente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2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multiallelici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Quando gli alleli sono più di due (loci multiallelici), la frequenza attesa all’equilibrio degli individui omozigoti sarà pari al quadrato della frequenza dell’allele presente in omozigosi, e quella degli eterozigoti sarà pari a due volte il prodotto delle frequenze degli alleli che si trovano in eterozigosi.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Microsatellite con tre alleli 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10 ,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frequenze  p, q, r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omozigoti:  			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eterozigoti: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qr.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79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loci X-linked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Il Principio di Hardy –Weinberg può essere anche derivato per loci sul cromosoma X, tenendo conto del fatto che i maschi possiedono un solo cromosoma  di questo tipo.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Considerando separatamente maschi e femmine, all’equilibrio le frequenze genotipiche </a:t>
            </a:r>
            <a:r>
              <a:rPr lang="it-IT" sz="2400" i="1" dirty="0">
                <a:solidFill>
                  <a:srgbClr val="FFFF00"/>
                </a:solidFill>
              </a:rPr>
              <a:t>nei maschi </a:t>
            </a:r>
            <a:r>
              <a:rPr lang="it-IT" sz="2400" i="1" dirty="0">
                <a:solidFill>
                  <a:schemeClr val="bg1"/>
                </a:solidFill>
              </a:rPr>
              <a:t>saranno pari alle frequenze alleliche (</a:t>
            </a:r>
            <a:r>
              <a:rPr lang="it-IT" sz="2400" i="1" dirty="0">
                <a:solidFill>
                  <a:srgbClr val="FFFF00"/>
                </a:solidFill>
              </a:rPr>
              <a:t>p e q</a:t>
            </a:r>
            <a:r>
              <a:rPr lang="it-IT" sz="2400" i="1" dirty="0">
                <a:solidFill>
                  <a:schemeClr val="bg1"/>
                </a:solidFill>
              </a:rPr>
              <a:t>) mentre  </a:t>
            </a:r>
            <a:r>
              <a:rPr lang="it-IT" sz="2400" i="1" dirty="0">
                <a:solidFill>
                  <a:srgbClr val="FFFF00"/>
                </a:solidFill>
              </a:rPr>
              <a:t>nelle femmine </a:t>
            </a:r>
            <a:r>
              <a:rPr lang="it-IT" sz="2400" i="1" dirty="0">
                <a:solidFill>
                  <a:schemeClr val="bg1"/>
                </a:solidFill>
              </a:rPr>
              <a:t>corrisponderanno alle frequenze genotipiche previste da Hardy-Weinberg per i loci autosomici (</a:t>
            </a:r>
            <a:r>
              <a:rPr lang="it-IT" sz="2400" i="1" dirty="0">
                <a:solidFill>
                  <a:srgbClr val="FFFF00"/>
                </a:solidFill>
              </a:rPr>
              <a:t>p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rgbClr val="FFFF00"/>
                </a:solidFill>
              </a:rPr>
              <a:t>, 2pq e q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chemeClr val="bg1"/>
                </a:solidFill>
              </a:rPr>
              <a:t>).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Questo equilibrio si raggiunge in una sola generazione, a patto che le frequenze alleliche nei maschi e nelle femmine siano le medesime.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763000" cy="1752600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genetica di popolazioni</a:t>
            </a:r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studia l’origine, la «quantità» e la distribuzione della variabilità genetica presente in popolazioni di organismi, e come questa variabilità cambia nel tempo e nello spazio.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genetica di popolazioni può quindi essere considerata come la scienza che studia la «microevoluzione», cioè l’evoluzione all’interno delle specie. 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000" y="457200"/>
            <a:ext cx="5209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 DI POPOLAZIONI</a:t>
            </a:r>
          </a:p>
        </p:txBody>
      </p:sp>
    </p:spTree>
    <p:extLst>
      <p:ext uri="{BB962C8B-B14F-4D97-AF65-F5344CB8AC3E}">
        <p14:creationId xmlns:p14="http://schemas.microsoft.com/office/powerpoint/2010/main" val="270534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loci X-linked</a:t>
            </a:r>
          </a:p>
          <a:p>
            <a:pPr algn="ctr"/>
            <a:endParaRPr lang="it-IT" sz="24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Nell’eventualità che le frequenze alleliche di un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locus X-</a:t>
            </a:r>
            <a:r>
              <a:rPr lang="it-IT" sz="2400" i="1" dirty="0" err="1">
                <a:solidFill>
                  <a:schemeClr val="bg1"/>
                </a:solidFill>
              </a:rPr>
              <a:t>linked</a:t>
            </a:r>
            <a:r>
              <a:rPr lang="it-IT" sz="2400" i="1" dirty="0">
                <a:solidFill>
                  <a:schemeClr val="bg1"/>
                </a:solidFill>
              </a:rPr>
              <a:t> siano differenti tra maschi e femmine,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le cose si complicano.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(In realtà questo vale anche per loci autosomici, ma non vedremo questo caso)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Indicando con </a:t>
            </a:r>
          </a:p>
          <a:p>
            <a:pPr algn="ctr"/>
            <a:r>
              <a:rPr lang="it-IT" sz="2400" i="1" dirty="0" err="1">
                <a:solidFill>
                  <a:schemeClr val="bg1"/>
                </a:solidFill>
              </a:rPr>
              <a:t>p</a:t>
            </a:r>
            <a:r>
              <a:rPr lang="it-IT" sz="2400" i="1" baseline="-25000" dirty="0" err="1">
                <a:solidFill>
                  <a:schemeClr val="bg1"/>
                </a:solidFill>
              </a:rPr>
              <a:t>m</a:t>
            </a:r>
            <a:r>
              <a:rPr lang="it-IT" sz="2400" i="1" dirty="0">
                <a:solidFill>
                  <a:schemeClr val="bg1"/>
                </a:solidFill>
              </a:rPr>
              <a:t> e </a:t>
            </a:r>
            <a:r>
              <a:rPr lang="it-IT" sz="2400" i="1" dirty="0" err="1">
                <a:solidFill>
                  <a:schemeClr val="bg1"/>
                </a:solidFill>
              </a:rPr>
              <a:t>q</a:t>
            </a:r>
            <a:r>
              <a:rPr lang="it-IT" sz="2400" i="1" baseline="-25000" dirty="0" err="1">
                <a:solidFill>
                  <a:schemeClr val="bg1"/>
                </a:solidFill>
              </a:rPr>
              <a:t>m</a:t>
            </a:r>
            <a:r>
              <a:rPr lang="it-IT" sz="2400" i="1" dirty="0">
                <a:solidFill>
                  <a:schemeClr val="bg1"/>
                </a:solidFill>
              </a:rPr>
              <a:t> le frequenze alleliche nei maschi</a:t>
            </a:r>
          </a:p>
          <a:p>
            <a:pPr algn="ctr"/>
            <a:r>
              <a:rPr lang="it-IT" sz="2400" i="1" dirty="0" err="1">
                <a:solidFill>
                  <a:schemeClr val="bg1"/>
                </a:solidFill>
              </a:rPr>
              <a:t>p</a:t>
            </a:r>
            <a:r>
              <a:rPr lang="it-IT" sz="2400" i="1" baseline="-25000" dirty="0" err="1">
                <a:solidFill>
                  <a:schemeClr val="bg1"/>
                </a:solidFill>
              </a:rPr>
              <a:t>f</a:t>
            </a:r>
            <a:r>
              <a:rPr lang="it-IT" sz="2400" i="1" baseline="-25000" dirty="0">
                <a:solidFill>
                  <a:schemeClr val="bg1"/>
                </a:solidFill>
              </a:rPr>
              <a:t> </a:t>
            </a:r>
            <a:r>
              <a:rPr lang="it-IT" sz="2400" i="1" dirty="0">
                <a:solidFill>
                  <a:schemeClr val="bg1"/>
                </a:solidFill>
              </a:rPr>
              <a:t>e </a:t>
            </a:r>
            <a:r>
              <a:rPr lang="it-IT" sz="2400" i="1" dirty="0" err="1">
                <a:solidFill>
                  <a:schemeClr val="bg1"/>
                </a:solidFill>
              </a:rPr>
              <a:t>q</a:t>
            </a:r>
            <a:r>
              <a:rPr lang="it-IT" sz="2400" i="1" baseline="-25000" dirty="0" err="1">
                <a:solidFill>
                  <a:schemeClr val="bg1"/>
                </a:solidFill>
              </a:rPr>
              <a:t>f</a:t>
            </a:r>
            <a:r>
              <a:rPr lang="it-IT" sz="2400" i="1" dirty="0">
                <a:solidFill>
                  <a:schemeClr val="bg1"/>
                </a:solidFill>
              </a:rPr>
              <a:t> le frequenze alleliche nelle femmine,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si avrà dopo una generazione:</a:t>
            </a:r>
          </a:p>
          <a:p>
            <a:pPr algn="ctr"/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p’</a:t>
            </a:r>
            <a:r>
              <a:rPr lang="it-IT" sz="2800" i="1" baseline="-25000" dirty="0" err="1">
                <a:solidFill>
                  <a:schemeClr val="bg1"/>
                </a:solidFill>
              </a:rPr>
              <a:t>m</a:t>
            </a:r>
            <a:r>
              <a:rPr lang="it-IT" sz="2800" dirty="0">
                <a:solidFill>
                  <a:schemeClr val="bg1"/>
                </a:solidFill>
              </a:rPr>
              <a:t> = 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endParaRPr lang="it-IT" sz="2800" i="1" baseline="-25000" dirty="0">
              <a:solidFill>
                <a:schemeClr val="bg1"/>
              </a:solidFill>
            </a:endParaRPr>
          </a:p>
          <a:p>
            <a:pPr algn="ctr"/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800" i="1" dirty="0">
                <a:solidFill>
                  <a:schemeClr val="bg1"/>
                </a:solidFill>
              </a:rPr>
              <a:t>e </a:t>
            </a:r>
          </a:p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r>
              <a:rPr lang="it-IT" sz="2800" dirty="0">
                <a:solidFill>
                  <a:schemeClr val="bg1"/>
                </a:solidFill>
              </a:rPr>
              <a:t>’ = (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m</a:t>
            </a:r>
            <a:r>
              <a:rPr lang="it-IT" sz="2800" dirty="0">
                <a:solidFill>
                  <a:schemeClr val="bg1"/>
                </a:solidFill>
              </a:rPr>
              <a:t> + 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r>
              <a:rPr lang="it-IT" sz="2800" dirty="0">
                <a:solidFill>
                  <a:schemeClr val="bg1"/>
                </a:solidFill>
              </a:rPr>
              <a:t>) / 2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304800"/>
                <a:ext cx="8991600" cy="7328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Principio di  Hardy-Weinberg per loci X-linked</a:t>
                </a: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Ad ogni generazione si avrà inoltre che la differenza delle frequenze alleliche dei maschi e delle femmine sarà dimezzata e cambiata di segno:</a:t>
                </a:r>
              </a:p>
              <a:p>
                <a:endParaRPr lang="it-IT" sz="2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dirty="0">
                    <a:solidFill>
                      <a:schemeClr val="bg1"/>
                    </a:solidFill>
                  </a:rPr>
                  <a:t>’ –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’ =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</a:rPr>
                  <a:t> – 1/2(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</a:rPr>
                  <a:t>+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) = –1/2 (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dirty="0">
                    <a:solidFill>
                      <a:schemeClr val="bg1"/>
                    </a:solidFill>
                  </a:rPr>
                  <a:t> –</a:t>
                </a:r>
                <a:r>
                  <a:rPr lang="it-IT" sz="2000" i="1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 ). </a:t>
                </a: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All’equilibrio avremo:</a:t>
                </a:r>
                <a:r>
                  <a:rPr lang="it-IT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it-IT" sz="2800" dirty="0">
                  <a:solidFill>
                    <a:srgbClr val="FFFF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4800"/>
                <a:ext cx="8991600" cy="7328801"/>
              </a:xfrm>
              <a:prstGeom prst="rect">
                <a:avLst/>
              </a:prstGeom>
              <a:blipFill rotWithShape="1">
                <a:blip r:embed="rId3"/>
                <a:stretch>
                  <a:fillRect l="-1017" t="-666" r="-1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33618"/>
              </p:ext>
            </p:extLst>
          </p:nvPr>
        </p:nvGraphicFramePr>
        <p:xfrm>
          <a:off x="1905000" y="24384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76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228600" y="623446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un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è la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frequenza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relativa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con cui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l’evento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lunga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serie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di prove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ripetute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sotto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condizioni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simili</a:t>
            </a:r>
            <a:endParaRPr lang="en-US" altLang="it-IT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“A”  =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(A)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“B”  =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(B)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incompatibili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(due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dicono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incompatibili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dell’uno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esclude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o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</a:t>
            </a:r>
            <a:r>
              <a:rPr lang="en-US" altLang="it-IT" sz="24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U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+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somma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tirando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dado esca un 6 </a:t>
            </a:r>
            <a:r>
              <a:rPr lang="en-US" altLang="it-IT" sz="1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oppure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5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sbagliato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estraendo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carta esca un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cuori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oppure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asso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indipendenti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(due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dicono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indipendenti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dell’uno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non influenza la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e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∩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×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del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prodotto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tirando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due volte un dado esca prima un 6  </a:t>
            </a:r>
            <a:r>
              <a:rPr lang="en-US" altLang="it-IT" sz="1600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dopo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5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sbagliato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individuo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italiano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caso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sia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biondo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gli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occhi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azzurri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…</a:t>
            </a: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168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110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nelle popolazioni (eterozigoti per alleli che determinano un determinato carattere o malattia) e fornire altre indicazioni di natura probabilistica nella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(1):</a:t>
            </a:r>
          </a:p>
          <a:p>
            <a:r>
              <a:rPr lang="it-IT" sz="2000" i="1" dirty="0">
                <a:solidFill>
                  <a:schemeClr val="bg1"/>
                </a:solidFill>
              </a:rPr>
              <a:t>La sorella (sana) di un individuo affetto da fibrosi cistica vuole conoscere la probabilità di avere un figlio affetto in un matrimonio non consanguineo. Popolazione Italiana.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fibrosi cistica è una malattia autosomica recessiva che in Italia colpisce circa 1 / 2500 nati. Da questo solo dato (facendo alcune assunzioni) è possibile risolvere il problema posto. 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6916"/>
            <a:ext cx="1492159" cy="16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6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110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(eterozigoti per alleli che determinano un determinato carattere o malattia) e fornire delle indicazioni in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(2):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L’emofilia A è una malattia </a:t>
            </a:r>
            <a:r>
              <a:rPr lang="it-IT" sz="2000" i="1" dirty="0" err="1">
                <a:solidFill>
                  <a:srgbClr val="FFFF00"/>
                </a:solidFill>
              </a:rPr>
              <a:t>X-linked</a:t>
            </a:r>
            <a:r>
              <a:rPr lang="it-IT" sz="2000" i="1" dirty="0">
                <a:solidFill>
                  <a:srgbClr val="FFFF00"/>
                </a:solidFill>
              </a:rPr>
              <a:t> recessiva </a:t>
            </a:r>
            <a:r>
              <a:rPr lang="it-IT" sz="2000" i="1" dirty="0">
                <a:solidFill>
                  <a:schemeClr val="bg1"/>
                </a:solidFill>
              </a:rPr>
              <a:t>che negli USA colpisce circa 1 / 5000 maschi. Quale è la frequenza di femmine portatrici? Quale è la probabilità di avere un figlio/a affetto da questa malattia per una donna che abbia un nipote (figlio della sorella) affetto?  </a:t>
            </a:r>
          </a:p>
          <a:p>
            <a:r>
              <a:rPr lang="it-IT" sz="2000" i="1" dirty="0">
                <a:solidFill>
                  <a:schemeClr val="bg1"/>
                </a:solidFill>
              </a:rPr>
              <a:t>Nota: non ci sono altri individui affetti nella famiglia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7240"/>
            <a:ext cx="2077351" cy="2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260648"/>
            <a:ext cx="8991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(eterozigoti per alleli che determinano un determinato carattere o malattia) e fornire delle indicazioni in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</a:t>
            </a:r>
            <a:r>
              <a:rPr lang="it-IT" sz="2000" i="1" dirty="0" err="1">
                <a:solidFill>
                  <a:schemeClr val="bg1"/>
                </a:solidFill>
              </a:rPr>
              <a:t>3</a:t>
            </a:r>
            <a:r>
              <a:rPr lang="it-IT" sz="2000" i="1" dirty="0">
                <a:solidFill>
                  <a:schemeClr val="bg1"/>
                </a:solidFill>
              </a:rPr>
              <a:t>):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</a:t>
            </a:r>
            <a:r>
              <a:rPr lang="it-IT" sz="2000" i="1" dirty="0" err="1">
                <a:solidFill>
                  <a:schemeClr val="bg1"/>
                </a:solidFill>
              </a:rPr>
              <a:t>protoporfìria</a:t>
            </a:r>
            <a:r>
              <a:rPr lang="it-IT" sz="2000" i="1" dirty="0">
                <a:solidFill>
                  <a:schemeClr val="bg1"/>
                </a:solidFill>
              </a:rPr>
              <a:t> eritropoietica (OMIM #177000) era stata inizialmente classificata come malattia autosomica dominante con penetranza ridotta. L’analisi molecolare ha tuttavia dimostrato che in realtà i malati di </a:t>
            </a:r>
            <a:r>
              <a:rPr lang="it-IT" sz="2000" i="1" dirty="0" err="1">
                <a:solidFill>
                  <a:schemeClr val="bg1"/>
                </a:solidFill>
              </a:rPr>
              <a:t>protoporfiria</a:t>
            </a:r>
            <a:r>
              <a:rPr lang="it-IT" sz="2000" i="1" dirty="0">
                <a:solidFill>
                  <a:schemeClr val="bg1"/>
                </a:solidFill>
              </a:rPr>
              <a:t> eritropoietica sono </a:t>
            </a:r>
            <a:r>
              <a:rPr lang="it-IT" sz="2000" i="1" dirty="0">
                <a:solidFill>
                  <a:srgbClr val="FFFF00"/>
                </a:solidFill>
              </a:rPr>
              <a:t>eterozigoti composti </a:t>
            </a:r>
            <a:r>
              <a:rPr lang="it-IT" sz="2000" i="1" dirty="0">
                <a:solidFill>
                  <a:schemeClr val="bg1"/>
                </a:solidFill>
              </a:rPr>
              <a:t>per un allele raro non funzionante ed un allele comune (q = 11% in Francia) con funzionalità ridotta. Se la malattia colpisce 1 persona su 30000 in Francia, qual è la frequenza dell’allele raro in questo paese? Qual è il rischio che una persona affetta, sposata con una persona che non lo è, abbia un figlio malato?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1600" i="1" dirty="0">
              <a:solidFill>
                <a:schemeClr val="bg1"/>
              </a:solidFill>
            </a:endParaRPr>
          </a:p>
          <a:p>
            <a:r>
              <a:rPr lang="it-IT" sz="1600" i="1" dirty="0">
                <a:solidFill>
                  <a:schemeClr val="bg1"/>
                </a:solidFill>
              </a:rPr>
              <a:t>(esercizio svolto alla lavagna)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56" y="5589240"/>
            <a:ext cx="1160695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99392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Protoporfiria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eritropoietica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(da OMIM, online Mendelian Inheritance in Man,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www.omim.org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it-IT" sz="2400" i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692696"/>
            <a:ext cx="812133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105"/>
            <a:ext cx="8727516" cy="23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86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Identificazione di errori di </a:t>
            </a:r>
            <a:r>
              <a:rPr lang="it-IT" sz="2000" i="1" dirty="0" err="1">
                <a:solidFill>
                  <a:schemeClr val="bg1"/>
                </a:solidFill>
              </a:rPr>
              <a:t>genotyping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Tx/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</a:t>
            </a:r>
            <a:r>
              <a:rPr lang="it-IT" sz="2000" i="1" dirty="0" err="1">
                <a:solidFill>
                  <a:schemeClr val="bg1"/>
                </a:solidFill>
              </a:rPr>
              <a:t>SNPs</a:t>
            </a:r>
            <a:r>
              <a:rPr lang="it-IT" sz="2000" i="1" dirty="0">
                <a:solidFill>
                  <a:schemeClr val="bg1"/>
                </a:solidFill>
              </a:rPr>
              <a:t> in duplicazioni segmentali/copy </a:t>
            </a:r>
            <a:r>
              <a:rPr lang="it-IT" sz="2000" i="1" dirty="0" err="1">
                <a:solidFill>
                  <a:schemeClr val="bg1"/>
                </a:solidFill>
              </a:rPr>
              <a:t>number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variants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Tx/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Perdita ricorrente di </a:t>
            </a:r>
            <a:r>
              <a:rPr lang="it-IT" sz="2000" i="1" dirty="0" err="1">
                <a:solidFill>
                  <a:schemeClr val="bg1"/>
                </a:solidFill>
              </a:rPr>
              <a:t>eterozigosità</a:t>
            </a:r>
            <a:r>
              <a:rPr lang="it-IT" sz="2000" i="1" dirty="0">
                <a:solidFill>
                  <a:schemeClr val="bg1"/>
                </a:solidFill>
              </a:rPr>
              <a:t> nei tumori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Genetica forense: database di frequenze alleliche vs. genotipiche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«stratificazione» della popolazione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successiva su effetto </a:t>
            </a:r>
            <a:r>
              <a:rPr lang="it-IT" sz="2000" i="1" dirty="0" err="1">
                <a:solidFill>
                  <a:schemeClr val="bg1"/>
                </a:solidFill>
              </a:rPr>
              <a:t>Whalund</a:t>
            </a:r>
            <a:r>
              <a:rPr lang="it-IT" sz="2000" i="1" dirty="0">
                <a:solidFill>
                  <a:schemeClr val="bg1"/>
                </a:solidFill>
              </a:rPr>
              <a:t>)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arenR" startAt="6"/>
            </a:pPr>
            <a:r>
              <a:rPr lang="it-IT" sz="2000" i="1" dirty="0">
                <a:solidFill>
                  <a:schemeClr val="bg1"/>
                </a:solidFill>
              </a:rPr>
              <a:t>Indicazione di accoppiamento non casuale nelle popolazioni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successiva su inincrocio)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rgbClr val="FFFF00"/>
                </a:solidFill>
              </a:rPr>
              <a:t>identificazione di errori di </a:t>
            </a:r>
            <a:r>
              <a:rPr lang="it-IT" i="1" dirty="0" err="1">
                <a:solidFill>
                  <a:srgbClr val="FFFF00"/>
                </a:solidFill>
              </a:rPr>
              <a:t>genotyping</a:t>
            </a:r>
            <a:endParaRPr lang="it-IT" i="1" dirty="0">
              <a:solidFill>
                <a:srgbClr val="FFFF00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4843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5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detection di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errori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genotyping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>
                <a:solidFill>
                  <a:srgbClr val="FFFF00"/>
                </a:solidFill>
              </a:rPr>
              <a:t>SNPs</a:t>
            </a:r>
            <a:r>
              <a:rPr lang="it-IT" i="1" dirty="0">
                <a:solidFill>
                  <a:srgbClr val="FFFF00"/>
                </a:solidFill>
              </a:rPr>
              <a:t> in duplicazioni segmentali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162880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 uno SNP si trova all’interno di una duplicazione segmentale, ed il saggio per il </a:t>
            </a:r>
            <a:r>
              <a:rPr lang="it-IT" dirty="0" err="1">
                <a:solidFill>
                  <a:schemeClr val="bg1"/>
                </a:solidFill>
              </a:rPr>
              <a:t>genotyping</a:t>
            </a:r>
            <a:r>
              <a:rPr lang="it-IT" dirty="0">
                <a:solidFill>
                  <a:schemeClr val="bg1"/>
                </a:solidFill>
              </a:rPr>
              <a:t> utilizzato non permette di distinguere le due sequenze </a:t>
            </a:r>
            <a:r>
              <a:rPr lang="it-IT" dirty="0" err="1">
                <a:solidFill>
                  <a:schemeClr val="bg1"/>
                </a:solidFill>
              </a:rPr>
              <a:t>paraloghe</a:t>
            </a:r>
            <a:r>
              <a:rPr lang="it-IT" dirty="0">
                <a:solidFill>
                  <a:schemeClr val="bg1"/>
                </a:solidFill>
              </a:rPr>
              <a:t>, si può osservare un apparente eccesso di </a:t>
            </a:r>
            <a:r>
              <a:rPr lang="it-IT" dirty="0" err="1">
                <a:solidFill>
                  <a:schemeClr val="bg1"/>
                </a:solidFill>
              </a:rPr>
              <a:t>eterozogoti</a:t>
            </a:r>
            <a:r>
              <a:rPr lang="it-IT" dirty="0">
                <a:solidFill>
                  <a:schemeClr val="bg1"/>
                </a:solidFill>
              </a:rPr>
              <a:t> e difetto di una classe di omozigoti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1"/>
            <a:ext cx="5026037" cy="41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Una popolazione può essere perfettamente rappresentata attraverso le frequenze dei suoi genotipi. Da questi, è possibile calcolare le frequenze alleliche e diversi indici «sintetici» di variabilità (ad esempio l’</a:t>
            </a:r>
            <a:r>
              <a:rPr lang="it-IT" sz="2800" dirty="0" err="1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eterozigosità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).</a:t>
            </a:r>
          </a:p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Si noti tuttavia che popolazioni con identiche frequenze alleliche  potrebbero avere differenti genotipi (ma non viceversa).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381000"/>
            <a:ext cx="819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Descrivere la variabilità genetica di una popolazione</a:t>
            </a:r>
          </a:p>
        </p:txBody>
      </p:sp>
    </p:spTree>
    <p:extLst>
      <p:ext uri="{BB962C8B-B14F-4D97-AF65-F5344CB8AC3E}">
        <p14:creationId xmlns:p14="http://schemas.microsoft.com/office/powerpoint/2010/main" val="2663046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5808" y="156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chemeClr val="bg1"/>
                </a:solidFill>
              </a:rPr>
              <a:t>perdita ricorrente di </a:t>
            </a:r>
            <a:r>
              <a:rPr lang="it-IT" i="1" dirty="0" err="1">
                <a:solidFill>
                  <a:schemeClr val="bg1"/>
                </a:solidFill>
              </a:rPr>
              <a:t>eterozigosità</a:t>
            </a:r>
            <a:r>
              <a:rPr lang="it-IT" i="1" dirty="0">
                <a:solidFill>
                  <a:schemeClr val="bg1"/>
                </a:solidFill>
              </a:rPr>
              <a:t> nei tumori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3" y="4322515"/>
            <a:ext cx="5185784" cy="2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3834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38" y="3212976"/>
            <a:ext cx="3603062" cy="10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55892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5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48064" y="1568"/>
            <a:ext cx="3960127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1600" i="1" dirty="0">
                <a:solidFill>
                  <a:srgbClr val="FFFF00"/>
                </a:solidFill>
              </a:rPr>
              <a:t>genetica forense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Nel calcolo della probabilità di match casuale, in genetica forense, si fa riferimento a </a:t>
            </a:r>
            <a:r>
              <a:rPr lang="it-IT" sz="1600" i="1" dirty="0">
                <a:solidFill>
                  <a:srgbClr val="FFFF00"/>
                </a:solidFill>
              </a:rPr>
              <a:t>database di frequenze alleliche </a:t>
            </a:r>
            <a:r>
              <a:rPr lang="it-IT" sz="1600" i="1" dirty="0">
                <a:solidFill>
                  <a:schemeClr val="bg1"/>
                </a:solidFill>
              </a:rPr>
              <a:t>per ottenere informazioni sulle frequenze genotipiche di una determinata popolazione. Il calcolo si basa sull’assunto (generalmente rispettato) che le </a:t>
            </a:r>
            <a:r>
              <a:rPr lang="it-IT" sz="1600" i="1" dirty="0">
                <a:solidFill>
                  <a:srgbClr val="FFFF00"/>
                </a:solidFill>
              </a:rPr>
              <a:t>frequenze genotipiche </a:t>
            </a:r>
            <a:r>
              <a:rPr lang="it-IT" sz="1600" i="1" dirty="0">
                <a:solidFill>
                  <a:schemeClr val="bg1"/>
                </a:solidFill>
              </a:rPr>
              <a:t>nelle popolazioni siano in equilibrio di Hardy –Weinberg e quindi ricavabili dalle frequenze alleliche (che possono essere ottenute più facilmente di quelle genotipiche).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In genetica forense si usano principalmente </a:t>
            </a:r>
            <a:r>
              <a:rPr lang="it-IT" sz="1600" i="1" dirty="0" err="1">
                <a:solidFill>
                  <a:schemeClr val="bg1"/>
                </a:solidFill>
              </a:rPr>
              <a:t>markers</a:t>
            </a:r>
            <a:r>
              <a:rPr lang="it-IT" sz="1600" i="1" dirty="0">
                <a:solidFill>
                  <a:schemeClr val="bg1"/>
                </a:solidFill>
              </a:rPr>
              <a:t> </a:t>
            </a:r>
            <a:r>
              <a:rPr lang="it-IT" sz="1600" i="1" dirty="0" err="1">
                <a:solidFill>
                  <a:schemeClr val="bg1"/>
                </a:solidFill>
              </a:rPr>
              <a:t>multiallelici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Numero di alleli = n; numero di genotipi = [n × (n + 1)] / 2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 = 8, genotipi = 32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10, genotipi = 55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12, genotipi = 78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587"/>
            <a:ext cx="5159733" cy="60851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6434097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Tipico profilo STR forense</a:t>
            </a:r>
          </a:p>
        </p:txBody>
      </p:sp>
    </p:spTree>
    <p:extLst>
      <p:ext uri="{BB962C8B-B14F-4D97-AF65-F5344CB8AC3E}">
        <p14:creationId xmlns:p14="http://schemas.microsoft.com/office/powerpoint/2010/main" val="4224671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Accoppiamento non casuale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08800"/>
            <a:ext cx="3168352" cy="57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Assunti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Accoppiamento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casuale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	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60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Accoppiamento non casuale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- </a:t>
            </a:r>
            <a:r>
              <a:rPr lang="it-IT" altLang="it-IT" dirty="0" err="1"/>
              <a:t>inbreeding</a:t>
            </a:r>
            <a:r>
              <a:rPr lang="it-IT" altLang="it-IT" dirty="0"/>
              <a:t> (inincrocio)</a:t>
            </a:r>
          </a:p>
          <a:p>
            <a:pPr eaLnBrk="1" hangingPunct="1"/>
            <a:r>
              <a:rPr lang="it-IT" altLang="it-IT" dirty="0"/>
              <a:t>- </a:t>
            </a:r>
            <a:r>
              <a:rPr lang="it-IT" altLang="it-IT" dirty="0" err="1"/>
              <a:t>outbreeding</a:t>
            </a:r>
            <a:r>
              <a:rPr lang="it-IT" altLang="it-IT" dirty="0"/>
              <a:t> (</a:t>
            </a:r>
            <a:r>
              <a:rPr lang="it-IT" altLang="it-IT" dirty="0" err="1"/>
              <a:t>esoincrocio</a:t>
            </a:r>
            <a:r>
              <a:rPr lang="it-IT" altLang="it-IT" dirty="0"/>
              <a:t>)</a:t>
            </a:r>
          </a:p>
          <a:p>
            <a:pPr eaLnBrk="1" hangingPunct="1"/>
            <a:r>
              <a:rPr lang="it-IT" altLang="it-IT" dirty="0"/>
              <a:t>- accoppiamento assortativo positivo</a:t>
            </a:r>
          </a:p>
          <a:p>
            <a:pPr eaLnBrk="1" hangingPunct="1"/>
            <a:r>
              <a:rPr lang="it-IT" altLang="it-IT" dirty="0"/>
              <a:t>- accoppiamento assortativo negativo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58148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Inbreeding (inincrocio)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Il termine inincrocio si riferisce all’</a:t>
            </a:r>
            <a:r>
              <a:rPr lang="it-IT" altLang="it-IT" sz="2000" dirty="0">
                <a:solidFill>
                  <a:srgbClr val="FFFF00"/>
                </a:solidFill>
              </a:rPr>
              <a:t>accoppiamento tra individui imparentati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Viene meno uno degli assunti della legge di Hardy-Weinberg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Si ha una </a:t>
            </a:r>
            <a:r>
              <a:rPr lang="it-IT" altLang="it-IT" sz="2000" dirty="0">
                <a:solidFill>
                  <a:srgbClr val="FFFF00"/>
                </a:solidFill>
              </a:rPr>
              <a:t>variazione delle frequenze genotipiche </a:t>
            </a:r>
            <a:r>
              <a:rPr lang="it-IT" altLang="it-IT" sz="2000" dirty="0"/>
              <a:t>attese secondo H-W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Le </a:t>
            </a:r>
            <a:r>
              <a:rPr lang="it-IT" altLang="it-IT" sz="2000" dirty="0">
                <a:solidFill>
                  <a:srgbClr val="FFFF00"/>
                </a:solidFill>
              </a:rPr>
              <a:t>frequenze alleliche </a:t>
            </a:r>
            <a:r>
              <a:rPr lang="it-IT" altLang="it-IT" sz="2000" dirty="0"/>
              <a:t>rimangono </a:t>
            </a:r>
            <a:r>
              <a:rPr lang="it-IT" altLang="it-IT" sz="2000" dirty="0">
                <a:solidFill>
                  <a:srgbClr val="FFFF00"/>
                </a:solidFill>
              </a:rPr>
              <a:t>costanti</a:t>
            </a:r>
            <a:r>
              <a:rPr lang="it-IT" altLang="it-IT" sz="2000" dirty="0"/>
              <a:t> nel tempo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solidFill>
                  <a:srgbClr val="FFFF00"/>
                </a:solidFill>
              </a:rPr>
              <a:t>Gli effetti dell’inincrocio interessano tutti i geni degli individui</a:t>
            </a:r>
            <a:r>
              <a:rPr lang="it-IT" altLang="it-IT" sz="2000" dirty="0"/>
              <a:t>: analogo alla deriva genetica e alla migrazione, differente dalla selezione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26815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Coefficiente di inincrocio (</a:t>
            </a:r>
            <a:r>
              <a:rPr lang="it-IT" altLang="it-IT" dirty="0">
                <a:solidFill>
                  <a:srgbClr val="FFFF00"/>
                </a:solidFill>
              </a:rPr>
              <a:t>F</a:t>
            </a:r>
            <a:r>
              <a:rPr lang="it-IT" altLang="it-IT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90600"/>
            <a:ext cx="835292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Due alleli si dicono </a:t>
            </a:r>
            <a:r>
              <a:rPr lang="it-IT" altLang="it-IT" sz="2400" b="1" dirty="0" err="1">
                <a:solidFill>
                  <a:srgbClr val="FFFF00"/>
                </a:solidFill>
              </a:rPr>
              <a:t>autozigoti</a:t>
            </a:r>
            <a:r>
              <a:rPr lang="it-IT" altLang="it-IT" sz="2400" dirty="0"/>
              <a:t> se sono copie di un </a:t>
            </a:r>
            <a:r>
              <a:rPr lang="it-IT" altLang="it-IT" sz="2400" dirty="0">
                <a:solidFill>
                  <a:srgbClr val="FFC000"/>
                </a:solidFill>
              </a:rPr>
              <a:t>singolo</a:t>
            </a:r>
            <a:r>
              <a:rPr lang="it-IT" altLang="it-IT" sz="2400" dirty="0"/>
              <a:t> allele proveniente da un antenato comune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Due alleli si dicono </a:t>
            </a:r>
            <a:r>
              <a:rPr lang="it-IT" altLang="it-IT" sz="2400" b="1" dirty="0" err="1">
                <a:solidFill>
                  <a:srgbClr val="FFFF00"/>
                </a:solidFill>
              </a:rPr>
              <a:t>allozigoti</a:t>
            </a:r>
            <a:r>
              <a:rPr lang="it-IT" altLang="it-IT" sz="2400" dirty="0"/>
              <a:t> se non discendono da una unica copia ancestrale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</a:t>
            </a:r>
            <a:r>
              <a:rPr lang="it-IT" altLang="it-IT" sz="2400" u="sng" dirty="0">
                <a:solidFill>
                  <a:srgbClr val="FFFF00"/>
                </a:solidFill>
              </a:rPr>
              <a:t>omozigote può essere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autozigote</a:t>
            </a:r>
            <a:r>
              <a:rPr lang="it-IT" altLang="it-IT" sz="2400" u="sng" dirty="0">
                <a:solidFill>
                  <a:srgbClr val="FFFF00"/>
                </a:solidFill>
              </a:rPr>
              <a:t> o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allozigote</a:t>
            </a:r>
            <a:endParaRPr lang="it-IT" altLang="it-IT" sz="2400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eterozigote è necessariamente un </a:t>
            </a:r>
            <a:r>
              <a:rPr lang="it-IT" altLang="it-IT" sz="2400" u="sng" dirty="0" err="1"/>
              <a:t>allozigote</a:t>
            </a: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Possiamo esprimere il </a:t>
            </a:r>
            <a:r>
              <a:rPr lang="it-IT" altLang="it-IT" sz="2400" b="1" dirty="0">
                <a:solidFill>
                  <a:srgbClr val="FFFF00"/>
                </a:solidFill>
              </a:rPr>
              <a:t>coefficiente di inincrocio (F)</a:t>
            </a:r>
            <a:r>
              <a:rPr lang="it-IT" altLang="it-IT" sz="2400" dirty="0">
                <a:solidFill>
                  <a:srgbClr val="FFFF00"/>
                </a:solidFill>
              </a:rPr>
              <a:t>  </a:t>
            </a:r>
            <a:r>
              <a:rPr lang="it-IT" altLang="it-IT" sz="2400" dirty="0"/>
              <a:t>in termini probabilistici con la seguente: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F è la probabilità che i due alleli di un gene di un individuo siano </a:t>
            </a:r>
            <a:r>
              <a:rPr lang="it-IT" altLang="it-IT" sz="2400" b="1" dirty="0" err="1"/>
              <a:t>autozigoti</a:t>
            </a:r>
            <a:r>
              <a:rPr lang="it-IT" altLang="it-IT" sz="2400" b="1" dirty="0"/>
              <a:t> (identici per discesa)</a:t>
            </a:r>
          </a:p>
        </p:txBody>
      </p:sp>
    </p:spTree>
    <p:extLst>
      <p:ext uri="{BB962C8B-B14F-4D97-AF65-F5344CB8AC3E}">
        <p14:creationId xmlns:p14="http://schemas.microsoft.com/office/powerpoint/2010/main" val="95929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2" y="692697"/>
            <a:ext cx="878287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58772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Italia  i matrimoni tra consanguinei corrispondono circa a 1%.</a:t>
            </a:r>
          </a:p>
          <a:p>
            <a:r>
              <a:rPr lang="it-IT" dirty="0"/>
              <a:t>In genetica clinica si indica come «matrimonio consanguineo» quello tra cugini primi o parenti più stretti.</a:t>
            </a:r>
          </a:p>
        </p:txBody>
      </p:sp>
    </p:spTree>
    <p:extLst>
      <p:ext uri="{BB962C8B-B14F-4D97-AF65-F5344CB8AC3E}">
        <p14:creationId xmlns:p14="http://schemas.microsoft.com/office/powerpoint/2010/main" val="1217861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Arab pedigrees showing high level of consanguinity, large family size, and several affected children in different </a:t>
            </a:r>
            <a:r>
              <a:rPr lang="en-US" dirty="0" err="1"/>
              <a:t>sibships</a:t>
            </a:r>
            <a:endParaRPr lang="it-IT" dirty="0"/>
          </a:p>
        </p:txBody>
      </p:sp>
      <p:pic>
        <p:nvPicPr>
          <p:cNvPr id="64514" name="Picture 2" descr="C:\Users\Fulvio\Desktop\two Arab 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79845" cy="45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Fulvio\Desktop\matrimoni tra cugini pri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90" y="764704"/>
            <a:ext cx="495191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11960" y="4365104"/>
            <a:ext cx="46085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rates of marriages between first cousins among Arabs.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7950" y="646806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Al-</a:t>
            </a:r>
            <a:r>
              <a:rPr lang="en-US" dirty="0" err="1"/>
              <a:t>Gazali</a:t>
            </a:r>
            <a:r>
              <a:rPr lang="en-US" dirty="0"/>
              <a:t> et al. (2006) Genetic disorders in the Arab world. </a:t>
            </a:r>
            <a:r>
              <a:rPr lang="en-US" dirty="0">
                <a:hlinkClick r:id="rId4" tooltip="BMJ (Clinical research ed.)."/>
              </a:rPr>
              <a:t>BMJ</a:t>
            </a:r>
            <a:r>
              <a:rPr lang="en-US" dirty="0"/>
              <a:t> 333:831-4.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065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Calcolo del coefficiente di inincrocio dagli alberi genealogici</a:t>
            </a:r>
          </a:p>
        </p:txBody>
      </p:sp>
      <p:graphicFrame>
        <p:nvGraphicFramePr>
          <p:cNvPr id="7171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18288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33400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38100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3" name="Oval 23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4" name="Oval 24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6" name="Oval 26"/>
          <p:cNvSpPr>
            <a:spLocks noChangeArrowheads="1"/>
          </p:cNvSpPr>
          <p:nvPr/>
        </p:nvSpPr>
        <p:spPr bwMode="auto">
          <a:xfrm>
            <a:off x="29718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42672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5562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0" name="Oval 31"/>
          <p:cNvSpPr>
            <a:spLocks noChangeArrowheads="1"/>
          </p:cNvSpPr>
          <p:nvPr/>
        </p:nvSpPr>
        <p:spPr bwMode="auto">
          <a:xfrm>
            <a:off x="57912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44958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2" name="Text Box 33"/>
          <p:cNvSpPr txBox="1">
            <a:spLocks noChangeArrowheads="1"/>
          </p:cNvSpPr>
          <p:nvPr/>
        </p:nvSpPr>
        <p:spPr bwMode="auto">
          <a:xfrm>
            <a:off x="6613525" y="2327275"/>
            <a:ext cx="253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>
                <a:solidFill>
                  <a:schemeClr val="tx1"/>
                </a:solidFill>
                <a:latin typeface="Times" pitchFamily="18" charset="0"/>
              </a:rPr>
              <a:t>Incrocio tra cugini primi</a:t>
            </a:r>
          </a:p>
        </p:txBody>
      </p:sp>
      <p:sp>
        <p:nvSpPr>
          <p:cNvPr id="7183" name="Line 35"/>
          <p:cNvSpPr>
            <a:spLocks noChangeShapeType="1"/>
          </p:cNvSpPr>
          <p:nvPr/>
        </p:nvSpPr>
        <p:spPr bwMode="auto">
          <a:xfrm flipH="1">
            <a:off x="4876800" y="617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4" name="Text Box 36"/>
          <p:cNvSpPr txBox="1">
            <a:spLocks noChangeArrowheads="1"/>
          </p:cNvSpPr>
          <p:nvPr/>
        </p:nvSpPr>
        <p:spPr bwMode="auto">
          <a:xfrm>
            <a:off x="6232525" y="590867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>
                <a:solidFill>
                  <a:schemeClr val="tx1"/>
                </a:solidFill>
                <a:latin typeface="Times" pitchFamily="18" charset="0"/>
              </a:rPr>
              <a:t>autozigote</a:t>
            </a:r>
          </a:p>
        </p:txBody>
      </p:sp>
      <p:sp>
        <p:nvSpPr>
          <p:cNvPr id="7185" name="Oval 37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6" name="Oval 38"/>
          <p:cNvSpPr>
            <a:spLocks noChangeArrowheads="1"/>
          </p:cNvSpPr>
          <p:nvPr/>
        </p:nvSpPr>
        <p:spPr bwMode="auto">
          <a:xfrm>
            <a:off x="6705600" y="4419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7" name="Oval 39"/>
          <p:cNvSpPr>
            <a:spLocks noChangeArrowheads="1"/>
          </p:cNvSpPr>
          <p:nvPr/>
        </p:nvSpPr>
        <p:spPr bwMode="auto">
          <a:xfrm>
            <a:off x="1828800" y="44196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8" name="Oval 40"/>
          <p:cNvSpPr>
            <a:spLocks noChangeArrowheads="1"/>
          </p:cNvSpPr>
          <p:nvPr/>
        </p:nvSpPr>
        <p:spPr bwMode="auto">
          <a:xfrm>
            <a:off x="2057400" y="4419600"/>
            <a:ext cx="152400" cy="1524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9" name="Oval 4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3" name="Oval 43"/>
          <p:cNvSpPr>
            <a:spLocks noChangeArrowheads="1"/>
          </p:cNvSpPr>
          <p:nvPr/>
        </p:nvSpPr>
        <p:spPr bwMode="auto">
          <a:xfrm>
            <a:off x="26670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4" name="Oval 44"/>
          <p:cNvSpPr>
            <a:spLocks noChangeArrowheads="1"/>
          </p:cNvSpPr>
          <p:nvPr/>
        </p:nvSpPr>
        <p:spPr bwMode="auto">
          <a:xfrm>
            <a:off x="59436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92" name="Oval 45"/>
          <p:cNvSpPr>
            <a:spLocks noChangeArrowheads="1"/>
          </p:cNvSpPr>
          <p:nvPr/>
        </p:nvSpPr>
        <p:spPr bwMode="auto">
          <a:xfrm>
            <a:off x="6172200" y="541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75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7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7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7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7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75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7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2" grpId="0" animBg="1"/>
      <p:bldP spid="107546" grpId="0" animBg="1"/>
      <p:bldP spid="107547" grpId="0" animBg="1"/>
      <p:bldP spid="107549" grpId="0" animBg="1"/>
      <p:bldP spid="107552" grpId="0" animBg="1"/>
      <p:bldP spid="107563" grpId="0" animBg="1"/>
      <p:bldP spid="1075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491" y="228600"/>
            <a:ext cx="8908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Un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variazione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ad un locus (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codificante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o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meno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),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ad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per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sostituzione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nucleotidica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C-T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abbiamo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: 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1771" y="1676400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La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calcolata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a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partire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assolute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o relative)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dei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genotipi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Es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composta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da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20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CC 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20/100 = 0,20)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45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45/100 = 0,45)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35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35/100 = 0,35)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assolute</a:t>
            </a:r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(20 × 2 + 45)/ (2 × 100)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(35 × 2 + 45)/ (2 × 100) = 0.575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Oppure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frequanze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relative: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0,2 + ½ × 0,45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0,35 + ½ × 0,45 = 0.575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046671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Allele 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Allele 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endParaRPr lang="it-IT" dirty="0">
              <a:latin typeface="Tahoma" pitchFamily="34" charset="0"/>
            </a:endParaRPr>
          </a:p>
          <a:p>
            <a:endParaRPr lang="it-IT" dirty="0">
              <a:latin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6096" y="980728"/>
            <a:ext cx="144016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Calcolo del coefficiente di inincrocio dagli alberi genealogici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en-US" altLang="it-IT" sz="2400">
                <a:cs typeface="Arial" charset="0"/>
              </a:rPr>
              <a:t>F =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43674"/>
              </p:ext>
            </p:extLst>
          </p:nvPr>
        </p:nvGraphicFramePr>
        <p:xfrm>
          <a:off x="2286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5334000" cy="431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1371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26670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39624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28956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8382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10668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43434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8" name="Freeform 24"/>
          <p:cNvSpPr>
            <a:spLocks/>
          </p:cNvSpPr>
          <p:nvPr/>
        </p:nvSpPr>
        <p:spPr bwMode="auto">
          <a:xfrm>
            <a:off x="1016000" y="2590800"/>
            <a:ext cx="1117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Freeform 25"/>
          <p:cNvSpPr>
            <a:spLocks/>
          </p:cNvSpPr>
          <p:nvPr/>
        </p:nvSpPr>
        <p:spPr bwMode="auto">
          <a:xfrm rot="-1540609">
            <a:off x="331788" y="4725988"/>
            <a:ext cx="1085850" cy="4032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0" name="Freeform 26"/>
          <p:cNvSpPr>
            <a:spLocks/>
          </p:cNvSpPr>
          <p:nvPr/>
        </p:nvSpPr>
        <p:spPr bwMode="auto">
          <a:xfrm rot="-6026444">
            <a:off x="1315244" y="5682456"/>
            <a:ext cx="1189038" cy="11017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7"/>
          <p:cNvSpPr>
            <a:spLocks/>
          </p:cNvSpPr>
          <p:nvPr/>
        </p:nvSpPr>
        <p:spPr bwMode="auto">
          <a:xfrm flipH="1">
            <a:off x="2362200" y="2667000"/>
            <a:ext cx="2133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Freeform 28"/>
          <p:cNvSpPr>
            <a:spLocks/>
          </p:cNvSpPr>
          <p:nvPr/>
        </p:nvSpPr>
        <p:spPr bwMode="auto">
          <a:xfrm rot="-1540609">
            <a:off x="4035425" y="4560888"/>
            <a:ext cx="204788" cy="938212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3" name="Freeform 30"/>
          <p:cNvSpPr>
            <a:spLocks/>
          </p:cNvSpPr>
          <p:nvPr/>
        </p:nvSpPr>
        <p:spPr bwMode="auto">
          <a:xfrm rot="15573556" flipV="1">
            <a:off x="3402013" y="5419725"/>
            <a:ext cx="762000" cy="13843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838200" y="27432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5" name="Rectangle 32"/>
          <p:cNvSpPr>
            <a:spLocks noChangeArrowheads="1"/>
          </p:cNvSpPr>
          <p:nvPr/>
        </p:nvSpPr>
        <p:spPr bwMode="auto">
          <a:xfrm>
            <a:off x="152400" y="48006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6" name="Rectangle 33"/>
          <p:cNvSpPr>
            <a:spLocks noChangeArrowheads="1"/>
          </p:cNvSpPr>
          <p:nvPr/>
        </p:nvSpPr>
        <p:spPr bwMode="auto">
          <a:xfrm>
            <a:off x="1066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7" name="Rectangle 34"/>
          <p:cNvSpPr>
            <a:spLocks noChangeArrowheads="1"/>
          </p:cNvSpPr>
          <p:nvPr/>
        </p:nvSpPr>
        <p:spPr bwMode="auto">
          <a:xfrm>
            <a:off x="3733800" y="2667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8" name="Rectangle 35"/>
          <p:cNvSpPr>
            <a:spLocks noChangeArrowheads="1"/>
          </p:cNvSpPr>
          <p:nvPr/>
        </p:nvSpPr>
        <p:spPr bwMode="auto">
          <a:xfrm>
            <a:off x="3657600" y="4572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9" name="Rectangle 36"/>
          <p:cNvSpPr>
            <a:spLocks noChangeArrowheads="1"/>
          </p:cNvSpPr>
          <p:nvPr/>
        </p:nvSpPr>
        <p:spPr bwMode="auto">
          <a:xfrm>
            <a:off x="4114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0" name="Rectangle 37"/>
          <p:cNvSpPr>
            <a:spLocks noChangeArrowheads="1"/>
          </p:cNvSpPr>
          <p:nvPr/>
        </p:nvSpPr>
        <p:spPr bwMode="auto">
          <a:xfrm>
            <a:off x="1524000" y="1295400"/>
            <a:ext cx="209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(½)</a:t>
            </a:r>
            <a:r>
              <a:rPr lang="en-US" altLang="it-IT" sz="2400" baseline="30000">
                <a:latin typeface="Times" pitchFamily="18" charset="0"/>
              </a:rPr>
              <a:t>6 </a:t>
            </a:r>
            <a:r>
              <a:rPr lang="en-US" altLang="it-IT" sz="2400">
                <a:latin typeface="Times" pitchFamily="18" charset="0"/>
              </a:rPr>
              <a:t>x 4 = 1/16 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1" name="Line 39"/>
          <p:cNvSpPr>
            <a:spLocks noChangeShapeType="1"/>
          </p:cNvSpPr>
          <p:nvPr/>
        </p:nvSpPr>
        <p:spPr bwMode="auto">
          <a:xfrm flipH="1">
            <a:off x="38862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2" name="Rectangle 40"/>
          <p:cNvSpPr>
            <a:spLocks noChangeArrowheads="1"/>
          </p:cNvSpPr>
          <p:nvPr/>
        </p:nvSpPr>
        <p:spPr bwMode="auto">
          <a:xfrm>
            <a:off x="6400800" y="1219200"/>
            <a:ext cx="2743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½ = probabilità che ciascun individuo ha di trasmettere uno specifico allele (viola nell’esempio)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6= numero di volte che quello specifico allele (viola nell’esempio) deve essere trasmesso a partire dall’antenato comune per arrivare all’individuo F3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4 = numero di differenti alleli (viola, rosso, celeste, blu) per i quali l’individuo F3 potrebbe essere autozigote </a:t>
            </a:r>
            <a:endParaRPr lang="it-IT" altLang="it-IT" sz="18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8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8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85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8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8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8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8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3" grpId="0" animBg="1"/>
      <p:bldP spid="108554" grpId="0" animBg="1"/>
      <p:bldP spid="108556" grpId="0" animBg="1"/>
      <p:bldP spid="108558" grpId="0" animBg="1"/>
      <p:bldP spid="108565" grpId="0" animBg="1"/>
      <p:bldP spid="1085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79358"/>
              </p:ext>
            </p:extLst>
          </p:nvPr>
        </p:nvGraphicFramePr>
        <p:xfrm>
          <a:off x="2051720" y="1628800"/>
          <a:ext cx="50292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273300" imgH="2057400" progId="">
                  <p:embed/>
                </p:oleObj>
              </mc:Choice>
              <mc:Fallback>
                <p:oleObj name="CorelDRAW" r:id="rId2" imgW="2273300" imgH="2057400" progId="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628800"/>
                        <a:ext cx="50292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it-IT"/>
              <a:t>F = (½)</a:t>
            </a:r>
            <a:r>
              <a:rPr lang="en-US" altLang="it-IT" baseline="30000"/>
              <a:t>6</a:t>
            </a:r>
            <a:r>
              <a:rPr lang="en-US" altLang="it-IT"/>
              <a:t> x 2 = 1/32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34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83526"/>
              </p:ext>
            </p:extLst>
          </p:nvPr>
        </p:nvGraphicFramePr>
        <p:xfrm>
          <a:off x="683568" y="1124744"/>
          <a:ext cx="7146258" cy="2914812"/>
        </p:xfrm>
        <a:graphic>
          <a:graphicData uri="http://schemas.openxmlformats.org/drawingml/2006/table">
            <a:tbl>
              <a:tblPr/>
              <a:tblGrid>
                <a:gridCol w="238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2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Biological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relationship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parentela (</a:t>
                      </a:r>
                      <a:r>
                        <a:rPr lang="it-IT" sz="2000" b="1" i="1" dirty="0"/>
                        <a:t>r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consanguineità o di inincrocio (</a:t>
                      </a:r>
                      <a:r>
                        <a:rPr lang="it-IT" sz="2000" i="1" dirty="0"/>
                        <a:t>F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Incest</a:t>
                      </a:r>
                      <a:r>
                        <a:rPr lang="it-IT" sz="2000" baseline="30000" dirty="0">
                          <a:hlinkClick r:id="rId2"/>
                        </a:rPr>
                        <a:t>a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0.5 (1/2)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</a:t>
                      </a:r>
                      <a:r>
                        <a:rPr lang="it-IT" sz="2000" i="1" baseline="0" dirty="0"/>
                        <a:t> (1/4)</a:t>
                      </a:r>
                      <a:endParaRPr lang="it-IT" sz="2000" i="1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 err="1"/>
                        <a:t>Uncle</a:t>
                      </a:r>
                      <a:r>
                        <a:rPr lang="it-IT" sz="2000" dirty="0"/>
                        <a:t>–</a:t>
                      </a:r>
                      <a:r>
                        <a:rPr lang="it-IT" sz="2000" dirty="0" err="1"/>
                        <a:t>niece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 (1/4)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First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0.0625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Second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0.0313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0.0156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Third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0.0078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0.0039 (1/64)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57315"/>
            <a:ext cx="9039139" cy="241604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Incest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defined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as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father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daughter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mother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–son or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brother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sister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relationship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parentela (r) </a:t>
            </a:r>
            <a:r>
              <a:rPr lang="it-IT" altLang="it-IT" sz="1100" b="1" i="1" dirty="0">
                <a:latin typeface="inherit"/>
                <a:cs typeface="Arial" pitchFamily="34" charset="0"/>
              </a:rPr>
              <a:t>corrisponde alla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proporzione di genoma condivisa per discendenza tra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 di consanguineità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tra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corrisponde alla probabilità che due alleli  (uno per individuo) ad un determinato locus siano uguali per discendenza.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baseline="0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inincrocio 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un individuo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corrisponde alla probabilità che i due alleli ad un determinato locus siano uguali per discendenza. Numericamente corrisponde al coefficiente di consanguineità tra i genitori dell’individuo e viene indicato con lo stesso simbolo (F)</a:t>
            </a:r>
            <a:endParaRPr kumimoji="0" lang="it-IT" altLang="it-IT" sz="1100" b="1" i="1" u="none" strike="noStrike" cap="none" normalizeH="0" baseline="0" dirty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45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6685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Civile</a:t>
            </a:r>
          </a:p>
          <a:p>
            <a:r>
              <a:rPr lang="it-IT" b="1" dirty="0">
                <a:solidFill>
                  <a:schemeClr val="bg1"/>
                </a:solidFill>
              </a:rPr>
              <a:t>Art. 74.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Parentela.</a:t>
            </a:r>
            <a:r>
              <a:rPr lang="it-IT" dirty="0">
                <a:solidFill>
                  <a:schemeClr val="bg1"/>
                </a:solidFill>
              </a:rPr>
              <a:t> - La parentela è il vincolo tra le persone che discendono da uno stesso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75.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Linee della parentela.</a:t>
            </a:r>
            <a:r>
              <a:rPr lang="it-IT" dirty="0">
                <a:solidFill>
                  <a:schemeClr val="bg1"/>
                </a:solidFill>
              </a:rPr>
              <a:t> - Sono parenti in linea retta le persone di cui l'una discende dall'altra; in linea collaterale quelle che, pur avendo uno stipite comune, non discendono l'una dall'altra.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76.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Computo dei gradi.</a:t>
            </a:r>
            <a:r>
              <a:rPr lang="it-IT" dirty="0">
                <a:solidFill>
                  <a:schemeClr val="bg1"/>
                </a:solidFill>
              </a:rPr>
              <a:t> - Nella linea retta si computano altrettanti gradi quante sono le generazioni,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Nella linea collaterale i gradi si computano dalle generazioni, salendo da uno dei parenti fino allo stipite comune e da questo discendendo all'altro parente, sempre restando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77.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Limite della parentela.</a:t>
            </a:r>
            <a:r>
              <a:rPr lang="it-IT" dirty="0">
                <a:solidFill>
                  <a:schemeClr val="bg1"/>
                </a:solidFill>
              </a:rPr>
              <a:t> - La legge non riconosce il vincolo di parentela oltre il sesto grado, salvo che per alcuni effetti specialmente determinati.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78.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Affinità.</a:t>
            </a:r>
            <a:r>
              <a:rPr lang="it-IT" dirty="0">
                <a:solidFill>
                  <a:schemeClr val="bg1"/>
                </a:solidFill>
              </a:rPr>
              <a:t> – L’affinità è il vincolo tra un coniuge e i parenti dell'altro coniuge.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di diritto canonico</a:t>
            </a:r>
          </a:p>
          <a:p>
            <a:r>
              <a:rPr lang="it-IT" b="1" dirty="0">
                <a:solidFill>
                  <a:schemeClr val="bg1"/>
                </a:solidFill>
              </a:rPr>
              <a:t>Can. 108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La </a:t>
            </a:r>
            <a:r>
              <a:rPr lang="it-IT" dirty="0">
                <a:solidFill>
                  <a:srgbClr val="FFFF00"/>
                </a:solidFill>
              </a:rPr>
              <a:t>consanguineità</a:t>
            </a:r>
            <a:r>
              <a:rPr lang="it-IT" dirty="0">
                <a:solidFill>
                  <a:schemeClr val="bg1"/>
                </a:solidFill>
              </a:rPr>
              <a:t> si computa per linee e per gradi.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§2.</a:t>
            </a:r>
            <a:r>
              <a:rPr lang="it-IT" dirty="0">
                <a:solidFill>
                  <a:schemeClr val="bg1"/>
                </a:solidFill>
              </a:rPr>
              <a:t> Nella linea retta tanti sono i gradi quante le generazioni, ossia quante le persone,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§3.</a:t>
            </a:r>
            <a:r>
              <a:rPr lang="it-IT" dirty="0">
                <a:solidFill>
                  <a:schemeClr val="bg1"/>
                </a:solidFill>
              </a:rPr>
              <a:t> Nella linea obliqua tanti sono i gradi quante le persone in tutte e due le linee insieme,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Can. 109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L'affinità sorge dal matrimonio valido, anche se non consumato, e sussiste tra il marito e i consanguinei della moglie, e parimenti tra la moglie e i consanguinei del marito.</a:t>
            </a:r>
            <a:br>
              <a:rPr lang="it-IT" dirty="0"/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Coefficiente di inincrocio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Il coefficiente di inincrocio può essere anche calcolato </a:t>
            </a:r>
            <a:r>
              <a:rPr lang="it-IT" altLang="it-IT" sz="2400" dirty="0">
                <a:solidFill>
                  <a:srgbClr val="FFFF00"/>
                </a:solidFill>
              </a:rPr>
              <a:t>nelle popolazioni</a:t>
            </a:r>
            <a:r>
              <a:rPr lang="it-IT" altLang="it-IT" sz="2400" b="1" u="sng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it-IT" altLang="it-IT" sz="2400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2400" dirty="0"/>
              <a:t>Il coefficiente di inincrocio di una popolazione corrisponde alla probabilità che due alleli qualsiasi scelti a caso in una popolazione siano identici per discesa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Nota: in alcune popolazioni del Medio Oriente, dell’Africa e dell’India, il Matrimonio tra consanguinei stretti è incoraggiato, con percentuali di matrimoni tra consanguinei che possono superare il 50%</a:t>
            </a:r>
          </a:p>
          <a:p>
            <a:pPr eaLnBrk="1" hangingPunct="1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782626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Inincrocio nelle popolazioni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289289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L’effetto principale dell’inincrocio nelle popolazioni è quello di determinare una </a:t>
            </a:r>
            <a:r>
              <a:rPr lang="it-IT" altLang="it-IT" sz="2400" dirty="0">
                <a:solidFill>
                  <a:schemeClr val="bg1"/>
                </a:solidFill>
              </a:rPr>
              <a:t>diminuzione dei genotipi eterozigoti</a:t>
            </a:r>
            <a:r>
              <a:rPr lang="it-IT" altLang="it-IT" sz="2400" dirty="0"/>
              <a:t> a favore degli omozigoti:</a:t>
            </a:r>
          </a:p>
          <a:p>
            <a:pPr eaLnBrk="1" hangingPunct="1"/>
            <a:r>
              <a:rPr lang="it-IT" altLang="it-IT" sz="2400" dirty="0"/>
              <a:t>Un esempio efficace  è quello relativo ad una popolazione di piante nella quale avvenga solo autofecondazione: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04800" y="19812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it-IT" i="1" dirty="0"/>
          </a:p>
          <a:p>
            <a:pPr eaLnBrk="1" hangingPunct="1"/>
            <a:endParaRPr lang="en-US" altLang="it-IT" sz="1200" dirty="0"/>
          </a:p>
          <a:p>
            <a:pPr eaLnBrk="1" hangingPunct="1"/>
            <a:r>
              <a:rPr lang="en-US" altLang="it-IT" dirty="0"/>
              <a:t>P:                                Aa x Aa	</a:t>
            </a:r>
          </a:p>
          <a:p>
            <a:pPr eaLnBrk="1" hangingPunct="1"/>
            <a:r>
              <a:rPr lang="en-US" altLang="it-IT" dirty="0"/>
              <a:t>F1:           25% AA      50% Aa        25% aa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96863" y="3962400"/>
            <a:ext cx="76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F2: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828800" y="3962400"/>
            <a:ext cx="6740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37.5% AA     	25% Aa      37.5% aa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76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F3: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00200" y="4648200"/>
            <a:ext cx="7078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43.75% AA  	12.5% Aa    43.75% aa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it-IT" b="1" i="1" dirty="0" err="1">
                <a:solidFill>
                  <a:srgbClr val="FF00FF"/>
                </a:solidFill>
              </a:rPr>
              <a:t>Metà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eterozigoti</a:t>
            </a:r>
            <a:r>
              <a:rPr lang="en-US" altLang="it-IT" b="1" i="1" dirty="0">
                <a:solidFill>
                  <a:srgbClr val="FF00FF"/>
                </a:solidFill>
              </a:rPr>
              <a:t> ad </a:t>
            </a:r>
            <a:r>
              <a:rPr lang="en-US" altLang="it-IT" b="1" i="1" dirty="0" err="1">
                <a:solidFill>
                  <a:srgbClr val="FF00FF"/>
                </a:solidFill>
              </a:rPr>
              <a:t>ogni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generazione</a:t>
            </a:r>
            <a:r>
              <a:rPr lang="en-US" altLang="it-IT" b="1" i="1" dirty="0">
                <a:solidFill>
                  <a:srgbClr val="FF00FF"/>
                </a:solidFill>
              </a:rPr>
              <a:t>: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t</a:t>
            </a:r>
            <a:r>
              <a:rPr lang="en-US" altLang="it-IT" b="1" i="1" dirty="0">
                <a:solidFill>
                  <a:srgbClr val="FF00FF"/>
                </a:solidFill>
              </a:rPr>
              <a:t> =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iniz</a:t>
            </a:r>
            <a:r>
              <a:rPr lang="en-US" altLang="it-IT" b="1" i="1" dirty="0">
                <a:solidFill>
                  <a:srgbClr val="FF00FF"/>
                </a:solidFill>
              </a:rPr>
              <a:t> (</a:t>
            </a:r>
            <a:r>
              <a:rPr lang="en-US" altLang="it-IT" b="1" i="1" dirty="0">
                <a:solidFill>
                  <a:srgbClr val="FF00FF"/>
                </a:solidFill>
                <a:cs typeface="Arial" charset="0"/>
              </a:rPr>
              <a:t>½)</a:t>
            </a:r>
            <a:r>
              <a:rPr lang="en-US" altLang="it-IT" b="1" i="1" baseline="30000" dirty="0">
                <a:solidFill>
                  <a:srgbClr val="FF00FF"/>
                </a:solidFill>
                <a:cs typeface="Arial" charset="0"/>
              </a:rPr>
              <a:t>t</a:t>
            </a:r>
            <a:endParaRPr lang="en-US" altLang="it-IT" baseline="30000" dirty="0">
              <a:solidFill>
                <a:srgbClr val="ED181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6" grpId="0" build="p" autoUpdateAnimBg="0"/>
      <p:bldP spid="110597" grpId="0" build="p" autoUpdateAnimBg="0"/>
      <p:bldP spid="110598" grpId="0" build="p" autoUpdateAnimBg="0"/>
      <p:bldP spid="110599" grpId="0" build="p" autoUpdateAnimBg="0"/>
      <p:bldP spid="110600" grpId="0" build="p" autoUpdateAnimBg="0"/>
      <p:bldP spid="11060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t="-800" r="-389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it-IT" dirty="0" err="1">
                <a:noFill/>
              </a:rPr>
              <a:t> </a:t>
            </a:r>
            <a:endParaRPr lang="it-IT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85342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r="-1865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4061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Frequenze genotipiche </a:t>
            </a:r>
            <a:br>
              <a:rPr lang="it-IT" altLang="it-IT" sz="3200" dirty="0"/>
            </a:br>
            <a:r>
              <a:rPr lang="it-IT" altLang="it-IT" sz="2400" dirty="0">
                <a:solidFill>
                  <a:srgbClr val="FFFF00"/>
                </a:solidFill>
              </a:rPr>
              <a:t> (1) accoppiamento casuale (F = 0, equilibrio H-W)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400" dirty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615745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     	        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               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	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				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(2)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(F &gt; 0)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		-    2pqF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(3)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estremo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(F = 1)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0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33810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786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Le conseguenze dannose dell’inincrocio nelle popolazioni sono dette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DEPRESSIONE DA ININCROCIO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depressione da inincrocio è dovuta generalmente all’aumento di alleli recessivi dannosi in omozigosi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Per una popolazione in cui l’allele dannoso abbia frequenza q, la depressione da inincrocio può essere misurata con R, il rapporto tra la frequenza degli omozigoti recessivi nella popolazione </a:t>
            </a:r>
            <a:r>
              <a:rPr lang="it-IT" altLang="it-IT" sz="2000" dirty="0" err="1"/>
              <a:t>inincrociata</a:t>
            </a:r>
            <a:r>
              <a:rPr lang="it-IT" altLang="it-IT" sz="2000" dirty="0"/>
              <a:t> e la frequenza degli omozigoti recessivi di una popolazione non </a:t>
            </a:r>
            <a:r>
              <a:rPr lang="it-IT" altLang="it-IT" sz="2000" dirty="0" err="1"/>
              <a:t>inicrociata</a:t>
            </a:r>
            <a:r>
              <a:rPr lang="it-IT" altLang="it-IT" sz="20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R = </a:t>
            </a:r>
            <a:r>
              <a:rPr lang="it-IT" altLang="it-IT" sz="2000" dirty="0" err="1"/>
              <a:t>freq</a:t>
            </a:r>
            <a:r>
              <a:rPr lang="it-IT" altLang="it-IT" sz="2000" dirty="0"/>
              <a:t> (aa) con F</a:t>
            </a:r>
            <a:r>
              <a:rPr lang="it-IT" altLang="it-IT" sz="2000" dirty="0">
                <a:cs typeface="Arial" charset="0"/>
              </a:rPr>
              <a:t>≠ 0 / </a:t>
            </a:r>
            <a:r>
              <a:rPr lang="it-IT" altLang="it-IT" sz="2000" dirty="0" err="1">
                <a:cs typeface="Arial" charset="0"/>
              </a:rPr>
              <a:t>freq</a:t>
            </a:r>
            <a:r>
              <a:rPr lang="it-IT" altLang="it-IT" sz="2000" dirty="0">
                <a:cs typeface="Arial" charset="0"/>
              </a:rPr>
              <a:t> (aa) con F = 0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cs typeface="Arial" charset="0"/>
              </a:rPr>
              <a:t>R = [q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+</a:t>
            </a:r>
            <a:r>
              <a:rPr lang="it-IT" altLang="it-IT" sz="2000" dirty="0" err="1">
                <a:cs typeface="Arial" charset="0"/>
              </a:rPr>
              <a:t>pqF</a:t>
            </a:r>
            <a:r>
              <a:rPr lang="it-IT" altLang="it-IT" sz="2000" dirty="0">
                <a:cs typeface="Arial" charset="0"/>
              </a:rPr>
              <a:t>]/q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800" dirty="0">
                <a:cs typeface="Arial" charset="0"/>
              </a:rPr>
              <a:t> </a:t>
            </a:r>
            <a:r>
              <a:rPr lang="it-IT" altLang="it-IT" sz="1600" dirty="0">
                <a:cs typeface="Arial" charset="0"/>
              </a:rPr>
              <a:t>con un semplice  passaggio algebrico         </a:t>
            </a:r>
            <a:r>
              <a:rPr lang="it-IT" altLang="it-IT" sz="2800" dirty="0">
                <a:cs typeface="Arial" charset="0"/>
              </a:rPr>
              <a:t>R = 1 + (</a:t>
            </a:r>
            <a:r>
              <a:rPr lang="it-IT" altLang="it-IT" sz="2800" dirty="0" err="1">
                <a:cs typeface="Arial" charset="0"/>
              </a:rPr>
              <a:t>pF</a:t>
            </a:r>
            <a:r>
              <a:rPr lang="it-IT" altLang="it-IT" sz="2800" dirty="0">
                <a:cs typeface="Arial" charset="0"/>
              </a:rPr>
              <a:t>/q)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Da cui si vede che: R è sempre &gt;1, e che la proporzione di affetti aumenta all’aumentare di F e al diminuire di q (malattie recessive rare)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499992" y="4869160"/>
            <a:ext cx="2895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45840"/>
            <a:ext cx="8686800" cy="24384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analizzando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(come quasi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sempre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accade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 un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campione</a:t>
            </a:r>
            <a:r>
              <a:rPr lang="en-US" sz="24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di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quella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ottenuta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. Questa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avrà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un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proprio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errore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calcolato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come: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endParaRPr lang="en-US" sz="2400" dirty="0">
              <a:latin typeface="Times New Roman" pitchFamily="18" charset="0"/>
              <a:cs typeface="Times New Roman (Hebrew)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42020" y="2033655"/>
                <a:ext cx="8305800" cy="2276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 =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𝑒𝑟𝑟𝑜𝑟𝑒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𝑠𝑡𝑎𝑛𝑑𝑎𝑟𝑑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it-IT" sz="2800" b="0" i="0" dirty="0">
                  <a:latin typeface="Cambria Math"/>
                </a:endParaRPr>
              </a:p>
              <a:p>
                <a:pPr algn="ctr"/>
                <a:r>
                  <a:rPr lang="it-IT" sz="2800" dirty="0"/>
                  <a:t>Nell’esempio: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/>
                                  </a:rPr>
                                  <m:t>0,575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×0,425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×100</m:t>
                                </m:r>
                              </m:den>
                            </m:f>
                          </m:e>
                        </m:box>
                      </m:e>
                    </m:rad>
                    <m:r>
                      <a:rPr lang="it-IT" sz="2800">
                        <a:latin typeface="Cambria Math"/>
                      </a:rPr>
                      <m:t>= </m:t>
                    </m:r>
                    <m:r>
                      <a:rPr lang="it-IT" sz="2800" i="1">
                        <a:latin typeface="Cambria Math"/>
                        <a:ea typeface="Cambria Math"/>
                      </a:rPr>
                      <m:t>±0,035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  <a:p>
                <a:pPr algn="ctr"/>
                <a:r>
                  <a:rPr lang="it-IT" sz="2800" dirty="0"/>
                  <a:t> </a:t>
                </a:r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0" y="2033655"/>
                <a:ext cx="8305800" cy="2276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971800" y="188640"/>
            <a:ext cx="415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STIMA DI FREQUENZE ALLELICHE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251520" y="4365104"/>
                <a:ext cx="8686800" cy="1747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Dove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p</a:t>
                </a:r>
                <a:r>
                  <a:rPr lang="en-US" sz="2400" i="1" baseline="-25000" dirty="0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rappresenta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uno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qualsiasi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degli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al locus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considerato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(2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precedente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, per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l’errore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sarà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uguale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 </a:t>
                </a:r>
              </a:p>
              <a:p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ed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N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è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il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numero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di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campione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(100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).</a:t>
                </a:r>
              </a:p>
              <a:p>
                <a:r>
                  <a:rPr lang="it-IT" sz="2400" dirty="0">
                    <a:latin typeface="Times New Roman" pitchFamily="18" charset="0"/>
                    <a:cs typeface="Times New Roman (Hebrew)" charset="-79"/>
                  </a:rPr>
                  <a:t>L’intervallo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 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1.96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𝑒</m:t>
                    </m:r>
                    <m:r>
                      <a:rPr lang="it-IT" sz="2400" b="0" i="1" smtClean="0">
                        <a:latin typeface="Cambria Math"/>
                      </a:rPr>
                      <m:t>.</m:t>
                    </m:r>
                    <m:r>
                      <a:rPr lang="it-IT" sz="2400" b="0" i="1" smtClean="0">
                        <a:latin typeface="Cambria Math"/>
                      </a:rPr>
                      <m:t>𝑠</m:t>
                    </m:r>
                    <m:r>
                      <a:rPr lang="it-IT" sz="2400" b="0" i="1" smtClean="0">
                        <a:latin typeface="Cambria Math"/>
                      </a:rPr>
                      <m:t>.  </m:t>
                    </m:r>
                  </m:oMath>
                </a14:m>
                <a:endParaRPr lang="it-IT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h𝑎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𝑢𝑛𝑎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𝑝𝑟𝑜𝑏𝑎𝑏𝑖𝑙𝑖𝑡</m:t>
                      </m:r>
                      <m:r>
                        <a:rPr lang="it-IT" sz="2400" b="0" i="1" smtClean="0">
                          <a:latin typeface="Cambria Math"/>
                        </a:rPr>
                        <m:t>à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</m:t>
                      </m:r>
                      <m:r>
                        <a:rPr lang="it-IT" sz="2400" b="0" i="1" smtClean="0">
                          <a:latin typeface="Cambria Math"/>
                        </a:rPr>
                        <m:t> 95% </m:t>
                      </m:r>
                      <m:r>
                        <a:rPr lang="it-IT" sz="2400" b="0" i="1" smtClean="0">
                          <a:latin typeface="Cambria Math"/>
                        </a:rPr>
                        <m:t>𝑑𝑖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𝑐𝑜𝑚𝑝𝑟𝑒𝑛𝑑𝑒𝑟𝑒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/>
                        </a:rPr>
                        <m:t>vera</m:t>
                      </m:r>
                    </m:oMath>
                  </m:oMathPara>
                </a14:m>
                <a:endParaRPr lang="it-IT" sz="24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𝑓𝑟𝑒𝑞𝑢𝑒𝑛𝑧𝑎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𝑎𝑙𝑙𝑒𝑙𝑖𝑐𝑎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𝑝𝑜𝑝𝑜𝑙𝑎𝑧𝑖𝑜𝑛𝑒</m:t>
                      </m:r>
                      <m:r>
                        <a:rPr lang="it-IT" sz="24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 (Hebrew)" charset="-79"/>
                </a:endParaRPr>
              </a:p>
              <a:p>
                <a:endParaRPr lang="en-US" sz="24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365104"/>
                <a:ext cx="8686800" cy="1747181"/>
              </a:xfrm>
              <a:prstGeom prst="rect">
                <a:avLst/>
              </a:prstGeom>
              <a:blipFill>
                <a:blip r:embed="rId4"/>
                <a:stretch>
                  <a:fillRect t="-39024" b="-20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57289" y="6237312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*Nota importante: al denominatore di </a:t>
            </a:r>
            <a:r>
              <a:rPr lang="it-IT" dirty="0" err="1"/>
              <a:t>e.s</a:t>
            </a:r>
            <a:r>
              <a:rPr lang="it-IT" dirty="0"/>
              <a:t>. compare 2N anziché N perché la stima </a:t>
            </a:r>
          </a:p>
          <a:p>
            <a:r>
              <a:rPr lang="it-IT" dirty="0"/>
              <a:t>riguarda 2N alleli e non N individui diploidi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820472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Esempio: per una malattia recessiva comune, in cui l’allele recessivo ha una frequenza pari a 1%, in un gruppo caratterizzato da un coefficiente di inincrocio pari a 1/16 (uguale a quello che si osserva tra cugini primi) avremo R = 1 + (</a:t>
            </a:r>
            <a:r>
              <a:rPr lang="it-IT" altLang="it-IT" sz="2000" dirty="0" err="1">
                <a:cs typeface="Arial" charset="0"/>
              </a:rPr>
              <a:t>pF</a:t>
            </a:r>
            <a:r>
              <a:rPr lang="it-IT" altLang="it-IT" sz="2000" dirty="0">
                <a:cs typeface="Arial" charset="0"/>
              </a:rPr>
              <a:t>/q) = 1+ 0.99×0.0625/0.01 =  7.2, ovvero una prevalenza di 7.2 volte più elevata della malattia che nella popolazione normale.</a:t>
            </a:r>
          </a:p>
        </p:txBody>
      </p:sp>
      <p:pic>
        <p:nvPicPr>
          <p:cNvPr id="64514" name="Picture 2" descr="C:\Users\Fulvio\Desktop\Nuovo documento 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4115" y="503904"/>
            <a:ext cx="4139262" cy="86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47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nsanguineità_malat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9" y="1700808"/>
            <a:ext cx="89399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solidFill>
                  <a:schemeClr val="bg1"/>
                </a:solidFill>
              </a:rPr>
              <a:t>Altri tipi di accoppiamento non casuale nell’uomo</a:t>
            </a:r>
            <a:br>
              <a:rPr lang="it-IT" altLang="it-IT" sz="2800" dirty="0">
                <a:solidFill>
                  <a:schemeClr val="bg1"/>
                </a:solidFill>
              </a:rPr>
            </a:br>
            <a:br>
              <a:rPr lang="it-IT" altLang="it-IT" sz="2800" dirty="0">
                <a:solidFill>
                  <a:schemeClr val="bg1"/>
                </a:solidFill>
              </a:rPr>
            </a:br>
            <a:r>
              <a:rPr lang="it-IT" altLang="it-IT" sz="2800" dirty="0">
                <a:solidFill>
                  <a:srgbClr val="FFFF00"/>
                </a:solidFill>
              </a:rPr>
              <a:t>Accoppiamento assortativo positivo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Si ha quando la scelta del partner avviene in base ad un determinato fenotipo </a:t>
            </a:r>
          </a:p>
          <a:p>
            <a:pPr eaLnBrk="1" hangingPunct="1"/>
            <a:r>
              <a:rPr lang="it-IT" altLang="it-IT" sz="2400" dirty="0"/>
              <a:t>Le conseguenze sono analoghe a quelle dell’inincrocio, </a:t>
            </a:r>
            <a:r>
              <a:rPr lang="it-IT" altLang="it-IT" sz="2400" dirty="0">
                <a:solidFill>
                  <a:srgbClr val="FFFF00"/>
                </a:solidFill>
              </a:rPr>
              <a:t>ma limitate al locus/i che determina quel fenotipo.</a:t>
            </a:r>
          </a:p>
        </p:txBody>
      </p:sp>
    </p:spTree>
    <p:extLst>
      <p:ext uri="{BB962C8B-B14F-4D97-AF65-F5344CB8AC3E}">
        <p14:creationId xmlns:p14="http://schemas.microsoft.com/office/powerpoint/2010/main" val="4253249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302130" cy="51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400" b="1" dirty="0" err="1">
                <a:solidFill>
                  <a:schemeClr val="bg1"/>
                </a:solidFill>
              </a:rPr>
              <a:t>Nell’uomo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c’è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una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accoppiamento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assortativo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positivo</a:t>
            </a:r>
            <a:r>
              <a:rPr lang="en-US" altLang="it-IT" sz="1400" b="1" dirty="0">
                <a:solidFill>
                  <a:schemeClr val="bg1"/>
                </a:solidFill>
              </a:rPr>
              <a:t> per </a:t>
            </a:r>
            <a:r>
              <a:rPr lang="en-US" altLang="it-IT" sz="1400" b="1" dirty="0" err="1">
                <a:solidFill>
                  <a:schemeClr val="bg1"/>
                </a:solidFill>
              </a:rPr>
              <a:t>il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carattere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altezza</a:t>
            </a:r>
            <a:r>
              <a:rPr lang="en-US" altLang="it-IT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5849359"/>
            <a:ext cx="8347364" cy="10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The positive correlation between female and male height (</a:t>
            </a:r>
            <a:r>
              <a:rPr lang="en-US" sz="1400" i="1" dirty="0"/>
              <a:t>r = </a:t>
            </a:r>
            <a:r>
              <a:rPr lang="en-US" sz="1400" dirty="0"/>
              <a:t>.18). </a:t>
            </a:r>
            <a:r>
              <a:rPr lang="en-US" sz="1400" dirty="0" err="1"/>
              <a:t>Lumination</a:t>
            </a:r>
            <a:r>
              <a:rPr lang="en-US" sz="1400" dirty="0"/>
              <a:t> indicates frequency of occurrence (lightest color &lt;20 couples; darkest color &gt;200 couples).</a:t>
            </a:r>
          </a:p>
          <a:p>
            <a:endParaRPr lang="en-US" sz="1100" dirty="0"/>
          </a:p>
          <a:p>
            <a:pPr eaLnBrk="1" hangingPunct="1"/>
            <a:r>
              <a:rPr lang="en-US" altLang="it-IT" sz="1100" dirty="0" err="1"/>
              <a:t>Stulp</a:t>
            </a:r>
            <a:r>
              <a:rPr lang="en-US" altLang="it-IT" sz="1100" dirty="0"/>
              <a:t> G, </a:t>
            </a:r>
            <a:r>
              <a:rPr lang="en-US" altLang="it-IT" sz="1100" dirty="0" err="1"/>
              <a:t>Buunk</a:t>
            </a:r>
            <a:r>
              <a:rPr lang="en-US" altLang="it-IT" sz="1100" dirty="0"/>
              <a:t> AP, </a:t>
            </a:r>
            <a:r>
              <a:rPr lang="en-US" altLang="it-IT" sz="1100" dirty="0" err="1"/>
              <a:t>Pollet</a:t>
            </a:r>
            <a:r>
              <a:rPr lang="en-US" altLang="it-IT" sz="1100" dirty="0"/>
              <a:t> TV, Nettle D, et al. (2013) Are Human Mating Preferences with Respect to Height Reflected in Actual Pairings?. </a:t>
            </a:r>
            <a:r>
              <a:rPr lang="en-US" altLang="it-IT" sz="1100" dirty="0" err="1"/>
              <a:t>PLoS</a:t>
            </a:r>
            <a:r>
              <a:rPr lang="en-US" altLang="it-IT" sz="1100" dirty="0"/>
              <a:t> ONE 8(1): e54186. doi:10.1371/journal.pone.0054186</a:t>
            </a:r>
          </a:p>
        </p:txBody>
      </p:sp>
    </p:spTree>
    <p:extLst>
      <p:ext uri="{BB962C8B-B14F-4D97-AF65-F5344CB8AC3E}">
        <p14:creationId xmlns:p14="http://schemas.microsoft.com/office/powerpoint/2010/main" val="3666000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400" b="1" dirty="0" err="1">
                <a:solidFill>
                  <a:schemeClr val="bg1"/>
                </a:solidFill>
              </a:rPr>
              <a:t>Accoppiamento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assortativo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nell’uomo</a:t>
            </a:r>
            <a:r>
              <a:rPr lang="en-US" altLang="it-IT" sz="1400" b="1" dirty="0">
                <a:solidFill>
                  <a:schemeClr val="bg1"/>
                </a:solidFill>
              </a:rPr>
              <a:t>: I </a:t>
            </a:r>
            <a:r>
              <a:rPr lang="en-US" altLang="it-IT" sz="1400" b="1" dirty="0" err="1">
                <a:solidFill>
                  <a:schemeClr val="bg1"/>
                </a:solidFill>
              </a:rPr>
              <a:t>fattori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culturali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sono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più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importanti</a:t>
            </a:r>
            <a:r>
              <a:rPr lang="en-US" altLang="it-IT" sz="1400" b="1" dirty="0">
                <a:solidFill>
                  <a:schemeClr val="bg1"/>
                </a:solidFill>
              </a:rPr>
              <a:t> di </a:t>
            </a:r>
            <a:r>
              <a:rPr lang="en-US" altLang="it-IT" sz="1400" b="1" dirty="0" err="1">
                <a:solidFill>
                  <a:schemeClr val="bg1"/>
                </a:solidFill>
              </a:rPr>
              <a:t>quelli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genetici</a:t>
            </a:r>
            <a:endParaRPr lang="en-US" altLang="it-IT" sz="1400" b="1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086947" cy="44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43" y="3212976"/>
            <a:ext cx="46213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9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412875"/>
            <a:ext cx="7416800" cy="649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4000" dirty="0">
                <a:solidFill>
                  <a:srgbClr val="FFFF00"/>
                </a:solidFill>
              </a:rPr>
              <a:t>DERIVA GENETICA CASUALE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380288" cy="1447800"/>
          </a:xfrm>
        </p:spPr>
        <p:txBody>
          <a:bodyPr/>
          <a:lstStyle/>
          <a:p>
            <a:pPr eaLnBrk="1" hangingPunct="1"/>
            <a:r>
              <a:rPr lang="it-IT" sz="3200" dirty="0"/>
              <a:t>Assunti della legge di Hardy-Weinberg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b="1" dirty="0" err="1">
                <a:solidFill>
                  <a:schemeClr val="tx2"/>
                </a:solidFill>
              </a:rPr>
              <a:t>Accoppiamento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casuale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mutazione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migrazione</a:t>
            </a:r>
            <a:endParaRPr lang="en-US" sz="2400" b="1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selezione</a:t>
            </a:r>
            <a:endParaRPr lang="en-US" sz="2400" b="1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Popolazione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infinita</a:t>
            </a:r>
            <a:r>
              <a:rPr lang="en-US" sz="2400" b="1" dirty="0">
                <a:solidFill>
                  <a:schemeClr val="tx2"/>
                </a:solidFill>
              </a:rPr>
              <a:t>	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deriva genetica consiste nella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oscillazione casuale delle frequenze alleliche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una </a:t>
            </a: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popolazione finita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conseguenza del campionamento casuale dei gameti che formeranno gli zigoti della generazione successiva</a:t>
            </a:r>
          </a:p>
          <a:p>
            <a:pPr algn="just" eaLnBrk="1" hangingPunct="1">
              <a:buFont typeface="Wingdings" pitchFamily="-105" charset="2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dirty="0"/>
              <a:t>Cosa succede se la popolazione ha una dimensione </a:t>
            </a:r>
            <a:r>
              <a:rPr lang="it-IT" sz="2800" dirty="0">
                <a:solidFill>
                  <a:srgbClr val="FFFF00"/>
                </a:solidFill>
              </a:rPr>
              <a:t>non</a:t>
            </a:r>
            <a:r>
              <a:rPr lang="it-IT" sz="2800" dirty="0"/>
              <a:t> infinita?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971600" y="1772816"/>
            <a:ext cx="7451725" cy="410881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Immaginiamo una popolazione composta da </a:t>
            </a:r>
            <a:r>
              <a:rPr lang="it-IT" dirty="0" err="1">
                <a:solidFill>
                  <a:srgbClr val="FFFF00"/>
                </a:solidFill>
              </a:rPr>
              <a:t>N</a:t>
            </a:r>
            <a:r>
              <a:rPr lang="it-IT" dirty="0">
                <a:solidFill>
                  <a:srgbClr val="FFFF00"/>
                </a:solidFill>
              </a:rPr>
              <a:t> = 10 individui diploidi</a:t>
            </a:r>
            <a:r>
              <a:rPr lang="it-IT" dirty="0"/>
              <a:t>, la cui dimensione rimanga costante nel tempo.</a:t>
            </a:r>
          </a:p>
          <a:p>
            <a:pPr>
              <a:spcBef>
                <a:spcPct val="50000"/>
              </a:spcBef>
            </a:pPr>
            <a:r>
              <a:rPr lang="it-IT" dirty="0"/>
              <a:t>Sia </a:t>
            </a:r>
            <a:r>
              <a:rPr lang="it-IT" dirty="0" err="1">
                <a:solidFill>
                  <a:srgbClr val="FFFF00"/>
                </a:solidFill>
              </a:rPr>
              <a:t>p</a:t>
            </a:r>
            <a:r>
              <a:rPr lang="it-IT" dirty="0">
                <a:solidFill>
                  <a:srgbClr val="FFFF00"/>
                </a:solidFill>
              </a:rPr>
              <a:t> = 0,5 </a:t>
            </a:r>
            <a:r>
              <a:rPr lang="it-IT" dirty="0"/>
              <a:t>la frequenza dell’allele A e </a:t>
            </a:r>
            <a:r>
              <a:rPr lang="it-IT" dirty="0" err="1">
                <a:solidFill>
                  <a:srgbClr val="FFFF00"/>
                </a:solidFill>
              </a:rPr>
              <a:t>q</a:t>
            </a:r>
            <a:r>
              <a:rPr lang="it-IT" dirty="0">
                <a:solidFill>
                  <a:srgbClr val="FFFF00"/>
                </a:solidFill>
              </a:rPr>
              <a:t> = 0,5 </a:t>
            </a:r>
            <a:r>
              <a:rPr lang="it-IT" dirty="0"/>
              <a:t>la frequenza dell’allele a</a:t>
            </a:r>
          </a:p>
          <a:p>
            <a:pPr>
              <a:spcBef>
                <a:spcPct val="50000"/>
              </a:spcBef>
            </a:pPr>
            <a:r>
              <a:rPr lang="it-IT" dirty="0"/>
              <a:t>Nella popolazione ci saranno </a:t>
            </a:r>
            <a:r>
              <a:rPr lang="it-IT" dirty="0">
                <a:solidFill>
                  <a:srgbClr val="FFFF00"/>
                </a:solidFill>
              </a:rPr>
              <a:t>2N = 20 alleli</a:t>
            </a:r>
            <a:r>
              <a:rPr lang="it-IT" dirty="0"/>
              <a:t>, 10 alleli a e 10 alleli A.</a:t>
            </a:r>
          </a:p>
          <a:p>
            <a:pPr>
              <a:spcBef>
                <a:spcPct val="50000"/>
              </a:spcBef>
            </a:pPr>
            <a:r>
              <a:rPr lang="it-IT" dirty="0"/>
              <a:t>I 10 individui produrranno un numero virtualmente infinito di gameti, le cui frequenze saranno: gameti A = </a:t>
            </a:r>
            <a:r>
              <a:rPr lang="it-IT" dirty="0" err="1"/>
              <a:t>p</a:t>
            </a:r>
            <a:r>
              <a:rPr lang="it-IT" dirty="0"/>
              <a:t> (= 0,5) e gameti a = </a:t>
            </a:r>
            <a:r>
              <a:rPr lang="it-IT" dirty="0" err="1"/>
              <a:t>q</a:t>
            </a:r>
            <a:r>
              <a:rPr lang="it-IT" dirty="0"/>
              <a:t> (= 0,5).</a:t>
            </a:r>
          </a:p>
          <a:p>
            <a:pPr>
              <a:spcBef>
                <a:spcPct val="50000"/>
              </a:spcBef>
            </a:pPr>
            <a:r>
              <a:rPr lang="it-IT" dirty="0"/>
              <a:t>Da questo pool di gameti, ne verranno scelti </a:t>
            </a:r>
            <a:r>
              <a:rPr lang="it-IT" b="1" u="sng" dirty="0"/>
              <a:t>a caso</a:t>
            </a:r>
            <a:r>
              <a:rPr lang="it-IT" dirty="0"/>
              <a:t> 10 coppie per formare i 10 individui della generazione successiva (unione casuale dei gameti).</a:t>
            </a:r>
          </a:p>
          <a:p>
            <a:pPr>
              <a:spcBef>
                <a:spcPct val="50000"/>
              </a:spcBef>
            </a:pPr>
            <a:r>
              <a:rPr lang="it-IT" dirty="0"/>
              <a:t>Poiché la scelta dei gameti che formeranno la generazione successiva è casuale, le frequenze alleliche non rimarranno necessariamente costanti, ma potranno variare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/>
              <a:t>NO Equilibrio di </a:t>
            </a:r>
            <a:r>
              <a:rPr lang="it-IT" sz="3200" dirty="0" err="1"/>
              <a:t>Hardy-Weinberg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250"/>
            <a:ext cx="8892480" cy="47640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L’estrazione di alleli dei due tipi, A e a, fino al completamento di un insieme di 2N alleli può avvenire in uno dei seguenti (2N+1) modi: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 		alleli A 	e	0  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2N-1	alleli A 	e	1	allele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2N-2	alleli A		e	2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	………	..	……	………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		allele A	e	2N-1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		alleli A		e	2N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generale: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 -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alleli A		e	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solidFill>
                  <a:srgbClr val="00B050"/>
                </a:solidFill>
              </a:rPr>
              <a:t>Ciascuna di queste combinazioni ha una propria probabilità, ben definita, che dipende da p, q e 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/>
              <a:t>				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Legge di Hardy-Weinberg</a:t>
            </a:r>
          </a:p>
        </p:txBody>
      </p:sp>
    </p:spTree>
    <p:extLst>
      <p:ext uri="{BB962C8B-B14F-4D97-AF65-F5344CB8AC3E}">
        <p14:creationId xmlns:p14="http://schemas.microsoft.com/office/powerpoint/2010/main" val="6465935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05" charset="2"/>
              <a:buNone/>
            </a:pPr>
            <a:r>
              <a:rPr lang="it-IT"/>
              <a:t>Riprendendo l’esempio iniziale: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/>
              <a:t>N= 10 (2N =20), p = 0,5 e q = 0,5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La probabilità che nella generazione successiva si abbia una popolazione con 20 alleli A (p =1; q = 0), sarà p x p x p x p ….x p (20 volte) = p</a:t>
            </a:r>
            <a:r>
              <a:rPr lang="it-IT" sz="2000" baseline="30000"/>
              <a:t>20 </a:t>
            </a:r>
            <a:r>
              <a:rPr lang="it-IT" sz="2000"/>
              <a:t> = 0,5</a:t>
            </a:r>
            <a:r>
              <a:rPr lang="it-IT" sz="2000" baseline="30000"/>
              <a:t>20 </a:t>
            </a:r>
            <a:r>
              <a:rPr lang="it-IT" sz="2000"/>
              <a:t>= 0,000001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oppure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La probabilità che nella generazione successiva si abbia una popolazione con 19 alleli A ed 1 allele a,  sarà p</a:t>
            </a:r>
            <a:r>
              <a:rPr lang="it-IT" sz="2000" baseline="30000"/>
              <a:t>19</a:t>
            </a:r>
            <a:r>
              <a:rPr lang="it-IT" sz="2000"/>
              <a:t> x q </a:t>
            </a:r>
            <a:r>
              <a:rPr lang="it-IT" sz="2000">
                <a:solidFill>
                  <a:srgbClr val="FFFF00"/>
                </a:solidFill>
              </a:rPr>
              <a:t>x 20 </a:t>
            </a:r>
            <a:r>
              <a:rPr lang="it-IT" sz="2000"/>
              <a:t>= 0,000019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solidFill>
                  <a:schemeClr val="bg1"/>
                </a:solidFill>
              </a:rPr>
              <a:t>Distribuzione binomiale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FontTx/>
                  <a:buNone/>
                </a:pPr>
                <a:r>
                  <a:rPr lang="it-IT" sz="2400" dirty="0">
                    <a:solidFill>
                      <a:schemeClr val="bg1"/>
                    </a:solidFill>
                  </a:rPr>
                  <a:t>In generale, per una popolazione di N individui (2N alleli), dato un locus </a:t>
                </a:r>
                <a:r>
                  <a:rPr lang="it-IT" sz="2400" dirty="0" err="1">
                    <a:solidFill>
                      <a:schemeClr val="bg1"/>
                    </a:solidFill>
                  </a:rPr>
                  <a:t>biallelico</a:t>
                </a:r>
                <a:r>
                  <a:rPr lang="it-IT" sz="2400" dirty="0">
                    <a:solidFill>
                      <a:schemeClr val="bg1"/>
                    </a:solidFill>
                  </a:rPr>
                  <a:t>, con frequenze alleliche </a:t>
                </a:r>
                <a:r>
                  <a:rPr lang="it-IT" sz="2400" i="1" dirty="0">
                    <a:solidFill>
                      <a:schemeClr val="bg1"/>
                    </a:solidFill>
                  </a:rPr>
                  <a:t>p</a:t>
                </a:r>
                <a:r>
                  <a:rPr lang="it-IT" sz="2400" dirty="0">
                    <a:solidFill>
                      <a:schemeClr val="bg1"/>
                    </a:solidFill>
                  </a:rPr>
                  <a:t> e </a:t>
                </a:r>
                <a:r>
                  <a:rPr lang="it-IT" sz="2400" i="1" dirty="0">
                    <a:solidFill>
                      <a:schemeClr val="bg1"/>
                    </a:solidFill>
                  </a:rPr>
                  <a:t>q</a:t>
                </a:r>
                <a:r>
                  <a:rPr lang="it-IT" sz="2400" dirty="0">
                    <a:solidFill>
                      <a:schemeClr val="bg1"/>
                    </a:solidFill>
                  </a:rPr>
                  <a:t>, la probabilità di avere alla generazione successiva esattamente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it-IT" sz="2400" dirty="0">
                    <a:solidFill>
                      <a:schemeClr val="bg1"/>
                    </a:solidFill>
                  </a:rPr>
                  <a:t> </a:t>
                </a:r>
                <a:r>
                  <a:rPr lang="it-IT" sz="2400" i="1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k </a:t>
                </a:r>
                <a:r>
                  <a:rPr lang="it-IT" sz="2400" dirty="0">
                    <a:solidFill>
                      <a:schemeClr val="bg1"/>
                    </a:solidFill>
                  </a:rPr>
                  <a:t>alleli A (e 2N-</a:t>
                </a:r>
                <a:r>
                  <a:rPr lang="it-IT" sz="2400" i="1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k</a:t>
                </a:r>
                <a:r>
                  <a:rPr lang="it-IT" sz="2400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 </a:t>
                </a:r>
                <a:r>
                  <a:rPr lang="it-IT" sz="2400" dirty="0">
                    <a:solidFill>
                      <a:schemeClr val="bg1"/>
                    </a:solidFill>
                  </a:rPr>
                  <a:t>alleli a) seguirà la distribuzione binomiale:</a:t>
                </a:r>
              </a:p>
              <a:p>
                <a:pPr eaLnBrk="1" hangingPunct="1">
                  <a:buFontTx/>
                  <a:buNone/>
                </a:pPr>
                <a:endParaRPr lang="it-IT" sz="2400" dirty="0"/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it-IT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11" t="-943" r="-7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/>
          <p:cNvSpPr/>
          <p:nvPr/>
        </p:nvSpPr>
        <p:spPr>
          <a:xfrm>
            <a:off x="2955960" y="3690240"/>
            <a:ext cx="237626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ccia a destra 3"/>
          <p:cNvSpPr/>
          <p:nvPr/>
        </p:nvSpPr>
        <p:spPr>
          <a:xfrm rot="5201085">
            <a:off x="3851974" y="5537218"/>
            <a:ext cx="584236" cy="3600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5939393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Coefficiente binomiale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(numero di possibili combinazioni)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9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chemeClr val="bg1"/>
                </a:solidFill>
              </a:rPr>
              <a:t>Distribuzione binomiale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118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Esempio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N =5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p = 0,6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Probabilità che nella generazione successiva p sia uguale a 0,3 per effetto della deriva genetica (ovvero ci siano 3 alleli A):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868863"/>
            <a:ext cx="6913563" cy="82073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812088" y="5013325"/>
            <a:ext cx="1022350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0,0425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360225" y="1581390"/>
                <a:ext cx="3704411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𝑃𝑟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it-I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225" y="1581390"/>
                <a:ext cx="3704411" cy="651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51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836613"/>
          <a:ext cx="2674937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2" imgW="5486400" imgH="4405579" progId="">
                  <p:embed/>
                </p:oleObj>
              </mc:Choice>
              <mc:Fallback>
                <p:oleObj name="SPW 8.0 Graph" r:id="rId2" imgW="5486400" imgH="4405579" progId="">
                  <p:embed/>
                  <p:pic>
                    <p:nvPicPr>
                      <p:cNvPr id="0" name="Picture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2674937" cy="214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836613"/>
          <a:ext cx="27225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4" imgW="5486400" imgH="4405579" progId="">
                  <p:embed/>
                </p:oleObj>
              </mc:Choice>
              <mc:Fallback>
                <p:oleObj name="SPW 8.0 Graph" r:id="rId4" imgW="5486400" imgH="4405579" progId="">
                  <p:embed/>
                  <p:pic>
                    <p:nvPicPr>
                      <p:cNvPr id="0" name="Picture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36613"/>
                        <a:ext cx="2722563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56325" y="836613"/>
          <a:ext cx="27797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6" imgW="5598871" imgH="4405579" progId="">
                  <p:embed/>
                </p:oleObj>
              </mc:Choice>
              <mc:Fallback>
                <p:oleObj name="SPW 8.0 Graph" r:id="rId6" imgW="5598871" imgH="4405579" progId="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836613"/>
                        <a:ext cx="27797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1331913" y="942975"/>
            <a:ext cx="1606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2N=10, p=0,7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111625" y="908050"/>
            <a:ext cx="1606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2N=20, p=0,7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7135813" y="908050"/>
            <a:ext cx="1733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2N=100, p=0,7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>
            <a:off x="539750" y="4076700"/>
            <a:ext cx="7724775" cy="230822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deriva genetica è tanto più forte (maggiore fluttuazione delle frequenze </a:t>
            </a:r>
            <a:r>
              <a:rPr lang="it-IT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alleliche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quanto più piccola è la dimensione della popolazione</a:t>
            </a:r>
          </a:p>
          <a:p>
            <a:pPr marL="342900" indent="-342900">
              <a:buFontTx/>
              <a:buAutoNum type="arabicPeriod"/>
            </a:pPr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classe più frequente di 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dopo una generazione) è sempre quella corrispondente a 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it-IT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827088" y="3068638"/>
            <a:ext cx="1841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6874" name="Text Box 18"/>
          <p:cNvSpPr txBox="1">
            <a:spLocks noChangeArrowheads="1"/>
          </p:cNvSpPr>
          <p:nvPr/>
        </p:nvSpPr>
        <p:spPr bwMode="auto">
          <a:xfrm>
            <a:off x="342900" y="3068638"/>
            <a:ext cx="8602235" cy="338554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/>
              <a:t>Distribuzione delle probabilità dopo una generazione di deriva genetica per diversi valori di </a:t>
            </a:r>
            <a:r>
              <a:rPr lang="it-IT" sz="1600" dirty="0" err="1"/>
              <a:t>N</a:t>
            </a:r>
            <a:endParaRPr lang="it-IT" sz="1600" dirty="0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4427984" y="3429000"/>
            <a:ext cx="0" cy="792162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827088" y="3068638"/>
            <a:ext cx="1841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789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60575"/>
            <a:ext cx="6765925" cy="410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7892" name="Text Box 18"/>
          <p:cNvSpPr txBox="1">
            <a:spLocks noChangeArrowheads="1"/>
          </p:cNvSpPr>
          <p:nvPr/>
        </p:nvSpPr>
        <p:spPr bwMode="auto">
          <a:xfrm>
            <a:off x="4500563" y="3644900"/>
            <a:ext cx="114776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it-IT" sz="1800">
                <a:solidFill>
                  <a:srgbClr val="00CC66"/>
                </a:solidFill>
                <a:latin typeface="Tahoma" pitchFamily="-105" charset="0"/>
              </a:rPr>
              <a:t>N = 1000</a:t>
            </a:r>
          </a:p>
        </p:txBody>
      </p:sp>
      <p:sp>
        <p:nvSpPr>
          <p:cNvPr id="37893" name="Text Box 19"/>
          <p:cNvSpPr txBox="1">
            <a:spLocks noChangeArrowheads="1"/>
          </p:cNvSpPr>
          <p:nvPr/>
        </p:nvSpPr>
        <p:spPr bwMode="auto">
          <a:xfrm>
            <a:off x="4787900" y="4797425"/>
            <a:ext cx="12731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it-IT" sz="1800">
                <a:solidFill>
                  <a:srgbClr val="CCCC00"/>
                </a:solidFill>
                <a:latin typeface="Tahoma" pitchFamily="-105" charset="0"/>
              </a:rPr>
              <a:t>N = 10000</a:t>
            </a:r>
          </a:p>
        </p:txBody>
      </p:sp>
      <p:sp>
        <p:nvSpPr>
          <p:cNvPr id="37894" name="Rectangle 20"/>
          <p:cNvSpPr>
            <a:spLocks noChangeArrowheads="1"/>
          </p:cNvSpPr>
          <p:nvPr/>
        </p:nvSpPr>
        <p:spPr bwMode="auto">
          <a:xfrm>
            <a:off x="468313" y="620713"/>
            <a:ext cx="8523287" cy="13843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it-IT" sz="2800" i="1">
                <a:solidFill>
                  <a:schemeClr val="bg1"/>
                </a:solidFill>
              </a:rPr>
              <a:t>La deriva genetica è tanto più forte (maggiore fluttuazione delle frequenze alleliche) quanto più piccola è la dimensione della popolazione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08500"/>
            <a:ext cx="9144000" cy="2349500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Simulazioni di deriva genetica in 10 mila popolazioni con N = 100 e frequenza iniziale dell’allele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  <a:r>
              <a:rPr lang="it-IT" sz="1800" dirty="0">
                <a:solidFill>
                  <a:schemeClr val="bg1"/>
                </a:solidFill>
              </a:rPr>
              <a:t> pari a 0,5.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La frequenza media delle 10000 simulazioni, dopo 80 generazioni, rimane pari a 0,5.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Nella maggior parte delle simulazioni, verrà fissato 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  <a:r>
              <a:rPr lang="it-IT" sz="1800" dirty="0">
                <a:solidFill>
                  <a:schemeClr val="bg1"/>
                </a:solidFill>
              </a:rPr>
              <a:t> oppure 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Dopo infinite generazioni verrà fissato uno dei due alleli.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endParaRPr lang="it-IT" sz="1800" dirty="0"/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2400" dirty="0">
                <a:solidFill>
                  <a:srgbClr val="00B050"/>
                </a:solidFill>
              </a:rPr>
              <a:t>La probabilità di fissazione per deriva genetica di un allele è pari alla sua frequenza iniziale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/>
              <a:t>  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6675"/>
            <a:ext cx="5784850" cy="4329113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Due tipi particolari di deriva genetica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2819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Bottleneck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FF00"/>
                </a:solidFill>
              </a:rPr>
              <a:t>Effetto del fondatore</a:t>
            </a:r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295400" y="4191000"/>
            <a:ext cx="2971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it-IT" sz="1800">
              <a:latin typeface="Arial" pitchFamily="-105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248400" y="4114800"/>
            <a:ext cx="17526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3886200" y="44958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048000" y="1600200"/>
            <a:ext cx="1981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934200" y="1600200"/>
            <a:ext cx="1981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638800" y="2438400"/>
            <a:ext cx="914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447800" y="4495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447800" y="51816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133600" y="4495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2590800" y="50292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3048000" y="53340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124200" y="4343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6629400" y="4343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352800" y="4724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2590800" y="5638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239000" y="4572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447800" y="563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2133600" y="5486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3124200" y="5791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2057400" y="5029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3581400" y="5105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3733800" y="563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6629400" y="4800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3" name="AutoShape 27"/>
          <p:cNvSpPr>
            <a:spLocks noChangeArrowheads="1"/>
          </p:cNvSpPr>
          <p:nvPr/>
        </p:nvSpPr>
        <p:spPr bwMode="auto">
          <a:xfrm>
            <a:off x="1676400" y="4724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2971800" y="4724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2667000" y="42672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3505200" y="21336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4343400" y="1905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3352800" y="1828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3581400" y="2438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4038600" y="27432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4114800" y="17526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4419600" y="2209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3581400" y="2743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3200400" y="2438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4419600" y="2514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6" name="AutoShape 40"/>
          <p:cNvSpPr>
            <a:spLocks noChangeArrowheads="1"/>
          </p:cNvSpPr>
          <p:nvPr/>
        </p:nvSpPr>
        <p:spPr bwMode="auto">
          <a:xfrm>
            <a:off x="5715000" y="2514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7" name="AutoShape 41"/>
          <p:cNvSpPr>
            <a:spLocks noChangeArrowheads="1"/>
          </p:cNvSpPr>
          <p:nvPr/>
        </p:nvSpPr>
        <p:spPr bwMode="auto">
          <a:xfrm>
            <a:off x="3962400" y="2133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3657600" y="1676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9" name="AutoShape 43"/>
          <p:cNvSpPr>
            <a:spLocks noChangeArrowheads="1"/>
          </p:cNvSpPr>
          <p:nvPr/>
        </p:nvSpPr>
        <p:spPr bwMode="auto">
          <a:xfrm>
            <a:off x="5867400" y="2819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0" name="AutoShape 44"/>
          <p:cNvSpPr>
            <a:spLocks noChangeArrowheads="1"/>
          </p:cNvSpPr>
          <p:nvPr/>
        </p:nvSpPr>
        <p:spPr bwMode="auto">
          <a:xfrm>
            <a:off x="3124200" y="22098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1" name="AutoShape 45"/>
          <p:cNvSpPr>
            <a:spLocks noChangeArrowheads="1"/>
          </p:cNvSpPr>
          <p:nvPr/>
        </p:nvSpPr>
        <p:spPr bwMode="auto">
          <a:xfrm>
            <a:off x="4038600" y="2438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2" name="AutoShape 46"/>
          <p:cNvSpPr>
            <a:spLocks noChangeArrowheads="1"/>
          </p:cNvSpPr>
          <p:nvPr/>
        </p:nvSpPr>
        <p:spPr bwMode="auto">
          <a:xfrm>
            <a:off x="5943600" y="2590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>
            <a:off x="7315200" y="182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7162800" y="2209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7848600" y="17526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6" name="AutoShape 50"/>
          <p:cNvSpPr>
            <a:spLocks noChangeArrowheads="1"/>
          </p:cNvSpPr>
          <p:nvPr/>
        </p:nvSpPr>
        <p:spPr bwMode="auto">
          <a:xfrm>
            <a:off x="8077200" y="26670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>
            <a:off x="7315200" y="2362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8" name="AutoShape 52"/>
          <p:cNvSpPr>
            <a:spLocks noChangeArrowheads="1"/>
          </p:cNvSpPr>
          <p:nvPr/>
        </p:nvSpPr>
        <p:spPr bwMode="auto">
          <a:xfrm>
            <a:off x="7543800" y="2209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9" name="AutoShape 53"/>
          <p:cNvSpPr>
            <a:spLocks noChangeArrowheads="1"/>
          </p:cNvSpPr>
          <p:nvPr/>
        </p:nvSpPr>
        <p:spPr bwMode="auto">
          <a:xfrm>
            <a:off x="8305800" y="1981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0" name="AutoShape 54"/>
          <p:cNvSpPr>
            <a:spLocks noChangeArrowheads="1"/>
          </p:cNvSpPr>
          <p:nvPr/>
        </p:nvSpPr>
        <p:spPr bwMode="auto">
          <a:xfrm>
            <a:off x="7543800" y="26670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1" name="AutoShape 55"/>
          <p:cNvSpPr>
            <a:spLocks noChangeArrowheads="1"/>
          </p:cNvSpPr>
          <p:nvPr/>
        </p:nvSpPr>
        <p:spPr bwMode="auto">
          <a:xfrm>
            <a:off x="8382000" y="2286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2" name="AutoShape 56"/>
          <p:cNvSpPr>
            <a:spLocks noChangeArrowheads="1"/>
          </p:cNvSpPr>
          <p:nvPr/>
        </p:nvSpPr>
        <p:spPr bwMode="auto">
          <a:xfrm>
            <a:off x="7848600" y="2286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5029200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flipV="1">
            <a:off x="6629400" y="2743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28600"/>
            <a:ext cx="8458200" cy="2695575"/>
          </a:xfrm>
          <a:noFill/>
        </p:spPr>
        <p:txBody>
          <a:bodyPr/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Si ha un </a:t>
            </a:r>
            <a:r>
              <a:rPr lang="en-US" sz="2400" dirty="0" err="1">
                <a:solidFill>
                  <a:schemeClr val="bg1"/>
                </a:solidFill>
              </a:rPr>
              <a:t>collo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bottiglia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numero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individui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popolazione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incontro</a:t>
            </a:r>
            <a:r>
              <a:rPr lang="en-US" sz="2400" dirty="0">
                <a:solidFill>
                  <a:schemeClr val="bg1"/>
                </a:solidFill>
              </a:rPr>
              <a:t> ad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improvvisa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drastica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riduzione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Si ha un </a:t>
            </a:r>
            <a:r>
              <a:rPr lang="en-US" sz="2400" dirty="0" err="1">
                <a:solidFill>
                  <a:schemeClr val="bg1"/>
                </a:solidFill>
              </a:rPr>
              <a:t>effetto</a:t>
            </a:r>
            <a:r>
              <a:rPr lang="en-US" sz="2400" dirty="0">
                <a:solidFill>
                  <a:schemeClr val="bg1"/>
                </a:solidFill>
              </a:rPr>
              <a:t> del </a:t>
            </a:r>
            <a:r>
              <a:rPr lang="en-US" sz="2400" dirty="0" err="1">
                <a:solidFill>
                  <a:schemeClr val="bg1"/>
                </a:solidFill>
              </a:rPr>
              <a:t>fondatore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quando</a:t>
            </a:r>
            <a:r>
              <a:rPr lang="en-US" sz="2400" dirty="0">
                <a:solidFill>
                  <a:schemeClr val="bg1"/>
                </a:solidFill>
              </a:rPr>
              <a:t> un  </a:t>
            </a:r>
            <a:r>
              <a:rPr lang="en-US" sz="2400" dirty="0" err="1">
                <a:solidFill>
                  <a:schemeClr val="bg1"/>
                </a:solidFill>
              </a:rPr>
              <a:t>numero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limitato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individui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appartenenti</a:t>
            </a:r>
            <a:r>
              <a:rPr lang="en-US" sz="2400" dirty="0">
                <a:solidFill>
                  <a:schemeClr val="bg1"/>
                </a:solidFill>
              </a:rPr>
              <a:t> ad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popolazione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nuova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comunità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diversa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località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63" name="Picture 8" descr="http://legacy.hopkinsville.kctcs.edu/sitecore/instructors/Jason-Arnold/VLI/Module%203/Module3Evolution/f15-08_bottleneck_effec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5245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5508625" y="2852738"/>
            <a:ext cx="3635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 </a:t>
            </a:r>
            <a:r>
              <a:rPr lang="en-US" i="1" dirty="0" err="1">
                <a:solidFill>
                  <a:schemeClr val="bg1"/>
                </a:solidFill>
              </a:rPr>
              <a:t>entrambi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casi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gli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effetti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della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deriva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genetica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vengono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amplificati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r>
              <a:rPr lang="en-US" i="1" dirty="0" err="1">
                <a:solidFill>
                  <a:schemeClr val="bg1"/>
                </a:solidFill>
              </a:rPr>
              <a:t>Alcuni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alleli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possono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essere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sovrarappresentati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ed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altri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sottorappresentati</a:t>
            </a:r>
            <a:r>
              <a:rPr lang="en-US" i="1" dirty="0">
                <a:solidFill>
                  <a:schemeClr val="bg1"/>
                </a:solidFill>
              </a:rPr>
              <a:t> (</a:t>
            </a:r>
            <a:r>
              <a:rPr lang="en-US" i="1" dirty="0" err="1">
                <a:solidFill>
                  <a:schemeClr val="bg1"/>
                </a:solidFill>
              </a:rPr>
              <a:t>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assenti</a:t>
            </a:r>
            <a:r>
              <a:rPr lang="en-US" i="1" dirty="0">
                <a:solidFill>
                  <a:schemeClr val="bg1"/>
                </a:solidFill>
              </a:rPr>
              <a:t> del </a:t>
            </a:r>
            <a:r>
              <a:rPr lang="en-US" i="1" dirty="0" err="1">
                <a:solidFill>
                  <a:schemeClr val="bg1"/>
                </a:solidFill>
              </a:rPr>
              <a:t>tutto</a:t>
            </a:r>
            <a:r>
              <a:rPr lang="en-US" i="1" dirty="0">
                <a:solidFill>
                  <a:schemeClr val="bg1"/>
                </a:solidFill>
              </a:rPr>
              <a:t>) </a:t>
            </a:r>
            <a:r>
              <a:rPr lang="en-US" i="1" dirty="0" err="1">
                <a:solidFill>
                  <a:schemeClr val="bg1"/>
                </a:solidFill>
              </a:rPr>
              <a:t>rispetto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alla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popolazione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originaria</a:t>
            </a:r>
            <a:r>
              <a:rPr lang="en-US" i="1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i="1" dirty="0" err="1">
                <a:solidFill>
                  <a:srgbClr val="FFFF00"/>
                </a:solidFill>
              </a:rPr>
              <a:t>Alcuni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alleli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rari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che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determinano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malattie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possono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divenire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relativamente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frequenti</a:t>
            </a:r>
            <a:r>
              <a:rPr lang="en-US" sz="2400" i="1" dirty="0">
                <a:solidFill>
                  <a:srgbClr val="FFFF00"/>
                </a:solidFill>
              </a:rPr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924175"/>
          </a:xfrm>
          <a:noFill/>
        </p:spPr>
        <p:txBody>
          <a:bodyPr/>
          <a:lstStyle/>
          <a:p>
            <a:pPr marL="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siano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andate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incontro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a bottleneck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founder effect (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siano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rimaste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geneticamente</a:t>
            </a:r>
            <a:r>
              <a:rPr lang="en-US" sz="2400" dirty="0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isolate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) </a:t>
            </a:r>
            <a:r>
              <a:rPr lang="en-US" sz="2400" dirty="0" err="1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possono</a:t>
            </a:r>
            <a:r>
              <a:rPr lang="en-US" sz="2400" dirty="0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presentare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elevata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incidenza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malattie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altrimenti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meno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comuni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questi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casi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, lo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spettro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mutazionale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è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caratterizzato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ridotta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eterogeneità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allelica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meno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alleli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determinano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malattia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,  ma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più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elevata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nella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popolazione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). 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829" y="4417960"/>
            <a:ext cx="4157662" cy="240506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5019675" cy="22860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19800"/>
            <a:ext cx="5010150" cy="838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sp>
        <p:nvSpPr>
          <p:cNvPr id="41990" name="CasellaDiTesto 1"/>
          <p:cNvSpPr txBox="1">
            <a:spLocks noChangeArrowheads="1"/>
          </p:cNvSpPr>
          <p:nvPr/>
        </p:nvSpPr>
        <p:spPr bwMode="auto">
          <a:xfrm>
            <a:off x="0" y="2348880"/>
            <a:ext cx="4788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Es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: Carcinoma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della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mammella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ereditario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</a:p>
          <a:p>
            <a:r>
              <a:rPr lang="it-IT" dirty="0">
                <a:solidFill>
                  <a:schemeClr val="bg1"/>
                </a:solidFill>
              </a:rPr>
              <a:t>BRCA1 e BRCA2 : forte eterogeneità allelica nella </a:t>
            </a:r>
            <a:r>
              <a:rPr lang="it-IT" dirty="0">
                <a:solidFill>
                  <a:srgbClr val="00B050"/>
                </a:solidFill>
              </a:rPr>
              <a:t>popolazione generale</a:t>
            </a:r>
          </a:p>
        </p:txBody>
      </p:sp>
      <p:sp>
        <p:nvSpPr>
          <p:cNvPr id="41991" name="CasellaDiTesto 8"/>
          <p:cNvSpPr txBox="1">
            <a:spLocks noChangeArrowheads="1"/>
          </p:cNvSpPr>
          <p:nvPr/>
        </p:nvSpPr>
        <p:spPr bwMode="auto">
          <a:xfrm>
            <a:off x="22402" y="6021288"/>
            <a:ext cx="5040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BRCA2: 300 diverse mutazioni</a:t>
            </a:r>
          </a:p>
        </p:txBody>
      </p:sp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8525" y="1989138"/>
            <a:ext cx="4435475" cy="172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107504" y="3356992"/>
            <a:ext cx="4788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-105" charset="0"/>
                <a:cs typeface="Times New Roman" pitchFamily="-105" charset="0"/>
              </a:rPr>
              <a:t>BRCA1 circa 500 mutazioni identificate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4932040" y="3717032"/>
            <a:ext cx="4788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rgbClr val="00B050"/>
                </a:solidFill>
                <a:ea typeface="Times New Roman" pitchFamily="-105" charset="0"/>
                <a:cs typeface="Times New Roman" pitchFamily="-105" charset="0"/>
              </a:rPr>
              <a:t>Ebrei Ashkenaziti</a:t>
            </a:r>
            <a:r>
              <a:rPr lang="it-IT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: omogeneità allelica  e elevata frequenza in BRCA1 e BRCA2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79375"/>
            <a:ext cx="8743950" cy="677862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solidFill>
                  <a:schemeClr val="bg1"/>
                </a:solidFill>
              </a:rPr>
              <a:t>Assunzioni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L’accoppiamento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chemeClr val="bg1"/>
                </a:solidFill>
              </a:rPr>
              <a:t>casuale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La </a:t>
            </a: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 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Selezione</a:t>
            </a:r>
          </a:p>
        </p:txBody>
      </p:sp>
    </p:spTree>
    <p:extLst>
      <p:ext uri="{BB962C8B-B14F-4D97-AF65-F5344CB8AC3E}">
        <p14:creationId xmlns:p14="http://schemas.microsoft.com/office/powerpoint/2010/main" val="6477383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/>
              <a:t>Assunti della legge di Hardy-Weinberg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400" b="1" kern="0" dirty="0" err="1">
                <a:solidFill>
                  <a:schemeClr val="tx2"/>
                </a:solidFill>
              </a:rPr>
              <a:t>Accoppiamento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</a:rPr>
              <a:t>casuale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chemeClr val="tx2"/>
                </a:solidFill>
              </a:rPr>
              <a:t>No </a:t>
            </a:r>
            <a:r>
              <a:rPr lang="en-US" sz="2400" b="1" kern="0" dirty="0" err="1">
                <a:solidFill>
                  <a:schemeClr val="tx2"/>
                </a:solidFill>
              </a:rPr>
              <a:t>mutazione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chemeClr val="tx2"/>
                </a:solidFill>
              </a:rPr>
              <a:t>No </a:t>
            </a:r>
            <a:r>
              <a:rPr lang="en-US" sz="2400" b="1" kern="0" dirty="0" err="1">
                <a:solidFill>
                  <a:schemeClr val="tx2"/>
                </a:solidFill>
              </a:rPr>
              <a:t>migrazione</a:t>
            </a:r>
            <a:endParaRPr lang="en-US" sz="2400" b="1" kern="0" dirty="0">
              <a:solidFill>
                <a:schemeClr val="tx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selezione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 err="1"/>
              <a:t>Popolazione</a:t>
            </a:r>
            <a:r>
              <a:rPr lang="en-US" sz="2400" b="1" kern="0" dirty="0"/>
              <a:t> </a:t>
            </a:r>
            <a:r>
              <a:rPr lang="en-US" sz="2400" b="1" kern="0" dirty="0" err="1"/>
              <a:t>infinita</a:t>
            </a:r>
            <a:r>
              <a:rPr lang="en-US" sz="2400" b="1" kern="0" dirty="0">
                <a:solidFill>
                  <a:schemeClr val="tx2"/>
                </a:solidFill>
              </a:rPr>
              <a:t>	</a:t>
            </a:r>
            <a:endParaRPr lang="it-IT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08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>
              <a:latin typeface="Times New Roman" pitchFamily="18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57200" y="381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4400" b="0">
                <a:latin typeface="Times New Roman" pitchFamily="18" charset="0"/>
              </a:rPr>
              <a:t>La teoria evolutiva</a:t>
            </a:r>
          </a:p>
        </p:txBody>
      </p:sp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381000" y="1752600"/>
            <a:ext cx="8534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Tutte le specie hanno più discendenti di quanti siano in grado di sopravvivere e riprodursi a loro volta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Gli individui possono differire per la loro capacità di sopravvivere e riprodursi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Una certa frazione della differenza nella capacità di riprodursi e sopravvivere è di origine ereditaria, in altre parole, dipende dal genotipo degli individui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0" dirty="0">
                <a:latin typeface="Times New Roman" pitchFamily="18" charset="0"/>
              </a:rPr>
              <a:t>Dai tre punti precedenti discende che genotipi con una maggiore capacità di sopravvivere/riprodursi saranno più rappresentati nelle generazioni successive</a:t>
            </a:r>
          </a:p>
        </p:txBody>
      </p:sp>
    </p:spTree>
    <p:extLst>
      <p:ext uri="{BB962C8B-B14F-4D97-AF65-F5344CB8AC3E}">
        <p14:creationId xmlns:p14="http://schemas.microsoft.com/office/powerpoint/2010/main" val="3789241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04800" y="682625"/>
            <a:ext cx="883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Si dice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individui</a:t>
            </a:r>
            <a:r>
              <a:rPr lang="en-US" altLang="it-IT" sz="1800" dirty="0">
                <a:latin typeface="Times New Roman" pitchFamily="18" charset="0"/>
              </a:rPr>
              <a:t> con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maggiore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capacità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sopravvivere</a:t>
            </a:r>
            <a:r>
              <a:rPr lang="en-US" altLang="it-IT" sz="1800" dirty="0">
                <a:latin typeface="Times New Roman" pitchFamily="18" charset="0"/>
              </a:rPr>
              <a:t> e di </a:t>
            </a:r>
            <a:r>
              <a:rPr lang="en-US" altLang="it-IT" sz="1800" dirty="0" err="1">
                <a:latin typeface="Times New Roman" pitchFamily="18" charset="0"/>
              </a:rPr>
              <a:t>riprodursi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hanno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elevata</a:t>
            </a:r>
            <a:r>
              <a:rPr lang="en-US" altLang="it-IT" sz="1800" dirty="0"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Se tale </a:t>
            </a:r>
            <a:r>
              <a:rPr lang="en-US" altLang="it-IT" sz="1800" dirty="0" err="1">
                <a:latin typeface="Times New Roman" pitchFamily="18" charset="0"/>
              </a:rPr>
              <a:t>capacità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 err="1">
                <a:latin typeface="Times New Roman" pitchFamily="18" charset="0"/>
              </a:rPr>
              <a:t>ereditaria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genotipi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differenti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avranno</a:t>
            </a:r>
            <a:r>
              <a:rPr lang="en-US" altLang="it-IT" sz="1800" dirty="0">
                <a:latin typeface="Times New Roman" pitchFamily="18" charset="0"/>
              </a:rPr>
              <a:t> diverse fitness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7025"/>
            <a:ext cx="35147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029200" y="3654425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Genotype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743200" y="2282825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Fitness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505200" y="76200"/>
            <a:ext cx="187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itchFamily="18" charset="0"/>
              </a:rPr>
              <a:t>FITNESS</a:t>
            </a: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3505200" y="1749425"/>
            <a:ext cx="304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12725" y="4019550"/>
            <a:ext cx="89312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La fitness di un genotipo corrisponde al numero medio di figli fertili che quel genotipo produce nel corso della sua vita.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Questo numero viene normalizzato rispetto al genotipo con fitness più elevata. La fitness normalizzata (fitness relativa) viene indicata con “w”: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Fitness relativa = w = rapporto tra la fitness di un genotipo e la fitness massima (varia tra 0 e 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Il </a:t>
            </a:r>
            <a:r>
              <a:rPr lang="it-IT" altLang="it-IT" sz="1800" u="sng" dirty="0">
                <a:latin typeface="Times New Roman" pitchFamily="18" charset="0"/>
              </a:rPr>
              <a:t>coefficiente di selezione</a:t>
            </a:r>
            <a:r>
              <a:rPr lang="it-IT" altLang="it-IT" sz="1800" dirty="0">
                <a:latin typeface="Times New Roman" pitchFamily="18" charset="0"/>
              </a:rPr>
              <a:t> viene indicato con  s = 1-w,  ed indica la frazione di cui la fitness relativa di un genotipo è diminuita rispetto alla fitness relativa massima (varia tra 0 e 1)</a:t>
            </a:r>
          </a:p>
        </p:txBody>
      </p:sp>
    </p:spTree>
    <p:extLst>
      <p:ext uri="{BB962C8B-B14F-4D97-AF65-F5344CB8AC3E}">
        <p14:creationId xmlns:p14="http://schemas.microsoft.com/office/powerpoint/2010/main" val="2168831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86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Ogni qual volta esistono all’interno della popolazione delle </a:t>
            </a:r>
            <a:r>
              <a:rPr lang="it-IT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differenze di fitness</a:t>
            </a: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tra genotipi differenti si avrà </a:t>
            </a:r>
            <a:r>
              <a:rPr lang="it-IT" sz="3600" b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SELEZIONE NATURALE</a:t>
            </a: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attraverso la quale i genotipi con fitness maggiore lasciano, in media, una progenie fertile più numerosa di quelli meno adattati all’ambiente.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 consegue che le frequenze genotipiche ed alleliche varieranno nel tempo</a:t>
            </a:r>
          </a:p>
        </p:txBody>
      </p:sp>
    </p:spTree>
    <p:extLst>
      <p:ext uri="{BB962C8B-B14F-4D97-AF65-F5344CB8AC3E}">
        <p14:creationId xmlns:p14="http://schemas.microsoft.com/office/powerpoint/2010/main" val="30482246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A che livello agisce la selezione?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1800" dirty="0"/>
              <a:t>La selezione non avviene solamente attraverso la riduzione di vitalità (fino alla letalità) degli individui, ma può intervenire anche ad altri livelli. 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Individui perfettamente vitali e fertili potrebbero presentare un fenotipo determinato geneticamente che porta ad una minore probabilità di accoppiamento e quindi di avere figli. 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Altri individui perfettamente vitali potrebbero avere un genotipo che determina una minore fertilità (fino alla sterilità completa)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Inoltre, la selezione potrebbe avvenire anche a livello gametico aploide, ad esempio in un maschio eterozigote che produce due tipi di gameti che hanno una differente probabilità di fecondare il gamete femminile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 </a:t>
            </a:r>
          </a:p>
          <a:p>
            <a:pPr eaLnBrk="1" hangingPunct="1">
              <a:buFontTx/>
              <a:buNone/>
            </a:pPr>
            <a:endParaRPr lang="it-IT" altLang="it-IT" sz="1800" dirty="0"/>
          </a:p>
          <a:p>
            <a:pPr eaLnBrk="1" hangingPunct="1">
              <a:buFontTx/>
              <a:buAutoNum type="arabicParenR"/>
            </a:pPr>
            <a:endParaRPr lang="it-IT" altLang="it-IT" sz="1800" dirty="0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6858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514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1910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943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7848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6002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4290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1816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9342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8382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Zigote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2667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Adulto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43434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Coppia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6096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Gameti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8001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Zigoti</a:t>
            </a:r>
          </a:p>
        </p:txBody>
      </p:sp>
      <p:sp>
        <p:nvSpPr>
          <p:cNvPr id="4115" name="WordArt 23"/>
          <p:cNvSpPr>
            <a:spLocks noChangeArrowheads="1" noChangeShapeType="1" noTextEdit="1"/>
          </p:cNvSpPr>
          <p:nvPr/>
        </p:nvSpPr>
        <p:spPr bwMode="auto">
          <a:xfrm>
            <a:off x="1600200" y="4791075"/>
            <a:ext cx="8858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vitalità</a:t>
            </a:r>
          </a:p>
        </p:txBody>
      </p:sp>
      <p:sp>
        <p:nvSpPr>
          <p:cNvPr id="4116" name="WordArt 24"/>
          <p:cNvSpPr>
            <a:spLocks noChangeArrowheads="1" noChangeShapeType="1" noTextEdit="1"/>
          </p:cNvSpPr>
          <p:nvPr/>
        </p:nvSpPr>
        <p:spPr bwMode="auto">
          <a:xfrm>
            <a:off x="3276600" y="4486275"/>
            <a:ext cx="990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selezione</a:t>
            </a:r>
          </a:p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sessuale</a:t>
            </a:r>
          </a:p>
        </p:txBody>
      </p:sp>
      <p:sp>
        <p:nvSpPr>
          <p:cNvPr id="4117" name="WordArt 25"/>
          <p:cNvSpPr>
            <a:spLocks noChangeArrowheads="1" noChangeShapeType="1" noTextEdit="1"/>
          </p:cNvSpPr>
          <p:nvPr/>
        </p:nvSpPr>
        <p:spPr bwMode="auto">
          <a:xfrm>
            <a:off x="4355976" y="5589240"/>
            <a:ext cx="2133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deriva</a:t>
            </a:r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meiotica</a:t>
            </a:r>
          </a:p>
        </p:txBody>
      </p:sp>
      <p:sp>
        <p:nvSpPr>
          <p:cNvPr id="4118" name="Freeform 27"/>
          <p:cNvSpPr>
            <a:spLocks/>
          </p:cNvSpPr>
          <p:nvPr/>
        </p:nvSpPr>
        <p:spPr bwMode="auto">
          <a:xfrm rot="221195" flipV="1">
            <a:off x="5014799" y="4535104"/>
            <a:ext cx="3036976" cy="432140"/>
          </a:xfrm>
          <a:custGeom>
            <a:avLst/>
            <a:gdLst>
              <a:gd name="T0" fmla="*/ 0 w 2016"/>
              <a:gd name="T1" fmla="*/ 2147483647 h 296"/>
              <a:gd name="T2" fmla="*/ 2147483647 w 2016"/>
              <a:gd name="T3" fmla="*/ 2147483647 h 296"/>
              <a:gd name="T4" fmla="*/ 2147483647 w 2016"/>
              <a:gd name="T5" fmla="*/ 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296">
                <a:moveTo>
                  <a:pt x="0" y="48"/>
                </a:moveTo>
                <a:cubicBezTo>
                  <a:pt x="192" y="172"/>
                  <a:pt x="384" y="296"/>
                  <a:pt x="720" y="288"/>
                </a:cubicBezTo>
                <a:cubicBezTo>
                  <a:pt x="1056" y="280"/>
                  <a:pt x="1800" y="48"/>
                  <a:pt x="20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9" name="WordArt 28"/>
          <p:cNvSpPr>
            <a:spLocks noChangeArrowheads="1" noChangeShapeType="1" noTextEdit="1"/>
          </p:cNvSpPr>
          <p:nvPr/>
        </p:nvSpPr>
        <p:spPr bwMode="auto">
          <a:xfrm>
            <a:off x="7020272" y="4365104"/>
            <a:ext cx="8858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fecondità</a:t>
            </a:r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6516216" y="6021288"/>
            <a:ext cx="2133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Selezione gametica</a:t>
            </a:r>
          </a:p>
        </p:txBody>
      </p:sp>
    </p:spTree>
    <p:extLst>
      <p:ext uri="{BB962C8B-B14F-4D97-AF65-F5344CB8AC3E}">
        <p14:creationId xmlns:p14="http://schemas.microsoft.com/office/powerpoint/2010/main" val="41042820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Differenti tipi di selezione su un singolo gene </a:t>
            </a:r>
            <a:endParaRPr lang="en-US" altLang="it-IT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195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54193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Direzionale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– uno </a:t>
            </a:r>
            <a:r>
              <a:rPr lang="en-US" altLang="it-IT" sz="1800" dirty="0" err="1">
                <a:latin typeface="Times New Roman" pitchFamily="18" charset="0"/>
              </a:rPr>
              <a:t>dei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genotipi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omozigoti</a:t>
            </a:r>
            <a:r>
              <a:rPr lang="en-US" altLang="it-IT" sz="1800" dirty="0">
                <a:latin typeface="Times New Roman" pitchFamily="18" charset="0"/>
              </a:rPr>
              <a:t> ha la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bassa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l’eterozigote</a:t>
            </a:r>
            <a:r>
              <a:rPr lang="en-US" altLang="it-IT" sz="1800" dirty="0">
                <a:latin typeface="Times New Roman" pitchFamily="18" charset="0"/>
              </a:rPr>
              <a:t> ha fitness intermedia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completa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>
                <a:latin typeface="Times New Roman" pitchFamily="18" charset="0"/>
              </a:rPr>
              <a:t>recessivo </a:t>
            </a:r>
            <a:r>
              <a:rPr lang="en-US" altLang="it-IT" sz="1800" dirty="0">
                <a:latin typeface="Times New Roman" pitchFamily="18" charset="0"/>
              </a:rPr>
              <a:t>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=w</a:t>
            </a:r>
            <a:r>
              <a:rPr lang="en-US" altLang="it-IT" sz="1800" baseline="-25000" dirty="0">
                <a:latin typeface="Times New Roman" pitchFamily="18" charset="0"/>
              </a:rPr>
              <a:t>12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completa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dominante</a:t>
            </a:r>
            <a:r>
              <a:rPr lang="en-US" altLang="it-IT" sz="1800" dirty="0">
                <a:latin typeface="Times New Roman" pitchFamily="18" charset="0"/>
              </a:rPr>
              <a:t> 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=w</a:t>
            </a:r>
            <a:r>
              <a:rPr lang="en-US" altLang="it-IT" sz="1800" baseline="-25000" dirty="0">
                <a:latin typeface="Times New Roman" pitchFamily="18" charset="0"/>
              </a:rPr>
              <a:t>12&lt;</a:t>
            </a:r>
            <a:r>
              <a:rPr lang="en-US" altLang="it-IT" sz="1800" dirty="0">
                <a:latin typeface="Times New Roman" pitchFamily="18" charset="0"/>
              </a:rPr>
              <a:t>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incompleta</a:t>
            </a:r>
            <a:r>
              <a:rPr lang="en-US" altLang="it-IT" sz="1800" dirty="0">
                <a:latin typeface="Times New Roman" pitchFamily="18" charset="0"/>
              </a:rPr>
              <a:t> 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12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Nel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caso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di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dominanza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completa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, la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può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essere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il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o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il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, con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effetti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molto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diversi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!!</a:t>
            </a:r>
            <a:endParaRPr lang="en-US" altLang="it-IT" sz="1800" dirty="0">
              <a:solidFill>
                <a:srgbClr val="00B05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79525" y="278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3733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>
                <a:latin typeface="Times New Roman" pitchFamily="18" charset="0"/>
              </a:rPr>
              <a:t> </a:t>
            </a:r>
            <a:r>
              <a:rPr lang="en-US" altLang="it-IT" sz="1800">
                <a:solidFill>
                  <a:srgbClr val="FF0000"/>
                </a:solidFill>
                <a:latin typeface="Times New Roman" pitchFamily="18" charset="0"/>
              </a:rPr>
              <a:t>Sovradominanza </a:t>
            </a:r>
            <a:r>
              <a:rPr lang="en-US" altLang="it-IT" sz="1800">
                <a:latin typeface="Times New Roman" pitchFamily="18" charset="0"/>
              </a:rPr>
              <a:t>(vantaggio dell’eterozigote) – L’eterozigote ha la fitness più elevata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81000" y="54864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Sottodominanza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(</a:t>
            </a:r>
            <a:r>
              <a:rPr lang="en-US" altLang="it-IT" sz="1800" dirty="0" err="1">
                <a:latin typeface="Times New Roman" pitchFamily="18" charset="0"/>
              </a:rPr>
              <a:t>svantaggio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dell’eterozigote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L’eterozigote</a:t>
            </a:r>
            <a:r>
              <a:rPr lang="en-US" altLang="it-IT" sz="1800" dirty="0">
                <a:latin typeface="Times New Roman" pitchFamily="18" charset="0"/>
              </a:rPr>
              <a:t> ha la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bassa</a:t>
            </a:r>
            <a:endParaRPr lang="en-US" altLang="it-IT" sz="1800" dirty="0">
              <a:latin typeface="Times New Roman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2573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623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1054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370638" y="3009900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w</a:t>
            </a:r>
            <a:r>
              <a:rPr lang="en-US" altLang="it-IT" sz="1600" baseline="-25000">
                <a:latin typeface="Times New Roman" pitchFamily="18" charset="0"/>
              </a:rPr>
              <a:t>12</a:t>
            </a:r>
            <a:r>
              <a:rPr lang="en-US" altLang="it-IT" sz="1600">
                <a:latin typeface="Times New Roman" pitchFamily="18" charset="0"/>
              </a:rPr>
              <a:t> &gt; w</a:t>
            </a:r>
            <a:r>
              <a:rPr lang="en-US" altLang="it-IT" sz="1600" baseline="-25000">
                <a:latin typeface="Times New Roman" pitchFamily="18" charset="0"/>
              </a:rPr>
              <a:t>11</a:t>
            </a:r>
            <a:r>
              <a:rPr lang="en-US" altLang="it-IT" sz="1600">
                <a:latin typeface="Times New Roman" pitchFamily="18" charset="0"/>
              </a:rPr>
              <a:t> &amp; w</a:t>
            </a:r>
            <a:r>
              <a:rPr lang="en-US" altLang="it-IT" sz="1600" baseline="-25000">
                <a:latin typeface="Times New Roman" pitchFamily="18" charset="0"/>
              </a:rPr>
              <a:t>22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343650" y="4997450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w</a:t>
            </a:r>
            <a:r>
              <a:rPr lang="en-US" altLang="it-IT" sz="1600" baseline="-25000">
                <a:latin typeface="Times New Roman" pitchFamily="18" charset="0"/>
              </a:rPr>
              <a:t>12</a:t>
            </a:r>
            <a:r>
              <a:rPr lang="en-US" altLang="it-IT" sz="1600">
                <a:latin typeface="Times New Roman" pitchFamily="18" charset="0"/>
              </a:rPr>
              <a:t> &lt; w</a:t>
            </a:r>
            <a:r>
              <a:rPr lang="en-US" altLang="it-IT" sz="1600" baseline="-25000">
                <a:latin typeface="Times New Roman" pitchFamily="18" charset="0"/>
              </a:rPr>
              <a:t>11</a:t>
            </a:r>
            <a:r>
              <a:rPr lang="en-US" altLang="it-IT" sz="1600">
                <a:latin typeface="Times New Roman" pitchFamily="18" charset="0"/>
              </a:rPr>
              <a:t> &amp; w</a:t>
            </a:r>
            <a:r>
              <a:rPr lang="en-US" altLang="it-IT" sz="1600" baseline="-25000">
                <a:latin typeface="Times New Roman" pitchFamily="18" charset="0"/>
              </a:rPr>
              <a:t>22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5451475" y="17843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5451475" y="37274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5451475" y="56610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8" name="Freccia a destra 1"/>
          <p:cNvSpPr>
            <a:spLocks noChangeArrowheads="1"/>
          </p:cNvSpPr>
          <p:nvPr/>
        </p:nvSpPr>
        <p:spPr bwMode="auto">
          <a:xfrm>
            <a:off x="5105400" y="2616200"/>
            <a:ext cx="685800" cy="1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06830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(1)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279525" y="278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positiva</a:t>
            </a:r>
            <a:r>
              <a:rPr lang="en-US" altLang="it-IT" sz="1700" dirty="0">
                <a:latin typeface="Times New Roman" pitchFamily="18" charset="0"/>
              </a:rPr>
              <a:t>: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nuovo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conferisce</a:t>
            </a:r>
            <a:r>
              <a:rPr lang="en-US" altLang="it-IT" sz="1700" dirty="0">
                <a:latin typeface="Times New Roman" pitchFamily="18" charset="0"/>
              </a:rPr>
              <a:t>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vantaggio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selettivo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genotipo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lo </a:t>
            </a:r>
            <a:r>
              <a:rPr lang="en-US" altLang="it-IT" sz="1700" dirty="0" err="1">
                <a:latin typeface="Times New Roman" pitchFamily="18" charset="0"/>
              </a:rPr>
              <a:t>porta</a:t>
            </a:r>
            <a:r>
              <a:rPr lang="en-US" altLang="it-IT" sz="17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>
                <a:latin typeface="Times New Roman" pitchFamily="18" charset="0"/>
              </a:rPr>
              <a:t>A </a:t>
            </a:r>
            <a:r>
              <a:rPr lang="en-US" altLang="it-IT" sz="1700" dirty="0" err="1">
                <a:latin typeface="Times New Roman" pitchFamily="18" charset="0"/>
              </a:rPr>
              <a:t>causa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dell’elevato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grado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adattamento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popolazioni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proprio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ambiente</a:t>
            </a:r>
            <a:r>
              <a:rPr lang="en-US" altLang="it-IT" sz="1700" dirty="0">
                <a:latin typeface="Times New Roman" pitchFamily="18" charset="0"/>
              </a:rPr>
              <a:t>, </a:t>
            </a:r>
            <a:r>
              <a:rPr lang="en-US" altLang="it-IT" sz="1700" dirty="0" err="1">
                <a:latin typeface="Times New Roman" pitchFamily="18" charset="0"/>
              </a:rPr>
              <a:t>difficilmente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una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nuova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avrà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degli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effetti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vantaggiosi</a:t>
            </a:r>
            <a:r>
              <a:rPr lang="en-US" altLang="it-IT" sz="1700" dirty="0"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latin typeface="Times New Roman" pitchFamily="18" charset="0"/>
              </a:rPr>
              <a:t>Questo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tipo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verifica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più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frequentemente</a:t>
            </a:r>
            <a:r>
              <a:rPr lang="en-US" altLang="it-IT" sz="1700" dirty="0">
                <a:latin typeface="Times New Roman" pitchFamily="18" charset="0"/>
              </a:rPr>
              <a:t> in </a:t>
            </a:r>
            <a:r>
              <a:rPr lang="en-US" altLang="it-IT" sz="1700" dirty="0" err="1">
                <a:latin typeface="Times New Roman" pitchFamily="18" charset="0"/>
              </a:rPr>
              <a:t>situazioni</a:t>
            </a:r>
            <a:r>
              <a:rPr lang="en-US" altLang="it-IT" sz="1700" dirty="0">
                <a:latin typeface="Times New Roman" pitchFamily="18" charset="0"/>
              </a:rPr>
              <a:t> in cui le </a:t>
            </a:r>
            <a:r>
              <a:rPr lang="en-US" altLang="it-IT" sz="1700" dirty="0" err="1">
                <a:latin typeface="Times New Roman" pitchFamily="18" charset="0"/>
              </a:rPr>
              <a:t>popolazioni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sottoposte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nuove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forti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pressioni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selettive</a:t>
            </a:r>
            <a:r>
              <a:rPr lang="en-US" altLang="it-IT" sz="1700" dirty="0">
                <a:latin typeface="Times New Roman" pitchFamily="18" charset="0"/>
              </a:rPr>
              <a:t> (</a:t>
            </a:r>
            <a:r>
              <a:rPr lang="en-US" altLang="it-IT" sz="1700" dirty="0" err="1">
                <a:latin typeface="Times New Roman" pitchFamily="18" charset="0"/>
              </a:rPr>
              <a:t>dovute</a:t>
            </a:r>
            <a:r>
              <a:rPr lang="en-US" altLang="it-IT" sz="1700" dirty="0">
                <a:latin typeface="Times New Roman" pitchFamily="18" charset="0"/>
              </a:rPr>
              <a:t> ad </a:t>
            </a:r>
            <a:r>
              <a:rPr lang="en-US" altLang="it-IT" sz="1700" dirty="0" err="1">
                <a:latin typeface="Times New Roman" pitchFamily="18" charset="0"/>
              </a:rPr>
              <a:t>esempio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epidemie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malattie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infettive</a:t>
            </a:r>
            <a:r>
              <a:rPr lang="en-US" altLang="it-IT" sz="1700" dirty="0">
                <a:latin typeface="Times New Roman" pitchFamily="18" charset="0"/>
              </a:rPr>
              <a:t>, </a:t>
            </a:r>
            <a:r>
              <a:rPr lang="en-US" altLang="it-IT" sz="1700" dirty="0" err="1">
                <a:latin typeface="Times New Roman" pitchFamily="18" charset="0"/>
              </a:rPr>
              <a:t>oppure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variazioni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nello</a:t>
            </a:r>
            <a:r>
              <a:rPr lang="en-US" altLang="it-IT" sz="1700" dirty="0">
                <a:latin typeface="Times New Roman" pitchFamily="18" charset="0"/>
              </a:rPr>
              <a:t> stile di vita).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latin typeface="Times New Roman" pitchFamily="18" charset="0"/>
              </a:rPr>
              <a:t>Esempi</a:t>
            </a:r>
            <a:r>
              <a:rPr lang="en-US" altLang="it-IT" sz="1700" dirty="0">
                <a:latin typeface="Times New Roman" pitchFamily="18" charset="0"/>
              </a:rPr>
              <a:t>: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favore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determina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persistenza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della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lattasi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nell’adulto</a:t>
            </a:r>
            <a:r>
              <a:rPr lang="en-US" altLang="it-IT" sz="1700" dirty="0">
                <a:latin typeface="Times New Roman" pitchFamily="18" charset="0"/>
              </a:rPr>
              <a:t>, in </a:t>
            </a:r>
            <a:r>
              <a:rPr lang="en-US" altLang="it-IT" sz="1700" dirty="0" err="1">
                <a:latin typeface="Times New Roman" pitchFamily="18" charset="0"/>
              </a:rPr>
              <a:t>seguito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all’introduzione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dell’allevamento</a:t>
            </a:r>
            <a:r>
              <a:rPr lang="en-US" altLang="it-IT" sz="1700" dirty="0">
                <a:latin typeface="Times New Roman" pitchFamily="18" charset="0"/>
              </a:rPr>
              <a:t>. </a:t>
            </a:r>
            <a:r>
              <a:rPr lang="en-US" altLang="it-IT" sz="1700" dirty="0" err="1">
                <a:latin typeface="Times New Roman" pitchFamily="18" charset="0"/>
              </a:rPr>
              <a:t>Oppure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favore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degli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omozigoti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recessivi</a:t>
            </a:r>
            <a:r>
              <a:rPr lang="en-US" altLang="it-IT" sz="1700" dirty="0">
                <a:latin typeface="Times New Roman" pitchFamily="18" charset="0"/>
              </a:rPr>
              <a:t> per </a:t>
            </a:r>
            <a:r>
              <a:rPr lang="en-US" altLang="it-IT" sz="1700" dirty="0" err="1">
                <a:latin typeface="Times New Roman" pitchFamily="18" charset="0"/>
              </a:rPr>
              <a:t>l’allele</a:t>
            </a:r>
            <a:r>
              <a:rPr lang="en-US" altLang="it-IT" sz="1700" dirty="0">
                <a:latin typeface="Times New Roman" pitchFamily="18" charset="0"/>
              </a:rPr>
              <a:t> “</a:t>
            </a:r>
            <a:r>
              <a:rPr lang="en-US" altLang="it-IT" sz="1700" i="1" dirty="0">
                <a:latin typeface="Times New Roman" pitchFamily="18" charset="0"/>
              </a:rPr>
              <a:t>C</a:t>
            </a:r>
            <a:r>
              <a:rPr lang="en-US" altLang="it-IT" sz="1700" dirty="0">
                <a:latin typeface="Times New Roman" pitchFamily="18" charset="0"/>
              </a:rPr>
              <a:t> “ </a:t>
            </a:r>
            <a:r>
              <a:rPr lang="en-US" altLang="it-IT" sz="1700" dirty="0" err="1">
                <a:latin typeface="Times New Roman" pitchFamily="18" charset="0"/>
              </a:rPr>
              <a:t>della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>
                <a:latin typeface="Symbol" panose="05050102010706020507" pitchFamily="18" charset="2"/>
              </a:rPr>
              <a:t>b</a:t>
            </a:r>
            <a:r>
              <a:rPr lang="en-US" altLang="it-IT" sz="1700" dirty="0">
                <a:latin typeface="Times New Roman" pitchFamily="18" charset="0"/>
              </a:rPr>
              <a:t>-</a:t>
            </a:r>
            <a:r>
              <a:rPr lang="en-US" altLang="it-IT" sz="1700" dirty="0" err="1">
                <a:latin typeface="Times New Roman" pitchFamily="18" charset="0"/>
              </a:rPr>
              <a:t>globina</a:t>
            </a:r>
            <a:r>
              <a:rPr lang="en-US" altLang="it-IT" sz="1700" dirty="0">
                <a:latin typeface="Times New Roman" pitchFamily="18" charset="0"/>
              </a:rPr>
              <a:t> in Africa </a:t>
            </a:r>
            <a:r>
              <a:rPr lang="en-US" altLang="it-IT" sz="1700" dirty="0" err="1">
                <a:latin typeface="Times New Roman" pitchFamily="18" charset="0"/>
              </a:rPr>
              <a:t>occidentale</a:t>
            </a:r>
            <a:r>
              <a:rPr lang="en-US" altLang="it-IT" sz="1700" dirty="0">
                <a:latin typeface="Times New Roman" pitchFamily="18" charset="0"/>
              </a:rPr>
              <a:t> (</a:t>
            </a:r>
            <a:r>
              <a:rPr lang="en-US" altLang="it-IT" sz="1700" dirty="0" err="1">
                <a:latin typeface="Times New Roman" pitchFamily="18" charset="0"/>
              </a:rPr>
              <a:t>Hb</a:t>
            </a:r>
            <a:r>
              <a:rPr lang="en-US" altLang="it-IT" sz="1700" dirty="0">
                <a:latin typeface="Times New Roman" pitchFamily="18" charset="0"/>
              </a:rPr>
              <a:t> C)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negativa</a:t>
            </a:r>
            <a:r>
              <a:rPr lang="en-US" altLang="it-IT" sz="1700" dirty="0">
                <a:latin typeface="Times New Roman" pitchFamily="18" charset="0"/>
              </a:rPr>
              <a:t>: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nuovo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conferisce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uno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svantaggio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selettivo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genotipo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lo </a:t>
            </a:r>
            <a:r>
              <a:rPr lang="en-US" altLang="it-IT" sz="1700" dirty="0" err="1">
                <a:latin typeface="Times New Roman" pitchFamily="18" charset="0"/>
              </a:rPr>
              <a:t>porta</a:t>
            </a:r>
            <a:r>
              <a:rPr lang="en-US" altLang="it-IT" sz="17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>
                <a:latin typeface="Times New Roman" pitchFamily="18" charset="0"/>
              </a:rPr>
              <a:t>La </a:t>
            </a:r>
            <a:r>
              <a:rPr lang="en-US" altLang="it-IT" sz="1700" u="sng" dirty="0" err="1">
                <a:latin typeface="Times New Roman" pitchFamily="18" charset="0"/>
              </a:rPr>
              <a:t>maggior</a:t>
            </a:r>
            <a:r>
              <a:rPr lang="en-US" altLang="it-IT" sz="1700" u="sng" dirty="0">
                <a:latin typeface="Times New Roman" pitchFamily="18" charset="0"/>
              </a:rPr>
              <a:t> parte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determinano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latin typeface="Times New Roman" pitchFamily="18" charset="0"/>
              </a:rPr>
              <a:t>comparsa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malattie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nell’uomo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sottoposte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negativa</a:t>
            </a:r>
            <a:r>
              <a:rPr lang="en-US" altLang="it-IT" sz="1700" dirty="0">
                <a:latin typeface="Times New Roman" pitchFamily="18" charset="0"/>
              </a:rPr>
              <a:t>, la cui </a:t>
            </a:r>
            <a:r>
              <a:rPr lang="en-US" altLang="it-IT" sz="1700" dirty="0" err="1">
                <a:latin typeface="Times New Roman" pitchFamily="18" charset="0"/>
              </a:rPr>
              <a:t>efficienza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dipenderà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dalla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dominanza</a:t>
            </a:r>
            <a:r>
              <a:rPr lang="en-US" altLang="it-IT" sz="1700" dirty="0">
                <a:latin typeface="Times New Roman" pitchFamily="18" charset="0"/>
              </a:rPr>
              <a:t>/</a:t>
            </a:r>
            <a:r>
              <a:rPr lang="en-US" altLang="it-IT" sz="1700" dirty="0" err="1">
                <a:latin typeface="Times New Roman" pitchFamily="18" charset="0"/>
              </a:rPr>
              <a:t>recessività</a:t>
            </a:r>
            <a:r>
              <a:rPr lang="en-US" altLang="it-IT" sz="1700" dirty="0">
                <a:latin typeface="Times New Roman" pitchFamily="18" charset="0"/>
              </a:rPr>
              <a:t> e dal </a:t>
            </a:r>
            <a:r>
              <a:rPr lang="en-US" altLang="it-IT" sz="1700" dirty="0" err="1">
                <a:latin typeface="Times New Roman" pitchFamily="18" charset="0"/>
              </a:rPr>
              <a:t>coefficiente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Mutazioni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neutrali</a:t>
            </a:r>
            <a:r>
              <a:rPr lang="en-US" altLang="it-IT" sz="1700" dirty="0">
                <a:solidFill>
                  <a:srgbClr val="92D050"/>
                </a:solidFill>
                <a:latin typeface="Times New Roman" pitchFamily="18" charset="0"/>
              </a:rPr>
              <a:t>: </a:t>
            </a:r>
            <a:r>
              <a:rPr lang="en-US" altLang="it-IT" sz="1700" dirty="0">
                <a:latin typeface="Times New Roman" pitchFamily="18" charset="0"/>
              </a:rPr>
              <a:t>Se </a:t>
            </a:r>
            <a:r>
              <a:rPr lang="en-US" altLang="it-IT" sz="1700" dirty="0" err="1">
                <a:latin typeface="Times New Roman" pitchFamily="18" charset="0"/>
              </a:rPr>
              <a:t>consideriamo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l’intero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genoma</a:t>
            </a:r>
            <a:r>
              <a:rPr lang="en-US" altLang="it-IT" sz="1700" dirty="0">
                <a:latin typeface="Times New Roman" pitchFamily="18" charset="0"/>
              </a:rPr>
              <a:t>, è </a:t>
            </a:r>
            <a:r>
              <a:rPr lang="en-US" altLang="it-IT" sz="1700" dirty="0" err="1">
                <a:latin typeface="Times New Roman" pitchFamily="18" charset="0"/>
              </a:rPr>
              <a:t>bene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ricordare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latin typeface="Times New Roman" pitchFamily="18" charset="0"/>
              </a:rPr>
              <a:t>maggior</a:t>
            </a:r>
            <a:r>
              <a:rPr lang="en-US" altLang="it-IT" sz="1700" dirty="0">
                <a:latin typeface="Times New Roman" pitchFamily="18" charset="0"/>
              </a:rPr>
              <a:t> parte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nuove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mutazioni</a:t>
            </a:r>
            <a:r>
              <a:rPr lang="en-US" altLang="it-IT" sz="1700" dirty="0">
                <a:latin typeface="Times New Roman" pitchFamily="18" charset="0"/>
              </a:rPr>
              <a:t> non </a:t>
            </a:r>
            <a:r>
              <a:rPr lang="en-US" altLang="it-IT" sz="1700" dirty="0" err="1">
                <a:latin typeface="Times New Roman" pitchFamily="18" charset="0"/>
              </a:rPr>
              <a:t>avrà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nessun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effetto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sulla</a:t>
            </a:r>
            <a:r>
              <a:rPr lang="en-US" altLang="it-IT" sz="1700" dirty="0">
                <a:latin typeface="Times New Roman" pitchFamily="18" charset="0"/>
              </a:rPr>
              <a:t> fitness,  </a:t>
            </a:r>
            <a:r>
              <a:rPr lang="en-US" altLang="it-IT" sz="1700" dirty="0" err="1">
                <a:latin typeface="Times New Roman" pitchFamily="18" charset="0"/>
              </a:rPr>
              <a:t>risulterà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invisibile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e </a:t>
            </a:r>
            <a:r>
              <a:rPr lang="en-US" altLang="it-IT" sz="1700" dirty="0" err="1">
                <a:latin typeface="Times New Roman" pitchFamily="18" charset="0"/>
              </a:rPr>
              <a:t>sarà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soggetta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principalmente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all’azione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deriva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genetica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casuale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evoluzione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non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direzionale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>
                <a:latin typeface="Times New Roman" pitchFamily="18" charset="0"/>
              </a:rPr>
              <a:t>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fenotipo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molto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efficiente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in </a:t>
            </a:r>
            <a:r>
              <a:rPr lang="en-US" altLang="it-IT" sz="1800" dirty="0" err="1">
                <a:latin typeface="Times New Roman" pitchFamily="18" charset="0"/>
              </a:rPr>
              <a:t>quanto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sono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esposti</a:t>
            </a:r>
            <a:r>
              <a:rPr lang="en-US" altLang="it-IT" sz="1800" dirty="0">
                <a:latin typeface="Times New Roman" pitchFamily="18" charset="0"/>
              </a:rPr>
              <a:t> non solo </a:t>
            </a:r>
            <a:r>
              <a:rPr lang="en-US" altLang="it-IT" sz="1800" dirty="0" err="1">
                <a:latin typeface="Times New Roman" pitchFamily="18" charset="0"/>
              </a:rPr>
              <a:t>nell’omozigote</a:t>
            </a:r>
            <a:r>
              <a:rPr lang="en-US" altLang="it-IT" sz="1800" dirty="0">
                <a:latin typeface="Times New Roman" pitchFamily="18" charset="0"/>
              </a:rPr>
              <a:t>, ma </a:t>
            </a:r>
            <a:r>
              <a:rPr lang="en-US" altLang="it-IT" sz="1800" dirty="0" err="1">
                <a:latin typeface="Times New Roman" pitchFamily="18" charset="0"/>
              </a:rPr>
              <a:t>anche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nell’eterozigote</a:t>
            </a:r>
            <a:r>
              <a:rPr lang="en-US" altLang="it-IT" sz="18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Questo</a:t>
            </a:r>
            <a:r>
              <a:rPr lang="en-US" altLang="it-IT" sz="1800" dirty="0">
                <a:latin typeface="Times New Roman" pitchFamily="18" charset="0"/>
              </a:rPr>
              <a:t> è molto </a:t>
            </a:r>
            <a:r>
              <a:rPr lang="en-US" altLang="it-IT" sz="1800" dirty="0" err="1">
                <a:latin typeface="Times New Roman" pitchFamily="18" charset="0"/>
              </a:rPr>
              <a:t>importante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perchè</a:t>
            </a:r>
            <a:r>
              <a:rPr lang="en-US" altLang="it-IT" sz="1800" dirty="0">
                <a:latin typeface="Times New Roman" pitchFamily="18" charset="0"/>
              </a:rPr>
              <a:t> per </a:t>
            </a:r>
            <a:r>
              <a:rPr lang="en-US" altLang="it-IT" sz="1800" dirty="0" err="1">
                <a:latin typeface="Times New Roman" pitchFamily="18" charset="0"/>
              </a:rPr>
              <a:t>frequenze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dell’allele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contro-selezionato</a:t>
            </a:r>
            <a:r>
              <a:rPr lang="en-US" altLang="it-IT" sz="1800" dirty="0">
                <a:latin typeface="Times New Roman" pitchFamily="18" charset="0"/>
              </a:rPr>
              <a:t>,  </a:t>
            </a:r>
            <a:r>
              <a:rPr lang="en-US" altLang="it-IT" sz="1800" dirty="0" err="1">
                <a:latin typeface="Times New Roman" pitchFamily="18" charset="0"/>
              </a:rPr>
              <a:t>esso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presente</a:t>
            </a:r>
            <a:r>
              <a:rPr lang="en-US" altLang="it-IT" sz="1800" dirty="0">
                <a:latin typeface="Times New Roman" pitchFamily="18" charset="0"/>
              </a:rPr>
              <a:t> quasi </a:t>
            </a:r>
            <a:r>
              <a:rPr lang="en-US" altLang="it-IT" sz="1800" dirty="0" err="1">
                <a:latin typeface="Times New Roman" pitchFamily="18" charset="0"/>
              </a:rPr>
              <a:t>esclusivamente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eterozigoti</a:t>
            </a:r>
            <a:r>
              <a:rPr lang="en-US" altLang="it-IT" sz="1800" dirty="0">
                <a:latin typeface="Times New Roman" pitchFamily="18" charset="0"/>
              </a:rPr>
              <a:t>. In </a:t>
            </a:r>
            <a:r>
              <a:rPr lang="en-US" altLang="it-IT" sz="1800" dirty="0" err="1">
                <a:latin typeface="Times New Roman" pitchFamily="18" charset="0"/>
              </a:rPr>
              <a:t>assenza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altre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forze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evolutive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l’allele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verrà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eliminato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VELOCEMENTE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dalla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popolazione</a:t>
            </a:r>
            <a:endParaRPr lang="en-US" altLang="it-IT" sz="1800" dirty="0">
              <a:solidFill>
                <a:srgbClr val="92D05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2476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4800" y="2667000"/>
            <a:ext cx="88392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fenotipo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meno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efficiente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in </a:t>
            </a:r>
            <a:r>
              <a:rPr lang="en-US" altLang="it-IT" sz="1800" dirty="0" err="1">
                <a:latin typeface="Times New Roman" pitchFamily="18" charset="0"/>
              </a:rPr>
              <a:t>quanto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potrà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agire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soltanto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quegli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trovano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nell’omozigote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ma non </a:t>
            </a:r>
            <a:r>
              <a:rPr lang="en-US" altLang="it-IT" sz="1800" dirty="0" err="1">
                <a:latin typeface="Times New Roman" pitchFamily="18" charset="0"/>
              </a:rPr>
              <a:t>nell’eterozigote</a:t>
            </a:r>
            <a:r>
              <a:rPr lang="en-US" altLang="it-IT" sz="1800" dirty="0">
                <a:latin typeface="Times New Roman" pitchFamily="18" charset="0"/>
              </a:rPr>
              <a:t>. 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Per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frequenze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basse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dell’allele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,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questo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troverà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quasi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esclusivamente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negli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eterozigoti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(2pq), e la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selezione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sarà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praticamente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nulla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solidFill>
                <a:srgbClr val="92D05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Se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quale </a:t>
            </a:r>
            <a:r>
              <a:rPr lang="en-US" altLang="it-IT" sz="1800" dirty="0" err="1">
                <a:latin typeface="Times New Roman" pitchFamily="18" charset="0"/>
              </a:rPr>
              <a:t>agisce</a:t>
            </a:r>
            <a:r>
              <a:rPr lang="en-US" altLang="it-IT" sz="1800" dirty="0">
                <a:latin typeface="Times New Roman" pitchFamily="18" charset="0"/>
              </a:rPr>
              <a:t>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X-linked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l’allele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esposto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femmine</a:t>
            </a:r>
            <a:r>
              <a:rPr lang="en-US" altLang="it-IT" sz="1800" dirty="0">
                <a:latin typeface="Times New Roman" pitchFamily="18" charset="0"/>
              </a:rPr>
              <a:t> solo se </a:t>
            </a:r>
            <a:r>
              <a:rPr lang="en-US" altLang="it-IT" sz="1800" dirty="0" err="1">
                <a:latin typeface="Times New Roman" pitchFamily="18" charset="0"/>
              </a:rPr>
              <a:t>omozigoti</a:t>
            </a:r>
            <a:r>
              <a:rPr lang="en-US" altLang="it-IT" sz="1800" dirty="0">
                <a:latin typeface="Times New Roman" pitchFamily="18" charset="0"/>
              </a:rPr>
              <a:t>, ma </a:t>
            </a:r>
            <a:r>
              <a:rPr lang="en-US" altLang="it-IT" sz="1800" dirty="0" err="1">
                <a:latin typeface="Times New Roman" pitchFamily="18" charset="0"/>
              </a:rPr>
              <a:t>anche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in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tutti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maschi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emizigoti</a:t>
            </a:r>
            <a:r>
              <a:rPr lang="en-US" altLang="it-IT" sz="1800" dirty="0">
                <a:latin typeface="Times New Roman" pitchFamily="18" charset="0"/>
              </a:rPr>
              <a:t>). Ne </a:t>
            </a:r>
            <a:r>
              <a:rPr lang="en-US" altLang="it-IT" sz="1800" dirty="0" err="1">
                <a:latin typeface="Times New Roman" pitchFamily="18" charset="0"/>
              </a:rPr>
              <a:t>consegue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efficiente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determinare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diminuzione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frequenza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dell’allele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fino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sua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eliminazione</a:t>
            </a:r>
            <a:r>
              <a:rPr lang="en-US" altLang="it-IT" sz="18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25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(1)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2476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07504" y="1052736"/>
            <a:ext cx="903649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Nella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autosomico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proporzione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dannosi</a:t>
            </a:r>
            <a:r>
              <a:rPr lang="en-US" altLang="it-IT" sz="1800" dirty="0">
                <a:latin typeface="Times New Roman" pitchFamily="18" charset="0"/>
              </a:rPr>
              <a:t> “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”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corrisponde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approssimativamente</a:t>
            </a:r>
            <a:r>
              <a:rPr lang="en-US" altLang="it-IT" sz="1800" dirty="0">
                <a:latin typeface="Times New Roman" pitchFamily="18" charset="0"/>
              </a:rPr>
              <a:t>)  a </a:t>
            </a:r>
            <a:r>
              <a:rPr lang="en-US" altLang="it-IT" sz="1800" i="1" dirty="0">
                <a:latin typeface="Times New Roman" pitchFamily="18" charset="0"/>
              </a:rPr>
              <a:t>q (la </a:t>
            </a:r>
            <a:r>
              <a:rPr lang="en-US" altLang="it-IT" sz="1800" i="1" dirty="0" err="1">
                <a:latin typeface="Times New Roman" pitchFamily="18" charset="0"/>
              </a:rPr>
              <a:t>frequenza</a:t>
            </a:r>
            <a:r>
              <a:rPr lang="en-US" altLang="it-IT" sz="1800" i="1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dell’allele</a:t>
            </a:r>
            <a:r>
              <a:rPr lang="en-US" altLang="it-IT" sz="1800" i="1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stesso</a:t>
            </a:r>
            <a:r>
              <a:rPr lang="en-US" altLang="it-IT" sz="1800" i="1" dirty="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it-IT" sz="1800" dirty="0">
                <a:latin typeface="Times New Roman" pitchFamily="18" charset="0"/>
              </a:rPr>
              <a:t>Nella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X-linked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proporzione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“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”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corrisponde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approssimativamente</a:t>
            </a:r>
            <a:r>
              <a:rPr lang="en-US" altLang="it-IT" sz="1800" dirty="0">
                <a:latin typeface="Times New Roman" pitchFamily="18" charset="0"/>
              </a:rPr>
              <a:t> a </a:t>
            </a:r>
            <a:r>
              <a:rPr lang="en-US" altLang="it-IT" sz="1800" i="1" dirty="0">
                <a:latin typeface="Times New Roman" pitchFamily="18" charset="0"/>
              </a:rPr>
              <a:t>⅓ [</a:t>
            </a:r>
            <a:r>
              <a:rPr lang="en-US" altLang="it-IT" sz="1800" i="1" dirty="0" err="1">
                <a:latin typeface="Times New Roman" pitchFamily="18" charset="0"/>
              </a:rPr>
              <a:t>precisamente</a:t>
            </a:r>
            <a:r>
              <a:rPr lang="en-US" altLang="it-IT" sz="1800" i="1" dirty="0">
                <a:latin typeface="Times New Roman" pitchFamily="18" charset="0"/>
              </a:rPr>
              <a:t> (1+2q)/3]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n-US" altLang="it-IT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tutti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saranno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, a </a:t>
            </a:r>
            <a:r>
              <a:rPr lang="en-US" altLang="it-IT" sz="1800" dirty="0" err="1">
                <a:latin typeface="Times New Roman" pitchFamily="18" charset="0"/>
              </a:rPr>
              <a:t>meno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non ci </a:t>
            </a:r>
            <a:r>
              <a:rPr lang="en-US" altLang="it-IT" sz="1800" dirty="0" err="1">
                <a:latin typeface="Times New Roman" pitchFamily="18" charset="0"/>
              </a:rPr>
              <a:t>sia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penetranza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ridotta</a:t>
            </a:r>
            <a:r>
              <a:rPr lang="en-US" altLang="it-IT" sz="1800" dirty="0">
                <a:latin typeface="Times New Roman" pitchFamily="18" charset="0"/>
              </a:rPr>
              <a:t>. </a:t>
            </a:r>
          </a:p>
        </p:txBody>
      </p:sp>
      <p:pic>
        <p:nvPicPr>
          <p:cNvPr id="6" name="Picture 4" descr="CG10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48005"/>
            <a:ext cx="5932512" cy="33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2068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i="1" dirty="0" err="1">
                <a:latin typeface="Times New Roman" pitchFamily="18" charset="0"/>
              </a:rPr>
              <a:t>Proporzione</a:t>
            </a:r>
            <a:r>
              <a:rPr lang="en-US" altLang="it-IT" sz="2000" i="1" dirty="0">
                <a:latin typeface="Times New Roman" pitchFamily="18" charset="0"/>
              </a:rPr>
              <a:t> di </a:t>
            </a:r>
            <a:r>
              <a:rPr lang="en-US" altLang="it-IT" sz="2000" i="1" dirty="0" err="1">
                <a:latin typeface="Times New Roman" pitchFamily="18" charset="0"/>
              </a:rPr>
              <a:t>alleli</a:t>
            </a:r>
            <a:r>
              <a:rPr lang="en-US" altLang="it-IT" sz="2000" i="1" dirty="0">
                <a:latin typeface="Times New Roman" pitchFamily="18" charset="0"/>
              </a:rPr>
              <a:t> “</a:t>
            </a:r>
            <a:r>
              <a:rPr lang="en-US" altLang="it-IT" sz="2000" i="1" dirty="0" err="1">
                <a:latin typeface="Times New Roman" pitchFamily="18" charset="0"/>
              </a:rPr>
              <a:t>visibili</a:t>
            </a:r>
            <a:r>
              <a:rPr lang="en-US" altLang="it-IT" sz="2000" i="1" dirty="0">
                <a:latin typeface="Times New Roman" pitchFamily="18" charset="0"/>
              </a:rPr>
              <a:t>” </a:t>
            </a:r>
            <a:r>
              <a:rPr lang="en-US" altLang="it-IT" sz="2000" i="1" dirty="0" err="1">
                <a:latin typeface="Times New Roman" pitchFamily="18" charset="0"/>
              </a:rPr>
              <a:t>alla</a:t>
            </a:r>
            <a:r>
              <a:rPr lang="en-US" altLang="it-IT" sz="2000" i="1" dirty="0">
                <a:latin typeface="Times New Roman" pitchFamily="18" charset="0"/>
              </a:rPr>
              <a:t> </a:t>
            </a:r>
            <a:r>
              <a:rPr lang="en-US" altLang="it-IT" sz="2000" i="1" dirty="0" err="1">
                <a:latin typeface="Times New Roman" pitchFamily="18" charset="0"/>
              </a:rPr>
              <a:t>selezione</a:t>
            </a:r>
            <a:endParaRPr lang="en-US" altLang="it-IT" sz="2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1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61803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524000" y="2746375"/>
            <a:ext cx="1803400" cy="2282825"/>
            <a:chOff x="3591" y="2811"/>
            <a:chExt cx="1136" cy="1438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591" y="2811"/>
              <a:ext cx="113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p</a:t>
              </a:r>
              <a:r>
                <a:rPr lang="en-US" sz="2400" baseline="300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q</a:t>
              </a:r>
              <a:r>
                <a:rPr lang="en-US" sz="2400" baseline="300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	= 2pq</a:t>
              </a:r>
            </a:p>
            <a:p>
              <a:endParaRPr lang="en-US" sz="2400"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854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50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716" y="2921"/>
              <a:ext cx="4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 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AA</a:t>
              </a:r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3730" y="3749"/>
              <a:ext cx="388" cy="356"/>
              <a:chOff x="402" y="3337"/>
              <a:chExt cx="388" cy="356"/>
            </a:xfrm>
          </p:grpSpPr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525" y="3337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621" y="3337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402" y="3405"/>
                <a:ext cx="3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3714" y="3320"/>
              <a:ext cx="382" cy="357"/>
              <a:chOff x="392" y="3824"/>
              <a:chExt cx="382" cy="357"/>
            </a:xfrm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521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617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392" y="3893"/>
                <a:ext cx="3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</p:grp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79512" y="620688"/>
            <a:ext cx="4572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p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   q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  <a:endParaRPr lang="en-US" sz="2400" baseline="-250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136032" y="838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059832" y="13716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1447800" y="2590800"/>
            <a:ext cx="2260104" cy="242237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5943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6019800" y="1447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7467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7696200" y="2209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74676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76962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0" y="3463925"/>
            <a:ext cx="164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Times New Roman" pitchFamily="18" charset="0"/>
              </a:rPr>
              <a:t>All’equilibrio: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4800600" y="42672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7543800" y="1447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28600" y="5521325"/>
            <a:ext cx="6072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Generazione successiva:  	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’ = 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½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2pq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endParaRPr lang="it-IT" sz="20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			q’ = 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½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2pq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endParaRPr lang="it-IT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476672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Quadrato di </a:t>
            </a:r>
            <a:r>
              <a:rPr lang="it-IT" dirty="0" err="1">
                <a:solidFill>
                  <a:schemeClr val="bg1"/>
                </a:solidFill>
              </a:rPr>
              <a:t>Punnet</a:t>
            </a:r>
            <a:r>
              <a:rPr lang="it-IT" dirty="0">
                <a:solidFill>
                  <a:schemeClr val="bg1"/>
                </a:solidFill>
              </a:rPr>
              <a:t> – unione casuale dei gameti*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5706" y="6488668"/>
            <a:ext cx="911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*</a:t>
            </a:r>
            <a:r>
              <a:rPr lang="it-IT" sz="1200" dirty="0">
                <a:solidFill>
                  <a:schemeClr val="bg1"/>
                </a:solidFill>
              </a:rPr>
              <a:t>La dimostrazione dell’equivalenza tra accoppiamento casuale ed unione casuale dei gameti esula dalle finalità di questo corso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contro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recessivo</a:t>
            </a:r>
            <a:r>
              <a:rPr lang="en-US" altLang="it-IT" sz="2800" dirty="0">
                <a:latin typeface="Times New Roman" pitchFamily="18" charset="0"/>
              </a:rPr>
              <a:t> e </a:t>
            </a:r>
            <a:r>
              <a:rPr lang="en-US" altLang="it-IT" sz="2800" dirty="0" err="1">
                <a:latin typeface="Times New Roman" pitchFamily="18" charset="0"/>
              </a:rPr>
              <a:t>contro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dominante</a:t>
            </a:r>
            <a:r>
              <a:rPr lang="en-US" altLang="it-IT" sz="2800" dirty="0">
                <a:latin typeface="Times New Roman" pitchFamily="18" charset="0"/>
              </a:rPr>
              <a:t> a </a:t>
            </a:r>
            <a:r>
              <a:rPr lang="en-US" altLang="it-IT" sz="2800" dirty="0" err="1">
                <a:latin typeface="Times New Roman" pitchFamily="18" charset="0"/>
              </a:rPr>
              <a:t>confronto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3924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52400" y="609600"/>
            <a:ext cx="8839200" cy="211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it-IT" sz="1600" b="0" dirty="0"/>
              <a:t>Nel riquadro grande: selezione contro l’omozigote recessivo. Variazione della frequenza dell’allele A</a:t>
            </a:r>
            <a:r>
              <a:rPr lang="it-IT" sz="1600" b="0" baseline="-25000" dirty="0"/>
              <a:t>1</a:t>
            </a:r>
            <a:r>
              <a:rPr lang="it-IT" sz="1600" b="0" dirty="0"/>
              <a:t> recessivo, in presenza di selezione contro l’omozigote recessivo A</a:t>
            </a:r>
            <a:r>
              <a:rPr lang="it-IT" sz="1600" b="0" baseline="-25000" dirty="0"/>
              <a:t>1</a:t>
            </a:r>
            <a:r>
              <a:rPr lang="it-IT" sz="1600" b="0" dirty="0"/>
              <a:t> </a:t>
            </a:r>
            <a:r>
              <a:rPr lang="it-IT" sz="1600" b="0" dirty="0" err="1"/>
              <a:t>A</a:t>
            </a:r>
            <a:r>
              <a:rPr lang="it-IT" sz="1600" b="0" baseline="-25000" dirty="0" err="1"/>
              <a:t>1</a:t>
            </a:r>
            <a:r>
              <a:rPr lang="it-IT" sz="1600" b="0" dirty="0"/>
              <a:t>. Nell’esempio della figura, l’omozigote A</a:t>
            </a:r>
            <a:r>
              <a:rPr lang="it-IT" sz="1600" b="0" baseline="-25000" dirty="0"/>
              <a:t>1</a:t>
            </a:r>
            <a:r>
              <a:rPr lang="it-IT" sz="1600" b="0" dirty="0"/>
              <a:t> </a:t>
            </a:r>
            <a:r>
              <a:rPr lang="it-IT" sz="1600" b="0" dirty="0" err="1"/>
              <a:t>A</a:t>
            </a:r>
            <a:r>
              <a:rPr lang="it-IT" sz="1600" b="0" baseline="-25000" dirty="0" err="1"/>
              <a:t>1</a:t>
            </a:r>
            <a:r>
              <a:rPr lang="it-IT" sz="1600" b="0" dirty="0"/>
              <a:t> ha una </a:t>
            </a:r>
            <a:r>
              <a:rPr lang="it-IT" sz="1600" b="0" i="1" dirty="0"/>
              <a:t>fitness</a:t>
            </a:r>
            <a:r>
              <a:rPr lang="it-IT" sz="1600" b="0" dirty="0"/>
              <a:t> </a:t>
            </a:r>
            <a:r>
              <a:rPr lang="it-IT" sz="1600" b="0" i="1" dirty="0"/>
              <a:t>w</a:t>
            </a:r>
            <a:r>
              <a:rPr lang="it-IT" sz="1600" b="0" dirty="0"/>
              <a:t> = 0,95 (ovvero coefficiente di selezione s = 0,05). La frequenza iniziale dell’allele A</a:t>
            </a:r>
            <a:r>
              <a:rPr lang="it-IT" sz="1600" b="0" baseline="-25000" dirty="0"/>
              <a:t>1</a:t>
            </a:r>
            <a:r>
              <a:rPr lang="it-IT" sz="1600" b="0" dirty="0"/>
              <a:t> è pari a 0,5. La selezione è molto efficace solo per valori di q elevati.</a:t>
            </a:r>
          </a:p>
          <a:p>
            <a:pPr>
              <a:buNone/>
            </a:pPr>
            <a:r>
              <a:rPr lang="it-IT" sz="1600" b="0" dirty="0"/>
              <a:t>Nel riquadro piccolo interno: selezione contro il recessivo (verde) e contro il dominante (giallo). I valori delle fitness sono gli stessi dell’esempio precedente (nel caso di dominanza, la fitness è ridotta anche nell’omozigote)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508517"/>
              </p:ext>
            </p:extLst>
          </p:nvPr>
        </p:nvGraphicFramePr>
        <p:xfrm>
          <a:off x="228600" y="2743200"/>
          <a:ext cx="868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86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28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Esempi di selezione contro genotipo </a:t>
            </a:r>
            <a:r>
              <a:rPr lang="it-IT" altLang="it-IT" sz="2400" dirty="0">
                <a:solidFill>
                  <a:srgbClr val="92D050"/>
                </a:solidFill>
              </a:rPr>
              <a:t>recessivo letale</a:t>
            </a:r>
            <a:r>
              <a:rPr lang="it-IT" altLang="it-IT" sz="2400" dirty="0"/>
              <a:t> (</a:t>
            </a:r>
            <a:r>
              <a:rPr lang="it-IT" altLang="it-IT" sz="2400" i="1" dirty="0"/>
              <a:t>s</a:t>
            </a:r>
            <a:r>
              <a:rPr lang="it-IT" altLang="it-IT" sz="2400" dirty="0"/>
              <a:t> = 1)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14400"/>
            <a:ext cx="6477000" cy="3562350"/>
          </a:xfrm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648200"/>
            <a:ext cx="3421063" cy="654050"/>
          </a:xfrm>
          <a:noFill/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219200" y="5638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79387" y="5486400"/>
            <a:ext cx="8964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B050"/>
                </a:solidFill>
              </a:rPr>
              <a:t>La selezione è più efficiente quando la frequenza dell’allele è più elevata:</a:t>
            </a:r>
            <a:endParaRPr lang="it-IT" altLang="it-IT" sz="2000" dirty="0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746125" y="5878513"/>
            <a:ext cx="43338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Esempio 	q</a:t>
            </a:r>
            <a:r>
              <a:rPr lang="it-IT" altLang="it-IT" sz="2000" baseline="-25000"/>
              <a:t>0</a:t>
            </a:r>
            <a:r>
              <a:rPr lang="it-IT" altLang="it-IT" sz="2000"/>
              <a:t> = 0.8,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cs typeface="Arial" charset="0"/>
              </a:rPr>
              <a:t>		</a:t>
            </a:r>
            <a:r>
              <a:rPr lang="it-IT" altLang="it-IT" sz="2000"/>
              <a:t>q</a:t>
            </a:r>
            <a:r>
              <a:rPr lang="it-IT" altLang="it-IT" sz="2000" baseline="-25000"/>
              <a:t>0</a:t>
            </a:r>
            <a:r>
              <a:rPr lang="it-IT" altLang="it-IT" sz="2000"/>
              <a:t> = 0.5,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cs typeface="Arial" charset="0"/>
              </a:rPr>
              <a:t>		</a:t>
            </a:r>
            <a:r>
              <a:rPr lang="it-IT" altLang="it-IT" sz="2000"/>
              <a:t>q</a:t>
            </a:r>
            <a:r>
              <a:rPr lang="it-IT" altLang="it-IT" sz="2000" baseline="-25000"/>
              <a:t>0</a:t>
            </a:r>
            <a:r>
              <a:rPr lang="it-IT" altLang="it-IT" sz="2000"/>
              <a:t> = 0.1,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0.009</a:t>
            </a:r>
            <a:endParaRPr lang="el-GR" altLang="it-IT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26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495800"/>
            <a:ext cx="3581400" cy="2162175"/>
          </a:xfrm>
          <a:noFill/>
        </p:spPr>
      </p:pic>
      <p:pic>
        <p:nvPicPr>
          <p:cNvPr id="12291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00200"/>
            <a:ext cx="3575050" cy="2185988"/>
          </a:xfrm>
          <a:noFill/>
        </p:spPr>
      </p:pic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5638800" y="4038600"/>
            <a:ext cx="287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=0.1;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=0.1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5791200" y="1143000"/>
            <a:ext cx="287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=0.4;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pic>
        <p:nvPicPr>
          <p:cNvPr id="12294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495800"/>
            <a:ext cx="3617913" cy="2187575"/>
          </a:xfrm>
          <a:noFill/>
        </p:spPr>
      </p:pic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762000" y="4038600"/>
            <a:ext cx="2779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=0.1;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51054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dirty="0"/>
              <a:t>Nel vantaggio dell’eterozigote entrambi gli alleli vengono mantenuti nella popolazione, con frequenze alleliche all’equilibrio che dipendono esclusivamente dalle fitness relative degli omozigoti.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dirty="0"/>
              <a:t>Si raggiunge </a:t>
            </a:r>
            <a:r>
              <a:rPr lang="it-IT" altLang="it-IT" sz="1700" b="0" dirty="0" err="1"/>
              <a:t>un’equilibrio</a:t>
            </a:r>
            <a:r>
              <a:rPr lang="it-IT" altLang="it-IT" sz="1700" b="0" dirty="0"/>
              <a:t> per il quale la frequenza dell’allele A</a:t>
            </a:r>
            <a:r>
              <a:rPr lang="it-IT" altLang="it-IT" sz="1700" b="0" baseline="-25000" dirty="0"/>
              <a:t>1</a:t>
            </a:r>
            <a:r>
              <a:rPr lang="it-IT" altLang="it-IT" sz="1700" b="0" dirty="0"/>
              <a:t> (</a:t>
            </a:r>
            <a:r>
              <a:rPr lang="it-IT" altLang="it-IT" sz="1700" b="0" i="1" dirty="0"/>
              <a:t>p</a:t>
            </a:r>
            <a:r>
              <a:rPr lang="it-IT" altLang="it-IT" sz="1700" b="0" dirty="0"/>
              <a:t>) è data dal rapporto: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7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i="1"/>
              <a:t>p all’equilibrio </a:t>
            </a:r>
            <a:r>
              <a:rPr lang="it-IT" altLang="it-IT" sz="1700" b="0" i="1" dirty="0"/>
              <a:t>= 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/(s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+s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700" b="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i="1" dirty="0"/>
              <a:t>dove s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 e 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 sono i coefficienti di selezione degli omozigoti A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A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 e A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A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 </a:t>
            </a:r>
            <a:endParaRPr lang="it-IT" altLang="it-IT" sz="1700" b="0" baseline="-25000" dirty="0"/>
          </a:p>
        </p:txBody>
      </p:sp>
      <p:sp>
        <p:nvSpPr>
          <p:cNvPr id="12297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Sovradominanza (vantaggio dell’eterozigote)</a:t>
            </a:r>
          </a:p>
        </p:txBody>
      </p:sp>
    </p:spTree>
    <p:extLst>
      <p:ext uri="{BB962C8B-B14F-4D97-AF65-F5344CB8AC3E}">
        <p14:creationId xmlns:p14="http://schemas.microsoft.com/office/powerpoint/2010/main" val="32853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Sovradominanza (vantaggio dell’eterozigote)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34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 err="1">
                <a:latin typeface="Times New Roman" pitchFamily="18" charset="0"/>
              </a:rPr>
              <a:t>L’esempio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dell’emoglobina</a:t>
            </a:r>
            <a:r>
              <a:rPr lang="en-US" altLang="it-IT" sz="1600" dirty="0">
                <a:latin typeface="Times New Roman" pitchFamily="18" charset="0"/>
              </a:rPr>
              <a:t> S : </a:t>
            </a:r>
            <a:r>
              <a:rPr lang="en-US" altLang="it-IT" sz="1600" dirty="0" err="1">
                <a:latin typeface="Times New Roman" pitchFamily="18" charset="0"/>
              </a:rPr>
              <a:t>resistenza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 vs. anemia </a:t>
            </a:r>
            <a:r>
              <a:rPr lang="en-US" altLang="it-IT" sz="1600" dirty="0" err="1">
                <a:latin typeface="Times New Roman" pitchFamily="18" charset="0"/>
              </a:rPr>
              <a:t>falciforme</a:t>
            </a:r>
            <a:endParaRPr lang="en-US" altLang="it-IT" sz="1400" dirty="0">
              <a:latin typeface="Times New Roman" pitchFamily="18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93750" y="3016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016250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6878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375025"/>
            <a:ext cx="28670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305675" y="5343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 New Roman" pitchFamily="18" charset="0"/>
              </a:rPr>
              <a:t>Genotipo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92925" y="3200400"/>
            <a:ext cx="1851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(s</a:t>
            </a:r>
            <a:r>
              <a:rPr lang="en-US" altLang="it-IT" sz="1600" baseline="-25000">
                <a:latin typeface="Times New Roman" pitchFamily="18" charset="0"/>
              </a:rPr>
              <a:t>AA </a:t>
            </a:r>
            <a:r>
              <a:rPr lang="en-US" altLang="it-IT" sz="1600">
                <a:latin typeface="Times New Roman" pitchFamily="18" charset="0"/>
              </a:rPr>
              <a:t>= .11, s</a:t>
            </a:r>
            <a:r>
              <a:rPr lang="en-US" altLang="it-IT" sz="1600" baseline="-25000">
                <a:latin typeface="Times New Roman" pitchFamily="18" charset="0"/>
              </a:rPr>
              <a:t>SS</a:t>
            </a:r>
            <a:r>
              <a:rPr lang="en-US" altLang="it-IT" sz="1600">
                <a:latin typeface="Times New Roman" pitchFamily="18" charset="0"/>
              </a:rPr>
              <a:t> = .80)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-5400000">
            <a:off x="5630069" y="4245769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 New Roman" pitchFamily="18" charset="0"/>
              </a:rPr>
              <a:t>Fitness</a:t>
            </a:r>
          </a:p>
        </p:txBody>
      </p:sp>
      <p:pic>
        <p:nvPicPr>
          <p:cNvPr id="13322" name="Picture 10" descr="hemoglobinsbarre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196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27000" y="4876800"/>
            <a:ext cx="86003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due </a:t>
            </a:r>
            <a:r>
              <a:rPr lang="en-US" altLang="it-IT" sz="1600" dirty="0" err="1">
                <a:latin typeface="Times New Roman" pitchFamily="18" charset="0"/>
              </a:rPr>
              <a:t>alleli</a:t>
            </a:r>
            <a:r>
              <a:rPr lang="en-US" altLang="it-IT" sz="1600" dirty="0">
                <a:latin typeface="Times New Roman" pitchFamily="18" charset="0"/>
              </a:rPr>
              <a:t>, A e S </a:t>
            </a:r>
            <a:r>
              <a:rPr lang="en-US" altLang="it-IT" sz="1600" dirty="0" err="1">
                <a:latin typeface="Times New Roman" pitchFamily="18" charset="0"/>
              </a:rPr>
              <a:t>che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differiscono</a:t>
            </a:r>
            <a:r>
              <a:rPr lang="en-US" altLang="it-IT" sz="1600" dirty="0">
                <a:latin typeface="Times New Roman" pitchFamily="18" charset="0"/>
              </a:rPr>
              <a:t> per </a:t>
            </a:r>
            <a:r>
              <a:rPr lang="en-US" altLang="it-IT" sz="1600" dirty="0" err="1">
                <a:latin typeface="Times New Roman" pitchFamily="18" charset="0"/>
              </a:rPr>
              <a:t>una</a:t>
            </a:r>
            <a:r>
              <a:rPr lang="en-US" altLang="it-IT" sz="1600" dirty="0">
                <a:latin typeface="Times New Roman" pitchFamily="18" charset="0"/>
              </a:rPr>
              <a:t> sola </a:t>
            </a:r>
            <a:r>
              <a:rPr lang="en-US" altLang="it-IT" sz="1600" dirty="0" err="1">
                <a:latin typeface="Times New Roman" pitchFamily="18" charset="0"/>
              </a:rPr>
              <a:t>sostituzione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aminoacidica</a:t>
            </a: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omozigoti</a:t>
            </a:r>
            <a:r>
              <a:rPr lang="en-US" altLang="it-IT" sz="1600" dirty="0">
                <a:latin typeface="Times New Roman" pitchFamily="18" charset="0"/>
              </a:rPr>
              <a:t> con </a:t>
            </a:r>
            <a:r>
              <a:rPr lang="en-US" altLang="it-IT" sz="1600" dirty="0" err="1">
                <a:latin typeface="Times New Roman" pitchFamily="18" charset="0"/>
              </a:rPr>
              <a:t>emoglobina</a:t>
            </a:r>
            <a:r>
              <a:rPr lang="en-US" altLang="it-IT" sz="1600" dirty="0">
                <a:latin typeface="Times New Roman" pitchFamily="18" charset="0"/>
              </a:rPr>
              <a:t> A</a:t>
            </a:r>
            <a:r>
              <a:rPr lang="en-US" altLang="it-IT" sz="1600" b="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sono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suscettibili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</a:t>
            </a:r>
          </a:p>
          <a:p>
            <a:pPr eaLnBrk="1" hangingPunct="1">
              <a:spcBef>
                <a:spcPct val="0"/>
              </a:spcBef>
            </a:pP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eterozigoti</a:t>
            </a:r>
            <a:r>
              <a:rPr lang="en-US" altLang="it-IT" sz="1600" dirty="0">
                <a:latin typeface="Times New Roman" pitchFamily="18" charset="0"/>
              </a:rPr>
              <a:t> AS </a:t>
            </a:r>
            <a:r>
              <a:rPr lang="en-US" altLang="it-IT" sz="1600" dirty="0" err="1">
                <a:latin typeface="Times New Roman" pitchFamily="18" charset="0"/>
              </a:rPr>
              <a:t>hanno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una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leggera</a:t>
            </a:r>
            <a:r>
              <a:rPr lang="en-US" altLang="it-IT" sz="1600" dirty="0">
                <a:latin typeface="Times New Roman" pitchFamily="18" charset="0"/>
              </a:rPr>
              <a:t> anemia (</a:t>
            </a:r>
            <a:r>
              <a:rPr lang="en-US" altLang="it-IT" sz="1600" dirty="0" err="1">
                <a:latin typeface="Times New Roman" pitchFamily="18" charset="0"/>
              </a:rPr>
              <a:t>tratto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falcemico</a:t>
            </a:r>
            <a:r>
              <a:rPr lang="en-US" altLang="it-IT" sz="1600" dirty="0">
                <a:latin typeface="Times New Roman" pitchFamily="18" charset="0"/>
              </a:rPr>
              <a:t>), ma </a:t>
            </a:r>
            <a:r>
              <a:rPr lang="en-US" altLang="it-IT" sz="1600" dirty="0" err="1">
                <a:latin typeface="Times New Roman" pitchFamily="18" charset="0"/>
              </a:rPr>
              <a:t>sono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resistenti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omozigoti</a:t>
            </a:r>
            <a:r>
              <a:rPr lang="en-US" altLang="it-IT" sz="1600" dirty="0">
                <a:latin typeface="Times New Roman" pitchFamily="18" charset="0"/>
              </a:rPr>
              <a:t> con </a:t>
            </a:r>
            <a:r>
              <a:rPr lang="en-US" altLang="it-IT" sz="1600" dirty="0" err="1">
                <a:latin typeface="Times New Roman" pitchFamily="18" charset="0"/>
              </a:rPr>
              <a:t>emoglobina</a:t>
            </a:r>
            <a:r>
              <a:rPr lang="en-US" altLang="it-IT" sz="1600" dirty="0">
                <a:latin typeface="Times New Roman" pitchFamily="18" charset="0"/>
              </a:rPr>
              <a:t> S </a:t>
            </a:r>
            <a:r>
              <a:rPr lang="en-US" altLang="it-IT" sz="1600" dirty="0" err="1">
                <a:latin typeface="Times New Roman" pitchFamily="18" charset="0"/>
              </a:rPr>
              <a:t>presentano</a:t>
            </a:r>
            <a:r>
              <a:rPr lang="en-US" altLang="it-IT" sz="1600" dirty="0">
                <a:latin typeface="Times New Roman" pitchFamily="18" charset="0"/>
              </a:rPr>
              <a:t> anemia grave (anemia </a:t>
            </a:r>
            <a:r>
              <a:rPr lang="en-US" altLang="it-IT" sz="1600" dirty="0" err="1">
                <a:latin typeface="Times New Roman" pitchFamily="18" charset="0"/>
              </a:rPr>
              <a:t>falciforme</a:t>
            </a:r>
            <a:r>
              <a:rPr lang="en-US" altLang="it-IT" sz="1600" dirty="0">
                <a:latin typeface="Times New Roman" pitchFamily="18" charset="0"/>
              </a:rPr>
              <a:t>) </a:t>
            </a:r>
          </a:p>
        </p:txBody>
      </p:sp>
      <p:pic>
        <p:nvPicPr>
          <p:cNvPr id="13324" name="Picture 12" descr="malaria_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05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7162800" y="2286000"/>
            <a:ext cx="533400" cy="9620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3152775" y="1295400"/>
            <a:ext cx="314325" cy="685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18676122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152400" y="6334125"/>
            <a:ext cx="2109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itchFamily="18" charset="0"/>
              </a:rPr>
              <a:t>Frequency of the S allele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itchFamily="18" charset="0"/>
              </a:rPr>
              <a:t>in African populations</a:t>
            </a:r>
          </a:p>
        </p:txBody>
      </p:sp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207690" y="295632"/>
            <a:ext cx="8915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800" b="0" dirty="0"/>
              <a:t>La malaria come agente selettivo</a:t>
            </a:r>
            <a:r>
              <a:rPr lang="it-IT" altLang="it-IT" sz="1400" b="0" dirty="0"/>
              <a:t>:</a:t>
            </a:r>
          </a:p>
          <a:p>
            <a:pPr eaLnBrk="1" hangingPunct="1"/>
            <a:r>
              <a:rPr lang="it-IT" altLang="it-IT" sz="1400" b="0" dirty="0"/>
              <a:t>La malaria è un agente selettivo molto forte che ha determinato risposte adattative diverse in regioni diverse ed a carico di geni diversi. </a:t>
            </a:r>
          </a:p>
          <a:p>
            <a:pPr eaLnBrk="1" hangingPunct="1"/>
            <a:r>
              <a:rPr lang="it-IT" altLang="it-IT" sz="1400" b="0" dirty="0"/>
              <a:t>Nelle zone malariche del bacino del Mediterraneo sono frequenti mutazioni dei geni </a:t>
            </a:r>
            <a:r>
              <a:rPr lang="it-IT" altLang="it-IT" sz="1400" b="0" dirty="0" err="1"/>
              <a:t>globinici</a:t>
            </a:r>
            <a:r>
              <a:rPr lang="it-IT" altLang="it-IT" sz="1400" b="0" dirty="0"/>
              <a:t> che portano a difetti quantitativi della sintesi delle globine (</a:t>
            </a:r>
            <a:r>
              <a:rPr lang="it-IT" altLang="it-IT" sz="1400" b="0" dirty="0">
                <a:latin typeface="Symbol" pitchFamily="18" charset="2"/>
              </a:rPr>
              <a:t>a</a:t>
            </a:r>
            <a:r>
              <a:rPr lang="it-IT" altLang="it-IT" sz="1400" b="0" dirty="0"/>
              <a:t> e </a:t>
            </a:r>
            <a:r>
              <a:rPr lang="it-IT" altLang="it-IT" sz="1400" b="0" dirty="0">
                <a:latin typeface="Symbol" pitchFamily="18" charset="2"/>
              </a:rPr>
              <a:t>b</a:t>
            </a:r>
            <a:r>
              <a:rPr lang="it-IT" altLang="it-IT" sz="1400" b="0" dirty="0"/>
              <a:t> talassemia) piuttosto che a difetti qualitativi (come nel caso della </a:t>
            </a:r>
            <a:r>
              <a:rPr lang="it-IT" altLang="it-IT" sz="1400" b="0" dirty="0" err="1"/>
              <a:t>Hb</a:t>
            </a:r>
            <a:r>
              <a:rPr lang="it-IT" altLang="it-IT" sz="1400" b="0" dirty="0"/>
              <a:t> S). Anche in questi casi, gli eterozigoti («microcitemici») presentano una fitness maggiore di entrambi gli omozigoti. In alcune regioni della Sardegna la frequenza di portatori raggiunge il 25% della popolazione. </a:t>
            </a:r>
          </a:p>
          <a:p>
            <a:pPr eaLnBrk="1" hangingPunct="1"/>
            <a:r>
              <a:rPr lang="it-IT" altLang="it-IT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Il gene X-</a:t>
            </a:r>
            <a:r>
              <a:rPr lang="it-IT" altLang="it-IT" sz="1400" b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linked</a:t>
            </a:r>
            <a:r>
              <a:rPr lang="it-IT" altLang="it-IT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G6PD </a:t>
            </a:r>
            <a:r>
              <a:rPr lang="it-IT" altLang="it-IT" sz="1400" b="0" dirty="0"/>
              <a:t>codifica per un enzima ubiquitario e presenta diverse mutazioni ad alta frequenza che portano ad una forte riduzione dell’attività enzimatica e proteggono contro la Malaria.. Come nel caso delle talassemie, è presente una forte eterogeneità allelica, e la differenziazione inter-popolazioni che vivono in aree malariche differenti è molto accentuata. 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774825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8" descr="C:\Lezione\MOND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23987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0052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sickle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190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asellaDiTesto 2"/>
          <p:cNvSpPr txBox="1">
            <a:spLocks noChangeArrowheads="1"/>
          </p:cNvSpPr>
          <p:nvPr/>
        </p:nvSpPr>
        <p:spPr bwMode="auto">
          <a:xfrm>
            <a:off x="2590800" y="6400800"/>
            <a:ext cx="189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/>
              <a:t>Portatori talassemia</a:t>
            </a:r>
          </a:p>
        </p:txBody>
      </p:sp>
      <p:sp>
        <p:nvSpPr>
          <p:cNvPr id="14347" name="CasellaDiTesto 23"/>
          <p:cNvSpPr txBox="1">
            <a:spLocks noChangeArrowheads="1"/>
          </p:cNvSpPr>
          <p:nvPr/>
        </p:nvSpPr>
        <p:spPr bwMode="auto">
          <a:xfrm>
            <a:off x="5943600" y="5486400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/>
              <a:t>Deficienza G6PD</a:t>
            </a:r>
          </a:p>
        </p:txBody>
      </p:sp>
    </p:spTree>
    <p:extLst>
      <p:ext uri="{BB962C8B-B14F-4D97-AF65-F5344CB8AC3E}">
        <p14:creationId xmlns:p14="http://schemas.microsoft.com/office/powerpoint/2010/main" val="391690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207690" y="295632"/>
            <a:ext cx="364423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800" b="0" dirty="0"/>
              <a:t>La malaria come agente selettivo</a:t>
            </a:r>
            <a:r>
              <a:rPr lang="it-IT" altLang="it-IT" sz="1400" b="0" dirty="0"/>
              <a:t>:</a:t>
            </a:r>
          </a:p>
          <a:p>
            <a:pPr eaLnBrk="1" hangingPunct="1"/>
            <a:r>
              <a:rPr lang="it-IT" altLang="it-IT" sz="1800" i="1" dirty="0"/>
              <a:t>L’antigene </a:t>
            </a:r>
            <a:r>
              <a:rPr lang="it-IT" altLang="it-IT" sz="1800" i="1" dirty="0" err="1"/>
              <a:t>Duffy</a:t>
            </a:r>
            <a:endParaRPr lang="it-IT" altLang="it-IT" sz="1800" i="1" dirty="0"/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L’antigene </a:t>
            </a:r>
            <a:r>
              <a:rPr lang="it-IT" altLang="it-IT" sz="1400" b="0" dirty="0" err="1"/>
              <a:t>Duffy</a:t>
            </a:r>
            <a:r>
              <a:rPr lang="it-IT" altLang="it-IT" sz="1400" b="0" dirty="0"/>
              <a:t> si trova sulla superficie di diverse cellule, inclusi i globuli rossi, dove viene utilizzato dal </a:t>
            </a:r>
            <a:r>
              <a:rPr lang="it-IT" altLang="it-IT" sz="1400" b="0" i="1" dirty="0" err="1"/>
              <a:t>Plasmodium</a:t>
            </a:r>
            <a:r>
              <a:rPr lang="it-IT" altLang="it-IT" sz="1400" b="0" i="1" dirty="0"/>
              <a:t> </a:t>
            </a:r>
            <a:r>
              <a:rPr lang="it-IT" altLang="it-IT" sz="1400" b="0" i="1" dirty="0" err="1"/>
              <a:t>vivax</a:t>
            </a:r>
            <a:r>
              <a:rPr lang="it-IT" altLang="it-IT" sz="1400" b="0" i="1" dirty="0"/>
              <a:t> </a:t>
            </a:r>
            <a:r>
              <a:rPr lang="it-IT" altLang="it-IT" sz="1400" b="0" dirty="0"/>
              <a:t>per infettare le cellule</a:t>
            </a:r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Esistono tre alleli principali di cui uno FY*B</a:t>
            </a:r>
            <a:r>
              <a:rPr lang="it-IT" altLang="it-IT" sz="1400" b="0" baseline="30000" dirty="0"/>
              <a:t>ES</a:t>
            </a:r>
            <a:r>
              <a:rPr lang="it-IT" altLang="it-IT" sz="1400" b="0" dirty="0"/>
              <a:t>, è dovuto ad una sostituzione nucleotidica in una regione di regolazione che risulta nella mancata espressione dell’antigene nei soli globuli rossi.</a:t>
            </a:r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Individui omozigoti per questa mutazione sono resistenti all’infezione da </a:t>
            </a:r>
            <a:r>
              <a:rPr lang="it-IT" altLang="it-IT" sz="1400" b="0" i="1" dirty="0"/>
              <a:t>P. </a:t>
            </a:r>
            <a:r>
              <a:rPr lang="it-IT" altLang="it-IT" sz="1400" b="0" i="1" dirty="0" err="1"/>
              <a:t>vivax</a:t>
            </a:r>
            <a:r>
              <a:rPr lang="it-IT" altLang="it-IT" sz="1400" b="0" i="1" dirty="0"/>
              <a:t>.</a:t>
            </a:r>
          </a:p>
          <a:p>
            <a:pPr eaLnBrk="1" hangingPunct="1"/>
            <a:endParaRPr lang="it-IT" altLang="it-IT" sz="1400" b="0" i="1" dirty="0"/>
          </a:p>
          <a:p>
            <a:pPr eaLnBrk="1" hangingPunct="1"/>
            <a:r>
              <a:rPr lang="it-IT" altLang="it-IT" sz="1400" b="0" dirty="0"/>
              <a:t>La mutazione ha raggiunto frequenze vicine al 100% in Africa come conseguenza di selezione positiva comportando la quasi completa scomparsa del P. </a:t>
            </a:r>
            <a:r>
              <a:rPr lang="it-IT" altLang="it-IT" sz="1400" b="0" dirty="0" err="1"/>
              <a:t>vivax</a:t>
            </a:r>
            <a:r>
              <a:rPr lang="it-IT" altLang="it-IT" sz="1400" b="0" dirty="0"/>
              <a:t> come agente infettivo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8" y="295632"/>
            <a:ext cx="5000452" cy="65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11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it-IT" altLang="it-IT" sz="1800" dirty="0"/>
              <a:t>Effetto congiunto della deriva genetica e della selezione a favore dell’eterozigote 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181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altLang="it-IT" sz="1600" dirty="0"/>
              <a:t>In una piccola popolazione la deriva genetica determina grandi oscillazioni delle frequenze alleliche, con eventuale estinzione di uno degli alleli (pannello superiore).  Se oltre alla deriva agisce anche la selezione a favore dell’eterozigote, le variazioni di frequenza saranno più contenute ed oscilleranno attorno al valore di equilibrio (pannello inferiore). In entrambi i pannelli sono considerate simulazioni relative a 3 popolazioni con </a:t>
            </a:r>
            <a:r>
              <a:rPr lang="it-IT" altLang="it-IT" sz="1600" i="1" dirty="0"/>
              <a:t>n </a:t>
            </a:r>
            <a:r>
              <a:rPr lang="it-IT" altLang="it-IT" sz="1600" dirty="0"/>
              <a:t>= 200 e frequenza iniziale </a:t>
            </a:r>
            <a:r>
              <a:rPr lang="it-IT" altLang="it-IT" sz="1600" i="1" dirty="0"/>
              <a:t>q</a:t>
            </a:r>
            <a:r>
              <a:rPr lang="it-IT" altLang="it-IT" sz="1600" dirty="0"/>
              <a:t> = 0,1. Nel pannello superiore i genotipi hanno tutti la stessa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(assenza di selezione), mentre in basso la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dei due genotipi omozigoti AA e aa è diminuita del 40% e del 10% rispettivamente rispetto alla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dell’eterozigote</a:t>
            </a:r>
            <a:endParaRPr lang="it-IT" alt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3"/>
          </p:nvPr>
        </p:nvGraphicFramePr>
        <p:xfrm>
          <a:off x="4648200" y="3938588"/>
          <a:ext cx="403860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89" name="Segnaposto contenuto 8"/>
          <p:cNvGraphicFramePr>
            <a:graphicFrameLocks noGrp="1"/>
          </p:cNvGraphicFramePr>
          <p:nvPr>
            <p:ph sz="quarter" idx="2"/>
          </p:nvPr>
        </p:nvGraphicFramePr>
        <p:xfrm>
          <a:off x="4597400" y="1549400"/>
          <a:ext cx="41402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139543" imgH="2286198" progId="Excel.Sheet.8">
                  <p:embed/>
                </p:oleObj>
              </mc:Choice>
              <mc:Fallback>
                <p:oleObj r:id="rId3" imgW="4139543" imgH="2286198" progId="Excel.Sheet.8">
                  <p:embed/>
                  <p:pic>
                    <p:nvPicPr>
                      <p:cNvPr id="0" name="Picture 1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549400"/>
                        <a:ext cx="41402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6382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5576" y="908720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/>
              <a:t>Assunti della legge di Hardy-Weinberg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2204864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400" b="1" kern="0" dirty="0" err="1">
                <a:solidFill>
                  <a:schemeClr val="tx2"/>
                </a:solidFill>
              </a:rPr>
              <a:t>Accoppiamento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</a:rPr>
              <a:t>casuale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mutazione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migrazione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/>
              <a:t>No </a:t>
            </a:r>
            <a:r>
              <a:rPr lang="en-US" sz="2400" b="1" kern="0" dirty="0" err="1"/>
              <a:t>selezione</a:t>
            </a:r>
            <a:endParaRPr lang="en-US" sz="2400" b="1" kern="0" dirty="0"/>
          </a:p>
          <a:p>
            <a:pPr marL="609600" indent="-609600">
              <a:buFontTx/>
              <a:buAutoNum type="arabicPeriod"/>
            </a:pPr>
            <a:r>
              <a:rPr lang="it-IT" sz="2400" b="1" kern="0" dirty="0"/>
              <a:t>Popolazione infinita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0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>
                <a:solidFill>
                  <a:srgbClr val="FF0000"/>
                </a:solidFill>
              </a:rPr>
              <a:t>Mutazione e migrazione</a:t>
            </a:r>
          </a:p>
        </p:txBody>
      </p:sp>
    </p:spTree>
    <p:extLst>
      <p:ext uri="{BB962C8B-B14F-4D97-AF65-F5344CB8AC3E}">
        <p14:creationId xmlns:p14="http://schemas.microsoft.com/office/powerpoint/2010/main" val="41971063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20688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Cos’è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Numero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unità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spazio</a:t>
            </a:r>
            <a:endParaRPr kumimoji="0" lang="en-US" altLang="it-IT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Parlando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bisogna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sempre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specificare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riferimento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anno?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divisione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cellulare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Spazio</a:t>
            </a:r>
            <a:endParaRPr kumimoji="0" lang="en-US" altLang="it-IT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base? gene?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genoma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907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2000" b="1" dirty="0" err="1"/>
              <a:t>Variazione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delle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frequenze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alleliche</a:t>
            </a:r>
            <a:r>
              <a:rPr lang="en-US" altLang="it-IT" sz="2000" b="1" dirty="0"/>
              <a:t> per </a:t>
            </a:r>
            <a:r>
              <a:rPr lang="en-US" altLang="it-IT" sz="2000" b="1" dirty="0" err="1"/>
              <a:t>effetto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della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mutazione</a:t>
            </a:r>
            <a:endParaRPr lang="en-US" altLang="it-I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838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it-IT" sz="2000" dirty="0" err="1">
                <a:latin typeface="Times New Roman" pitchFamily="18" charset="0"/>
              </a:rPr>
              <a:t>Dati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tassi</a:t>
            </a:r>
            <a:r>
              <a:rPr lang="en-US" altLang="it-IT" sz="2000" dirty="0">
                <a:latin typeface="Times New Roman" pitchFamily="18" charset="0"/>
              </a:rPr>
              <a:t> di </a:t>
            </a:r>
            <a:r>
              <a:rPr lang="en-US" altLang="it-IT" sz="2000" dirty="0" err="1">
                <a:latin typeface="Times New Roman" pitchFamily="18" charset="0"/>
              </a:rPr>
              <a:t>mutazione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generalmente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bassi</a:t>
            </a:r>
            <a:r>
              <a:rPr lang="en-US" altLang="it-IT" sz="2000" dirty="0">
                <a:latin typeface="Times New Roman" pitchFamily="18" charset="0"/>
              </a:rPr>
              <a:t> (10</a:t>
            </a:r>
            <a:r>
              <a:rPr lang="en-US" altLang="it-IT" sz="2000" baseline="30000" dirty="0">
                <a:latin typeface="Times New Roman" pitchFamily="18" charset="0"/>
              </a:rPr>
              <a:t>-8</a:t>
            </a:r>
            <a:r>
              <a:rPr lang="en-US" altLang="it-IT" sz="2000" dirty="0">
                <a:latin typeface="Times New Roman" pitchFamily="18" charset="0"/>
              </a:rPr>
              <a:t>/</a:t>
            </a:r>
            <a:r>
              <a:rPr lang="en-US" altLang="it-IT" sz="2000" dirty="0" err="1">
                <a:latin typeface="Times New Roman" pitchFamily="18" charset="0"/>
              </a:rPr>
              <a:t>mutazioni</a:t>
            </a:r>
            <a:r>
              <a:rPr lang="en-US" altLang="it-IT" sz="2000" dirty="0">
                <a:latin typeface="Times New Roman" pitchFamily="18" charset="0"/>
              </a:rPr>
              <a:t>/</a:t>
            </a:r>
            <a:r>
              <a:rPr lang="en-US" altLang="it-IT" sz="2000" dirty="0" err="1">
                <a:latin typeface="Times New Roman" pitchFamily="18" charset="0"/>
              </a:rPr>
              <a:t>generazione</a:t>
            </a:r>
            <a:r>
              <a:rPr lang="en-US" altLang="it-IT" sz="2000" dirty="0">
                <a:latin typeface="Times New Roman" pitchFamily="18" charset="0"/>
              </a:rPr>
              <a:t> per le </a:t>
            </a:r>
            <a:r>
              <a:rPr lang="en-US" altLang="it-IT" sz="2000" dirty="0" err="1">
                <a:latin typeface="Times New Roman" pitchFamily="18" charset="0"/>
              </a:rPr>
              <a:t>sostituzioni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nucleotidiche</a:t>
            </a:r>
            <a:r>
              <a:rPr lang="en-US" altLang="it-IT" sz="2000" dirty="0">
                <a:latin typeface="Times New Roman" pitchFamily="18" charset="0"/>
              </a:rPr>
              <a:t>), in </a:t>
            </a:r>
            <a:r>
              <a:rPr lang="en-US" altLang="it-IT" sz="2000" dirty="0" err="1">
                <a:latin typeface="Times New Roman" pitchFamily="18" charset="0"/>
              </a:rPr>
              <a:t>genere</a:t>
            </a:r>
            <a:r>
              <a:rPr lang="en-US" altLang="it-IT" sz="2000" dirty="0">
                <a:latin typeface="Times New Roman" pitchFamily="18" charset="0"/>
              </a:rPr>
              <a:t> la </a:t>
            </a:r>
            <a:r>
              <a:rPr lang="en-US" altLang="it-IT" sz="2000" dirty="0" err="1">
                <a:latin typeface="Times New Roman" pitchFamily="18" charset="0"/>
              </a:rPr>
              <a:t>mutazione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non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determina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grandi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variazioni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nelle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frequenze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alleliche</a:t>
            </a:r>
            <a:r>
              <a:rPr lang="en-US" altLang="it-IT" sz="2000" dirty="0">
                <a:latin typeface="Times New Roman" pitchFamily="18" charset="0"/>
              </a:rPr>
              <a:t> e </a:t>
            </a:r>
            <a:r>
              <a:rPr lang="en-US" altLang="it-IT" sz="2000" dirty="0" err="1">
                <a:latin typeface="Times New Roman" pitchFamily="18" charset="0"/>
              </a:rPr>
              <a:t>quindi</a:t>
            </a:r>
            <a:r>
              <a:rPr lang="en-US" altLang="it-IT" sz="2000" dirty="0">
                <a:latin typeface="Times New Roman" pitchFamily="18" charset="0"/>
              </a:rPr>
              <a:t> non </a:t>
            </a:r>
            <a:r>
              <a:rPr lang="en-US" altLang="it-IT" sz="2000" dirty="0" err="1">
                <a:latin typeface="Times New Roman" pitchFamily="18" charset="0"/>
              </a:rPr>
              <a:t>determina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scostamenti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dall’equilibrio</a:t>
            </a:r>
            <a:r>
              <a:rPr lang="en-US" altLang="it-IT" sz="2000" dirty="0">
                <a:latin typeface="Times New Roman" pitchFamily="18" charset="0"/>
              </a:rPr>
              <a:t> H-W:</a:t>
            </a: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81000" y="1676400"/>
          <a:ext cx="8153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Frequenza iniziale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Tasso di mutazione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Frequenza finale </a:t>
                      </a:r>
                    </a:p>
                    <a:p>
                      <a:pPr algn="ctr"/>
                      <a:r>
                        <a:rPr lang="it-IT" dirty="0"/>
                        <a:t>(10 mila generazioni)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0.63      (rosso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-5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0.10      (arancio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-8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0.0001   (verde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33800"/>
            <a:ext cx="46762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53000" y="3657600"/>
            <a:ext cx="4038600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mutazione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tuttavia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fondamentale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da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vista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evolutivo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l’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unica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introduce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nuova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all’interno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specie,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mentre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evolutive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determinano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frequenze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alleliche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ma non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possono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nuova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496944" cy="4525963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1. Le frequenze genotipiche raggiungono l’equilibrio in una sola generazione di accoppiamenti casuali, con valori pari a: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</a:t>
            </a:r>
            <a:r>
              <a:rPr lang="it-IT" sz="2400" baseline="30000" dirty="0">
                <a:solidFill>
                  <a:schemeClr val="bg1"/>
                </a:solidFill>
              </a:rPr>
              <a:t>2</a:t>
            </a:r>
            <a:r>
              <a:rPr lang="it-IT" sz="2400" dirty="0">
                <a:solidFill>
                  <a:schemeClr val="bg1"/>
                </a:solidFill>
              </a:rPr>
              <a:t> (omozigoti tipo 1)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2pq (eterozigoti)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q</a:t>
            </a:r>
            <a:r>
              <a:rPr lang="it-IT" sz="2400" baseline="30000" dirty="0">
                <a:solidFill>
                  <a:schemeClr val="bg1"/>
                </a:solidFill>
              </a:rPr>
              <a:t>2 </a:t>
            </a:r>
            <a:r>
              <a:rPr lang="it-IT" sz="2400" dirty="0">
                <a:solidFill>
                  <a:schemeClr val="bg1"/>
                </a:solidFill>
              </a:rPr>
              <a:t>(omozigoti tipo 2)</a:t>
            </a:r>
          </a:p>
          <a:p>
            <a:pPr>
              <a:buFontTx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2. Le frequenze alleliche rimangono costanti nel tempo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707707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Equilibrio di </a:t>
            </a:r>
            <a:r>
              <a:rPr lang="it-IT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Hardy</a:t>
            </a:r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it-IT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Weinberg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7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520" y="384339"/>
            <a:ext cx="5673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Variazione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alleliche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endParaRPr kumimoji="0" lang="en-US" altLang="it-IT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unidirezionale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1520" y="1484784"/>
            <a:ext cx="87849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Consideriamo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singolo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locus con due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q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Supponiamo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un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it-IT" sz="18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  </a:t>
            </a:r>
            <a:r>
              <a:rPr lang="en-US" altLang="it-IT" i="1" dirty="0">
                <a:solidFill>
                  <a:srgbClr val="000000"/>
                </a:solidFill>
                <a:latin typeface="Arial"/>
              </a:rPr>
              <a:t>e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non ci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sia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retromutazione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251520" y="3501008"/>
                <a:ext cx="8784976" cy="3200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Dopo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una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generazione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avremo</a:t>
                </a:r>
                <a:r>
                  <a:rPr lang="en-US" altLang="it-IT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+mn-cs"/>
                  </a:rPr>
                  <a:t>Dopo 2 generazioni: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Dopo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generazioni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it-IT" altLang="it-IT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(1−</m:t>
                          </m:r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Ovvero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la </a:t>
                </a: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frequenza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di </a:t>
                </a:r>
                <a:r>
                  <a:rPr kumimoji="0" lang="en-US" altLang="it-IT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A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</a:t>
                </a: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tende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a zero,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 per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tassi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mutazione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bassi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lo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farà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molto lentamente</a:t>
                </a:r>
                <a:endParaRPr kumimoji="0" lang="en-US" alt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501008"/>
                <a:ext cx="8784976" cy="3200876"/>
              </a:xfrm>
              <a:prstGeom prst="rect">
                <a:avLst/>
              </a:prstGeom>
              <a:blipFill>
                <a:blip r:embed="rId2"/>
                <a:stretch>
                  <a:fillRect l="-555" t="-9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0496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35756" y="228600"/>
            <a:ext cx="4774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sz="28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Equilibrio</a:t>
            </a:r>
            <a:r>
              <a:rPr lang="en-US" altLang="it-IT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it-IT" sz="28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mutazione-selezione</a:t>
            </a:r>
            <a:endParaRPr lang="en-US" altLang="it-IT" sz="28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buClr>
                <a:srgbClr val="FF3300"/>
              </a:buClr>
            </a:pPr>
            <a:r>
              <a:rPr lang="en-US" altLang="it-IT" sz="2000" dirty="0" err="1"/>
              <a:t>Nelle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popolazioni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può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stabilire</a:t>
            </a:r>
            <a:r>
              <a:rPr lang="en-US" altLang="it-IT" sz="2000" dirty="0"/>
              <a:t> un </a:t>
            </a:r>
            <a:r>
              <a:rPr lang="en-US" altLang="it-IT" sz="2000" dirty="0" err="1"/>
              <a:t>equilibrio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tra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mutazione</a:t>
            </a:r>
            <a:r>
              <a:rPr lang="en-US" altLang="it-IT" sz="2000" dirty="0"/>
              <a:t> e </a:t>
            </a:r>
            <a:r>
              <a:rPr lang="en-US" altLang="it-IT" sz="2000" dirty="0" err="1"/>
              <a:t>selezione</a:t>
            </a:r>
            <a:r>
              <a:rPr lang="en-US" altLang="it-IT" sz="2000" dirty="0"/>
              <a:t>: </a:t>
            </a:r>
          </a:p>
          <a:p>
            <a:pPr marL="0" indent="0" algn="just" eaLnBrk="1" hangingPunct="1">
              <a:buClr>
                <a:srgbClr val="FF3300"/>
              </a:buClr>
            </a:pPr>
            <a:r>
              <a:rPr lang="en-US" altLang="it-IT" sz="2000" dirty="0"/>
              <a:t>la </a:t>
            </a:r>
            <a:r>
              <a:rPr lang="en-US" altLang="it-IT" sz="2000" dirty="0" err="1"/>
              <a:t>mutazione</a:t>
            </a:r>
            <a:r>
              <a:rPr lang="en-US" altLang="it-IT" sz="2000" dirty="0"/>
              <a:t> introduce </a:t>
            </a:r>
            <a:r>
              <a:rPr lang="en-US" altLang="it-IT" sz="2000" dirty="0" err="1"/>
              <a:t>alleli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dannosi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mentre</a:t>
            </a:r>
            <a:r>
              <a:rPr lang="en-US" altLang="it-IT" sz="2000" dirty="0"/>
              <a:t> la </a:t>
            </a:r>
            <a:r>
              <a:rPr lang="en-US" altLang="it-IT" sz="2000" dirty="0" err="1"/>
              <a:t>selezione</a:t>
            </a:r>
            <a:r>
              <a:rPr lang="en-US" altLang="it-IT" sz="2000" dirty="0"/>
              <a:t> li </a:t>
            </a:r>
            <a:r>
              <a:rPr lang="en-US" altLang="it-IT" sz="2000" dirty="0" err="1"/>
              <a:t>rimuove</a:t>
            </a:r>
            <a:r>
              <a:rPr lang="en-US" altLang="it-IT" sz="20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69888" y="1881718"/>
                <a:ext cx="8305800" cy="4151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All’equilibrio: q =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perdita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selezione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+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introduzione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mutazione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= 0</a:t>
                </a: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Si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può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dimostrare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che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all’equilibrio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mutazione-selezione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valori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di </a:t>
                </a:r>
                <a:r>
                  <a:rPr lang="en-US" altLang="it-IT" i="1" dirty="0">
                    <a:solidFill>
                      <a:schemeClr val="tx2"/>
                    </a:solidFill>
                    <a:sym typeface="Symbol" pitchFamily="18" charset="2"/>
                  </a:rPr>
                  <a:t>q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piccoli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dato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un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coefficiente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di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selezione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i="1" dirty="0">
                    <a:solidFill>
                      <a:srgbClr val="FF0000"/>
                    </a:solidFill>
                    <a:sym typeface="Symbol" pitchFamily="18" charset="2"/>
                  </a:rPr>
                  <a:t>s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la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frequenza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dell’allele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dannoso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una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malattia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autosomica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recessiva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sarà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approssimata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da:</a:t>
                </a: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Mentre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una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ym typeface="Symbol" pitchFamily="18" charset="2"/>
                  </a:rPr>
                  <a:t>malattia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autosomica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dominante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avrà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:</a:t>
                </a:r>
                <a:endParaRPr lang="en-US" altLang="it-IT" dirty="0">
                  <a:solidFill>
                    <a:schemeClr val="tx2"/>
                  </a:solidFill>
                </a:endParaRPr>
              </a:p>
              <a:p>
                <a:pPr algn="ctr" eaLnBrk="1" hangingPunct="1"/>
                <a:endParaRPr lang="en-US" altLang="it-IT" dirty="0">
                  <a:solidFill>
                    <a:schemeClr val="tx2"/>
                  </a:solidFill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it-IT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it-IT" altLang="it-IT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it-IT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8" y="1881718"/>
                <a:ext cx="8305800" cy="4151393"/>
              </a:xfrm>
              <a:prstGeom prst="rect">
                <a:avLst/>
              </a:prstGeom>
              <a:blipFill>
                <a:blip r:embed="rId2"/>
                <a:stretch>
                  <a:fillRect t="-881" r="-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53088"/>
            <a:ext cx="2445161" cy="13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1520" y="6514758"/>
            <a:ext cx="8731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Dimostrazione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non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richiesta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per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esame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di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Genetica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umana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.</a:t>
            </a:r>
            <a:endParaRPr lang="en-US" altLang="it-IT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059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73" y="980728"/>
            <a:ext cx="8915400" cy="4678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400" i="1" dirty="0" err="1"/>
              <a:t>L’elevata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frequenza</a:t>
            </a:r>
            <a:r>
              <a:rPr lang="en-US" altLang="it-IT" sz="2400" i="1" dirty="0"/>
              <a:t> di </a:t>
            </a:r>
            <a:r>
              <a:rPr lang="en-US" altLang="it-IT" sz="2400" i="1" dirty="0" err="1"/>
              <a:t>alcuni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alleli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dannosi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nelle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popolazioni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può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essere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determinata</a:t>
            </a:r>
            <a:r>
              <a:rPr lang="en-US" altLang="it-IT" sz="2400" i="1" dirty="0"/>
              <a:t> da </a:t>
            </a:r>
            <a:r>
              <a:rPr lang="en-US" altLang="it-IT" sz="2400" i="1" dirty="0" err="1"/>
              <a:t>equilibrio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tra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mutazione</a:t>
            </a:r>
            <a:r>
              <a:rPr lang="en-US" altLang="it-IT" sz="2400" i="1" dirty="0"/>
              <a:t> e </a:t>
            </a:r>
            <a:r>
              <a:rPr lang="en-US" altLang="it-IT" sz="2400" i="1" dirty="0" err="1"/>
              <a:t>selezione</a:t>
            </a:r>
            <a:r>
              <a:rPr lang="en-US" altLang="it-IT" sz="2400" i="1" dirty="0"/>
              <a:t>?</a:t>
            </a:r>
          </a:p>
          <a:p>
            <a:pPr marL="0" indent="0" eaLnBrk="1" hangingPunct="1">
              <a:buNone/>
            </a:pPr>
            <a:endParaRPr lang="en-US" altLang="it-IT" sz="2400" i="1" dirty="0"/>
          </a:p>
          <a:p>
            <a:pPr marL="0" indent="0" eaLnBrk="1" hangingPunct="1">
              <a:buNone/>
            </a:pPr>
            <a:r>
              <a:rPr lang="en-US" altLang="it-IT" sz="2400" i="1" dirty="0"/>
              <a:t>SI, </a:t>
            </a:r>
            <a:r>
              <a:rPr lang="en-US" altLang="it-IT" sz="2400" i="1" dirty="0" err="1"/>
              <a:t>può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accadere</a:t>
            </a:r>
            <a:r>
              <a:rPr lang="en-US" altLang="it-IT" sz="2400" i="1" dirty="0"/>
              <a:t>, ma non </a:t>
            </a:r>
            <a:r>
              <a:rPr lang="en-US" altLang="it-IT" sz="2400" i="1" dirty="0" err="1"/>
              <a:t>sempre</a:t>
            </a:r>
            <a:r>
              <a:rPr lang="en-US" altLang="it-IT" sz="2400" i="1" dirty="0"/>
              <a:t> è </a:t>
            </a:r>
            <a:r>
              <a:rPr lang="en-US" altLang="it-IT" sz="2400" i="1" dirty="0" err="1"/>
              <a:t>una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spiegazione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adeguata</a:t>
            </a:r>
            <a:endParaRPr lang="en-US" altLang="it-IT" sz="2400" i="1" dirty="0"/>
          </a:p>
          <a:p>
            <a:pPr marL="0" indent="0" eaLnBrk="1" hangingPunct="1">
              <a:buNone/>
            </a:pPr>
            <a:endParaRPr lang="en-US" altLang="it-IT" sz="2400" i="1" dirty="0"/>
          </a:p>
          <a:p>
            <a:pPr marL="0" indent="0" eaLnBrk="1" hangingPunct="1">
              <a:buNone/>
            </a:pPr>
            <a:r>
              <a:rPr lang="en-US" altLang="it-IT" sz="2400" i="1" dirty="0" err="1"/>
              <a:t>Consideriamo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il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caso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della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fibrosi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cistica</a:t>
            </a:r>
            <a:r>
              <a:rPr lang="en-US" altLang="it-IT" sz="2400" i="1" dirty="0"/>
              <a:t>, </a:t>
            </a:r>
            <a:r>
              <a:rPr lang="en-US" altLang="it-IT" sz="2400" i="1" dirty="0" err="1"/>
              <a:t>una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malattia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autosomica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recessiva</a:t>
            </a:r>
            <a:r>
              <a:rPr lang="en-US" altLang="it-IT" sz="2400" i="1" dirty="0"/>
              <a:t> molto </a:t>
            </a:r>
            <a:r>
              <a:rPr lang="en-US" altLang="it-IT" sz="2400" i="1" dirty="0" err="1"/>
              <a:t>diffusa</a:t>
            </a:r>
            <a:r>
              <a:rPr lang="en-US" altLang="it-IT" sz="2400" i="1" dirty="0"/>
              <a:t>:  è </a:t>
            </a:r>
            <a:r>
              <a:rPr lang="en-US" altLang="it-IT" sz="2400" i="1" dirty="0" err="1"/>
              <a:t>stato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ipotizzato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che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l’equilibrio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mutazione-selezione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potesse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l’alta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incidenza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della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malattia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nelle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popolazioni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Europee</a:t>
            </a:r>
            <a:endParaRPr lang="en-US" altLang="it-IT" sz="2400" i="1" dirty="0"/>
          </a:p>
          <a:p>
            <a:pPr eaLnBrk="1" hangingPunct="1"/>
            <a:endParaRPr lang="en-US" altLang="it-IT" sz="2400" i="1" dirty="0"/>
          </a:p>
        </p:txBody>
      </p:sp>
      <p:sp>
        <p:nvSpPr>
          <p:cNvPr id="2" name="Rettangolo 1"/>
          <p:cNvSpPr/>
          <p:nvPr/>
        </p:nvSpPr>
        <p:spPr>
          <a:xfrm>
            <a:off x="2771800" y="260648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it-IT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Equilibrio</a:t>
            </a:r>
            <a:r>
              <a:rPr lang="en-US" altLang="it-IT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it-IT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mutazione-selezione</a:t>
            </a:r>
            <a:endParaRPr lang="en-US" altLang="it-IT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51180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274638"/>
                <a:ext cx="9036496" cy="1143000"/>
              </a:xfrm>
            </p:spPr>
            <p:txBody>
              <a:bodyPr/>
              <a:lstStyle/>
              <a:p>
                <a:pPr algn="l"/>
                <a:r>
                  <a:rPr lang="en-US" altLang="it-IT" sz="1600" i="1" dirty="0"/>
                  <a:t>La </a:t>
                </a:r>
                <a:r>
                  <a:rPr lang="en-US" altLang="it-IT" sz="1600" i="1" dirty="0" err="1"/>
                  <a:t>frequenza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degli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alleli</a:t>
                </a:r>
                <a:r>
                  <a:rPr lang="en-US" altLang="it-IT" sz="1600" i="1" dirty="0"/>
                  <a:t> (</a:t>
                </a:r>
                <a:r>
                  <a:rPr lang="en-US" altLang="it-IT" sz="1600" i="1" dirty="0" err="1"/>
                  <a:t>tutti</a:t>
                </a:r>
                <a:r>
                  <a:rPr lang="en-US" altLang="it-IT" sz="1600" i="1" dirty="0"/>
                  <a:t> I </a:t>
                </a:r>
                <a:r>
                  <a:rPr lang="en-US" altLang="it-IT" sz="1600" i="1" dirty="0" err="1"/>
                  <a:t>possibili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alleli</a:t>
                </a:r>
                <a:r>
                  <a:rPr lang="en-US" altLang="it-IT" sz="1600" i="1" dirty="0"/>
                  <a:t>) </a:t>
                </a:r>
                <a:r>
                  <a:rPr lang="en-US" altLang="it-IT" sz="1600" i="1" dirty="0" err="1"/>
                  <a:t>che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causano</a:t>
                </a:r>
                <a:r>
                  <a:rPr lang="en-US" altLang="it-IT" sz="1600" i="1" dirty="0"/>
                  <a:t> la </a:t>
                </a:r>
                <a:r>
                  <a:rPr lang="en-US" altLang="it-IT" sz="1600" i="1" dirty="0" err="1"/>
                  <a:t>malattia</a:t>
                </a:r>
                <a:r>
                  <a:rPr lang="en-US" altLang="it-IT" sz="1600" i="1" dirty="0"/>
                  <a:t> in Europa è </a:t>
                </a:r>
                <a:r>
                  <a:rPr lang="en-US" altLang="it-IT" sz="1600" i="1" dirty="0" err="1"/>
                  <a:t>pari</a:t>
                </a:r>
                <a:r>
                  <a:rPr lang="en-US" altLang="it-IT" sz="1600" i="1" dirty="0"/>
                  <a:t> al  2%</a:t>
                </a:r>
                <a:br>
                  <a:rPr lang="en-US" altLang="it-IT" sz="1600" i="1" dirty="0"/>
                </a:br>
                <a:r>
                  <a:rPr lang="en-US" altLang="it-IT" sz="1600" dirty="0"/>
                  <a:t>La fibrosis </a:t>
                </a:r>
                <a:r>
                  <a:rPr lang="en-US" altLang="it-IT" sz="1600" dirty="0" err="1"/>
                  <a:t>cistica</a:t>
                </a:r>
                <a:r>
                  <a:rPr lang="en-US" altLang="it-IT" sz="1600" dirty="0"/>
                  <a:t> è </a:t>
                </a:r>
                <a:r>
                  <a:rPr lang="en-US" altLang="it-IT" sz="1600" dirty="0" err="1"/>
                  <a:t>una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malattia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generalmente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letale</a:t>
                </a:r>
                <a:r>
                  <a:rPr lang="en-US" altLang="it-IT" sz="1600" dirty="0"/>
                  <a:t> in </a:t>
                </a:r>
                <a:r>
                  <a:rPr lang="en-US" altLang="it-IT" sz="1600" dirty="0" err="1"/>
                  <a:t>età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preriproduttiva</a:t>
                </a:r>
                <a:r>
                  <a:rPr lang="en-US" altLang="it-IT" sz="1600" dirty="0"/>
                  <a:t> (salvo </a:t>
                </a:r>
                <a:r>
                  <a:rPr lang="en-US" altLang="it-IT" sz="1600" dirty="0" err="1"/>
                  <a:t>terapie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sviluppate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negli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ultimi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decenni</a:t>
                </a:r>
                <a:r>
                  <a:rPr lang="en-US" altLang="it-IT" sz="1600" dirty="0"/>
                  <a:t>) </a:t>
                </a:r>
                <a:r>
                  <a:rPr lang="en-US" altLang="it-IT" sz="1600" dirty="0" err="1"/>
                  <a:t>quindi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possiamo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considerare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il</a:t>
                </a:r>
                <a:r>
                  <a:rPr lang="en-US" altLang="it-IT" sz="1600" dirty="0"/>
                  <a:t> </a:t>
                </a:r>
                <a:r>
                  <a:rPr lang="en-US" altLang="it-IT" sz="1600" b="1" dirty="0" err="1"/>
                  <a:t>coefficiente</a:t>
                </a:r>
                <a:r>
                  <a:rPr lang="en-US" altLang="it-IT" sz="1600" b="1" dirty="0"/>
                  <a:t> di </a:t>
                </a:r>
                <a:r>
                  <a:rPr lang="en-US" altLang="it-IT" sz="1600" b="1" dirty="0" err="1"/>
                  <a:t>selezione</a:t>
                </a:r>
                <a:r>
                  <a:rPr lang="en-US" altLang="it-IT" sz="1600" b="1" dirty="0"/>
                  <a:t> </a:t>
                </a:r>
                <a14:m>
                  <m:oMath xmlns:m="http://schemas.openxmlformats.org/officeDocument/2006/math">
                    <m:r>
                      <a:rPr lang="it-IT" altLang="it-IT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it-IT" alt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alt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it-IT" altLang="it-IT" sz="1600" b="1" dirty="0">
                    <a:ea typeface="Cambria Math" panose="02040503050406030204" pitchFamily="18" charset="0"/>
                  </a:rPr>
                </a:br>
                <a:br>
                  <a:rPr lang="it-IT" altLang="it-IT" sz="1600" b="1" dirty="0">
                    <a:ea typeface="Cambria Math" panose="02040503050406030204" pitchFamily="18" charset="0"/>
                  </a:rPr>
                </a:br>
                <a:r>
                  <a:rPr lang="it-IT" altLang="it-IT" sz="1600" b="1" dirty="0">
                    <a:ea typeface="Cambria Math" panose="02040503050406030204" pitchFamily="18" charset="0"/>
                  </a:rPr>
                  <a:t>All’equilibrio mutazione-selezione avremmo</a:t>
                </a:r>
                <a:r>
                  <a:rPr lang="en-US" altLang="it-IT" sz="1600" b="1" dirty="0"/>
                  <a:t> </a:t>
                </a:r>
              </a:p>
            </p:txBody>
          </p:sp>
        </mc:Choice>
        <mc:Fallback xmlns="">
          <p:sp>
            <p:nvSpPr>
              <p:cNvPr id="14338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74638"/>
                <a:ext cx="9036496" cy="1143000"/>
              </a:xfrm>
              <a:blipFill>
                <a:blip r:embed="rId3"/>
                <a:stretch>
                  <a:fillRect l="-405" t="-9043" b="-13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339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1724606"/>
              </p:ext>
            </p:extLst>
          </p:nvPr>
        </p:nvGraphicFramePr>
        <p:xfrm>
          <a:off x="609600" y="2095872"/>
          <a:ext cx="160734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474" imgH="444307" progId="Equation.3">
                  <p:embed/>
                </p:oleObj>
              </mc:Choice>
              <mc:Fallback>
                <p:oleObj name="Equation" r:id="rId4" imgW="520474" imgH="444307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95872"/>
                        <a:ext cx="1607344" cy="1371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2362200" y="2553072"/>
            <a:ext cx="2868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400" i="1" dirty="0" err="1"/>
              <a:t>Dati</a:t>
            </a:r>
            <a:r>
              <a:rPr lang="en-US" altLang="it-IT" sz="2400" i="1" dirty="0"/>
              <a:t>: q = 0.02, s = 1</a:t>
            </a:r>
          </a:p>
        </p:txBody>
      </p:sp>
      <p:graphicFrame>
        <p:nvGraphicFramePr>
          <p:cNvPr id="14341" name="Object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3683126"/>
              </p:ext>
            </p:extLst>
          </p:nvPr>
        </p:nvGraphicFramePr>
        <p:xfrm>
          <a:off x="5867400" y="2019672"/>
          <a:ext cx="129226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1066337" progId="Equation.3">
                  <p:embed/>
                </p:oleObj>
              </mc:Choice>
              <mc:Fallback>
                <p:oleObj name="Equation" r:id="rId6" imgW="723586" imgH="1066337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19672"/>
                        <a:ext cx="1292264" cy="190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150744"/>
            <a:ext cx="8229600" cy="27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it-IT" sz="2000" kern="0" dirty="0" err="1"/>
              <a:t>Questo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tasso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mutazione</a:t>
            </a:r>
            <a:r>
              <a:rPr lang="en-US" altLang="it-IT" sz="2000" kern="0" dirty="0"/>
              <a:t> (4 x 10</a:t>
            </a:r>
            <a:r>
              <a:rPr lang="en-US" altLang="it-IT" sz="2000" kern="0" baseline="30000" dirty="0"/>
              <a:t>-4</a:t>
            </a:r>
            <a:r>
              <a:rPr lang="en-US" altLang="it-IT" sz="2000" kern="0" dirty="0"/>
              <a:t>) è molto </a:t>
            </a:r>
            <a:r>
              <a:rPr lang="en-US" altLang="it-IT" sz="2000" kern="0" dirty="0" err="1"/>
              <a:t>più</a:t>
            </a:r>
            <a:r>
              <a:rPr lang="en-US" altLang="it-IT" sz="2000" kern="0" dirty="0"/>
              <a:t> alto di </a:t>
            </a:r>
            <a:r>
              <a:rPr lang="en-US" altLang="it-IT" sz="2000" kern="0" dirty="0" err="1"/>
              <a:t>quello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stimato</a:t>
            </a:r>
            <a:r>
              <a:rPr lang="en-US" altLang="it-IT" sz="2000" kern="0" dirty="0"/>
              <a:t> per </a:t>
            </a:r>
            <a:r>
              <a:rPr lang="en-US" altLang="it-IT" sz="2000" kern="0" dirty="0" err="1"/>
              <a:t>il</a:t>
            </a:r>
            <a:r>
              <a:rPr lang="en-US" altLang="it-IT" sz="2000" kern="0" dirty="0"/>
              <a:t> gene </a:t>
            </a:r>
            <a:r>
              <a:rPr lang="en-US" altLang="it-IT" sz="2000" kern="0" dirty="0" err="1"/>
              <a:t>della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fibrosi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cistica</a:t>
            </a:r>
            <a:r>
              <a:rPr lang="en-US" altLang="it-IT" sz="2000" kern="0" dirty="0"/>
              <a:t>: Wirth et al. (1997) </a:t>
            </a:r>
            <a:r>
              <a:rPr lang="en-US" altLang="it-IT" sz="2000" kern="0" dirty="0" err="1"/>
              <a:t>hanno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calcolato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il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tasso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mutazione</a:t>
            </a:r>
            <a:r>
              <a:rPr lang="en-US" altLang="it-IT" sz="2000" kern="0" dirty="0"/>
              <a:t> per </a:t>
            </a:r>
            <a:r>
              <a:rPr lang="en-US" altLang="it-IT" sz="2000" kern="0" dirty="0" err="1"/>
              <a:t>alleli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causano</a:t>
            </a:r>
            <a:r>
              <a:rPr lang="en-US" altLang="it-IT" sz="2000" kern="0" dirty="0"/>
              <a:t> la </a:t>
            </a:r>
            <a:r>
              <a:rPr lang="en-US" altLang="it-IT" sz="2000" kern="0" dirty="0" err="1"/>
              <a:t>malattia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sia</a:t>
            </a:r>
            <a:r>
              <a:rPr lang="en-US" altLang="it-IT" sz="2000" kern="0" dirty="0"/>
              <a:t> molto </a:t>
            </a:r>
            <a:r>
              <a:rPr lang="en-US" altLang="it-IT" sz="2000" kern="0" dirty="0" err="1"/>
              <a:t>più</a:t>
            </a:r>
            <a:r>
              <a:rPr lang="en-US" altLang="it-IT" sz="2000" kern="0" dirty="0"/>
              <a:t> basso e </a:t>
            </a:r>
            <a:r>
              <a:rPr lang="en-US" altLang="it-IT" sz="2000" kern="0" dirty="0" err="1"/>
              <a:t>pari</a:t>
            </a:r>
            <a:r>
              <a:rPr lang="en-US" altLang="it-IT" sz="2000" kern="0" dirty="0"/>
              <a:t> a circa 6.7x10</a:t>
            </a:r>
            <a:r>
              <a:rPr lang="en-US" altLang="it-IT" sz="2000" kern="0" baseline="30000" dirty="0"/>
              <a:t>-7</a:t>
            </a:r>
            <a:r>
              <a:rPr lang="en-US" altLang="it-IT" sz="2000" kern="0" dirty="0"/>
              <a:t>. </a:t>
            </a:r>
            <a:r>
              <a:rPr lang="en-US" altLang="it-IT" sz="2000" kern="0" dirty="0" err="1"/>
              <a:t>L’ipotesi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equilibrio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mutazione-selezione</a:t>
            </a:r>
            <a:r>
              <a:rPr lang="en-US" altLang="it-IT" sz="2000" kern="0" dirty="0"/>
              <a:t>  per </a:t>
            </a:r>
            <a:r>
              <a:rPr lang="en-US" altLang="it-IT" sz="2000" kern="0" dirty="0" err="1"/>
              <a:t>spiegare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l’elevata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incidenza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questa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malattia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va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quindi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rigettata</a:t>
            </a:r>
            <a:r>
              <a:rPr lang="en-US" altLang="it-IT" sz="2000" kern="0" dirty="0"/>
              <a:t>.</a:t>
            </a:r>
          </a:p>
          <a:p>
            <a:pPr marL="0" indent="0" eaLnBrk="1" hangingPunct="1">
              <a:buNone/>
            </a:pPr>
            <a:endParaRPr lang="en-US" altLang="it-IT" sz="2000" kern="0" dirty="0"/>
          </a:p>
          <a:p>
            <a:pPr marL="0" indent="0" eaLnBrk="1" hangingPunct="1">
              <a:buNone/>
            </a:pPr>
            <a:r>
              <a:rPr lang="en-US" altLang="it-IT" sz="2000" kern="0" dirty="0" err="1"/>
              <a:t>Potrebbero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esserci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altri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fattori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mantengono</a:t>
            </a:r>
            <a:r>
              <a:rPr lang="en-US" altLang="it-IT" sz="2000" kern="0" dirty="0"/>
              <a:t> la </a:t>
            </a:r>
            <a:r>
              <a:rPr lang="en-US" altLang="it-IT" sz="2000" kern="0" dirty="0" err="1"/>
              <a:t>variabilità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nelle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popolazioni</a:t>
            </a:r>
            <a:r>
              <a:rPr lang="en-US" altLang="it-IT" sz="2000" kern="0" dirty="0"/>
              <a:t>?</a:t>
            </a:r>
          </a:p>
        </p:txBody>
      </p:sp>
      <p:sp>
        <p:nvSpPr>
          <p:cNvPr id="2" name="Ovale 1"/>
          <p:cNvSpPr/>
          <p:nvPr/>
        </p:nvSpPr>
        <p:spPr>
          <a:xfrm>
            <a:off x="5486400" y="3467472"/>
            <a:ext cx="2209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4580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9705" y="4114800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000" i="1" dirty="0" err="1"/>
              <a:t>Alcuni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studi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hanno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suggerito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che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l’elevate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frequenza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alleli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mutati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sia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mantenuta</a:t>
            </a:r>
            <a:r>
              <a:rPr lang="en-US" altLang="it-IT" sz="2000" i="1" dirty="0"/>
              <a:t> per </a:t>
            </a:r>
            <a:r>
              <a:rPr lang="en-US" altLang="it-IT" sz="2000" i="1" dirty="0" err="1"/>
              <a:t>vantaggio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dell’eterozigote</a:t>
            </a:r>
            <a:r>
              <a:rPr lang="en-US" altLang="it-IT" sz="2000" i="1" dirty="0"/>
              <a:t>, in </a:t>
            </a:r>
            <a:r>
              <a:rPr lang="en-US" altLang="it-IT" sz="2000" i="1" dirty="0" err="1"/>
              <a:t>quanto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eterozigoti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sarebbero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maggiormente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protetti</a:t>
            </a:r>
            <a:r>
              <a:rPr lang="en-US" altLang="it-IT" sz="2000" i="1" dirty="0"/>
              <a:t> da </a:t>
            </a:r>
            <a:r>
              <a:rPr lang="en-US" altLang="it-IT" sz="2000" i="1" dirty="0" err="1"/>
              <a:t>infezioni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batteriche</a:t>
            </a:r>
            <a:r>
              <a:rPr lang="en-US" altLang="it-IT" sz="2000" i="1" dirty="0"/>
              <a:t> (Salmonella </a:t>
            </a:r>
            <a:r>
              <a:rPr lang="en-US" altLang="it-IT" sz="2000" i="1" dirty="0" err="1"/>
              <a:t>nell’esempio</a:t>
            </a:r>
            <a:r>
              <a:rPr lang="en-US" altLang="it-IT" sz="2000" i="1" dirty="0"/>
              <a:t>, </a:t>
            </a:r>
            <a:r>
              <a:rPr lang="en-US" altLang="it-IT" sz="2000" i="1" dirty="0" err="1"/>
              <a:t>tubercolosi</a:t>
            </a:r>
            <a:r>
              <a:rPr lang="en-US" altLang="it-IT" sz="2000" i="1" dirty="0"/>
              <a:t> o </a:t>
            </a:r>
            <a:r>
              <a:rPr lang="en-US" altLang="it-IT" sz="2000" i="1" dirty="0" err="1"/>
              <a:t>colera</a:t>
            </a:r>
            <a:r>
              <a:rPr lang="en-US" altLang="it-IT" sz="2000" i="1" dirty="0"/>
              <a:t> in </a:t>
            </a:r>
            <a:r>
              <a:rPr lang="en-US" altLang="it-IT" sz="2000" i="1" dirty="0" err="1"/>
              <a:t>altre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ipotesi</a:t>
            </a:r>
            <a:r>
              <a:rPr lang="en-US" altLang="it-IT" sz="2000" i="1" dirty="0"/>
              <a:t>).</a:t>
            </a:r>
          </a:p>
          <a:p>
            <a:pPr eaLnBrk="1" hangingPunct="1"/>
            <a:endParaRPr lang="en-US" altLang="it-IT" sz="2400" dirty="0"/>
          </a:p>
          <a:p>
            <a:pPr eaLnBrk="1" hangingPunct="1"/>
            <a:r>
              <a:rPr lang="en-US" altLang="it-IT" sz="2400" i="1" dirty="0" err="1"/>
              <a:t>Altre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possibili</a:t>
            </a:r>
            <a:r>
              <a:rPr lang="en-US" altLang="it-IT" sz="2400" i="1" dirty="0"/>
              <a:t>? 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143000" y="3657600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dirty="0"/>
              <a:t>Pier et al. (1998)</a:t>
            </a:r>
          </a:p>
        </p:txBody>
      </p:sp>
    </p:spTree>
    <p:extLst>
      <p:ext uri="{BB962C8B-B14F-4D97-AF65-F5344CB8AC3E}">
        <p14:creationId xmlns:p14="http://schemas.microsoft.com/office/powerpoint/2010/main" val="11660264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3200"/>
              <a:t>Suddivisione della popolazione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5943600"/>
          </a:xfrm>
        </p:spPr>
        <p:txBody>
          <a:bodyPr/>
          <a:lstStyle/>
          <a:p>
            <a:r>
              <a:rPr lang="it-IT" altLang="it-IT" dirty="0"/>
              <a:t>Le specie, o le popolazioni mostrano spesso una suddivisione dovuta a barriere riproduttive di diversa natura (barriere geografiche, comportamentali, sociali ecc.)</a:t>
            </a:r>
          </a:p>
          <a:p>
            <a:endParaRPr lang="it-IT" altLang="it-IT" dirty="0"/>
          </a:p>
          <a:p>
            <a:r>
              <a:rPr lang="it-IT" altLang="it-IT" dirty="0"/>
              <a:t>L’effetto della suddivisione di una popolazione si osserva a livello di frequenze genotipiche come </a:t>
            </a:r>
          </a:p>
          <a:p>
            <a:endParaRPr lang="it-IT" altLang="it-IT" dirty="0"/>
          </a:p>
          <a:p>
            <a:r>
              <a:rPr lang="it-IT" altLang="it-IT" dirty="0"/>
              <a:t>RIDUZIONE DEL GRADO DI ETEROZIGOSITA’</a:t>
            </a:r>
          </a:p>
          <a:p>
            <a:endParaRPr lang="it-IT" altLang="it-IT" dirty="0"/>
          </a:p>
          <a:p>
            <a:r>
              <a:rPr lang="it-IT" altLang="it-IT" dirty="0"/>
              <a:t>Rispetto all’atteso secondo H-W</a:t>
            </a:r>
          </a:p>
          <a:p>
            <a:endParaRPr lang="it-IT" altLang="it-IT" dirty="0"/>
          </a:p>
          <a:p>
            <a:r>
              <a:rPr lang="it-IT" altLang="it-IT" dirty="0"/>
              <a:t>EFFETTO WHALUND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685275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  <a:r>
              <a:rPr lang="it-IT" altLang="it-IT" sz="32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endParaRPr lang="it-IT" altLang="it-IT"/>
          </a:p>
        </p:txBody>
      </p:sp>
      <p:graphicFrame>
        <p:nvGraphicFramePr>
          <p:cNvPr id="3266" name="Group 194"/>
          <p:cNvGraphicFramePr>
            <a:graphicFrameLocks noGrp="1"/>
          </p:cNvGraphicFramePr>
          <p:nvPr/>
        </p:nvGraphicFramePr>
        <p:xfrm>
          <a:off x="533400" y="762000"/>
          <a:ext cx="7010400" cy="5594351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99091324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98196173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22046865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6573705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04248029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GENOTIPI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Pop1+2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63537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OSSERVATI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ATTESI H-W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88730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Freq.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33315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41522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72326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58188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01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03073"/>
                  </a:ext>
                </a:extLst>
              </a:tr>
            </a:tbl>
          </a:graphicData>
        </a:graphic>
      </p:graphicFrame>
      <p:pic>
        <p:nvPicPr>
          <p:cNvPr id="3256" name="Picture 1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0" name="Picture 1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1" name="Picture 1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762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2" name="Picture 1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600"/>
            <a:ext cx="2746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9800"/>
            <a:ext cx="1905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5" name="Text Box 193"/>
          <p:cNvSpPr txBox="1">
            <a:spLocks noChangeArrowheads="1"/>
          </p:cNvSpPr>
          <p:nvPr/>
        </p:nvSpPr>
        <p:spPr bwMode="auto">
          <a:xfrm>
            <a:off x="685800" y="6491288"/>
            <a:ext cx="791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 assume per semplicità che la Pop1 e la Pop 2 abbiano stessa dimensione</a:t>
            </a:r>
          </a:p>
        </p:txBody>
      </p:sp>
    </p:spTree>
    <p:extLst>
      <p:ext uri="{BB962C8B-B14F-4D97-AF65-F5344CB8AC3E}">
        <p14:creationId xmlns:p14="http://schemas.microsoft.com/office/powerpoint/2010/main" val="17406154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 dirty="0"/>
              <a:t>Varianza </a:t>
            </a:r>
            <a:endParaRPr lang="it-IT" alt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2736304" cy="14818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95936" y="239319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Equivalente 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" y="4476750"/>
            <a:ext cx="4191000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591780" y="2989762"/>
                <a:ext cx="3816424" cy="864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2989762"/>
                <a:ext cx="3816424" cy="864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164817" y="4062262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 dei quadrati – quadrato della media</a:t>
            </a:r>
          </a:p>
        </p:txBody>
      </p:sp>
    </p:spTree>
    <p:extLst>
      <p:ext uri="{BB962C8B-B14F-4D97-AF65-F5344CB8AC3E}">
        <p14:creationId xmlns:p14="http://schemas.microsoft.com/office/powerpoint/2010/main" val="17316016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863600"/>
            <a:ext cx="8686800" cy="1600200"/>
          </a:xfrm>
        </p:spPr>
        <p:txBody>
          <a:bodyPr/>
          <a:lstStyle/>
          <a:p>
            <a:r>
              <a:rPr lang="it-IT" altLang="it-IT" sz="1800" dirty="0"/>
              <a:t>Aumento della frequenza degli omozigoti per effetto della suddivisione</a:t>
            </a:r>
          </a:p>
          <a:p>
            <a:r>
              <a:rPr lang="it-IT" altLang="it-IT" dirty="0"/>
              <a:t>Genotipi omozigoti osservati – attesi H-W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5125" y="35417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55626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8762"/>
            <a:ext cx="33528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81175"/>
            <a:ext cx="3429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293269"/>
            <a:ext cx="3048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4953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6134100" y="2601912"/>
            <a:ext cx="27051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 varianza è sempre positiva</a:t>
            </a:r>
          </a:p>
        </p:txBody>
      </p:sp>
      <p:sp>
        <p:nvSpPr>
          <p:cNvPr id="2" name="Rettangolo 1"/>
          <p:cNvSpPr/>
          <p:nvPr/>
        </p:nvSpPr>
        <p:spPr>
          <a:xfrm>
            <a:off x="4572000" y="5373216"/>
            <a:ext cx="288032" cy="16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659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5943600"/>
          </a:xfrm>
        </p:spPr>
        <p:txBody>
          <a:bodyPr/>
          <a:lstStyle/>
          <a:p>
            <a:r>
              <a:rPr lang="it-IT" altLang="it-IT" dirty="0"/>
              <a:t>La riduzione di </a:t>
            </a:r>
            <a:r>
              <a:rPr lang="it-IT" altLang="it-IT" dirty="0" err="1"/>
              <a:t>eterozigosità</a:t>
            </a:r>
            <a:r>
              <a:rPr lang="it-IT" altLang="it-IT" dirty="0"/>
              <a:t> può essere quantificata in modo analogo a quanto visto per l’</a:t>
            </a:r>
            <a:r>
              <a:rPr lang="it-IT" altLang="it-IT" dirty="0" err="1"/>
              <a:t>inbreeding</a:t>
            </a:r>
            <a:endParaRPr lang="it-IT" altLang="it-IT" dirty="0"/>
          </a:p>
          <a:p>
            <a:endParaRPr lang="it-IT" altLang="it-IT" dirty="0"/>
          </a:p>
          <a:p>
            <a:r>
              <a:rPr lang="it-IT" altLang="it-IT" dirty="0"/>
              <a:t>Riduzione frazionaria di </a:t>
            </a:r>
            <a:r>
              <a:rPr lang="it-IT" altLang="it-IT" dirty="0" err="1"/>
              <a:t>eterozigosità</a:t>
            </a:r>
            <a:r>
              <a:rPr lang="it-IT" altLang="it-IT" dirty="0"/>
              <a:t> = F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582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835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riduzione di eterozigosità dovuta a suddivisione viene indicata con il simbolo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18113"/>
            <a:ext cx="18288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60232" y="321297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16416" y="321297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69512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24177</TotalTime>
  <Words>8761</Words>
  <Application>Microsoft Office PowerPoint</Application>
  <PresentationFormat>Presentazione su schermo (4:3)</PresentationFormat>
  <Paragraphs>1074</Paragraphs>
  <Slides>118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118</vt:i4>
      </vt:variant>
    </vt:vector>
  </HeadingPairs>
  <TitlesOfParts>
    <vt:vector size="144" baseType="lpstr">
      <vt:lpstr>Aldine401 BT</vt:lpstr>
      <vt:lpstr>Andalus</vt:lpstr>
      <vt:lpstr>Arial</vt:lpstr>
      <vt:lpstr>Arial Black</vt:lpstr>
      <vt:lpstr>Calibri</vt:lpstr>
      <vt:lpstr>Cambria Math</vt:lpstr>
      <vt:lpstr>Comic Sans MS</vt:lpstr>
      <vt:lpstr>Courier New</vt:lpstr>
      <vt:lpstr>Impact</vt:lpstr>
      <vt:lpstr>inherit</vt:lpstr>
      <vt:lpstr>Segoe UI Symbol</vt:lpstr>
      <vt:lpstr>Symbol</vt:lpstr>
      <vt:lpstr>Tahoma</vt:lpstr>
      <vt:lpstr>Times</vt:lpstr>
      <vt:lpstr>Times New Roman</vt:lpstr>
      <vt:lpstr>verdana</vt:lpstr>
      <vt:lpstr>Wingdings</vt:lpstr>
      <vt:lpstr>Struttura predefinita</vt:lpstr>
      <vt:lpstr>Default Design</vt:lpstr>
      <vt:lpstr>1_Struttura predefinita</vt:lpstr>
      <vt:lpstr>2_Struttura predefinita</vt:lpstr>
      <vt:lpstr>1_Default Design</vt:lpstr>
      <vt:lpstr>Microsoft Excel 97-2003 Worksheet</vt:lpstr>
      <vt:lpstr>CorelDRAW</vt:lpstr>
      <vt:lpstr>SPW 8.0 Graph</vt:lpstr>
      <vt:lpstr>Equation</vt:lpstr>
      <vt:lpstr> Genetica Umana – Fulvio Cruciani   04 – Genetica delle popolazioni umane </vt:lpstr>
      <vt:lpstr>Presentazione standard di PowerPoint</vt:lpstr>
      <vt:lpstr>Presentazione standard di PowerPoint</vt:lpstr>
      <vt:lpstr>Presentazione standard di PowerPoint</vt:lpstr>
      <vt:lpstr>Se stiamo analizzando (come quasi sempre accade) un campione di una popolazione, quella ottenuta è una stima delle frequenze alleliche della popolazione. Questa stima avrà un proprio errore che può essere calcolato come:   </vt:lpstr>
      <vt:lpstr>Legge di Hardy-Weinberg</vt:lpstr>
      <vt:lpstr>Assunzioni della legge di Hardy-Weinberg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Accoppiamento non casuale</vt:lpstr>
      <vt:lpstr>Assunti della legge di Hardy-Weinberg</vt:lpstr>
      <vt:lpstr>Accoppiamento non casuale</vt:lpstr>
      <vt:lpstr>Inbreeding (inincrocio)</vt:lpstr>
      <vt:lpstr>Coefficiente di inincrocio (F)</vt:lpstr>
      <vt:lpstr>Presentazione standard di PowerPoint</vt:lpstr>
      <vt:lpstr>Presentazione standard di PowerPoint</vt:lpstr>
      <vt:lpstr>Calcolo del coefficiente di inincrocio dagli alberi genealogici</vt:lpstr>
      <vt:lpstr>Calcolo del coefficiente di inincrocio dagli alberi genealogici</vt:lpstr>
      <vt:lpstr>F = (½)6 x 2 = 1/32 </vt:lpstr>
      <vt:lpstr>Presentazione standard di PowerPoint</vt:lpstr>
      <vt:lpstr>Presentazione standard di PowerPoint</vt:lpstr>
      <vt:lpstr>Coefficiente di inincrocio</vt:lpstr>
      <vt:lpstr>Inincrocio nelle popolazioni</vt:lpstr>
      <vt:lpstr>Inincrocio nelle popolazioni</vt:lpstr>
      <vt:lpstr>Inincrocio nelle popolazioni</vt:lpstr>
      <vt:lpstr>Frequenze genotipiche   (1) accoppiamento casuale (F = 0, equilibrio H-W)</vt:lpstr>
      <vt:lpstr>Conseguenze dell’inincrocio nelle popolazioni</vt:lpstr>
      <vt:lpstr>Conseguenze dell’inincrocio nelle popolazioni</vt:lpstr>
      <vt:lpstr>Presentazione standard di PowerPoint</vt:lpstr>
      <vt:lpstr>Altri tipi di accoppiamento non casuale nell’uomo  Accoppiamento assortativo positivo</vt:lpstr>
      <vt:lpstr>Presentazione standard di PowerPoint</vt:lpstr>
      <vt:lpstr>Presentazione standard di PowerPoint</vt:lpstr>
      <vt:lpstr>Presentazione standard di PowerPoint</vt:lpstr>
      <vt:lpstr>Assunti della legge di Hardy-Weinberg</vt:lpstr>
      <vt:lpstr>Presentazione standard di PowerPoint</vt:lpstr>
      <vt:lpstr>Cosa succede se la popolazione ha una dimensione non infinita?</vt:lpstr>
      <vt:lpstr>Presentazione standard di PowerPoint</vt:lpstr>
      <vt:lpstr>Presentazione standard di PowerPoint</vt:lpstr>
      <vt:lpstr>Distribuzione binomiale</vt:lpstr>
      <vt:lpstr>Distribuzione binomiale</vt:lpstr>
      <vt:lpstr>Presentazione standard di PowerPoint</vt:lpstr>
      <vt:lpstr>Presentazione standard di PowerPoint</vt:lpstr>
      <vt:lpstr>Presentazione standard di PowerPoint</vt:lpstr>
      <vt:lpstr>Due tipi particolari di deriva genetica</vt:lpstr>
      <vt:lpstr>Presentazione standard di PowerPoint</vt:lpstr>
      <vt:lpstr>Presentazione standard di PowerPoint</vt:lpstr>
      <vt:lpstr>Presentazione standard di PowerPoint</vt:lpstr>
      <vt:lpstr>Selezione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che livello agisce la selezione?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selezione contro genotipo recessivo letale (s = 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Effetto congiunto della deriva genetica e della selezione a favore dell’eterozigote </vt:lpstr>
      <vt:lpstr>Presentazione standard di PowerPoint</vt:lpstr>
      <vt:lpstr>Presentazione standard di PowerPoint</vt:lpstr>
      <vt:lpstr>Variazione delle frequenze alleliche per effetto della mutazione</vt:lpstr>
      <vt:lpstr>Presentazione standard di PowerPoint</vt:lpstr>
      <vt:lpstr>Presentazione standard di PowerPoint</vt:lpstr>
      <vt:lpstr>Presentazione standard di PowerPoint</vt:lpstr>
      <vt:lpstr>La frequenza degli alleli (tutti I possibili alleli) che causano la malattia in Europa è pari al  2% La fibrosis cistica è una malattia generalmente letale in età preriproduttiva (salvo terapie sviluppate negli ultimi decenni) quindi possiamo considerare il coefficiente di selezione s≅1  All’equilibrio mutazione-selezione avremmo </vt:lpstr>
      <vt:lpstr>Presentazione standard di PowerPoint</vt:lpstr>
      <vt:lpstr>Suddivisione della popolazione</vt:lpstr>
      <vt:lpstr>SUDDIVIONE DELLA POPOLAZIONE – EFFETTO WHALUND </vt:lpstr>
      <vt:lpstr>Varianza </vt:lpstr>
      <vt:lpstr>SUDDIVIONE DELLA POPOLAZIONE – EFFETTO WHALUND</vt:lpstr>
      <vt:lpstr>SUDDIVIONE DELLA POPOLAZIONE – EFFETTO WHALUND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292</cp:revision>
  <dcterms:created xsi:type="dcterms:W3CDTF">2014-05-23T12:00:13Z</dcterms:created>
  <dcterms:modified xsi:type="dcterms:W3CDTF">2024-04-23T11:24:36Z</dcterms:modified>
</cp:coreProperties>
</file>