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93" r:id="rId2"/>
  </p:sldMasterIdLst>
  <p:notesMasterIdLst>
    <p:notesMasterId r:id="rId120"/>
  </p:notesMasterIdLst>
  <p:sldIdLst>
    <p:sldId id="625" r:id="rId3"/>
    <p:sldId id="559" r:id="rId4"/>
    <p:sldId id="536" r:id="rId5"/>
    <p:sldId id="557" r:id="rId6"/>
    <p:sldId id="539" r:id="rId7"/>
    <p:sldId id="542" r:id="rId8"/>
    <p:sldId id="257" r:id="rId9"/>
    <p:sldId id="296" r:id="rId10"/>
    <p:sldId id="297" r:id="rId11"/>
    <p:sldId id="295" r:id="rId12"/>
    <p:sldId id="556" r:id="rId13"/>
    <p:sldId id="597" r:id="rId14"/>
    <p:sldId id="627" r:id="rId15"/>
    <p:sldId id="595" r:id="rId16"/>
    <p:sldId id="596" r:id="rId17"/>
    <p:sldId id="560" r:id="rId18"/>
    <p:sldId id="298" r:id="rId19"/>
    <p:sldId id="567" r:id="rId20"/>
    <p:sldId id="568" r:id="rId21"/>
    <p:sldId id="608" r:id="rId22"/>
    <p:sldId id="299" r:id="rId23"/>
    <p:sldId id="562" r:id="rId24"/>
    <p:sldId id="609" r:id="rId25"/>
    <p:sldId id="563" r:id="rId26"/>
    <p:sldId id="561" r:id="rId27"/>
    <p:sldId id="566" r:id="rId28"/>
    <p:sldId id="599" r:id="rId29"/>
    <p:sldId id="565" r:id="rId30"/>
    <p:sldId id="610" r:id="rId31"/>
    <p:sldId id="300" r:id="rId32"/>
    <p:sldId id="301" r:id="rId33"/>
    <p:sldId id="570" r:id="rId34"/>
    <p:sldId id="302" r:id="rId35"/>
    <p:sldId id="259" r:id="rId36"/>
    <p:sldId id="647" r:id="rId37"/>
    <p:sldId id="260" r:id="rId38"/>
    <p:sldId id="261" r:id="rId39"/>
    <p:sldId id="648" r:id="rId40"/>
    <p:sldId id="571" r:id="rId41"/>
    <p:sldId id="572" r:id="rId42"/>
    <p:sldId id="580" r:id="rId43"/>
    <p:sldId id="573" r:id="rId44"/>
    <p:sldId id="574" r:id="rId45"/>
    <p:sldId id="575" r:id="rId46"/>
    <p:sldId id="673" r:id="rId47"/>
    <p:sldId id="674" r:id="rId48"/>
    <p:sldId id="576" r:id="rId49"/>
    <p:sldId id="577" r:id="rId50"/>
    <p:sldId id="630" r:id="rId51"/>
    <p:sldId id="578" r:id="rId52"/>
    <p:sldId id="628" r:id="rId53"/>
    <p:sldId id="629" r:id="rId54"/>
    <p:sldId id="631" r:id="rId55"/>
    <p:sldId id="650" r:id="rId56"/>
    <p:sldId id="651" r:id="rId57"/>
    <p:sldId id="666" r:id="rId58"/>
    <p:sldId id="579" r:id="rId59"/>
    <p:sldId id="649" r:id="rId60"/>
    <p:sldId id="304" r:id="rId61"/>
    <p:sldId id="611" r:id="rId62"/>
    <p:sldId id="598" r:id="rId63"/>
    <p:sldId id="584" r:id="rId64"/>
    <p:sldId id="585" r:id="rId65"/>
    <p:sldId id="419" r:id="rId66"/>
    <p:sldId id="582" r:id="rId67"/>
    <p:sldId id="583" r:id="rId68"/>
    <p:sldId id="600" r:id="rId69"/>
    <p:sldId id="601" r:id="rId70"/>
    <p:sldId id="669" r:id="rId71"/>
    <p:sldId id="603" r:id="rId72"/>
    <p:sldId id="604" r:id="rId73"/>
    <p:sldId id="605" r:id="rId74"/>
    <p:sldId id="606" r:id="rId75"/>
    <p:sldId id="607" r:id="rId76"/>
    <p:sldId id="670" r:id="rId77"/>
    <p:sldId id="671" r:id="rId78"/>
    <p:sldId id="423" r:id="rId79"/>
    <p:sldId id="424" r:id="rId80"/>
    <p:sldId id="564" r:id="rId81"/>
    <p:sldId id="672" r:id="rId82"/>
    <p:sldId id="623" r:id="rId83"/>
    <p:sldId id="633" r:id="rId84"/>
    <p:sldId id="632" r:id="rId85"/>
    <p:sldId id="624" r:id="rId86"/>
    <p:sldId id="634" r:id="rId87"/>
    <p:sldId id="652" r:id="rId88"/>
    <p:sldId id="654" r:id="rId89"/>
    <p:sldId id="612" r:id="rId90"/>
    <p:sldId id="613" r:id="rId91"/>
    <p:sldId id="614" r:id="rId92"/>
    <p:sldId id="615" r:id="rId93"/>
    <p:sldId id="616" r:id="rId94"/>
    <p:sldId id="622" r:id="rId95"/>
    <p:sldId id="641" r:id="rId96"/>
    <p:sldId id="645" r:id="rId97"/>
    <p:sldId id="642" r:id="rId98"/>
    <p:sldId id="646" r:id="rId99"/>
    <p:sldId id="643" r:id="rId100"/>
    <p:sldId id="644" r:id="rId101"/>
    <p:sldId id="586" r:id="rId102"/>
    <p:sldId id="635" r:id="rId103"/>
    <p:sldId id="636" r:id="rId104"/>
    <p:sldId id="588" r:id="rId105"/>
    <p:sldId id="590" r:id="rId106"/>
    <p:sldId id="591" r:id="rId107"/>
    <p:sldId id="656" r:id="rId108"/>
    <p:sldId id="653" r:id="rId109"/>
    <p:sldId id="658" r:id="rId110"/>
    <p:sldId id="667" r:id="rId111"/>
    <p:sldId id="668" r:id="rId112"/>
    <p:sldId id="664" r:id="rId113"/>
    <p:sldId id="659" r:id="rId114"/>
    <p:sldId id="660" r:id="rId115"/>
    <p:sldId id="661" r:id="rId116"/>
    <p:sldId id="662" r:id="rId117"/>
    <p:sldId id="665" r:id="rId118"/>
    <p:sldId id="663" r:id="rId119"/>
  </p:sldIdLst>
  <p:sldSz cx="9144000" cy="6858000" type="screen4x3"/>
  <p:notesSz cx="6858000" cy="9144000"/>
  <p:defaultTextStyle>
    <a:defPPr>
      <a:defRPr lang="it-IT"/>
    </a:defPPr>
    <a:lvl1pPr algn="l" rtl="0" fontAlgn="base">
      <a:spcBef>
        <a:spcPct val="0"/>
      </a:spcBef>
      <a:spcAft>
        <a:spcPct val="0"/>
      </a:spcAft>
      <a:defRPr kern="1200">
        <a:solidFill>
          <a:srgbClr val="FF0000"/>
        </a:solidFill>
        <a:latin typeface="Tahoma" pitchFamily="34" charset="0"/>
        <a:ea typeface="+mn-ea"/>
        <a:cs typeface="+mn-cs"/>
      </a:defRPr>
    </a:lvl1pPr>
    <a:lvl2pPr marL="457200" algn="l" rtl="0" fontAlgn="base">
      <a:spcBef>
        <a:spcPct val="0"/>
      </a:spcBef>
      <a:spcAft>
        <a:spcPct val="0"/>
      </a:spcAft>
      <a:defRPr kern="1200">
        <a:solidFill>
          <a:srgbClr val="FF0000"/>
        </a:solidFill>
        <a:latin typeface="Tahoma" pitchFamily="34" charset="0"/>
        <a:ea typeface="+mn-ea"/>
        <a:cs typeface="+mn-cs"/>
      </a:defRPr>
    </a:lvl2pPr>
    <a:lvl3pPr marL="914400" algn="l" rtl="0" fontAlgn="base">
      <a:spcBef>
        <a:spcPct val="0"/>
      </a:spcBef>
      <a:spcAft>
        <a:spcPct val="0"/>
      </a:spcAft>
      <a:defRPr kern="1200">
        <a:solidFill>
          <a:srgbClr val="FF0000"/>
        </a:solidFill>
        <a:latin typeface="Tahoma" pitchFamily="34" charset="0"/>
        <a:ea typeface="+mn-ea"/>
        <a:cs typeface="+mn-cs"/>
      </a:defRPr>
    </a:lvl3pPr>
    <a:lvl4pPr marL="1371600" algn="l" rtl="0" fontAlgn="base">
      <a:spcBef>
        <a:spcPct val="0"/>
      </a:spcBef>
      <a:spcAft>
        <a:spcPct val="0"/>
      </a:spcAft>
      <a:defRPr kern="1200">
        <a:solidFill>
          <a:srgbClr val="FF0000"/>
        </a:solidFill>
        <a:latin typeface="Tahoma" pitchFamily="34" charset="0"/>
        <a:ea typeface="+mn-ea"/>
        <a:cs typeface="+mn-cs"/>
      </a:defRPr>
    </a:lvl4pPr>
    <a:lvl5pPr marL="1828800" algn="l" rtl="0" fontAlgn="base">
      <a:spcBef>
        <a:spcPct val="0"/>
      </a:spcBef>
      <a:spcAft>
        <a:spcPct val="0"/>
      </a:spcAft>
      <a:defRPr kern="1200">
        <a:solidFill>
          <a:srgbClr val="FF0000"/>
        </a:solidFill>
        <a:latin typeface="Tahoma" pitchFamily="34" charset="0"/>
        <a:ea typeface="+mn-ea"/>
        <a:cs typeface="+mn-cs"/>
      </a:defRPr>
    </a:lvl5pPr>
    <a:lvl6pPr marL="2286000" algn="l" defTabSz="914400" rtl="0" eaLnBrk="1" latinLnBrk="0" hangingPunct="1">
      <a:defRPr kern="1200">
        <a:solidFill>
          <a:srgbClr val="FF0000"/>
        </a:solidFill>
        <a:latin typeface="Tahoma" pitchFamily="34" charset="0"/>
        <a:ea typeface="+mn-ea"/>
        <a:cs typeface="+mn-cs"/>
      </a:defRPr>
    </a:lvl6pPr>
    <a:lvl7pPr marL="2743200" algn="l" defTabSz="914400" rtl="0" eaLnBrk="1" latinLnBrk="0" hangingPunct="1">
      <a:defRPr kern="1200">
        <a:solidFill>
          <a:srgbClr val="FF0000"/>
        </a:solidFill>
        <a:latin typeface="Tahoma" pitchFamily="34" charset="0"/>
        <a:ea typeface="+mn-ea"/>
        <a:cs typeface="+mn-cs"/>
      </a:defRPr>
    </a:lvl7pPr>
    <a:lvl8pPr marL="3200400" algn="l" defTabSz="914400" rtl="0" eaLnBrk="1" latinLnBrk="0" hangingPunct="1">
      <a:defRPr kern="1200">
        <a:solidFill>
          <a:srgbClr val="FF0000"/>
        </a:solidFill>
        <a:latin typeface="Tahoma" pitchFamily="34" charset="0"/>
        <a:ea typeface="+mn-ea"/>
        <a:cs typeface="+mn-cs"/>
      </a:defRPr>
    </a:lvl8pPr>
    <a:lvl9pPr marL="3657600" algn="l" defTabSz="914400" rtl="0" eaLnBrk="1" latinLnBrk="0" hangingPunct="1">
      <a:defRPr kern="1200">
        <a:solidFill>
          <a:srgbClr val="FF0000"/>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FF"/>
    <a:srgbClr val="000000"/>
    <a:srgbClr val="FF0000"/>
    <a:srgbClr val="CCCC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82864" autoAdjust="0"/>
  </p:normalViewPr>
  <p:slideViewPr>
    <p:cSldViewPr>
      <p:cViewPr>
        <p:scale>
          <a:sx n="58" d="100"/>
          <a:sy n="58" d="100"/>
        </p:scale>
        <p:origin x="1468" y="16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100" d="100"/>
        <a:sy n="100" d="100"/>
      </p:scale>
      <p:origin x="0" y="0"/>
    </p:cViewPr>
  </p:notesTextViewPr>
  <p:sorterViewPr>
    <p:cViewPr>
      <p:scale>
        <a:sx n="66" d="100"/>
        <a:sy n="66" d="100"/>
      </p:scale>
      <p:origin x="0" y="6534"/>
    </p:cViewPr>
  </p:sorterViewPr>
  <p:notesViewPr>
    <p:cSldViewPr>
      <p:cViewPr varScale="1">
        <p:scale>
          <a:sx n="58" d="100"/>
          <a:sy n="58" d="100"/>
        </p:scale>
        <p:origin x="-109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89.xml"/><Relationship Id="rId13" Type="http://schemas.openxmlformats.org/officeDocument/2006/relationships/slide" Target="slides/slide94.xml"/><Relationship Id="rId18" Type="http://schemas.openxmlformats.org/officeDocument/2006/relationships/slide" Target="slides/slide99.xml"/><Relationship Id="rId3" Type="http://schemas.openxmlformats.org/officeDocument/2006/relationships/slide" Target="slides/slide63.xml"/><Relationship Id="rId7" Type="http://schemas.openxmlformats.org/officeDocument/2006/relationships/slide" Target="slides/slide88.xml"/><Relationship Id="rId12" Type="http://schemas.openxmlformats.org/officeDocument/2006/relationships/slide" Target="slides/slide93.xml"/><Relationship Id="rId17" Type="http://schemas.openxmlformats.org/officeDocument/2006/relationships/slide" Target="slides/slide98.xml"/><Relationship Id="rId2" Type="http://schemas.openxmlformats.org/officeDocument/2006/relationships/slide" Target="slides/slide62.xml"/><Relationship Id="rId16" Type="http://schemas.openxmlformats.org/officeDocument/2006/relationships/slide" Target="slides/slide97.xml"/><Relationship Id="rId1" Type="http://schemas.openxmlformats.org/officeDocument/2006/relationships/slide" Target="slides/slide61.xml"/><Relationship Id="rId6" Type="http://schemas.openxmlformats.org/officeDocument/2006/relationships/slide" Target="slides/slide66.xml"/><Relationship Id="rId11" Type="http://schemas.openxmlformats.org/officeDocument/2006/relationships/slide" Target="slides/slide92.xml"/><Relationship Id="rId5" Type="http://schemas.openxmlformats.org/officeDocument/2006/relationships/slide" Target="slides/slide65.xml"/><Relationship Id="rId15" Type="http://schemas.openxmlformats.org/officeDocument/2006/relationships/slide" Target="slides/slide96.xml"/><Relationship Id="rId10" Type="http://schemas.openxmlformats.org/officeDocument/2006/relationships/slide" Target="slides/slide91.xml"/><Relationship Id="rId4" Type="http://schemas.openxmlformats.org/officeDocument/2006/relationships/slide" Target="slides/slide64.xml"/><Relationship Id="rId9" Type="http://schemas.openxmlformats.org/officeDocument/2006/relationships/slide" Target="slides/slide90.xml"/><Relationship Id="rId14" Type="http://schemas.openxmlformats.org/officeDocument/2006/relationships/slide" Target="slides/slide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it-IT"/>
          </a:p>
        </p:txBody>
      </p:sp>
      <p:sp>
        <p:nvSpPr>
          <p:cNvPr id="8499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it-IT"/>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499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8499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it-IT"/>
          </a:p>
        </p:txBody>
      </p:sp>
      <p:sp>
        <p:nvSpPr>
          <p:cNvPr id="8499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596B25A9-5D70-48A9-A207-3CD6D3FE249C}" type="slidenum">
              <a:rPr lang="it-IT"/>
              <a:pPr>
                <a:defRPr/>
              </a:pPr>
              <a:t>‹N›</a:t>
            </a:fld>
            <a:endParaRPr lang="it-IT"/>
          </a:p>
        </p:txBody>
      </p:sp>
    </p:spTree>
    <p:extLst>
      <p:ext uri="{BB962C8B-B14F-4D97-AF65-F5344CB8AC3E}">
        <p14:creationId xmlns:p14="http://schemas.microsoft.com/office/powerpoint/2010/main" val="417910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b="1" i="0" u="none" strike="noStrike" kern="1200" baseline="0" dirty="0">
                <a:solidFill>
                  <a:schemeClr val="tx1"/>
                </a:solidFill>
                <a:latin typeface="Arial" charset="0"/>
                <a:ea typeface="+mn-ea"/>
                <a:cs typeface="+mn-cs"/>
              </a:rPr>
              <a:t>Figure (from </a:t>
            </a:r>
            <a:r>
              <a:rPr lang="en-US" sz="1200" b="1" i="0" u="none" strike="noStrike" kern="1200" baseline="0" dirty="0" err="1">
                <a:solidFill>
                  <a:schemeClr val="tx1"/>
                </a:solidFill>
                <a:latin typeface="Arial" charset="0"/>
                <a:ea typeface="+mn-ea"/>
                <a:cs typeface="+mn-cs"/>
              </a:rPr>
              <a:t>Rahabari</a:t>
            </a:r>
            <a:r>
              <a:rPr lang="en-US" sz="1200" b="1" i="0" u="none" strike="noStrike" kern="1200" baseline="0" dirty="0">
                <a:solidFill>
                  <a:schemeClr val="tx1"/>
                </a:solidFill>
                <a:latin typeface="Arial" charset="0"/>
                <a:ea typeface="+mn-ea"/>
                <a:cs typeface="+mn-cs"/>
              </a:rPr>
              <a:t> et al. 2016) </a:t>
            </a:r>
            <a:r>
              <a:rPr lang="en-US" sz="1200" b="0" i="0" u="none" strike="noStrike" kern="1200" baseline="0" dirty="0">
                <a:solidFill>
                  <a:schemeClr val="tx1"/>
                </a:solidFill>
                <a:latin typeface="Arial" charset="0"/>
                <a:ea typeface="+mn-ea"/>
                <a:cs typeface="+mn-cs"/>
              </a:rPr>
              <a:t>Paternal age versus number of </a:t>
            </a:r>
            <a:r>
              <a:rPr lang="en-US" sz="1200" b="0" i="1" u="none" strike="noStrike" kern="1200" baseline="0" dirty="0">
                <a:solidFill>
                  <a:schemeClr val="tx1"/>
                </a:solidFill>
                <a:latin typeface="Arial" charset="0"/>
                <a:ea typeface="+mn-ea"/>
                <a:cs typeface="+mn-cs"/>
              </a:rPr>
              <a:t>de novo </a:t>
            </a:r>
            <a:r>
              <a:rPr lang="en-US" sz="1200" b="0" i="0" u="none" strike="noStrike" kern="1200" baseline="0" dirty="0">
                <a:solidFill>
                  <a:schemeClr val="tx1"/>
                </a:solidFill>
                <a:latin typeface="Arial" charset="0"/>
                <a:ea typeface="+mn-ea"/>
                <a:cs typeface="+mn-cs"/>
              </a:rPr>
              <a:t>mutations. The number of DNMs has been corrected to take into account genomic regions inaccessible to our methods. Red, family 244; light blue, family 569; dark blue, family 603. Gray areas denote the region covered by the 95% confidence interval of the intercept and slope of the linear regression line for each separate family. We note that the confidence intervals for families 244 and 603 do not overlap for younger fathers.</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12</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54</a:t>
            </a:fld>
            <a:endParaRPr lang="it-IT"/>
          </a:p>
        </p:txBody>
      </p:sp>
    </p:spTree>
    <p:extLst>
      <p:ext uri="{BB962C8B-B14F-4D97-AF65-F5344CB8AC3E}">
        <p14:creationId xmlns:p14="http://schemas.microsoft.com/office/powerpoint/2010/main" val="34201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56</a:t>
            </a:fld>
            <a:endParaRPr lang="it-IT"/>
          </a:p>
        </p:txBody>
      </p:sp>
    </p:spTree>
    <p:extLst>
      <p:ext uri="{BB962C8B-B14F-4D97-AF65-F5344CB8AC3E}">
        <p14:creationId xmlns:p14="http://schemas.microsoft.com/office/powerpoint/2010/main" val="406140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57</a:t>
            </a:fld>
            <a:endParaRPr lang="it-IT"/>
          </a:p>
        </p:txBody>
      </p:sp>
    </p:spTree>
    <p:extLst>
      <p:ext uri="{BB962C8B-B14F-4D97-AF65-F5344CB8AC3E}">
        <p14:creationId xmlns:p14="http://schemas.microsoft.com/office/powerpoint/2010/main" val="3875155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58</a:t>
            </a:fld>
            <a:endParaRPr lang="it-IT"/>
          </a:p>
        </p:txBody>
      </p:sp>
    </p:spTree>
    <p:extLst>
      <p:ext uri="{BB962C8B-B14F-4D97-AF65-F5344CB8AC3E}">
        <p14:creationId xmlns:p14="http://schemas.microsoft.com/office/powerpoint/2010/main" val="2012834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impact of </a:t>
            </a:r>
            <a:r>
              <a:rPr lang="en-US" sz="1200" b="1" i="0" u="none" strike="noStrike" kern="1200" baseline="0" dirty="0" err="1">
                <a:solidFill>
                  <a:schemeClr val="tx1"/>
                </a:solidFill>
                <a:latin typeface="Arial" charset="0"/>
                <a:ea typeface="+mn-ea"/>
                <a:cs typeface="+mn-cs"/>
              </a:rPr>
              <a:t>retrotransposons</a:t>
            </a:r>
            <a:r>
              <a:rPr lang="en-US" sz="1200" b="1" i="0" u="none" strike="noStrike" kern="1200" baseline="0" dirty="0">
                <a:solidFill>
                  <a:schemeClr val="tx1"/>
                </a:solidFill>
                <a:latin typeface="Arial" charset="0"/>
                <a:ea typeface="+mn-ea"/>
                <a:cs typeface="+mn-cs"/>
              </a:rPr>
              <a:t> on human genome structure. </a:t>
            </a:r>
          </a:p>
          <a:p>
            <a:r>
              <a:rPr lang="en-US" sz="1200" b="1" i="0" u="none" strike="noStrike" kern="1200" baseline="0" dirty="0">
                <a:solidFill>
                  <a:schemeClr val="tx1"/>
                </a:solidFill>
                <a:latin typeface="Arial" charset="0"/>
                <a:ea typeface="+mn-ea"/>
                <a:cs typeface="+mn-cs"/>
              </a:rPr>
              <a:t>a </a:t>
            </a:r>
            <a:r>
              <a:rPr lang="en-US" sz="1200" b="0" i="0" u="none" strike="noStrike" kern="1200" baseline="0" dirty="0">
                <a:solidFill>
                  <a:schemeClr val="tx1"/>
                </a:solidFill>
                <a:latin typeface="Arial" charset="0"/>
                <a:ea typeface="+mn-ea"/>
                <a:cs typeface="+mn-cs"/>
              </a:rPr>
              <a:t>| Typical insertion of a LINE-1 (L1), </a:t>
            </a:r>
            <a:r>
              <a:rPr lang="en-US" sz="1200" b="0" i="1" u="none" strike="noStrike" kern="1200" baseline="0" dirty="0" err="1">
                <a:solidFill>
                  <a:schemeClr val="tx1"/>
                </a:solidFill>
                <a:latin typeface="Arial" charset="0"/>
                <a:ea typeface="+mn-ea"/>
                <a:cs typeface="+mn-cs"/>
              </a:rPr>
              <a:t>Alu</a:t>
            </a:r>
            <a:r>
              <a:rPr lang="en-US" sz="1200" b="0" i="1"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or SVA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(red box) at a new genomic site (dark grey). If the new genomic site is a genic region, the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may cause </a:t>
            </a:r>
            <a:r>
              <a:rPr lang="en-US" sz="1200" b="0" i="0" u="none" strike="noStrike" kern="1200" baseline="0" dirty="0" err="1">
                <a:solidFill>
                  <a:schemeClr val="tx1"/>
                </a:solidFill>
                <a:latin typeface="Arial" charset="0"/>
                <a:ea typeface="+mn-ea"/>
                <a:cs typeface="+mn-cs"/>
              </a:rPr>
              <a:t>insertional</a:t>
            </a:r>
            <a:r>
              <a:rPr lang="en-US" sz="1200" b="0" i="0" u="none" strike="noStrike" kern="1200" baseline="0" dirty="0">
                <a:solidFill>
                  <a:schemeClr val="tx1"/>
                </a:solidFill>
                <a:latin typeface="Arial" charset="0"/>
                <a:ea typeface="+mn-ea"/>
                <a:cs typeface="+mn-cs"/>
              </a:rPr>
              <a:t> mutagenesis. </a:t>
            </a:r>
          </a:p>
          <a:p>
            <a:r>
              <a:rPr lang="en-US" sz="1200" b="1" i="0" u="none" strike="noStrike" kern="1200" baseline="0" dirty="0">
                <a:solidFill>
                  <a:schemeClr val="tx1"/>
                </a:solidFill>
                <a:latin typeface="Arial" charset="0"/>
                <a:ea typeface="+mn-ea"/>
                <a:cs typeface="+mn-cs"/>
              </a:rPr>
              <a:t>b </a:t>
            </a:r>
            <a:r>
              <a:rPr lang="en-US" sz="1200" b="0" i="0" u="none" strike="noStrike" kern="1200" baseline="0" dirty="0">
                <a:solidFill>
                  <a:schemeClr val="tx1"/>
                </a:solidFill>
                <a:latin typeface="Arial" charset="0"/>
                <a:ea typeface="+mn-ea"/>
                <a:cs typeface="+mn-cs"/>
              </a:rPr>
              <a:t>| The protein product (green oval) of an L1 element may create DNA double-strand breaks (broken dark grey area). Alternatively, an existing double-strand break may be repaired by non-classical endonuclease-independent insertion of a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a:t>
            </a:r>
          </a:p>
          <a:p>
            <a:r>
              <a:rPr lang="en-US" sz="1200" b="1" i="0" u="none" strike="noStrike" kern="1200" baseline="0" dirty="0">
                <a:solidFill>
                  <a:schemeClr val="tx1"/>
                </a:solidFill>
                <a:latin typeface="Arial" charset="0"/>
                <a:ea typeface="+mn-ea"/>
                <a:cs typeface="+mn-cs"/>
              </a:rPr>
              <a:t>c </a:t>
            </a:r>
            <a:r>
              <a:rPr lang="en-US" sz="1200" b="0" i="0" u="none" strike="noStrike" kern="1200" baseline="0" dirty="0">
                <a:solidFill>
                  <a:schemeClr val="tx1"/>
                </a:solidFill>
                <a:latin typeface="Arial" charset="0"/>
                <a:ea typeface="+mn-ea"/>
                <a:cs typeface="+mn-cs"/>
              </a:rPr>
              <a:t>| Microsatellites (for example, (TA)n) may arise from the </a:t>
            </a:r>
            <a:r>
              <a:rPr lang="en-US" sz="1200" b="0" i="0" u="none" strike="noStrike" kern="1200" baseline="0" dirty="0" err="1">
                <a:solidFill>
                  <a:schemeClr val="tx1"/>
                </a:solidFill>
                <a:latin typeface="Arial" charset="0"/>
                <a:ea typeface="+mn-ea"/>
                <a:cs typeface="+mn-cs"/>
              </a:rPr>
              <a:t>homopolymeric</a:t>
            </a:r>
            <a:r>
              <a:rPr lang="en-US" sz="1200" b="0" i="0" u="none" strike="noStrike" kern="1200" baseline="0" dirty="0">
                <a:solidFill>
                  <a:schemeClr val="tx1"/>
                </a:solidFill>
                <a:latin typeface="Arial" charset="0"/>
                <a:ea typeface="+mn-ea"/>
                <a:cs typeface="+mn-cs"/>
              </a:rPr>
              <a:t> tracts that are endogenous to </a:t>
            </a:r>
            <a:r>
              <a:rPr lang="en-US" sz="1200" b="0" i="0" u="none" strike="noStrike" kern="1200" baseline="0" dirty="0" err="1">
                <a:solidFill>
                  <a:schemeClr val="tx1"/>
                </a:solidFill>
                <a:latin typeface="Arial" charset="0"/>
                <a:ea typeface="+mn-ea"/>
                <a:cs typeface="+mn-cs"/>
              </a:rPr>
              <a:t>retrotransposons</a:t>
            </a:r>
            <a:r>
              <a:rPr lang="en-US" sz="1200" b="0" i="0" u="none" strike="noStrike" kern="1200" baseline="0" dirty="0">
                <a:solidFill>
                  <a:schemeClr val="tx1"/>
                </a:solidFill>
                <a:latin typeface="Arial" charset="0"/>
                <a:ea typeface="+mn-ea"/>
                <a:cs typeface="+mn-cs"/>
              </a:rPr>
              <a:t>. </a:t>
            </a:r>
          </a:p>
          <a:p>
            <a:r>
              <a:rPr lang="en-US" sz="1200" b="1" i="0" u="none" strike="noStrike" kern="1200" baseline="0" dirty="0">
                <a:solidFill>
                  <a:schemeClr val="tx1"/>
                </a:solidFill>
                <a:latin typeface="Arial" charset="0"/>
                <a:ea typeface="+mn-ea"/>
                <a:cs typeface="+mn-cs"/>
              </a:rPr>
              <a:t>d </a:t>
            </a:r>
            <a:r>
              <a:rPr lang="en-US" sz="1200" b="0" i="0" u="none" strike="noStrike" kern="1200" baseline="0" dirty="0">
                <a:solidFill>
                  <a:schemeClr val="tx1"/>
                </a:solidFill>
                <a:latin typeface="Arial" charset="0"/>
                <a:ea typeface="+mn-ea"/>
                <a:cs typeface="+mn-cs"/>
              </a:rPr>
              <a:t>| Gene conversion may alter the sequence compositions of homologous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copies (red and blue boxes).</a:t>
            </a:r>
          </a:p>
          <a:p>
            <a:r>
              <a:rPr lang="en-US" sz="1200" b="1" i="0" u="none" strike="noStrike" kern="1200" baseline="0" dirty="0">
                <a:solidFill>
                  <a:schemeClr val="tx1"/>
                </a:solidFill>
                <a:latin typeface="Arial" charset="0"/>
                <a:ea typeface="+mn-ea"/>
                <a:cs typeface="+mn-cs"/>
              </a:rPr>
              <a:t>e </a:t>
            </a:r>
            <a:r>
              <a:rPr lang="en-US" sz="1200" b="0" i="0" u="none" strike="noStrike" kern="1200" baseline="0" dirty="0">
                <a:solidFill>
                  <a:schemeClr val="tx1"/>
                </a:solidFill>
                <a:latin typeface="Arial" charset="0"/>
                <a:ea typeface="+mn-ea"/>
                <a:cs typeface="+mn-cs"/>
              </a:rPr>
              <a:t>| The insertion of a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is sometimes associated with the concomitant deletion of a target genomic sequence (light grey box). </a:t>
            </a:r>
          </a:p>
          <a:p>
            <a:r>
              <a:rPr lang="en-US" sz="1200" b="1" i="0" u="none" strike="noStrike" kern="1200" baseline="0" dirty="0">
                <a:solidFill>
                  <a:schemeClr val="tx1"/>
                </a:solidFill>
                <a:latin typeface="Arial" charset="0"/>
                <a:ea typeface="+mn-ea"/>
                <a:cs typeface="+mn-cs"/>
              </a:rPr>
              <a:t>f </a:t>
            </a:r>
            <a:r>
              <a:rPr lang="en-US" sz="1200" b="0" i="0" u="none" strike="noStrike" kern="1200" baseline="0" dirty="0">
                <a:solidFill>
                  <a:schemeClr val="tx1"/>
                </a:solidFill>
                <a:latin typeface="Arial" charset="0"/>
                <a:ea typeface="+mn-ea"/>
                <a:cs typeface="+mn-cs"/>
              </a:rPr>
              <a:t>| Ectopic recombination (double arrowhead) between non-allelic homologous </a:t>
            </a:r>
            <a:r>
              <a:rPr lang="en-US" sz="1200" b="0" i="0" u="none" strike="noStrike" kern="1200" baseline="0" dirty="0" err="1">
                <a:solidFill>
                  <a:schemeClr val="tx1"/>
                </a:solidFill>
                <a:latin typeface="Arial" charset="0"/>
                <a:ea typeface="+mn-ea"/>
                <a:cs typeface="+mn-cs"/>
              </a:rPr>
              <a:t>retrotransposons</a:t>
            </a:r>
            <a:r>
              <a:rPr lang="en-US" sz="1200" b="0" i="0" u="none" strike="noStrike" kern="1200" baseline="0" dirty="0">
                <a:solidFill>
                  <a:schemeClr val="tx1"/>
                </a:solidFill>
                <a:latin typeface="Arial" charset="0"/>
                <a:ea typeface="+mn-ea"/>
                <a:cs typeface="+mn-cs"/>
              </a:rPr>
              <a:t> may result in genomic rearrangements, such as deletions (left) or duplications (right) of intervening genomic sequences. </a:t>
            </a:r>
          </a:p>
          <a:p>
            <a:r>
              <a:rPr lang="en-US" sz="1200" b="1" i="0" u="none" strike="noStrike" kern="1200" baseline="0" dirty="0">
                <a:solidFill>
                  <a:schemeClr val="tx1"/>
                </a:solidFill>
                <a:latin typeface="Arial" charset="0"/>
                <a:ea typeface="+mn-ea"/>
                <a:cs typeface="+mn-cs"/>
              </a:rPr>
              <a:t>g </a:t>
            </a:r>
            <a:r>
              <a:rPr lang="en-US" sz="1200" b="0" i="0" u="none" strike="noStrike" kern="1200" baseline="0" dirty="0">
                <a:solidFill>
                  <a:schemeClr val="tx1"/>
                </a:solidFill>
                <a:latin typeface="Arial" charset="0"/>
                <a:ea typeface="+mn-ea"/>
                <a:cs typeface="+mn-cs"/>
              </a:rPr>
              <a:t>| During the duplication of a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the downstream 3′ flanking sequence or the upstream 5′ flanking sequence (dark grey boxes) may also be duplicated (known as 3′ or 5′ transduction, respectively). This results in the </a:t>
            </a:r>
            <a:r>
              <a:rPr lang="en-US" sz="1200" b="0" i="0" u="none" strike="noStrike" kern="1200" baseline="0" dirty="0" err="1">
                <a:solidFill>
                  <a:schemeClr val="tx1"/>
                </a:solidFill>
                <a:latin typeface="Arial" charset="0"/>
                <a:ea typeface="+mn-ea"/>
                <a:cs typeface="+mn-cs"/>
              </a:rPr>
              <a:t>retrotransposition</a:t>
            </a:r>
            <a:r>
              <a:rPr lang="en-US" sz="1200" b="0" i="0" u="none" strike="noStrike" kern="1200" baseline="0" dirty="0">
                <a:solidFill>
                  <a:schemeClr val="tx1"/>
                </a:solidFill>
                <a:latin typeface="Arial" charset="0"/>
                <a:ea typeface="+mn-ea"/>
                <a:cs typeface="+mn-cs"/>
              </a:rPr>
              <a:t> of the 3′ flanking sequence (left) or the 5′ flanking sequence (right) along with the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66</a:t>
            </a:fld>
            <a:endParaRPr lang="it-IT"/>
          </a:p>
        </p:txBody>
      </p:sp>
    </p:spTree>
    <p:extLst>
      <p:ext uri="{BB962C8B-B14F-4D97-AF65-F5344CB8AC3E}">
        <p14:creationId xmlns:p14="http://schemas.microsoft.com/office/powerpoint/2010/main" val="35478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EEB6A93-912D-BF40-BC0C-286B99A7496F}" type="slidenum">
              <a:rPr lang="it-IT" smtClean="0"/>
              <a:pPr/>
              <a:t>74</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EEB6A93-912D-BF40-BC0C-286B99A7496F}" type="slidenum">
              <a:rPr lang="it-IT" smtClean="0"/>
              <a:pPr/>
              <a:t>75</a:t>
            </a:fld>
            <a:endParaRPr lang="it-IT"/>
          </a:p>
        </p:txBody>
      </p:sp>
    </p:spTree>
    <p:extLst>
      <p:ext uri="{BB962C8B-B14F-4D97-AF65-F5344CB8AC3E}">
        <p14:creationId xmlns:p14="http://schemas.microsoft.com/office/powerpoint/2010/main" val="2014266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b="1" i="0" u="none" strike="noStrike" kern="1200" dirty="0">
                <a:solidFill>
                  <a:schemeClr val="tx1"/>
                </a:solidFill>
                <a:effectLst/>
                <a:latin typeface="Arial" charset="0"/>
                <a:ea typeface="+mn-ea"/>
                <a:cs typeface="+mn-cs"/>
              </a:rPr>
              <a:t>a</a:t>
            </a:r>
            <a:r>
              <a:rPr lang="en-US" sz="1200" b="0" i="0" u="none" strike="noStrike" kern="1200" dirty="0">
                <a:solidFill>
                  <a:schemeClr val="tx1"/>
                </a:solidFill>
                <a:effectLst/>
                <a:latin typeface="Arial" charset="0"/>
                <a:ea typeface="+mn-ea"/>
                <a:cs typeface="+mn-cs"/>
              </a:rPr>
              <a:t> | A retrotransposon sequence (red box) can be recruited as a coding sequence and be integrated into a gene (made up here of two exons, grey boxes). This is often associated with alternative splicing (dashed lines). </a:t>
            </a:r>
            <a:r>
              <a:rPr lang="en-US" sz="1200" b="1" i="0" u="none" strike="noStrike" kern="1200" dirty="0">
                <a:solidFill>
                  <a:schemeClr val="tx1"/>
                </a:solidFill>
                <a:effectLst/>
                <a:latin typeface="Arial" charset="0"/>
                <a:ea typeface="+mn-ea"/>
                <a:cs typeface="+mn-cs"/>
              </a:rPr>
              <a:t>b</a:t>
            </a:r>
            <a:r>
              <a:rPr lang="en-US" sz="1200" b="0" i="0" u="none" strike="noStrike" kern="1200" dirty="0">
                <a:solidFill>
                  <a:schemeClr val="tx1"/>
                </a:solidFill>
                <a:effectLst/>
                <a:latin typeface="Arial" charset="0"/>
                <a:ea typeface="+mn-ea"/>
                <a:cs typeface="+mn-cs"/>
              </a:rPr>
              <a:t> | The presence of a retrotransposon in the intron of a gene (the sequence between the two grey boxes, which represent exons) can result in transcription elongation defects, such as attenuation or premature polyadenylation. </a:t>
            </a:r>
            <a:r>
              <a:rPr lang="en-US" sz="1200" b="1" i="0" u="none" strike="noStrike" kern="1200" dirty="0">
                <a:solidFill>
                  <a:schemeClr val="tx1"/>
                </a:solidFill>
                <a:effectLst/>
                <a:latin typeface="Arial" charset="0"/>
                <a:ea typeface="+mn-ea"/>
                <a:cs typeface="+mn-cs"/>
              </a:rPr>
              <a:t>c</a:t>
            </a:r>
            <a:r>
              <a:rPr lang="en-US" sz="1200" b="0" i="0" u="none" strike="noStrike" kern="1200" dirty="0">
                <a:solidFill>
                  <a:schemeClr val="tx1"/>
                </a:solidFill>
                <a:effectLst/>
                <a:latin typeface="Arial" charset="0"/>
                <a:ea typeface="+mn-ea"/>
                <a:cs typeface="+mn-cs"/>
              </a:rPr>
              <a:t> | Retrotransposons carry transcription factor-binding sites. A transcription factor (green oval) carried by a retrotransposon can upregulate or downregulate (curved arrow) the expression (horizontal arrow) of </a:t>
            </a:r>
            <a:r>
              <a:rPr lang="en-US" sz="1200" b="0" i="0" u="none" strike="noStrike" kern="1200" dirty="0" err="1">
                <a:solidFill>
                  <a:schemeClr val="tx1"/>
                </a:solidFill>
                <a:effectLst/>
                <a:latin typeface="Arial" charset="0"/>
                <a:ea typeface="+mn-ea"/>
                <a:cs typeface="+mn-cs"/>
              </a:rPr>
              <a:t>neighbouring</a:t>
            </a:r>
            <a:r>
              <a:rPr lang="en-US" sz="1200" b="0" i="0" u="none" strike="noStrike" kern="1200" dirty="0">
                <a:solidFill>
                  <a:schemeClr val="tx1"/>
                </a:solidFill>
                <a:effectLst/>
                <a:latin typeface="Arial" charset="0"/>
                <a:ea typeface="+mn-ea"/>
                <a:cs typeface="+mn-cs"/>
              </a:rPr>
              <a:t> genes (grey boxes). </a:t>
            </a:r>
            <a:r>
              <a:rPr lang="en-US" sz="1200" b="1" i="0" u="none" strike="noStrike" kern="1200" dirty="0">
                <a:solidFill>
                  <a:schemeClr val="tx1"/>
                </a:solidFill>
                <a:effectLst/>
                <a:latin typeface="Arial" charset="0"/>
                <a:ea typeface="+mn-ea"/>
                <a:cs typeface="+mn-cs"/>
              </a:rPr>
              <a:t>d</a:t>
            </a:r>
            <a:r>
              <a:rPr lang="en-US" sz="1200" b="0" i="0" u="none" strike="noStrike" kern="1200" dirty="0">
                <a:solidFill>
                  <a:schemeClr val="tx1"/>
                </a:solidFill>
                <a:effectLst/>
                <a:latin typeface="Arial" charset="0"/>
                <a:ea typeface="+mn-ea"/>
                <a:cs typeface="+mn-cs"/>
              </a:rPr>
              <a:t> | A retrotransposon carries sense and antisense promoters (horizontal arrows) that can initiate downstream and upstream transcription. </a:t>
            </a:r>
            <a:r>
              <a:rPr lang="en-US" sz="1200" b="1" i="0" u="none" strike="noStrike" kern="1200" dirty="0">
                <a:solidFill>
                  <a:schemeClr val="tx1"/>
                </a:solidFill>
                <a:effectLst/>
                <a:latin typeface="Arial" charset="0"/>
                <a:ea typeface="+mn-ea"/>
                <a:cs typeface="+mn-cs"/>
              </a:rPr>
              <a:t>e</a:t>
            </a:r>
            <a:r>
              <a:rPr lang="en-US" sz="1200" b="0" i="0" u="none" strike="noStrike" kern="1200" dirty="0">
                <a:solidFill>
                  <a:schemeClr val="tx1"/>
                </a:solidFill>
                <a:effectLst/>
                <a:latin typeface="Arial" charset="0"/>
                <a:ea typeface="+mn-ea"/>
                <a:cs typeface="+mn-cs"/>
              </a:rPr>
              <a:t> | The presence of two </a:t>
            </a:r>
            <a:r>
              <a:rPr lang="en-US" sz="1200" b="0" i="1" u="none" strike="noStrike" kern="1200" dirty="0" err="1">
                <a:solidFill>
                  <a:schemeClr val="tx1"/>
                </a:solidFill>
                <a:effectLst/>
                <a:latin typeface="Arial" charset="0"/>
                <a:ea typeface="+mn-ea"/>
                <a:cs typeface="+mn-cs"/>
              </a:rPr>
              <a:t>Alu</a:t>
            </a:r>
            <a:r>
              <a:rPr lang="en-US" sz="1200" b="0" i="0" u="none" strike="noStrike" kern="1200" dirty="0">
                <a:solidFill>
                  <a:schemeClr val="tx1"/>
                </a:solidFill>
                <a:effectLst/>
                <a:latin typeface="Arial" charset="0"/>
                <a:ea typeface="+mn-ea"/>
                <a:cs typeface="+mn-cs"/>
              </a:rPr>
              <a:t> elements in the opposite orientation in gene transcripts can lead to adenosine to inosine (A to I) editing, which can result in suppression of expression through nuclear retention of edited RNA transcripts. </a:t>
            </a:r>
            <a:r>
              <a:rPr lang="en-US" sz="1200" b="1" i="0" u="none" strike="noStrike" kern="1200" dirty="0">
                <a:solidFill>
                  <a:schemeClr val="tx1"/>
                </a:solidFill>
                <a:effectLst/>
                <a:latin typeface="Arial" charset="0"/>
                <a:ea typeface="+mn-ea"/>
                <a:cs typeface="+mn-cs"/>
              </a:rPr>
              <a:t>f</a:t>
            </a:r>
            <a:r>
              <a:rPr lang="en-US" sz="1200" b="0" i="0" u="none" strike="noStrike" kern="1200" dirty="0">
                <a:solidFill>
                  <a:schemeClr val="tx1"/>
                </a:solidFill>
                <a:effectLst/>
                <a:latin typeface="Arial" charset="0"/>
                <a:ea typeface="+mn-ea"/>
                <a:cs typeface="+mn-cs"/>
              </a:rPr>
              <a:t> | A retrotransposon sequence can be methylated, which may initiate and spread the formation of heterochromatin (blue ovals), thereby altering the expression (horizontal arrow) of </a:t>
            </a:r>
            <a:r>
              <a:rPr lang="en-US" sz="1200" b="0" i="0" u="none" strike="noStrike" kern="1200" dirty="0" err="1">
                <a:solidFill>
                  <a:schemeClr val="tx1"/>
                </a:solidFill>
                <a:effectLst/>
                <a:latin typeface="Arial" charset="0"/>
                <a:ea typeface="+mn-ea"/>
                <a:cs typeface="+mn-cs"/>
              </a:rPr>
              <a:t>neighbouring</a:t>
            </a:r>
            <a:r>
              <a:rPr lang="en-US" sz="1200" b="0" i="0" u="none" strike="noStrike" kern="1200">
                <a:solidFill>
                  <a:schemeClr val="tx1"/>
                </a:solidFill>
                <a:effectLst/>
                <a:latin typeface="Arial" charset="0"/>
                <a:ea typeface="+mn-ea"/>
                <a:cs typeface="+mn-cs"/>
              </a:rPr>
              <a:t> genes (grey boxes).</a:t>
            </a:r>
            <a:endParaRPr lang="it-IT" dirty="0"/>
          </a:p>
        </p:txBody>
      </p:sp>
      <p:sp>
        <p:nvSpPr>
          <p:cNvPr id="4" name="Segnaposto numero diapositiva 3"/>
          <p:cNvSpPr>
            <a:spLocks noGrp="1"/>
          </p:cNvSpPr>
          <p:nvPr>
            <p:ph type="sldNum" sz="quarter" idx="10"/>
          </p:nvPr>
        </p:nvSpPr>
        <p:spPr/>
        <p:txBody>
          <a:bodyPr/>
          <a:lstStyle/>
          <a:p>
            <a:fld id="{2EEB6A93-912D-BF40-BC0C-286B99A7496F}" type="slidenum">
              <a:rPr lang="it-IT" smtClean="0"/>
              <a:pPr/>
              <a:t>76</a:t>
            </a:fld>
            <a:endParaRPr lang="it-IT"/>
          </a:p>
        </p:txBody>
      </p:sp>
    </p:spTree>
    <p:extLst>
      <p:ext uri="{BB962C8B-B14F-4D97-AF65-F5344CB8AC3E}">
        <p14:creationId xmlns:p14="http://schemas.microsoft.com/office/powerpoint/2010/main" val="1402019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79</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80</a:t>
            </a:fld>
            <a:endParaRPr lang="it-IT"/>
          </a:p>
        </p:txBody>
      </p:sp>
    </p:spTree>
    <p:extLst>
      <p:ext uri="{BB962C8B-B14F-4D97-AF65-F5344CB8AC3E}">
        <p14:creationId xmlns:p14="http://schemas.microsoft.com/office/powerpoint/2010/main" val="1078875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200" kern="1200" baseline="0" dirty="0">
                <a:solidFill>
                  <a:schemeClr val="tx1"/>
                </a:solidFill>
                <a:latin typeface="Arial" charset="0"/>
                <a:ea typeface="+mn-ea"/>
                <a:cs typeface="+mn-cs"/>
              </a:rPr>
              <a:t>The male </a:t>
            </a:r>
            <a:r>
              <a:rPr lang="it-IT" sz="1200" kern="1200" baseline="0" dirty="0" err="1">
                <a:solidFill>
                  <a:schemeClr val="tx1"/>
                </a:solidFill>
                <a:latin typeface="Arial" charset="0"/>
                <a:ea typeface="+mn-ea"/>
                <a:cs typeface="+mn-cs"/>
              </a:rPr>
              <a:t>bias</a:t>
            </a:r>
            <a:r>
              <a:rPr lang="it-IT" sz="1200" kern="1200" baseline="0" dirty="0">
                <a:solidFill>
                  <a:schemeClr val="tx1"/>
                </a:solidFill>
                <a:latin typeface="Arial" charset="0"/>
                <a:ea typeface="+mn-ea"/>
                <a:cs typeface="+mn-cs"/>
              </a:rPr>
              <a:t> can </a:t>
            </a:r>
            <a:r>
              <a:rPr lang="it-IT" sz="1200" kern="1200" baseline="0" dirty="0" err="1">
                <a:solidFill>
                  <a:schemeClr val="tx1"/>
                </a:solidFill>
                <a:latin typeface="Arial" charset="0"/>
                <a:ea typeface="+mn-ea"/>
                <a:cs typeface="+mn-cs"/>
              </a:rPr>
              <a:t>be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explained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greater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number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cell</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divisions</a:t>
            </a:r>
            <a:r>
              <a:rPr lang="it-IT" sz="1200" kern="1200" baseline="0" dirty="0">
                <a:solidFill>
                  <a:schemeClr val="tx1"/>
                </a:solidFill>
                <a:latin typeface="Arial" charset="0"/>
                <a:ea typeface="+mn-ea"/>
                <a:cs typeface="+mn-cs"/>
              </a:rPr>
              <a:t> in the male </a:t>
            </a:r>
            <a:r>
              <a:rPr lang="it-IT" sz="1200" kern="1200" baseline="0" dirty="0" err="1">
                <a:solidFill>
                  <a:schemeClr val="tx1"/>
                </a:solidFill>
                <a:latin typeface="Arial" charset="0"/>
                <a:ea typeface="+mn-ea"/>
                <a:cs typeface="+mn-cs"/>
              </a:rPr>
              <a:t>germline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compared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with</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female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germline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during</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which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replication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mistakes</a:t>
            </a:r>
            <a:r>
              <a:rPr lang="it-IT" sz="1200" kern="1200" baseline="0" dirty="0">
                <a:solidFill>
                  <a:schemeClr val="tx1"/>
                </a:solidFill>
                <a:latin typeface="Arial" charset="0"/>
                <a:ea typeface="+mn-ea"/>
                <a:cs typeface="+mn-cs"/>
              </a:rPr>
              <a:t> can </a:t>
            </a:r>
            <a:r>
              <a:rPr lang="it-IT" sz="1200" kern="1200" baseline="0" dirty="0" err="1">
                <a:solidFill>
                  <a:schemeClr val="tx1"/>
                </a:solidFill>
                <a:latin typeface="Arial" charset="0"/>
                <a:ea typeface="+mn-ea"/>
                <a:cs typeface="+mn-cs"/>
              </a:rPr>
              <a:t>occur</a:t>
            </a:r>
            <a:r>
              <a:rPr lang="it-IT" sz="1200" kern="1200" baseline="0" dirty="0">
                <a:solidFill>
                  <a:schemeClr val="tx1"/>
                </a:solidFill>
                <a:latin typeface="Arial" charset="0"/>
                <a:ea typeface="+mn-ea"/>
                <a:cs typeface="+mn-cs"/>
              </a:rPr>
              <a:t>. Some gene </a:t>
            </a:r>
            <a:r>
              <a:rPr lang="it-IT" sz="1200" kern="1200" baseline="0" dirty="0" err="1">
                <a:solidFill>
                  <a:schemeClr val="tx1"/>
                </a:solidFill>
                <a:latin typeface="Arial" charset="0"/>
                <a:ea typeface="+mn-ea"/>
                <a:cs typeface="+mn-cs"/>
              </a:rPr>
              <a:t>mutations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however</a:t>
            </a:r>
            <a:r>
              <a:rPr lang="it-IT" sz="1200" kern="1200" baseline="0" dirty="0">
                <a:solidFill>
                  <a:schemeClr val="tx1"/>
                </a:solidFill>
                <a:latin typeface="Arial" charset="0"/>
                <a:ea typeface="+mn-ea"/>
                <a:cs typeface="+mn-cs"/>
              </a:rPr>
              <a:t>, show a </a:t>
            </a:r>
            <a:r>
              <a:rPr lang="it-IT" sz="1200" kern="1200" baseline="0" dirty="0" err="1">
                <a:solidFill>
                  <a:schemeClr val="tx1"/>
                </a:solidFill>
                <a:latin typeface="Arial" charset="0"/>
                <a:ea typeface="+mn-ea"/>
                <a:cs typeface="+mn-cs"/>
              </a:rPr>
              <a:t>paternal-age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effect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much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stronger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expected</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driven</a:t>
            </a:r>
            <a:r>
              <a:rPr lang="it-IT" sz="1200" kern="1200" baseline="0" dirty="0">
                <a:solidFill>
                  <a:schemeClr val="tx1"/>
                </a:solidFill>
                <a:latin typeface="Arial" charset="0"/>
                <a:ea typeface="+mn-ea"/>
                <a:cs typeface="+mn-cs"/>
              </a:rPr>
              <a:t> by the </a:t>
            </a:r>
            <a:r>
              <a:rPr lang="it-IT" sz="1200" kern="1200" baseline="0" dirty="0" err="1">
                <a:solidFill>
                  <a:schemeClr val="tx1"/>
                </a:solidFill>
                <a:latin typeface="Arial" charset="0"/>
                <a:ea typeface="+mn-ea"/>
                <a:cs typeface="+mn-cs"/>
              </a:rPr>
              <a:t>mutation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conferring</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selective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advantage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during</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spermatogenesis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leading</a:t>
            </a:r>
            <a:r>
              <a:rPr lang="it-IT" sz="1200" kern="1200" baseline="0" dirty="0">
                <a:solidFill>
                  <a:schemeClr val="tx1"/>
                </a:solidFill>
                <a:latin typeface="Arial" charset="0"/>
                <a:ea typeface="+mn-ea"/>
                <a:cs typeface="+mn-cs"/>
              </a:rPr>
              <a:t> to </a:t>
            </a:r>
            <a:r>
              <a:rPr lang="it-IT" sz="1200" kern="1200" baseline="0" dirty="0" err="1">
                <a:solidFill>
                  <a:schemeClr val="tx1"/>
                </a:solidFill>
                <a:latin typeface="Arial" charset="0"/>
                <a:ea typeface="+mn-ea"/>
                <a:cs typeface="+mn-cs"/>
              </a:rPr>
              <a:t>clonal</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expansion</a:t>
            </a:r>
            <a:r>
              <a:rPr lang="it-IT" sz="1200" kern="1200" baseline="0" dirty="0">
                <a:solidFill>
                  <a:schemeClr val="tx1"/>
                </a:solidFill>
                <a:latin typeface="Arial" charset="0"/>
                <a:ea typeface="+mn-ea"/>
                <a:cs typeface="+mn-cs"/>
              </a:rPr>
              <a:t> in the </a:t>
            </a:r>
            <a:r>
              <a:rPr lang="it-IT" sz="1200" kern="1200" baseline="0" dirty="0" err="1">
                <a:solidFill>
                  <a:schemeClr val="tx1"/>
                </a:solidFill>
                <a:latin typeface="Arial" charset="0"/>
                <a:ea typeface="+mn-ea"/>
                <a:cs typeface="+mn-cs"/>
              </a:rPr>
              <a:t>testis</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risk</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passing</a:t>
            </a:r>
            <a:r>
              <a:rPr lang="it-IT" sz="1200" kern="1200" baseline="0" dirty="0">
                <a:solidFill>
                  <a:schemeClr val="tx1"/>
                </a:solidFill>
                <a:latin typeface="Arial" charset="0"/>
                <a:ea typeface="+mn-ea"/>
                <a:cs typeface="+mn-cs"/>
              </a:rPr>
              <a:t> on a rare </a:t>
            </a:r>
            <a:r>
              <a:rPr lang="it-IT" sz="1200" kern="1200" baseline="0" dirty="0" err="1">
                <a:solidFill>
                  <a:schemeClr val="tx1"/>
                </a:solidFill>
                <a:latin typeface="Arial" charset="0"/>
                <a:ea typeface="+mn-ea"/>
                <a:cs typeface="+mn-cs"/>
              </a:rPr>
              <a:t>monogenic</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condition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such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achondroplasia</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Apert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syndrome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Crouzon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syndrome</a:t>
            </a:r>
            <a:r>
              <a:rPr lang="it-IT" sz="1200" kern="1200" baseline="0" dirty="0">
                <a:solidFill>
                  <a:schemeClr val="tx1"/>
                </a:solidFill>
                <a:latin typeface="Arial" charset="0"/>
                <a:ea typeface="+mn-ea"/>
                <a:cs typeface="+mn-cs"/>
              </a:rPr>
              <a:t> and multiple endocrine neoplasia </a:t>
            </a:r>
            <a:r>
              <a:rPr lang="it-IT" sz="1200" kern="1200" baseline="0" dirty="0" err="1">
                <a:solidFill>
                  <a:schemeClr val="tx1"/>
                </a:solidFill>
                <a:latin typeface="Arial" charset="0"/>
                <a:ea typeface="+mn-ea"/>
                <a:cs typeface="+mn-cs"/>
              </a:rPr>
              <a:t>type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2</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increased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mechanism</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about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tenfold</a:t>
            </a:r>
            <a:r>
              <a:rPr lang="it-IT" sz="1200" kern="1200" baseline="0" dirty="0">
                <a:solidFill>
                  <a:schemeClr val="tx1"/>
                </a:solidFill>
                <a:latin typeface="Arial" charset="0"/>
                <a:ea typeface="+mn-ea"/>
                <a:cs typeface="+mn-cs"/>
              </a:rPr>
              <a:t> in </a:t>
            </a:r>
            <a:r>
              <a:rPr lang="it-IT" sz="1200" kern="1200" baseline="0" dirty="0" err="1">
                <a:solidFill>
                  <a:schemeClr val="tx1"/>
                </a:solidFill>
                <a:latin typeface="Arial" charset="0"/>
                <a:ea typeface="+mn-ea"/>
                <a:cs typeface="+mn-cs"/>
              </a:rPr>
              <a:t>fathers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older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than</a:t>
            </a:r>
            <a:r>
              <a:rPr lang="it-IT" sz="1200" kern="1200" baseline="0" dirty="0">
                <a:solidFill>
                  <a:schemeClr val="tx1"/>
                </a:solidFill>
                <a:latin typeface="Arial" charset="0"/>
                <a:ea typeface="+mn-ea"/>
                <a:cs typeface="+mn-cs"/>
              </a:rPr>
              <a:t> 50 </a:t>
            </a:r>
            <a:r>
              <a:rPr lang="it-IT" sz="1200" kern="1200" baseline="0" dirty="0" err="1">
                <a:solidFill>
                  <a:schemeClr val="tx1"/>
                </a:solidFill>
                <a:latin typeface="Arial" charset="0"/>
                <a:ea typeface="+mn-ea"/>
                <a:cs typeface="+mn-cs"/>
              </a:rPr>
              <a:t>years</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collective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burden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for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children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born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to</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older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fathers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may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considerable</a:t>
            </a:r>
            <a:r>
              <a:rPr lang="it-IT" sz="1200" kern="1200" baseline="0" dirty="0">
                <a:solidFill>
                  <a:schemeClr val="tx1"/>
                </a:solidFill>
                <a:latin typeface="Arial" charset="0"/>
                <a:ea typeface="+mn-ea"/>
                <a:cs typeface="+mn-cs"/>
              </a:rPr>
              <a:t>, and a </a:t>
            </a:r>
            <a:r>
              <a:rPr lang="it-IT" sz="1200" kern="1200" baseline="0" dirty="0" err="1">
                <a:solidFill>
                  <a:schemeClr val="tx1"/>
                </a:solidFill>
                <a:latin typeface="Arial" charset="0"/>
                <a:ea typeface="+mn-ea"/>
                <a:cs typeface="+mn-cs"/>
              </a:rPr>
              <a:t>large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proportion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this</a:t>
            </a:r>
            <a:r>
              <a:rPr lang="it-IT" sz="1200" kern="1200" baseline="0" dirty="0">
                <a:solidFill>
                  <a:schemeClr val="tx1"/>
                </a:solidFill>
                <a:latin typeface="Arial" charset="0"/>
                <a:ea typeface="+mn-ea"/>
                <a:cs typeface="+mn-cs"/>
              </a:rPr>
              <a:t> extra </a:t>
            </a:r>
            <a:r>
              <a:rPr lang="it-IT" sz="1200" kern="1200" baseline="0" dirty="0" err="1">
                <a:solidFill>
                  <a:schemeClr val="tx1"/>
                </a:solidFill>
                <a:latin typeface="Arial" charset="0"/>
                <a:ea typeface="+mn-ea"/>
                <a:cs typeface="+mn-cs"/>
              </a:rPr>
              <a:t>risk</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due </a:t>
            </a:r>
            <a:r>
              <a:rPr lang="it-IT" sz="1200" kern="1200" baseline="0" dirty="0" err="1">
                <a:solidFill>
                  <a:schemeClr val="tx1"/>
                </a:solidFill>
                <a:latin typeface="Arial" charset="0"/>
                <a:ea typeface="+mn-ea"/>
                <a:cs typeface="+mn-cs"/>
              </a:rPr>
              <a:t>to</a:t>
            </a:r>
            <a:r>
              <a:rPr lang="it-IT" sz="1200" kern="1200" baseline="0" dirty="0">
                <a:solidFill>
                  <a:schemeClr val="tx1"/>
                </a:solidFill>
                <a:latin typeface="Arial" charset="0"/>
                <a:ea typeface="+mn-ea"/>
                <a:cs typeface="+mn-cs"/>
              </a:rPr>
              <a:t> </a:t>
            </a:r>
            <a:r>
              <a:rPr lang="it-IT" sz="1200" i="1" kern="1200" baseline="0" dirty="0">
                <a:solidFill>
                  <a:schemeClr val="tx1"/>
                </a:solidFill>
                <a:latin typeface="Arial" charset="0"/>
                <a:ea typeface="+mn-ea"/>
                <a:cs typeface="+mn-cs"/>
              </a:rPr>
              <a:t>de novo </a:t>
            </a:r>
            <a:r>
              <a:rPr lang="it-IT" sz="1200" i="1" kern="1200" baseline="0" dirty="0" err="1">
                <a:solidFill>
                  <a:schemeClr val="tx1"/>
                </a:solidFill>
                <a:latin typeface="Arial" charset="0"/>
                <a:ea typeface="+mn-ea"/>
                <a:cs typeface="+mn-cs"/>
              </a:rPr>
              <a:t>mutations</a:t>
            </a:r>
            <a:r>
              <a:rPr lang="it-IT" sz="1200" i="1" kern="1200" baseline="0" dirty="0">
                <a:solidFill>
                  <a:schemeClr val="tx1"/>
                </a:solidFill>
                <a:latin typeface="Arial" charset="0"/>
                <a:ea typeface="+mn-ea"/>
                <a:cs typeface="+mn-cs"/>
              </a:rPr>
              <a:t>.</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13</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81</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82</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83</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84</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85</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86</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87</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98</a:t>
            </a:fld>
            <a:endParaRPr lang="it-IT"/>
          </a:p>
        </p:txBody>
      </p:sp>
    </p:spTree>
    <p:extLst>
      <p:ext uri="{BB962C8B-B14F-4D97-AF65-F5344CB8AC3E}">
        <p14:creationId xmlns:p14="http://schemas.microsoft.com/office/powerpoint/2010/main" val="552493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14</a:t>
            </a:fld>
            <a:endParaRPr lang="it-IT"/>
          </a:p>
        </p:txBody>
      </p:sp>
    </p:spTree>
    <p:extLst>
      <p:ext uri="{BB962C8B-B14F-4D97-AF65-F5344CB8AC3E}">
        <p14:creationId xmlns:p14="http://schemas.microsoft.com/office/powerpoint/2010/main" val="5307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20000"/>
          </a:bodyPr>
          <a:lstStyle/>
          <a:p>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Throughout</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genome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observe</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correlation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hypermutability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hyperdivergence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hyperdiversity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consistent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with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previous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studies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contrast</a:t>
            </a:r>
            <a:r>
              <a:rPr lang="it-IT" sz="1200" kern="1200" baseline="0" dirty="0">
                <a:solidFill>
                  <a:schemeClr val="tx1"/>
                </a:solidFill>
                <a:latin typeface="Arial" charset="0"/>
                <a:ea typeface="+mn-ea"/>
                <a:cs typeface="+mn-cs"/>
              </a:rPr>
              <a:t>, in </a:t>
            </a:r>
            <a:r>
              <a:rPr lang="it-IT" sz="1200" kern="1200" baseline="0" dirty="0" err="1">
                <a:solidFill>
                  <a:schemeClr val="tx1"/>
                </a:solidFill>
                <a:latin typeface="Arial" charset="0"/>
                <a:ea typeface="+mn-ea"/>
                <a:cs typeface="+mn-cs"/>
              </a:rPr>
              <a:t>highly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opposite</a:t>
            </a:r>
            <a:r>
              <a:rPr lang="it-IT" sz="1200" kern="1200" baseline="0" dirty="0">
                <a:solidFill>
                  <a:schemeClr val="tx1"/>
                </a:solidFill>
                <a:latin typeface="Arial" charset="0"/>
                <a:ea typeface="+mn-ea"/>
                <a:cs typeface="+mn-cs"/>
              </a:rPr>
              <a:t> trend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evident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MI</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were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averaged</a:t>
            </a:r>
            <a:r>
              <a:rPr lang="it-IT" sz="1200" kern="1200" baseline="0" dirty="0">
                <a:solidFill>
                  <a:schemeClr val="tx1"/>
                </a:solidFill>
                <a:latin typeface="Arial" charset="0"/>
                <a:ea typeface="+mn-ea"/>
                <a:cs typeface="+mn-cs"/>
              </a:rPr>
              <a:t> in 1kb windows </a:t>
            </a:r>
            <a:r>
              <a:rPr lang="it-IT" sz="1200" kern="1200" baseline="0" dirty="0" err="1">
                <a:solidFill>
                  <a:schemeClr val="tx1"/>
                </a:solidFill>
                <a:latin typeface="Arial" charset="0"/>
                <a:ea typeface="+mn-ea"/>
                <a:cs typeface="+mn-cs"/>
              </a:rPr>
              <a:t>genome-wide</a:t>
            </a:r>
            <a:r>
              <a:rPr lang="it-IT" sz="1200" kern="1200" baseline="0" dirty="0">
                <a:solidFill>
                  <a:schemeClr val="tx1"/>
                </a:solidFill>
                <a:latin typeface="Arial" charset="0"/>
                <a:ea typeface="+mn-ea"/>
                <a:cs typeface="+mn-cs"/>
              </a:rPr>
              <a:t>. Windows </a:t>
            </a:r>
            <a:r>
              <a:rPr lang="it-IT" sz="1200" kern="1200" baseline="0" dirty="0" err="1">
                <a:solidFill>
                  <a:schemeClr val="tx1"/>
                </a:solidFill>
                <a:latin typeface="Arial" charset="0"/>
                <a:ea typeface="+mn-ea"/>
                <a:cs typeface="+mn-cs"/>
              </a:rPr>
              <a:t>were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binned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according</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to</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percentiles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Specifically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within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there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 strong positive </a:t>
            </a:r>
            <a:r>
              <a:rPr lang="it-IT" sz="1200" kern="1200" baseline="0" dirty="0" err="1">
                <a:solidFill>
                  <a:schemeClr val="tx1"/>
                </a:solidFill>
                <a:latin typeface="Arial" charset="0"/>
                <a:ea typeface="+mn-ea"/>
                <a:cs typeface="+mn-cs"/>
              </a:rPr>
              <a:t>correlation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mutability</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also</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binned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percentiles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a:t>
            </a:r>
          </a:p>
          <a:p>
            <a:endParaRPr lang="it-IT" sz="1200" kern="1200" baseline="0" dirty="0">
              <a:solidFill>
                <a:schemeClr val="tx1"/>
              </a:solidFill>
              <a:latin typeface="Arial" charset="0"/>
              <a:ea typeface="+mn-ea"/>
              <a:cs typeface="+mn-cs"/>
            </a:endParaRPr>
          </a:p>
          <a:p>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examined</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relationship</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between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regional</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rates</a:t>
            </a:r>
            <a:r>
              <a:rPr lang="it-IT" sz="1200" kern="1200" baseline="0" dirty="0">
                <a:solidFill>
                  <a:schemeClr val="tx1"/>
                </a:solidFill>
                <a:latin typeface="Arial" charset="0"/>
                <a:ea typeface="+mn-ea"/>
                <a:cs typeface="+mn-cs"/>
              </a:rPr>
              <a:t> of </a:t>
            </a:r>
            <a:r>
              <a:rPr lang="it-IT" sz="1200" kern="1200" baseline="0" dirty="0" err="1">
                <a:solidFill>
                  <a:schemeClr val="tx1"/>
                </a:solidFill>
                <a:latin typeface="Arial" charset="0"/>
                <a:ea typeface="+mn-ea"/>
                <a:cs typeface="+mn-cs"/>
              </a:rPr>
              <a:t>mutation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change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genetic</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diversity</a:t>
            </a:r>
            <a:r>
              <a:rPr lang="it-IT" sz="1200" kern="1200" baseline="0" dirty="0">
                <a:solidFill>
                  <a:schemeClr val="tx1"/>
                </a:solidFill>
                <a:latin typeface="Arial" charset="0"/>
                <a:ea typeface="+mn-ea"/>
                <a:cs typeface="+mn-cs"/>
              </a:rPr>
              <a:t> in the human </a:t>
            </a:r>
            <a:r>
              <a:rPr lang="it-IT" sz="1200" kern="1200" baseline="0" dirty="0" err="1">
                <a:solidFill>
                  <a:schemeClr val="tx1"/>
                </a:solidFill>
                <a:latin typeface="Arial" charset="0"/>
                <a:ea typeface="+mn-ea"/>
                <a:cs typeface="+mn-cs"/>
              </a:rPr>
              <a:t>genome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Our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results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confirm</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some </a:t>
            </a:r>
            <a:r>
              <a:rPr lang="it-IT" sz="1200" kern="1200" baseline="0" dirty="0" err="1">
                <a:solidFill>
                  <a:schemeClr val="tx1"/>
                </a:solidFill>
                <a:latin typeface="Arial" charset="0"/>
                <a:ea typeface="+mn-ea"/>
                <a:cs typeface="+mn-cs"/>
              </a:rPr>
              <a:t>hotspots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have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undergone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rapid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change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consistent</a:t>
            </a:r>
            <a:r>
              <a:rPr lang="it-IT" sz="1200" kern="1200" baseline="0" dirty="0">
                <a:solidFill>
                  <a:schemeClr val="tx1"/>
                </a:solidFill>
                <a:latin typeface="Arial" charset="0"/>
                <a:ea typeface="+mn-ea"/>
                <a:cs typeface="+mn-cs"/>
              </a:rPr>
              <a:t> with </a:t>
            </a:r>
            <a:r>
              <a:rPr lang="it-IT" sz="1200" kern="1200" baseline="0" dirty="0" err="1">
                <a:solidFill>
                  <a:schemeClr val="tx1"/>
                </a:solidFill>
                <a:latin typeface="Arial" charset="0"/>
                <a:ea typeface="+mn-ea"/>
                <a:cs typeface="+mn-cs"/>
              </a:rPr>
              <a:t>previous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studies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Chimpanzee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Sequencing</a:t>
            </a:r>
            <a:r>
              <a:rPr lang="it-IT" sz="1200" kern="1200" baseline="0" dirty="0">
                <a:solidFill>
                  <a:schemeClr val="tx1"/>
                </a:solidFill>
                <a:latin typeface="Arial" charset="0"/>
                <a:ea typeface="+mn-ea"/>
                <a:cs typeface="+mn-cs"/>
              </a:rPr>
              <a:t> and Analysis </a:t>
            </a:r>
            <a:r>
              <a:rPr lang="it-IT" sz="1200" kern="1200" baseline="0" dirty="0" err="1">
                <a:solidFill>
                  <a:schemeClr val="tx1"/>
                </a:solidFill>
                <a:latin typeface="Arial" charset="0"/>
                <a:ea typeface="+mn-ea"/>
                <a:cs typeface="+mn-cs"/>
              </a:rPr>
              <a:t>Consortium</a:t>
            </a:r>
            <a:r>
              <a:rPr lang="it-IT" sz="1200" kern="1200" baseline="0" dirty="0">
                <a:solidFill>
                  <a:schemeClr val="tx1"/>
                </a:solidFill>
                <a:latin typeface="Arial" charset="0"/>
                <a:ea typeface="+mn-ea"/>
                <a:cs typeface="+mn-cs"/>
              </a:rPr>
              <a:t>, 2005). </a:t>
            </a:r>
            <a:r>
              <a:rPr lang="it-IT" sz="1200" kern="1200" baseline="0" dirty="0" err="1">
                <a:solidFill>
                  <a:schemeClr val="tx1"/>
                </a:solidFill>
                <a:latin typeface="Arial" charset="0"/>
                <a:ea typeface="+mn-ea"/>
                <a:cs typeface="+mn-cs"/>
              </a:rPr>
              <a:t>However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patterns</a:t>
            </a:r>
            <a:r>
              <a:rPr lang="it-IT" sz="1200" kern="1200" baseline="0" dirty="0">
                <a:solidFill>
                  <a:schemeClr val="tx1"/>
                </a:solidFill>
                <a:latin typeface="Arial" charset="0"/>
                <a:ea typeface="+mn-ea"/>
                <a:cs typeface="+mn-cs"/>
              </a:rPr>
              <a:t> of </a:t>
            </a:r>
            <a:r>
              <a:rPr lang="it-IT" sz="1200" kern="1200" baseline="0" dirty="0" err="1">
                <a:solidFill>
                  <a:schemeClr val="tx1"/>
                </a:solidFill>
                <a:latin typeface="Arial" charset="0"/>
                <a:ea typeface="+mn-ea"/>
                <a:cs typeface="+mn-cs"/>
              </a:rPr>
              <a:t>germline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mutation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particularly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within</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exome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reveal</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many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highly-mutable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change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little</a:t>
            </a:r>
            <a:r>
              <a:rPr lang="it-IT" sz="1200" kern="1200" baseline="0" dirty="0">
                <a:solidFill>
                  <a:schemeClr val="tx1"/>
                </a:solidFill>
                <a:latin typeface="Arial" charset="0"/>
                <a:ea typeface="+mn-ea"/>
                <a:cs typeface="+mn-cs"/>
              </a:rPr>
              <a:t> over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time, an </a:t>
            </a:r>
            <a:r>
              <a:rPr lang="it-IT" sz="1200" kern="1200" baseline="0" dirty="0" err="1">
                <a:solidFill>
                  <a:schemeClr val="tx1"/>
                </a:solidFill>
                <a:latin typeface="Arial" charset="0"/>
                <a:ea typeface="+mn-ea"/>
                <a:cs typeface="+mn-cs"/>
              </a:rPr>
              <a:t>observation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challenges</a:t>
            </a:r>
            <a:r>
              <a:rPr lang="it-IT" sz="1200" kern="1200" baseline="0" dirty="0">
                <a:solidFill>
                  <a:schemeClr val="tx1"/>
                </a:solidFill>
                <a:latin typeface="Arial" charset="0"/>
                <a:ea typeface="+mn-ea"/>
                <a:cs typeface="+mn-cs"/>
              </a:rPr>
              <a:t> the common </a:t>
            </a:r>
            <a:r>
              <a:rPr lang="it-IT" sz="1200" kern="1200" baseline="0" dirty="0" err="1">
                <a:solidFill>
                  <a:schemeClr val="tx1"/>
                </a:solidFill>
                <a:latin typeface="Arial" charset="0"/>
                <a:ea typeface="+mn-ea"/>
                <a:cs typeface="+mn-cs"/>
              </a:rPr>
              <a:t>definition</a:t>
            </a:r>
            <a:r>
              <a:rPr lang="it-IT" sz="1200" kern="1200" baseline="0" dirty="0">
                <a:solidFill>
                  <a:schemeClr val="tx1"/>
                </a:solidFill>
                <a:latin typeface="Arial" charset="0"/>
                <a:ea typeface="+mn-ea"/>
                <a:cs typeface="+mn-cs"/>
              </a:rPr>
              <a:t> of the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hotspot</a:t>
            </a:r>
            <a:r>
              <a:rPr lang="it-IT" sz="1200" kern="1200" baseline="0" dirty="0">
                <a:solidFill>
                  <a:schemeClr val="tx1"/>
                </a:solidFill>
                <a:latin typeface="Arial" charset="0"/>
                <a:ea typeface="+mn-ea"/>
                <a:cs typeface="+mn-cs"/>
              </a:rPr>
              <a:t>”.</a:t>
            </a:r>
          </a:p>
          <a:p>
            <a:r>
              <a:rPr lang="it-IT" sz="1200" kern="1200" baseline="0" dirty="0">
                <a:solidFill>
                  <a:schemeClr val="tx1"/>
                </a:solidFill>
                <a:latin typeface="Arial" charset="0"/>
                <a:ea typeface="+mn-ea"/>
                <a:cs typeface="+mn-cs"/>
              </a:rPr>
              <a:t>A plot of </a:t>
            </a:r>
            <a:r>
              <a:rPr lang="it-IT" sz="1200" kern="1200" baseline="0" dirty="0" err="1">
                <a:solidFill>
                  <a:schemeClr val="tx1"/>
                </a:solidFill>
                <a:latin typeface="Arial" charset="0"/>
                <a:ea typeface="+mn-ea"/>
                <a:cs typeface="+mn-cs"/>
              </a:rPr>
              <a:t>mutability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divergence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diversity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reveals</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distinctly</a:t>
            </a:r>
            <a:r>
              <a:rPr lang="it-IT" sz="1200" kern="1200" baseline="0" dirty="0">
                <a:solidFill>
                  <a:schemeClr val="tx1"/>
                </a:solidFill>
                <a:latin typeface="Arial" charset="0"/>
                <a:ea typeface="+mn-ea"/>
                <a:cs typeface="+mn-cs"/>
              </a:rPr>
              <a:t> U-</a:t>
            </a:r>
            <a:r>
              <a:rPr lang="it-IT" sz="1200" kern="1200" baseline="0" dirty="0" err="1">
                <a:solidFill>
                  <a:schemeClr val="tx1"/>
                </a:solidFill>
                <a:latin typeface="Arial" charset="0"/>
                <a:ea typeface="+mn-ea"/>
                <a:cs typeface="+mn-cs"/>
              </a:rPr>
              <a:t>shaped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relationship</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between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mutability</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sequence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(Fig. 6A). In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are </a:t>
            </a:r>
            <a:r>
              <a:rPr lang="it-IT" sz="1200" kern="1200" baseline="0" dirty="0" err="1">
                <a:solidFill>
                  <a:schemeClr val="tx1"/>
                </a:solidFill>
                <a:latin typeface="Arial" charset="0"/>
                <a:ea typeface="+mn-ea"/>
                <a:cs typeface="+mn-cs"/>
              </a:rPr>
              <a:t>less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conserved</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left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arm</a:t>
            </a:r>
            <a:r>
              <a:rPr lang="it-IT" sz="1200" kern="1200" baseline="0" dirty="0">
                <a:solidFill>
                  <a:schemeClr val="tx1"/>
                </a:solidFill>
                <a:latin typeface="Arial" charset="0"/>
                <a:ea typeface="+mn-ea"/>
                <a:cs typeface="+mn-cs"/>
              </a:rPr>
              <a:t> of the “U”), </a:t>
            </a:r>
            <a:r>
              <a:rPr lang="it-IT" sz="1200" kern="1200" baseline="0" dirty="0" err="1">
                <a:solidFill>
                  <a:schemeClr val="tx1"/>
                </a:solidFill>
                <a:latin typeface="Arial" charset="0"/>
                <a:ea typeface="+mn-ea"/>
                <a:cs typeface="+mn-cs"/>
              </a:rPr>
              <a:t>there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clear</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correlation</a:t>
            </a:r>
            <a:r>
              <a:rPr lang="it-IT" sz="1200" kern="1200" baseline="0" dirty="0">
                <a:solidFill>
                  <a:schemeClr val="tx1"/>
                </a:solidFill>
                <a:latin typeface="Arial" charset="0"/>
                <a:ea typeface="+mn-ea"/>
                <a:cs typeface="+mn-cs"/>
              </a:rPr>
              <a:t> of </a:t>
            </a:r>
            <a:r>
              <a:rPr lang="it-IT" sz="1200" kern="1200" baseline="0" dirty="0" err="1">
                <a:solidFill>
                  <a:schemeClr val="tx1"/>
                </a:solidFill>
                <a:latin typeface="Arial" charset="0"/>
                <a:ea typeface="+mn-ea"/>
                <a:cs typeface="+mn-cs"/>
              </a:rPr>
              <a:t>hypermutability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hyperdivergence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hyperdiversity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consistent</a:t>
            </a:r>
            <a:r>
              <a:rPr lang="it-IT" sz="1200" kern="1200" baseline="0" dirty="0">
                <a:solidFill>
                  <a:schemeClr val="tx1"/>
                </a:solidFill>
                <a:latin typeface="Arial" charset="0"/>
                <a:ea typeface="+mn-ea"/>
                <a:cs typeface="+mn-cs"/>
              </a:rPr>
              <a:t> with </a:t>
            </a:r>
            <a:r>
              <a:rPr lang="it-IT" sz="1200" kern="1200" baseline="0" dirty="0" err="1">
                <a:solidFill>
                  <a:schemeClr val="tx1"/>
                </a:solidFill>
                <a:latin typeface="Arial" charset="0"/>
                <a:ea typeface="+mn-ea"/>
                <a:cs typeface="+mn-cs"/>
              </a:rPr>
              <a:t>such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undergoing</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rapid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change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Surprisingly</a:t>
            </a:r>
            <a:r>
              <a:rPr lang="it-IT" sz="1200" kern="1200" baseline="0" dirty="0">
                <a:solidFill>
                  <a:schemeClr val="tx1"/>
                </a:solidFill>
                <a:latin typeface="Arial" charset="0"/>
                <a:ea typeface="+mn-ea"/>
                <a:cs typeface="+mn-cs"/>
              </a:rPr>
              <a:t>, in </a:t>
            </a:r>
            <a:r>
              <a:rPr lang="it-IT" sz="1200" kern="1200" baseline="0" dirty="0" err="1">
                <a:solidFill>
                  <a:schemeClr val="tx1"/>
                </a:solidFill>
                <a:latin typeface="Arial" charset="0"/>
                <a:ea typeface="+mn-ea"/>
                <a:cs typeface="+mn-cs"/>
              </a:rPr>
              <a:t>highly-conserved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(the right </a:t>
            </a:r>
            <a:r>
              <a:rPr lang="it-IT" sz="1200" kern="1200" baseline="0" dirty="0" err="1">
                <a:solidFill>
                  <a:schemeClr val="tx1"/>
                </a:solidFill>
                <a:latin typeface="Arial" charset="0"/>
                <a:ea typeface="+mn-ea"/>
                <a:cs typeface="+mn-cs"/>
              </a:rPr>
              <a:t>arm</a:t>
            </a:r>
            <a:r>
              <a:rPr lang="it-IT" sz="1200" kern="1200" baseline="0" dirty="0">
                <a:solidFill>
                  <a:schemeClr val="tx1"/>
                </a:solidFill>
                <a:latin typeface="Arial" charset="0"/>
                <a:ea typeface="+mn-ea"/>
                <a:cs typeface="+mn-cs"/>
              </a:rPr>
              <a:t> of the “U”) the opposite trend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evident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hypermutability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correlated</a:t>
            </a:r>
            <a:r>
              <a:rPr lang="it-IT" sz="1200" kern="1200" baseline="0" dirty="0">
                <a:solidFill>
                  <a:schemeClr val="tx1"/>
                </a:solidFill>
                <a:latin typeface="Arial" charset="0"/>
                <a:ea typeface="+mn-ea"/>
                <a:cs typeface="+mn-cs"/>
              </a:rPr>
              <a:t> with </a:t>
            </a:r>
            <a:r>
              <a:rPr lang="it-IT" sz="1200" kern="1200" baseline="0" dirty="0" err="1">
                <a:solidFill>
                  <a:schemeClr val="tx1"/>
                </a:solidFill>
                <a:latin typeface="Arial" charset="0"/>
                <a:ea typeface="+mn-ea"/>
                <a:cs typeface="+mn-cs"/>
              </a:rPr>
              <a:t>highly-conserved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sequence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low</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genetic</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diversity</a:t>
            </a:r>
            <a:r>
              <a:rPr lang="it-IT" sz="1200" kern="1200" baseline="0" dirty="0">
                <a:solidFill>
                  <a:schemeClr val="tx1"/>
                </a:solidFill>
                <a:latin typeface="Arial" charset="0"/>
                <a:ea typeface="+mn-ea"/>
                <a:cs typeface="+mn-cs"/>
              </a:rPr>
              <a:t>.</a:t>
            </a:r>
          </a:p>
          <a:p>
            <a:r>
              <a:rPr lang="it-IT" sz="1200" kern="1200" baseline="0" dirty="0" err="1">
                <a:solidFill>
                  <a:schemeClr val="tx1"/>
                </a:solidFill>
                <a:latin typeface="Arial" charset="0"/>
                <a:ea typeface="+mn-ea"/>
                <a:cs typeface="+mn-cs"/>
              </a:rPr>
              <a:t>We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performed</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similar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analysis</a:t>
            </a:r>
            <a:r>
              <a:rPr lang="it-IT" sz="1200" kern="1200" baseline="0" dirty="0">
                <a:solidFill>
                  <a:schemeClr val="tx1"/>
                </a:solidFill>
                <a:latin typeface="Arial" charset="0"/>
                <a:ea typeface="+mn-ea"/>
                <a:cs typeface="+mn-cs"/>
              </a:rPr>
              <a:t> of </a:t>
            </a:r>
            <a:r>
              <a:rPr lang="it-IT" sz="1200" kern="1200" baseline="0" dirty="0" err="1">
                <a:solidFill>
                  <a:schemeClr val="tx1"/>
                </a:solidFill>
                <a:latin typeface="Arial" charset="0"/>
                <a:ea typeface="+mn-ea"/>
                <a:cs typeface="+mn-cs"/>
              </a:rPr>
              <a:t>exons</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confirmed</a:t>
            </a:r>
            <a:r>
              <a:rPr lang="it-IT" sz="1200" kern="1200" baseline="0" dirty="0">
                <a:solidFill>
                  <a:schemeClr val="tx1"/>
                </a:solidFill>
                <a:latin typeface="Arial" charset="0"/>
                <a:ea typeface="+mn-ea"/>
                <a:cs typeface="+mn-cs"/>
              </a:rPr>
              <a:t> a strong positive </a:t>
            </a:r>
            <a:r>
              <a:rPr lang="it-IT" sz="1200" kern="1200" baseline="0" dirty="0" err="1">
                <a:solidFill>
                  <a:schemeClr val="tx1"/>
                </a:solidFill>
                <a:latin typeface="Arial" charset="0"/>
                <a:ea typeface="+mn-ea"/>
                <a:cs typeface="+mn-cs"/>
              </a:rPr>
              <a:t>correlation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between</a:t>
            </a:r>
            <a:r>
              <a:rPr lang="it-IT" sz="1200" kern="1200" baseline="0" dirty="0">
                <a:solidFill>
                  <a:schemeClr val="tx1"/>
                </a:solidFill>
                <a:latin typeface="Arial" charset="0"/>
                <a:ea typeface="+mn-ea"/>
                <a:cs typeface="+mn-cs"/>
              </a:rPr>
              <a:t> MI and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(Fig. 6B). </a:t>
            </a:r>
            <a:r>
              <a:rPr lang="it-IT" sz="1200" kern="1200" baseline="0" dirty="0" err="1">
                <a:solidFill>
                  <a:schemeClr val="tx1"/>
                </a:solidFill>
                <a:latin typeface="Arial" charset="0"/>
                <a:ea typeface="+mn-ea"/>
                <a:cs typeface="+mn-cs"/>
              </a:rPr>
              <a:t>However</a:t>
            </a:r>
            <a:r>
              <a:rPr lang="it-IT" sz="1200" kern="1200" baseline="0" dirty="0">
                <a:solidFill>
                  <a:schemeClr val="tx1"/>
                </a:solidFill>
                <a:latin typeface="Arial" charset="0"/>
                <a:ea typeface="+mn-ea"/>
                <a:cs typeface="+mn-cs"/>
              </a:rPr>
              <a:t> the right </a:t>
            </a:r>
            <a:r>
              <a:rPr lang="it-IT" sz="1200" kern="1200" baseline="0" dirty="0" err="1">
                <a:solidFill>
                  <a:schemeClr val="tx1"/>
                </a:solidFill>
                <a:latin typeface="Arial" charset="0"/>
                <a:ea typeface="+mn-ea"/>
                <a:cs typeface="+mn-cs"/>
              </a:rPr>
              <a:t>arm</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U</a:t>
            </a:r>
            <a:r>
              <a:rPr lang="it-IT" sz="1200" kern="1200" baseline="0" dirty="0">
                <a:solidFill>
                  <a:schemeClr val="tx1"/>
                </a:solidFill>
                <a:latin typeface="Arial" charset="0"/>
                <a:ea typeface="+mn-ea"/>
                <a:cs typeface="+mn-cs"/>
              </a:rPr>
              <a:t>” (Fig. 6A) </a:t>
            </a:r>
            <a:r>
              <a:rPr lang="it-IT" sz="1200" kern="1200" baseline="0" dirty="0" err="1">
                <a:solidFill>
                  <a:schemeClr val="tx1"/>
                </a:solidFill>
                <a:latin typeface="Arial" charset="0"/>
                <a:ea typeface="+mn-ea"/>
                <a:cs typeface="+mn-cs"/>
              </a:rPr>
              <a:t>could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not</a:t>
            </a:r>
            <a:r>
              <a:rPr lang="it-IT" sz="1200" kern="1200" baseline="0" dirty="0">
                <a:solidFill>
                  <a:schemeClr val="tx1"/>
                </a:solidFill>
                <a:latin typeface="Arial" charset="0"/>
                <a:ea typeface="+mn-ea"/>
                <a:cs typeface="+mn-cs"/>
              </a:rPr>
              <a:t> be </a:t>
            </a:r>
            <a:r>
              <a:rPr lang="it-IT" sz="1200" kern="1200" baseline="0" dirty="0" err="1">
                <a:solidFill>
                  <a:schemeClr val="tx1"/>
                </a:solidFill>
                <a:latin typeface="Arial" charset="0"/>
                <a:ea typeface="+mn-ea"/>
                <a:cs typeface="+mn-cs"/>
              </a:rPr>
              <a:t>entirely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explained</a:t>
            </a:r>
            <a:r>
              <a:rPr lang="it-IT" sz="1200" kern="1200" baseline="0" dirty="0">
                <a:solidFill>
                  <a:schemeClr val="tx1"/>
                </a:solidFill>
                <a:latin typeface="Arial" charset="0"/>
                <a:ea typeface="+mn-ea"/>
                <a:cs typeface="+mn-cs"/>
              </a:rPr>
              <a:t> by </a:t>
            </a:r>
            <a:r>
              <a:rPr lang="it-IT" sz="1200" kern="1200" baseline="0" dirty="0" err="1">
                <a:solidFill>
                  <a:schemeClr val="tx1"/>
                </a:solidFill>
                <a:latin typeface="Arial" charset="0"/>
                <a:ea typeface="+mn-ea"/>
                <a:cs typeface="+mn-cs"/>
              </a:rPr>
              <a:t>exonic</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sequences</a:t>
            </a:r>
            <a:r>
              <a:rPr lang="it-IT" sz="1200" kern="1200" baseline="0" dirty="0">
                <a:solidFill>
                  <a:schemeClr val="tx1"/>
                </a:solidFill>
                <a:latin typeface="Arial" charset="0"/>
                <a:ea typeface="+mn-ea"/>
                <a:cs typeface="+mn-cs"/>
              </a:rPr>
              <a:t>. </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15</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25</a:t>
            </a:fld>
            <a:endParaRPr lang="it-IT"/>
          </a:p>
        </p:txBody>
      </p:sp>
    </p:spTree>
    <p:extLst>
      <p:ext uri="{BB962C8B-B14F-4D97-AF65-F5344CB8AC3E}">
        <p14:creationId xmlns:p14="http://schemas.microsoft.com/office/powerpoint/2010/main" val="312145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28</a:t>
            </a:fld>
            <a:endParaRPr lang="it-IT"/>
          </a:p>
        </p:txBody>
      </p:sp>
    </p:spTree>
    <p:extLst>
      <p:ext uri="{BB962C8B-B14F-4D97-AF65-F5344CB8AC3E}">
        <p14:creationId xmlns:p14="http://schemas.microsoft.com/office/powerpoint/2010/main" val="248351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dirty="0">
                <a:solidFill>
                  <a:schemeClr val="tx1"/>
                </a:solidFill>
                <a:effectLst/>
                <a:latin typeface="Arial" charset="0"/>
                <a:ea typeface="+mn-ea"/>
                <a:cs typeface="+mn-cs"/>
              </a:rPr>
              <a:t>The tandem repeat disorders (TRDs) can initially be classified according to whether they consist of protein-coding or non-coding tandem repeats and further classified according to various downstream molecular consequences and pathogenic mechanisms. There are aspects of pathogenesis for each disorder that remain to be elucidated. Therefore, these proposed pathways are only indicative and do not exhaustively encapsulate the expanding frontiers of research across the field of TRDs. ALS, amyotrophic lateral sclerosis; DM, myotonic dystrophy; FRDA, Friedreich ataxia; FTD, frontotemporal dementia; FXS, fragile X syndrome; FXTAS, fragile X tremor-ataxia syndrome; HDL2, Huntington disease-like 2; RAN, repeat-associated non-ATG; SCA, spinocerebellar ataxia.</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45</a:t>
            </a:fld>
            <a:endParaRPr lang="it-IT"/>
          </a:p>
        </p:txBody>
      </p:sp>
    </p:spTree>
    <p:extLst>
      <p:ext uri="{BB962C8B-B14F-4D97-AF65-F5344CB8AC3E}">
        <p14:creationId xmlns:p14="http://schemas.microsoft.com/office/powerpoint/2010/main" val="343993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46</a:t>
            </a:fld>
            <a:endParaRPr lang="it-IT"/>
          </a:p>
        </p:txBody>
      </p:sp>
    </p:spTree>
    <p:extLst>
      <p:ext uri="{BB962C8B-B14F-4D97-AF65-F5344CB8AC3E}">
        <p14:creationId xmlns:p14="http://schemas.microsoft.com/office/powerpoint/2010/main" val="3884874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47</a:t>
            </a:fld>
            <a:endParaRPr lang="it-IT"/>
          </a:p>
        </p:txBody>
      </p:sp>
    </p:spTree>
    <p:extLst>
      <p:ext uri="{BB962C8B-B14F-4D97-AF65-F5344CB8AC3E}">
        <p14:creationId xmlns:p14="http://schemas.microsoft.com/office/powerpoint/2010/main" val="1965513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394 w 5184"/>
                  <a:gd name="T3" fmla="*/ 3159 h 3159"/>
                  <a:gd name="T4" fmla="*/ 539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it-IT"/>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82 w 556"/>
                  <a:gd name="T5" fmla="*/ 3159 h 3159"/>
                  <a:gd name="T6" fmla="*/ 582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grpSp>
        <p:sp>
          <p:nvSpPr>
            <p:cNvPr id="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sp>
          <p:nvSpPr>
            <p:cNvPr id="7" name="Freeform 7"/>
            <p:cNvSpPr>
              <a:spLocks/>
            </p:cNvSpPr>
            <p:nvPr/>
          </p:nvSpPr>
          <p:spPr bwMode="ltGray">
            <a:xfrm>
              <a:off x="767" y="1155"/>
              <a:ext cx="252" cy="12"/>
            </a:xfrm>
            <a:custGeom>
              <a:avLst/>
              <a:gdLst>
                <a:gd name="T0" fmla="*/ 264 w 251"/>
                <a:gd name="T1" fmla="*/ 0 h 12"/>
                <a:gd name="T2" fmla="*/ 0 w 251"/>
                <a:gd name="T3" fmla="*/ 0 h 12"/>
                <a:gd name="T4" fmla="*/ 0 w 251"/>
                <a:gd name="T5" fmla="*/ 12 h 12"/>
                <a:gd name="T6" fmla="*/ 264 w 251"/>
                <a:gd name="T7" fmla="*/ 12 h 12"/>
                <a:gd name="T8" fmla="*/ 264 w 251"/>
                <a:gd name="T9" fmla="*/ 0 h 12"/>
                <a:gd name="T10" fmla="*/ 264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it-IT"/>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19652 w 251"/>
                <a:gd name="T5" fmla="*/ 12 h 12"/>
                <a:gd name="T6" fmla="*/ 19652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it-IT"/>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sp>
            <p:nvSpPr>
              <p:cNvPr id="12" name="Freeform 12"/>
              <p:cNvSpPr>
                <a:spLocks/>
              </p:cNvSpPr>
              <p:nvPr/>
            </p:nvSpPr>
            <p:spPr bwMode="ltGray">
              <a:xfrm>
                <a:off x="1019" y="1155"/>
                <a:ext cx="4739" cy="12"/>
              </a:xfrm>
              <a:custGeom>
                <a:avLst/>
                <a:gdLst>
                  <a:gd name="T0" fmla="*/ 4921 w 4724"/>
                  <a:gd name="T1" fmla="*/ 0 h 12"/>
                  <a:gd name="T2" fmla="*/ 0 w 4724"/>
                  <a:gd name="T3" fmla="*/ 0 h 12"/>
                  <a:gd name="T4" fmla="*/ 0 w 4724"/>
                  <a:gd name="T5" fmla="*/ 12 h 12"/>
                  <a:gd name="T6" fmla="*/ 4921 w 4724"/>
                  <a:gd name="T7" fmla="*/ 12 h 12"/>
                  <a:gd name="T8" fmla="*/ 4921 w 4724"/>
                  <a:gd name="T9" fmla="*/ 0 h 12"/>
                  <a:gd name="T10" fmla="*/ 4921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it-IT"/>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it-IT"/>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it-IT"/>
              </a:p>
            </p:txBody>
          </p:sp>
          <p:sp>
            <p:nvSpPr>
              <p:cNvPr id="1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grpSp>
      </p:grpSp>
      <p:sp>
        <p:nvSpPr>
          <p:cNvPr id="5136"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it-IT" noProof="0"/>
              <a:t>Fare clic per modificare lo stile del titolo</a:t>
            </a:r>
          </a:p>
        </p:txBody>
      </p:sp>
      <p:sp>
        <p:nvSpPr>
          <p:cNvPr id="5137"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pPr lvl="0"/>
            <a:r>
              <a:rPr lang="it-IT" noProof="0"/>
              <a:t>Fare clic per modificare lo stile del sottotitolo dello schema</a:t>
            </a:r>
          </a:p>
        </p:txBody>
      </p:sp>
      <p:sp>
        <p:nvSpPr>
          <p:cNvPr id="18" name="Rectangle 18"/>
          <p:cNvSpPr>
            <a:spLocks noGrp="1" noChangeArrowheads="1"/>
          </p:cNvSpPr>
          <p:nvPr>
            <p:ph type="dt"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it-IT"/>
          </a:p>
        </p:txBody>
      </p:sp>
      <p:sp>
        <p:nvSpPr>
          <p:cNvPr id="19" name="Rectangle 19"/>
          <p:cNvSpPr>
            <a:spLocks noGrp="1" noChangeArrowheads="1"/>
          </p:cNvSpPr>
          <p:nvPr>
            <p:ph type="ftr" sz="quarter" idx="11"/>
          </p:nvPr>
        </p:nvSpPr>
        <p:spPr>
          <a:xfrm>
            <a:off x="3352800" y="6248400"/>
            <a:ext cx="28956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it-IT"/>
          </a:p>
        </p:txBody>
      </p:sp>
      <p:sp>
        <p:nvSpPr>
          <p:cNvPr id="20" name="Rectangle 20"/>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01423617-2B31-4A77-BB1C-C08F9DD46996}"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EB6E862D-B8D9-4009-ADF8-4B989872AC99}"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24650" y="304800"/>
            <a:ext cx="1885950"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066800" y="304800"/>
            <a:ext cx="5505450"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1BD227A6-3516-479B-83B1-7BC2A1BC7E9B}"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contenuto 2"/>
          <p:cNvSpPr>
            <a:spLocks noGrp="1"/>
          </p:cNvSpPr>
          <p:nvPr>
            <p:ph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914900" y="1981200"/>
            <a:ext cx="36957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914900" y="4114800"/>
            <a:ext cx="36957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17"/>
          <p:cNvSpPr>
            <a:spLocks noGrp="1" noChangeArrowheads="1"/>
          </p:cNvSpPr>
          <p:nvPr>
            <p:ph type="dt" sz="half" idx="10"/>
          </p:nvPr>
        </p:nvSpPr>
        <p:spPr>
          <a:ln/>
        </p:spPr>
        <p:txBody>
          <a:bodyPr/>
          <a:lstStyle>
            <a:lvl1pPr>
              <a:defRPr/>
            </a:lvl1pPr>
          </a:lstStyle>
          <a:p>
            <a:pPr>
              <a:defRPr/>
            </a:pPr>
            <a:endParaRPr lang="it-IT"/>
          </a:p>
        </p:txBody>
      </p:sp>
      <p:sp>
        <p:nvSpPr>
          <p:cNvPr id="7" name="Rectangle 18"/>
          <p:cNvSpPr>
            <a:spLocks noGrp="1" noChangeArrowheads="1"/>
          </p:cNvSpPr>
          <p:nvPr>
            <p:ph type="ftr" sz="quarter" idx="11"/>
          </p:nvPr>
        </p:nvSpPr>
        <p:spPr>
          <a:ln/>
        </p:spPr>
        <p:txBody>
          <a:bodyPr/>
          <a:lstStyle>
            <a:lvl1pPr>
              <a:defRPr/>
            </a:lvl1pPr>
          </a:lstStyle>
          <a:p>
            <a:pPr>
              <a:defRPr/>
            </a:pPr>
            <a:endParaRPr lang="it-IT"/>
          </a:p>
        </p:txBody>
      </p:sp>
      <p:sp>
        <p:nvSpPr>
          <p:cNvPr id="8" name="Rectangle 19"/>
          <p:cNvSpPr>
            <a:spLocks noGrp="1" noChangeArrowheads="1"/>
          </p:cNvSpPr>
          <p:nvPr>
            <p:ph type="sldNum" sz="quarter" idx="12"/>
          </p:nvPr>
        </p:nvSpPr>
        <p:spPr>
          <a:ln/>
        </p:spPr>
        <p:txBody>
          <a:bodyPr/>
          <a:lstStyle>
            <a:lvl1pPr>
              <a:defRPr/>
            </a:lvl1pPr>
          </a:lstStyle>
          <a:p>
            <a:pPr>
              <a:defRPr/>
            </a:pPr>
            <a:fld id="{BDF86C81-0456-4B4B-A778-F389C14375D0}"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1066800" y="304800"/>
            <a:ext cx="7543800" cy="579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17"/>
          <p:cNvSpPr>
            <a:spLocks noGrp="1" noChangeArrowheads="1"/>
          </p:cNvSpPr>
          <p:nvPr>
            <p:ph type="dt" sz="half" idx="10"/>
          </p:nvPr>
        </p:nvSpPr>
        <p:spPr>
          <a:ln/>
        </p:spPr>
        <p:txBody>
          <a:bodyPr/>
          <a:lstStyle>
            <a:lvl1pPr>
              <a:defRPr/>
            </a:lvl1pPr>
          </a:lstStyle>
          <a:p>
            <a:pPr>
              <a:defRPr/>
            </a:pPr>
            <a:endParaRPr lang="it-IT"/>
          </a:p>
        </p:txBody>
      </p:sp>
      <p:sp>
        <p:nvSpPr>
          <p:cNvPr id="4" name="Rectangle 18"/>
          <p:cNvSpPr>
            <a:spLocks noGrp="1" noChangeArrowheads="1"/>
          </p:cNvSpPr>
          <p:nvPr>
            <p:ph type="ftr" sz="quarter" idx="11"/>
          </p:nvPr>
        </p:nvSpPr>
        <p:spPr>
          <a:ln/>
        </p:spPr>
        <p:txBody>
          <a:bodyPr/>
          <a:lstStyle>
            <a:lvl1pPr>
              <a:defRPr/>
            </a:lvl1pPr>
          </a:lstStyle>
          <a:p>
            <a:pPr>
              <a:defRPr/>
            </a:pPr>
            <a:endParaRPr lang="it-IT"/>
          </a:p>
        </p:txBody>
      </p:sp>
      <p:sp>
        <p:nvSpPr>
          <p:cNvPr id="5" name="Rectangle 19"/>
          <p:cNvSpPr>
            <a:spLocks noGrp="1" noChangeArrowheads="1"/>
          </p:cNvSpPr>
          <p:nvPr>
            <p:ph type="sldNum" sz="quarter" idx="12"/>
          </p:nvPr>
        </p:nvSpPr>
        <p:spPr>
          <a:ln/>
        </p:spPr>
        <p:txBody>
          <a:bodyPr/>
          <a:lstStyle>
            <a:lvl1pPr>
              <a:defRPr/>
            </a:lvl1pPr>
          </a:lstStyle>
          <a:p>
            <a:pPr>
              <a:defRPr/>
            </a:pPr>
            <a:fld id="{AE78E71A-2FAB-4C02-AEEC-99870957722D}"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testo 2"/>
          <p:cNvSpPr>
            <a:spLocks noGrp="1"/>
          </p:cNvSpPr>
          <p:nvPr>
            <p:ph type="body"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914900" y="1981200"/>
            <a:ext cx="36957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914900" y="4114800"/>
            <a:ext cx="36957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17"/>
          <p:cNvSpPr>
            <a:spLocks noGrp="1" noChangeArrowheads="1"/>
          </p:cNvSpPr>
          <p:nvPr>
            <p:ph type="dt" sz="half" idx="10"/>
          </p:nvPr>
        </p:nvSpPr>
        <p:spPr>
          <a:ln/>
        </p:spPr>
        <p:txBody>
          <a:bodyPr/>
          <a:lstStyle>
            <a:lvl1pPr>
              <a:defRPr/>
            </a:lvl1pPr>
          </a:lstStyle>
          <a:p>
            <a:pPr>
              <a:defRPr/>
            </a:pPr>
            <a:endParaRPr lang="it-IT"/>
          </a:p>
        </p:txBody>
      </p:sp>
      <p:sp>
        <p:nvSpPr>
          <p:cNvPr id="7" name="Rectangle 18"/>
          <p:cNvSpPr>
            <a:spLocks noGrp="1" noChangeArrowheads="1"/>
          </p:cNvSpPr>
          <p:nvPr>
            <p:ph type="ftr" sz="quarter" idx="11"/>
          </p:nvPr>
        </p:nvSpPr>
        <p:spPr>
          <a:ln/>
        </p:spPr>
        <p:txBody>
          <a:bodyPr/>
          <a:lstStyle>
            <a:lvl1pPr>
              <a:defRPr/>
            </a:lvl1pPr>
          </a:lstStyle>
          <a:p>
            <a:pPr>
              <a:defRPr/>
            </a:pPr>
            <a:endParaRPr lang="it-IT"/>
          </a:p>
        </p:txBody>
      </p:sp>
      <p:sp>
        <p:nvSpPr>
          <p:cNvPr id="8" name="Rectangle 19"/>
          <p:cNvSpPr>
            <a:spLocks noGrp="1" noChangeArrowheads="1"/>
          </p:cNvSpPr>
          <p:nvPr>
            <p:ph type="sldNum" sz="quarter" idx="12"/>
          </p:nvPr>
        </p:nvSpPr>
        <p:spPr>
          <a:ln/>
        </p:spPr>
        <p:txBody>
          <a:bodyPr/>
          <a:lstStyle>
            <a:lvl1pPr>
              <a:defRPr/>
            </a:lvl1pPr>
          </a:lstStyle>
          <a:p>
            <a:pPr>
              <a:defRPr/>
            </a:pPr>
            <a:fld id="{008BFB7F-E3A1-480C-AD47-0D6A39CD1948}"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testo 2"/>
          <p:cNvSpPr>
            <a:spLocks noGrp="1"/>
          </p:cNvSpPr>
          <p:nvPr>
            <p:ph type="body"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149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0316C332-DCA7-441F-8453-DAB0D1075364}"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contenuto 2"/>
          <p:cNvSpPr>
            <a:spLocks noGrp="1"/>
          </p:cNvSpPr>
          <p:nvPr>
            <p:ph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9149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D4914DDD-AD1D-4422-919C-3B23C1B0DA8F}"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testo 2"/>
          <p:cNvSpPr>
            <a:spLocks noGrp="1"/>
          </p:cNvSpPr>
          <p:nvPr>
            <p:ph type="body"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lipArt 3"/>
          <p:cNvSpPr>
            <a:spLocks noGrp="1"/>
          </p:cNvSpPr>
          <p:nvPr>
            <p:ph type="clipArt" sz="half" idx="2"/>
          </p:nvPr>
        </p:nvSpPr>
        <p:spPr>
          <a:xfrm>
            <a:off x="4914900" y="1981200"/>
            <a:ext cx="3695700" cy="4114800"/>
          </a:xfrm>
        </p:spPr>
        <p:txBody>
          <a:bodyPr/>
          <a:lstStyle/>
          <a:p>
            <a:pPr lvl="0"/>
            <a:endParaRPr lang="it-IT" noProof="0"/>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FB007AAE-B057-46B0-BCB3-8C85EA035249}"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1026"/>
          <p:cNvGrpSpPr>
            <a:grpSpLocks/>
          </p:cNvGrpSpPr>
          <p:nvPr/>
        </p:nvGrpSpPr>
        <p:grpSpPr bwMode="auto">
          <a:xfrm>
            <a:off x="0" y="6350"/>
            <a:ext cx="9140825" cy="6851650"/>
            <a:chOff x="0" y="4"/>
            <a:chExt cx="5758" cy="4316"/>
          </a:xfrm>
        </p:grpSpPr>
        <p:grpSp>
          <p:nvGrpSpPr>
            <p:cNvPr id="5" name="Group 1027"/>
            <p:cNvGrpSpPr>
              <a:grpSpLocks/>
            </p:cNvGrpSpPr>
            <p:nvPr/>
          </p:nvGrpSpPr>
          <p:grpSpPr bwMode="auto">
            <a:xfrm>
              <a:off x="0" y="1161"/>
              <a:ext cx="5758" cy="3159"/>
              <a:chOff x="0" y="1161"/>
              <a:chExt cx="5758" cy="3159"/>
            </a:xfrm>
          </p:grpSpPr>
          <p:sp>
            <p:nvSpPr>
              <p:cNvPr id="16" name="Freeform 1028"/>
              <p:cNvSpPr>
                <a:spLocks/>
              </p:cNvSpPr>
              <p:nvPr/>
            </p:nvSpPr>
            <p:spPr bwMode="hidden">
              <a:xfrm>
                <a:off x="558" y="1161"/>
                <a:ext cx="5200" cy="3159"/>
              </a:xfrm>
              <a:custGeom>
                <a:avLst/>
                <a:gdLst>
                  <a:gd name="T0" fmla="*/ 0 w 5184"/>
                  <a:gd name="T1" fmla="*/ 3159 h 3159"/>
                  <a:gd name="T2" fmla="*/ 5264 w 5184"/>
                  <a:gd name="T3" fmla="*/ 3159 h 3159"/>
                  <a:gd name="T4" fmla="*/ 526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it-IT"/>
              </a:p>
            </p:txBody>
          </p:sp>
          <p:sp>
            <p:nvSpPr>
              <p:cNvPr id="17" name="Freeform 1029"/>
              <p:cNvSpPr>
                <a:spLocks/>
              </p:cNvSpPr>
              <p:nvPr/>
            </p:nvSpPr>
            <p:spPr bwMode="hidden">
              <a:xfrm>
                <a:off x="0" y="1161"/>
                <a:ext cx="558" cy="3159"/>
              </a:xfrm>
              <a:custGeom>
                <a:avLst/>
                <a:gdLst>
                  <a:gd name="T0" fmla="*/ 0 w 556"/>
                  <a:gd name="T1" fmla="*/ 0 h 3159"/>
                  <a:gd name="T2" fmla="*/ 0 w 556"/>
                  <a:gd name="T3" fmla="*/ 3159 h 3159"/>
                  <a:gd name="T4" fmla="*/ 566 w 556"/>
                  <a:gd name="T5" fmla="*/ 3159 h 3159"/>
                  <a:gd name="T6" fmla="*/ 56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grpSp>
        <p:sp>
          <p:nvSpPr>
            <p:cNvPr id="6" name="Freeform 1030"/>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it-IT">
                <a:solidFill>
                  <a:srgbClr val="FFFFFF"/>
                </a:solidFill>
                <a:latin typeface="Tahoma" charset="0"/>
              </a:endParaRPr>
            </a:p>
          </p:txBody>
        </p:sp>
        <p:sp>
          <p:nvSpPr>
            <p:cNvPr id="7" name="Freeform 1031"/>
            <p:cNvSpPr>
              <a:spLocks/>
            </p:cNvSpPr>
            <p:nvPr/>
          </p:nvSpPr>
          <p:spPr bwMode="ltGray">
            <a:xfrm>
              <a:off x="767" y="1155"/>
              <a:ext cx="252" cy="12"/>
            </a:xfrm>
            <a:custGeom>
              <a:avLst/>
              <a:gdLst>
                <a:gd name="T0" fmla="*/ 256 w 251"/>
                <a:gd name="T1" fmla="*/ 0 h 12"/>
                <a:gd name="T2" fmla="*/ 0 w 251"/>
                <a:gd name="T3" fmla="*/ 0 h 12"/>
                <a:gd name="T4" fmla="*/ 0 w 251"/>
                <a:gd name="T5" fmla="*/ 12 h 12"/>
                <a:gd name="T6" fmla="*/ 256 w 251"/>
                <a:gd name="T7" fmla="*/ 12 h 12"/>
                <a:gd name="T8" fmla="*/ 256 w 251"/>
                <a:gd name="T9" fmla="*/ 0 h 12"/>
                <a:gd name="T10" fmla="*/ 256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it-IT"/>
            </a:p>
          </p:txBody>
        </p:sp>
        <p:sp>
          <p:nvSpPr>
            <p:cNvPr id="8" name="Freeform 1032"/>
            <p:cNvSpPr>
              <a:spLocks/>
            </p:cNvSpPr>
            <p:nvPr/>
          </p:nvSpPr>
          <p:spPr bwMode="ltGray">
            <a:xfrm>
              <a:off x="0" y="1155"/>
              <a:ext cx="351" cy="12"/>
            </a:xfrm>
            <a:custGeom>
              <a:avLst/>
              <a:gdLst>
                <a:gd name="T0" fmla="*/ 0 w 251"/>
                <a:gd name="T1" fmla="*/ 0 h 12"/>
                <a:gd name="T2" fmla="*/ 0 w 251"/>
                <a:gd name="T3" fmla="*/ 12 h 12"/>
                <a:gd name="T4" fmla="*/ 1344 w 251"/>
                <a:gd name="T5" fmla="*/ 12 h 12"/>
                <a:gd name="T6" fmla="*/ 1344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it-IT"/>
            </a:p>
          </p:txBody>
        </p:sp>
        <p:grpSp>
          <p:nvGrpSpPr>
            <p:cNvPr id="9" name="Group 1033"/>
            <p:cNvGrpSpPr>
              <a:grpSpLocks/>
            </p:cNvGrpSpPr>
            <p:nvPr/>
          </p:nvGrpSpPr>
          <p:grpSpPr bwMode="auto">
            <a:xfrm>
              <a:off x="348" y="4"/>
              <a:ext cx="5410" cy="4316"/>
              <a:chOff x="348" y="4"/>
              <a:chExt cx="5410" cy="4316"/>
            </a:xfrm>
          </p:grpSpPr>
          <p:sp>
            <p:nvSpPr>
              <p:cNvPr id="10" name="Freeform 1034"/>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sp>
            <p:nvSpPr>
              <p:cNvPr id="11" name="Freeform 1035"/>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sp>
            <p:nvSpPr>
              <p:cNvPr id="12" name="Freeform 1036"/>
              <p:cNvSpPr>
                <a:spLocks/>
              </p:cNvSpPr>
              <p:nvPr/>
            </p:nvSpPr>
            <p:spPr bwMode="ltGray">
              <a:xfrm>
                <a:off x="1019" y="1155"/>
                <a:ext cx="4739" cy="12"/>
              </a:xfrm>
              <a:custGeom>
                <a:avLst/>
                <a:gdLst>
                  <a:gd name="T0" fmla="*/ 4799 w 4724"/>
                  <a:gd name="T1" fmla="*/ 0 h 12"/>
                  <a:gd name="T2" fmla="*/ 0 w 4724"/>
                  <a:gd name="T3" fmla="*/ 0 h 12"/>
                  <a:gd name="T4" fmla="*/ 0 w 4724"/>
                  <a:gd name="T5" fmla="*/ 12 h 12"/>
                  <a:gd name="T6" fmla="*/ 4799 w 4724"/>
                  <a:gd name="T7" fmla="*/ 12 h 12"/>
                  <a:gd name="T8" fmla="*/ 4799 w 4724"/>
                  <a:gd name="T9" fmla="*/ 0 h 12"/>
                  <a:gd name="T10" fmla="*/ 479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it-IT"/>
              </a:p>
            </p:txBody>
          </p:sp>
          <p:sp>
            <p:nvSpPr>
              <p:cNvPr id="13" name="Freeform 1037"/>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it-IT"/>
              </a:p>
            </p:txBody>
          </p:sp>
          <p:sp>
            <p:nvSpPr>
              <p:cNvPr id="14" name="Freeform 1038"/>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it-IT"/>
              </a:p>
            </p:txBody>
          </p:sp>
          <p:sp>
            <p:nvSpPr>
              <p:cNvPr id="15" name="Freeform 1039"/>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it-IT">
                  <a:solidFill>
                    <a:srgbClr val="FFFFFF"/>
                  </a:solidFill>
                  <a:latin typeface="Tahoma" charset="0"/>
                </a:endParaRPr>
              </a:p>
            </p:txBody>
          </p:sp>
        </p:grpSp>
      </p:grpSp>
      <p:sp>
        <p:nvSpPr>
          <p:cNvPr id="5136" name="Rectangle 1040"/>
          <p:cNvSpPr>
            <a:spLocks noGrp="1" noChangeArrowheads="1"/>
          </p:cNvSpPr>
          <p:nvPr>
            <p:ph type="ctrTitle" sz="quarter"/>
          </p:nvPr>
        </p:nvSpPr>
        <p:spPr>
          <a:xfrm>
            <a:off x="1066800" y="1997075"/>
            <a:ext cx="7086600" cy="1431925"/>
          </a:xfrm>
        </p:spPr>
        <p:txBody>
          <a:bodyPr anchor="b"/>
          <a:lstStyle>
            <a:lvl1pPr>
              <a:defRPr/>
            </a:lvl1pPr>
          </a:lstStyle>
          <a:p>
            <a:r>
              <a:rPr lang="it-IT"/>
              <a:t>Fare clic per modificare lo stile del titolo</a:t>
            </a:r>
          </a:p>
        </p:txBody>
      </p:sp>
      <p:sp>
        <p:nvSpPr>
          <p:cNvPr id="5137" name="Rectangle 1041"/>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it-IT"/>
              <a:t>Fare clic per modificare lo stile del sottotitolo dello schema</a:t>
            </a:r>
          </a:p>
        </p:txBody>
      </p:sp>
      <p:sp>
        <p:nvSpPr>
          <p:cNvPr id="18" name="Rectangle 1042"/>
          <p:cNvSpPr>
            <a:spLocks noGrp="1" noChangeArrowheads="1"/>
          </p:cNvSpPr>
          <p:nvPr>
            <p:ph type="dt" sz="quarter" idx="10"/>
          </p:nvPr>
        </p:nvSpPr>
        <p:spPr/>
        <p:txBody>
          <a:bodyPr/>
          <a:lstStyle>
            <a:lvl1pPr>
              <a:defRPr/>
            </a:lvl1pPr>
          </a:lstStyle>
          <a:p>
            <a:pPr>
              <a:defRPr/>
            </a:pPr>
            <a:endParaRPr lang="it-IT"/>
          </a:p>
        </p:txBody>
      </p:sp>
      <p:sp>
        <p:nvSpPr>
          <p:cNvPr id="19" name="Rectangle 1043"/>
          <p:cNvSpPr>
            <a:spLocks noGrp="1" noChangeArrowheads="1"/>
          </p:cNvSpPr>
          <p:nvPr>
            <p:ph type="ftr" sz="quarter" idx="11"/>
          </p:nvPr>
        </p:nvSpPr>
        <p:spPr>
          <a:xfrm>
            <a:off x="3352800" y="6248400"/>
            <a:ext cx="2895600" cy="457200"/>
          </a:xfrm>
        </p:spPr>
        <p:txBody>
          <a:bodyPr/>
          <a:lstStyle>
            <a:lvl1pPr>
              <a:defRPr/>
            </a:lvl1pPr>
          </a:lstStyle>
          <a:p>
            <a:pPr>
              <a:defRPr/>
            </a:pPr>
            <a:endParaRPr lang="it-IT"/>
          </a:p>
        </p:txBody>
      </p:sp>
      <p:sp>
        <p:nvSpPr>
          <p:cNvPr id="20" name="Rectangle 1044"/>
          <p:cNvSpPr>
            <a:spLocks noGrp="1" noChangeArrowheads="1"/>
          </p:cNvSpPr>
          <p:nvPr>
            <p:ph type="sldNum" sz="quarter" idx="12"/>
          </p:nvPr>
        </p:nvSpPr>
        <p:spPr/>
        <p:txBody>
          <a:bodyPr/>
          <a:lstStyle>
            <a:lvl1pPr>
              <a:defRPr/>
            </a:lvl1pPr>
          </a:lstStyle>
          <a:p>
            <a:pPr>
              <a:defRPr/>
            </a:pPr>
            <a:fld id="{9B4FA6E6-9908-4BED-A8B5-A8B386D4DF8E}" type="slidenum">
              <a:rPr lang="it-IT"/>
              <a:pPr>
                <a:defRPr/>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9418296A-DFD3-433F-9009-35E4CE6A6031}"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24DAD550-3A57-49F0-BC53-0A51B07AC69F}"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4F9EB769-3057-4296-8A7E-8C86F83B6B8E}"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250947BC-0E78-47DA-BA3D-AFF57E4E1BEE}"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17"/>
          <p:cNvSpPr>
            <a:spLocks noGrp="1" noChangeArrowheads="1"/>
          </p:cNvSpPr>
          <p:nvPr>
            <p:ph type="dt" sz="half" idx="10"/>
          </p:nvPr>
        </p:nvSpPr>
        <p:spPr>
          <a:ln/>
        </p:spPr>
        <p:txBody>
          <a:bodyPr/>
          <a:lstStyle>
            <a:lvl1pPr>
              <a:defRPr/>
            </a:lvl1pPr>
          </a:lstStyle>
          <a:p>
            <a:pPr>
              <a:defRPr/>
            </a:pPr>
            <a:endParaRPr lang="it-IT"/>
          </a:p>
        </p:txBody>
      </p:sp>
      <p:sp>
        <p:nvSpPr>
          <p:cNvPr id="8" name="Rectangle 18"/>
          <p:cNvSpPr>
            <a:spLocks noGrp="1" noChangeArrowheads="1"/>
          </p:cNvSpPr>
          <p:nvPr>
            <p:ph type="ftr" sz="quarter" idx="11"/>
          </p:nvPr>
        </p:nvSpPr>
        <p:spPr>
          <a:ln/>
        </p:spPr>
        <p:txBody>
          <a:bodyPr/>
          <a:lstStyle>
            <a:lvl1pPr>
              <a:defRPr/>
            </a:lvl1pPr>
          </a:lstStyle>
          <a:p>
            <a:pPr>
              <a:defRPr/>
            </a:pPr>
            <a:endParaRPr lang="it-IT"/>
          </a:p>
        </p:txBody>
      </p:sp>
      <p:sp>
        <p:nvSpPr>
          <p:cNvPr id="9" name="Rectangle 19"/>
          <p:cNvSpPr>
            <a:spLocks noGrp="1" noChangeArrowheads="1"/>
          </p:cNvSpPr>
          <p:nvPr>
            <p:ph type="sldNum" sz="quarter" idx="12"/>
          </p:nvPr>
        </p:nvSpPr>
        <p:spPr>
          <a:ln/>
        </p:spPr>
        <p:txBody>
          <a:bodyPr/>
          <a:lstStyle>
            <a:lvl1pPr>
              <a:defRPr/>
            </a:lvl1pPr>
          </a:lstStyle>
          <a:p>
            <a:pPr>
              <a:defRPr/>
            </a:pPr>
            <a:fld id="{0C8F4F74-A44E-4D31-9D1A-E75E63F63999}"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17"/>
          <p:cNvSpPr>
            <a:spLocks noGrp="1" noChangeArrowheads="1"/>
          </p:cNvSpPr>
          <p:nvPr>
            <p:ph type="dt" sz="half" idx="10"/>
          </p:nvPr>
        </p:nvSpPr>
        <p:spPr>
          <a:ln/>
        </p:spPr>
        <p:txBody>
          <a:bodyPr/>
          <a:lstStyle>
            <a:lvl1pPr>
              <a:defRPr/>
            </a:lvl1pPr>
          </a:lstStyle>
          <a:p>
            <a:pPr>
              <a:defRPr/>
            </a:pPr>
            <a:endParaRPr lang="it-IT"/>
          </a:p>
        </p:txBody>
      </p:sp>
      <p:sp>
        <p:nvSpPr>
          <p:cNvPr id="4" name="Rectangle 18"/>
          <p:cNvSpPr>
            <a:spLocks noGrp="1" noChangeArrowheads="1"/>
          </p:cNvSpPr>
          <p:nvPr>
            <p:ph type="ftr" sz="quarter" idx="11"/>
          </p:nvPr>
        </p:nvSpPr>
        <p:spPr>
          <a:ln/>
        </p:spPr>
        <p:txBody>
          <a:bodyPr/>
          <a:lstStyle>
            <a:lvl1pPr>
              <a:defRPr/>
            </a:lvl1pPr>
          </a:lstStyle>
          <a:p>
            <a:pPr>
              <a:defRPr/>
            </a:pPr>
            <a:endParaRPr lang="it-IT"/>
          </a:p>
        </p:txBody>
      </p:sp>
      <p:sp>
        <p:nvSpPr>
          <p:cNvPr id="5" name="Rectangle 19"/>
          <p:cNvSpPr>
            <a:spLocks noGrp="1" noChangeArrowheads="1"/>
          </p:cNvSpPr>
          <p:nvPr>
            <p:ph type="sldNum" sz="quarter" idx="12"/>
          </p:nvPr>
        </p:nvSpPr>
        <p:spPr>
          <a:ln/>
        </p:spPr>
        <p:txBody>
          <a:bodyPr/>
          <a:lstStyle>
            <a:lvl1pPr>
              <a:defRPr/>
            </a:lvl1pPr>
          </a:lstStyle>
          <a:p>
            <a:pPr>
              <a:defRPr/>
            </a:pPr>
            <a:fld id="{E0EEA16E-190B-4323-AF49-999AAC9CB31F}"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it-IT"/>
          </a:p>
        </p:txBody>
      </p:sp>
      <p:sp>
        <p:nvSpPr>
          <p:cNvPr id="3" name="Rectangle 18"/>
          <p:cNvSpPr>
            <a:spLocks noGrp="1" noChangeArrowheads="1"/>
          </p:cNvSpPr>
          <p:nvPr>
            <p:ph type="ftr" sz="quarter" idx="11"/>
          </p:nvPr>
        </p:nvSpPr>
        <p:spPr>
          <a:ln/>
        </p:spPr>
        <p:txBody>
          <a:bodyPr/>
          <a:lstStyle>
            <a:lvl1pPr>
              <a:defRPr/>
            </a:lvl1pPr>
          </a:lstStyle>
          <a:p>
            <a:pPr>
              <a:defRPr/>
            </a:pPr>
            <a:endParaRPr lang="it-IT"/>
          </a:p>
        </p:txBody>
      </p:sp>
      <p:sp>
        <p:nvSpPr>
          <p:cNvPr id="4" name="Rectangle 19"/>
          <p:cNvSpPr>
            <a:spLocks noGrp="1" noChangeArrowheads="1"/>
          </p:cNvSpPr>
          <p:nvPr>
            <p:ph type="sldNum" sz="quarter" idx="12"/>
          </p:nvPr>
        </p:nvSpPr>
        <p:spPr>
          <a:ln/>
        </p:spPr>
        <p:txBody>
          <a:bodyPr/>
          <a:lstStyle>
            <a:lvl1pPr>
              <a:defRPr/>
            </a:lvl1pPr>
          </a:lstStyle>
          <a:p>
            <a:pPr>
              <a:defRPr/>
            </a:pPr>
            <a:fld id="{C81E994E-801B-45B8-97C3-CC0121BBAF4C}"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6DD28280-63CA-4477-BB6E-F4B722D40EB6}"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635CBB52-5F17-4E21-AD9C-E2EABDABB33B}"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09C4F435-8773-491B-BADD-51D65FF45CC7}"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24650" y="304800"/>
            <a:ext cx="1885950"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066800" y="304800"/>
            <a:ext cx="5505450"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FA519513-51B8-4FB9-BDAC-25BA76944561}"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A461F63F-17E8-46E0-A04D-1176F0A10C86}"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17C15A57-53F8-4226-9FFE-CB8933A6DB37}"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17"/>
          <p:cNvSpPr>
            <a:spLocks noGrp="1" noChangeArrowheads="1"/>
          </p:cNvSpPr>
          <p:nvPr>
            <p:ph type="dt" sz="half" idx="10"/>
          </p:nvPr>
        </p:nvSpPr>
        <p:spPr>
          <a:ln/>
        </p:spPr>
        <p:txBody>
          <a:bodyPr/>
          <a:lstStyle>
            <a:lvl1pPr>
              <a:defRPr/>
            </a:lvl1pPr>
          </a:lstStyle>
          <a:p>
            <a:pPr>
              <a:defRPr/>
            </a:pPr>
            <a:endParaRPr lang="it-IT"/>
          </a:p>
        </p:txBody>
      </p:sp>
      <p:sp>
        <p:nvSpPr>
          <p:cNvPr id="8" name="Rectangle 18"/>
          <p:cNvSpPr>
            <a:spLocks noGrp="1" noChangeArrowheads="1"/>
          </p:cNvSpPr>
          <p:nvPr>
            <p:ph type="ftr" sz="quarter" idx="11"/>
          </p:nvPr>
        </p:nvSpPr>
        <p:spPr>
          <a:ln/>
        </p:spPr>
        <p:txBody>
          <a:bodyPr/>
          <a:lstStyle>
            <a:lvl1pPr>
              <a:defRPr/>
            </a:lvl1pPr>
          </a:lstStyle>
          <a:p>
            <a:pPr>
              <a:defRPr/>
            </a:pPr>
            <a:endParaRPr lang="it-IT"/>
          </a:p>
        </p:txBody>
      </p:sp>
      <p:sp>
        <p:nvSpPr>
          <p:cNvPr id="9" name="Rectangle 19"/>
          <p:cNvSpPr>
            <a:spLocks noGrp="1" noChangeArrowheads="1"/>
          </p:cNvSpPr>
          <p:nvPr>
            <p:ph type="sldNum" sz="quarter" idx="12"/>
          </p:nvPr>
        </p:nvSpPr>
        <p:spPr>
          <a:ln/>
        </p:spPr>
        <p:txBody>
          <a:bodyPr/>
          <a:lstStyle>
            <a:lvl1pPr>
              <a:defRPr/>
            </a:lvl1pPr>
          </a:lstStyle>
          <a:p>
            <a:pPr>
              <a:defRPr/>
            </a:pPr>
            <a:fld id="{EA3523A2-CAC6-4879-8336-5426C31FE8DC}"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17"/>
          <p:cNvSpPr>
            <a:spLocks noGrp="1" noChangeArrowheads="1"/>
          </p:cNvSpPr>
          <p:nvPr>
            <p:ph type="dt" sz="half" idx="10"/>
          </p:nvPr>
        </p:nvSpPr>
        <p:spPr>
          <a:ln/>
        </p:spPr>
        <p:txBody>
          <a:bodyPr/>
          <a:lstStyle>
            <a:lvl1pPr>
              <a:defRPr/>
            </a:lvl1pPr>
          </a:lstStyle>
          <a:p>
            <a:pPr>
              <a:defRPr/>
            </a:pPr>
            <a:endParaRPr lang="it-IT"/>
          </a:p>
        </p:txBody>
      </p:sp>
      <p:sp>
        <p:nvSpPr>
          <p:cNvPr id="4" name="Rectangle 18"/>
          <p:cNvSpPr>
            <a:spLocks noGrp="1" noChangeArrowheads="1"/>
          </p:cNvSpPr>
          <p:nvPr>
            <p:ph type="ftr" sz="quarter" idx="11"/>
          </p:nvPr>
        </p:nvSpPr>
        <p:spPr>
          <a:ln/>
        </p:spPr>
        <p:txBody>
          <a:bodyPr/>
          <a:lstStyle>
            <a:lvl1pPr>
              <a:defRPr/>
            </a:lvl1pPr>
          </a:lstStyle>
          <a:p>
            <a:pPr>
              <a:defRPr/>
            </a:pPr>
            <a:endParaRPr lang="it-IT"/>
          </a:p>
        </p:txBody>
      </p:sp>
      <p:sp>
        <p:nvSpPr>
          <p:cNvPr id="5" name="Rectangle 19"/>
          <p:cNvSpPr>
            <a:spLocks noGrp="1" noChangeArrowheads="1"/>
          </p:cNvSpPr>
          <p:nvPr>
            <p:ph type="sldNum" sz="quarter" idx="12"/>
          </p:nvPr>
        </p:nvSpPr>
        <p:spPr>
          <a:ln/>
        </p:spPr>
        <p:txBody>
          <a:bodyPr/>
          <a:lstStyle>
            <a:lvl1pPr>
              <a:defRPr/>
            </a:lvl1pPr>
          </a:lstStyle>
          <a:p>
            <a:pPr>
              <a:defRPr/>
            </a:pPr>
            <a:fld id="{6568101B-F32D-4557-ADC0-0B6EF560A383}"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it-IT"/>
          </a:p>
        </p:txBody>
      </p:sp>
      <p:sp>
        <p:nvSpPr>
          <p:cNvPr id="3" name="Rectangle 18"/>
          <p:cNvSpPr>
            <a:spLocks noGrp="1" noChangeArrowheads="1"/>
          </p:cNvSpPr>
          <p:nvPr>
            <p:ph type="ftr" sz="quarter" idx="11"/>
          </p:nvPr>
        </p:nvSpPr>
        <p:spPr>
          <a:ln/>
        </p:spPr>
        <p:txBody>
          <a:bodyPr/>
          <a:lstStyle>
            <a:lvl1pPr>
              <a:defRPr/>
            </a:lvl1pPr>
          </a:lstStyle>
          <a:p>
            <a:pPr>
              <a:defRPr/>
            </a:pPr>
            <a:endParaRPr lang="it-IT"/>
          </a:p>
        </p:txBody>
      </p:sp>
      <p:sp>
        <p:nvSpPr>
          <p:cNvPr id="4" name="Rectangle 19"/>
          <p:cNvSpPr>
            <a:spLocks noGrp="1" noChangeArrowheads="1"/>
          </p:cNvSpPr>
          <p:nvPr>
            <p:ph type="sldNum" sz="quarter" idx="12"/>
          </p:nvPr>
        </p:nvSpPr>
        <p:spPr>
          <a:ln/>
        </p:spPr>
        <p:txBody>
          <a:bodyPr/>
          <a:lstStyle>
            <a:lvl1pPr>
              <a:defRPr/>
            </a:lvl1pPr>
          </a:lstStyle>
          <a:p>
            <a:pPr>
              <a:defRPr/>
            </a:pPr>
            <a:fld id="{0719530C-E9C9-4861-820E-7D115DF2DAD7}"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D3BEA702-7C63-454E-8976-833F963602EF}"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57D32D25-F7EE-47DB-9610-83648E0493EB}"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6350"/>
            <a:ext cx="9140825" cy="6851650"/>
            <a:chOff x="0" y="4"/>
            <a:chExt cx="5758" cy="4316"/>
          </a:xfrm>
        </p:grpSpPr>
        <p:sp>
          <p:nvSpPr>
            <p:cNvPr id="1032" name="Freeform 3"/>
            <p:cNvSpPr>
              <a:spLocks/>
            </p:cNvSpPr>
            <p:nvPr/>
          </p:nvSpPr>
          <p:spPr bwMode="hidden">
            <a:xfrm>
              <a:off x="558" y="1161"/>
              <a:ext cx="5200" cy="3159"/>
            </a:xfrm>
            <a:custGeom>
              <a:avLst/>
              <a:gdLst>
                <a:gd name="T0" fmla="*/ 0 w 5184"/>
                <a:gd name="T1" fmla="*/ 3159 h 3159"/>
                <a:gd name="T2" fmla="*/ 5394 w 5184"/>
                <a:gd name="T3" fmla="*/ 3159 h 3159"/>
                <a:gd name="T4" fmla="*/ 539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it-IT"/>
            </a:p>
          </p:txBody>
        </p:sp>
        <p:sp>
          <p:nvSpPr>
            <p:cNvPr id="1033" name="Freeform 4"/>
            <p:cNvSpPr>
              <a:spLocks/>
            </p:cNvSpPr>
            <p:nvPr/>
          </p:nvSpPr>
          <p:spPr bwMode="hidden">
            <a:xfrm>
              <a:off x="0" y="1161"/>
              <a:ext cx="558" cy="3159"/>
            </a:xfrm>
            <a:custGeom>
              <a:avLst/>
              <a:gdLst>
                <a:gd name="T0" fmla="*/ 0 w 556"/>
                <a:gd name="T1" fmla="*/ 0 h 3159"/>
                <a:gd name="T2" fmla="*/ 0 w 556"/>
                <a:gd name="T3" fmla="*/ 3159 h 3159"/>
                <a:gd name="T4" fmla="*/ 582 w 556"/>
                <a:gd name="T5" fmla="*/ 3159 h 3159"/>
                <a:gd name="T6" fmla="*/ 582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grpSp>
          <p:nvGrpSpPr>
            <p:cNvPr id="1034" name="Group 5"/>
            <p:cNvGrpSpPr>
              <a:grpSpLocks/>
            </p:cNvGrpSpPr>
            <p:nvPr userDrawn="1"/>
          </p:nvGrpSpPr>
          <p:grpSpPr bwMode="auto">
            <a:xfrm>
              <a:off x="0" y="4"/>
              <a:ext cx="5758" cy="4316"/>
              <a:chOff x="0" y="4"/>
              <a:chExt cx="5758" cy="4316"/>
            </a:xfrm>
          </p:grpSpPr>
          <p:sp>
            <p:nvSpPr>
              <p:cNvPr id="1035"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sp>
            <p:nvSpPr>
              <p:cNvPr id="1036"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sp>
            <p:nvSpPr>
              <p:cNvPr id="1037" name="Freeform 8"/>
              <p:cNvSpPr>
                <a:spLocks/>
              </p:cNvSpPr>
              <p:nvPr/>
            </p:nvSpPr>
            <p:spPr bwMode="ltGray">
              <a:xfrm>
                <a:off x="1019" y="1155"/>
                <a:ext cx="4739" cy="12"/>
              </a:xfrm>
              <a:custGeom>
                <a:avLst/>
                <a:gdLst>
                  <a:gd name="T0" fmla="*/ 4921 w 4724"/>
                  <a:gd name="T1" fmla="*/ 0 h 12"/>
                  <a:gd name="T2" fmla="*/ 0 w 4724"/>
                  <a:gd name="T3" fmla="*/ 0 h 12"/>
                  <a:gd name="T4" fmla="*/ 0 w 4724"/>
                  <a:gd name="T5" fmla="*/ 12 h 12"/>
                  <a:gd name="T6" fmla="*/ 4921 w 4724"/>
                  <a:gd name="T7" fmla="*/ 12 h 12"/>
                  <a:gd name="T8" fmla="*/ 4921 w 4724"/>
                  <a:gd name="T9" fmla="*/ 0 h 12"/>
                  <a:gd name="T10" fmla="*/ 4921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it-IT"/>
              </a:p>
            </p:txBody>
          </p:sp>
          <p:sp>
            <p:nvSpPr>
              <p:cNvPr id="1038"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it-IT"/>
              </a:p>
            </p:txBody>
          </p:sp>
          <p:sp>
            <p:nvSpPr>
              <p:cNvPr id="1039"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it-IT"/>
              </a:p>
            </p:txBody>
          </p:sp>
          <p:sp>
            <p:nvSpPr>
              <p:cNvPr id="4107"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sp>
            <p:nvSpPr>
              <p:cNvPr id="1041" name="Freeform 12"/>
              <p:cNvSpPr>
                <a:spLocks/>
              </p:cNvSpPr>
              <p:nvPr/>
            </p:nvSpPr>
            <p:spPr bwMode="ltGray">
              <a:xfrm>
                <a:off x="0" y="1155"/>
                <a:ext cx="351" cy="12"/>
              </a:xfrm>
              <a:custGeom>
                <a:avLst/>
                <a:gdLst>
                  <a:gd name="T0" fmla="*/ 0 w 251"/>
                  <a:gd name="T1" fmla="*/ 0 h 12"/>
                  <a:gd name="T2" fmla="*/ 0 w 251"/>
                  <a:gd name="T3" fmla="*/ 12 h 12"/>
                  <a:gd name="T4" fmla="*/ 19652 w 251"/>
                  <a:gd name="T5" fmla="*/ 12 h 12"/>
                  <a:gd name="T6" fmla="*/ 19652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it-IT"/>
              </a:p>
            </p:txBody>
          </p:sp>
          <p:sp>
            <p:nvSpPr>
              <p:cNvPr id="1042" name="Freeform 13"/>
              <p:cNvSpPr>
                <a:spLocks/>
              </p:cNvSpPr>
              <p:nvPr/>
            </p:nvSpPr>
            <p:spPr bwMode="ltGray">
              <a:xfrm>
                <a:off x="767" y="1155"/>
                <a:ext cx="252" cy="12"/>
              </a:xfrm>
              <a:custGeom>
                <a:avLst/>
                <a:gdLst>
                  <a:gd name="T0" fmla="*/ 264 w 251"/>
                  <a:gd name="T1" fmla="*/ 0 h 12"/>
                  <a:gd name="T2" fmla="*/ 0 w 251"/>
                  <a:gd name="T3" fmla="*/ 0 h 12"/>
                  <a:gd name="T4" fmla="*/ 0 w 251"/>
                  <a:gd name="T5" fmla="*/ 12 h 12"/>
                  <a:gd name="T6" fmla="*/ 264 w 251"/>
                  <a:gd name="T7" fmla="*/ 12 h 12"/>
                  <a:gd name="T8" fmla="*/ 264 w 251"/>
                  <a:gd name="T9" fmla="*/ 0 h 12"/>
                  <a:gd name="T10" fmla="*/ 264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it-IT"/>
              </a:p>
            </p:txBody>
          </p:sp>
          <p:sp>
            <p:nvSpPr>
              <p:cNvPr id="4110"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grpSp>
      </p:grpSp>
      <p:sp>
        <p:nvSpPr>
          <p:cNvPr id="4111"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4112"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113"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chemeClr val="tx1"/>
                </a:solidFill>
                <a:effectLst>
                  <a:outerShdw blurRad="38100" dist="38100" dir="2700000" algn="tl">
                    <a:srgbClr val="000000"/>
                  </a:outerShdw>
                </a:effectLst>
              </a:defRPr>
            </a:lvl1pPr>
          </a:lstStyle>
          <a:p>
            <a:pPr>
              <a:defRPr/>
            </a:pPr>
            <a:endParaRPr lang="it-IT"/>
          </a:p>
        </p:txBody>
      </p:sp>
      <p:sp>
        <p:nvSpPr>
          <p:cNvPr id="4114"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chemeClr val="tx1"/>
                </a:solidFill>
                <a:effectLst>
                  <a:outerShdw blurRad="38100" dist="38100" dir="2700000" algn="tl">
                    <a:srgbClr val="000000"/>
                  </a:outerShdw>
                </a:effectLst>
              </a:defRPr>
            </a:lvl1pPr>
          </a:lstStyle>
          <a:p>
            <a:pPr>
              <a:defRPr/>
            </a:pPr>
            <a:endParaRPr lang="it-IT"/>
          </a:p>
        </p:txBody>
      </p:sp>
      <p:sp>
        <p:nvSpPr>
          <p:cNvPr id="4115"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1"/>
                </a:solidFill>
                <a:effectLst>
                  <a:outerShdw blurRad="38100" dist="38100" dir="2700000" algn="tl">
                    <a:srgbClr val="000000"/>
                  </a:outerShdw>
                </a:effectLst>
              </a:defRPr>
            </a:lvl1pPr>
          </a:lstStyle>
          <a:p>
            <a:pPr>
              <a:defRPr/>
            </a:pPr>
            <a:fld id="{26E1D1B0-6114-4C9B-851C-3E0A2C15BD72}"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83983"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6350"/>
            <a:ext cx="9140825" cy="6851650"/>
            <a:chOff x="0" y="4"/>
            <a:chExt cx="5758" cy="4316"/>
          </a:xfrm>
        </p:grpSpPr>
        <p:sp>
          <p:nvSpPr>
            <p:cNvPr id="2056" name="Freeform 3"/>
            <p:cNvSpPr>
              <a:spLocks/>
            </p:cNvSpPr>
            <p:nvPr/>
          </p:nvSpPr>
          <p:spPr bwMode="hidden">
            <a:xfrm>
              <a:off x="558" y="1161"/>
              <a:ext cx="5200" cy="3159"/>
            </a:xfrm>
            <a:custGeom>
              <a:avLst/>
              <a:gdLst>
                <a:gd name="T0" fmla="*/ 0 w 5184"/>
                <a:gd name="T1" fmla="*/ 3159 h 3159"/>
                <a:gd name="T2" fmla="*/ 5264 w 5184"/>
                <a:gd name="T3" fmla="*/ 3159 h 3159"/>
                <a:gd name="T4" fmla="*/ 526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it-IT"/>
            </a:p>
          </p:txBody>
        </p:sp>
        <p:sp>
          <p:nvSpPr>
            <p:cNvPr id="2057" name="Freeform 4"/>
            <p:cNvSpPr>
              <a:spLocks/>
            </p:cNvSpPr>
            <p:nvPr/>
          </p:nvSpPr>
          <p:spPr bwMode="hidden">
            <a:xfrm>
              <a:off x="0" y="1161"/>
              <a:ext cx="558" cy="3159"/>
            </a:xfrm>
            <a:custGeom>
              <a:avLst/>
              <a:gdLst>
                <a:gd name="T0" fmla="*/ 0 w 556"/>
                <a:gd name="T1" fmla="*/ 0 h 3159"/>
                <a:gd name="T2" fmla="*/ 0 w 556"/>
                <a:gd name="T3" fmla="*/ 3159 h 3159"/>
                <a:gd name="T4" fmla="*/ 566 w 556"/>
                <a:gd name="T5" fmla="*/ 3159 h 3159"/>
                <a:gd name="T6" fmla="*/ 56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grpSp>
          <p:nvGrpSpPr>
            <p:cNvPr id="2058" name="Group 5"/>
            <p:cNvGrpSpPr>
              <a:grpSpLocks/>
            </p:cNvGrpSpPr>
            <p:nvPr userDrawn="1"/>
          </p:nvGrpSpPr>
          <p:grpSpPr bwMode="auto">
            <a:xfrm>
              <a:off x="0" y="4"/>
              <a:ext cx="5758" cy="4316"/>
              <a:chOff x="0" y="4"/>
              <a:chExt cx="5758" cy="4316"/>
            </a:xfrm>
          </p:grpSpPr>
          <p:sp>
            <p:nvSpPr>
              <p:cNvPr id="2059"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sp>
            <p:nvSpPr>
              <p:cNvPr id="2060"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sp>
            <p:nvSpPr>
              <p:cNvPr id="2061" name="Freeform 8"/>
              <p:cNvSpPr>
                <a:spLocks/>
              </p:cNvSpPr>
              <p:nvPr/>
            </p:nvSpPr>
            <p:spPr bwMode="ltGray">
              <a:xfrm>
                <a:off x="1019" y="1155"/>
                <a:ext cx="4739" cy="12"/>
              </a:xfrm>
              <a:custGeom>
                <a:avLst/>
                <a:gdLst>
                  <a:gd name="T0" fmla="*/ 4799 w 4724"/>
                  <a:gd name="T1" fmla="*/ 0 h 12"/>
                  <a:gd name="T2" fmla="*/ 0 w 4724"/>
                  <a:gd name="T3" fmla="*/ 0 h 12"/>
                  <a:gd name="T4" fmla="*/ 0 w 4724"/>
                  <a:gd name="T5" fmla="*/ 12 h 12"/>
                  <a:gd name="T6" fmla="*/ 4799 w 4724"/>
                  <a:gd name="T7" fmla="*/ 12 h 12"/>
                  <a:gd name="T8" fmla="*/ 4799 w 4724"/>
                  <a:gd name="T9" fmla="*/ 0 h 12"/>
                  <a:gd name="T10" fmla="*/ 479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it-IT"/>
              </a:p>
            </p:txBody>
          </p:sp>
          <p:sp>
            <p:nvSpPr>
              <p:cNvPr id="2062"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it-IT"/>
              </a:p>
            </p:txBody>
          </p:sp>
          <p:sp>
            <p:nvSpPr>
              <p:cNvPr id="2063"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it-IT"/>
              </a:p>
            </p:txBody>
          </p:sp>
          <p:sp>
            <p:nvSpPr>
              <p:cNvPr id="4107"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it-IT">
                  <a:solidFill>
                    <a:srgbClr val="FFFFFF"/>
                  </a:solidFill>
                  <a:latin typeface="Tahoma" charset="0"/>
                </a:endParaRPr>
              </a:p>
            </p:txBody>
          </p:sp>
          <p:sp>
            <p:nvSpPr>
              <p:cNvPr id="2065" name="Freeform 12"/>
              <p:cNvSpPr>
                <a:spLocks/>
              </p:cNvSpPr>
              <p:nvPr/>
            </p:nvSpPr>
            <p:spPr bwMode="ltGray">
              <a:xfrm>
                <a:off x="0" y="1155"/>
                <a:ext cx="351" cy="12"/>
              </a:xfrm>
              <a:custGeom>
                <a:avLst/>
                <a:gdLst>
                  <a:gd name="T0" fmla="*/ 0 w 251"/>
                  <a:gd name="T1" fmla="*/ 0 h 12"/>
                  <a:gd name="T2" fmla="*/ 0 w 251"/>
                  <a:gd name="T3" fmla="*/ 12 h 12"/>
                  <a:gd name="T4" fmla="*/ 1344 w 251"/>
                  <a:gd name="T5" fmla="*/ 12 h 12"/>
                  <a:gd name="T6" fmla="*/ 1344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it-IT"/>
              </a:p>
            </p:txBody>
          </p:sp>
          <p:sp>
            <p:nvSpPr>
              <p:cNvPr id="2066" name="Freeform 13"/>
              <p:cNvSpPr>
                <a:spLocks/>
              </p:cNvSpPr>
              <p:nvPr/>
            </p:nvSpPr>
            <p:spPr bwMode="ltGray">
              <a:xfrm>
                <a:off x="767" y="1155"/>
                <a:ext cx="252" cy="12"/>
              </a:xfrm>
              <a:custGeom>
                <a:avLst/>
                <a:gdLst>
                  <a:gd name="T0" fmla="*/ 256 w 251"/>
                  <a:gd name="T1" fmla="*/ 0 h 12"/>
                  <a:gd name="T2" fmla="*/ 0 w 251"/>
                  <a:gd name="T3" fmla="*/ 0 h 12"/>
                  <a:gd name="T4" fmla="*/ 0 w 251"/>
                  <a:gd name="T5" fmla="*/ 12 h 12"/>
                  <a:gd name="T6" fmla="*/ 256 w 251"/>
                  <a:gd name="T7" fmla="*/ 12 h 12"/>
                  <a:gd name="T8" fmla="*/ 256 w 251"/>
                  <a:gd name="T9" fmla="*/ 0 h 12"/>
                  <a:gd name="T10" fmla="*/ 256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it-IT"/>
              </a:p>
            </p:txBody>
          </p:sp>
          <p:sp>
            <p:nvSpPr>
              <p:cNvPr id="4110"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it-IT">
                  <a:solidFill>
                    <a:srgbClr val="FFFFFF"/>
                  </a:solidFill>
                  <a:latin typeface="Tahoma" charset="0"/>
                </a:endParaRPr>
              </a:p>
            </p:txBody>
          </p:sp>
        </p:grpSp>
      </p:grpSp>
      <p:sp>
        <p:nvSpPr>
          <p:cNvPr id="4111"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4112"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113"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Tahoma" charset="0"/>
              </a:defRPr>
            </a:lvl1pPr>
          </a:lstStyle>
          <a:p>
            <a:pPr>
              <a:defRPr/>
            </a:pPr>
            <a:endParaRPr lang="it-IT"/>
          </a:p>
        </p:txBody>
      </p:sp>
      <p:sp>
        <p:nvSpPr>
          <p:cNvPr id="4114"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Tahoma" charset="0"/>
              </a:defRPr>
            </a:lvl1pPr>
          </a:lstStyle>
          <a:p>
            <a:pPr>
              <a:defRPr/>
            </a:pPr>
            <a:endParaRPr lang="it-IT"/>
          </a:p>
        </p:txBody>
      </p:sp>
      <p:sp>
        <p:nvSpPr>
          <p:cNvPr id="4115"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Tahoma" charset="0"/>
              </a:defRPr>
            </a:lvl1pPr>
          </a:lstStyle>
          <a:p>
            <a:pPr>
              <a:defRPr/>
            </a:pPr>
            <a:fld id="{6C8E04F9-DB69-4E5B-A863-1A2E4FDB171C}"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83984"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11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snp/rs1462215447" TargetMode="External"/><Relationship Id="rId2" Type="http://schemas.openxmlformats.org/officeDocument/2006/relationships/hyperlink" Target="https://www.ncbi.nlm.nih.gov/snp/"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www.omim.org/entry/25330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1219200"/>
            <a:ext cx="9144000" cy="762000"/>
          </a:xfrm>
        </p:spPr>
        <p:txBody>
          <a:bodyPr/>
          <a:lstStyle/>
          <a:p>
            <a:pPr algn="ctr"/>
            <a:br>
              <a:rPr lang="it-IT" sz="2100" dirty="0">
                <a:solidFill>
                  <a:schemeClr val="bg1"/>
                </a:solidFill>
              </a:rPr>
            </a:br>
            <a:r>
              <a:rPr lang="it-IT" sz="2400" dirty="0">
                <a:solidFill>
                  <a:srgbClr val="FFFF00"/>
                </a:solidFill>
              </a:rPr>
              <a:t>Genetica Umana – Fulvio Cruciani </a:t>
            </a:r>
            <a:br>
              <a:rPr lang="it-IT" sz="2400" dirty="0">
                <a:solidFill>
                  <a:srgbClr val="FFFF00"/>
                </a:solidFill>
              </a:rPr>
            </a:br>
            <a:br>
              <a:rPr lang="it-IT" sz="2400" dirty="0">
                <a:solidFill>
                  <a:srgbClr val="FFFF00"/>
                </a:solidFill>
              </a:rPr>
            </a:br>
            <a:br>
              <a:rPr lang="it-IT" sz="2400" dirty="0">
                <a:solidFill>
                  <a:srgbClr val="FFFF00"/>
                </a:solidFill>
              </a:rPr>
            </a:br>
            <a:r>
              <a:rPr lang="it-IT" sz="2400" dirty="0">
                <a:solidFill>
                  <a:srgbClr val="FFFF00"/>
                </a:solidFill>
              </a:rPr>
              <a:t>PARTE 3</a:t>
            </a:r>
            <a:br>
              <a:rPr lang="it-IT" sz="2400" dirty="0">
                <a:solidFill>
                  <a:srgbClr val="FFFF00"/>
                </a:solidFill>
              </a:rPr>
            </a:br>
            <a:r>
              <a:rPr lang="it-IT" sz="2000" dirty="0">
                <a:solidFill>
                  <a:srgbClr val="FFFF00"/>
                </a:solidFill>
              </a:rPr>
              <a:t>MUTABILITA’ E VARIABILITA’ DEL GENOMA UMANO</a:t>
            </a:r>
            <a:endParaRPr lang="it-IT" sz="21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39700" y="457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3200" dirty="0"/>
            </a:br>
            <a:r>
              <a:rPr lang="it-IT" sz="2000" dirty="0"/>
              <a:t>1. </a:t>
            </a:r>
            <a:r>
              <a:rPr lang="it-IT" sz="2000" dirty="0">
                <a:solidFill>
                  <a:srgbClr val="FFFF00"/>
                </a:solidFill>
              </a:rPr>
              <a:t>Singole sostituzioni nucleotidiche (SNS) </a:t>
            </a:r>
            <a:br>
              <a:rPr lang="it-IT" sz="2000" dirty="0">
                <a:solidFill>
                  <a:srgbClr val="FFFF00"/>
                </a:solidFill>
              </a:rPr>
            </a:br>
            <a:r>
              <a:rPr lang="it-IT" sz="2000" dirty="0">
                <a:solidFill>
                  <a:srgbClr val="FFFF00"/>
                </a:solidFill>
              </a:rPr>
              <a:t>Variabilità</a:t>
            </a:r>
          </a:p>
        </p:txBody>
      </p:sp>
      <p:sp>
        <p:nvSpPr>
          <p:cNvPr id="46083" name="Rectangle 3"/>
          <p:cNvSpPr>
            <a:spLocks noGrp="1" noChangeArrowheads="1"/>
          </p:cNvSpPr>
          <p:nvPr>
            <p:ph type="subTitle" idx="1"/>
          </p:nvPr>
        </p:nvSpPr>
        <p:spPr>
          <a:xfrm>
            <a:off x="228600" y="1108075"/>
            <a:ext cx="5943600" cy="5334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defRPr/>
            </a:pPr>
            <a:r>
              <a:rPr lang="it-IT" sz="1800" dirty="0"/>
              <a:t>	E’ la forma di variazione del DNA più comune. </a:t>
            </a:r>
          </a:p>
          <a:p>
            <a:pPr marL="609600" indent="-609600" eaLnBrk="1" hangingPunct="1">
              <a:buFont typeface="Wingdings" pitchFamily="2" charset="2"/>
              <a:buChar char="n"/>
              <a:defRPr/>
            </a:pPr>
            <a:r>
              <a:rPr lang="it-IT" sz="1800" dirty="0"/>
              <a:t>Confrontando due cromosomi umani omologhi, si osserverà </a:t>
            </a:r>
            <a:r>
              <a:rPr lang="it-IT" sz="1800" b="1" dirty="0"/>
              <a:t>una differenza nucleotidica</a:t>
            </a:r>
            <a:r>
              <a:rPr lang="it-IT" sz="1800" b="1" u="sng" dirty="0"/>
              <a:t> ogni mille basi circa</a:t>
            </a:r>
          </a:p>
          <a:p>
            <a:pPr marL="609600" indent="-609600" eaLnBrk="1" hangingPunct="1">
              <a:buFont typeface="Wingdings" pitchFamily="2" charset="2"/>
              <a:buChar char="n"/>
              <a:defRPr/>
            </a:pPr>
            <a:endParaRPr lang="it-IT" sz="1800" b="1" u="sng" dirty="0"/>
          </a:p>
          <a:p>
            <a:pPr marL="609600" indent="-609600" eaLnBrk="1" hangingPunct="1">
              <a:buFont typeface="Wingdings" pitchFamily="2" charset="2"/>
              <a:buChar char="n"/>
              <a:defRPr/>
            </a:pPr>
            <a:r>
              <a:rPr lang="it-IT" sz="1800" dirty="0"/>
              <a:t>Confrontando una popolazione di cromosomi omologhi, si osserverà </a:t>
            </a:r>
            <a:r>
              <a:rPr lang="it-IT" sz="1800" b="1" u="sng" dirty="0">
                <a:effectLst/>
              </a:rPr>
              <a:t>polimorfismo per SNS ogni 100 basi circa</a:t>
            </a:r>
            <a:r>
              <a:rPr lang="it-IT" sz="1800" dirty="0"/>
              <a:t>.</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Sono circa 10-15 volte più frequenti dei polimorfismi </a:t>
            </a:r>
            <a:r>
              <a:rPr lang="it-IT" sz="1800" dirty="0" err="1"/>
              <a:t>ins</a:t>
            </a:r>
            <a:r>
              <a:rPr lang="it-IT" sz="1800" dirty="0"/>
              <a:t>/del</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Le transizioni sono 2 volte più frequenti delle </a:t>
            </a:r>
            <a:r>
              <a:rPr lang="it-IT" sz="1800" dirty="0" err="1"/>
              <a:t>transversioni</a:t>
            </a: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I polimorfismi per SNS sono generalmente </a:t>
            </a:r>
            <a:r>
              <a:rPr lang="it-IT" sz="1800" dirty="0" err="1"/>
              <a:t>biallelici</a:t>
            </a:r>
            <a:r>
              <a:rPr lang="it-IT" sz="1800" dirty="0"/>
              <a:t>. La maggior parte nell’uomo derivano da un unico evento mutazionale (</a:t>
            </a:r>
            <a:r>
              <a:rPr lang="it-IT" sz="1800" dirty="0" err="1"/>
              <a:t>UEPs</a:t>
            </a:r>
            <a:r>
              <a:rPr lang="it-IT" sz="1800" dirty="0"/>
              <a:t>, </a:t>
            </a:r>
            <a:r>
              <a:rPr lang="it-IT" sz="1800" dirty="0" err="1"/>
              <a:t>unique</a:t>
            </a:r>
            <a:r>
              <a:rPr lang="it-IT" sz="1800" dirty="0"/>
              <a:t> </a:t>
            </a:r>
            <a:r>
              <a:rPr lang="it-IT" sz="1800" dirty="0" err="1"/>
              <a:t>events</a:t>
            </a:r>
            <a:r>
              <a:rPr lang="it-IT" sz="1800" dirty="0"/>
              <a:t> </a:t>
            </a:r>
            <a:r>
              <a:rPr lang="it-IT" sz="1800" dirty="0" err="1"/>
              <a:t>polymorphisms</a:t>
            </a:r>
            <a:r>
              <a:rPr lang="it-IT" sz="1800" dirty="0"/>
              <a:t>)  </a:t>
            </a:r>
          </a:p>
          <a:p>
            <a:pPr marL="609600" indent="-609600" eaLnBrk="1" hangingPunct="1">
              <a:buFont typeface="Wingdings" pitchFamily="2" charset="2"/>
              <a:buChar char="n"/>
              <a:defRPr/>
            </a:pPr>
            <a:endParaRPr lang="it-IT" sz="1800" dirty="0"/>
          </a:p>
        </p:txBody>
      </p:sp>
      <p:pic>
        <p:nvPicPr>
          <p:cNvPr id="26628" name="Picture 4" descr="0306"/>
          <p:cNvPicPr>
            <a:picLocks noChangeAspect="1" noChangeArrowheads="1"/>
          </p:cNvPicPr>
          <p:nvPr/>
        </p:nvPicPr>
        <p:blipFill>
          <a:blip r:embed="rId2"/>
          <a:srcRect/>
          <a:stretch>
            <a:fillRect/>
          </a:stretch>
        </p:blipFill>
        <p:spPr bwMode="auto">
          <a:xfrm>
            <a:off x="6339096" y="2413001"/>
            <a:ext cx="2792204" cy="26162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395536" y="260648"/>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solidFill>
                  <a:srgbClr val="FFFF00"/>
                </a:solidFill>
              </a:rPr>
              <a:t>1000 </a:t>
            </a:r>
            <a:r>
              <a:rPr lang="it-IT" sz="2800" dirty="0" err="1">
                <a:solidFill>
                  <a:srgbClr val="FFFF00"/>
                </a:solidFill>
              </a:rPr>
              <a:t>Genomes</a:t>
            </a:r>
            <a:r>
              <a:rPr lang="it-IT" sz="2800" dirty="0">
                <a:solidFill>
                  <a:srgbClr val="FFFF00"/>
                </a:solidFill>
              </a:rPr>
              <a:t> Project</a:t>
            </a:r>
          </a:p>
        </p:txBody>
      </p:sp>
      <p:sp>
        <p:nvSpPr>
          <p:cNvPr id="46083" name="Rectangle 3"/>
          <p:cNvSpPr>
            <a:spLocks noGrp="1" noChangeArrowheads="1"/>
          </p:cNvSpPr>
          <p:nvPr>
            <p:ph type="subTitle" idx="1"/>
          </p:nvPr>
        </p:nvSpPr>
        <p:spPr>
          <a:xfrm>
            <a:off x="683568" y="2362200"/>
            <a:ext cx="8460432"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1800" dirty="0"/>
              <a:t>Costruire un database pubblico di «tutti» i siti variabili in cui l’allele meno comune abbia una frequenza maggiore del 1%</a:t>
            </a:r>
          </a:p>
          <a:p>
            <a:pPr algn="ctr" eaLnBrk="1" hangingPunct="1">
              <a:defRPr/>
            </a:pPr>
            <a:r>
              <a:rPr lang="it-IT" sz="1800" dirty="0"/>
              <a:t>(siti polimorfici)</a:t>
            </a:r>
          </a:p>
          <a:p>
            <a:pPr algn="ctr" eaLnBrk="1" hangingPunct="1">
              <a:defRPr/>
            </a:pPr>
            <a:endParaRPr lang="it-IT" sz="1800" dirty="0"/>
          </a:p>
          <a:p>
            <a:pPr algn="ctr" eaLnBrk="1" hangingPunct="1">
              <a:defRPr/>
            </a:pPr>
            <a:r>
              <a:rPr lang="it-IT" sz="1800" dirty="0">
                <a:solidFill>
                  <a:srgbClr val="FFFF00"/>
                </a:solidFill>
              </a:rPr>
              <a:t>Strategia</a:t>
            </a:r>
          </a:p>
          <a:p>
            <a:pPr algn="ctr" eaLnBrk="1" hangingPunct="1">
              <a:defRPr/>
            </a:pPr>
            <a:r>
              <a:rPr lang="it-IT" sz="1800" dirty="0"/>
              <a:t>Sequenziamento </a:t>
            </a:r>
            <a:r>
              <a:rPr lang="it-IT" sz="1800" dirty="0" err="1"/>
              <a:t>shotgun</a:t>
            </a:r>
            <a:r>
              <a:rPr lang="it-IT" sz="1800" dirty="0"/>
              <a:t> del genoma completo di centinaia di individui sani non correlati basato su tecnologie «</a:t>
            </a:r>
            <a:r>
              <a:rPr lang="it-IT" sz="1800" dirty="0" err="1"/>
              <a:t>next</a:t>
            </a:r>
            <a:r>
              <a:rPr lang="it-IT" sz="1800" dirty="0"/>
              <a:t>-generation» </a:t>
            </a:r>
          </a:p>
          <a:p>
            <a:pPr algn="ctr" eaLnBrk="1" hangingPunct="1">
              <a:defRPr/>
            </a:pPr>
            <a:endParaRPr lang="it-IT" sz="1800" dirty="0"/>
          </a:p>
          <a:p>
            <a:pPr algn="ctr" eaLnBrk="1" hangingPunct="1">
              <a:defRPr/>
            </a:pPr>
            <a:r>
              <a:rPr lang="it-IT" sz="1800" dirty="0">
                <a:solidFill>
                  <a:srgbClr val="FFFF00"/>
                </a:solidFill>
              </a:rPr>
              <a:t>Dati immediatamente depositati in database ad accesso pubblico</a:t>
            </a:r>
          </a:p>
          <a:p>
            <a:pPr algn="ctr" eaLnBrk="1" hangingPunct="1">
              <a:defRPr/>
            </a:pPr>
            <a:endParaRPr lang="it-IT" sz="1800" dirty="0">
              <a:solidFill>
                <a:srgbClr val="FFFF00"/>
              </a:solidFill>
            </a:endParaRPr>
          </a:p>
          <a:p>
            <a:pPr algn="ctr" eaLnBrk="1" hangingPunct="1">
              <a:defRPr/>
            </a:pPr>
            <a:r>
              <a:rPr lang="it-IT" sz="1800" dirty="0">
                <a:solidFill>
                  <a:srgbClr val="FFFF00"/>
                </a:solidFill>
              </a:rPr>
              <a:t>Vantaggi per studi di mappatura </a:t>
            </a:r>
            <a:r>
              <a:rPr lang="it-IT" sz="1800" dirty="0" err="1">
                <a:solidFill>
                  <a:srgbClr val="FFFF00"/>
                </a:solidFill>
              </a:rPr>
              <a:t>Genome</a:t>
            </a:r>
            <a:r>
              <a:rPr lang="it-IT" sz="1800" dirty="0">
                <a:solidFill>
                  <a:srgbClr val="FFFF00"/>
                </a:solidFill>
              </a:rPr>
              <a:t>-Wide, genetica medica, studi evolutivi…</a:t>
            </a:r>
          </a:p>
          <a:p>
            <a:pPr algn="ctr" eaLnBrk="1" hangingPunct="1">
              <a:defRPr/>
            </a:pPr>
            <a:endParaRPr lang="it-IT" sz="1800" dirty="0">
              <a:solidFill>
                <a:srgbClr val="FFFF00"/>
              </a:solidFill>
            </a:endParaRPr>
          </a:p>
        </p:txBody>
      </p:sp>
      <p:sp>
        <p:nvSpPr>
          <p:cNvPr id="5" name="Rectangle 2"/>
          <p:cNvSpPr txBox="1">
            <a:spLocks noChangeArrowheads="1"/>
          </p:cNvSpPr>
          <p:nvPr/>
        </p:nvSpPr>
        <p:spPr bwMode="auto">
          <a:xfrm>
            <a:off x="533400" y="19050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Obiettivo principale</a:t>
            </a:r>
          </a:p>
        </p:txBody>
      </p:sp>
    </p:spTree>
    <p:extLst>
      <p:ext uri="{BB962C8B-B14F-4D97-AF65-F5344CB8AC3E}">
        <p14:creationId xmlns:p14="http://schemas.microsoft.com/office/powerpoint/2010/main" val="27183013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395536" y="260648"/>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solidFill>
                  <a:srgbClr val="FFFF00"/>
                </a:solidFill>
              </a:rPr>
              <a:t>1000 </a:t>
            </a:r>
            <a:r>
              <a:rPr lang="it-IT" sz="2800" dirty="0" err="1">
                <a:solidFill>
                  <a:srgbClr val="FFFF00"/>
                </a:solidFill>
              </a:rPr>
              <a:t>Genomes</a:t>
            </a:r>
            <a:r>
              <a:rPr lang="it-IT" sz="2800" dirty="0">
                <a:solidFill>
                  <a:srgbClr val="FFFF00"/>
                </a:solidFill>
              </a:rPr>
              <a:t> Project</a:t>
            </a:r>
          </a:p>
        </p:txBody>
      </p:sp>
      <p:sp>
        <p:nvSpPr>
          <p:cNvPr id="2" name="Sottotitolo 1"/>
          <p:cNvSpPr>
            <a:spLocks noGrp="1"/>
          </p:cNvSpPr>
          <p:nvPr>
            <p:ph type="subTitle" sz="quarter" idx="1"/>
          </p:nvPr>
        </p:nvSpPr>
        <p:spPr>
          <a:xfrm>
            <a:off x="3347864" y="1700808"/>
            <a:ext cx="1791254" cy="432048"/>
          </a:xfrm>
        </p:spPr>
        <p:txBody>
          <a:bodyPr/>
          <a:lstStyle/>
          <a:p>
            <a:endParaRPr lang="it-IT" sz="1200" b="1"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7" y="1404938"/>
            <a:ext cx="9126293" cy="505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arrotondato 2"/>
          <p:cNvSpPr/>
          <p:nvPr/>
        </p:nvSpPr>
        <p:spPr bwMode="auto">
          <a:xfrm>
            <a:off x="3203848" y="1700808"/>
            <a:ext cx="5112568" cy="72008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4" name="Rettangolo 3"/>
          <p:cNvSpPr/>
          <p:nvPr/>
        </p:nvSpPr>
        <p:spPr bwMode="auto">
          <a:xfrm>
            <a:off x="3203848" y="2060848"/>
            <a:ext cx="5112568" cy="288032"/>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7" name="Rettangolo 6"/>
          <p:cNvSpPr/>
          <p:nvPr/>
        </p:nvSpPr>
        <p:spPr bwMode="auto">
          <a:xfrm>
            <a:off x="3923928" y="2891954"/>
            <a:ext cx="5112568" cy="288032"/>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8" name="Rettangolo 7"/>
          <p:cNvSpPr/>
          <p:nvPr/>
        </p:nvSpPr>
        <p:spPr bwMode="auto">
          <a:xfrm>
            <a:off x="2582834" y="3429000"/>
            <a:ext cx="6021614" cy="222052"/>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9" name="Rettangolo 8"/>
          <p:cNvSpPr/>
          <p:nvPr/>
        </p:nvSpPr>
        <p:spPr bwMode="auto">
          <a:xfrm>
            <a:off x="2282883" y="4077072"/>
            <a:ext cx="5313453" cy="261070"/>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0" name="Rettangolo 9"/>
          <p:cNvSpPr/>
          <p:nvPr/>
        </p:nvSpPr>
        <p:spPr bwMode="auto">
          <a:xfrm>
            <a:off x="179512" y="5266184"/>
            <a:ext cx="6408712" cy="251048"/>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1" name="Rettangolo 10"/>
          <p:cNvSpPr/>
          <p:nvPr/>
        </p:nvSpPr>
        <p:spPr bwMode="auto">
          <a:xfrm>
            <a:off x="17707" y="5601072"/>
            <a:ext cx="8082685" cy="393030"/>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2" name="Rettangolo 11"/>
          <p:cNvSpPr/>
          <p:nvPr/>
        </p:nvSpPr>
        <p:spPr bwMode="auto">
          <a:xfrm>
            <a:off x="4427983" y="5915226"/>
            <a:ext cx="864097" cy="366908"/>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33705557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395536" y="18864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solidFill>
                  <a:srgbClr val="FFFF00"/>
                </a:solidFill>
              </a:rPr>
              <a:t>1000 </a:t>
            </a:r>
            <a:r>
              <a:rPr lang="it-IT" sz="2800" dirty="0" err="1">
                <a:solidFill>
                  <a:srgbClr val="FFFF00"/>
                </a:solidFill>
              </a:rPr>
              <a:t>Genomes</a:t>
            </a:r>
            <a:r>
              <a:rPr lang="it-IT" sz="2800" dirty="0">
                <a:solidFill>
                  <a:srgbClr val="FFFF00"/>
                </a:solidFill>
              </a:rPr>
              <a:t> Project</a:t>
            </a:r>
          </a:p>
        </p:txBody>
      </p:sp>
      <p:sp>
        <p:nvSpPr>
          <p:cNvPr id="2" name="Sottotitolo 1"/>
          <p:cNvSpPr>
            <a:spLocks noGrp="1"/>
          </p:cNvSpPr>
          <p:nvPr>
            <p:ph type="subTitle" sz="quarter" idx="1"/>
          </p:nvPr>
        </p:nvSpPr>
        <p:spPr/>
        <p:txBody>
          <a:bodyPr/>
          <a:lstStyle/>
          <a:p>
            <a:endParaRPr lang="it-IT"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862"/>
            <a:ext cx="9144000" cy="5622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6868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a:t>
            </a:r>
          </a:p>
        </p:txBody>
      </p:sp>
      <p:sp>
        <p:nvSpPr>
          <p:cNvPr id="46083" name="Rectangle 3"/>
          <p:cNvSpPr>
            <a:spLocks noGrp="1" noChangeArrowheads="1"/>
          </p:cNvSpPr>
          <p:nvPr>
            <p:ph type="subTitle" idx="1"/>
          </p:nvPr>
        </p:nvSpPr>
        <p:spPr>
          <a:xfrm>
            <a:off x="952500" y="1122362"/>
            <a:ext cx="8229600"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defRPr/>
            </a:pPr>
            <a:r>
              <a:rPr lang="it-IT" sz="1800" dirty="0">
                <a:solidFill>
                  <a:srgbClr val="FFFF00"/>
                </a:solidFill>
              </a:rPr>
              <a:t>Fase Pilota </a:t>
            </a:r>
            <a:r>
              <a:rPr lang="it-IT" sz="1800" dirty="0"/>
              <a:t>(2008-2010, pubblicata 10/2010)</a:t>
            </a:r>
          </a:p>
          <a:p>
            <a:pPr marL="609600" indent="-609600" eaLnBrk="1" hangingPunct="1">
              <a:defRPr/>
            </a:pPr>
            <a:r>
              <a:rPr lang="it-IT" sz="1800" dirty="0"/>
              <a:t>Sequenziamento high </a:t>
            </a:r>
            <a:r>
              <a:rPr lang="it-IT" sz="1800" dirty="0" err="1"/>
              <a:t>depth</a:t>
            </a:r>
            <a:r>
              <a:rPr lang="it-IT" sz="1800" dirty="0"/>
              <a:t> per due </a:t>
            </a:r>
            <a:r>
              <a:rPr lang="it-IT" sz="1800" dirty="0" err="1"/>
              <a:t>trios</a:t>
            </a:r>
            <a:endParaRPr lang="it-IT" sz="1800" dirty="0"/>
          </a:p>
          <a:p>
            <a:pPr marL="609600" indent="-609600" eaLnBrk="1" hangingPunct="1">
              <a:defRPr/>
            </a:pPr>
            <a:r>
              <a:rPr lang="it-IT" sz="1800" dirty="0" err="1"/>
              <a:t>Sequenziamento</a:t>
            </a:r>
            <a:r>
              <a:rPr lang="it-IT" sz="1800" dirty="0"/>
              <a:t> low </a:t>
            </a:r>
            <a:r>
              <a:rPr lang="it-IT" sz="1800" dirty="0" err="1"/>
              <a:t>depth</a:t>
            </a:r>
            <a:r>
              <a:rPr lang="it-IT" sz="1800" dirty="0"/>
              <a:t> (2x) di 180 individui da tre popolazioni</a:t>
            </a:r>
          </a:p>
          <a:p>
            <a:pPr marL="609600" indent="-609600" eaLnBrk="1" hangingPunct="1">
              <a:defRPr/>
            </a:pPr>
            <a:r>
              <a:rPr lang="it-IT" sz="1800" dirty="0" err="1"/>
              <a:t>Targeting</a:t>
            </a:r>
            <a:r>
              <a:rPr lang="it-IT" sz="1800" dirty="0"/>
              <a:t> e sequenziamento a </a:t>
            </a:r>
            <a:r>
              <a:rPr lang="it-IT" sz="1800" dirty="0" err="1"/>
              <a:t>depth</a:t>
            </a:r>
            <a:r>
              <a:rPr lang="it-IT" sz="1800" dirty="0"/>
              <a:t> media di 1000 geni in 700 individui </a:t>
            </a:r>
          </a:p>
          <a:p>
            <a:pPr marL="609600" indent="-609600" eaLnBrk="1" hangingPunct="1">
              <a:defRPr/>
            </a:pPr>
            <a:endParaRPr lang="it-IT" sz="1800" dirty="0"/>
          </a:p>
          <a:p>
            <a:pPr marL="609600" indent="-609600" eaLnBrk="1" hangingPunct="1">
              <a:defRPr/>
            </a:pPr>
            <a:endParaRPr lang="it-IT" sz="1800" dirty="0"/>
          </a:p>
          <a:p>
            <a:pPr marL="609600" indent="-609600" eaLnBrk="1" hangingPunct="1">
              <a:defRPr/>
            </a:pPr>
            <a:r>
              <a:rPr lang="it-IT" sz="1800" dirty="0">
                <a:solidFill>
                  <a:srgbClr val="FFFF00"/>
                </a:solidFill>
              </a:rPr>
              <a:t>Fase 1</a:t>
            </a:r>
            <a:r>
              <a:rPr lang="it-IT" sz="1800" dirty="0"/>
              <a:t> (2010-2012, pubblicata 11/2012)</a:t>
            </a:r>
          </a:p>
          <a:p>
            <a:pPr marL="609600" indent="-609600" eaLnBrk="1" hangingPunct="1">
              <a:defRPr/>
            </a:pPr>
            <a:r>
              <a:rPr lang="it-IT" sz="1800" dirty="0"/>
              <a:t>Sequenziamento low </a:t>
            </a:r>
            <a:r>
              <a:rPr lang="it-IT" sz="1800" dirty="0" err="1"/>
              <a:t>depth</a:t>
            </a:r>
            <a:r>
              <a:rPr lang="it-IT" sz="1800" dirty="0"/>
              <a:t> (3x) di 1092 individui da 14 popolazioni</a:t>
            </a:r>
          </a:p>
          <a:p>
            <a:pPr marL="609600" indent="-609600" eaLnBrk="1" hangingPunct="1">
              <a:defRPr/>
            </a:pPr>
            <a:r>
              <a:rPr lang="it-IT" sz="1800" dirty="0"/>
              <a:t>Sequenziamento dell’</a:t>
            </a:r>
            <a:r>
              <a:rPr lang="it-IT" sz="1800" dirty="0" err="1"/>
              <a:t>esoma</a:t>
            </a:r>
            <a:r>
              <a:rPr lang="it-IT" sz="1800" dirty="0"/>
              <a:t> degli stessi individui con high </a:t>
            </a:r>
            <a:r>
              <a:rPr lang="it-IT" sz="1800" dirty="0" err="1"/>
              <a:t>depth</a:t>
            </a:r>
            <a:r>
              <a:rPr lang="it-IT" sz="1800" dirty="0"/>
              <a:t> (50-100x)</a:t>
            </a:r>
          </a:p>
          <a:p>
            <a:pPr marL="609600" indent="-609600" eaLnBrk="1" hangingPunct="1">
              <a:defRPr/>
            </a:pPr>
            <a:r>
              <a:rPr lang="it-IT" sz="1800" dirty="0"/>
              <a:t>Utilizzazione di SNP arrays </a:t>
            </a:r>
          </a:p>
          <a:p>
            <a:pPr marL="609600" indent="-609600" eaLnBrk="1" hangingPunct="1">
              <a:defRPr/>
            </a:pPr>
            <a:endParaRPr lang="it-IT" sz="1800" dirty="0"/>
          </a:p>
          <a:p>
            <a:pPr marL="609600" indent="-609600" eaLnBrk="1" hangingPunct="1">
              <a:defRPr/>
            </a:pPr>
            <a:endParaRPr lang="it-IT" sz="1800" dirty="0"/>
          </a:p>
          <a:p>
            <a:pPr marL="609600" indent="-609600" eaLnBrk="1" hangingPunct="1">
              <a:defRPr/>
            </a:pPr>
            <a:r>
              <a:rPr lang="it-IT" sz="1800" dirty="0">
                <a:solidFill>
                  <a:srgbClr val="FFFF00"/>
                </a:solidFill>
              </a:rPr>
              <a:t>Fase 2-3 </a:t>
            </a:r>
            <a:r>
              <a:rPr lang="it-IT" sz="1800" dirty="0"/>
              <a:t>(2012-5, articolo pubblicato ottobre 2015)</a:t>
            </a:r>
          </a:p>
          <a:p>
            <a:pPr marL="609600" indent="-609600" eaLnBrk="1" hangingPunct="1">
              <a:defRPr/>
            </a:pPr>
            <a:r>
              <a:rPr lang="it-IT" sz="1800" dirty="0"/>
              <a:t>Sequenziamento (7 x) di 2500 individui da 26 popolazioni</a:t>
            </a:r>
          </a:p>
          <a:p>
            <a:pPr marL="609600" indent="-609600" eaLnBrk="1" hangingPunct="1">
              <a:defRPr/>
            </a:pPr>
            <a:r>
              <a:rPr lang="it-IT" sz="1800" dirty="0"/>
              <a:t>Sequenziamento dell’</a:t>
            </a:r>
            <a:r>
              <a:rPr lang="it-IT" sz="1800" dirty="0" err="1"/>
              <a:t>esoma</a:t>
            </a:r>
            <a:r>
              <a:rPr lang="it-IT" sz="1800" dirty="0"/>
              <a:t> degli stessi individui con high </a:t>
            </a:r>
            <a:r>
              <a:rPr lang="it-IT" sz="1800" dirty="0" err="1"/>
              <a:t>depth</a:t>
            </a:r>
            <a:r>
              <a:rPr lang="it-IT" sz="1800" dirty="0"/>
              <a:t> (65 x)</a:t>
            </a:r>
          </a:p>
          <a:p>
            <a:pPr marL="609600" indent="-609600" eaLnBrk="1" hangingPunct="1">
              <a:defRPr/>
            </a:pPr>
            <a:r>
              <a:rPr lang="it-IT" sz="1800" dirty="0"/>
              <a:t>Sequenziamento high </a:t>
            </a:r>
            <a:r>
              <a:rPr lang="it-IT" sz="1800" dirty="0" err="1"/>
              <a:t>depth</a:t>
            </a:r>
            <a:r>
              <a:rPr lang="it-IT" sz="1800" dirty="0"/>
              <a:t> (30 x) di un campione per popolazione</a:t>
            </a:r>
          </a:p>
          <a:p>
            <a:pPr marL="609600" indent="-609600" eaLnBrk="1" hangingPunct="1">
              <a:defRPr/>
            </a:pPr>
            <a:r>
              <a:rPr lang="it-IT" sz="1800" dirty="0"/>
              <a:t>Utilizzazione parallela di high </a:t>
            </a:r>
            <a:r>
              <a:rPr lang="it-IT" sz="1800" dirty="0" err="1"/>
              <a:t>density</a:t>
            </a:r>
            <a:r>
              <a:rPr lang="it-IT" sz="1800" dirty="0"/>
              <a:t> SNP arrays</a:t>
            </a:r>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114300" y="558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Le fasi del progetto</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492896"/>
            <a:ext cx="2708512" cy="98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774" y="4365104"/>
            <a:ext cx="2835226" cy="83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275" y="5229200"/>
            <a:ext cx="2371725"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25690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a:t>
            </a:r>
          </a:p>
        </p:txBody>
      </p:sp>
      <p:sp>
        <p:nvSpPr>
          <p:cNvPr id="5" name="Rectangle 2"/>
          <p:cNvSpPr txBox="1">
            <a:spLocks noChangeArrowheads="1"/>
          </p:cNvSpPr>
          <p:nvPr/>
        </p:nvSpPr>
        <p:spPr bwMode="auto">
          <a:xfrm>
            <a:off x="114300" y="558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chemeClr val="tx1"/>
                </a:solidFill>
              </a:rPr>
              <a:t>Popolazioni analizzate</a:t>
            </a:r>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9"/>
            <a:ext cx="4564601"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284984"/>
            <a:ext cx="65055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148064" y="2132856"/>
            <a:ext cx="2461571" cy="1200329"/>
          </a:xfrm>
          <a:prstGeom prst="rect">
            <a:avLst/>
          </a:prstGeom>
          <a:noFill/>
        </p:spPr>
        <p:txBody>
          <a:bodyPr wrap="none" rtlCol="0">
            <a:spAutoFit/>
          </a:bodyPr>
          <a:lstStyle/>
          <a:p>
            <a:r>
              <a:rPr lang="it-IT" dirty="0"/>
              <a:t>Fase 1: 14 popolazioni</a:t>
            </a:r>
          </a:p>
          <a:p>
            <a:endParaRPr lang="it-IT" dirty="0"/>
          </a:p>
          <a:p>
            <a:endParaRPr lang="it-IT" dirty="0"/>
          </a:p>
          <a:p>
            <a:r>
              <a:rPr lang="it-IT" dirty="0"/>
              <a:t>Fase 3: 26 popolazioni</a:t>
            </a:r>
            <a:endParaRPr lang="en-US" dirty="0"/>
          </a:p>
        </p:txBody>
      </p:sp>
    </p:spTree>
    <p:extLst>
      <p:ext uri="{BB962C8B-B14F-4D97-AF65-F5344CB8AC3E}">
        <p14:creationId xmlns:p14="http://schemas.microsoft.com/office/powerpoint/2010/main" val="21925690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chemeClr val="tx1"/>
                </a:solidFill>
              </a:rPr>
              <a:t>1000 </a:t>
            </a:r>
            <a:r>
              <a:rPr lang="it-IT" sz="2000" dirty="0" err="1">
                <a:solidFill>
                  <a:schemeClr val="tx1"/>
                </a:solidFill>
              </a:rPr>
              <a:t>Genomes</a:t>
            </a:r>
            <a:r>
              <a:rPr lang="it-IT" sz="2000" dirty="0">
                <a:solidFill>
                  <a:schemeClr val="tx1"/>
                </a:solidFill>
              </a:rPr>
              <a:t> Project</a:t>
            </a:r>
          </a:p>
        </p:txBody>
      </p:sp>
      <p:sp>
        <p:nvSpPr>
          <p:cNvPr id="46083" name="Rectangle 3"/>
          <p:cNvSpPr>
            <a:spLocks noGrp="1" noChangeArrowheads="1"/>
          </p:cNvSpPr>
          <p:nvPr>
            <p:ph type="subTitle" idx="1"/>
          </p:nvPr>
        </p:nvSpPr>
        <p:spPr>
          <a:xfrm>
            <a:off x="914400" y="1828799"/>
            <a:ext cx="8229600"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1124744"/>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Varianti identificate</a:t>
            </a:r>
          </a:p>
          <a:p>
            <a:pPr algn="ctr" eaLnBrk="1" hangingPunct="1">
              <a:defRPr/>
            </a:pPr>
            <a:r>
              <a:rPr lang="it-IT" sz="2000" kern="0" dirty="0">
                <a:solidFill>
                  <a:srgbClr val="FFFF00"/>
                </a:solidFill>
              </a:rPr>
              <a:t>nell’insieme dei campioni analizzati</a:t>
            </a:r>
          </a:p>
          <a:p>
            <a:pPr algn="ctr" eaLnBrk="1" hangingPunct="1">
              <a:defRPr/>
            </a:pPr>
            <a:r>
              <a:rPr lang="it-IT" sz="2000" kern="0" dirty="0">
                <a:solidFill>
                  <a:srgbClr val="FFFF00"/>
                </a:solidFill>
              </a:rPr>
              <a:t>(The 1000 </a:t>
            </a:r>
            <a:r>
              <a:rPr lang="it-IT" sz="2000" kern="0" dirty="0" err="1">
                <a:solidFill>
                  <a:srgbClr val="FFFF00"/>
                </a:solidFill>
              </a:rPr>
              <a:t>genomes</a:t>
            </a:r>
            <a:r>
              <a:rPr lang="it-IT" sz="2000" kern="0" dirty="0">
                <a:solidFill>
                  <a:srgbClr val="FFFF00"/>
                </a:solidFill>
              </a:rPr>
              <a:t> 2012 e 2015)</a:t>
            </a: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7311200" cy="4879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339752" y="1988840"/>
            <a:ext cx="3744416" cy="2785378"/>
          </a:xfrm>
          <a:prstGeom prst="rect">
            <a:avLst/>
          </a:prstGeom>
          <a:noFill/>
        </p:spPr>
        <p:txBody>
          <a:bodyPr wrap="square" rtlCol="0">
            <a:spAutoFit/>
          </a:bodyPr>
          <a:lstStyle/>
          <a:p>
            <a:pPr algn="r"/>
            <a:r>
              <a:rPr lang="it-IT" sz="1750" dirty="0"/>
              <a:t>The 1000 </a:t>
            </a:r>
            <a:r>
              <a:rPr lang="it-IT" sz="1750" dirty="0" err="1"/>
              <a:t>genomes</a:t>
            </a:r>
            <a:r>
              <a:rPr lang="it-IT" sz="1750" dirty="0"/>
              <a:t> (</a:t>
            </a:r>
            <a:r>
              <a:rPr lang="it-IT" sz="1750" dirty="0" err="1"/>
              <a:t>Oct</a:t>
            </a:r>
            <a:r>
              <a:rPr lang="it-IT" sz="1750" dirty="0"/>
              <a:t>. 2015)</a:t>
            </a:r>
          </a:p>
          <a:p>
            <a:pPr algn="r"/>
            <a:r>
              <a:rPr lang="it-IT" sz="1750" dirty="0"/>
              <a:t>2504</a:t>
            </a:r>
          </a:p>
          <a:p>
            <a:pPr algn="r"/>
            <a:r>
              <a:rPr lang="it-IT" sz="1750" dirty="0"/>
              <a:t>-</a:t>
            </a:r>
          </a:p>
          <a:p>
            <a:pPr algn="r"/>
            <a:r>
              <a:rPr lang="it-IT" sz="1750" dirty="0"/>
              <a:t>7.4</a:t>
            </a:r>
          </a:p>
          <a:p>
            <a:pPr algn="r"/>
            <a:endParaRPr lang="it-IT" sz="1750" dirty="0"/>
          </a:p>
          <a:p>
            <a:pPr algn="r"/>
            <a:r>
              <a:rPr lang="it-IT" sz="1750" dirty="0"/>
              <a:t>84.7 Milioni</a:t>
            </a:r>
          </a:p>
          <a:p>
            <a:pPr algn="r"/>
            <a:r>
              <a:rPr lang="it-IT" sz="1750" dirty="0"/>
              <a:t>-</a:t>
            </a:r>
          </a:p>
          <a:p>
            <a:pPr algn="r"/>
            <a:r>
              <a:rPr lang="it-IT" sz="1750" dirty="0"/>
              <a:t>-</a:t>
            </a:r>
          </a:p>
          <a:p>
            <a:pPr algn="r"/>
            <a:r>
              <a:rPr lang="it-IT" sz="1750" dirty="0"/>
              <a:t>Circa 4 milioni</a:t>
            </a:r>
          </a:p>
          <a:p>
            <a:pPr algn="r"/>
            <a:endParaRPr lang="en-US" sz="1750" dirty="0"/>
          </a:p>
        </p:txBody>
      </p:sp>
    </p:spTree>
    <p:extLst>
      <p:ext uri="{BB962C8B-B14F-4D97-AF65-F5344CB8AC3E}">
        <p14:creationId xmlns:p14="http://schemas.microsoft.com/office/powerpoint/2010/main" val="21925690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 (2015)</a:t>
            </a:r>
          </a:p>
        </p:txBody>
      </p:sp>
      <p:sp>
        <p:nvSpPr>
          <p:cNvPr id="5" name="Rectangle 2"/>
          <p:cNvSpPr txBox="1">
            <a:spLocks noChangeArrowheads="1"/>
          </p:cNvSpPr>
          <p:nvPr/>
        </p:nvSpPr>
        <p:spPr bwMode="auto">
          <a:xfrm>
            <a:off x="114300" y="558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chemeClr val="tx1"/>
                </a:solidFill>
              </a:rPr>
              <a:t>Popolazioni analizzate</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95816"/>
            <a:ext cx="8654963" cy="626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18790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07504" y="18864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a:t>
            </a:r>
            <a:br>
              <a:rPr lang="it-IT" sz="2000" dirty="0">
                <a:solidFill>
                  <a:srgbClr val="FFFF00"/>
                </a:solidFill>
              </a:rPr>
            </a:br>
            <a:r>
              <a:rPr lang="it-IT" sz="2000" dirty="0">
                <a:solidFill>
                  <a:srgbClr val="FFFF00"/>
                </a:solidFill>
              </a:rPr>
              <a:t>(2015)</a:t>
            </a:r>
          </a:p>
        </p:txBody>
      </p:sp>
      <p:sp>
        <p:nvSpPr>
          <p:cNvPr id="46083" name="Rectangle 3"/>
          <p:cNvSpPr>
            <a:spLocks noGrp="1" noChangeArrowheads="1"/>
          </p:cNvSpPr>
          <p:nvPr>
            <p:ph type="subTitle" idx="1"/>
          </p:nvPr>
        </p:nvSpPr>
        <p:spPr>
          <a:xfrm>
            <a:off x="539552" y="2819400"/>
            <a:ext cx="8604448"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Arial" pitchFamily="34" charset="0"/>
              <a:buChar char="•"/>
              <a:defRPr/>
            </a:pPr>
            <a:endParaRPr lang="it-IT" sz="1600" dirty="0"/>
          </a:p>
          <a:p>
            <a:pPr marL="609600" indent="-609600" eaLnBrk="1" hangingPunct="1">
              <a:buFont typeface="Arial" pitchFamily="34" charset="0"/>
              <a:buChar char="•"/>
              <a:defRPr/>
            </a:pPr>
            <a:r>
              <a:rPr lang="it-IT" sz="1600" dirty="0"/>
              <a:t>4.1 - 5 milioni di varianti per individuo (99.9% SNP and short </a:t>
            </a:r>
            <a:r>
              <a:rPr lang="it-IT" sz="1600" dirty="0" err="1"/>
              <a:t>indel</a:t>
            </a:r>
            <a:r>
              <a:rPr lang="it-IT" sz="1600" dirty="0"/>
              <a:t>)</a:t>
            </a:r>
          </a:p>
          <a:p>
            <a:pPr marL="609600" indent="-609600" eaLnBrk="1" hangingPunct="1">
              <a:buFont typeface="Arial" pitchFamily="34" charset="0"/>
              <a:buChar char="•"/>
              <a:defRPr/>
            </a:pPr>
            <a:r>
              <a:rPr lang="it-IT" sz="1600" dirty="0"/>
              <a:t>3.5 – 4.3 milioni 	SNP</a:t>
            </a:r>
          </a:p>
          <a:p>
            <a:pPr marL="609600" indent="-609600" eaLnBrk="1" hangingPunct="1">
              <a:buFont typeface="Arial" pitchFamily="34" charset="0"/>
              <a:buChar char="•"/>
              <a:defRPr/>
            </a:pPr>
            <a:r>
              <a:rPr lang="it-IT" sz="1600" dirty="0"/>
              <a:t>550 – 625 mila 	</a:t>
            </a:r>
            <a:r>
              <a:rPr lang="it-IT" sz="1600" dirty="0" err="1"/>
              <a:t>indels</a:t>
            </a:r>
            <a:endParaRPr lang="it-IT" sz="1600" dirty="0"/>
          </a:p>
          <a:p>
            <a:pPr marL="609600" indent="-609600" eaLnBrk="1" hangingPunct="1">
              <a:buFont typeface="Arial" pitchFamily="34" charset="0"/>
              <a:buChar char="•"/>
              <a:defRPr/>
            </a:pPr>
            <a:r>
              <a:rPr lang="it-IT" sz="1600" dirty="0"/>
              <a:t>940-1100		grandi delezioni (CNV)</a:t>
            </a:r>
          </a:p>
          <a:p>
            <a:pPr marL="609600" indent="-609600" eaLnBrk="1" hangingPunct="1">
              <a:buFont typeface="Arial" pitchFamily="34" charset="0"/>
              <a:buChar char="•"/>
              <a:defRPr/>
            </a:pPr>
            <a:r>
              <a:rPr lang="it-IT" sz="1600" dirty="0"/>
              <a:t>150 - 170 		duplicazioni (CNV)</a:t>
            </a:r>
          </a:p>
          <a:p>
            <a:pPr marL="609600" indent="-609600" eaLnBrk="1" hangingPunct="1">
              <a:buFont typeface="Arial" pitchFamily="34" charset="0"/>
              <a:buChar char="•"/>
              <a:defRPr/>
            </a:pPr>
            <a:r>
              <a:rPr lang="it-IT" sz="1600" dirty="0"/>
              <a:t>850-1000		</a:t>
            </a:r>
            <a:r>
              <a:rPr lang="it-IT" sz="1600" dirty="0" err="1"/>
              <a:t>Alu</a:t>
            </a:r>
            <a:r>
              <a:rPr lang="it-IT" sz="1600" dirty="0"/>
              <a:t> </a:t>
            </a:r>
            <a:r>
              <a:rPr lang="it-IT" sz="1600" dirty="0" err="1"/>
              <a:t>insertion</a:t>
            </a:r>
            <a:endParaRPr lang="it-IT" sz="1600" dirty="0"/>
          </a:p>
          <a:p>
            <a:pPr marL="609600" indent="-609600" eaLnBrk="1" hangingPunct="1">
              <a:buFont typeface="Arial" pitchFamily="34" charset="0"/>
              <a:buChar char="•"/>
              <a:defRPr/>
            </a:pPr>
            <a:r>
              <a:rPr lang="it-IT" sz="1600" dirty="0"/>
              <a:t>120 – 140 		L1 </a:t>
            </a:r>
            <a:r>
              <a:rPr lang="it-IT" sz="1600" dirty="0" err="1"/>
              <a:t>insertion</a:t>
            </a:r>
            <a:endParaRPr lang="it-IT" sz="1600" dirty="0"/>
          </a:p>
          <a:p>
            <a:pPr marL="609600" indent="-609600" eaLnBrk="1" hangingPunct="1">
              <a:buFont typeface="Arial" pitchFamily="34" charset="0"/>
              <a:buChar char="•"/>
              <a:defRPr/>
            </a:pPr>
            <a:r>
              <a:rPr lang="it-IT" sz="1600" dirty="0"/>
              <a:t>44 – 56		SVA </a:t>
            </a:r>
            <a:r>
              <a:rPr lang="it-IT" sz="1600" dirty="0" err="1"/>
              <a:t>insertion</a:t>
            </a:r>
            <a:endParaRPr lang="it-IT" sz="1600" dirty="0"/>
          </a:p>
          <a:p>
            <a:pPr marL="609600" indent="-609600" eaLnBrk="1" hangingPunct="1">
              <a:buFont typeface="Arial" pitchFamily="34" charset="0"/>
              <a:buChar char="•"/>
              <a:defRPr/>
            </a:pPr>
            <a:r>
              <a:rPr lang="it-IT" sz="1600" dirty="0"/>
              <a:t>4 - 5 		</a:t>
            </a:r>
            <a:r>
              <a:rPr lang="it-IT" sz="1600" dirty="0" err="1"/>
              <a:t>nuclear</a:t>
            </a:r>
            <a:r>
              <a:rPr lang="it-IT" sz="1600" dirty="0"/>
              <a:t> </a:t>
            </a:r>
            <a:r>
              <a:rPr lang="it-IT" sz="1600" dirty="0" err="1"/>
              <a:t>insertion</a:t>
            </a:r>
            <a:r>
              <a:rPr lang="it-IT" sz="1600" dirty="0"/>
              <a:t> of </a:t>
            </a:r>
            <a:r>
              <a:rPr lang="it-IT" sz="1600" dirty="0" err="1"/>
              <a:t>mtDNA</a:t>
            </a:r>
            <a:endParaRPr lang="it-IT" sz="1600" dirty="0"/>
          </a:p>
          <a:p>
            <a:pPr marL="609600" indent="-609600" eaLnBrk="1" hangingPunct="1">
              <a:buFont typeface="Arial" pitchFamily="34" charset="0"/>
              <a:buChar char="•"/>
              <a:defRPr/>
            </a:pPr>
            <a:r>
              <a:rPr lang="it-IT" sz="1600" dirty="0"/>
              <a:t>9-12 		inversioni</a:t>
            </a:r>
          </a:p>
          <a:p>
            <a:pPr marL="609600" indent="-609600" eaLnBrk="1" hangingPunct="1">
              <a:buFont typeface="Arial" pitchFamily="34" charset="0"/>
              <a:buChar char="•"/>
              <a:defRPr/>
            </a:pPr>
            <a:endParaRPr lang="it-IT" sz="1600" dirty="0"/>
          </a:p>
          <a:p>
            <a:pPr marL="609600" indent="-609600" eaLnBrk="1" hangingPunct="1">
              <a:buFont typeface="Arial" pitchFamily="34" charset="0"/>
              <a:buChar char="•"/>
              <a:defRPr/>
            </a:pPr>
            <a:endParaRPr lang="it-IT" sz="1600" dirty="0">
              <a:solidFill>
                <a:srgbClr val="FFFF00"/>
              </a:solidFill>
            </a:endParaRPr>
          </a:p>
          <a:p>
            <a:pPr marL="609600" indent="-609600" eaLnBrk="1" hangingPunct="1">
              <a:buFont typeface="Arial" pitchFamily="34" charset="0"/>
              <a:buChar char="•"/>
              <a:defRPr/>
            </a:pPr>
            <a:r>
              <a:rPr lang="it-IT" sz="1200" dirty="0"/>
              <a:t> dati da The 1000 </a:t>
            </a:r>
            <a:r>
              <a:rPr lang="it-IT" sz="1200" dirty="0" err="1"/>
              <a:t>genomes</a:t>
            </a:r>
            <a:r>
              <a:rPr lang="it-IT" sz="1200" dirty="0"/>
              <a:t> (2015)</a:t>
            </a: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2209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La variabilità «per individuo»*</a:t>
            </a:r>
          </a:p>
          <a:p>
            <a:pPr algn="ctr" eaLnBrk="1" hangingPunct="1">
              <a:defRPr/>
            </a:pPr>
            <a:endParaRPr lang="it-IT" sz="2000" kern="0" dirty="0">
              <a:solidFill>
                <a:srgbClr val="FFFF00"/>
              </a:solidFill>
            </a:endParaRPr>
          </a:p>
          <a:p>
            <a:pPr algn="ctr" eaLnBrk="1" hangingPunct="1">
              <a:defRPr/>
            </a:pPr>
            <a:r>
              <a:rPr lang="it-IT" sz="2000" kern="0" dirty="0">
                <a:solidFill>
                  <a:srgbClr val="FFFF00"/>
                </a:solidFill>
              </a:rPr>
              <a:t>confronto del genoma individuale (diploide) </a:t>
            </a:r>
          </a:p>
          <a:p>
            <a:pPr algn="ctr" eaLnBrk="1" hangingPunct="1">
              <a:defRPr/>
            </a:pPr>
            <a:r>
              <a:rPr lang="it-IT" sz="2000" kern="0" dirty="0">
                <a:solidFill>
                  <a:srgbClr val="FFFF00"/>
                </a:solidFill>
              </a:rPr>
              <a:t>con la sequenza di riferimento (“patchwork” aploide)</a:t>
            </a:r>
          </a:p>
        </p:txBody>
      </p:sp>
    </p:spTree>
    <p:extLst>
      <p:ext uri="{BB962C8B-B14F-4D97-AF65-F5344CB8AC3E}">
        <p14:creationId xmlns:p14="http://schemas.microsoft.com/office/powerpoint/2010/main" val="18440796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a:t>
            </a:r>
          </a:p>
        </p:txBody>
      </p:sp>
      <p:sp>
        <p:nvSpPr>
          <p:cNvPr id="46083" name="Rectangle 3"/>
          <p:cNvSpPr>
            <a:spLocks noGrp="1" noChangeArrowheads="1"/>
          </p:cNvSpPr>
          <p:nvPr>
            <p:ph type="subTitle" idx="1"/>
          </p:nvPr>
        </p:nvSpPr>
        <p:spPr>
          <a:xfrm>
            <a:off x="536643" y="1988840"/>
            <a:ext cx="8604448"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Arial" pitchFamily="34" charset="0"/>
              <a:buChar char="•"/>
              <a:defRPr/>
            </a:pPr>
            <a:r>
              <a:rPr lang="it-IT" sz="1600" dirty="0"/>
              <a:t>Variabilità nei geni</a:t>
            </a:r>
          </a:p>
          <a:p>
            <a:pPr marL="609600" indent="-609600" eaLnBrk="1" hangingPunct="1">
              <a:buFont typeface="Arial" pitchFamily="34" charset="0"/>
              <a:buChar char="•"/>
              <a:defRPr/>
            </a:pPr>
            <a:endParaRPr lang="it-IT" sz="1600" dirty="0"/>
          </a:p>
          <a:p>
            <a:pPr marL="609600" indent="-609600" eaLnBrk="1" hangingPunct="1">
              <a:buFont typeface="Arial" pitchFamily="34" charset="0"/>
              <a:buChar char="•"/>
              <a:defRPr/>
            </a:pPr>
            <a:r>
              <a:rPr lang="it-IT" sz="1600" dirty="0"/>
              <a:t>11 - 14 mila sostituzioni sinonime</a:t>
            </a:r>
          </a:p>
          <a:p>
            <a:pPr marL="609600" indent="-609600" eaLnBrk="1" hangingPunct="1">
              <a:buFont typeface="Arial" pitchFamily="34" charset="0"/>
              <a:buChar char="•"/>
              <a:defRPr/>
            </a:pPr>
            <a:r>
              <a:rPr lang="it-IT" sz="1600" dirty="0">
                <a:solidFill>
                  <a:srgbClr val="FFFF00"/>
                </a:solidFill>
              </a:rPr>
              <a:t>10 - 12 mila sostituzioni non sinonime</a:t>
            </a:r>
            <a:r>
              <a:rPr lang="it-IT" sz="1600" dirty="0"/>
              <a:t>!</a:t>
            </a:r>
          </a:p>
          <a:p>
            <a:pPr marL="609600" indent="-609600" eaLnBrk="1" hangingPunct="1">
              <a:buFont typeface="Arial" pitchFamily="34" charset="0"/>
              <a:buChar char="•"/>
              <a:defRPr/>
            </a:pPr>
            <a:r>
              <a:rPr lang="it-IT" sz="1600" dirty="0"/>
              <a:t>1.7 – 2.1 milioni di sostituzioni negli introni</a:t>
            </a:r>
          </a:p>
          <a:p>
            <a:pPr marL="609600" indent="-609600" eaLnBrk="1" hangingPunct="1">
              <a:buFont typeface="Arial" pitchFamily="34" charset="0"/>
              <a:buChar char="•"/>
              <a:defRPr/>
            </a:pPr>
            <a:r>
              <a:rPr lang="it-IT" sz="1600" dirty="0"/>
              <a:t>80-100 </a:t>
            </a:r>
            <a:r>
              <a:rPr lang="it-IT" sz="1600" dirty="0" err="1"/>
              <a:t>indels</a:t>
            </a:r>
            <a:r>
              <a:rPr lang="it-IT" sz="1600" dirty="0"/>
              <a:t> “in frame”</a:t>
            </a:r>
          </a:p>
          <a:p>
            <a:pPr marL="609600" indent="-609600" eaLnBrk="1" hangingPunct="1">
              <a:buFont typeface="Arial" pitchFamily="34" charset="0"/>
              <a:buChar char="•"/>
              <a:defRPr/>
            </a:pPr>
            <a:r>
              <a:rPr lang="it-IT" sz="1600" dirty="0"/>
              <a:t>80-100 </a:t>
            </a:r>
            <a:r>
              <a:rPr lang="it-IT" sz="1600" dirty="0" err="1"/>
              <a:t>indels</a:t>
            </a:r>
            <a:r>
              <a:rPr lang="it-IT" sz="1600" dirty="0"/>
              <a:t> “</a:t>
            </a:r>
            <a:r>
              <a:rPr lang="it-IT" sz="1600" dirty="0" err="1"/>
              <a:t>frameshift</a:t>
            </a:r>
            <a:r>
              <a:rPr lang="it-IT" sz="1600" dirty="0"/>
              <a:t>”</a:t>
            </a:r>
          </a:p>
          <a:p>
            <a:pPr marL="609600" indent="-609600" eaLnBrk="1" hangingPunct="1">
              <a:buFont typeface="Arial" pitchFamily="34" charset="0"/>
              <a:buChar char="•"/>
              <a:defRPr/>
            </a:pPr>
            <a:r>
              <a:rPr lang="it-IT" sz="1600" dirty="0"/>
              <a:t>90-100 mutazioni non-senso</a:t>
            </a:r>
          </a:p>
          <a:p>
            <a:pPr marL="609600" indent="-609600" eaLnBrk="1" hangingPunct="1">
              <a:buFont typeface="Arial" pitchFamily="34" charset="0"/>
              <a:buChar char="•"/>
              <a:defRPr/>
            </a:pPr>
            <a:r>
              <a:rPr lang="it-IT" sz="1600" dirty="0"/>
              <a:t>30-40 siti di </a:t>
            </a:r>
            <a:r>
              <a:rPr lang="it-IT" sz="1600" dirty="0" err="1"/>
              <a:t>splicing</a:t>
            </a:r>
            <a:r>
              <a:rPr lang="it-IT" sz="1600" dirty="0"/>
              <a:t> mutati</a:t>
            </a:r>
          </a:p>
          <a:p>
            <a:pPr marL="609600" indent="-609600" eaLnBrk="1" hangingPunct="1">
              <a:buFont typeface="Arial" pitchFamily="34" charset="0"/>
              <a:buChar char="•"/>
              <a:defRPr/>
            </a:pPr>
            <a:r>
              <a:rPr lang="it-IT" sz="1600" dirty="0"/>
              <a:t>150-180 mutazioni riconosciute come «</a:t>
            </a:r>
            <a:r>
              <a:rPr lang="it-IT" sz="1600" dirty="0" err="1"/>
              <a:t>loss</a:t>
            </a:r>
            <a:r>
              <a:rPr lang="it-IT" sz="1600" dirty="0"/>
              <a:t> of </a:t>
            </a:r>
            <a:r>
              <a:rPr lang="it-IT" sz="1600" dirty="0" err="1"/>
              <a:t>function</a:t>
            </a:r>
            <a:r>
              <a:rPr lang="it-IT" sz="1600" dirty="0"/>
              <a:t>»</a:t>
            </a:r>
          </a:p>
          <a:p>
            <a:pPr marL="609600" indent="-609600" eaLnBrk="1" hangingPunct="1">
              <a:buFont typeface="Arial" pitchFamily="34" charset="0"/>
              <a:buChar char="•"/>
              <a:defRPr/>
            </a:pPr>
            <a:endParaRPr lang="it-IT" sz="1600" dirty="0">
              <a:solidFill>
                <a:srgbClr val="FFFF00"/>
              </a:solidFill>
            </a:endParaRPr>
          </a:p>
          <a:p>
            <a:pPr marL="609600" indent="-609600" eaLnBrk="1" hangingPunct="1">
              <a:buFont typeface="Arial" pitchFamily="34" charset="0"/>
              <a:buChar char="•"/>
              <a:defRPr/>
            </a:pPr>
            <a:r>
              <a:rPr lang="it-IT" sz="1200" dirty="0"/>
              <a:t>* dati da 1000 </a:t>
            </a:r>
            <a:r>
              <a:rPr lang="it-IT" sz="1200" dirty="0" err="1"/>
              <a:t>genomes</a:t>
            </a:r>
            <a:r>
              <a:rPr lang="it-IT" sz="1200" dirty="0"/>
              <a:t> (2012, 2015) e </a:t>
            </a:r>
            <a:r>
              <a:rPr lang="it-IT" sz="1200" dirty="0" err="1"/>
              <a:t>Bamshad</a:t>
            </a:r>
            <a:r>
              <a:rPr lang="it-IT" sz="1200" dirty="0"/>
              <a:t> et al. (2011) Nature </a:t>
            </a:r>
            <a:r>
              <a:rPr lang="it-IT" sz="1200" dirty="0" err="1"/>
              <a:t>Rev</a:t>
            </a:r>
            <a:r>
              <a:rPr lang="it-IT" sz="1200" dirty="0"/>
              <a:t> </a:t>
            </a:r>
            <a:r>
              <a:rPr lang="it-IT" sz="1200" dirty="0" err="1"/>
              <a:t>Genet</a:t>
            </a:r>
            <a:r>
              <a:rPr lang="it-IT" sz="1200" dirty="0"/>
              <a:t> 745-755 </a:t>
            </a:r>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198884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La variabilità «per individuo»*</a:t>
            </a:r>
          </a:p>
          <a:p>
            <a:pPr algn="ctr" eaLnBrk="1" hangingPunct="1">
              <a:defRPr/>
            </a:pPr>
            <a:endParaRPr lang="it-IT" sz="2000" kern="0" dirty="0">
              <a:solidFill>
                <a:srgbClr val="FFFF00"/>
              </a:solidFill>
            </a:endParaRPr>
          </a:p>
          <a:p>
            <a:pPr algn="ctr" eaLnBrk="1" hangingPunct="1">
              <a:defRPr/>
            </a:pPr>
            <a:r>
              <a:rPr lang="it-IT" sz="2000" kern="0" dirty="0">
                <a:solidFill>
                  <a:srgbClr val="FFFF00"/>
                </a:solidFill>
              </a:rPr>
              <a:t>confronto del genoma individuale (diploide) </a:t>
            </a:r>
          </a:p>
          <a:p>
            <a:pPr algn="ctr" eaLnBrk="1" hangingPunct="1">
              <a:defRPr/>
            </a:pPr>
            <a:r>
              <a:rPr lang="it-IT" sz="2000" kern="0" dirty="0">
                <a:solidFill>
                  <a:srgbClr val="FFFF00"/>
                </a:solidFill>
              </a:rPr>
              <a:t>con la sequenza di riferimento (“patchwork” aploide)</a:t>
            </a:r>
          </a:p>
          <a:p>
            <a:pPr algn="ctr" eaLnBrk="1" hangingPunct="1">
              <a:defRPr/>
            </a:pPr>
            <a:endParaRPr lang="it-IT" sz="2000" kern="0" dirty="0">
              <a:solidFill>
                <a:srgbClr val="FFFF00"/>
              </a:solidFill>
            </a:endParaRPr>
          </a:p>
          <a:p>
            <a:pPr algn="ctr" eaLnBrk="1" hangingPunct="1">
              <a:defRPr/>
            </a:pPr>
            <a:endParaRPr lang="it-IT" sz="2000" kern="0" dirty="0">
              <a:solidFill>
                <a:srgbClr val="FFFF00"/>
              </a:solidFill>
            </a:endParaRPr>
          </a:p>
        </p:txBody>
      </p:sp>
    </p:spTree>
    <p:extLst>
      <p:ext uri="{BB962C8B-B14F-4D97-AF65-F5344CB8AC3E}">
        <p14:creationId xmlns:p14="http://schemas.microsoft.com/office/powerpoint/2010/main" val="32545735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3777507" y="6237312"/>
            <a:ext cx="2213865" cy="36004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600" b="1" dirty="0"/>
              <a:t>Linee di </a:t>
            </a:r>
            <a:r>
              <a:rPr lang="it-IT" sz="1600" b="1" dirty="0" err="1"/>
              <a:t>Blaschko</a:t>
            </a:r>
            <a:endParaRPr lang="it-IT" sz="1600" dirty="0">
              <a:solidFill>
                <a:srgbClr val="FFFF00"/>
              </a:solidFill>
            </a:endParaRPr>
          </a:p>
          <a:p>
            <a:pPr eaLnBrk="1" hangingPunct="1">
              <a:defRPr/>
            </a:pPr>
            <a:endParaRPr lang="it-IT" sz="1600" dirty="0">
              <a:solidFill>
                <a:srgbClr val="FFFF00"/>
              </a:solidFill>
            </a:endParaRP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7" y="4149080"/>
            <a:ext cx="2641104" cy="1980828"/>
          </a:xfrm>
          <a:prstGeom prst="rect">
            <a:avLst/>
          </a:prstGeom>
        </p:spPr>
      </p:pic>
      <p:pic>
        <p:nvPicPr>
          <p:cNvPr id="3" name="Immagine 2"/>
          <p:cNvPicPr>
            <a:picLocks noChangeAspect="1"/>
          </p:cNvPicPr>
          <p:nvPr/>
        </p:nvPicPr>
        <p:blipFill>
          <a:blip r:embed="rId3"/>
          <a:stretch>
            <a:fillRect/>
          </a:stretch>
        </p:blipFill>
        <p:spPr>
          <a:xfrm>
            <a:off x="2195736" y="1377077"/>
            <a:ext cx="2573271" cy="2315944"/>
          </a:xfrm>
          <a:prstGeom prst="rect">
            <a:avLst/>
          </a:prstGeom>
        </p:spPr>
      </p:pic>
      <p:pic>
        <p:nvPicPr>
          <p:cNvPr id="4" name="Immagine 3"/>
          <p:cNvPicPr>
            <a:picLocks noChangeAspect="1"/>
          </p:cNvPicPr>
          <p:nvPr/>
        </p:nvPicPr>
        <p:blipFill>
          <a:blip r:embed="rId4"/>
          <a:stretch>
            <a:fillRect/>
          </a:stretch>
        </p:blipFill>
        <p:spPr>
          <a:xfrm>
            <a:off x="5292080" y="1417315"/>
            <a:ext cx="2275706" cy="2275706"/>
          </a:xfrm>
          <a:prstGeom prst="rect">
            <a:avLst/>
          </a:prstGeom>
        </p:spPr>
      </p:pic>
      <p:sp>
        <p:nvSpPr>
          <p:cNvPr id="7" name="Rectangle 3"/>
          <p:cNvSpPr txBox="1">
            <a:spLocks noChangeArrowheads="1"/>
          </p:cNvSpPr>
          <p:nvPr/>
        </p:nvSpPr>
        <p:spPr bwMode="auto">
          <a:xfrm>
            <a:off x="3900092" y="3620405"/>
            <a:ext cx="2213865"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defRPr/>
            </a:pPr>
            <a:r>
              <a:rPr lang="it-IT" sz="1600" b="1" kern="0" dirty="0"/>
              <a:t>Eterocromia </a:t>
            </a:r>
            <a:r>
              <a:rPr lang="it-IT" sz="1600" b="1" kern="0" dirty="0" err="1"/>
              <a:t>iridis</a:t>
            </a:r>
            <a:endParaRPr lang="it-IT" sz="1600" kern="0" dirty="0">
              <a:solidFill>
                <a:srgbClr val="FFFF00"/>
              </a:solidFill>
            </a:endParaRPr>
          </a:p>
          <a:p>
            <a:pPr eaLnBrk="1" hangingPunct="1">
              <a:defRPr/>
            </a:pPr>
            <a:endParaRPr lang="it-IT" sz="1600" kern="0" dirty="0">
              <a:solidFill>
                <a:srgbClr val="FFFF00"/>
              </a:solidFill>
            </a:endParaRPr>
          </a:p>
          <a:p>
            <a:pPr marL="609600" indent="-609600" eaLnBrk="1" hangingPunct="1">
              <a:buFont typeface="Arial" pitchFamily="34" charset="0"/>
              <a:buChar char="•"/>
              <a:defRPr/>
            </a:pPr>
            <a:endParaRPr lang="it-IT" sz="1600" kern="0" dirty="0"/>
          </a:p>
          <a:p>
            <a:pPr marL="609600" indent="-609600" eaLnBrk="1" hangingPunct="1">
              <a:defRPr/>
            </a:pPr>
            <a:endParaRPr lang="it-IT" sz="1800" kern="0" dirty="0"/>
          </a:p>
          <a:p>
            <a:pPr marL="609600" indent="-609600" eaLnBrk="1" hangingPunct="1">
              <a:buFont typeface="Wingdings" pitchFamily="2" charset="2"/>
              <a:buChar char="n"/>
              <a:defRPr/>
            </a:pPr>
            <a:endParaRPr lang="it-IT" sz="1800" kern="0" dirty="0"/>
          </a:p>
        </p:txBody>
      </p:sp>
    </p:spTree>
    <p:extLst>
      <p:ext uri="{BB962C8B-B14F-4D97-AF65-F5344CB8AC3E}">
        <p14:creationId xmlns:p14="http://schemas.microsoft.com/office/powerpoint/2010/main" val="112591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609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1</a:t>
            </a:r>
            <a:r>
              <a:rPr lang="it-IT" sz="2000" dirty="0">
                <a:solidFill>
                  <a:srgbClr val="FFFF00"/>
                </a:solidFill>
              </a:rPr>
              <a:t>)</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323528" y="1268760"/>
            <a:ext cx="5503912"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Wingdings" pitchFamily="2" charset="2"/>
              <a:buChar char="n"/>
              <a:defRPr/>
            </a:pPr>
            <a:r>
              <a:rPr lang="it-IT" sz="1800" dirty="0"/>
              <a:t>Gli studi più recenti (2013-2020) sulla mutabilità per SNS del DNA nucleare umano si basano sull’osservazione diretta delle sequenze genomiche di componenti di numerose famiglie (panel A in figura): </a:t>
            </a:r>
          </a:p>
          <a:p>
            <a:pPr eaLnBrk="1" hangingPunct="1">
              <a:defRPr/>
            </a:pPr>
            <a:r>
              <a:rPr lang="it-IT" sz="1800" dirty="0">
                <a:solidFill>
                  <a:srgbClr val="FFFF00"/>
                </a:solidFill>
              </a:rPr>
              <a:t>        1.1 × 10</a:t>
            </a:r>
            <a:r>
              <a:rPr lang="it-IT" sz="1800" baseline="30000" dirty="0">
                <a:solidFill>
                  <a:srgbClr val="FFFF00"/>
                </a:solidFill>
              </a:rPr>
              <a:t>-8</a:t>
            </a:r>
            <a:r>
              <a:rPr lang="it-IT" sz="1800" dirty="0">
                <a:solidFill>
                  <a:srgbClr val="FFFF00"/>
                </a:solidFill>
              </a:rPr>
              <a:t>/mutazioni/nucleotide/ generazione</a:t>
            </a:r>
            <a:r>
              <a:rPr lang="it-IT" sz="1800" dirty="0"/>
              <a:t>.</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In precedenza gli studi sulla mutabilità si basavano principalmente sul tasso di sostituzione nucleotidica </a:t>
            </a:r>
            <a:r>
              <a:rPr lang="it-IT" sz="1800" dirty="0" err="1">
                <a:solidFill>
                  <a:srgbClr val="FFFF00"/>
                </a:solidFill>
              </a:rPr>
              <a:t>interspecie</a:t>
            </a:r>
            <a:r>
              <a:rPr lang="it-IT" sz="1800" dirty="0"/>
              <a:t> (panel B in figura) o </a:t>
            </a:r>
            <a:r>
              <a:rPr lang="it-IT" sz="1800" dirty="0">
                <a:solidFill>
                  <a:srgbClr val="FFFF00"/>
                </a:solidFill>
              </a:rPr>
              <a:t>sull’incidenza di malattie </a:t>
            </a:r>
            <a:r>
              <a:rPr lang="it-IT" sz="1800" dirty="0"/>
              <a:t>umane</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Il numero di mutazioni </a:t>
            </a:r>
            <a:r>
              <a:rPr lang="it-IT" sz="1800" i="1" dirty="0">
                <a:solidFill>
                  <a:srgbClr val="FFFF00"/>
                </a:solidFill>
              </a:rPr>
              <a:t>de novo </a:t>
            </a:r>
            <a:r>
              <a:rPr lang="it-IT" sz="1800" dirty="0"/>
              <a:t>in un individuo è variabile e generalmente </a:t>
            </a:r>
            <a:r>
              <a:rPr lang="it-IT" sz="1800" dirty="0">
                <a:solidFill>
                  <a:srgbClr val="FFFF00"/>
                </a:solidFill>
              </a:rPr>
              <a:t>compreso tra 40 e 80 circa</a:t>
            </a:r>
            <a:r>
              <a:rPr lang="it-IT" sz="1800" dirty="0"/>
              <a:t>, in parte di origine paterna e in parte di origine materna</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196752"/>
            <a:ext cx="2736304" cy="5238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1732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862145" y="548680"/>
            <a:ext cx="8136904"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600" dirty="0"/>
              <a:t>Il </a:t>
            </a:r>
            <a:r>
              <a:rPr lang="it-IT" sz="1600" dirty="0" err="1"/>
              <a:t>mosaicismo</a:t>
            </a:r>
            <a:r>
              <a:rPr lang="it-IT" sz="1600" dirty="0"/>
              <a:t> consiste nella presenza in un individuo  di due o più linee cellulari, derivanti da un solo zigote, che differiscono per il loro patrimonio genetico.</a:t>
            </a:r>
          </a:p>
          <a:p>
            <a:pPr eaLnBrk="1" hangingPunct="1">
              <a:defRPr/>
            </a:pPr>
            <a:endParaRPr lang="it-IT" sz="1600" dirty="0"/>
          </a:p>
          <a:p>
            <a:pPr eaLnBrk="1" hangingPunct="1">
              <a:defRPr/>
            </a:pPr>
            <a:r>
              <a:rPr lang="it-IT" sz="1600" dirty="0"/>
              <a:t>Il </a:t>
            </a:r>
            <a:r>
              <a:rPr lang="it-IT" sz="1600" dirty="0" err="1"/>
              <a:t>mosaicismo</a:t>
            </a:r>
            <a:r>
              <a:rPr lang="it-IT" sz="1600" dirty="0"/>
              <a:t> può interessare uno o più tessuti di un individuo</a:t>
            </a:r>
          </a:p>
          <a:p>
            <a:pPr eaLnBrk="1" hangingPunct="1">
              <a:defRPr/>
            </a:pPr>
            <a:endParaRPr lang="it-IT" sz="1600" dirty="0"/>
          </a:p>
          <a:p>
            <a:pPr eaLnBrk="1" hangingPunct="1">
              <a:defRPr/>
            </a:pPr>
            <a:r>
              <a:rPr lang="it-IT" sz="1600" dirty="0"/>
              <a:t>Possiamo inoltre distinguere </a:t>
            </a:r>
            <a:r>
              <a:rPr lang="it-IT" sz="1600" dirty="0" err="1">
                <a:solidFill>
                  <a:srgbClr val="FFFF00"/>
                </a:solidFill>
              </a:rPr>
              <a:t>mosaicismo</a:t>
            </a:r>
            <a:r>
              <a:rPr lang="it-IT" sz="1600" dirty="0">
                <a:solidFill>
                  <a:srgbClr val="FFFF00"/>
                </a:solidFill>
              </a:rPr>
              <a:t> somatico (a) </a:t>
            </a:r>
            <a:r>
              <a:rPr lang="it-IT" sz="1600" dirty="0" err="1">
                <a:solidFill>
                  <a:srgbClr val="FFFF00"/>
                </a:solidFill>
              </a:rPr>
              <a:t>mosaicismo</a:t>
            </a:r>
            <a:r>
              <a:rPr lang="it-IT" sz="1600" dirty="0">
                <a:solidFill>
                  <a:srgbClr val="FFFF00"/>
                </a:solidFill>
              </a:rPr>
              <a:t> </a:t>
            </a:r>
            <a:r>
              <a:rPr lang="it-IT" sz="1600" dirty="0" err="1">
                <a:solidFill>
                  <a:srgbClr val="FFFF00"/>
                </a:solidFill>
              </a:rPr>
              <a:t>gonosomale</a:t>
            </a:r>
            <a:r>
              <a:rPr lang="it-IT" sz="1600" dirty="0">
                <a:solidFill>
                  <a:srgbClr val="FFFF00"/>
                </a:solidFill>
              </a:rPr>
              <a:t> (b) e </a:t>
            </a:r>
            <a:r>
              <a:rPr lang="it-IT" sz="1600" dirty="0" err="1">
                <a:solidFill>
                  <a:srgbClr val="FFFF00"/>
                </a:solidFill>
              </a:rPr>
              <a:t>mosaicismo</a:t>
            </a:r>
            <a:r>
              <a:rPr lang="it-IT" sz="1600" dirty="0">
                <a:solidFill>
                  <a:srgbClr val="FFFF00"/>
                </a:solidFill>
              </a:rPr>
              <a:t> germinale, </a:t>
            </a:r>
            <a:r>
              <a:rPr lang="it-IT" sz="1600" dirty="0"/>
              <a:t>questi ultimi ovviamente molto importanti per l’ereditarietà e per la consulenza genetica </a:t>
            </a:r>
          </a:p>
          <a:p>
            <a:pPr eaLnBrk="1" hangingPunct="1">
              <a:defRPr/>
            </a:pPr>
            <a:endParaRPr lang="it-IT" sz="1600" dirty="0">
              <a:solidFill>
                <a:srgbClr val="FFFF00"/>
              </a:solidFill>
            </a:endParaRP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pic>
        <p:nvPicPr>
          <p:cNvPr id="2" name="Immagine 1"/>
          <p:cNvPicPr>
            <a:picLocks noChangeAspect="1"/>
          </p:cNvPicPr>
          <p:nvPr/>
        </p:nvPicPr>
        <p:blipFill>
          <a:blip r:embed="rId2"/>
          <a:stretch>
            <a:fillRect/>
          </a:stretch>
        </p:blipFill>
        <p:spPr>
          <a:xfrm>
            <a:off x="1691680" y="2792260"/>
            <a:ext cx="5942235" cy="4065740"/>
          </a:xfrm>
          <a:prstGeom prst="rect">
            <a:avLst/>
          </a:prstGeom>
        </p:spPr>
      </p:pic>
    </p:spTree>
    <p:extLst>
      <p:ext uri="{BB962C8B-B14F-4D97-AF65-F5344CB8AC3E}">
        <p14:creationId xmlns:p14="http://schemas.microsoft.com/office/powerpoint/2010/main" val="26981989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1007096" y="1916832"/>
            <a:ext cx="8136904"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it-IT" sz="1600" dirty="0">
              <a:solidFill>
                <a:srgbClr val="FFFF00"/>
              </a:solidFill>
            </a:endParaRPr>
          </a:p>
          <a:p>
            <a:pPr eaLnBrk="1" hangingPunct="1">
              <a:defRPr/>
            </a:pPr>
            <a:r>
              <a:rPr lang="it-IT" sz="2000" dirty="0"/>
              <a:t>Si è stimato che le cellule presenti in un adulto derivino da circa 10</a:t>
            </a:r>
            <a:r>
              <a:rPr lang="it-IT" sz="2000" baseline="30000" dirty="0"/>
              <a:t>14</a:t>
            </a:r>
            <a:r>
              <a:rPr lang="it-IT" sz="2000" dirty="0"/>
              <a:t> divisioni cellulari (ciascuna soggetta ad errori di replicazione del DNA), quindi la probabilità che almeno una cellula sia diversa (e quindi che un individuo sia un mosaico di cellule) dalle altre è altissima (praticamente = 1)</a:t>
            </a:r>
          </a:p>
          <a:p>
            <a:pPr eaLnBrk="1" hangingPunct="1">
              <a:defRPr/>
            </a:pPr>
            <a:endParaRPr lang="it-IT" sz="2000" dirty="0"/>
          </a:p>
          <a:p>
            <a:pPr eaLnBrk="1" hangingPunct="1">
              <a:defRPr/>
            </a:pPr>
            <a:r>
              <a:rPr lang="it-IT" sz="2000" dirty="0"/>
              <a:t>Tecnicamente, tuttavia, si classifica come «mosaico» un individuo/tessuto che presenti un livello di </a:t>
            </a:r>
            <a:r>
              <a:rPr lang="it-IT" sz="2000" dirty="0" err="1"/>
              <a:t>mosaicismo</a:t>
            </a:r>
            <a:r>
              <a:rPr lang="it-IT" sz="2000" dirty="0"/>
              <a:t> (% di cellule mutate in una certa posizione) al di sopra della soglia di </a:t>
            </a:r>
            <a:r>
              <a:rPr lang="it-IT" sz="2000" dirty="0" err="1"/>
              <a:t>detection</a:t>
            </a:r>
            <a:r>
              <a:rPr lang="it-IT" sz="2000" dirty="0"/>
              <a:t> degli strumenti utilizzati (es. </a:t>
            </a:r>
            <a:r>
              <a:rPr lang="it-IT" sz="2000" dirty="0" err="1"/>
              <a:t>Sanger</a:t>
            </a:r>
            <a:r>
              <a:rPr lang="it-IT" sz="2000" dirty="0"/>
              <a:t> </a:t>
            </a:r>
            <a:r>
              <a:rPr lang="it-IT" sz="2000" dirty="0" err="1"/>
              <a:t>sequencing</a:t>
            </a:r>
            <a:r>
              <a:rPr lang="it-IT" sz="2000" dirty="0"/>
              <a:t>). </a:t>
            </a:r>
          </a:p>
          <a:p>
            <a:pPr eaLnBrk="1" hangingPunct="1">
              <a:defRPr/>
            </a:pPr>
            <a:r>
              <a:rPr lang="it-IT" sz="2000" dirty="0"/>
              <a:t>Possiamo dire che il </a:t>
            </a:r>
            <a:r>
              <a:rPr lang="it-IT" sz="2000" dirty="0" err="1"/>
              <a:t>mosaicismo</a:t>
            </a:r>
            <a:r>
              <a:rPr lang="it-IT" sz="2000" dirty="0"/>
              <a:t> è apprezzabile solo se avviene in uno stadio precoce dell’embriogenesi o della gametogenesi.</a:t>
            </a:r>
          </a:p>
          <a:p>
            <a:pPr eaLnBrk="1" hangingPunct="1">
              <a:defRPr/>
            </a:pPr>
            <a:endParaRPr lang="it-IT" sz="1600" dirty="0">
              <a:solidFill>
                <a:srgbClr val="FFFF00"/>
              </a:solidFill>
            </a:endParaRPr>
          </a:p>
          <a:p>
            <a:pPr eaLnBrk="1" hangingPunct="1">
              <a:defRPr/>
            </a:pPr>
            <a:endParaRPr lang="it-IT" sz="1600" dirty="0">
              <a:solidFill>
                <a:srgbClr val="FFFF00"/>
              </a:solidFill>
            </a:endParaRP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Tree>
    <p:extLst>
      <p:ext uri="{BB962C8B-B14F-4D97-AF65-F5344CB8AC3E}">
        <p14:creationId xmlns:p14="http://schemas.microsoft.com/office/powerpoint/2010/main" val="6977512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Differenza tra </a:t>
            </a:r>
            <a:r>
              <a:rPr lang="it-IT" sz="2000" dirty="0" err="1">
                <a:solidFill>
                  <a:srgbClr val="FFFF00"/>
                </a:solidFill>
              </a:rPr>
              <a:t>mosaicismo</a:t>
            </a:r>
            <a:r>
              <a:rPr lang="it-IT" sz="2000" dirty="0">
                <a:solidFill>
                  <a:srgbClr val="FFFF00"/>
                </a:solidFill>
              </a:rPr>
              <a:t> e chimera</a:t>
            </a:r>
          </a:p>
        </p:txBody>
      </p:sp>
      <p:sp>
        <p:nvSpPr>
          <p:cNvPr id="46083" name="Rectangle 3"/>
          <p:cNvSpPr>
            <a:spLocks noGrp="1" noChangeArrowheads="1"/>
          </p:cNvSpPr>
          <p:nvPr>
            <p:ph type="subTitle" idx="1"/>
          </p:nvPr>
        </p:nvSpPr>
        <p:spPr>
          <a:xfrm>
            <a:off x="978868" y="1268760"/>
            <a:ext cx="8136904"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600" dirty="0"/>
              <a:t>Anche nelle </a:t>
            </a:r>
            <a:r>
              <a:rPr lang="it-IT" sz="1600" dirty="0">
                <a:solidFill>
                  <a:srgbClr val="FFFF00"/>
                </a:solidFill>
              </a:rPr>
              <a:t>chimere</a:t>
            </a:r>
            <a:r>
              <a:rPr lang="it-IT" sz="1600" dirty="0"/>
              <a:t> coesistono due linee cellulari che differiscono per il loro patrimonio genetico.</a:t>
            </a:r>
          </a:p>
          <a:p>
            <a:pPr eaLnBrk="1" hangingPunct="1">
              <a:defRPr/>
            </a:pPr>
            <a:endParaRPr lang="it-IT" sz="1600" dirty="0"/>
          </a:p>
          <a:p>
            <a:pPr eaLnBrk="1" hangingPunct="1">
              <a:defRPr/>
            </a:pPr>
            <a:r>
              <a:rPr lang="it-IT" sz="1600" dirty="0"/>
              <a:t>Mentre i mosaici (A) derivano da mutazioni post-zigotiche in un individuo derivato da un unico zigote, nelle chimere (B), le linee cellulari derivano da due «individui» diversi, o per fusione zigotica, o per fusione di cellule embrionali derivanti da due gemelli dizigotici.</a:t>
            </a:r>
          </a:p>
          <a:p>
            <a:pPr eaLnBrk="1" hangingPunct="1">
              <a:defRPr/>
            </a:pPr>
            <a:endParaRPr lang="it-IT" sz="1600" dirty="0"/>
          </a:p>
          <a:p>
            <a:pPr eaLnBrk="1" hangingPunct="1">
              <a:defRPr/>
            </a:pPr>
            <a:endParaRPr lang="it-IT" sz="1600" dirty="0"/>
          </a:p>
          <a:p>
            <a:pPr eaLnBrk="1" hangingPunct="1">
              <a:defRPr/>
            </a:pPr>
            <a:endParaRPr lang="it-IT" sz="1600" dirty="0">
              <a:solidFill>
                <a:srgbClr val="FFFF00"/>
              </a:solidFill>
            </a:endParaRPr>
          </a:p>
          <a:p>
            <a:pPr eaLnBrk="1" hangingPunct="1">
              <a:defRPr/>
            </a:pPr>
            <a:endParaRPr lang="it-IT" sz="1600" dirty="0">
              <a:solidFill>
                <a:srgbClr val="FFFF00"/>
              </a:solidFill>
            </a:endParaRP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pic>
        <p:nvPicPr>
          <p:cNvPr id="6" name="Immagine 1" descr="3_23.B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3068960"/>
            <a:ext cx="4552628" cy="34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5735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287352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6084168" y="888264"/>
            <a:ext cx="3059832" cy="446449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2000" dirty="0"/>
              <a:t>Le mutazioni che danno luogo a </a:t>
            </a:r>
            <a:r>
              <a:rPr lang="it-IT" sz="2000" dirty="0" err="1"/>
              <a:t>mosaicismo</a:t>
            </a:r>
            <a:r>
              <a:rPr lang="it-IT" sz="2000" dirty="0"/>
              <a:t> possono verificarsi prima della differenziazione della linea germinale (entro 10 replicazioni dello zigote). In questi casi, il </a:t>
            </a:r>
            <a:r>
              <a:rPr lang="it-IT" sz="2000" dirty="0" err="1"/>
              <a:t>mosaicismo</a:t>
            </a:r>
            <a:r>
              <a:rPr lang="it-IT" sz="2000" dirty="0"/>
              <a:t> per una determinata mutazione potrà interessare contemporaneamente  sia le cellule della linea germinale che le cellule somatiche, e anche più tessuti.</a:t>
            </a:r>
          </a:p>
          <a:p>
            <a:pPr eaLnBrk="1" hangingPunct="1">
              <a:defRPr/>
            </a:pPr>
            <a:endParaRPr lang="it-IT" sz="2000" dirty="0"/>
          </a:p>
          <a:p>
            <a:pPr eaLnBrk="1" hangingPunct="1">
              <a:defRPr/>
            </a:pPr>
            <a:r>
              <a:rPr lang="it-IT" sz="2000" dirty="0"/>
              <a:t>PGC = Cellule Germinali Primordiali</a:t>
            </a:r>
          </a:p>
          <a:p>
            <a:pPr eaLnBrk="1" hangingPunct="1">
              <a:defRPr/>
            </a:pPr>
            <a:endParaRPr lang="it-IT" sz="2000" dirty="0"/>
          </a:p>
          <a:p>
            <a:pPr eaLnBrk="1" hangingPunct="1">
              <a:defRPr/>
            </a:pPr>
            <a:endParaRPr lang="it-IT" sz="2000" dirty="0"/>
          </a:p>
          <a:p>
            <a:pPr marL="609600" indent="-609600" eaLnBrk="1" hangingPunct="1">
              <a:defRPr/>
            </a:pPr>
            <a:endParaRPr lang="it-IT" sz="2000" dirty="0"/>
          </a:p>
          <a:p>
            <a:pPr marL="609600" indent="-609600" eaLnBrk="1" hangingPunct="1">
              <a:buFont typeface="Wingdings" pitchFamily="2" charset="2"/>
              <a:buChar char="n"/>
              <a:defRPr/>
            </a:pPr>
            <a:endParaRPr lang="it-IT" sz="2000"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72" y="365622"/>
            <a:ext cx="6067425"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54252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611560" y="1916832"/>
            <a:ext cx="3600400" cy="295232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eaLnBrk="1" hangingPunct="1">
              <a:buFont typeface="Arial" panose="020B0604020202020204" pitchFamily="34" charset="0"/>
              <a:buChar char="•"/>
              <a:defRPr/>
            </a:pPr>
            <a:r>
              <a:rPr lang="it-IT" sz="1600" dirty="0"/>
              <a:t>Sequenziato (NGS 30 x) il genoma completo dei membri di tre famiglie multi-</a:t>
            </a:r>
            <a:r>
              <a:rPr lang="it-IT" sz="1600" dirty="0" err="1"/>
              <a:t>siblings</a:t>
            </a:r>
            <a:r>
              <a:rPr lang="it-IT" sz="1600" dirty="0"/>
              <a:t>.</a:t>
            </a:r>
          </a:p>
          <a:p>
            <a:pPr marL="285750" indent="-285750" eaLnBrk="1" hangingPunct="1">
              <a:buFont typeface="Arial" panose="020B0604020202020204" pitchFamily="34" charset="0"/>
              <a:buChar char="•"/>
              <a:defRPr/>
            </a:pPr>
            <a:r>
              <a:rPr lang="it-IT" sz="1600" dirty="0"/>
              <a:t>Identificate e validate 768 </a:t>
            </a:r>
            <a:r>
              <a:rPr lang="it-IT" sz="1600" dirty="0">
                <a:solidFill>
                  <a:srgbClr val="FFFF00"/>
                </a:solidFill>
              </a:rPr>
              <a:t>mutazioni </a:t>
            </a:r>
            <a:r>
              <a:rPr lang="it-IT" sz="1600" i="1" dirty="0">
                <a:solidFill>
                  <a:srgbClr val="FFFF00"/>
                </a:solidFill>
              </a:rPr>
              <a:t>de novo</a:t>
            </a:r>
            <a:r>
              <a:rPr lang="it-IT" sz="1600" dirty="0">
                <a:solidFill>
                  <a:srgbClr val="FFFF00"/>
                </a:solidFill>
              </a:rPr>
              <a:t> (DNM)</a:t>
            </a:r>
          </a:p>
          <a:p>
            <a:pPr marL="285750" indent="-285750" eaLnBrk="1" hangingPunct="1">
              <a:buFont typeface="Arial" panose="020B0604020202020204" pitchFamily="34" charset="0"/>
              <a:buChar char="•"/>
              <a:defRPr/>
            </a:pPr>
            <a:r>
              <a:rPr lang="it-IT" sz="1600" dirty="0"/>
              <a:t>Media 64 DNM/figlio</a:t>
            </a:r>
          </a:p>
          <a:p>
            <a:pPr marL="285750" indent="-285750" eaLnBrk="1" hangingPunct="1">
              <a:buFont typeface="Arial" panose="020B0604020202020204" pitchFamily="34" charset="0"/>
              <a:buChar char="•"/>
              <a:defRPr/>
            </a:pPr>
            <a:r>
              <a:rPr lang="it-IT" sz="1600" dirty="0">
                <a:solidFill>
                  <a:srgbClr val="FFFF00"/>
                </a:solidFill>
              </a:rPr>
              <a:t>10 DNM condivise </a:t>
            </a:r>
            <a:r>
              <a:rPr lang="it-IT" sz="1600" dirty="0"/>
              <a:t>da due figli</a:t>
            </a:r>
          </a:p>
          <a:p>
            <a:pPr marL="285750" indent="-285750" eaLnBrk="1" hangingPunct="1">
              <a:buFont typeface="Arial" panose="020B0604020202020204" pitchFamily="34" charset="0"/>
              <a:buChar char="•"/>
              <a:defRPr/>
            </a:pPr>
            <a:r>
              <a:rPr lang="it-IT" sz="1600" dirty="0" err="1">
                <a:solidFill>
                  <a:srgbClr val="FFFF00"/>
                </a:solidFill>
              </a:rPr>
              <a:t>Targeted</a:t>
            </a:r>
            <a:r>
              <a:rPr lang="it-IT" sz="1600" dirty="0">
                <a:solidFill>
                  <a:srgbClr val="FFFF00"/>
                </a:solidFill>
              </a:rPr>
              <a:t> </a:t>
            </a:r>
            <a:r>
              <a:rPr lang="it-IT" sz="1600" dirty="0" err="1">
                <a:solidFill>
                  <a:srgbClr val="FFFF00"/>
                </a:solidFill>
              </a:rPr>
              <a:t>resequencing</a:t>
            </a:r>
            <a:r>
              <a:rPr lang="it-IT" sz="1600" dirty="0">
                <a:solidFill>
                  <a:srgbClr val="FFFF00"/>
                </a:solidFill>
              </a:rPr>
              <a:t> high </a:t>
            </a:r>
            <a:r>
              <a:rPr lang="it-IT" sz="1600" dirty="0" err="1">
                <a:solidFill>
                  <a:srgbClr val="FFFF00"/>
                </a:solidFill>
              </a:rPr>
              <a:t>depth</a:t>
            </a:r>
            <a:r>
              <a:rPr lang="it-IT" sz="1600" dirty="0">
                <a:solidFill>
                  <a:srgbClr val="FFFF00"/>
                </a:solidFill>
              </a:rPr>
              <a:t> </a:t>
            </a:r>
            <a:r>
              <a:rPr lang="it-IT" sz="1600" dirty="0"/>
              <a:t>(&gt; 500 x) di tutte le 768 DNM in tutti i membri delle famiglie.</a:t>
            </a:r>
          </a:p>
          <a:p>
            <a:pPr marL="285750" indent="-285750" eaLnBrk="1" hangingPunct="1">
              <a:buFont typeface="Arial" panose="020B0604020202020204" pitchFamily="34" charset="0"/>
              <a:buChar char="•"/>
              <a:defRPr/>
            </a:pPr>
            <a:r>
              <a:rPr lang="it-IT" sz="1600" dirty="0"/>
              <a:t>DNA estratto da sangue</a:t>
            </a:r>
          </a:p>
          <a:p>
            <a:pPr eaLnBrk="1" hangingPunct="1">
              <a:defRPr/>
            </a:pPr>
            <a:endParaRPr lang="it-IT" sz="1600" dirty="0"/>
          </a:p>
          <a:p>
            <a:pPr marL="285750" indent="-285750" eaLnBrk="1" hangingPunct="1">
              <a:buFont typeface="Arial" panose="020B0604020202020204" pitchFamily="34" charset="0"/>
              <a:buChar char="•"/>
              <a:defRPr/>
            </a:pPr>
            <a:endParaRPr lang="it-IT" sz="1600" dirty="0">
              <a:solidFill>
                <a:srgbClr val="FFFF00"/>
              </a:solidFill>
            </a:endParaRPr>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198884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endParaRPr lang="it-IT" sz="2000" kern="0" dirty="0">
              <a:solidFill>
                <a:srgbClr val="FFFF00"/>
              </a:solidFill>
            </a:endParaRP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360" y="1556793"/>
            <a:ext cx="4794252"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0" y="476672"/>
            <a:ext cx="6048672" cy="96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484784"/>
            <a:ext cx="36385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txBox="1">
            <a:spLocks noChangeArrowheads="1"/>
          </p:cNvSpPr>
          <p:nvPr/>
        </p:nvSpPr>
        <p:spPr bwMode="auto">
          <a:xfrm>
            <a:off x="539552" y="4941168"/>
            <a:ext cx="8604448"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285750" indent="-285750" eaLnBrk="1" hangingPunct="1">
              <a:buFont typeface="Arial" panose="020B0604020202020204" pitchFamily="34" charset="0"/>
              <a:buChar char="•"/>
              <a:defRPr/>
            </a:pPr>
            <a:r>
              <a:rPr lang="it-IT" sz="1600" kern="0" dirty="0"/>
              <a:t>Statistical </a:t>
            </a:r>
            <a:r>
              <a:rPr lang="it-IT" sz="1600" kern="0" dirty="0" err="1"/>
              <a:t>power</a:t>
            </a:r>
            <a:r>
              <a:rPr lang="it-IT" sz="1600" kern="0" dirty="0"/>
              <a:t>: 80% </a:t>
            </a:r>
            <a:r>
              <a:rPr lang="it-IT" sz="1600" kern="0" dirty="0" err="1"/>
              <a:t>power</a:t>
            </a:r>
            <a:r>
              <a:rPr lang="it-IT" sz="1600" kern="0" dirty="0"/>
              <a:t> to </a:t>
            </a:r>
            <a:r>
              <a:rPr lang="it-IT" sz="1600" kern="0" dirty="0" err="1"/>
              <a:t>detect</a:t>
            </a:r>
            <a:r>
              <a:rPr lang="it-IT" sz="1600" kern="0" dirty="0"/>
              <a:t> 1% </a:t>
            </a:r>
            <a:r>
              <a:rPr lang="it-IT" sz="1600" kern="0" dirty="0" err="1"/>
              <a:t>blood</a:t>
            </a:r>
            <a:r>
              <a:rPr lang="it-IT" sz="1600" kern="0" dirty="0"/>
              <a:t> </a:t>
            </a:r>
            <a:r>
              <a:rPr lang="it-IT" sz="1600" kern="0" dirty="0" err="1"/>
              <a:t>mosaicism</a:t>
            </a:r>
            <a:r>
              <a:rPr lang="it-IT" sz="1600" kern="0" dirty="0"/>
              <a:t> (90% </a:t>
            </a:r>
            <a:r>
              <a:rPr lang="it-IT" sz="1600" kern="0" dirty="0" err="1"/>
              <a:t>power</a:t>
            </a:r>
            <a:r>
              <a:rPr lang="it-IT" sz="1600" kern="0" dirty="0"/>
              <a:t> 2% </a:t>
            </a:r>
            <a:r>
              <a:rPr lang="it-IT" sz="1600" kern="0" dirty="0" err="1"/>
              <a:t>mosaicism</a:t>
            </a:r>
            <a:r>
              <a:rPr lang="it-IT" sz="1600" kern="0" dirty="0"/>
              <a:t>)</a:t>
            </a:r>
          </a:p>
          <a:p>
            <a:pPr marL="285750" indent="-285750" eaLnBrk="1" hangingPunct="1">
              <a:buFont typeface="Arial" panose="020B0604020202020204" pitchFamily="34" charset="0"/>
              <a:buChar char="•"/>
              <a:defRPr/>
            </a:pPr>
            <a:r>
              <a:rPr lang="it-IT" sz="1600" kern="0" dirty="0"/>
              <a:t>In totale 29 DNM mostrano </a:t>
            </a:r>
            <a:r>
              <a:rPr lang="it-IT" sz="1600" kern="0" dirty="0" err="1"/>
              <a:t>mosaicismo</a:t>
            </a:r>
            <a:r>
              <a:rPr lang="it-IT" sz="1600" kern="0" dirty="0"/>
              <a:t> (1%-10% di cellule mutate) nel sangue di uno dei genitori, implicando che circa il </a:t>
            </a:r>
            <a:r>
              <a:rPr lang="it-IT" sz="1600" kern="0" dirty="0">
                <a:solidFill>
                  <a:srgbClr val="FFFF00"/>
                </a:solidFill>
              </a:rPr>
              <a:t>4%</a:t>
            </a:r>
            <a:r>
              <a:rPr lang="it-IT" sz="1600" kern="0" dirty="0"/>
              <a:t> (29/768) delle mutazioni </a:t>
            </a:r>
            <a:r>
              <a:rPr lang="it-IT" sz="1600" i="1" kern="0" dirty="0"/>
              <a:t>de novo </a:t>
            </a:r>
            <a:r>
              <a:rPr lang="it-IT" sz="1600" kern="0" dirty="0"/>
              <a:t>(germinali) osservate nei figli possa essere presente come mosaico somatico (livello &gt;1%) nel sangue dei genitori.</a:t>
            </a:r>
          </a:p>
          <a:p>
            <a:pPr marL="285750" indent="-285750" eaLnBrk="1" hangingPunct="1">
              <a:buFont typeface="Arial" panose="020B0604020202020204" pitchFamily="34" charset="0"/>
              <a:buChar char="•"/>
              <a:defRPr/>
            </a:pPr>
            <a:r>
              <a:rPr lang="it-IT" sz="1600" kern="0" dirty="0"/>
              <a:t>Delle 10 DNM condivise tra figli, per 6 è stato osservato </a:t>
            </a:r>
            <a:r>
              <a:rPr lang="it-IT" sz="1600" kern="0" dirty="0" err="1"/>
              <a:t>mosaicismo</a:t>
            </a:r>
            <a:r>
              <a:rPr lang="it-IT" sz="1600" kern="0" dirty="0"/>
              <a:t> parentale, con un livello di </a:t>
            </a:r>
            <a:r>
              <a:rPr lang="it-IT" sz="1600" kern="0" dirty="0" err="1"/>
              <a:t>mosaicismo</a:t>
            </a:r>
            <a:r>
              <a:rPr lang="it-IT" sz="1600" kern="0" dirty="0"/>
              <a:t> alto (</a:t>
            </a:r>
            <a:r>
              <a:rPr lang="it-IT" sz="1600" kern="0" dirty="0" err="1"/>
              <a:t>correlaz</a:t>
            </a:r>
            <a:r>
              <a:rPr lang="it-IT" sz="1600" kern="0" dirty="0"/>
              <a:t>. tra </a:t>
            </a:r>
            <a:r>
              <a:rPr lang="it-IT" sz="1600" kern="0" dirty="0" err="1"/>
              <a:t>mosaicismo</a:t>
            </a:r>
            <a:r>
              <a:rPr lang="it-IT" sz="1600" kern="0" dirty="0"/>
              <a:t> somatico e probabilità di ricorrenza)</a:t>
            </a:r>
            <a:endParaRPr lang="it-IT" sz="1600" kern="0" dirty="0">
              <a:solidFill>
                <a:srgbClr val="FFFF00"/>
              </a:solidFill>
            </a:endParaRPr>
          </a:p>
          <a:p>
            <a:pPr marL="609600" indent="-609600" eaLnBrk="1" hangingPunct="1">
              <a:defRPr/>
            </a:pPr>
            <a:endParaRPr lang="it-IT" sz="1800" kern="0" dirty="0"/>
          </a:p>
          <a:p>
            <a:pPr marL="609600" indent="-609600" eaLnBrk="1" hangingPunct="1">
              <a:buFont typeface="Wingdings" pitchFamily="2" charset="2"/>
              <a:buChar char="n"/>
              <a:defRPr/>
            </a:pPr>
            <a:endParaRPr lang="it-IT" sz="1800" kern="0" dirty="0"/>
          </a:p>
        </p:txBody>
      </p:sp>
    </p:spTree>
    <p:extLst>
      <p:ext uri="{BB962C8B-B14F-4D97-AF65-F5344CB8AC3E}">
        <p14:creationId xmlns:p14="http://schemas.microsoft.com/office/powerpoint/2010/main" val="14454252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467544" y="1916832"/>
            <a:ext cx="3384376"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Arial" pitchFamily="34" charset="0"/>
              <a:buChar char="•"/>
              <a:defRPr/>
            </a:pPr>
            <a:r>
              <a:rPr lang="it-IT" sz="1600" dirty="0"/>
              <a:t>Variabilità nei geni</a:t>
            </a: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198884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endParaRPr lang="it-IT" sz="2000" kern="0" dirty="0">
              <a:solidFill>
                <a:srgbClr val="FFFF00"/>
              </a:solidFill>
            </a:endParaRP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171450"/>
            <a:ext cx="843915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54252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it-IT" sz="2000" dirty="0">
              <a:solidFill>
                <a:srgbClr val="FFFF00"/>
              </a:solidFill>
            </a:endParaRPr>
          </a:p>
        </p:txBody>
      </p:sp>
      <p:sp>
        <p:nvSpPr>
          <p:cNvPr id="2" name="Sottotitolo 1"/>
          <p:cNvSpPr>
            <a:spLocks noGrp="1"/>
          </p:cNvSpPr>
          <p:nvPr>
            <p:ph type="subTitle" sz="quarter" idx="1"/>
          </p:nvPr>
        </p:nvSpPr>
        <p:spPr/>
        <p:txBody>
          <a:bodyPr/>
          <a:lstStyle/>
          <a:p>
            <a:endParaRPr lang="en-US"/>
          </a:p>
        </p:txBody>
      </p:sp>
      <p:pic>
        <p:nvPicPr>
          <p:cNvPr id="62466" name="Picture 2" descr="C:\Users\Fulvio\Desktop\IGV heterozygous align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77192"/>
            <a:ext cx="13563626" cy="416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4895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467544" y="1916832"/>
            <a:ext cx="8568952"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Arial" pitchFamily="34" charset="0"/>
              <a:buChar char="•"/>
              <a:defRPr/>
            </a:pPr>
            <a:r>
              <a:rPr lang="it-IT" sz="1600" dirty="0"/>
              <a:t>A causa del </a:t>
            </a:r>
            <a:r>
              <a:rPr lang="it-IT" sz="1600" dirty="0" err="1"/>
              <a:t>mosaicismo</a:t>
            </a:r>
            <a:r>
              <a:rPr lang="it-IT" sz="1600" dirty="0"/>
              <a:t>, il rischio di ricorrenza medio stimato per mutazioni </a:t>
            </a:r>
            <a:r>
              <a:rPr lang="it-IT" sz="1600" i="1" dirty="0"/>
              <a:t>de novo </a:t>
            </a:r>
            <a:r>
              <a:rPr lang="it-IT" sz="1600" dirty="0"/>
              <a:t>è pari a 1.3% (10/768). E’ questa tuttavia una media tra mutazioni che hanno rischi di ricorrenza molto differenti tra loro, con livelli di </a:t>
            </a:r>
            <a:r>
              <a:rPr lang="it-IT" sz="1600" dirty="0" err="1"/>
              <a:t>mosaicismo</a:t>
            </a:r>
            <a:r>
              <a:rPr lang="it-IT" sz="1600" dirty="0"/>
              <a:t> parentale germinale probabilmente correlati ai livelli di </a:t>
            </a:r>
            <a:r>
              <a:rPr lang="it-IT" sz="1600" dirty="0" err="1"/>
              <a:t>mosaicismo</a:t>
            </a:r>
            <a:r>
              <a:rPr lang="it-IT" sz="1600" dirty="0"/>
              <a:t> somatico parentale.</a:t>
            </a: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55" y="3284984"/>
            <a:ext cx="8921345"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6249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332656"/>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 </a:t>
            </a:r>
            <a:r>
              <a:rPr lang="it-IT" sz="2000" dirty="0">
                <a:solidFill>
                  <a:srgbClr val="FFFF00"/>
                </a:solidFill>
              </a:rPr>
              <a:t>Mutabilità (2)</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228600" y="1981200"/>
            <a:ext cx="3429000"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Wingdings" pitchFamily="2" charset="2"/>
              <a:buChar char="n"/>
              <a:defRPr/>
            </a:pPr>
            <a:r>
              <a:rPr lang="it-IT" sz="1800" dirty="0"/>
              <a:t>Il tasso di mutazione è mediamente </a:t>
            </a:r>
            <a:r>
              <a:rPr lang="it-IT" sz="1800" dirty="0">
                <a:solidFill>
                  <a:srgbClr val="FFFF00"/>
                </a:solidFill>
              </a:rPr>
              <a:t>4 volte più elevato nei maschi </a:t>
            </a:r>
            <a:r>
              <a:rPr lang="it-IT" sz="1800" dirty="0"/>
              <a:t>che nelle femmine. Ciò è dovuto al maggior numero di divisioni necessarie per arrivare al gamete maturo maschile rispetto a quello femminile.</a:t>
            </a:r>
          </a:p>
          <a:p>
            <a:pPr marL="609600" indent="-609600" eaLnBrk="1" hangingPunct="1">
              <a:defRPr/>
            </a:pPr>
            <a:r>
              <a:rPr lang="it-IT" sz="1800" dirty="0"/>
              <a:t> </a:t>
            </a:r>
          </a:p>
          <a:p>
            <a:pPr marL="609600" indent="-609600" eaLnBrk="1" hangingPunct="1">
              <a:buFont typeface="Wingdings" pitchFamily="2" charset="2"/>
              <a:buChar char="n"/>
              <a:defRPr/>
            </a:pPr>
            <a:r>
              <a:rPr lang="it-IT" sz="1800" dirty="0"/>
              <a:t>Nei maschi (molto meno nelle femmine), c’è una </a:t>
            </a:r>
            <a:r>
              <a:rPr lang="it-IT" sz="1800" dirty="0">
                <a:solidFill>
                  <a:srgbClr val="FFFF00"/>
                </a:solidFill>
              </a:rPr>
              <a:t>correlazione molto forte tra età e tasso di mutazione</a:t>
            </a:r>
            <a:r>
              <a:rPr lang="it-IT" sz="1800" dirty="0"/>
              <a:t>. </a:t>
            </a:r>
          </a:p>
          <a:p>
            <a:pPr marL="609600" indent="-609600" eaLnBrk="1" hangingPunct="1">
              <a:buFont typeface="Wingdings" pitchFamily="2" charset="2"/>
              <a:buChar char="n"/>
              <a:defRPr/>
            </a:pPr>
            <a:endParaRPr lang="it-IT" sz="1800" dirty="0"/>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38" y="836712"/>
            <a:ext cx="870585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91" y="1484784"/>
            <a:ext cx="8696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diritto 2"/>
          <p:cNvCxnSpPr/>
          <p:nvPr/>
        </p:nvCxnSpPr>
        <p:spPr bwMode="auto">
          <a:xfrm>
            <a:off x="5436096" y="1268760"/>
            <a:ext cx="842392" cy="1130424"/>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Connettore diritto 5"/>
          <p:cNvCxnSpPr/>
          <p:nvPr/>
        </p:nvCxnSpPr>
        <p:spPr bwMode="auto">
          <a:xfrm flipV="1">
            <a:off x="5456055" y="1166155"/>
            <a:ext cx="144016" cy="231254"/>
          </a:xfrm>
          <a:prstGeom prst="line">
            <a:avLst/>
          </a:prstGeom>
          <a:noFill/>
          <a:ln w="254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asellaDiTesto 8"/>
          <p:cNvSpPr txBox="1"/>
          <p:nvPr/>
        </p:nvSpPr>
        <p:spPr>
          <a:xfrm>
            <a:off x="5422213" y="1199395"/>
            <a:ext cx="502382" cy="292388"/>
          </a:xfrm>
          <a:prstGeom prst="rect">
            <a:avLst/>
          </a:prstGeom>
          <a:noFill/>
          <a:ln>
            <a:noFill/>
          </a:ln>
        </p:spPr>
        <p:txBody>
          <a:bodyPr wrap="none" rtlCol="0">
            <a:spAutoFit/>
          </a:bodyPr>
          <a:lstStyle/>
          <a:p>
            <a:r>
              <a:rPr lang="it-IT" sz="1300" dirty="0" err="1">
                <a:solidFill>
                  <a:srgbClr val="000000"/>
                </a:solidFill>
              </a:rPr>
              <a:t>year</a:t>
            </a:r>
            <a:endParaRPr lang="it-IT" sz="1300" dirty="0">
              <a:solidFill>
                <a:srgbClr val="000000"/>
              </a:solidFill>
            </a:endParaRPr>
          </a:p>
        </p:txBody>
      </p:sp>
      <p:pic>
        <p:nvPicPr>
          <p:cNvPr id="2" name="Immagine 1"/>
          <p:cNvPicPr>
            <a:picLocks noChangeAspect="1"/>
          </p:cNvPicPr>
          <p:nvPr/>
        </p:nvPicPr>
        <p:blipFill>
          <a:blip r:embed="rId5"/>
          <a:stretch>
            <a:fillRect/>
          </a:stretch>
        </p:blipFill>
        <p:spPr>
          <a:xfrm>
            <a:off x="3657600" y="2615208"/>
            <a:ext cx="5378188" cy="3871256"/>
          </a:xfrm>
          <a:prstGeom prst="rect">
            <a:avLst/>
          </a:prstGeom>
        </p:spPr>
      </p:pic>
      <p:pic>
        <p:nvPicPr>
          <p:cNvPr id="4" name="Immagine 3"/>
          <p:cNvPicPr>
            <a:picLocks noChangeAspect="1"/>
          </p:cNvPicPr>
          <p:nvPr/>
        </p:nvPicPr>
        <p:blipFill>
          <a:blip r:embed="rId6"/>
          <a:stretch>
            <a:fillRect/>
          </a:stretch>
        </p:blipFill>
        <p:spPr>
          <a:xfrm>
            <a:off x="4860032" y="2052500"/>
            <a:ext cx="3925069" cy="649958"/>
          </a:xfrm>
          <a:prstGeom prst="rect">
            <a:avLst/>
          </a:prstGeom>
        </p:spPr>
      </p:pic>
    </p:spTree>
    <p:extLst>
      <p:ext uri="{BB962C8B-B14F-4D97-AF65-F5344CB8AC3E}">
        <p14:creationId xmlns:p14="http://schemas.microsoft.com/office/powerpoint/2010/main" val="538173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847291"/>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(2b)</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874688" y="1628800"/>
            <a:ext cx="8269312"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700" dirty="0"/>
              <a:t>L’incremento del tasso di mutazione con l’età paterna è di tipo </a:t>
            </a:r>
            <a:r>
              <a:rPr lang="it-IT" sz="1700" dirty="0">
                <a:solidFill>
                  <a:srgbClr val="FFFF00"/>
                </a:solidFill>
              </a:rPr>
              <a:t>lineare</a:t>
            </a:r>
            <a:r>
              <a:rPr lang="it-IT" sz="1700" dirty="0"/>
              <a:t> nella maggior parte dei casi,  con un incremento di circa </a:t>
            </a:r>
            <a:r>
              <a:rPr lang="it-IT" sz="1700" dirty="0">
                <a:solidFill>
                  <a:srgbClr val="FFFF00"/>
                </a:solidFill>
              </a:rPr>
              <a:t>1-2 mutazioni per gamete per anno</a:t>
            </a:r>
            <a:r>
              <a:rPr lang="it-IT" sz="1700" dirty="0"/>
              <a:t>, sebbene siano state osservate differenze tra individui diversi.</a:t>
            </a:r>
          </a:p>
          <a:p>
            <a:pPr eaLnBrk="1" hangingPunct="1">
              <a:defRPr/>
            </a:pPr>
            <a:endParaRPr lang="it-IT" sz="1700" dirty="0"/>
          </a:p>
          <a:p>
            <a:pPr eaLnBrk="1" hangingPunct="1">
              <a:defRPr/>
            </a:pPr>
            <a:r>
              <a:rPr lang="it-IT" sz="1700" dirty="0"/>
              <a:t>In alcuni casi, per certe specifiche posizioni nucleotidiche, si osserva un </a:t>
            </a:r>
            <a:r>
              <a:rPr lang="it-IT" sz="1700" dirty="0">
                <a:solidFill>
                  <a:srgbClr val="FFFF00"/>
                </a:solidFill>
              </a:rPr>
              <a:t>aumento esponenziale</a:t>
            </a:r>
            <a:r>
              <a:rPr lang="it-IT" sz="1700" dirty="0"/>
              <a:t> correlato all’età paterna che è dovuto ad un fenomeno noto come «</a:t>
            </a:r>
            <a:r>
              <a:rPr lang="it-IT" sz="1700" dirty="0">
                <a:solidFill>
                  <a:srgbClr val="FFFF00"/>
                </a:solidFill>
              </a:rPr>
              <a:t>selezione </a:t>
            </a:r>
            <a:r>
              <a:rPr lang="it-IT" sz="1700" dirty="0" err="1">
                <a:solidFill>
                  <a:srgbClr val="FFFF00"/>
                </a:solidFill>
              </a:rPr>
              <a:t>spermatogoniale</a:t>
            </a:r>
            <a:r>
              <a:rPr lang="it-IT" sz="1700" dirty="0"/>
              <a:t>», in cui la cellula </a:t>
            </a:r>
            <a:r>
              <a:rPr lang="it-IT" sz="1700" dirty="0" err="1"/>
              <a:t>spermatogoniale</a:t>
            </a:r>
            <a:r>
              <a:rPr lang="it-IT" sz="1700" dirty="0"/>
              <a:t> che porta la mutazione si duplica più velocemente delle altre portando ad una sua abnorme espansione clonale ed all’arricchimento di spermatozoi mutati nel tempo.</a:t>
            </a:r>
          </a:p>
          <a:p>
            <a:pPr eaLnBrk="1" hangingPunct="1">
              <a:defRPr/>
            </a:pPr>
            <a:endParaRPr lang="it-IT" sz="1700" dirty="0"/>
          </a:p>
          <a:p>
            <a:pPr eaLnBrk="1" hangingPunct="1">
              <a:defRPr/>
            </a:pPr>
            <a:r>
              <a:rPr lang="it-IT" sz="1700" dirty="0"/>
              <a:t>Tutte le mutazioni di questa classe sono </a:t>
            </a:r>
            <a:r>
              <a:rPr lang="it-IT" sz="1700" dirty="0">
                <a:solidFill>
                  <a:srgbClr val="FFFF00"/>
                </a:solidFill>
              </a:rPr>
              <a:t>dominanti</a:t>
            </a:r>
            <a:r>
              <a:rPr lang="it-IT" sz="1700" dirty="0"/>
              <a:t> e portano a malattie che presentano una </a:t>
            </a:r>
            <a:r>
              <a:rPr lang="it-IT" sz="1700" dirty="0">
                <a:solidFill>
                  <a:srgbClr val="FFFF00"/>
                </a:solidFill>
              </a:rPr>
              <a:t>elevata prevalenza</a:t>
            </a:r>
            <a:r>
              <a:rPr lang="it-IT" sz="1700" dirty="0"/>
              <a:t>. </a:t>
            </a:r>
          </a:p>
          <a:p>
            <a:pPr eaLnBrk="1" hangingPunct="1">
              <a:defRPr/>
            </a:pPr>
            <a:r>
              <a:rPr lang="it-IT" sz="1700" dirty="0"/>
              <a:t>Tutte avvengono in geni che codificano per regolatori chiave dello sviluppo:</a:t>
            </a:r>
          </a:p>
          <a:p>
            <a:pPr eaLnBrk="1" hangingPunct="1">
              <a:defRPr/>
            </a:pPr>
            <a:r>
              <a:rPr lang="it-IT" sz="1700" i="1" dirty="0"/>
              <a:t>FGFR2</a:t>
            </a:r>
            <a:r>
              <a:rPr lang="it-IT" sz="1700" dirty="0"/>
              <a:t> (Sindromi di </a:t>
            </a:r>
            <a:r>
              <a:rPr lang="it-IT" sz="1700" dirty="0" err="1"/>
              <a:t>Apert</a:t>
            </a:r>
            <a:r>
              <a:rPr lang="it-IT" sz="1700" dirty="0"/>
              <a:t>, </a:t>
            </a:r>
            <a:r>
              <a:rPr lang="it-IT" sz="1700" dirty="0" err="1"/>
              <a:t>Crouzon</a:t>
            </a:r>
            <a:r>
              <a:rPr lang="it-IT" sz="1700" dirty="0"/>
              <a:t>, Pfeiffer)</a:t>
            </a:r>
          </a:p>
          <a:p>
            <a:pPr eaLnBrk="1" hangingPunct="1">
              <a:defRPr/>
            </a:pPr>
            <a:r>
              <a:rPr lang="it-IT" sz="1700" i="1" dirty="0"/>
              <a:t>FGFR3</a:t>
            </a:r>
            <a:r>
              <a:rPr lang="it-IT" sz="1700" dirty="0"/>
              <a:t> (Acondroplasia) mutazioni c.1138G&gt;A (rate 5x10</a:t>
            </a:r>
            <a:r>
              <a:rPr lang="it-IT" sz="1700" baseline="30000" dirty="0"/>
              <a:t>-5</a:t>
            </a:r>
            <a:r>
              <a:rPr lang="it-IT" sz="1700" dirty="0"/>
              <a:t>) c.1138G&gt;C (rate 10</a:t>
            </a:r>
            <a:r>
              <a:rPr lang="it-IT" sz="1700" baseline="30000" dirty="0"/>
              <a:t>-6</a:t>
            </a:r>
            <a:r>
              <a:rPr lang="it-IT" sz="1700" dirty="0"/>
              <a:t>)</a:t>
            </a:r>
          </a:p>
          <a:p>
            <a:pPr eaLnBrk="1" hangingPunct="1">
              <a:defRPr/>
            </a:pPr>
            <a:r>
              <a:rPr lang="it-IT" sz="1700" i="1" dirty="0"/>
              <a:t>PTPN11</a:t>
            </a:r>
            <a:r>
              <a:rPr lang="it-IT" sz="1700" dirty="0"/>
              <a:t> (Sindrome di </a:t>
            </a:r>
            <a:r>
              <a:rPr lang="it-IT" sz="1700" dirty="0" err="1"/>
              <a:t>Noonan</a:t>
            </a:r>
            <a:r>
              <a:rPr lang="it-IT" sz="1700" dirty="0"/>
              <a:t>)</a:t>
            </a:r>
          </a:p>
          <a:p>
            <a:pPr eaLnBrk="1" hangingPunct="1">
              <a:defRPr/>
            </a:pPr>
            <a:r>
              <a:rPr lang="it-IT" sz="1700" i="1" dirty="0"/>
              <a:t>RET</a:t>
            </a:r>
            <a:r>
              <a:rPr lang="it-IT" sz="1700" dirty="0"/>
              <a:t>  (Neoplasia endocrina multipla 2A e 2B)</a:t>
            </a:r>
          </a:p>
          <a:p>
            <a:pPr eaLnBrk="1" hangingPunct="1">
              <a:defRPr/>
            </a:pPr>
            <a:r>
              <a:rPr lang="it-IT" sz="1700" i="1" dirty="0"/>
              <a:t>HRAS</a:t>
            </a:r>
            <a:r>
              <a:rPr lang="it-IT" sz="1700" dirty="0"/>
              <a:t> (Sindrome di Costello)</a:t>
            </a:r>
          </a:p>
          <a:p>
            <a:pPr eaLnBrk="1" hangingPunct="1">
              <a:defRPr/>
            </a:pPr>
            <a:endParaRPr lang="it-IT" sz="1800" dirty="0"/>
          </a:p>
          <a:p>
            <a:pPr eaLnBrk="1" hangingPunct="1">
              <a:defRPr/>
            </a:pPr>
            <a:endParaRPr lang="it-IT" sz="1800" dirty="0"/>
          </a:p>
        </p:txBody>
      </p:sp>
    </p:spTree>
    <p:extLst>
      <p:ext uri="{BB962C8B-B14F-4D97-AF65-F5344CB8AC3E}">
        <p14:creationId xmlns:p14="http://schemas.microsoft.com/office/powerpoint/2010/main" val="651829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609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3</a:t>
            </a:r>
            <a:r>
              <a:rPr lang="it-IT" sz="2000" dirty="0">
                <a:solidFill>
                  <a:srgbClr val="FFFF00"/>
                </a:solidFill>
              </a:rPr>
              <a:t>)</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266700" y="1219200"/>
            <a:ext cx="8839200"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Wingdings" pitchFamily="2" charset="2"/>
              <a:buChar char="n"/>
              <a:defRPr/>
            </a:pPr>
            <a:r>
              <a:rPr lang="it-IT" sz="1600" dirty="0"/>
              <a:t>Sebbene la mutazione sia un processo casuale, c’è una enorme </a:t>
            </a:r>
            <a:r>
              <a:rPr lang="it-IT" sz="1600" dirty="0">
                <a:solidFill>
                  <a:srgbClr val="FFFF00"/>
                </a:solidFill>
              </a:rPr>
              <a:t>variazione nel tasso di mutazione per differenti regioni del genoma</a:t>
            </a:r>
            <a:r>
              <a:rPr lang="it-IT" sz="1600" dirty="0"/>
              <a:t>. In particolare è stata osservata una correlazione positiva statisticamente significativa tra tasso di mutazione e diverse «proprietà» del genoma: ipersensibilità alla </a:t>
            </a:r>
            <a:r>
              <a:rPr lang="it-IT" sz="1600" dirty="0" err="1"/>
              <a:t>Dnasi</a:t>
            </a:r>
            <a:r>
              <a:rPr lang="it-IT" sz="1600" dirty="0"/>
              <a:t>, contenuto in GC, tasso di ricombinazione, prossimità a </a:t>
            </a:r>
            <a:r>
              <a:rPr lang="it-IT" sz="1600" dirty="0" err="1"/>
              <a:t>microsatelliti</a:t>
            </a:r>
            <a:r>
              <a:rPr lang="it-IT" sz="1600" dirty="0"/>
              <a:t>, </a:t>
            </a:r>
            <a:r>
              <a:rPr lang="it-IT" sz="1600" dirty="0">
                <a:solidFill>
                  <a:srgbClr val="FFFF00"/>
                </a:solidFill>
              </a:rPr>
              <a:t>tempo di replicazione</a:t>
            </a:r>
            <a:r>
              <a:rPr lang="it-IT" sz="1600" dirty="0"/>
              <a:t>. Le cause alla base di queste correlazioni sono in gran parte ancora oggetto di studio.</a:t>
            </a:r>
          </a:p>
        </p:txBody>
      </p:sp>
      <p:pic>
        <p:nvPicPr>
          <p:cNvPr id="6" name="Immagine 5" descr="Immagine 4.png"/>
          <p:cNvPicPr>
            <a:picLocks noChangeAspect="1"/>
          </p:cNvPicPr>
          <p:nvPr/>
        </p:nvPicPr>
        <p:blipFill>
          <a:blip r:embed="rId3"/>
          <a:stretch>
            <a:fillRect/>
          </a:stretch>
        </p:blipFill>
        <p:spPr>
          <a:xfrm>
            <a:off x="1322784" y="3118823"/>
            <a:ext cx="6705600" cy="3478529"/>
          </a:xfrm>
          <a:prstGeom prst="rect">
            <a:avLst/>
          </a:prstGeom>
        </p:spPr>
      </p:pic>
      <p:sp>
        <p:nvSpPr>
          <p:cNvPr id="8" name="Rettangolo arrotondato 7"/>
          <p:cNvSpPr/>
          <p:nvPr/>
        </p:nvSpPr>
        <p:spPr bwMode="auto">
          <a:xfrm>
            <a:off x="4599384" y="4387552"/>
            <a:ext cx="2971800" cy="408623"/>
          </a:xfrm>
          <a:prstGeom prst="roundRect">
            <a:avLst/>
          </a:prstGeom>
          <a:solidFill>
            <a:schemeClr val="tx1"/>
          </a:solidFill>
          <a:ln>
            <a:noFill/>
          </a:ln>
          <a:effectLst/>
          <a:extLs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9" name="Rettangolo 8"/>
          <p:cNvSpPr/>
          <p:nvPr/>
        </p:nvSpPr>
        <p:spPr bwMode="auto">
          <a:xfrm>
            <a:off x="4904184" y="4158952"/>
            <a:ext cx="152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0" name="Rettangolo 9"/>
          <p:cNvSpPr/>
          <p:nvPr/>
        </p:nvSpPr>
        <p:spPr bwMode="auto">
          <a:xfrm>
            <a:off x="8229600" y="4114800"/>
            <a:ext cx="2209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1" name="Rettangolo 10"/>
          <p:cNvSpPr/>
          <p:nvPr/>
        </p:nvSpPr>
        <p:spPr bwMode="auto">
          <a:xfrm>
            <a:off x="-1676400" y="990600"/>
            <a:ext cx="3048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2" name="Rettangolo 11"/>
          <p:cNvSpPr/>
          <p:nvPr/>
        </p:nvSpPr>
        <p:spPr bwMode="auto">
          <a:xfrm>
            <a:off x="4599384" y="4158952"/>
            <a:ext cx="2590800" cy="1981200"/>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538173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609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4</a:t>
            </a:r>
            <a:r>
              <a:rPr lang="it-IT" sz="2000" dirty="0">
                <a:solidFill>
                  <a:srgbClr val="FFFF00"/>
                </a:solidFill>
              </a:rPr>
              <a:t>)</a:t>
            </a:r>
            <a:br>
              <a:rPr lang="it-IT" sz="2000" dirty="0">
                <a:solidFill>
                  <a:srgbClr val="FFFF00"/>
                </a:solidFill>
              </a:rPr>
            </a:br>
            <a:endParaRPr lang="it-IT" sz="2000" dirty="0">
              <a:solidFill>
                <a:srgbClr val="FFFF00"/>
              </a:solidFill>
            </a:endParaRPr>
          </a:p>
        </p:txBody>
      </p:sp>
      <p:pic>
        <p:nvPicPr>
          <p:cNvPr id="4" name="Immagine 3" descr="Immagine 12.png"/>
          <p:cNvPicPr>
            <a:picLocks noChangeAspect="1"/>
          </p:cNvPicPr>
          <p:nvPr/>
        </p:nvPicPr>
        <p:blipFill>
          <a:blip r:embed="rId3"/>
          <a:stretch>
            <a:fillRect/>
          </a:stretch>
        </p:blipFill>
        <p:spPr>
          <a:xfrm>
            <a:off x="0" y="2777360"/>
            <a:ext cx="9144000" cy="3547241"/>
          </a:xfrm>
          <a:prstGeom prst="rect">
            <a:avLst/>
          </a:prstGeom>
        </p:spPr>
      </p:pic>
      <p:sp>
        <p:nvSpPr>
          <p:cNvPr id="46083" name="Rectangle 3"/>
          <p:cNvSpPr>
            <a:spLocks noGrp="1" noChangeArrowheads="1"/>
          </p:cNvSpPr>
          <p:nvPr>
            <p:ph type="subTitle" idx="1"/>
          </p:nvPr>
        </p:nvSpPr>
        <p:spPr>
          <a:xfrm>
            <a:off x="0" y="1752600"/>
            <a:ext cx="9144000" cy="5562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Wingdings" pitchFamily="2" charset="2"/>
              <a:buChar char="n"/>
              <a:defRPr/>
            </a:pPr>
            <a:r>
              <a:rPr lang="it-IT" sz="1800" dirty="0"/>
              <a:t>E’ stata osservata una relazione «U </a:t>
            </a:r>
            <a:r>
              <a:rPr lang="it-IT" sz="1800" dirty="0" err="1"/>
              <a:t>shaped</a:t>
            </a:r>
            <a:r>
              <a:rPr lang="it-IT" sz="1800" dirty="0"/>
              <a:t>» tra mutabilità e grado di conservazione. I più elevati tassi di mutazione si osservano in corrispondenza sia di regioni ad evoluzione ultra-rapida (</a:t>
            </a:r>
            <a:r>
              <a:rPr lang="it-IT" sz="1800" i="1" dirty="0">
                <a:solidFill>
                  <a:srgbClr val="FFFF00"/>
                </a:solidFill>
              </a:rPr>
              <a:t>ovvio</a:t>
            </a:r>
            <a:r>
              <a:rPr lang="it-IT" sz="1800" dirty="0"/>
              <a:t>) sia in regioni </a:t>
            </a:r>
            <a:r>
              <a:rPr lang="it-IT" sz="1800" dirty="0" err="1"/>
              <a:t>ultraconservate</a:t>
            </a:r>
            <a:r>
              <a:rPr lang="it-IT" sz="1800" dirty="0"/>
              <a:t> (</a:t>
            </a:r>
            <a:r>
              <a:rPr lang="it-IT" sz="1800" i="1" dirty="0">
                <a:solidFill>
                  <a:srgbClr val="FFFF00"/>
                </a:solidFill>
              </a:rPr>
              <a:t>curioso</a:t>
            </a:r>
            <a:r>
              <a:rPr lang="it-IT" sz="1800" dirty="0"/>
              <a:t>)</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       Genoma				            </a:t>
            </a:r>
            <a:r>
              <a:rPr lang="it-IT" sz="1800" dirty="0" err="1"/>
              <a:t>Esoma</a:t>
            </a:r>
            <a:endParaRPr lang="it-IT" sz="18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2" name="Ovale 1"/>
          <p:cNvSpPr/>
          <p:nvPr/>
        </p:nvSpPr>
        <p:spPr bwMode="auto">
          <a:xfrm>
            <a:off x="899592" y="4293096"/>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3" name="Ovale 2"/>
          <p:cNvSpPr/>
          <p:nvPr/>
        </p:nvSpPr>
        <p:spPr bwMode="auto">
          <a:xfrm rot="1782946">
            <a:off x="729158" y="4738722"/>
            <a:ext cx="988940" cy="446303"/>
          </a:xfrm>
          <a:prstGeom prst="ellipse">
            <a:avLst/>
          </a:prstGeom>
          <a:noFill/>
          <a:ln w="254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7" name="Ovale 6"/>
          <p:cNvSpPr/>
          <p:nvPr/>
        </p:nvSpPr>
        <p:spPr bwMode="auto">
          <a:xfrm rot="2695114">
            <a:off x="2249831" y="2966738"/>
            <a:ext cx="455470" cy="2789020"/>
          </a:xfrm>
          <a:prstGeom prst="ellipse">
            <a:avLst/>
          </a:prstGeom>
          <a:noFill/>
          <a:ln w="254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538173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609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5</a:t>
            </a:r>
            <a:r>
              <a:rPr lang="it-IT" sz="2000" dirty="0">
                <a:solidFill>
                  <a:srgbClr val="FFFF00"/>
                </a:solidFill>
              </a:rPr>
              <a:t>)</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899592" y="1484784"/>
            <a:ext cx="8244408" cy="5483696"/>
          </a:xfrm>
          <a:noFill/>
        </p:spPr>
        <p:txBody>
          <a:bodyPr/>
          <a:lstStyle/>
          <a:p>
            <a:pPr eaLnBrk="1" hangingPunct="1">
              <a:defRPr/>
            </a:pPr>
            <a:r>
              <a:rPr lang="it-IT" sz="1800" dirty="0">
                <a:solidFill>
                  <a:srgbClr val="92D050"/>
                </a:solidFill>
              </a:rPr>
              <a:t>Cluster di mutazioni: </a:t>
            </a:r>
          </a:p>
          <a:p>
            <a:pPr marL="342900" indent="-342900" eaLnBrk="1" hangingPunct="1">
              <a:buAutoNum type="arabicParenR"/>
              <a:defRPr/>
            </a:pPr>
            <a:r>
              <a:rPr lang="it-IT" sz="1800" dirty="0"/>
              <a:t>clusters mutazioni </a:t>
            </a:r>
            <a:r>
              <a:rPr lang="it-IT" sz="1800" i="1" dirty="0"/>
              <a:t>de novo </a:t>
            </a:r>
            <a:r>
              <a:rPr lang="it-IT" sz="1800" dirty="0">
                <a:solidFill>
                  <a:srgbClr val="FFFF00"/>
                </a:solidFill>
              </a:rPr>
              <a:t>relativamente ravvicinate (&lt; 100kb) </a:t>
            </a:r>
            <a:r>
              <a:rPr lang="it-IT" sz="1800" dirty="0"/>
              <a:t>si verificano frequentemente (in media una volta/generazione). Il meccanismo mediante il quale si verificano non è ancora noto.</a:t>
            </a:r>
          </a:p>
          <a:p>
            <a:pPr marL="342900" indent="-342900" eaLnBrk="1" hangingPunct="1">
              <a:buAutoNum type="arabicParenR"/>
              <a:defRPr/>
            </a:pPr>
            <a:endParaRPr lang="it-IT" sz="1800" dirty="0"/>
          </a:p>
          <a:p>
            <a:pPr marL="342900" indent="-342900" eaLnBrk="1" hangingPunct="1">
              <a:buAutoNum type="arabicParenR"/>
              <a:defRPr/>
            </a:pPr>
            <a:r>
              <a:rPr lang="it-IT" sz="1800" dirty="0"/>
              <a:t>clusters mutazioni </a:t>
            </a:r>
            <a:r>
              <a:rPr lang="it-IT" sz="1800" i="1" dirty="0"/>
              <a:t>de novo </a:t>
            </a:r>
            <a:r>
              <a:rPr lang="it-IT" sz="1800" dirty="0">
                <a:solidFill>
                  <a:srgbClr val="FFFF00"/>
                </a:solidFill>
              </a:rPr>
              <a:t>molto ravvicinate </a:t>
            </a:r>
            <a:r>
              <a:rPr lang="it-IT" sz="1800" dirty="0"/>
              <a:t>(&lt;1 kb) possono verificarsi come conseguenza di conversione genica non allelica tra sequenze </a:t>
            </a:r>
            <a:r>
              <a:rPr lang="it-IT" sz="1800" dirty="0" err="1"/>
              <a:t>paraloghe</a:t>
            </a:r>
            <a:r>
              <a:rPr lang="it-IT" sz="1800" dirty="0"/>
              <a:t>. La loro incidenza negli autosomi non è chiara, di sicuro è molto comune nel cromosoma Y come conseguenza di conversione genica tra </a:t>
            </a:r>
            <a:r>
              <a:rPr lang="it-IT" sz="1800" dirty="0" err="1"/>
              <a:t>paraloghe</a:t>
            </a:r>
            <a:r>
              <a:rPr lang="it-IT" sz="1800" dirty="0"/>
              <a:t> X-Y oppure Y-Y nella regione </a:t>
            </a:r>
            <a:r>
              <a:rPr lang="it-IT" sz="1800" dirty="0" err="1"/>
              <a:t>ampliconica</a:t>
            </a:r>
            <a:r>
              <a:rPr lang="it-IT" sz="1800" dirty="0"/>
              <a:t> del cromosoma.</a:t>
            </a:r>
          </a:p>
          <a:p>
            <a:pPr marL="342900" indent="-342900" eaLnBrk="1" hangingPunct="1">
              <a:buAutoNum type="arabicParenR"/>
              <a:defRPr/>
            </a:pPr>
            <a:endParaRPr lang="it-IT" sz="1800" dirty="0"/>
          </a:p>
          <a:p>
            <a:pPr marL="342900" indent="-342900" eaLnBrk="1" hangingPunct="1">
              <a:buAutoNum type="arabicParenR"/>
              <a:defRPr/>
            </a:pPr>
            <a:r>
              <a:rPr lang="it-IT" sz="1800" dirty="0"/>
              <a:t>Coppie di </a:t>
            </a:r>
            <a:r>
              <a:rPr lang="it-IT" sz="1800" dirty="0">
                <a:solidFill>
                  <a:srgbClr val="FFFF00"/>
                </a:solidFill>
              </a:rPr>
              <a:t>sostituzioni</a:t>
            </a:r>
            <a:r>
              <a:rPr lang="it-IT" sz="1800" dirty="0"/>
              <a:t> </a:t>
            </a:r>
            <a:r>
              <a:rPr lang="it-IT" sz="1800" dirty="0">
                <a:solidFill>
                  <a:srgbClr val="FFFF00"/>
                </a:solidFill>
              </a:rPr>
              <a:t>contigue: </a:t>
            </a:r>
            <a:r>
              <a:rPr lang="it-IT" sz="1800" dirty="0" err="1">
                <a:solidFill>
                  <a:srgbClr val="FFFF00"/>
                </a:solidFill>
              </a:rPr>
              <a:t>DNPs</a:t>
            </a:r>
            <a:r>
              <a:rPr lang="it-IT" sz="1800" dirty="0">
                <a:solidFill>
                  <a:srgbClr val="FFFF00"/>
                </a:solidFill>
              </a:rPr>
              <a:t> (double nucleotide </a:t>
            </a:r>
            <a:r>
              <a:rPr lang="it-IT" sz="1800" dirty="0" err="1">
                <a:solidFill>
                  <a:srgbClr val="FFFF00"/>
                </a:solidFill>
              </a:rPr>
              <a:t>substitutions</a:t>
            </a:r>
            <a:r>
              <a:rPr lang="it-IT" sz="1800" dirty="0">
                <a:solidFill>
                  <a:srgbClr val="FFFF00"/>
                </a:solidFill>
              </a:rPr>
              <a:t>) </a:t>
            </a:r>
            <a:r>
              <a:rPr lang="it-IT" sz="1800" dirty="0">
                <a:solidFill>
                  <a:srgbClr val="FFFFFF"/>
                </a:solidFill>
              </a:rPr>
              <a:t>introdotte da errori della </a:t>
            </a:r>
            <a:r>
              <a:rPr lang="it-IT" sz="1800" dirty="0">
                <a:solidFill>
                  <a:srgbClr val="FFFF00"/>
                </a:solidFill>
              </a:rPr>
              <a:t>polimerasi </a:t>
            </a:r>
            <a:r>
              <a:rPr lang="el-GR" sz="1800" b="0" i="0" dirty="0">
                <a:solidFill>
                  <a:srgbClr val="FFFF00"/>
                </a:solidFill>
                <a:effectLst/>
                <a:latin typeface="-apple-system"/>
              </a:rPr>
              <a:t>ζ</a:t>
            </a:r>
            <a:r>
              <a:rPr lang="it-IT" sz="1800" b="0" i="0" dirty="0">
                <a:solidFill>
                  <a:srgbClr val="FFFF00"/>
                </a:solidFill>
                <a:effectLst/>
                <a:latin typeface="-apple-system"/>
              </a:rPr>
              <a:t> </a:t>
            </a:r>
            <a:endParaRPr lang="it-IT" sz="1800" dirty="0">
              <a:solidFill>
                <a:srgbClr val="FFFF00"/>
              </a:solidFill>
            </a:endParaRPr>
          </a:p>
          <a:p>
            <a:pPr eaLnBrk="1" hangingPunct="1">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p:txBody>
      </p:sp>
    </p:spTree>
    <p:extLst>
      <p:ext uri="{BB962C8B-B14F-4D97-AF65-F5344CB8AC3E}">
        <p14:creationId xmlns:p14="http://schemas.microsoft.com/office/powerpoint/2010/main" val="3569943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9" descr="0310"/>
          <p:cNvPicPr>
            <a:picLocks noChangeAspect="1" noChangeArrowheads="1"/>
          </p:cNvPicPr>
          <p:nvPr/>
        </p:nvPicPr>
        <p:blipFill>
          <a:blip r:embed="rId2"/>
          <a:srcRect/>
          <a:stretch>
            <a:fillRect/>
          </a:stretch>
        </p:blipFill>
        <p:spPr bwMode="auto">
          <a:xfrm>
            <a:off x="3124200" y="1767337"/>
            <a:ext cx="3505200" cy="4940619"/>
          </a:xfrm>
          <a:prstGeom prst="rect">
            <a:avLst/>
          </a:prstGeom>
          <a:noFill/>
          <a:ln w="9525">
            <a:noFill/>
            <a:miter lim="800000"/>
            <a:headEnd/>
            <a:tailEnd/>
          </a:ln>
        </p:spPr>
      </p:pic>
      <p:sp>
        <p:nvSpPr>
          <p:cNvPr id="4" name="Rectangle 2"/>
          <p:cNvSpPr>
            <a:spLocks noGrp="1" noChangeArrowheads="1"/>
          </p:cNvSpPr>
          <p:nvPr>
            <p:ph type="ctrTitle"/>
          </p:nvPr>
        </p:nvSpPr>
        <p:spPr>
          <a:xfrm>
            <a:off x="228600" y="1098699"/>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6</a:t>
            </a:r>
            <a:r>
              <a:rPr lang="it-IT" sz="2000" dirty="0">
                <a:solidFill>
                  <a:srgbClr val="FFFF00"/>
                </a:solidFill>
              </a:rPr>
              <a:t>)</a:t>
            </a:r>
            <a:br>
              <a:rPr lang="it-IT" sz="2000" dirty="0">
                <a:solidFill>
                  <a:srgbClr val="FFFF00"/>
                </a:solidFill>
              </a:rPr>
            </a:br>
            <a:r>
              <a:rPr lang="it-IT" sz="1600" dirty="0">
                <a:solidFill>
                  <a:srgbClr val="FFFF00"/>
                </a:solidFill>
              </a:rPr>
              <a:t>Hot spot di mutazione in corrispondenza dei siti </a:t>
            </a:r>
            <a:r>
              <a:rPr lang="it-IT" sz="1600" dirty="0" err="1">
                <a:solidFill>
                  <a:srgbClr val="FFFF00"/>
                </a:solidFill>
              </a:rPr>
              <a:t>CpG</a:t>
            </a:r>
            <a:br>
              <a:rPr lang="it-IT" sz="1600" dirty="0">
                <a:solidFill>
                  <a:srgbClr val="FFFF00"/>
                </a:solidFill>
              </a:rPr>
            </a:br>
            <a:r>
              <a:rPr lang="it-IT" sz="1600" dirty="0">
                <a:solidFill>
                  <a:srgbClr val="FFFF00"/>
                </a:solidFill>
              </a:rPr>
              <a:t>(tasso di mutazione circa 10 </a:t>
            </a:r>
            <a:r>
              <a:rPr lang="it-IT" sz="1600" dirty="0" err="1">
                <a:solidFill>
                  <a:srgbClr val="FFFF00"/>
                </a:solidFill>
              </a:rPr>
              <a:t>x</a:t>
            </a:r>
            <a:r>
              <a:rPr lang="it-IT" sz="1600" dirty="0">
                <a:solidFill>
                  <a:srgbClr val="FFFF00"/>
                </a:solidFill>
              </a:rPr>
              <a:t> rispetto alla media)</a:t>
            </a:r>
            <a:br>
              <a:rPr lang="it-IT" sz="1600" dirty="0">
                <a:solidFill>
                  <a:srgbClr val="FFFF00"/>
                </a:solidFill>
              </a:rPr>
            </a:br>
            <a:endParaRPr lang="it-IT" sz="1600" dirty="0">
              <a:solidFill>
                <a:srgbClr val="FF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subTitle" idx="1"/>
          </p:nvPr>
        </p:nvSpPr>
        <p:spPr>
          <a:xfrm>
            <a:off x="50800" y="1219200"/>
            <a:ext cx="9093199" cy="5334000"/>
          </a:xfrm>
        </p:spPr>
        <p:txBody>
          <a:bodyPr/>
          <a:lstStyle/>
          <a:p>
            <a:pPr marL="609600" indent="-609600">
              <a:buFont typeface="Wingdings" pitchFamily="2" charset="2"/>
              <a:buChar char="n"/>
            </a:pPr>
            <a:r>
              <a:rPr lang="it-IT" sz="1800" dirty="0"/>
              <a:t>Rappresentano la seconda forma di variazione genetica per abbondanza nel genoma umano (circa 10-15 volte meno comuni delle sostituzioni nucleotidiche)</a:t>
            </a:r>
          </a:p>
          <a:p>
            <a:pPr marL="609600" indent="-609600">
              <a:buFont typeface="Wingdings" pitchFamily="2" charset="2"/>
              <a:buChar char="n"/>
            </a:pPr>
            <a:r>
              <a:rPr lang="it-IT" sz="1800" dirty="0"/>
              <a:t>Identificate oltre 1.6 milioni nell’uomo (studio </a:t>
            </a:r>
            <a:r>
              <a:rPr lang="it-IT" sz="1800" dirty="0" err="1"/>
              <a:t>genome</a:t>
            </a:r>
            <a:r>
              <a:rPr lang="it-IT" sz="1800" dirty="0"/>
              <a:t>-wide, 179 individui da tre popolazioni).</a:t>
            </a:r>
          </a:p>
          <a:p>
            <a:pPr marL="609600" indent="-609600">
              <a:buFont typeface="Wingdings" pitchFamily="2" charset="2"/>
              <a:buChar char="n"/>
            </a:pPr>
            <a:r>
              <a:rPr lang="it-IT" sz="1800" dirty="0"/>
              <a:t>Distribuzione disomogenea a livello genomico fine: frequenti in corrispondenza di corti </a:t>
            </a:r>
            <a:r>
              <a:rPr lang="it-IT" sz="1800" dirty="0" err="1"/>
              <a:t>omopolimeri</a:t>
            </a:r>
            <a:r>
              <a:rPr lang="it-IT" sz="1800" dirty="0"/>
              <a:t>,  regioni palindromiche e sequenze con bassa complessità</a:t>
            </a:r>
          </a:p>
          <a:p>
            <a:pPr marL="609600" indent="-609600">
              <a:buFont typeface="Wingdings" pitchFamily="2" charset="2"/>
              <a:buChar char="n"/>
            </a:pPr>
            <a:r>
              <a:rPr lang="it-IT" sz="1800" dirty="0"/>
              <a:t>Le inserzioni sono frequenti quanto le delezioni</a:t>
            </a:r>
          </a:p>
          <a:p>
            <a:pPr marL="609600" indent="-609600">
              <a:buFont typeface="Wingdings" pitchFamily="2" charset="2"/>
              <a:buChar char="n"/>
            </a:pPr>
            <a:r>
              <a:rPr lang="it-IT" sz="1800" dirty="0"/>
              <a:t>Osservate principalmente in corrispondenza di A:T (84%)</a:t>
            </a:r>
          </a:p>
          <a:p>
            <a:pPr marL="609600" indent="-609600">
              <a:buFont typeface="Wingdings" pitchFamily="2" charset="2"/>
              <a:buChar char="n"/>
            </a:pPr>
            <a:r>
              <a:rPr lang="it-IT" sz="1800" dirty="0">
                <a:effectLst/>
              </a:rPr>
              <a:t>Forte pressione selettiva in regioni funzionali, in particolare esoni (vedi figura) </a:t>
            </a:r>
            <a:endParaRPr lang="it-IT" sz="1800" dirty="0"/>
          </a:p>
          <a:p>
            <a:pPr marL="609600" indent="-609600">
              <a:buFont typeface="Wingdings" pitchFamily="2" charset="2"/>
              <a:buChar char="n"/>
            </a:pPr>
            <a:endParaRPr lang="it-IT" sz="1800" dirty="0"/>
          </a:p>
        </p:txBody>
      </p:sp>
      <p:sp>
        <p:nvSpPr>
          <p:cNvPr id="4" name="Rectangle 2"/>
          <p:cNvSpPr txBox="1">
            <a:spLocks noChangeArrowheads="1"/>
          </p:cNvSpPr>
          <p:nvPr/>
        </p:nvSpPr>
        <p:spPr bwMode="auto">
          <a:xfrm>
            <a:off x="50800" y="6858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800" kern="0" dirty="0"/>
              <a:t>Variabilità e mutabilità del genoma umano</a:t>
            </a:r>
            <a:br>
              <a:rPr lang="it-IT" sz="2800" kern="0" dirty="0"/>
            </a:br>
            <a:r>
              <a:rPr lang="it-IT" sz="2000" kern="0" dirty="0"/>
              <a:t>2. </a:t>
            </a:r>
            <a:r>
              <a:rPr lang="it-IT" sz="2000" kern="0" dirty="0">
                <a:solidFill>
                  <a:srgbClr val="FFFF00"/>
                </a:solidFill>
              </a:rPr>
              <a:t>piccole inserzioni/delezioni (</a:t>
            </a:r>
            <a:r>
              <a:rPr lang="it-IT" sz="2000" kern="0" dirty="0" err="1">
                <a:solidFill>
                  <a:srgbClr val="FFFF00"/>
                </a:solidFill>
              </a:rPr>
              <a:t>indel</a:t>
            </a:r>
            <a:r>
              <a:rPr lang="it-IT" sz="2000" kern="0" dirty="0">
                <a:solidFill>
                  <a:srgbClr val="FFFF00"/>
                </a:solidFill>
              </a:rPr>
              <a:t>)</a:t>
            </a:r>
          </a:p>
          <a:p>
            <a:pPr algn="ctr" eaLnBrk="1" hangingPunct="1">
              <a:defRPr/>
            </a:pPr>
            <a:r>
              <a:rPr lang="it-IT" sz="2000" kern="0" dirty="0">
                <a:solidFill>
                  <a:srgbClr val="FFFF00"/>
                </a:solidFill>
              </a:rPr>
              <a:t>Variabilità</a:t>
            </a:r>
            <a:br>
              <a:rPr lang="it-IT" sz="2000" kern="0" dirty="0">
                <a:solidFill>
                  <a:srgbClr val="FFFF00"/>
                </a:solidFill>
              </a:rPr>
            </a:br>
            <a:endParaRPr lang="it-IT" sz="2000" kern="0" dirty="0">
              <a:solidFill>
                <a:srgbClr val="FFFF00"/>
              </a:solidFill>
            </a:endParaRP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4051300"/>
            <a:ext cx="9053406"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959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subTitle" idx="1"/>
          </p:nvPr>
        </p:nvSpPr>
        <p:spPr>
          <a:xfrm>
            <a:off x="533400" y="1524000"/>
            <a:ext cx="8610599" cy="5029200"/>
          </a:xfrm>
        </p:spPr>
        <p:txBody>
          <a:bodyPr/>
          <a:lstStyle/>
          <a:p>
            <a:pPr marL="609600" indent="-609600">
              <a:buFont typeface="Wingdings" pitchFamily="2" charset="2"/>
              <a:buChar char="n"/>
            </a:pPr>
            <a:endParaRPr lang="it-IT" sz="1800" dirty="0"/>
          </a:p>
          <a:p>
            <a:pPr marL="609600" indent="-609600">
              <a:buFont typeface="Wingdings" pitchFamily="2" charset="2"/>
              <a:buChar char="n"/>
            </a:pPr>
            <a:r>
              <a:rPr lang="it-IT" sz="1800" dirty="0"/>
              <a:t>Il meccanismo di mutazione in gran parte dei casi (</a:t>
            </a:r>
            <a:r>
              <a:rPr lang="it-IT" sz="1800" dirty="0" err="1"/>
              <a:t>3</a:t>
            </a:r>
            <a:r>
              <a:rPr lang="it-IT" sz="1800" dirty="0"/>
              <a:t>/</a:t>
            </a:r>
            <a:r>
              <a:rPr lang="it-IT" sz="1800" dirty="0" err="1"/>
              <a:t>4</a:t>
            </a:r>
            <a:r>
              <a:rPr lang="it-IT" sz="1800" dirty="0"/>
              <a:t>) è quello dello scivolamento della polimerasi (stesso meccanismo dei microsatelliti, vedi dopo)</a:t>
            </a:r>
          </a:p>
          <a:p>
            <a:pPr marL="609600" indent="-609600">
              <a:buFont typeface="Wingdings" pitchFamily="2" charset="2"/>
              <a:buChar char="n"/>
            </a:pPr>
            <a:endParaRPr lang="it-IT" sz="1800" dirty="0"/>
          </a:p>
          <a:p>
            <a:pPr marL="609600" indent="-609600">
              <a:buFont typeface="Wingdings" pitchFamily="2" charset="2"/>
              <a:buChar char="n"/>
            </a:pPr>
            <a:r>
              <a:rPr lang="it-IT" sz="1800" dirty="0"/>
              <a:t>Il tasso di mutazione è molto variabile per regioni diverse del genoma</a:t>
            </a:r>
          </a:p>
          <a:p>
            <a:pPr marL="609600" indent="-609600">
              <a:buFont typeface="Wingdings" pitchFamily="2" charset="2"/>
              <a:buChar char="n"/>
            </a:pPr>
            <a:endParaRPr lang="it-IT" sz="1800" dirty="0"/>
          </a:p>
          <a:p>
            <a:pPr marL="609600" indent="-609600">
              <a:buFont typeface="Wingdings" pitchFamily="2" charset="2"/>
              <a:buChar char="n"/>
            </a:pPr>
            <a:r>
              <a:rPr lang="it-IT" sz="1800" dirty="0"/>
              <a:t>Il 45% delle mutazioni </a:t>
            </a:r>
            <a:r>
              <a:rPr lang="it-IT" sz="1800" dirty="0" err="1"/>
              <a:t>indel</a:t>
            </a:r>
            <a:r>
              <a:rPr lang="it-IT" sz="1800" dirty="0"/>
              <a:t> avviene in 4% del genoma, con un tasso elevato. Nel restante 96% del genoma il tasso di mutazione è circa 16 volte più basso delle sostituzioni nucleotidiche</a:t>
            </a:r>
          </a:p>
          <a:p>
            <a:pPr marL="609600" indent="-609600">
              <a:buFont typeface="Wingdings" pitchFamily="2" charset="2"/>
              <a:buChar char="n"/>
            </a:pPr>
            <a:endParaRPr lang="it-IT" sz="1800" dirty="0"/>
          </a:p>
        </p:txBody>
      </p:sp>
      <p:sp>
        <p:nvSpPr>
          <p:cNvPr id="4" name="Rectangle 2"/>
          <p:cNvSpPr txBox="1">
            <a:spLocks noChangeArrowheads="1"/>
          </p:cNvSpPr>
          <p:nvPr/>
        </p:nvSpPr>
        <p:spPr bwMode="auto">
          <a:xfrm>
            <a:off x="50800" y="6858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800" kern="0" dirty="0"/>
              <a:t>Variabilità e mutabilità del genoma umano</a:t>
            </a:r>
            <a:br>
              <a:rPr lang="it-IT" sz="2800" kern="0" dirty="0"/>
            </a:br>
            <a:r>
              <a:rPr lang="it-IT" sz="2000" kern="0" dirty="0"/>
              <a:t>2. piccole inserzioni/delezioni (</a:t>
            </a:r>
            <a:r>
              <a:rPr lang="it-IT" sz="2000" kern="0" dirty="0" err="1"/>
              <a:t>indel</a:t>
            </a:r>
            <a:r>
              <a:rPr lang="it-IT" sz="2000" kern="0" dirty="0"/>
              <a:t>)</a:t>
            </a:r>
          </a:p>
          <a:p>
            <a:pPr algn="ctr" eaLnBrk="1" hangingPunct="1">
              <a:defRPr/>
            </a:pPr>
            <a:r>
              <a:rPr lang="it-IT" sz="2000" kern="0" dirty="0">
                <a:solidFill>
                  <a:srgbClr val="FFFF00"/>
                </a:solidFill>
              </a:rPr>
              <a:t>Mutabilità</a:t>
            </a:r>
            <a:br>
              <a:rPr lang="it-IT" sz="2000" kern="0" dirty="0">
                <a:solidFill>
                  <a:srgbClr val="FFFF00"/>
                </a:solidFill>
              </a:rPr>
            </a:br>
            <a:endParaRPr lang="it-IT" sz="2000" kern="0" dirty="0">
              <a:solidFill>
                <a:srgbClr val="FFFF00"/>
              </a:solidFill>
            </a:endParaRPr>
          </a:p>
        </p:txBody>
      </p:sp>
    </p:spTree>
    <p:extLst>
      <p:ext uri="{BB962C8B-B14F-4D97-AF65-F5344CB8AC3E}">
        <p14:creationId xmlns:p14="http://schemas.microsoft.com/office/powerpoint/2010/main" val="2108518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533400"/>
            <a:ext cx="8229600" cy="746125"/>
          </a:xfrm>
        </p:spPr>
        <p:txBody>
          <a:bodyPr/>
          <a:lstStyle/>
          <a:p>
            <a:pPr algn="ctr" eaLnBrk="1" hangingPunct="1">
              <a:defRPr/>
            </a:pPr>
            <a:r>
              <a:rPr lang="it-IT" sz="3200" dirty="0">
                <a:latin typeface="Times New Roman" pitchFamily="18" charset="0"/>
                <a:cs typeface="Times New Roman" pitchFamily="18" charset="0"/>
              </a:rPr>
              <a:t>Mutabilità e variabilità del genoma umano</a:t>
            </a:r>
          </a:p>
        </p:txBody>
      </p:sp>
      <p:sp>
        <p:nvSpPr>
          <p:cNvPr id="2051" name="Rectangle 3"/>
          <p:cNvSpPr>
            <a:spLocks noGrp="1" noChangeArrowheads="1"/>
          </p:cNvSpPr>
          <p:nvPr>
            <p:ph type="subTitle" idx="1"/>
          </p:nvPr>
        </p:nvSpPr>
        <p:spPr>
          <a:xfrm>
            <a:off x="990600" y="2057400"/>
            <a:ext cx="8077200" cy="4495800"/>
          </a:xfrm>
          <a:ln>
            <a:noFill/>
          </a:ln>
        </p:spPr>
        <p:txBody>
          <a:bodyPr/>
          <a:lstStyle/>
          <a:p>
            <a:pPr marL="609600" indent="-609600" eaLnBrk="1" hangingPunct="1">
              <a:defRPr/>
            </a:pPr>
            <a:r>
              <a:rPr lang="it-IT" sz="2800" dirty="0"/>
              <a:t> 			    Forze evolutive</a:t>
            </a:r>
          </a:p>
          <a:p>
            <a:pPr marL="609600" indent="-609600" eaLnBrk="1" hangingPunct="1">
              <a:defRPr/>
            </a:pPr>
            <a:r>
              <a:rPr lang="it-IT" sz="2800" dirty="0">
                <a:solidFill>
                  <a:srgbClr val="FFFF00"/>
                </a:solidFill>
              </a:rPr>
              <a:t>Mutabilità  </a:t>
            </a:r>
            <a:r>
              <a:rPr lang="it-IT" sz="2800" dirty="0"/>
              <a:t>       				</a:t>
            </a:r>
            <a:r>
              <a:rPr lang="it-IT" sz="2800" dirty="0">
                <a:solidFill>
                  <a:srgbClr val="FFFF00"/>
                </a:solidFill>
              </a:rPr>
              <a:t>Variabilità </a:t>
            </a:r>
            <a:r>
              <a:rPr lang="it-IT" sz="2800" dirty="0"/>
              <a:t>              </a:t>
            </a:r>
          </a:p>
        </p:txBody>
      </p:sp>
      <p:sp>
        <p:nvSpPr>
          <p:cNvPr id="2" name="Freccia a destra 1"/>
          <p:cNvSpPr/>
          <p:nvPr/>
        </p:nvSpPr>
        <p:spPr bwMode="auto">
          <a:xfrm>
            <a:off x="2743200" y="2590800"/>
            <a:ext cx="3733800" cy="457200"/>
          </a:xfrm>
          <a:prstGeom prst="rightArrow">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622998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39700" y="76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3200" dirty="0"/>
            </a:br>
            <a:r>
              <a:rPr lang="it-IT" sz="2000" dirty="0">
                <a:solidFill>
                  <a:srgbClr val="FFFF00"/>
                </a:solidFill>
              </a:rPr>
              <a:t>Nomenclatura di SNS e piccole </a:t>
            </a:r>
            <a:r>
              <a:rPr lang="it-IT" sz="2000" dirty="0" err="1">
                <a:solidFill>
                  <a:srgbClr val="FFFF00"/>
                </a:solidFill>
              </a:rPr>
              <a:t>indel</a:t>
            </a:r>
            <a:endParaRPr lang="it-IT" sz="2000" dirty="0">
              <a:solidFill>
                <a:srgbClr val="FFFF00"/>
              </a:solidFill>
            </a:endParaRPr>
          </a:p>
        </p:txBody>
      </p:sp>
      <p:sp>
        <p:nvSpPr>
          <p:cNvPr id="46083" name="Rectangle 3"/>
          <p:cNvSpPr>
            <a:spLocks noGrp="1" noChangeArrowheads="1"/>
          </p:cNvSpPr>
          <p:nvPr>
            <p:ph type="subTitle" idx="1"/>
          </p:nvPr>
        </p:nvSpPr>
        <p:spPr>
          <a:xfrm>
            <a:off x="0" y="609600"/>
            <a:ext cx="8915400" cy="6477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defRPr/>
            </a:pPr>
            <a:r>
              <a:rPr lang="it-IT" sz="1800" dirty="0"/>
              <a:t>	</a:t>
            </a:r>
          </a:p>
          <a:p>
            <a:pPr marL="609600" indent="-609600" eaLnBrk="1" hangingPunct="1">
              <a:defRPr/>
            </a:pPr>
            <a:r>
              <a:rPr lang="it-IT" sz="1800" dirty="0"/>
              <a:t>	Ogni sito variabile “piccolo” (sostituzione o piccola </a:t>
            </a:r>
            <a:r>
              <a:rPr lang="it-IT" sz="1800" dirty="0" err="1"/>
              <a:t>indel</a:t>
            </a:r>
            <a:r>
              <a:rPr lang="it-IT" sz="1800" dirty="0"/>
              <a:t>) del genoma umano è presente nel </a:t>
            </a:r>
            <a:r>
              <a:rPr lang="it-IT" sz="1800" dirty="0">
                <a:hlinkClick r:id="rId2"/>
              </a:rPr>
              <a:t>database </a:t>
            </a:r>
            <a:r>
              <a:rPr lang="it-IT" sz="1800" dirty="0" err="1">
                <a:hlinkClick r:id="rId2"/>
              </a:rPr>
              <a:t>dbSNP</a:t>
            </a:r>
            <a:r>
              <a:rPr lang="it-IT" sz="1800" dirty="0"/>
              <a:t> ed è associato ad un </a:t>
            </a:r>
            <a:r>
              <a:rPr lang="it-IT" sz="1800" dirty="0" err="1"/>
              <a:t>rs</a:t>
            </a:r>
            <a:r>
              <a:rPr lang="it-IT" sz="1800" dirty="0"/>
              <a:t># (</a:t>
            </a:r>
            <a:r>
              <a:rPr lang="it-IT" sz="1800" dirty="0" err="1"/>
              <a:t>rs</a:t>
            </a:r>
            <a:r>
              <a:rPr lang="it-IT" sz="1800" dirty="0"/>
              <a:t> = Reference SNP,  es. </a:t>
            </a:r>
            <a:r>
              <a:rPr lang="it-IT" sz="1800" dirty="0">
                <a:hlinkClick r:id="rId3"/>
              </a:rPr>
              <a:t>rs1462215447</a:t>
            </a:r>
            <a:r>
              <a:rPr lang="it-IT" sz="1800" dirty="0"/>
              <a:t>)</a:t>
            </a:r>
          </a:p>
          <a:p>
            <a:pPr marL="609600" indent="-609600" eaLnBrk="1" hangingPunct="1">
              <a:buFont typeface="Wingdings" pitchFamily="2" charset="2"/>
              <a:buChar char="n"/>
              <a:defRPr/>
            </a:pPr>
            <a:r>
              <a:rPr lang="it-IT" sz="1800" dirty="0"/>
              <a:t>Le mutazioni devono essere indicate in modo univoco attraverso: </a:t>
            </a:r>
          </a:p>
          <a:p>
            <a:pPr marL="609600" indent="-609600" eaLnBrk="1" hangingPunct="1">
              <a:buFont typeface="+mj-lt"/>
              <a:buAutoNum type="arabicPeriod"/>
              <a:defRPr/>
            </a:pPr>
            <a:r>
              <a:rPr lang="it-IT" sz="1800" dirty="0"/>
              <a:t>Il nome della sequenza cui si fa riferimento: nome del gene oppure nome del segmento di DNA </a:t>
            </a:r>
            <a:r>
              <a:rPr lang="it-IT" sz="1800" dirty="0" err="1"/>
              <a:t>sequenziato</a:t>
            </a:r>
            <a:r>
              <a:rPr lang="it-IT" sz="1800" dirty="0"/>
              <a:t> (e depositato in banca dati) seguito da due punti</a:t>
            </a:r>
          </a:p>
          <a:p>
            <a:pPr marL="609600" indent="-609600" eaLnBrk="1" hangingPunct="1">
              <a:buFont typeface="+mj-lt"/>
              <a:buAutoNum type="arabicPeriod"/>
              <a:defRPr/>
            </a:pPr>
            <a:r>
              <a:rPr lang="it-IT" sz="1800" dirty="0"/>
              <a:t>Il tipo di materiale: sequenza di DNA (</a:t>
            </a:r>
            <a:r>
              <a:rPr lang="it-IT" sz="1800" dirty="0" err="1">
                <a:solidFill>
                  <a:srgbClr val="FFFF00"/>
                </a:solidFill>
              </a:rPr>
              <a:t>g</a:t>
            </a:r>
            <a:r>
              <a:rPr lang="it-IT" sz="1800" dirty="0"/>
              <a:t>. per genomico, </a:t>
            </a:r>
            <a:r>
              <a:rPr lang="it-IT" sz="1800" dirty="0">
                <a:solidFill>
                  <a:srgbClr val="FFFF00"/>
                </a:solidFill>
              </a:rPr>
              <a:t>c.</a:t>
            </a:r>
            <a:r>
              <a:rPr lang="it-IT" sz="1800" dirty="0"/>
              <a:t> per </a:t>
            </a:r>
            <a:r>
              <a:rPr lang="it-IT" sz="1800" dirty="0" err="1"/>
              <a:t>cDNA</a:t>
            </a:r>
            <a:r>
              <a:rPr lang="it-IT" sz="1800" dirty="0"/>
              <a:t>, </a:t>
            </a:r>
            <a:r>
              <a:rPr lang="it-IT" sz="1800" dirty="0">
                <a:solidFill>
                  <a:srgbClr val="FFFF00"/>
                </a:solidFill>
              </a:rPr>
              <a:t>m.</a:t>
            </a:r>
            <a:r>
              <a:rPr lang="it-IT" sz="1800" dirty="0"/>
              <a:t> per </a:t>
            </a:r>
            <a:r>
              <a:rPr lang="it-IT" sz="1800" dirty="0" err="1"/>
              <a:t>mtDNA</a:t>
            </a:r>
            <a:r>
              <a:rPr lang="it-IT" sz="1800" dirty="0"/>
              <a:t>) </a:t>
            </a:r>
            <a:r>
              <a:rPr lang="it-IT" sz="1800" dirty="0">
                <a:solidFill>
                  <a:srgbClr val="FFFF00"/>
                </a:solidFill>
              </a:rPr>
              <a:t>r.</a:t>
            </a:r>
            <a:r>
              <a:rPr lang="it-IT" sz="1800" dirty="0"/>
              <a:t> per RNA, </a:t>
            </a:r>
            <a:r>
              <a:rPr lang="it-IT" sz="1800" dirty="0">
                <a:solidFill>
                  <a:srgbClr val="FFFF00"/>
                </a:solidFill>
              </a:rPr>
              <a:t>n.</a:t>
            </a:r>
            <a:r>
              <a:rPr lang="it-IT" sz="1800" dirty="0"/>
              <a:t> per non </a:t>
            </a:r>
            <a:r>
              <a:rPr lang="it-IT" sz="1800" dirty="0" err="1"/>
              <a:t>coding</a:t>
            </a:r>
            <a:r>
              <a:rPr lang="it-IT" sz="1800" dirty="0"/>
              <a:t> RNA, </a:t>
            </a:r>
            <a:r>
              <a:rPr lang="it-IT" sz="1800" dirty="0">
                <a:solidFill>
                  <a:srgbClr val="FFFF00"/>
                </a:solidFill>
              </a:rPr>
              <a:t>p.</a:t>
            </a:r>
            <a:r>
              <a:rPr lang="it-IT" sz="1800" dirty="0"/>
              <a:t> per proteina </a:t>
            </a:r>
          </a:p>
          <a:p>
            <a:pPr marL="609600" indent="-609600" eaLnBrk="1" hangingPunct="1">
              <a:buFont typeface="+mj-lt"/>
              <a:buAutoNum type="arabicPeriod"/>
              <a:defRPr/>
            </a:pPr>
            <a:r>
              <a:rPr lang="it-IT" sz="1800" dirty="0"/>
              <a:t>La posizione nella sequenza in questione. “_” indica un </a:t>
            </a:r>
            <a:r>
              <a:rPr lang="it-IT" sz="1800" dirty="0" err="1"/>
              <a:t>range</a:t>
            </a:r>
            <a:r>
              <a:rPr lang="it-IT" sz="1800" dirty="0"/>
              <a:t>.</a:t>
            </a:r>
          </a:p>
          <a:p>
            <a:pPr marL="609600" indent="-609600" eaLnBrk="1" hangingPunct="1">
              <a:buFont typeface="+mj-lt"/>
              <a:buAutoNum type="arabicPeriod"/>
              <a:defRPr/>
            </a:pPr>
            <a:r>
              <a:rPr lang="it-IT" sz="1800" dirty="0"/>
              <a:t>Il tipo di variazione osservata: sostituzione (&gt;), </a:t>
            </a:r>
            <a:r>
              <a:rPr lang="it-IT" sz="1800" dirty="0" err="1"/>
              <a:t>delezione</a:t>
            </a:r>
            <a:r>
              <a:rPr lang="it-IT" sz="1800" dirty="0"/>
              <a:t> (del), inserzione (</a:t>
            </a:r>
            <a:r>
              <a:rPr lang="it-IT" sz="1800" dirty="0" err="1"/>
              <a:t>ins</a:t>
            </a:r>
            <a:r>
              <a:rPr lang="it-IT" sz="1800" dirty="0"/>
              <a:t>), duplicazione (</a:t>
            </a:r>
            <a:r>
              <a:rPr lang="it-IT" sz="1800" dirty="0" err="1"/>
              <a:t>dup</a:t>
            </a:r>
            <a:r>
              <a:rPr lang="it-IT" sz="1800" dirty="0"/>
              <a:t>), inversione (</a:t>
            </a:r>
            <a:r>
              <a:rPr lang="it-IT" sz="1800" dirty="0" err="1"/>
              <a:t>inv</a:t>
            </a:r>
            <a:r>
              <a:rPr lang="it-IT" sz="1800" dirty="0"/>
              <a:t>) </a:t>
            </a:r>
          </a:p>
          <a:p>
            <a:pPr marL="609600" indent="-609600" eaLnBrk="1" hangingPunct="1">
              <a:buFont typeface="+mj-lt"/>
              <a:buAutoNum type="arabicPeriod"/>
              <a:defRPr/>
            </a:pPr>
            <a:r>
              <a:rPr lang="it-IT" sz="1800" dirty="0"/>
              <a:t>Le basi interessate (quando necessario) utilizzando TACG per DNA, </a:t>
            </a:r>
            <a:r>
              <a:rPr lang="it-IT" sz="1800" dirty="0" err="1"/>
              <a:t>uacg</a:t>
            </a:r>
            <a:r>
              <a:rPr lang="it-IT" sz="1800" dirty="0"/>
              <a:t> per RNA ed i codici a tre lettere oppure ad una lettera per gli aminoacidi.</a:t>
            </a:r>
          </a:p>
          <a:p>
            <a:pPr marL="609600" indent="-609600" eaLnBrk="1" hangingPunct="1">
              <a:defRPr/>
            </a:pPr>
            <a:r>
              <a:rPr lang="it-IT" sz="1800" dirty="0"/>
              <a:t>Esempi: </a:t>
            </a:r>
          </a:p>
          <a:p>
            <a:pPr marL="609600" indent="-609600" eaLnBrk="1" hangingPunct="1">
              <a:defRPr/>
            </a:pPr>
            <a:r>
              <a:rPr lang="it-IT" sz="1800" i="1" dirty="0"/>
              <a:t>NM_003002:c.121G&gt;</a:t>
            </a:r>
            <a:r>
              <a:rPr lang="it-IT" sz="1800" i="1" dirty="0" err="1"/>
              <a:t>T</a:t>
            </a:r>
            <a:r>
              <a:rPr lang="it-IT" sz="1800" i="1" dirty="0"/>
              <a:t>; LA posizione 121 del </a:t>
            </a:r>
            <a:r>
              <a:rPr lang="it-IT" sz="1800" i="1" dirty="0" err="1"/>
              <a:t>cDNA</a:t>
            </a:r>
            <a:r>
              <a:rPr lang="it-IT" sz="1800" i="1" dirty="0"/>
              <a:t> è cambiata da </a:t>
            </a:r>
            <a:r>
              <a:rPr lang="it-IT" sz="1800" i="1" dirty="0" err="1"/>
              <a:t>G</a:t>
            </a:r>
            <a:r>
              <a:rPr lang="it-IT" sz="1800" i="1" dirty="0"/>
              <a:t> a T.</a:t>
            </a:r>
          </a:p>
          <a:p>
            <a:pPr marL="609600" indent="-609600" eaLnBrk="1" hangingPunct="1">
              <a:defRPr/>
            </a:pPr>
            <a:r>
              <a:rPr lang="it-IT" sz="1800" i="1" dirty="0"/>
              <a:t>ADA:</a:t>
            </a:r>
            <a:r>
              <a:rPr lang="it-IT" sz="1800" i="1" dirty="0" err="1"/>
              <a:t>g</a:t>
            </a:r>
            <a:r>
              <a:rPr lang="it-IT" sz="1800" i="1" dirty="0"/>
              <a:t>.8dupG; La </a:t>
            </a:r>
            <a:r>
              <a:rPr lang="it-IT" sz="1800" i="1" dirty="0" err="1"/>
              <a:t>G</a:t>
            </a:r>
            <a:r>
              <a:rPr lang="it-IT" sz="1800" i="1" dirty="0"/>
              <a:t> in posizione </a:t>
            </a:r>
            <a:r>
              <a:rPr lang="it-IT" sz="1800" i="1" dirty="0" err="1"/>
              <a:t>8</a:t>
            </a:r>
            <a:r>
              <a:rPr lang="it-IT" sz="1800" i="1" dirty="0"/>
              <a:t> della sequenza genomica del gene ADA è duplicata </a:t>
            </a:r>
          </a:p>
          <a:p>
            <a:pPr marL="609600" indent="-609600" eaLnBrk="1" hangingPunct="1">
              <a:defRPr/>
            </a:pPr>
            <a:r>
              <a:rPr lang="it-IT" sz="1800" i="1" dirty="0"/>
              <a:t>PGM1:p.Trp26Cys Il residuo </a:t>
            </a:r>
            <a:r>
              <a:rPr lang="it-IT" sz="1800" i="1" dirty="0" err="1"/>
              <a:t>aa</a:t>
            </a:r>
            <a:r>
              <a:rPr lang="it-IT" sz="1800" i="1" dirty="0"/>
              <a:t> in posizione 26 (</a:t>
            </a:r>
            <a:r>
              <a:rPr lang="it-IT" sz="1800" i="1" dirty="0" err="1"/>
              <a:t>triptofano</a:t>
            </a:r>
            <a:r>
              <a:rPr lang="it-IT" sz="1800" i="1" dirty="0"/>
              <a:t>) dal codone di inizio è mutato in cisteina nel gene PGM1</a:t>
            </a:r>
          </a:p>
          <a:p>
            <a:pPr marL="609600" indent="-609600" eaLnBrk="1" hangingPunct="1">
              <a:defRPr/>
            </a:pPr>
            <a:r>
              <a:rPr lang="it-IT" sz="1800" i="1" dirty="0"/>
              <a:t>FOXP2:p.T303N; RAG1:c.121_131del; RAG2:</a:t>
            </a:r>
            <a:r>
              <a:rPr lang="it-IT" sz="1800" i="1" dirty="0" err="1"/>
              <a:t>g</a:t>
            </a:r>
            <a:r>
              <a:rPr lang="it-IT" sz="1800" i="1" dirty="0"/>
              <a:t>.25_26insGGTGA;  LHX2:r.</a:t>
            </a:r>
            <a:r>
              <a:rPr lang="it-IT" sz="1800" dirty="0"/>
              <a:t>78u&gt;a</a:t>
            </a:r>
            <a:endParaRPr lang="it-IT" sz="1800" i="1" dirty="0"/>
          </a:p>
          <a:p>
            <a:pPr marL="609600" indent="-609600" eaLnBrk="1" hangingPunct="1">
              <a:defRPr/>
            </a:pPr>
            <a:r>
              <a:rPr lang="it-IT" sz="1800" dirty="0"/>
              <a:t>	</a:t>
            </a:r>
          </a:p>
          <a:p>
            <a:pPr marL="609600" indent="-609600" eaLnBrk="1" hangingPunct="1">
              <a:defRPr/>
            </a:pPr>
            <a:endParaRPr lang="it-IT" sz="1800" dirty="0"/>
          </a:p>
          <a:p>
            <a:pPr marL="609600" indent="-609600" eaLnBrk="1" hangingPunct="1">
              <a:defRPr/>
            </a:pPr>
            <a:endParaRPr lang="it-IT" sz="1800" i="1" dirty="0"/>
          </a:p>
          <a:p>
            <a:pPr marL="609600" indent="-609600" eaLnBrk="1" hangingPunct="1">
              <a:defRPr/>
            </a:pPr>
            <a:endParaRPr lang="it-IT" sz="1800" i="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14400" y="1948100"/>
            <a:ext cx="8001000" cy="646331"/>
          </a:xfrm>
          <a:prstGeom prst="rect">
            <a:avLst/>
          </a:prstGeom>
          <a:noFill/>
        </p:spPr>
        <p:txBody>
          <a:bodyPr wrap="square" rtlCol="0">
            <a:spAutoFit/>
          </a:bodyPr>
          <a:lstStyle/>
          <a:p>
            <a:pPr algn="ctr"/>
            <a:r>
              <a:rPr lang="it-IT" b="1" i="1" dirty="0">
                <a:solidFill>
                  <a:srgbClr val="FFFF00"/>
                </a:solidFill>
                <a:effectLst>
                  <a:outerShdw blurRad="38100" dist="38100" dir="2700000" algn="tl">
                    <a:srgbClr val="000000"/>
                  </a:outerShdw>
                </a:effectLst>
              </a:rPr>
              <a:t>La maggior parte delle piccole mutazioni (</a:t>
            </a:r>
            <a:r>
              <a:rPr lang="it-IT" b="1" i="1" dirty="0" err="1">
                <a:solidFill>
                  <a:srgbClr val="FFFF00"/>
                </a:solidFill>
                <a:effectLst>
                  <a:outerShdw blurRad="38100" dist="38100" dir="2700000" algn="tl">
                    <a:srgbClr val="000000"/>
                  </a:outerShdw>
                </a:effectLst>
              </a:rPr>
              <a:t>SNPs</a:t>
            </a:r>
            <a:r>
              <a:rPr lang="it-IT" b="1" i="1" dirty="0">
                <a:solidFill>
                  <a:srgbClr val="FFFF00"/>
                </a:solidFill>
                <a:effectLst>
                  <a:outerShdw blurRad="38100" dist="38100" dir="2700000" algn="tl">
                    <a:srgbClr val="000000"/>
                  </a:outerShdw>
                </a:effectLst>
              </a:rPr>
              <a:t>, piccole </a:t>
            </a:r>
            <a:r>
              <a:rPr lang="it-IT" b="1" i="1" dirty="0" err="1">
                <a:solidFill>
                  <a:srgbClr val="FFFF00"/>
                </a:solidFill>
                <a:effectLst>
                  <a:outerShdw blurRad="38100" dist="38100" dir="2700000" algn="tl">
                    <a:srgbClr val="000000"/>
                  </a:outerShdw>
                </a:effectLst>
              </a:rPr>
              <a:t>indels</a:t>
            </a:r>
            <a:r>
              <a:rPr lang="it-IT" b="1" i="1" dirty="0">
                <a:solidFill>
                  <a:srgbClr val="FFFF00"/>
                </a:solidFill>
                <a:effectLst>
                  <a:outerShdw blurRad="38100" dist="38100" dir="2700000" algn="tl">
                    <a:srgbClr val="000000"/>
                  </a:outerShdw>
                </a:effectLst>
              </a:rPr>
              <a:t>) che avvengono nel genoma  non ha effetti fenotipici ma…</a:t>
            </a:r>
            <a:endParaRPr lang="it-IT" dirty="0">
              <a:solidFill>
                <a:srgbClr val="FFFF00"/>
              </a:solidFill>
            </a:endParaRPr>
          </a:p>
        </p:txBody>
      </p:sp>
      <p:sp>
        <p:nvSpPr>
          <p:cNvPr id="6" name="Rectangle 2"/>
          <p:cNvSpPr>
            <a:spLocks noGrp="1" noChangeArrowheads="1"/>
          </p:cNvSpPr>
          <p:nvPr>
            <p:ph type="ctrTitle"/>
          </p:nvPr>
        </p:nvSpPr>
        <p:spPr>
          <a:xfrm>
            <a:off x="228600" y="838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Le conseguenze delle piccole mutazioni </a:t>
            </a:r>
            <a:br>
              <a:rPr lang="it-IT" sz="2000" dirty="0">
                <a:solidFill>
                  <a:srgbClr val="FFFF00"/>
                </a:solidFill>
              </a:rPr>
            </a:br>
            <a:endParaRPr lang="it-IT" sz="2000" dirty="0">
              <a:solidFill>
                <a:srgbClr val="FFFF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7384"/>
            <a:ext cx="8882664" cy="3158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212836"/>
            <a:ext cx="7966598" cy="3548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95536" y="188640"/>
            <a:ext cx="2345514" cy="369332"/>
          </a:xfrm>
          <a:prstGeom prst="rect">
            <a:avLst/>
          </a:prstGeom>
          <a:noFill/>
        </p:spPr>
        <p:txBody>
          <a:bodyPr wrap="none" rtlCol="0">
            <a:spAutoFit/>
          </a:bodyPr>
          <a:lstStyle/>
          <a:p>
            <a:r>
              <a:rPr lang="it-IT" dirty="0"/>
              <a:t>Mutazioni non </a:t>
            </a:r>
            <a:r>
              <a:rPr lang="it-IT" dirty="0" err="1"/>
              <a:t>coding</a:t>
            </a:r>
            <a:endParaRPr lang="it-IT" dirty="0"/>
          </a:p>
        </p:txBody>
      </p:sp>
      <p:sp>
        <p:nvSpPr>
          <p:cNvPr id="5" name="CasellaDiTesto 4"/>
          <p:cNvSpPr txBox="1"/>
          <p:nvPr/>
        </p:nvSpPr>
        <p:spPr>
          <a:xfrm>
            <a:off x="3106408" y="3158018"/>
            <a:ext cx="3264933" cy="369332"/>
          </a:xfrm>
          <a:prstGeom prst="rect">
            <a:avLst/>
          </a:prstGeom>
          <a:noFill/>
        </p:spPr>
        <p:txBody>
          <a:bodyPr wrap="none" rtlCol="0">
            <a:spAutoFit/>
          </a:bodyPr>
          <a:lstStyle/>
          <a:p>
            <a:r>
              <a:rPr lang="it-IT" dirty="0"/>
              <a:t>Mutazioni in regioni codificanti</a:t>
            </a:r>
          </a:p>
        </p:txBody>
      </p:sp>
    </p:spTree>
    <p:extLst>
      <p:ext uri="{BB962C8B-B14F-4D97-AF65-F5344CB8AC3E}">
        <p14:creationId xmlns:p14="http://schemas.microsoft.com/office/powerpoint/2010/main" val="1042225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838200" y="1828800"/>
            <a:ext cx="8382000" cy="3785652"/>
          </a:xfrm>
          <a:prstGeom prst="rect">
            <a:avLst/>
          </a:prstGeom>
          <a:noFill/>
        </p:spPr>
        <p:txBody>
          <a:bodyPr wrap="square" rtlCol="0">
            <a:spAutoFit/>
          </a:bodyPr>
          <a:lstStyle/>
          <a:p>
            <a:r>
              <a:rPr lang="it-IT" sz="1600" dirty="0">
                <a:solidFill>
                  <a:schemeClr val="tx1"/>
                </a:solidFill>
              </a:rPr>
              <a:t>Il genoma contiene (quasi) tutte le informazioni necessarie per la sintesi di una determinata proteina o RNA. Queste informazioni riguardano: </a:t>
            </a:r>
          </a:p>
          <a:p>
            <a:endParaRPr lang="it-IT" sz="1600" dirty="0">
              <a:solidFill>
                <a:schemeClr val="tx1"/>
              </a:solidFill>
            </a:endParaRPr>
          </a:p>
          <a:p>
            <a:r>
              <a:rPr lang="it-IT" sz="1600" dirty="0">
                <a:solidFill>
                  <a:schemeClr val="accent1"/>
                </a:solidFill>
              </a:rPr>
              <a:t>COSA</a:t>
            </a:r>
            <a:r>
              <a:rPr lang="it-IT" sz="1600" dirty="0">
                <a:solidFill>
                  <a:srgbClr val="008000"/>
                </a:solidFill>
              </a:rPr>
              <a:t> </a:t>
            </a:r>
            <a:r>
              <a:rPr lang="it-IT" sz="1600" dirty="0">
                <a:solidFill>
                  <a:schemeClr val="tx1"/>
                </a:solidFill>
              </a:rPr>
              <a:t>viene sintetizzato (quale proteina o RNA), </a:t>
            </a:r>
          </a:p>
          <a:p>
            <a:r>
              <a:rPr lang="it-IT" sz="1600" dirty="0">
                <a:solidFill>
                  <a:schemeClr val="accent1"/>
                </a:solidFill>
              </a:rPr>
              <a:t>QUANTO</a:t>
            </a:r>
            <a:r>
              <a:rPr lang="it-IT" sz="1600" dirty="0">
                <a:solidFill>
                  <a:srgbClr val="008000"/>
                </a:solidFill>
              </a:rPr>
              <a:t> </a:t>
            </a:r>
            <a:r>
              <a:rPr lang="it-IT" sz="1600" dirty="0">
                <a:solidFill>
                  <a:schemeClr val="tx1"/>
                </a:solidFill>
              </a:rPr>
              <a:t>(in quale quantità), </a:t>
            </a:r>
          </a:p>
          <a:p>
            <a:r>
              <a:rPr lang="it-IT" sz="1600" dirty="0">
                <a:solidFill>
                  <a:schemeClr val="accent1"/>
                </a:solidFill>
              </a:rPr>
              <a:t>QUANDO</a:t>
            </a:r>
            <a:r>
              <a:rPr lang="it-IT" sz="1600" dirty="0">
                <a:solidFill>
                  <a:srgbClr val="008000"/>
                </a:solidFill>
              </a:rPr>
              <a:t> </a:t>
            </a:r>
            <a:r>
              <a:rPr lang="it-IT" sz="1600" dirty="0">
                <a:solidFill>
                  <a:schemeClr val="tx1"/>
                </a:solidFill>
              </a:rPr>
              <a:t>(in quale periodo dello sviluppo) e </a:t>
            </a:r>
          </a:p>
          <a:p>
            <a:r>
              <a:rPr lang="it-IT" sz="1600" dirty="0">
                <a:solidFill>
                  <a:schemeClr val="accent1"/>
                </a:solidFill>
              </a:rPr>
              <a:t>DOVE</a:t>
            </a:r>
            <a:r>
              <a:rPr lang="it-IT" sz="1600" dirty="0">
                <a:solidFill>
                  <a:srgbClr val="008000"/>
                </a:solidFill>
              </a:rPr>
              <a:t> </a:t>
            </a:r>
            <a:r>
              <a:rPr lang="it-IT" sz="1600" dirty="0">
                <a:solidFill>
                  <a:schemeClr val="tx1"/>
                </a:solidFill>
              </a:rPr>
              <a:t>(in quale tessuto/compartimento cellulare ecc.) </a:t>
            </a:r>
          </a:p>
          <a:p>
            <a:endParaRPr lang="it-IT" sz="1600" dirty="0">
              <a:solidFill>
                <a:schemeClr val="tx1"/>
              </a:solidFill>
            </a:endParaRPr>
          </a:p>
          <a:p>
            <a:r>
              <a:rPr lang="it-IT" sz="1600" dirty="0">
                <a:solidFill>
                  <a:schemeClr val="tx1"/>
                </a:solidFill>
              </a:rPr>
              <a:t>Analogamente possiamo pensare alle mutazioni del DNA in relazione alle loro conseguenze fenotipiche classificandole come: </a:t>
            </a:r>
          </a:p>
          <a:p>
            <a:r>
              <a:rPr lang="it-IT" sz="1600" dirty="0">
                <a:solidFill>
                  <a:schemeClr val="tx1"/>
                </a:solidFill>
              </a:rPr>
              <a:t>Mutazioni del COSA 		(</a:t>
            </a:r>
            <a:r>
              <a:rPr lang="it-IT" sz="1600" dirty="0">
                <a:solidFill>
                  <a:srgbClr val="FFFF00"/>
                </a:solidFill>
              </a:rPr>
              <a:t>mutazioni qualitative</a:t>
            </a:r>
            <a:r>
              <a:rPr lang="it-IT" sz="1600" dirty="0">
                <a:solidFill>
                  <a:schemeClr val="tx1"/>
                </a:solidFill>
              </a:rPr>
              <a:t>)</a:t>
            </a:r>
          </a:p>
          <a:p>
            <a:r>
              <a:rPr lang="it-IT" sz="1600" dirty="0">
                <a:solidFill>
                  <a:schemeClr val="tx1"/>
                </a:solidFill>
              </a:rPr>
              <a:t>Mutazioni del QUANTO	(</a:t>
            </a:r>
            <a:r>
              <a:rPr lang="it-IT" sz="1600" dirty="0">
                <a:solidFill>
                  <a:srgbClr val="FFFF00"/>
                </a:solidFill>
              </a:rPr>
              <a:t>mutazioni quantitative</a:t>
            </a:r>
            <a:r>
              <a:rPr lang="it-IT" sz="1600" dirty="0">
                <a:solidFill>
                  <a:schemeClr val="tx1"/>
                </a:solidFill>
              </a:rPr>
              <a:t>)</a:t>
            </a:r>
          </a:p>
          <a:p>
            <a:r>
              <a:rPr lang="it-IT" sz="1600" dirty="0">
                <a:solidFill>
                  <a:schemeClr val="tx1"/>
                </a:solidFill>
              </a:rPr>
              <a:t>Mutazioni del QUANDO	(</a:t>
            </a:r>
            <a:r>
              <a:rPr lang="it-IT" sz="1600" dirty="0">
                <a:solidFill>
                  <a:srgbClr val="FFFF00"/>
                </a:solidFill>
              </a:rPr>
              <a:t>mutazioni ontogenetiche</a:t>
            </a:r>
            <a:r>
              <a:rPr lang="it-IT" sz="1600" dirty="0">
                <a:solidFill>
                  <a:schemeClr val="tx1"/>
                </a:solidFill>
              </a:rPr>
              <a:t>)</a:t>
            </a:r>
          </a:p>
          <a:p>
            <a:r>
              <a:rPr lang="it-IT" sz="1600" dirty="0">
                <a:solidFill>
                  <a:schemeClr val="tx1"/>
                </a:solidFill>
              </a:rPr>
              <a:t>Mutazioni del DOVE		(</a:t>
            </a:r>
            <a:r>
              <a:rPr lang="it-IT" sz="1600" dirty="0">
                <a:solidFill>
                  <a:srgbClr val="FFFF00"/>
                </a:solidFill>
              </a:rPr>
              <a:t>mutazioni topologiche</a:t>
            </a:r>
            <a:r>
              <a:rPr lang="it-IT" sz="1600" dirty="0">
                <a:solidFill>
                  <a:schemeClr val="tx1"/>
                </a:solidFill>
              </a:rPr>
              <a:t>)</a:t>
            </a:r>
          </a:p>
          <a:p>
            <a:endParaRPr lang="it-IT" sz="1600" dirty="0">
              <a:solidFill>
                <a:schemeClr val="tx1"/>
              </a:solidFill>
            </a:endParaRPr>
          </a:p>
        </p:txBody>
      </p:sp>
      <p:sp>
        <p:nvSpPr>
          <p:cNvPr id="4" name="CasellaDiTesto 3"/>
          <p:cNvSpPr txBox="1"/>
          <p:nvPr/>
        </p:nvSpPr>
        <p:spPr>
          <a:xfrm>
            <a:off x="0" y="381000"/>
            <a:ext cx="8991600" cy="400110"/>
          </a:xfrm>
          <a:prstGeom prst="rect">
            <a:avLst/>
          </a:prstGeom>
          <a:noFill/>
        </p:spPr>
        <p:txBody>
          <a:bodyPr wrap="square" rtlCol="0">
            <a:spAutoFit/>
          </a:bodyPr>
          <a:lstStyle/>
          <a:p>
            <a:pPr algn="ctr"/>
            <a:r>
              <a:rPr lang="it-IT" sz="2000" dirty="0">
                <a:solidFill>
                  <a:srgbClr val="FFFF00"/>
                </a:solidFill>
              </a:rPr>
              <a:t>Conseguenze delle mutazioni puntiformi</a:t>
            </a:r>
          </a:p>
        </p:txBody>
      </p:sp>
    </p:spTree>
    <p:extLst>
      <p:ext uri="{BB962C8B-B14F-4D97-AF65-F5344CB8AC3E}">
        <p14:creationId xmlns:p14="http://schemas.microsoft.com/office/powerpoint/2010/main" val="1042225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9916" y="1371600"/>
            <a:ext cx="5174084" cy="378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0" y="5181600"/>
            <a:ext cx="8915400" cy="1815882"/>
          </a:xfrm>
          <a:prstGeom prst="rect">
            <a:avLst/>
          </a:prstGeom>
          <a:noFill/>
        </p:spPr>
        <p:txBody>
          <a:bodyPr wrap="square" rtlCol="0">
            <a:spAutoFit/>
          </a:bodyPr>
          <a:lstStyle/>
          <a:p>
            <a:r>
              <a:rPr lang="it-IT" sz="1400" dirty="0">
                <a:solidFill>
                  <a:schemeClr val="tx1"/>
                </a:solidFill>
              </a:rPr>
              <a:t>Esempio di </a:t>
            </a:r>
            <a:r>
              <a:rPr lang="it-IT" sz="1400" dirty="0">
                <a:solidFill>
                  <a:srgbClr val="FFFF00"/>
                </a:solidFill>
              </a:rPr>
              <a:t>mutazione </a:t>
            </a:r>
            <a:r>
              <a:rPr lang="it-IT" sz="1400" dirty="0" err="1">
                <a:solidFill>
                  <a:srgbClr val="FFFF00"/>
                </a:solidFill>
              </a:rPr>
              <a:t>missenso</a:t>
            </a:r>
            <a:r>
              <a:rPr lang="it-IT" sz="1400" dirty="0">
                <a:solidFill>
                  <a:srgbClr val="FFFF00"/>
                </a:solidFill>
              </a:rPr>
              <a:t> non conservativa</a:t>
            </a:r>
            <a:r>
              <a:rPr lang="it-IT" sz="1400" dirty="0">
                <a:solidFill>
                  <a:schemeClr val="tx1"/>
                </a:solidFill>
              </a:rPr>
              <a:t> nel gene per la </a:t>
            </a:r>
            <a:r>
              <a:rPr lang="it-IT" sz="1400" dirty="0">
                <a:solidFill>
                  <a:schemeClr val="tx1"/>
                </a:solidFill>
                <a:latin typeface="Symbol" charset="2"/>
                <a:cs typeface="Symbol" charset="2"/>
              </a:rPr>
              <a:t>b</a:t>
            </a:r>
            <a:r>
              <a:rPr lang="it-IT" sz="1400" dirty="0">
                <a:solidFill>
                  <a:schemeClr val="tx1"/>
                </a:solidFill>
              </a:rPr>
              <a:t>-globina. Una </a:t>
            </a:r>
            <a:r>
              <a:rPr lang="it-IT" sz="1400" dirty="0" err="1">
                <a:solidFill>
                  <a:schemeClr val="tx1"/>
                </a:solidFill>
              </a:rPr>
              <a:t>transversione</a:t>
            </a:r>
            <a:r>
              <a:rPr lang="it-IT" sz="1400" dirty="0">
                <a:solidFill>
                  <a:schemeClr val="tx1"/>
                </a:solidFill>
              </a:rPr>
              <a:t> da A a T porta, a livello polipeptidico, alla sostituzione dell’acido glutammico (aa </a:t>
            </a:r>
            <a:r>
              <a:rPr lang="it-IT" sz="1400" dirty="0" err="1">
                <a:solidFill>
                  <a:schemeClr val="tx1"/>
                </a:solidFill>
              </a:rPr>
              <a:t>idrofilico</a:t>
            </a:r>
            <a:r>
              <a:rPr lang="it-IT" sz="1400" dirty="0">
                <a:solidFill>
                  <a:schemeClr val="tx1"/>
                </a:solidFill>
              </a:rPr>
              <a:t>) in posizione 6 con una valina (aa idrofobico) - </a:t>
            </a:r>
            <a:r>
              <a:rPr lang="it-IT" sz="1400" dirty="0">
                <a:solidFill>
                  <a:srgbClr val="FFFF00"/>
                </a:solidFill>
              </a:rPr>
              <a:t>HBB:p.Glu6Val</a:t>
            </a:r>
            <a:r>
              <a:rPr lang="it-IT" sz="1400" dirty="0">
                <a:solidFill>
                  <a:schemeClr val="tx1"/>
                </a:solidFill>
              </a:rPr>
              <a:t>.  Questa variazione determina interazioni tra molecole di </a:t>
            </a:r>
            <a:r>
              <a:rPr lang="it-IT" sz="1400" dirty="0">
                <a:solidFill>
                  <a:schemeClr val="tx1"/>
                </a:solidFill>
                <a:latin typeface="Symbol" charset="2"/>
                <a:cs typeface="Symbol" charset="2"/>
              </a:rPr>
              <a:t>b</a:t>
            </a:r>
            <a:r>
              <a:rPr lang="it-IT" sz="1400" dirty="0">
                <a:solidFill>
                  <a:schemeClr val="tx1"/>
                </a:solidFill>
              </a:rPr>
              <a:t>-globina di diverse emoglobine tali da provocare la loro aggregazione, che porta alla comparsa dei globuli rossi a «falce» tipici del “tratto falcemico” (stato eterozigote) e dell’anemia falciforme (stato omozigote). </a:t>
            </a:r>
          </a:p>
          <a:p>
            <a:r>
              <a:rPr lang="it-IT" sz="1400" dirty="0">
                <a:solidFill>
                  <a:srgbClr val="FFFF00"/>
                </a:solidFill>
              </a:rPr>
              <a:t>HBB:p.Glu6Val è stata la prima mutazione </a:t>
            </a:r>
            <a:r>
              <a:rPr lang="it-IT" sz="1400" dirty="0" err="1">
                <a:solidFill>
                  <a:srgbClr val="FFFF00"/>
                </a:solidFill>
              </a:rPr>
              <a:t>missenso</a:t>
            </a:r>
            <a:r>
              <a:rPr lang="it-IT" sz="1400" dirty="0">
                <a:solidFill>
                  <a:srgbClr val="FFFF00"/>
                </a:solidFill>
              </a:rPr>
              <a:t> scoperta nell’uomo (</a:t>
            </a:r>
            <a:r>
              <a:rPr lang="it-IT" sz="1400" dirty="0" err="1">
                <a:solidFill>
                  <a:srgbClr val="FFFF00"/>
                </a:solidFill>
              </a:rPr>
              <a:t>Chang</a:t>
            </a:r>
            <a:r>
              <a:rPr lang="it-IT" sz="1400" dirty="0">
                <a:solidFill>
                  <a:srgbClr val="FFFF00"/>
                </a:solidFill>
              </a:rPr>
              <a:t> and </a:t>
            </a:r>
            <a:r>
              <a:rPr lang="it-IT" sz="1400" dirty="0" err="1">
                <a:solidFill>
                  <a:srgbClr val="FFFF00"/>
                </a:solidFill>
              </a:rPr>
              <a:t>Kan</a:t>
            </a:r>
            <a:r>
              <a:rPr lang="it-IT" sz="1400" dirty="0">
                <a:solidFill>
                  <a:srgbClr val="FFFF00"/>
                </a:solidFill>
              </a:rPr>
              <a:t> 1979). Oggi se ne conoscono decine di migliaia.</a:t>
            </a:r>
            <a:endParaRPr lang="it-IT" sz="1400" dirty="0">
              <a:solidFill>
                <a:schemeClr val="tx1"/>
              </a:solidFill>
            </a:endParaRPr>
          </a:p>
          <a:p>
            <a:endParaRPr lang="it-IT" sz="1400" dirty="0">
              <a:solidFill>
                <a:schemeClr val="tx1"/>
              </a:solidFill>
            </a:endParaRPr>
          </a:p>
        </p:txBody>
      </p:sp>
      <p:sp>
        <p:nvSpPr>
          <p:cNvPr id="5" name="CasellaDiTesto 4"/>
          <p:cNvSpPr txBox="1"/>
          <p:nvPr/>
        </p:nvSpPr>
        <p:spPr>
          <a:xfrm>
            <a:off x="0" y="381000"/>
            <a:ext cx="8991600" cy="400110"/>
          </a:xfrm>
          <a:prstGeom prst="rect">
            <a:avLst/>
          </a:prstGeom>
          <a:noFill/>
        </p:spPr>
        <p:txBody>
          <a:bodyPr wrap="square" rtlCol="0">
            <a:spAutoFit/>
          </a:bodyPr>
          <a:lstStyle/>
          <a:p>
            <a:pPr algn="ctr"/>
            <a:r>
              <a:rPr lang="it-IT" sz="2000" dirty="0">
                <a:solidFill>
                  <a:srgbClr val="FFFF00"/>
                </a:solidFill>
              </a:rPr>
              <a:t>Conseguenze delle mutazioni puntiformi: mutazioni “</a:t>
            </a:r>
            <a:r>
              <a:rPr lang="it-IT" sz="2000" dirty="0" err="1">
                <a:solidFill>
                  <a:srgbClr val="FFFF00"/>
                </a:solidFill>
              </a:rPr>
              <a:t>missenso</a:t>
            </a:r>
            <a:r>
              <a:rPr lang="it-IT" sz="2000" dirty="0">
                <a:solidFill>
                  <a:srgbClr val="FFFF00"/>
                </a:solidFill>
              </a:rPr>
              <a:t>”</a:t>
            </a:r>
          </a:p>
        </p:txBody>
      </p:sp>
      <p:pic>
        <p:nvPicPr>
          <p:cNvPr id="6" name="Immagine 5" descr="Immagine 9.png"/>
          <p:cNvPicPr>
            <a:picLocks noChangeAspect="1"/>
          </p:cNvPicPr>
          <p:nvPr/>
        </p:nvPicPr>
        <p:blipFill>
          <a:blip r:embed="rId3"/>
          <a:stretch>
            <a:fillRect/>
          </a:stretch>
        </p:blipFill>
        <p:spPr>
          <a:xfrm>
            <a:off x="17462" y="990600"/>
            <a:ext cx="3868738" cy="997889"/>
          </a:xfrm>
          <a:prstGeom prst="rect">
            <a:avLst/>
          </a:prstGeom>
        </p:spPr>
      </p:pic>
      <p:pic>
        <p:nvPicPr>
          <p:cNvPr id="7" name="Immagine 6" descr="Immagine 10.png"/>
          <p:cNvPicPr>
            <a:picLocks noChangeAspect="1"/>
          </p:cNvPicPr>
          <p:nvPr/>
        </p:nvPicPr>
        <p:blipFill>
          <a:blip r:embed="rId4"/>
          <a:stretch>
            <a:fillRect/>
          </a:stretch>
        </p:blipFill>
        <p:spPr>
          <a:xfrm>
            <a:off x="0" y="1981200"/>
            <a:ext cx="3886199" cy="315514"/>
          </a:xfrm>
          <a:prstGeom prst="rect">
            <a:avLst/>
          </a:prstGeom>
        </p:spPr>
      </p:pic>
    </p:spTree>
    <p:extLst>
      <p:ext uri="{BB962C8B-B14F-4D97-AF65-F5344CB8AC3E}">
        <p14:creationId xmlns:p14="http://schemas.microsoft.com/office/powerpoint/2010/main" val="1878589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4826675"/>
            <a:ext cx="8915400" cy="2000548"/>
          </a:xfrm>
          <a:prstGeom prst="rect">
            <a:avLst/>
          </a:prstGeom>
          <a:noFill/>
        </p:spPr>
        <p:txBody>
          <a:bodyPr wrap="square" rtlCol="0">
            <a:spAutoFit/>
          </a:bodyPr>
          <a:lstStyle/>
          <a:p>
            <a:r>
              <a:rPr lang="it-IT" sz="1400" dirty="0">
                <a:solidFill>
                  <a:schemeClr val="tx1"/>
                </a:solidFill>
              </a:rPr>
              <a:t>Esempio di mutazione nonsenso nel gene </a:t>
            </a:r>
            <a:r>
              <a:rPr lang="it-IT" sz="1400" i="1" dirty="0">
                <a:solidFill>
                  <a:schemeClr val="tx1"/>
                </a:solidFill>
              </a:rPr>
              <a:t>PAX3</a:t>
            </a:r>
            <a:r>
              <a:rPr lang="it-IT" sz="1400" dirty="0">
                <a:solidFill>
                  <a:schemeClr val="tx1"/>
                </a:solidFill>
              </a:rPr>
              <a:t> (A) che porta all’attivazione del meccanismo</a:t>
            </a:r>
            <a:r>
              <a:rPr lang="it-IT" sz="1400" dirty="0">
                <a:solidFill>
                  <a:srgbClr val="FFFF00"/>
                </a:solidFill>
              </a:rPr>
              <a:t> NMD (Nonsense- </a:t>
            </a:r>
            <a:r>
              <a:rPr lang="it-IT" sz="1400" dirty="0" err="1">
                <a:solidFill>
                  <a:srgbClr val="FFFF00"/>
                </a:solidFill>
              </a:rPr>
              <a:t>Mediated</a:t>
            </a:r>
            <a:r>
              <a:rPr lang="it-IT" sz="1400" dirty="0">
                <a:solidFill>
                  <a:srgbClr val="FFFF00"/>
                </a:solidFill>
              </a:rPr>
              <a:t> mRNA </a:t>
            </a:r>
            <a:r>
              <a:rPr lang="it-IT" sz="1400" dirty="0" err="1">
                <a:solidFill>
                  <a:srgbClr val="FFFF00"/>
                </a:solidFill>
              </a:rPr>
              <a:t>Decay</a:t>
            </a:r>
            <a:r>
              <a:rPr lang="it-IT" sz="1400" dirty="0">
                <a:solidFill>
                  <a:srgbClr val="FFFF00"/>
                </a:solidFill>
              </a:rPr>
              <a:t>, degradazione mediata da non senso)</a:t>
            </a:r>
            <a:r>
              <a:rPr lang="it-IT" sz="1400" dirty="0">
                <a:solidFill>
                  <a:schemeClr val="tx1"/>
                </a:solidFill>
              </a:rPr>
              <a:t> (B). Questo meccanismo serve a prevenire gli effetti deleteri della produzione di una proteina tronca che potrebbe interferire con il funzionamento della proteina prodotta dall’allele non mutato. Codoni di stop nell’ultimo esone non innescano NMD.</a:t>
            </a:r>
          </a:p>
          <a:p>
            <a:r>
              <a:rPr lang="it-IT" sz="1400" dirty="0">
                <a:solidFill>
                  <a:schemeClr val="tx1"/>
                </a:solidFill>
              </a:rPr>
              <a:t>Nel gene </a:t>
            </a:r>
            <a:r>
              <a:rPr lang="it-IT" sz="1400" i="1" dirty="0">
                <a:solidFill>
                  <a:schemeClr val="tx1"/>
                </a:solidFill>
              </a:rPr>
              <a:t>SOX10</a:t>
            </a:r>
            <a:r>
              <a:rPr lang="it-IT" sz="1400" dirty="0">
                <a:solidFill>
                  <a:schemeClr val="tx1"/>
                </a:solidFill>
              </a:rPr>
              <a:t> (C), mutazioni nonsenso che innescano NMD (in verde)  portano alla sindrome di </a:t>
            </a:r>
            <a:r>
              <a:rPr lang="it-IT" sz="1400" dirty="0" err="1">
                <a:solidFill>
                  <a:schemeClr val="tx1"/>
                </a:solidFill>
              </a:rPr>
              <a:t>Waardenburg</a:t>
            </a:r>
            <a:r>
              <a:rPr lang="it-IT" sz="1400" dirty="0">
                <a:solidFill>
                  <a:schemeClr val="tx1"/>
                </a:solidFill>
              </a:rPr>
              <a:t> di tipo 4 (perdita dell’udito, anomalie della pigmentazione, OMIM277580) </a:t>
            </a:r>
            <a:r>
              <a:rPr lang="it-IT" sz="1400" dirty="0">
                <a:solidFill>
                  <a:srgbClr val="FFFF00"/>
                </a:solidFill>
              </a:rPr>
              <a:t>(dominante per </a:t>
            </a:r>
            <a:r>
              <a:rPr lang="it-IT" sz="1400" dirty="0" err="1">
                <a:solidFill>
                  <a:srgbClr val="FFFF00"/>
                </a:solidFill>
              </a:rPr>
              <a:t>aploinsufficienza</a:t>
            </a:r>
            <a:r>
              <a:rPr lang="it-IT" sz="1400" dirty="0">
                <a:solidFill>
                  <a:schemeClr val="tx1"/>
                </a:solidFill>
              </a:rPr>
              <a:t>) mentre mutazioni nonsenso nell’ultimo esone (in rosso) portano ad un fenotipo neurologico molto più grave (</a:t>
            </a:r>
            <a:r>
              <a:rPr lang="it-IT" sz="1400" dirty="0">
                <a:solidFill>
                  <a:srgbClr val="FFFF00"/>
                </a:solidFill>
              </a:rPr>
              <a:t>dominanza negativa</a:t>
            </a:r>
            <a:r>
              <a:rPr lang="it-IT" sz="1400" dirty="0">
                <a:solidFill>
                  <a:schemeClr val="tx1"/>
                </a:solidFill>
              </a:rPr>
              <a:t>): </a:t>
            </a:r>
            <a:r>
              <a:rPr lang="it-IT" sz="1400" dirty="0">
                <a:solidFill>
                  <a:srgbClr val="FFFF00"/>
                </a:solidFill>
              </a:rPr>
              <a:t>eterogeneità clinica</a:t>
            </a:r>
            <a:r>
              <a:rPr lang="it-IT" sz="1400" dirty="0">
                <a:solidFill>
                  <a:schemeClr val="tx1"/>
                </a:solidFill>
              </a:rPr>
              <a:t>. </a:t>
            </a:r>
            <a:r>
              <a:rPr lang="it-IT" sz="1200" dirty="0">
                <a:solidFill>
                  <a:schemeClr val="tx1"/>
                </a:solidFill>
              </a:rPr>
              <a:t>La sindrome mostra anche </a:t>
            </a:r>
            <a:r>
              <a:rPr lang="it-IT" sz="1200" dirty="0">
                <a:solidFill>
                  <a:srgbClr val="FFFF00"/>
                </a:solidFill>
              </a:rPr>
              <a:t>eterogeneità di locus</a:t>
            </a:r>
            <a:r>
              <a:rPr lang="it-IT" sz="1200" dirty="0">
                <a:solidFill>
                  <a:schemeClr val="tx1"/>
                </a:solidFill>
              </a:rPr>
              <a:t>: mutazioni nel gene per l’</a:t>
            </a:r>
            <a:r>
              <a:rPr lang="it-IT" sz="1200" dirty="0" err="1">
                <a:solidFill>
                  <a:schemeClr val="tx1"/>
                </a:solidFill>
              </a:rPr>
              <a:t>endotelina</a:t>
            </a:r>
            <a:r>
              <a:rPr lang="it-IT" sz="1200" dirty="0">
                <a:solidFill>
                  <a:schemeClr val="tx1"/>
                </a:solidFill>
              </a:rPr>
              <a:t> 3 portano allo stesso fenotipo osservato per l’</a:t>
            </a:r>
            <a:r>
              <a:rPr lang="it-IT" sz="1200" dirty="0" err="1">
                <a:solidFill>
                  <a:schemeClr val="tx1"/>
                </a:solidFill>
              </a:rPr>
              <a:t>aploinsufficienza</a:t>
            </a:r>
            <a:r>
              <a:rPr lang="it-IT" sz="1200" dirty="0">
                <a:solidFill>
                  <a:schemeClr val="tx1"/>
                </a:solidFill>
              </a:rPr>
              <a:t> del </a:t>
            </a:r>
            <a:r>
              <a:rPr lang="it-IT" sz="1200" i="1" dirty="0">
                <a:solidFill>
                  <a:srgbClr val="FFFF00"/>
                </a:solidFill>
              </a:rPr>
              <a:t>gene SOX10</a:t>
            </a:r>
          </a:p>
        </p:txBody>
      </p:sp>
      <p:pic>
        <p:nvPicPr>
          <p:cNvPr id="7" name="Immagine 1" descr="13_12.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443364"/>
            <a:ext cx="6948264" cy="444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1143000" y="0"/>
            <a:ext cx="7340471" cy="400110"/>
          </a:xfrm>
          <a:prstGeom prst="rect">
            <a:avLst/>
          </a:prstGeom>
          <a:noFill/>
        </p:spPr>
        <p:txBody>
          <a:bodyPr wrap="none" rtlCol="0">
            <a:spAutoFit/>
          </a:bodyPr>
          <a:lstStyle/>
          <a:p>
            <a:r>
              <a:rPr lang="it-IT" sz="2000" dirty="0">
                <a:solidFill>
                  <a:srgbClr val="FFFF00"/>
                </a:solidFill>
              </a:rPr>
              <a:t>Conseguenze delle mutazioni puntiformi: mutazioni “nonsenso”</a:t>
            </a:r>
          </a:p>
        </p:txBody>
      </p:sp>
      <p:sp>
        <p:nvSpPr>
          <p:cNvPr id="5" name="CasellaDiTesto 4"/>
          <p:cNvSpPr txBox="1"/>
          <p:nvPr/>
        </p:nvSpPr>
        <p:spPr>
          <a:xfrm>
            <a:off x="3203848" y="2081022"/>
            <a:ext cx="970713" cy="369332"/>
          </a:xfrm>
          <a:prstGeom prst="rect">
            <a:avLst/>
          </a:prstGeom>
          <a:noFill/>
        </p:spPr>
        <p:txBody>
          <a:bodyPr wrap="none" rtlCol="0">
            <a:spAutoFit/>
          </a:bodyPr>
          <a:lstStyle/>
          <a:p>
            <a:r>
              <a:rPr lang="it-IT" sz="900" dirty="0">
                <a:solidFill>
                  <a:srgbClr val="660066"/>
                </a:solidFill>
              </a:rPr>
              <a:t>complesso di </a:t>
            </a:r>
          </a:p>
          <a:p>
            <a:r>
              <a:rPr lang="it-IT" sz="900" dirty="0">
                <a:solidFill>
                  <a:srgbClr val="660066"/>
                </a:solidFill>
              </a:rPr>
              <a:t>giunzione esoni</a:t>
            </a:r>
          </a:p>
        </p:txBody>
      </p:sp>
      <p:sp>
        <p:nvSpPr>
          <p:cNvPr id="6" name="CasellaDiTesto 5"/>
          <p:cNvSpPr txBox="1"/>
          <p:nvPr/>
        </p:nvSpPr>
        <p:spPr>
          <a:xfrm>
            <a:off x="4716016" y="3093845"/>
            <a:ext cx="650783" cy="230832"/>
          </a:xfrm>
          <a:prstGeom prst="rect">
            <a:avLst/>
          </a:prstGeom>
          <a:noFill/>
        </p:spPr>
        <p:txBody>
          <a:bodyPr wrap="none" rtlCol="0">
            <a:spAutoFit/>
          </a:bodyPr>
          <a:lstStyle/>
          <a:p>
            <a:r>
              <a:rPr lang="it-IT" sz="900" dirty="0">
                <a:solidFill>
                  <a:srgbClr val="660066"/>
                </a:solidFill>
              </a:rPr>
              <a:t>ribosoma</a:t>
            </a:r>
          </a:p>
        </p:txBody>
      </p:sp>
      <p:sp>
        <p:nvSpPr>
          <p:cNvPr id="8" name="CasellaDiTesto 7"/>
          <p:cNvSpPr txBox="1"/>
          <p:nvPr/>
        </p:nvSpPr>
        <p:spPr>
          <a:xfrm>
            <a:off x="3569208" y="3202439"/>
            <a:ext cx="970713" cy="230832"/>
          </a:xfrm>
          <a:prstGeom prst="rect">
            <a:avLst/>
          </a:prstGeom>
          <a:noFill/>
        </p:spPr>
        <p:txBody>
          <a:bodyPr wrap="none" rtlCol="0">
            <a:spAutoFit/>
          </a:bodyPr>
          <a:lstStyle/>
          <a:p>
            <a:r>
              <a:rPr lang="it-IT" sz="900" dirty="0">
                <a:solidFill>
                  <a:srgbClr val="660066"/>
                </a:solidFill>
              </a:rPr>
              <a:t>giunzione esoni </a:t>
            </a:r>
          </a:p>
        </p:txBody>
      </p:sp>
      <p:cxnSp>
        <p:nvCxnSpPr>
          <p:cNvPr id="10" name="Connettore 2 9"/>
          <p:cNvCxnSpPr>
            <a:stCxn id="8" idx="1"/>
          </p:cNvCxnSpPr>
          <p:nvPr/>
        </p:nvCxnSpPr>
        <p:spPr bwMode="auto">
          <a:xfrm>
            <a:off x="3569208" y="3349815"/>
            <a:ext cx="990600" cy="843224"/>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Freccia destra 16"/>
          <p:cNvSpPr/>
          <p:nvPr/>
        </p:nvSpPr>
        <p:spPr bwMode="auto">
          <a:xfrm>
            <a:off x="2590800" y="1143000"/>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8" name="Freccia destra 17"/>
          <p:cNvSpPr/>
          <p:nvPr/>
        </p:nvSpPr>
        <p:spPr bwMode="auto">
          <a:xfrm>
            <a:off x="1371600" y="2590800"/>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4052111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62000" y="0"/>
            <a:ext cx="7404591" cy="400110"/>
          </a:xfrm>
          <a:prstGeom prst="rect">
            <a:avLst/>
          </a:prstGeom>
          <a:noFill/>
        </p:spPr>
        <p:txBody>
          <a:bodyPr wrap="none" rtlCol="0">
            <a:spAutoFit/>
          </a:bodyPr>
          <a:lstStyle/>
          <a:p>
            <a:r>
              <a:rPr lang="it-IT" sz="2000" dirty="0">
                <a:solidFill>
                  <a:srgbClr val="FFFF00"/>
                </a:solidFill>
              </a:rPr>
              <a:t>Conseguenze delle mutazioni puntiformi: “mutazioni </a:t>
            </a:r>
            <a:r>
              <a:rPr lang="it-IT" sz="2000" dirty="0" err="1">
                <a:solidFill>
                  <a:srgbClr val="FFFF00"/>
                </a:solidFill>
              </a:rPr>
              <a:t>frameshift</a:t>
            </a:r>
            <a:r>
              <a:rPr lang="it-IT" sz="2000" dirty="0">
                <a:solidFill>
                  <a:srgbClr val="FFFF00"/>
                </a:solidFill>
              </a:rPr>
              <a:t>”</a:t>
            </a:r>
          </a:p>
        </p:txBody>
      </p:sp>
      <p:sp>
        <p:nvSpPr>
          <p:cNvPr id="4" name="CasellaDiTesto 3"/>
          <p:cNvSpPr txBox="1"/>
          <p:nvPr/>
        </p:nvSpPr>
        <p:spPr>
          <a:xfrm>
            <a:off x="97856" y="1805706"/>
            <a:ext cx="4546600" cy="5047535"/>
          </a:xfrm>
          <a:prstGeom prst="rect">
            <a:avLst/>
          </a:prstGeom>
          <a:noFill/>
        </p:spPr>
        <p:txBody>
          <a:bodyPr wrap="square" rtlCol="0">
            <a:spAutoFit/>
          </a:bodyPr>
          <a:lstStyle/>
          <a:p>
            <a:pPr algn="just"/>
            <a:r>
              <a:rPr lang="it-IT" sz="1400" dirty="0">
                <a:solidFill>
                  <a:schemeClr val="tx1"/>
                </a:solidFill>
              </a:rPr>
              <a:t>Le mutazioni </a:t>
            </a:r>
            <a:r>
              <a:rPr lang="it-IT" sz="1400" dirty="0" err="1">
                <a:solidFill>
                  <a:schemeClr val="tx1"/>
                </a:solidFill>
              </a:rPr>
              <a:t>frameshift</a:t>
            </a:r>
            <a:r>
              <a:rPr lang="it-IT" sz="1400" dirty="0">
                <a:solidFill>
                  <a:schemeClr val="tx1"/>
                </a:solidFill>
              </a:rPr>
              <a:t> sono principalmente dovute a inserzioni e delezioni diverse da 3bp </a:t>
            </a:r>
            <a:r>
              <a:rPr lang="it-IT" sz="1400" dirty="0" err="1">
                <a:solidFill>
                  <a:schemeClr val="tx1"/>
                </a:solidFill>
              </a:rPr>
              <a:t>×</a:t>
            </a:r>
            <a:r>
              <a:rPr lang="it-IT" sz="1400" dirty="0">
                <a:solidFill>
                  <a:schemeClr val="tx1"/>
                </a:solidFill>
              </a:rPr>
              <a:t>, ma possono anche essere conseguenza di sostituzioni che provochino alterazioni dello </a:t>
            </a:r>
            <a:r>
              <a:rPr lang="it-IT" sz="1400" dirty="0" err="1">
                <a:solidFill>
                  <a:schemeClr val="tx1"/>
                </a:solidFill>
              </a:rPr>
              <a:t>splicing</a:t>
            </a:r>
            <a:r>
              <a:rPr lang="it-IT" sz="1400" dirty="0">
                <a:solidFill>
                  <a:schemeClr val="tx1"/>
                </a:solidFill>
              </a:rPr>
              <a:t>, in quanto gli esoni non contengono necessariamente un numero intero di codoni. </a:t>
            </a:r>
          </a:p>
          <a:p>
            <a:pPr algn="just"/>
            <a:endParaRPr lang="it-IT" sz="1400" dirty="0">
              <a:solidFill>
                <a:schemeClr val="tx1"/>
              </a:solidFill>
            </a:endParaRPr>
          </a:p>
          <a:p>
            <a:pPr algn="just"/>
            <a:r>
              <a:rPr lang="it-IT" sz="1400" dirty="0">
                <a:solidFill>
                  <a:schemeClr val="tx1"/>
                </a:solidFill>
              </a:rPr>
              <a:t>A valle del </a:t>
            </a:r>
            <a:r>
              <a:rPr lang="it-IT" sz="1400" dirty="0" err="1">
                <a:solidFill>
                  <a:schemeClr val="tx1"/>
                </a:solidFill>
              </a:rPr>
              <a:t>frameshift</a:t>
            </a:r>
            <a:r>
              <a:rPr lang="it-IT" sz="1400" dirty="0">
                <a:solidFill>
                  <a:schemeClr val="tx1"/>
                </a:solidFill>
              </a:rPr>
              <a:t> saranno codificati </a:t>
            </a:r>
            <a:r>
              <a:rPr lang="it-IT" sz="1400" dirty="0" err="1">
                <a:solidFill>
                  <a:schemeClr val="tx1"/>
                </a:solidFill>
              </a:rPr>
              <a:t>a.a</a:t>
            </a:r>
            <a:r>
              <a:rPr lang="it-IT" sz="1400" dirty="0">
                <a:solidFill>
                  <a:schemeClr val="tx1"/>
                </a:solidFill>
              </a:rPr>
              <a:t>. sbagliati e molto verosimilmente la traduzione terminerà precocemente a causa della presenza nel nuovo modulo di lettura di codoni di stop (3 su 64 codoni).</a:t>
            </a:r>
          </a:p>
          <a:p>
            <a:pPr algn="just"/>
            <a:r>
              <a:rPr lang="it-IT" sz="1400" dirty="0">
                <a:solidFill>
                  <a:schemeClr val="tx1"/>
                </a:solidFill>
              </a:rPr>
              <a:t>In questi casi entra in gioco il meccanismo di degradazione mediata da nonsenso visto in precedenza.</a:t>
            </a:r>
          </a:p>
          <a:p>
            <a:pPr algn="just"/>
            <a:endParaRPr lang="it-IT" sz="1400" dirty="0">
              <a:solidFill>
                <a:schemeClr val="tx1"/>
              </a:solidFill>
            </a:endParaRPr>
          </a:p>
          <a:p>
            <a:pPr algn="just"/>
            <a:r>
              <a:rPr lang="it-IT" sz="1400" dirty="0">
                <a:solidFill>
                  <a:schemeClr val="tx1"/>
                </a:solidFill>
              </a:rPr>
              <a:t>Una mutazione di questo tipo è stata osservata per il gene </a:t>
            </a:r>
            <a:r>
              <a:rPr lang="it-IT" sz="1400" i="1" dirty="0">
                <a:solidFill>
                  <a:schemeClr val="tx1"/>
                </a:solidFill>
              </a:rPr>
              <a:t>GJB2</a:t>
            </a:r>
            <a:r>
              <a:rPr lang="it-IT" sz="1400" dirty="0">
                <a:solidFill>
                  <a:schemeClr val="tx1"/>
                </a:solidFill>
              </a:rPr>
              <a:t>, che codifica per la </a:t>
            </a:r>
            <a:r>
              <a:rPr lang="it-IT" sz="1400" dirty="0" err="1">
                <a:solidFill>
                  <a:schemeClr val="tx1"/>
                </a:solidFill>
              </a:rPr>
              <a:t>connessina</a:t>
            </a:r>
            <a:r>
              <a:rPr lang="it-IT" sz="1400" dirty="0">
                <a:solidFill>
                  <a:schemeClr val="tx1"/>
                </a:solidFill>
              </a:rPr>
              <a:t> 26, e determina una forma di sordità autosomica recessiva (OMIM #220290) molto comune nelle popolazioni europee.</a:t>
            </a:r>
          </a:p>
          <a:p>
            <a:pPr algn="just"/>
            <a:r>
              <a:rPr lang="it-IT" sz="1400" dirty="0">
                <a:solidFill>
                  <a:schemeClr val="tx1"/>
                </a:solidFill>
              </a:rPr>
              <a:t>Si noti che la mutazione è conseguenza di una delezione in corrispondenza di una sequenza «microsatellite-</a:t>
            </a:r>
            <a:r>
              <a:rPr lang="it-IT" sz="1400" dirty="0" err="1">
                <a:solidFill>
                  <a:schemeClr val="tx1"/>
                </a:solidFill>
              </a:rPr>
              <a:t>like</a:t>
            </a:r>
            <a:r>
              <a:rPr lang="it-IT" sz="1400" dirty="0">
                <a:solidFill>
                  <a:schemeClr val="tx1"/>
                </a:solidFill>
              </a:rPr>
              <a:t>» (G ripetuta 6 volte).</a:t>
            </a:r>
          </a:p>
        </p:txBody>
      </p:sp>
      <p:pic>
        <p:nvPicPr>
          <p:cNvPr id="6" name="Immagine 1" descr="13_15.B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7957" y="4419600"/>
            <a:ext cx="4366043" cy="232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 descr="13_14.BMP"/>
          <p:cNvPicPr>
            <a:picLocks noChangeAspect="1"/>
          </p:cNvPicPr>
          <p:nvPr/>
        </p:nvPicPr>
        <p:blipFill>
          <a:blip r:embed="rId3"/>
          <a:srcRect/>
          <a:stretch>
            <a:fillRect/>
          </a:stretch>
        </p:blipFill>
        <p:spPr bwMode="auto">
          <a:xfrm>
            <a:off x="4780011" y="2895600"/>
            <a:ext cx="4236207" cy="1295400"/>
          </a:xfrm>
          <a:prstGeom prst="rect">
            <a:avLst/>
          </a:prstGeom>
          <a:noFill/>
          <a:ln w="9525">
            <a:noFill/>
            <a:miter lim="800000"/>
            <a:headEnd/>
            <a:tailEnd/>
          </a:ln>
        </p:spPr>
      </p:pic>
      <p:sp>
        <p:nvSpPr>
          <p:cNvPr id="7" name="CasellaDiTesto 6"/>
          <p:cNvSpPr txBox="1"/>
          <p:nvPr/>
        </p:nvSpPr>
        <p:spPr>
          <a:xfrm>
            <a:off x="4657589" y="2362200"/>
            <a:ext cx="4486412" cy="553998"/>
          </a:xfrm>
          <a:prstGeom prst="rect">
            <a:avLst/>
          </a:prstGeom>
          <a:noFill/>
        </p:spPr>
        <p:txBody>
          <a:bodyPr wrap="square" rtlCol="0">
            <a:spAutoFit/>
          </a:bodyPr>
          <a:lstStyle/>
          <a:p>
            <a:r>
              <a:rPr lang="it-IT" sz="1000" dirty="0">
                <a:solidFill>
                  <a:schemeClr val="tx1"/>
                </a:solidFill>
              </a:rPr>
              <a:t>Il modulo di lettura della traduzione è determinato dal codone di inizio AUG;</a:t>
            </a:r>
          </a:p>
          <a:p>
            <a:r>
              <a:rPr lang="it-IT" sz="1000" dirty="0" err="1">
                <a:solidFill>
                  <a:schemeClr val="tx1"/>
                </a:solidFill>
              </a:rPr>
              <a:t>Ins</a:t>
            </a:r>
            <a:r>
              <a:rPr lang="it-IT" sz="1000" dirty="0">
                <a:solidFill>
                  <a:schemeClr val="tx1"/>
                </a:solidFill>
              </a:rPr>
              <a:t>/del di codoni “non interi” possono determinare uno scivolamento del modulo di lettura (</a:t>
            </a:r>
            <a:r>
              <a:rPr lang="it-IT" sz="1000" dirty="0" err="1">
                <a:solidFill>
                  <a:schemeClr val="tx1"/>
                </a:solidFill>
              </a:rPr>
              <a:t>frameshift</a:t>
            </a:r>
            <a:r>
              <a:rPr lang="it-IT" sz="1000" dirty="0">
                <a:solidFill>
                  <a:schemeClr val="tx1"/>
                </a:solidFill>
              </a:rPr>
              <a:t>)</a:t>
            </a:r>
          </a:p>
        </p:txBody>
      </p:sp>
      <p:sp>
        <p:nvSpPr>
          <p:cNvPr id="8" name="Freccia destra 7"/>
          <p:cNvSpPr/>
          <p:nvPr/>
        </p:nvSpPr>
        <p:spPr bwMode="auto">
          <a:xfrm>
            <a:off x="2590800" y="1191768"/>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pic>
        <p:nvPicPr>
          <p:cNvPr id="9" name="Immagine 8" descr="Immagine 11.png"/>
          <p:cNvPicPr>
            <a:picLocks noChangeAspect="1"/>
          </p:cNvPicPr>
          <p:nvPr/>
        </p:nvPicPr>
        <p:blipFill>
          <a:blip r:embed="rId4"/>
          <a:stretch>
            <a:fillRect/>
          </a:stretch>
        </p:blipFill>
        <p:spPr>
          <a:xfrm>
            <a:off x="0" y="1267968"/>
            <a:ext cx="9144001" cy="346075"/>
          </a:xfrm>
          <a:prstGeom prst="rect">
            <a:avLst/>
          </a:prstGeom>
        </p:spPr>
      </p:pic>
      <p:pic>
        <p:nvPicPr>
          <p:cNvPr id="10" name="Immagine 9" descr="Immagine 7.png"/>
          <p:cNvPicPr>
            <a:picLocks noChangeAspect="1"/>
          </p:cNvPicPr>
          <p:nvPr/>
        </p:nvPicPr>
        <p:blipFill>
          <a:blip r:embed="rId5"/>
          <a:stretch>
            <a:fillRect/>
          </a:stretch>
        </p:blipFill>
        <p:spPr>
          <a:xfrm>
            <a:off x="0" y="429768"/>
            <a:ext cx="9144000" cy="828675"/>
          </a:xfrm>
          <a:prstGeom prst="rect">
            <a:avLst/>
          </a:prstGeom>
        </p:spPr>
      </p:pic>
    </p:spTree>
    <p:extLst>
      <p:ext uri="{BB962C8B-B14F-4D97-AF65-F5344CB8AC3E}">
        <p14:creationId xmlns:p14="http://schemas.microsoft.com/office/powerpoint/2010/main" val="2888806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3190"/>
            <a:ext cx="9144000" cy="400110"/>
          </a:xfrm>
          <a:prstGeom prst="rect">
            <a:avLst/>
          </a:prstGeom>
          <a:noFill/>
        </p:spPr>
        <p:txBody>
          <a:bodyPr wrap="square" rtlCol="0">
            <a:spAutoFit/>
          </a:bodyPr>
          <a:lstStyle/>
          <a:p>
            <a:pPr algn="ctr"/>
            <a:r>
              <a:rPr lang="it-IT" sz="2000" dirty="0">
                <a:solidFill>
                  <a:srgbClr val="FFFF00"/>
                </a:solidFill>
              </a:rPr>
              <a:t>Conseguenze delle mutazioni puntiformi: mutazioni “sinonime”</a:t>
            </a:r>
          </a:p>
        </p:txBody>
      </p:sp>
      <p:sp>
        <p:nvSpPr>
          <p:cNvPr id="4" name="CasellaDiTesto 3"/>
          <p:cNvSpPr txBox="1"/>
          <p:nvPr/>
        </p:nvSpPr>
        <p:spPr>
          <a:xfrm>
            <a:off x="914400" y="2743200"/>
            <a:ext cx="8229600" cy="3539430"/>
          </a:xfrm>
          <a:prstGeom prst="rect">
            <a:avLst/>
          </a:prstGeom>
          <a:noFill/>
        </p:spPr>
        <p:txBody>
          <a:bodyPr wrap="square" rtlCol="0">
            <a:spAutoFit/>
          </a:bodyPr>
          <a:lstStyle/>
          <a:p>
            <a:r>
              <a:rPr lang="it-IT" sz="1600" dirty="0">
                <a:solidFill>
                  <a:schemeClr val="tx1"/>
                </a:solidFill>
              </a:rPr>
              <a:t>Le mutazioni sinonime (che non portano ad una variazione dell’aminoacido incorporato nella catena polipeptidica) normalmente non comportano conseguenze a livello fenotipico e vengono quindi chiamate anche </a:t>
            </a:r>
            <a:r>
              <a:rPr lang="it-IT" sz="1600" dirty="0">
                <a:solidFill>
                  <a:srgbClr val="FFFF00"/>
                </a:solidFill>
              </a:rPr>
              <a:t>mutazioni “silenti”</a:t>
            </a:r>
          </a:p>
          <a:p>
            <a:endParaRPr lang="it-IT" sz="1600" dirty="0">
              <a:solidFill>
                <a:schemeClr val="tx1"/>
              </a:solidFill>
            </a:endParaRPr>
          </a:p>
          <a:p>
            <a:r>
              <a:rPr lang="it-IT" sz="1600" dirty="0">
                <a:solidFill>
                  <a:schemeClr val="tx1"/>
                </a:solidFill>
              </a:rPr>
              <a:t>Ci sono tuttavia almeno due casi in cui una mutazione sinonima può comportare una variazione fenotipica:</a:t>
            </a:r>
          </a:p>
          <a:p>
            <a:endParaRPr lang="it-IT" sz="1600" dirty="0">
              <a:solidFill>
                <a:schemeClr val="tx1"/>
              </a:solidFill>
            </a:endParaRPr>
          </a:p>
          <a:p>
            <a:r>
              <a:rPr lang="it-IT" sz="1600" dirty="0">
                <a:solidFill>
                  <a:schemeClr val="tx1"/>
                </a:solidFill>
              </a:rPr>
              <a:t>1. Il nucleotide dell’esone coinvolto  è, oltre che codificante, anche parte di una regione funzionale (</a:t>
            </a:r>
            <a:r>
              <a:rPr lang="it-IT" sz="1600" dirty="0" err="1">
                <a:solidFill>
                  <a:schemeClr val="tx1"/>
                </a:solidFill>
              </a:rPr>
              <a:t>enhancer</a:t>
            </a:r>
            <a:r>
              <a:rPr lang="it-IT" sz="1600" dirty="0">
                <a:solidFill>
                  <a:schemeClr val="tx1"/>
                </a:solidFill>
              </a:rPr>
              <a:t>, soppressore dello </a:t>
            </a:r>
            <a:r>
              <a:rPr lang="it-IT" sz="1600" dirty="0" err="1">
                <a:solidFill>
                  <a:schemeClr val="tx1"/>
                </a:solidFill>
              </a:rPr>
              <a:t>splicing…</a:t>
            </a:r>
            <a:r>
              <a:rPr lang="it-IT" sz="1600" dirty="0">
                <a:solidFill>
                  <a:schemeClr val="tx1"/>
                </a:solidFill>
              </a:rPr>
              <a:t>, sito criptico di </a:t>
            </a:r>
            <a:r>
              <a:rPr lang="it-IT" sz="1600" dirty="0" err="1">
                <a:solidFill>
                  <a:schemeClr val="tx1"/>
                </a:solidFill>
              </a:rPr>
              <a:t>splicing</a:t>
            </a:r>
            <a:r>
              <a:rPr lang="it-IT" sz="1600" dirty="0">
                <a:solidFill>
                  <a:schemeClr val="tx1"/>
                </a:solidFill>
              </a:rPr>
              <a:t>) di quel gene (o di un eventuale gene sovrapposto).</a:t>
            </a:r>
          </a:p>
          <a:p>
            <a:endParaRPr lang="it-IT" sz="1600" dirty="0">
              <a:solidFill>
                <a:schemeClr val="tx1"/>
              </a:solidFill>
            </a:endParaRPr>
          </a:p>
          <a:p>
            <a:r>
              <a:rPr lang="it-IT" sz="1600" dirty="0" err="1">
                <a:solidFill>
                  <a:schemeClr val="tx1"/>
                </a:solidFill>
              </a:rPr>
              <a:t>2</a:t>
            </a:r>
            <a:r>
              <a:rPr lang="it-IT" sz="1600" dirty="0">
                <a:solidFill>
                  <a:schemeClr val="tx1"/>
                </a:solidFill>
              </a:rPr>
              <a:t>. Il nuovo codone generato per mutazione viene riconosciuto da un </a:t>
            </a:r>
            <a:r>
              <a:rPr lang="it-IT" sz="1600" dirty="0" err="1">
                <a:solidFill>
                  <a:schemeClr val="tx1"/>
                </a:solidFill>
              </a:rPr>
              <a:t>tRNA</a:t>
            </a:r>
            <a:r>
              <a:rPr lang="it-IT" sz="1600" dirty="0">
                <a:solidFill>
                  <a:schemeClr val="tx1"/>
                </a:solidFill>
              </a:rPr>
              <a:t> alternativo, la cui disponibilità nella cellula differisce dal </a:t>
            </a:r>
            <a:r>
              <a:rPr lang="it-IT" sz="1600" dirty="0" err="1">
                <a:solidFill>
                  <a:schemeClr val="tx1"/>
                </a:solidFill>
              </a:rPr>
              <a:t>tRNA</a:t>
            </a:r>
            <a:r>
              <a:rPr lang="it-IT" sz="1600" dirty="0">
                <a:solidFill>
                  <a:schemeClr val="tx1"/>
                </a:solidFill>
              </a:rPr>
              <a:t> standard </a:t>
            </a:r>
          </a:p>
          <a:p>
            <a:endParaRPr lang="it-IT" sz="1600" dirty="0">
              <a:solidFill>
                <a:schemeClr val="tx1"/>
              </a:solidFill>
            </a:endParaRPr>
          </a:p>
        </p:txBody>
      </p:sp>
      <p:pic>
        <p:nvPicPr>
          <p:cNvPr id="5" name="Immagine 4" descr="Immagine 5.png"/>
          <p:cNvPicPr>
            <a:picLocks noChangeAspect="1"/>
          </p:cNvPicPr>
          <p:nvPr/>
        </p:nvPicPr>
        <p:blipFill>
          <a:blip r:embed="rId2"/>
          <a:stretch>
            <a:fillRect/>
          </a:stretch>
        </p:blipFill>
        <p:spPr>
          <a:xfrm>
            <a:off x="2286000" y="838200"/>
            <a:ext cx="4826000" cy="1511300"/>
          </a:xfrm>
          <a:prstGeom prst="rect">
            <a:avLst/>
          </a:prstGeom>
        </p:spPr>
      </p:pic>
    </p:spTree>
    <p:extLst>
      <p:ext uri="{BB962C8B-B14F-4D97-AF65-F5344CB8AC3E}">
        <p14:creationId xmlns:p14="http://schemas.microsoft.com/office/powerpoint/2010/main" val="2888806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85800" y="0"/>
            <a:ext cx="8057915" cy="400110"/>
          </a:xfrm>
          <a:prstGeom prst="rect">
            <a:avLst/>
          </a:prstGeom>
          <a:noFill/>
        </p:spPr>
        <p:txBody>
          <a:bodyPr wrap="none" rtlCol="0">
            <a:spAutoFit/>
          </a:bodyPr>
          <a:lstStyle/>
          <a:p>
            <a:r>
              <a:rPr lang="it-IT" sz="2000" dirty="0">
                <a:solidFill>
                  <a:srgbClr val="FFFF00"/>
                </a:solidFill>
              </a:rPr>
              <a:t>Conseguenze delle mutazioni puntiformi: problemi nel </a:t>
            </a:r>
            <a:r>
              <a:rPr lang="it-IT" sz="2000" dirty="0" err="1">
                <a:solidFill>
                  <a:srgbClr val="FFFF00"/>
                </a:solidFill>
              </a:rPr>
              <a:t>processamento</a:t>
            </a:r>
            <a:endParaRPr lang="it-IT" sz="2000" dirty="0">
              <a:solidFill>
                <a:srgbClr val="FFFF00"/>
              </a:solidFill>
            </a:endParaRP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204" y="762000"/>
            <a:ext cx="4262932"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77800" y="579110"/>
            <a:ext cx="4364204" cy="6294031"/>
          </a:xfrm>
          <a:prstGeom prst="rect">
            <a:avLst/>
          </a:prstGeom>
          <a:noFill/>
        </p:spPr>
        <p:txBody>
          <a:bodyPr wrap="square" rtlCol="0">
            <a:spAutoFit/>
          </a:bodyPr>
          <a:lstStyle/>
          <a:p>
            <a:pPr algn="just"/>
            <a:r>
              <a:rPr lang="it-IT" sz="1600" dirty="0">
                <a:solidFill>
                  <a:schemeClr val="tx1"/>
                </a:solidFill>
              </a:rPr>
              <a:t>Le mutazioni in corrispondenza delle sequenze canoniche di </a:t>
            </a:r>
            <a:r>
              <a:rPr lang="it-IT" sz="1600" dirty="0" err="1">
                <a:solidFill>
                  <a:schemeClr val="tx1"/>
                </a:solidFill>
              </a:rPr>
              <a:t>splicing</a:t>
            </a:r>
            <a:r>
              <a:rPr lang="it-IT" sz="1600" dirty="0">
                <a:solidFill>
                  <a:schemeClr val="tx1"/>
                </a:solidFill>
              </a:rPr>
              <a:t> GT…AG possono determinare il mantenimento di un introne, l’</a:t>
            </a:r>
            <a:r>
              <a:rPr lang="it-IT" sz="1600" dirty="0" err="1">
                <a:solidFill>
                  <a:schemeClr val="tx1"/>
                </a:solidFill>
              </a:rPr>
              <a:t>exon</a:t>
            </a:r>
            <a:r>
              <a:rPr lang="it-IT" sz="1600" dirty="0">
                <a:solidFill>
                  <a:schemeClr val="tx1"/>
                </a:solidFill>
              </a:rPr>
              <a:t> </a:t>
            </a:r>
            <a:r>
              <a:rPr lang="it-IT" sz="1600" dirty="0" err="1">
                <a:solidFill>
                  <a:schemeClr val="tx1"/>
                </a:solidFill>
              </a:rPr>
              <a:t>skipping</a:t>
            </a:r>
            <a:r>
              <a:rPr lang="it-IT" sz="1600" dirty="0">
                <a:solidFill>
                  <a:schemeClr val="tx1"/>
                </a:solidFill>
              </a:rPr>
              <a:t>, o l’attivazione di un sito di </a:t>
            </a:r>
            <a:r>
              <a:rPr lang="it-IT" sz="1600" dirty="0" err="1">
                <a:solidFill>
                  <a:schemeClr val="tx1"/>
                </a:solidFill>
              </a:rPr>
              <a:t>splicing</a:t>
            </a:r>
            <a:r>
              <a:rPr lang="it-IT" sz="1600" dirty="0">
                <a:solidFill>
                  <a:schemeClr val="tx1"/>
                </a:solidFill>
              </a:rPr>
              <a:t> criptico/alternativo. Una delle mutazioni che causano la fibrosi cistica è dovuta all’attivazione di un sito di </a:t>
            </a:r>
            <a:r>
              <a:rPr lang="it-IT" sz="1600" dirty="0" err="1">
                <a:solidFill>
                  <a:schemeClr val="tx1"/>
                </a:solidFill>
              </a:rPr>
              <a:t>splicing</a:t>
            </a:r>
            <a:r>
              <a:rPr lang="it-IT" sz="1600" dirty="0">
                <a:solidFill>
                  <a:schemeClr val="tx1"/>
                </a:solidFill>
              </a:rPr>
              <a:t> criptico.</a:t>
            </a:r>
          </a:p>
          <a:p>
            <a:pPr algn="just"/>
            <a:endParaRPr lang="it-IT" sz="1600" dirty="0">
              <a:solidFill>
                <a:schemeClr val="tx1"/>
              </a:solidFill>
            </a:endParaRPr>
          </a:p>
          <a:p>
            <a:pPr algn="just"/>
            <a:r>
              <a:rPr lang="it-IT" sz="1600" dirty="0">
                <a:solidFill>
                  <a:schemeClr val="tx1"/>
                </a:solidFill>
              </a:rPr>
              <a:t>Alterazioni dello </a:t>
            </a:r>
            <a:r>
              <a:rPr lang="it-IT" sz="1600" dirty="0" err="1">
                <a:solidFill>
                  <a:schemeClr val="tx1"/>
                </a:solidFill>
              </a:rPr>
              <a:t>splicing</a:t>
            </a:r>
            <a:r>
              <a:rPr lang="it-IT" sz="1600" dirty="0">
                <a:solidFill>
                  <a:schemeClr val="tx1"/>
                </a:solidFill>
              </a:rPr>
              <a:t> potrebbero aversi anche per mutazione in corrispondenza di siti di legame per complessi che regolano lo </a:t>
            </a:r>
            <a:r>
              <a:rPr lang="it-IT" sz="1600" dirty="0" err="1">
                <a:solidFill>
                  <a:schemeClr val="tx1"/>
                </a:solidFill>
              </a:rPr>
              <a:t>splicing</a:t>
            </a:r>
            <a:r>
              <a:rPr lang="it-IT" sz="1600" dirty="0">
                <a:solidFill>
                  <a:schemeClr val="tx1"/>
                </a:solidFill>
              </a:rPr>
              <a:t> alternativo tessuto- o stadio- specifico</a:t>
            </a:r>
          </a:p>
          <a:p>
            <a:pPr algn="just"/>
            <a:endParaRPr lang="it-IT" sz="1500" dirty="0">
              <a:solidFill>
                <a:schemeClr val="tx1"/>
              </a:solidFill>
            </a:endParaRPr>
          </a:p>
          <a:p>
            <a:pPr algn="just"/>
            <a:r>
              <a:rPr lang="it-IT" sz="1500" dirty="0">
                <a:solidFill>
                  <a:schemeClr val="tx1"/>
                </a:solidFill>
              </a:rPr>
              <a:t>Nell’atrofia muscolare infantile (SMA1, Werdnig-Hoffman </a:t>
            </a:r>
            <a:r>
              <a:rPr lang="it-IT" sz="1500" dirty="0" err="1">
                <a:solidFill>
                  <a:schemeClr val="tx1"/>
                </a:solidFill>
              </a:rPr>
              <a:t>disease</a:t>
            </a:r>
            <a:r>
              <a:rPr lang="it-IT" sz="1500" dirty="0">
                <a:solidFill>
                  <a:schemeClr val="tx1"/>
                </a:solidFill>
              </a:rPr>
              <a:t>, </a:t>
            </a:r>
            <a:r>
              <a:rPr lang="it-IT" sz="1500" dirty="0">
                <a:solidFill>
                  <a:schemeClr val="tx1"/>
                </a:solidFill>
                <a:hlinkClick r:id="rId4"/>
              </a:rPr>
              <a:t>OMIM 253300</a:t>
            </a:r>
            <a:r>
              <a:rPr lang="it-IT" sz="1500" dirty="0">
                <a:solidFill>
                  <a:schemeClr val="tx1"/>
                </a:solidFill>
              </a:rPr>
              <a:t>) sono coinvolti due geni </a:t>
            </a:r>
            <a:r>
              <a:rPr lang="it-IT" sz="1500" dirty="0" err="1">
                <a:solidFill>
                  <a:schemeClr val="tx1"/>
                </a:solidFill>
              </a:rPr>
              <a:t>paraloghi</a:t>
            </a:r>
            <a:r>
              <a:rPr lang="it-IT" sz="1500" dirty="0">
                <a:solidFill>
                  <a:schemeClr val="tx1"/>
                </a:solidFill>
              </a:rPr>
              <a:t> (SMN1 e SMN2) all’interno di una duplicazione invertita. SMN2 differisce dal SMN1 per una transizione sinonima (cod. per </a:t>
            </a:r>
            <a:r>
              <a:rPr lang="it-IT" sz="1500" dirty="0" err="1">
                <a:solidFill>
                  <a:schemeClr val="tx1"/>
                </a:solidFill>
              </a:rPr>
              <a:t>fenilanalina</a:t>
            </a:r>
            <a:r>
              <a:rPr lang="it-IT" sz="1500" dirty="0">
                <a:solidFill>
                  <a:schemeClr val="tx1"/>
                </a:solidFill>
              </a:rPr>
              <a:t>) all’interno dell’esone 7 che ricade all’interno di un </a:t>
            </a:r>
            <a:r>
              <a:rPr lang="it-IT" sz="1500" dirty="0" err="1">
                <a:solidFill>
                  <a:srgbClr val="FFFF00"/>
                </a:solidFill>
              </a:rPr>
              <a:t>enhancer</a:t>
            </a:r>
            <a:r>
              <a:rPr lang="it-IT" sz="1500" dirty="0">
                <a:solidFill>
                  <a:srgbClr val="FFFF00"/>
                </a:solidFill>
              </a:rPr>
              <a:t> di </a:t>
            </a:r>
            <a:r>
              <a:rPr lang="it-IT" sz="1500" dirty="0" err="1">
                <a:solidFill>
                  <a:srgbClr val="FFFF00"/>
                </a:solidFill>
              </a:rPr>
              <a:t>splicing</a:t>
            </a:r>
            <a:r>
              <a:rPr lang="it-IT" sz="1500" dirty="0">
                <a:solidFill>
                  <a:schemeClr val="tx1"/>
                </a:solidFill>
              </a:rPr>
              <a:t>. A causa di questa differenza, SMN2 non è in grado di processare correttamente il sito di </a:t>
            </a:r>
            <a:r>
              <a:rPr lang="it-IT" sz="1500" dirty="0" err="1">
                <a:solidFill>
                  <a:schemeClr val="tx1"/>
                </a:solidFill>
              </a:rPr>
              <a:t>splicing</a:t>
            </a:r>
            <a:r>
              <a:rPr lang="it-IT" sz="1500" dirty="0">
                <a:solidFill>
                  <a:schemeClr val="tx1"/>
                </a:solidFill>
              </a:rPr>
              <a:t> tra introne 6 e 7. Mutazioni (</a:t>
            </a:r>
            <a:r>
              <a:rPr lang="it-IT" sz="1500" dirty="0">
                <a:solidFill>
                  <a:srgbClr val="FFFF00"/>
                </a:solidFill>
              </a:rPr>
              <a:t>per conversione genica</a:t>
            </a:r>
            <a:r>
              <a:rPr lang="it-IT" sz="1500" dirty="0">
                <a:solidFill>
                  <a:schemeClr val="tx1"/>
                </a:solidFill>
              </a:rPr>
              <a:t>) nel gene SMN1 in questa posizione portano alla SMA1 (figura a fianco).</a:t>
            </a:r>
          </a:p>
        </p:txBody>
      </p:sp>
      <p:pic>
        <p:nvPicPr>
          <p:cNvPr id="522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693012"/>
            <a:ext cx="4516604" cy="148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454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33400" y="152400"/>
            <a:ext cx="7583025" cy="400110"/>
          </a:xfrm>
          <a:prstGeom prst="rect">
            <a:avLst/>
          </a:prstGeom>
          <a:noFill/>
        </p:spPr>
        <p:txBody>
          <a:bodyPr wrap="none" rtlCol="0">
            <a:spAutoFit/>
          </a:bodyPr>
          <a:lstStyle/>
          <a:p>
            <a:r>
              <a:rPr lang="it-IT" sz="2000" dirty="0">
                <a:solidFill>
                  <a:srgbClr val="FFFF00"/>
                </a:solidFill>
              </a:rPr>
              <a:t>Conseguenze delle mutazioni puntiformi: mutazioni “quantitative”</a:t>
            </a:r>
          </a:p>
        </p:txBody>
      </p:sp>
      <p:sp>
        <p:nvSpPr>
          <p:cNvPr id="4" name="CasellaDiTesto 3"/>
          <p:cNvSpPr txBox="1"/>
          <p:nvPr/>
        </p:nvSpPr>
        <p:spPr>
          <a:xfrm>
            <a:off x="827584" y="1268760"/>
            <a:ext cx="8001000" cy="6047809"/>
          </a:xfrm>
          <a:prstGeom prst="rect">
            <a:avLst/>
          </a:prstGeom>
          <a:noFill/>
        </p:spPr>
        <p:txBody>
          <a:bodyPr wrap="square" rtlCol="0">
            <a:spAutoFit/>
          </a:bodyPr>
          <a:lstStyle/>
          <a:p>
            <a:pPr algn="just"/>
            <a:r>
              <a:rPr lang="it-IT" sz="1500" dirty="0">
                <a:solidFill>
                  <a:schemeClr val="tx1"/>
                </a:solidFill>
              </a:rPr>
              <a:t>Le mutazioni quantitative, che portano ad una variazione dei livelli di espressione genica (fino al totale azzeramento) possono coinvolgere diverse porzioni del gene. Teoricamente, tutte le tipologie di mutazioni viste in precedenza (a carico di esoni e siti di </a:t>
            </a:r>
            <a:r>
              <a:rPr lang="it-IT" sz="1500" dirty="0" err="1">
                <a:solidFill>
                  <a:schemeClr val="tx1"/>
                </a:solidFill>
              </a:rPr>
              <a:t>splicing</a:t>
            </a:r>
            <a:r>
              <a:rPr lang="it-IT" sz="1500" dirty="0">
                <a:solidFill>
                  <a:schemeClr val="tx1"/>
                </a:solidFill>
              </a:rPr>
              <a:t>) possono comportare una variazione della quantità di prodotto genico finale oltre che comportare una variazione qualitativa. </a:t>
            </a:r>
          </a:p>
          <a:p>
            <a:pPr algn="just"/>
            <a:r>
              <a:rPr lang="it-IT" sz="1500" dirty="0">
                <a:solidFill>
                  <a:schemeClr val="tx1"/>
                </a:solidFill>
              </a:rPr>
              <a:t>Oltre a queste, le mutazioni quantitative più tipicamente sono quelle a carico di elementi di regolazione della trascrizione, come promotori ed </a:t>
            </a:r>
            <a:r>
              <a:rPr lang="it-IT" sz="1500" dirty="0" err="1">
                <a:solidFill>
                  <a:schemeClr val="tx1"/>
                </a:solidFill>
              </a:rPr>
              <a:t>enhancer</a:t>
            </a:r>
            <a:r>
              <a:rPr lang="it-IT" sz="1500" dirty="0">
                <a:solidFill>
                  <a:schemeClr val="tx1"/>
                </a:solidFill>
              </a:rPr>
              <a:t>, o della traduzione, come la regione non tradotta al 3’.</a:t>
            </a:r>
          </a:p>
          <a:p>
            <a:pPr algn="just"/>
            <a:endParaRPr lang="it-IT" sz="1500" dirty="0">
              <a:solidFill>
                <a:schemeClr val="tx1"/>
              </a:solidFill>
            </a:endParaRPr>
          </a:p>
          <a:p>
            <a:pPr algn="just"/>
            <a:r>
              <a:rPr lang="it-IT" sz="1500" dirty="0">
                <a:solidFill>
                  <a:schemeClr val="tx1"/>
                </a:solidFill>
              </a:rPr>
              <a:t>Le mutazioni quantitative meglio  studiate e comprese sono quelle che portano alle talassemie.</a:t>
            </a:r>
          </a:p>
          <a:p>
            <a:pPr algn="just"/>
            <a:endParaRPr lang="it-IT" sz="1500" dirty="0">
              <a:solidFill>
                <a:schemeClr val="tx1"/>
              </a:solidFill>
            </a:endParaRPr>
          </a:p>
          <a:p>
            <a:pPr algn="just"/>
            <a:r>
              <a:rPr lang="it-IT" sz="1500" dirty="0">
                <a:solidFill>
                  <a:schemeClr val="tx1"/>
                </a:solidFill>
              </a:rPr>
              <a:t>Le talassemie (</a:t>
            </a:r>
            <a:r>
              <a:rPr lang="it-IT" sz="1500" dirty="0">
                <a:solidFill>
                  <a:srgbClr val="FFFF00"/>
                </a:solidFill>
                <a:latin typeface="Symbol" charset="2"/>
                <a:cs typeface="Symbol" charset="2"/>
              </a:rPr>
              <a:t>a</a:t>
            </a:r>
            <a:r>
              <a:rPr lang="it-IT" sz="1500" dirty="0">
                <a:solidFill>
                  <a:srgbClr val="FFFF00"/>
                </a:solidFill>
              </a:rPr>
              <a:t>-talassemia e </a:t>
            </a:r>
            <a:r>
              <a:rPr lang="it-IT" sz="1500" dirty="0">
                <a:solidFill>
                  <a:srgbClr val="FFFF00"/>
                </a:solidFill>
                <a:latin typeface="Symbol" charset="2"/>
                <a:cs typeface="Symbol" charset="2"/>
              </a:rPr>
              <a:t>b</a:t>
            </a:r>
            <a:r>
              <a:rPr lang="it-IT" sz="1500" dirty="0">
                <a:solidFill>
                  <a:srgbClr val="FFFF00"/>
                </a:solidFill>
              </a:rPr>
              <a:t>-talassemia</a:t>
            </a:r>
            <a:r>
              <a:rPr lang="it-IT" sz="1500" dirty="0">
                <a:solidFill>
                  <a:schemeClr val="tx1"/>
                </a:solidFill>
              </a:rPr>
              <a:t>) sono un gruppo di </a:t>
            </a:r>
            <a:r>
              <a:rPr lang="it-IT" sz="1500" dirty="0" err="1">
                <a:solidFill>
                  <a:srgbClr val="FFFF00"/>
                </a:solidFill>
              </a:rPr>
              <a:t>emoglobinopatie</a:t>
            </a:r>
            <a:r>
              <a:rPr lang="it-IT" sz="1500" dirty="0">
                <a:solidFill>
                  <a:srgbClr val="FFFF00"/>
                </a:solidFill>
              </a:rPr>
              <a:t> </a:t>
            </a:r>
            <a:r>
              <a:rPr lang="it-IT" sz="1500" dirty="0">
                <a:solidFill>
                  <a:schemeClr val="tx1"/>
                </a:solidFill>
              </a:rPr>
              <a:t>ereditarie causate da difetti nei geni </a:t>
            </a:r>
            <a:r>
              <a:rPr lang="it-IT" sz="1500" dirty="0" err="1">
                <a:solidFill>
                  <a:schemeClr val="tx1"/>
                </a:solidFill>
              </a:rPr>
              <a:t>globinici</a:t>
            </a:r>
            <a:r>
              <a:rPr lang="it-IT" sz="1500" dirty="0">
                <a:solidFill>
                  <a:schemeClr val="tx1"/>
                </a:solidFill>
              </a:rPr>
              <a:t>, in conseguenza dei quali è fortemente ridotta la sintesi della catena </a:t>
            </a:r>
            <a:r>
              <a:rPr lang="it-IT" sz="1500" dirty="0" err="1">
                <a:solidFill>
                  <a:schemeClr val="tx1"/>
                </a:solidFill>
              </a:rPr>
              <a:t>globinica</a:t>
            </a:r>
            <a:r>
              <a:rPr lang="it-IT" sz="1500" dirty="0">
                <a:solidFill>
                  <a:schemeClr val="tx1"/>
                </a:solidFill>
              </a:rPr>
              <a:t> corrispondente. Sebbene la maggior parte delle talassemie (soprattutto le </a:t>
            </a:r>
            <a:r>
              <a:rPr lang="it-IT" sz="1500" dirty="0">
                <a:solidFill>
                  <a:schemeClr val="tx1"/>
                </a:solidFill>
                <a:latin typeface="Symbol" charset="2"/>
                <a:cs typeface="Symbol" charset="2"/>
              </a:rPr>
              <a:t>a</a:t>
            </a:r>
            <a:r>
              <a:rPr lang="it-IT" sz="1500" dirty="0">
                <a:solidFill>
                  <a:schemeClr val="tx1"/>
                </a:solidFill>
              </a:rPr>
              <a:t>-talassemie) siano dovute a </a:t>
            </a:r>
            <a:r>
              <a:rPr lang="it-IT" sz="1500" dirty="0" err="1">
                <a:solidFill>
                  <a:schemeClr val="tx1"/>
                </a:solidFill>
              </a:rPr>
              <a:t>delezioni</a:t>
            </a:r>
            <a:r>
              <a:rPr lang="it-IT" sz="1500" dirty="0">
                <a:solidFill>
                  <a:schemeClr val="tx1"/>
                </a:solidFill>
              </a:rPr>
              <a:t> o </a:t>
            </a:r>
            <a:r>
              <a:rPr lang="it-IT" sz="1500" dirty="0" err="1">
                <a:solidFill>
                  <a:schemeClr val="tx1"/>
                </a:solidFill>
              </a:rPr>
              <a:t>riarrangiamenti</a:t>
            </a:r>
            <a:r>
              <a:rPr lang="it-IT" sz="1500" dirty="0">
                <a:solidFill>
                  <a:schemeClr val="tx1"/>
                </a:solidFill>
              </a:rPr>
              <a:t> estesi, in alcuni casi sono dovute a mutazioni puntiformi. </a:t>
            </a:r>
          </a:p>
          <a:p>
            <a:pPr algn="just"/>
            <a:endParaRPr lang="it-IT" sz="1500" dirty="0">
              <a:solidFill>
                <a:schemeClr val="tx1"/>
              </a:solidFill>
            </a:endParaRPr>
          </a:p>
          <a:p>
            <a:pPr algn="just"/>
            <a:r>
              <a:rPr lang="it-IT" sz="1500" dirty="0">
                <a:solidFill>
                  <a:schemeClr val="tx1"/>
                </a:solidFill>
              </a:rPr>
              <a:t>Ad esempio, una </a:t>
            </a:r>
            <a:r>
              <a:rPr lang="it-IT" sz="1500" dirty="0" err="1">
                <a:solidFill>
                  <a:schemeClr val="tx1"/>
                </a:solidFill>
              </a:rPr>
              <a:t>transversione</a:t>
            </a:r>
            <a:r>
              <a:rPr lang="it-IT" sz="1500" dirty="0">
                <a:solidFill>
                  <a:schemeClr val="tx1"/>
                </a:solidFill>
              </a:rPr>
              <a:t> </a:t>
            </a:r>
            <a:r>
              <a:rPr lang="it-IT" sz="1500" dirty="0" err="1">
                <a:solidFill>
                  <a:schemeClr val="tx1"/>
                </a:solidFill>
              </a:rPr>
              <a:t>C</a:t>
            </a:r>
            <a:r>
              <a:rPr lang="it-IT" sz="1500" dirty="0">
                <a:solidFill>
                  <a:schemeClr val="tx1"/>
                </a:solidFill>
              </a:rPr>
              <a:t> </a:t>
            </a:r>
            <a:r>
              <a:rPr lang="it-IT" sz="1500" dirty="0" err="1">
                <a:solidFill>
                  <a:schemeClr val="tx1"/>
                </a:solidFill>
              </a:rPr>
              <a:t>to</a:t>
            </a:r>
            <a:r>
              <a:rPr lang="it-IT" sz="1500" dirty="0">
                <a:solidFill>
                  <a:schemeClr val="tx1"/>
                </a:solidFill>
              </a:rPr>
              <a:t> </a:t>
            </a:r>
            <a:r>
              <a:rPr lang="it-IT" sz="1500" dirty="0" err="1">
                <a:solidFill>
                  <a:schemeClr val="tx1"/>
                </a:solidFill>
              </a:rPr>
              <a:t>G</a:t>
            </a:r>
            <a:r>
              <a:rPr lang="it-IT" sz="1500" dirty="0">
                <a:solidFill>
                  <a:schemeClr val="tx1"/>
                </a:solidFill>
              </a:rPr>
              <a:t> in corrispondenza del CACCC box del promotore di HBB (HBB:c.-137C&gt;</a:t>
            </a:r>
            <a:r>
              <a:rPr lang="it-IT" sz="1500" dirty="0" err="1">
                <a:solidFill>
                  <a:schemeClr val="tx1"/>
                </a:solidFill>
              </a:rPr>
              <a:t>G</a:t>
            </a:r>
            <a:r>
              <a:rPr lang="it-IT" sz="1500" dirty="0">
                <a:solidFill>
                  <a:schemeClr val="tx1"/>
                </a:solidFill>
              </a:rPr>
              <a:t>) è associato con una riduzione dell’espressione genica 10×, mentre un diversa sostituzione allo stesso sito risulta in una riduzione dell’espressione genica di 2×. La prima dà luogo ad una forma di </a:t>
            </a:r>
            <a:r>
              <a:rPr lang="it-IT" sz="1500" dirty="0">
                <a:solidFill>
                  <a:schemeClr val="tx1"/>
                </a:solidFill>
                <a:latin typeface="Symbol" charset="2"/>
                <a:cs typeface="Symbol" charset="2"/>
              </a:rPr>
              <a:t>b</a:t>
            </a:r>
            <a:r>
              <a:rPr lang="it-IT" sz="1500" dirty="0">
                <a:solidFill>
                  <a:schemeClr val="tx1"/>
                </a:solidFill>
              </a:rPr>
              <a:t>-talassemia grave, mentre la seconda è stata associata a </a:t>
            </a:r>
            <a:r>
              <a:rPr lang="it-IT" sz="1500" dirty="0">
                <a:solidFill>
                  <a:schemeClr val="tx1"/>
                </a:solidFill>
                <a:latin typeface="Symbol" charset="2"/>
                <a:cs typeface="Symbol" charset="2"/>
              </a:rPr>
              <a:t>b</a:t>
            </a:r>
            <a:r>
              <a:rPr lang="it-IT" sz="1500" dirty="0">
                <a:solidFill>
                  <a:schemeClr val="tx1"/>
                </a:solidFill>
              </a:rPr>
              <a:t>-talassemia intermedia.</a:t>
            </a:r>
          </a:p>
          <a:p>
            <a:pPr algn="just"/>
            <a:endParaRPr lang="it-IT" sz="1400" dirty="0">
              <a:solidFill>
                <a:schemeClr val="tx1"/>
              </a:solidFill>
            </a:endParaRPr>
          </a:p>
          <a:p>
            <a:pPr algn="just"/>
            <a:endParaRPr lang="it-IT" sz="1400" dirty="0">
              <a:solidFill>
                <a:schemeClr val="tx1"/>
              </a:solidFill>
            </a:endParaRPr>
          </a:p>
          <a:p>
            <a:pPr algn="just"/>
            <a:endParaRPr lang="it-IT" sz="1400" dirty="0">
              <a:solidFill>
                <a:schemeClr val="tx1"/>
              </a:solidFill>
            </a:endParaRPr>
          </a:p>
        </p:txBody>
      </p:sp>
    </p:spTree>
    <p:extLst>
      <p:ext uri="{BB962C8B-B14F-4D97-AF65-F5344CB8AC3E}">
        <p14:creationId xmlns:p14="http://schemas.microsoft.com/office/powerpoint/2010/main" val="1429454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228600"/>
            <a:ext cx="8229600" cy="746125"/>
          </a:xfrm>
        </p:spPr>
        <p:txBody>
          <a:bodyPr/>
          <a:lstStyle/>
          <a:p>
            <a:pPr algn="ctr" eaLnBrk="1" hangingPunct="1">
              <a:defRPr/>
            </a:pPr>
            <a:r>
              <a:rPr lang="it-IT" sz="4000" dirty="0">
                <a:latin typeface="Times New Roman" pitchFamily="18" charset="0"/>
                <a:cs typeface="Times New Roman" pitchFamily="18" charset="0"/>
              </a:rPr>
              <a:t>«Mutazione»</a:t>
            </a:r>
          </a:p>
        </p:txBody>
      </p:sp>
      <p:sp>
        <p:nvSpPr>
          <p:cNvPr id="2051" name="Rectangle 3"/>
          <p:cNvSpPr>
            <a:spLocks noGrp="1" noChangeArrowheads="1"/>
          </p:cNvSpPr>
          <p:nvPr>
            <p:ph type="subTitle" idx="1"/>
          </p:nvPr>
        </p:nvSpPr>
        <p:spPr>
          <a:xfrm>
            <a:off x="1041400" y="1524000"/>
            <a:ext cx="8077200" cy="4495800"/>
          </a:xfrm>
          <a:ln>
            <a:noFill/>
          </a:ln>
        </p:spPr>
        <p:txBody>
          <a:bodyPr/>
          <a:lstStyle/>
          <a:p>
            <a:pPr marL="609600" indent="-609600" algn="ctr" eaLnBrk="1" hangingPunct="1">
              <a:defRPr/>
            </a:pPr>
            <a:r>
              <a:rPr lang="it-IT" sz="2800" dirty="0"/>
              <a:t>Dal latino </a:t>
            </a:r>
            <a:r>
              <a:rPr lang="it-IT" sz="2800" i="1" dirty="0" err="1"/>
              <a:t>mutatio</a:t>
            </a:r>
            <a:r>
              <a:rPr lang="it-IT" sz="2800" i="1" dirty="0"/>
              <a:t>: cambiamento</a:t>
            </a:r>
          </a:p>
          <a:p>
            <a:pPr marL="609600" indent="-609600" algn="ctr" eaLnBrk="1" hangingPunct="1">
              <a:defRPr/>
            </a:pPr>
            <a:r>
              <a:rPr lang="it-IT" sz="2800" dirty="0"/>
              <a:t>La mutazione può essere definita come </a:t>
            </a:r>
          </a:p>
          <a:p>
            <a:pPr marL="609600" indent="-609600" algn="ctr" eaLnBrk="1" hangingPunct="1">
              <a:defRPr/>
            </a:pPr>
            <a:r>
              <a:rPr lang="it-IT" sz="2800" dirty="0"/>
              <a:t>una variazione permanente del materiale genetico e quindi </a:t>
            </a:r>
            <a:r>
              <a:rPr lang="it-IT" sz="2800" dirty="0">
                <a:solidFill>
                  <a:srgbClr val="FFFF00"/>
                </a:solidFill>
              </a:rPr>
              <a:t>trasmissibile</a:t>
            </a:r>
            <a:r>
              <a:rPr lang="it-IT" sz="2800" dirty="0"/>
              <a:t>.</a:t>
            </a:r>
          </a:p>
          <a:p>
            <a:pPr marL="609600" indent="-609600" algn="ctr" eaLnBrk="1" hangingPunct="1">
              <a:defRPr/>
            </a:pPr>
            <a:endParaRPr lang="it-IT" sz="2800" dirty="0"/>
          </a:p>
          <a:p>
            <a:pPr marL="609600" indent="-609600" algn="ctr" eaLnBrk="1" hangingPunct="1">
              <a:defRPr/>
            </a:pPr>
            <a:r>
              <a:rPr lang="it-IT" sz="2800" dirty="0"/>
              <a:t>Nella terminologia comune si parla di mutazione sia come «processo» che come «prodotto»: una mutazione (evento mutazionale)  determina un cambiamento nel genoma (cambiamento che prende il nome anch’esso di mutazione) </a:t>
            </a:r>
          </a:p>
          <a:p>
            <a:pPr marL="609600" indent="-609600" algn="ctr" eaLnBrk="1" hangingPunct="1">
              <a:defRPr/>
            </a:pPr>
            <a:endParaRPr lang="it-IT"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8"/>
          <p:cNvSpPr txBox="1">
            <a:spLocks noChangeArrowheads="1"/>
          </p:cNvSpPr>
          <p:nvPr/>
        </p:nvSpPr>
        <p:spPr bwMode="auto">
          <a:xfrm>
            <a:off x="5546725" y="2089150"/>
            <a:ext cx="3597275" cy="4211638"/>
          </a:xfrm>
          <a:prstGeom prst="rect">
            <a:avLst/>
          </a:prstGeom>
          <a:noFill/>
          <a:ln w="9525">
            <a:noFill/>
            <a:miter lim="800000"/>
            <a:headEnd/>
            <a:tailEnd/>
          </a:ln>
          <a:effectLst/>
        </p:spPr>
        <p:txBody>
          <a:bodyPr>
            <a:spAutoFit/>
          </a:bodyPr>
          <a:lstStyle/>
          <a:p>
            <a:r>
              <a:rPr lang="it-IT" dirty="0">
                <a:solidFill>
                  <a:schemeClr val="tx1"/>
                </a:solidFill>
              </a:rPr>
              <a:t>I microsatelliti sono una classe di DNA ripetuto in tandem (VNTR, </a:t>
            </a:r>
            <a:r>
              <a:rPr lang="it-IT" dirty="0" err="1">
                <a:solidFill>
                  <a:schemeClr val="tx1"/>
                </a:solidFill>
              </a:rPr>
              <a:t>variable</a:t>
            </a:r>
            <a:r>
              <a:rPr lang="it-IT" dirty="0">
                <a:solidFill>
                  <a:schemeClr val="tx1"/>
                </a:solidFill>
              </a:rPr>
              <a:t> </a:t>
            </a:r>
            <a:r>
              <a:rPr lang="it-IT" dirty="0" err="1">
                <a:solidFill>
                  <a:schemeClr val="tx1"/>
                </a:solidFill>
              </a:rPr>
              <a:t>number</a:t>
            </a:r>
            <a:r>
              <a:rPr lang="it-IT" dirty="0">
                <a:solidFill>
                  <a:schemeClr val="tx1"/>
                </a:solidFill>
              </a:rPr>
              <a:t> of tandem </a:t>
            </a:r>
            <a:r>
              <a:rPr lang="it-IT" dirty="0" err="1">
                <a:solidFill>
                  <a:schemeClr val="tx1"/>
                </a:solidFill>
              </a:rPr>
              <a:t>repeats</a:t>
            </a:r>
            <a:r>
              <a:rPr lang="it-IT" dirty="0">
                <a:solidFill>
                  <a:schemeClr val="tx1"/>
                </a:solidFill>
              </a:rPr>
              <a:t>) caratterizzato da un piccolo numero di ripetizioni corte in tandem.</a:t>
            </a:r>
          </a:p>
          <a:p>
            <a:endParaRPr lang="it-IT" dirty="0">
              <a:solidFill>
                <a:schemeClr val="tx1"/>
              </a:solidFill>
            </a:endParaRPr>
          </a:p>
          <a:p>
            <a:r>
              <a:rPr lang="it-IT" dirty="0">
                <a:solidFill>
                  <a:schemeClr val="tx1"/>
                </a:solidFill>
              </a:rPr>
              <a:t>Sono comuni nel DNA nucleare di tutti gli eucarioti fino ad ora esaminati</a:t>
            </a:r>
          </a:p>
          <a:p>
            <a:endParaRPr lang="it-IT" dirty="0">
              <a:solidFill>
                <a:schemeClr val="tx1"/>
              </a:solidFill>
            </a:endParaRPr>
          </a:p>
          <a:p>
            <a:r>
              <a:rPr lang="it-IT" dirty="0">
                <a:solidFill>
                  <a:schemeClr val="tx1"/>
                </a:solidFill>
              </a:rPr>
              <a:t>Nell’uomo rappresentano circa 1% del genoma</a:t>
            </a:r>
          </a:p>
          <a:p>
            <a:endParaRPr lang="it-IT" dirty="0">
              <a:solidFill>
                <a:schemeClr val="tx1"/>
              </a:solidFill>
            </a:endParaRPr>
          </a:p>
          <a:p>
            <a:endParaRPr lang="it-IT" dirty="0">
              <a:solidFill>
                <a:schemeClr val="tx1"/>
              </a:solidFill>
            </a:endParaRPr>
          </a:p>
        </p:txBody>
      </p:sp>
      <p:sp>
        <p:nvSpPr>
          <p:cNvPr id="6" name="Rectangle 2"/>
          <p:cNvSpPr txBox="1">
            <a:spLocks noChangeArrowheads="1"/>
          </p:cNvSpPr>
          <p:nvPr/>
        </p:nvSpPr>
        <p:spPr bwMode="auto">
          <a:xfrm>
            <a:off x="114300" y="2286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t>Variabilità e mutabilità del genoma umano </a:t>
            </a:r>
            <a:br>
              <a:rPr lang="it-IT" sz="2000" kern="0" dirty="0"/>
            </a:br>
            <a:r>
              <a:rPr lang="it-IT" sz="2000" kern="0" dirty="0"/>
              <a:t>3. </a:t>
            </a:r>
            <a:r>
              <a:rPr lang="it-IT" sz="2000" kern="0" dirty="0" err="1"/>
              <a:t>Microsatelliti</a:t>
            </a:r>
            <a:r>
              <a:rPr lang="it-IT" sz="2000" kern="0" dirty="0"/>
              <a:t> o short tandem </a:t>
            </a:r>
            <a:r>
              <a:rPr lang="it-IT" sz="2000" kern="0" dirty="0" err="1"/>
              <a:t>repeats</a:t>
            </a:r>
            <a:r>
              <a:rPr lang="it-IT" sz="2000" kern="0" dirty="0"/>
              <a:t> (</a:t>
            </a:r>
            <a:r>
              <a:rPr lang="it-IT" sz="2000" kern="0" dirty="0" err="1"/>
              <a:t>STRs</a:t>
            </a:r>
            <a:r>
              <a:rPr lang="it-IT" sz="2000" kern="0" dirty="0"/>
              <a:t>)</a:t>
            </a:r>
            <a:br>
              <a:rPr lang="it-IT" sz="2000" kern="0" dirty="0"/>
            </a:br>
            <a:r>
              <a:rPr lang="it-IT" sz="2000" kern="0" dirty="0">
                <a:solidFill>
                  <a:srgbClr val="FFFF00"/>
                </a:solidFill>
              </a:rPr>
              <a:t>Generalità</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492896"/>
            <a:ext cx="4320480" cy="319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1" name="Oval 9"/>
          <p:cNvSpPr>
            <a:spLocks noChangeArrowheads="1"/>
          </p:cNvSpPr>
          <p:nvPr/>
        </p:nvSpPr>
        <p:spPr bwMode="auto">
          <a:xfrm>
            <a:off x="1691680" y="4149080"/>
            <a:ext cx="762000" cy="1143000"/>
          </a:xfrm>
          <a:prstGeom prst="ellipse">
            <a:avLst/>
          </a:prstGeom>
          <a:noFill/>
          <a:ln w="28575">
            <a:solidFill>
              <a:srgbClr val="FF0000"/>
            </a:solidFill>
            <a:round/>
            <a:headEnd/>
            <a:tailEnd/>
          </a:ln>
          <a:effectLst/>
        </p:spPr>
        <p:txBody>
          <a:bodyPr wrap="none" anchor="ctr"/>
          <a:lstStyle/>
          <a:p>
            <a:endParaRPr lang="it-IT"/>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5" descr="0316"/>
          <p:cNvPicPr>
            <a:picLocks noChangeAspect="1" noChangeArrowheads="1"/>
          </p:cNvPicPr>
          <p:nvPr/>
        </p:nvPicPr>
        <p:blipFill>
          <a:blip r:embed="rId2"/>
          <a:srcRect/>
          <a:stretch>
            <a:fillRect/>
          </a:stretch>
        </p:blipFill>
        <p:spPr bwMode="auto">
          <a:xfrm>
            <a:off x="0" y="1981200"/>
            <a:ext cx="7888288" cy="3016250"/>
          </a:xfrm>
          <a:prstGeom prst="rect">
            <a:avLst/>
          </a:prstGeom>
          <a:noFill/>
          <a:ln w="9525">
            <a:noFill/>
            <a:miter lim="800000"/>
            <a:headEnd/>
            <a:tailEnd/>
          </a:ln>
        </p:spPr>
      </p:pic>
      <p:sp>
        <p:nvSpPr>
          <p:cNvPr id="30724" name="Text Box 6"/>
          <p:cNvSpPr txBox="1">
            <a:spLocks noChangeArrowheads="1"/>
          </p:cNvSpPr>
          <p:nvPr/>
        </p:nvSpPr>
        <p:spPr bwMode="auto">
          <a:xfrm>
            <a:off x="212725" y="5289550"/>
            <a:ext cx="8778875" cy="915988"/>
          </a:xfrm>
          <a:prstGeom prst="rect">
            <a:avLst/>
          </a:prstGeom>
          <a:noFill/>
          <a:ln w="9525">
            <a:noFill/>
            <a:miter lim="800000"/>
            <a:headEnd/>
            <a:tailEnd/>
          </a:ln>
          <a:effectLst/>
        </p:spPr>
        <p:txBody>
          <a:bodyPr>
            <a:spAutoFit/>
          </a:bodyPr>
          <a:lstStyle/>
          <a:p>
            <a:r>
              <a:rPr lang="it-IT">
                <a:solidFill>
                  <a:schemeClr val="tx1"/>
                </a:solidFill>
              </a:rPr>
              <a:t>I microsatelliti possono essere perfetti, interrotti o composti e vengono ulteriormente classificati in base alla lunghezza del motivo ripetuto (dinucleotide repeats, trinucleotide repeats ecc..)</a:t>
            </a:r>
          </a:p>
        </p:txBody>
      </p:sp>
      <p:sp>
        <p:nvSpPr>
          <p:cNvPr id="30725" name="Text Box 7"/>
          <p:cNvSpPr txBox="1">
            <a:spLocks noChangeArrowheads="1"/>
          </p:cNvSpPr>
          <p:nvPr/>
        </p:nvSpPr>
        <p:spPr bwMode="auto">
          <a:xfrm>
            <a:off x="7985125" y="2622550"/>
            <a:ext cx="912813" cy="366713"/>
          </a:xfrm>
          <a:prstGeom prst="rect">
            <a:avLst/>
          </a:prstGeom>
          <a:noFill/>
          <a:ln w="9525">
            <a:noFill/>
            <a:miter lim="800000"/>
            <a:headEnd/>
            <a:tailEnd/>
          </a:ln>
          <a:effectLst/>
        </p:spPr>
        <p:txBody>
          <a:bodyPr wrap="none">
            <a:spAutoFit/>
          </a:bodyPr>
          <a:lstStyle/>
          <a:p>
            <a:r>
              <a:rPr lang="it-IT">
                <a:solidFill>
                  <a:schemeClr val="tx1"/>
                </a:solidFill>
              </a:rPr>
              <a:t>perfetti</a:t>
            </a:r>
          </a:p>
        </p:txBody>
      </p:sp>
      <p:sp>
        <p:nvSpPr>
          <p:cNvPr id="30726" name="Line 8"/>
          <p:cNvSpPr>
            <a:spLocks noChangeShapeType="1"/>
          </p:cNvSpPr>
          <p:nvPr/>
        </p:nvSpPr>
        <p:spPr bwMode="auto">
          <a:xfrm flipH="1" flipV="1">
            <a:off x="6781800" y="2362200"/>
            <a:ext cx="990600" cy="457200"/>
          </a:xfrm>
          <a:prstGeom prst="line">
            <a:avLst/>
          </a:prstGeom>
          <a:noFill/>
          <a:ln w="19050">
            <a:solidFill>
              <a:schemeClr val="bg1"/>
            </a:solidFill>
            <a:round/>
            <a:headEnd/>
            <a:tailEnd type="triangle" w="med" len="med"/>
          </a:ln>
          <a:effectLst/>
        </p:spPr>
        <p:txBody>
          <a:bodyPr/>
          <a:lstStyle/>
          <a:p>
            <a:endParaRPr lang="it-IT"/>
          </a:p>
        </p:txBody>
      </p:sp>
      <p:sp>
        <p:nvSpPr>
          <p:cNvPr id="30727" name="Line 9"/>
          <p:cNvSpPr>
            <a:spLocks noChangeShapeType="1"/>
          </p:cNvSpPr>
          <p:nvPr/>
        </p:nvSpPr>
        <p:spPr bwMode="auto">
          <a:xfrm flipH="1" flipV="1">
            <a:off x="6781800" y="2819400"/>
            <a:ext cx="914400" cy="0"/>
          </a:xfrm>
          <a:prstGeom prst="line">
            <a:avLst/>
          </a:prstGeom>
          <a:noFill/>
          <a:ln w="19050">
            <a:solidFill>
              <a:schemeClr val="bg1"/>
            </a:solidFill>
            <a:round/>
            <a:headEnd/>
            <a:tailEnd type="triangle" w="med" len="med"/>
          </a:ln>
          <a:effectLst/>
        </p:spPr>
        <p:txBody>
          <a:bodyPr/>
          <a:lstStyle/>
          <a:p>
            <a:endParaRPr lang="it-IT"/>
          </a:p>
        </p:txBody>
      </p:sp>
      <p:sp>
        <p:nvSpPr>
          <p:cNvPr id="30728" name="Line 10"/>
          <p:cNvSpPr>
            <a:spLocks noChangeShapeType="1"/>
          </p:cNvSpPr>
          <p:nvPr/>
        </p:nvSpPr>
        <p:spPr bwMode="auto">
          <a:xfrm flipH="1">
            <a:off x="7315200" y="2819400"/>
            <a:ext cx="457200" cy="457200"/>
          </a:xfrm>
          <a:prstGeom prst="line">
            <a:avLst/>
          </a:prstGeom>
          <a:noFill/>
          <a:ln w="19050">
            <a:solidFill>
              <a:schemeClr val="bg1"/>
            </a:solidFill>
            <a:round/>
            <a:headEnd/>
            <a:tailEnd type="triangle" w="med" len="med"/>
          </a:ln>
          <a:effectLst/>
        </p:spPr>
        <p:txBody>
          <a:bodyPr/>
          <a:lstStyle/>
          <a:p>
            <a:endParaRPr lang="it-IT"/>
          </a:p>
        </p:txBody>
      </p:sp>
      <p:sp>
        <p:nvSpPr>
          <p:cNvPr id="30729" name="Text Box 11"/>
          <p:cNvSpPr txBox="1">
            <a:spLocks noChangeArrowheads="1"/>
          </p:cNvSpPr>
          <p:nvPr/>
        </p:nvSpPr>
        <p:spPr bwMode="auto">
          <a:xfrm>
            <a:off x="7924800" y="3505200"/>
            <a:ext cx="1054100" cy="366713"/>
          </a:xfrm>
          <a:prstGeom prst="rect">
            <a:avLst/>
          </a:prstGeom>
          <a:noFill/>
          <a:ln w="9525">
            <a:noFill/>
            <a:miter lim="800000"/>
            <a:headEnd/>
            <a:tailEnd/>
          </a:ln>
          <a:effectLst/>
        </p:spPr>
        <p:txBody>
          <a:bodyPr wrap="none">
            <a:spAutoFit/>
          </a:bodyPr>
          <a:lstStyle/>
          <a:p>
            <a:r>
              <a:rPr lang="it-IT">
                <a:solidFill>
                  <a:schemeClr val="tx1"/>
                </a:solidFill>
              </a:rPr>
              <a:t>interrotti</a:t>
            </a:r>
          </a:p>
        </p:txBody>
      </p:sp>
      <p:sp>
        <p:nvSpPr>
          <p:cNvPr id="30730" name="Line 13"/>
          <p:cNvSpPr>
            <a:spLocks noChangeShapeType="1"/>
          </p:cNvSpPr>
          <p:nvPr/>
        </p:nvSpPr>
        <p:spPr bwMode="auto">
          <a:xfrm flipH="1">
            <a:off x="7162800" y="3733800"/>
            <a:ext cx="609600" cy="152400"/>
          </a:xfrm>
          <a:prstGeom prst="line">
            <a:avLst/>
          </a:prstGeom>
          <a:noFill/>
          <a:ln w="19050">
            <a:solidFill>
              <a:schemeClr val="bg1"/>
            </a:solidFill>
            <a:round/>
            <a:headEnd/>
            <a:tailEnd type="triangle" w="med" len="med"/>
          </a:ln>
          <a:effectLst/>
        </p:spPr>
        <p:txBody>
          <a:bodyPr/>
          <a:lstStyle/>
          <a:p>
            <a:endParaRPr lang="it-IT"/>
          </a:p>
        </p:txBody>
      </p:sp>
      <p:sp>
        <p:nvSpPr>
          <p:cNvPr id="30731" name="Text Box 14"/>
          <p:cNvSpPr txBox="1">
            <a:spLocks noChangeArrowheads="1"/>
          </p:cNvSpPr>
          <p:nvPr/>
        </p:nvSpPr>
        <p:spPr bwMode="auto">
          <a:xfrm>
            <a:off x="7908925" y="4222750"/>
            <a:ext cx="1085850" cy="366713"/>
          </a:xfrm>
          <a:prstGeom prst="rect">
            <a:avLst/>
          </a:prstGeom>
          <a:noFill/>
          <a:ln w="9525">
            <a:noFill/>
            <a:miter lim="800000"/>
            <a:headEnd/>
            <a:tailEnd/>
          </a:ln>
          <a:effectLst/>
        </p:spPr>
        <p:txBody>
          <a:bodyPr wrap="none">
            <a:spAutoFit/>
          </a:bodyPr>
          <a:lstStyle/>
          <a:p>
            <a:r>
              <a:rPr lang="it-IT">
                <a:solidFill>
                  <a:schemeClr val="tx1"/>
                </a:solidFill>
              </a:rPr>
              <a:t>composti</a:t>
            </a:r>
          </a:p>
        </p:txBody>
      </p:sp>
      <p:sp>
        <p:nvSpPr>
          <p:cNvPr id="30732" name="Line 15"/>
          <p:cNvSpPr>
            <a:spLocks noChangeShapeType="1"/>
          </p:cNvSpPr>
          <p:nvPr/>
        </p:nvSpPr>
        <p:spPr bwMode="auto">
          <a:xfrm flipH="1">
            <a:off x="7391400" y="4419600"/>
            <a:ext cx="457200" cy="0"/>
          </a:xfrm>
          <a:prstGeom prst="line">
            <a:avLst/>
          </a:prstGeom>
          <a:noFill/>
          <a:ln w="19050">
            <a:solidFill>
              <a:schemeClr val="bg1"/>
            </a:solidFill>
            <a:round/>
            <a:headEnd/>
            <a:tailEnd type="triangle" w="med" len="med"/>
          </a:ln>
          <a:effectLst/>
        </p:spPr>
        <p:txBody>
          <a:bodyPr/>
          <a:lstStyle/>
          <a:p>
            <a:endParaRPr lang="it-IT"/>
          </a:p>
        </p:txBody>
      </p:sp>
      <p:sp>
        <p:nvSpPr>
          <p:cNvPr id="30733" name="Line 16"/>
          <p:cNvSpPr>
            <a:spLocks noChangeShapeType="1"/>
          </p:cNvSpPr>
          <p:nvPr/>
        </p:nvSpPr>
        <p:spPr bwMode="auto">
          <a:xfrm flipH="1">
            <a:off x="6324600" y="2819400"/>
            <a:ext cx="1447800" cy="914400"/>
          </a:xfrm>
          <a:prstGeom prst="line">
            <a:avLst/>
          </a:prstGeom>
          <a:noFill/>
          <a:ln w="19050">
            <a:solidFill>
              <a:schemeClr val="bg1"/>
            </a:solidFill>
            <a:round/>
            <a:headEnd/>
            <a:tailEnd type="triangle" w="med" len="med"/>
          </a:ln>
          <a:effectLst/>
        </p:spPr>
        <p:txBody>
          <a:bodyPr/>
          <a:lstStyle/>
          <a:p>
            <a:endParaRPr lang="it-IT"/>
          </a:p>
        </p:txBody>
      </p:sp>
      <p:sp>
        <p:nvSpPr>
          <p:cNvPr id="30734" name="Line 17"/>
          <p:cNvSpPr>
            <a:spLocks noChangeShapeType="1"/>
          </p:cNvSpPr>
          <p:nvPr/>
        </p:nvSpPr>
        <p:spPr bwMode="auto">
          <a:xfrm flipH="1">
            <a:off x="6400800" y="3810000"/>
            <a:ext cx="1447800" cy="838200"/>
          </a:xfrm>
          <a:prstGeom prst="line">
            <a:avLst/>
          </a:prstGeom>
          <a:noFill/>
          <a:ln w="19050">
            <a:solidFill>
              <a:schemeClr val="bg1"/>
            </a:solidFill>
            <a:round/>
            <a:headEnd/>
            <a:tailEnd type="triangle" w="med" len="med"/>
          </a:ln>
          <a:effectLst/>
        </p:spPr>
        <p:txBody>
          <a:bodyPr/>
          <a:lstStyle/>
          <a:p>
            <a:endParaRPr lang="it-IT"/>
          </a:p>
        </p:txBody>
      </p:sp>
      <p:sp>
        <p:nvSpPr>
          <p:cNvPr id="16" name="Rectangle 2"/>
          <p:cNvSpPr txBox="1">
            <a:spLocks noChangeArrowheads="1"/>
          </p:cNvSpPr>
          <p:nvPr/>
        </p:nvSpPr>
        <p:spPr bwMode="auto">
          <a:xfrm>
            <a:off x="114300" y="2286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t>Variabilità e mutabilità del genoma umano </a:t>
            </a:r>
            <a:br>
              <a:rPr lang="it-IT" sz="2000" kern="0" dirty="0"/>
            </a:br>
            <a:r>
              <a:rPr lang="it-IT" sz="2000" kern="0" dirty="0"/>
              <a:t>3. microsatelliti o short tandem </a:t>
            </a:r>
            <a:r>
              <a:rPr lang="it-IT" sz="2000" kern="0" dirty="0" err="1"/>
              <a:t>repeats</a:t>
            </a:r>
            <a:r>
              <a:rPr lang="it-IT" sz="2000" kern="0" dirty="0"/>
              <a:t> (</a:t>
            </a:r>
            <a:r>
              <a:rPr lang="it-IT" sz="2000" kern="0" dirty="0" err="1"/>
              <a:t>STRs</a:t>
            </a:r>
            <a:r>
              <a:rPr lang="it-IT" sz="2000" kern="0" dirty="0"/>
              <a:t>)</a:t>
            </a:r>
            <a:br>
              <a:rPr lang="it-IT" sz="2000" kern="0" dirty="0"/>
            </a:br>
            <a:r>
              <a:rPr lang="it-IT" sz="2000" kern="0" dirty="0">
                <a:solidFill>
                  <a:srgbClr val="FFFF00"/>
                </a:solidFill>
              </a:rPr>
              <a:t>Generalità</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1" name="Object 4"/>
          <p:cNvGraphicFramePr>
            <a:graphicFrameLocks noChangeAspect="1"/>
          </p:cNvGraphicFramePr>
          <p:nvPr>
            <p:extLst>
              <p:ext uri="{D42A27DB-BD31-4B8C-83A1-F6EECF244321}">
                <p14:modId xmlns:p14="http://schemas.microsoft.com/office/powerpoint/2010/main" val="3094555344"/>
              </p:ext>
            </p:extLst>
          </p:nvPr>
        </p:nvGraphicFramePr>
        <p:xfrm>
          <a:off x="3707904" y="1905000"/>
          <a:ext cx="5131296" cy="3177661"/>
        </p:xfrm>
        <a:graphic>
          <a:graphicData uri="http://schemas.openxmlformats.org/presentationml/2006/ole">
            <mc:AlternateContent xmlns:mc="http://schemas.openxmlformats.org/markup-compatibility/2006">
              <mc:Choice xmlns:v="urn:schemas-microsoft-com:vml" Requires="v">
                <p:oleObj name="Fotografia Photo Editor" r:id="rId2" imgW="21481874" imgH="13304762" progId="">
                  <p:embed/>
                </p:oleObj>
              </mc:Choice>
              <mc:Fallback>
                <p:oleObj name="Fotografia Photo Editor" r:id="rId2" imgW="21481874" imgH="13304762" progId="">
                  <p:embed/>
                  <p:pic>
                    <p:nvPicPr>
                      <p:cNvPr id="0"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905000"/>
                        <a:ext cx="5131296" cy="3177661"/>
                      </a:xfrm>
                      <a:prstGeom prst="rect">
                        <a:avLst/>
                      </a:prstGeom>
                      <a:noFill/>
                    </p:spPr>
                  </p:pic>
                </p:oleObj>
              </mc:Fallback>
            </mc:AlternateContent>
          </a:graphicData>
        </a:graphic>
      </p:graphicFrame>
      <p:sp>
        <p:nvSpPr>
          <p:cNvPr id="32772" name="Text Box 5"/>
          <p:cNvSpPr txBox="1">
            <a:spLocks noChangeArrowheads="1"/>
          </p:cNvSpPr>
          <p:nvPr/>
        </p:nvSpPr>
        <p:spPr bwMode="auto">
          <a:xfrm>
            <a:off x="838200" y="1194832"/>
            <a:ext cx="8458200" cy="369332"/>
          </a:xfrm>
          <a:prstGeom prst="rect">
            <a:avLst/>
          </a:prstGeom>
          <a:noFill/>
          <a:ln w="9525">
            <a:noFill/>
            <a:miter lim="800000"/>
            <a:headEnd/>
            <a:tailEnd/>
          </a:ln>
          <a:effectLst/>
        </p:spPr>
        <p:txBody>
          <a:bodyPr wrap="square">
            <a:spAutoFit/>
          </a:bodyPr>
          <a:lstStyle/>
          <a:p>
            <a:r>
              <a:rPr lang="it-IT" dirty="0">
                <a:solidFill>
                  <a:schemeClr val="tx1"/>
                </a:solidFill>
              </a:rPr>
              <a:t>I microsatelliti sono distribuiti in modo abbastanza omogeneo nel genoma umano</a:t>
            </a:r>
          </a:p>
        </p:txBody>
      </p:sp>
      <p:sp>
        <p:nvSpPr>
          <p:cNvPr id="5" name="Rectangle 2"/>
          <p:cNvSpPr txBox="1">
            <a:spLocks noChangeArrowheads="1"/>
          </p:cNvSpPr>
          <p:nvPr/>
        </p:nvSpPr>
        <p:spPr bwMode="auto">
          <a:xfrm>
            <a:off x="127000" y="2286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t>Variabilità e mutabilità del genoma umano </a:t>
            </a:r>
            <a:br>
              <a:rPr lang="it-IT" sz="2000" kern="0" dirty="0"/>
            </a:br>
            <a:r>
              <a:rPr lang="it-IT" sz="2000" kern="0" dirty="0"/>
              <a:t>3. microsatelliti o short tandem </a:t>
            </a:r>
            <a:r>
              <a:rPr lang="it-IT" sz="2000" kern="0" dirty="0" err="1"/>
              <a:t>repeats</a:t>
            </a:r>
            <a:r>
              <a:rPr lang="it-IT" sz="2000" kern="0" dirty="0"/>
              <a:t> (</a:t>
            </a:r>
            <a:r>
              <a:rPr lang="it-IT" sz="2000" kern="0" dirty="0" err="1"/>
              <a:t>STRs</a:t>
            </a:r>
            <a:r>
              <a:rPr lang="it-IT" sz="2000" kern="0" dirty="0"/>
              <a:t>)</a:t>
            </a:r>
            <a:br>
              <a:rPr lang="it-IT" sz="2000" kern="0" dirty="0"/>
            </a:br>
            <a:r>
              <a:rPr lang="it-IT" sz="2000" kern="0" dirty="0">
                <a:solidFill>
                  <a:srgbClr val="FFFF00"/>
                </a:solidFill>
              </a:rPr>
              <a:t>Distribuzione</a:t>
            </a:r>
          </a:p>
        </p:txBody>
      </p:sp>
      <p:pic>
        <p:nvPicPr>
          <p:cNvPr id="52332" name="Picture 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5149802"/>
            <a:ext cx="7848872" cy="136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5"/>
          <p:cNvSpPr txBox="1">
            <a:spLocks noChangeArrowheads="1"/>
          </p:cNvSpPr>
          <p:nvPr/>
        </p:nvSpPr>
        <p:spPr bwMode="auto">
          <a:xfrm>
            <a:off x="827584" y="6488668"/>
            <a:ext cx="8458200" cy="307777"/>
          </a:xfrm>
          <a:prstGeom prst="rect">
            <a:avLst/>
          </a:prstGeom>
          <a:noFill/>
          <a:ln w="9525">
            <a:noFill/>
            <a:miter lim="800000"/>
            <a:headEnd/>
            <a:tailEnd/>
          </a:ln>
          <a:effectLst/>
        </p:spPr>
        <p:txBody>
          <a:bodyPr wrap="square">
            <a:spAutoFit/>
          </a:bodyPr>
          <a:lstStyle/>
          <a:p>
            <a:r>
              <a:rPr lang="it-IT" sz="1400" dirty="0">
                <a:solidFill>
                  <a:schemeClr val="tx1"/>
                </a:solidFill>
              </a:rPr>
              <a:t>Distribuzione dei di- e tri-nucleotide </a:t>
            </a:r>
            <a:r>
              <a:rPr lang="it-IT" sz="1400" dirty="0" err="1">
                <a:solidFill>
                  <a:schemeClr val="tx1"/>
                </a:solidFill>
              </a:rPr>
              <a:t>repeats</a:t>
            </a:r>
            <a:r>
              <a:rPr lang="it-IT" sz="1400" dirty="0">
                <a:solidFill>
                  <a:schemeClr val="tx1"/>
                </a:solidFill>
              </a:rPr>
              <a:t> lunghi &gt;15 </a:t>
            </a:r>
            <a:r>
              <a:rPr lang="it-IT" sz="1400" dirty="0" err="1">
                <a:solidFill>
                  <a:schemeClr val="tx1"/>
                </a:solidFill>
              </a:rPr>
              <a:t>repeats</a:t>
            </a:r>
            <a:r>
              <a:rPr lang="it-IT" sz="1400" dirty="0">
                <a:solidFill>
                  <a:schemeClr val="tx1"/>
                </a:solidFill>
              </a:rPr>
              <a:t> nel braccio corto del cromosoma 19</a:t>
            </a:r>
          </a:p>
        </p:txBody>
      </p:sp>
    </p:spTree>
    <p:extLst>
      <p:ext uri="{BB962C8B-B14F-4D97-AF65-F5344CB8AC3E}">
        <p14:creationId xmlns:p14="http://schemas.microsoft.com/office/powerpoint/2010/main" val="1775509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228600" y="457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a:t>Variabilità e mutabilità del genoma umano </a:t>
            </a:r>
            <a:br>
              <a:rPr lang="it-IT" sz="2000"/>
            </a:br>
            <a:r>
              <a:rPr lang="it-IT" sz="2000"/>
              <a:t>3. microsatelliti o short tandem repeats (STRs)</a:t>
            </a:r>
            <a:br>
              <a:rPr lang="it-IT" sz="2000"/>
            </a:br>
            <a:r>
              <a:rPr lang="it-IT" sz="2000">
                <a:solidFill>
                  <a:srgbClr val="FFFF00"/>
                </a:solidFill>
              </a:rPr>
              <a:t>Variabilità</a:t>
            </a:r>
            <a:endParaRPr lang="it-IT" sz="2000" dirty="0">
              <a:solidFill>
                <a:srgbClr val="FFFF00"/>
              </a:solidFill>
            </a:endParaRPr>
          </a:p>
        </p:txBody>
      </p:sp>
      <p:sp>
        <p:nvSpPr>
          <p:cNvPr id="31747" name="Text Box 15"/>
          <p:cNvSpPr txBox="1">
            <a:spLocks noChangeArrowheads="1"/>
          </p:cNvSpPr>
          <p:nvPr/>
        </p:nvSpPr>
        <p:spPr bwMode="auto">
          <a:xfrm>
            <a:off x="990600" y="1828801"/>
            <a:ext cx="7829872" cy="3539430"/>
          </a:xfrm>
          <a:prstGeom prst="rect">
            <a:avLst/>
          </a:prstGeom>
          <a:noFill/>
          <a:ln w="9525">
            <a:noFill/>
            <a:miter lim="800000"/>
            <a:headEnd/>
            <a:tailEnd/>
          </a:ln>
          <a:effectLst/>
        </p:spPr>
        <p:txBody>
          <a:bodyPr wrap="square">
            <a:spAutoFit/>
          </a:bodyPr>
          <a:lstStyle/>
          <a:p>
            <a:pPr>
              <a:buFontTx/>
              <a:buChar char="•"/>
            </a:pPr>
            <a:r>
              <a:rPr lang="it-IT" sz="1600" dirty="0">
                <a:solidFill>
                  <a:schemeClr val="tx1"/>
                </a:solidFill>
              </a:rPr>
              <a:t> Il polimorfismo nei microsatelliti consiste nel diverso </a:t>
            </a:r>
            <a:r>
              <a:rPr lang="it-IT" sz="1600" dirty="0">
                <a:solidFill>
                  <a:srgbClr val="FFFF00"/>
                </a:solidFill>
              </a:rPr>
              <a:t>numero di copie </a:t>
            </a:r>
            <a:r>
              <a:rPr lang="it-IT" sz="1600" dirty="0">
                <a:solidFill>
                  <a:schemeClr val="tx1"/>
                </a:solidFill>
              </a:rPr>
              <a:t>del motivo semplice </a:t>
            </a:r>
          </a:p>
          <a:p>
            <a:endParaRPr lang="it-IT" sz="1600" dirty="0">
              <a:solidFill>
                <a:schemeClr val="tx1"/>
              </a:solidFill>
            </a:endParaRPr>
          </a:p>
          <a:p>
            <a:pPr>
              <a:buFontTx/>
              <a:buChar char="•"/>
            </a:pPr>
            <a:r>
              <a:rPr lang="it-IT" sz="1600" dirty="0">
                <a:solidFill>
                  <a:schemeClr val="tx1"/>
                </a:solidFill>
              </a:rPr>
              <a:t> I </a:t>
            </a:r>
            <a:r>
              <a:rPr lang="it-IT" sz="1600" dirty="0" err="1">
                <a:solidFill>
                  <a:schemeClr val="tx1"/>
                </a:solidFill>
              </a:rPr>
              <a:t>microsatelliti</a:t>
            </a:r>
            <a:r>
              <a:rPr lang="it-IT" sz="1600" dirty="0">
                <a:solidFill>
                  <a:schemeClr val="tx1"/>
                </a:solidFill>
              </a:rPr>
              <a:t> sono generalmente sistemi polimorfici </a:t>
            </a:r>
            <a:r>
              <a:rPr lang="it-IT" sz="1600" dirty="0" err="1">
                <a:solidFill>
                  <a:srgbClr val="FFFF00"/>
                </a:solidFill>
              </a:rPr>
              <a:t>multiallelici</a:t>
            </a:r>
            <a:r>
              <a:rPr lang="it-IT" sz="1600" dirty="0">
                <a:solidFill>
                  <a:schemeClr val="tx1"/>
                </a:solidFill>
              </a:rPr>
              <a:t>, il numero degli alleli nelle popolazioni è spesso compreso tra 4 e 30</a:t>
            </a:r>
          </a:p>
          <a:p>
            <a:endParaRPr lang="it-IT" sz="1600" dirty="0">
              <a:solidFill>
                <a:schemeClr val="tx1"/>
              </a:solidFill>
            </a:endParaRPr>
          </a:p>
          <a:p>
            <a:pPr>
              <a:buFontTx/>
              <a:buChar char="•"/>
            </a:pPr>
            <a:r>
              <a:rPr lang="it-IT" sz="1600" dirty="0">
                <a:solidFill>
                  <a:schemeClr val="tx1"/>
                </a:solidFill>
              </a:rPr>
              <a:t> il grado di variabilità dei microsatelliti è correlato positivamente con il numero di ripetizioni; </a:t>
            </a:r>
            <a:r>
              <a:rPr lang="it-IT" sz="1600" dirty="0">
                <a:solidFill>
                  <a:srgbClr val="FFFF00"/>
                </a:solidFill>
              </a:rPr>
              <a:t>microsatelliti corti sono in genere monomorfici</a:t>
            </a:r>
          </a:p>
          <a:p>
            <a:endParaRPr lang="it-IT" sz="1600" dirty="0">
              <a:solidFill>
                <a:schemeClr val="tx1"/>
              </a:solidFill>
            </a:endParaRPr>
          </a:p>
          <a:p>
            <a:pPr>
              <a:buFontTx/>
              <a:buChar char="•"/>
            </a:pPr>
            <a:r>
              <a:rPr lang="it-IT" sz="1600" dirty="0">
                <a:solidFill>
                  <a:schemeClr val="tx1"/>
                </a:solidFill>
              </a:rPr>
              <a:t> A causa dell’elevato tasso di mutazione, gli alleli dei microsatelliti uguali in stato spesso non lo sono per discendenza (non </a:t>
            </a:r>
            <a:r>
              <a:rPr lang="it-IT" sz="1600" dirty="0" err="1">
                <a:solidFill>
                  <a:schemeClr val="tx1"/>
                </a:solidFill>
              </a:rPr>
              <a:t>UEPs</a:t>
            </a:r>
            <a:r>
              <a:rPr lang="it-IT" sz="1600" dirty="0">
                <a:solidFill>
                  <a:schemeClr val="tx1"/>
                </a:solidFill>
              </a:rPr>
              <a:t>)</a:t>
            </a:r>
          </a:p>
          <a:p>
            <a:endParaRPr lang="it-IT" sz="1600" dirty="0">
              <a:solidFill>
                <a:schemeClr val="tx1"/>
              </a:solidFill>
            </a:endParaRPr>
          </a:p>
          <a:p>
            <a:pPr>
              <a:buFontTx/>
              <a:buChar char="•"/>
            </a:pPr>
            <a:r>
              <a:rPr lang="it-IT" sz="1600" dirty="0">
                <a:solidFill>
                  <a:schemeClr val="tx1"/>
                </a:solidFill>
              </a:rPr>
              <a:t> Microsatelliti interrotti in genere mostrano un grado minore di variabilità di microsatelliti perfetti di pari lunghezza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5822900" y="1844824"/>
            <a:ext cx="3347864" cy="252028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600" dirty="0"/>
              <a:t>Il tasso di mutazione è molto elevato, generalmente intorno a </a:t>
            </a:r>
          </a:p>
          <a:p>
            <a:pPr eaLnBrk="1" hangingPunct="1">
              <a:defRPr/>
            </a:pPr>
            <a:r>
              <a:rPr lang="it-IT" sz="1600" dirty="0">
                <a:solidFill>
                  <a:srgbClr val="FFFF00"/>
                </a:solidFill>
              </a:rPr>
              <a:t>10</a:t>
            </a:r>
            <a:r>
              <a:rPr lang="it-IT" sz="1600" baseline="30000" dirty="0">
                <a:solidFill>
                  <a:srgbClr val="FFFF00"/>
                </a:solidFill>
              </a:rPr>
              <a:t>-3</a:t>
            </a:r>
            <a:r>
              <a:rPr lang="it-IT" sz="1600" dirty="0">
                <a:solidFill>
                  <a:srgbClr val="FFFF00"/>
                </a:solidFill>
              </a:rPr>
              <a:t> </a:t>
            </a:r>
            <a:r>
              <a:rPr lang="it-IT" sz="1600" dirty="0" err="1">
                <a:solidFill>
                  <a:srgbClr val="FFFF00"/>
                </a:solidFill>
              </a:rPr>
              <a:t>mut</a:t>
            </a:r>
            <a:r>
              <a:rPr lang="it-IT" sz="1600" dirty="0">
                <a:solidFill>
                  <a:srgbClr val="FFFF00"/>
                </a:solidFill>
              </a:rPr>
              <a:t>/STR/generazione.</a:t>
            </a:r>
          </a:p>
          <a:p>
            <a:pPr eaLnBrk="1" hangingPunct="1">
              <a:defRPr/>
            </a:pPr>
            <a:endParaRPr lang="it-IT" sz="1600" dirty="0"/>
          </a:p>
          <a:p>
            <a:pPr eaLnBrk="1" hangingPunct="1">
              <a:defRPr/>
            </a:pPr>
            <a:r>
              <a:rPr lang="it-IT" sz="1600" dirty="0"/>
              <a:t>L’elevato tasso di mutazione nei microsatelliti è dovuto a </a:t>
            </a:r>
            <a:r>
              <a:rPr lang="it-IT" sz="1600" dirty="0">
                <a:solidFill>
                  <a:srgbClr val="FFFF00"/>
                </a:solidFill>
              </a:rPr>
              <a:t>scivolamento della polimerasi in replicazione</a:t>
            </a:r>
            <a:r>
              <a:rPr lang="it-IT" sz="1600" dirty="0"/>
              <a:t> («</a:t>
            </a:r>
            <a:r>
              <a:rPr lang="it-IT" sz="1600" dirty="0" err="1"/>
              <a:t>slippage</a:t>
            </a:r>
            <a:r>
              <a:rPr lang="it-IT" sz="1600" dirty="0"/>
              <a:t> </a:t>
            </a:r>
            <a:r>
              <a:rPr lang="it-IT" sz="1600" dirty="0" err="1"/>
              <a:t>strand</a:t>
            </a:r>
            <a:r>
              <a:rPr lang="it-IT" sz="1600" dirty="0"/>
              <a:t> </a:t>
            </a:r>
            <a:r>
              <a:rPr lang="it-IT" sz="1600" dirty="0" err="1"/>
              <a:t>mispairing</a:t>
            </a:r>
            <a:r>
              <a:rPr lang="it-IT" sz="1600" dirty="0"/>
              <a:t>»)</a:t>
            </a:r>
          </a:p>
        </p:txBody>
      </p:sp>
      <p:sp>
        <p:nvSpPr>
          <p:cNvPr id="2" name="Rettangolo 1"/>
          <p:cNvSpPr/>
          <p:nvPr/>
        </p:nvSpPr>
        <p:spPr>
          <a:xfrm>
            <a:off x="1187624" y="0"/>
            <a:ext cx="6477000" cy="1015663"/>
          </a:xfrm>
          <a:prstGeom prst="rect">
            <a:avLst/>
          </a:prstGeom>
        </p:spPr>
        <p:txBody>
          <a:bodyPr wrap="square">
            <a:spAutoFit/>
          </a:bodyPr>
          <a:lstStyle/>
          <a:p>
            <a:pPr algn="ctr"/>
            <a:r>
              <a:rPr lang="it-IT" sz="2000" dirty="0">
                <a:solidFill>
                  <a:schemeClr val="tx1"/>
                </a:solidFill>
              </a:rPr>
              <a:t>Variabilità e mutabilità del genoma umano </a:t>
            </a:r>
            <a:br>
              <a:rPr lang="it-IT" sz="2000" dirty="0">
                <a:solidFill>
                  <a:schemeClr val="tx1"/>
                </a:solidFill>
              </a:rPr>
            </a:br>
            <a:r>
              <a:rPr lang="it-IT" sz="2000" dirty="0">
                <a:solidFill>
                  <a:schemeClr val="tx1"/>
                </a:solidFill>
              </a:rPr>
              <a:t>3. microsatelliti o short tandem </a:t>
            </a:r>
            <a:r>
              <a:rPr lang="it-IT" sz="2000" dirty="0" err="1">
                <a:solidFill>
                  <a:schemeClr val="tx1"/>
                </a:solidFill>
              </a:rPr>
              <a:t>repeats</a:t>
            </a:r>
            <a:r>
              <a:rPr lang="it-IT" sz="2000" dirty="0">
                <a:solidFill>
                  <a:schemeClr val="tx1"/>
                </a:solidFill>
              </a:rPr>
              <a:t> (</a:t>
            </a:r>
            <a:r>
              <a:rPr lang="it-IT" sz="2000" dirty="0" err="1">
                <a:solidFill>
                  <a:schemeClr val="tx1"/>
                </a:solidFill>
              </a:rPr>
              <a:t>STRs</a:t>
            </a:r>
            <a:r>
              <a:rPr lang="it-IT" sz="2000" dirty="0">
                <a:solidFill>
                  <a:schemeClr val="tx1"/>
                </a:solidFill>
              </a:rPr>
              <a:t>)</a:t>
            </a:r>
            <a:br>
              <a:rPr lang="it-IT" sz="2000" dirty="0">
                <a:solidFill>
                  <a:schemeClr val="tx1"/>
                </a:solidFill>
              </a:rPr>
            </a:br>
            <a:r>
              <a:rPr lang="it-IT" sz="2000" dirty="0">
                <a:solidFill>
                  <a:srgbClr val="FFFF00"/>
                </a:solidFill>
              </a:rPr>
              <a:t>Mutabilità</a:t>
            </a: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392"/>
            <a:ext cx="5807452"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2699792" y="1981200"/>
            <a:ext cx="6444208" cy="441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eaLnBrk="1" hangingPunct="1">
              <a:buFont typeface="Arial" panose="020B0604020202020204" pitchFamily="34" charset="0"/>
              <a:buChar char="•"/>
              <a:defRPr/>
            </a:pPr>
            <a:r>
              <a:rPr lang="it-IT" sz="1600" dirty="0"/>
              <a:t>I </a:t>
            </a:r>
            <a:r>
              <a:rPr lang="it-IT" sz="1600" dirty="0" err="1"/>
              <a:t>tetranucleotide</a:t>
            </a:r>
            <a:r>
              <a:rPr lang="it-IT" sz="1600" dirty="0"/>
              <a:t> </a:t>
            </a:r>
            <a:r>
              <a:rPr lang="it-IT" sz="1600" dirty="0" err="1"/>
              <a:t>repeats</a:t>
            </a:r>
            <a:r>
              <a:rPr lang="it-IT" sz="1600" dirty="0"/>
              <a:t> sono più mutabili dei </a:t>
            </a:r>
            <a:r>
              <a:rPr lang="it-IT" sz="1600" dirty="0" err="1"/>
              <a:t>dinucleotide</a:t>
            </a:r>
            <a:r>
              <a:rPr lang="it-IT" sz="1600" dirty="0"/>
              <a:t> </a:t>
            </a:r>
            <a:r>
              <a:rPr lang="it-IT" sz="1600" dirty="0" err="1"/>
              <a:t>repeats</a:t>
            </a:r>
            <a:r>
              <a:rPr lang="it-IT" sz="1600" dirty="0"/>
              <a:t> (figura)</a:t>
            </a:r>
          </a:p>
          <a:p>
            <a:pPr marL="285750" indent="-285750" eaLnBrk="1" hangingPunct="1">
              <a:buFont typeface="Arial" panose="020B0604020202020204" pitchFamily="34" charset="0"/>
              <a:buChar char="•"/>
              <a:defRPr/>
            </a:pPr>
            <a:endParaRPr lang="it-IT" sz="1600" dirty="0"/>
          </a:p>
          <a:p>
            <a:pPr marL="285750" indent="-285750" eaLnBrk="1" hangingPunct="1">
              <a:buFont typeface="Arial" panose="020B0604020202020204" pitchFamily="34" charset="0"/>
              <a:buChar char="•"/>
              <a:defRPr/>
            </a:pPr>
            <a:r>
              <a:rPr lang="it-IT" sz="1600" dirty="0" err="1"/>
              <a:t>Microsatelliti</a:t>
            </a:r>
            <a:r>
              <a:rPr lang="it-IT" sz="1600" dirty="0"/>
              <a:t> più lunghi sono più mutabili di </a:t>
            </a:r>
            <a:r>
              <a:rPr lang="it-IT" sz="1600" dirty="0" err="1"/>
              <a:t>microsatelliti</a:t>
            </a:r>
            <a:r>
              <a:rPr lang="it-IT" sz="1600" dirty="0"/>
              <a:t> più corti (figura)</a:t>
            </a:r>
          </a:p>
          <a:p>
            <a:pPr marL="285750" indent="-285750" eaLnBrk="1" hangingPunct="1">
              <a:buFont typeface="Arial" panose="020B0604020202020204" pitchFamily="34" charset="0"/>
              <a:buChar char="•"/>
              <a:defRPr/>
            </a:pPr>
            <a:endParaRPr lang="it-IT" sz="16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342900" indent="-342900" eaLnBrk="1" hangingPunct="1">
              <a:buFont typeface="Arial" panose="020B0604020202020204" pitchFamily="34" charset="0"/>
              <a:buChar char="•"/>
              <a:defRPr/>
            </a:pPr>
            <a:endParaRPr lang="it-IT" sz="2400" dirty="0"/>
          </a:p>
          <a:p>
            <a:pPr eaLnBrk="1" hangingPunct="1">
              <a:defRPr/>
            </a:pPr>
            <a:endParaRPr lang="it-IT" sz="2400" dirty="0"/>
          </a:p>
        </p:txBody>
      </p:sp>
      <p:sp>
        <p:nvSpPr>
          <p:cNvPr id="33797" name="Text Box 7"/>
          <p:cNvSpPr txBox="1">
            <a:spLocks noChangeArrowheads="1"/>
          </p:cNvSpPr>
          <p:nvPr/>
        </p:nvSpPr>
        <p:spPr bwMode="auto">
          <a:xfrm>
            <a:off x="3851920" y="3861048"/>
            <a:ext cx="5292080" cy="2800767"/>
          </a:xfrm>
          <a:prstGeom prst="rect">
            <a:avLst/>
          </a:prstGeom>
          <a:noFill/>
          <a:ln w="9525">
            <a:noFill/>
            <a:miter lim="800000"/>
            <a:headEnd/>
            <a:tailEnd/>
          </a:ln>
          <a:effectLst/>
        </p:spPr>
        <p:txBody>
          <a:bodyPr wrap="square">
            <a:spAutoFit/>
          </a:bodyPr>
          <a:lstStyle/>
          <a:p>
            <a:pPr marL="285750" indent="-285750">
              <a:spcBef>
                <a:spcPct val="50000"/>
              </a:spcBef>
              <a:buFont typeface="Arial" panose="020B0604020202020204" pitchFamily="34" charset="0"/>
              <a:buChar char="•"/>
            </a:pPr>
            <a:r>
              <a:rPr lang="it-IT" sz="1600" dirty="0">
                <a:solidFill>
                  <a:schemeClr val="tx1"/>
                </a:solidFill>
              </a:rPr>
              <a:t>La mutazione avviene principalmente per aumento o diminuzione di una singola unità ripetitiva, soprattutto nei </a:t>
            </a:r>
            <a:r>
              <a:rPr lang="it-IT" sz="1600" dirty="0" err="1">
                <a:solidFill>
                  <a:schemeClr val="tx1"/>
                </a:solidFill>
              </a:rPr>
              <a:t>microsatelliti</a:t>
            </a:r>
            <a:r>
              <a:rPr lang="it-IT" sz="1600" dirty="0">
                <a:solidFill>
                  <a:schemeClr val="tx1"/>
                </a:solidFill>
              </a:rPr>
              <a:t> con unità ripetitiva più lunga.</a:t>
            </a:r>
          </a:p>
          <a:p>
            <a:pPr marL="285750" indent="-285750">
              <a:spcBef>
                <a:spcPct val="50000"/>
              </a:spcBef>
              <a:buFont typeface="Arial" panose="020B0604020202020204" pitchFamily="34" charset="0"/>
              <a:buChar char="•"/>
            </a:pPr>
            <a:r>
              <a:rPr lang="it-IT" sz="1600" dirty="0" err="1">
                <a:solidFill>
                  <a:schemeClr val="tx1"/>
                </a:solidFill>
              </a:rPr>
              <a:t>Microsatelliti</a:t>
            </a:r>
            <a:r>
              <a:rPr lang="it-IT" sz="1600" dirty="0">
                <a:solidFill>
                  <a:schemeClr val="tx1"/>
                </a:solidFill>
              </a:rPr>
              <a:t> interrotti tendono ad essere meno mutabili di </a:t>
            </a:r>
            <a:r>
              <a:rPr lang="it-IT" sz="1600" dirty="0" err="1">
                <a:solidFill>
                  <a:schemeClr val="tx1"/>
                </a:solidFill>
              </a:rPr>
              <a:t>microsatelliti</a:t>
            </a:r>
            <a:r>
              <a:rPr lang="it-IT" sz="1600" dirty="0">
                <a:solidFill>
                  <a:schemeClr val="tx1"/>
                </a:solidFill>
              </a:rPr>
              <a:t> non interrotti di pari lunghezza.</a:t>
            </a:r>
          </a:p>
          <a:p>
            <a:pPr marL="285750" indent="-285750">
              <a:spcBef>
                <a:spcPct val="50000"/>
              </a:spcBef>
              <a:buFont typeface="Arial" panose="020B0604020202020204" pitchFamily="34" charset="0"/>
              <a:buChar char="•"/>
            </a:pPr>
            <a:r>
              <a:rPr lang="it-IT" sz="1600" dirty="0">
                <a:solidFill>
                  <a:schemeClr val="tx1"/>
                </a:solidFill>
              </a:rPr>
              <a:t>La mutazione nei microsatelliti generalmente non ha effetti fenotipici, ma in alcuni casi è causa di importanti malattie (Patologie da DNA instabile)</a:t>
            </a:r>
          </a:p>
        </p:txBody>
      </p:sp>
      <p:sp>
        <p:nvSpPr>
          <p:cNvPr id="2" name="Rettangolo 1"/>
          <p:cNvSpPr/>
          <p:nvPr/>
        </p:nvSpPr>
        <p:spPr>
          <a:xfrm>
            <a:off x="1115616" y="0"/>
            <a:ext cx="6477000" cy="1200329"/>
          </a:xfrm>
          <a:prstGeom prst="rect">
            <a:avLst/>
          </a:prstGeom>
        </p:spPr>
        <p:txBody>
          <a:bodyPr wrap="square">
            <a:spAutoFit/>
          </a:bodyPr>
          <a:lstStyle/>
          <a:p>
            <a:pPr algn="ctr"/>
            <a:r>
              <a:rPr lang="it-IT" sz="2400" dirty="0">
                <a:solidFill>
                  <a:schemeClr val="tx1"/>
                </a:solidFill>
              </a:rPr>
              <a:t>Variabilità e mutabilità del genoma umano </a:t>
            </a:r>
            <a:br>
              <a:rPr lang="it-IT" sz="2400" dirty="0">
                <a:solidFill>
                  <a:schemeClr val="tx1"/>
                </a:solidFill>
              </a:rPr>
            </a:br>
            <a:r>
              <a:rPr lang="it-IT" sz="2400" dirty="0">
                <a:solidFill>
                  <a:schemeClr val="tx1"/>
                </a:solidFill>
              </a:rPr>
              <a:t>3. microsatelliti o short tandem </a:t>
            </a:r>
            <a:r>
              <a:rPr lang="it-IT" sz="2400" dirty="0" err="1">
                <a:solidFill>
                  <a:schemeClr val="tx1"/>
                </a:solidFill>
              </a:rPr>
              <a:t>repeats</a:t>
            </a:r>
            <a:r>
              <a:rPr lang="it-IT" sz="2400" dirty="0">
                <a:solidFill>
                  <a:schemeClr val="tx1"/>
                </a:solidFill>
              </a:rPr>
              <a:t> (</a:t>
            </a:r>
            <a:r>
              <a:rPr lang="it-IT" sz="2400" dirty="0" err="1">
                <a:solidFill>
                  <a:schemeClr val="tx1"/>
                </a:solidFill>
              </a:rPr>
              <a:t>STRs</a:t>
            </a:r>
            <a:r>
              <a:rPr lang="it-IT" sz="2400" dirty="0">
                <a:solidFill>
                  <a:schemeClr val="tx1"/>
                </a:solidFill>
              </a:rPr>
              <a:t>)</a:t>
            </a:r>
            <a:br>
              <a:rPr lang="it-IT" sz="2400" dirty="0">
                <a:solidFill>
                  <a:schemeClr val="tx1"/>
                </a:solidFill>
              </a:rPr>
            </a:br>
            <a:r>
              <a:rPr lang="it-IT" sz="2400" dirty="0">
                <a:solidFill>
                  <a:srgbClr val="FFFF00"/>
                </a:solidFill>
              </a:rPr>
              <a:t>Mutabilità</a:t>
            </a:r>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9" y="1124745"/>
            <a:ext cx="2687128"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3016"/>
            <a:ext cx="348615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014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132856"/>
            <a:ext cx="4972619"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0" name="Oval 9"/>
          <p:cNvSpPr>
            <a:spLocks noChangeArrowheads="1"/>
          </p:cNvSpPr>
          <p:nvPr/>
        </p:nvSpPr>
        <p:spPr bwMode="auto">
          <a:xfrm>
            <a:off x="1907704" y="2708920"/>
            <a:ext cx="1295400" cy="2743200"/>
          </a:xfrm>
          <a:prstGeom prst="ellipse">
            <a:avLst/>
          </a:prstGeom>
          <a:noFill/>
          <a:ln w="28575">
            <a:solidFill>
              <a:srgbClr val="FF0000"/>
            </a:solidFill>
            <a:round/>
            <a:headEnd/>
            <a:tailEnd/>
          </a:ln>
          <a:effectLst/>
        </p:spPr>
        <p:txBody>
          <a:bodyPr wrap="none" anchor="ctr"/>
          <a:lstStyle/>
          <a:p>
            <a:endParaRPr lang="it-IT"/>
          </a:p>
        </p:txBody>
      </p:sp>
      <p:sp>
        <p:nvSpPr>
          <p:cNvPr id="34821" name="Text Box 10"/>
          <p:cNvSpPr txBox="1">
            <a:spLocks noChangeArrowheads="1"/>
          </p:cNvSpPr>
          <p:nvPr/>
        </p:nvSpPr>
        <p:spPr bwMode="auto">
          <a:xfrm>
            <a:off x="5652120" y="1844824"/>
            <a:ext cx="3368675" cy="4524315"/>
          </a:xfrm>
          <a:prstGeom prst="rect">
            <a:avLst/>
          </a:prstGeom>
          <a:noFill/>
          <a:ln w="9525">
            <a:noFill/>
            <a:miter lim="800000"/>
            <a:headEnd/>
            <a:tailEnd/>
          </a:ln>
          <a:effectLst/>
        </p:spPr>
        <p:txBody>
          <a:bodyPr>
            <a:spAutoFit/>
          </a:bodyPr>
          <a:lstStyle/>
          <a:p>
            <a:r>
              <a:rPr lang="it-IT" dirty="0">
                <a:solidFill>
                  <a:schemeClr val="tx1"/>
                </a:solidFill>
              </a:rPr>
              <a:t>I minisatelliti sono una classe di DNA ripetuto in tandem. Hanno un motivo ripetuto di 8-100 basi ed un numero di ripetizioni spesso elevato (fino a 1000)</a:t>
            </a:r>
          </a:p>
          <a:p>
            <a:endParaRPr lang="it-IT" dirty="0">
              <a:solidFill>
                <a:schemeClr val="tx1"/>
              </a:solidFill>
            </a:endParaRPr>
          </a:p>
          <a:p>
            <a:endParaRPr lang="it-IT" dirty="0">
              <a:solidFill>
                <a:schemeClr val="tx1"/>
              </a:solidFill>
            </a:endParaRPr>
          </a:p>
          <a:p>
            <a:r>
              <a:rPr lang="it-IT" dirty="0">
                <a:solidFill>
                  <a:schemeClr val="tx1"/>
                </a:solidFill>
              </a:rPr>
              <a:t>Sono localizzati spesso nelle regioni </a:t>
            </a:r>
            <a:r>
              <a:rPr lang="it-IT" dirty="0" err="1">
                <a:solidFill>
                  <a:schemeClr val="tx1"/>
                </a:solidFill>
              </a:rPr>
              <a:t>sub-telomeriche</a:t>
            </a:r>
            <a:r>
              <a:rPr lang="it-IT" dirty="0">
                <a:solidFill>
                  <a:schemeClr val="tx1"/>
                </a:solidFill>
              </a:rPr>
              <a:t> (soprattutto i minisatelliti ricchi in GC)</a:t>
            </a:r>
          </a:p>
          <a:p>
            <a:endParaRPr lang="it-IT" dirty="0">
              <a:solidFill>
                <a:schemeClr val="tx1"/>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p:txBody>
      </p:sp>
      <p:sp>
        <p:nvSpPr>
          <p:cNvPr id="6" name="Rectangle 2"/>
          <p:cNvSpPr>
            <a:spLocks noGrp="1" noChangeArrowheads="1"/>
          </p:cNvSpPr>
          <p:nvPr>
            <p:ph type="ctrTitle"/>
          </p:nvPr>
        </p:nvSpPr>
        <p:spPr>
          <a:xfrm>
            <a:off x="241300" y="3048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4. Minisatelliti</a:t>
            </a:r>
            <a:br>
              <a:rPr lang="it-IT" sz="2000" dirty="0"/>
            </a:br>
            <a:r>
              <a:rPr lang="it-IT" sz="2000" dirty="0">
                <a:solidFill>
                  <a:srgbClr val="FFFF00"/>
                </a:solidFill>
              </a:rPr>
              <a:t>Generalità</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7"/>
          <p:cNvSpPr txBox="1">
            <a:spLocks noChangeArrowheads="1"/>
          </p:cNvSpPr>
          <p:nvPr/>
        </p:nvSpPr>
        <p:spPr bwMode="auto">
          <a:xfrm>
            <a:off x="1115616" y="3284984"/>
            <a:ext cx="8028384" cy="3046988"/>
          </a:xfrm>
          <a:prstGeom prst="rect">
            <a:avLst/>
          </a:prstGeom>
          <a:noFill/>
          <a:ln w="9525">
            <a:noFill/>
            <a:miter lim="800000"/>
            <a:headEnd/>
            <a:tailEnd/>
          </a:ln>
          <a:effectLst/>
        </p:spPr>
        <p:txBody>
          <a:bodyPr wrap="square">
            <a:spAutoFit/>
          </a:bodyPr>
          <a:lstStyle/>
          <a:p>
            <a:r>
              <a:rPr lang="it-IT" sz="1600" dirty="0">
                <a:solidFill>
                  <a:schemeClr val="tx1"/>
                </a:solidFill>
              </a:rPr>
              <a:t>Come per i microsatelliti il polimorfismo consiste nel </a:t>
            </a:r>
            <a:r>
              <a:rPr lang="it-IT" sz="1600" dirty="0">
                <a:solidFill>
                  <a:srgbClr val="FFFF00"/>
                </a:solidFill>
              </a:rPr>
              <a:t>diverso numero di ripetizioni </a:t>
            </a:r>
            <a:r>
              <a:rPr lang="it-IT" sz="1600" dirty="0">
                <a:solidFill>
                  <a:schemeClr val="tx1"/>
                </a:solidFill>
              </a:rPr>
              <a:t>in tandem. </a:t>
            </a:r>
          </a:p>
          <a:p>
            <a:endParaRPr lang="it-IT" sz="1600" dirty="0">
              <a:solidFill>
                <a:schemeClr val="tx1"/>
              </a:solidFill>
            </a:endParaRPr>
          </a:p>
          <a:p>
            <a:r>
              <a:rPr lang="it-IT" sz="1600" dirty="0">
                <a:solidFill>
                  <a:schemeClr val="tx1"/>
                </a:solidFill>
              </a:rPr>
              <a:t>Il numero di alleli è spesso molto elevato ed i  differenti alleli differiscono per </a:t>
            </a:r>
            <a:r>
              <a:rPr lang="it-IT" sz="1600" dirty="0">
                <a:solidFill>
                  <a:srgbClr val="FFFF00"/>
                </a:solidFill>
              </a:rPr>
              <a:t>lunghezza ma anche per sequenza </a:t>
            </a:r>
            <a:r>
              <a:rPr lang="it-IT" sz="1600" dirty="0">
                <a:solidFill>
                  <a:schemeClr val="tx1"/>
                </a:solidFill>
              </a:rPr>
              <a:t>(diverso da </a:t>
            </a:r>
            <a:r>
              <a:rPr lang="it-IT" sz="1600" dirty="0" err="1">
                <a:solidFill>
                  <a:schemeClr val="tx1"/>
                </a:solidFill>
              </a:rPr>
              <a:t>microsatelliti</a:t>
            </a:r>
            <a:r>
              <a:rPr lang="it-IT" sz="1600" dirty="0">
                <a:solidFill>
                  <a:schemeClr val="tx1"/>
                </a:solidFill>
              </a:rPr>
              <a:t>, vedi figura)</a:t>
            </a:r>
          </a:p>
          <a:p>
            <a:endParaRPr lang="it-IT" sz="1600" dirty="0">
              <a:solidFill>
                <a:schemeClr val="tx1"/>
              </a:solidFill>
            </a:endParaRPr>
          </a:p>
          <a:p>
            <a:r>
              <a:rPr lang="it-IT" sz="1600" dirty="0">
                <a:solidFill>
                  <a:schemeClr val="tx1"/>
                </a:solidFill>
              </a:rPr>
              <a:t>Il </a:t>
            </a:r>
            <a:r>
              <a:rPr lang="it-IT" sz="1600" dirty="0">
                <a:solidFill>
                  <a:srgbClr val="FFFF00"/>
                </a:solidFill>
              </a:rPr>
              <a:t>processo di mutazione è complesso </a:t>
            </a:r>
            <a:r>
              <a:rPr lang="it-IT" sz="1600" dirty="0">
                <a:solidFill>
                  <a:schemeClr val="tx1"/>
                </a:solidFill>
              </a:rPr>
              <a:t>e coinvolge oltre allo scivolamento della polimerasi anche la conversione genica </a:t>
            </a:r>
            <a:r>
              <a:rPr lang="it-IT" sz="1600" dirty="0" err="1">
                <a:solidFill>
                  <a:schemeClr val="tx1"/>
                </a:solidFill>
              </a:rPr>
              <a:t>interallelica</a:t>
            </a:r>
            <a:r>
              <a:rPr lang="it-IT" sz="1600" dirty="0">
                <a:solidFill>
                  <a:schemeClr val="tx1"/>
                </a:solidFill>
              </a:rPr>
              <a:t>.</a:t>
            </a:r>
          </a:p>
          <a:p>
            <a:endParaRPr lang="it-IT" sz="1600" dirty="0">
              <a:solidFill>
                <a:schemeClr val="tx1"/>
              </a:solidFill>
            </a:endParaRPr>
          </a:p>
          <a:p>
            <a:r>
              <a:rPr lang="it-IT" sz="1600" dirty="0">
                <a:solidFill>
                  <a:schemeClr val="tx1"/>
                </a:solidFill>
              </a:rPr>
              <a:t>Il tasso di mutazione è molto elevato (</a:t>
            </a:r>
            <a:r>
              <a:rPr lang="it-IT" sz="1600" dirty="0">
                <a:solidFill>
                  <a:srgbClr val="FFFF00"/>
                </a:solidFill>
              </a:rPr>
              <a:t>10</a:t>
            </a:r>
            <a:r>
              <a:rPr lang="it-IT" sz="1600" baseline="30000" dirty="0">
                <a:solidFill>
                  <a:srgbClr val="FFFF00"/>
                </a:solidFill>
              </a:rPr>
              <a:t>-2</a:t>
            </a:r>
            <a:r>
              <a:rPr lang="it-IT" sz="1600" dirty="0">
                <a:solidFill>
                  <a:srgbClr val="FFFF00"/>
                </a:solidFill>
              </a:rPr>
              <a:t> mutazioni/ minisatellite / generazione</a:t>
            </a:r>
            <a:r>
              <a:rPr lang="it-IT" sz="1600" dirty="0">
                <a:solidFill>
                  <a:schemeClr val="tx1"/>
                </a:solidFill>
              </a:rPr>
              <a:t>). </a:t>
            </a:r>
          </a:p>
          <a:p>
            <a:endParaRPr lang="it-IT" sz="1600" dirty="0">
              <a:solidFill>
                <a:schemeClr val="tx1"/>
              </a:solidFill>
            </a:endParaRPr>
          </a:p>
          <a:p>
            <a:r>
              <a:rPr lang="it-IT" sz="1600" dirty="0">
                <a:solidFill>
                  <a:schemeClr val="tx1"/>
                </a:solidFill>
              </a:rPr>
              <a:t>Alcuni minisatelliti sono coinvolti in patologie da «DNA instabile»</a:t>
            </a:r>
          </a:p>
        </p:txBody>
      </p:sp>
      <p:sp>
        <p:nvSpPr>
          <p:cNvPr id="5" name="Rectangle 2"/>
          <p:cNvSpPr>
            <a:spLocks noGrp="1" noChangeArrowheads="1"/>
          </p:cNvSpPr>
          <p:nvPr>
            <p:ph type="ctrTitle"/>
          </p:nvPr>
        </p:nvSpPr>
        <p:spPr>
          <a:xfrm>
            <a:off x="241300" y="3048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4. Minisatelliti</a:t>
            </a:r>
            <a:br>
              <a:rPr lang="it-IT" sz="2000" dirty="0"/>
            </a:br>
            <a:r>
              <a:rPr lang="it-IT" sz="2000" dirty="0">
                <a:solidFill>
                  <a:srgbClr val="FFFF00"/>
                </a:solidFill>
              </a:rPr>
              <a:t>Variabilità e mutabilità</a:t>
            </a: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401" y="1844824"/>
            <a:ext cx="8190583"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ctrTitle"/>
          </p:nvPr>
        </p:nvSpPr>
        <p:spPr>
          <a:xfrm>
            <a:off x="228600" y="692696"/>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br>
              <a:rPr lang="it-IT" sz="2000" dirty="0"/>
            </a:br>
            <a:r>
              <a:rPr lang="it-IT" sz="2000" dirty="0"/>
              <a:t>mutabilità a confronto </a:t>
            </a:r>
            <a:r>
              <a:rPr lang="it-IT" sz="2000" dirty="0" err="1"/>
              <a:t>microsatelliti</a:t>
            </a:r>
            <a:r>
              <a:rPr lang="it-IT" sz="2000" dirty="0"/>
              <a:t> vs. </a:t>
            </a:r>
            <a:r>
              <a:rPr lang="it-IT" sz="2000" dirty="0" err="1"/>
              <a:t>minisatelliti</a:t>
            </a:r>
            <a:br>
              <a:rPr lang="it-IT" sz="2000" dirty="0"/>
            </a:br>
            <a:endParaRPr lang="it-IT" sz="2000" dirty="0">
              <a:solidFill>
                <a:srgbClr val="FFFF00"/>
              </a:solidFill>
            </a:endParaRP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916832"/>
            <a:ext cx="7015137"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689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19200" y="100568"/>
            <a:ext cx="6892858" cy="1015663"/>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 </a:t>
            </a:r>
          </a:p>
          <a:p>
            <a:pPr algn="ctr"/>
            <a:r>
              <a:rPr lang="it-IT" sz="2000" dirty="0">
                <a:solidFill>
                  <a:srgbClr val="FFFF00"/>
                </a:solidFill>
              </a:rPr>
              <a:t>(o malattie da mutazioni dinamiche)</a:t>
            </a:r>
          </a:p>
        </p:txBody>
      </p:sp>
      <p:sp>
        <p:nvSpPr>
          <p:cNvPr id="3" name="CasellaDiTesto 2"/>
          <p:cNvSpPr txBox="1"/>
          <p:nvPr/>
        </p:nvSpPr>
        <p:spPr>
          <a:xfrm>
            <a:off x="914400" y="1905000"/>
            <a:ext cx="8077200" cy="4247317"/>
          </a:xfrm>
          <a:prstGeom prst="rect">
            <a:avLst/>
          </a:prstGeom>
          <a:noFill/>
        </p:spPr>
        <p:txBody>
          <a:bodyPr wrap="square" rtlCol="0">
            <a:spAutoFit/>
          </a:bodyPr>
          <a:lstStyle/>
          <a:p>
            <a:r>
              <a:rPr lang="it-IT" dirty="0">
                <a:solidFill>
                  <a:schemeClr val="tx1"/>
                </a:solidFill>
              </a:rPr>
              <a:t>A causa della loro elevata mutabilità, i microsatelliti ed i minisatelliti raramente si trovano nelle regioni codificanti o in altre regioni funzionalmente importanti del genoma. Per questo motivo, la stragrande maggioranza delle mutazioni a carico di mini- e microsatelliti non ha rilevanza clinica.</a:t>
            </a:r>
          </a:p>
          <a:p>
            <a:endParaRPr lang="it-IT" dirty="0">
              <a:solidFill>
                <a:schemeClr val="tx1"/>
              </a:solidFill>
            </a:endParaRPr>
          </a:p>
          <a:p>
            <a:r>
              <a:rPr lang="it-IT" dirty="0">
                <a:solidFill>
                  <a:schemeClr val="tx1"/>
                </a:solidFill>
              </a:rPr>
              <a:t>Ci sono tuttavia alcuni di questi elementi variabili che sono situati in corrispondenza di elementi funzionali e la cui mutazione può determinare un fenotipo alterato. </a:t>
            </a:r>
          </a:p>
          <a:p>
            <a:endParaRPr lang="it-IT" dirty="0">
              <a:solidFill>
                <a:schemeClr val="tx1"/>
              </a:solidFill>
            </a:endParaRPr>
          </a:p>
          <a:p>
            <a:r>
              <a:rPr lang="it-IT" dirty="0">
                <a:solidFill>
                  <a:schemeClr val="tx1"/>
                </a:solidFill>
              </a:rPr>
              <a:t>Nella maggior parte dei casi, tuttavia, la semplice mutazione di un micro/mini satellite  (+/- una o poche </a:t>
            </a:r>
            <a:r>
              <a:rPr lang="it-IT" dirty="0" err="1">
                <a:solidFill>
                  <a:schemeClr val="tx1"/>
                </a:solidFill>
              </a:rPr>
              <a:t>repeats</a:t>
            </a:r>
            <a:r>
              <a:rPr lang="it-IT" dirty="0">
                <a:solidFill>
                  <a:schemeClr val="tx1"/>
                </a:solidFill>
              </a:rPr>
              <a:t>) in una regione funzionale è tollerata (e infatti si osserva polimorfismo nella popolazione «normale»). La patologia insorge spesso, invece, per un grande aumento nel numero di copie del motivo ripetuto, che porta la lunghezza dell’elemento sopra una determinata </a:t>
            </a:r>
            <a:r>
              <a:rPr lang="it-IT" dirty="0">
                <a:solidFill>
                  <a:srgbClr val="FFFF00"/>
                </a:solidFill>
              </a:rPr>
              <a:t>soglia critica.</a:t>
            </a:r>
          </a:p>
        </p:txBody>
      </p:sp>
    </p:spTree>
    <p:extLst>
      <p:ext uri="{BB962C8B-B14F-4D97-AF65-F5344CB8AC3E}">
        <p14:creationId xmlns:p14="http://schemas.microsoft.com/office/powerpoint/2010/main" val="348283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99592" y="3573016"/>
            <a:ext cx="7979296" cy="746125"/>
          </a:xfrm>
        </p:spPr>
        <p:txBody>
          <a:bodyPr/>
          <a:lstStyle/>
          <a:p>
            <a:pPr algn="ctr" eaLnBrk="1" hangingPunct="1">
              <a:defRPr/>
            </a:pPr>
            <a:r>
              <a:rPr lang="it-IT" sz="2000" dirty="0">
                <a:solidFill>
                  <a:srgbClr val="FFFF00"/>
                </a:solidFill>
                <a:latin typeface="Times New Roman" pitchFamily="18" charset="0"/>
                <a:cs typeface="Times New Roman" pitchFamily="18" charset="0"/>
              </a:rPr>
              <a:t>Polimorfismo, variante, variante rara, mutazione, SNP, RFLP…</a:t>
            </a:r>
            <a:br>
              <a:rPr lang="it-IT" sz="2000" dirty="0">
                <a:solidFill>
                  <a:srgbClr val="FFFF00"/>
                </a:solidFill>
                <a:latin typeface="Times New Roman" pitchFamily="18" charset="0"/>
                <a:cs typeface="Times New Roman" pitchFamily="18" charset="0"/>
              </a:rPr>
            </a:br>
            <a:br>
              <a:rPr lang="it-IT" sz="2000" dirty="0">
                <a:latin typeface="Times New Roman" pitchFamily="18" charset="0"/>
                <a:cs typeface="Times New Roman" pitchFamily="18" charset="0"/>
              </a:rPr>
            </a:br>
            <a:r>
              <a:rPr lang="it-IT" sz="2000" dirty="0">
                <a:latin typeface="Times New Roman" pitchFamily="18" charset="0"/>
                <a:cs typeface="Times New Roman" pitchFamily="18" charset="0"/>
              </a:rPr>
              <a:t>Il significato di questi termini spesso cambia a seconda del contesto nei quali vengono utilizzati </a:t>
            </a:r>
            <a:br>
              <a:rPr lang="it-IT" sz="2000" dirty="0">
                <a:latin typeface="Times New Roman" pitchFamily="18" charset="0"/>
                <a:cs typeface="Times New Roman" pitchFamily="18" charset="0"/>
              </a:rPr>
            </a:br>
            <a:r>
              <a:rPr lang="it-IT" sz="2000" dirty="0">
                <a:latin typeface="Times New Roman" pitchFamily="18" charset="0"/>
                <a:cs typeface="Times New Roman" pitchFamily="18" charset="0"/>
              </a:rPr>
              <a:t>(genetica medica, genetica di popolazioni, genetica forense). </a:t>
            </a:r>
            <a:br>
              <a:rPr lang="it-IT" sz="2000" dirty="0">
                <a:latin typeface="Times New Roman" pitchFamily="18" charset="0"/>
                <a:cs typeface="Times New Roman" pitchFamily="18" charset="0"/>
              </a:rPr>
            </a:br>
            <a:br>
              <a:rPr lang="it-IT" sz="2000" dirty="0">
                <a:latin typeface="Times New Roman" pitchFamily="18" charset="0"/>
                <a:cs typeface="Times New Roman" pitchFamily="18" charset="0"/>
              </a:rPr>
            </a:br>
            <a:r>
              <a:rPr lang="it-IT" sz="2000" dirty="0">
                <a:solidFill>
                  <a:srgbClr val="FFFF00"/>
                </a:solidFill>
                <a:latin typeface="Times New Roman" pitchFamily="18" charset="0"/>
                <a:cs typeface="Times New Roman" pitchFamily="18" charset="0"/>
              </a:rPr>
              <a:t>E’ bene saperlo</a:t>
            </a:r>
            <a:br>
              <a:rPr lang="it-IT" sz="2000" dirty="0">
                <a:solidFill>
                  <a:srgbClr val="FFFF00"/>
                </a:solidFill>
                <a:latin typeface="Times New Roman" pitchFamily="18" charset="0"/>
                <a:cs typeface="Times New Roman" pitchFamily="18" charset="0"/>
              </a:rPr>
            </a:br>
            <a:br>
              <a:rPr lang="it-IT" sz="2000" dirty="0">
                <a:solidFill>
                  <a:srgbClr val="FFFF00"/>
                </a:solidFill>
                <a:latin typeface="Times New Roman" pitchFamily="18" charset="0"/>
                <a:cs typeface="Times New Roman" pitchFamily="18" charset="0"/>
              </a:rPr>
            </a:br>
            <a:br>
              <a:rPr lang="it-IT" sz="2000" dirty="0">
                <a:solidFill>
                  <a:srgbClr val="FFFF00"/>
                </a:solidFill>
                <a:latin typeface="Times New Roman" pitchFamily="18" charset="0"/>
                <a:cs typeface="Times New Roman" pitchFamily="18" charset="0"/>
              </a:rPr>
            </a:br>
            <a:br>
              <a:rPr lang="it-IT" sz="2000" dirty="0">
                <a:solidFill>
                  <a:srgbClr val="FFFF00"/>
                </a:solidFill>
                <a:latin typeface="Times New Roman" pitchFamily="18" charset="0"/>
                <a:cs typeface="Times New Roman" pitchFamily="18" charset="0"/>
              </a:rPr>
            </a:br>
            <a:r>
              <a:rPr lang="it-IT" sz="2000" dirty="0">
                <a:solidFill>
                  <a:srgbClr val="FFFF00"/>
                </a:solidFill>
                <a:latin typeface="Times New Roman" pitchFamily="18" charset="0"/>
                <a:cs typeface="Times New Roman" pitchFamily="18" charset="0"/>
              </a:rPr>
              <a:t>Polimorfismo (</a:t>
            </a:r>
            <a:r>
              <a:rPr lang="it-IT" sz="2000" i="1" dirty="0" err="1">
                <a:solidFill>
                  <a:srgbClr val="FFFF00"/>
                </a:solidFill>
                <a:latin typeface="Times New Roman" pitchFamily="18" charset="0"/>
                <a:cs typeface="Times New Roman" pitchFamily="18" charset="0"/>
              </a:rPr>
              <a:t>sensu</a:t>
            </a:r>
            <a:r>
              <a:rPr lang="it-IT" sz="2000" i="1" dirty="0">
                <a:solidFill>
                  <a:srgbClr val="FFFF00"/>
                </a:solidFill>
                <a:latin typeface="Times New Roman" pitchFamily="18" charset="0"/>
                <a:cs typeface="Times New Roman" pitchFamily="18" charset="0"/>
              </a:rPr>
              <a:t> </a:t>
            </a:r>
            <a:r>
              <a:rPr lang="it-IT" sz="2000" i="1" dirty="0" err="1">
                <a:solidFill>
                  <a:srgbClr val="FFFF00"/>
                </a:solidFill>
                <a:latin typeface="Times New Roman" pitchFamily="18" charset="0"/>
                <a:cs typeface="Times New Roman" pitchFamily="18" charset="0"/>
              </a:rPr>
              <a:t>strictu</a:t>
            </a:r>
            <a:r>
              <a:rPr lang="it-IT" sz="2000" dirty="0">
                <a:solidFill>
                  <a:srgbClr val="FFFF00"/>
                </a:solidFill>
                <a:latin typeface="Times New Roman" pitchFamily="18" charset="0"/>
                <a:cs typeface="Times New Roman" pitchFamily="18" charset="0"/>
              </a:rPr>
              <a:t>): </a:t>
            </a:r>
            <a:br>
              <a:rPr lang="it-IT" sz="2000" dirty="0">
                <a:solidFill>
                  <a:srgbClr val="FFFF00"/>
                </a:solidFill>
                <a:latin typeface="Times New Roman" pitchFamily="18" charset="0"/>
                <a:cs typeface="Times New Roman" pitchFamily="18" charset="0"/>
              </a:rPr>
            </a:br>
            <a:r>
              <a:rPr lang="it-IT" sz="2000" dirty="0">
                <a:solidFill>
                  <a:schemeClr val="tx1"/>
                </a:solidFill>
                <a:latin typeface="Times New Roman" pitchFamily="18" charset="0"/>
                <a:cs typeface="Times New Roman" pitchFamily="18" charset="0"/>
              </a:rPr>
              <a:t>un sito variabile in cui l’allele più comune abbia una frequenza nella popolazione </a:t>
            </a:r>
            <a:br>
              <a:rPr lang="it-IT" sz="2000" dirty="0">
                <a:solidFill>
                  <a:srgbClr val="FFFF00"/>
                </a:solidFill>
                <a:latin typeface="Times New Roman" pitchFamily="18" charset="0"/>
                <a:cs typeface="Times New Roman" pitchFamily="18" charset="0"/>
              </a:rPr>
            </a:br>
            <a:r>
              <a:rPr lang="it-IT" sz="2000" dirty="0">
                <a:solidFill>
                  <a:srgbClr val="FFFF00"/>
                </a:solidFill>
                <a:latin typeface="Times New Roman" pitchFamily="18" charset="0"/>
                <a:cs typeface="Times New Roman" pitchFamily="18" charset="0"/>
              </a:rPr>
              <a:t>&lt; 95%</a:t>
            </a:r>
          </a:p>
        </p:txBody>
      </p:sp>
    </p:spTree>
    <p:extLst>
      <p:ext uri="{BB962C8B-B14F-4D97-AF65-F5344CB8AC3E}">
        <p14:creationId xmlns:p14="http://schemas.microsoft.com/office/powerpoint/2010/main" val="2343403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19200" y="100568"/>
            <a:ext cx="7492820" cy="1508105"/>
          </a:xfrm>
          <a:prstGeom prst="rect">
            <a:avLst/>
          </a:prstGeom>
          <a:noFill/>
        </p:spPr>
        <p:txBody>
          <a:bodyPr wrap="none" rtlCol="0">
            <a:spAutoFit/>
          </a:bodyPr>
          <a:lstStyle/>
          <a:p>
            <a:r>
              <a:rPr lang="it-IT" sz="2000" dirty="0">
                <a:solidFill>
                  <a:schemeClr val="tx1"/>
                </a:solidFill>
              </a:rPr>
              <a:t>Conseguenze delle mutazioni in microsatelliti e minisatelliti:</a:t>
            </a:r>
          </a:p>
          <a:p>
            <a:pPr algn="ctr"/>
            <a:r>
              <a:rPr lang="it-IT" sz="2400" dirty="0">
                <a:solidFill>
                  <a:srgbClr val="FFFF00"/>
                </a:solidFill>
              </a:rPr>
              <a:t>Le malattie da «DNA instabile»</a:t>
            </a:r>
          </a:p>
          <a:p>
            <a:pPr algn="ctr"/>
            <a:endParaRPr lang="it-IT" sz="2400" dirty="0">
              <a:solidFill>
                <a:srgbClr val="FFFF00"/>
              </a:solidFill>
            </a:endParaRPr>
          </a:p>
          <a:p>
            <a:pPr algn="ctr"/>
            <a:r>
              <a:rPr lang="it-IT" sz="2400" dirty="0">
                <a:solidFill>
                  <a:srgbClr val="FFFF00"/>
                </a:solidFill>
              </a:rPr>
              <a:t>Caratteristiche </a:t>
            </a:r>
            <a:r>
              <a:rPr lang="it-IT" sz="2400" dirty="0"/>
              <a:t>comuni </a:t>
            </a:r>
            <a:r>
              <a:rPr lang="it-IT" sz="2400" dirty="0">
                <a:solidFill>
                  <a:srgbClr val="FFFF00"/>
                </a:solidFill>
              </a:rPr>
              <a:t>nelle malattie da DNA instabile </a:t>
            </a:r>
          </a:p>
        </p:txBody>
      </p:sp>
      <p:sp>
        <p:nvSpPr>
          <p:cNvPr id="2" name="CasellaDiTesto 1"/>
          <p:cNvSpPr txBox="1"/>
          <p:nvPr/>
        </p:nvSpPr>
        <p:spPr>
          <a:xfrm>
            <a:off x="626603" y="2117130"/>
            <a:ext cx="8517398" cy="3693319"/>
          </a:xfrm>
          <a:prstGeom prst="rect">
            <a:avLst/>
          </a:prstGeom>
          <a:noFill/>
        </p:spPr>
        <p:txBody>
          <a:bodyPr wrap="square" rtlCol="0">
            <a:spAutoFit/>
          </a:bodyPr>
          <a:lstStyle/>
          <a:p>
            <a:pPr marL="285750" indent="-285750">
              <a:buFont typeface="Arial" pitchFamily="34" charset="0"/>
              <a:buChar char="•"/>
            </a:pPr>
            <a:r>
              <a:rPr lang="it-IT" dirty="0">
                <a:solidFill>
                  <a:schemeClr val="tx1"/>
                </a:solidFill>
              </a:rPr>
              <a:t>Il VNTR coinvolto (micro- o </a:t>
            </a:r>
            <a:r>
              <a:rPr lang="it-IT" dirty="0" err="1">
                <a:solidFill>
                  <a:schemeClr val="tx1"/>
                </a:solidFill>
              </a:rPr>
              <a:t>minisatellite</a:t>
            </a:r>
            <a:r>
              <a:rPr lang="it-IT" dirty="0">
                <a:solidFill>
                  <a:schemeClr val="tx1"/>
                </a:solidFill>
              </a:rPr>
              <a:t>) è polimorfico nella popolazione</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La malattia si manifesta quando viene superata una certa soglia di </a:t>
            </a:r>
            <a:r>
              <a:rPr lang="it-IT" dirty="0" err="1">
                <a:solidFill>
                  <a:schemeClr val="tx1"/>
                </a:solidFill>
              </a:rPr>
              <a:t>repeats</a:t>
            </a:r>
            <a:r>
              <a:rPr lang="it-IT" dirty="0">
                <a:solidFill>
                  <a:schemeClr val="tx1"/>
                </a:solidFill>
              </a:rPr>
              <a:t> critica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Frequente correlazione tra numero di copie e gravità e/o età di insorgenza della malattia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Si osserva instabilità dell’allele «espanso» sia nei pedigree (dando luogo al fenomeno dell’«</a:t>
            </a:r>
            <a:r>
              <a:rPr lang="it-IT" dirty="0">
                <a:solidFill>
                  <a:srgbClr val="FFFF00"/>
                </a:solidFill>
              </a:rPr>
              <a:t>anticipazione</a:t>
            </a:r>
            <a:r>
              <a:rPr lang="it-IT" dirty="0">
                <a:solidFill>
                  <a:schemeClr val="tx1"/>
                </a:solidFill>
              </a:rPr>
              <a:t>», vedi dopo), sia nell’individuo, le cui cellule somatiche sono spesso un mosaico con alleli espansi di differente lunghezza.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endParaRPr lang="it-IT" dirty="0">
              <a:solidFill>
                <a:schemeClr val="tx1"/>
              </a:solidFill>
            </a:endParaRPr>
          </a:p>
        </p:txBody>
      </p:sp>
    </p:spTree>
    <p:extLst>
      <p:ext uri="{BB962C8B-B14F-4D97-AF65-F5344CB8AC3E}">
        <p14:creationId xmlns:p14="http://schemas.microsoft.com/office/powerpoint/2010/main" val="1040862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5639" y="76200"/>
            <a:ext cx="8940909" cy="1508105"/>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400" dirty="0">
                <a:solidFill>
                  <a:srgbClr val="FFFF00"/>
                </a:solidFill>
              </a:rPr>
              <a:t>Le malattie da «DNA instabile»</a:t>
            </a:r>
          </a:p>
          <a:p>
            <a:pPr algn="ctr"/>
            <a:endParaRPr lang="it-IT" sz="2400" dirty="0">
              <a:solidFill>
                <a:srgbClr val="FFFF00"/>
              </a:solidFill>
            </a:endParaRPr>
          </a:p>
          <a:p>
            <a:pPr algn="ctr"/>
            <a:r>
              <a:rPr lang="it-IT" sz="2400" dirty="0">
                <a:solidFill>
                  <a:srgbClr val="FFFF00"/>
                </a:solidFill>
              </a:rPr>
              <a:t>Caratteristiche </a:t>
            </a:r>
            <a:r>
              <a:rPr lang="it-IT" sz="2400" dirty="0"/>
              <a:t>distintive</a:t>
            </a:r>
            <a:r>
              <a:rPr lang="it-IT" sz="2400" dirty="0">
                <a:solidFill>
                  <a:srgbClr val="FFFF00"/>
                </a:solidFill>
              </a:rPr>
              <a:t> delle diverse  malattie da DNA instabile </a:t>
            </a:r>
          </a:p>
        </p:txBody>
      </p:sp>
      <p:sp>
        <p:nvSpPr>
          <p:cNvPr id="2" name="CasellaDiTesto 1"/>
          <p:cNvSpPr txBox="1"/>
          <p:nvPr/>
        </p:nvSpPr>
        <p:spPr>
          <a:xfrm>
            <a:off x="626603" y="2117130"/>
            <a:ext cx="8517398" cy="4801314"/>
          </a:xfrm>
          <a:prstGeom prst="rect">
            <a:avLst/>
          </a:prstGeom>
          <a:noFill/>
        </p:spPr>
        <p:txBody>
          <a:bodyPr wrap="square" rtlCol="0">
            <a:spAutoFit/>
          </a:bodyPr>
          <a:lstStyle/>
          <a:p>
            <a:pPr marL="285750" indent="-285750">
              <a:buFont typeface="Arial" pitchFamily="34" charset="0"/>
              <a:buChar char="•"/>
            </a:pPr>
            <a:r>
              <a:rPr lang="it-IT" dirty="0">
                <a:solidFill>
                  <a:schemeClr val="tx1"/>
                </a:solidFill>
              </a:rPr>
              <a:t>Localizzazione dell’elemento ripetuto rispetto al trascritto</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Composizione e lunghezza del motivo ripetuto</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Numero di ripetizioni soglia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Tipo di ereditarietà, che può essere dominante o recessiva; autosomica o X-</a:t>
            </a:r>
            <a:r>
              <a:rPr lang="it-IT" dirty="0" err="1">
                <a:solidFill>
                  <a:schemeClr val="tx1"/>
                </a:solidFill>
              </a:rPr>
              <a:t>linked</a:t>
            </a:r>
            <a:r>
              <a:rPr lang="it-IT" dirty="0">
                <a:solidFill>
                  <a:schemeClr val="tx1"/>
                </a:solidFill>
              </a:rPr>
              <a:t> </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Età di insorgenza della malattia (precoce vs. tardiva)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Meccanismo molecolare alla base della patologia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Presenza di aplotipi «</a:t>
            </a:r>
            <a:r>
              <a:rPr lang="it-IT" dirty="0">
                <a:solidFill>
                  <a:srgbClr val="FFFF00"/>
                </a:solidFill>
              </a:rPr>
              <a:t>fondatori</a:t>
            </a:r>
            <a:r>
              <a:rPr lang="it-IT" dirty="0">
                <a:solidFill>
                  <a:schemeClr val="tx1"/>
                </a:solidFill>
              </a:rPr>
              <a:t>» indicativi di relativamente rari eventi di mutazione (o </a:t>
            </a:r>
            <a:r>
              <a:rPr lang="it-IT" dirty="0" err="1">
                <a:solidFill>
                  <a:srgbClr val="FFFF00"/>
                </a:solidFill>
              </a:rPr>
              <a:t>premutazione</a:t>
            </a:r>
            <a:r>
              <a:rPr lang="it-IT" dirty="0">
                <a:solidFill>
                  <a:schemeClr val="tx1"/>
                </a:solidFill>
              </a:rPr>
              <a:t>)</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endParaRPr lang="it-IT" dirty="0">
              <a:solidFill>
                <a:schemeClr val="tx1"/>
              </a:solidFill>
            </a:endParaRPr>
          </a:p>
        </p:txBody>
      </p:sp>
    </p:spTree>
    <p:extLst>
      <p:ext uri="{BB962C8B-B14F-4D97-AF65-F5344CB8AC3E}">
        <p14:creationId xmlns:p14="http://schemas.microsoft.com/office/powerpoint/2010/main" val="4256490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7" name="Rectangle 5"/>
          <p:cNvSpPr>
            <a:spLocks noGrp="1" noChangeArrowheads="1"/>
          </p:cNvSpPr>
          <p:nvPr>
            <p:ph type="title"/>
          </p:nvPr>
        </p:nvSpPr>
        <p:spPr>
          <a:xfrm>
            <a:off x="457200" y="485288"/>
            <a:ext cx="8229600" cy="1431925"/>
          </a:xfrm>
        </p:spPr>
        <p:txBody>
          <a:bodyPr/>
          <a:lstStyle/>
          <a:p>
            <a:pPr algn="ctr"/>
            <a:r>
              <a:rPr lang="it-IT" sz="2000" dirty="0">
                <a:solidFill>
                  <a:schemeClr val="tx1"/>
                </a:solidFill>
              </a:rPr>
              <a:t>Localizzazione e composizione dell’elemento</a:t>
            </a:r>
          </a:p>
        </p:txBody>
      </p:sp>
      <p:sp>
        <p:nvSpPr>
          <p:cNvPr id="4" name="CasellaDiTesto 3"/>
          <p:cNvSpPr txBox="1"/>
          <p:nvPr/>
        </p:nvSpPr>
        <p:spPr>
          <a:xfrm>
            <a:off x="1219200" y="100568"/>
            <a:ext cx="6899325" cy="769441"/>
          </a:xfrm>
          <a:prstGeom prst="rect">
            <a:avLst/>
          </a:prstGeom>
          <a:noFill/>
        </p:spPr>
        <p:txBody>
          <a:bodyPr wrap="none" rtlCol="0">
            <a:spAutoFit/>
          </a:bodyPr>
          <a:lstStyle/>
          <a:p>
            <a:r>
              <a:rPr lang="it-IT" sz="2000" dirty="0">
                <a:solidFill>
                  <a:schemeClr val="tx1"/>
                </a:solidFill>
              </a:rPr>
              <a:t>Conseguenze delle mutazioni in microsatelliti e minisatelliti:</a:t>
            </a:r>
          </a:p>
          <a:p>
            <a:pPr algn="ctr"/>
            <a:r>
              <a:rPr lang="it-IT" sz="2400" dirty="0">
                <a:solidFill>
                  <a:srgbClr val="FFFF00"/>
                </a:solidFill>
              </a:rPr>
              <a:t>Le malattie da «DNA instabile»</a:t>
            </a:r>
          </a:p>
        </p:txBody>
      </p:sp>
      <p:sp>
        <p:nvSpPr>
          <p:cNvPr id="2" name="Segnaposto contenuto 1"/>
          <p:cNvSpPr>
            <a:spLocks noGrp="1"/>
          </p:cNvSpPr>
          <p:nvPr>
            <p:ph idx="1"/>
          </p:nvPr>
        </p:nvSpPr>
        <p:spPr/>
        <p:txBody>
          <a:bodyPr/>
          <a:lstStyle/>
          <a:p>
            <a:endParaRPr lang="it-IT"/>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8800"/>
            <a:ext cx="9096768"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422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399" y="1844824"/>
            <a:ext cx="6293518" cy="3775869"/>
          </a:xfrm>
          <a:noFill/>
          <a:ln/>
          <a:extLst>
            <a:ext uri="{91240B29-F687-4F45-9708-019B960494DF}">
              <a14:hiddenLine xmlns:a14="http://schemas.microsoft.com/office/drawing/2010/main" w="25400" cap="flat" cmpd="sng">
                <a:solidFill>
                  <a:srgbClr val="FF0000"/>
                </a:solidFill>
                <a:prstDash val="solid"/>
                <a:miter lim="800000"/>
                <a:headEnd/>
                <a:tailEnd/>
              </a14:hiddenLine>
            </a:ext>
          </a:extLst>
        </p:spPr>
      </p:pic>
      <p:sp>
        <p:nvSpPr>
          <p:cNvPr id="3" name="CasellaDiTesto 2"/>
          <p:cNvSpPr txBox="1"/>
          <p:nvPr/>
        </p:nvSpPr>
        <p:spPr>
          <a:xfrm>
            <a:off x="1143000" y="152400"/>
            <a:ext cx="7683965" cy="1323439"/>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a:p>
            <a:pPr algn="ctr"/>
            <a:endParaRPr lang="it-IT" sz="2000" dirty="0">
              <a:solidFill>
                <a:srgbClr val="FFFF00"/>
              </a:solidFill>
            </a:endParaRPr>
          </a:p>
          <a:p>
            <a:pPr algn="ctr"/>
            <a:r>
              <a:rPr lang="it-IT" sz="2000" dirty="0" err="1">
                <a:solidFill>
                  <a:schemeClr val="tx1"/>
                </a:solidFill>
              </a:rPr>
              <a:t>Premutazione</a:t>
            </a:r>
            <a:r>
              <a:rPr lang="it-IT" sz="2000" dirty="0">
                <a:solidFill>
                  <a:schemeClr val="tx1"/>
                </a:solidFill>
              </a:rPr>
              <a:t> e “full </a:t>
            </a:r>
            <a:r>
              <a:rPr lang="it-IT" sz="2000" dirty="0" err="1">
                <a:solidFill>
                  <a:schemeClr val="tx1"/>
                </a:solidFill>
              </a:rPr>
              <a:t>mutation</a:t>
            </a:r>
            <a:r>
              <a:rPr lang="it-IT" sz="2000" dirty="0">
                <a:solidFill>
                  <a:schemeClr val="tx1"/>
                </a:solidFill>
              </a:rPr>
              <a:t>”, differenze nel “</a:t>
            </a:r>
            <a:r>
              <a:rPr lang="it-IT" sz="2000" dirty="0" err="1">
                <a:solidFill>
                  <a:schemeClr val="tx1"/>
                </a:solidFill>
              </a:rPr>
              <a:t>range</a:t>
            </a:r>
            <a:r>
              <a:rPr lang="it-IT" sz="2000" dirty="0">
                <a:solidFill>
                  <a:schemeClr val="tx1"/>
                </a:solidFill>
              </a:rPr>
              <a:t>” di ripetizioni</a:t>
            </a:r>
          </a:p>
        </p:txBody>
      </p:sp>
      <p:sp>
        <p:nvSpPr>
          <p:cNvPr id="5" name="CasellaDiTesto 4"/>
          <p:cNvSpPr txBox="1"/>
          <p:nvPr/>
        </p:nvSpPr>
        <p:spPr>
          <a:xfrm>
            <a:off x="6400800" y="1981200"/>
            <a:ext cx="2743200" cy="2893100"/>
          </a:xfrm>
          <a:prstGeom prst="rect">
            <a:avLst/>
          </a:prstGeom>
          <a:noFill/>
        </p:spPr>
        <p:txBody>
          <a:bodyPr wrap="square" rtlCol="0">
            <a:spAutoFit/>
          </a:bodyPr>
          <a:lstStyle/>
          <a:p>
            <a:r>
              <a:rPr lang="it-IT" sz="1400" dirty="0">
                <a:solidFill>
                  <a:schemeClr val="tx1"/>
                </a:solidFill>
              </a:rPr>
              <a:t>Le malattie da DNA instabile differiscono per il numero di ripetizioni oltre le quali si manifesta il fenotipo.</a:t>
            </a:r>
          </a:p>
          <a:p>
            <a:r>
              <a:rPr lang="it-IT" sz="1400" dirty="0">
                <a:solidFill>
                  <a:schemeClr val="tx1"/>
                </a:solidFill>
              </a:rPr>
              <a:t>Le numerose SCA da DNA instabile codificante, per esempio, mostrano una soglia più bassa (da 20 a 60 ripetizioni a seconda della SCA) rispetto ad altre malattie per le quali la soglia è di centinaia di </a:t>
            </a:r>
            <a:r>
              <a:rPr lang="it-IT" sz="1400" dirty="0" err="1">
                <a:solidFill>
                  <a:schemeClr val="tx1"/>
                </a:solidFill>
              </a:rPr>
              <a:t>repeats</a:t>
            </a:r>
            <a:r>
              <a:rPr lang="it-IT" sz="1400" dirty="0">
                <a:solidFill>
                  <a:schemeClr val="tx1"/>
                </a:solidFill>
              </a:rPr>
              <a:t> (FRAXA oppure atassia di </a:t>
            </a:r>
            <a:r>
              <a:rPr lang="it-IT" sz="1400" dirty="0" err="1">
                <a:solidFill>
                  <a:schemeClr val="tx1"/>
                </a:solidFill>
              </a:rPr>
              <a:t>Friedreich</a:t>
            </a:r>
            <a:r>
              <a:rPr lang="it-IT" sz="1400" dirty="0">
                <a:solidFill>
                  <a:schemeClr val="tx1"/>
                </a:solidFill>
              </a:rPr>
              <a:t>, &gt; 200)  </a:t>
            </a:r>
          </a:p>
        </p:txBody>
      </p:sp>
    </p:spTree>
    <p:extLst>
      <p:ext uri="{BB962C8B-B14F-4D97-AF65-F5344CB8AC3E}">
        <p14:creationId xmlns:p14="http://schemas.microsoft.com/office/powerpoint/2010/main" val="3252060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228600"/>
            <a:ext cx="6078538" cy="6629400"/>
          </a:xfrm>
          <a:noFill/>
          <a:ln/>
          <a:extLst>
            <a:ext uri="{91240B29-F687-4F45-9708-019B960494DF}">
              <a14:hiddenLine xmlns:a14="http://schemas.microsoft.com/office/drawing/2010/main" w="25400" cap="flat" cmpd="sng">
                <a:solidFill>
                  <a:srgbClr val="FF0000"/>
                </a:solidFill>
                <a:prstDash val="solid"/>
                <a:miter lim="800000"/>
                <a:headEnd/>
                <a:tailEnd/>
              </a14:hiddenLine>
            </a:ext>
          </a:extLst>
        </p:spPr>
      </p:pic>
    </p:spTree>
    <p:extLst>
      <p:ext uri="{BB962C8B-B14F-4D97-AF65-F5344CB8AC3E}">
        <p14:creationId xmlns:p14="http://schemas.microsoft.com/office/powerpoint/2010/main" val="3885382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4" name="Picture 2" descr="nrg.2017.115-f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98" y="1981200"/>
            <a:ext cx="9043202" cy="328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1535320" y="152400"/>
            <a:ext cx="6899325" cy="163121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a:p>
            <a:pPr algn="ctr"/>
            <a:endParaRPr lang="it-IT" sz="2000" dirty="0">
              <a:solidFill>
                <a:srgbClr val="FFFF00"/>
              </a:solidFill>
            </a:endParaRPr>
          </a:p>
          <a:p>
            <a:pPr algn="ctr"/>
            <a:r>
              <a:rPr lang="it-IT" sz="2000" dirty="0">
                <a:solidFill>
                  <a:srgbClr val="FFFF00"/>
                </a:solidFill>
              </a:rPr>
              <a:t>Patologia molecolare</a:t>
            </a:r>
          </a:p>
          <a:p>
            <a:pPr algn="ctr"/>
            <a:endParaRPr lang="it-IT" sz="2000" dirty="0">
              <a:solidFill>
                <a:srgbClr val="FFFF00"/>
              </a:solidFill>
            </a:endParaRPr>
          </a:p>
        </p:txBody>
      </p:sp>
    </p:spTree>
    <p:extLst>
      <p:ext uri="{BB962C8B-B14F-4D97-AF65-F5344CB8AC3E}">
        <p14:creationId xmlns:p14="http://schemas.microsoft.com/office/powerpoint/2010/main" val="4020352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a:blip r:embed="rId3"/>
          <a:stretch>
            <a:fillRect/>
          </a:stretch>
        </p:blipFill>
        <p:spPr>
          <a:xfrm>
            <a:off x="4825427" y="1535740"/>
            <a:ext cx="4333875" cy="2438400"/>
          </a:xfrm>
          <a:prstGeom prst="rect">
            <a:avLst/>
          </a:prstGeom>
        </p:spPr>
      </p:pic>
      <p:sp>
        <p:nvSpPr>
          <p:cNvPr id="5" name="CasellaDiTesto 4"/>
          <p:cNvSpPr txBox="1"/>
          <p:nvPr/>
        </p:nvSpPr>
        <p:spPr>
          <a:xfrm>
            <a:off x="0" y="152400"/>
            <a:ext cx="9126798" cy="1631216"/>
          </a:xfrm>
          <a:prstGeom prst="rect">
            <a:avLst/>
          </a:prstGeom>
          <a:noFill/>
        </p:spPr>
        <p:txBody>
          <a:bodyPr wrap="squar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a:p>
            <a:pPr algn="ctr"/>
            <a:endParaRPr lang="it-IT" sz="2000" dirty="0">
              <a:solidFill>
                <a:srgbClr val="FFFF00"/>
              </a:solidFill>
            </a:endParaRPr>
          </a:p>
          <a:p>
            <a:r>
              <a:rPr lang="it-IT" sz="2000" dirty="0" err="1">
                <a:solidFill>
                  <a:srgbClr val="FFFF00"/>
                </a:solidFill>
              </a:rPr>
              <a:t>Repeat-Associated</a:t>
            </a:r>
            <a:r>
              <a:rPr lang="it-IT" sz="2000" dirty="0">
                <a:solidFill>
                  <a:srgbClr val="FFFF00"/>
                </a:solidFill>
              </a:rPr>
              <a:t> Non-AUG </a:t>
            </a:r>
            <a:r>
              <a:rPr lang="it-IT" sz="2000" dirty="0" err="1">
                <a:solidFill>
                  <a:srgbClr val="FFFF00"/>
                </a:solidFill>
              </a:rPr>
              <a:t>Translation</a:t>
            </a:r>
            <a:endParaRPr lang="it-IT" sz="2000" dirty="0">
              <a:solidFill>
                <a:srgbClr val="FFFF00"/>
              </a:solidFill>
            </a:endParaRPr>
          </a:p>
          <a:p>
            <a:r>
              <a:rPr lang="it-IT" sz="2000" dirty="0">
                <a:solidFill>
                  <a:srgbClr val="FFFF00"/>
                </a:solidFill>
              </a:rPr>
              <a:t>(RAN </a:t>
            </a:r>
            <a:r>
              <a:rPr lang="it-IT" sz="2000" dirty="0" err="1">
                <a:solidFill>
                  <a:srgbClr val="FFFF00"/>
                </a:solidFill>
              </a:rPr>
              <a:t>translation</a:t>
            </a:r>
            <a:r>
              <a:rPr lang="it-IT" sz="2000" dirty="0">
                <a:solidFill>
                  <a:srgbClr val="FFFF00"/>
                </a:solidFill>
              </a:rPr>
              <a:t>)</a:t>
            </a:r>
          </a:p>
        </p:txBody>
      </p:sp>
      <p:pic>
        <p:nvPicPr>
          <p:cNvPr id="3" name="Immagine 2"/>
          <p:cNvPicPr>
            <a:picLocks noChangeAspect="1"/>
          </p:cNvPicPr>
          <p:nvPr/>
        </p:nvPicPr>
        <p:blipFill>
          <a:blip r:embed="rId4"/>
          <a:stretch>
            <a:fillRect/>
          </a:stretch>
        </p:blipFill>
        <p:spPr>
          <a:xfrm>
            <a:off x="-31976" y="3982318"/>
            <a:ext cx="9158774" cy="2875682"/>
          </a:xfrm>
          <a:prstGeom prst="rect">
            <a:avLst/>
          </a:prstGeom>
        </p:spPr>
      </p:pic>
      <p:sp>
        <p:nvSpPr>
          <p:cNvPr id="7" name="CasellaDiTesto 6"/>
          <p:cNvSpPr txBox="1"/>
          <p:nvPr/>
        </p:nvSpPr>
        <p:spPr>
          <a:xfrm>
            <a:off x="7380312" y="2276872"/>
            <a:ext cx="1286186" cy="646331"/>
          </a:xfrm>
          <a:prstGeom prst="rect">
            <a:avLst/>
          </a:prstGeom>
          <a:noFill/>
        </p:spPr>
        <p:txBody>
          <a:bodyPr wrap="none" rtlCol="0">
            <a:spAutoFit/>
          </a:bodyPr>
          <a:lstStyle/>
          <a:p>
            <a:r>
              <a:rPr lang="it-IT" dirty="0"/>
              <a:t>Traduzione</a:t>
            </a:r>
          </a:p>
          <a:p>
            <a:r>
              <a:rPr lang="it-IT" dirty="0"/>
              <a:t>canonica</a:t>
            </a:r>
          </a:p>
        </p:txBody>
      </p:sp>
      <p:cxnSp>
        <p:nvCxnSpPr>
          <p:cNvPr id="9" name="Connettore diritto 8"/>
          <p:cNvCxnSpPr/>
          <p:nvPr/>
        </p:nvCxnSpPr>
        <p:spPr bwMode="auto">
          <a:xfrm>
            <a:off x="4825427" y="1783616"/>
            <a:ext cx="914400" cy="914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ttore diritto 13"/>
          <p:cNvCxnSpPr/>
          <p:nvPr/>
        </p:nvCxnSpPr>
        <p:spPr bwMode="auto">
          <a:xfrm flipH="1">
            <a:off x="5097722" y="1659678"/>
            <a:ext cx="3147182" cy="2262635"/>
          </a:xfrm>
          <a:prstGeom prst="line">
            <a:avLst/>
          </a:prstGeom>
          <a:noFill/>
          <a:ln w="666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onnettore diritto 17"/>
          <p:cNvCxnSpPr/>
          <p:nvPr/>
        </p:nvCxnSpPr>
        <p:spPr bwMode="auto">
          <a:xfrm>
            <a:off x="5130226" y="1587567"/>
            <a:ext cx="2904033" cy="2334746"/>
          </a:xfrm>
          <a:prstGeom prst="line">
            <a:avLst/>
          </a:prstGeom>
          <a:noFill/>
          <a:ln w="666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02939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219200" y="609600"/>
            <a:ext cx="7543800" cy="1431925"/>
          </a:xfrm>
        </p:spPr>
        <p:txBody>
          <a:bodyPr/>
          <a:lstStyle/>
          <a:p>
            <a:pPr algn="ctr"/>
            <a:r>
              <a:rPr lang="it-IT" sz="2400" dirty="0"/>
              <a:t>Sindrome X fragile </a:t>
            </a:r>
            <a:r>
              <a:rPr lang="it-IT" sz="1800" dirty="0"/>
              <a:t>(OMIM #300624)</a:t>
            </a:r>
          </a:p>
        </p:txBody>
      </p:sp>
      <p:sp>
        <p:nvSpPr>
          <p:cNvPr id="187395" name="Rectangle 3"/>
          <p:cNvSpPr>
            <a:spLocks noGrp="1" noChangeArrowheads="1"/>
          </p:cNvSpPr>
          <p:nvPr>
            <p:ph type="body" idx="1"/>
          </p:nvPr>
        </p:nvSpPr>
        <p:spPr>
          <a:xfrm>
            <a:off x="1043608" y="1844824"/>
            <a:ext cx="4729336" cy="5120208"/>
          </a:xfrm>
        </p:spPr>
        <p:txBody>
          <a:bodyPr/>
          <a:lstStyle/>
          <a:p>
            <a:r>
              <a:rPr lang="it-IT" sz="2000" dirty="0"/>
              <a:t>Prevalenza alla nascita: 1/4000 maschi, 1/6000 femmine</a:t>
            </a:r>
          </a:p>
          <a:p>
            <a:endParaRPr lang="it-IT" sz="2000" dirty="0"/>
          </a:p>
          <a:p>
            <a:r>
              <a:rPr lang="it-IT" sz="2000" dirty="0"/>
              <a:t>Forma più comune di ritardo mentale ereditario</a:t>
            </a:r>
          </a:p>
          <a:p>
            <a:endParaRPr lang="it-IT" sz="2000" dirty="0"/>
          </a:p>
          <a:p>
            <a:r>
              <a:rPr lang="it-IT" sz="2000" dirty="0"/>
              <a:t>Displasia dei tessuti connettivi</a:t>
            </a:r>
          </a:p>
          <a:p>
            <a:pPr>
              <a:buNone/>
            </a:pPr>
            <a:endParaRPr lang="it-IT" sz="2000" dirty="0"/>
          </a:p>
          <a:p>
            <a:r>
              <a:rPr lang="it-IT" sz="2000" dirty="0"/>
              <a:t>Anomalia cardiache</a:t>
            </a:r>
          </a:p>
          <a:p>
            <a:endParaRPr lang="it-IT" sz="2000" dirty="0"/>
          </a:p>
          <a:p>
            <a:r>
              <a:rPr lang="it-IT" sz="2000" dirty="0"/>
              <a:t>Anomalie </a:t>
            </a:r>
            <a:r>
              <a:rPr lang="it-IT" sz="2000" dirty="0" err="1"/>
              <a:t>craniofacciali</a:t>
            </a:r>
            <a:endParaRPr lang="it-IT" sz="2000" dirty="0"/>
          </a:p>
          <a:p>
            <a:endParaRPr lang="it-IT" sz="2000" dirty="0"/>
          </a:p>
          <a:p>
            <a:r>
              <a:rPr lang="it-IT" sz="2000" dirty="0"/>
              <a:t>Associazione con un sito fragile in </a:t>
            </a:r>
            <a:r>
              <a:rPr lang="it-IT" sz="2000" dirty="0" err="1"/>
              <a:t>Xq</a:t>
            </a:r>
            <a:endParaRPr lang="it-IT" sz="2000" dirty="0"/>
          </a:p>
          <a:p>
            <a:endParaRPr lang="it-IT"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56322" name="Picture 2" descr="F:\Immagine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276872"/>
            <a:ext cx="3340298" cy="3856279"/>
          </a:xfrm>
          <a:prstGeom prst="rect">
            <a:avLst/>
          </a:prstGeom>
          <a:noFill/>
          <a:extLst>
            <a:ext uri="{909E8E84-426E-40DD-AFC4-6F175D3DCCD1}">
              <a14:hiddenFill xmlns:a14="http://schemas.microsoft.com/office/drawing/2010/main">
                <a:solidFill>
                  <a:srgbClr val="FFFFFF"/>
                </a:solidFill>
              </a14:hiddenFill>
            </a:ext>
          </a:extLst>
        </p:spPr>
      </p:pic>
      <p:sp>
        <p:nvSpPr>
          <p:cNvPr id="2" name="Freccia a destra 1"/>
          <p:cNvSpPr/>
          <p:nvPr/>
        </p:nvSpPr>
        <p:spPr bwMode="auto">
          <a:xfrm>
            <a:off x="5148064" y="5085184"/>
            <a:ext cx="936104" cy="216024"/>
          </a:xfrm>
          <a:prstGeom prst="rightArrow">
            <a:avLst/>
          </a:prstGeom>
          <a:solidFill>
            <a:srgbClr val="FF0000"/>
          </a:solidFill>
          <a:ln>
            <a:noFill/>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870137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82662" y="485288"/>
            <a:ext cx="7772400" cy="1431925"/>
          </a:xfrm>
        </p:spPr>
        <p:txBody>
          <a:bodyPr/>
          <a:lstStyle/>
          <a:p>
            <a:pPr algn="ctr"/>
            <a:r>
              <a:rPr lang="it-IT" sz="2000" dirty="0"/>
              <a:t>Sindrome X fragile: meccanismo di eredità</a:t>
            </a:r>
          </a:p>
        </p:txBody>
      </p:sp>
      <p:sp>
        <p:nvSpPr>
          <p:cNvPr id="188419" name="Rectangle 3"/>
          <p:cNvSpPr>
            <a:spLocks noGrp="1" noChangeArrowheads="1"/>
          </p:cNvSpPr>
          <p:nvPr>
            <p:ph type="body" idx="1"/>
          </p:nvPr>
        </p:nvSpPr>
        <p:spPr>
          <a:xfrm>
            <a:off x="1043608" y="1988840"/>
            <a:ext cx="7543800" cy="4114800"/>
          </a:xfrm>
        </p:spPr>
        <p:txBody>
          <a:bodyPr/>
          <a:lstStyle/>
          <a:p>
            <a:r>
              <a:rPr lang="it-IT" sz="2000" dirty="0"/>
              <a:t>Ereditarietà </a:t>
            </a:r>
            <a:r>
              <a:rPr lang="it-IT" sz="2000" dirty="0">
                <a:solidFill>
                  <a:srgbClr val="FFFF00"/>
                </a:solidFill>
              </a:rPr>
              <a:t>X-</a:t>
            </a:r>
            <a:r>
              <a:rPr lang="it-IT" sz="2000" dirty="0" err="1">
                <a:solidFill>
                  <a:srgbClr val="FFFF00"/>
                </a:solidFill>
              </a:rPr>
              <a:t>linked</a:t>
            </a:r>
            <a:r>
              <a:rPr lang="it-IT" sz="2000" dirty="0"/>
              <a:t> - dominante con penetranza incompleta</a:t>
            </a:r>
          </a:p>
          <a:p>
            <a:endParaRPr lang="it-IT" sz="2000" dirty="0"/>
          </a:p>
          <a:p>
            <a:r>
              <a:rPr lang="it-IT" sz="2000" dirty="0"/>
              <a:t>Maschi emizigoti per la mutazione «piena» sono malati, solo una parte delle femmine eterozigoti per la mutazione piena sono malate, ed in genere in modo meno grave dei maschi</a:t>
            </a:r>
          </a:p>
          <a:p>
            <a:endParaRPr lang="it-IT" sz="2000" dirty="0"/>
          </a:p>
          <a:p>
            <a:r>
              <a:rPr lang="it-IT" sz="2000" dirty="0" err="1">
                <a:solidFill>
                  <a:srgbClr val="FFFF00"/>
                </a:solidFill>
              </a:rPr>
              <a:t>Bias</a:t>
            </a:r>
            <a:r>
              <a:rPr lang="it-IT" sz="2000" dirty="0">
                <a:solidFill>
                  <a:srgbClr val="FFFF00"/>
                </a:solidFill>
              </a:rPr>
              <a:t> parentale: </a:t>
            </a:r>
            <a:r>
              <a:rPr lang="it-IT" sz="2000" dirty="0"/>
              <a:t>La </a:t>
            </a:r>
            <a:r>
              <a:rPr lang="it-IT" sz="2000" dirty="0" err="1"/>
              <a:t>premutazione</a:t>
            </a:r>
            <a:r>
              <a:rPr lang="it-IT" sz="2000" dirty="0"/>
              <a:t> deve passare attraverso una gametogenesi femminile per divenire mutazione piena.</a:t>
            </a:r>
          </a:p>
          <a:p>
            <a:endParaRPr lang="it-IT" sz="2000" dirty="0"/>
          </a:p>
          <a:p>
            <a:r>
              <a:rPr lang="it-IT" sz="2000" dirty="0"/>
              <a:t>La trasmissione del fenotipo mostra </a:t>
            </a:r>
            <a:r>
              <a:rPr lang="it-IT" sz="2000" dirty="0">
                <a:solidFill>
                  <a:srgbClr val="FFFF00"/>
                </a:solidFill>
              </a:rPr>
              <a:t>anticipazione</a:t>
            </a:r>
            <a:r>
              <a:rPr lang="it-IT" sz="2000" dirty="0"/>
              <a:t>. </a:t>
            </a:r>
          </a:p>
          <a:p>
            <a:endParaRPr lang="it-IT" sz="20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
        <p:nvSpPr>
          <p:cNvPr id="2" name="AutoShape 2" descr="data:image/jpeg;base64,/9j/4AAQSkZJRgABAQAAAQABAAD/2wCEAAkGBxATEBATEhQSERUXFRcVFBYUFhUWFRUXFRUXFhkSFhUYHCggGholHBcWIjEhJSkrLjAuGCAzOTMsNygtOisBCgoKDg0OGxAQGzQmHiY0MDUsMDIuLS0uNzQvNSw0Kyw3LDcsLDcsMC8zLSwsKzQ3LCwsLy8sLCwsLCw0LCw0LP/AABEIAMIBAwMBIgACEQEDEQH/xAAbAAEAAgMBAQAAAAAAAAAAAAAABQYBAwQCB//EAEkQAAICAQMBBgEIBAkLBQEAAAECAAMRBBIhBQYTIjFBUWEUFSMyUnGBkTNylNMHFjRCU3OSsbNDVGJjgqGytMHR4ZOio9LwJP/EABoBAQADAQEBAAAAAAAAAAAAAAACBAUBAwb/xAAsEQEAAgIBAwEHBAMBAAAAAAAAAQIDEQQSMUEhBRMUIlFx8DJhkcFCoeEG/9oADAMBAAIRAxEAPwD7jERAREQETGZmAiIgImNwgMIGYjMxkQMxMZEwrg+RB+4wPUREBExuEzAREQERMZgZiMxARPIce4nqAiIgIiICIiAiIgIiICImCIHzPti3yjrmi061LeNNp7tVdX4R3m7FddbFvQNtODx4vKd+s1h0NmhXTaakanXbRbUua1+gqZ2IA4XBfbkj1yRxLNoOztNWqv1Smxrbgq2FmBBCDCqBjwgewx8czdd0WltVXqmDG2utqk58Kq5BYhftHAGfaBUOt9vNRRReRShuoTTrchY7TqdSVxpqmHntDFyfbA9cjo7Rds9RprNRWKVLU0U2AHcTqbbn2CjTovJAOQW8WD6eplNd2I0Vtj2OthLaivUkCxwO9qUKrAA8cAflIB+zXUflbamq2yi19QgtC2K2jfS1nC5rfL973QxwB4icYHMDGu69jVa6+2mvfoNBuZ1ZyRZqF7z5NgnaRhF5IzyPKcnZ3rDaHQ06Oivv9UmmGpuXBOLtS29KNiDJdmY88BFUsTjGbXrOw+itXWK6uflTK1/0j8lShAXnCjKL5eeMeU6T2V03yizUL3tb2KiW7LbFW0VjCd4AeSBxn284HdXmzTj5SiAtWO+rJDIpKjem4jDKDkZ+GZ81/g/0yu2t6Tdh6KLRfVuVg+opscPWxLYJRSBk87tyjO0EN9J6l0pLggZrFVWV9qMFDFCGAfjxLkfV8j65nLf2aofW160mwXpX3QKthTWSSUZceIZYnnyPljECL/hE6VdqOn26bSMq2gI61nAW1K2GaSPLafLHkeAeCZXemdqKO4bqlNAqtNun0WsqfKGlhaFcrhfEfpU544RQeRiX3UdGrbULqN1i2ivugVbw7C24gocqcnHJGeBjErWv7Ih0t0KUirTWWV6m3UC4m623ve9s8OM7yUUbsgANx5AQPfVO1mqps09Zqqd7tc+nqFbMxfT1rua4ZAw45Ug+EEZzjz5+m9u7baCxpXvLNc+i0qqxK2hPO9mIBCKA5PH83HmZZ7ez9Daii8g76a3rq58KLYAGIH2iABmR+j7D6KqvS1orhdM7PT9I+QbAwYE58iGPH/nIUrR9eej5x6iiV226rqFWh045C2rVioMgznk943mfKWmntXf36aWyqunUd3bqL/Fvq0+nR2VLCRjez+Hw5GMknHke3p/YjRUppERX26axralZ2YB33eJs+eNzY+JJ85167szprbbbHVs21Ci4BiFtrUkhHHtyRxjIODkQKh03+Ei20aM9yiG3R36u1WZh3aVMyK+7HFbFS2SM4GMEkT10z+EW1/m9rqFpru01+q1DbjmmqlSVsVccox2gZ5OTxjBNm1HY/SP8pyGXv6U07hW2haawQKqwBhFwTnHvPOq7FaGx2d0Y50w0ZXe4XuBnCYB+Pn7gHzEDn7N9pNTqrq8UbNO9HelznKFm+iqZvqtYUyzKudh4JPGYP+EU9/1Po+kFZtAd9VcqbNxrqGFQ7iAUZtwIJ5x6y69I6PXp1VVa19qhFNtj2EKPJRk4HpzjJwM5xOevs5SNadbmw3mvuclgVFe7d3YXHA3c8c/GBTOj6u7Q6i8OopOssNmn0YbcmlopH0lzCsEb3JGKq87mIAPmR0azt1qF01xtoSm6rRvqdQrnK1l2KafTlc57yzzIOdvlyTLb1Ps9RdfVqGNqW1qyK9VjVko+N1bbTyuQD8DyMTg6j2E0Fxv3o575aVtHePh/k5zWTk8t6EnORn3MCq9mtItFnSdE1AsfS6J9c7A2b67bcqVUAhWZmdxhvQSV6J211F9unXuq1V9O+ouwWPyVVdlRLW8i7AE7fDggjnGZI9d7LjGov0y51FtaUsbLLMd0PC23xDFndtZhifrHkjJzw9nOyuorXVaa27UvonpWqlL3rbUJkEWAWVjhNpCjnPnwMAkOPpfb7VNpadTfp660vCppQLMNbdZYyoh3DwVhBuZz5DJAPGe9e2VqkJdUFe3UNVpM7q+9qrUNZqWRgWVF8QHGX8OANwMmtX2W0tlGlpw6Lpijac1uyPWa1KKQw8/CSCDkHMxq+y2nseiwm4WUl2S0Wv3n0gAcMxJypAAwfLAxiBt7L6/UX6cWairuGLNtXBBNe47HZG5RmXB2nkesl5q02nVFCrnA92ZifiWYkk/EmbYCIiAiIgIiICIiAiIgIiICJjMZgZiJjMDl1fUErIDCwn/V1W2kfrd2p2/j5/hNHz3T9nU/suq/dT1pD/8A06n9Wr+553wI757q+zqf2XVfuo+e6vs6n9l1X7qSUQI357q+zqf2XVfuo+e6vs6n9l1X7qSUQI357q+zqf2XVfuo+e6vs6n9l1X7qSUxA802hlDDIBAPIKnnnlSAQfgeZ7kd0U+G3+vu/wAQyRgIiICIiAiIgIiICIiAiIgIiICIiAiIgIiIFO7addtqdaam2ErvZhgnBYgKM8fzWz+E4exvaO9rUquc2B1O0nG5WC7sZHmCFPn64kt2r6TVqGBFtddqEIQxGDv5VGGcgk5x75PB9OTsz0GvTWF7rqi6KFAVhhN3gyc4JJOVHA9fM+WdanI+J3E/L/X2adcnF+Emsx8/29f29Vk+etP9v/2v/wBpFdf6kGWvuXYfSYbbuU4KOcenqJLa39Npf1n/AMJpz9otBZctYr2ZV9x3kqMbWHmFPvNTFMReOrswefXJbjXjF+rXoqmo1twSwiywHaed7Z4Bx6z6Aspl3Z7UsrD6DkEfpH9Rj+jlzWe/KtjmY6GX7CxczHW/xW/Gtzv678vUREqt8iIgJU+23W7KSldR2swLM2ASB5ADPGTzz8JbJA9qOgDUhCp22LnaT5EHGVP5DmeHJjJOKYx/q8LHFtjrmrOWPl8qn0XqV4QsLG3b3PJypOfVfLn385eK+s0YUliCVVsbWONyhh5D2MrHTuymoRdrtUAWJLIzFgCfQFAM/jLN1gbdPhcrh6QMHyHe1jH5cSzGvc44/wAtRv7sfjUzxyuRa/6JtPR9tz2+kdkV2q6yvyVzTYyvurwQGU4Nig8kexMpvz5q/wCnt/tGfRO03Tnv0z1VlQxZCC5IXwurHJAJ8h7Sn/xI1n2tP/bs/dzF9oY+TbJE4d614nT6r2Zl4tMcxm1vfmN/0u3Z+xm0umZiWZqkZifMkqCSZITj6Ppmq09NbYLJWiEjyJVQDjPpxOya1d6jbGtrc6IiJJwiIgIiICIiAiIgIiICIiAiIgQWv6AbLLXL1+PuwQas+CslthO8ZBYk59c4ORjGjqfZOu/cLWBUoEyFxYBnLsLA3m/OTj29pNdS1RrQMBuzZUmM4/S2pXn8N2fwmj5ut/zrUflpv3MD1rv0+l/Wf/CadrjgyNbpDkqTqdQSudpxpuMjBx9D7T3822/51qfy037mBEdD7LnTtpzuWzulsUMVPeYsPC785KgADB+85IGLRI/RWOtz0szWba0fe+3cS72DB2KBgbB6eskICIiAiIgJWevdI1dtlpptsoBVFRlufAIPic14wMA8BcbiviyDxZogU/rHRuou9hpvKBqwNu9xtfvUfwFR4Rt7xSfbb7mTvWgRpxk5O+jJ8snvq+ZJyO6/+gP9ZT/jVwJGIiAiIgIiICIiAiIgIiICIiAiIga9RcqIzscKoLMfYAZJ4+Eh/wCNuh/pf/jt/wDrOzr/APJdT/U2f8DT5JM3n823GmvTG97ans7gV5UW6p1rT7D07qFV676m3rnGcEcj0wwB9Z1Sodilu+S/RNWv0r53qzeiYxtYfGS1F2rdrlDUA1uEOa7OSa0syPpPLDj8jLuG/XjrafMKGfHGPJakeJmGvtJ1KlFVHtRGFlNmG3E7a70cnCgnyQ4+M79D1Wm1iqNkgZwVZTjgZwwGRyPzny3tAHGo1XeZ3b3Jz7ZO3Hw27cfDEtHRgflNWPdi36uxh+WSv5id4d/fxkmY10ype1cs8LPx8VfmjJ3/AG7fkrxPFtoUFmIUAZJPAAHmSfQT0srH8IAf5KNudveKbP1cHGfhu2f7oy36KTb6LmLH7y8U3rct1PXNKdRZYLQwNdaYVLDja1jZ3Bcc7/8AdJ6m0MoYEEEZBHkQfUT5V0T/ACv+z/1n0Psvn5MmfdyPuLtj/wDe2J6Yvn49M3m3hnfFWj2jm4mvSnaf4S0RELpERAREQErPXO0WkKNWLPGtiAjZZx3dyluduONp/KWafHOpfyjUf193+K0u8LixyLzWZ1pOlep9T6Z1mjUFxS+8rgt4WXG7OPrAexkhKJ/Bt+k1X6tX99svc8eTijFlmkeEbRqdERE8HCIiAiIgIiICIiAiIgIiIGu+pXVlYAqwIIPkQRggyMHZnRf0Ff5SXnLquo01kCyxKyRkBmAyPcZkbUrbvCVb2r2nTOh0NVK7alCLnOF8sn1nN0r9Nrv69f8AldPPXz5pP6en+2v/AHnB07q2mWzVk3VAPcrL415A09KZ8/tKw/CdiNekIzO0f2p1dQstV6NPeUp3r3lgViS4VajlTjeSQCMjI5xkGar+spprLVq06A9w1tblwq2lXKd1uwduTtx77x6yyU67S2PtR6rGPOFZSePh7Ts7lfb4f+J2PTs5NYmYmfHZjS27kVvQgEcEcEA+RAI/ET26AjBAI9Qfj6TIEzDqKXs7pBnFNa588DA/IcSTrQAADgDyA/unqI8ac6Y3NvMkREOkREBERASH1PQdD43sqqGSWZm4GSckk59zJiRPVOiLcHDY8W3g524VlbJCMpLeHgk5U8jHr2LTHaRt6fotLSW7lakLEKdpGSQCQvn54JOPjJGVOvsSgsD99YSLRbzjnGo+U7Sfffxn7PGPWWyJmZ9ZCIicCIiAiIgIiICIiAiIgIiIGDI7s+SanySfp9SOfYaq4AflxOTtZ1l9LXUyKrFrNh3ZwBsZs8fqyqp21urVttVIGXfHj82Yux8/ViT+MsY+LlyV6qx6JRWZfR4mF8pmV0Uf1w/Rp/X6f/mK5ISidW7W2rbbX3VTKlhA3bjzW+Vbz8wQDJTsr2it1NliOqKFQMNu73x6mWLcXLWnvJj0S6Z1tZ4iJXRIiICIiAiIgIiICIiAiIgIiICIiAiIgIiICIiAiIgIiIFX7faO22mgVo1hFu4hRkgd24z+ZH5ylW9B1hVgKLfI/wA0+0+uzyWEuYOdkw06KxGk4vMRoTynqYBmZTQfMOs9G1LanUMtNhBscghSQQWJBEmewnTr6rrTZW6A1gAsMZO7OJcLtVWmC7qmWCjcQAWJwFGfMk8ATymtqJAFiEncAAwJO36wHvj19pcvzcl8Xup1r0/0nN51p0RESmgREQEREBERAREiO0PXa9KqlgXZs7VHBOPMk+gGR+cje8Ujqt2SpS17RWsblLxIPo/aGvUU2OgKsgyyH04JBz7HB5+BlcHbu3H6Gv8AtNPDJy8OOIm1vSez3x8PNkma1r6x3X+JwvrtunFxVm8AcqmCxyM7VBIyfxnLR2m0jAHvUUH6uSMsCSoIAJIyQwwcHwtxwcWVZMRItO0WjLMovr3KMlc+IYJXy8/NWH3qR6TTV2moYEpudRdXTuXaVJuqruRwd3KbLUORzz5QJqJX9Z2w0aIlgsW1XDsprKnw11PcWJJACla2wTx+HI339pdKuPpBghzngDNdiVGvxEePfYqge5xxkZCZiRFHaXSMqnvVUkIdrHDDvBuUEehxn8p29K16X0U3pnZbWlibhg7XUMMj0OCIHVERAREQEREBERA5tbpy6gBmTnOV+t+HOPzBHwlU13Y62xnK29xuOoP0e7g31CtXXywwwC3ucnzMukQOLo+kNVFdZO4qMZ9PMnA+AzgfATtiIEXr+jLZnxY3OrNkAghTuC7RgeYHJySBgkjiRnTexdFNlNivYTU25ckcnuWoXP3Ixz7nniWeICIiAiIgIiICIiAkH2m6EmqVQW2OudrYzwwGVIyMg4HqPKTk+fdv7rflNKkkVHu9ozhWbvPFkerABfuH3meOea9OrRuJ1H8vTFNqzNqzqYiZ/iNrB0LoC6amxA293GGYjA4UgADJ4GSfP1MqS9m1x/K9J5fbH/eW7skT3Tg/VFhC/AbVJA+Gc/jmVbSfo6/1V/uE949l4c89Fu1e35tkcn/03I4eOmfHXc5O/wCan6r7pqFaitMh12KMqThgAOQQfKaLugaVjuapC2c7sYOd5fdx67mY5/0m9zOB7L16UW0+TcNOTSAASbAvhGGGOTjzng67qKEL3SX+NVL81+B1d93lztwiEhRy27AAIiY1OmjS3VWLfV3t2c0hZ2NSlm3bjzzuZ2Oefexz/tGeqegaZF2pWFXcj4XIG6tFrRuD6IqqPgo9pDHrnUvHjR5xnackbvHWo4J+yzt/sfGeG611TYmNJ4ma0MfStQ1vdttz4iVWo4z/AJT02nPEksey2iKBO4r2gMoGPJWQ1lfPyKMy/cx9zN9/QNK5y9SMck8j1Zq3Lfrbqq2z55QH0kIes9SUYGlNnLeNiAcHUogOwYP6FnfHmO65yWE7jqtYX3FWRe4qdEVVO64lzbTYxBK4ArAPH1ifEeAG89l9ETnuU/m+QIxsUquOeMAkD75JaLSpVWldYCoihUUeSqowFHwA4lb0/WepMDnSis7qlG4k5D6myt34PASla7SP9ZtzkTOm6p1LIU6cY3ld7k52m4qr7FAG0JzyQRtHnuyAtUTAmYCIiAiIgIiICIiAiIgIiICIiAiIgIiICIiAkF2o63TpkHeKbCx8KDHOCBk54ABIk7K52x7PHVIpQ4sT6ufqsMqSp9vq8Gcnfj9v+p4+jq+fs29M65TZpbbKlI7oMWrICkFV37eOOQRyPf3zK5/HCv8AzOr+2P3Umuh9nnp0morbb3tofOCSoymxQTj08zx6nzle/iRrffT/APqWfupo4KcXqv7yfTx3IinlfqdQopWwjauwPgDO0bd2MAeg9pzjrul7vvO8G3GeQwbHvsI3Y+OPQ+029wo0+ywhQKtrkHAACYY5PkPPmV9ej9Lfu8WKClQrAFgUhALMBk9D9LZ5gHk+0z0E0/X9KFqY2YFqO9ZKvhlrXe2OPMKCcHnAPHE20dY0zrWy2ph9uzJAZt43KNp5yRzjEh9PpNBctdKvvGnYJWNwyHCV3hkJHj8D1nIyMNg+sjNRo+j6axCbG3nGArPZ+jrp0oyEBwdjUpz5lx6nMC1t1fThlXvELHyAOf5rtk48hit+Tx4ZuGtq58aHA3N4hwMZ3H2GOcyqL2e6SiIN4VWfK5u+s9j21g5JySX1Ng+9/gJuXRdL0zq+4fSVvSPEXU1rWgs3YzhQmmXLHgbT7wLBR1ShxkOAMAjcCmQV3AjeBkY5yIPVtPuVe9QliQACD9VS5zjyACk5PE4dT2Z09gp3mxu6UrWS5yFYKCD9rhBycn1zmedT2T0rjDBzyDwxHIpajPH+gx/HmBL1aqtiQrKxHmAQcZ8s48pukf0no9OnDiobQzBiOMZCJWAAPIbUUYHtJCAiIgIiICIiAiIgIiICIiAiIgIiICIiAiIgIiICIiBo1ulS2uypxlHVkYeWVcFSM/cTIb+J+kLb3Vmc43NvcbiN4zgMAP0j8Djn4CWCartSi4DEDOcZ9cY8vc8jiBD9M7I6Kh0eqoKyY2kszbdtSUDG4nBFdaLn4H3Oda9jNEGLCtgS24nvLOTvofP1vfTUf2MepzL2dRpUkF1GACefQ8g59vLn4j3E9V62tgxDZC43efGQCB9+CPzgRNPZDRIoVKggApA2s4/k1ne1EkHkq/OT55Oc5mizsPodgRKxXivusqWB7spZXtPOD4LrQCc43k+cn/lNfPiXg4PiHBHmD8Z5bW1AKS64LBBz5sfJfv8AhA3qMATM5211WCdwYDH1fGfEcDhcnkwuuqIUixPF9XxDny4HPnyPzEDoiaF1lR8nQ/cw9SB7+5A/Gaz1KncV3ZYZyACSCCgxgDzy6fnA64niqwMoYcgjI+4xA9xEQEREBERAREQEREBERAREQEREBERAREQEREBIPtExFmnIODlvL70H/U/nMRA4NUB3jj0+jXHpjuC23HtkA49wI0zHbqD69wpJ9chEOfvyzH8T7xEDToBm+rPraxPxORyfjN+m01fcuNi4VrXUbRhWVUw4How9DEQN+sG2m4r4SGyCOCD3lXORPFGnQbgFUYtbGAOOEPERAxZUotcgAHu/MAZ8LoRz8Js6goD3MAAcDkcHhmI5+8A/hMRA7tOxCV4JHgX/AIRERA//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6" descr="data:image/jpeg;base64,/9j/4AAQSkZJRgABAQAAAQABAAD/2wCEAAkGBhQSERUUEhQWFBUUFxwVFhQWFh8YGhgVHRYXGBgVGRYbHiYeFxwvGRcXHy8gJCcpLC0sFh8yNTIqNiYrLCkBCQoKBQUFDQUFDSkYEhgpKSkpKSkpKSkpKSkpKSkpKSkpKSkpKSkpKSkpKSkpKSkpKSkpKSkpKSkpKSkpKSkpKf/AABEIALYBFQMBIgACEQEDEQH/xAAcAAACAgMBAQAAAAAAAAAAAAAABgQFAgMHCAH/xABSEAACAQMCBAIFBQgPBwIHAAABAgMABBESIQUGEzEiQQcUMlFhI4GRlNMWFzNCUlRxdAgVJDQ1U2Jyc6Gxs7TS1ENVZJOkstEl8RhEhJKiwfD/xAAUAQEAAAAAAAAAAAAAAAAAAAAA/8QAFBEBAAAAAAAAAAAAAAAAAAAAAP/aAAwDAQACEQMRAD8Aa7qwumeNtMpcKnYP+FF5K0wWTWFhUjHiZWBQgAHGC68AD9I68/hZtOrOen15On339jTj4YqFY85Qy3JtlWTWJJo8kDTqgEJffVnGJ0xt5HOMb31AUUUUBRRRQFFFFAUUUUBRS9fXl295JBbvbxrHDFKTLC8jM0j3C4GmZAABCPI+1SzzNzPxCFjFHNbSMDGs8kds6+rrLIkaNqed1MuXDLGVOw1HAxqDo9Fa4E0qF1FsADU3c4GMnGBmtmaAoozVRzJxs26II1DzTP0olY6V1aWdndvxY1RGdj7lwNyKCpn4WtzxK4SWScLFb2zIsVzNCoLvdazpidQSdCbn3VN+4eD+MvPr919tSVecZuLa5aaO7iubuYRxmz6KoGiQyPrPymu1jVZXYSSFsjcg5ADvyTetNZpNJKZHmJd8roEb50tAqd1CMpTck5Uknegx+4eD+MvPr919tXz7hrf8u7+v3X21MNFAu/cJb/l3f1+6+2o+4K2/Kuvr119tTDmkzgl/f3Fol013awq6s5DWrEIoLZy5uQMADJOBQWX3BW35V19euvtqPuCtvfdfXrr7aqTlfjN5cXqCeQer9J5oNEPQM4DJH1JI2Z2EfyhKDIJ2YgbCn2gXDyDa++5+vXX21fPvf2n/ABP166+2pkooFv73tp/xH126+2o+97af8R9duvtqZKKBb+99ae64+u3P21fD6PLP3T/Xbn7amWigWfvd2fun+uXP21H3urP8mb65c/bUzUUCz97qz/Jm+t3H21YcucLS2vrqKLWI+hbPpeWSTDM92GIMjMRkIvb8kVM5rv5o/Vkt3SNp7gQl3TqBV6U0hIXUuTmMDv50ucYhvbabXHdxS3V0qQxwC0xqERkYMT1vk0XrMXc52wACcAh0Cil3kG5llsklncySyl3cn2QdZXSi/ioAowPnOSSaKCDwnkqSK/NyZEKma6l0gHOJ0tVUe7IMDZ/nCnCiigKKKKAooooCiiigKKKKDnfMvMxh4lNFC2lpbe3RrjQ0q2+mS6ZiUUHVLplQqhwPFk7DB1cau7P1A2lqZWaSWEk9ObqOxuYmklaXQDrIBYvkHbbGBXR0iAzgAajk4GMnAGT7zgAfMKhcFtZI4tMrFmDyEEsXOgyuYwWO5xGVHzUED7i4f428+v3P2tUvOfLiW9hczRT3iyRQu6N69cHDBcg4MuD89PFLvpF/gq9/V5P+w0Gf3FQ/xt79fuftqWec+EJZm3mtxPdTrI3TtJbmebrqYnDhUdnA05Vy2MYXB9oA9FFYmMZBwMgEA43wcZGfdsPoFBxbl2K1huXu+rJd39xqBt40YfKF9bu1vpVo0DKoUSkDwhiV/EfOA8hhYFNxJcdZy8svSvJ40EkkjSOFSKRUADORkKM4z51c2tjKL2aQluk8aKimUsNYzqIiIwm2ncHfxZ8sW1AuzclwBSRJebAn9/3Xu/pqruVuV45rG1lklvGeS3ikdvX7kZZo1ZjgTADcntTfcew36D/ZVRyP/Btl+qwf3KUGmbk+2VSzS3Sqo1Mx4hdAADckkzYAx50gcpcUSW2giu1nW1twNMItp5PWX1F1lkdIyrQjIKpk6iNTbACuvugIIIyDsQexHuqo5p4fNNblLdtEmtCG6jR4CuGO6AlhgY09jmgrOHcUW54krxLLoS1dWZ4JYhqM0JAzKi5OATt7qa6KKAooooCiiigKKKKAooooE30j8VMHqbRxtNKtz1EgQEu4W3nUtpUFtAMiamAOAfeQDp5f4zbxPI8zXE15IqtM4sbkaUJbRHGnSzHCCr6R5kMSSc0x8z8NlntZY7eQRSuhVJDnbOMjKkMucYyO2c4OMVF4eP8A1K6z39Vtc/p6l7QY8gW7Jw+BXVkYBiVdSrDMjkZUgEbEdxRTDRQFFFFAUZrn/PvO1o9ncQRzFpc9MqiyZysqh1DKvlpYHB8jWNieDTTJBBF1pHydKrJ4UGcyuXwAgI0595AAoOhZozS+eRLEbm3T6W/80umXgm56eYwcGcQztB8T6wFMWP5WrHxoOhZr5ml+Lkfh7AMtvEwYZDDcEHcEHO4rC85N4dFG8kltCqRqXdivZVBZj9AJoGPNVHNvFntrSSaIKXXSF1glctIqZIBBPtZ7iufcTuuDtLaGGNen1WabTby4MPq0wBPg8S9Voe2dypq94JZcHvZHjt7WOURqGkfokIpJ8KHWASxwWAAOy5JGRkL31XiP5xZ/U5f9VR6rxL85s/qcv+qqv4vwHhNqF61tCC50oiwmR3IGSEjRWd9tzgbedaeFcN4RcOY0tY0lC6jDNbNDJp7agkqKWXOxK5AyKC19V4l+c2f1OX/VVD4zy/f3NvLBJdWoSZGjYpZyBgrDBwTdEA/pBqd9wXD/AMzt/wDlr/4pL9JttwiytJozFbRXMkL9FVjBk1YIVhpBKDPZjgbHfag6jmjNJ3B+A8IutXStLcsmNcb2/TkTIypaKRVdQR2JGDg4zUniXKPCreJpZbO3VEGWboBsDIHsqpJ3I2AoGmiuaWvFOH29/DLawPFGIJ0lMdjOuXZ7YxggQ5bZJcHy39+73wbjsN2jPAxZVcxtqR4yHABKlXVWBww8vOgnSLkEe8Ypb4VwK+t4IoUu7crDGsSlrN8lUUKCcXQGcD3VYcY5nhtmCOXeVl1LDDG80hXONWiMEqudtTYGfOsuEcyQ3LMiFlkQAvDLG0Uig9mMcgBK521DI+NBG9S4h+d231J/9VXw2PEPzu2+pP8A6qr6kLnDme2uYeiqzTAXUIlUWc7oUiu4+uNQiKOAEcEAnOCN6C/9R4h+d231J/8AU0eo8Q/O7f6k3+pqn4ZacHnlEKWUQkZWdVk4e0WVXSGIMsKg41LsD51dfcNw/wDMbT6vH/loK/il3fW3RZ54JUe4hhZRash0ySqhIbrtggHPY015pFuE4QHZE4ek+hirtb8P6yIw7qXSMqWHmqkkYwRVrwvlvhVxGJYbSzdDkZFvHsRsVIKZVgdipAIPegZc0ax76pfuIsPzG0+rx/5aTubU4ULe7hhskM6o8CmLhzMFuGj+TQSpCVDanTG/mKDplFKFj6QrfVBbKs7XEmEWJreSInSoMjapVVcKuWO+cDbORTfmgKKW258gz8nHczRg4M8NtJJFscEq6j5QfFNQq8sL+OeNZYXWSNxlXU5BH/vtjyIoJFUNj/Cd1+rWv95e1cXt6kMbSSuqIg1M7HAAHmTSbbc2RJeT3EkdzFbywwRrPJbSJHlHuSzMSuY0xMnicKO+9A8UVX8E4wLmPqqjrGWPTLjSZE2xKF7qp3xqwSMHGCKKDkvM/Md0j3ui4lUI9+FxIw0hIeHmMDfbBkcj3az767VUKTgluxJaCIltRYmNTkuFDk7b5CJn36RnsKluDg4wDjYkZGfLIyM/TQI3A+YDFbLDAvWupri8MUWcAL69cAzSsPYiGdz3J2XJNYTcNls723eOP1y6mhuDPIzrEW8dp7OrISNfZWMdgxO51E7bLkhbBHl9euUaZ1MzxxwkNLJJgBVaB2SPqSHC6iF1E+ZJv7DlspOs8lzPOyI8aiXpBVDmMsQIokJPya9yaBS4nzNPe20YktTBazXKQTSddWOj1novGVUAhWdemTn2XNdESMBQAAABgADAA9wHkKV+S7FJuGmKVQ6PLdKysNiDdz5BrU/CnSZbQcQu1V0LqvTRm0AgFRdGInI+JL4IOexITOS1Ci7ij/Aw3bpCB2VdETvGv8lZnlUAbDTjyqTzuP8A029/VZ/7l6suG8Njt4liiXSiDCjv55JJO5JJJJO5JJPetPHuGG4tpYA/T6qGMvp1YRtnwCQM6CwBOwJBwcYIcp5g5ivXmituHjqq8aC6mCZ0gjGAdxHEqsGwQc5yQwfLz+G37cMk4g9tb+sQxRQzSSNN02b5ORmkAKsX1bnJOT3JOcm4fkmGzRIheXqJNKsYC9JgZGJK9RugSQWznUSCWOe5rZzNyyttw3icnWmmknt2LvMyk+CNgoARFAGCfKgm8pu8t7eyXMax3CGKJUD9TRbGJXXS+kZDSmUnAG6AHOkVI58UCCKQY60dzb9A5wdbTxxsoPuaNnUjzUmpvGOXkmdZlkkt5kUqJ4iobp5yUdXDJImd8MpwckYyagcucKjn6V49xNdnBMLTBUVO6l1ijRFDEZGpgWwSAQCaBnrx/wCkS5kfil4Zs6xPIu/kqsVQD4aAuPhivYFIHpH9Glhdh7u46kLxpmSSHGXVRtqVgQxA2zsdgM4AwFvxhVW84c6bSszxNju1t6vI7hv5IlWA/AkflbyOff3hN+mP++jrdwLl9Ij1jJJPM6BetMVLCPYiNFQBI1zgkKBkgE5wKm8Z4UtzC8LlgrgAlThhghgQSDg5A8qCZXOrfj9zavfNFbRzRniATU1x026kgtolGjpN4dTrvntnbbe5l4QqzpbniN4JZEaRV6ke6qVB/wBl/K7fA+6tHHuApa2TKrySGS9tZXeVgzM5vLVSSQAOyjyoJfIhLC7kmULctdSLOudWgJgQxhiAWQQlGBwM9QnA1Gs+bFAuOHun4b1nprjuYWhkM6n+TpUN/ORPPFSOO8CTL3Ucs1vKqeOSApmRFBIV0lVo3xk4LDIzsQKOXeDJ4boyTTyyxjTLcYDpGwVumsaKqReWQqgkgZJwKC+rmtxd38fCgeGJrn9euQw0q2IvW7vUcMQPaCfTXSqS+NcChsYJZ2ur2KJXaRkilGA0suW0rp2GuQnv50Ee6ubvr8LbpJJdG0n60cknRUOVtDJ4lR8EPtgDHxrHi3M3EZLa+EVpCj26vEXS7ZnD+rrKGiT1cayFlUgZGWGPjTDw3lRI5knM1xM6IyJ1pNQVX0lsDSME6F+isOWPw/Ef1wf4KzoLLgcEKW0K2+OiI16WOxj0jSfjkYOfPNVHCgF4peLHjQYYHlA7C4JmBP8AOMKxZ+AQ+dQeKcMhtJIo4rq6tVupOmkMHTaMO2SSoljcwgluyEDucDBIZeD8Gito9EQIBYuzMxZ3c+1I7sSzscDcnyA7ACgnVyLj3HJYPXVtMteSXzLbrgNj5K26jIhBDNoJBY7KCBkFgH67XMrTg1ibi7n9YuTcJcpBcSwydPxysiphV2CKZBGT3+TbOfMKzhPCLiJ7Gd4xJxB7h1lMsmiNMWt3iANGHAwuXOFPiO+7MaueY+YryWC8hlghijg6a3MkVy7uIJAjytGpgXViFmzkrjfGcVacqcBtZuhdRSXT9Et01nmZghKFCShJGSj5z3ww86m8AUG/4kDuC8GQf1VKBigRQqhAAoAChcABQNgANgMdsUu8rgC74gI8dETodsYFw0KGcDHxMbH+Uzeearb3hsNu5gjub2CPMKiGJ0MaieVoUVGdWljXWhBCMAoYafg3cN4bHBGsUK6EXOBknckksSclmJJJYkkkkmgpOcnUPY9YgQetAyFjhciCdodXljrCM77aglaIYzxNhI4K2CnMcZ2N2QciWQH/AGAO6ofb2ZvDgG25g5cS8CxzsxgBLSQDZZTtoDsPFpBGrSCMkLnYYKzHw6F5RayT8QljMkkJikkUxEogcpJIoEzoUbszHOMN3wQuuQD+4Y8EmMPMISTnNuLiUQYPmOiEx8MUUwRRBVCqAqqAAAMAAbAADsMV8oM6Kgft/b6nXrxao9Zca1yojCmTUM7aQy5z21DPepcE6uqujBlYBlYHIKkZBB8xg5oMLyySVdMg1LlWxkjdXV1O38pQfmrfRS5ztz3b8LhElwSWckRxJgu5GM4yQABkZJ7ZHckAh89H37xH9Nc/4yertuHIZhMQeoqGMHU2AjEMRozp7qu+M7Cue+jfnU+pRvNbvFbyTShbkOrorSXMjBZQMNENThdeCucZK5rpdAVi8gHcgfpOKwublY0Z5GCIgLMzHAVQMkk+QxSDxlnvbi3uTwx7i1hjlAWYQ65OoYtMiW8rZGBEcB9LHX2oHO/toJjGZCD0nEifKEDWu6kgEBsHBw2RkA9wKqPSFdoeF3oDqT6vJtqH5Br5wnl3hdzEJYrK1KkkEG1jVlZSVZGUoCrBgQQdwRSzxzg9vc211FZcGUv8tbpOsVpGBKhaMsCZBIoDDvpzQdFe7iIILoQdiCwII8wRWjhyW8EaxQmOONc6UVgAMkscDPvJPz0q2thYm4igl4NHbtMHKNJBaMp0KGYfJO5GxHlVrxPlvhlvE80tnaKiDJPq0Z8wAAAmWJJAAG5JAHegYop1b2WDY9xz/ZWF5aLKjRvnS4wdLMhx8GUhh8xpD4GJrSe4uIuFvFbTrFiKIwrKojEmXNuhwSdY8IYv4cYztT1w/iEc8SSxMHjkUMrDzB/TuP0HcUG2CBUVVQBVUBVUDACgYAA8his6KKCJLwmJpknZAZY1Kq++wOc7Zx5nfGRqbHc5qOfP3ov61af463pipN5i4jLeq0NnAZViniZ52kEUReC4jlaJCQWkOYyhIXSCe5IIoGy7tFljaOQakdSjL71IwRt8Dit1VPBuPidnjeN4J4wC8MmCdLZ0yI6krIhII1A9wQQDtWXHuOG2EQWJ5nml6SIjKp1dOSUkl2VQNMTefuoLSovE+GR3ETRTKHRsZU5HYgjcEEbgHaqn7oLr/d03/Ot/tasOAcZW7to51VkEi6grYyNyMHBI8vI0E9EAAAGANgB2A91L/K/4fiP64P8ABWdTuN8dW2CDQ8ssraIoYwC8jYycZIVVAGSzEADue2Vzh3E7iye4mvLbpw3EwmaWKUSiAdGGH5UaVIX5LJdQwGrfYFqBwntEcqXUNobWufJsFQw+OGP01ur4DVFxHmORLlreG1edkiSViJI0AV3lVR42BJzE3b4UF6wODjY+R77/AKK53yPyFFBdXzdSSTFwiyCUhhI4itbpJjgDDiZ3YY2w2MbZq9vebbiFOpNYyJGGVWbrRNjU6oDpDZO7DtV/acPSNpWUEGZxI++csI44sj3eGNfooDh3DY4IxHCgjQEkKvbc5P8AbVHy9/CHEv58H+GSrTjfGltkUlWkeRhHFFGMvJIQSFXJAGwZiSQAFJJAFLFreXVpNc3V1agQzsjuYZus8CpEsep49Cl1wNR0FiBnY4zQNtxwqKRtTorNlDkjfMbmSP6HJYfE1LrCKZWUMpDKwBDA5BBGQQR3GKp+PcwPBLDDFAZ5JhIwAkWMBY9Gokt3/CCgu6hDgsPVEwjAkBYhxkHLhVc/HIRO/wCSPdVJd8zXkaPI3DzpRS7fuqPsBk7foFMNhdiWJJAMCRFcD3BlBx/XQb6KKKDkvHuSLuUTmJGV5OITpk4wbK5gihlk79hpB9/g7V1eGIKoVRgKAAB5ADAH0VnRQFef/wBkjw2X1q3nweiYukG8hIHdiD7iVZf06T7q9AVH4hw6OeNo5o0ljb2kdQyn5jQcp5Cu0Tlgq/iMwngjj/GllkaREjUeZLH5hknYE11bh0LJFGrtqdUVWb8pgoBb5zk1Qco8tWMa9a1tVhYNJGC3iZSsjxuFJZtILKfZIyDvTPQL3PsJaxfCl1R4ZJEAyXhjnjkmUDzzGr7efbzqsvuGXtxxG1u7W8QWAjBeMMSJAdRJCgaX1KVwxO2Mj4ulKPEuWLJbiOM2rEXLMWEcjJDqVS5MkCyBXzg5OgjOM9xkKGd5WknubS6khgnv4IF6axMkuehbzTqZI2z4gygg4Jjzg+bNyBEUt5lZmcrd3QLsACx9Ykyx0gLk99gB8Kz5uhVILZUUKq3loqqowABcxAAAbAY8qicz8s8Phimu5bGOYjMsmEXW2+XbxEAnGW+aglcc/hHh/wD9R/cijng6Ut5m/BQXUcs22cRgOusj8lXeNyfIIT5VK4ZybZW8glgtoo5ACA6oAQCMHB/RVyy5GDuDQJacIvV4o9616v7XdLIhLHSB0xvgjQoDDX1M5xt2NWXIoJt3kGRHPcTTwgjHyLysyNg9g2S4+DioH3O8NF6tqLZdZja56eT0VAdUH7n1aMlmJGEwNJ88U5UBRRRQYuNjjb4//ulz0fTr6jFDsJbZRBOn4yzIMOSO/iOXB/GDg+dMtLXOHC7UJ6zPbiRk0qZFyjrGXAJaRSG6agliDkAA7UELjFt63xKNYJpITbQyC4mg0alMrQmOAl1dcnps5GMgBTtqGaThEUzftXcT3c8xe7kUpJ0wgIt75QwCRq2cJjdseI7dsdD4dwuK3jEcEaRIOyooUZ8zgdz7z3NLXKPBoLnhsKXEMcyK8jBZUDgMJpgGwwIzgkZ+JoGwyj3j6aXfRv8AwZbfzD/3tUOz5e4VJczW62FrrgCFs26YOpQ3h8ODgFM7/jfS12lmkSLHEixoowqIAqqPcFGwFAvcXnEHEraaU6YpIZLZXPsrO0kTqpb8XWqED3lAO5GaHhvC7jhsV9JxG8N2k5KwQkszOzawI0RuzvqVRGm230P93aJKjJIiyIwwyOoZWHuKnYil3lPgtrvPFaRwskkkSPs50o5jJjY+wpKsMDHb40C9ccu3Nra2Sm/u1dpLa3kUPEVXVpRwnyWdt8Ek/HNW/ALL1fidyr3Es2bS3YPOyFvw14NIKqoxtnt5mp3O/sWv69bf3oqx4ny5aTkPcW0EzKuA8sSOQoycamBIGSTj4mgq+frhTYuAyk64dgR+cxUz0nco8J4dd28dzHw+1iJY4HQi1KVcgHUF2OwPz/PTjQLXMc6wXlpcTDEKrNA0p9mKSUwmN2PZVPSePUdgZFHnVRwrhk3Dp727vb4zW8zZhiJZjksSqqp214OhUQeLI+Ap5mhV1KsAysCGUjIIOxBB2Ix5Uqcq8LsmmnMVjHBJazNCrGMZ2AOpNvACrBvD5Mu++AFA3LNxa8NgY3l3FIDbRtEsqaIxJPDE0ajQfZRyo3I8I71a/tT6txSzLXM8waG5/fEisFx6v7OFXGc/1Vb89/vQfrNp/jrerPinBLe5AFxBFPpzpEsavgnGcagcdh291BG5jvE9UuBrXPRk/GH8W3xrby3+87f+gj/u1pS5ZtuG3chReGWqEQwzZ6ER/CxrJp2TbAdRnzw3up9jjCgAAAAYAAwAB2AHlQZUUUUBRS9DzrE04t9EglNzJa6SF7xw9Yy+1+DMZUg9/ENqYaAooooNcMCoMIoUZLYAwMsxZjgeZYkn4k1soooCqPmHisFvJA0kLzSszrD04upIp0ZfT5qNI3x3xUjmi9eGyuZYzh44JXQ4BwyxsynB2O4HevMVz6XuJySRyNcAvCWMZ6MQwWUo22jB8JI3oO78x8yNOkSpZX2UuIJTm2I8Ec6O3n30qalcT5zgMR9ZsrrojBczWmUGGGGYMSNjg1TehLm664hb3D3cnUZJQqnQqYUoDjCKAd65f6R/STxD1u8tOv8AICV4xH04/YDbDVo1eQ3zmg9M0Vwb0S+kziF5xOOC5uOpGySEr0413CEg5VAe/wAa7zQYGIag2BqAIBxuAcEgHyB0j6B7qzoooCiiigK1XFqkg0uquMhsMAwyDkHB8wQCDW2igKXPR9+8Iv50v9/LWXEuJzzXDWtoUjMaq09w69QIXyUiSPI1SEDUSThQV2bVgV1jFPwpYkkkW4tGk6ZkKdOWF5ZPCzYJSSMyPpOyldQPiAOAbUtkDM4VQzYDMAAzAZ0gnucZOM++ttFFAUuyc0hJZYYbO5lEDCNmhWIIGMaS6RrlU+zIvl51I5h4vJG0UNuFM9wxCF8lERBqkmcAgsACo0gjLOoyMkhfsbWWOS4az4hHd3KuJLm2dYgruI0j05jAe3bTEqgksAV3B3oMuYuK3FwsITh14OncwzNq6A8MbhiB8v3x2q1+6uX/AHbff9P/AKirfhHE0uYI5486ZUDgEYIBGcEeRHYj3iuaemT0j3fDZoEtjGFkjZm1pq3DY2322oOhctcTjng1RRNCqvJGYmVVKukjI4IQlfbDdiata8t8M9NnEIFZUMOHkklOYs+OSRpH8+2pjXqMGg+0vXPNIS4lgitLido9LSNCIguXXK5MkqEnA93lSx6Zuernhsdu1qUBlZ1bWmrYBSMe7ua5BbemniKTSzK0WubRr+SGPApVcDO2xoO48ycVuLiARpw68B6sEmWNvjTHcRSt2uDvpQgfHHbvVr91M3+7b3/pv9TVhy5etNaW8r41yQxyNgYGpo1Y4HluTSF6aefrrhnqvqpQdbq69aavY6WnGe3ttQPHL3FI7hXZIWhZHMLpIqBgUAwDoZlIAbbfzq2ryxY+mriMXU0PF8rIZWzED4yFBx7hhRXp3hVwZIInb2njRjj3lQT/AFmglUUUUC1FyYq8VfiGr2oOn08f7XKhpc/0aInzUy0UUBRRRQFFFFBU83W7SWF2iKWd7eVVUblmMTAKB7ySBXlj72nE/wAxuP8AlmvXtV95bym4gZDiNep1VzjOVGjbzww+ag576BuXri0trlbmF4WaUFQ64JGjGR89cz569HnEJuJXckdpM6PO7KwXZlLHBHwr09VbzJbyvazLAWEpQ9Mq+g6vLx/ij3+eM4wd6Dhnoe5HvrbikUs9rLHGEkBdlwAShA/r2r0LWu3QhVBJJAAJOMk43Jxtn9FbKAooooCiiigKKKKBVnvRYXc8swYW11okM4UssUyRrCyy6QSiFI4yHPhzqBI2zH4txqLiSC1sz1lkdOtOgPSiiV1d/lCNLSELoVVJILZOAKcqqeWrOaOFlnJLGSRlzIZSIy5KLrYAnA//AIdgFtRRRQL3MttIktvdxI0pt+okkS41tBKE1mMH2nVo420+YDAbkUr8IWxtrq5uOHw3M95c5zE0UqKrM2tgzSIqwoXAZixJGMKPxT0mqrhllOlxcvLIHikKGFBn5NQmllwdu+DkdyT8KDPlzhRtrWKFm1siAOwGAznd2A8gWJIFch/ZB8Aubi4tTBbzTBYnBMUTOAdY2JUHFdwooPG68k3/AOY3X1eT/LXsdarOA2c0Ym6zatU7vHly5EbEEKSQAMHVhVAAXSNyCTaUHJP2QfBZ7iG0FvDLMVeQsIo2fAKpjOkHFcT+4biH5jd/V5P8tex6qODWlyk1y07q8ckgaAAklE0hSpBGFGFXYZ8Ws/jYAfeU4WSwtVdSrLbxKysMEMIlBBB3BB2xXM/2QvAbi5Fl6vBLNoM2rpRs+nPRxnSDjOD9BrsVFB46HIXEfzG7+ryf5a9ccEjK20KsCCIkBB2IIQAgjyNa+E8OeNp2di3VlLqutmCJpVVUaj4c6SxA2y5HkKsaAooooCiiigKKKKAooooCiiigKKKKAooooCiiigKKKKAooooCiiigKKKKAooooCiiigKKKKAooooCiiigKKKKAooooCiiig03d4kSF5XWNF9p3YKo3xux2G5A+eqv7trD8+tfrEf+atXPP7zP9Lbn/qoaqOK81XcfF4bRLXXbSKpe46bnSSHyNY8A9kd/fQNvD+JxTrrgljlTONUbh1yO4ypIzuKk1z6LjclsLnooHeXickQXSzf/ACol2VSCT8mB8ASfKp7ekhU0LNbyo7F1IBRgGjKLIAdXiAd8ds4UnGMZByopRi9JEWCZIpIgCBqdo8DPvIcgd07+bgCob+lNApzAdZ6mhBIhyFj6iF98pq7djjvvQPVFI59KUSBupGxKh38DIfColYBcvmTaJssowMqTgHayveekigEzQy/hJomjBTUphSV5DnXpI0wsRg5OR8wM1FJd76SkU9NYmEu+VYqQrLM0TodLEk/JuQRsdvftd8r8zpfRNLGjoA2nD4yfArg+EnycZHcEEfEhu4xzJb2unryhGf2EwWd8d9Magu3zCsuD8wQXSsbeVZNBw67hkJ7B0YBkP6QKUJL+aK24he20Iub31mSLQVLFYo5hHHGFXxFREBLpBGTIT51t9bmf9q7uWHoXk0nQmjGQTC0UzujA76RoWUBs6SuPM5B7opJl9IXS67SdEiN5EFuj4nQpP0laTV4QHGXHs7Fca8lhuf0gAqCkLgHWVZipGlJ4oSdIbO7SgAfAn3ZBwopX5e57S8kVI4ZF1B2JcqMKgiO4DE5JmUafIhs+RNZwz0nawqvbv1WEZ0oy6cyyRLGAzNnGJ48vjGVcbYAIPdFJEvpRj6aEQurSAlVZk2zDFLGx0scgiePONx4vcM23KvN63pkURujRaQxbGCSXU4GcjdGIz3UqfMgBYcc5ht7OPq3UqRJ2BY7k+5VG7H4AE1F4DznaXhxbzBiV1hWVo2ZO2tVkVSy521AEVwL0/X0rcVKSZ6ccSdIeWll1MwHvL6gT/IHuro/DUA5dsplHy0Aie3I79YzBFjGPJ9XTI8w5oOo0Ul8X58eG9NsIlPysCKxYglHKCZiMd1MsIA8+pUnkjnFrxT1kSJykUiKCQWWSPqbK25A/KGx9wxQNdFKFt6TIJGjCRyNr0AkFCE1m1GG8echruNSBkghvdvH4b6UYnhikeGUalUyadJ0EmBfYLByC86afDllIbGCCQd6KS/vpwYHyU3iOBp6bgnSpwHSQqfFLAmxPinUeTYnxc8xGOaQxyKIdBwSnjDzSQowbXpUdSN8lyuAMnAoGWilJPSXbdTQQy7IS+uIoutoV3dZCuB6xHvnBycZ2zFk9LFsFJMU3aNgAEyQ8Rlz7eBhQRue+B50DRxrj0FpH1bmVYk1BdTdtRyQNv0H6KofvscL/AD2L/wDL/LS9+yBfPCQR5zx/9slea6D2xwvikVxEs0DiSNxlXHYjJB7/ABBHzVKrmPJHGJoOCcMECB3mdosadWABdSkhdaAn5IDdhsT37VPvfSBMjToBbjoyiMOWwHUmXVIgkeNW0mPpMvU9sSYOyqwP9FReF3nWhil/jI1fbI9pQ3ZgG8/MA+8CiglUUUUFfx/hPrNu8OsxltJDgAlWV1dTg7HdRsaqfuevv95yfVoP8tb+ert4rCZ43aNwFAdfaXMiKSNjvgnyNUD8Ely2b++TBBOZUPTQ+zqAi8UrZGmMdsjOc4YGblzgBtVkDytO8srTPIyqviKouyoABsg+k1bFB7hSfyrxzopKl1NIf3cbWEzHW+WijdI2ZF0g7t8ATjJ2yxWnH7eVVZJoyGVHALAHS660JU4ZcruAQDQTtA9wo6Y9w+j9H/gfRUReNwEgCeIlm0AdRcl8AhQM7tgg4771qteZLaRiqTxsQ2jZxuwUOVU9nIVgTpzjzoLDpj3D3dq+lB7qgJzBbMARcQkEMQRKpBCrqcg53wu59w3rIcdt8A9eLBVnB6i4KqSGYHO4BBBPlg0Ezpj3D6K+gY7VWXXNFrGMtPH3xhWDHPTaXGFyc6EYgeeNvKpH7cQZA60WWIUDqLksWZQoGdzqRxj3ow8jQVvEeWWMzT2s7W0smOr4Fkjl0jCs8bY8YGAGVlOAAcgDGXCuWikvrFzM1zOFKIzKESJScsIol2UnAyxLMdIGcbVLueYbeOUQtKvVOPANyMvGg1AZ05aVO+O+ewNZjjtvhT14sPq0nqL4tIy+N98Dvjt50E3SKNNVj8z2obSbiLOgye2MBMoNTNnCg9RMZIzq2zU6C8RywR1YocMFYHScZwcdjj30G3YVhJKqgsxCgDJJIAAG+SfIUq8X4Tbz8THrUUUqJZlvlkV1X5bdvECBt50nc18s21zZXNzDawW9tBEzwNHAiSXLgbS6gupYB+KO8nc+HGoOsWlyksayRkMjqGRh2KkAgj4YxW4CoXFOKx20YeTVgssahELksx0qoVRnvWiDmu0dNYuIgNIc63CFVLBcurYZPEQviA3OO9BVc9eji24oq9bUkiAhJkxqAO+kg7Mud8HtvgjJrHlv0frbLAss8lytr+AjYKkcZwQJNCjxyAFsMxOM7AHerxuYbYZzcQjSVB+VXYsCVB32yASPfg1kOO2+cdeLJfpAdRc9Tt08Z9rP4veglmId8DP6P0f+B9FY+rJkNpGV2U47bY29221RuG8bhuC4hkWTpsFZkOpdRUNgMNjsR2qdQYCBfyR7+3nnP9oB+agQL+SPLy92Mf2D6BWdFBgIV/JG3bb45/tGaOkNxgb7HbuN9v6z9NZ0UGv1dfyR7uw7bbf1D6KPV1/JG+M7Dy7fR5VsooKLnHk+HiVv0J2kVA4kzGQGyAQN2VhjxHypJ/8Ah04d/GXX/MT7Kup0UFZy5wCOyto7aIsUiBClyC27FtyAB3Y+VWJQHuBWVFAUUUUBRRRQLnpCB/a64I8lVv8A7ZEbzBGdvMYpCm9KkWPk4pFIbwsdLaFOdc2CcSTncAtsurzwQ5RQX3IvDIL22mZlbpNeSSorOSx1WywsZG7ljrkbOe5BzVtB6M7RAQhlU4QBw41DSqqSG05ywQZzke4CvlFBIPo/tsIvjwhJxq9oM8chRttxrhjO2D4cZwSKifets9idbEDT421DQEjREIABwBEmCCG8Pfeiig02vosgIY3DtLI4ZWcAICrR9MDB1YIXJBB7sc5GAJt16OLSSR3ZWy+vV4hjxmUkjbbHXlAx5NvnaiigyuvR7byNKzNLmYtq8Y7MtwhUZXYabqYeeMjGMCsrn0fWjyGRlbUZTMd8jLaSyYIICFhrwN9TMQRk0UUG265It5J2mbXqZg5UN4dYa3YtjGdzbRZ3x4T2yahr6M7UR9PMunGlhr2YAlkGMYUKxJAXAz3zXyig233o6tZXZm6gzuAGGFf5HLqCp3/c8exyNjtvVzwbgkVrGY4RhSxbHxwBgfDAA+aiigVOZeWJ729LI0KwxRrG8UgZxPk9XTIqlcIG0nTqIbHi22M3jPAr+5t5Ld5bRUlQxkrDJkAjGRmXGaKKC/4twhLhAjll0usisjaWDq2pSD+mqVPRxZqdSK6t4SGEh1B1MZ6oY76yY0yT3wcjc5KKD5P6NrNg40uBIctiRt8q4YZ7nPUZjnPiwRjArZ97y016yjFuoZd3JGSysy6e2CyKTtk6RvRRQWPAuXYrRWWHXhtPtuWwERY0UE9gEVR81WlFFAUUUUBRRRQFFFFAUUUUBRRRQFFFFB//2Q=="/>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237448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82662" y="485288"/>
            <a:ext cx="7772400" cy="1431925"/>
          </a:xfrm>
        </p:spPr>
        <p:txBody>
          <a:bodyPr/>
          <a:lstStyle/>
          <a:p>
            <a:pPr algn="ctr"/>
            <a:r>
              <a:rPr lang="it-IT" sz="2000" dirty="0"/>
              <a:t>Sindrome X fragile: </a:t>
            </a:r>
            <a:r>
              <a:rPr lang="it-IT" sz="2000" dirty="0">
                <a:solidFill>
                  <a:srgbClr val="FFFF00"/>
                </a:solidFill>
              </a:rPr>
              <a:t>Paradosso di </a:t>
            </a:r>
            <a:r>
              <a:rPr lang="it-IT" sz="2000" dirty="0" err="1">
                <a:solidFill>
                  <a:srgbClr val="FFFF00"/>
                </a:solidFill>
              </a:rPr>
              <a:t>Sherman</a:t>
            </a:r>
            <a:r>
              <a:rPr lang="it-IT" sz="2000" dirty="0">
                <a:solidFill>
                  <a:srgbClr val="FFFF00"/>
                </a:solidFill>
              </a:rPr>
              <a:t> </a:t>
            </a:r>
            <a:r>
              <a:rPr lang="it-IT" sz="2000" dirty="0"/>
              <a:t>e </a:t>
            </a:r>
            <a:r>
              <a:rPr lang="it-IT" sz="2000" dirty="0">
                <a:solidFill>
                  <a:srgbClr val="FFFF00"/>
                </a:solidFill>
              </a:rPr>
              <a:t>anticipazione</a:t>
            </a:r>
          </a:p>
        </p:txBody>
      </p:sp>
      <p:sp>
        <p:nvSpPr>
          <p:cNvPr id="188419" name="Rectangle 3"/>
          <p:cNvSpPr>
            <a:spLocks noGrp="1" noChangeArrowheads="1"/>
          </p:cNvSpPr>
          <p:nvPr>
            <p:ph type="body" idx="1"/>
          </p:nvPr>
        </p:nvSpPr>
        <p:spPr>
          <a:xfrm>
            <a:off x="4886524" y="1673424"/>
            <a:ext cx="4248472" cy="5184576"/>
          </a:xfrm>
        </p:spPr>
        <p:txBody>
          <a:bodyPr/>
          <a:lstStyle/>
          <a:p>
            <a:pPr marL="0" indent="0">
              <a:buNone/>
            </a:pPr>
            <a:r>
              <a:rPr lang="it-IT" sz="2000" dirty="0"/>
              <a:t>L’anticipazione è il fenomeno per il quale una determinata malattia, con il passare delle generazioni, si manifesta:</a:t>
            </a:r>
          </a:p>
          <a:p>
            <a:pPr marL="457200" indent="-457200">
              <a:buAutoNum type="alphaLcParenBoth"/>
            </a:pPr>
            <a:r>
              <a:rPr lang="it-IT" sz="2000" dirty="0"/>
              <a:t>Sempre più frequentemente e/o</a:t>
            </a:r>
          </a:p>
          <a:p>
            <a:pPr marL="457200" indent="-457200">
              <a:buAutoNum type="alphaLcParenBoth"/>
            </a:pPr>
            <a:r>
              <a:rPr lang="it-IT" sz="2000" dirty="0"/>
              <a:t>In forma sempre più grave e/o</a:t>
            </a:r>
          </a:p>
          <a:p>
            <a:pPr marL="457200" indent="-457200">
              <a:buAutoNum type="alphaLcParenBoth"/>
            </a:pPr>
            <a:r>
              <a:rPr lang="it-IT" sz="2000" dirty="0"/>
              <a:t>In età sempre più precoce.</a:t>
            </a:r>
          </a:p>
          <a:p>
            <a:pPr marL="0" indent="0">
              <a:buNone/>
            </a:pPr>
            <a:r>
              <a:rPr lang="it-IT" sz="1800" dirty="0"/>
              <a:t>Nel caso della sindrome dell’X fragile, l’anticipazione è nota come «paradosso di </a:t>
            </a:r>
            <a:r>
              <a:rPr lang="it-IT" sz="1800" dirty="0" err="1"/>
              <a:t>Sherman</a:t>
            </a:r>
            <a:r>
              <a:rPr lang="it-IT" sz="1800" dirty="0"/>
              <a:t>» e si manifesta principalmente come aumento di individui affetti  con il passare delle generazioni. Da un punto di vista molecolare, l’anticipazione è dovuta al progressivo aumento del numero di </a:t>
            </a:r>
            <a:r>
              <a:rPr lang="it-IT" sz="1800" dirty="0" err="1"/>
              <a:t>repeats</a:t>
            </a:r>
            <a:r>
              <a:rPr lang="it-IT" sz="1800" dirty="0"/>
              <a:t> del microsatellite.</a:t>
            </a:r>
          </a:p>
          <a:p>
            <a:endParaRPr lang="it-IT" sz="18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
        <p:nvSpPr>
          <p:cNvPr id="2" name="AutoShape 2" descr="data:image/jpeg;base64,/9j/4AAQSkZJRgABAQAAAQABAAD/2wCEAAkGBxATEBATEhQSERUXFRcVFBYUFhUWFRUXFRUXFhkSFhUYHCggGholHBcWIjEhJSkrLjAuGCAzOTMsNygtOisBCgoKDg0OGxAQGzQmHiY0MDUsMDIuLS0uNzQvNSw0Kyw3LDcsLDcsMC8zLSwsKzQ3LCwsLy8sLCwsLCw0LCw0LP/AABEIAMIBAwMBIgACEQEDEQH/xAAbAAEAAgMBAQAAAAAAAAAAAAAABQYBAwQCB//EAEkQAAICAQMBBgEIBAkLBQEAAAECAAMRBBIhBQYTIjFBUWEUFSMyUnGBkTNylNMHFjRCU3OSsbNDVGJjgqGytMHR4ZOio9LwJP/EABoBAQADAQEBAAAAAAAAAAAAAAACBAUBAwb/xAAsEQEAAgIBAwEHBAMBAAAAAAAAAQIDEQQSMUEhBRMUIlFx8DJhkcFCoeEG/9oADAMBAAIRAxEAPwD7jERAREQETGZmAiIgImNwgMIGYjMxkQMxMZEwrg+RB+4wPUREBExuEzAREQERMZgZiMxARPIce4nqAiIgIiICIiAiIgIiICImCIHzPti3yjrmi061LeNNp7tVdX4R3m7FddbFvQNtODx4vKd+s1h0NmhXTaakanXbRbUua1+gqZ2IA4XBfbkj1yRxLNoOztNWqv1Smxrbgq2FmBBCDCqBjwgewx8czdd0WltVXqmDG2utqk58Kq5BYhftHAGfaBUOt9vNRRReRShuoTTrchY7TqdSVxpqmHntDFyfbA9cjo7Rds9RprNRWKVLU0U2AHcTqbbn2CjTovJAOQW8WD6eplNd2I0Vtj2OthLaivUkCxwO9qUKrAA8cAflIB+zXUflbamq2yi19QgtC2K2jfS1nC5rfL973QxwB4icYHMDGu69jVa6+2mvfoNBuZ1ZyRZqF7z5NgnaRhF5IzyPKcnZ3rDaHQ06Oivv9UmmGpuXBOLtS29KNiDJdmY88BFUsTjGbXrOw+itXWK6uflTK1/0j8lShAXnCjKL5eeMeU6T2V03yizUL3tb2KiW7LbFW0VjCd4AeSBxn284HdXmzTj5SiAtWO+rJDIpKjem4jDKDkZ+GZ81/g/0yu2t6Tdh6KLRfVuVg+opscPWxLYJRSBk87tyjO0EN9J6l0pLggZrFVWV9qMFDFCGAfjxLkfV8j65nLf2aofW160mwXpX3QKthTWSSUZceIZYnnyPljECL/hE6VdqOn26bSMq2gI61nAW1K2GaSPLafLHkeAeCZXemdqKO4bqlNAqtNun0WsqfKGlhaFcrhfEfpU544RQeRiX3UdGrbULqN1i2ivugVbw7C24gocqcnHJGeBjErWv7Ih0t0KUirTWWV6m3UC4m623ve9s8OM7yUUbsgANx5AQPfVO1mqps09Zqqd7tc+nqFbMxfT1rua4ZAw45Ug+EEZzjz5+m9u7baCxpXvLNc+i0qqxK2hPO9mIBCKA5PH83HmZZ7ez9Daii8g76a3rq58KLYAGIH2iABmR+j7D6KqvS1orhdM7PT9I+QbAwYE58iGPH/nIUrR9eej5x6iiV226rqFWh045C2rVioMgznk943mfKWmntXf36aWyqunUd3bqL/Fvq0+nR2VLCRjez+Hw5GMknHke3p/YjRUppERX26axralZ2YB33eJs+eNzY+JJ85167szprbbbHVs21Ci4BiFtrUkhHHtyRxjIODkQKh03+Ei20aM9yiG3R36u1WZh3aVMyK+7HFbFS2SM4GMEkT10z+EW1/m9rqFpru01+q1DbjmmqlSVsVccox2gZ5OTxjBNm1HY/SP8pyGXv6U07hW2haawQKqwBhFwTnHvPOq7FaGx2d0Y50w0ZXe4XuBnCYB+Pn7gHzEDn7N9pNTqrq8UbNO9HelznKFm+iqZvqtYUyzKudh4JPGYP+EU9/1Po+kFZtAd9VcqbNxrqGFQ7iAUZtwIJ5x6y69I6PXp1VVa19qhFNtj2EKPJRk4HpzjJwM5xOevs5SNadbmw3mvuclgVFe7d3YXHA3c8c/GBTOj6u7Q6i8OopOssNmn0YbcmlopH0lzCsEb3JGKq87mIAPmR0azt1qF01xtoSm6rRvqdQrnK1l2KafTlc57yzzIOdvlyTLb1Ps9RdfVqGNqW1qyK9VjVko+N1bbTyuQD8DyMTg6j2E0Fxv3o575aVtHePh/k5zWTk8t6EnORn3MCq9mtItFnSdE1AsfS6J9c7A2b67bcqVUAhWZmdxhvQSV6J211F9unXuq1V9O+ouwWPyVVdlRLW8i7AE7fDggjnGZI9d7LjGov0y51FtaUsbLLMd0PC23xDFndtZhifrHkjJzw9nOyuorXVaa27UvonpWqlL3rbUJkEWAWVjhNpCjnPnwMAkOPpfb7VNpadTfp660vCppQLMNbdZYyoh3DwVhBuZz5DJAPGe9e2VqkJdUFe3UNVpM7q+9qrUNZqWRgWVF8QHGX8OANwMmtX2W0tlGlpw6Lpijac1uyPWa1KKQw8/CSCDkHMxq+y2nseiwm4WUl2S0Wv3n0gAcMxJypAAwfLAxiBt7L6/UX6cWairuGLNtXBBNe47HZG5RmXB2nkesl5q02nVFCrnA92ZifiWYkk/EmbYCIiAiIgIiICIiAiIgIiICJjMZgZiJjMDl1fUErIDCwn/V1W2kfrd2p2/j5/hNHz3T9nU/suq/dT1pD/8A06n9Wr+553wI757q+zqf2XVfuo+e6vs6n9l1X7qSUQI357q+zqf2XVfuo+e6vs6n9l1X7qSUQI357q+zqf2XVfuo+e6vs6n9l1X7qSUxA802hlDDIBAPIKnnnlSAQfgeZ7kd0U+G3+vu/wAQyRgIiICIiAiIgIiICIiAiIgIiICIiAiIgIiIFO7addtqdaam2ErvZhgnBYgKM8fzWz+E4exvaO9rUquc2B1O0nG5WC7sZHmCFPn64kt2r6TVqGBFtddqEIQxGDv5VGGcgk5x75PB9OTsz0GvTWF7rqi6KFAVhhN3gyc4JJOVHA9fM+WdanI+J3E/L/X2adcnF+Emsx8/29f29Vk+etP9v/2v/wBpFdf6kGWvuXYfSYbbuU4KOcenqJLa39Npf1n/AMJpz9otBZctYr2ZV9x3kqMbWHmFPvNTFMReOrswefXJbjXjF+rXoqmo1twSwiywHaed7Z4Bx6z6Aspl3Z7UsrD6DkEfpH9Rj+jlzWe/KtjmY6GX7CxczHW/xW/Gtzv678vUREqt8iIgJU+23W7KSldR2swLM2ASB5ADPGTzz8JbJA9qOgDUhCp22LnaT5EHGVP5DmeHJjJOKYx/q8LHFtjrmrOWPl8qn0XqV4QsLG3b3PJypOfVfLn385eK+s0YUliCVVsbWONyhh5D2MrHTuymoRdrtUAWJLIzFgCfQFAM/jLN1gbdPhcrh6QMHyHe1jH5cSzGvc44/wAtRv7sfjUzxyuRa/6JtPR9tz2+kdkV2q6yvyVzTYyvurwQGU4Nig8kexMpvz5q/wCnt/tGfRO03Tnv0z1VlQxZCC5IXwurHJAJ8h7Sn/xI1n2tP/bs/dzF9oY+TbJE4d614nT6r2Zl4tMcxm1vfmN/0u3Z+xm0umZiWZqkZifMkqCSZITj6Ppmq09NbYLJWiEjyJVQDjPpxOya1d6jbGtrc6IiJJwiIgIiICIiAiIgIiICIiAiIgQWv6AbLLXL1+PuwQas+CslthO8ZBYk59c4ORjGjqfZOu/cLWBUoEyFxYBnLsLA3m/OTj29pNdS1RrQMBuzZUmM4/S2pXn8N2fwmj5ut/zrUflpv3MD1rv0+l/Wf/CadrjgyNbpDkqTqdQSudpxpuMjBx9D7T3822/51qfy037mBEdD7LnTtpzuWzulsUMVPeYsPC785KgADB+85IGLRI/RWOtz0szWba0fe+3cS72DB2KBgbB6eskICIiAiIgJWevdI1dtlpptsoBVFRlufAIPic14wMA8BcbiviyDxZogU/rHRuou9hpvKBqwNu9xtfvUfwFR4Rt7xSfbb7mTvWgRpxk5O+jJ8snvq+ZJyO6/+gP9ZT/jVwJGIiAiIgIiICIiAiIgIiICIiAiIga9RcqIzscKoLMfYAZJ4+Eh/wCNuh/pf/jt/wDrOzr/APJdT/U2f8DT5JM3n823GmvTG97ans7gV5UW6p1rT7D07qFV676m3rnGcEcj0wwB9Z1Sodilu+S/RNWv0r53qzeiYxtYfGS1F2rdrlDUA1uEOa7OSa0syPpPLDj8jLuG/XjrafMKGfHGPJakeJmGvtJ1KlFVHtRGFlNmG3E7a70cnCgnyQ4+M79D1Wm1iqNkgZwVZTjgZwwGRyPzny3tAHGo1XeZ3b3Jz7ZO3Hw27cfDEtHRgflNWPdi36uxh+WSv5id4d/fxkmY10ype1cs8LPx8VfmjJ3/AG7fkrxPFtoUFmIUAZJPAAHmSfQT0srH8IAf5KNudveKbP1cHGfhu2f7oy36KTb6LmLH7y8U3rct1PXNKdRZYLQwNdaYVLDja1jZ3Bcc7/8AdJ6m0MoYEEEZBHkQfUT5V0T/ACv+z/1n0Psvn5MmfdyPuLtj/wDe2J6Yvn49M3m3hnfFWj2jm4mvSnaf4S0RELpERAREQErPXO0WkKNWLPGtiAjZZx3dyluduONp/KWafHOpfyjUf193+K0u8LixyLzWZ1pOlep9T6Z1mjUFxS+8rgt4WXG7OPrAexkhKJ/Bt+k1X6tX99svc8eTijFlmkeEbRqdERE8HCIiAiIgIiICIiAiIgIiIGu+pXVlYAqwIIPkQRggyMHZnRf0Ff5SXnLquo01kCyxKyRkBmAyPcZkbUrbvCVb2r2nTOh0NVK7alCLnOF8sn1nN0r9Nrv69f8AldPPXz5pP6en+2v/AHnB07q2mWzVk3VAPcrL415A09KZ8/tKw/CdiNekIzO0f2p1dQstV6NPeUp3r3lgViS4VajlTjeSQCMjI5xkGar+spprLVq06A9w1tblwq2lXKd1uwduTtx77x6yyU67S2PtR6rGPOFZSePh7Ts7lfb4f+J2PTs5NYmYmfHZjS27kVvQgEcEcEA+RAI/ET26AjBAI9Qfj6TIEzDqKXs7pBnFNa588DA/IcSTrQAADgDyA/unqI8ac6Y3NvMkREOkREBERASH1PQdD43sqqGSWZm4GSckk59zJiRPVOiLcHDY8W3g524VlbJCMpLeHgk5U8jHr2LTHaRt6fotLSW7lakLEKdpGSQCQvn54JOPjJGVOvsSgsD99YSLRbzjnGo+U7Sfffxn7PGPWWyJmZ9ZCIicCIiAiIgIiICIiAiIgIiIGDI7s+SanySfp9SOfYaq4AflxOTtZ1l9LXUyKrFrNh3ZwBsZs8fqyqp21urVttVIGXfHj82Yux8/ViT+MsY+LlyV6qx6JRWZfR4mF8pmV0Uf1w/Rp/X6f/mK5ISidW7W2rbbX3VTKlhA3bjzW+Vbz8wQDJTsr2it1NliOqKFQMNu73x6mWLcXLWnvJj0S6Z1tZ4iJXRIiICIiAiIgIiICIiAiIgIiICIiAiIgIiICIiAiIgIiIFX7faO22mgVo1hFu4hRkgd24z+ZH5ylW9B1hVgKLfI/wA0+0+uzyWEuYOdkw06KxGk4vMRoTynqYBmZTQfMOs9G1LanUMtNhBscghSQQWJBEmewnTr6rrTZW6A1gAsMZO7OJcLtVWmC7qmWCjcQAWJwFGfMk8ATymtqJAFiEncAAwJO36wHvj19pcvzcl8Xup1r0/0nN51p0RESmgREQEREBERAREiO0PXa9KqlgXZs7VHBOPMk+gGR+cje8Ujqt2SpS17RWsblLxIPo/aGvUU2OgKsgyyH04JBz7HB5+BlcHbu3H6Gv8AtNPDJy8OOIm1vSez3x8PNkma1r6x3X+JwvrtunFxVm8AcqmCxyM7VBIyfxnLR2m0jAHvUUH6uSMsCSoIAJIyQwwcHwtxwcWVZMRItO0WjLMovr3KMlc+IYJXy8/NWH3qR6TTV2moYEpudRdXTuXaVJuqruRwd3KbLUORzz5QJqJX9Z2w0aIlgsW1XDsprKnw11PcWJJACla2wTx+HI339pdKuPpBghzngDNdiVGvxEePfYqge5xxkZCZiRFHaXSMqnvVUkIdrHDDvBuUEehxn8p29K16X0U3pnZbWlibhg7XUMMj0OCIHVERAREQEREBERA5tbpy6gBmTnOV+t+HOPzBHwlU13Y62xnK29xuOoP0e7g31CtXXywwwC3ucnzMukQOLo+kNVFdZO4qMZ9PMnA+AzgfATtiIEXr+jLZnxY3OrNkAghTuC7RgeYHJySBgkjiRnTexdFNlNivYTU25ckcnuWoXP3Ixz7nniWeICIiAiIgIiICIiAkH2m6EmqVQW2OudrYzwwGVIyMg4HqPKTk+fdv7rflNKkkVHu9ozhWbvPFkerABfuH3meOea9OrRuJ1H8vTFNqzNqzqYiZ/iNrB0LoC6amxA293GGYjA4UgADJ4GSfP1MqS9m1x/K9J5fbH/eW7skT3Tg/VFhC/AbVJA+Gc/jmVbSfo6/1V/uE949l4c89Fu1e35tkcn/03I4eOmfHXc5O/wCan6r7pqFaitMh12KMqThgAOQQfKaLugaVjuapC2c7sYOd5fdx67mY5/0m9zOB7L16UW0+TcNOTSAASbAvhGGGOTjzng67qKEL3SX+NVL81+B1d93lztwiEhRy27AAIiY1OmjS3VWLfV3t2c0hZ2NSlm3bjzzuZ2Oefexz/tGeqegaZF2pWFXcj4XIG6tFrRuD6IqqPgo9pDHrnUvHjR5xnackbvHWo4J+yzt/sfGeG611TYmNJ4ma0MfStQ1vdttz4iVWo4z/AJT02nPEksey2iKBO4r2gMoGPJWQ1lfPyKMy/cx9zN9/QNK5y9SMck8j1Zq3Lfrbqq2z55QH0kIes9SUYGlNnLeNiAcHUogOwYP6FnfHmO65yWE7jqtYX3FWRe4qdEVVO64lzbTYxBK4ArAPH1ifEeAG89l9ETnuU/m+QIxsUquOeMAkD75JaLSpVWldYCoihUUeSqowFHwA4lb0/WepMDnSis7qlG4k5D6myt34PASla7SP9ZtzkTOm6p1LIU6cY3ld7k52m4qr7FAG0JzyQRtHnuyAtUTAmYCIiAiIgIiICIiAiIgIiICIiAiIgIiICIiAkF2o63TpkHeKbCx8KDHOCBk54ABIk7K52x7PHVIpQ4sT6ufqsMqSp9vq8Gcnfj9v+p4+jq+fs29M65TZpbbKlI7oMWrICkFV37eOOQRyPf3zK5/HCv8AzOr+2P3Umuh9nnp0morbb3tofOCSoymxQTj08zx6nzle/iRrffT/APqWfupo4KcXqv7yfTx3IinlfqdQopWwjauwPgDO0bd2MAeg9pzjrul7vvO8G3GeQwbHvsI3Y+OPQ+029wo0+ywhQKtrkHAACYY5PkPPmV9ej9Lfu8WKClQrAFgUhALMBk9D9LZ5gHk+0z0E0/X9KFqY2YFqO9ZKvhlrXe2OPMKCcHnAPHE20dY0zrWy2ph9uzJAZt43KNp5yRzjEh9PpNBctdKvvGnYJWNwyHCV3hkJHj8D1nIyMNg+sjNRo+j6axCbG3nGArPZ+jrp0oyEBwdjUpz5lx6nMC1t1fThlXvELHyAOf5rtk48hit+Tx4ZuGtq58aHA3N4hwMZ3H2GOcyqL2e6SiIN4VWfK5u+s9j21g5JySX1Ng+9/gJuXRdL0zq+4fSVvSPEXU1rWgs3YzhQmmXLHgbT7wLBR1ShxkOAMAjcCmQV3AjeBkY5yIPVtPuVe9QliQACD9VS5zjyACk5PE4dT2Z09gp3mxu6UrWS5yFYKCD9rhBycn1zmedT2T0rjDBzyDwxHIpajPH+gx/HmBL1aqtiQrKxHmAQcZ8s48pukf0no9OnDiobQzBiOMZCJWAAPIbUUYHtJCAiIgIiICIiAiIgIiICIiAiIgIiICIiAiIgIiICIiBo1ulS2uypxlHVkYeWVcFSM/cTIb+J+kLb3Vmc43NvcbiN4zgMAP0j8Djn4CWCartSi4DEDOcZ9cY8vc8jiBD9M7I6Kh0eqoKyY2kszbdtSUDG4nBFdaLn4H3Oda9jNEGLCtgS24nvLOTvofP1vfTUf2MepzL2dRpUkF1GACefQ8g59vLn4j3E9V62tgxDZC43efGQCB9+CPzgRNPZDRIoVKggApA2s4/k1ne1EkHkq/OT55Oc5mizsPodgRKxXivusqWB7spZXtPOD4LrQCc43k+cn/lNfPiXg4PiHBHmD8Z5bW1AKS64LBBz5sfJfv8AhA3qMATM5211WCdwYDH1fGfEcDhcnkwuuqIUixPF9XxDny4HPnyPzEDoiaF1lR8nQ/cw9SB7+5A/Gaz1KncV3ZYZyACSCCgxgDzy6fnA64niqwMoYcgjI+4xA9xEQEREBERAREQEREBERAREQEREBERAREQEREBIPtExFmnIODlvL70H/U/nMRA4NUB3jj0+jXHpjuC23HtkA49wI0zHbqD69wpJ9chEOfvyzH8T7xEDToBm+rPraxPxORyfjN+m01fcuNi4VrXUbRhWVUw4How9DEQN+sG2m4r4SGyCOCD3lXORPFGnQbgFUYtbGAOOEPERAxZUotcgAHu/MAZ8LoRz8Js6goD3MAAcDkcHhmI5+8A/hMRA7tOxCV4JHgX/AIRERA//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6" descr="data:image/jpeg;base64,/9j/4AAQSkZJRgABAQAAAQABAAD/2wCEAAkGBhQSERUUEhQWFBUUFxwVFhQWFh8YGhgVHRYXGBgVGRYbHiYeFxwvGRcXHy8gJCcpLC0sFh8yNTIqNiYrLCkBCQoKBQUFDQUFDSkYEhgpKSkpKSkpKSkpKSkpKSkpKSkpKSkpKSkpKSkpKSkpKSkpKSkpKSkpKSkpKSkpKSkpKf/AABEIALYBFQMBIgACEQEDEQH/xAAcAAACAgMBAQAAAAAAAAAAAAAABgQFAgMHCAH/xABSEAACAQMCBAIFBQgPBwIHAAABAgMABBESIQUGEzEiQQcUMlFhI4GRlNMWFzNCUlRxdAgVJDQ1U2Jyc6Gxs7TS1ENVZJOkstEl8RhEhJKiwfD/xAAUAQEAAAAAAAAAAAAAAAAAAAAA/8QAFBEBAAAAAAAAAAAAAAAAAAAAAP/aAAwDAQACEQMRAD8Aa7qwumeNtMpcKnYP+FF5K0wWTWFhUjHiZWBQgAHGC68AD9I68/hZtOrOen15On339jTj4YqFY85Qy3JtlWTWJJo8kDTqgEJffVnGJ0xt5HOMb31AUUUUBRRRQFFFFAUUUUBRS9fXl295JBbvbxrHDFKTLC8jM0j3C4GmZAABCPI+1SzzNzPxCFjFHNbSMDGs8kds6+rrLIkaNqed1MuXDLGVOw1HAxqDo9Fa4E0qF1FsADU3c4GMnGBmtmaAoozVRzJxs26II1DzTP0olY6V1aWdndvxY1RGdj7lwNyKCpn4WtzxK4SWScLFb2zIsVzNCoLvdazpidQSdCbn3VN+4eD+MvPr919tSVecZuLa5aaO7iubuYRxmz6KoGiQyPrPymu1jVZXYSSFsjcg5ADvyTetNZpNJKZHmJd8roEb50tAqd1CMpTck5Uknegx+4eD+MvPr919tXz7hrf8u7+v3X21MNFAu/cJb/l3f1+6+2o+4K2/Kuvr119tTDmkzgl/f3Fol013awq6s5DWrEIoLZy5uQMADJOBQWX3BW35V19euvtqPuCtvfdfXrr7aqTlfjN5cXqCeQer9J5oNEPQM4DJH1JI2Z2EfyhKDIJ2YgbCn2gXDyDa++5+vXX21fPvf2n/ABP166+2pkooFv73tp/xH126+2o+97af8R9duvtqZKKBb+99ae64+u3P21fD6PLP3T/Xbn7amWigWfvd2fun+uXP21H3urP8mb65c/bUzUUCz97qz/Jm+t3H21YcucLS2vrqKLWI+hbPpeWSTDM92GIMjMRkIvb8kVM5rv5o/Vkt3SNp7gQl3TqBV6U0hIXUuTmMDv50ucYhvbabXHdxS3V0qQxwC0xqERkYMT1vk0XrMXc52wACcAh0Cil3kG5llsklncySyl3cn2QdZXSi/ioAowPnOSSaKCDwnkqSK/NyZEKma6l0gHOJ0tVUe7IMDZ/nCnCiigKKKKAooooCiiigKKKKDnfMvMxh4lNFC2lpbe3RrjQ0q2+mS6ZiUUHVLplQqhwPFk7DB1cau7P1A2lqZWaSWEk9ObqOxuYmklaXQDrIBYvkHbbGBXR0iAzgAajk4GMnAGT7zgAfMKhcFtZI4tMrFmDyEEsXOgyuYwWO5xGVHzUED7i4f428+v3P2tUvOfLiW9hczRT3iyRQu6N69cHDBcg4MuD89PFLvpF/gq9/V5P+w0Gf3FQ/xt79fuftqWec+EJZm3mtxPdTrI3TtJbmebrqYnDhUdnA05Vy2MYXB9oA9FFYmMZBwMgEA43wcZGfdsPoFBxbl2K1huXu+rJd39xqBt40YfKF9bu1vpVo0DKoUSkDwhiV/EfOA8hhYFNxJcdZy8svSvJ40EkkjSOFSKRUADORkKM4z51c2tjKL2aQluk8aKimUsNYzqIiIwm2ncHfxZ8sW1AuzclwBSRJebAn9/3Xu/pqruVuV45rG1lklvGeS3ikdvX7kZZo1ZjgTADcntTfcew36D/ZVRyP/Btl+qwf3KUGmbk+2VSzS3Sqo1Mx4hdAADckkzYAx50gcpcUSW2giu1nW1twNMItp5PWX1F1lkdIyrQjIKpk6iNTbACuvugIIIyDsQexHuqo5p4fNNblLdtEmtCG6jR4CuGO6AlhgY09jmgrOHcUW54krxLLoS1dWZ4JYhqM0JAzKi5OATt7qa6KKAooooCiiigKKKKAooooE30j8VMHqbRxtNKtz1EgQEu4W3nUtpUFtAMiamAOAfeQDp5f4zbxPI8zXE15IqtM4sbkaUJbRHGnSzHCCr6R5kMSSc0x8z8NlntZY7eQRSuhVJDnbOMjKkMucYyO2c4OMVF4eP8A1K6z39Vtc/p6l7QY8gW7Jw+BXVkYBiVdSrDMjkZUgEbEdxRTDRQFFFFAUZrn/PvO1o9ncQRzFpc9MqiyZysqh1DKvlpYHB8jWNieDTTJBBF1pHydKrJ4UGcyuXwAgI0595AAoOhZozS+eRLEbm3T6W/80umXgm56eYwcGcQztB8T6wFMWP5WrHxoOhZr5ml+Lkfh7AMtvEwYZDDcEHcEHO4rC85N4dFG8kltCqRqXdivZVBZj9AJoGPNVHNvFntrSSaIKXXSF1glctIqZIBBPtZ7iufcTuuDtLaGGNen1WabTby4MPq0wBPg8S9Voe2dypq94JZcHvZHjt7WOURqGkfokIpJ8KHWASxwWAAOy5JGRkL31XiP5xZ/U5f9VR6rxL85s/qcv+qqv4vwHhNqF61tCC50oiwmR3IGSEjRWd9tzgbedaeFcN4RcOY0tY0lC6jDNbNDJp7agkqKWXOxK5AyKC19V4l+c2f1OX/VVD4zy/f3NvLBJdWoSZGjYpZyBgrDBwTdEA/pBqd9wXD/AMzt/wDlr/4pL9JttwiytJozFbRXMkL9FVjBk1YIVhpBKDPZjgbHfag6jmjNJ3B+A8IutXStLcsmNcb2/TkTIypaKRVdQR2JGDg4zUniXKPCreJpZbO3VEGWboBsDIHsqpJ3I2AoGmiuaWvFOH29/DLawPFGIJ0lMdjOuXZ7YxggQ5bZJcHy39+73wbjsN2jPAxZVcxtqR4yHABKlXVWBww8vOgnSLkEe8Ypb4VwK+t4IoUu7crDGsSlrN8lUUKCcXQGcD3VYcY5nhtmCOXeVl1LDDG80hXONWiMEqudtTYGfOsuEcyQ3LMiFlkQAvDLG0Uig9mMcgBK521DI+NBG9S4h+d231J/9VXw2PEPzu2+pP8A6qr6kLnDme2uYeiqzTAXUIlUWc7oUiu4+uNQiKOAEcEAnOCN6C/9R4h+d231J/8AU0eo8Q/O7f6k3+pqn4ZacHnlEKWUQkZWdVk4e0WVXSGIMsKg41LsD51dfcNw/wDMbT6vH/loK/il3fW3RZ54JUe4hhZRash0ySqhIbrtggHPY015pFuE4QHZE4ek+hirtb8P6yIw7qXSMqWHmqkkYwRVrwvlvhVxGJYbSzdDkZFvHsRsVIKZVgdipAIPegZc0ax76pfuIsPzG0+rx/5aTubU4ULe7hhskM6o8CmLhzMFuGj+TQSpCVDanTG/mKDplFKFj6QrfVBbKs7XEmEWJreSInSoMjapVVcKuWO+cDbORTfmgKKW258gz8nHczRg4M8NtJJFscEq6j5QfFNQq8sL+OeNZYXWSNxlXU5BH/vtjyIoJFUNj/Cd1+rWv95e1cXt6kMbSSuqIg1M7HAAHmTSbbc2RJeT3EkdzFbywwRrPJbSJHlHuSzMSuY0xMnicKO+9A8UVX8E4wLmPqqjrGWPTLjSZE2xKF7qp3xqwSMHGCKKDkvM/Md0j3ui4lUI9+FxIw0hIeHmMDfbBkcj3az767VUKTgluxJaCIltRYmNTkuFDk7b5CJn36RnsKluDg4wDjYkZGfLIyM/TQI3A+YDFbLDAvWupri8MUWcAL69cAzSsPYiGdz3J2XJNYTcNls723eOP1y6mhuDPIzrEW8dp7OrISNfZWMdgxO51E7bLkhbBHl9euUaZ1MzxxwkNLJJgBVaB2SPqSHC6iF1E+ZJv7DlspOs8lzPOyI8aiXpBVDmMsQIokJPya9yaBS4nzNPe20YktTBazXKQTSddWOj1novGVUAhWdemTn2XNdESMBQAAABgADAA9wHkKV+S7FJuGmKVQ6PLdKysNiDdz5BrU/CnSZbQcQu1V0LqvTRm0AgFRdGInI+JL4IOexITOS1Ci7ij/Aw3bpCB2VdETvGv8lZnlUAbDTjyqTzuP8A029/VZ/7l6suG8Njt4liiXSiDCjv55JJO5JJJJO5JJPetPHuGG4tpYA/T6qGMvp1YRtnwCQM6CwBOwJBwcYIcp5g5ivXmituHjqq8aC6mCZ0gjGAdxHEqsGwQc5yQwfLz+G37cMk4g9tb+sQxRQzSSNN02b5ORmkAKsX1bnJOT3JOcm4fkmGzRIheXqJNKsYC9JgZGJK9RugSQWznUSCWOe5rZzNyyttw3icnWmmknt2LvMyk+CNgoARFAGCfKgm8pu8t7eyXMax3CGKJUD9TRbGJXXS+kZDSmUnAG6AHOkVI58UCCKQY60dzb9A5wdbTxxsoPuaNnUjzUmpvGOXkmdZlkkt5kUqJ4iobp5yUdXDJImd8MpwckYyagcucKjn6V49xNdnBMLTBUVO6l1ijRFDEZGpgWwSAQCaBnrx/wCkS5kfil4Zs6xPIu/kqsVQD4aAuPhivYFIHpH9Glhdh7u46kLxpmSSHGXVRtqVgQxA2zsdgM4AwFvxhVW84c6bSszxNju1t6vI7hv5IlWA/AkflbyOff3hN+mP++jrdwLl9Ij1jJJPM6BetMVLCPYiNFQBI1zgkKBkgE5wKm8Z4UtzC8LlgrgAlThhghgQSDg5A8qCZXOrfj9zavfNFbRzRniATU1x026kgtolGjpN4dTrvntnbbe5l4QqzpbniN4JZEaRV6ke6qVB/wBl/K7fA+6tHHuApa2TKrySGS9tZXeVgzM5vLVSSQAOyjyoJfIhLC7kmULctdSLOudWgJgQxhiAWQQlGBwM9QnA1Gs+bFAuOHun4b1nprjuYWhkM6n+TpUN/ORPPFSOO8CTL3Ucs1vKqeOSApmRFBIV0lVo3xk4LDIzsQKOXeDJ4boyTTyyxjTLcYDpGwVumsaKqReWQqgkgZJwKC+rmtxd38fCgeGJrn9euQw0q2IvW7vUcMQPaCfTXSqS+NcChsYJZ2ur2KJXaRkilGA0suW0rp2GuQnv50Ee6ubvr8LbpJJdG0n60cknRUOVtDJ4lR8EPtgDHxrHi3M3EZLa+EVpCj26vEXS7ZnD+rrKGiT1cayFlUgZGWGPjTDw3lRI5knM1xM6IyJ1pNQVX0lsDSME6F+isOWPw/Ef1wf4KzoLLgcEKW0K2+OiI16WOxj0jSfjkYOfPNVHCgF4peLHjQYYHlA7C4JmBP8AOMKxZ+AQ+dQeKcMhtJIo4rq6tVupOmkMHTaMO2SSoljcwgluyEDucDBIZeD8Gito9EQIBYuzMxZ3c+1I7sSzscDcnyA7ACgnVyLj3HJYPXVtMteSXzLbrgNj5K26jIhBDNoJBY7KCBkFgH67XMrTg1ibi7n9YuTcJcpBcSwydPxysiphV2CKZBGT3+TbOfMKzhPCLiJ7Gd4xJxB7h1lMsmiNMWt3iANGHAwuXOFPiO+7MaueY+YryWC8hlghijg6a3MkVy7uIJAjytGpgXViFmzkrjfGcVacqcBtZuhdRSXT9Et01nmZghKFCShJGSj5z3ww86m8AUG/4kDuC8GQf1VKBigRQqhAAoAChcABQNgANgMdsUu8rgC74gI8dETodsYFw0KGcDHxMbH+Uzeearb3hsNu5gjub2CPMKiGJ0MaieVoUVGdWljXWhBCMAoYafg3cN4bHBGsUK6EXOBknckksSclmJJJYkkkkmgpOcnUPY9YgQetAyFjhciCdodXljrCM77aglaIYzxNhI4K2CnMcZ2N2QciWQH/AGAO6ofb2ZvDgG25g5cS8CxzsxgBLSQDZZTtoDsPFpBGrSCMkLnYYKzHw6F5RayT8QljMkkJikkUxEogcpJIoEzoUbszHOMN3wQuuQD+4Y8EmMPMISTnNuLiUQYPmOiEx8MUUwRRBVCqAqqAAAMAAbAADsMV8oM6Kgft/b6nXrxao9Zca1yojCmTUM7aQy5z21DPepcE6uqujBlYBlYHIKkZBB8xg5oMLyySVdMg1LlWxkjdXV1O38pQfmrfRS5ztz3b8LhElwSWckRxJgu5GM4yQABkZJ7ZHckAh89H37xH9Nc/4yertuHIZhMQeoqGMHU2AjEMRozp7qu+M7Cue+jfnU+pRvNbvFbyTShbkOrorSXMjBZQMNENThdeCucZK5rpdAVi8gHcgfpOKwublY0Z5GCIgLMzHAVQMkk+QxSDxlnvbi3uTwx7i1hjlAWYQ65OoYtMiW8rZGBEcB9LHX2oHO/toJjGZCD0nEifKEDWu6kgEBsHBw2RkA9wKqPSFdoeF3oDqT6vJtqH5Br5wnl3hdzEJYrK1KkkEG1jVlZSVZGUoCrBgQQdwRSzxzg9vc211FZcGUv8tbpOsVpGBKhaMsCZBIoDDvpzQdFe7iIILoQdiCwII8wRWjhyW8EaxQmOONc6UVgAMkscDPvJPz0q2thYm4igl4NHbtMHKNJBaMp0KGYfJO5GxHlVrxPlvhlvE80tnaKiDJPq0Z8wAAAmWJJAAG5JAHegYop1b2WDY9xz/ZWF5aLKjRvnS4wdLMhx8GUhh8xpD4GJrSe4uIuFvFbTrFiKIwrKojEmXNuhwSdY8IYv4cYztT1w/iEc8SSxMHjkUMrDzB/TuP0HcUG2CBUVVQBVUBVUDACgYAA8his6KKCJLwmJpknZAZY1Kq++wOc7Zx5nfGRqbHc5qOfP3ov61af463pipN5i4jLeq0NnAZViniZ52kEUReC4jlaJCQWkOYyhIXSCe5IIoGy7tFljaOQakdSjL71IwRt8Dit1VPBuPidnjeN4J4wC8MmCdLZ0yI6krIhII1A9wQQDtWXHuOG2EQWJ5nml6SIjKp1dOSUkl2VQNMTefuoLSovE+GR3ETRTKHRsZU5HYgjcEEbgHaqn7oLr/d03/Ot/tasOAcZW7to51VkEi6grYyNyMHBI8vI0E9EAAAGANgB2A91L/K/4fiP64P8ABWdTuN8dW2CDQ8ssraIoYwC8jYycZIVVAGSzEADue2Vzh3E7iye4mvLbpw3EwmaWKUSiAdGGH5UaVIX5LJdQwGrfYFqBwntEcqXUNobWufJsFQw+OGP01ur4DVFxHmORLlreG1edkiSViJI0AV3lVR42BJzE3b4UF6wODjY+R77/AKK53yPyFFBdXzdSSTFwiyCUhhI4itbpJjgDDiZ3YY2w2MbZq9vebbiFOpNYyJGGVWbrRNjU6oDpDZO7DtV/acPSNpWUEGZxI++csI44sj3eGNfooDh3DY4IxHCgjQEkKvbc5P8AbVHy9/CHEv58H+GSrTjfGltkUlWkeRhHFFGMvJIQSFXJAGwZiSQAFJJAFLFreXVpNc3V1agQzsjuYZus8CpEsep49Cl1wNR0FiBnY4zQNtxwqKRtTorNlDkjfMbmSP6HJYfE1LrCKZWUMpDKwBDA5BBGQQR3GKp+PcwPBLDDFAZ5JhIwAkWMBY9Gokt3/CCgu6hDgsPVEwjAkBYhxkHLhVc/HIRO/wCSPdVJd8zXkaPI3DzpRS7fuqPsBk7foFMNhdiWJJAMCRFcD3BlBx/XQb6KKKDkvHuSLuUTmJGV5OITpk4wbK5gihlk79hpB9/g7V1eGIKoVRgKAAB5ADAH0VnRQFef/wBkjw2X1q3nweiYukG8hIHdiD7iVZf06T7q9AVH4hw6OeNo5o0ljb2kdQyn5jQcp5Cu0Tlgq/iMwngjj/GllkaREjUeZLH5hknYE11bh0LJFGrtqdUVWb8pgoBb5zk1Qco8tWMa9a1tVhYNJGC3iZSsjxuFJZtILKfZIyDvTPQL3PsJaxfCl1R4ZJEAyXhjnjkmUDzzGr7efbzqsvuGXtxxG1u7W8QWAjBeMMSJAdRJCgaX1KVwxO2Mj4ulKPEuWLJbiOM2rEXLMWEcjJDqVS5MkCyBXzg5OgjOM9xkKGd5WknubS6khgnv4IF6axMkuehbzTqZI2z4gygg4Jjzg+bNyBEUt5lZmcrd3QLsACx9Ykyx0gLk99gB8Kz5uhVILZUUKq3loqqowABcxAAAbAY8qicz8s8Phimu5bGOYjMsmEXW2+XbxEAnGW+aglcc/hHh/wD9R/cijng6Ut5m/BQXUcs22cRgOusj8lXeNyfIIT5VK4ZybZW8glgtoo5ACA6oAQCMHB/RVyy5GDuDQJacIvV4o9616v7XdLIhLHSB0xvgjQoDDX1M5xt2NWXIoJt3kGRHPcTTwgjHyLysyNg9g2S4+DioH3O8NF6tqLZdZja56eT0VAdUH7n1aMlmJGEwNJ88U5UBRRRQYuNjjb4//ulz0fTr6jFDsJbZRBOn4yzIMOSO/iOXB/GDg+dMtLXOHC7UJ6zPbiRk0qZFyjrGXAJaRSG6agliDkAA7UELjFt63xKNYJpITbQyC4mg0alMrQmOAl1dcnps5GMgBTtqGaThEUzftXcT3c8xe7kUpJ0wgIt75QwCRq2cJjdseI7dsdD4dwuK3jEcEaRIOyooUZ8zgdz7z3NLXKPBoLnhsKXEMcyK8jBZUDgMJpgGwwIzgkZ+JoGwyj3j6aXfRv8AwZbfzD/3tUOz5e4VJczW62FrrgCFs26YOpQ3h8ODgFM7/jfS12lmkSLHEixoowqIAqqPcFGwFAvcXnEHEraaU6YpIZLZXPsrO0kTqpb8XWqED3lAO5GaHhvC7jhsV9JxG8N2k5KwQkszOzawI0RuzvqVRGm230P93aJKjJIiyIwwyOoZWHuKnYil3lPgtrvPFaRwskkkSPs50o5jJjY+wpKsMDHb40C9ccu3Nra2Sm/u1dpLa3kUPEVXVpRwnyWdt8Ek/HNW/ALL1fidyr3Es2bS3YPOyFvw14NIKqoxtnt5mp3O/sWv69bf3oqx4ny5aTkPcW0EzKuA8sSOQoycamBIGSTj4mgq+frhTYuAyk64dgR+cxUz0nco8J4dd28dzHw+1iJY4HQi1KVcgHUF2OwPz/PTjQLXMc6wXlpcTDEKrNA0p9mKSUwmN2PZVPSePUdgZFHnVRwrhk3Dp727vb4zW8zZhiJZjksSqqp214OhUQeLI+Ap5mhV1KsAysCGUjIIOxBB2Ix5Uqcq8LsmmnMVjHBJazNCrGMZ2AOpNvACrBvD5Mu++AFA3LNxa8NgY3l3FIDbRtEsqaIxJPDE0ajQfZRyo3I8I71a/tT6txSzLXM8waG5/fEisFx6v7OFXGc/1Vb89/vQfrNp/jrerPinBLe5AFxBFPpzpEsavgnGcagcdh291BG5jvE9UuBrXPRk/GH8W3xrby3+87f+gj/u1pS5ZtuG3chReGWqEQwzZ6ER/CxrJp2TbAdRnzw3up9jjCgAAAAYAAwAB2AHlQZUUUUBRS9DzrE04t9EglNzJa6SF7xw9Yy+1+DMZUg9/ENqYaAooooNcMCoMIoUZLYAwMsxZjgeZYkn4k1soooCqPmHisFvJA0kLzSszrD04upIp0ZfT5qNI3x3xUjmi9eGyuZYzh44JXQ4BwyxsynB2O4HevMVz6XuJySRyNcAvCWMZ6MQwWUo22jB8JI3oO78x8yNOkSpZX2UuIJTm2I8Ec6O3n30qalcT5zgMR9ZsrrojBczWmUGGGGYMSNjg1TehLm664hb3D3cnUZJQqnQqYUoDjCKAd65f6R/STxD1u8tOv8AICV4xH04/YDbDVo1eQ3zmg9M0Vwb0S+kziF5xOOC5uOpGySEr0413CEg5VAe/wAa7zQYGIag2BqAIBxuAcEgHyB0j6B7qzoooCiiigK1XFqkg0uquMhsMAwyDkHB8wQCDW2igKXPR9+8Iv50v9/LWXEuJzzXDWtoUjMaq09w69QIXyUiSPI1SEDUSThQV2bVgV1jFPwpYkkkW4tGk6ZkKdOWF5ZPCzYJSSMyPpOyldQPiAOAbUtkDM4VQzYDMAAzAZ0gnucZOM++ttFFAUuyc0hJZYYbO5lEDCNmhWIIGMaS6RrlU+zIvl51I5h4vJG0UNuFM9wxCF8lERBqkmcAgsACo0gjLOoyMkhfsbWWOS4az4hHd3KuJLm2dYgruI0j05jAe3bTEqgksAV3B3oMuYuK3FwsITh14OncwzNq6A8MbhiB8v3x2q1+6uX/AHbff9P/AKirfhHE0uYI5486ZUDgEYIBGcEeRHYj3iuaemT0j3fDZoEtjGFkjZm1pq3DY2322oOhctcTjng1RRNCqvJGYmVVKukjI4IQlfbDdiata8t8M9NnEIFZUMOHkklOYs+OSRpH8+2pjXqMGg+0vXPNIS4lgitLido9LSNCIguXXK5MkqEnA93lSx6Zuernhsdu1qUBlZ1bWmrYBSMe7ua5BbemniKTSzK0WubRr+SGPApVcDO2xoO48ycVuLiARpw68B6sEmWNvjTHcRSt2uDvpQgfHHbvVr91M3+7b3/pv9TVhy5etNaW8r41yQxyNgYGpo1Y4HluTSF6aefrrhnqvqpQdbq69aavY6WnGe3ttQPHL3FI7hXZIWhZHMLpIqBgUAwDoZlIAbbfzq2ryxY+mriMXU0PF8rIZWzED4yFBx7hhRXp3hVwZIInb2njRjj3lQT/AFmglUUUUC1FyYq8VfiGr2oOn08f7XKhpc/0aInzUy0UUBRRRQFFFFBU83W7SWF2iKWd7eVVUblmMTAKB7ySBXlj72nE/wAxuP8AlmvXtV95bym4gZDiNep1VzjOVGjbzww+ag576BuXri0trlbmF4WaUFQ64JGjGR89cz569HnEJuJXckdpM6PO7KwXZlLHBHwr09VbzJbyvazLAWEpQ9Mq+g6vLx/ij3+eM4wd6Dhnoe5HvrbikUs9rLHGEkBdlwAShA/r2r0LWu3QhVBJJAAJOMk43Jxtn9FbKAooooCiiigKKKKBVnvRYXc8swYW11okM4UssUyRrCyy6QSiFI4yHPhzqBI2zH4txqLiSC1sz1lkdOtOgPSiiV1d/lCNLSELoVVJILZOAKcqqeWrOaOFlnJLGSRlzIZSIy5KLrYAnA//AIdgFtRRRQL3MttIktvdxI0pt+okkS41tBKE1mMH2nVo420+YDAbkUr8IWxtrq5uOHw3M95c5zE0UqKrM2tgzSIqwoXAZixJGMKPxT0mqrhllOlxcvLIHikKGFBn5NQmllwdu+DkdyT8KDPlzhRtrWKFm1siAOwGAznd2A8gWJIFch/ZB8Aubi4tTBbzTBYnBMUTOAdY2JUHFdwooPG68k3/AOY3X1eT/LXsdarOA2c0Ym6zatU7vHly5EbEEKSQAMHVhVAAXSNyCTaUHJP2QfBZ7iG0FvDLMVeQsIo2fAKpjOkHFcT+4biH5jd/V5P8tex6qODWlyk1y07q8ckgaAAklE0hSpBGFGFXYZ8Ws/jYAfeU4WSwtVdSrLbxKysMEMIlBBB3BB2xXM/2QvAbi5Fl6vBLNoM2rpRs+nPRxnSDjOD9BrsVFB46HIXEfzG7+ryf5a9ccEjK20KsCCIkBB2IIQAgjyNa+E8OeNp2di3VlLqutmCJpVVUaj4c6SxA2y5HkKsaAooooCiiigKKKKAooooCiiigKKKKAooooCiiigKKKKAooooCiiigKKKKAooooCiiigKKKKAooooCiiigKKKKAooooCiiig03d4kSF5XWNF9p3YKo3xux2G5A+eqv7trD8+tfrEf+atXPP7zP9Lbn/qoaqOK81XcfF4bRLXXbSKpe46bnSSHyNY8A9kd/fQNvD+JxTrrgljlTONUbh1yO4ypIzuKk1z6LjclsLnooHeXickQXSzf/ACol2VSCT8mB8ASfKp7ekhU0LNbyo7F1IBRgGjKLIAdXiAd8ds4UnGMZByopRi9JEWCZIpIgCBqdo8DPvIcgd07+bgCob+lNApzAdZ6mhBIhyFj6iF98pq7djjvvQPVFI59KUSBupGxKh38DIfColYBcvmTaJssowMqTgHayveekigEzQy/hJomjBTUphSV5DnXpI0wsRg5OR8wM1FJd76SkU9NYmEu+VYqQrLM0TodLEk/JuQRsdvftd8r8zpfRNLGjoA2nD4yfArg+EnycZHcEEfEhu4xzJb2unryhGf2EwWd8d9Magu3zCsuD8wQXSsbeVZNBw67hkJ7B0YBkP6QKUJL+aK24he20Iub31mSLQVLFYo5hHHGFXxFREBLpBGTIT51t9bmf9q7uWHoXk0nQmjGQTC0UzujA76RoWUBs6SuPM5B7opJl9IXS67SdEiN5EFuj4nQpP0laTV4QHGXHs7Fca8lhuf0gAqCkLgHWVZipGlJ4oSdIbO7SgAfAn3ZBwopX5e57S8kVI4ZF1B2JcqMKgiO4DE5JmUafIhs+RNZwz0nawqvbv1WEZ0oy6cyyRLGAzNnGJ48vjGVcbYAIPdFJEvpRj6aEQurSAlVZk2zDFLGx0scgiePONx4vcM23KvN63pkURujRaQxbGCSXU4GcjdGIz3UqfMgBYcc5ht7OPq3UqRJ2BY7k+5VG7H4AE1F4DznaXhxbzBiV1hWVo2ZO2tVkVSy521AEVwL0/X0rcVKSZ6ccSdIeWll1MwHvL6gT/IHuro/DUA5dsplHy0Aie3I79YzBFjGPJ9XTI8w5oOo0Ul8X58eG9NsIlPysCKxYglHKCZiMd1MsIA8+pUnkjnFrxT1kSJykUiKCQWWSPqbK25A/KGx9wxQNdFKFt6TIJGjCRyNr0AkFCE1m1GG8echruNSBkghvdvH4b6UYnhikeGUalUyadJ0EmBfYLByC86afDllIbGCCQd6KS/vpwYHyU3iOBp6bgnSpwHSQqfFLAmxPinUeTYnxc8xGOaQxyKIdBwSnjDzSQowbXpUdSN8lyuAMnAoGWilJPSXbdTQQy7IS+uIoutoV3dZCuB6xHvnBycZ2zFk9LFsFJMU3aNgAEyQ8Rlz7eBhQRue+B50DRxrj0FpH1bmVYk1BdTdtRyQNv0H6KofvscL/AD2L/wDL/LS9+yBfPCQR5zx/9slea6D2xwvikVxEs0DiSNxlXHYjJB7/ABBHzVKrmPJHGJoOCcMECB3mdosadWABdSkhdaAn5IDdhsT37VPvfSBMjToBbjoyiMOWwHUmXVIgkeNW0mPpMvU9sSYOyqwP9FReF3nWhil/jI1fbI9pQ3ZgG8/MA+8CiglUUUUFfx/hPrNu8OsxltJDgAlWV1dTg7HdRsaqfuevv95yfVoP8tb+ert4rCZ43aNwFAdfaXMiKSNjvgnyNUD8Ely2b++TBBOZUPTQ+zqAi8UrZGmMdsjOc4YGblzgBtVkDytO8srTPIyqviKouyoABsg+k1bFB7hSfyrxzopKl1NIf3cbWEzHW+WijdI2ZF0g7t8ATjJ2yxWnH7eVVZJoyGVHALAHS660JU4ZcruAQDQTtA9wo6Y9w+j9H/gfRUReNwEgCeIlm0AdRcl8AhQM7tgg4771qteZLaRiqTxsQ2jZxuwUOVU9nIVgTpzjzoLDpj3D3dq+lB7qgJzBbMARcQkEMQRKpBCrqcg53wu59w3rIcdt8A9eLBVnB6i4KqSGYHO4BBBPlg0Ezpj3D6K+gY7VWXXNFrGMtPH3xhWDHPTaXGFyc6EYgeeNvKpH7cQZA60WWIUDqLksWZQoGdzqRxj3ow8jQVvEeWWMzT2s7W0smOr4Fkjl0jCs8bY8YGAGVlOAAcgDGXCuWikvrFzM1zOFKIzKESJScsIol2UnAyxLMdIGcbVLueYbeOUQtKvVOPANyMvGg1AZ05aVO+O+ewNZjjtvhT14sPq0nqL4tIy+N98Dvjt50E3SKNNVj8z2obSbiLOgye2MBMoNTNnCg9RMZIzq2zU6C8RywR1YocMFYHScZwcdjj30G3YVhJKqgsxCgDJJIAAG+SfIUq8X4Tbz8THrUUUqJZlvlkV1X5bdvECBt50nc18s21zZXNzDawW9tBEzwNHAiSXLgbS6gupYB+KO8nc+HGoOsWlyksayRkMjqGRh2KkAgj4YxW4CoXFOKx20YeTVgssahELksx0qoVRnvWiDmu0dNYuIgNIc63CFVLBcurYZPEQviA3OO9BVc9eji24oq9bUkiAhJkxqAO+kg7Mud8HtvgjJrHlv0frbLAss8lytr+AjYKkcZwQJNCjxyAFsMxOM7AHerxuYbYZzcQjSVB+VXYsCVB32yASPfg1kOO2+cdeLJfpAdRc9Tt08Z9rP4veglmId8DP6P0f+B9FY+rJkNpGV2U47bY29221RuG8bhuC4hkWTpsFZkOpdRUNgMNjsR2qdQYCBfyR7+3nnP9oB+agQL+SPLy92Mf2D6BWdFBgIV/JG3bb45/tGaOkNxgb7HbuN9v6z9NZ0UGv1dfyR7uw7bbf1D6KPV1/JG+M7Dy7fR5VsooKLnHk+HiVv0J2kVA4kzGQGyAQN2VhjxHypJ/8Ah04d/GXX/MT7Kup0UFZy5wCOyto7aIsUiBClyC27FtyAB3Y+VWJQHuBWVFAUUUUBRRRQLnpCB/a64I8lVv8A7ZEbzBGdvMYpCm9KkWPk4pFIbwsdLaFOdc2CcSTncAtsurzwQ5RQX3IvDIL22mZlbpNeSSorOSx1WywsZG7ljrkbOe5BzVtB6M7RAQhlU4QBw41DSqqSG05ywQZzke4CvlFBIPo/tsIvjwhJxq9oM8chRttxrhjO2D4cZwSKifets9idbEDT421DQEjREIABwBEmCCG8Pfeiig02vosgIY3DtLI4ZWcAICrR9MDB1YIXJBB7sc5GAJt16OLSSR3ZWy+vV4hjxmUkjbbHXlAx5NvnaiigyuvR7byNKzNLmYtq8Y7MtwhUZXYabqYeeMjGMCsrn0fWjyGRlbUZTMd8jLaSyYIICFhrwN9TMQRk0UUG265It5J2mbXqZg5UN4dYa3YtjGdzbRZ3x4T2yahr6M7UR9PMunGlhr2YAlkGMYUKxJAXAz3zXyig233o6tZXZm6gzuAGGFf5HLqCp3/c8exyNjtvVzwbgkVrGY4RhSxbHxwBgfDAA+aiigVOZeWJ729LI0KwxRrG8UgZxPk9XTIqlcIG0nTqIbHi22M3jPAr+5t5Ld5bRUlQxkrDJkAjGRmXGaKKC/4twhLhAjll0usisjaWDq2pSD+mqVPRxZqdSK6t4SGEh1B1MZ6oY76yY0yT3wcjc5KKD5P6NrNg40uBIctiRt8q4YZ7nPUZjnPiwRjArZ97y016yjFuoZd3JGSysy6e2CyKTtk6RvRRQWPAuXYrRWWHXhtPtuWwERY0UE9gEVR81WlFFAUUUUBRRRQFFFFAUUUUBRRRQFFFFB//2Q=="/>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4274" name="Picture 2" descr="F:\figura pedigree X-fragile- paradosso di Sherm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 y="1916832"/>
            <a:ext cx="4846564"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661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228600"/>
            <a:ext cx="8229600" cy="746125"/>
          </a:xfrm>
        </p:spPr>
        <p:txBody>
          <a:bodyPr/>
          <a:lstStyle/>
          <a:p>
            <a:pPr eaLnBrk="1" hangingPunct="1">
              <a:defRPr/>
            </a:pPr>
            <a:r>
              <a:rPr lang="it-IT" sz="2800" dirty="0">
                <a:solidFill>
                  <a:srgbClr val="FFFF00"/>
                </a:solidFill>
                <a:latin typeface="Times New Roman" pitchFamily="18" charset="0"/>
                <a:cs typeface="Times New Roman" pitchFamily="18" charset="0"/>
              </a:rPr>
              <a:t>Dove</a:t>
            </a:r>
            <a:r>
              <a:rPr lang="it-IT" sz="2800" dirty="0">
                <a:latin typeface="Times New Roman" pitchFamily="18" charset="0"/>
                <a:cs typeface="Times New Roman" pitchFamily="18" charset="0"/>
              </a:rPr>
              <a:t> (in quali cellule) avvengono le mutazioni?</a:t>
            </a:r>
          </a:p>
        </p:txBody>
      </p:sp>
      <p:sp>
        <p:nvSpPr>
          <p:cNvPr id="2051" name="Rectangle 3"/>
          <p:cNvSpPr>
            <a:spLocks noGrp="1" noChangeArrowheads="1"/>
          </p:cNvSpPr>
          <p:nvPr>
            <p:ph type="subTitle" idx="1"/>
          </p:nvPr>
        </p:nvSpPr>
        <p:spPr>
          <a:xfrm>
            <a:off x="1104900" y="1383433"/>
            <a:ext cx="7848600" cy="1143000"/>
          </a:xfrm>
        </p:spPr>
        <p:txBody>
          <a:bodyPr/>
          <a:lstStyle/>
          <a:p>
            <a:pPr marL="609600" indent="-609600" eaLnBrk="1" hangingPunct="1">
              <a:defRPr/>
            </a:pPr>
            <a:r>
              <a:rPr lang="it-IT" sz="2400" dirty="0">
                <a:latin typeface="Times New Roman" pitchFamily="18" charset="0"/>
                <a:cs typeface="Times New Roman" pitchFamily="18" charset="0"/>
              </a:rPr>
              <a:t>Le mutazioni possono avvenire (e quindi le mutazioni possono essere presenti) in qualsiasi tipo cellulare</a:t>
            </a:r>
          </a:p>
        </p:txBody>
      </p:sp>
      <p:pic>
        <p:nvPicPr>
          <p:cNvPr id="8196" name="Picture 4" descr="0305"/>
          <p:cNvPicPr>
            <a:picLocks noChangeAspect="1" noChangeArrowheads="1"/>
          </p:cNvPicPr>
          <p:nvPr/>
        </p:nvPicPr>
        <p:blipFill>
          <a:blip r:embed="rId2"/>
          <a:srcRect/>
          <a:stretch>
            <a:fillRect/>
          </a:stretch>
        </p:blipFill>
        <p:spPr bwMode="auto">
          <a:xfrm>
            <a:off x="4114800" y="2895600"/>
            <a:ext cx="4697413" cy="3538538"/>
          </a:xfrm>
          <a:prstGeom prst="rect">
            <a:avLst/>
          </a:prstGeom>
          <a:noFill/>
          <a:ln w="9525">
            <a:noFill/>
            <a:miter lim="800000"/>
            <a:headEnd/>
            <a:tailEnd/>
          </a:ln>
        </p:spPr>
      </p:pic>
      <p:sp>
        <p:nvSpPr>
          <p:cNvPr id="6" name="Rectangle 3"/>
          <p:cNvSpPr txBox="1">
            <a:spLocks noChangeArrowheads="1"/>
          </p:cNvSpPr>
          <p:nvPr/>
        </p:nvSpPr>
        <p:spPr bwMode="auto">
          <a:xfrm>
            <a:off x="251520" y="2276872"/>
            <a:ext cx="3733800" cy="3733800"/>
          </a:xfrm>
          <a:prstGeom prst="rect">
            <a:avLst/>
          </a:prstGeom>
          <a:noFill/>
          <a:ln w="9525">
            <a:noFill/>
            <a:miter lim="800000"/>
            <a:headEnd/>
            <a:tailEnd/>
          </a:ln>
          <a:effectLst/>
        </p:spPr>
        <p:txBody>
          <a:bodyPr/>
          <a:lstStyle/>
          <a:p>
            <a:pPr marL="609600" indent="-609600">
              <a:spcBef>
                <a:spcPct val="20000"/>
              </a:spcBef>
              <a:buClr>
                <a:srgbClr val="FFFFCC"/>
              </a:buClr>
              <a:buSzPct val="70000"/>
              <a:buFont typeface="Arial" pitchFamily="34" charset="0"/>
              <a:buChar char="•"/>
              <a:defRPr/>
            </a:pPr>
            <a:r>
              <a:rPr lang="it-IT" sz="2400" kern="0" dirty="0">
                <a:solidFill>
                  <a:srgbClr val="FFFF00"/>
                </a:solidFill>
                <a:effectLst>
                  <a:outerShdw blurRad="38100" dist="38100" dir="2700000" algn="tl">
                    <a:srgbClr val="000000"/>
                  </a:outerShdw>
                </a:effectLst>
                <a:latin typeface="Times New Roman" pitchFamily="18" charset="0"/>
                <a:cs typeface="Times New Roman" pitchFamily="18" charset="0"/>
              </a:rPr>
              <a:t>Mutazioni somatiche </a:t>
            </a:r>
            <a:r>
              <a:rPr lang="it-IT" sz="2400" kern="0" dirty="0">
                <a:solidFill>
                  <a:srgbClr val="FFFFFF"/>
                </a:solidFill>
                <a:effectLst>
                  <a:outerShdw blurRad="38100" dist="38100" dir="2700000" algn="tl">
                    <a:srgbClr val="000000"/>
                  </a:outerShdw>
                </a:effectLst>
                <a:latin typeface="Times New Roman" pitchFamily="18" charset="0"/>
                <a:cs typeface="Times New Roman" pitchFamily="18" charset="0"/>
              </a:rPr>
              <a:t>(mutazioni «ereditate» da cellula a cellula, per mitosi nelle cellule somatiche, ma non trasmesse alla generazione successiva)</a:t>
            </a:r>
          </a:p>
          <a:p>
            <a:pPr marL="609600" indent="-609600">
              <a:spcBef>
                <a:spcPct val="20000"/>
              </a:spcBef>
              <a:buClr>
                <a:srgbClr val="FFFFCC"/>
              </a:buClr>
              <a:buSzPct val="70000"/>
              <a:buFont typeface="Arial" pitchFamily="34" charset="0"/>
              <a:buChar char="•"/>
              <a:defRPr/>
            </a:pPr>
            <a:endParaRPr lang="it-IT" sz="2400" kern="0" dirty="0">
              <a:solidFill>
                <a:srgbClr val="FFFFFF"/>
              </a:solidFill>
              <a:effectLst>
                <a:outerShdw blurRad="38100" dist="38100" dir="2700000" algn="tl">
                  <a:srgbClr val="000000"/>
                </a:outerShdw>
              </a:effectLst>
              <a:latin typeface="Times New Roman" pitchFamily="18" charset="0"/>
              <a:cs typeface="Times New Roman" pitchFamily="18" charset="0"/>
            </a:endParaRPr>
          </a:p>
          <a:p>
            <a:pPr marL="609600" indent="-609600">
              <a:spcBef>
                <a:spcPct val="20000"/>
              </a:spcBef>
              <a:buClr>
                <a:srgbClr val="FFFFCC"/>
              </a:buClr>
              <a:buSzPct val="70000"/>
              <a:buFont typeface="Arial" pitchFamily="34" charset="0"/>
              <a:buChar char="•"/>
              <a:defRPr/>
            </a:pPr>
            <a:r>
              <a:rPr lang="it-IT" sz="2400" kern="0" dirty="0">
                <a:solidFill>
                  <a:srgbClr val="FFFF00"/>
                </a:solidFill>
                <a:effectLst>
                  <a:outerShdw blurRad="38100" dist="38100" dir="2700000" algn="tl">
                    <a:srgbClr val="000000"/>
                  </a:outerShdw>
                </a:effectLst>
                <a:latin typeface="Times New Roman" pitchFamily="18" charset="0"/>
                <a:cs typeface="Times New Roman" pitchFamily="18" charset="0"/>
              </a:rPr>
              <a:t>Mutazioni della linea germinale </a:t>
            </a:r>
            <a:r>
              <a:rPr lang="it-IT" sz="2400" kern="0" dirty="0">
                <a:solidFill>
                  <a:srgbClr val="FFFFFF"/>
                </a:solidFill>
                <a:effectLst>
                  <a:outerShdw blurRad="38100" dist="38100" dir="2700000" algn="tl">
                    <a:srgbClr val="000000"/>
                  </a:outerShdw>
                </a:effectLst>
                <a:latin typeface="Times New Roman" pitchFamily="18" charset="0"/>
                <a:cs typeface="Times New Roman" pitchFamily="18" charset="0"/>
              </a:rPr>
              <a:t>(mutazioni ereditabili)</a:t>
            </a:r>
          </a:p>
          <a:p>
            <a:pPr marL="609600" indent="-609600">
              <a:spcBef>
                <a:spcPct val="20000"/>
              </a:spcBef>
              <a:buClr>
                <a:srgbClr val="FFFFCC"/>
              </a:buClr>
              <a:buSzPct val="70000"/>
              <a:buFont typeface="Arial" pitchFamily="34" charset="0"/>
              <a:buChar char="•"/>
              <a:defRPr/>
            </a:pPr>
            <a:endParaRPr lang="it-IT" sz="2400" kern="0"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Grp="1" noChangeArrowheads="1"/>
          </p:cNvSpPr>
          <p:nvPr>
            <p:ph type="body" idx="1"/>
          </p:nvPr>
        </p:nvSpPr>
        <p:spPr>
          <a:xfrm>
            <a:off x="1066800" y="1828800"/>
            <a:ext cx="7543800" cy="4114800"/>
          </a:xfrm>
        </p:spPr>
        <p:txBody>
          <a:bodyPr/>
          <a:lstStyle/>
          <a:p>
            <a:r>
              <a:rPr lang="it-IT" sz="1800" dirty="0" err="1"/>
              <a:t>Range</a:t>
            </a:r>
            <a:r>
              <a:rPr lang="it-IT" sz="1800" dirty="0"/>
              <a:t> normale nella popolazione:  5 - 60 ripetizioni CGG</a:t>
            </a:r>
          </a:p>
          <a:p>
            <a:endParaRPr lang="it-IT" sz="1800" dirty="0"/>
          </a:p>
          <a:p>
            <a:r>
              <a:rPr lang="it-IT" sz="1800" dirty="0" err="1">
                <a:solidFill>
                  <a:srgbClr val="FFFF00"/>
                </a:solidFill>
              </a:rPr>
              <a:t>Premutazione</a:t>
            </a:r>
            <a:r>
              <a:rPr lang="it-IT" sz="1800" dirty="0">
                <a:solidFill>
                  <a:srgbClr val="FFFF00"/>
                </a:solidFill>
              </a:rPr>
              <a:t> </a:t>
            </a:r>
            <a:r>
              <a:rPr lang="it-IT" sz="1800" dirty="0"/>
              <a:t>60 - 200 ripetizioni CGG , la </a:t>
            </a:r>
            <a:r>
              <a:rPr lang="it-IT" sz="1800" dirty="0" err="1"/>
              <a:t>premutazione</a:t>
            </a:r>
            <a:r>
              <a:rPr lang="it-IT" sz="1800" dirty="0"/>
              <a:t> (che non determina XFRA) ha una elevata probabilità di mutare in mutazione «piena»</a:t>
            </a:r>
          </a:p>
          <a:p>
            <a:pPr>
              <a:buNone/>
            </a:pPr>
            <a:endParaRPr lang="it-IT" sz="1400" dirty="0"/>
          </a:p>
          <a:p>
            <a:r>
              <a:rPr lang="it-IT" sz="1800" dirty="0"/>
              <a:t>“Mutazione piena” : &gt;200 ripetizioni CGG</a:t>
            </a:r>
          </a:p>
          <a:p>
            <a:endParaRPr lang="it-IT" sz="1800" dirty="0"/>
          </a:p>
          <a:p>
            <a:r>
              <a:rPr lang="it-IT" sz="1800" dirty="0"/>
              <a:t>Nella mutazione piena, l’espansione della CGG </a:t>
            </a:r>
            <a:r>
              <a:rPr lang="it-IT" sz="1800" dirty="0" err="1"/>
              <a:t>repeat</a:t>
            </a:r>
            <a:r>
              <a:rPr lang="it-IT" sz="1800" dirty="0"/>
              <a:t> nel 5’ non tradotto del gene </a:t>
            </a:r>
            <a:r>
              <a:rPr lang="it-IT" sz="1800" i="1" dirty="0"/>
              <a:t>FMR1</a:t>
            </a:r>
            <a:r>
              <a:rPr lang="it-IT" sz="1800" dirty="0"/>
              <a:t> determina una diminuzione dell’espressione genica a livello di traduzione, con livelli proteici inversamente correlati alla lunghezza del microsatellite</a:t>
            </a:r>
          </a:p>
          <a:p>
            <a:endParaRPr lang="it-IT" sz="1800" dirty="0"/>
          </a:p>
          <a:p>
            <a:r>
              <a:rPr lang="it-IT" sz="1800" dirty="0"/>
              <a:t>La proteina FMR1P è una proteina di regolazione che lega molti RNA. La sua diminuzione/assenza porta alla mancata espressione di numerosi geni, soprattutto a livello del sistema nervoso centrale.</a:t>
            </a:r>
          </a:p>
          <a:p>
            <a:endParaRPr lang="it-IT" sz="1800" dirty="0"/>
          </a:p>
        </p:txBody>
      </p:sp>
      <p:sp>
        <p:nvSpPr>
          <p:cNvPr id="189444" name="Rectangle 4"/>
          <p:cNvSpPr>
            <a:spLocks noGrp="1" noChangeArrowheads="1"/>
          </p:cNvSpPr>
          <p:nvPr>
            <p:ph type="title"/>
          </p:nvPr>
        </p:nvSpPr>
        <p:spPr>
          <a:xfrm>
            <a:off x="1066800" y="472588"/>
            <a:ext cx="7543800" cy="1431925"/>
          </a:xfrm>
          <a:noFill/>
          <a:ln/>
        </p:spPr>
        <p:txBody>
          <a:bodyPr/>
          <a:lstStyle/>
          <a:p>
            <a:pPr algn="ctr"/>
            <a:r>
              <a:rPr lang="it-IT" sz="2000" dirty="0"/>
              <a:t>Sindrome X fragile: meccanismo molecolare</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Tree>
    <p:extLst>
      <p:ext uri="{BB962C8B-B14F-4D97-AF65-F5344CB8AC3E}">
        <p14:creationId xmlns:p14="http://schemas.microsoft.com/office/powerpoint/2010/main" val="4059947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Grp="1" noChangeArrowheads="1"/>
          </p:cNvSpPr>
          <p:nvPr>
            <p:ph type="body" idx="1"/>
          </p:nvPr>
        </p:nvSpPr>
        <p:spPr>
          <a:xfrm>
            <a:off x="395536" y="1772816"/>
            <a:ext cx="8640960" cy="4114800"/>
          </a:xfrm>
        </p:spPr>
        <p:txBody>
          <a:bodyPr/>
          <a:lstStyle/>
          <a:p>
            <a:pPr>
              <a:buNone/>
            </a:pPr>
            <a:r>
              <a:rPr lang="it-IT" sz="1600" dirty="0">
                <a:solidFill>
                  <a:srgbClr val="FFFF00"/>
                </a:solidFill>
              </a:rPr>
              <a:t>Eterogeneità clinica: si conoscono almeno due Sindromi da </a:t>
            </a:r>
            <a:r>
              <a:rPr lang="it-IT" sz="1600" dirty="0" err="1">
                <a:solidFill>
                  <a:srgbClr val="FFFF00"/>
                </a:solidFill>
              </a:rPr>
              <a:t>premutazione</a:t>
            </a:r>
            <a:r>
              <a:rPr lang="it-IT" sz="1600" dirty="0">
                <a:solidFill>
                  <a:srgbClr val="FFFF00"/>
                </a:solidFill>
              </a:rPr>
              <a:t> di FMR1</a:t>
            </a:r>
            <a:r>
              <a:rPr lang="it-IT" sz="1600" dirty="0"/>
              <a:t>:  </a:t>
            </a:r>
          </a:p>
          <a:p>
            <a:pPr marL="0" indent="0">
              <a:buNone/>
            </a:pPr>
            <a:endParaRPr lang="it-IT" sz="1600" dirty="0"/>
          </a:p>
          <a:p>
            <a:pPr>
              <a:buFontTx/>
              <a:buChar char="-"/>
            </a:pPr>
            <a:r>
              <a:rPr lang="it-IT" sz="1600" dirty="0">
                <a:solidFill>
                  <a:srgbClr val="FFFF00"/>
                </a:solidFill>
              </a:rPr>
              <a:t>Sindrome associata all’X fragile con tremore/atassia</a:t>
            </a:r>
            <a:r>
              <a:rPr lang="it-IT" sz="1600" dirty="0"/>
              <a:t> </a:t>
            </a:r>
            <a:r>
              <a:rPr lang="it-IT" sz="1600" dirty="0">
                <a:solidFill>
                  <a:srgbClr val="FFFF00"/>
                </a:solidFill>
              </a:rPr>
              <a:t>(FXTAS) </a:t>
            </a:r>
            <a:r>
              <a:rPr lang="it-IT" sz="1600" dirty="0"/>
              <a:t>è una malattia neurodegenerativa caratterizzata da tremore progressivo ad esordio nell'età adulta (&gt; 50 anni) e andatura atassica. Ha penetranza incompleta (33% nei maschi e 10% nelle femmine con </a:t>
            </a:r>
            <a:r>
              <a:rPr lang="it-IT" sz="1600" dirty="0" err="1"/>
              <a:t>premutazione</a:t>
            </a:r>
            <a:r>
              <a:rPr lang="it-IT" sz="1600" dirty="0"/>
              <a:t>) e si riscontra principalmente in soggetti portatori della </a:t>
            </a:r>
            <a:r>
              <a:rPr lang="it-IT" sz="1600" dirty="0" err="1"/>
              <a:t>premutazione</a:t>
            </a:r>
            <a:r>
              <a:rPr lang="it-IT" sz="1600" dirty="0"/>
              <a:t> con un numero di </a:t>
            </a:r>
            <a:r>
              <a:rPr lang="it-IT" sz="1600" dirty="0" err="1"/>
              <a:t>repeats</a:t>
            </a:r>
            <a:r>
              <a:rPr lang="it-IT" sz="1600" dirty="0"/>
              <a:t> &gt;80 (e &lt;200). </a:t>
            </a:r>
          </a:p>
          <a:p>
            <a:pPr>
              <a:buFontTx/>
              <a:buChar char="-"/>
            </a:pPr>
            <a:endParaRPr lang="it-IT" sz="1600" dirty="0"/>
          </a:p>
          <a:p>
            <a:pPr>
              <a:buFontTx/>
              <a:buChar char="-"/>
            </a:pPr>
            <a:r>
              <a:rPr lang="it-IT" sz="1600" dirty="0">
                <a:solidFill>
                  <a:srgbClr val="FFFF00"/>
                </a:solidFill>
              </a:rPr>
              <a:t>Sindrome associata all’X fragile con insufficienza ovarica primaria </a:t>
            </a:r>
            <a:r>
              <a:rPr lang="it-IT" sz="1600" dirty="0"/>
              <a:t>(</a:t>
            </a:r>
            <a:r>
              <a:rPr lang="it-IT" sz="1600" dirty="0">
                <a:solidFill>
                  <a:srgbClr val="FFFF00"/>
                </a:solidFill>
              </a:rPr>
              <a:t>FXPOI</a:t>
            </a:r>
            <a:r>
              <a:rPr lang="it-IT" sz="1600" dirty="0"/>
              <a:t>, menopausa &lt; 40 anni). Circa ¼ delle femmine portatrici della </a:t>
            </a:r>
            <a:r>
              <a:rPr lang="it-IT" sz="1600" dirty="0" err="1"/>
              <a:t>premutazione</a:t>
            </a:r>
            <a:r>
              <a:rPr lang="it-IT" sz="1600" dirty="0"/>
              <a:t> nel gene FMR1 presentano menopausa precoce, prima dei 40 anni (nella popolazione generale la menopausa precoce interessa 1% delle donne). Il numero di triplette è generalmente compreso tra 75 e 100.</a:t>
            </a:r>
          </a:p>
          <a:p>
            <a:pPr>
              <a:buFontTx/>
              <a:buChar char="-"/>
            </a:pPr>
            <a:endParaRPr lang="it-IT" sz="1600" dirty="0"/>
          </a:p>
          <a:p>
            <a:pPr marL="0" indent="0">
              <a:buNone/>
            </a:pPr>
            <a:r>
              <a:rPr lang="it-IT" sz="1600" dirty="0"/>
              <a:t>In una determinata famiglia possono coesistere individui diversi con FXS, FXTAS e FXPOI.</a:t>
            </a:r>
          </a:p>
          <a:p>
            <a:pPr marL="0" indent="0">
              <a:buNone/>
            </a:pPr>
            <a:endParaRPr lang="it-IT" sz="1600" dirty="0"/>
          </a:p>
          <a:p>
            <a:pPr marL="0" indent="0">
              <a:buNone/>
            </a:pPr>
            <a:r>
              <a:rPr lang="it-IT" sz="1600" dirty="0"/>
              <a:t>Entrambe le sindromi, diversamente dal ritardo mentale X fragile, sono caratterizzate da un aumentato livello di </a:t>
            </a:r>
            <a:r>
              <a:rPr lang="it-IT" sz="1600" dirty="0" err="1"/>
              <a:t>mRNA</a:t>
            </a:r>
            <a:r>
              <a:rPr lang="it-IT" sz="1600" dirty="0"/>
              <a:t> (fino a 8 volte) che potrebbe essere citotossico. Possibile coinvolgimento di RAN</a:t>
            </a:r>
          </a:p>
          <a:p>
            <a:pPr marL="0" indent="0">
              <a:buNone/>
            </a:pPr>
            <a:endParaRPr lang="it-IT" sz="1600" dirty="0"/>
          </a:p>
          <a:p>
            <a:pPr marL="0" indent="0">
              <a:buNone/>
            </a:pPr>
            <a:endParaRPr lang="it-IT" sz="1600" dirty="0"/>
          </a:p>
          <a:p>
            <a:pPr>
              <a:buFontTx/>
              <a:buChar char="-"/>
            </a:pPr>
            <a:endParaRPr lang="it-IT" sz="1600" dirty="0"/>
          </a:p>
          <a:p>
            <a:pPr>
              <a:buFontTx/>
              <a:buChar char="-"/>
            </a:pPr>
            <a:endParaRPr lang="it-IT" sz="1400" dirty="0"/>
          </a:p>
          <a:p>
            <a:pPr marL="0" indent="0"/>
            <a:endParaRPr lang="it-IT" sz="1800" dirty="0"/>
          </a:p>
          <a:p>
            <a:endParaRPr lang="it-IT" sz="1800" dirty="0"/>
          </a:p>
          <a:p>
            <a:endParaRPr lang="it-IT" sz="1800" dirty="0"/>
          </a:p>
          <a:p>
            <a:endParaRPr lang="it-IT" sz="1800" dirty="0"/>
          </a:p>
        </p:txBody>
      </p:sp>
      <p:sp>
        <p:nvSpPr>
          <p:cNvPr id="189444" name="Rectangle 4"/>
          <p:cNvSpPr>
            <a:spLocks noGrp="1" noChangeArrowheads="1"/>
          </p:cNvSpPr>
          <p:nvPr>
            <p:ph type="title"/>
          </p:nvPr>
        </p:nvSpPr>
        <p:spPr>
          <a:xfrm>
            <a:off x="1066800" y="472588"/>
            <a:ext cx="7543800" cy="1431925"/>
          </a:xfrm>
          <a:noFill/>
          <a:ln/>
        </p:spPr>
        <p:txBody>
          <a:bodyPr/>
          <a:lstStyle/>
          <a:p>
            <a:pPr algn="ctr"/>
            <a:r>
              <a:rPr lang="it-IT" sz="2000" dirty="0"/>
              <a:t>Fragile X </a:t>
            </a:r>
            <a:r>
              <a:rPr lang="it-IT" sz="2000" dirty="0" err="1"/>
              <a:t>syndrome</a:t>
            </a:r>
            <a:r>
              <a:rPr lang="it-IT" sz="2000" dirty="0"/>
              <a:t> </a:t>
            </a:r>
            <a:r>
              <a:rPr lang="it-IT" sz="2000" dirty="0" err="1"/>
              <a:t>spectrum</a:t>
            </a:r>
            <a:r>
              <a:rPr lang="it-IT" sz="2000" dirty="0"/>
              <a:t> </a:t>
            </a:r>
            <a:r>
              <a:rPr lang="it-IT" sz="2000" dirty="0" err="1"/>
              <a:t>disorders</a:t>
            </a:r>
            <a:r>
              <a:rPr lang="it-IT" sz="2000" dirty="0"/>
              <a:t> </a:t>
            </a:r>
            <a:r>
              <a:rPr lang="it-IT" sz="1600" dirty="0"/>
              <a:t>(OMIM 300623)</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Tree>
    <p:extLst>
      <p:ext uri="{BB962C8B-B14F-4D97-AF65-F5344CB8AC3E}">
        <p14:creationId xmlns:p14="http://schemas.microsoft.com/office/powerpoint/2010/main" val="1378963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4"/>
          <p:cNvSpPr>
            <a:spLocks noGrp="1" noChangeArrowheads="1"/>
          </p:cNvSpPr>
          <p:nvPr>
            <p:ph type="title"/>
          </p:nvPr>
        </p:nvSpPr>
        <p:spPr>
          <a:xfrm>
            <a:off x="1066800" y="472588"/>
            <a:ext cx="7543800" cy="1431925"/>
          </a:xfrm>
          <a:noFill/>
          <a:ln/>
        </p:spPr>
        <p:txBody>
          <a:bodyPr/>
          <a:lstStyle/>
          <a:p>
            <a:pPr algn="ctr"/>
            <a:r>
              <a:rPr lang="it-IT" sz="2000" dirty="0"/>
              <a:t>Fragile X </a:t>
            </a:r>
            <a:r>
              <a:rPr lang="it-IT" sz="2000" dirty="0" err="1"/>
              <a:t>syndrome</a:t>
            </a:r>
            <a:r>
              <a:rPr lang="it-IT" sz="2000" dirty="0"/>
              <a:t> </a:t>
            </a:r>
            <a:r>
              <a:rPr lang="it-IT" sz="2000" dirty="0" err="1"/>
              <a:t>spectrum</a:t>
            </a:r>
            <a:r>
              <a:rPr lang="it-IT" sz="2000" dirty="0"/>
              <a:t> </a:t>
            </a:r>
            <a:r>
              <a:rPr lang="it-IT" sz="2000" dirty="0" err="1"/>
              <a:t>disorders</a:t>
            </a:r>
            <a:br>
              <a:rPr lang="it-IT" sz="2000" dirty="0"/>
            </a:br>
            <a:r>
              <a:rPr lang="it-IT" sz="1600" dirty="0"/>
              <a:t>livelli di </a:t>
            </a:r>
            <a:r>
              <a:rPr lang="it-IT" sz="1600" dirty="0" err="1"/>
              <a:t>mRNA</a:t>
            </a:r>
            <a:r>
              <a:rPr lang="it-IT" sz="1600" dirty="0"/>
              <a:t> e proteici in relazione al numero di </a:t>
            </a:r>
            <a:r>
              <a:rPr lang="it-IT" sz="1600" dirty="0" err="1"/>
              <a:t>repeats</a:t>
            </a:r>
            <a:r>
              <a:rPr lang="it-IT" sz="1600" dirty="0"/>
              <a:t> CGG</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4904"/>
            <a:ext cx="9127858" cy="4275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478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448669" y="116632"/>
            <a:ext cx="3507627" cy="461665"/>
          </a:xfrm>
          <a:prstGeom prst="rect">
            <a:avLst/>
          </a:prstGeom>
          <a:noFill/>
        </p:spPr>
        <p:txBody>
          <a:bodyPr wrap="none" rtlCol="0">
            <a:spAutoFit/>
          </a:bodyPr>
          <a:lstStyle/>
          <a:p>
            <a:pPr algn="ctr"/>
            <a:r>
              <a:rPr lang="it-IT" sz="2400" dirty="0">
                <a:solidFill>
                  <a:srgbClr val="FFFF00"/>
                </a:solidFill>
              </a:rPr>
              <a:t>Ritardo mentale X-</a:t>
            </a:r>
            <a:r>
              <a:rPr lang="it-IT" sz="2400" dirty="0" err="1">
                <a:solidFill>
                  <a:srgbClr val="FFFF00"/>
                </a:solidFill>
              </a:rPr>
              <a:t>linked</a:t>
            </a:r>
            <a:endParaRPr lang="it-IT" sz="2400" dirty="0">
              <a:solidFill>
                <a:srgbClr val="FFFF00"/>
              </a:solidFill>
            </a:endParaRPr>
          </a:p>
        </p:txBody>
      </p:sp>
      <p:sp>
        <p:nvSpPr>
          <p:cNvPr id="2" name="Segnaposto contenuto 1"/>
          <p:cNvSpPr>
            <a:spLocks noGrp="1"/>
          </p:cNvSpPr>
          <p:nvPr>
            <p:ph idx="1"/>
          </p:nvPr>
        </p:nvSpPr>
        <p:spPr>
          <a:xfrm>
            <a:off x="5364088" y="1340768"/>
            <a:ext cx="3779912" cy="5050904"/>
          </a:xfrm>
        </p:spPr>
        <p:txBody>
          <a:bodyPr/>
          <a:lstStyle/>
          <a:p>
            <a:pPr marL="0" indent="0">
              <a:buNone/>
            </a:pPr>
            <a:r>
              <a:rPr lang="it-IT" sz="1800" dirty="0"/>
              <a:t>Sono stati identificati almeno 90 geni differenti che determinano ritardo mentale X-</a:t>
            </a:r>
            <a:r>
              <a:rPr lang="it-IT" sz="1800" dirty="0" err="1"/>
              <a:t>linked</a:t>
            </a:r>
            <a:r>
              <a:rPr lang="it-IT" sz="1800" dirty="0"/>
              <a:t> (XLRM). </a:t>
            </a:r>
          </a:p>
          <a:p>
            <a:pPr marL="0" indent="0">
              <a:buNone/>
            </a:pPr>
            <a:r>
              <a:rPr lang="it-IT" sz="1800" dirty="0"/>
              <a:t>La prevalenza totale dell’XLMR è di 1 su 600 maschi circa, e il 15% dei casi è dovuto a X-fragile.</a:t>
            </a:r>
          </a:p>
          <a:p>
            <a:pPr marL="0" indent="0">
              <a:buNone/>
            </a:pPr>
            <a:endParaRPr lang="it-IT" sz="1800" dirty="0"/>
          </a:p>
          <a:p>
            <a:pPr marL="0" indent="0">
              <a:buNone/>
            </a:pPr>
            <a:r>
              <a:rPr lang="it-IT" sz="1800" dirty="0"/>
              <a:t>Le cause evolutive dell’accumulo di geni rilevanti per le funzioni intellettive sul cromosoma X non sono note. </a:t>
            </a:r>
          </a:p>
          <a:p>
            <a:pPr marL="0" indent="0">
              <a:buNone/>
            </a:pPr>
            <a:endParaRPr lang="it-IT" sz="1800" dirty="0"/>
          </a:p>
          <a:p>
            <a:pPr marL="0" indent="0">
              <a:buNone/>
            </a:pPr>
            <a:r>
              <a:rPr lang="it-IT" sz="1800" dirty="0"/>
              <a:t>La presentazione clinica può essere: </a:t>
            </a:r>
          </a:p>
          <a:p>
            <a:pPr>
              <a:buFontTx/>
              <a:buChar char="-"/>
            </a:pPr>
            <a:r>
              <a:rPr lang="it-IT" sz="1200" dirty="0"/>
              <a:t>sindromica (in nero), </a:t>
            </a:r>
          </a:p>
          <a:p>
            <a:pPr>
              <a:buFontTx/>
              <a:buChar char="-"/>
            </a:pPr>
            <a:r>
              <a:rPr lang="it-IT" sz="1200" dirty="0"/>
              <a:t>associata a patologia neuromuscolare (in viola) </a:t>
            </a:r>
          </a:p>
          <a:p>
            <a:pPr>
              <a:buFontTx/>
              <a:buChar char="-"/>
            </a:pPr>
            <a:r>
              <a:rPr lang="it-IT" sz="1200" dirty="0"/>
              <a:t>ritardo mentale isolato (in blu)</a:t>
            </a:r>
          </a:p>
        </p:txBody>
      </p:sp>
      <p:pic>
        <p:nvPicPr>
          <p:cNvPr id="55298" name="Picture 2" descr="F:\Immagine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5184576" cy="671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3448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43608" y="476672"/>
            <a:ext cx="7543800" cy="1431925"/>
          </a:xfrm>
        </p:spPr>
        <p:txBody>
          <a:bodyPr/>
          <a:lstStyle/>
          <a:p>
            <a:pPr algn="ctr"/>
            <a:r>
              <a:rPr lang="it-IT" sz="2000" dirty="0"/>
              <a:t>La distrofia miotonica (</a:t>
            </a:r>
            <a:r>
              <a:rPr lang="it-IT" sz="2000" dirty="0">
                <a:solidFill>
                  <a:srgbClr val="FFFF00"/>
                </a:solidFill>
              </a:rPr>
              <a:t>DM1</a:t>
            </a:r>
            <a:r>
              <a:rPr lang="it-IT" sz="2000" dirty="0">
                <a:solidFill>
                  <a:schemeClr val="tx1"/>
                </a:solidFill>
              </a:rPr>
              <a:t>, OMIM #160900</a:t>
            </a:r>
            <a:r>
              <a:rPr lang="it-IT" sz="2000" dirty="0"/>
              <a:t>)</a:t>
            </a:r>
          </a:p>
        </p:txBody>
      </p:sp>
      <p:sp>
        <p:nvSpPr>
          <p:cNvPr id="190467" name="Rectangle 3"/>
          <p:cNvSpPr>
            <a:spLocks noGrp="1" noChangeArrowheads="1"/>
          </p:cNvSpPr>
          <p:nvPr>
            <p:ph type="body" idx="1"/>
          </p:nvPr>
        </p:nvSpPr>
        <p:spPr>
          <a:xfrm>
            <a:off x="539552" y="1484784"/>
            <a:ext cx="8604448" cy="4114800"/>
          </a:xfrm>
        </p:spPr>
        <p:txBody>
          <a:bodyPr/>
          <a:lstStyle/>
          <a:p>
            <a:r>
              <a:rPr lang="it-IT" sz="1600" dirty="0"/>
              <a:t>Prevalenza: circa 1 su 8000 (la più frequente delle distrofie muscolari autosomiche)</a:t>
            </a:r>
          </a:p>
          <a:p>
            <a:r>
              <a:rPr lang="it-IT" sz="1600" dirty="0"/>
              <a:t>Malattia </a:t>
            </a:r>
            <a:r>
              <a:rPr lang="it-IT" sz="1600" dirty="0" err="1"/>
              <a:t>multisistemica</a:t>
            </a:r>
            <a:r>
              <a:rPr lang="it-IT" sz="1600" dirty="0"/>
              <a:t> con prevalente compromissione muscolare dovuta a debolezza della contrazione muscolare e ritardo del rilassamento (miotonia)</a:t>
            </a:r>
          </a:p>
          <a:p>
            <a:r>
              <a:rPr lang="it-IT" sz="1600" dirty="0">
                <a:solidFill>
                  <a:srgbClr val="FFFF00"/>
                </a:solidFill>
              </a:rPr>
              <a:t>Insorgenza tardiva </a:t>
            </a:r>
            <a:r>
              <a:rPr lang="it-IT" sz="1600" dirty="0"/>
              <a:t>(20-40 anni), meno frequentemente congenita</a:t>
            </a:r>
          </a:p>
          <a:p>
            <a:r>
              <a:rPr lang="it-IT" sz="1600" dirty="0"/>
              <a:t>Ereditarietà: </a:t>
            </a:r>
            <a:r>
              <a:rPr lang="it-IT" sz="1600" dirty="0">
                <a:solidFill>
                  <a:srgbClr val="FFFF00"/>
                </a:solidFill>
              </a:rPr>
              <a:t>autosomica dominante </a:t>
            </a:r>
            <a:r>
              <a:rPr lang="it-IT" sz="1600" dirty="0"/>
              <a:t>con </a:t>
            </a:r>
            <a:r>
              <a:rPr lang="it-IT" sz="1600" dirty="0">
                <a:solidFill>
                  <a:srgbClr val="FFFF00"/>
                </a:solidFill>
              </a:rPr>
              <a:t>penetranza ridotta ed espressività variabile</a:t>
            </a:r>
          </a:p>
          <a:p>
            <a:r>
              <a:rPr lang="it-IT" sz="1600" dirty="0"/>
              <a:t>Motivo ripetuto: </a:t>
            </a:r>
            <a:r>
              <a:rPr lang="it-IT" sz="1600" dirty="0" err="1"/>
              <a:t>trinucleotide</a:t>
            </a:r>
            <a:r>
              <a:rPr lang="it-IT" sz="1600" dirty="0"/>
              <a:t> CTG al 3’ non tradotto del gene DMPK (DM1); </a:t>
            </a:r>
            <a:r>
              <a:rPr lang="it-IT" sz="1600" dirty="0" err="1"/>
              <a:t>Microsatellite</a:t>
            </a:r>
            <a:r>
              <a:rPr lang="it-IT" sz="1600" dirty="0"/>
              <a:t> </a:t>
            </a:r>
            <a:r>
              <a:rPr lang="it-IT" sz="1600" dirty="0">
                <a:solidFill>
                  <a:srgbClr val="FFFF00"/>
                </a:solidFill>
              </a:rPr>
              <a:t>molto variabile</a:t>
            </a:r>
            <a:r>
              <a:rPr lang="it-IT" sz="1600" dirty="0"/>
              <a:t> nella popolazione normale (5-34 </a:t>
            </a:r>
            <a:r>
              <a:rPr lang="it-IT" sz="1600" dirty="0" err="1"/>
              <a:t>repeats</a:t>
            </a:r>
            <a:r>
              <a:rPr lang="it-IT" sz="1600" dirty="0"/>
              <a:t>); </a:t>
            </a:r>
            <a:r>
              <a:rPr lang="it-IT" sz="1600" dirty="0" err="1"/>
              <a:t>premutazione</a:t>
            </a:r>
            <a:r>
              <a:rPr lang="it-IT" sz="1600" dirty="0"/>
              <a:t> </a:t>
            </a:r>
            <a:r>
              <a:rPr lang="it-IT" sz="1600" dirty="0" err="1"/>
              <a:t>approx</a:t>
            </a:r>
            <a:r>
              <a:rPr lang="it-IT" sz="1600" dirty="0"/>
              <a:t> 35-50 </a:t>
            </a:r>
            <a:r>
              <a:rPr lang="it-IT" sz="1600" dirty="0" err="1"/>
              <a:t>repeats</a:t>
            </a:r>
            <a:r>
              <a:rPr lang="it-IT" sz="1600" dirty="0"/>
              <a:t>, mutazione piena da &gt;50 </a:t>
            </a:r>
            <a:r>
              <a:rPr lang="it-IT" sz="1600" dirty="0" err="1"/>
              <a:t>repeats</a:t>
            </a:r>
            <a:r>
              <a:rPr lang="it-IT" sz="1600" dirty="0"/>
              <a:t> (fino ad oltre 2 mila </a:t>
            </a:r>
            <a:r>
              <a:rPr lang="it-IT" sz="1600" dirty="0" err="1"/>
              <a:t>repeats</a:t>
            </a:r>
            <a:r>
              <a:rPr lang="it-IT" sz="1600" dirty="0"/>
              <a:t>). Spesso nel </a:t>
            </a:r>
            <a:r>
              <a:rPr lang="it-IT" sz="1600" dirty="0" err="1"/>
              <a:t>range</a:t>
            </a:r>
            <a:r>
              <a:rPr lang="it-IT" sz="1600" dirty="0"/>
              <a:t> 50-100 </a:t>
            </a:r>
            <a:r>
              <a:rPr lang="it-IT" sz="1600" dirty="0" err="1"/>
              <a:t>repeats</a:t>
            </a:r>
            <a:r>
              <a:rPr lang="it-IT" sz="1600" dirty="0"/>
              <a:t> si osservano individui sani o con fenotipo </a:t>
            </a:r>
            <a:r>
              <a:rPr lang="it-IT" sz="1600" dirty="0" err="1"/>
              <a:t>mild</a:t>
            </a:r>
            <a:r>
              <a:rPr lang="it-IT" sz="1600" dirty="0"/>
              <a:t> </a:t>
            </a:r>
          </a:p>
          <a:p>
            <a:r>
              <a:rPr lang="it-IT" sz="1600" dirty="0">
                <a:solidFill>
                  <a:srgbClr val="FFFF00"/>
                </a:solidFill>
              </a:rPr>
              <a:t>Anticipazione</a:t>
            </a:r>
            <a:r>
              <a:rPr lang="it-IT" sz="1600" dirty="0"/>
              <a:t>: individui con un maggior numero di triplette presentano forme più gravi della malattia ed una età di insorgenza più precoce. Nei pedigree, figli di individui malati tendono a presentare forme più gravi ed età di insorgenza più precoci dei genitori</a:t>
            </a:r>
          </a:p>
          <a:p>
            <a:r>
              <a:rPr lang="it-IT" sz="1600" dirty="0" err="1">
                <a:solidFill>
                  <a:srgbClr val="FFFF00"/>
                </a:solidFill>
              </a:rPr>
              <a:t>Bias</a:t>
            </a:r>
            <a:r>
              <a:rPr lang="it-IT" sz="1600" dirty="0">
                <a:solidFill>
                  <a:srgbClr val="FFFF00"/>
                </a:solidFill>
              </a:rPr>
              <a:t> parentale</a:t>
            </a:r>
            <a:r>
              <a:rPr lang="it-IT" sz="1600" dirty="0"/>
              <a:t>: il passaggio da </a:t>
            </a:r>
            <a:r>
              <a:rPr lang="it-IT" sz="1600" dirty="0" err="1"/>
              <a:t>premutazione</a:t>
            </a:r>
            <a:r>
              <a:rPr lang="it-IT" sz="1600" dirty="0"/>
              <a:t> a mutazione piena avviene più frequentemente nella gametogenesi maschile. Nella femminile solo se (CTG ) &gt; 80</a:t>
            </a:r>
          </a:p>
          <a:p>
            <a:r>
              <a:rPr lang="it-IT" sz="1600" dirty="0"/>
              <a:t>Frequente </a:t>
            </a:r>
            <a:r>
              <a:rPr lang="it-IT" sz="1600" dirty="0" err="1"/>
              <a:t>mosaicismo</a:t>
            </a:r>
            <a:r>
              <a:rPr lang="it-IT" sz="1600" dirty="0"/>
              <a:t> somatico negli individui affetti </a:t>
            </a:r>
          </a:p>
          <a:p>
            <a:r>
              <a:rPr lang="it-IT" sz="1600" dirty="0"/>
              <a:t>Il meccanismo molecolare alla base della patologia non è ancora stato chiarito. Sembrerebbe correlato all’</a:t>
            </a:r>
            <a:r>
              <a:rPr lang="it-IT" sz="1600" dirty="0">
                <a:solidFill>
                  <a:srgbClr val="FFFF00"/>
                </a:solidFill>
              </a:rPr>
              <a:t>accumulo di RNA «lunghi» </a:t>
            </a:r>
            <a:r>
              <a:rPr lang="it-IT" sz="1600" dirty="0"/>
              <a:t>con effetti negativi sulla maturazione/traduzione di RNA di altri geni e/o a </a:t>
            </a:r>
            <a:r>
              <a:rPr lang="it-IT" sz="1600" dirty="0">
                <a:solidFill>
                  <a:srgbClr val="FFFF00"/>
                </a:solidFill>
              </a:rPr>
              <a:t>RAN</a:t>
            </a:r>
          </a:p>
          <a:p>
            <a:r>
              <a:rPr lang="it-IT" sz="1600" dirty="0">
                <a:solidFill>
                  <a:srgbClr val="FFFF00"/>
                </a:solidFill>
              </a:rPr>
              <a:t>Eterogeneità genica</a:t>
            </a:r>
            <a:r>
              <a:rPr lang="it-IT" sz="1600" dirty="0"/>
              <a:t>: la DM è anche determinata dall’espansione di un </a:t>
            </a:r>
            <a:r>
              <a:rPr lang="it-IT" sz="1600" dirty="0" err="1"/>
              <a:t>tetranucleotide</a:t>
            </a:r>
            <a:r>
              <a:rPr lang="it-IT" sz="1600" dirty="0"/>
              <a:t> CCTG in un introne del gene ZNF9 (</a:t>
            </a:r>
            <a:r>
              <a:rPr lang="it-IT" sz="1600" dirty="0">
                <a:solidFill>
                  <a:srgbClr val="FFFF00"/>
                </a:solidFill>
              </a:rPr>
              <a:t>DM2</a:t>
            </a:r>
            <a:r>
              <a:rPr lang="it-IT" sz="1600" dirty="0"/>
              <a:t>). DM2 è simile a DM1, anche se meno grave</a:t>
            </a:r>
          </a:p>
          <a:p>
            <a:pPr marL="0" indent="0">
              <a:buNone/>
            </a:pPr>
            <a:endParaRPr lang="it-IT" sz="1600" dirty="0"/>
          </a:p>
          <a:p>
            <a:pPr>
              <a:buFont typeface="Wingdings" pitchFamily="2" charset="2"/>
              <a:buNone/>
            </a:pPr>
            <a:endParaRPr lang="it-IT" sz="20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Tree>
    <p:extLst>
      <p:ext uri="{BB962C8B-B14F-4D97-AF65-F5344CB8AC3E}">
        <p14:creationId xmlns:p14="http://schemas.microsoft.com/office/powerpoint/2010/main" val="2479265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43608" y="476672"/>
            <a:ext cx="7543800" cy="1431925"/>
          </a:xfrm>
        </p:spPr>
        <p:txBody>
          <a:bodyPr/>
          <a:lstStyle/>
          <a:p>
            <a:pPr algn="ctr"/>
            <a:r>
              <a:rPr lang="it-IT" sz="2000" dirty="0"/>
              <a:t>La distrofia miotonica (</a:t>
            </a:r>
            <a:r>
              <a:rPr lang="it-IT" sz="2000" dirty="0">
                <a:solidFill>
                  <a:srgbClr val="FFFF00"/>
                </a:solidFill>
              </a:rPr>
              <a:t>DM1</a:t>
            </a:r>
            <a:r>
              <a:rPr lang="it-IT" sz="2000" dirty="0"/>
              <a:t>)</a:t>
            </a:r>
          </a:p>
        </p:txBody>
      </p:sp>
      <p:sp>
        <p:nvSpPr>
          <p:cNvPr id="190467" name="Rectangle 3"/>
          <p:cNvSpPr>
            <a:spLocks noGrp="1" noChangeArrowheads="1"/>
          </p:cNvSpPr>
          <p:nvPr>
            <p:ph type="body" idx="1"/>
          </p:nvPr>
        </p:nvSpPr>
        <p:spPr>
          <a:xfrm>
            <a:off x="6228184" y="1916832"/>
            <a:ext cx="2483768" cy="3826768"/>
          </a:xfrm>
        </p:spPr>
        <p:txBody>
          <a:bodyPr/>
          <a:lstStyle/>
          <a:p>
            <a:pPr marL="0" indent="0">
              <a:buFont typeface="Wingdings" pitchFamily="2" charset="2"/>
              <a:buNone/>
            </a:pPr>
            <a:r>
              <a:rPr lang="it-IT" sz="1600" dirty="0">
                <a:effectLst/>
              </a:rPr>
              <a:t>Anticipazione in un pedigree DM1.</a:t>
            </a:r>
          </a:p>
          <a:p>
            <a:pPr marL="0" indent="0">
              <a:buFont typeface="Wingdings" pitchFamily="2" charset="2"/>
              <a:buNone/>
            </a:pPr>
            <a:endParaRPr lang="it-IT" sz="1600" dirty="0">
              <a:effectLst/>
            </a:endParaRPr>
          </a:p>
          <a:p>
            <a:pPr marL="0" indent="0">
              <a:buFont typeface="Wingdings" pitchFamily="2" charset="2"/>
              <a:buNone/>
            </a:pPr>
            <a:r>
              <a:rPr lang="it-IT" sz="1600" dirty="0"/>
              <a:t>Per ciascun individuo è indicato il genotipo (numero di triplette)</a:t>
            </a:r>
          </a:p>
          <a:p>
            <a:pPr marL="0" indent="0">
              <a:buFont typeface="Wingdings" pitchFamily="2" charset="2"/>
              <a:buNone/>
            </a:pPr>
            <a:endParaRPr lang="it-IT" sz="1600" dirty="0"/>
          </a:p>
          <a:p>
            <a:pPr marL="0" indent="0">
              <a:buFont typeface="Wingdings" pitchFamily="2" charset="2"/>
              <a:buNone/>
            </a:pPr>
            <a:r>
              <a:rPr lang="it-IT" sz="1600" dirty="0"/>
              <a:t>Si noti la correlazione tra numero di triplette ed età di insorgenza </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5452346" cy="386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32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43608" y="476672"/>
            <a:ext cx="7543800" cy="1431925"/>
          </a:xfrm>
        </p:spPr>
        <p:txBody>
          <a:bodyPr/>
          <a:lstStyle/>
          <a:p>
            <a:pPr algn="ctr"/>
            <a:r>
              <a:rPr lang="it-IT" sz="2000" dirty="0"/>
              <a:t>Atassia di </a:t>
            </a:r>
            <a:r>
              <a:rPr lang="it-IT" sz="2000" dirty="0" err="1"/>
              <a:t>Friedreich</a:t>
            </a:r>
            <a:r>
              <a:rPr lang="it-IT" sz="2000" dirty="0"/>
              <a:t> (</a:t>
            </a:r>
            <a:r>
              <a:rPr lang="it-IT" sz="2000" dirty="0">
                <a:solidFill>
                  <a:srgbClr val="FFFF00"/>
                </a:solidFill>
              </a:rPr>
              <a:t>FA</a:t>
            </a:r>
            <a:r>
              <a:rPr lang="it-IT" sz="2000" dirty="0">
                <a:solidFill>
                  <a:schemeClr val="tx1"/>
                </a:solidFill>
              </a:rPr>
              <a:t>, OMIM 229300</a:t>
            </a:r>
            <a:r>
              <a:rPr lang="it-IT" sz="2000" dirty="0"/>
              <a:t>)</a:t>
            </a:r>
          </a:p>
        </p:txBody>
      </p:sp>
      <p:sp>
        <p:nvSpPr>
          <p:cNvPr id="190467" name="Rectangle 3"/>
          <p:cNvSpPr>
            <a:spLocks noGrp="1" noChangeArrowheads="1"/>
          </p:cNvSpPr>
          <p:nvPr>
            <p:ph type="body" idx="1"/>
          </p:nvPr>
        </p:nvSpPr>
        <p:spPr>
          <a:xfrm>
            <a:off x="539552" y="1484784"/>
            <a:ext cx="8604448" cy="4114800"/>
          </a:xfrm>
        </p:spPr>
        <p:txBody>
          <a:bodyPr/>
          <a:lstStyle/>
          <a:p>
            <a:r>
              <a:rPr lang="it-IT" sz="1600" dirty="0"/>
              <a:t>Prevalenza: circa 1 su 50 mila nelle popolazioni del west Eurasia</a:t>
            </a:r>
          </a:p>
          <a:p>
            <a:r>
              <a:rPr lang="it-IT" sz="1600" dirty="0"/>
              <a:t>Malattia neurodegenerativa per lo più caratterizzata da atassia progressiva dell'andatura e degli arti, disfagia, disfunzione oculomotoria, scoliosi e, in alcuni casi, cardiomiopatia, diabete mellito, perdita della vista e deficit dell'udito.</a:t>
            </a:r>
          </a:p>
          <a:p>
            <a:r>
              <a:rPr lang="it-IT" sz="1600" dirty="0">
                <a:solidFill>
                  <a:srgbClr val="FFFF00"/>
                </a:solidFill>
              </a:rPr>
              <a:t>Insorgenza precoce </a:t>
            </a:r>
            <a:r>
              <a:rPr lang="it-IT" sz="1600" dirty="0"/>
              <a:t>(generalmente prima dell’adolescenza), e progressione rapida</a:t>
            </a:r>
          </a:p>
          <a:p>
            <a:r>
              <a:rPr lang="it-IT" sz="1600" dirty="0"/>
              <a:t>Ereditarietà: </a:t>
            </a:r>
            <a:r>
              <a:rPr lang="it-IT" sz="1600" dirty="0">
                <a:solidFill>
                  <a:srgbClr val="FFFF00"/>
                </a:solidFill>
              </a:rPr>
              <a:t>autosomica recessiva </a:t>
            </a:r>
            <a:r>
              <a:rPr lang="it-IT" sz="1600" dirty="0"/>
              <a:t>con </a:t>
            </a:r>
            <a:r>
              <a:rPr lang="it-IT" sz="1600" dirty="0">
                <a:solidFill>
                  <a:srgbClr val="FFFF00"/>
                </a:solidFill>
              </a:rPr>
              <a:t>espressività variabile</a:t>
            </a:r>
          </a:p>
          <a:p>
            <a:r>
              <a:rPr lang="it-IT" sz="1600" dirty="0"/>
              <a:t>Motivo ripetuto: </a:t>
            </a:r>
            <a:r>
              <a:rPr lang="it-IT" sz="1600" dirty="0" err="1"/>
              <a:t>trinucleotide</a:t>
            </a:r>
            <a:r>
              <a:rPr lang="it-IT" sz="1600" dirty="0"/>
              <a:t> GAA nel primo introne del gene FRDA </a:t>
            </a:r>
          </a:p>
          <a:p>
            <a:r>
              <a:rPr lang="it-IT" sz="1600" dirty="0" err="1"/>
              <a:t>Microsatellite</a:t>
            </a:r>
            <a:r>
              <a:rPr lang="it-IT" sz="1600" dirty="0"/>
              <a:t> </a:t>
            </a:r>
            <a:r>
              <a:rPr lang="it-IT" sz="1600" dirty="0">
                <a:solidFill>
                  <a:srgbClr val="FFFF00"/>
                </a:solidFill>
              </a:rPr>
              <a:t>variabile</a:t>
            </a:r>
            <a:r>
              <a:rPr lang="it-IT" sz="1600" dirty="0"/>
              <a:t> nella popolazione normale (5-30 </a:t>
            </a:r>
            <a:r>
              <a:rPr lang="it-IT" sz="1600" dirty="0" err="1"/>
              <a:t>repeats</a:t>
            </a:r>
            <a:r>
              <a:rPr lang="it-IT" sz="1600" dirty="0"/>
              <a:t>); </a:t>
            </a:r>
            <a:r>
              <a:rPr lang="it-IT" sz="1600" dirty="0" err="1"/>
              <a:t>premutazione</a:t>
            </a:r>
            <a:r>
              <a:rPr lang="it-IT" sz="1600" dirty="0"/>
              <a:t> </a:t>
            </a:r>
            <a:r>
              <a:rPr lang="it-IT" sz="1600" dirty="0" err="1"/>
              <a:t>approx</a:t>
            </a:r>
            <a:r>
              <a:rPr lang="it-IT" sz="1600" dirty="0"/>
              <a:t> 30-70 </a:t>
            </a:r>
            <a:r>
              <a:rPr lang="it-IT" sz="1600" dirty="0" err="1"/>
              <a:t>repeats</a:t>
            </a:r>
            <a:r>
              <a:rPr lang="it-IT" sz="1600" dirty="0"/>
              <a:t>, mutazione piena da &gt;70 </a:t>
            </a:r>
            <a:r>
              <a:rPr lang="it-IT" sz="1600" dirty="0" err="1"/>
              <a:t>repeats</a:t>
            </a:r>
            <a:r>
              <a:rPr lang="it-IT" sz="1600" dirty="0"/>
              <a:t> (fino 1.7 mila </a:t>
            </a:r>
            <a:r>
              <a:rPr lang="it-IT" sz="1600" dirty="0" err="1"/>
              <a:t>repeats</a:t>
            </a:r>
            <a:r>
              <a:rPr lang="it-IT" sz="1600" dirty="0"/>
              <a:t>). </a:t>
            </a:r>
          </a:p>
          <a:p>
            <a:r>
              <a:rPr lang="it-IT" sz="1600" dirty="0"/>
              <a:t>Alleli con &gt;16 </a:t>
            </a:r>
            <a:r>
              <a:rPr lang="it-IT" sz="1600" dirty="0" err="1"/>
              <a:t>repeats</a:t>
            </a:r>
            <a:r>
              <a:rPr lang="it-IT" sz="1600" dirty="0"/>
              <a:t> («large </a:t>
            </a:r>
            <a:r>
              <a:rPr lang="it-IT" sz="1600" dirty="0" err="1"/>
              <a:t>normal</a:t>
            </a:r>
            <a:r>
              <a:rPr lang="it-IT" sz="1600" dirty="0"/>
              <a:t>» </a:t>
            </a:r>
            <a:r>
              <a:rPr lang="it-IT" sz="1600" dirty="0" err="1"/>
              <a:t>alleles</a:t>
            </a:r>
            <a:r>
              <a:rPr lang="it-IT" sz="1600" dirty="0"/>
              <a:t>) sono presenti e frequenti solo nelle popolazioni west eurasiatiche a causa di un </a:t>
            </a:r>
            <a:r>
              <a:rPr lang="it-IT" sz="1600" dirty="0">
                <a:solidFill>
                  <a:srgbClr val="FFFF00"/>
                </a:solidFill>
              </a:rPr>
              <a:t>effetto del fondatore</a:t>
            </a:r>
            <a:r>
              <a:rPr lang="it-IT" sz="1600" dirty="0"/>
              <a:t>. Questi alleli possono evolvere in </a:t>
            </a:r>
            <a:r>
              <a:rPr lang="it-IT" sz="1600" dirty="0" err="1"/>
              <a:t>premutazione</a:t>
            </a:r>
            <a:r>
              <a:rPr lang="it-IT" sz="1600" dirty="0"/>
              <a:t> e quindi poi in full </a:t>
            </a:r>
            <a:r>
              <a:rPr lang="it-IT" sz="1600" dirty="0" err="1"/>
              <a:t>mutation</a:t>
            </a:r>
            <a:r>
              <a:rPr lang="it-IT" sz="1600" dirty="0"/>
              <a:t>.</a:t>
            </a:r>
          </a:p>
          <a:p>
            <a:r>
              <a:rPr lang="it-IT" sz="1600" dirty="0">
                <a:solidFill>
                  <a:srgbClr val="FFFF00"/>
                </a:solidFill>
              </a:rPr>
              <a:t>Anticipazione</a:t>
            </a:r>
            <a:r>
              <a:rPr lang="it-IT" sz="1600" dirty="0"/>
              <a:t>: individui con un maggior numero di triplette presentano età di insorgenza più precoce. </a:t>
            </a:r>
          </a:p>
          <a:p>
            <a:r>
              <a:rPr lang="it-IT" sz="1600" dirty="0">
                <a:solidFill>
                  <a:srgbClr val="FFFF00"/>
                </a:solidFill>
              </a:rPr>
              <a:t>Meccanismo molecolare</a:t>
            </a:r>
            <a:r>
              <a:rPr lang="it-IT" sz="1600" dirty="0"/>
              <a:t> alla base della patologia: il GAA espanso forma DNA triplex che </a:t>
            </a:r>
            <a:r>
              <a:rPr lang="it-IT" sz="1600"/>
              <a:t>interferiscono con </a:t>
            </a:r>
            <a:r>
              <a:rPr lang="it-IT" sz="1600" dirty="0"/>
              <a:t>la trascrizione del gene. Il livello di </a:t>
            </a:r>
            <a:r>
              <a:rPr lang="it-IT" sz="1600" dirty="0" err="1"/>
              <a:t>fratassina</a:t>
            </a:r>
            <a:r>
              <a:rPr lang="it-IT" sz="1600" dirty="0"/>
              <a:t> risultante negli omozigoti è inversamente  correlato alla lunghezza delle espansioni GAA (livello 5-10% nella maggior parte dei pazienti, 20-25% nei pazienti ad </a:t>
            </a:r>
            <a:r>
              <a:rPr lang="it-IT" sz="1600" dirty="0" err="1"/>
              <a:t>insorg</a:t>
            </a:r>
            <a:r>
              <a:rPr lang="it-IT" sz="1600" dirty="0"/>
              <a:t>. tardiva; eterozigoti &gt; 50%)</a:t>
            </a:r>
          </a:p>
          <a:p>
            <a:r>
              <a:rPr lang="it-IT" sz="1600" dirty="0">
                <a:solidFill>
                  <a:srgbClr val="FFFF00"/>
                </a:solidFill>
              </a:rPr>
              <a:t>Eterogeneità allelica</a:t>
            </a:r>
            <a:r>
              <a:rPr lang="it-IT" sz="1600" dirty="0"/>
              <a:t>: circa il 3% dei pazienti è un eterozigote composto</a:t>
            </a:r>
          </a:p>
          <a:p>
            <a:pPr marL="0" indent="0">
              <a:buNone/>
            </a:pPr>
            <a:endParaRPr lang="it-IT" sz="1600" dirty="0"/>
          </a:p>
          <a:p>
            <a:pPr>
              <a:buFont typeface="Wingdings" pitchFamily="2" charset="2"/>
              <a:buNone/>
            </a:pPr>
            <a:endParaRPr lang="it-IT" sz="20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Tree>
    <p:extLst>
      <p:ext uri="{BB962C8B-B14F-4D97-AF65-F5344CB8AC3E}">
        <p14:creationId xmlns:p14="http://schemas.microsoft.com/office/powerpoint/2010/main" val="3769509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66800" y="762000"/>
            <a:ext cx="7543800" cy="1431925"/>
          </a:xfrm>
        </p:spPr>
        <p:txBody>
          <a:bodyPr/>
          <a:lstStyle/>
          <a:p>
            <a:pPr algn="ctr"/>
            <a:r>
              <a:rPr lang="it-IT" sz="2000" dirty="0"/>
              <a:t>Malattie da </a:t>
            </a:r>
            <a:r>
              <a:rPr lang="it-IT" sz="2000" dirty="0" err="1"/>
              <a:t>poliglutammine</a:t>
            </a:r>
            <a:endParaRPr lang="it-IT" sz="2000" dirty="0"/>
          </a:p>
        </p:txBody>
      </p:sp>
      <p:sp>
        <p:nvSpPr>
          <p:cNvPr id="190467" name="Rectangle 3"/>
          <p:cNvSpPr>
            <a:spLocks noGrp="1" noChangeArrowheads="1"/>
          </p:cNvSpPr>
          <p:nvPr>
            <p:ph type="body" idx="1"/>
          </p:nvPr>
        </p:nvSpPr>
        <p:spPr>
          <a:xfrm>
            <a:off x="1046397" y="1844824"/>
            <a:ext cx="7543800" cy="4114800"/>
          </a:xfrm>
        </p:spPr>
        <p:txBody>
          <a:bodyPr/>
          <a:lstStyle/>
          <a:p>
            <a:r>
              <a:rPr lang="it-IT" sz="2000" dirty="0"/>
              <a:t>Sono un gruppo di malattie (Huntington </a:t>
            </a:r>
            <a:r>
              <a:rPr lang="it-IT" sz="2000" dirty="0" err="1"/>
              <a:t>disease</a:t>
            </a:r>
            <a:r>
              <a:rPr lang="it-IT" sz="2000" dirty="0"/>
              <a:t>, Atrofia DRPLA, atassia </a:t>
            </a:r>
            <a:r>
              <a:rPr lang="it-IT" sz="2000" dirty="0" err="1"/>
              <a:t>spinocerebellare</a:t>
            </a:r>
            <a:r>
              <a:rPr lang="it-IT" sz="2000" dirty="0"/>
              <a:t> di tipo 1, 2, 3, 6, 7, 17), in gran parte neurodegenerative, che presentano diverse caratteristiche in comune:</a:t>
            </a:r>
          </a:p>
          <a:p>
            <a:r>
              <a:rPr lang="it-IT" sz="2000" dirty="0"/>
              <a:t>Motivo ripetuto: </a:t>
            </a:r>
            <a:r>
              <a:rPr lang="it-IT" sz="2000" dirty="0">
                <a:solidFill>
                  <a:srgbClr val="FFFF00"/>
                </a:solidFill>
              </a:rPr>
              <a:t>CAG</a:t>
            </a:r>
          </a:p>
          <a:p>
            <a:r>
              <a:rPr lang="it-IT" sz="2000" dirty="0"/>
              <a:t>Nella regione codificante = </a:t>
            </a:r>
            <a:r>
              <a:rPr lang="it-IT" sz="2000" dirty="0" err="1">
                <a:solidFill>
                  <a:srgbClr val="FFFF00"/>
                </a:solidFill>
              </a:rPr>
              <a:t>poliglutammine</a:t>
            </a:r>
            <a:endParaRPr lang="it-IT" sz="2000" dirty="0">
              <a:solidFill>
                <a:srgbClr val="FFFF00"/>
              </a:solidFill>
            </a:endParaRPr>
          </a:p>
          <a:p>
            <a:r>
              <a:rPr lang="it-IT" sz="2000" dirty="0">
                <a:solidFill>
                  <a:srgbClr val="FFFF00"/>
                </a:solidFill>
              </a:rPr>
              <a:t>Autosomiche dominanti </a:t>
            </a:r>
            <a:r>
              <a:rPr lang="it-IT" sz="2000" dirty="0"/>
              <a:t>(tranne SBMA, X-</a:t>
            </a:r>
            <a:r>
              <a:rPr lang="it-IT" sz="2000" dirty="0" err="1"/>
              <a:t>linked</a:t>
            </a:r>
            <a:r>
              <a:rPr lang="it-IT" sz="2000" dirty="0"/>
              <a:t>)</a:t>
            </a:r>
          </a:p>
          <a:p>
            <a:r>
              <a:rPr lang="it-IT" sz="2000" dirty="0"/>
              <a:t>Microsatellite </a:t>
            </a:r>
            <a:r>
              <a:rPr lang="it-IT" sz="2000" dirty="0">
                <a:solidFill>
                  <a:srgbClr val="FFFF00"/>
                </a:solidFill>
              </a:rPr>
              <a:t>molto variabile </a:t>
            </a:r>
            <a:r>
              <a:rPr lang="it-IT" sz="2000" dirty="0"/>
              <a:t>nella popolazione</a:t>
            </a:r>
          </a:p>
          <a:p>
            <a:r>
              <a:rPr lang="it-IT" sz="2000" dirty="0">
                <a:solidFill>
                  <a:srgbClr val="FFFF00"/>
                </a:solidFill>
              </a:rPr>
              <a:t>Soglia bassa </a:t>
            </a:r>
            <a:r>
              <a:rPr lang="it-IT" sz="2000" dirty="0"/>
              <a:t>(20-60 </a:t>
            </a:r>
            <a:r>
              <a:rPr lang="it-IT" sz="2000" dirty="0" err="1"/>
              <a:t>repeats</a:t>
            </a:r>
            <a:r>
              <a:rPr lang="it-IT" sz="2000" dirty="0"/>
              <a:t>) e numero </a:t>
            </a:r>
            <a:r>
              <a:rPr lang="it-IT" sz="2000" dirty="0" err="1"/>
              <a:t>max</a:t>
            </a:r>
            <a:r>
              <a:rPr lang="it-IT" sz="2000" dirty="0"/>
              <a:t> di ripetizioni generalmente piccolo.</a:t>
            </a:r>
          </a:p>
          <a:p>
            <a:r>
              <a:rPr lang="it-IT" sz="2000" dirty="0"/>
              <a:t>Le proteine mutate (con un eccessivo numero di glutammine) si ripiegano in modo errato e tendono a formare degli </a:t>
            </a:r>
            <a:r>
              <a:rPr lang="it-IT" sz="2000" dirty="0">
                <a:solidFill>
                  <a:srgbClr val="FFFF00"/>
                </a:solidFill>
              </a:rPr>
              <a:t>aggregati insolubili</a:t>
            </a:r>
            <a:r>
              <a:rPr lang="it-IT" sz="2000" dirty="0"/>
              <a:t>, risultando tossiche per le cellule, in particolare quelle neuronali. Per HD è stato proposto il coinvolgimento di RAN</a:t>
            </a:r>
          </a:p>
          <a:p>
            <a:pPr>
              <a:buFont typeface="Wingdings" pitchFamily="2" charset="2"/>
              <a:buNone/>
            </a:pPr>
            <a:endParaRPr lang="it-IT" sz="20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0" y="2132856"/>
            <a:ext cx="844894"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4919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66800" y="762000"/>
            <a:ext cx="7543800" cy="1431925"/>
          </a:xfrm>
        </p:spPr>
        <p:txBody>
          <a:bodyPr/>
          <a:lstStyle/>
          <a:p>
            <a:pPr algn="ctr"/>
            <a:r>
              <a:rPr lang="it-IT" sz="2000" dirty="0"/>
              <a:t>Malattie da </a:t>
            </a:r>
            <a:r>
              <a:rPr lang="it-IT" sz="2000" dirty="0" err="1"/>
              <a:t>polialanine</a:t>
            </a:r>
            <a:endParaRPr lang="it-IT" sz="2000" dirty="0"/>
          </a:p>
        </p:txBody>
      </p:sp>
      <p:sp>
        <p:nvSpPr>
          <p:cNvPr id="190467" name="Rectangle 3"/>
          <p:cNvSpPr>
            <a:spLocks noGrp="1" noChangeArrowheads="1"/>
          </p:cNvSpPr>
          <p:nvPr>
            <p:ph type="body" idx="1"/>
          </p:nvPr>
        </p:nvSpPr>
        <p:spPr>
          <a:xfrm>
            <a:off x="1066800" y="1981200"/>
            <a:ext cx="8077200" cy="4114800"/>
          </a:xfrm>
        </p:spPr>
        <p:txBody>
          <a:bodyPr/>
          <a:lstStyle/>
          <a:p>
            <a:r>
              <a:rPr lang="it-IT" sz="2000" dirty="0"/>
              <a:t>Gruppo di malattie eterogeneo. Es. alcune sindromi malformative a carico dei geni HOX, distrofia muscolare oculo-faringea (OPMD)…</a:t>
            </a:r>
          </a:p>
          <a:p>
            <a:r>
              <a:rPr lang="it-IT" sz="2000" dirty="0"/>
              <a:t>Motivo ripetuto imperfetto: </a:t>
            </a:r>
            <a:r>
              <a:rPr lang="it-IT" sz="2000" dirty="0">
                <a:solidFill>
                  <a:srgbClr val="FFFF00"/>
                </a:solidFill>
              </a:rPr>
              <a:t>(GCN)</a:t>
            </a:r>
            <a:r>
              <a:rPr lang="it-IT" sz="2000" baseline="-25000" dirty="0">
                <a:solidFill>
                  <a:srgbClr val="FFFF00"/>
                </a:solidFill>
              </a:rPr>
              <a:t>n</a:t>
            </a:r>
            <a:r>
              <a:rPr lang="it-IT" sz="2000" dirty="0">
                <a:solidFill>
                  <a:srgbClr val="FFFF00"/>
                </a:solidFill>
              </a:rPr>
              <a:t> </a:t>
            </a:r>
            <a:r>
              <a:rPr lang="it-IT" sz="2000" dirty="0"/>
              <a:t>(decodificato in </a:t>
            </a:r>
            <a:r>
              <a:rPr lang="it-IT" sz="2000" dirty="0" err="1"/>
              <a:t>polialanine</a:t>
            </a:r>
            <a:r>
              <a:rPr lang="it-IT" sz="2000" dirty="0"/>
              <a:t>)</a:t>
            </a:r>
          </a:p>
          <a:p>
            <a:r>
              <a:rPr lang="it-IT" sz="2000" dirty="0"/>
              <a:t>Dominanti sia autosomiche che X-</a:t>
            </a:r>
            <a:r>
              <a:rPr lang="it-IT" sz="2000" dirty="0" err="1"/>
              <a:t>linked</a:t>
            </a:r>
            <a:endParaRPr lang="it-IT" sz="2000" dirty="0"/>
          </a:p>
          <a:p>
            <a:r>
              <a:rPr lang="it-IT" sz="2000" dirty="0" err="1"/>
              <a:t>Microsatellite</a:t>
            </a:r>
            <a:r>
              <a:rPr lang="it-IT" sz="2000" dirty="0"/>
              <a:t> </a:t>
            </a:r>
            <a:r>
              <a:rPr lang="it-IT" sz="2000" dirty="0">
                <a:solidFill>
                  <a:srgbClr val="FFFF00"/>
                </a:solidFill>
              </a:rPr>
              <a:t>poco variabile (o per nulla) </a:t>
            </a:r>
            <a:r>
              <a:rPr lang="it-IT" sz="2000" dirty="0"/>
              <a:t>nella popolazione con un numero di ripetizioni generalmente molto contenuto sia nella popolazione normale che nei malati. </a:t>
            </a:r>
          </a:p>
          <a:p>
            <a:pPr marL="0" indent="0">
              <a:buNone/>
            </a:pPr>
            <a:endParaRPr lang="it-IT" sz="2000" dirty="0"/>
          </a:p>
          <a:p>
            <a:endParaRPr lang="it-IT" sz="2000" dirty="0"/>
          </a:p>
          <a:p>
            <a:r>
              <a:rPr lang="it-IT" sz="2000" dirty="0"/>
              <a:t>Come per le malattie da </a:t>
            </a:r>
            <a:r>
              <a:rPr lang="it-IT" sz="2000" dirty="0" err="1"/>
              <a:t>poliglutammine</a:t>
            </a:r>
            <a:r>
              <a:rPr lang="it-IT" sz="2000" dirty="0"/>
              <a:t>, le proteine con </a:t>
            </a:r>
            <a:r>
              <a:rPr lang="it-IT" sz="2000" dirty="0" err="1"/>
              <a:t>polialanine</a:t>
            </a:r>
            <a:r>
              <a:rPr lang="it-IT" sz="2000" dirty="0"/>
              <a:t> formano aggregati intracellulari tossici. </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060848"/>
            <a:ext cx="919455"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043608" y="4437112"/>
            <a:ext cx="7992889" cy="646331"/>
          </a:xfrm>
          <a:prstGeom prst="rect">
            <a:avLst/>
          </a:prstGeom>
          <a:noFill/>
        </p:spPr>
        <p:txBody>
          <a:bodyPr wrap="square" rtlCol="0">
            <a:spAutoFit/>
          </a:bodyPr>
          <a:lstStyle/>
          <a:p>
            <a:r>
              <a:rPr lang="it-IT" dirty="0">
                <a:solidFill>
                  <a:srgbClr val="FFFF00"/>
                </a:solidFill>
              </a:rPr>
              <a:t>Ad es. il gene PABPN1 presenta alleli con 6 (98%) e 7 (2%) </a:t>
            </a:r>
            <a:r>
              <a:rPr lang="it-IT" dirty="0" err="1">
                <a:solidFill>
                  <a:srgbClr val="FFFF00"/>
                </a:solidFill>
              </a:rPr>
              <a:t>repeats</a:t>
            </a:r>
            <a:r>
              <a:rPr lang="it-IT" dirty="0">
                <a:solidFill>
                  <a:srgbClr val="FFFF00"/>
                </a:solidFill>
              </a:rPr>
              <a:t> GCG nella popolazione normale e 9-18 </a:t>
            </a:r>
            <a:r>
              <a:rPr lang="it-IT" dirty="0" err="1">
                <a:solidFill>
                  <a:srgbClr val="FFFF00"/>
                </a:solidFill>
              </a:rPr>
              <a:t>repeats</a:t>
            </a:r>
            <a:r>
              <a:rPr lang="it-IT" dirty="0">
                <a:solidFill>
                  <a:srgbClr val="FFFF00"/>
                </a:solidFill>
              </a:rPr>
              <a:t> GCG nei malati di OPMD </a:t>
            </a:r>
            <a:endParaRPr lang="en-US" dirty="0">
              <a:solidFill>
                <a:srgbClr val="FFFF00"/>
              </a:solidFill>
            </a:endParaRPr>
          </a:p>
        </p:txBody>
      </p:sp>
    </p:spTree>
    <p:extLst>
      <p:ext uri="{BB962C8B-B14F-4D97-AF65-F5344CB8AC3E}">
        <p14:creationId xmlns:p14="http://schemas.microsoft.com/office/powerpoint/2010/main" val="2394866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it-IT" sz="4400" b="1">
              <a:solidFill>
                <a:schemeClr val="tx2"/>
              </a:solidFill>
              <a:effectLst>
                <a:outerShdw blurRad="38100" dist="38100" dir="2700000" algn="tl">
                  <a:srgbClr val="000000"/>
                </a:outerShdw>
              </a:effectLst>
            </a:endParaRPr>
          </a:p>
        </p:txBody>
      </p:sp>
      <p:pic>
        <p:nvPicPr>
          <p:cNvPr id="36868" name="Picture 6" descr="0315"/>
          <p:cNvPicPr>
            <a:picLocks noChangeAspect="1" noChangeArrowheads="1"/>
          </p:cNvPicPr>
          <p:nvPr/>
        </p:nvPicPr>
        <p:blipFill>
          <a:blip r:embed="rId2"/>
          <a:srcRect/>
          <a:stretch>
            <a:fillRect/>
          </a:stretch>
        </p:blipFill>
        <p:spPr bwMode="auto">
          <a:xfrm>
            <a:off x="228600" y="1905000"/>
            <a:ext cx="5257800" cy="3943350"/>
          </a:xfrm>
          <a:prstGeom prst="rect">
            <a:avLst/>
          </a:prstGeom>
          <a:noFill/>
          <a:ln w="9525">
            <a:noFill/>
            <a:miter lim="800000"/>
            <a:headEnd/>
            <a:tailEnd/>
          </a:ln>
        </p:spPr>
      </p:pic>
      <p:sp>
        <p:nvSpPr>
          <p:cNvPr id="36869" name="Oval 7"/>
          <p:cNvSpPr>
            <a:spLocks noChangeArrowheads="1"/>
          </p:cNvSpPr>
          <p:nvPr/>
        </p:nvSpPr>
        <p:spPr bwMode="auto">
          <a:xfrm>
            <a:off x="3124200" y="2514600"/>
            <a:ext cx="1295400" cy="2743200"/>
          </a:xfrm>
          <a:prstGeom prst="ellipse">
            <a:avLst/>
          </a:prstGeom>
          <a:noFill/>
          <a:ln w="28575">
            <a:solidFill>
              <a:srgbClr val="FF0000"/>
            </a:solidFill>
            <a:round/>
            <a:headEnd/>
            <a:tailEnd/>
          </a:ln>
          <a:effectLst/>
        </p:spPr>
        <p:txBody>
          <a:bodyPr wrap="none" anchor="ctr"/>
          <a:lstStyle/>
          <a:p>
            <a:endParaRPr lang="it-IT"/>
          </a:p>
        </p:txBody>
      </p:sp>
      <p:sp>
        <p:nvSpPr>
          <p:cNvPr id="36870" name="Text Box 8"/>
          <p:cNvSpPr txBox="1">
            <a:spLocks noChangeArrowheads="1"/>
          </p:cNvSpPr>
          <p:nvPr/>
        </p:nvSpPr>
        <p:spPr bwMode="auto">
          <a:xfrm>
            <a:off x="5486401" y="2012950"/>
            <a:ext cx="3657600" cy="4893647"/>
          </a:xfrm>
          <a:prstGeom prst="rect">
            <a:avLst/>
          </a:prstGeom>
          <a:noFill/>
          <a:ln w="9525">
            <a:noFill/>
            <a:miter lim="800000"/>
            <a:headEnd/>
            <a:tailEnd/>
          </a:ln>
          <a:effectLst/>
        </p:spPr>
        <p:txBody>
          <a:bodyPr wrap="square">
            <a:spAutoFit/>
          </a:bodyPr>
          <a:lstStyle/>
          <a:p>
            <a:r>
              <a:rPr lang="it-IT" sz="1400" dirty="0">
                <a:solidFill>
                  <a:schemeClr val="tx1"/>
                </a:solidFill>
              </a:rPr>
              <a:t>Il DNA satellite (macrosatellite) è caratterizzato da una lunghezza totale di </a:t>
            </a:r>
            <a:r>
              <a:rPr lang="it-IT" sz="1400" dirty="0">
                <a:solidFill>
                  <a:srgbClr val="FFFF00"/>
                </a:solidFill>
              </a:rPr>
              <a:t>diverse decine di migliaia di basi</a:t>
            </a:r>
            <a:r>
              <a:rPr lang="it-IT" sz="1400" dirty="0">
                <a:solidFill>
                  <a:schemeClr val="tx1"/>
                </a:solidFill>
              </a:rPr>
              <a:t>, con unità ripetitive di lunghezza variabile da poche basi a migliaia di basi</a:t>
            </a:r>
          </a:p>
          <a:p>
            <a:endParaRPr lang="it-IT" sz="1400" dirty="0">
              <a:solidFill>
                <a:schemeClr val="tx1"/>
              </a:solidFill>
            </a:endParaRPr>
          </a:p>
          <a:p>
            <a:r>
              <a:rPr lang="it-IT" sz="1400" dirty="0">
                <a:solidFill>
                  <a:schemeClr val="tx1"/>
                </a:solidFill>
              </a:rPr>
              <a:t>Il suo polimorfismo è dovuto in gran parte a </a:t>
            </a:r>
            <a:r>
              <a:rPr lang="it-IT" sz="1400" dirty="0">
                <a:solidFill>
                  <a:srgbClr val="FFFF00"/>
                </a:solidFill>
              </a:rPr>
              <a:t>ricombinazione omologa ineguale </a:t>
            </a:r>
            <a:r>
              <a:rPr lang="it-IT" sz="1400" dirty="0">
                <a:solidFill>
                  <a:schemeClr val="tx1"/>
                </a:solidFill>
              </a:rPr>
              <a:t>tra omologhi o cromatidi fratelli</a:t>
            </a:r>
          </a:p>
          <a:p>
            <a:endParaRPr lang="it-IT" sz="1400" dirty="0">
              <a:solidFill>
                <a:schemeClr val="tx1"/>
              </a:solidFill>
            </a:endParaRPr>
          </a:p>
          <a:p>
            <a:r>
              <a:rPr lang="it-IT" sz="1400" dirty="0">
                <a:solidFill>
                  <a:srgbClr val="FFFF00"/>
                </a:solidFill>
              </a:rPr>
              <a:t>Altamente polimorfico e molto mutabile</a:t>
            </a:r>
            <a:r>
              <a:rPr lang="it-IT" sz="1400" dirty="0">
                <a:solidFill>
                  <a:schemeClr val="tx1"/>
                </a:solidFill>
              </a:rPr>
              <a:t>, sia nella linea cellulare germinale che somatica.</a:t>
            </a:r>
          </a:p>
          <a:p>
            <a:endParaRPr lang="it-IT" sz="1400" dirty="0">
              <a:solidFill>
                <a:schemeClr val="tx1"/>
              </a:solidFill>
            </a:endParaRPr>
          </a:p>
          <a:p>
            <a:r>
              <a:rPr lang="it-IT" sz="1400" dirty="0">
                <a:solidFill>
                  <a:schemeClr val="tx1"/>
                </a:solidFill>
              </a:rPr>
              <a:t>Rilevanza fenotipica della variabilità dei macrosatelliti: non molto studiata principalmente per </a:t>
            </a:r>
            <a:r>
              <a:rPr lang="it-IT" sz="1400" dirty="0">
                <a:solidFill>
                  <a:srgbClr val="FFFF00"/>
                </a:solidFill>
              </a:rPr>
              <a:t>problemi “tecnici”.</a:t>
            </a:r>
          </a:p>
          <a:p>
            <a:endParaRPr lang="it-IT" sz="1400" dirty="0">
              <a:solidFill>
                <a:schemeClr val="tx1"/>
              </a:solidFill>
            </a:endParaRPr>
          </a:p>
          <a:p>
            <a:r>
              <a:rPr lang="it-IT" sz="1400" dirty="0">
                <a:solidFill>
                  <a:schemeClr val="tx1"/>
                </a:solidFill>
              </a:rPr>
              <a:t>Una forma relativamente comune di </a:t>
            </a:r>
            <a:r>
              <a:rPr lang="it-IT" sz="1400" dirty="0">
                <a:solidFill>
                  <a:srgbClr val="FFFF00"/>
                </a:solidFill>
              </a:rPr>
              <a:t>distrofia muscolare (FSHMD) </a:t>
            </a:r>
            <a:r>
              <a:rPr lang="it-IT" sz="1400" dirty="0">
                <a:solidFill>
                  <a:schemeClr val="tx1"/>
                </a:solidFill>
              </a:rPr>
              <a:t>è associata alla variazione di ripetizioni del </a:t>
            </a:r>
            <a:r>
              <a:rPr lang="it-IT" sz="1400" dirty="0" err="1">
                <a:solidFill>
                  <a:schemeClr val="tx1"/>
                </a:solidFill>
              </a:rPr>
              <a:t>macrosatellite</a:t>
            </a:r>
            <a:r>
              <a:rPr lang="it-IT" sz="1400" dirty="0">
                <a:solidFill>
                  <a:schemeClr val="tx1"/>
                </a:solidFill>
              </a:rPr>
              <a:t> D4Z4 (slide successiva)</a:t>
            </a:r>
          </a:p>
          <a:p>
            <a:endParaRPr lang="it-IT" dirty="0">
              <a:solidFill>
                <a:schemeClr val="tx1"/>
              </a:solidFill>
            </a:endParaRPr>
          </a:p>
        </p:txBody>
      </p:sp>
      <p:sp>
        <p:nvSpPr>
          <p:cNvPr id="9" name="Rectangle 2"/>
          <p:cNvSpPr>
            <a:spLocks noGrp="1" noChangeArrowheads="1"/>
          </p:cNvSpPr>
          <p:nvPr>
            <p:ph type="ctrTitle"/>
          </p:nvPr>
        </p:nvSpPr>
        <p:spPr>
          <a:xfrm>
            <a:off x="228601" y="322263"/>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5. </a:t>
            </a:r>
            <a:r>
              <a:rPr lang="it-IT" sz="2000" dirty="0" err="1"/>
              <a:t>Macrosatelliti</a:t>
            </a:r>
            <a:r>
              <a:rPr lang="it-IT" sz="2000" dirty="0"/>
              <a:t> e ripetizioni </a:t>
            </a:r>
            <a:r>
              <a:rPr lang="it-IT" sz="2000" dirty="0" err="1"/>
              <a:t>telomeriche</a:t>
            </a:r>
            <a:br>
              <a:rPr lang="it-IT" sz="2000" dirty="0"/>
            </a:br>
            <a:r>
              <a:rPr lang="it-IT" sz="2000" dirty="0">
                <a:solidFill>
                  <a:srgbClr val="FFFF00"/>
                </a:solidFill>
              </a:rPr>
              <a:t>Variabilità e mutabilità</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304800"/>
            <a:ext cx="8229600" cy="457200"/>
          </a:xfrm>
        </p:spPr>
        <p:txBody>
          <a:bodyPr/>
          <a:lstStyle/>
          <a:p>
            <a:pPr algn="ctr" eaLnBrk="1" hangingPunct="1">
              <a:defRPr/>
            </a:pPr>
            <a:r>
              <a:rPr lang="it-IT" sz="2800" dirty="0"/>
              <a:t>Variabilità genetica</a:t>
            </a:r>
          </a:p>
        </p:txBody>
      </p:sp>
      <p:sp>
        <p:nvSpPr>
          <p:cNvPr id="2051" name="Rectangle 3"/>
          <p:cNvSpPr>
            <a:spLocks noGrp="1" noChangeArrowheads="1"/>
          </p:cNvSpPr>
          <p:nvPr>
            <p:ph type="subTitle" idx="1"/>
          </p:nvPr>
        </p:nvSpPr>
        <p:spPr>
          <a:xfrm>
            <a:off x="990600" y="1981200"/>
            <a:ext cx="7924800" cy="4419600"/>
          </a:xfrm>
        </p:spPr>
        <p:txBody>
          <a:bodyPr/>
          <a:lstStyle/>
          <a:p>
            <a:pPr marL="609600" indent="-609600" eaLnBrk="1" hangingPunct="1">
              <a:buFont typeface="Wingdings" pitchFamily="2" charset="2"/>
              <a:buAutoNum type="arabicPeriod"/>
              <a:defRPr/>
            </a:pPr>
            <a:r>
              <a:rPr lang="it-IT" sz="2800" dirty="0">
                <a:latin typeface="Times New Roman" pitchFamily="18" charset="0"/>
                <a:cs typeface="Times New Roman" pitchFamily="18" charset="0"/>
              </a:rPr>
              <a:t>V.G. </a:t>
            </a:r>
            <a:r>
              <a:rPr lang="it-IT" sz="2800" dirty="0" err="1">
                <a:latin typeface="Times New Roman" pitchFamily="18" charset="0"/>
                <a:cs typeface="Times New Roman" pitchFamily="18" charset="0"/>
              </a:rPr>
              <a:t>intraindividuo</a:t>
            </a:r>
            <a:r>
              <a:rPr lang="it-IT" sz="2800" dirty="0">
                <a:latin typeface="Times New Roman" pitchFamily="18" charset="0"/>
                <a:cs typeface="Times New Roman" pitchFamily="18" charset="0"/>
              </a:rPr>
              <a:t> </a:t>
            </a:r>
            <a:r>
              <a:rPr lang="it-IT" sz="2400" dirty="0">
                <a:latin typeface="Times New Roman" pitchFamily="18" charset="0"/>
                <a:cs typeface="Times New Roman" pitchFamily="18" charset="0"/>
              </a:rPr>
              <a:t>(</a:t>
            </a:r>
            <a:r>
              <a:rPr lang="it-IT" sz="2400" dirty="0">
                <a:solidFill>
                  <a:srgbClr val="FFFF00"/>
                </a:solidFill>
                <a:latin typeface="Times New Roman" pitchFamily="18" charset="0"/>
                <a:cs typeface="Times New Roman" pitchFamily="18" charset="0"/>
              </a:rPr>
              <a:t>eterozigosi</a:t>
            </a:r>
            <a:r>
              <a:rPr lang="it-IT" sz="2400" dirty="0">
                <a:latin typeface="Times New Roman" pitchFamily="18" charset="0"/>
                <a:cs typeface="Times New Roman" pitchFamily="18" charset="0"/>
              </a:rPr>
              <a:t>)</a:t>
            </a:r>
          </a:p>
          <a:p>
            <a:pPr marL="609600" indent="-609600" eaLnBrk="1" hangingPunct="1">
              <a:buFont typeface="Wingdings" pitchFamily="2" charset="2"/>
              <a:buAutoNum type="arabicPeriod"/>
              <a:defRPr/>
            </a:pPr>
            <a:r>
              <a:rPr lang="it-IT" sz="2800" dirty="0">
                <a:latin typeface="Times New Roman" pitchFamily="18" charset="0"/>
                <a:cs typeface="Times New Roman" pitchFamily="18" charset="0"/>
              </a:rPr>
              <a:t>V.G. </a:t>
            </a:r>
            <a:r>
              <a:rPr lang="it-IT" sz="2800" dirty="0" err="1">
                <a:latin typeface="Times New Roman" pitchFamily="18" charset="0"/>
                <a:cs typeface="Times New Roman" pitchFamily="18" charset="0"/>
              </a:rPr>
              <a:t>intraspecie</a:t>
            </a:r>
            <a:endParaRPr lang="it-IT" sz="2800" dirty="0">
              <a:latin typeface="Times New Roman" pitchFamily="18" charset="0"/>
              <a:cs typeface="Times New Roman" pitchFamily="18" charset="0"/>
            </a:endParaRPr>
          </a:p>
          <a:p>
            <a:pPr marL="609600" indent="-609600" eaLnBrk="1" hangingPunct="1">
              <a:defRPr/>
            </a:pPr>
            <a:r>
              <a:rPr lang="it-IT" sz="2800" dirty="0">
                <a:latin typeface="Times New Roman" pitchFamily="18" charset="0"/>
                <a:cs typeface="Times New Roman" pitchFamily="18" charset="0"/>
              </a:rPr>
              <a:t>		</a:t>
            </a:r>
            <a:r>
              <a:rPr lang="it-IT" sz="2000" dirty="0">
                <a:latin typeface="Times New Roman" pitchFamily="18" charset="0"/>
                <a:cs typeface="Times New Roman" pitchFamily="18" charset="0"/>
              </a:rPr>
              <a:t>- V.G. </a:t>
            </a:r>
            <a:r>
              <a:rPr lang="it-IT" sz="2000" dirty="0" err="1">
                <a:latin typeface="Times New Roman" pitchFamily="18" charset="0"/>
                <a:cs typeface="Times New Roman" pitchFamily="18" charset="0"/>
              </a:rPr>
              <a:t>intrapopolazione</a:t>
            </a:r>
            <a:r>
              <a:rPr lang="it-IT" sz="2000" dirty="0">
                <a:latin typeface="Times New Roman" pitchFamily="18" charset="0"/>
                <a:cs typeface="Times New Roman" pitchFamily="18" charset="0"/>
              </a:rPr>
              <a:t> (</a:t>
            </a:r>
            <a:r>
              <a:rPr lang="it-IT" sz="2000" dirty="0">
                <a:solidFill>
                  <a:srgbClr val="FFFF00"/>
                </a:solidFill>
                <a:latin typeface="Times New Roman" pitchFamily="18" charset="0"/>
                <a:cs typeface="Times New Roman" pitchFamily="18" charset="0"/>
              </a:rPr>
              <a:t>polimorfismo</a:t>
            </a:r>
            <a:r>
              <a:rPr lang="it-IT" sz="2000" dirty="0">
                <a:latin typeface="Times New Roman" pitchFamily="18" charset="0"/>
                <a:cs typeface="Times New Roman" pitchFamily="18" charset="0"/>
              </a:rPr>
              <a:t>)</a:t>
            </a:r>
          </a:p>
          <a:p>
            <a:pPr marL="609600" indent="-609600" eaLnBrk="1" hangingPunct="1">
              <a:defRPr/>
            </a:pPr>
            <a:r>
              <a:rPr lang="it-IT" sz="2000" dirty="0">
                <a:latin typeface="Times New Roman" pitchFamily="18" charset="0"/>
                <a:cs typeface="Times New Roman" pitchFamily="18" charset="0"/>
              </a:rPr>
              <a:t>		- V.G. </a:t>
            </a:r>
            <a:r>
              <a:rPr lang="it-IT" sz="2000" dirty="0" err="1">
                <a:latin typeface="Times New Roman" pitchFamily="18" charset="0"/>
                <a:cs typeface="Times New Roman" pitchFamily="18" charset="0"/>
              </a:rPr>
              <a:t>interpopolazione</a:t>
            </a:r>
            <a:endParaRPr lang="it-IT" sz="2000" dirty="0">
              <a:latin typeface="Times New Roman" pitchFamily="18" charset="0"/>
              <a:cs typeface="Times New Roman" pitchFamily="18" charset="0"/>
            </a:endParaRPr>
          </a:p>
          <a:p>
            <a:pPr marL="609600" indent="-609600" eaLnBrk="1" hangingPunct="1">
              <a:buFont typeface="+mj-lt"/>
              <a:buAutoNum type="arabicPeriod" startAt="3"/>
              <a:defRPr/>
            </a:pPr>
            <a:r>
              <a:rPr lang="it-IT" sz="2800" dirty="0">
                <a:latin typeface="Times New Roman" pitchFamily="18" charset="0"/>
                <a:cs typeface="Times New Roman" pitchFamily="18" charset="0"/>
              </a:rPr>
              <a:t>V.G. interspecie (filogenetica)</a:t>
            </a:r>
          </a:p>
          <a:p>
            <a:pPr marL="609600" indent="-609600" eaLnBrk="1" hangingPunct="1">
              <a:buFont typeface="Wingdings" pitchFamily="2" charset="2"/>
              <a:buAutoNum type="arabicPeriod"/>
              <a:defRPr/>
            </a:pPr>
            <a:endParaRPr lang="it-IT" sz="2800" dirty="0"/>
          </a:p>
          <a:p>
            <a:pPr marL="609600" indent="-609600" eaLnBrk="1" hangingPunct="1">
              <a:buFont typeface="Wingdings" pitchFamily="2" charset="2"/>
              <a:buAutoNum type="arabicPeriod"/>
              <a:defRPr/>
            </a:pPr>
            <a:endParaRPr lang="it-IT" sz="2400" dirty="0"/>
          </a:p>
        </p:txBody>
      </p:sp>
      <p:sp>
        <p:nvSpPr>
          <p:cNvPr id="7" name="Rectangle 2"/>
          <p:cNvSpPr txBox="1">
            <a:spLocks noChangeArrowheads="1"/>
          </p:cNvSpPr>
          <p:nvPr/>
        </p:nvSpPr>
        <p:spPr bwMode="auto">
          <a:xfrm>
            <a:off x="2095500" y="990600"/>
            <a:ext cx="4953000" cy="457200"/>
          </a:xfrm>
          <a:prstGeom prst="rect">
            <a:avLst/>
          </a:prstGeom>
          <a:noFill/>
          <a:ln w="9525">
            <a:noFill/>
            <a:miter lim="800000"/>
            <a:headEnd/>
            <a:tailEnd/>
          </a:ln>
          <a:effectLst/>
        </p:spPr>
        <p:txBody>
          <a:bodyPr anchor="b"/>
          <a:lstStyle/>
          <a:p>
            <a:pPr algn="ctr">
              <a:defRPr/>
            </a:pPr>
            <a:r>
              <a:rPr lang="it-IT" sz="3200" b="1" kern="0" dirty="0">
                <a:solidFill>
                  <a:srgbClr val="FFFF00"/>
                </a:solidFill>
                <a:effectLst>
                  <a:outerShdw blurRad="38100" dist="38100" dir="2700000" algn="tl">
                    <a:srgbClr val="000000"/>
                  </a:outerShdw>
                </a:effectLst>
                <a:latin typeface="Tahoma"/>
              </a:rPr>
              <a:t>Variazione tra cosa?</a:t>
            </a:r>
          </a:p>
        </p:txBody>
      </p:sp>
      <p:sp>
        <p:nvSpPr>
          <p:cNvPr id="8" name="Rectangle 2"/>
          <p:cNvSpPr txBox="1">
            <a:spLocks noChangeArrowheads="1"/>
          </p:cNvSpPr>
          <p:nvPr/>
        </p:nvSpPr>
        <p:spPr bwMode="auto">
          <a:xfrm>
            <a:off x="876300" y="1371600"/>
            <a:ext cx="8534400" cy="457200"/>
          </a:xfrm>
          <a:prstGeom prst="rect">
            <a:avLst/>
          </a:prstGeom>
          <a:noFill/>
          <a:ln w="9525">
            <a:noFill/>
            <a:miter lim="800000"/>
            <a:headEnd/>
            <a:tailEnd/>
          </a:ln>
          <a:effectLst/>
        </p:spPr>
        <p:txBody>
          <a:bodyPr anchor="b"/>
          <a:lstStyle/>
          <a:p>
            <a:pPr>
              <a:defRPr/>
            </a:pPr>
            <a:r>
              <a:rPr lang="it-IT" sz="1600" b="1" kern="0" dirty="0">
                <a:solidFill>
                  <a:srgbClr val="FFFFFF"/>
                </a:solidFill>
                <a:effectLst>
                  <a:outerShdw blurRad="38100" dist="38100" dir="2700000" algn="tl">
                    <a:srgbClr val="000000"/>
                  </a:outerShdw>
                </a:effectLst>
                <a:latin typeface="Tahoma"/>
              </a:rPr>
              <a:t>a quali livelli può essere osservata la variabilità genetica (V.G.)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it-IT" sz="4400" b="1">
              <a:solidFill>
                <a:schemeClr val="tx2"/>
              </a:solidFill>
              <a:effectLst>
                <a:outerShdw blurRad="38100" dist="38100" dir="2700000" algn="tl">
                  <a:srgbClr val="000000"/>
                </a:outerShdw>
              </a:effectLst>
            </a:endParaRPr>
          </a:p>
        </p:txBody>
      </p:sp>
      <p:sp>
        <p:nvSpPr>
          <p:cNvPr id="36870" name="Text Box 8"/>
          <p:cNvSpPr txBox="1">
            <a:spLocks noChangeArrowheads="1"/>
          </p:cNvSpPr>
          <p:nvPr/>
        </p:nvSpPr>
        <p:spPr bwMode="auto">
          <a:xfrm>
            <a:off x="914399" y="974725"/>
            <a:ext cx="8229601" cy="6093976"/>
          </a:xfrm>
          <a:prstGeom prst="rect">
            <a:avLst/>
          </a:prstGeom>
          <a:noFill/>
          <a:ln w="9525">
            <a:noFill/>
            <a:miter lim="800000"/>
            <a:headEnd/>
            <a:tailEnd/>
          </a:ln>
          <a:effectLst/>
        </p:spPr>
        <p:txBody>
          <a:bodyPr wrap="square">
            <a:spAutoFit/>
          </a:bodyPr>
          <a:lstStyle/>
          <a:p>
            <a:endParaRPr lang="it-IT" sz="1400" dirty="0">
              <a:solidFill>
                <a:schemeClr val="tx1"/>
              </a:solidFill>
            </a:endParaRPr>
          </a:p>
          <a:p>
            <a:r>
              <a:rPr lang="it-IT" sz="1400" dirty="0">
                <a:solidFill>
                  <a:schemeClr val="tx1"/>
                </a:solidFill>
              </a:rPr>
              <a:t>La distrofia muscolare </a:t>
            </a:r>
            <a:r>
              <a:rPr lang="it-IT" sz="1400" dirty="0" err="1">
                <a:solidFill>
                  <a:schemeClr val="tx1"/>
                </a:solidFill>
              </a:rPr>
              <a:t>facio-scapolo-omerale</a:t>
            </a:r>
            <a:r>
              <a:rPr lang="it-IT" sz="1400" dirty="0">
                <a:solidFill>
                  <a:schemeClr val="tx1"/>
                </a:solidFill>
              </a:rPr>
              <a:t> (FSHD) è caratterizzata da debolezza muscolare progressiva, ed interessa principalmente i muscoli della faccia, delle spalle e delle braccia. </a:t>
            </a:r>
          </a:p>
          <a:p>
            <a:endParaRPr lang="it-IT" sz="1400" dirty="0">
              <a:solidFill>
                <a:schemeClr val="tx1"/>
              </a:solidFill>
            </a:endParaRPr>
          </a:p>
          <a:p>
            <a:r>
              <a:rPr lang="it-IT" sz="1400" dirty="0">
                <a:solidFill>
                  <a:schemeClr val="tx1"/>
                </a:solidFill>
              </a:rPr>
              <a:t>Si tratta di una malattia familiare che colpisce </a:t>
            </a:r>
            <a:r>
              <a:rPr lang="it-IT" sz="1400" dirty="0" err="1">
                <a:solidFill>
                  <a:schemeClr val="tx1"/>
                </a:solidFill>
              </a:rPr>
              <a:t>1</a:t>
            </a:r>
            <a:r>
              <a:rPr lang="it-IT" sz="1400" dirty="0">
                <a:solidFill>
                  <a:schemeClr val="tx1"/>
                </a:solidFill>
              </a:rPr>
              <a:t>/20.000 persone, anche se è probabile che si tratti di una sottostima, dato che la malattia spesso non viene diagnosticata. </a:t>
            </a:r>
            <a:r>
              <a:rPr lang="it-IT" sz="1400" dirty="0">
                <a:solidFill>
                  <a:srgbClr val="FFFF00"/>
                </a:solidFill>
              </a:rPr>
              <a:t>È la terza forma più frequente di miopatia ereditaria.</a:t>
            </a:r>
          </a:p>
          <a:p>
            <a:endParaRPr lang="it-IT" sz="1400" dirty="0">
              <a:solidFill>
                <a:schemeClr val="tx1"/>
              </a:solidFill>
            </a:endParaRPr>
          </a:p>
          <a:p>
            <a:r>
              <a:rPr lang="it-IT" sz="1400" dirty="0">
                <a:solidFill>
                  <a:schemeClr val="tx1"/>
                </a:solidFill>
              </a:rPr>
              <a:t>Il macrosatellite </a:t>
            </a:r>
            <a:r>
              <a:rPr lang="it-IT" sz="1400" dirty="0">
                <a:solidFill>
                  <a:srgbClr val="FFFF00"/>
                </a:solidFill>
              </a:rPr>
              <a:t>D4Z4</a:t>
            </a:r>
            <a:r>
              <a:rPr lang="it-IT" sz="1400" dirty="0">
                <a:solidFill>
                  <a:schemeClr val="tx1"/>
                </a:solidFill>
              </a:rPr>
              <a:t> è localizzato in posizione </a:t>
            </a:r>
            <a:r>
              <a:rPr lang="it-IT" sz="1400" dirty="0" err="1">
                <a:solidFill>
                  <a:schemeClr val="tx1"/>
                </a:solidFill>
              </a:rPr>
              <a:t>subtelomerica</a:t>
            </a:r>
            <a:r>
              <a:rPr lang="it-IT" sz="1400" dirty="0">
                <a:solidFill>
                  <a:schemeClr val="tx1"/>
                </a:solidFill>
              </a:rPr>
              <a:t> di 4q ed è costituito da una </a:t>
            </a:r>
            <a:r>
              <a:rPr lang="it-IT" sz="1400" dirty="0">
                <a:solidFill>
                  <a:srgbClr val="FFFF00"/>
                </a:solidFill>
              </a:rPr>
              <a:t>unità ripetitiva di 3.3 </a:t>
            </a:r>
            <a:r>
              <a:rPr lang="it-IT" sz="1400" dirty="0" err="1">
                <a:solidFill>
                  <a:srgbClr val="FFFF00"/>
                </a:solidFill>
              </a:rPr>
              <a:t>kb</a:t>
            </a:r>
            <a:r>
              <a:rPr lang="it-IT" sz="1400" dirty="0">
                <a:solidFill>
                  <a:schemeClr val="tx1"/>
                </a:solidFill>
              </a:rPr>
              <a:t>.</a:t>
            </a:r>
          </a:p>
          <a:p>
            <a:r>
              <a:rPr lang="it-IT" sz="1400" dirty="0">
                <a:solidFill>
                  <a:schemeClr val="tx1"/>
                </a:solidFill>
              </a:rPr>
              <a:t>All’interno di ciascuna unità ripetitiva è presente un </a:t>
            </a:r>
            <a:r>
              <a:rPr lang="it-IT" sz="1400" dirty="0">
                <a:solidFill>
                  <a:srgbClr val="FFFF00"/>
                </a:solidFill>
              </a:rPr>
              <a:t>gene (</a:t>
            </a:r>
            <a:r>
              <a:rPr lang="it-IT" sz="1400" i="1" dirty="0">
                <a:solidFill>
                  <a:srgbClr val="FFFF00"/>
                </a:solidFill>
              </a:rPr>
              <a:t>DUX4</a:t>
            </a:r>
            <a:r>
              <a:rPr lang="it-IT" sz="1400" i="1" dirty="0">
                <a:solidFill>
                  <a:schemeClr val="tx1"/>
                </a:solidFill>
              </a:rPr>
              <a:t>, </a:t>
            </a:r>
            <a:r>
              <a:rPr lang="it-IT" sz="1400" dirty="0" err="1">
                <a:solidFill>
                  <a:schemeClr val="tx1"/>
                </a:solidFill>
              </a:rPr>
              <a:t>double</a:t>
            </a:r>
            <a:r>
              <a:rPr lang="it-IT" sz="1400" dirty="0">
                <a:solidFill>
                  <a:schemeClr val="tx1"/>
                </a:solidFill>
              </a:rPr>
              <a:t> </a:t>
            </a:r>
            <a:r>
              <a:rPr lang="it-IT" sz="1400" dirty="0" err="1">
                <a:solidFill>
                  <a:schemeClr val="tx1"/>
                </a:solidFill>
              </a:rPr>
              <a:t>homeobox</a:t>
            </a:r>
            <a:r>
              <a:rPr lang="it-IT" sz="1400" dirty="0">
                <a:solidFill>
                  <a:schemeClr val="tx1"/>
                </a:solidFill>
              </a:rPr>
              <a:t> </a:t>
            </a:r>
            <a:r>
              <a:rPr lang="it-IT" sz="1400" dirty="0" err="1">
                <a:solidFill>
                  <a:schemeClr val="tx1"/>
                </a:solidFill>
              </a:rPr>
              <a:t>protein</a:t>
            </a:r>
            <a:r>
              <a:rPr lang="it-IT" sz="1400" dirty="0">
                <a:solidFill>
                  <a:schemeClr val="tx1"/>
                </a:solidFill>
              </a:rPr>
              <a:t> </a:t>
            </a:r>
            <a:r>
              <a:rPr lang="it-IT" sz="1400" dirty="0" err="1">
                <a:solidFill>
                  <a:schemeClr val="tx1"/>
                </a:solidFill>
              </a:rPr>
              <a:t>4</a:t>
            </a:r>
            <a:r>
              <a:rPr lang="it-IT" sz="1400" dirty="0">
                <a:solidFill>
                  <a:schemeClr val="tx1"/>
                </a:solidFill>
              </a:rPr>
              <a:t>), ma solo il gene presente nella unità ripetitiva più </a:t>
            </a:r>
            <a:r>
              <a:rPr lang="it-IT" sz="1400" dirty="0" err="1">
                <a:solidFill>
                  <a:schemeClr val="tx1"/>
                </a:solidFill>
              </a:rPr>
              <a:t>telomerica</a:t>
            </a:r>
            <a:r>
              <a:rPr lang="it-IT" sz="1400" dirty="0">
                <a:solidFill>
                  <a:schemeClr val="tx1"/>
                </a:solidFill>
              </a:rPr>
              <a:t> può produrre dei trascritti stabili, grazie all’incorporazione di un terzo esone distintivo che contiene un segnale per la </a:t>
            </a:r>
            <a:r>
              <a:rPr lang="it-IT" sz="1400" dirty="0" err="1">
                <a:solidFill>
                  <a:schemeClr val="tx1"/>
                </a:solidFill>
              </a:rPr>
              <a:t>poliadenilazione</a:t>
            </a:r>
            <a:r>
              <a:rPr lang="it-IT" sz="1400" dirty="0">
                <a:solidFill>
                  <a:schemeClr val="tx1"/>
                </a:solidFill>
              </a:rPr>
              <a:t>.</a:t>
            </a:r>
          </a:p>
          <a:p>
            <a:r>
              <a:rPr lang="it-IT" sz="1400" dirty="0">
                <a:solidFill>
                  <a:schemeClr val="tx1"/>
                </a:solidFill>
              </a:rPr>
              <a:t> </a:t>
            </a:r>
          </a:p>
          <a:p>
            <a:r>
              <a:rPr lang="it-IT" sz="1400" dirty="0">
                <a:solidFill>
                  <a:schemeClr val="tx1"/>
                </a:solidFill>
              </a:rPr>
              <a:t>Nella popolazione normale, il numero di unità ripetitive è variabile in un </a:t>
            </a:r>
            <a:r>
              <a:rPr lang="it-IT" sz="1400" dirty="0" err="1">
                <a:solidFill>
                  <a:schemeClr val="tx1"/>
                </a:solidFill>
              </a:rPr>
              <a:t>range</a:t>
            </a:r>
            <a:r>
              <a:rPr lang="it-IT" sz="1400" dirty="0">
                <a:solidFill>
                  <a:schemeClr val="tx1"/>
                </a:solidFill>
              </a:rPr>
              <a:t> di </a:t>
            </a:r>
            <a:r>
              <a:rPr lang="it-IT" sz="1400" dirty="0">
                <a:solidFill>
                  <a:srgbClr val="FFFF00"/>
                </a:solidFill>
              </a:rPr>
              <a:t>11-100 ripetizioni</a:t>
            </a:r>
            <a:r>
              <a:rPr lang="it-IT" sz="1400" dirty="0">
                <a:solidFill>
                  <a:schemeClr val="tx1"/>
                </a:solidFill>
              </a:rPr>
              <a:t>, per una lunghezza complessiva del macrosatellite fino a 0.3 Mb. </a:t>
            </a:r>
          </a:p>
          <a:p>
            <a:endParaRPr lang="it-IT" sz="1400" dirty="0">
              <a:solidFill>
                <a:schemeClr val="tx1"/>
              </a:solidFill>
            </a:endParaRPr>
          </a:p>
          <a:p>
            <a:r>
              <a:rPr lang="it-IT" sz="1400" dirty="0">
                <a:solidFill>
                  <a:srgbClr val="FFFF00"/>
                </a:solidFill>
              </a:rPr>
              <a:t>Pazienti con FSHD1A </a:t>
            </a:r>
            <a:r>
              <a:rPr lang="it-IT" sz="1400" dirty="0">
                <a:solidFill>
                  <a:schemeClr val="tx1"/>
                </a:solidFill>
              </a:rPr>
              <a:t>presentano una </a:t>
            </a:r>
            <a:r>
              <a:rPr lang="it-IT" sz="1400" dirty="0">
                <a:solidFill>
                  <a:srgbClr val="FFFF00"/>
                </a:solidFill>
              </a:rPr>
              <a:t>contrazione</a:t>
            </a:r>
            <a:r>
              <a:rPr lang="it-IT" sz="1400" dirty="0">
                <a:solidFill>
                  <a:schemeClr val="tx1"/>
                </a:solidFill>
              </a:rPr>
              <a:t> del numero di unità ripetitive in uno dei due cromosomi </a:t>
            </a:r>
            <a:r>
              <a:rPr lang="it-IT" sz="1400" dirty="0" err="1">
                <a:solidFill>
                  <a:schemeClr val="tx1"/>
                </a:solidFill>
              </a:rPr>
              <a:t>4</a:t>
            </a:r>
            <a:r>
              <a:rPr lang="it-IT" sz="1400" dirty="0">
                <a:solidFill>
                  <a:schemeClr val="tx1"/>
                </a:solidFill>
              </a:rPr>
              <a:t> con  </a:t>
            </a:r>
            <a:r>
              <a:rPr lang="it-IT" sz="1400" dirty="0">
                <a:solidFill>
                  <a:srgbClr val="FFFF00"/>
                </a:solidFill>
              </a:rPr>
              <a:t>1-10 ripetizioni</a:t>
            </a:r>
            <a:r>
              <a:rPr lang="it-IT" sz="1400" dirty="0">
                <a:solidFill>
                  <a:schemeClr val="tx1"/>
                </a:solidFill>
              </a:rPr>
              <a:t>. </a:t>
            </a:r>
          </a:p>
          <a:p>
            <a:endParaRPr lang="it-IT" sz="1400" dirty="0">
              <a:solidFill>
                <a:schemeClr val="tx1"/>
              </a:solidFill>
            </a:endParaRPr>
          </a:p>
          <a:p>
            <a:r>
              <a:rPr lang="it-IT" sz="1400" dirty="0">
                <a:solidFill>
                  <a:schemeClr val="tx1"/>
                </a:solidFill>
              </a:rPr>
              <a:t>Il carattere viene trasmesso come </a:t>
            </a:r>
            <a:r>
              <a:rPr lang="it-IT" sz="1400" dirty="0" err="1">
                <a:solidFill>
                  <a:srgbClr val="FFFF00"/>
                </a:solidFill>
              </a:rPr>
              <a:t>autosomico</a:t>
            </a:r>
            <a:r>
              <a:rPr lang="it-IT" sz="1400" dirty="0">
                <a:solidFill>
                  <a:srgbClr val="FFFF00"/>
                </a:solidFill>
              </a:rPr>
              <a:t> dominante</a:t>
            </a:r>
            <a:r>
              <a:rPr lang="it-IT" sz="1400" dirty="0">
                <a:solidFill>
                  <a:schemeClr val="tx1"/>
                </a:solidFill>
              </a:rPr>
              <a:t>, presenta </a:t>
            </a:r>
            <a:r>
              <a:rPr lang="it-IT" sz="1400" dirty="0">
                <a:solidFill>
                  <a:srgbClr val="FFFF00"/>
                </a:solidFill>
              </a:rPr>
              <a:t>penetranza incompleta </a:t>
            </a:r>
            <a:r>
              <a:rPr lang="it-IT" sz="1400" dirty="0">
                <a:solidFill>
                  <a:schemeClr val="tx1"/>
                </a:solidFill>
              </a:rPr>
              <a:t>(70%) ed espressività variabile. C’è una </a:t>
            </a:r>
            <a:r>
              <a:rPr lang="it-IT" sz="1400" dirty="0">
                <a:solidFill>
                  <a:srgbClr val="FFFF00"/>
                </a:solidFill>
              </a:rPr>
              <a:t>correlazione tra il numero di ripetizioni nei pazienti  e l’età di insorgenza/gravità </a:t>
            </a:r>
            <a:r>
              <a:rPr lang="it-IT" sz="1400" dirty="0">
                <a:solidFill>
                  <a:schemeClr val="tx1"/>
                </a:solidFill>
              </a:rPr>
              <a:t>della malattia (anticipazione «inversa»). </a:t>
            </a:r>
          </a:p>
          <a:p>
            <a:endParaRPr lang="it-IT" sz="1400" dirty="0">
              <a:solidFill>
                <a:schemeClr val="tx1"/>
              </a:solidFill>
            </a:endParaRPr>
          </a:p>
          <a:p>
            <a:r>
              <a:rPr lang="it-IT" sz="1400" dirty="0">
                <a:solidFill>
                  <a:schemeClr val="tx1"/>
                </a:solidFill>
              </a:rPr>
              <a:t>La  patologia molecolare della malattia non è ancora del tutto chiara, ma sono coinvolte </a:t>
            </a:r>
            <a:r>
              <a:rPr lang="it-IT" sz="1400" dirty="0">
                <a:solidFill>
                  <a:srgbClr val="FFFF00"/>
                </a:solidFill>
              </a:rPr>
              <a:t>alterazioni cromatiniche </a:t>
            </a:r>
            <a:r>
              <a:rPr lang="it-IT" sz="1400" dirty="0">
                <a:solidFill>
                  <a:schemeClr val="tx1"/>
                </a:solidFill>
              </a:rPr>
              <a:t>che portano alla sovra-espressione del gene DUX4 e (forse) di alcuni altri geni prossimali. </a:t>
            </a:r>
          </a:p>
          <a:p>
            <a:endParaRPr lang="it-IT" sz="1200" dirty="0">
              <a:solidFill>
                <a:schemeClr val="tx1"/>
              </a:solidFill>
            </a:endParaRPr>
          </a:p>
        </p:txBody>
      </p:sp>
      <p:sp>
        <p:nvSpPr>
          <p:cNvPr id="9" name="Rectangle 2"/>
          <p:cNvSpPr>
            <a:spLocks noGrp="1" noChangeArrowheads="1"/>
          </p:cNvSpPr>
          <p:nvPr>
            <p:ph type="ctrTitle"/>
          </p:nvPr>
        </p:nvSpPr>
        <p:spPr>
          <a:xfrm>
            <a:off x="2762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1600" dirty="0"/>
              <a:t>Variabilità e mutabilità del genoma umano </a:t>
            </a:r>
            <a:br>
              <a:rPr lang="it-IT" sz="1600" dirty="0"/>
            </a:br>
            <a:r>
              <a:rPr lang="it-IT" sz="1600" dirty="0"/>
              <a:t>5. Macrosatelliti e ripetizioni </a:t>
            </a:r>
            <a:r>
              <a:rPr lang="it-IT" sz="1600" dirty="0" err="1"/>
              <a:t>telomeriche</a:t>
            </a:r>
            <a:br>
              <a:rPr lang="it-IT" sz="2000" dirty="0"/>
            </a:br>
            <a:r>
              <a:rPr lang="it-IT" sz="1800" dirty="0">
                <a:solidFill>
                  <a:srgbClr val="FFFF00"/>
                </a:solidFill>
              </a:rPr>
              <a:t>Il macrosatellite D4Z4 e la distrofia </a:t>
            </a:r>
            <a:r>
              <a:rPr lang="it-IT" sz="1800" dirty="0" err="1">
                <a:solidFill>
                  <a:srgbClr val="FFFF00"/>
                </a:solidFill>
              </a:rPr>
              <a:t>facio-scapolo-omerale</a:t>
            </a:r>
            <a:r>
              <a:rPr lang="it-IT" sz="1800" dirty="0">
                <a:solidFill>
                  <a:srgbClr val="FFFF00"/>
                </a:solidFill>
              </a:rPr>
              <a:t> (FSHD1A)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7"/>
          <p:cNvSpPr txBox="1">
            <a:spLocks noChangeArrowheads="1"/>
          </p:cNvSpPr>
          <p:nvPr/>
        </p:nvSpPr>
        <p:spPr bwMode="auto">
          <a:xfrm>
            <a:off x="5334000" y="1936750"/>
            <a:ext cx="3810000" cy="4524315"/>
          </a:xfrm>
          <a:prstGeom prst="rect">
            <a:avLst/>
          </a:prstGeom>
          <a:noFill/>
          <a:ln w="25400">
            <a:noFill/>
            <a:miter lim="800000"/>
            <a:headEnd/>
            <a:tailEnd/>
          </a:ln>
          <a:effectLst/>
        </p:spPr>
        <p:txBody>
          <a:bodyPr wrap="square">
            <a:spAutoFit/>
          </a:bodyPr>
          <a:lstStyle/>
          <a:p>
            <a:r>
              <a:rPr lang="it-IT" dirty="0">
                <a:solidFill>
                  <a:schemeClr val="tx1"/>
                </a:solidFill>
              </a:rPr>
              <a:t>Il polimorfismo consiste nella presenza o assenza dell’elemento in una determinata posizione del genoma. </a:t>
            </a:r>
          </a:p>
          <a:p>
            <a:endParaRPr lang="it-IT" dirty="0">
              <a:solidFill>
                <a:schemeClr val="tx1"/>
              </a:solidFill>
            </a:endParaRPr>
          </a:p>
          <a:p>
            <a:r>
              <a:rPr lang="it-IT" dirty="0">
                <a:solidFill>
                  <a:schemeClr val="tx1"/>
                </a:solidFill>
              </a:rPr>
              <a:t>Necessariamente </a:t>
            </a:r>
            <a:r>
              <a:rPr lang="it-IT" dirty="0" err="1">
                <a:solidFill>
                  <a:schemeClr val="tx1"/>
                </a:solidFill>
              </a:rPr>
              <a:t>biallelici</a:t>
            </a:r>
            <a:endParaRPr lang="it-IT" dirty="0">
              <a:solidFill>
                <a:schemeClr val="tx1"/>
              </a:solidFill>
            </a:endParaRPr>
          </a:p>
          <a:p>
            <a:endParaRPr lang="it-IT" dirty="0">
              <a:solidFill>
                <a:schemeClr val="tx1"/>
              </a:solidFill>
            </a:endParaRPr>
          </a:p>
          <a:p>
            <a:r>
              <a:rPr lang="it-IT" dirty="0">
                <a:solidFill>
                  <a:schemeClr val="tx1"/>
                </a:solidFill>
              </a:rPr>
              <a:t>Sempre </a:t>
            </a:r>
            <a:r>
              <a:rPr lang="it-IT" dirty="0" err="1">
                <a:solidFill>
                  <a:schemeClr val="tx1"/>
                </a:solidFill>
              </a:rPr>
              <a:t>UEPs</a:t>
            </a:r>
            <a:r>
              <a:rPr lang="it-IT" dirty="0">
                <a:solidFill>
                  <a:schemeClr val="tx1"/>
                </a:solidFill>
              </a:rPr>
              <a:t> (alleli derivati uguali per discendenza)</a:t>
            </a:r>
          </a:p>
          <a:p>
            <a:endParaRPr lang="it-IT" dirty="0">
              <a:solidFill>
                <a:schemeClr val="tx1"/>
              </a:solidFill>
            </a:endParaRPr>
          </a:p>
          <a:p>
            <a:r>
              <a:rPr lang="it-IT" dirty="0">
                <a:solidFill>
                  <a:schemeClr val="tx1"/>
                </a:solidFill>
              </a:rPr>
              <a:t>Nell’uomo tre sole classi attive nella </a:t>
            </a:r>
            <a:r>
              <a:rPr lang="it-IT" dirty="0">
                <a:solidFill>
                  <a:srgbClr val="FFFF00"/>
                </a:solidFill>
              </a:rPr>
              <a:t>linea germinale</a:t>
            </a:r>
            <a:r>
              <a:rPr lang="it-IT" dirty="0">
                <a:solidFill>
                  <a:schemeClr val="tx1"/>
                </a:solidFill>
              </a:rPr>
              <a:t>: L1 (LINE), </a:t>
            </a:r>
            <a:r>
              <a:rPr lang="it-IT" dirty="0" err="1">
                <a:solidFill>
                  <a:schemeClr val="tx1"/>
                </a:solidFill>
              </a:rPr>
              <a:t>Alu</a:t>
            </a:r>
            <a:r>
              <a:rPr lang="it-IT" dirty="0">
                <a:solidFill>
                  <a:schemeClr val="tx1"/>
                </a:solidFill>
              </a:rPr>
              <a:t> (SINE) ed SVA</a:t>
            </a:r>
          </a:p>
          <a:p>
            <a:endParaRPr lang="it-IT" dirty="0">
              <a:solidFill>
                <a:schemeClr val="tx1"/>
              </a:solidFill>
            </a:endParaRPr>
          </a:p>
          <a:p>
            <a:endParaRPr lang="it-IT" dirty="0">
              <a:solidFill>
                <a:schemeClr val="tx1"/>
              </a:solidFill>
            </a:endParaRPr>
          </a:p>
          <a:p>
            <a:endParaRPr lang="it-IT" dirty="0">
              <a:solidFill>
                <a:schemeClr val="tx1"/>
              </a:solidFill>
            </a:endParaRPr>
          </a:p>
        </p:txBody>
      </p:sp>
      <p:sp>
        <p:nvSpPr>
          <p:cNvPr id="11272" name="Rectangle 8"/>
          <p:cNvSpPr>
            <a:spLocks noChangeArrowheads="1"/>
          </p:cNvSpPr>
          <p:nvPr/>
        </p:nvSpPr>
        <p:spPr bwMode="auto">
          <a:xfrm>
            <a:off x="228600" y="3810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defRPr/>
            </a:pPr>
            <a:endParaRPr lang="it-IT" sz="2000" b="1" dirty="0">
              <a:solidFill>
                <a:schemeClr val="tx2"/>
              </a:solidFill>
              <a:effectLst>
                <a:outerShdw blurRad="38100" dist="38100" dir="2700000" algn="tl">
                  <a:srgbClr val="000000"/>
                </a:outerShdw>
              </a:effectLst>
            </a:endParaRPr>
          </a:p>
        </p:txBody>
      </p:sp>
      <p:sp>
        <p:nvSpPr>
          <p:cNvPr id="6"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Variabilità</a:t>
            </a:r>
          </a:p>
        </p:txBody>
      </p:sp>
      <p:pic>
        <p:nvPicPr>
          <p:cNvPr id="7" name="Immagine 6" descr="Immagine 11.png"/>
          <p:cNvPicPr>
            <a:picLocks noChangeAspect="1"/>
          </p:cNvPicPr>
          <p:nvPr/>
        </p:nvPicPr>
        <p:blipFill>
          <a:blip r:embed="rId2"/>
          <a:stretch>
            <a:fillRect/>
          </a:stretch>
        </p:blipFill>
        <p:spPr>
          <a:xfrm>
            <a:off x="0" y="2209800"/>
            <a:ext cx="5234281" cy="39624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pic>
        <p:nvPicPr>
          <p:cNvPr id="38916" name="Picture 7"/>
          <p:cNvPicPr>
            <a:picLocks noChangeAspect="1" noChangeArrowheads="1"/>
          </p:cNvPicPr>
          <p:nvPr/>
        </p:nvPicPr>
        <p:blipFill>
          <a:blip r:embed="rId2"/>
          <a:srcRect/>
          <a:stretch>
            <a:fillRect/>
          </a:stretch>
        </p:blipFill>
        <p:spPr bwMode="auto">
          <a:xfrm>
            <a:off x="152400" y="1835150"/>
            <a:ext cx="3749675" cy="4689475"/>
          </a:xfrm>
          <a:prstGeom prst="rect">
            <a:avLst/>
          </a:prstGeom>
          <a:noFill/>
          <a:ln w="25400">
            <a:noFill/>
            <a:miter lim="800000"/>
            <a:headEnd/>
            <a:tailEnd/>
          </a:ln>
          <a:effectLst/>
        </p:spPr>
      </p:pic>
      <p:sp>
        <p:nvSpPr>
          <p:cNvPr id="38917" name="Text Box 8"/>
          <p:cNvSpPr txBox="1">
            <a:spLocks noChangeArrowheads="1"/>
          </p:cNvSpPr>
          <p:nvPr/>
        </p:nvSpPr>
        <p:spPr bwMode="auto">
          <a:xfrm>
            <a:off x="4054475" y="1502688"/>
            <a:ext cx="5089525" cy="5355312"/>
          </a:xfrm>
          <a:prstGeom prst="rect">
            <a:avLst/>
          </a:prstGeom>
          <a:noFill/>
          <a:ln w="25400">
            <a:noFill/>
            <a:miter lim="800000"/>
            <a:headEnd/>
            <a:tailEnd/>
          </a:ln>
          <a:effectLst/>
        </p:spPr>
        <p:txBody>
          <a:bodyPr wrap="square">
            <a:spAutoFit/>
          </a:bodyPr>
          <a:lstStyle/>
          <a:p>
            <a:r>
              <a:rPr lang="it-IT" dirty="0">
                <a:solidFill>
                  <a:schemeClr val="tx1"/>
                </a:solidFill>
              </a:rPr>
              <a:t>Struttura e trasposizione di </a:t>
            </a:r>
            <a:r>
              <a:rPr lang="it-IT" dirty="0" err="1">
                <a:solidFill>
                  <a:schemeClr val="tx1"/>
                </a:solidFill>
              </a:rPr>
              <a:t>Alu</a:t>
            </a:r>
            <a:endParaRPr lang="it-IT" dirty="0">
              <a:solidFill>
                <a:schemeClr val="tx1"/>
              </a:solidFill>
            </a:endParaRPr>
          </a:p>
          <a:p>
            <a:endParaRPr lang="it-IT" dirty="0">
              <a:solidFill>
                <a:schemeClr val="tx1"/>
              </a:solidFill>
            </a:endParaRPr>
          </a:p>
          <a:p>
            <a:r>
              <a:rPr lang="it-IT" dirty="0">
                <a:solidFill>
                  <a:schemeClr val="tx1"/>
                </a:solidFill>
              </a:rPr>
              <a:t>Gli elementi </a:t>
            </a:r>
            <a:r>
              <a:rPr lang="it-IT" dirty="0" err="1">
                <a:solidFill>
                  <a:schemeClr val="tx1"/>
                </a:solidFill>
              </a:rPr>
              <a:t>Alu</a:t>
            </a:r>
            <a:r>
              <a:rPr lang="it-IT" dirty="0">
                <a:solidFill>
                  <a:schemeClr val="tx1"/>
                </a:solidFill>
              </a:rPr>
              <a:t> sono </a:t>
            </a:r>
            <a:r>
              <a:rPr lang="it-IT" dirty="0" err="1">
                <a:solidFill>
                  <a:schemeClr val="tx1"/>
                </a:solidFill>
              </a:rPr>
              <a:t>retrotrasposoni</a:t>
            </a:r>
            <a:r>
              <a:rPr lang="it-IT" dirty="0">
                <a:solidFill>
                  <a:schemeClr val="tx1"/>
                </a:solidFill>
              </a:rPr>
              <a:t> non autonomi, lunghi circa 290 </a:t>
            </a:r>
            <a:r>
              <a:rPr lang="it-IT" dirty="0" err="1">
                <a:solidFill>
                  <a:schemeClr val="tx1"/>
                </a:solidFill>
              </a:rPr>
              <a:t>bp</a:t>
            </a:r>
            <a:r>
              <a:rPr lang="it-IT" dirty="0">
                <a:solidFill>
                  <a:schemeClr val="tx1"/>
                </a:solidFill>
              </a:rPr>
              <a:t>, omologhi all’RNA 7SL.</a:t>
            </a:r>
          </a:p>
          <a:p>
            <a:endParaRPr lang="it-IT" dirty="0">
              <a:solidFill>
                <a:schemeClr val="tx1"/>
              </a:solidFill>
            </a:endParaRPr>
          </a:p>
          <a:p>
            <a:r>
              <a:rPr lang="it-IT" dirty="0">
                <a:solidFill>
                  <a:schemeClr val="tx1"/>
                </a:solidFill>
              </a:rPr>
              <a:t>Contengono un promotore interno per la RNA </a:t>
            </a:r>
            <a:r>
              <a:rPr lang="it-IT" dirty="0" err="1">
                <a:solidFill>
                  <a:schemeClr val="tx1"/>
                </a:solidFill>
              </a:rPr>
              <a:t>pol</a:t>
            </a:r>
            <a:r>
              <a:rPr lang="it-IT" dirty="0">
                <a:solidFill>
                  <a:schemeClr val="tx1"/>
                </a:solidFill>
              </a:rPr>
              <a:t> III, presentano un </a:t>
            </a:r>
            <a:r>
              <a:rPr lang="it-IT" dirty="0" err="1">
                <a:solidFill>
                  <a:schemeClr val="tx1"/>
                </a:solidFill>
              </a:rPr>
              <a:t>poly</a:t>
            </a:r>
            <a:r>
              <a:rPr lang="it-IT" dirty="0">
                <a:solidFill>
                  <a:schemeClr val="tx1"/>
                </a:solidFill>
              </a:rPr>
              <a:t>-A terminale e sono fiancheggiati da ripetizioni terminali dirette.</a:t>
            </a:r>
          </a:p>
          <a:p>
            <a:r>
              <a:rPr lang="it-IT" dirty="0">
                <a:solidFill>
                  <a:schemeClr val="tx1"/>
                </a:solidFill>
              </a:rPr>
              <a:t> </a:t>
            </a:r>
          </a:p>
          <a:p>
            <a:r>
              <a:rPr lang="it-IT" dirty="0">
                <a:solidFill>
                  <a:schemeClr val="tx1"/>
                </a:solidFill>
              </a:rPr>
              <a:t>Non codificano per proteine.</a:t>
            </a:r>
          </a:p>
          <a:p>
            <a:endParaRPr lang="it-IT" dirty="0">
              <a:solidFill>
                <a:schemeClr val="tx1"/>
              </a:solidFill>
            </a:endParaRPr>
          </a:p>
          <a:p>
            <a:r>
              <a:rPr lang="it-IT" dirty="0">
                <a:solidFill>
                  <a:schemeClr val="tx1"/>
                </a:solidFill>
              </a:rPr>
              <a:t>Per la retrotrasposizione sfruttano proteine codificate da L1. </a:t>
            </a:r>
          </a:p>
          <a:p>
            <a:endParaRPr lang="it-IT" dirty="0">
              <a:solidFill>
                <a:schemeClr val="tx1"/>
              </a:solidFill>
            </a:endParaRPr>
          </a:p>
          <a:p>
            <a:r>
              <a:rPr lang="it-IT" dirty="0">
                <a:solidFill>
                  <a:srgbClr val="FFFF00"/>
                </a:solidFill>
              </a:rPr>
              <a:t>La maggior parte degli elementi </a:t>
            </a:r>
            <a:r>
              <a:rPr lang="it-IT" dirty="0" err="1">
                <a:solidFill>
                  <a:srgbClr val="FFFF00"/>
                </a:solidFill>
              </a:rPr>
              <a:t>Alu</a:t>
            </a:r>
            <a:r>
              <a:rPr lang="it-IT" dirty="0">
                <a:solidFill>
                  <a:srgbClr val="FFFF00"/>
                </a:solidFill>
              </a:rPr>
              <a:t> polimorfici nell’uomo appartengono alla famiglia </a:t>
            </a:r>
            <a:r>
              <a:rPr lang="it-IT" dirty="0" err="1">
                <a:solidFill>
                  <a:srgbClr val="FFFF00"/>
                </a:solidFill>
              </a:rPr>
              <a:t>Alu</a:t>
            </a:r>
            <a:r>
              <a:rPr lang="it-IT" dirty="0">
                <a:solidFill>
                  <a:srgbClr val="FFFF00"/>
                </a:solidFill>
              </a:rPr>
              <a:t> Y (e sottofamiglie). </a:t>
            </a:r>
          </a:p>
          <a:p>
            <a:endParaRPr lang="it-IT" dirty="0">
              <a:solidFill>
                <a:schemeClr val="tx1"/>
              </a:solidFill>
            </a:endParaRPr>
          </a:p>
        </p:txBody>
      </p:sp>
      <p:sp>
        <p:nvSpPr>
          <p:cNvPr id="6"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err="1">
                <a:solidFill>
                  <a:srgbClr val="FFFF00"/>
                </a:solidFill>
              </a:rPr>
              <a:t>Alu</a:t>
            </a:r>
            <a:endParaRPr lang="it-IT" sz="2000" dirty="0">
              <a:solidFill>
                <a:srgbClr val="FFFF00"/>
              </a:solidFill>
            </a:endParaRPr>
          </a:p>
        </p:txBody>
      </p:sp>
    </p:spTree>
    <p:extLst>
      <p:ext uri="{BB962C8B-B14F-4D97-AF65-F5344CB8AC3E}">
        <p14:creationId xmlns:p14="http://schemas.microsoft.com/office/powerpoint/2010/main" val="26012935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LINE L1</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pic>
        <p:nvPicPr>
          <p:cNvPr id="8" name="Picture 8"/>
          <p:cNvPicPr>
            <a:picLocks noChangeAspect="1" noChangeArrowheads="1"/>
          </p:cNvPicPr>
          <p:nvPr/>
        </p:nvPicPr>
        <p:blipFill>
          <a:blip r:embed="rId2"/>
          <a:srcRect/>
          <a:stretch>
            <a:fillRect/>
          </a:stretch>
        </p:blipFill>
        <p:spPr bwMode="auto">
          <a:xfrm>
            <a:off x="990600" y="1905000"/>
            <a:ext cx="4953000" cy="1008063"/>
          </a:xfrm>
          <a:prstGeom prst="rect">
            <a:avLst/>
          </a:prstGeom>
          <a:noFill/>
          <a:ln w="25400">
            <a:noFill/>
            <a:miter lim="800000"/>
            <a:headEnd/>
            <a:tailEnd/>
          </a:ln>
          <a:effectLst/>
        </p:spPr>
      </p:pic>
      <p:sp>
        <p:nvSpPr>
          <p:cNvPr id="9" name="Text Box 9"/>
          <p:cNvSpPr txBox="1">
            <a:spLocks noChangeArrowheads="1"/>
          </p:cNvSpPr>
          <p:nvPr/>
        </p:nvSpPr>
        <p:spPr bwMode="auto">
          <a:xfrm>
            <a:off x="1050925" y="3232150"/>
            <a:ext cx="7788275" cy="3970318"/>
          </a:xfrm>
          <a:prstGeom prst="rect">
            <a:avLst/>
          </a:prstGeom>
          <a:noFill/>
          <a:ln w="25400">
            <a:noFill/>
            <a:miter lim="800000"/>
            <a:headEnd/>
            <a:tailEnd/>
          </a:ln>
          <a:effectLst/>
        </p:spPr>
        <p:txBody>
          <a:bodyPr>
            <a:spAutoFit/>
          </a:bodyPr>
          <a:lstStyle/>
          <a:p>
            <a:r>
              <a:rPr lang="it-IT" dirty="0">
                <a:solidFill>
                  <a:schemeClr val="tx1"/>
                </a:solidFill>
              </a:rPr>
              <a:t>Gli elementi </a:t>
            </a:r>
            <a:r>
              <a:rPr lang="it-IT" dirty="0" err="1">
                <a:solidFill>
                  <a:schemeClr val="tx1"/>
                </a:solidFill>
              </a:rPr>
              <a:t>retrotrasponibili</a:t>
            </a:r>
            <a:r>
              <a:rPr lang="it-IT" dirty="0">
                <a:solidFill>
                  <a:schemeClr val="tx1"/>
                </a:solidFill>
              </a:rPr>
              <a:t> umani L1 sono una classe di </a:t>
            </a:r>
            <a:r>
              <a:rPr lang="it-IT" dirty="0" err="1">
                <a:solidFill>
                  <a:schemeClr val="tx1"/>
                </a:solidFill>
              </a:rPr>
              <a:t>LINEs</a:t>
            </a:r>
            <a:r>
              <a:rPr lang="it-IT" dirty="0">
                <a:solidFill>
                  <a:schemeClr val="tx1"/>
                </a:solidFill>
              </a:rPr>
              <a:t> lunghe circa 6 kb. </a:t>
            </a:r>
          </a:p>
          <a:p>
            <a:endParaRPr lang="it-IT" dirty="0">
              <a:solidFill>
                <a:schemeClr val="tx1"/>
              </a:solidFill>
            </a:endParaRPr>
          </a:p>
          <a:p>
            <a:r>
              <a:rPr lang="it-IT" dirty="0">
                <a:solidFill>
                  <a:schemeClr val="tx1"/>
                </a:solidFill>
              </a:rPr>
              <a:t>Si traspongono in modo autonomo, sfruttando una reverse trascrittasi da esse codificata ed una </a:t>
            </a:r>
            <a:r>
              <a:rPr lang="it-IT" dirty="0" err="1">
                <a:solidFill>
                  <a:schemeClr val="tx1"/>
                </a:solidFill>
              </a:rPr>
              <a:t>endonucleasi</a:t>
            </a:r>
            <a:r>
              <a:rPr lang="it-IT" dirty="0">
                <a:solidFill>
                  <a:schemeClr val="tx1"/>
                </a:solidFill>
              </a:rPr>
              <a:t> che taglia il DNA nel sito di inserzione.</a:t>
            </a:r>
          </a:p>
          <a:p>
            <a:endParaRPr lang="it-IT" dirty="0">
              <a:solidFill>
                <a:schemeClr val="tx1"/>
              </a:solidFill>
            </a:endParaRPr>
          </a:p>
          <a:p>
            <a:r>
              <a:rPr lang="it-IT" dirty="0">
                <a:solidFill>
                  <a:schemeClr val="tx1"/>
                </a:solidFill>
              </a:rPr>
              <a:t>Producono delle ripetizioni dirette (TSD) in corrispondenza del sito di inserzione </a:t>
            </a:r>
          </a:p>
          <a:p>
            <a:endParaRPr lang="it-IT" dirty="0">
              <a:solidFill>
                <a:schemeClr val="tx1"/>
              </a:solidFill>
            </a:endParaRPr>
          </a:p>
          <a:p>
            <a:r>
              <a:rPr lang="it-IT" dirty="0">
                <a:solidFill>
                  <a:srgbClr val="FFFF00"/>
                </a:solidFill>
              </a:rPr>
              <a:t>La famiglia L1 è l’unica LINE attiva nel genoma umano, principalmente con la sottofamiglia LINE1 </a:t>
            </a:r>
            <a:r>
              <a:rPr lang="it-IT" dirty="0" err="1">
                <a:solidFill>
                  <a:srgbClr val="FFFF00"/>
                </a:solidFill>
              </a:rPr>
              <a:t>Ta</a:t>
            </a:r>
            <a:endParaRPr lang="it-IT" dirty="0">
              <a:solidFill>
                <a:srgbClr val="FFFF00"/>
              </a:solidFill>
            </a:endParaRPr>
          </a:p>
          <a:p>
            <a:endParaRPr lang="it-IT" dirty="0">
              <a:solidFill>
                <a:schemeClr val="tx1"/>
              </a:solidFill>
            </a:endParaRPr>
          </a:p>
          <a:p>
            <a:r>
              <a:rPr lang="it-IT" dirty="0">
                <a:solidFill>
                  <a:schemeClr val="tx1"/>
                </a:solidFill>
              </a:rPr>
              <a:t> </a:t>
            </a:r>
          </a:p>
          <a:p>
            <a:r>
              <a:rPr lang="it-IT" dirty="0">
                <a:solidFill>
                  <a:schemeClr val="tx1"/>
                </a:solidFill>
              </a:rPr>
              <a:t> </a:t>
            </a:r>
          </a:p>
        </p:txBody>
      </p:sp>
    </p:spTree>
    <p:extLst>
      <p:ext uri="{BB962C8B-B14F-4D97-AF65-F5344CB8AC3E}">
        <p14:creationId xmlns:p14="http://schemas.microsoft.com/office/powerpoint/2010/main" val="3379122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6"/>
          <p:cNvPicPr>
            <a:picLocks noChangeAspect="1" noChangeArrowheads="1"/>
          </p:cNvPicPr>
          <p:nvPr/>
        </p:nvPicPr>
        <p:blipFill>
          <a:blip r:embed="rId2"/>
          <a:srcRect/>
          <a:stretch>
            <a:fillRect/>
          </a:stretch>
        </p:blipFill>
        <p:spPr bwMode="auto">
          <a:xfrm>
            <a:off x="0" y="1295400"/>
            <a:ext cx="6096000" cy="992188"/>
          </a:xfrm>
          <a:prstGeom prst="rect">
            <a:avLst/>
          </a:prstGeom>
          <a:noFill/>
          <a:ln w="25400">
            <a:noFill/>
            <a:miter lim="800000"/>
            <a:headEnd/>
            <a:tailEnd/>
          </a:ln>
          <a:effectLst/>
        </p:spPr>
      </p:pic>
      <p:sp>
        <p:nvSpPr>
          <p:cNvPr id="43012" name="Text Box 7"/>
          <p:cNvSpPr txBox="1">
            <a:spLocks noChangeArrowheads="1"/>
          </p:cNvSpPr>
          <p:nvPr/>
        </p:nvSpPr>
        <p:spPr bwMode="auto">
          <a:xfrm>
            <a:off x="6324600" y="1600200"/>
            <a:ext cx="1597025" cy="366713"/>
          </a:xfrm>
          <a:prstGeom prst="rect">
            <a:avLst/>
          </a:prstGeom>
          <a:noFill/>
          <a:ln w="25400">
            <a:noFill/>
            <a:miter lim="800000"/>
            <a:headEnd/>
            <a:tailEnd/>
          </a:ln>
          <a:effectLst/>
        </p:spPr>
        <p:txBody>
          <a:bodyPr wrap="none">
            <a:spAutoFit/>
          </a:bodyPr>
          <a:lstStyle/>
          <a:p>
            <a:r>
              <a:rPr lang="it-IT">
                <a:solidFill>
                  <a:schemeClr val="tx1"/>
                </a:solidFill>
              </a:rPr>
              <a:t>Elemento SVA</a:t>
            </a:r>
          </a:p>
        </p:txBody>
      </p:sp>
      <p:pic>
        <p:nvPicPr>
          <p:cNvPr id="43013" name="Picture 8"/>
          <p:cNvPicPr>
            <a:picLocks noChangeAspect="1" noChangeArrowheads="1"/>
          </p:cNvPicPr>
          <p:nvPr/>
        </p:nvPicPr>
        <p:blipFill>
          <a:blip r:embed="rId3"/>
          <a:srcRect/>
          <a:stretch>
            <a:fillRect/>
          </a:stretch>
        </p:blipFill>
        <p:spPr bwMode="auto">
          <a:xfrm>
            <a:off x="4876800" y="3876675"/>
            <a:ext cx="4267200" cy="2981325"/>
          </a:xfrm>
          <a:prstGeom prst="rect">
            <a:avLst/>
          </a:prstGeom>
          <a:noFill/>
          <a:ln w="25400">
            <a:noFill/>
            <a:miter lim="800000"/>
            <a:headEnd/>
            <a:tailEnd/>
          </a:ln>
          <a:effectLst/>
        </p:spPr>
      </p:pic>
      <p:sp>
        <p:nvSpPr>
          <p:cNvPr id="43014" name="Text Box 9"/>
          <p:cNvSpPr txBox="1">
            <a:spLocks noChangeArrowheads="1"/>
          </p:cNvSpPr>
          <p:nvPr/>
        </p:nvSpPr>
        <p:spPr bwMode="auto">
          <a:xfrm>
            <a:off x="990600" y="5029200"/>
            <a:ext cx="3287713" cy="915988"/>
          </a:xfrm>
          <a:prstGeom prst="rect">
            <a:avLst/>
          </a:prstGeom>
          <a:noFill/>
          <a:ln w="25400">
            <a:noFill/>
            <a:miter lim="800000"/>
            <a:headEnd/>
            <a:tailEnd/>
          </a:ln>
          <a:effectLst/>
        </p:spPr>
        <p:txBody>
          <a:bodyPr wrap="none">
            <a:spAutoFit/>
          </a:bodyPr>
          <a:lstStyle/>
          <a:p>
            <a:r>
              <a:rPr lang="it-IT" dirty="0">
                <a:solidFill>
                  <a:schemeClr val="tx1"/>
                </a:solidFill>
              </a:rPr>
              <a:t>Famiglie SVA</a:t>
            </a:r>
          </a:p>
          <a:p>
            <a:r>
              <a:rPr lang="it-IT" dirty="0">
                <a:solidFill>
                  <a:schemeClr val="tx1"/>
                </a:solidFill>
              </a:rPr>
              <a:t>Famiglie E </a:t>
            </a:r>
            <a:r>
              <a:rPr lang="it-IT" dirty="0" err="1">
                <a:solidFill>
                  <a:schemeClr val="tx1"/>
                </a:solidFill>
              </a:rPr>
              <a:t>e</a:t>
            </a:r>
            <a:r>
              <a:rPr lang="it-IT" dirty="0">
                <a:solidFill>
                  <a:schemeClr val="tx1"/>
                </a:solidFill>
              </a:rPr>
              <a:t> F attive nell’uomo</a:t>
            </a:r>
          </a:p>
          <a:p>
            <a:endParaRPr lang="it-IT" dirty="0">
              <a:solidFill>
                <a:schemeClr val="tx1"/>
              </a:solidFill>
            </a:endParaRPr>
          </a:p>
        </p:txBody>
      </p:sp>
      <p:sp>
        <p:nvSpPr>
          <p:cNvPr id="43015" name="Text Box 10"/>
          <p:cNvSpPr txBox="1">
            <a:spLocks noChangeArrowheads="1"/>
          </p:cNvSpPr>
          <p:nvPr/>
        </p:nvSpPr>
        <p:spPr bwMode="auto">
          <a:xfrm>
            <a:off x="593725" y="2698750"/>
            <a:ext cx="6384925" cy="1465263"/>
          </a:xfrm>
          <a:prstGeom prst="rect">
            <a:avLst/>
          </a:prstGeom>
          <a:noFill/>
          <a:ln w="25400">
            <a:noFill/>
            <a:miter lim="800000"/>
            <a:headEnd/>
            <a:tailEnd/>
          </a:ln>
          <a:effectLst/>
        </p:spPr>
        <p:txBody>
          <a:bodyPr wrap="none">
            <a:spAutoFit/>
          </a:bodyPr>
          <a:lstStyle/>
          <a:p>
            <a:r>
              <a:rPr lang="it-IT" dirty="0">
                <a:solidFill>
                  <a:schemeClr val="tx1"/>
                </a:solidFill>
              </a:rPr>
              <a:t>SVA = </a:t>
            </a:r>
            <a:r>
              <a:rPr lang="it-IT" dirty="0">
                <a:solidFill>
                  <a:srgbClr val="FFFF00"/>
                </a:solidFill>
              </a:rPr>
              <a:t>S</a:t>
            </a:r>
            <a:r>
              <a:rPr lang="it-IT" dirty="0">
                <a:solidFill>
                  <a:schemeClr val="tx1"/>
                </a:solidFill>
              </a:rPr>
              <a:t>INE-R; </a:t>
            </a:r>
            <a:r>
              <a:rPr lang="it-IT" dirty="0">
                <a:solidFill>
                  <a:srgbClr val="FFFF00"/>
                </a:solidFill>
              </a:rPr>
              <a:t>V</a:t>
            </a:r>
            <a:r>
              <a:rPr lang="it-IT" dirty="0">
                <a:solidFill>
                  <a:schemeClr val="tx1"/>
                </a:solidFill>
              </a:rPr>
              <a:t>NTR; </a:t>
            </a:r>
            <a:r>
              <a:rPr lang="it-IT" dirty="0" err="1">
                <a:solidFill>
                  <a:srgbClr val="FFFF00"/>
                </a:solidFill>
              </a:rPr>
              <a:t>A</a:t>
            </a:r>
            <a:r>
              <a:rPr lang="it-IT" dirty="0" err="1">
                <a:solidFill>
                  <a:schemeClr val="tx1"/>
                </a:solidFill>
              </a:rPr>
              <a:t>lu</a:t>
            </a:r>
            <a:endParaRPr lang="it-IT" dirty="0">
              <a:solidFill>
                <a:schemeClr val="tx1"/>
              </a:solidFill>
            </a:endParaRPr>
          </a:p>
          <a:p>
            <a:r>
              <a:rPr lang="it-IT" dirty="0">
                <a:solidFill>
                  <a:schemeClr val="tx1"/>
                </a:solidFill>
              </a:rPr>
              <a:t>Elemento non autonomo (sfrutta trascrittasi inversa di LINE?)</a:t>
            </a:r>
          </a:p>
          <a:p>
            <a:r>
              <a:rPr lang="it-IT" dirty="0">
                <a:solidFill>
                  <a:schemeClr val="tx1"/>
                </a:solidFill>
              </a:rPr>
              <a:t>Presenza di </a:t>
            </a:r>
            <a:r>
              <a:rPr lang="it-IT" dirty="0" err="1">
                <a:solidFill>
                  <a:schemeClr val="tx1"/>
                </a:solidFill>
              </a:rPr>
              <a:t>poly</a:t>
            </a:r>
            <a:r>
              <a:rPr lang="it-IT" dirty="0">
                <a:solidFill>
                  <a:schemeClr val="tx1"/>
                </a:solidFill>
              </a:rPr>
              <a:t> A al 3’</a:t>
            </a:r>
          </a:p>
          <a:p>
            <a:r>
              <a:rPr lang="it-IT" dirty="0">
                <a:solidFill>
                  <a:schemeClr val="tx1"/>
                </a:solidFill>
              </a:rPr>
              <a:t>Target site </a:t>
            </a:r>
            <a:r>
              <a:rPr lang="it-IT" dirty="0" err="1">
                <a:solidFill>
                  <a:schemeClr val="tx1"/>
                </a:solidFill>
              </a:rPr>
              <a:t>duplications</a:t>
            </a:r>
            <a:r>
              <a:rPr lang="it-IT" dirty="0">
                <a:solidFill>
                  <a:schemeClr val="tx1"/>
                </a:solidFill>
              </a:rPr>
              <a:t> (TSD) fiancheggianti</a:t>
            </a:r>
          </a:p>
          <a:p>
            <a:endParaRPr lang="it-IT" dirty="0">
              <a:solidFill>
                <a:schemeClr val="tx1"/>
              </a:solidFill>
            </a:endParaRPr>
          </a:p>
        </p:txBody>
      </p:sp>
      <p:sp>
        <p:nvSpPr>
          <p:cNvPr id="8"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Elementi</a:t>
            </a:r>
            <a:r>
              <a:rPr lang="it-IT" sz="2000" dirty="0"/>
              <a:t> </a:t>
            </a:r>
            <a:r>
              <a:rPr lang="it-IT" sz="2000" dirty="0">
                <a:solidFill>
                  <a:srgbClr val="FFFF00"/>
                </a:solidFill>
              </a:rPr>
              <a:t>SVA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7"/>
          <p:cNvSpPr txBox="1">
            <a:spLocks noChangeArrowheads="1"/>
          </p:cNvSpPr>
          <p:nvPr/>
        </p:nvSpPr>
        <p:spPr bwMode="auto">
          <a:xfrm>
            <a:off x="609600" y="1676400"/>
            <a:ext cx="8534400" cy="5909310"/>
          </a:xfrm>
          <a:prstGeom prst="rect">
            <a:avLst/>
          </a:prstGeom>
          <a:noFill/>
          <a:ln w="25400">
            <a:noFill/>
            <a:miter lim="800000"/>
            <a:headEnd/>
            <a:tailEnd/>
          </a:ln>
          <a:effectLst/>
        </p:spPr>
        <p:txBody>
          <a:bodyPr wrap="square">
            <a:spAutoFit/>
          </a:bodyPr>
          <a:lstStyle/>
          <a:p>
            <a:pPr marL="285750" indent="-285750">
              <a:buFont typeface="Arial" pitchFamily="34" charset="0"/>
              <a:buChar char="•"/>
            </a:pPr>
            <a:r>
              <a:rPr lang="it-IT" dirty="0">
                <a:solidFill>
                  <a:schemeClr val="tx1"/>
                </a:solidFill>
              </a:rPr>
              <a:t>La mutazione in questo caso consiste nell’inserimento per </a:t>
            </a:r>
            <a:r>
              <a:rPr lang="it-IT" dirty="0" err="1">
                <a:solidFill>
                  <a:schemeClr val="tx1"/>
                </a:solidFill>
              </a:rPr>
              <a:t>retrotrasposizione</a:t>
            </a:r>
            <a:r>
              <a:rPr lang="it-IT" dirty="0">
                <a:solidFill>
                  <a:schemeClr val="tx1"/>
                </a:solidFill>
              </a:rPr>
              <a:t> di un elemento trasponibile di </a:t>
            </a:r>
            <a:r>
              <a:rPr lang="it-IT" dirty="0" err="1">
                <a:solidFill>
                  <a:schemeClr val="tx1"/>
                </a:solidFill>
              </a:rPr>
              <a:t>Alu</a:t>
            </a:r>
            <a:r>
              <a:rPr lang="it-IT" dirty="0">
                <a:solidFill>
                  <a:schemeClr val="tx1"/>
                </a:solidFill>
              </a:rPr>
              <a:t>, L1 o SVA (</a:t>
            </a:r>
            <a:r>
              <a:rPr lang="it-IT" dirty="0" err="1">
                <a:solidFill>
                  <a:schemeClr val="tx1"/>
                </a:solidFill>
              </a:rPr>
              <a:t>raramentre</a:t>
            </a:r>
            <a:r>
              <a:rPr lang="it-IT" dirty="0">
                <a:solidFill>
                  <a:schemeClr val="tx1"/>
                </a:solidFill>
              </a:rPr>
              <a:t> HERV)</a:t>
            </a:r>
          </a:p>
          <a:p>
            <a:endParaRPr lang="it-IT" dirty="0">
              <a:solidFill>
                <a:schemeClr val="tx1"/>
              </a:solidFill>
            </a:endParaRPr>
          </a:p>
          <a:p>
            <a:pPr marL="285750" indent="-285750">
              <a:buFont typeface="Arial" pitchFamily="34" charset="0"/>
              <a:buChar char="•"/>
            </a:pPr>
            <a:r>
              <a:rPr lang="it-IT" dirty="0">
                <a:solidFill>
                  <a:schemeClr val="tx1"/>
                </a:solidFill>
              </a:rPr>
              <a:t>Il numero di </a:t>
            </a:r>
            <a:r>
              <a:rPr lang="it-IT" dirty="0" err="1">
                <a:solidFill>
                  <a:schemeClr val="tx1"/>
                </a:solidFill>
              </a:rPr>
              <a:t>retrotrasposizioni</a:t>
            </a:r>
            <a:r>
              <a:rPr lang="it-IT" dirty="0">
                <a:solidFill>
                  <a:schemeClr val="tx1"/>
                </a:solidFill>
              </a:rPr>
              <a:t> nella linea germinale è estremamente basso:</a:t>
            </a:r>
          </a:p>
          <a:p>
            <a:pPr marL="342900" indent="-342900">
              <a:buFont typeface="+mj-lt"/>
              <a:buAutoNum type="arabicPeriod"/>
            </a:pPr>
            <a:r>
              <a:rPr lang="it-IT" dirty="0">
                <a:solidFill>
                  <a:schemeClr val="tx1"/>
                </a:solidFill>
              </a:rPr>
              <a:t>Elementi </a:t>
            </a:r>
            <a:r>
              <a:rPr lang="it-IT" dirty="0" err="1">
                <a:solidFill>
                  <a:schemeClr val="tx1"/>
                </a:solidFill>
              </a:rPr>
              <a:t>Alu</a:t>
            </a:r>
            <a:r>
              <a:rPr lang="it-IT" dirty="0">
                <a:solidFill>
                  <a:schemeClr val="tx1"/>
                </a:solidFill>
              </a:rPr>
              <a:t>: 0.02-0.05 inserzioni per genoma per generazione (</a:t>
            </a:r>
            <a:r>
              <a:rPr lang="it-IT" dirty="0" err="1">
                <a:solidFill>
                  <a:schemeClr val="tx1"/>
                </a:solidFill>
              </a:rPr>
              <a:t>1</a:t>
            </a:r>
            <a:r>
              <a:rPr lang="it-IT" dirty="0">
                <a:solidFill>
                  <a:schemeClr val="tx1"/>
                </a:solidFill>
              </a:rPr>
              <a:t> inserzione ogni 10-25 nascite); </a:t>
            </a:r>
          </a:p>
          <a:p>
            <a:pPr marL="342900" indent="-342900">
              <a:buFont typeface="+mj-lt"/>
              <a:buAutoNum type="arabicPeriod"/>
            </a:pPr>
            <a:r>
              <a:rPr lang="it-IT" dirty="0">
                <a:solidFill>
                  <a:schemeClr val="tx1"/>
                </a:solidFill>
              </a:rPr>
              <a:t>Elementi L1: 0.003-0.004 inserzioni per genoma per generazione (</a:t>
            </a:r>
            <a:r>
              <a:rPr lang="it-IT" dirty="0" err="1">
                <a:solidFill>
                  <a:schemeClr val="tx1"/>
                </a:solidFill>
              </a:rPr>
              <a:t>1</a:t>
            </a:r>
            <a:r>
              <a:rPr lang="it-IT" dirty="0">
                <a:solidFill>
                  <a:schemeClr val="tx1"/>
                </a:solidFill>
              </a:rPr>
              <a:t> inserzione ogni 100-150 nascite)</a:t>
            </a:r>
          </a:p>
          <a:p>
            <a:pPr marL="342900" indent="-342900">
              <a:buFont typeface="+mj-lt"/>
              <a:buAutoNum type="arabicPeriod"/>
            </a:pPr>
            <a:r>
              <a:rPr lang="it-IT" dirty="0">
                <a:solidFill>
                  <a:schemeClr val="tx1"/>
                </a:solidFill>
              </a:rPr>
              <a:t>Elementi SVA 0.00065 inserzioni genoma/</a:t>
            </a:r>
            <a:r>
              <a:rPr lang="it-IT" dirty="0" err="1">
                <a:solidFill>
                  <a:schemeClr val="tx1"/>
                </a:solidFill>
              </a:rPr>
              <a:t>gener</a:t>
            </a:r>
            <a:r>
              <a:rPr lang="it-IT" dirty="0">
                <a:solidFill>
                  <a:schemeClr val="tx1"/>
                </a:solidFill>
              </a:rPr>
              <a:t>. (</a:t>
            </a:r>
            <a:r>
              <a:rPr lang="it-IT" dirty="0" err="1">
                <a:solidFill>
                  <a:schemeClr val="tx1"/>
                </a:solidFill>
              </a:rPr>
              <a:t>1</a:t>
            </a:r>
            <a:r>
              <a:rPr lang="it-IT" dirty="0">
                <a:solidFill>
                  <a:schemeClr val="tx1"/>
                </a:solidFill>
              </a:rPr>
              <a:t> per 770 nascite)  </a:t>
            </a:r>
          </a:p>
          <a:p>
            <a:pPr marL="285750" indent="-285750"/>
            <a:endParaRPr lang="it-IT" dirty="0">
              <a:solidFill>
                <a:schemeClr val="tx1"/>
              </a:solidFill>
            </a:endParaRPr>
          </a:p>
          <a:p>
            <a:pPr marL="285750" indent="-285750">
              <a:buFont typeface="Arial" pitchFamily="34" charset="0"/>
              <a:buChar char="•"/>
            </a:pPr>
            <a:r>
              <a:rPr lang="it-IT" dirty="0">
                <a:solidFill>
                  <a:schemeClr val="tx1"/>
                </a:solidFill>
              </a:rPr>
              <a:t>Solo un piccolo numero di </a:t>
            </a:r>
            <a:r>
              <a:rPr lang="it-IT" dirty="0" err="1">
                <a:solidFill>
                  <a:schemeClr val="tx1"/>
                </a:solidFill>
              </a:rPr>
              <a:t>Alu</a:t>
            </a:r>
            <a:r>
              <a:rPr lang="it-IT" dirty="0">
                <a:solidFill>
                  <a:schemeClr val="tx1"/>
                </a:solidFill>
              </a:rPr>
              <a:t> (circa 200), L1 (circa 100) e SVA è attivo </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Gli effetti fenotipici dell’inserzione possono essere i più svariati e non sono limitati a perdita di funzione</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Gli elementi trasponibili nell’uomo rappresentano una fonte di mutazione e diversità che non è limitata alla semplice inserzione dell’elemento stesso (vedi </a:t>
            </a:r>
            <a:r>
              <a:rPr lang="it-IT" dirty="0" err="1">
                <a:solidFill>
                  <a:schemeClr val="tx1"/>
                </a:solidFill>
              </a:rPr>
              <a:t>slides</a:t>
            </a:r>
            <a:r>
              <a:rPr lang="it-IT" dirty="0">
                <a:solidFill>
                  <a:schemeClr val="tx1"/>
                </a:solidFill>
              </a:rPr>
              <a:t> successive)</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endParaRPr lang="it-IT" dirty="0">
              <a:solidFill>
                <a:schemeClr val="tx1"/>
              </a:solidFill>
            </a:endParaRPr>
          </a:p>
          <a:p>
            <a:endParaRPr lang="it-IT" dirty="0">
              <a:solidFill>
                <a:schemeClr val="tx1"/>
              </a:solidFill>
            </a:endParaRPr>
          </a:p>
        </p:txBody>
      </p:sp>
      <p:sp>
        <p:nvSpPr>
          <p:cNvPr id="11272" name="Rectangle 8"/>
          <p:cNvSpPr>
            <a:spLocks noChangeArrowheads="1"/>
          </p:cNvSpPr>
          <p:nvPr/>
        </p:nvSpPr>
        <p:spPr bwMode="auto">
          <a:xfrm>
            <a:off x="228600" y="3810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defRPr/>
            </a:pPr>
            <a:endParaRPr lang="it-IT" sz="2000" b="1" dirty="0">
              <a:solidFill>
                <a:schemeClr val="tx2"/>
              </a:solidFill>
              <a:effectLst>
                <a:outerShdw blurRad="38100" dist="38100" dir="2700000" algn="tl">
                  <a:srgbClr val="000000"/>
                </a:outerShdw>
              </a:effectLst>
            </a:endParaRPr>
          </a:p>
        </p:txBody>
      </p:sp>
      <p:sp>
        <p:nvSpPr>
          <p:cNvPr id="6"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Mutabilità</a:t>
            </a:r>
          </a:p>
        </p:txBody>
      </p:sp>
    </p:spTree>
    <p:extLst>
      <p:ext uri="{BB962C8B-B14F-4D97-AF65-F5344CB8AC3E}">
        <p14:creationId xmlns:p14="http://schemas.microsoft.com/office/powerpoint/2010/main" val="3740391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7"/>
          <p:cNvSpPr txBox="1">
            <a:spLocks noChangeArrowheads="1"/>
          </p:cNvSpPr>
          <p:nvPr/>
        </p:nvSpPr>
        <p:spPr bwMode="auto">
          <a:xfrm>
            <a:off x="914400" y="1127125"/>
            <a:ext cx="8153400" cy="1477328"/>
          </a:xfrm>
          <a:prstGeom prst="rect">
            <a:avLst/>
          </a:prstGeom>
          <a:noFill/>
          <a:ln w="25400">
            <a:noFill/>
            <a:miter lim="800000"/>
            <a:headEnd/>
            <a:tailEnd/>
          </a:ln>
          <a:effectLst/>
        </p:spPr>
        <p:txBody>
          <a:bodyPr wrap="square">
            <a:spAutoFit/>
          </a:bodyPr>
          <a:lstStyle/>
          <a:p>
            <a:pPr marL="285750" indent="-285750">
              <a:buFont typeface="Arial" pitchFamily="34" charset="0"/>
              <a:buChar char="•"/>
            </a:pPr>
            <a:r>
              <a:rPr lang="it-IT" dirty="0">
                <a:solidFill>
                  <a:schemeClr val="tx1"/>
                </a:solidFill>
              </a:rPr>
              <a:t>Mutabilità/variabilità del genoma umana riconducibile all’attività o alla presenza di elementi </a:t>
            </a:r>
            <a:r>
              <a:rPr lang="it-IT" dirty="0" err="1">
                <a:solidFill>
                  <a:schemeClr val="tx1"/>
                </a:solidFill>
              </a:rPr>
              <a:t>retrotrasponibili</a:t>
            </a:r>
            <a:r>
              <a:rPr lang="it-IT" dirty="0">
                <a:solidFill>
                  <a:schemeClr val="tx1"/>
                </a:solidFill>
              </a:rPr>
              <a:t> (in rosso elemento </a:t>
            </a:r>
            <a:r>
              <a:rPr lang="it-IT" dirty="0" err="1">
                <a:solidFill>
                  <a:schemeClr val="tx1"/>
                </a:solidFill>
              </a:rPr>
              <a:t>trasponibile</a:t>
            </a:r>
            <a:r>
              <a:rPr lang="it-IT" dirty="0">
                <a:solidFill>
                  <a:schemeClr val="tx1"/>
                </a:solidFill>
              </a:rPr>
              <a:t>, in grigio regione del genoma).</a:t>
            </a:r>
          </a:p>
          <a:p>
            <a:pPr marL="285750" indent="-285750">
              <a:buFont typeface="Arial" pitchFamily="34" charset="0"/>
              <a:buChar char="•"/>
            </a:pPr>
            <a:endParaRPr lang="it-IT" dirty="0">
              <a:solidFill>
                <a:schemeClr val="tx1"/>
              </a:solidFill>
            </a:endParaRPr>
          </a:p>
          <a:p>
            <a:endParaRPr lang="it-IT" dirty="0">
              <a:solidFill>
                <a:schemeClr val="tx1"/>
              </a:solidFill>
            </a:endParaRPr>
          </a:p>
        </p:txBody>
      </p:sp>
      <p:sp>
        <p:nvSpPr>
          <p:cNvPr id="11272" name="Rectangle 8"/>
          <p:cNvSpPr>
            <a:spLocks noChangeArrowheads="1"/>
          </p:cNvSpPr>
          <p:nvPr/>
        </p:nvSpPr>
        <p:spPr bwMode="auto">
          <a:xfrm>
            <a:off x="228600" y="3810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defRPr/>
            </a:pPr>
            <a:endParaRPr lang="it-IT" sz="2000" b="1" dirty="0">
              <a:solidFill>
                <a:schemeClr val="tx2"/>
              </a:solidFill>
              <a:effectLst>
                <a:outerShdw blurRad="38100" dist="38100" dir="2700000" algn="tl">
                  <a:srgbClr val="000000"/>
                </a:outerShdw>
              </a:effectLst>
            </a:endParaRPr>
          </a:p>
        </p:txBody>
      </p:sp>
      <p:sp>
        <p:nvSpPr>
          <p:cNvPr id="6" name="Rectangle 2"/>
          <p:cNvSpPr>
            <a:spLocks noGrp="1" noChangeArrowheads="1"/>
          </p:cNvSpPr>
          <p:nvPr>
            <p:ph type="ctrTitle"/>
          </p:nvPr>
        </p:nvSpPr>
        <p:spPr>
          <a:xfrm>
            <a:off x="1143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Mutabilità</a:t>
            </a:r>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49197"/>
            <a:ext cx="8915400" cy="470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2682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05000"/>
            <a:ext cx="5257800" cy="4953000"/>
          </a:xfrm>
        </p:spPr>
        <p:style>
          <a:lnRef idx="1">
            <a:schemeClr val="accent2"/>
          </a:lnRef>
          <a:fillRef idx="3">
            <a:schemeClr val="accent2"/>
          </a:fillRef>
          <a:effectRef idx="2">
            <a:schemeClr val="accent2"/>
          </a:effectRef>
          <a:fontRef idx="minor">
            <a:schemeClr val="lt1"/>
          </a:fontRef>
        </p:style>
        <p:txBody>
          <a:bodyPr>
            <a:normAutofit/>
          </a:bodyPr>
          <a:lstStyle/>
          <a:p>
            <a:endParaRPr lang="it-IT" sz="1800" dirty="0"/>
          </a:p>
          <a:p>
            <a:pPr>
              <a:buFont typeface="+mj-lt"/>
              <a:buAutoNum type="arabicPeriod"/>
            </a:pPr>
            <a:r>
              <a:rPr lang="it-IT" sz="1800" b="1" dirty="0"/>
              <a:t>Mutagenesi </a:t>
            </a:r>
            <a:r>
              <a:rPr lang="it-IT" sz="1800" b="1" dirty="0" err="1"/>
              <a:t>inserzionale</a:t>
            </a:r>
            <a:endParaRPr lang="it-IT" sz="1800" b="1" dirty="0"/>
          </a:p>
          <a:p>
            <a:pPr>
              <a:buNone/>
            </a:pPr>
            <a:r>
              <a:rPr lang="it-IT" sz="1800" dirty="0"/>
              <a:t>E’ il tipo di mutazione “mediato” da </a:t>
            </a:r>
            <a:r>
              <a:rPr lang="it-IT" sz="1800" dirty="0" err="1"/>
              <a:t>trasposoni</a:t>
            </a:r>
            <a:r>
              <a:rPr lang="it-IT" sz="1800" dirty="0"/>
              <a:t> più diretto, determinato dall’inserimento del (retro)</a:t>
            </a:r>
            <a:r>
              <a:rPr lang="it-IT" sz="1800" dirty="0" err="1"/>
              <a:t>trasposone</a:t>
            </a:r>
            <a:r>
              <a:rPr lang="it-IT" sz="1800" dirty="0"/>
              <a:t> in una determinata regione genomica. Si conoscono oltre 60 malattie genetiche ereditarie che sono causate dall’inserzione di un elemento </a:t>
            </a:r>
            <a:r>
              <a:rPr lang="it-IT" sz="1800" dirty="0" err="1"/>
              <a:t>Alu</a:t>
            </a:r>
            <a:r>
              <a:rPr lang="it-IT" sz="1800" dirty="0"/>
              <a:t>, L1 o SVA. Tra queste: fibrosi cistica, emofilia, neurofibromatosi, distrofia muscolare di </a:t>
            </a:r>
            <a:r>
              <a:rPr lang="it-IT" sz="1800" dirty="0" err="1"/>
              <a:t>Duchenne</a:t>
            </a:r>
            <a:r>
              <a:rPr lang="it-IT" sz="1800" dirty="0"/>
              <a:t>, b-talassemia, ipercolesterolemia, tumore del colon.</a:t>
            </a:r>
          </a:p>
        </p:txBody>
      </p:sp>
      <p:pic>
        <p:nvPicPr>
          <p:cNvPr id="4" name="Picture 2"/>
          <p:cNvPicPr>
            <a:picLocks noChangeAspect="1" noChangeArrowheads="1"/>
          </p:cNvPicPr>
          <p:nvPr/>
        </p:nvPicPr>
        <p:blipFill>
          <a:blip r:embed="rId2" cstate="print"/>
          <a:srcRect/>
          <a:stretch>
            <a:fillRect/>
          </a:stretch>
        </p:blipFill>
        <p:spPr bwMode="auto">
          <a:xfrm>
            <a:off x="5867400" y="2069124"/>
            <a:ext cx="3276600" cy="4788876"/>
          </a:xfrm>
          <a:prstGeom prst="rect">
            <a:avLst/>
          </a:prstGeom>
          <a:noFill/>
          <a:ln w="9525">
            <a:noFill/>
            <a:miter lim="800000"/>
            <a:headEnd/>
            <a:tailEnd/>
          </a:ln>
        </p:spPr>
      </p:pic>
      <p:sp>
        <p:nvSpPr>
          <p:cNvPr id="8" name="CasellaDiTesto 7"/>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68760"/>
            <a:ext cx="5257800" cy="5589240"/>
          </a:xfrm>
        </p:spPr>
        <p:style>
          <a:lnRef idx="1">
            <a:schemeClr val="accent2"/>
          </a:lnRef>
          <a:fillRef idx="3">
            <a:schemeClr val="accent2"/>
          </a:fillRef>
          <a:effectRef idx="2">
            <a:schemeClr val="accent2"/>
          </a:effectRef>
          <a:fontRef idx="minor">
            <a:schemeClr val="lt1"/>
          </a:fontRef>
        </p:style>
        <p:txBody>
          <a:bodyPr>
            <a:normAutofit fontScale="92500" lnSpcReduction="10000"/>
          </a:bodyPr>
          <a:lstStyle/>
          <a:p>
            <a:pPr>
              <a:buFont typeface="+mj-lt"/>
              <a:buAutoNum type="arabicPeriod" startAt="2"/>
            </a:pPr>
            <a:r>
              <a:rPr lang="it-IT" sz="2400" b="1" dirty="0"/>
              <a:t>Creazione e/o riparazione di rotture a doppio filamento (</a:t>
            </a:r>
            <a:r>
              <a:rPr lang="it-IT" sz="2400" b="1" dirty="0" err="1"/>
              <a:t>DSBs</a:t>
            </a:r>
            <a:r>
              <a:rPr lang="it-IT" sz="2400" b="1" dirty="0"/>
              <a:t>)</a:t>
            </a:r>
          </a:p>
          <a:p>
            <a:pPr>
              <a:buNone/>
            </a:pPr>
            <a:endParaRPr lang="it-IT" sz="1800" b="1" dirty="0"/>
          </a:p>
          <a:p>
            <a:pPr>
              <a:buNone/>
            </a:pPr>
            <a:r>
              <a:rPr lang="it-IT" sz="1800" dirty="0"/>
              <a:t>E’ stato osservato mediante esperimenti in linee cellulari di mammifero che il numero di DBS indotti dalla </a:t>
            </a:r>
            <a:r>
              <a:rPr lang="it-IT" sz="1800" dirty="0" err="1"/>
              <a:t>endonucleasi</a:t>
            </a:r>
            <a:r>
              <a:rPr lang="it-IT" sz="1800" dirty="0"/>
              <a:t> codificata dalla </a:t>
            </a:r>
            <a:r>
              <a:rPr lang="it-IT" sz="1800" dirty="0">
                <a:solidFill>
                  <a:srgbClr val="FF0000"/>
                </a:solidFill>
              </a:rPr>
              <a:t>ORF-2</a:t>
            </a:r>
            <a:r>
              <a:rPr lang="it-IT" sz="1800" dirty="0"/>
              <a:t> di L1 nei mammiferi è più alto del numero di inserzioni del </a:t>
            </a:r>
            <a:r>
              <a:rPr lang="it-IT" sz="1800" dirty="0" err="1"/>
              <a:t>retroelemento</a:t>
            </a:r>
            <a:r>
              <a:rPr lang="it-IT" sz="1800" dirty="0"/>
              <a:t> stesso. In altre parole L1 induce instabilità genomica mediante la creazione di </a:t>
            </a:r>
            <a:r>
              <a:rPr lang="it-IT" sz="1800" dirty="0" err="1"/>
              <a:t>DSBs</a:t>
            </a:r>
            <a:r>
              <a:rPr lang="it-IT" sz="1800" dirty="0"/>
              <a:t> che non utilizza per il suo inserimento.</a:t>
            </a:r>
          </a:p>
          <a:p>
            <a:pPr>
              <a:buNone/>
            </a:pPr>
            <a:endParaRPr lang="it-IT" sz="1800" dirty="0"/>
          </a:p>
          <a:p>
            <a:pPr>
              <a:buNone/>
            </a:pPr>
            <a:r>
              <a:rPr lang="it-IT" sz="1800" dirty="0"/>
              <a:t>E’ stato anche dimostrato che  L1, </a:t>
            </a:r>
            <a:r>
              <a:rPr lang="it-IT" sz="1800" dirty="0" err="1"/>
              <a:t>Alu</a:t>
            </a:r>
            <a:r>
              <a:rPr lang="it-IT" sz="1800" dirty="0"/>
              <a:t> e SVA possono determinare la riparazione (mediante inserzione) di </a:t>
            </a:r>
            <a:r>
              <a:rPr lang="it-IT" sz="1800" dirty="0" err="1"/>
              <a:t>DSBs</a:t>
            </a:r>
            <a:r>
              <a:rPr lang="it-IT" sz="1800" dirty="0"/>
              <a:t> presenti nel genoma (e non indotti dagli elementi stessi). L’inserzione di </a:t>
            </a:r>
            <a:r>
              <a:rPr lang="it-IT" sz="1800" dirty="0" err="1"/>
              <a:t>retroelementi</a:t>
            </a:r>
            <a:r>
              <a:rPr lang="it-IT" sz="1800" dirty="0"/>
              <a:t> potrebbe quindi rappresentare un meccanismo di riparazione  dei </a:t>
            </a:r>
            <a:r>
              <a:rPr lang="it-IT" sz="1800" dirty="0" err="1"/>
              <a:t>DSBs</a:t>
            </a:r>
            <a:r>
              <a:rPr lang="it-IT" sz="1800" dirty="0"/>
              <a:t> alternativo ad altri comunemente utilizzati dalla cellula (ad esempio non-</a:t>
            </a:r>
            <a:r>
              <a:rPr lang="it-IT" sz="1800" dirty="0" err="1"/>
              <a:t>homologous</a:t>
            </a:r>
            <a:r>
              <a:rPr lang="it-IT" sz="1800" dirty="0"/>
              <a:t> end-</a:t>
            </a:r>
            <a:r>
              <a:rPr lang="it-IT" sz="1800" dirty="0" err="1"/>
              <a:t>joining</a:t>
            </a:r>
            <a:r>
              <a:rPr lang="it-IT" sz="1800" dirty="0"/>
              <a:t>)</a:t>
            </a:r>
          </a:p>
        </p:txBody>
      </p:sp>
      <p:pic>
        <p:nvPicPr>
          <p:cNvPr id="7" name="Picture 3"/>
          <p:cNvPicPr>
            <a:picLocks noChangeAspect="1" noChangeArrowheads="1"/>
          </p:cNvPicPr>
          <p:nvPr/>
        </p:nvPicPr>
        <p:blipFill>
          <a:blip r:embed="rId2" cstate="print"/>
          <a:srcRect/>
          <a:stretch>
            <a:fillRect/>
          </a:stretch>
        </p:blipFill>
        <p:spPr bwMode="auto">
          <a:xfrm>
            <a:off x="5448424" y="1905000"/>
            <a:ext cx="3695576" cy="4730337"/>
          </a:xfrm>
          <a:prstGeom prst="rect">
            <a:avLst/>
          </a:prstGeom>
          <a:noFill/>
          <a:ln w="9525">
            <a:noFill/>
            <a:miter lim="800000"/>
            <a:headEnd/>
            <a:tailEnd/>
          </a:ln>
        </p:spPr>
      </p:pic>
      <p:sp>
        <p:nvSpPr>
          <p:cNvPr id="8" name="CasellaDiTesto 7"/>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68760"/>
            <a:ext cx="5257800" cy="5589240"/>
          </a:xfrm>
        </p:spPr>
        <p:style>
          <a:lnRef idx="1">
            <a:schemeClr val="accent2"/>
          </a:lnRef>
          <a:fillRef idx="3">
            <a:schemeClr val="accent2"/>
          </a:fillRef>
          <a:effectRef idx="2">
            <a:schemeClr val="accent2"/>
          </a:effectRef>
          <a:fontRef idx="minor">
            <a:schemeClr val="lt1"/>
          </a:fontRef>
        </p:style>
        <p:txBody>
          <a:bodyPr>
            <a:normAutofit/>
          </a:bodyPr>
          <a:lstStyle/>
          <a:p>
            <a:pPr marL="457200" indent="-457200">
              <a:buFont typeface="+mj-lt"/>
              <a:buAutoNum type="arabicPeriod" startAt="3"/>
            </a:pPr>
            <a:r>
              <a:rPr lang="it-IT" sz="2400" b="1" dirty="0" err="1"/>
              <a:t>Microsatellite</a:t>
            </a:r>
            <a:r>
              <a:rPr lang="it-IT" sz="2400" b="1" dirty="0"/>
              <a:t> </a:t>
            </a:r>
            <a:r>
              <a:rPr lang="it-IT" sz="2400" b="1" dirty="0" err="1"/>
              <a:t>seeding</a:t>
            </a:r>
            <a:endParaRPr lang="it-IT" sz="2400" b="1" dirty="0"/>
          </a:p>
          <a:p>
            <a:pPr>
              <a:buNone/>
            </a:pPr>
            <a:endParaRPr lang="it-IT" sz="1800" b="1" dirty="0"/>
          </a:p>
          <a:p>
            <a:pPr marL="0" indent="0">
              <a:buNone/>
            </a:pPr>
            <a:r>
              <a:rPr lang="it-IT" sz="1800" dirty="0"/>
              <a:t>La coda </a:t>
            </a:r>
            <a:r>
              <a:rPr lang="it-IT" sz="1800" dirty="0" err="1"/>
              <a:t>poly</a:t>
            </a:r>
            <a:r>
              <a:rPr lang="it-IT" sz="1800" dirty="0"/>
              <a:t>-A al 3’ degli elementi </a:t>
            </a:r>
            <a:r>
              <a:rPr lang="it-IT" sz="1800" dirty="0" err="1"/>
              <a:t>retrotrasponibili</a:t>
            </a:r>
            <a:r>
              <a:rPr lang="it-IT" sz="1800" dirty="0"/>
              <a:t> evolve frequentemente in </a:t>
            </a:r>
            <a:r>
              <a:rPr lang="it-IT" sz="1800" dirty="0" err="1"/>
              <a:t>microsatelliti</a:t>
            </a:r>
            <a:r>
              <a:rPr lang="it-IT" sz="1800" dirty="0"/>
              <a:t> ricchi in A:T. (</a:t>
            </a:r>
            <a:r>
              <a:rPr lang="it-IT" sz="1800" dirty="0" err="1"/>
              <a:t>ATn</a:t>
            </a:r>
            <a:r>
              <a:rPr lang="it-IT" sz="1800" dirty="0"/>
              <a:t>, </a:t>
            </a:r>
            <a:r>
              <a:rPr lang="it-IT" sz="1800" dirty="0" err="1"/>
              <a:t>AATn</a:t>
            </a:r>
            <a:r>
              <a:rPr lang="it-IT" sz="1800" dirty="0"/>
              <a:t>, </a:t>
            </a:r>
            <a:r>
              <a:rPr lang="it-IT" sz="1800" dirty="0" err="1"/>
              <a:t>AATGn</a:t>
            </a:r>
            <a:r>
              <a:rPr lang="it-IT" sz="1800" dirty="0"/>
              <a:t> </a:t>
            </a:r>
            <a:r>
              <a:rPr lang="it-IT" sz="1800" dirty="0" err="1"/>
              <a:t>AAACn</a:t>
            </a:r>
            <a:r>
              <a:rPr lang="it-IT" sz="1800" dirty="0"/>
              <a:t> ecc.)  Gran parte dei </a:t>
            </a:r>
            <a:r>
              <a:rPr lang="it-IT" sz="1800" dirty="0" err="1"/>
              <a:t>microsatelliti</a:t>
            </a:r>
            <a:r>
              <a:rPr lang="it-IT" sz="1800" dirty="0"/>
              <a:t> ricchi in AT del genoma umano sono associati a elementi trasponibili.</a:t>
            </a:r>
          </a:p>
          <a:p>
            <a:pPr marL="0" indent="0">
              <a:buNone/>
            </a:pPr>
            <a:endParaRPr lang="it-IT" sz="1800" dirty="0"/>
          </a:p>
          <a:p>
            <a:pPr marL="0" indent="0">
              <a:buNone/>
            </a:pPr>
            <a:r>
              <a:rPr lang="it-IT" sz="1800" dirty="0"/>
              <a:t>La tripletta (GAA)n nel gene FXN, la cui espansione determina la Atassia di </a:t>
            </a:r>
            <a:r>
              <a:rPr lang="it-IT" sz="1800" dirty="0" err="1"/>
              <a:t>Friedreich</a:t>
            </a:r>
            <a:r>
              <a:rPr lang="it-IT" sz="1800" dirty="0"/>
              <a:t>, è  all’interno di un elemento </a:t>
            </a:r>
            <a:r>
              <a:rPr lang="it-IT" sz="1800" dirty="0" err="1"/>
              <a:t>Alu</a:t>
            </a:r>
            <a:r>
              <a:rPr lang="it-IT" sz="1800" dirty="0"/>
              <a:t> </a:t>
            </a:r>
          </a:p>
        </p:txBody>
      </p:sp>
      <p:sp>
        <p:nvSpPr>
          <p:cNvPr id="8" name="CasellaDiTesto 7"/>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srgbClr val="FFFFFF"/>
                </a:solidFill>
                <a:effectLst/>
                <a:uLnTx/>
                <a:uFillTx/>
                <a:latin typeface="Tahoma"/>
                <a:ea typeface="+mn-ea"/>
                <a:cs typeface="+mn-cs"/>
              </a:rPr>
              <a:t>Effetti della trasposizione sull’instabilità genomica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srgbClr val="FFFFFF"/>
                </a:solidFill>
                <a:effectLst/>
                <a:uLnTx/>
                <a:uFillTx/>
                <a:latin typeface="Tahoma"/>
                <a:ea typeface="+mn-ea"/>
                <a:cs typeface="+mn-cs"/>
              </a:rPr>
              <a:t> (ovvero: non solo mutagenesi </a:t>
            </a:r>
            <a:r>
              <a:rPr kumimoji="0" lang="it-IT" sz="2400" b="0" i="0" u="none" strike="noStrike" kern="1200" cap="none" spc="0" normalizeH="0" baseline="0" noProof="0" dirty="0" err="1">
                <a:ln>
                  <a:noFill/>
                </a:ln>
                <a:solidFill>
                  <a:srgbClr val="FFFFFF"/>
                </a:solidFill>
                <a:effectLst/>
                <a:uLnTx/>
                <a:uFillTx/>
                <a:latin typeface="Tahoma"/>
                <a:ea typeface="+mn-ea"/>
                <a:cs typeface="+mn-cs"/>
              </a:rPr>
              <a:t>inserzionale</a:t>
            </a:r>
            <a:r>
              <a:rPr kumimoji="0" lang="it-IT" sz="2400" b="0" i="0" u="none" strike="noStrike" kern="1200" cap="none" spc="0" normalizeH="0" baseline="0" noProof="0" dirty="0">
                <a:ln>
                  <a:noFill/>
                </a:ln>
                <a:solidFill>
                  <a:srgbClr val="FFFFFF"/>
                </a:solidFill>
                <a:effectLst/>
                <a:uLnTx/>
                <a:uFillTx/>
                <a:latin typeface="Tahoma"/>
                <a:ea typeface="+mn-ea"/>
                <a:cs typeface="+mn-cs"/>
              </a:rPr>
              <a:t>)</a:t>
            </a:r>
          </a:p>
        </p:txBody>
      </p:sp>
      <p:pic>
        <p:nvPicPr>
          <p:cNvPr id="2" name="Immagine 1"/>
          <p:cNvPicPr>
            <a:picLocks noChangeAspect="1"/>
          </p:cNvPicPr>
          <p:nvPr/>
        </p:nvPicPr>
        <p:blipFill>
          <a:blip r:embed="rId2"/>
          <a:stretch>
            <a:fillRect/>
          </a:stretch>
        </p:blipFill>
        <p:spPr>
          <a:xfrm>
            <a:off x="5684817" y="1916832"/>
            <a:ext cx="3120346" cy="4464496"/>
          </a:xfrm>
          <a:prstGeom prst="rect">
            <a:avLst/>
          </a:prstGeom>
        </p:spPr>
      </p:pic>
    </p:spTree>
    <p:extLst>
      <p:ext uri="{BB962C8B-B14F-4D97-AF65-F5344CB8AC3E}">
        <p14:creationId xmlns:p14="http://schemas.microsoft.com/office/powerpoint/2010/main" val="374182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286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3200" dirty="0"/>
              <a:t>La variabilità genetica a livello molecolare</a:t>
            </a:r>
          </a:p>
        </p:txBody>
      </p:sp>
      <p:sp>
        <p:nvSpPr>
          <p:cNvPr id="6147" name="Rectangle 3"/>
          <p:cNvSpPr>
            <a:spLocks noGrp="1" noChangeArrowheads="1"/>
          </p:cNvSpPr>
          <p:nvPr>
            <p:ph type="subTitle" idx="1"/>
          </p:nvPr>
        </p:nvSpPr>
        <p:spPr>
          <a:xfrm>
            <a:off x="22920" y="1988840"/>
            <a:ext cx="8686800" cy="441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r>
              <a:rPr lang="it-IT" sz="1600" dirty="0"/>
              <a:t>Singole </a:t>
            </a:r>
            <a:r>
              <a:rPr lang="it-IT" sz="1600" dirty="0" err="1"/>
              <a:t>sost</a:t>
            </a:r>
            <a:r>
              <a:rPr lang="it-IT" sz="1600" dirty="0"/>
              <a:t>. nucleotidiche</a:t>
            </a:r>
          </a:p>
          <a:p>
            <a:pPr marL="609600" indent="-609600" eaLnBrk="1" hangingPunct="1">
              <a:lnSpc>
                <a:spcPct val="80000"/>
              </a:lnSpc>
              <a:buFont typeface="Wingdings" pitchFamily="2" charset="2"/>
              <a:buChar char="n"/>
              <a:defRPr/>
            </a:pPr>
            <a:r>
              <a:rPr lang="it-IT" sz="1600" dirty="0"/>
              <a:t>Piccole inserzioni/delezioni</a:t>
            </a:r>
          </a:p>
          <a:p>
            <a:pPr marL="609600" indent="-609600" eaLnBrk="1" hangingPunct="1">
              <a:lnSpc>
                <a:spcPct val="80000"/>
              </a:lnSpc>
              <a:buFont typeface="Wingdings" pitchFamily="2" charset="2"/>
              <a:buChar char="n"/>
              <a:defRPr/>
            </a:pPr>
            <a:r>
              <a:rPr lang="it-IT" sz="1600" dirty="0" err="1"/>
              <a:t>Microsatelliti</a:t>
            </a:r>
            <a:endParaRPr lang="it-IT" sz="1600" dirty="0"/>
          </a:p>
          <a:p>
            <a:pPr marL="609600" indent="-609600" eaLnBrk="1" hangingPunct="1">
              <a:lnSpc>
                <a:spcPct val="80000"/>
              </a:lnSpc>
              <a:buFont typeface="Wingdings" pitchFamily="2" charset="2"/>
              <a:buChar char="n"/>
              <a:defRPr/>
            </a:pPr>
            <a:r>
              <a:rPr lang="it-IT" sz="1600" dirty="0" err="1"/>
              <a:t>Minisatelliti</a:t>
            </a:r>
            <a:endParaRPr lang="it-IT" sz="1600" dirty="0"/>
          </a:p>
          <a:p>
            <a:pPr marL="609600" indent="-609600" eaLnBrk="1" hangingPunct="1">
              <a:lnSpc>
                <a:spcPct val="80000"/>
              </a:lnSpc>
              <a:buFont typeface="Wingdings" pitchFamily="2" charset="2"/>
              <a:buChar char="n"/>
              <a:defRPr/>
            </a:pPr>
            <a:r>
              <a:rPr lang="it-IT" sz="1600" dirty="0"/>
              <a:t>Altre unità ripetute in tandem</a:t>
            </a:r>
          </a:p>
          <a:p>
            <a:pPr marL="609600" indent="-609600" eaLnBrk="1" hangingPunct="1">
              <a:lnSpc>
                <a:spcPct val="80000"/>
              </a:lnSpc>
              <a:buFont typeface="Wingdings" pitchFamily="2" charset="2"/>
              <a:buChar char="n"/>
              <a:defRPr/>
            </a:pPr>
            <a:r>
              <a:rPr lang="it-IT" sz="1600" dirty="0"/>
              <a:t>Inserzioni di elementi </a:t>
            </a:r>
            <a:r>
              <a:rPr lang="it-IT" sz="1600" dirty="0" err="1"/>
              <a:t>retrotrasponibili</a:t>
            </a:r>
            <a:endParaRPr lang="it-IT" sz="1600" dirty="0"/>
          </a:p>
          <a:p>
            <a:pPr marL="609600" indent="-609600" eaLnBrk="1" hangingPunct="1">
              <a:lnSpc>
                <a:spcPct val="80000"/>
              </a:lnSpc>
              <a:buFont typeface="Wingdings" pitchFamily="2" charset="2"/>
              <a:buChar char="n"/>
              <a:defRPr/>
            </a:pPr>
            <a:r>
              <a:rPr lang="it-IT" sz="1600" dirty="0"/>
              <a:t>Varianti strutturali microscopiche e submicroscopiche</a:t>
            </a:r>
          </a:p>
          <a:p>
            <a:pPr marL="609600" indent="-609600" eaLnBrk="1" hangingPunct="1">
              <a:lnSpc>
                <a:spcPct val="80000"/>
              </a:lnSpc>
              <a:buFont typeface="Wingdings" pitchFamily="2" charset="2"/>
              <a:buChar char="n"/>
              <a:defRPr/>
            </a:pPr>
            <a:r>
              <a:rPr lang="it-IT" sz="1600" dirty="0"/>
              <a:t>Variabilità nel numero di cromosomi</a:t>
            </a:r>
          </a:p>
          <a:p>
            <a:pPr marL="609600" indent="-609600" eaLnBrk="1" hangingPunct="1">
              <a:lnSpc>
                <a:spcPct val="80000"/>
              </a:lnSpc>
              <a:buFont typeface="Wingdings" pitchFamily="2" charset="2"/>
              <a:buChar char="n"/>
              <a:defRPr/>
            </a:pPr>
            <a:r>
              <a:rPr lang="it-IT" sz="1600" dirty="0"/>
              <a:t>Variabilità nel numero di </a:t>
            </a:r>
            <a:r>
              <a:rPr lang="it-IT" sz="1600" dirty="0" err="1"/>
              <a:t>ploidia</a:t>
            </a:r>
            <a:endParaRPr lang="it-IT" sz="1600" dirty="0"/>
          </a:p>
        </p:txBody>
      </p:sp>
      <p:pic>
        <p:nvPicPr>
          <p:cNvPr id="23556" name="Picture 4" descr="0302"/>
          <p:cNvPicPr>
            <a:picLocks noChangeAspect="1" noChangeArrowheads="1"/>
          </p:cNvPicPr>
          <p:nvPr/>
        </p:nvPicPr>
        <p:blipFill>
          <a:blip r:embed="rId2"/>
          <a:srcRect/>
          <a:stretch>
            <a:fillRect/>
          </a:stretch>
        </p:blipFill>
        <p:spPr bwMode="auto">
          <a:xfrm>
            <a:off x="3347864" y="914400"/>
            <a:ext cx="5643737" cy="4690516"/>
          </a:xfrm>
          <a:prstGeom prst="rect">
            <a:avLst/>
          </a:prstGeom>
          <a:noFill/>
          <a:ln w="9525">
            <a:noFill/>
            <a:miter lim="800000"/>
            <a:headEnd/>
            <a:tailEnd/>
          </a:ln>
        </p:spPr>
      </p:pic>
      <p:sp>
        <p:nvSpPr>
          <p:cNvPr id="23557" name="Text Box 5"/>
          <p:cNvSpPr txBox="1">
            <a:spLocks noChangeArrowheads="1"/>
          </p:cNvSpPr>
          <p:nvPr/>
        </p:nvSpPr>
        <p:spPr bwMode="auto">
          <a:xfrm>
            <a:off x="5927725" y="5060950"/>
            <a:ext cx="184150" cy="366713"/>
          </a:xfrm>
          <a:prstGeom prst="rect">
            <a:avLst/>
          </a:prstGeom>
          <a:noFill/>
          <a:ln w="25400">
            <a:noFill/>
            <a:miter lim="800000"/>
            <a:headEnd/>
            <a:tailEnd/>
          </a:ln>
          <a:effectLst/>
        </p:spPr>
        <p:txBody>
          <a:bodyPr wrap="none">
            <a:spAutoFit/>
          </a:bodyPr>
          <a:lstStyle/>
          <a:p>
            <a:endParaRPr lang="it-IT">
              <a:solidFill>
                <a:schemeClr val="tx1"/>
              </a:solidFill>
            </a:endParaRPr>
          </a:p>
        </p:txBody>
      </p:sp>
      <p:sp>
        <p:nvSpPr>
          <p:cNvPr id="23558" name="AutoShape 6"/>
          <p:cNvSpPr>
            <a:spLocks/>
          </p:cNvSpPr>
          <p:nvPr/>
        </p:nvSpPr>
        <p:spPr bwMode="auto">
          <a:xfrm>
            <a:off x="5796136" y="6309320"/>
            <a:ext cx="457200" cy="397768"/>
          </a:xfrm>
          <a:prstGeom prst="rightBrace">
            <a:avLst>
              <a:gd name="adj1" fmla="val 37500"/>
              <a:gd name="adj2" fmla="val 50000"/>
            </a:avLst>
          </a:prstGeom>
          <a:noFill/>
          <a:ln w="25400">
            <a:solidFill>
              <a:srgbClr val="FF0000"/>
            </a:solidFill>
            <a:round/>
            <a:headEnd/>
            <a:tailEnd/>
          </a:ln>
          <a:effectLst/>
        </p:spPr>
        <p:txBody>
          <a:bodyPr wrap="none" anchor="ctr"/>
          <a:lstStyle/>
          <a:p>
            <a:endParaRPr lang="it-IT">
              <a:solidFill>
                <a:srgbClr val="FFFF00"/>
              </a:solidFill>
            </a:endParaRPr>
          </a:p>
        </p:txBody>
      </p:sp>
      <p:sp>
        <p:nvSpPr>
          <p:cNvPr id="23559" name="Text Box 7"/>
          <p:cNvSpPr txBox="1">
            <a:spLocks noChangeArrowheads="1"/>
          </p:cNvSpPr>
          <p:nvPr/>
        </p:nvSpPr>
        <p:spPr bwMode="auto">
          <a:xfrm>
            <a:off x="6372200" y="6237312"/>
            <a:ext cx="2606675" cy="523220"/>
          </a:xfrm>
          <a:prstGeom prst="rect">
            <a:avLst/>
          </a:prstGeom>
          <a:noFill/>
          <a:ln w="25400">
            <a:noFill/>
            <a:miter lim="800000"/>
            <a:headEnd/>
            <a:tailEnd/>
          </a:ln>
          <a:effectLst/>
        </p:spPr>
        <p:txBody>
          <a:bodyPr>
            <a:spAutoFit/>
          </a:bodyPr>
          <a:lstStyle/>
          <a:p>
            <a:r>
              <a:rPr lang="it-IT" sz="1400" dirty="0">
                <a:solidFill>
                  <a:srgbClr val="FFFF00"/>
                </a:solidFill>
              </a:rPr>
              <a:t>Generalmente non polimorfici</a:t>
            </a:r>
          </a:p>
          <a:p>
            <a:r>
              <a:rPr lang="it-IT" sz="1400" dirty="0">
                <a:solidFill>
                  <a:srgbClr val="FFFF00"/>
                </a:solidFill>
              </a:rPr>
              <a:t>(frequenza &lt; 0.01%)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68760"/>
            <a:ext cx="3581400" cy="5589240"/>
          </a:xfrm>
        </p:spPr>
        <p:style>
          <a:lnRef idx="1">
            <a:schemeClr val="accent2"/>
          </a:lnRef>
          <a:fillRef idx="3">
            <a:schemeClr val="accent2"/>
          </a:fillRef>
          <a:effectRef idx="2">
            <a:schemeClr val="accent2"/>
          </a:effectRef>
          <a:fontRef idx="minor">
            <a:schemeClr val="lt1"/>
          </a:fontRef>
        </p:style>
        <p:txBody>
          <a:bodyPr>
            <a:normAutofit/>
          </a:bodyPr>
          <a:lstStyle/>
          <a:p>
            <a:pPr>
              <a:buNone/>
            </a:pPr>
            <a:r>
              <a:rPr lang="it-IT" sz="1800" b="1" dirty="0" err="1"/>
              <a:t>4</a:t>
            </a:r>
            <a:r>
              <a:rPr lang="it-IT" sz="1800" b="1" dirty="0"/>
              <a:t>.   Conversione genica non </a:t>
            </a:r>
            <a:r>
              <a:rPr lang="it-IT" sz="1800" b="1" dirty="0" err="1"/>
              <a:t>allelica</a:t>
            </a:r>
            <a:endParaRPr lang="it-IT" sz="1800" b="1" dirty="0"/>
          </a:p>
          <a:p>
            <a:pPr>
              <a:buClr>
                <a:schemeClr val="bg1"/>
              </a:buClr>
            </a:pPr>
            <a:r>
              <a:rPr lang="it-IT" sz="1800" dirty="0"/>
              <a:t>Gli elementi </a:t>
            </a:r>
            <a:r>
              <a:rPr lang="it-IT" sz="1800" dirty="0" err="1"/>
              <a:t>Alu</a:t>
            </a:r>
            <a:r>
              <a:rPr lang="it-IT" sz="1800" dirty="0"/>
              <a:t> ed altri elementi trasponibili vanno frequentemente incontro a conversione genica non allelica.</a:t>
            </a:r>
          </a:p>
          <a:p>
            <a:pPr>
              <a:buClr>
                <a:schemeClr val="bg1"/>
              </a:buClr>
              <a:buNone/>
            </a:pPr>
            <a:r>
              <a:rPr lang="it-IT" sz="1800" dirty="0"/>
              <a:t> </a:t>
            </a:r>
          </a:p>
          <a:p>
            <a:r>
              <a:rPr lang="it-IT" sz="1800" dirty="0"/>
              <a:t>La conversione genica può attivare copie inattive o inattivare copie attive di </a:t>
            </a:r>
            <a:r>
              <a:rPr lang="it-IT" sz="1800" dirty="0" err="1"/>
              <a:t>retrotrasposoni</a:t>
            </a:r>
            <a:r>
              <a:rPr lang="it-IT" sz="1800" dirty="0"/>
              <a:t>.</a:t>
            </a:r>
          </a:p>
          <a:p>
            <a:endParaRPr lang="it-IT" sz="1800" i="1" dirty="0"/>
          </a:p>
          <a:p>
            <a:pPr>
              <a:buNone/>
            </a:pPr>
            <a:endParaRPr lang="it-IT" sz="1800" dirty="0"/>
          </a:p>
        </p:txBody>
      </p:sp>
      <p:pic>
        <p:nvPicPr>
          <p:cNvPr id="5" name="Picture 4"/>
          <p:cNvPicPr>
            <a:picLocks noChangeAspect="1" noChangeArrowheads="1"/>
          </p:cNvPicPr>
          <p:nvPr/>
        </p:nvPicPr>
        <p:blipFill>
          <a:blip r:embed="rId2" cstate="print"/>
          <a:srcRect/>
          <a:stretch>
            <a:fillRect/>
          </a:stretch>
        </p:blipFill>
        <p:spPr bwMode="auto">
          <a:xfrm>
            <a:off x="3886200" y="2514600"/>
            <a:ext cx="5054702" cy="3810000"/>
          </a:xfrm>
          <a:prstGeom prst="rect">
            <a:avLst/>
          </a:prstGeom>
          <a:noFill/>
          <a:ln w="9525">
            <a:noFill/>
            <a:miter lim="800000"/>
            <a:headEnd/>
            <a:tailEnd/>
          </a:ln>
        </p:spPr>
      </p:pic>
      <p:sp>
        <p:nvSpPr>
          <p:cNvPr id="7" name="CasellaDiTesto 6"/>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0768"/>
            <a:ext cx="6248400" cy="5517232"/>
          </a:xfrm>
        </p:spPr>
        <p:style>
          <a:lnRef idx="1">
            <a:schemeClr val="accent2"/>
          </a:lnRef>
          <a:fillRef idx="3">
            <a:schemeClr val="accent2"/>
          </a:fillRef>
          <a:effectRef idx="2">
            <a:schemeClr val="accent2"/>
          </a:effectRef>
          <a:fontRef idx="minor">
            <a:schemeClr val="lt1"/>
          </a:fontRef>
        </p:style>
        <p:txBody>
          <a:bodyPr>
            <a:normAutofit/>
          </a:bodyPr>
          <a:lstStyle/>
          <a:p>
            <a:pPr>
              <a:buNone/>
            </a:pPr>
            <a:r>
              <a:rPr lang="it-IT" sz="1800" i="1" dirty="0" err="1"/>
              <a:t>5</a:t>
            </a:r>
            <a:r>
              <a:rPr lang="it-IT" sz="1800" i="1" dirty="0"/>
              <a:t>. </a:t>
            </a:r>
            <a:r>
              <a:rPr lang="it-IT" sz="1800" i="1" dirty="0" err="1"/>
              <a:t>Delezioni</a:t>
            </a:r>
            <a:r>
              <a:rPr lang="it-IT" sz="1800" i="1" dirty="0"/>
              <a:t> mediate da inserzioni di elementi </a:t>
            </a:r>
            <a:r>
              <a:rPr lang="it-IT" sz="1800" i="1" dirty="0" err="1"/>
              <a:t>retrotrasponibili</a:t>
            </a:r>
            <a:endParaRPr lang="it-IT" sz="1800" i="1" dirty="0"/>
          </a:p>
          <a:p>
            <a:pPr algn="just"/>
            <a:r>
              <a:rPr lang="it-IT" sz="1800" dirty="0"/>
              <a:t>Quando un retroelemento L1 o </a:t>
            </a:r>
            <a:r>
              <a:rPr lang="it-IT" sz="1800" i="1" dirty="0"/>
              <a:t>Alu</a:t>
            </a:r>
            <a:r>
              <a:rPr lang="it-IT" sz="1800" dirty="0"/>
              <a:t> si inserisce in un nuovo sito genomico, può determinare  una delezione delle sequenze adiacenti (generalmente &lt; 800 basi). La frequenza di questo fenomeno è stata stimata essere  2% per inserzione L1 e 0,3% per inserzione </a:t>
            </a:r>
            <a:r>
              <a:rPr lang="it-IT" sz="1800" i="1" dirty="0" err="1"/>
              <a:t>Alu</a:t>
            </a:r>
            <a:r>
              <a:rPr lang="it-IT" sz="1800" i="1" dirty="0"/>
              <a:t>.</a:t>
            </a:r>
            <a:r>
              <a:rPr lang="it-IT" sz="1800" dirty="0"/>
              <a:t> </a:t>
            </a:r>
          </a:p>
          <a:p>
            <a:endParaRPr lang="it-IT" sz="1800" dirty="0"/>
          </a:p>
          <a:p>
            <a:pPr algn="just"/>
            <a:r>
              <a:rPr lang="it-IT" sz="1800" dirty="0"/>
              <a:t>E’ stato stimato che, durante l’evoluzione dei primati, circa 45 mila delezioni mediate da inserzioni di </a:t>
            </a:r>
            <a:r>
              <a:rPr lang="it-IT" sz="1800" dirty="0" err="1"/>
              <a:t>retroelementi</a:t>
            </a:r>
            <a:r>
              <a:rPr lang="it-IT" sz="1800" dirty="0"/>
              <a:t> potrebbero aver rimosso almeno </a:t>
            </a:r>
            <a:r>
              <a:rPr lang="it-IT" sz="1800" dirty="0">
                <a:solidFill>
                  <a:srgbClr val="FFFF00"/>
                </a:solidFill>
              </a:rPr>
              <a:t>30 Mb </a:t>
            </a:r>
            <a:r>
              <a:rPr lang="it-IT" sz="1800" dirty="0"/>
              <a:t>di DNA genomico ed in almeno un caso un intero gene </a:t>
            </a:r>
          </a:p>
          <a:p>
            <a:pPr algn="just"/>
            <a:endParaRPr lang="it-IT" sz="1800" dirty="0"/>
          </a:p>
          <a:p>
            <a:pPr algn="just"/>
            <a:r>
              <a:rPr lang="it-IT" sz="1800" dirty="0"/>
              <a:t>Una delezione di 46 Kb, mediata dall’inserzione di un retroelemento L1, ai danni del gene codificante il polipeptide </a:t>
            </a:r>
            <a:r>
              <a:rPr lang="it-IT" sz="1800" dirty="0" err="1"/>
              <a:t>X</a:t>
            </a:r>
            <a:r>
              <a:rPr lang="it-IT" sz="1800" dirty="0"/>
              <a:t> del complesso della piruvato deidrogenasi </a:t>
            </a:r>
            <a:r>
              <a:rPr lang="it-IT" sz="1800" dirty="0">
                <a:solidFill>
                  <a:srgbClr val="FFFFFF"/>
                </a:solidFill>
              </a:rPr>
              <a:t>(PDHX</a:t>
            </a:r>
            <a:r>
              <a:rPr lang="it-IT" sz="1800" dirty="0"/>
              <a:t>), è stata identificata in un paziente affetto da una forma grave di </a:t>
            </a:r>
            <a:r>
              <a:rPr lang="it-IT" sz="1800" dirty="0" err="1"/>
              <a:t>acidemia</a:t>
            </a:r>
            <a:r>
              <a:rPr lang="it-IT" sz="1800" dirty="0"/>
              <a:t> lattica </a:t>
            </a:r>
          </a:p>
          <a:p>
            <a:endParaRPr lang="it-IT" sz="1800" dirty="0"/>
          </a:p>
          <a:p>
            <a:endParaRPr lang="it-IT" sz="1800" dirty="0"/>
          </a:p>
          <a:p>
            <a:endParaRPr lang="it-IT" sz="1800" dirty="0"/>
          </a:p>
        </p:txBody>
      </p:sp>
      <p:pic>
        <p:nvPicPr>
          <p:cNvPr id="4" name="Picture 4"/>
          <p:cNvPicPr>
            <a:picLocks noChangeAspect="1" noChangeArrowheads="1"/>
          </p:cNvPicPr>
          <p:nvPr/>
        </p:nvPicPr>
        <p:blipFill>
          <a:blip r:embed="rId2" cstate="print"/>
          <a:srcRect/>
          <a:stretch>
            <a:fillRect/>
          </a:stretch>
        </p:blipFill>
        <p:spPr bwMode="auto">
          <a:xfrm>
            <a:off x="6298644" y="2209800"/>
            <a:ext cx="2845355" cy="3209784"/>
          </a:xfrm>
          <a:prstGeom prst="rect">
            <a:avLst/>
          </a:prstGeom>
          <a:noFill/>
          <a:ln w="9525">
            <a:noFill/>
            <a:miter lim="800000"/>
            <a:headEnd/>
            <a:tailEnd/>
          </a:ln>
        </p:spPr>
      </p:pic>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943600" cy="5867400"/>
          </a:xfrm>
        </p:spPr>
        <p:style>
          <a:lnRef idx="1">
            <a:schemeClr val="accent2"/>
          </a:lnRef>
          <a:fillRef idx="3">
            <a:schemeClr val="accent2"/>
          </a:fillRef>
          <a:effectRef idx="2">
            <a:schemeClr val="accent2"/>
          </a:effectRef>
          <a:fontRef idx="minor">
            <a:schemeClr val="lt1"/>
          </a:fontRef>
        </p:style>
        <p:txBody>
          <a:bodyPr>
            <a:normAutofit fontScale="92500" lnSpcReduction="10000"/>
          </a:bodyPr>
          <a:lstStyle/>
          <a:p>
            <a:pPr algn="ctr">
              <a:buNone/>
            </a:pPr>
            <a:r>
              <a:rPr lang="it-IT" sz="2000" i="1" dirty="0" err="1"/>
              <a:t>6</a:t>
            </a:r>
            <a:r>
              <a:rPr lang="it-IT" sz="2000" i="1" dirty="0"/>
              <a:t>. Ricombinazione omologa non </a:t>
            </a:r>
            <a:r>
              <a:rPr lang="it-IT" sz="2000" i="1" dirty="0" err="1"/>
              <a:t>allelica</a:t>
            </a:r>
            <a:r>
              <a:rPr lang="it-IT" sz="2000" i="1" dirty="0"/>
              <a:t>  (NAHR)</a:t>
            </a:r>
          </a:p>
          <a:p>
            <a:pPr algn="ctr">
              <a:buNone/>
            </a:pPr>
            <a:r>
              <a:rPr lang="it-IT" sz="2000" i="1" dirty="0"/>
              <a:t>(ricombinazione ectopica o ineguale )</a:t>
            </a:r>
          </a:p>
          <a:p>
            <a:pPr algn="just"/>
            <a:r>
              <a:rPr lang="it-IT" sz="1800" dirty="0"/>
              <a:t>Come tutti gli elementi ripetuti nel genoma (</a:t>
            </a:r>
            <a:r>
              <a:rPr lang="it-IT" sz="1800" dirty="0" err="1"/>
              <a:t>es</a:t>
            </a:r>
            <a:r>
              <a:rPr lang="it-IT" sz="1800" dirty="0"/>
              <a:t> duplicazioni segmentali) gli elementi </a:t>
            </a:r>
            <a:r>
              <a:rPr lang="it-IT" sz="1800" dirty="0" err="1"/>
              <a:t>trasponibili</a:t>
            </a:r>
            <a:r>
              <a:rPr lang="it-IT" sz="1800" dirty="0"/>
              <a:t> possono andare incontro a </a:t>
            </a:r>
            <a:r>
              <a:rPr lang="it-IT" sz="1800" dirty="0" err="1"/>
              <a:t>crossing</a:t>
            </a:r>
            <a:r>
              <a:rPr lang="it-IT" sz="1800" dirty="0"/>
              <a:t> </a:t>
            </a:r>
            <a:r>
              <a:rPr lang="it-IT" sz="1800" dirty="0" err="1"/>
              <a:t>over</a:t>
            </a:r>
            <a:r>
              <a:rPr lang="it-IT" sz="1800" dirty="0"/>
              <a:t> omologo non </a:t>
            </a:r>
            <a:r>
              <a:rPr lang="it-IT" sz="1800" dirty="0" err="1"/>
              <a:t>allelico</a:t>
            </a:r>
            <a:r>
              <a:rPr lang="it-IT" sz="1800" dirty="0"/>
              <a:t> generando, a seconda della localizzazione e orientamento delle copie coinvolte, duplicazioni, </a:t>
            </a:r>
            <a:r>
              <a:rPr lang="it-IT" sz="1800" dirty="0" err="1"/>
              <a:t>delezioni</a:t>
            </a:r>
            <a:r>
              <a:rPr lang="it-IT" sz="1800" dirty="0"/>
              <a:t> ed inversioni.</a:t>
            </a:r>
          </a:p>
          <a:p>
            <a:pPr algn="just"/>
            <a:endParaRPr lang="it-IT" sz="1800" dirty="0"/>
          </a:p>
          <a:p>
            <a:pPr algn="just"/>
            <a:r>
              <a:rPr lang="it-IT" sz="1800" dirty="0"/>
              <a:t>La NAHR tra elementi trasponibili (ed in particolare tra elementi </a:t>
            </a:r>
            <a:r>
              <a:rPr lang="it-IT" sz="1800" dirty="0" err="1"/>
              <a:t>Alu</a:t>
            </a:r>
            <a:r>
              <a:rPr lang="it-IT" sz="1800" dirty="0"/>
              <a:t>), è una causa relativamente comune di malattie dovute a mutazioni recessive o dominanti. Alcuni geni sembrano essere degli </a:t>
            </a:r>
            <a:r>
              <a:rPr lang="it-IT" sz="1800" dirty="0" err="1"/>
              <a:t>hotspot</a:t>
            </a:r>
            <a:r>
              <a:rPr lang="it-IT" sz="1800" dirty="0"/>
              <a:t> mutazionali per delezioni dovute a NAHR tra </a:t>
            </a:r>
            <a:r>
              <a:rPr lang="it-IT" sz="1800" dirty="0" err="1"/>
              <a:t>Alu</a:t>
            </a:r>
            <a:r>
              <a:rPr lang="it-IT" sz="1800" dirty="0"/>
              <a:t>. </a:t>
            </a:r>
          </a:p>
          <a:p>
            <a:pPr algn="just"/>
            <a:endParaRPr lang="it-IT" sz="1800" dirty="0"/>
          </a:p>
          <a:p>
            <a:pPr algn="just"/>
            <a:r>
              <a:rPr lang="it-IT" sz="1800" dirty="0"/>
              <a:t>Ad esempio, il gene BRCA1 (tumore al seno familiare) ha 137 elementi </a:t>
            </a:r>
            <a:r>
              <a:rPr lang="it-IT" sz="1800" dirty="0" err="1"/>
              <a:t>Alu</a:t>
            </a:r>
            <a:r>
              <a:rPr lang="it-IT" sz="1800" dirty="0"/>
              <a:t> nei suoi introni (40% del gene) 44 dei quali sono stati coinvolti in diverse delezioni derivanti da NAHR. Nella sindrome di von </a:t>
            </a:r>
            <a:r>
              <a:rPr lang="it-IT" sz="1800" dirty="0" err="1"/>
              <a:t>Hippel-Lindau</a:t>
            </a:r>
            <a:r>
              <a:rPr lang="it-IT" sz="1800" dirty="0"/>
              <a:t>, il gene VHL presenta frequentemente (circa un terzo di tutte le mutazioni </a:t>
            </a:r>
            <a:r>
              <a:rPr lang="it-IT" sz="1800" dirty="0" err="1"/>
              <a:t>germline</a:t>
            </a:r>
            <a:r>
              <a:rPr lang="it-IT" sz="1800" dirty="0"/>
              <a:t> descritte) </a:t>
            </a:r>
            <a:r>
              <a:rPr lang="it-IT" sz="1800" dirty="0" err="1"/>
              <a:t>delezioni</a:t>
            </a:r>
            <a:r>
              <a:rPr lang="it-IT" sz="1800" dirty="0"/>
              <a:t> da NAHR tra elementi </a:t>
            </a:r>
            <a:r>
              <a:rPr lang="it-IT" sz="1800" dirty="0" err="1"/>
              <a:t>Alu</a:t>
            </a:r>
            <a:r>
              <a:rPr lang="it-IT" sz="1800" dirty="0"/>
              <a:t>.      </a:t>
            </a:r>
          </a:p>
        </p:txBody>
      </p:sp>
      <p:sp>
        <p:nvSpPr>
          <p:cNvPr id="6" name="CasellaDiTesto 5"/>
          <p:cNvSpPr txBox="1"/>
          <p:nvPr/>
        </p:nvSpPr>
        <p:spPr>
          <a:xfrm>
            <a:off x="0" y="1"/>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pic>
        <p:nvPicPr>
          <p:cNvPr id="7" name="Picture 5"/>
          <p:cNvPicPr>
            <a:picLocks noChangeAspect="1" noChangeArrowheads="1"/>
          </p:cNvPicPr>
          <p:nvPr/>
        </p:nvPicPr>
        <p:blipFill>
          <a:blip r:embed="rId2" cstate="print"/>
          <a:srcRect/>
          <a:stretch>
            <a:fillRect/>
          </a:stretch>
        </p:blipFill>
        <p:spPr bwMode="auto">
          <a:xfrm>
            <a:off x="6324600" y="1295400"/>
            <a:ext cx="2819400" cy="15947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80728"/>
            <a:ext cx="6248400" cy="5877272"/>
          </a:xfrm>
        </p:spPr>
        <p:style>
          <a:lnRef idx="1">
            <a:schemeClr val="accent2"/>
          </a:lnRef>
          <a:fillRef idx="3">
            <a:schemeClr val="accent2"/>
          </a:fillRef>
          <a:effectRef idx="2">
            <a:schemeClr val="accent2"/>
          </a:effectRef>
          <a:fontRef idx="minor">
            <a:schemeClr val="lt1"/>
          </a:fontRef>
        </p:style>
        <p:txBody>
          <a:bodyPr>
            <a:normAutofit fontScale="92500" lnSpcReduction="10000"/>
          </a:bodyPr>
          <a:lstStyle/>
          <a:p>
            <a:pPr>
              <a:buNone/>
            </a:pPr>
            <a:r>
              <a:rPr lang="it-IT" sz="2162" i="1" dirty="0" err="1"/>
              <a:t>7</a:t>
            </a:r>
            <a:r>
              <a:rPr lang="it-IT" sz="2162" i="1" dirty="0"/>
              <a:t>. Trasduzione di sequenze fiancheggianti</a:t>
            </a:r>
          </a:p>
          <a:p>
            <a:pPr>
              <a:buNone/>
            </a:pPr>
            <a:endParaRPr lang="it-IT" sz="1800" i="1" dirty="0"/>
          </a:p>
          <a:p>
            <a:pPr algn="just"/>
            <a:r>
              <a:rPr lang="it-IT" sz="1800" dirty="0"/>
              <a:t>Gli elementi L1 e SVA, possono occasionalmente </a:t>
            </a:r>
            <a:r>
              <a:rPr lang="it-IT" sz="1800" dirty="0" err="1"/>
              <a:t>co-trasporre</a:t>
            </a:r>
            <a:r>
              <a:rPr lang="it-IT" sz="1800" dirty="0"/>
              <a:t> anche porzioni del genoma fiancheggianti al 5’ e 3’</a:t>
            </a:r>
          </a:p>
          <a:p>
            <a:pPr algn="just"/>
            <a:endParaRPr lang="it-IT" sz="1800" dirty="0"/>
          </a:p>
          <a:p>
            <a:pPr algn="just"/>
            <a:r>
              <a:rPr lang="it-IT" sz="1800" dirty="0"/>
              <a:t>La trasposizione di sequenze adiacenti al 3’ è indotta dal mancato riconoscimento del debole segnale di arresto di trascrizione della </a:t>
            </a:r>
            <a:r>
              <a:rPr lang="it-IT" sz="1800" i="1" dirty="0"/>
              <a:t>RNA polimerasi </a:t>
            </a:r>
            <a:r>
              <a:rPr lang="it-IT" sz="1800" dirty="0"/>
              <a:t>che sta trascrivendo il </a:t>
            </a:r>
            <a:r>
              <a:rPr lang="it-IT" sz="1800" dirty="0" err="1"/>
              <a:t>retroelemento</a:t>
            </a:r>
            <a:endParaRPr lang="it-IT" sz="1800" dirty="0"/>
          </a:p>
          <a:p>
            <a:pPr algn="just"/>
            <a:endParaRPr lang="it-IT" sz="1800" dirty="0"/>
          </a:p>
          <a:p>
            <a:pPr algn="just"/>
            <a:r>
              <a:rPr lang="it-IT" sz="1800" dirty="0"/>
              <a:t>Analogamente, se la trascrizione inizia a partire da un promotore a monte dell’elemento </a:t>
            </a:r>
            <a:r>
              <a:rPr lang="it-IT" sz="1800" dirty="0" err="1"/>
              <a:t>trasponibile</a:t>
            </a:r>
            <a:r>
              <a:rPr lang="it-IT" sz="1800" dirty="0"/>
              <a:t>, verranno trasposte anche le sequenze in prossimità del 5’ (meno frequente della precedente).</a:t>
            </a:r>
          </a:p>
          <a:p>
            <a:pPr algn="just"/>
            <a:endParaRPr lang="it-IT" sz="1800" dirty="0"/>
          </a:p>
          <a:p>
            <a:pPr algn="just"/>
            <a:r>
              <a:rPr lang="it-IT" sz="1800" dirty="0"/>
              <a:t>In entrambi i casi (trasduzione 3’ e trasduzione  5’) la sequenza fiancheggiante viene poi integrata nel genoma assieme al </a:t>
            </a:r>
            <a:r>
              <a:rPr lang="it-IT" sz="1800" dirty="0" err="1"/>
              <a:t>trasposone</a:t>
            </a:r>
            <a:r>
              <a:rPr lang="it-IT" sz="1800" dirty="0"/>
              <a:t> mediante </a:t>
            </a:r>
            <a:r>
              <a:rPr lang="it-IT" sz="1800" dirty="0" err="1"/>
              <a:t>retrotrasposizione</a:t>
            </a:r>
            <a:r>
              <a:rPr lang="it-IT" sz="1800" dirty="0"/>
              <a:t>.</a:t>
            </a:r>
          </a:p>
          <a:p>
            <a:pPr algn="just"/>
            <a:endParaRPr lang="it-IT" sz="1800" dirty="0"/>
          </a:p>
          <a:p>
            <a:pPr algn="just"/>
            <a:r>
              <a:rPr lang="it-IT" sz="1800" dirty="0"/>
              <a:t>Circa il 10% delle trasposizioni L1 e SVA è associata a trasduzione 3’</a:t>
            </a:r>
          </a:p>
          <a:p>
            <a:endParaRPr lang="it-IT" sz="1800" dirty="0"/>
          </a:p>
          <a:p>
            <a:endParaRPr lang="it-IT" sz="1800" dirty="0"/>
          </a:p>
          <a:p>
            <a:endParaRPr lang="it-IT" sz="1800" dirty="0"/>
          </a:p>
        </p:txBody>
      </p:sp>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pic>
        <p:nvPicPr>
          <p:cNvPr id="7" name="Picture 6"/>
          <p:cNvPicPr>
            <a:picLocks noChangeAspect="1" noChangeArrowheads="1"/>
          </p:cNvPicPr>
          <p:nvPr/>
        </p:nvPicPr>
        <p:blipFill>
          <a:blip r:embed="rId2" cstate="print"/>
          <a:srcRect/>
          <a:stretch>
            <a:fillRect/>
          </a:stretch>
        </p:blipFill>
        <p:spPr bwMode="auto">
          <a:xfrm>
            <a:off x="6327673" y="1788232"/>
            <a:ext cx="2816327" cy="2174168"/>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792832"/>
          </a:xfrm>
        </p:spPr>
        <p:style>
          <a:lnRef idx="1">
            <a:schemeClr val="accent2"/>
          </a:lnRef>
          <a:fillRef idx="3">
            <a:schemeClr val="accent2"/>
          </a:fillRef>
          <a:effectRef idx="2">
            <a:schemeClr val="accent2"/>
          </a:effectRef>
          <a:fontRef idx="minor">
            <a:schemeClr val="lt1"/>
          </a:fontRef>
        </p:style>
        <p:txBody>
          <a:bodyPr>
            <a:normAutofit lnSpcReduction="10000"/>
          </a:bodyPr>
          <a:lstStyle/>
          <a:p>
            <a:pPr>
              <a:buNone/>
            </a:pPr>
            <a:r>
              <a:rPr lang="it-IT" sz="2162" i="1" dirty="0"/>
              <a:t>7b. Trasduzione di sequenze fiancheggianti:  l’esempio dell’origine </a:t>
            </a:r>
          </a:p>
          <a:p>
            <a:pPr>
              <a:buNone/>
            </a:pPr>
            <a:r>
              <a:rPr lang="it-IT" sz="2162" i="1" dirty="0"/>
              <a:t>della famiglia genica AMAC1 (</a:t>
            </a:r>
            <a:r>
              <a:rPr lang="it-IT" sz="2162" i="1" dirty="0" err="1"/>
              <a:t>acyl-malonyl</a:t>
            </a:r>
            <a:r>
              <a:rPr lang="it-IT" sz="2162" i="1" dirty="0"/>
              <a:t> </a:t>
            </a:r>
            <a:r>
              <a:rPr lang="it-IT" sz="2162" i="1" dirty="0" err="1"/>
              <a:t>condensing</a:t>
            </a:r>
            <a:r>
              <a:rPr lang="it-IT" sz="2162" i="1" dirty="0"/>
              <a:t> </a:t>
            </a:r>
            <a:r>
              <a:rPr lang="it-IT" sz="2162" i="1" dirty="0" err="1"/>
              <a:t>enzyme</a:t>
            </a:r>
            <a:r>
              <a:rPr lang="it-IT" sz="2162" i="1" dirty="0"/>
              <a:t> 1)</a:t>
            </a:r>
          </a:p>
          <a:p>
            <a:endParaRPr lang="it-IT" sz="1800" dirty="0"/>
          </a:p>
          <a:p>
            <a:endParaRPr lang="it-IT" sz="1800" dirty="0"/>
          </a:p>
          <a:p>
            <a:endParaRPr lang="it-IT" sz="1800" dirty="0"/>
          </a:p>
        </p:txBody>
      </p:sp>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pic>
        <p:nvPicPr>
          <p:cNvPr id="6" name="Immagine 5" descr="Immagine 3.png"/>
          <p:cNvPicPr>
            <a:picLocks noChangeAspect="1"/>
          </p:cNvPicPr>
          <p:nvPr/>
        </p:nvPicPr>
        <p:blipFill>
          <a:blip r:embed="rId3"/>
          <a:stretch>
            <a:fillRect/>
          </a:stretch>
        </p:blipFill>
        <p:spPr>
          <a:xfrm>
            <a:off x="12328" y="1894838"/>
            <a:ext cx="5314719" cy="4963162"/>
          </a:xfrm>
          <a:prstGeom prst="rect">
            <a:avLst/>
          </a:prstGeom>
        </p:spPr>
      </p:pic>
      <p:sp>
        <p:nvSpPr>
          <p:cNvPr id="2" name="CasellaDiTesto 1"/>
          <p:cNvSpPr txBox="1"/>
          <p:nvPr/>
        </p:nvSpPr>
        <p:spPr>
          <a:xfrm>
            <a:off x="5436096" y="2564904"/>
            <a:ext cx="3707905" cy="3693319"/>
          </a:xfrm>
          <a:prstGeom prst="rect">
            <a:avLst/>
          </a:prstGeom>
          <a:noFill/>
        </p:spPr>
        <p:txBody>
          <a:bodyPr wrap="square" rtlCol="0">
            <a:spAutoFit/>
          </a:bodyPr>
          <a:lstStyle/>
          <a:p>
            <a:r>
              <a:rPr lang="it-IT" dirty="0">
                <a:solidFill>
                  <a:schemeClr val="tx1"/>
                </a:solidFill>
              </a:rPr>
              <a:t>La famiglia genica AMAC1 è composta da 4 geni, tre dei quali sono geni processati trasdotti da un elemento SVA nei primati (la famiglia è presente anche in </a:t>
            </a:r>
            <a:r>
              <a:rPr lang="it-IT" dirty="0" err="1">
                <a:solidFill>
                  <a:schemeClr val="tx1"/>
                </a:solidFill>
              </a:rPr>
              <a:t>chimp</a:t>
            </a:r>
            <a:r>
              <a:rPr lang="it-IT" dirty="0">
                <a:solidFill>
                  <a:schemeClr val="tx1"/>
                </a:solidFill>
              </a:rPr>
              <a:t> e gorilla). Si ipotizza che l’elemento SVA master fiancheggiasse al 5’ il gene AMAC1L3 sul cromosoma 17 e  che  sia andato perso nel corso dell’evoluzione dopo i tre eventi di trasduzione. </a:t>
            </a:r>
          </a:p>
          <a:p>
            <a:endParaRPr lang="en-US" dirty="0">
              <a:solidFill>
                <a:schemeClr val="tx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792832"/>
          </a:xfrm>
        </p:spPr>
        <p:style>
          <a:lnRef idx="1">
            <a:schemeClr val="accent2"/>
          </a:lnRef>
          <a:fillRef idx="3">
            <a:schemeClr val="accent2"/>
          </a:fillRef>
          <a:effectRef idx="2">
            <a:schemeClr val="accent2"/>
          </a:effectRef>
          <a:fontRef idx="minor">
            <a:schemeClr val="lt1"/>
          </a:fontRef>
        </p:style>
        <p:txBody>
          <a:bodyPr>
            <a:normAutofit/>
          </a:bodyPr>
          <a:lstStyle/>
          <a:p>
            <a:pPr marL="0" indent="0">
              <a:buNone/>
            </a:pPr>
            <a:r>
              <a:rPr lang="it-IT" sz="2400" dirty="0">
                <a:solidFill>
                  <a:srgbClr val="FFFF00"/>
                </a:solidFill>
              </a:rPr>
              <a:t>Innovazione genica</a:t>
            </a:r>
            <a:r>
              <a:rPr lang="it-IT" sz="2400" dirty="0"/>
              <a:t>: </a:t>
            </a:r>
            <a:r>
              <a:rPr lang="it-IT" sz="2400" dirty="0" err="1"/>
              <a:t>retrotrasposizione</a:t>
            </a:r>
            <a:r>
              <a:rPr lang="it-IT" sz="2400" dirty="0"/>
              <a:t> di geni ed </a:t>
            </a:r>
            <a:r>
              <a:rPr lang="it-IT" sz="2400" dirty="0" err="1"/>
              <a:t>esonizzazione</a:t>
            </a:r>
            <a:endParaRPr lang="it-IT" sz="2400" dirty="0"/>
          </a:p>
          <a:p>
            <a:endParaRPr lang="it-IT" sz="2400" dirty="0"/>
          </a:p>
          <a:p>
            <a:endParaRPr lang="it-IT" sz="1800" dirty="0"/>
          </a:p>
        </p:txBody>
      </p:sp>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
        <p:nvSpPr>
          <p:cNvPr id="2" name="CasellaDiTesto 1"/>
          <p:cNvSpPr txBox="1"/>
          <p:nvPr/>
        </p:nvSpPr>
        <p:spPr>
          <a:xfrm>
            <a:off x="971599" y="2564904"/>
            <a:ext cx="8172401" cy="3970318"/>
          </a:xfrm>
          <a:prstGeom prst="rect">
            <a:avLst/>
          </a:prstGeom>
          <a:noFill/>
        </p:spPr>
        <p:txBody>
          <a:bodyPr wrap="square" rtlCol="0">
            <a:spAutoFit/>
          </a:bodyPr>
          <a:lstStyle/>
          <a:p>
            <a:r>
              <a:rPr lang="it-IT" dirty="0">
                <a:solidFill>
                  <a:schemeClr val="tx1"/>
                </a:solidFill>
              </a:rPr>
              <a:t>Oltre al meccanismo di innovazione genica visto in precedenza, in cui un gene viene </a:t>
            </a:r>
            <a:r>
              <a:rPr lang="it-IT" dirty="0" err="1">
                <a:solidFill>
                  <a:schemeClr val="tx1"/>
                </a:solidFill>
              </a:rPr>
              <a:t>cotrasdotto</a:t>
            </a:r>
            <a:r>
              <a:rPr lang="it-IT" dirty="0">
                <a:solidFill>
                  <a:schemeClr val="tx1"/>
                </a:solidFill>
              </a:rPr>
              <a:t> assieme all’elemento </a:t>
            </a:r>
            <a:r>
              <a:rPr lang="it-IT" dirty="0" err="1">
                <a:solidFill>
                  <a:schemeClr val="tx1"/>
                </a:solidFill>
              </a:rPr>
              <a:t>retrotrasponibile</a:t>
            </a:r>
            <a:r>
              <a:rPr lang="it-IT" dirty="0">
                <a:solidFill>
                  <a:schemeClr val="tx1"/>
                </a:solidFill>
              </a:rPr>
              <a:t>, i geni possono </a:t>
            </a:r>
            <a:r>
              <a:rPr lang="it-IT" dirty="0" err="1">
                <a:solidFill>
                  <a:srgbClr val="FFFF00"/>
                </a:solidFill>
              </a:rPr>
              <a:t>retrotrasporre</a:t>
            </a:r>
            <a:r>
              <a:rPr lang="it-IT" dirty="0">
                <a:solidFill>
                  <a:srgbClr val="FFFF00"/>
                </a:solidFill>
              </a:rPr>
              <a:t> indipendentemente </a:t>
            </a:r>
            <a:r>
              <a:rPr lang="it-IT" dirty="0">
                <a:solidFill>
                  <a:schemeClr val="tx1"/>
                </a:solidFill>
              </a:rPr>
              <a:t>dalle sequenze trasponibili sfruttando gli enzimi (</a:t>
            </a:r>
            <a:r>
              <a:rPr lang="it-IT" dirty="0" err="1">
                <a:solidFill>
                  <a:schemeClr val="tx1"/>
                </a:solidFill>
              </a:rPr>
              <a:t>endonucleasi</a:t>
            </a:r>
            <a:r>
              <a:rPr lang="it-IT" dirty="0">
                <a:solidFill>
                  <a:schemeClr val="tx1"/>
                </a:solidFill>
              </a:rPr>
              <a:t> e trascrittasi inversa) prodotti da queste. Molti di questi saranno </a:t>
            </a:r>
            <a:r>
              <a:rPr lang="it-IT" dirty="0" err="1">
                <a:solidFill>
                  <a:schemeClr val="tx1"/>
                </a:solidFill>
              </a:rPr>
              <a:t>pseudogeni</a:t>
            </a:r>
            <a:r>
              <a:rPr lang="it-IT" dirty="0">
                <a:solidFill>
                  <a:schemeClr val="tx1"/>
                </a:solidFill>
              </a:rPr>
              <a:t>, ma alcuni possono divenire geni funzionali se trasdotti in vicinanza di sequenze promotrici.</a:t>
            </a:r>
          </a:p>
          <a:p>
            <a:endParaRPr lang="it-IT" dirty="0">
              <a:solidFill>
                <a:schemeClr val="tx1"/>
              </a:solidFill>
            </a:endParaRPr>
          </a:p>
          <a:p>
            <a:r>
              <a:rPr lang="it-IT" dirty="0" err="1">
                <a:solidFill>
                  <a:srgbClr val="FFFF00"/>
                </a:solidFill>
              </a:rPr>
              <a:t>Esonizzazione</a:t>
            </a:r>
            <a:r>
              <a:rPr lang="it-IT" dirty="0">
                <a:solidFill>
                  <a:schemeClr val="tx1"/>
                </a:solidFill>
              </a:rPr>
              <a:t>: elementi trasponibili che si inseriscono all’interno di introni possono essere eventualmente reclutati nel </a:t>
            </a:r>
            <a:r>
              <a:rPr lang="it-IT" dirty="0" err="1">
                <a:solidFill>
                  <a:schemeClr val="tx1"/>
                </a:solidFill>
              </a:rPr>
              <a:t>mRNA</a:t>
            </a:r>
            <a:r>
              <a:rPr lang="it-IT" dirty="0">
                <a:solidFill>
                  <a:schemeClr val="tx1"/>
                </a:solidFill>
              </a:rPr>
              <a:t> maturo grazie a fenomeni di </a:t>
            </a:r>
            <a:r>
              <a:rPr lang="it-IT" dirty="0" err="1">
                <a:solidFill>
                  <a:schemeClr val="tx1"/>
                </a:solidFill>
              </a:rPr>
              <a:t>splicing</a:t>
            </a:r>
            <a:r>
              <a:rPr lang="it-IT" dirty="0">
                <a:solidFill>
                  <a:schemeClr val="tx1"/>
                </a:solidFill>
              </a:rPr>
              <a:t> alternativo ed essere tradotti in sequenze </a:t>
            </a:r>
            <a:r>
              <a:rPr lang="it-IT" dirty="0" err="1">
                <a:solidFill>
                  <a:schemeClr val="tx1"/>
                </a:solidFill>
              </a:rPr>
              <a:t>aminoacidiche</a:t>
            </a:r>
            <a:r>
              <a:rPr lang="it-IT" dirty="0">
                <a:solidFill>
                  <a:schemeClr val="tx1"/>
                </a:solidFill>
              </a:rPr>
              <a:t>. Questo fenomeno è facilitato dal fatto che molti elementi trasponibili contengono siti di </a:t>
            </a:r>
            <a:r>
              <a:rPr lang="it-IT" dirty="0" err="1">
                <a:solidFill>
                  <a:schemeClr val="tx1"/>
                </a:solidFill>
              </a:rPr>
              <a:t>splicing</a:t>
            </a:r>
            <a:r>
              <a:rPr lang="it-IT" dirty="0">
                <a:solidFill>
                  <a:schemeClr val="tx1"/>
                </a:solidFill>
              </a:rPr>
              <a:t> criptici. L’</a:t>
            </a:r>
            <a:r>
              <a:rPr lang="it-IT" dirty="0" err="1">
                <a:solidFill>
                  <a:schemeClr val="tx1"/>
                </a:solidFill>
              </a:rPr>
              <a:t>esonizzazione</a:t>
            </a:r>
            <a:r>
              <a:rPr lang="it-IT" dirty="0">
                <a:solidFill>
                  <a:schemeClr val="tx1"/>
                </a:solidFill>
              </a:rPr>
              <a:t> può essere fonte di innovazione evolutiva, ma più spesso è causa di problemi dovuti all’incorporazione di un lungo segmento di DNA «indesiderato»</a:t>
            </a:r>
            <a:endParaRPr lang="en-US" dirty="0">
              <a:solidFill>
                <a:schemeClr val="tx1"/>
              </a:solidFill>
            </a:endParaRPr>
          </a:p>
        </p:txBody>
      </p:sp>
    </p:spTree>
    <p:extLst>
      <p:ext uri="{BB962C8B-B14F-4D97-AF65-F5344CB8AC3E}">
        <p14:creationId xmlns:p14="http://schemas.microsoft.com/office/powerpoint/2010/main" val="2110424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sulla espressione genica</a:t>
            </a:r>
          </a:p>
          <a:p>
            <a:pPr algn="ctr"/>
            <a:r>
              <a:rPr lang="it-IT" sz="2400" dirty="0"/>
              <a:t>(cenni)</a:t>
            </a:r>
          </a:p>
        </p:txBody>
      </p:sp>
      <p:sp>
        <p:nvSpPr>
          <p:cNvPr id="2" name="CasellaDiTesto 1"/>
          <p:cNvSpPr txBox="1"/>
          <p:nvPr/>
        </p:nvSpPr>
        <p:spPr>
          <a:xfrm>
            <a:off x="7164288" y="1052736"/>
            <a:ext cx="1691680" cy="369332"/>
          </a:xfrm>
          <a:prstGeom prst="rect">
            <a:avLst/>
          </a:prstGeom>
          <a:noFill/>
        </p:spPr>
        <p:txBody>
          <a:bodyPr wrap="square" rtlCol="0">
            <a:spAutoFit/>
          </a:bodyPr>
          <a:lstStyle/>
          <a:p>
            <a:endParaRPr lang="en-US" dirty="0">
              <a:solidFill>
                <a:schemeClr val="tx1"/>
              </a:solidFill>
            </a:endParaRPr>
          </a:p>
        </p:txBody>
      </p:sp>
      <p:pic>
        <p:nvPicPr>
          <p:cNvPr id="6" name="Immagine 5"/>
          <p:cNvPicPr>
            <a:picLocks noChangeAspect="1"/>
          </p:cNvPicPr>
          <p:nvPr/>
        </p:nvPicPr>
        <p:blipFill>
          <a:blip r:embed="rId3"/>
          <a:stretch>
            <a:fillRect/>
          </a:stretch>
        </p:blipFill>
        <p:spPr>
          <a:xfrm>
            <a:off x="0" y="866524"/>
            <a:ext cx="6948264" cy="5991406"/>
          </a:xfrm>
          <a:prstGeom prst="rect">
            <a:avLst/>
          </a:prstGeom>
        </p:spPr>
      </p:pic>
    </p:spTree>
    <p:extLst>
      <p:ext uri="{BB962C8B-B14F-4D97-AF65-F5344CB8AC3E}">
        <p14:creationId xmlns:p14="http://schemas.microsoft.com/office/powerpoint/2010/main" val="4379456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4"/>
          <p:cNvSpPr txBox="1">
            <a:spLocks noChangeArrowheads="1"/>
          </p:cNvSpPr>
          <p:nvPr/>
        </p:nvSpPr>
        <p:spPr bwMode="auto">
          <a:xfrm>
            <a:off x="914400" y="1905000"/>
            <a:ext cx="8229600" cy="5047535"/>
          </a:xfrm>
          <a:prstGeom prst="rect">
            <a:avLst/>
          </a:prstGeom>
          <a:noFill/>
          <a:ln w="25400">
            <a:noFill/>
            <a:miter lim="800000"/>
            <a:headEnd/>
            <a:tailEnd/>
          </a:ln>
          <a:effectLst/>
        </p:spPr>
        <p:txBody>
          <a:bodyPr wrap="square">
            <a:spAutoFit/>
          </a:bodyPr>
          <a:lstStyle/>
          <a:p>
            <a:pPr marL="342900" indent="-342900">
              <a:spcBef>
                <a:spcPct val="50000"/>
              </a:spcBef>
            </a:pPr>
            <a:r>
              <a:rPr lang="it-IT" sz="1400" dirty="0">
                <a:solidFill>
                  <a:schemeClr val="tx1"/>
                </a:solidFill>
              </a:rPr>
              <a:t>Con il termine “variante strutturale” si fa riferimento ad un insieme molto eterogeneo di alterazioni dei cromosomi che (per convenzione) coinvolgano &gt; 50 basi di DNA</a:t>
            </a:r>
          </a:p>
          <a:p>
            <a:pPr marL="342900" indent="-342900">
              <a:spcBef>
                <a:spcPct val="50000"/>
              </a:spcBef>
            </a:pPr>
            <a:r>
              <a:rPr lang="it-IT" sz="1400" dirty="0">
                <a:solidFill>
                  <a:schemeClr val="tx1"/>
                </a:solidFill>
              </a:rPr>
              <a:t>Una prima possibile classificazione all’interno di questa grande classe di varianti si basa ancora sulla loro dimensione: (1) grandi varianti strutturali “citogenetiche” e (2) varianti strutturali sub-microscopiche.  </a:t>
            </a:r>
          </a:p>
          <a:p>
            <a:pPr marL="342900" indent="-342900">
              <a:spcBef>
                <a:spcPct val="50000"/>
              </a:spcBef>
              <a:buFontTx/>
              <a:buAutoNum type="arabicPeriod"/>
            </a:pPr>
            <a:r>
              <a:rPr lang="it-IT" sz="1400" dirty="0">
                <a:solidFill>
                  <a:srgbClr val="FFFF00"/>
                </a:solidFill>
              </a:rPr>
              <a:t>Grandi varianti strutturali</a:t>
            </a:r>
            <a:r>
              <a:rPr lang="it-IT" sz="1400" dirty="0">
                <a:solidFill>
                  <a:schemeClr val="tx1"/>
                </a:solidFill>
              </a:rPr>
              <a:t> (&gt;3 Mb) (varianti strutturali citogenetiche), visibili al microscopio, includono </a:t>
            </a:r>
            <a:r>
              <a:rPr lang="it-IT" sz="1400" dirty="0" err="1">
                <a:solidFill>
                  <a:schemeClr val="tx1"/>
                </a:solidFill>
              </a:rPr>
              <a:t>aneuploidie</a:t>
            </a:r>
            <a:r>
              <a:rPr lang="it-IT" sz="1400" dirty="0">
                <a:solidFill>
                  <a:schemeClr val="tx1"/>
                </a:solidFill>
              </a:rPr>
              <a:t> (variazione del numero di interi cromosomi), </a:t>
            </a:r>
            <a:r>
              <a:rPr lang="it-IT" sz="1400" dirty="0" err="1">
                <a:solidFill>
                  <a:schemeClr val="tx1"/>
                </a:solidFill>
              </a:rPr>
              <a:t>traslocazioni</a:t>
            </a:r>
            <a:r>
              <a:rPr lang="it-IT" sz="1400" dirty="0">
                <a:solidFill>
                  <a:schemeClr val="tx1"/>
                </a:solidFill>
              </a:rPr>
              <a:t> cromosomiche, </a:t>
            </a:r>
            <a:r>
              <a:rPr lang="it-IT" sz="1400" dirty="0" err="1">
                <a:solidFill>
                  <a:schemeClr val="tx1"/>
                </a:solidFill>
              </a:rPr>
              <a:t>riarrangiamenti</a:t>
            </a:r>
            <a:r>
              <a:rPr lang="it-IT" sz="1400" dirty="0">
                <a:solidFill>
                  <a:schemeClr val="tx1"/>
                </a:solidFill>
              </a:rPr>
              <a:t> </a:t>
            </a:r>
            <a:r>
              <a:rPr lang="it-IT" sz="1400" dirty="0" err="1">
                <a:solidFill>
                  <a:schemeClr val="tx1"/>
                </a:solidFill>
              </a:rPr>
              <a:t>intracromosomici</a:t>
            </a:r>
            <a:r>
              <a:rPr lang="it-IT" sz="1400" dirty="0">
                <a:solidFill>
                  <a:schemeClr val="tx1"/>
                </a:solidFill>
              </a:rPr>
              <a:t> estesi (grandi inserzioni, </a:t>
            </a:r>
            <a:r>
              <a:rPr lang="it-IT" sz="1400" dirty="0" err="1">
                <a:solidFill>
                  <a:schemeClr val="tx1"/>
                </a:solidFill>
              </a:rPr>
              <a:t>delezioni</a:t>
            </a:r>
            <a:r>
              <a:rPr lang="it-IT" sz="1400" dirty="0">
                <a:solidFill>
                  <a:schemeClr val="tx1"/>
                </a:solidFill>
              </a:rPr>
              <a:t> ed inversioni), isocromosomi, siti fragili.  </a:t>
            </a:r>
          </a:p>
          <a:p>
            <a:pPr marL="342900" indent="-342900">
              <a:spcBef>
                <a:spcPct val="50000"/>
              </a:spcBef>
            </a:pPr>
            <a:r>
              <a:rPr lang="it-IT" sz="1400" dirty="0">
                <a:solidFill>
                  <a:schemeClr val="tx1"/>
                </a:solidFill>
              </a:rPr>
              <a:t>Grandi varianti strutturali </a:t>
            </a:r>
            <a:r>
              <a:rPr lang="it-IT" sz="1400" u="sng" dirty="0">
                <a:solidFill>
                  <a:schemeClr val="tx1"/>
                </a:solidFill>
              </a:rPr>
              <a:t>generalmente non mostrano polimorfismo</a:t>
            </a:r>
            <a:r>
              <a:rPr lang="it-IT" sz="1400" dirty="0">
                <a:solidFill>
                  <a:schemeClr val="tx1"/>
                </a:solidFill>
              </a:rPr>
              <a:t> nelle popolazioni (frequenza dell’allele più comune &gt; 99%) poiché </a:t>
            </a:r>
            <a:r>
              <a:rPr lang="it-IT" sz="1400" dirty="0" err="1">
                <a:solidFill>
                  <a:schemeClr val="tx1"/>
                </a:solidFill>
              </a:rPr>
              <a:t>controselezionate</a:t>
            </a:r>
            <a:r>
              <a:rPr lang="it-IT" sz="1400" dirty="0">
                <a:solidFill>
                  <a:schemeClr val="tx1"/>
                </a:solidFill>
              </a:rPr>
              <a:t>. Esistono tuttavia diversi esempi di polimorfismo per grandi varianti strutturali (lunghezza o inversione </a:t>
            </a:r>
            <a:r>
              <a:rPr lang="it-IT" sz="1400" dirty="0" err="1">
                <a:solidFill>
                  <a:schemeClr val="tx1"/>
                </a:solidFill>
              </a:rPr>
              <a:t>pericentromerica</a:t>
            </a:r>
            <a:r>
              <a:rPr lang="it-IT" sz="1400" dirty="0">
                <a:solidFill>
                  <a:schemeClr val="tx1"/>
                </a:solidFill>
              </a:rPr>
              <a:t> del cromosoma 9 -frequenza 8% e 1% rispettivamente; variazione di lunghezza della regione eterocromatica del braccio lungo del cromosoma Y, variazione di lunghezza dei “satelliti” dei cromosomi </a:t>
            </a:r>
            <a:r>
              <a:rPr lang="it-IT" sz="1400" dirty="0" err="1">
                <a:solidFill>
                  <a:schemeClr val="tx1"/>
                </a:solidFill>
              </a:rPr>
              <a:t>acrocentrici</a:t>
            </a:r>
            <a:r>
              <a:rPr lang="it-IT" sz="1400" dirty="0">
                <a:solidFill>
                  <a:schemeClr val="tx1"/>
                </a:solidFill>
              </a:rPr>
              <a:t>, ecc.). </a:t>
            </a:r>
          </a:p>
          <a:p>
            <a:pPr marL="342900" indent="-342900">
              <a:spcBef>
                <a:spcPct val="50000"/>
              </a:spcBef>
              <a:buFontTx/>
              <a:buAutoNum type="arabicPeriod" startAt="2"/>
            </a:pPr>
            <a:r>
              <a:rPr lang="it-IT" sz="1400" dirty="0">
                <a:solidFill>
                  <a:srgbClr val="FFFF00"/>
                </a:solidFill>
              </a:rPr>
              <a:t>Varianti strutturali submicroscopiche</a:t>
            </a:r>
            <a:r>
              <a:rPr lang="it-IT" sz="1400" dirty="0">
                <a:solidFill>
                  <a:schemeClr val="tx1"/>
                </a:solidFill>
              </a:rPr>
              <a:t> (50 basi-3Mb)</a:t>
            </a:r>
          </a:p>
          <a:p>
            <a:pPr marL="342900" indent="-342900">
              <a:spcBef>
                <a:spcPct val="50000"/>
              </a:spcBef>
            </a:pPr>
            <a:r>
              <a:rPr lang="it-IT" sz="1400" dirty="0">
                <a:solidFill>
                  <a:schemeClr val="tx1"/>
                </a:solidFill>
              </a:rPr>
              <a:t>Includono principalmente </a:t>
            </a:r>
            <a:r>
              <a:rPr lang="it-IT" sz="1400" dirty="0">
                <a:solidFill>
                  <a:srgbClr val="FFFF00"/>
                </a:solidFill>
              </a:rPr>
              <a:t>“copy-</a:t>
            </a:r>
            <a:r>
              <a:rPr lang="it-IT" sz="1400" dirty="0" err="1">
                <a:solidFill>
                  <a:srgbClr val="FFFF00"/>
                </a:solidFill>
              </a:rPr>
              <a:t>number</a:t>
            </a:r>
            <a:r>
              <a:rPr lang="it-IT" sz="1400" dirty="0">
                <a:solidFill>
                  <a:srgbClr val="FFFF00"/>
                </a:solidFill>
              </a:rPr>
              <a:t> </a:t>
            </a:r>
            <a:r>
              <a:rPr lang="it-IT" sz="1400" dirty="0" err="1">
                <a:solidFill>
                  <a:srgbClr val="FFFF00"/>
                </a:solidFill>
              </a:rPr>
              <a:t>variants</a:t>
            </a:r>
            <a:r>
              <a:rPr lang="it-IT" sz="1400" dirty="0">
                <a:solidFill>
                  <a:srgbClr val="FFFF00"/>
                </a:solidFill>
              </a:rPr>
              <a:t>”</a:t>
            </a:r>
            <a:r>
              <a:rPr lang="it-IT" sz="1400" dirty="0">
                <a:solidFill>
                  <a:schemeClr val="tx1"/>
                </a:solidFill>
              </a:rPr>
              <a:t>  (CNV) ed inversioni e sono spesso osservate a </a:t>
            </a:r>
            <a:r>
              <a:rPr lang="it-IT" sz="1400" u="sng" dirty="0">
                <a:solidFill>
                  <a:schemeClr val="tx1"/>
                </a:solidFill>
              </a:rPr>
              <a:t>frequenze polimorfiche </a:t>
            </a:r>
            <a:r>
              <a:rPr lang="it-IT" sz="1400" dirty="0">
                <a:solidFill>
                  <a:schemeClr val="tx1"/>
                </a:solidFill>
              </a:rPr>
              <a:t>nelle popolazioni. Altri esempi, meno comuni, di varianti strutturali sub-microscopiche sono rappresentati da </a:t>
            </a:r>
            <a:r>
              <a:rPr lang="it-IT" sz="1400" dirty="0" err="1">
                <a:solidFill>
                  <a:srgbClr val="FFFF00"/>
                </a:solidFill>
              </a:rPr>
              <a:t>traslocazioni</a:t>
            </a:r>
            <a:r>
              <a:rPr lang="it-IT" sz="1400" dirty="0">
                <a:solidFill>
                  <a:srgbClr val="FFFF00"/>
                </a:solidFill>
              </a:rPr>
              <a:t> criptiche </a:t>
            </a:r>
            <a:r>
              <a:rPr lang="it-IT" sz="1400" dirty="0">
                <a:solidFill>
                  <a:schemeClr val="tx1"/>
                </a:solidFill>
              </a:rPr>
              <a:t>e </a:t>
            </a:r>
            <a:r>
              <a:rPr lang="it-IT" sz="1400" dirty="0" err="1">
                <a:solidFill>
                  <a:srgbClr val="FFFF00"/>
                </a:solidFill>
              </a:rPr>
              <a:t>disomie</a:t>
            </a:r>
            <a:r>
              <a:rPr lang="it-IT" sz="1400" dirty="0">
                <a:solidFill>
                  <a:srgbClr val="FFFF00"/>
                </a:solidFill>
              </a:rPr>
              <a:t> segmentali </a:t>
            </a:r>
            <a:r>
              <a:rPr lang="it-IT" sz="1400" dirty="0" err="1">
                <a:solidFill>
                  <a:srgbClr val="FFFF00"/>
                </a:solidFill>
              </a:rPr>
              <a:t>uniparentali</a:t>
            </a:r>
            <a:r>
              <a:rPr lang="it-IT" sz="1400" dirty="0">
                <a:solidFill>
                  <a:srgbClr val="FFFF00"/>
                </a:solidFill>
              </a:rPr>
              <a:t>  </a:t>
            </a:r>
          </a:p>
          <a:p>
            <a:pPr marL="342900" indent="-342900">
              <a:spcBef>
                <a:spcPct val="50000"/>
              </a:spcBef>
            </a:pPr>
            <a:r>
              <a:rPr lang="it-IT" sz="1400" dirty="0">
                <a:solidFill>
                  <a:schemeClr val="tx1"/>
                </a:solidFill>
              </a:rPr>
              <a:t>								</a:t>
            </a:r>
            <a:endParaRPr lang="it-IT" dirty="0">
              <a:solidFill>
                <a:schemeClr val="tx1"/>
              </a:solidFill>
            </a:endParaRPr>
          </a:p>
        </p:txBody>
      </p:sp>
      <p:sp>
        <p:nvSpPr>
          <p:cNvPr id="4" name="Rectangle 2"/>
          <p:cNvSpPr>
            <a:spLocks noGrp="1" noChangeArrowheads="1"/>
          </p:cNvSpPr>
          <p:nvPr>
            <p:ph type="ctrTitle"/>
          </p:nvPr>
        </p:nvSpPr>
        <p:spPr>
          <a:xfrm>
            <a:off x="1143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7. Varianti strutturali</a:t>
            </a:r>
            <a:br>
              <a:rPr lang="it-IT" sz="2000" dirty="0"/>
            </a:br>
            <a:r>
              <a:rPr lang="it-IT" sz="2000" dirty="0">
                <a:solidFill>
                  <a:srgbClr val="FFFF00"/>
                </a:solidFill>
              </a:rPr>
              <a:t>Classificazione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4"/>
          <p:cNvSpPr txBox="1">
            <a:spLocks noChangeArrowheads="1"/>
          </p:cNvSpPr>
          <p:nvPr/>
        </p:nvSpPr>
        <p:spPr bwMode="auto">
          <a:xfrm>
            <a:off x="838548" y="4653136"/>
            <a:ext cx="8305452" cy="2308324"/>
          </a:xfrm>
          <a:prstGeom prst="rect">
            <a:avLst/>
          </a:prstGeom>
          <a:noFill/>
          <a:ln w="25400">
            <a:noFill/>
            <a:miter lim="800000"/>
            <a:headEnd/>
            <a:tailEnd/>
          </a:ln>
          <a:effectLst/>
        </p:spPr>
        <p:txBody>
          <a:bodyPr wrap="square">
            <a:spAutoFit/>
          </a:bodyPr>
          <a:lstStyle/>
          <a:p>
            <a:r>
              <a:rPr lang="it-IT" sz="1200" dirty="0">
                <a:solidFill>
                  <a:schemeClr val="tx1"/>
                </a:solidFill>
              </a:rPr>
              <a:t>Fino al 2004 erano note solo alcune decine di VSSM. Oggi se ne conoscono migliaia </a:t>
            </a:r>
          </a:p>
          <a:p>
            <a:endParaRPr lang="it-IT" sz="1200" dirty="0">
              <a:solidFill>
                <a:schemeClr val="tx1"/>
              </a:solidFill>
            </a:endParaRPr>
          </a:p>
          <a:p>
            <a:r>
              <a:rPr lang="it-IT" sz="1200" dirty="0">
                <a:solidFill>
                  <a:schemeClr val="tx1"/>
                </a:solidFill>
              </a:rPr>
              <a:t>La classe più rappresentata è quella delle varianti per numero di copie (</a:t>
            </a:r>
            <a:r>
              <a:rPr lang="it-IT" sz="1200" dirty="0">
                <a:solidFill>
                  <a:srgbClr val="FFFF00"/>
                </a:solidFill>
              </a:rPr>
              <a:t>copy </a:t>
            </a:r>
            <a:r>
              <a:rPr lang="it-IT" sz="1200" dirty="0" err="1">
                <a:solidFill>
                  <a:srgbClr val="FFFF00"/>
                </a:solidFill>
              </a:rPr>
              <a:t>number</a:t>
            </a:r>
            <a:r>
              <a:rPr lang="it-IT" sz="1200" dirty="0">
                <a:solidFill>
                  <a:srgbClr val="FFFF00"/>
                </a:solidFill>
              </a:rPr>
              <a:t> </a:t>
            </a:r>
            <a:r>
              <a:rPr lang="it-IT" sz="1200" dirty="0" err="1">
                <a:solidFill>
                  <a:srgbClr val="FFFF00"/>
                </a:solidFill>
              </a:rPr>
              <a:t>variants</a:t>
            </a:r>
            <a:r>
              <a:rPr lang="it-IT" sz="1200" dirty="0">
                <a:solidFill>
                  <a:srgbClr val="FFFF00"/>
                </a:solidFill>
              </a:rPr>
              <a:t> </a:t>
            </a:r>
            <a:r>
              <a:rPr lang="it-IT" sz="1200" dirty="0" err="1">
                <a:solidFill>
                  <a:srgbClr val="FFFF00"/>
                </a:solidFill>
              </a:rPr>
              <a:t>CNVs</a:t>
            </a:r>
            <a:r>
              <a:rPr lang="it-IT" sz="1200" dirty="0">
                <a:solidFill>
                  <a:schemeClr val="tx1"/>
                </a:solidFill>
              </a:rPr>
              <a:t>)</a:t>
            </a:r>
          </a:p>
          <a:p>
            <a:endParaRPr lang="it-IT" sz="1200" dirty="0">
              <a:solidFill>
                <a:schemeClr val="tx1"/>
              </a:solidFill>
            </a:endParaRPr>
          </a:p>
          <a:p>
            <a:r>
              <a:rPr lang="it-IT" sz="1200" dirty="0">
                <a:solidFill>
                  <a:schemeClr val="tx1"/>
                </a:solidFill>
              </a:rPr>
              <a:t>Circa </a:t>
            </a:r>
            <a:r>
              <a:rPr lang="it-IT" sz="1200" dirty="0">
                <a:solidFill>
                  <a:srgbClr val="FFFF00"/>
                </a:solidFill>
              </a:rPr>
              <a:t>il 50% </a:t>
            </a:r>
            <a:r>
              <a:rPr lang="it-IT" sz="1200" dirty="0">
                <a:solidFill>
                  <a:schemeClr val="tx1"/>
                </a:solidFill>
              </a:rPr>
              <a:t>delle duplicazioni segmentali nell’uomo è anche una CNV (il valore esatto dipende dalla «</a:t>
            </a:r>
            <a:r>
              <a:rPr lang="it-IT" sz="1200" dirty="0" err="1">
                <a:solidFill>
                  <a:schemeClr val="tx1"/>
                </a:solidFill>
              </a:rPr>
              <a:t>stringenza</a:t>
            </a:r>
            <a:r>
              <a:rPr lang="it-IT" sz="1200" dirty="0">
                <a:solidFill>
                  <a:schemeClr val="tx1"/>
                </a:solidFill>
              </a:rPr>
              <a:t> della definizione di CNV)</a:t>
            </a:r>
          </a:p>
          <a:p>
            <a:endParaRPr lang="it-IT" sz="1200" dirty="0">
              <a:solidFill>
                <a:schemeClr val="tx1"/>
              </a:solidFill>
            </a:endParaRPr>
          </a:p>
          <a:p>
            <a:r>
              <a:rPr lang="it-IT" sz="1200" dirty="0">
                <a:solidFill>
                  <a:schemeClr val="tx1"/>
                </a:solidFill>
              </a:rPr>
              <a:t>Rispetto alla sequenza di riferimento, il genoma diploide di un individuo mostra in media circa 100 </a:t>
            </a:r>
            <a:r>
              <a:rPr lang="it-IT" sz="1200" dirty="0" err="1">
                <a:solidFill>
                  <a:schemeClr val="tx1"/>
                </a:solidFill>
              </a:rPr>
              <a:t>CNVs</a:t>
            </a:r>
            <a:r>
              <a:rPr lang="it-IT" sz="1200" dirty="0">
                <a:solidFill>
                  <a:schemeClr val="tx1"/>
                </a:solidFill>
              </a:rPr>
              <a:t> &gt;50 </a:t>
            </a:r>
            <a:r>
              <a:rPr lang="it-IT" sz="1200" dirty="0" err="1">
                <a:solidFill>
                  <a:schemeClr val="tx1"/>
                </a:solidFill>
              </a:rPr>
              <a:t>kb</a:t>
            </a:r>
            <a:endParaRPr lang="it-IT" sz="1200" dirty="0">
              <a:solidFill>
                <a:schemeClr val="tx1"/>
              </a:solidFill>
            </a:endParaRPr>
          </a:p>
          <a:p>
            <a:endParaRPr lang="it-IT" sz="1200" dirty="0">
              <a:solidFill>
                <a:schemeClr val="tx1"/>
              </a:solidFill>
            </a:endParaRPr>
          </a:p>
          <a:p>
            <a:r>
              <a:rPr lang="it-IT" sz="1200" dirty="0">
                <a:solidFill>
                  <a:schemeClr val="tx1"/>
                </a:solidFill>
              </a:rPr>
              <a:t>Le varianti strutturali submicroscopiche si trovano principalmente in corrispondenza di duplicazioni segmentali come conseguenza di eventi di </a:t>
            </a:r>
            <a:r>
              <a:rPr lang="it-IT" sz="1200" dirty="0" err="1">
                <a:solidFill>
                  <a:schemeClr val="tx1"/>
                </a:solidFill>
              </a:rPr>
              <a:t>crossing</a:t>
            </a:r>
            <a:r>
              <a:rPr lang="it-IT" sz="1200" dirty="0">
                <a:solidFill>
                  <a:schemeClr val="tx1"/>
                </a:solidFill>
              </a:rPr>
              <a:t> </a:t>
            </a:r>
            <a:r>
              <a:rPr lang="it-IT" sz="1200" dirty="0" err="1">
                <a:solidFill>
                  <a:schemeClr val="tx1"/>
                </a:solidFill>
              </a:rPr>
              <a:t>over</a:t>
            </a:r>
            <a:r>
              <a:rPr lang="it-IT" sz="1200" dirty="0">
                <a:solidFill>
                  <a:schemeClr val="tx1"/>
                </a:solidFill>
              </a:rPr>
              <a:t> ineguale.</a:t>
            </a:r>
          </a:p>
          <a:p>
            <a:endParaRPr lang="it-IT" sz="1200" dirty="0">
              <a:solidFill>
                <a:schemeClr val="tx1"/>
              </a:solidFill>
            </a:endParaRPr>
          </a:p>
        </p:txBody>
      </p:sp>
      <p:sp>
        <p:nvSpPr>
          <p:cNvPr id="5" name="Rectangle 2"/>
          <p:cNvSpPr>
            <a:spLocks noGrp="1" noChangeArrowheads="1"/>
          </p:cNvSpPr>
          <p:nvPr>
            <p:ph type="ctrTitle"/>
          </p:nvPr>
        </p:nvSpPr>
        <p:spPr>
          <a:xfrm>
            <a:off x="1143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7b. Varianti strutturali sub-microscopiche (VSSM)</a:t>
            </a:r>
            <a:br>
              <a:rPr lang="it-IT" sz="2000" dirty="0"/>
            </a:br>
            <a:r>
              <a:rPr lang="it-IT" sz="2000" dirty="0"/>
              <a:t>Copy </a:t>
            </a:r>
            <a:r>
              <a:rPr lang="it-IT" sz="2000" dirty="0" err="1"/>
              <a:t>Number</a:t>
            </a:r>
            <a:r>
              <a:rPr lang="it-IT" sz="2000" dirty="0"/>
              <a:t>  </a:t>
            </a:r>
            <a:r>
              <a:rPr lang="it-IT" sz="2000" dirty="0" err="1"/>
              <a:t>Variants</a:t>
            </a:r>
            <a:r>
              <a:rPr lang="it-IT" sz="2000" dirty="0"/>
              <a:t> </a:t>
            </a:r>
            <a:r>
              <a:rPr lang="it-IT" sz="2000" dirty="0">
                <a:solidFill>
                  <a:srgbClr val="FFFF00"/>
                </a:solidFill>
              </a:rPr>
              <a:t>Variabilità</a:t>
            </a:r>
          </a:p>
        </p:txBody>
      </p:sp>
      <p:pic>
        <p:nvPicPr>
          <p:cNvPr id="6" name="Immagine 5" descr="Immagine 12.png"/>
          <p:cNvPicPr>
            <a:picLocks noChangeAspect="1"/>
          </p:cNvPicPr>
          <p:nvPr/>
        </p:nvPicPr>
        <p:blipFill>
          <a:blip r:embed="rId2"/>
          <a:stretch>
            <a:fillRect/>
          </a:stretch>
        </p:blipFill>
        <p:spPr>
          <a:xfrm>
            <a:off x="458909" y="1484785"/>
            <a:ext cx="8685091" cy="2952328"/>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descr="13_03.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828800"/>
            <a:ext cx="3124199" cy="235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ctrTitle"/>
          </p:nvPr>
        </p:nvSpPr>
        <p:spPr>
          <a:xfrm>
            <a:off x="914400" y="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Copy </a:t>
            </a:r>
            <a:r>
              <a:rPr lang="it-IT" sz="2000" dirty="0" err="1"/>
              <a:t>number</a:t>
            </a:r>
            <a:r>
              <a:rPr lang="it-IT" sz="2000" dirty="0"/>
              <a:t> </a:t>
            </a:r>
            <a:r>
              <a:rPr lang="it-IT" sz="2000" dirty="0" err="1"/>
              <a:t>variants</a:t>
            </a:r>
            <a:br>
              <a:rPr lang="it-IT" sz="2000" dirty="0"/>
            </a:br>
            <a:r>
              <a:rPr lang="it-IT" sz="2000" dirty="0">
                <a:solidFill>
                  <a:srgbClr val="FFFF00"/>
                </a:solidFill>
              </a:rPr>
              <a:t>Mutabilità</a:t>
            </a:r>
            <a:br>
              <a:rPr lang="it-IT" sz="2000" dirty="0">
                <a:solidFill>
                  <a:srgbClr val="FFFF00"/>
                </a:solidFill>
              </a:rPr>
            </a:br>
            <a:endParaRPr lang="it-IT" sz="1600" b="0" dirty="0">
              <a:solidFill>
                <a:schemeClr val="tx1"/>
              </a:solidFill>
            </a:endParaRPr>
          </a:p>
        </p:txBody>
      </p:sp>
      <p:sp>
        <p:nvSpPr>
          <p:cNvPr id="4" name="CasellaDiTesto 3"/>
          <p:cNvSpPr txBox="1"/>
          <p:nvPr/>
        </p:nvSpPr>
        <p:spPr>
          <a:xfrm>
            <a:off x="0" y="4180344"/>
            <a:ext cx="4191000" cy="2308324"/>
          </a:xfrm>
          <a:prstGeom prst="rect">
            <a:avLst/>
          </a:prstGeom>
          <a:noFill/>
        </p:spPr>
        <p:txBody>
          <a:bodyPr wrap="square" rtlCol="0">
            <a:spAutoFit/>
          </a:bodyPr>
          <a:lstStyle/>
          <a:p>
            <a:r>
              <a:rPr lang="it-IT" sz="1200" dirty="0">
                <a:solidFill>
                  <a:schemeClr val="tx1"/>
                </a:solidFill>
                <a:latin typeface="+mn-lt"/>
                <a:cs typeface="Courier New"/>
              </a:rPr>
              <a:t>Circa il 40% delle </a:t>
            </a:r>
            <a:r>
              <a:rPr lang="it-IT" sz="1200" dirty="0" err="1">
                <a:solidFill>
                  <a:schemeClr val="tx1"/>
                </a:solidFill>
                <a:latin typeface="+mn-lt"/>
                <a:cs typeface="Courier New"/>
              </a:rPr>
              <a:t>CNVs</a:t>
            </a:r>
            <a:r>
              <a:rPr lang="it-IT" sz="1200" dirty="0">
                <a:solidFill>
                  <a:schemeClr val="tx1"/>
                </a:solidFill>
                <a:latin typeface="+mn-lt"/>
                <a:cs typeface="Courier New"/>
              </a:rPr>
              <a:t> contiene al suo interno uno o più geni. Di conseguenza, la variazione per CNV porta a differenze nel numero di geni in assetti aploidi differenti. Variazioni del numero di geni sono spesso tollerate, soprattutto se in direzione di un aumento. Alleli “zero” (</a:t>
            </a:r>
            <a:r>
              <a:rPr lang="it-IT" sz="1200" dirty="0" err="1">
                <a:solidFill>
                  <a:schemeClr val="tx1"/>
                </a:solidFill>
                <a:latin typeface="+mn-lt"/>
                <a:cs typeface="Courier New"/>
              </a:rPr>
              <a:t>delezioni</a:t>
            </a:r>
            <a:r>
              <a:rPr lang="it-IT" sz="1200" dirty="0">
                <a:solidFill>
                  <a:schemeClr val="tx1"/>
                </a:solidFill>
                <a:latin typeface="+mn-lt"/>
                <a:cs typeface="Courier New"/>
              </a:rPr>
              <a:t>) possono tuttavia risultare in </a:t>
            </a:r>
            <a:r>
              <a:rPr lang="it-IT" sz="1200" dirty="0" err="1">
                <a:solidFill>
                  <a:srgbClr val="FFFF00"/>
                </a:solidFill>
                <a:latin typeface="+mn-lt"/>
                <a:cs typeface="Courier New"/>
              </a:rPr>
              <a:t>aploinsufficienza</a:t>
            </a:r>
            <a:r>
              <a:rPr lang="it-IT" sz="1200" dirty="0">
                <a:solidFill>
                  <a:schemeClr val="tx1"/>
                </a:solidFill>
                <a:latin typeface="+mn-lt"/>
                <a:cs typeface="Courier New"/>
              </a:rPr>
              <a:t> (fig. </a:t>
            </a:r>
            <a:r>
              <a:rPr lang="it-IT" sz="1200" dirty="0" err="1">
                <a:solidFill>
                  <a:schemeClr val="tx1"/>
                </a:solidFill>
                <a:latin typeface="+mn-lt"/>
                <a:cs typeface="Courier New"/>
              </a:rPr>
              <a:t>dx</a:t>
            </a:r>
            <a:r>
              <a:rPr lang="it-IT" sz="1200" dirty="0">
                <a:solidFill>
                  <a:schemeClr val="tx1"/>
                </a:solidFill>
                <a:latin typeface="+mn-lt"/>
                <a:cs typeface="Courier New"/>
              </a:rPr>
              <a:t> in alto) o portare allo “</a:t>
            </a:r>
            <a:r>
              <a:rPr lang="it-IT" sz="1200" dirty="0">
                <a:solidFill>
                  <a:srgbClr val="FFFF00"/>
                </a:solidFill>
                <a:latin typeface="+mn-lt"/>
                <a:cs typeface="Courier New"/>
              </a:rPr>
              <a:t>smascheramento</a:t>
            </a:r>
            <a:r>
              <a:rPr lang="it-IT" sz="1200" dirty="0">
                <a:solidFill>
                  <a:schemeClr val="tx1"/>
                </a:solidFill>
                <a:latin typeface="+mn-lt"/>
                <a:cs typeface="Courier New"/>
              </a:rPr>
              <a:t>” fenotipico  di mutazioni recessive (fig. </a:t>
            </a:r>
            <a:r>
              <a:rPr lang="it-IT" sz="1200" dirty="0" err="1">
                <a:solidFill>
                  <a:schemeClr val="tx1"/>
                </a:solidFill>
                <a:latin typeface="+mn-lt"/>
                <a:cs typeface="Courier New"/>
              </a:rPr>
              <a:t>dx</a:t>
            </a:r>
            <a:r>
              <a:rPr lang="it-IT" sz="1200" dirty="0">
                <a:solidFill>
                  <a:schemeClr val="tx1"/>
                </a:solidFill>
                <a:latin typeface="+mn-lt"/>
                <a:cs typeface="Courier New"/>
              </a:rPr>
              <a:t> in basso). </a:t>
            </a:r>
          </a:p>
          <a:p>
            <a:endParaRPr lang="it-IT" sz="1200" dirty="0">
              <a:solidFill>
                <a:schemeClr val="tx1"/>
              </a:solidFill>
              <a:latin typeface="+mn-lt"/>
              <a:cs typeface="Courier New"/>
            </a:endParaRPr>
          </a:p>
          <a:p>
            <a:r>
              <a:rPr lang="it-IT" sz="1200" dirty="0">
                <a:solidFill>
                  <a:schemeClr val="tx1"/>
                </a:solidFill>
                <a:latin typeface="+mn-lt"/>
                <a:cs typeface="Courier New"/>
              </a:rPr>
              <a:t>Sindromi dovute alla delezione di più geni vicini  sono chiamate “</a:t>
            </a:r>
            <a:r>
              <a:rPr lang="it-IT" sz="1200" dirty="0">
                <a:solidFill>
                  <a:srgbClr val="FFFF00"/>
                </a:solidFill>
                <a:latin typeface="+mn-lt"/>
                <a:cs typeface="Courier New"/>
              </a:rPr>
              <a:t>sindromi da geni adiacenti</a:t>
            </a:r>
            <a:r>
              <a:rPr lang="it-IT" sz="1200" dirty="0">
                <a:solidFill>
                  <a:schemeClr val="tx1"/>
                </a:solidFill>
                <a:latin typeface="+mn-lt"/>
                <a:cs typeface="Courier New"/>
              </a:rPr>
              <a:t>” o “</a:t>
            </a:r>
            <a:r>
              <a:rPr lang="it-IT" sz="1200" dirty="0">
                <a:solidFill>
                  <a:srgbClr val="FFFF00"/>
                </a:solidFill>
                <a:latin typeface="+mn-lt"/>
                <a:cs typeface="Courier New"/>
              </a:rPr>
              <a:t>sindromi da </a:t>
            </a:r>
            <a:r>
              <a:rPr lang="it-IT" sz="1200" dirty="0" err="1">
                <a:solidFill>
                  <a:srgbClr val="FFFF00"/>
                </a:solidFill>
                <a:latin typeface="+mn-lt"/>
                <a:cs typeface="Courier New"/>
              </a:rPr>
              <a:t>aneuploidia</a:t>
            </a:r>
            <a:r>
              <a:rPr lang="it-IT" sz="1200" dirty="0">
                <a:solidFill>
                  <a:srgbClr val="FFFF00"/>
                </a:solidFill>
                <a:latin typeface="+mn-lt"/>
                <a:cs typeface="Courier New"/>
              </a:rPr>
              <a:t> segmentale</a:t>
            </a:r>
            <a:r>
              <a:rPr lang="it-IT" sz="1200" dirty="0">
                <a:solidFill>
                  <a:schemeClr val="tx1"/>
                </a:solidFill>
                <a:latin typeface="+mn-lt"/>
                <a:cs typeface="Courier New"/>
              </a:rPr>
              <a:t>”</a:t>
            </a:r>
          </a:p>
        </p:txBody>
      </p:sp>
      <p:pic>
        <p:nvPicPr>
          <p:cNvPr id="6" name="Immagine 5" descr="Immagine 13.png"/>
          <p:cNvPicPr>
            <a:picLocks noChangeAspect="1"/>
          </p:cNvPicPr>
          <p:nvPr/>
        </p:nvPicPr>
        <p:blipFill>
          <a:blip r:embed="rId4"/>
          <a:stretch>
            <a:fillRect/>
          </a:stretch>
        </p:blipFill>
        <p:spPr>
          <a:xfrm>
            <a:off x="4191000" y="3886200"/>
            <a:ext cx="4833938" cy="2361580"/>
          </a:xfrm>
          <a:prstGeom prst="rect">
            <a:avLst/>
          </a:prstGeom>
        </p:spPr>
      </p:pic>
      <p:sp>
        <p:nvSpPr>
          <p:cNvPr id="7" name="CasellaDiTesto 6"/>
          <p:cNvSpPr txBox="1"/>
          <p:nvPr/>
        </p:nvSpPr>
        <p:spPr>
          <a:xfrm>
            <a:off x="3276600" y="1828800"/>
            <a:ext cx="5867400" cy="2011696"/>
          </a:xfrm>
          <a:prstGeom prst="rect">
            <a:avLst/>
          </a:prstGeom>
          <a:noFill/>
        </p:spPr>
        <p:txBody>
          <a:bodyPr vert="horz" wrap="square" lIns="36000" tIns="36000" rIns="36000" bIns="36000" rtlCol="0" anchor="t" anchorCtr="0">
            <a:spAutoFit/>
          </a:bodyPr>
          <a:lstStyle/>
          <a:p>
            <a:r>
              <a:rPr lang="it-IT" sz="1400" dirty="0">
                <a:solidFill>
                  <a:schemeClr val="tx1"/>
                </a:solidFill>
              </a:rPr>
              <a:t>La mutazione in CNV (che porta ad una variazione del numero di “segmenti”) è frequentemente dovuta a </a:t>
            </a:r>
            <a:r>
              <a:rPr lang="it-IT" sz="1400" dirty="0">
                <a:solidFill>
                  <a:srgbClr val="FFFF00"/>
                </a:solidFill>
              </a:rPr>
              <a:t>ricombinazione omologa non </a:t>
            </a:r>
            <a:r>
              <a:rPr lang="it-IT" sz="1400" dirty="0" err="1">
                <a:solidFill>
                  <a:srgbClr val="FFFF00"/>
                </a:solidFill>
              </a:rPr>
              <a:t>allelica</a:t>
            </a:r>
            <a:r>
              <a:rPr lang="it-IT" sz="1400" dirty="0">
                <a:solidFill>
                  <a:srgbClr val="FFFF00"/>
                </a:solidFill>
              </a:rPr>
              <a:t>. </a:t>
            </a:r>
          </a:p>
          <a:p>
            <a:endParaRPr lang="it-IT" sz="1400" dirty="0">
              <a:solidFill>
                <a:schemeClr val="tx1"/>
              </a:solidFill>
            </a:endParaRPr>
          </a:p>
          <a:p>
            <a:r>
              <a:rPr lang="it-IT" sz="1400" dirty="0">
                <a:solidFill>
                  <a:schemeClr val="tx1"/>
                </a:solidFill>
              </a:rPr>
              <a:t>Il tasso di mutazione per CNV non è stato stimato con esattezza ma è comunque molto elevato. Per </a:t>
            </a:r>
            <a:r>
              <a:rPr lang="it-IT" sz="1400" dirty="0" err="1">
                <a:solidFill>
                  <a:schemeClr val="tx1"/>
                </a:solidFill>
              </a:rPr>
              <a:t>CNVs</a:t>
            </a:r>
            <a:r>
              <a:rPr lang="it-IT" sz="1400" dirty="0">
                <a:solidFill>
                  <a:schemeClr val="tx1"/>
                </a:solidFill>
              </a:rPr>
              <a:t> &gt;500 </a:t>
            </a:r>
            <a:r>
              <a:rPr lang="it-IT" sz="1400" dirty="0" err="1">
                <a:solidFill>
                  <a:schemeClr val="tx1"/>
                </a:solidFill>
              </a:rPr>
              <a:t>bp</a:t>
            </a:r>
            <a:r>
              <a:rPr lang="it-IT" sz="1400" dirty="0">
                <a:solidFill>
                  <a:schemeClr val="tx1"/>
                </a:solidFill>
              </a:rPr>
              <a:t> è stato stimato indirettamente essere di circa </a:t>
            </a:r>
            <a:r>
              <a:rPr lang="it-IT" sz="1400" dirty="0" err="1">
                <a:solidFill>
                  <a:schemeClr val="tx1"/>
                </a:solidFill>
              </a:rPr>
              <a:t>3</a:t>
            </a:r>
            <a:r>
              <a:rPr lang="it-IT" sz="1400" dirty="0">
                <a:solidFill>
                  <a:schemeClr val="tx1"/>
                </a:solidFill>
              </a:rPr>
              <a:t> </a:t>
            </a:r>
            <a:r>
              <a:rPr lang="it-IT" sz="1400" dirty="0" err="1">
                <a:solidFill>
                  <a:schemeClr val="tx1"/>
                </a:solidFill>
              </a:rPr>
              <a:t>×</a:t>
            </a:r>
            <a:r>
              <a:rPr lang="it-IT" sz="1400" dirty="0">
                <a:solidFill>
                  <a:schemeClr val="tx1"/>
                </a:solidFill>
              </a:rPr>
              <a:t> 10</a:t>
            </a:r>
            <a:r>
              <a:rPr lang="it-IT" sz="1400" baseline="30000" dirty="0">
                <a:solidFill>
                  <a:schemeClr val="tx1"/>
                </a:solidFill>
              </a:rPr>
              <a:t>-2</a:t>
            </a:r>
            <a:r>
              <a:rPr lang="it-IT" sz="1400" dirty="0">
                <a:solidFill>
                  <a:schemeClr val="tx1"/>
                </a:solidFill>
              </a:rPr>
              <a:t>/locus/generazione. Il numero totale di </a:t>
            </a:r>
            <a:r>
              <a:rPr lang="it-IT" sz="1400" dirty="0" err="1">
                <a:solidFill>
                  <a:schemeClr val="tx1"/>
                </a:solidFill>
              </a:rPr>
              <a:t>bp</a:t>
            </a:r>
            <a:r>
              <a:rPr lang="it-IT" sz="1400" dirty="0">
                <a:solidFill>
                  <a:schemeClr val="tx1"/>
                </a:solidFill>
              </a:rPr>
              <a:t> “coinvolte” per nascita potrebbe eccedere di 1000 volte quello conseguente a sostituzioni nucleotidiche.</a:t>
            </a:r>
          </a:p>
        </p:txBody>
      </p:sp>
    </p:spTree>
    <p:extLst>
      <p:ext uri="{BB962C8B-B14F-4D97-AF65-F5344CB8AC3E}">
        <p14:creationId xmlns:p14="http://schemas.microsoft.com/office/powerpoint/2010/main" val="1765317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2286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3200"/>
              <a:t>La variabilità genetica a livello molecolare</a:t>
            </a:r>
          </a:p>
        </p:txBody>
      </p:sp>
      <p:sp>
        <p:nvSpPr>
          <p:cNvPr id="48133" name="Rectangle 5"/>
          <p:cNvSpPr>
            <a:spLocks noGrp="1" noChangeArrowheads="1"/>
          </p:cNvSpPr>
          <p:nvPr>
            <p:ph type="subTitle" idx="1"/>
          </p:nvPr>
        </p:nvSpPr>
        <p:spPr>
          <a:xfrm>
            <a:off x="838200" y="1143000"/>
            <a:ext cx="4953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2800" dirty="0">
                <a:solidFill>
                  <a:srgbClr val="FFFF00"/>
                </a:solidFill>
              </a:rPr>
              <a:t>Dove</a:t>
            </a:r>
            <a:r>
              <a:rPr lang="it-IT" sz="2800" dirty="0"/>
              <a:t> si trovano le mutazioni?</a:t>
            </a:r>
          </a:p>
        </p:txBody>
      </p:sp>
      <p:pic>
        <p:nvPicPr>
          <p:cNvPr id="24580" name="Picture 6" descr="0303"/>
          <p:cNvPicPr>
            <a:picLocks noChangeAspect="1" noChangeArrowheads="1"/>
          </p:cNvPicPr>
          <p:nvPr/>
        </p:nvPicPr>
        <p:blipFill>
          <a:blip r:embed="rId2"/>
          <a:srcRect/>
          <a:stretch>
            <a:fillRect/>
          </a:stretch>
        </p:blipFill>
        <p:spPr bwMode="auto">
          <a:xfrm>
            <a:off x="381000" y="2057400"/>
            <a:ext cx="4657725" cy="4618038"/>
          </a:xfrm>
          <a:prstGeom prst="rect">
            <a:avLst/>
          </a:prstGeom>
          <a:noFill/>
          <a:ln w="9525">
            <a:noFill/>
            <a:miter lim="800000"/>
            <a:headEnd/>
            <a:tailEnd/>
          </a:ln>
        </p:spPr>
      </p:pic>
      <p:sp>
        <p:nvSpPr>
          <p:cNvPr id="24581" name="Text Box 7"/>
          <p:cNvSpPr txBox="1">
            <a:spLocks noChangeArrowheads="1"/>
          </p:cNvSpPr>
          <p:nvPr/>
        </p:nvSpPr>
        <p:spPr bwMode="auto">
          <a:xfrm>
            <a:off x="5181600" y="2241550"/>
            <a:ext cx="3810000" cy="1190625"/>
          </a:xfrm>
          <a:prstGeom prst="rect">
            <a:avLst/>
          </a:prstGeom>
          <a:noFill/>
          <a:ln w="9525">
            <a:noFill/>
            <a:miter lim="800000"/>
            <a:headEnd/>
            <a:tailEnd/>
          </a:ln>
          <a:effectLst/>
        </p:spPr>
        <p:txBody>
          <a:bodyPr>
            <a:spAutoFit/>
          </a:bodyPr>
          <a:lstStyle/>
          <a:p>
            <a:r>
              <a:rPr lang="it-IT">
                <a:solidFill>
                  <a:schemeClr val="tx1"/>
                </a:solidFill>
              </a:rPr>
              <a:t>Alcune mutazioni sono distribuite in modo casuale nei cromosomi, altre presentano una distribuzione non omogenea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a:t>
            </a:r>
            <a:br>
              <a:rPr lang="it-IT" sz="2000" dirty="0"/>
            </a:br>
            <a:r>
              <a:rPr lang="it-IT" sz="2000" dirty="0" err="1">
                <a:solidFill>
                  <a:srgbClr val="FFFF00"/>
                </a:solidFill>
              </a:rPr>
              <a:t>Emoglobinopatie</a:t>
            </a:r>
            <a:r>
              <a:rPr lang="it-IT" sz="2000" dirty="0">
                <a:solidFill>
                  <a:srgbClr val="FFFF00"/>
                </a:solidFill>
              </a:rPr>
              <a:t> </a:t>
            </a:r>
            <a:br>
              <a:rPr lang="it-IT" sz="2000" dirty="0"/>
            </a:br>
            <a:endParaRPr lang="it-IT" sz="1600" b="0" dirty="0">
              <a:solidFill>
                <a:schemeClr val="tx1"/>
              </a:solidFill>
            </a:endParaRPr>
          </a:p>
        </p:txBody>
      </p:sp>
      <p:pic>
        <p:nvPicPr>
          <p:cNvPr id="2" name="Immagine 1"/>
          <p:cNvPicPr>
            <a:picLocks noChangeAspect="1"/>
          </p:cNvPicPr>
          <p:nvPr/>
        </p:nvPicPr>
        <p:blipFill>
          <a:blip r:embed="rId3"/>
          <a:stretch>
            <a:fillRect/>
          </a:stretch>
        </p:blipFill>
        <p:spPr>
          <a:xfrm>
            <a:off x="34961" y="159443"/>
            <a:ext cx="1937620" cy="1814711"/>
          </a:xfrm>
          <a:prstGeom prst="rect">
            <a:avLst/>
          </a:prstGeom>
        </p:spPr>
      </p:pic>
      <p:pic>
        <p:nvPicPr>
          <p:cNvPr id="4" name="Immagine 3"/>
          <p:cNvPicPr>
            <a:picLocks noChangeAspect="1"/>
          </p:cNvPicPr>
          <p:nvPr/>
        </p:nvPicPr>
        <p:blipFill>
          <a:blip r:embed="rId4"/>
          <a:stretch>
            <a:fillRect/>
          </a:stretch>
        </p:blipFill>
        <p:spPr>
          <a:xfrm>
            <a:off x="48606" y="2147095"/>
            <a:ext cx="8982075" cy="4627616"/>
          </a:xfrm>
          <a:prstGeom prst="rect">
            <a:avLst/>
          </a:prstGeom>
        </p:spPr>
      </p:pic>
    </p:spTree>
    <p:extLst>
      <p:ext uri="{BB962C8B-B14F-4D97-AF65-F5344CB8AC3E}">
        <p14:creationId xmlns:p14="http://schemas.microsoft.com/office/powerpoint/2010/main" val="37280452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15240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solidFill>
                  <a:srgbClr val="FFFF00"/>
                </a:solidFill>
              </a:rPr>
              <a:t>Variazioni nel numero di geni: il caso delle </a:t>
            </a:r>
            <a:r>
              <a:rPr lang="it-IT" sz="2000" dirty="0">
                <a:solidFill>
                  <a:srgbClr val="FFFF00"/>
                </a:solidFill>
                <a:latin typeface="Symbol" charset="2"/>
                <a:cs typeface="Symbol" charset="2"/>
              </a:rPr>
              <a:t>a</a:t>
            </a:r>
            <a:r>
              <a:rPr lang="it-IT" sz="2000" dirty="0">
                <a:solidFill>
                  <a:srgbClr val="FFFF00"/>
                </a:solidFill>
              </a:rPr>
              <a:t>-globine</a:t>
            </a:r>
            <a:br>
              <a:rPr lang="it-IT" sz="2000" dirty="0">
                <a:solidFill>
                  <a:srgbClr val="FFFF00"/>
                </a:solidFill>
              </a:rPr>
            </a:br>
            <a:endParaRPr lang="it-IT" sz="1600" b="0" dirty="0">
              <a:solidFill>
                <a:schemeClr val="tx1"/>
              </a:solidFill>
            </a:endParaRPr>
          </a:p>
        </p:txBody>
      </p:sp>
      <p:pic>
        <p:nvPicPr>
          <p:cNvPr id="9" name="Immagine 1" descr="13_20.BMP"/>
          <p:cNvPicPr>
            <a:picLocks noChangeAspect="1"/>
          </p:cNvPicPr>
          <p:nvPr/>
        </p:nvPicPr>
        <p:blipFill>
          <a:blip r:embed="rId3"/>
          <a:srcRect/>
          <a:stretch>
            <a:fillRect/>
          </a:stretch>
        </p:blipFill>
        <p:spPr bwMode="auto">
          <a:xfrm>
            <a:off x="323528" y="4796098"/>
            <a:ext cx="8686800" cy="2092982"/>
          </a:xfrm>
          <a:prstGeom prst="rect">
            <a:avLst/>
          </a:prstGeom>
          <a:noFill/>
          <a:ln w="9525">
            <a:noFill/>
            <a:miter lim="800000"/>
            <a:headEnd/>
            <a:tailEnd/>
          </a:ln>
        </p:spPr>
      </p:pic>
      <p:sp>
        <p:nvSpPr>
          <p:cNvPr id="6" name="CasellaDiTesto 5"/>
          <p:cNvSpPr txBox="1"/>
          <p:nvPr/>
        </p:nvSpPr>
        <p:spPr>
          <a:xfrm>
            <a:off x="162744" y="1814456"/>
            <a:ext cx="9008368" cy="2965803"/>
          </a:xfrm>
          <a:prstGeom prst="rect">
            <a:avLst/>
          </a:prstGeom>
          <a:noFill/>
        </p:spPr>
        <p:txBody>
          <a:bodyPr vert="horz" wrap="square" lIns="36000" tIns="36000" rIns="36000" bIns="36000" rtlCol="0" anchor="t" anchorCtr="0">
            <a:spAutoFit/>
          </a:bodyPr>
          <a:lstStyle/>
          <a:p>
            <a:r>
              <a:rPr lang="it-IT" dirty="0">
                <a:solidFill>
                  <a:schemeClr val="tx1"/>
                </a:solidFill>
              </a:rPr>
              <a:t>Nel genoma umano sono presenti due geni </a:t>
            </a:r>
            <a:r>
              <a:rPr lang="it-IT" dirty="0">
                <a:solidFill>
                  <a:schemeClr val="tx1"/>
                </a:solidFill>
                <a:latin typeface="Symbol" charset="2"/>
                <a:cs typeface="Symbol" charset="2"/>
              </a:rPr>
              <a:t>a</a:t>
            </a:r>
            <a:r>
              <a:rPr lang="it-IT" dirty="0">
                <a:solidFill>
                  <a:schemeClr val="tx1"/>
                </a:solidFill>
              </a:rPr>
              <a:t>-</a:t>
            </a:r>
            <a:r>
              <a:rPr lang="it-IT" dirty="0" err="1">
                <a:solidFill>
                  <a:schemeClr val="tx1"/>
                </a:solidFill>
              </a:rPr>
              <a:t>globinici</a:t>
            </a:r>
            <a:r>
              <a:rPr lang="it-IT" dirty="0">
                <a:solidFill>
                  <a:schemeClr val="tx1"/>
                </a:solidFill>
              </a:rPr>
              <a:t> che codificano per catene </a:t>
            </a:r>
            <a:r>
              <a:rPr lang="it-IT" dirty="0" err="1">
                <a:solidFill>
                  <a:schemeClr val="tx1"/>
                </a:solidFill>
              </a:rPr>
              <a:t>aminoacidiche</a:t>
            </a:r>
            <a:r>
              <a:rPr lang="it-IT" dirty="0">
                <a:solidFill>
                  <a:schemeClr val="tx1"/>
                </a:solidFill>
              </a:rPr>
              <a:t> identiche e che sono derivati dalla duplicazione di una regione genica ancestrale. I due geni si trovano all’interno di una duplicazione segmentale con 93% circa di omologia. La ricombinazione omologa ineguale tra segmenti ad elevata omologia all’interno della regione duplicata (regioni rosa o giallo nella figura sotto) può portare alla delezione/duplicazione di uno (come in figura) o entrambi i geni per le </a:t>
            </a:r>
            <a:r>
              <a:rPr lang="it-IT" dirty="0">
                <a:solidFill>
                  <a:schemeClr val="tx1"/>
                </a:solidFill>
                <a:latin typeface="Symbol" charset="2"/>
                <a:cs typeface="Symbol" charset="2"/>
              </a:rPr>
              <a:t>a</a:t>
            </a:r>
            <a:r>
              <a:rPr lang="it-IT" dirty="0">
                <a:solidFill>
                  <a:schemeClr val="tx1"/>
                </a:solidFill>
              </a:rPr>
              <a:t>-globine. </a:t>
            </a:r>
          </a:p>
          <a:p>
            <a:r>
              <a:rPr lang="it-IT" sz="1600" dirty="0">
                <a:solidFill>
                  <a:schemeClr val="tx1"/>
                </a:solidFill>
              </a:rPr>
              <a:t>Gli assetti </a:t>
            </a:r>
            <a:r>
              <a:rPr lang="it-IT" sz="1600" dirty="0" err="1">
                <a:solidFill>
                  <a:schemeClr val="tx1"/>
                </a:solidFill>
              </a:rPr>
              <a:t>aplotipici</a:t>
            </a:r>
            <a:r>
              <a:rPr lang="it-IT" sz="1600" dirty="0">
                <a:solidFill>
                  <a:schemeClr val="tx1"/>
                </a:solidFill>
              </a:rPr>
              <a:t> con un solo gene sono relativamente comuni (a frequenze polimorfiche) in diverse popolazioni. Gli effetti fenotipici della delezione sono diversi a seconda del genotipo (slide successiva): </a:t>
            </a:r>
          </a:p>
          <a:p>
            <a:endParaRPr lang="it-IT" sz="1400" dirty="0">
              <a:solidFill>
                <a:schemeClr val="tx1"/>
              </a:solidFill>
            </a:endParaRPr>
          </a:p>
        </p:txBody>
      </p:sp>
    </p:spTree>
    <p:extLst>
      <p:ext uri="{BB962C8B-B14F-4D97-AF65-F5344CB8AC3E}">
        <p14:creationId xmlns:p14="http://schemas.microsoft.com/office/powerpoint/2010/main" val="17653174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15240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solidFill>
                  <a:srgbClr val="FFFF00"/>
                </a:solidFill>
              </a:rPr>
              <a:t>Variazioni nel numero di geni: le </a:t>
            </a:r>
            <a:r>
              <a:rPr lang="it-IT" sz="2000" dirty="0">
                <a:solidFill>
                  <a:srgbClr val="FFFF00"/>
                </a:solidFill>
                <a:latin typeface="Symbol" panose="05050102010706020507" pitchFamily="18" charset="2"/>
              </a:rPr>
              <a:t>a</a:t>
            </a:r>
            <a:r>
              <a:rPr lang="it-IT" sz="2000" dirty="0">
                <a:solidFill>
                  <a:srgbClr val="FFFF00"/>
                </a:solidFill>
              </a:rPr>
              <a:t> talassemie</a:t>
            </a:r>
            <a:br>
              <a:rPr lang="it-IT" sz="2000" dirty="0">
                <a:solidFill>
                  <a:srgbClr val="FFFF00"/>
                </a:solidFill>
              </a:rPr>
            </a:br>
            <a:endParaRPr lang="it-IT" sz="1600" b="0" dirty="0">
              <a:solidFill>
                <a:schemeClr val="tx1"/>
              </a:solidFill>
            </a:endParaRPr>
          </a:p>
        </p:txBody>
      </p:sp>
      <p:sp>
        <p:nvSpPr>
          <p:cNvPr id="7" name="CasellaDiTesto 6"/>
          <p:cNvSpPr txBox="1"/>
          <p:nvPr/>
        </p:nvSpPr>
        <p:spPr>
          <a:xfrm>
            <a:off x="179512" y="836712"/>
            <a:ext cx="8882980" cy="6966898"/>
          </a:xfrm>
          <a:prstGeom prst="rect">
            <a:avLst/>
          </a:prstGeom>
          <a:noFill/>
        </p:spPr>
        <p:txBody>
          <a:bodyPr vert="horz" wrap="square" lIns="36000" tIns="36000" rIns="36000" bIns="36000" rtlCol="0" anchor="t" anchorCtr="0">
            <a:spAutoFit/>
          </a:bodyPr>
          <a:lstStyle/>
          <a:p>
            <a:r>
              <a:rPr lang="it-IT" sz="1600" dirty="0">
                <a:solidFill>
                  <a:schemeClr val="tx1"/>
                </a:solidFill>
              </a:rPr>
              <a:t>Le </a:t>
            </a:r>
            <a:r>
              <a:rPr lang="it-IT" sz="1600" dirty="0">
                <a:solidFill>
                  <a:schemeClr val="tx1"/>
                </a:solidFill>
                <a:latin typeface="+mj-lt"/>
              </a:rPr>
              <a:t>ta</a:t>
            </a:r>
            <a:r>
              <a:rPr lang="it-IT" sz="1600" dirty="0">
                <a:solidFill>
                  <a:schemeClr val="tx1"/>
                </a:solidFill>
              </a:rPr>
              <a:t>lassemie sono un gruppo di </a:t>
            </a:r>
            <a:r>
              <a:rPr lang="it-IT" sz="1600" dirty="0" err="1">
                <a:solidFill>
                  <a:schemeClr val="tx1"/>
                </a:solidFill>
              </a:rPr>
              <a:t>emoglobinopatie</a:t>
            </a:r>
            <a:r>
              <a:rPr lang="it-IT" sz="1600" dirty="0">
                <a:solidFill>
                  <a:schemeClr val="tx1"/>
                </a:solidFill>
              </a:rPr>
              <a:t> ereditarie causate da difetti dei geni </a:t>
            </a:r>
            <a:r>
              <a:rPr lang="it-IT" sz="1600" dirty="0" err="1">
                <a:solidFill>
                  <a:schemeClr val="tx1"/>
                </a:solidFill>
              </a:rPr>
              <a:t>globinici</a:t>
            </a:r>
            <a:r>
              <a:rPr lang="it-IT" sz="1600" dirty="0">
                <a:solidFill>
                  <a:schemeClr val="tx1"/>
                </a:solidFill>
              </a:rPr>
              <a:t> (estese delezioni, ma anche sostituzioni, piccole </a:t>
            </a:r>
            <a:r>
              <a:rPr lang="it-IT" sz="1600" dirty="0" err="1">
                <a:solidFill>
                  <a:schemeClr val="tx1"/>
                </a:solidFill>
              </a:rPr>
              <a:t>indel</a:t>
            </a:r>
            <a:r>
              <a:rPr lang="it-IT" sz="1600" dirty="0">
                <a:solidFill>
                  <a:schemeClr val="tx1"/>
                </a:solidFill>
              </a:rPr>
              <a:t> </a:t>
            </a:r>
            <a:r>
              <a:rPr lang="it-IT" sz="1600" dirty="0" err="1">
                <a:solidFill>
                  <a:schemeClr val="tx1"/>
                </a:solidFill>
              </a:rPr>
              <a:t>ecc</a:t>
            </a:r>
            <a:r>
              <a:rPr lang="it-IT" sz="1600" dirty="0">
                <a:solidFill>
                  <a:schemeClr val="tx1"/>
                </a:solidFill>
              </a:rPr>
              <a:t>)  in conseguenza dei quali manca o è fortemente ridotta la sintesi della catena </a:t>
            </a:r>
            <a:r>
              <a:rPr lang="it-IT" sz="1600" dirty="0" err="1">
                <a:solidFill>
                  <a:schemeClr val="tx1"/>
                </a:solidFill>
              </a:rPr>
              <a:t>globinica</a:t>
            </a:r>
            <a:r>
              <a:rPr lang="it-IT" sz="1600" dirty="0">
                <a:solidFill>
                  <a:schemeClr val="tx1"/>
                </a:solidFill>
              </a:rPr>
              <a:t> corrispondente (oppure vengono prodotte catene fortemente instabili e/o con scarsa affinità per le catene complementari).</a:t>
            </a:r>
          </a:p>
          <a:p>
            <a:r>
              <a:rPr lang="it-IT" sz="1600" dirty="0">
                <a:solidFill>
                  <a:schemeClr val="tx1"/>
                </a:solidFill>
              </a:rPr>
              <a:t>L’effetto finale è la presenza nell’eritroblasto di rilevanti quantità di catene complementari libere, e, nell’emazia, di una minore quantità di emoglobina.</a:t>
            </a:r>
          </a:p>
          <a:p>
            <a:endParaRPr lang="it-IT" sz="1600" dirty="0">
              <a:solidFill>
                <a:schemeClr val="tx1"/>
              </a:solidFill>
            </a:endParaRPr>
          </a:p>
          <a:p>
            <a:r>
              <a:rPr lang="it-IT" sz="1600" dirty="0">
                <a:solidFill>
                  <a:schemeClr val="tx1"/>
                </a:solidFill>
              </a:rPr>
              <a:t>Il termine talassemia deriva dal greco </a:t>
            </a:r>
            <a:r>
              <a:rPr lang="it-IT" sz="1600" dirty="0" err="1">
                <a:solidFill>
                  <a:schemeClr val="tx1"/>
                </a:solidFill>
              </a:rPr>
              <a:t>thalassa</a:t>
            </a:r>
            <a:r>
              <a:rPr lang="it-IT" sz="1600" dirty="0">
                <a:solidFill>
                  <a:schemeClr val="tx1"/>
                </a:solidFill>
              </a:rPr>
              <a:t> con cui i Greci indicavano il mare (Mediterraneo), e fa riferimento all’origine mediterranea dei primi malati che furono osservati negli anni ’20 e ’30 negli Stati Uniti.</a:t>
            </a:r>
          </a:p>
          <a:p>
            <a:endParaRPr lang="it-IT" sz="1600" dirty="0">
              <a:solidFill>
                <a:schemeClr val="tx1"/>
              </a:solidFill>
            </a:endParaRPr>
          </a:p>
          <a:p>
            <a:r>
              <a:rPr lang="it-IT" sz="1600" dirty="0">
                <a:solidFill>
                  <a:schemeClr val="tx1"/>
                </a:solidFill>
              </a:rPr>
              <a:t>Il termine </a:t>
            </a:r>
            <a:r>
              <a:rPr lang="it-IT" sz="1600" dirty="0">
                <a:solidFill>
                  <a:srgbClr val="FFFF00"/>
                </a:solidFill>
                <a:latin typeface="Symbol" panose="05050102010706020507" pitchFamily="18" charset="2"/>
              </a:rPr>
              <a:t>a</a:t>
            </a:r>
            <a:r>
              <a:rPr lang="it-IT" sz="1600" dirty="0">
                <a:solidFill>
                  <a:schemeClr val="tx1"/>
                </a:solidFill>
              </a:rPr>
              <a:t> </a:t>
            </a:r>
            <a:r>
              <a:rPr lang="it-IT" sz="1600" dirty="0">
                <a:solidFill>
                  <a:srgbClr val="FFFF00"/>
                </a:solidFill>
              </a:rPr>
              <a:t>talassemia minor</a:t>
            </a:r>
            <a:r>
              <a:rPr lang="it-IT" sz="1600" dirty="0">
                <a:solidFill>
                  <a:schemeClr val="tx1"/>
                </a:solidFill>
              </a:rPr>
              <a:t> fa riferimento ai soggetti </a:t>
            </a:r>
            <a:r>
              <a:rPr lang="it-IT" sz="1600" dirty="0">
                <a:solidFill>
                  <a:srgbClr val="92D050"/>
                </a:solidFill>
              </a:rPr>
              <a:t>con due (su 4) geni </a:t>
            </a:r>
            <a:r>
              <a:rPr lang="it-IT" sz="1600" dirty="0" err="1">
                <a:solidFill>
                  <a:srgbClr val="92D050"/>
                </a:solidFill>
              </a:rPr>
              <a:t>globinici</a:t>
            </a:r>
            <a:r>
              <a:rPr lang="it-IT" sz="1600" dirty="0">
                <a:solidFill>
                  <a:srgbClr val="92D050"/>
                </a:solidFill>
              </a:rPr>
              <a:t> funzionanti</a:t>
            </a:r>
            <a:r>
              <a:rPr lang="it-IT" sz="1600" dirty="0">
                <a:solidFill>
                  <a:schemeClr val="tx1"/>
                </a:solidFill>
              </a:rPr>
              <a:t>, con ridotta produzione di </a:t>
            </a:r>
            <a:r>
              <a:rPr lang="it-IT" sz="1600" dirty="0">
                <a:solidFill>
                  <a:schemeClr val="tx1"/>
                </a:solidFill>
                <a:latin typeface="Symbol" panose="05050102010706020507" pitchFamily="18" charset="2"/>
              </a:rPr>
              <a:t>a</a:t>
            </a:r>
            <a:r>
              <a:rPr lang="it-IT" sz="1600" dirty="0">
                <a:solidFill>
                  <a:schemeClr val="tx1"/>
                </a:solidFill>
              </a:rPr>
              <a:t> globina e sintomatologia lieve, mentre nei soggetti con tre geni funzionanti è praticamente assente ogni sintomatologia, con quadro ematologico normale.</a:t>
            </a:r>
          </a:p>
          <a:p>
            <a:endParaRPr lang="it-IT" sz="1600" dirty="0">
              <a:solidFill>
                <a:schemeClr val="tx1"/>
              </a:solidFill>
            </a:endParaRPr>
          </a:p>
          <a:p>
            <a:r>
              <a:rPr lang="it-IT" sz="1600" dirty="0">
                <a:solidFill>
                  <a:schemeClr val="tx1"/>
                </a:solidFill>
              </a:rPr>
              <a:t>La presenza di </a:t>
            </a:r>
            <a:r>
              <a:rPr lang="it-IT" sz="1600" dirty="0">
                <a:solidFill>
                  <a:srgbClr val="92D050"/>
                </a:solidFill>
              </a:rPr>
              <a:t>un solo gene  funzionante </a:t>
            </a:r>
            <a:r>
              <a:rPr lang="it-IT" sz="1600" dirty="0">
                <a:solidFill>
                  <a:schemeClr val="tx1"/>
                </a:solidFill>
              </a:rPr>
              <a:t>(su 4) da luogo alla </a:t>
            </a:r>
            <a:r>
              <a:rPr lang="it-IT" sz="1600" dirty="0">
                <a:solidFill>
                  <a:srgbClr val="FFFF00"/>
                </a:solidFill>
                <a:latin typeface="Symbol" panose="05050102010706020507" pitchFamily="18" charset="2"/>
              </a:rPr>
              <a:t>a</a:t>
            </a:r>
            <a:r>
              <a:rPr lang="it-IT" sz="1600" dirty="0">
                <a:solidFill>
                  <a:schemeClr val="tx1"/>
                </a:solidFill>
              </a:rPr>
              <a:t> </a:t>
            </a:r>
            <a:r>
              <a:rPr lang="it-IT" sz="1600" dirty="0">
                <a:solidFill>
                  <a:srgbClr val="FFFF00"/>
                </a:solidFill>
              </a:rPr>
              <a:t>talassemia intermedia con</a:t>
            </a:r>
            <a:r>
              <a:rPr lang="it-IT" sz="1600" dirty="0">
                <a:solidFill>
                  <a:schemeClr val="tx1"/>
                </a:solidFill>
              </a:rPr>
              <a:t> </a:t>
            </a:r>
            <a:r>
              <a:rPr lang="it-IT" sz="1600" dirty="0">
                <a:solidFill>
                  <a:srgbClr val="FFFF00"/>
                </a:solidFill>
              </a:rPr>
              <a:t>emoglobina H</a:t>
            </a:r>
            <a:r>
              <a:rPr lang="it-IT" sz="1600" dirty="0">
                <a:solidFill>
                  <a:schemeClr val="tx1"/>
                </a:solidFill>
              </a:rPr>
              <a:t>, che presenta un quadro clinico grave ma ancora compatibile con la vita. L’emoglobina H è un </a:t>
            </a:r>
            <a:r>
              <a:rPr lang="it-IT" sz="1600" dirty="0">
                <a:solidFill>
                  <a:srgbClr val="FFFF00"/>
                </a:solidFill>
              </a:rPr>
              <a:t>omo-tetramero di </a:t>
            </a:r>
            <a:r>
              <a:rPr lang="it-IT" sz="1600" dirty="0">
                <a:solidFill>
                  <a:srgbClr val="FFFF00"/>
                </a:solidFill>
                <a:latin typeface="Symbol" panose="05050102010706020507" pitchFamily="18" charset="2"/>
              </a:rPr>
              <a:t>b</a:t>
            </a:r>
            <a:r>
              <a:rPr lang="it-IT" sz="1600" dirty="0">
                <a:solidFill>
                  <a:srgbClr val="FFFF00"/>
                </a:solidFill>
              </a:rPr>
              <a:t> globina</a:t>
            </a:r>
            <a:r>
              <a:rPr lang="it-IT" sz="1600" dirty="0">
                <a:solidFill>
                  <a:schemeClr val="tx1"/>
                </a:solidFill>
              </a:rPr>
              <a:t>, che tende ad ossidarsi facilmente e precipitare nella cellula.</a:t>
            </a:r>
          </a:p>
          <a:p>
            <a:endParaRPr lang="it-IT" sz="1600" dirty="0">
              <a:solidFill>
                <a:schemeClr val="tx1"/>
              </a:solidFill>
            </a:endParaRPr>
          </a:p>
          <a:p>
            <a:r>
              <a:rPr lang="it-IT" sz="1600" dirty="0">
                <a:solidFill>
                  <a:srgbClr val="FFFF00"/>
                </a:solidFill>
              </a:rPr>
              <a:t>L’Idrope fetale con emoglobina di Bart </a:t>
            </a:r>
            <a:r>
              <a:rPr lang="it-IT" sz="1600" dirty="0">
                <a:solidFill>
                  <a:schemeClr val="tx1"/>
                </a:solidFill>
              </a:rPr>
              <a:t>è conseguenza della mancata funzionalità </a:t>
            </a:r>
            <a:r>
              <a:rPr lang="it-IT" sz="1600" dirty="0">
                <a:solidFill>
                  <a:srgbClr val="92D050"/>
                </a:solidFill>
              </a:rPr>
              <a:t>(o assenza) di tutti e 4 i geni per l’ </a:t>
            </a:r>
            <a:r>
              <a:rPr lang="it-IT" sz="1600" dirty="0">
                <a:solidFill>
                  <a:srgbClr val="92D050"/>
                </a:solidFill>
                <a:latin typeface="Symbol" panose="05050102010706020507" pitchFamily="18" charset="2"/>
              </a:rPr>
              <a:t>a</a:t>
            </a:r>
            <a:r>
              <a:rPr lang="it-IT" sz="1600" dirty="0">
                <a:solidFill>
                  <a:srgbClr val="92D050"/>
                </a:solidFill>
              </a:rPr>
              <a:t> globina</a:t>
            </a:r>
            <a:r>
              <a:rPr lang="it-IT" sz="1600" dirty="0">
                <a:solidFill>
                  <a:schemeClr val="tx1"/>
                </a:solidFill>
              </a:rPr>
              <a:t>, ed caratterizzata dalla presenza di </a:t>
            </a:r>
            <a:r>
              <a:rPr lang="it-IT" sz="1600" dirty="0" err="1">
                <a:solidFill>
                  <a:srgbClr val="FFFF00"/>
                </a:solidFill>
              </a:rPr>
              <a:t>omotetrameri</a:t>
            </a:r>
            <a:r>
              <a:rPr lang="it-IT" sz="1600" dirty="0">
                <a:solidFill>
                  <a:srgbClr val="FFFF00"/>
                </a:solidFill>
              </a:rPr>
              <a:t> di </a:t>
            </a:r>
            <a:r>
              <a:rPr lang="it-IT" sz="1600" dirty="0">
                <a:solidFill>
                  <a:srgbClr val="FFFF00"/>
                </a:solidFill>
                <a:latin typeface="Symbol" panose="05050102010706020507" pitchFamily="18" charset="2"/>
              </a:rPr>
              <a:t>g</a:t>
            </a:r>
            <a:r>
              <a:rPr lang="it-IT" sz="1600" dirty="0">
                <a:solidFill>
                  <a:srgbClr val="FFFF00"/>
                </a:solidFill>
              </a:rPr>
              <a:t> globina</a:t>
            </a:r>
            <a:r>
              <a:rPr lang="it-IT" sz="1600" dirty="0">
                <a:solidFill>
                  <a:schemeClr val="tx1"/>
                </a:solidFill>
              </a:rPr>
              <a:t>. Nella maggior parte dei casi la gravidanza si interrompe prematuramente, oppure il feto muore dopo poche ore dalla nascita </a:t>
            </a:r>
          </a:p>
          <a:p>
            <a:endParaRPr lang="it-IT" sz="1600" dirty="0">
              <a:solidFill>
                <a:schemeClr val="tx1"/>
              </a:solidFill>
            </a:endParaRPr>
          </a:p>
          <a:p>
            <a:endParaRPr lang="it-IT" sz="1600" dirty="0">
              <a:solidFill>
                <a:schemeClr val="tx1"/>
              </a:solidFill>
            </a:endParaRPr>
          </a:p>
          <a:p>
            <a:endParaRPr lang="it-IT" sz="1600" dirty="0">
              <a:solidFill>
                <a:schemeClr val="tx1"/>
              </a:solidFill>
            </a:endParaRPr>
          </a:p>
          <a:p>
            <a:endParaRPr lang="it-IT" sz="1600" dirty="0">
              <a:solidFill>
                <a:schemeClr val="tx1"/>
              </a:solidFill>
            </a:endParaRPr>
          </a:p>
        </p:txBody>
      </p:sp>
    </p:spTree>
    <p:extLst>
      <p:ext uri="{BB962C8B-B14F-4D97-AF65-F5344CB8AC3E}">
        <p14:creationId xmlns:p14="http://schemas.microsoft.com/office/powerpoint/2010/main" val="25781471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116632"/>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solidFill>
                  <a:srgbClr val="FFFF00"/>
                </a:solidFill>
              </a:rPr>
              <a:t>Variazioni nel numero di geni: il caso delle </a:t>
            </a:r>
            <a:r>
              <a:rPr lang="it-IT" sz="2000" dirty="0">
                <a:solidFill>
                  <a:srgbClr val="FFFF00"/>
                </a:solidFill>
                <a:latin typeface="Symbol" charset="2"/>
                <a:cs typeface="Symbol" charset="2"/>
              </a:rPr>
              <a:t>a</a:t>
            </a:r>
            <a:r>
              <a:rPr lang="it-IT" sz="2000" dirty="0">
                <a:solidFill>
                  <a:srgbClr val="FFFF00"/>
                </a:solidFill>
              </a:rPr>
              <a:t>-globine</a:t>
            </a:r>
            <a:br>
              <a:rPr lang="it-IT" sz="2000" dirty="0">
                <a:solidFill>
                  <a:srgbClr val="FFFF00"/>
                </a:solidFill>
              </a:rPr>
            </a:br>
            <a:br>
              <a:rPr lang="it-IT" sz="2000" dirty="0">
                <a:solidFill>
                  <a:srgbClr val="FFFF00"/>
                </a:solidFill>
              </a:rPr>
            </a:br>
            <a:r>
              <a:rPr lang="it-IT" sz="2000" dirty="0">
                <a:solidFill>
                  <a:srgbClr val="FFFF00"/>
                </a:solidFill>
              </a:rPr>
              <a:t>Progenie dei portatori </a:t>
            </a:r>
            <a:endParaRPr lang="it-IT" sz="1600" b="0" dirty="0">
              <a:solidFill>
                <a:schemeClr val="tx1"/>
              </a:solidFill>
            </a:endParaRPr>
          </a:p>
        </p:txBody>
      </p:sp>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540611"/>
            <a:ext cx="8281315" cy="435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897748" y="1321411"/>
            <a:ext cx="8244408" cy="1303809"/>
          </a:xfrm>
          <a:prstGeom prst="rect">
            <a:avLst/>
          </a:prstGeom>
          <a:noFill/>
        </p:spPr>
        <p:txBody>
          <a:bodyPr vert="horz" wrap="square" lIns="36000" tIns="36000" rIns="36000" bIns="36000" rtlCol="0" anchor="t" anchorCtr="0">
            <a:spAutoFit/>
          </a:bodyPr>
          <a:lstStyle/>
          <a:p>
            <a:r>
              <a:rPr lang="it-IT" sz="1600" dirty="0">
                <a:solidFill>
                  <a:schemeClr val="tx1"/>
                </a:solidFill>
              </a:rPr>
              <a:t>Nell’unione tra un individuo con 4 geni </a:t>
            </a:r>
            <a:r>
              <a:rPr lang="it-IT" sz="1600" dirty="0" err="1">
                <a:solidFill>
                  <a:schemeClr val="tx1"/>
                </a:solidFill>
              </a:rPr>
              <a:t>geni</a:t>
            </a:r>
            <a:r>
              <a:rPr lang="it-IT" sz="1600" dirty="0">
                <a:solidFill>
                  <a:schemeClr val="tx1"/>
                </a:solidFill>
              </a:rPr>
              <a:t> </a:t>
            </a:r>
            <a:r>
              <a:rPr lang="it-IT" sz="1600" dirty="0">
                <a:solidFill>
                  <a:schemeClr val="tx1"/>
                </a:solidFill>
                <a:latin typeface="Symbol" panose="05050102010706020507" pitchFamily="18" charset="2"/>
              </a:rPr>
              <a:t>a</a:t>
            </a:r>
            <a:r>
              <a:rPr lang="it-IT" sz="1600" dirty="0">
                <a:solidFill>
                  <a:schemeClr val="tx1"/>
                </a:solidFill>
              </a:rPr>
              <a:t> </a:t>
            </a:r>
            <a:r>
              <a:rPr lang="it-IT" sz="1600" dirty="0" err="1">
                <a:solidFill>
                  <a:schemeClr val="tx1"/>
                </a:solidFill>
              </a:rPr>
              <a:t>globinici</a:t>
            </a:r>
            <a:r>
              <a:rPr lang="it-IT" sz="1600" dirty="0">
                <a:solidFill>
                  <a:schemeClr val="tx1"/>
                </a:solidFill>
              </a:rPr>
              <a:t> ed un portatore (di tipo 2 in figura), nella peggiore delle ipotesi si potrà avere un figlio con due soli geni </a:t>
            </a:r>
            <a:r>
              <a:rPr lang="it-IT" sz="1600" dirty="0" err="1">
                <a:solidFill>
                  <a:schemeClr val="tx1"/>
                </a:solidFill>
              </a:rPr>
              <a:t>globinici</a:t>
            </a:r>
            <a:r>
              <a:rPr lang="it-IT" sz="1600" dirty="0">
                <a:solidFill>
                  <a:schemeClr val="tx1"/>
                </a:solidFill>
              </a:rPr>
              <a:t>, quindi al più con talassemia minor. Quando nell’unione sono coinvolti 2 portatori, l’esito dipende dal tipo di portatori coinvolti (alcuni esempi in figura)</a:t>
            </a:r>
          </a:p>
          <a:p>
            <a:endParaRPr lang="it-IT" sz="1600" dirty="0">
              <a:solidFill>
                <a:schemeClr val="tx1"/>
              </a:solidFill>
            </a:endParaRPr>
          </a:p>
        </p:txBody>
      </p:sp>
    </p:spTree>
    <p:extLst>
      <p:ext uri="{BB962C8B-B14F-4D97-AF65-F5344CB8AC3E}">
        <p14:creationId xmlns:p14="http://schemas.microsoft.com/office/powerpoint/2010/main" val="2454247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539552" y="9809"/>
            <a:ext cx="8229600" cy="55706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cs typeface="Symbol" charset="2"/>
              </a:rPr>
              <a:t>Variazione nel numero di geni e </a:t>
            </a:r>
            <a:r>
              <a:rPr lang="it-IT" sz="2000" dirty="0">
                <a:solidFill>
                  <a:srgbClr val="FFFF00"/>
                </a:solidFill>
                <a:latin typeface="Symbol" charset="2"/>
                <a:cs typeface="Symbol" charset="2"/>
              </a:rPr>
              <a:t>b</a:t>
            </a:r>
            <a:r>
              <a:rPr lang="it-IT" sz="2000" dirty="0">
                <a:solidFill>
                  <a:srgbClr val="FFFF00"/>
                </a:solidFill>
              </a:rPr>
              <a:t>-talassemie</a:t>
            </a:r>
            <a:br>
              <a:rPr lang="it-IT" sz="2000" dirty="0">
                <a:solidFill>
                  <a:srgbClr val="FFFF00"/>
                </a:solidFill>
              </a:rPr>
            </a:br>
            <a:endParaRPr lang="it-IT" sz="1600" b="0" dirty="0">
              <a:solidFill>
                <a:schemeClr val="tx1"/>
              </a:solidFill>
            </a:endParaRPr>
          </a:p>
        </p:txBody>
      </p:sp>
      <p:sp>
        <p:nvSpPr>
          <p:cNvPr id="7" name="CasellaDiTesto 6"/>
          <p:cNvSpPr txBox="1"/>
          <p:nvPr/>
        </p:nvSpPr>
        <p:spPr>
          <a:xfrm>
            <a:off x="937933" y="1891447"/>
            <a:ext cx="8216652" cy="2288694"/>
          </a:xfrm>
          <a:prstGeom prst="rect">
            <a:avLst/>
          </a:prstGeom>
          <a:noFill/>
        </p:spPr>
        <p:txBody>
          <a:bodyPr vert="horz" wrap="square" lIns="36000" tIns="36000" rIns="36000" bIns="36000" rtlCol="0" anchor="t" anchorCtr="0">
            <a:spAutoFit/>
          </a:bodyPr>
          <a:lstStyle/>
          <a:p>
            <a:r>
              <a:rPr lang="it-IT" dirty="0">
                <a:solidFill>
                  <a:schemeClr val="tx1"/>
                </a:solidFill>
                <a:latin typeface="Tahoma"/>
                <a:cs typeface="Tahoma"/>
              </a:rPr>
              <a:t>Nel cluster </a:t>
            </a:r>
            <a:r>
              <a:rPr lang="it-IT" dirty="0" err="1">
                <a:solidFill>
                  <a:schemeClr val="tx1"/>
                </a:solidFill>
                <a:latin typeface="Symbol" charset="2"/>
                <a:cs typeface="Symbol" charset="2"/>
              </a:rPr>
              <a:t>b</a:t>
            </a:r>
            <a:r>
              <a:rPr lang="it-IT" dirty="0">
                <a:solidFill>
                  <a:schemeClr val="tx1"/>
                </a:solidFill>
                <a:latin typeface="Tahoma"/>
                <a:cs typeface="Tahoma"/>
              </a:rPr>
              <a:t> , la ricombinazione omologa ineguale tra il gene per la </a:t>
            </a:r>
            <a:r>
              <a:rPr lang="it-IT" dirty="0">
                <a:solidFill>
                  <a:schemeClr val="tx1"/>
                </a:solidFill>
                <a:latin typeface="Symbol" charset="2"/>
                <a:cs typeface="Symbol" charset="2"/>
              </a:rPr>
              <a:t>b</a:t>
            </a:r>
            <a:r>
              <a:rPr lang="it-IT" dirty="0">
                <a:solidFill>
                  <a:schemeClr val="tx1"/>
                </a:solidFill>
              </a:rPr>
              <a:t>-globina e quello per la </a:t>
            </a:r>
            <a:r>
              <a:rPr lang="it-IT" dirty="0">
                <a:solidFill>
                  <a:schemeClr val="tx1"/>
                </a:solidFill>
                <a:latin typeface="Symbol" charset="2"/>
                <a:cs typeface="Symbol" charset="2"/>
              </a:rPr>
              <a:t>d</a:t>
            </a:r>
            <a:r>
              <a:rPr lang="it-IT" dirty="0">
                <a:solidFill>
                  <a:schemeClr val="tx1"/>
                </a:solidFill>
              </a:rPr>
              <a:t>-globina porta alla formazione di un gene ibrido </a:t>
            </a:r>
            <a:r>
              <a:rPr lang="it-IT" dirty="0">
                <a:solidFill>
                  <a:schemeClr val="tx1"/>
                </a:solidFill>
                <a:latin typeface="Symbol" charset="2"/>
                <a:cs typeface="Symbol" charset="2"/>
              </a:rPr>
              <a:t>db</a:t>
            </a:r>
            <a:r>
              <a:rPr lang="it-IT" dirty="0">
                <a:solidFill>
                  <a:schemeClr val="tx1"/>
                </a:solidFill>
              </a:rPr>
              <a:t> (chiamato “</a:t>
            </a:r>
            <a:r>
              <a:rPr lang="it-IT" dirty="0" err="1">
                <a:solidFill>
                  <a:schemeClr val="tx1"/>
                </a:solidFill>
              </a:rPr>
              <a:t>Lepore</a:t>
            </a:r>
            <a:r>
              <a:rPr lang="it-IT" dirty="0">
                <a:solidFill>
                  <a:schemeClr val="tx1"/>
                </a:solidFill>
              </a:rPr>
              <a:t>”) ed uno </a:t>
            </a:r>
            <a:r>
              <a:rPr lang="it-IT" dirty="0" err="1">
                <a:solidFill>
                  <a:schemeClr val="tx1"/>
                </a:solidFill>
                <a:latin typeface="Symbol" charset="2"/>
                <a:cs typeface="Symbol" charset="2"/>
              </a:rPr>
              <a:t>bd</a:t>
            </a:r>
            <a:r>
              <a:rPr lang="it-IT" dirty="0">
                <a:solidFill>
                  <a:schemeClr val="tx1"/>
                </a:solidFill>
              </a:rPr>
              <a:t> (</a:t>
            </a:r>
            <a:r>
              <a:rPr lang="it-IT" dirty="0" err="1">
                <a:solidFill>
                  <a:schemeClr val="tx1"/>
                </a:solidFill>
              </a:rPr>
              <a:t>anti-Lepore</a:t>
            </a:r>
            <a:r>
              <a:rPr lang="it-IT" dirty="0">
                <a:solidFill>
                  <a:schemeClr val="tx1"/>
                </a:solidFill>
              </a:rPr>
              <a:t>), il primo accompagnato da </a:t>
            </a:r>
            <a:r>
              <a:rPr lang="it-IT" dirty="0" err="1">
                <a:solidFill>
                  <a:schemeClr val="tx1"/>
                </a:solidFill>
              </a:rPr>
              <a:t>delezione</a:t>
            </a:r>
            <a:r>
              <a:rPr lang="it-IT" dirty="0">
                <a:solidFill>
                  <a:schemeClr val="tx1"/>
                </a:solidFill>
              </a:rPr>
              <a:t>, il secondo accompagnato da duplicazione. Il trascritto del gene  ibrido </a:t>
            </a:r>
            <a:r>
              <a:rPr lang="it-IT" dirty="0">
                <a:solidFill>
                  <a:schemeClr val="tx1"/>
                </a:solidFill>
                <a:latin typeface="Symbol" charset="2"/>
                <a:cs typeface="Symbol" charset="2"/>
              </a:rPr>
              <a:t>db</a:t>
            </a:r>
            <a:r>
              <a:rPr lang="it-IT" dirty="0">
                <a:solidFill>
                  <a:schemeClr val="tx1"/>
                </a:solidFill>
              </a:rPr>
              <a:t>  è instabile. Eterozigoti per la mutazione presentano un quadro clinico di tipo microcitemico, mentre gli omozigoti presentano una talassemia intermedia.</a:t>
            </a:r>
          </a:p>
          <a:p>
            <a:r>
              <a:rPr lang="it-IT" dirty="0">
                <a:solidFill>
                  <a:schemeClr val="tx1"/>
                </a:solidFill>
              </a:rPr>
              <a:t>Esiste anche un’altra globina ibrida (emoglobina Kenya ed </a:t>
            </a:r>
            <a:r>
              <a:rPr lang="it-IT" dirty="0" err="1">
                <a:solidFill>
                  <a:schemeClr val="tx1"/>
                </a:solidFill>
              </a:rPr>
              <a:t>anti-Kenya</a:t>
            </a:r>
            <a:r>
              <a:rPr lang="it-IT" dirty="0">
                <a:solidFill>
                  <a:schemeClr val="tx1"/>
                </a:solidFill>
              </a:rPr>
              <a:t>) nata dalla ricombinazione omologa ineguale tra il gene </a:t>
            </a:r>
            <a:r>
              <a:rPr lang="it-IT" dirty="0" err="1">
                <a:solidFill>
                  <a:schemeClr val="tx1"/>
                </a:solidFill>
              </a:rPr>
              <a:t>A</a:t>
            </a:r>
            <a:r>
              <a:rPr lang="it-IT" dirty="0" err="1">
                <a:solidFill>
                  <a:schemeClr val="tx1"/>
                </a:solidFill>
                <a:latin typeface="Symbol" charset="2"/>
                <a:cs typeface="Symbol" charset="2"/>
              </a:rPr>
              <a:t>g</a:t>
            </a:r>
            <a:r>
              <a:rPr lang="it-IT" dirty="0">
                <a:solidFill>
                  <a:schemeClr val="tx1"/>
                </a:solidFill>
              </a:rPr>
              <a:t> e </a:t>
            </a:r>
            <a:r>
              <a:rPr lang="it-IT" dirty="0">
                <a:solidFill>
                  <a:schemeClr val="tx1"/>
                </a:solidFill>
                <a:latin typeface="Symbol" charset="2"/>
                <a:cs typeface="Symbol" charset="2"/>
              </a:rPr>
              <a:t>b.</a:t>
            </a:r>
          </a:p>
        </p:txBody>
      </p:sp>
      <p:pic>
        <p:nvPicPr>
          <p:cNvPr id="6" name="Immagine 5" descr="Immagine 1.png"/>
          <p:cNvPicPr>
            <a:picLocks noChangeAspect="1"/>
          </p:cNvPicPr>
          <p:nvPr/>
        </p:nvPicPr>
        <p:blipFill>
          <a:blip r:embed="rId3"/>
          <a:stretch>
            <a:fillRect/>
          </a:stretch>
        </p:blipFill>
        <p:spPr>
          <a:xfrm>
            <a:off x="0" y="4300617"/>
            <a:ext cx="7696200" cy="2557383"/>
          </a:xfrm>
          <a:prstGeom prst="rect">
            <a:avLst/>
          </a:prstGeom>
        </p:spPr>
      </p:pic>
      <p:pic>
        <p:nvPicPr>
          <p:cNvPr id="5" name="Immagine 4"/>
          <p:cNvPicPr>
            <a:picLocks noChangeAspect="1"/>
          </p:cNvPicPr>
          <p:nvPr/>
        </p:nvPicPr>
        <p:blipFill>
          <a:blip r:embed="rId4"/>
          <a:stretch>
            <a:fillRect/>
          </a:stretch>
        </p:blipFill>
        <p:spPr>
          <a:xfrm>
            <a:off x="139502" y="552832"/>
            <a:ext cx="4514850" cy="809625"/>
          </a:xfrm>
          <a:prstGeom prst="rect">
            <a:avLst/>
          </a:prstGeom>
        </p:spPr>
      </p:pic>
    </p:spTree>
    <p:extLst>
      <p:ext uri="{BB962C8B-B14F-4D97-AF65-F5344CB8AC3E}">
        <p14:creationId xmlns:p14="http://schemas.microsoft.com/office/powerpoint/2010/main" val="17653174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15240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solidFill>
                  <a:srgbClr val="FFFF00"/>
                </a:solidFill>
              </a:rPr>
              <a:t>Le </a:t>
            </a:r>
            <a:r>
              <a:rPr lang="it-IT" sz="2000" dirty="0">
                <a:solidFill>
                  <a:srgbClr val="FFFF00"/>
                </a:solidFill>
                <a:latin typeface="Symbol" charset="2"/>
                <a:cs typeface="Symbol" charset="2"/>
              </a:rPr>
              <a:t>b</a:t>
            </a:r>
            <a:r>
              <a:rPr lang="it-IT" sz="2000" dirty="0">
                <a:solidFill>
                  <a:srgbClr val="FFFF00"/>
                </a:solidFill>
              </a:rPr>
              <a:t>-talassemie</a:t>
            </a:r>
            <a:br>
              <a:rPr lang="it-IT" sz="2000" dirty="0">
                <a:solidFill>
                  <a:srgbClr val="FFFF00"/>
                </a:solidFill>
              </a:rPr>
            </a:br>
            <a:endParaRPr lang="it-IT" sz="1600" b="0" dirty="0">
              <a:solidFill>
                <a:schemeClr val="tx1"/>
              </a:solidFill>
            </a:endParaRPr>
          </a:p>
        </p:txBody>
      </p:sp>
      <p:sp>
        <p:nvSpPr>
          <p:cNvPr id="7" name="CasellaDiTesto 6"/>
          <p:cNvSpPr txBox="1"/>
          <p:nvPr/>
        </p:nvSpPr>
        <p:spPr>
          <a:xfrm>
            <a:off x="981100" y="1268760"/>
            <a:ext cx="8096200" cy="6166679"/>
          </a:xfrm>
          <a:prstGeom prst="rect">
            <a:avLst/>
          </a:prstGeom>
          <a:noFill/>
        </p:spPr>
        <p:txBody>
          <a:bodyPr vert="horz" wrap="square" lIns="36000" tIns="36000" rIns="36000" bIns="36000" rtlCol="0" anchor="t" anchorCtr="0">
            <a:spAutoFit/>
          </a:bodyPr>
          <a:lstStyle/>
          <a:p>
            <a:r>
              <a:rPr lang="it-IT" sz="2000" dirty="0">
                <a:solidFill>
                  <a:schemeClr val="tx1"/>
                </a:solidFill>
                <a:latin typeface="Tahoma"/>
                <a:cs typeface="Tahoma"/>
              </a:rPr>
              <a:t>Nella maggior parte dei casi la </a:t>
            </a:r>
            <a:r>
              <a:rPr lang="it-IT" sz="2000" dirty="0">
                <a:solidFill>
                  <a:schemeClr val="tx1"/>
                </a:solidFill>
                <a:latin typeface="Symbol" charset="2"/>
                <a:cs typeface="Symbol" charset="2"/>
              </a:rPr>
              <a:t>b</a:t>
            </a:r>
            <a:r>
              <a:rPr lang="it-IT" sz="2000" dirty="0">
                <a:solidFill>
                  <a:schemeClr val="tx1"/>
                </a:solidFill>
                <a:latin typeface="Tahoma"/>
                <a:cs typeface="Tahoma"/>
              </a:rPr>
              <a:t> talassemia non è dovuta a delezioni ma a mutazioni puntiformi che, in vario modo, portano ad una riduzione/assenza di catena polipeptidica funzionale con conseguente accumulo di catene </a:t>
            </a:r>
            <a:r>
              <a:rPr lang="it-IT" sz="2000" dirty="0">
                <a:solidFill>
                  <a:schemeClr val="tx1"/>
                </a:solidFill>
                <a:latin typeface="Symbol" panose="05050102010706020507" pitchFamily="18" charset="2"/>
                <a:cs typeface="Tahoma"/>
              </a:rPr>
              <a:t>a</a:t>
            </a:r>
            <a:r>
              <a:rPr lang="it-IT" sz="2000" dirty="0">
                <a:solidFill>
                  <a:schemeClr val="tx1"/>
                </a:solidFill>
                <a:latin typeface="Tahoma"/>
                <a:cs typeface="Tahoma"/>
              </a:rPr>
              <a:t> libere che tendono a precipitare.</a:t>
            </a:r>
          </a:p>
          <a:p>
            <a:endParaRPr lang="it-IT" sz="2000" dirty="0">
              <a:solidFill>
                <a:schemeClr val="tx1"/>
              </a:solidFill>
              <a:latin typeface="Symbol" charset="2"/>
              <a:cs typeface="Symbol" charset="2"/>
            </a:endParaRPr>
          </a:p>
          <a:p>
            <a:r>
              <a:rPr lang="it-IT" sz="2000" dirty="0">
                <a:solidFill>
                  <a:schemeClr val="tx1"/>
                </a:solidFill>
                <a:latin typeface="+mn-lt"/>
                <a:cs typeface="Symbol" charset="2"/>
              </a:rPr>
              <a:t>Gli eterozigoti sono sani, asintomatici o con modeste manifestazioni cliniche, e quadro ematologico </a:t>
            </a:r>
            <a:r>
              <a:rPr lang="it-IT" sz="2000" dirty="0">
                <a:solidFill>
                  <a:srgbClr val="FFFF00"/>
                </a:solidFill>
                <a:latin typeface="+mn-lt"/>
                <a:cs typeface="Symbol" charset="2"/>
              </a:rPr>
              <a:t>microcitemico</a:t>
            </a:r>
            <a:r>
              <a:rPr lang="it-IT" sz="2000" dirty="0">
                <a:solidFill>
                  <a:schemeClr val="tx1"/>
                </a:solidFill>
                <a:latin typeface="+mn-lt"/>
                <a:cs typeface="Symbol" charset="2"/>
              </a:rPr>
              <a:t> (riduzione 20% </a:t>
            </a:r>
            <a:r>
              <a:rPr lang="it-IT" sz="2000" dirty="0" err="1">
                <a:solidFill>
                  <a:schemeClr val="tx1"/>
                </a:solidFill>
                <a:latin typeface="+mn-lt"/>
                <a:cs typeface="Symbol" charset="2"/>
              </a:rPr>
              <a:t>Hb</a:t>
            </a:r>
            <a:r>
              <a:rPr lang="it-IT" sz="2000" dirty="0">
                <a:solidFill>
                  <a:schemeClr val="tx1"/>
                </a:solidFill>
                <a:latin typeface="+mn-lt"/>
                <a:cs typeface="Symbol" charset="2"/>
              </a:rPr>
              <a:t>, iperglobulia, MCV e MCH ridotti).</a:t>
            </a:r>
          </a:p>
          <a:p>
            <a:endParaRPr lang="it-IT" sz="2000" dirty="0">
              <a:solidFill>
                <a:schemeClr val="tx1"/>
              </a:solidFill>
              <a:latin typeface="+mn-lt"/>
              <a:cs typeface="Symbol" charset="2"/>
            </a:endParaRPr>
          </a:p>
          <a:p>
            <a:r>
              <a:rPr lang="it-IT" sz="2000" dirty="0">
                <a:solidFill>
                  <a:schemeClr val="tx1"/>
                </a:solidFill>
                <a:latin typeface="+mn-lt"/>
                <a:cs typeface="Symbol" charset="2"/>
              </a:rPr>
              <a:t>Gli omozigoti (oppure eterozigoti composti) per mutazioni </a:t>
            </a:r>
            <a:r>
              <a:rPr lang="it-IT" sz="2000" dirty="0">
                <a:solidFill>
                  <a:srgbClr val="FFFF00"/>
                </a:solidFill>
                <a:latin typeface="Symbol" panose="05050102010706020507" pitchFamily="18" charset="2"/>
                <a:cs typeface="Symbol" charset="2"/>
              </a:rPr>
              <a:t>b</a:t>
            </a:r>
            <a:r>
              <a:rPr lang="it-IT" sz="2000" baseline="30000" dirty="0">
                <a:solidFill>
                  <a:srgbClr val="FFFF00"/>
                </a:solidFill>
                <a:latin typeface="+mn-lt"/>
                <a:cs typeface="Symbol" charset="2"/>
              </a:rPr>
              <a:t>0</a:t>
            </a:r>
            <a:r>
              <a:rPr lang="it-IT" sz="2000" dirty="0">
                <a:solidFill>
                  <a:srgbClr val="FFFF00"/>
                </a:solidFill>
                <a:latin typeface="+mn-lt"/>
                <a:cs typeface="Symbol" charset="2"/>
              </a:rPr>
              <a:t> (assenza </a:t>
            </a:r>
            <a:r>
              <a:rPr lang="it-IT" sz="2000" dirty="0">
                <a:solidFill>
                  <a:schemeClr val="tx1"/>
                </a:solidFill>
                <a:latin typeface="+mn-lt"/>
                <a:cs typeface="Symbol" charset="2"/>
              </a:rPr>
              <a:t>di sintesi) presentano </a:t>
            </a:r>
            <a:r>
              <a:rPr lang="it-IT" sz="2000" dirty="0">
                <a:solidFill>
                  <a:srgbClr val="FFFF00"/>
                </a:solidFill>
                <a:latin typeface="+mn-lt"/>
                <a:cs typeface="Symbol" charset="2"/>
              </a:rPr>
              <a:t>Talassemia major </a:t>
            </a:r>
            <a:r>
              <a:rPr lang="it-IT" sz="2000" dirty="0">
                <a:solidFill>
                  <a:schemeClr val="tx1"/>
                </a:solidFill>
                <a:latin typeface="+mn-lt"/>
                <a:cs typeface="Symbol" charset="2"/>
              </a:rPr>
              <a:t>(Morbo di </a:t>
            </a:r>
            <a:r>
              <a:rPr lang="it-IT" sz="2000" dirty="0" err="1">
                <a:solidFill>
                  <a:schemeClr val="tx1"/>
                </a:solidFill>
                <a:latin typeface="+mn-lt"/>
                <a:cs typeface="Symbol" charset="2"/>
              </a:rPr>
              <a:t>Cooley</a:t>
            </a:r>
            <a:r>
              <a:rPr lang="it-IT" sz="2000" dirty="0">
                <a:solidFill>
                  <a:schemeClr val="tx1"/>
                </a:solidFill>
                <a:latin typeface="+mn-lt"/>
                <a:cs typeface="Symbol" charset="2"/>
              </a:rPr>
              <a:t> o anemia Mediterranea). La malattia si manifesta nel primo anno di vita con un quadro anemico che si aggrava rapidamente portando alla morte entro il terzo-quarto anno di vita in assenza di terapia trasfusionale.</a:t>
            </a:r>
          </a:p>
          <a:p>
            <a:endParaRPr lang="it-IT" sz="2000" dirty="0">
              <a:solidFill>
                <a:schemeClr val="tx1"/>
              </a:solidFill>
              <a:latin typeface="+mn-lt"/>
              <a:cs typeface="Symbol" charset="2"/>
            </a:endParaRPr>
          </a:p>
          <a:p>
            <a:r>
              <a:rPr lang="it-IT" sz="2000" dirty="0">
                <a:solidFill>
                  <a:schemeClr val="tx1"/>
                </a:solidFill>
                <a:latin typeface="+mn-lt"/>
                <a:cs typeface="Symbol" charset="2"/>
              </a:rPr>
              <a:t>Omozigoti per mutazioni </a:t>
            </a:r>
            <a:r>
              <a:rPr lang="it-IT" sz="2000" dirty="0">
                <a:solidFill>
                  <a:srgbClr val="FFFF00"/>
                </a:solidFill>
                <a:latin typeface="Symbol" panose="05050102010706020507" pitchFamily="18" charset="2"/>
                <a:cs typeface="Symbol" charset="2"/>
              </a:rPr>
              <a:t>b</a:t>
            </a:r>
            <a:r>
              <a:rPr lang="it-IT" sz="2000" baseline="30000" dirty="0">
                <a:solidFill>
                  <a:srgbClr val="FFFF00"/>
                </a:solidFill>
                <a:cs typeface="Symbol" charset="2"/>
              </a:rPr>
              <a:t>+</a:t>
            </a:r>
            <a:r>
              <a:rPr lang="it-IT" sz="2000" dirty="0">
                <a:solidFill>
                  <a:srgbClr val="FFFF00"/>
                </a:solidFill>
                <a:latin typeface="+mn-lt"/>
                <a:cs typeface="Symbol" charset="2"/>
              </a:rPr>
              <a:t> (sintesi ridotta)</a:t>
            </a:r>
            <a:r>
              <a:rPr lang="it-IT" sz="2000" dirty="0">
                <a:solidFill>
                  <a:schemeClr val="tx1"/>
                </a:solidFill>
                <a:latin typeface="+mn-lt"/>
                <a:cs typeface="Symbol" charset="2"/>
              </a:rPr>
              <a:t> o eterozigoti </a:t>
            </a:r>
            <a:r>
              <a:rPr lang="it-IT" sz="2000" dirty="0">
                <a:solidFill>
                  <a:schemeClr val="tx1"/>
                </a:solidFill>
                <a:latin typeface="Symbol" panose="05050102010706020507" pitchFamily="18" charset="2"/>
                <a:cs typeface="Symbol" charset="2"/>
              </a:rPr>
              <a:t>b</a:t>
            </a:r>
            <a:r>
              <a:rPr lang="it-IT" sz="2000" baseline="30000" dirty="0">
                <a:solidFill>
                  <a:schemeClr val="tx1"/>
                </a:solidFill>
                <a:cs typeface="Symbol" charset="2"/>
              </a:rPr>
              <a:t>+</a:t>
            </a:r>
            <a:r>
              <a:rPr lang="it-IT" sz="2000" dirty="0">
                <a:solidFill>
                  <a:schemeClr val="tx1"/>
                </a:solidFill>
                <a:latin typeface="+mn-lt"/>
                <a:cs typeface="Symbol" charset="2"/>
              </a:rPr>
              <a:t>/</a:t>
            </a:r>
            <a:r>
              <a:rPr lang="it-IT" sz="2000" dirty="0">
                <a:solidFill>
                  <a:schemeClr val="tx1"/>
                </a:solidFill>
                <a:latin typeface="Symbol" panose="05050102010706020507" pitchFamily="18" charset="2"/>
                <a:cs typeface="Symbol" charset="2"/>
              </a:rPr>
              <a:t>b</a:t>
            </a:r>
            <a:r>
              <a:rPr lang="it-IT" sz="2000" baseline="30000" dirty="0">
                <a:solidFill>
                  <a:schemeClr val="tx1"/>
                </a:solidFill>
                <a:cs typeface="Symbol" charset="2"/>
              </a:rPr>
              <a:t>0</a:t>
            </a:r>
            <a:r>
              <a:rPr lang="it-IT" sz="2000" dirty="0">
                <a:solidFill>
                  <a:schemeClr val="tx1"/>
                </a:solidFill>
                <a:latin typeface="+mn-lt"/>
                <a:cs typeface="Symbol" charset="2"/>
              </a:rPr>
              <a:t> presentano </a:t>
            </a:r>
            <a:r>
              <a:rPr lang="it-IT" sz="2000" dirty="0">
                <a:solidFill>
                  <a:srgbClr val="FFFF00"/>
                </a:solidFill>
                <a:latin typeface="+mn-lt"/>
                <a:cs typeface="Symbol" charset="2"/>
              </a:rPr>
              <a:t>talassemia intermedia </a:t>
            </a:r>
          </a:p>
          <a:p>
            <a:endParaRPr lang="it-IT" sz="2000" dirty="0">
              <a:solidFill>
                <a:schemeClr val="tx1"/>
              </a:solidFill>
              <a:latin typeface="+mn-lt"/>
              <a:cs typeface="Symbol" charset="2"/>
            </a:endParaRPr>
          </a:p>
          <a:p>
            <a:endParaRPr lang="it-IT" sz="2000" dirty="0">
              <a:solidFill>
                <a:schemeClr val="tx1"/>
              </a:solidFill>
              <a:latin typeface="+mn-lt"/>
              <a:cs typeface="Symbol" charset="2"/>
            </a:endParaRPr>
          </a:p>
          <a:p>
            <a:endParaRPr lang="it-IT" sz="1600" dirty="0">
              <a:solidFill>
                <a:schemeClr val="tx1"/>
              </a:solidFill>
              <a:latin typeface="+mn-lt"/>
              <a:cs typeface="Symbol" charset="2"/>
            </a:endParaRPr>
          </a:p>
        </p:txBody>
      </p:sp>
    </p:spTree>
    <p:extLst>
      <p:ext uri="{BB962C8B-B14F-4D97-AF65-F5344CB8AC3E}">
        <p14:creationId xmlns:p14="http://schemas.microsoft.com/office/powerpoint/2010/main" val="28926780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3851920" y="0"/>
            <a:ext cx="5364088"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1400" dirty="0"/>
              <a:t>Variabilità e mutabilità del genoma umano </a:t>
            </a:r>
            <a:br>
              <a:rPr lang="it-IT" sz="1400" dirty="0"/>
            </a:br>
            <a:r>
              <a:rPr lang="it-IT" sz="1400" dirty="0">
                <a:solidFill>
                  <a:srgbClr val="FFFF00"/>
                </a:solidFill>
              </a:rPr>
              <a:t>Persistenza ereditaria di emoglobina fetale (HPFH)</a:t>
            </a:r>
            <a:br>
              <a:rPr lang="it-IT" sz="1400" dirty="0">
                <a:solidFill>
                  <a:srgbClr val="FFFF00"/>
                </a:solidFill>
              </a:rPr>
            </a:br>
            <a:r>
              <a:rPr lang="it-IT" sz="1400" dirty="0">
                <a:solidFill>
                  <a:srgbClr val="FFFF00"/>
                </a:solidFill>
              </a:rPr>
              <a:t>Il primo esempio noto di mutazione ontogenetica (mutazione del «quando»)</a:t>
            </a:r>
            <a:endParaRPr lang="it-IT" sz="1400" b="0" dirty="0">
              <a:solidFill>
                <a:schemeClr val="tx1"/>
              </a:solidFill>
            </a:endParaRPr>
          </a:p>
        </p:txBody>
      </p:sp>
      <p:sp>
        <p:nvSpPr>
          <p:cNvPr id="7" name="CasellaDiTesto 6"/>
          <p:cNvSpPr txBox="1"/>
          <p:nvPr/>
        </p:nvSpPr>
        <p:spPr>
          <a:xfrm>
            <a:off x="899592" y="2060848"/>
            <a:ext cx="8096200" cy="4504686"/>
          </a:xfrm>
          <a:prstGeom prst="rect">
            <a:avLst/>
          </a:prstGeom>
          <a:noFill/>
        </p:spPr>
        <p:txBody>
          <a:bodyPr vert="horz" wrap="square" lIns="36000" tIns="36000" rIns="36000" bIns="36000" rtlCol="0" anchor="t" anchorCtr="0">
            <a:spAutoFit/>
          </a:bodyPr>
          <a:lstStyle/>
          <a:p>
            <a:r>
              <a:rPr lang="it-IT" sz="1600" dirty="0">
                <a:solidFill>
                  <a:schemeClr val="tx1"/>
                </a:solidFill>
                <a:latin typeface="Tahoma"/>
                <a:cs typeface="Tahoma"/>
              </a:rPr>
              <a:t>Nell’adulto, normalmente persiste una bassa quantità di emoglobina fetale (</a:t>
            </a:r>
            <a:r>
              <a:rPr lang="it-IT" sz="1600" dirty="0" err="1">
                <a:solidFill>
                  <a:schemeClr val="tx1"/>
                </a:solidFill>
                <a:latin typeface="Tahoma"/>
                <a:cs typeface="Tahoma"/>
              </a:rPr>
              <a:t>Hb</a:t>
            </a:r>
            <a:r>
              <a:rPr lang="it-IT" sz="1600" dirty="0">
                <a:solidFill>
                  <a:schemeClr val="tx1"/>
                </a:solidFill>
                <a:latin typeface="Tahoma"/>
                <a:cs typeface="Tahoma"/>
              </a:rPr>
              <a:t> F = 1-2%). Nei soggetti con </a:t>
            </a:r>
            <a:r>
              <a:rPr lang="it-IT" sz="1600" dirty="0">
                <a:solidFill>
                  <a:srgbClr val="FFFF00"/>
                </a:solidFill>
                <a:latin typeface="Tahoma"/>
                <a:cs typeface="Tahoma"/>
              </a:rPr>
              <a:t>HPFH, una condizione benigna</a:t>
            </a:r>
            <a:r>
              <a:rPr lang="it-IT" sz="1600" dirty="0">
                <a:solidFill>
                  <a:schemeClr val="tx1"/>
                </a:solidFill>
                <a:latin typeface="Tahoma"/>
                <a:cs typeface="Tahoma"/>
              </a:rPr>
              <a:t>, la quantità di </a:t>
            </a:r>
            <a:r>
              <a:rPr lang="it-IT" sz="1600" dirty="0" err="1">
                <a:solidFill>
                  <a:schemeClr val="tx1"/>
                </a:solidFill>
                <a:latin typeface="Tahoma"/>
                <a:cs typeface="Tahoma"/>
              </a:rPr>
              <a:t>Hb</a:t>
            </a:r>
            <a:r>
              <a:rPr lang="it-IT" sz="1600" dirty="0">
                <a:solidFill>
                  <a:schemeClr val="tx1"/>
                </a:solidFill>
                <a:latin typeface="Tahoma"/>
                <a:cs typeface="Tahoma"/>
              </a:rPr>
              <a:t> F negli eritrociti può essere molto più elevata ed arrivare fino al 100% della </a:t>
            </a:r>
            <a:r>
              <a:rPr lang="it-IT" sz="1600" dirty="0" err="1">
                <a:solidFill>
                  <a:schemeClr val="tx1"/>
                </a:solidFill>
                <a:latin typeface="Tahoma"/>
                <a:cs typeface="Tahoma"/>
              </a:rPr>
              <a:t>Hb</a:t>
            </a:r>
            <a:r>
              <a:rPr lang="it-IT" sz="1600" dirty="0">
                <a:solidFill>
                  <a:schemeClr val="tx1"/>
                </a:solidFill>
                <a:latin typeface="Tahoma"/>
                <a:cs typeface="Tahoma"/>
              </a:rPr>
              <a:t> totale.  La HPFH è una condizione che presenta eterogeneità allelica (mutazioni puntiformi o vari tipi di delezioni) che comporta in ogni caso una produzione aumentata (o esclusiva) di catene di tipo </a:t>
            </a:r>
            <a:r>
              <a:rPr lang="it-IT" sz="1600" dirty="0">
                <a:solidFill>
                  <a:schemeClr val="tx1"/>
                </a:solidFill>
                <a:latin typeface="Symbol" panose="05050102010706020507" pitchFamily="18" charset="2"/>
                <a:cs typeface="Tahoma"/>
              </a:rPr>
              <a:t>g</a:t>
            </a:r>
            <a:r>
              <a:rPr lang="it-IT" sz="1600" dirty="0">
                <a:solidFill>
                  <a:schemeClr val="tx1"/>
                </a:solidFill>
                <a:latin typeface="Tahoma"/>
                <a:cs typeface="Tahoma"/>
              </a:rPr>
              <a:t> piuttosto che catene di tipo </a:t>
            </a:r>
            <a:r>
              <a:rPr lang="it-IT" sz="1600" dirty="0">
                <a:solidFill>
                  <a:schemeClr val="tx1"/>
                </a:solidFill>
                <a:latin typeface="Symbol" panose="05050102010706020507" pitchFamily="18" charset="2"/>
                <a:cs typeface="Tahoma"/>
              </a:rPr>
              <a:t>b. </a:t>
            </a:r>
            <a:r>
              <a:rPr lang="it-IT" sz="1600" dirty="0">
                <a:solidFill>
                  <a:schemeClr val="tx1"/>
                </a:solidFill>
                <a:latin typeface="Tahoma"/>
                <a:cs typeface="Tahoma"/>
              </a:rPr>
              <a:t> </a:t>
            </a:r>
          </a:p>
          <a:p>
            <a:endParaRPr lang="it-IT" sz="1600" dirty="0">
              <a:solidFill>
                <a:schemeClr val="tx1"/>
              </a:solidFill>
              <a:latin typeface="Tahoma"/>
              <a:cs typeface="Tahoma"/>
            </a:endParaRPr>
          </a:p>
          <a:p>
            <a:r>
              <a:rPr lang="it-IT" sz="1600" dirty="0">
                <a:solidFill>
                  <a:schemeClr val="tx1"/>
                </a:solidFill>
                <a:latin typeface="Tahoma"/>
                <a:cs typeface="Tahoma"/>
              </a:rPr>
              <a:t>Le delezioni generalmente interessano i geni </a:t>
            </a:r>
            <a:r>
              <a:rPr lang="it-IT" sz="1600" dirty="0">
                <a:solidFill>
                  <a:schemeClr val="tx1"/>
                </a:solidFill>
                <a:latin typeface="Symbol" panose="05050102010706020507" pitchFamily="18" charset="2"/>
                <a:cs typeface="Tahoma"/>
              </a:rPr>
              <a:t>d</a:t>
            </a:r>
            <a:r>
              <a:rPr lang="it-IT" sz="1600" dirty="0">
                <a:solidFill>
                  <a:schemeClr val="tx1"/>
                </a:solidFill>
                <a:latin typeface="Tahoma"/>
                <a:cs typeface="Tahoma"/>
              </a:rPr>
              <a:t> e </a:t>
            </a:r>
            <a:r>
              <a:rPr lang="it-IT" sz="1600" dirty="0">
                <a:solidFill>
                  <a:schemeClr val="tx1"/>
                </a:solidFill>
                <a:latin typeface="Symbol" panose="05050102010706020507" pitchFamily="18" charset="2"/>
                <a:cs typeface="Tahoma"/>
              </a:rPr>
              <a:t>b</a:t>
            </a:r>
            <a:r>
              <a:rPr lang="it-IT" sz="1600" dirty="0">
                <a:solidFill>
                  <a:schemeClr val="tx1"/>
                </a:solidFill>
                <a:latin typeface="Tahoma"/>
                <a:cs typeface="Tahoma"/>
              </a:rPr>
              <a:t> e possono estendersi per decine di </a:t>
            </a:r>
            <a:r>
              <a:rPr lang="it-IT" sz="1600" dirty="0" err="1">
                <a:solidFill>
                  <a:schemeClr val="tx1"/>
                </a:solidFill>
                <a:latin typeface="Tahoma"/>
                <a:cs typeface="Tahoma"/>
              </a:rPr>
              <a:t>kbasi</a:t>
            </a:r>
            <a:r>
              <a:rPr lang="it-IT" sz="1600" dirty="0">
                <a:solidFill>
                  <a:schemeClr val="tx1"/>
                </a:solidFill>
                <a:latin typeface="Tahoma"/>
                <a:cs typeface="Tahoma"/>
              </a:rPr>
              <a:t>. E’ stato ipotizzato che al 5’ del gene </a:t>
            </a:r>
            <a:r>
              <a:rPr lang="it-IT" sz="1600" dirty="0">
                <a:solidFill>
                  <a:schemeClr val="tx1"/>
                </a:solidFill>
                <a:latin typeface="Symbol" panose="05050102010706020507" pitchFamily="18" charset="2"/>
                <a:cs typeface="Tahoma"/>
              </a:rPr>
              <a:t>d</a:t>
            </a:r>
            <a:r>
              <a:rPr lang="it-IT" sz="1600" dirty="0">
                <a:solidFill>
                  <a:schemeClr val="tx1"/>
                </a:solidFill>
                <a:latin typeface="Tahoma"/>
                <a:cs typeface="Tahoma"/>
              </a:rPr>
              <a:t> esista un silenziatore dell’espressione genica dei due geni </a:t>
            </a:r>
            <a:r>
              <a:rPr lang="it-IT" sz="1600" dirty="0">
                <a:solidFill>
                  <a:schemeClr val="tx1"/>
                </a:solidFill>
                <a:latin typeface="Symbol" panose="05050102010706020507" pitchFamily="18" charset="2"/>
                <a:cs typeface="Tahoma"/>
              </a:rPr>
              <a:t>g</a:t>
            </a:r>
            <a:r>
              <a:rPr lang="it-IT" sz="1600" dirty="0">
                <a:solidFill>
                  <a:schemeClr val="tx1"/>
                </a:solidFill>
                <a:latin typeface="Tahoma"/>
                <a:cs typeface="Tahoma"/>
              </a:rPr>
              <a:t> </a:t>
            </a:r>
            <a:r>
              <a:rPr lang="it-IT" sz="1600" dirty="0" err="1">
                <a:solidFill>
                  <a:schemeClr val="tx1"/>
                </a:solidFill>
                <a:latin typeface="Tahoma"/>
                <a:cs typeface="Tahoma"/>
              </a:rPr>
              <a:t>globulinici</a:t>
            </a:r>
            <a:r>
              <a:rPr lang="it-IT" sz="1600" dirty="0">
                <a:solidFill>
                  <a:schemeClr val="tx1"/>
                </a:solidFill>
                <a:latin typeface="Tahoma"/>
                <a:cs typeface="Tahoma"/>
              </a:rPr>
              <a:t>, deleto in alcuni casi di HPFH. </a:t>
            </a:r>
          </a:p>
          <a:p>
            <a:endParaRPr lang="it-IT" sz="1600" dirty="0">
              <a:solidFill>
                <a:schemeClr val="tx1"/>
              </a:solidFill>
              <a:latin typeface="Tahoma"/>
              <a:cs typeface="Tahoma"/>
            </a:endParaRPr>
          </a:p>
          <a:p>
            <a:r>
              <a:rPr lang="it-IT" sz="1600" dirty="0">
                <a:solidFill>
                  <a:schemeClr val="tx1"/>
                </a:solidFill>
                <a:latin typeface="Tahoma"/>
                <a:cs typeface="Tahoma"/>
              </a:rPr>
              <a:t>In altri casi, il difetto molecolare è rappresentato da mutazioni puntiformi nella regione del promotore dei geni </a:t>
            </a:r>
            <a:r>
              <a:rPr lang="it-IT" sz="1600" dirty="0">
                <a:solidFill>
                  <a:schemeClr val="tx1"/>
                </a:solidFill>
                <a:latin typeface="Symbol" panose="05050102010706020507" pitchFamily="18" charset="2"/>
                <a:cs typeface="Tahoma"/>
              </a:rPr>
              <a:t>g</a:t>
            </a:r>
            <a:r>
              <a:rPr lang="it-IT" sz="1600" dirty="0">
                <a:solidFill>
                  <a:schemeClr val="tx1"/>
                </a:solidFill>
                <a:latin typeface="Tahoma"/>
                <a:cs typeface="Tahoma"/>
              </a:rPr>
              <a:t> </a:t>
            </a:r>
            <a:r>
              <a:rPr lang="it-IT" sz="1600" dirty="0" err="1">
                <a:solidFill>
                  <a:schemeClr val="tx1"/>
                </a:solidFill>
                <a:latin typeface="Tahoma"/>
                <a:cs typeface="Tahoma"/>
              </a:rPr>
              <a:t>globulinici</a:t>
            </a:r>
            <a:r>
              <a:rPr lang="it-IT" sz="1600" dirty="0">
                <a:solidFill>
                  <a:schemeClr val="tx1"/>
                </a:solidFill>
                <a:latin typeface="Tahoma"/>
                <a:cs typeface="Tahoma"/>
              </a:rPr>
              <a:t>.</a:t>
            </a:r>
          </a:p>
          <a:p>
            <a:endParaRPr lang="it-IT" sz="1600" dirty="0">
              <a:solidFill>
                <a:schemeClr val="tx1"/>
              </a:solidFill>
              <a:latin typeface="Tahoma"/>
              <a:cs typeface="Tahoma"/>
            </a:endParaRPr>
          </a:p>
          <a:p>
            <a:r>
              <a:rPr lang="it-IT" sz="1600" dirty="0">
                <a:solidFill>
                  <a:schemeClr val="tx1"/>
                </a:solidFill>
                <a:latin typeface="Tahoma"/>
                <a:cs typeface="Tahoma"/>
              </a:rPr>
              <a:t>E’ stato osservato come la persistenza di emoglobina fetale porti ad un fenotipo meno grave in individui con HPFH che sono anche omozigoti </a:t>
            </a:r>
            <a:r>
              <a:rPr lang="it-IT" sz="1600">
                <a:solidFill>
                  <a:schemeClr val="tx1"/>
                </a:solidFill>
                <a:latin typeface="Tahoma"/>
                <a:cs typeface="Tahoma"/>
              </a:rPr>
              <a:t>per delezione </a:t>
            </a:r>
            <a:r>
              <a:rPr lang="it-IT" sz="1600" dirty="0">
                <a:solidFill>
                  <a:schemeClr val="tx1"/>
                </a:solidFill>
                <a:latin typeface="Tahoma"/>
                <a:cs typeface="Tahoma"/>
              </a:rPr>
              <a:t>del gene </a:t>
            </a:r>
            <a:r>
              <a:rPr lang="it-IT" sz="1600" dirty="0">
                <a:solidFill>
                  <a:schemeClr val="tx1"/>
                </a:solidFill>
                <a:latin typeface="Symbol" panose="05050102010706020507" pitchFamily="18" charset="2"/>
                <a:cs typeface="Tahoma"/>
              </a:rPr>
              <a:t>b</a:t>
            </a:r>
            <a:r>
              <a:rPr lang="it-IT" sz="1600" dirty="0">
                <a:solidFill>
                  <a:schemeClr val="tx1"/>
                </a:solidFill>
                <a:latin typeface="Tahoma"/>
                <a:cs typeface="Tahoma"/>
              </a:rPr>
              <a:t> </a:t>
            </a:r>
            <a:r>
              <a:rPr lang="it-IT" sz="1600" dirty="0">
                <a:solidFill>
                  <a:schemeClr val="tx1"/>
                </a:solidFill>
                <a:latin typeface="Symbol" panose="05050102010706020507" pitchFamily="18" charset="2"/>
                <a:cs typeface="Tahoma"/>
              </a:rPr>
              <a:t>.</a:t>
            </a:r>
          </a:p>
          <a:p>
            <a:endParaRPr lang="it-IT" sz="1600" dirty="0">
              <a:solidFill>
                <a:schemeClr val="tx1"/>
              </a:solidFill>
              <a:latin typeface="Symbol" charset="2"/>
              <a:cs typeface="Symbol" charset="2"/>
            </a:endParaRPr>
          </a:p>
          <a:p>
            <a:endParaRPr lang="it-IT" sz="1600" dirty="0">
              <a:solidFill>
                <a:schemeClr val="tx1"/>
              </a:solidFill>
              <a:latin typeface="+mn-lt"/>
              <a:cs typeface="Symbol" charset="2"/>
            </a:endParaRPr>
          </a:p>
        </p:txBody>
      </p:sp>
      <p:pic>
        <p:nvPicPr>
          <p:cNvPr id="4" name="Immagine 3" descr="Immagine 4.png"/>
          <p:cNvPicPr>
            <a:picLocks noChangeAspect="1"/>
          </p:cNvPicPr>
          <p:nvPr/>
        </p:nvPicPr>
        <p:blipFill>
          <a:blip r:embed="rId3"/>
          <a:stretch>
            <a:fillRect/>
          </a:stretch>
        </p:blipFill>
        <p:spPr>
          <a:xfrm>
            <a:off x="0" y="24408"/>
            <a:ext cx="4233034" cy="1964432"/>
          </a:xfrm>
          <a:prstGeom prst="rect">
            <a:avLst/>
          </a:prstGeom>
        </p:spPr>
      </p:pic>
      <p:sp>
        <p:nvSpPr>
          <p:cNvPr id="2" name="Ovale 1"/>
          <p:cNvSpPr/>
          <p:nvPr/>
        </p:nvSpPr>
        <p:spPr bwMode="auto">
          <a:xfrm>
            <a:off x="2627784" y="764704"/>
            <a:ext cx="792088" cy="576064"/>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20770335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4716016" y="0"/>
            <a:ext cx="4499992" cy="141277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1400" dirty="0"/>
              <a:t>Variabilità e mutabilità del genoma umano </a:t>
            </a:r>
            <a:br>
              <a:rPr lang="it-IT" sz="1400" dirty="0"/>
            </a:br>
            <a:r>
              <a:rPr lang="it-IT" sz="1400" dirty="0">
                <a:solidFill>
                  <a:srgbClr val="FFFF00"/>
                </a:solidFill>
              </a:rPr>
              <a:t>Persistenza ereditaria di emoglobina fetale (HPFH)</a:t>
            </a:r>
            <a:br>
              <a:rPr lang="it-IT" sz="1400" dirty="0">
                <a:solidFill>
                  <a:srgbClr val="FFFF00"/>
                </a:solidFill>
              </a:rPr>
            </a:br>
            <a:r>
              <a:rPr lang="it-IT" sz="1400" dirty="0">
                <a:solidFill>
                  <a:srgbClr val="FFFF00"/>
                </a:solidFill>
              </a:rPr>
              <a:t>Il primo esempio noto di mutazione ontogenetica (mutazione del «quando»)</a:t>
            </a:r>
            <a:endParaRPr lang="it-IT" sz="1400" b="0" dirty="0">
              <a:solidFill>
                <a:schemeClr val="tx1"/>
              </a:solidFill>
            </a:endParaRPr>
          </a:p>
        </p:txBody>
      </p:sp>
      <p:pic>
        <p:nvPicPr>
          <p:cNvPr id="4" name="Immagine 3" descr="Immagine 4.png"/>
          <p:cNvPicPr>
            <a:picLocks noChangeAspect="1"/>
          </p:cNvPicPr>
          <p:nvPr/>
        </p:nvPicPr>
        <p:blipFill>
          <a:blip r:embed="rId3"/>
          <a:stretch>
            <a:fillRect/>
          </a:stretch>
        </p:blipFill>
        <p:spPr>
          <a:xfrm>
            <a:off x="4910966" y="1484784"/>
            <a:ext cx="4233034" cy="1964432"/>
          </a:xfrm>
          <a:prstGeom prst="rect">
            <a:avLst/>
          </a:prstGeom>
        </p:spPr>
      </p:pic>
      <p:sp>
        <p:nvSpPr>
          <p:cNvPr id="2" name="Ovale 1"/>
          <p:cNvSpPr/>
          <p:nvPr/>
        </p:nvSpPr>
        <p:spPr bwMode="auto">
          <a:xfrm>
            <a:off x="7452320" y="2276872"/>
            <a:ext cx="864096" cy="576064"/>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Tahoma" pitchFamily="34" charset="0"/>
            </a:endParaRPr>
          </a:p>
        </p:txBody>
      </p:sp>
      <p:pic>
        <p:nvPicPr>
          <p:cNvPr id="532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649"/>
            <a:ext cx="4705917"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 y="3391267"/>
            <a:ext cx="6583535" cy="3466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1788138"/>
            <a:ext cx="2078732" cy="1448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6516216" y="4077072"/>
            <a:ext cx="2627785" cy="830997"/>
          </a:xfrm>
          <a:prstGeom prst="rect">
            <a:avLst/>
          </a:prstGeom>
          <a:noFill/>
        </p:spPr>
        <p:txBody>
          <a:bodyPr wrap="square" rtlCol="0">
            <a:spAutoFit/>
          </a:bodyPr>
          <a:lstStyle/>
          <a:p>
            <a:r>
              <a:rPr lang="it-IT" sz="1200" dirty="0" err="1">
                <a:solidFill>
                  <a:schemeClr val="tx1"/>
                </a:solidFill>
              </a:rPr>
              <a:t>Sankaran</a:t>
            </a:r>
            <a:r>
              <a:rPr lang="it-IT" sz="1200" dirty="0">
                <a:solidFill>
                  <a:schemeClr val="tx1"/>
                </a:solidFill>
              </a:rPr>
              <a:t> et al. (2011) </a:t>
            </a:r>
            <a:r>
              <a:rPr lang="en-US" sz="1200" dirty="0">
                <a:solidFill>
                  <a:schemeClr val="tx1"/>
                </a:solidFill>
              </a:rPr>
              <a:t>A Functional Element Necessary for Fetal Hemoglobin Silencing.</a:t>
            </a:r>
          </a:p>
          <a:p>
            <a:r>
              <a:rPr lang="en-US" sz="1200" dirty="0">
                <a:solidFill>
                  <a:schemeClr val="tx1"/>
                </a:solidFill>
              </a:rPr>
              <a:t>New </a:t>
            </a:r>
            <a:r>
              <a:rPr lang="en-US" sz="1200" dirty="0" err="1">
                <a:solidFill>
                  <a:schemeClr val="tx1"/>
                </a:solidFill>
              </a:rPr>
              <a:t>Eng</a:t>
            </a:r>
            <a:r>
              <a:rPr lang="en-US" sz="1200" dirty="0">
                <a:solidFill>
                  <a:schemeClr val="tx1"/>
                </a:solidFill>
              </a:rPr>
              <a:t> J Med 365:807-814</a:t>
            </a:r>
          </a:p>
        </p:txBody>
      </p:sp>
    </p:spTree>
    <p:extLst>
      <p:ext uri="{BB962C8B-B14F-4D97-AF65-F5344CB8AC3E}">
        <p14:creationId xmlns:p14="http://schemas.microsoft.com/office/powerpoint/2010/main" val="16194115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76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del DNA sul prodotto genico</a:t>
            </a:r>
            <a:br>
              <a:rPr lang="it-IT" sz="2000" dirty="0"/>
            </a:br>
            <a:r>
              <a:rPr lang="it-IT" sz="1600" dirty="0"/>
              <a:t>(la genetica nella </a:t>
            </a:r>
            <a:r>
              <a:rPr lang="it-IT" sz="1600" dirty="0">
                <a:solidFill>
                  <a:srgbClr val="FFFF00"/>
                </a:solidFill>
                <a:effectLst/>
              </a:rPr>
              <a:t>patologia molecolare</a:t>
            </a:r>
            <a:r>
              <a:rPr lang="it-IT" sz="1600" dirty="0"/>
              <a:t>)</a:t>
            </a: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295400"/>
            <a:ext cx="7788275" cy="6401751"/>
          </a:xfrm>
          <a:prstGeom prst="rect">
            <a:avLst/>
          </a:prstGeom>
          <a:noFill/>
          <a:ln w="25400">
            <a:noFill/>
            <a:miter lim="800000"/>
            <a:headEnd/>
            <a:tailEnd/>
          </a:ln>
          <a:effectLst/>
        </p:spPr>
        <p:txBody>
          <a:bodyPr>
            <a:spAutoFit/>
          </a:bodyPr>
          <a:lstStyle/>
          <a:p>
            <a:r>
              <a:rPr lang="it-IT" sz="1400" dirty="0">
                <a:solidFill>
                  <a:schemeClr val="tx1"/>
                </a:solidFill>
              </a:rPr>
              <a:t>Indipendentemente dalla natura molecolare delle mutazioni, queste possono essere anche classificate in base all’effetto che determinano sulla funzione del prodotto genico.  Si possono distinguere:</a:t>
            </a:r>
          </a:p>
          <a:p>
            <a:endParaRPr lang="it-IT" sz="1400" dirty="0">
              <a:solidFill>
                <a:schemeClr val="tx1"/>
              </a:solidFill>
            </a:endParaRPr>
          </a:p>
          <a:p>
            <a:pPr>
              <a:buFont typeface="Arial"/>
              <a:buChar char="•"/>
            </a:pPr>
            <a:r>
              <a:rPr lang="it-IT" sz="1400" dirty="0">
                <a:solidFill>
                  <a:schemeClr val="tx1"/>
                </a:solidFill>
              </a:rPr>
              <a:t> </a:t>
            </a:r>
            <a:r>
              <a:rPr lang="it-IT" sz="1400" dirty="0">
                <a:solidFill>
                  <a:srgbClr val="FFFF00"/>
                </a:solidFill>
              </a:rPr>
              <a:t>Mutazioni per perdita di funzione</a:t>
            </a:r>
            <a:r>
              <a:rPr lang="it-IT" sz="1400" dirty="0">
                <a:solidFill>
                  <a:schemeClr val="tx1"/>
                </a:solidFill>
              </a:rPr>
              <a:t>: il prodotto genico ha perso o ridotto la propria funzionalità</a:t>
            </a:r>
          </a:p>
          <a:p>
            <a:endParaRPr lang="it-IT" sz="1400" dirty="0">
              <a:solidFill>
                <a:schemeClr val="tx1"/>
              </a:solidFill>
            </a:endParaRPr>
          </a:p>
          <a:p>
            <a:pPr>
              <a:buFont typeface="Arial"/>
              <a:buChar char="•"/>
            </a:pPr>
            <a:r>
              <a:rPr lang="it-IT" sz="1400" dirty="0">
                <a:solidFill>
                  <a:schemeClr val="tx1"/>
                </a:solidFill>
              </a:rPr>
              <a:t> </a:t>
            </a:r>
            <a:r>
              <a:rPr lang="it-IT" sz="1400" dirty="0">
                <a:solidFill>
                  <a:srgbClr val="FFFF00"/>
                </a:solidFill>
              </a:rPr>
              <a:t>Mutazioni per acquisizione di funzione</a:t>
            </a:r>
            <a:r>
              <a:rPr lang="it-IT" sz="1400" dirty="0">
                <a:solidFill>
                  <a:schemeClr val="tx1"/>
                </a:solidFill>
              </a:rPr>
              <a:t>: il prodotto genico fa qualcosa di anormale “in più”</a:t>
            </a:r>
          </a:p>
          <a:p>
            <a:pPr>
              <a:buFont typeface="Arial"/>
              <a:buChar char="•"/>
            </a:pPr>
            <a:endParaRPr lang="it-IT" sz="1400" dirty="0">
              <a:solidFill>
                <a:schemeClr val="tx1"/>
              </a:solidFill>
            </a:endParaRPr>
          </a:p>
          <a:p>
            <a:r>
              <a:rPr lang="it-IT" sz="1400" dirty="0">
                <a:solidFill>
                  <a:schemeClr val="tx1"/>
                </a:solidFill>
              </a:rPr>
              <a:t>Semplificando, </a:t>
            </a:r>
            <a:r>
              <a:rPr lang="it-IT" sz="1400" dirty="0">
                <a:solidFill>
                  <a:srgbClr val="FFFF00"/>
                </a:solidFill>
              </a:rPr>
              <a:t>mutazioni per perdita di funzione saranno spesso recessive</a:t>
            </a:r>
            <a:r>
              <a:rPr lang="it-IT" sz="1400" dirty="0">
                <a:solidFill>
                  <a:schemeClr val="tx1"/>
                </a:solidFill>
              </a:rPr>
              <a:t>, in quanto i genomi diploidi si sono evoluti in modo da tollerare, nella maggior parte dei casi, il dimezzamento della quantità di prodotto genico presente negli eterozigoti. In alcuni casi, anche se il 50% del prodotto genico dovesse risultare insufficiente, i meccanismi di regolazione genica possono fare si che l’allele funzionale negli eterozigoti si esprima maggiormente, in modo da compensare la mancata funzionalità dell’altro allele.</a:t>
            </a:r>
          </a:p>
          <a:p>
            <a:endParaRPr lang="it-IT" sz="1400" dirty="0">
              <a:solidFill>
                <a:schemeClr val="tx1"/>
              </a:solidFill>
            </a:endParaRPr>
          </a:p>
          <a:p>
            <a:r>
              <a:rPr lang="it-IT" sz="1400" dirty="0">
                <a:solidFill>
                  <a:schemeClr val="tx1"/>
                </a:solidFill>
              </a:rPr>
              <a:t>Al contrario, </a:t>
            </a:r>
            <a:r>
              <a:rPr lang="it-IT" sz="1400" dirty="0">
                <a:solidFill>
                  <a:srgbClr val="FFFF00"/>
                </a:solidFill>
              </a:rPr>
              <a:t>mutazioni per acquisizione di funzione, </a:t>
            </a:r>
            <a:r>
              <a:rPr lang="it-IT" sz="1400" dirty="0">
                <a:solidFill>
                  <a:schemeClr val="tx1"/>
                </a:solidFill>
              </a:rPr>
              <a:t>proprio per come sono definite, presenteranno un tipo di </a:t>
            </a:r>
            <a:r>
              <a:rPr lang="it-IT" sz="1400" dirty="0">
                <a:solidFill>
                  <a:srgbClr val="FFFF00"/>
                </a:solidFill>
              </a:rPr>
              <a:t>ereditarietà dominante. </a:t>
            </a:r>
            <a:r>
              <a:rPr lang="it-IT" sz="1400" dirty="0">
                <a:solidFill>
                  <a:srgbClr val="FFFFFF"/>
                </a:solidFill>
              </a:rPr>
              <a:t>Negli eterozigoti, ci si aspetta che la presenza del prodotto genico dell’allele normale non impedisca al prodotto dell’allele mutato di svolgere le sue funzioni “anomale”.</a:t>
            </a:r>
          </a:p>
          <a:p>
            <a:endParaRPr lang="it-IT" sz="1400" dirty="0">
              <a:solidFill>
                <a:srgbClr val="FFFFFF"/>
              </a:solidFill>
            </a:endParaRPr>
          </a:p>
          <a:p>
            <a:r>
              <a:rPr lang="it-IT" sz="1400" dirty="0">
                <a:solidFill>
                  <a:srgbClr val="FFFFFF"/>
                </a:solidFill>
              </a:rPr>
              <a:t>Questo schema semplificato (perdita di funzione = recessivo; acquisizione di funzione = dominante) presenta diverse eccezioni, di cui le più importanti sono sicuramente l’ereditarietà  dominante di mutazioni per perdita di funzione in presenza di (</a:t>
            </a:r>
            <a:r>
              <a:rPr lang="it-IT" sz="1400" dirty="0" err="1">
                <a:solidFill>
                  <a:srgbClr val="FFFFFF"/>
                </a:solidFill>
              </a:rPr>
              <a:t>1</a:t>
            </a:r>
            <a:r>
              <a:rPr lang="it-IT" sz="1400" dirty="0">
                <a:solidFill>
                  <a:srgbClr val="FFFFFF"/>
                </a:solidFill>
              </a:rPr>
              <a:t>) </a:t>
            </a:r>
            <a:r>
              <a:rPr lang="it-IT" sz="1400" dirty="0" err="1">
                <a:solidFill>
                  <a:srgbClr val="FFFF00"/>
                </a:solidFill>
              </a:rPr>
              <a:t>aploinsufficienza</a:t>
            </a:r>
            <a:r>
              <a:rPr lang="it-IT" sz="1400" dirty="0">
                <a:solidFill>
                  <a:srgbClr val="FFFFFF"/>
                </a:solidFill>
              </a:rPr>
              <a:t> e (</a:t>
            </a:r>
            <a:r>
              <a:rPr lang="it-IT" sz="1400" dirty="0" err="1">
                <a:solidFill>
                  <a:srgbClr val="FFFFFF"/>
                </a:solidFill>
              </a:rPr>
              <a:t>2</a:t>
            </a:r>
            <a:r>
              <a:rPr lang="it-IT" sz="1400" dirty="0">
                <a:solidFill>
                  <a:srgbClr val="FFFFFF"/>
                </a:solidFill>
              </a:rPr>
              <a:t>) </a:t>
            </a:r>
            <a:r>
              <a:rPr lang="it-IT" sz="1400" dirty="0">
                <a:solidFill>
                  <a:srgbClr val="FFFF00"/>
                </a:solidFill>
              </a:rPr>
              <a:t>dominanza negativa.</a:t>
            </a:r>
          </a:p>
          <a:p>
            <a:endParaRPr lang="it-IT" sz="1400" dirty="0">
              <a:solidFill>
                <a:schemeClr val="tx1"/>
              </a:solidFill>
            </a:endParaRPr>
          </a:p>
          <a:p>
            <a:pPr>
              <a:buFont typeface="Arial"/>
              <a:buChar char="•"/>
            </a:pPr>
            <a:endParaRPr lang="it-IT" sz="1200" dirty="0">
              <a:solidFill>
                <a:schemeClr val="tx1"/>
              </a:solidFill>
            </a:endParaRPr>
          </a:p>
          <a:p>
            <a:pPr>
              <a:buFont typeface="Arial"/>
              <a:buChar char="•"/>
            </a:pPr>
            <a:endParaRPr lang="it-IT" sz="1200" dirty="0">
              <a:solidFill>
                <a:schemeClr val="tx1"/>
              </a:solidFill>
            </a:endParaRPr>
          </a:p>
          <a:p>
            <a:pPr>
              <a:buFont typeface="Arial"/>
              <a:buChar char="•"/>
            </a:pPr>
            <a:endParaRPr lang="it-IT" sz="1200" dirty="0">
              <a:solidFill>
                <a:schemeClr val="tx1"/>
              </a:solidFill>
            </a:endParaRPr>
          </a:p>
          <a:p>
            <a:r>
              <a:rPr lang="it-IT" sz="1200" dirty="0">
                <a:solidFill>
                  <a:schemeClr val="tx1"/>
                </a:solidFill>
              </a:rPr>
              <a:t> </a:t>
            </a:r>
          </a:p>
          <a:p>
            <a:r>
              <a:rPr lang="it-IT" sz="1200" dirty="0">
                <a:solidFill>
                  <a:schemeClr val="tx1"/>
                </a:solidFill>
              </a:rPr>
              <a:t> </a:t>
            </a:r>
          </a:p>
        </p:txBody>
      </p:sp>
    </p:spTree>
    <p:extLst>
      <p:ext uri="{BB962C8B-B14F-4D97-AF65-F5344CB8AC3E}">
        <p14:creationId xmlns:p14="http://schemas.microsoft.com/office/powerpoint/2010/main" val="3379122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18864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2000" dirty="0"/>
            </a:br>
            <a:r>
              <a:rPr lang="it-IT" sz="1600" dirty="0">
                <a:solidFill>
                  <a:srgbClr val="FFFFFF"/>
                </a:solidFill>
              </a:rPr>
              <a:t>Mutazioni per perdita di funzione:</a:t>
            </a:r>
            <a:r>
              <a:rPr lang="it-IT" sz="1600" dirty="0">
                <a:solidFill>
                  <a:srgbClr val="FFFF00"/>
                </a:solidFill>
              </a:rPr>
              <a:t> eterogeneità </a:t>
            </a:r>
            <a:r>
              <a:rPr lang="it-IT" sz="1600" dirty="0" err="1">
                <a:solidFill>
                  <a:srgbClr val="FFFF00"/>
                </a:solidFill>
              </a:rPr>
              <a:t>allelica</a:t>
            </a: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066800"/>
            <a:ext cx="7788275" cy="2862322"/>
          </a:xfrm>
          <a:prstGeom prst="rect">
            <a:avLst/>
          </a:prstGeom>
          <a:noFill/>
          <a:ln w="25400">
            <a:noFill/>
            <a:miter lim="800000"/>
            <a:headEnd/>
            <a:tailEnd/>
          </a:ln>
          <a:effectLst/>
        </p:spPr>
        <p:txBody>
          <a:bodyPr>
            <a:spAutoFit/>
          </a:bodyPr>
          <a:lstStyle/>
          <a:p>
            <a:r>
              <a:rPr lang="it-IT" sz="1200" dirty="0">
                <a:solidFill>
                  <a:schemeClr val="tx1"/>
                </a:solidFill>
              </a:rPr>
              <a:t>Come visto in precedenza, ci sono diversi tipi di  mutazioni all’interno di un gene che possono comportare la perdita di funzione del prodotto genico, sia perché il prodotto è del tutto assente, sia perché, sebbene presente, non è funzionale. Poiché il risultato è lo stesso, ci aspettiamo che fenotipi determinati da perdita di funzione siano caratterizzati da una forte </a:t>
            </a:r>
            <a:r>
              <a:rPr lang="it-IT" sz="1200" dirty="0">
                <a:solidFill>
                  <a:srgbClr val="FFFF00"/>
                </a:solidFill>
              </a:rPr>
              <a:t>eterogeneità </a:t>
            </a:r>
            <a:r>
              <a:rPr lang="it-IT" sz="1200" dirty="0" err="1">
                <a:solidFill>
                  <a:srgbClr val="FFFF00"/>
                </a:solidFill>
              </a:rPr>
              <a:t>allelica</a:t>
            </a:r>
            <a:r>
              <a:rPr lang="it-IT" sz="1200" dirty="0">
                <a:solidFill>
                  <a:srgbClr val="FFFF00"/>
                </a:solidFill>
              </a:rPr>
              <a:t>, </a:t>
            </a:r>
            <a:r>
              <a:rPr lang="it-IT" sz="1200" dirty="0">
                <a:solidFill>
                  <a:schemeClr val="tx1"/>
                </a:solidFill>
              </a:rPr>
              <a:t>con mutazioni che possono andare da semplici variazioni </a:t>
            </a:r>
            <a:r>
              <a:rPr lang="it-IT" sz="1200" dirty="0" err="1">
                <a:solidFill>
                  <a:schemeClr val="tx1"/>
                </a:solidFill>
              </a:rPr>
              <a:t>missenso</a:t>
            </a:r>
            <a:r>
              <a:rPr lang="it-IT" sz="1200" dirty="0">
                <a:solidFill>
                  <a:schemeClr val="tx1"/>
                </a:solidFill>
              </a:rPr>
              <a:t> che aboliscono la funzionalità proteica a estese </a:t>
            </a:r>
            <a:r>
              <a:rPr lang="it-IT" sz="1200" dirty="0" err="1">
                <a:solidFill>
                  <a:schemeClr val="tx1"/>
                </a:solidFill>
              </a:rPr>
              <a:t>delezioni</a:t>
            </a:r>
            <a:r>
              <a:rPr lang="it-IT" sz="1200" dirty="0">
                <a:solidFill>
                  <a:schemeClr val="tx1"/>
                </a:solidFill>
              </a:rPr>
              <a:t> che coinvolgono l’intero gene.</a:t>
            </a:r>
          </a:p>
          <a:p>
            <a:endParaRPr lang="it-IT" sz="1200" dirty="0">
              <a:solidFill>
                <a:srgbClr val="FFFF00"/>
              </a:solidFill>
            </a:endParaRPr>
          </a:p>
          <a:p>
            <a:r>
              <a:rPr lang="it-IT" sz="1200" dirty="0">
                <a:solidFill>
                  <a:srgbClr val="FFFFFF"/>
                </a:solidFill>
              </a:rPr>
              <a:t>L’esempio in figura riguarda lo spettro di mutazioni identificate nel corso degli anni nel gene </a:t>
            </a:r>
            <a:r>
              <a:rPr lang="it-IT" sz="1200" i="1" dirty="0">
                <a:solidFill>
                  <a:srgbClr val="FFFFFF"/>
                </a:solidFill>
              </a:rPr>
              <a:t>ATM </a:t>
            </a:r>
            <a:r>
              <a:rPr lang="it-IT" sz="1200" dirty="0">
                <a:solidFill>
                  <a:srgbClr val="FFFFFF"/>
                </a:solidFill>
              </a:rPr>
              <a:t>in pazienti affetti da </a:t>
            </a:r>
            <a:r>
              <a:rPr lang="it-IT" sz="1200" dirty="0" err="1">
                <a:solidFill>
                  <a:srgbClr val="FFFF00"/>
                </a:solidFill>
              </a:rPr>
              <a:t>atassia-telangiectasia</a:t>
            </a:r>
            <a:r>
              <a:rPr lang="it-IT" sz="1200" dirty="0">
                <a:solidFill>
                  <a:srgbClr val="FFFF00"/>
                </a:solidFill>
              </a:rPr>
              <a:t> (OMIM #208900)</a:t>
            </a:r>
            <a:r>
              <a:rPr lang="it-IT" sz="1200" dirty="0">
                <a:solidFill>
                  <a:srgbClr val="FFFFFF"/>
                </a:solidFill>
              </a:rPr>
              <a:t>,  una </a:t>
            </a:r>
            <a:r>
              <a:rPr lang="it-IT" sz="1200" dirty="0">
                <a:solidFill>
                  <a:srgbClr val="FFFF00"/>
                </a:solidFill>
              </a:rPr>
              <a:t>malattia recessiva </a:t>
            </a:r>
            <a:r>
              <a:rPr lang="it-IT" sz="1200" dirty="0">
                <a:solidFill>
                  <a:srgbClr val="FFFFFF"/>
                </a:solidFill>
              </a:rPr>
              <a:t>dovuta al funzionamento difettivo del sistema di riparazione del DNA. Lo spettro di mutazioni è molto ampio, comprendendo sostituzioni nucleotidiche </a:t>
            </a:r>
            <a:r>
              <a:rPr lang="it-IT" sz="1200" dirty="0" err="1">
                <a:solidFill>
                  <a:srgbClr val="FFFFFF"/>
                </a:solidFill>
              </a:rPr>
              <a:t>missenso</a:t>
            </a:r>
            <a:r>
              <a:rPr lang="it-IT" sz="1200" dirty="0">
                <a:solidFill>
                  <a:srgbClr val="FFFFFF"/>
                </a:solidFill>
              </a:rPr>
              <a:t> e nonsenso, </a:t>
            </a:r>
            <a:r>
              <a:rPr lang="it-IT" sz="1200" dirty="0" err="1">
                <a:solidFill>
                  <a:srgbClr val="FFFFFF"/>
                </a:solidFill>
              </a:rPr>
              <a:t>delezioni</a:t>
            </a:r>
            <a:r>
              <a:rPr lang="it-IT" sz="1200" dirty="0">
                <a:solidFill>
                  <a:srgbClr val="FFFFFF"/>
                </a:solidFill>
              </a:rPr>
              <a:t> </a:t>
            </a:r>
            <a:r>
              <a:rPr lang="it-IT" sz="1200" dirty="0" err="1">
                <a:solidFill>
                  <a:srgbClr val="FFFFFF"/>
                </a:solidFill>
              </a:rPr>
              <a:t>frameshift</a:t>
            </a:r>
            <a:r>
              <a:rPr lang="it-IT" sz="1200" dirty="0">
                <a:solidFill>
                  <a:srgbClr val="FFFFFF"/>
                </a:solidFill>
              </a:rPr>
              <a:t> e </a:t>
            </a:r>
            <a:r>
              <a:rPr lang="it-IT" sz="1200" dirty="0" err="1">
                <a:solidFill>
                  <a:srgbClr val="FFFFFF"/>
                </a:solidFill>
              </a:rPr>
              <a:t>delezioni</a:t>
            </a:r>
            <a:r>
              <a:rPr lang="it-IT" sz="1200" dirty="0">
                <a:solidFill>
                  <a:srgbClr val="FFFFFF"/>
                </a:solidFill>
              </a:rPr>
              <a:t> di differenti porzioni del gene.</a:t>
            </a:r>
          </a:p>
          <a:p>
            <a:endParaRPr lang="it-IT" sz="1200" dirty="0">
              <a:solidFill>
                <a:srgbClr val="FFFFFF"/>
              </a:solidFill>
            </a:endParaRPr>
          </a:p>
          <a:p>
            <a:r>
              <a:rPr lang="it-IT" sz="1200" dirty="0">
                <a:solidFill>
                  <a:srgbClr val="FFFFFF"/>
                </a:solidFill>
              </a:rPr>
              <a:t>A causa dell’ampio spettro di mutazioni possibili alla base di malattie recessive, spesso gli individui che presentano malattie recessive sono </a:t>
            </a:r>
            <a:r>
              <a:rPr lang="it-IT" sz="1200" dirty="0">
                <a:solidFill>
                  <a:srgbClr val="FFFF00"/>
                </a:solidFill>
              </a:rPr>
              <a:t>“eterozigoti composti” </a:t>
            </a:r>
            <a:r>
              <a:rPr lang="it-IT" sz="1200" dirty="0">
                <a:solidFill>
                  <a:srgbClr val="FFFFFF"/>
                </a:solidFill>
              </a:rPr>
              <a:t>per differenti mutazioni, a meno che non siano figli di individui consanguinei.</a:t>
            </a:r>
          </a:p>
          <a:p>
            <a:endParaRPr lang="it-IT" sz="1200" dirty="0">
              <a:solidFill>
                <a:schemeClr val="tx1"/>
              </a:solidFill>
            </a:endParaRPr>
          </a:p>
        </p:txBody>
      </p:sp>
      <p:pic>
        <p:nvPicPr>
          <p:cNvPr id="8" name="Immagine 1" descr="13_22.BMP"/>
          <p:cNvPicPr>
            <a:picLocks noChangeAspect="1"/>
          </p:cNvPicPr>
          <p:nvPr/>
        </p:nvPicPr>
        <p:blipFill>
          <a:blip r:embed="rId2"/>
          <a:srcRect/>
          <a:stretch>
            <a:fillRect/>
          </a:stretch>
        </p:blipFill>
        <p:spPr bwMode="auto">
          <a:xfrm>
            <a:off x="1295400" y="3962400"/>
            <a:ext cx="6934200" cy="2748792"/>
          </a:xfrm>
          <a:prstGeom prst="rect">
            <a:avLst/>
          </a:prstGeom>
          <a:noFill/>
          <a:ln w="9525">
            <a:noFill/>
            <a:miter lim="800000"/>
            <a:headEnd/>
            <a:tailEnd/>
          </a:ln>
        </p:spPr>
      </p:pic>
    </p:spTree>
    <p:extLst>
      <p:ext uri="{BB962C8B-B14F-4D97-AF65-F5344CB8AC3E}">
        <p14:creationId xmlns:p14="http://schemas.microsoft.com/office/powerpoint/2010/main" val="33791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0"/>
            <a:ext cx="9144000" cy="453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5" name="Rectangle 3"/>
          <p:cNvSpPr>
            <a:spLocks noGrp="1" noChangeArrowheads="1"/>
          </p:cNvSpPr>
          <p:nvPr>
            <p:ph type="subTitle" idx="1"/>
          </p:nvPr>
        </p:nvSpPr>
        <p:spPr>
          <a:xfrm>
            <a:off x="0" y="0"/>
            <a:ext cx="4953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2800" dirty="0"/>
              <a:t>Tasso di mutazione</a:t>
            </a:r>
          </a:p>
        </p:txBody>
      </p:sp>
      <p:sp>
        <p:nvSpPr>
          <p:cNvPr id="25604" name="Text Box 5"/>
          <p:cNvSpPr txBox="1">
            <a:spLocks noChangeArrowheads="1"/>
          </p:cNvSpPr>
          <p:nvPr/>
        </p:nvSpPr>
        <p:spPr bwMode="auto">
          <a:xfrm>
            <a:off x="0" y="1066800"/>
            <a:ext cx="5638800" cy="646331"/>
          </a:xfrm>
          <a:prstGeom prst="rect">
            <a:avLst/>
          </a:prstGeom>
          <a:noFill/>
          <a:ln w="9525">
            <a:noFill/>
            <a:miter lim="800000"/>
            <a:headEnd/>
            <a:tailEnd/>
          </a:ln>
          <a:effectLst/>
        </p:spPr>
        <p:txBody>
          <a:bodyPr wrap="square">
            <a:spAutoFit/>
          </a:bodyPr>
          <a:lstStyle/>
          <a:p>
            <a:r>
              <a:rPr lang="it-IT" dirty="0">
                <a:solidFill>
                  <a:schemeClr val="tx1"/>
                </a:solidFill>
              </a:rPr>
              <a:t>I differenti tipi di varianti differiscono circa il loro tasso di mutazione per diversi ordini di grandezza</a:t>
            </a:r>
          </a:p>
        </p:txBody>
      </p:sp>
      <p:pic>
        <p:nvPicPr>
          <p:cNvPr id="25605" name="Picture 6" descr="0304"/>
          <p:cNvPicPr>
            <a:picLocks noChangeAspect="1" noChangeArrowheads="1"/>
          </p:cNvPicPr>
          <p:nvPr/>
        </p:nvPicPr>
        <p:blipFill>
          <a:blip r:embed="rId3"/>
          <a:srcRect/>
          <a:stretch>
            <a:fillRect/>
          </a:stretch>
        </p:blipFill>
        <p:spPr bwMode="auto">
          <a:xfrm>
            <a:off x="5791200" y="-1"/>
            <a:ext cx="3352800" cy="3204369"/>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18864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2000" dirty="0"/>
            </a:br>
            <a:r>
              <a:rPr lang="it-IT" sz="1600" dirty="0">
                <a:solidFill>
                  <a:srgbClr val="FFFFFF"/>
                </a:solidFill>
              </a:rPr>
              <a:t>Mutazioni per perdita di funzione:</a:t>
            </a:r>
            <a:r>
              <a:rPr lang="it-IT" sz="1600" dirty="0">
                <a:solidFill>
                  <a:srgbClr val="FFFF00"/>
                </a:solidFill>
              </a:rPr>
              <a:t> </a:t>
            </a:r>
            <a:r>
              <a:rPr lang="it-IT" sz="1600" dirty="0" err="1">
                <a:solidFill>
                  <a:srgbClr val="FFFF00"/>
                </a:solidFill>
              </a:rPr>
              <a:t>aploinsufficienza</a:t>
            </a: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899592" y="908720"/>
            <a:ext cx="7788275" cy="2308324"/>
          </a:xfrm>
          <a:prstGeom prst="rect">
            <a:avLst/>
          </a:prstGeom>
          <a:noFill/>
          <a:ln w="25400">
            <a:noFill/>
            <a:miter lim="800000"/>
            <a:headEnd/>
            <a:tailEnd/>
          </a:ln>
          <a:effectLst/>
        </p:spPr>
        <p:txBody>
          <a:bodyPr>
            <a:spAutoFit/>
          </a:bodyPr>
          <a:lstStyle/>
          <a:p>
            <a:r>
              <a:rPr lang="it-IT" sz="1200" dirty="0">
                <a:solidFill>
                  <a:schemeClr val="tx1"/>
                </a:solidFill>
              </a:rPr>
              <a:t>Si parla di </a:t>
            </a:r>
            <a:r>
              <a:rPr lang="it-IT" sz="1200" dirty="0" err="1">
                <a:solidFill>
                  <a:srgbClr val="FFFF00"/>
                </a:solidFill>
              </a:rPr>
              <a:t>aploinsufficienza</a:t>
            </a:r>
            <a:r>
              <a:rPr lang="it-IT" sz="1200" dirty="0">
                <a:solidFill>
                  <a:srgbClr val="FFFF00"/>
                </a:solidFill>
              </a:rPr>
              <a:t> </a:t>
            </a:r>
            <a:r>
              <a:rPr lang="it-IT" sz="1200" dirty="0">
                <a:solidFill>
                  <a:schemeClr val="tx1"/>
                </a:solidFill>
              </a:rPr>
              <a:t>quando la quantità di prodotto genico prodotto da un singolo allele (non necessariamente pari al 50% del normale) non è sufficiente a garantirne il corretto funzionamento. La perdita di funzione in questi casi risulta in un fenotipo che viene ereditato come </a:t>
            </a:r>
            <a:r>
              <a:rPr lang="it-IT" sz="1200" dirty="0">
                <a:solidFill>
                  <a:srgbClr val="FFFF00"/>
                </a:solidFill>
              </a:rPr>
              <a:t>dominante. </a:t>
            </a:r>
          </a:p>
          <a:p>
            <a:r>
              <a:rPr lang="it-IT" sz="1200" dirty="0">
                <a:solidFill>
                  <a:schemeClr val="tx1"/>
                </a:solidFill>
              </a:rPr>
              <a:t>Lo spettro di mutazioni è indistinguibile da quello presente in patologie per perdita di funzione recessive, e l’</a:t>
            </a:r>
            <a:r>
              <a:rPr lang="it-IT" sz="1200" dirty="0" err="1">
                <a:solidFill>
                  <a:schemeClr val="tx1"/>
                </a:solidFill>
              </a:rPr>
              <a:t>aploinsufficienza</a:t>
            </a:r>
            <a:r>
              <a:rPr lang="it-IT" sz="1200" dirty="0">
                <a:solidFill>
                  <a:schemeClr val="tx1"/>
                </a:solidFill>
              </a:rPr>
              <a:t> può essere dedotta combinando questa informazione con il tipo di ereditarietà dominante.</a:t>
            </a:r>
          </a:p>
          <a:p>
            <a:endParaRPr lang="it-IT" sz="1200" dirty="0">
              <a:solidFill>
                <a:schemeClr val="tx1"/>
              </a:solidFill>
            </a:endParaRPr>
          </a:p>
          <a:p>
            <a:r>
              <a:rPr lang="it-IT" sz="1200" dirty="0">
                <a:solidFill>
                  <a:srgbClr val="FFFFFF"/>
                </a:solidFill>
              </a:rPr>
              <a:t>L’esempio in figura riguarda lo spettro di mutazioni identificate nel corso degli anni nel gene </a:t>
            </a:r>
            <a:r>
              <a:rPr lang="it-IT" sz="1200" i="1" dirty="0">
                <a:solidFill>
                  <a:srgbClr val="FFFFFF"/>
                </a:solidFill>
              </a:rPr>
              <a:t>PAX3 </a:t>
            </a:r>
            <a:r>
              <a:rPr lang="it-IT" sz="1200" dirty="0">
                <a:solidFill>
                  <a:srgbClr val="FFFFFF"/>
                </a:solidFill>
              </a:rPr>
              <a:t>in pazienti affetti da </a:t>
            </a:r>
            <a:r>
              <a:rPr lang="it-IT" sz="1200" dirty="0">
                <a:solidFill>
                  <a:srgbClr val="FFFF00"/>
                </a:solidFill>
              </a:rPr>
              <a:t>sindrome di </a:t>
            </a:r>
            <a:r>
              <a:rPr lang="it-IT" sz="1200" dirty="0" err="1">
                <a:solidFill>
                  <a:srgbClr val="FFFF00"/>
                </a:solidFill>
              </a:rPr>
              <a:t>Waardenburg</a:t>
            </a:r>
            <a:r>
              <a:rPr lang="it-IT" sz="1200" dirty="0">
                <a:solidFill>
                  <a:srgbClr val="FFFF00"/>
                </a:solidFill>
              </a:rPr>
              <a:t> di tipo </a:t>
            </a:r>
            <a:r>
              <a:rPr lang="it-IT" sz="1200" dirty="0" err="1">
                <a:solidFill>
                  <a:srgbClr val="FFFF00"/>
                </a:solidFill>
              </a:rPr>
              <a:t>1</a:t>
            </a:r>
            <a:r>
              <a:rPr lang="it-IT" sz="1200" dirty="0">
                <a:solidFill>
                  <a:srgbClr val="FFFF00"/>
                </a:solidFill>
              </a:rPr>
              <a:t> (OMIM #193500)</a:t>
            </a:r>
            <a:r>
              <a:rPr lang="it-IT" sz="1200" dirty="0">
                <a:solidFill>
                  <a:srgbClr val="FFFFFF"/>
                </a:solidFill>
              </a:rPr>
              <a:t>, un fenotipo dominante per </a:t>
            </a:r>
            <a:r>
              <a:rPr lang="it-IT" sz="1200" dirty="0" err="1">
                <a:solidFill>
                  <a:srgbClr val="FFFFFF"/>
                </a:solidFill>
              </a:rPr>
              <a:t>aploinsufficienza</a:t>
            </a:r>
            <a:r>
              <a:rPr lang="it-IT" sz="1200" dirty="0">
                <a:solidFill>
                  <a:srgbClr val="FFFFFF"/>
                </a:solidFill>
              </a:rPr>
              <a:t> caratterizzato da perdita dell’udito e anomalie della pigmentazione. Lo spettro di mutazioni è simile a quello riscontrato nel gene </a:t>
            </a:r>
            <a:r>
              <a:rPr lang="it-IT" sz="1200" i="1" dirty="0">
                <a:solidFill>
                  <a:srgbClr val="FFFFFF"/>
                </a:solidFill>
              </a:rPr>
              <a:t>ATM</a:t>
            </a:r>
            <a:r>
              <a:rPr lang="it-IT" sz="1200" dirty="0">
                <a:solidFill>
                  <a:srgbClr val="FFFFFF"/>
                </a:solidFill>
              </a:rPr>
              <a:t>. L’accumulo di mutazioni </a:t>
            </a:r>
            <a:r>
              <a:rPr lang="it-IT" sz="1200" dirty="0" err="1">
                <a:solidFill>
                  <a:srgbClr val="FFFFFF"/>
                </a:solidFill>
              </a:rPr>
              <a:t>missenso</a:t>
            </a:r>
            <a:r>
              <a:rPr lang="it-IT" sz="1200" dirty="0">
                <a:solidFill>
                  <a:srgbClr val="FFFFFF"/>
                </a:solidFill>
              </a:rPr>
              <a:t> in corrispondenza degli esoni 2 e 6 suggerisce che questi codifichino per regioni funzionalmente importanti della proteina.</a:t>
            </a:r>
          </a:p>
          <a:p>
            <a:endParaRPr lang="it-IT" sz="1200" dirty="0">
              <a:solidFill>
                <a:schemeClr val="tx1"/>
              </a:solidFill>
            </a:endParaRPr>
          </a:p>
        </p:txBody>
      </p:sp>
      <p:pic>
        <p:nvPicPr>
          <p:cNvPr id="10" name="Immagine 1" descr="13_23.BMP"/>
          <p:cNvPicPr>
            <a:picLocks noChangeAspect="1"/>
          </p:cNvPicPr>
          <p:nvPr/>
        </p:nvPicPr>
        <p:blipFill>
          <a:blip r:embed="rId2"/>
          <a:srcRect/>
          <a:stretch>
            <a:fillRect/>
          </a:stretch>
        </p:blipFill>
        <p:spPr bwMode="auto">
          <a:xfrm>
            <a:off x="0" y="3200400"/>
            <a:ext cx="5553961" cy="2819400"/>
          </a:xfrm>
          <a:prstGeom prst="rect">
            <a:avLst/>
          </a:prstGeom>
          <a:noFill/>
          <a:ln w="9525">
            <a:noFill/>
            <a:miter lim="800000"/>
            <a:headEnd/>
            <a:tailEnd/>
          </a:ln>
        </p:spPr>
      </p:pic>
      <p:sp>
        <p:nvSpPr>
          <p:cNvPr id="11" name="CasellaDiTesto 10"/>
          <p:cNvSpPr txBox="1"/>
          <p:nvPr/>
        </p:nvSpPr>
        <p:spPr>
          <a:xfrm>
            <a:off x="5553961" y="3217044"/>
            <a:ext cx="3590039" cy="3108543"/>
          </a:xfrm>
          <a:prstGeom prst="rect">
            <a:avLst/>
          </a:prstGeom>
          <a:noFill/>
        </p:spPr>
        <p:txBody>
          <a:bodyPr wrap="square" rtlCol="0">
            <a:spAutoFit/>
          </a:bodyPr>
          <a:lstStyle/>
          <a:p>
            <a:r>
              <a:rPr lang="it-IT" sz="1400" dirty="0">
                <a:solidFill>
                  <a:schemeClr val="tx1"/>
                </a:solidFill>
              </a:rPr>
              <a:t>Il fenomeno dell’</a:t>
            </a:r>
            <a:r>
              <a:rPr lang="it-IT" sz="1400" dirty="0" err="1">
                <a:solidFill>
                  <a:schemeClr val="tx1"/>
                </a:solidFill>
              </a:rPr>
              <a:t>aploinsufficienza</a:t>
            </a:r>
            <a:r>
              <a:rPr lang="it-IT" sz="1400" dirty="0">
                <a:solidFill>
                  <a:schemeClr val="tx1"/>
                </a:solidFill>
              </a:rPr>
              <a:t> è relativamente poco comune. Esso riguarda principalmente geni il cui prodotto:</a:t>
            </a:r>
          </a:p>
          <a:p>
            <a:endParaRPr lang="it-IT" sz="1400" dirty="0">
              <a:solidFill>
                <a:schemeClr val="tx1"/>
              </a:solidFill>
            </a:endParaRPr>
          </a:p>
          <a:p>
            <a:pPr marL="228600" indent="-228600">
              <a:buAutoNum type="arabicParenBoth"/>
            </a:pPr>
            <a:r>
              <a:rPr lang="it-IT" sz="1400" dirty="0">
                <a:solidFill>
                  <a:schemeClr val="tx1"/>
                </a:solidFill>
              </a:rPr>
              <a:t> È richiesto in grandi quantità in alcuni tessuti. Ad esempio nella stenosi aortica sopravalvolare (OMIM #185500) è mutato il gene ELN che codifica per l’elastina, una proteina strutturale necessaria in grandi quantità nell’aorta, ma non in altri tessuti.</a:t>
            </a:r>
          </a:p>
          <a:p>
            <a:pPr marL="228600" indent="-228600">
              <a:buAutoNum type="arabicParenBoth"/>
            </a:pPr>
            <a:r>
              <a:rPr lang="it-IT" sz="1400" dirty="0">
                <a:solidFill>
                  <a:schemeClr val="tx1"/>
                </a:solidFill>
              </a:rPr>
              <a:t> Compete in modo quantitativo con altre molecole nel determinare il passaggio ad un certo  stadio di sviluppo</a:t>
            </a:r>
          </a:p>
        </p:txBody>
      </p:sp>
    </p:spTree>
    <p:extLst>
      <p:ext uri="{BB962C8B-B14F-4D97-AF65-F5344CB8AC3E}">
        <p14:creationId xmlns:p14="http://schemas.microsoft.com/office/powerpoint/2010/main" val="3379122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59432" y="404664"/>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2000" dirty="0"/>
            </a:br>
            <a:r>
              <a:rPr lang="it-IT" sz="1600" dirty="0">
                <a:solidFill>
                  <a:srgbClr val="FFFFFF"/>
                </a:solidFill>
              </a:rPr>
              <a:t>Mutazioni per perdita di funzione:</a:t>
            </a:r>
            <a:r>
              <a:rPr lang="it-IT" sz="1600" dirty="0">
                <a:solidFill>
                  <a:srgbClr val="FFFF00"/>
                </a:solidFill>
              </a:rPr>
              <a:t> dominanza negativa</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828800"/>
            <a:ext cx="7788275" cy="4739759"/>
          </a:xfrm>
          <a:prstGeom prst="rect">
            <a:avLst/>
          </a:prstGeom>
          <a:noFill/>
          <a:ln w="25400">
            <a:noFill/>
            <a:miter lim="800000"/>
            <a:headEnd/>
            <a:tailEnd/>
          </a:ln>
          <a:effectLst/>
        </p:spPr>
        <p:txBody>
          <a:bodyPr>
            <a:spAutoFit/>
          </a:bodyPr>
          <a:lstStyle/>
          <a:p>
            <a:r>
              <a:rPr lang="it-IT" sz="1400" dirty="0">
                <a:solidFill>
                  <a:schemeClr val="tx1"/>
                </a:solidFill>
              </a:rPr>
              <a:t>In un eterozigote, il prodotto difettivo di un allele può interferire con il corretto funzionamento del prodotto dell’altro allele. Si parla in questo caso di </a:t>
            </a:r>
            <a:r>
              <a:rPr lang="it-IT" sz="1400" dirty="0">
                <a:solidFill>
                  <a:srgbClr val="FFFF00"/>
                </a:solidFill>
              </a:rPr>
              <a:t>dominanza negativa.</a:t>
            </a:r>
          </a:p>
          <a:p>
            <a:r>
              <a:rPr lang="it-IT" sz="1400" dirty="0">
                <a:solidFill>
                  <a:schemeClr val="tx1"/>
                </a:solidFill>
              </a:rPr>
              <a:t>Nella dominanza negativa, lo spettro di mutazioni differisce dai precedenti (perdita di funzione recessiva e perdita di funzione dominante per </a:t>
            </a:r>
            <a:r>
              <a:rPr lang="it-IT" sz="1400" dirty="0" err="1">
                <a:solidFill>
                  <a:schemeClr val="tx1"/>
                </a:solidFill>
              </a:rPr>
              <a:t>aploinsufficienza</a:t>
            </a:r>
            <a:r>
              <a:rPr lang="it-IT" sz="1400" dirty="0">
                <a:solidFill>
                  <a:schemeClr val="tx1"/>
                </a:solidFill>
              </a:rPr>
              <a:t>) in quanto </a:t>
            </a:r>
            <a:r>
              <a:rPr lang="it-IT" sz="1400" dirty="0">
                <a:solidFill>
                  <a:srgbClr val="FFFF00"/>
                </a:solidFill>
              </a:rPr>
              <a:t>il fenotipo NON è osservabile in presenza di estese delezion</a:t>
            </a:r>
            <a:r>
              <a:rPr lang="it-IT" sz="1400" dirty="0">
                <a:solidFill>
                  <a:schemeClr val="tx1"/>
                </a:solidFill>
              </a:rPr>
              <a:t>i (per le quali non c’è prodotto genico “interferente”) ma solo quando ci sono mutazioni che portano alla sintesi di catene polipeptidiche alterate (mutazioni </a:t>
            </a:r>
            <a:r>
              <a:rPr lang="it-IT" sz="1400" dirty="0" err="1">
                <a:solidFill>
                  <a:schemeClr val="tx1"/>
                </a:solidFill>
              </a:rPr>
              <a:t>missenso</a:t>
            </a:r>
            <a:r>
              <a:rPr lang="it-IT" sz="1400" dirty="0">
                <a:solidFill>
                  <a:schemeClr val="tx1"/>
                </a:solidFill>
              </a:rPr>
              <a:t> oppure non senso che sfuggono alla degradazione mediata da non senso risultando nella produzione di catene polipeptidiche tronche). </a:t>
            </a:r>
          </a:p>
          <a:p>
            <a:endParaRPr lang="it-IT" sz="1400" dirty="0">
              <a:solidFill>
                <a:schemeClr val="tx1"/>
              </a:solidFill>
            </a:endParaRPr>
          </a:p>
          <a:p>
            <a:endParaRPr lang="it-IT" sz="1400" dirty="0">
              <a:solidFill>
                <a:schemeClr val="tx1"/>
              </a:solidFill>
            </a:endParaRPr>
          </a:p>
          <a:p>
            <a:r>
              <a:rPr lang="it-IT" sz="1400" dirty="0">
                <a:solidFill>
                  <a:srgbClr val="FFFFFF"/>
                </a:solidFill>
              </a:rPr>
              <a:t>Per ragioni abbastanza ovvie, la dominanza negativa è frequente in geni che codificano per catene </a:t>
            </a:r>
            <a:r>
              <a:rPr lang="it-IT" sz="1400" dirty="0" err="1">
                <a:solidFill>
                  <a:srgbClr val="FFFFFF"/>
                </a:solidFill>
              </a:rPr>
              <a:t>polipeptidiche</a:t>
            </a:r>
            <a:r>
              <a:rPr lang="it-IT" sz="1400" dirty="0">
                <a:solidFill>
                  <a:srgbClr val="FFFFFF"/>
                </a:solidFill>
              </a:rPr>
              <a:t> che si uniscono in complessi proteici </a:t>
            </a:r>
            <a:r>
              <a:rPr lang="it-IT" sz="1400" dirty="0" err="1">
                <a:solidFill>
                  <a:srgbClr val="FFFF00"/>
                </a:solidFill>
              </a:rPr>
              <a:t>dimerici</a:t>
            </a:r>
            <a:r>
              <a:rPr lang="it-IT" sz="1400" dirty="0">
                <a:solidFill>
                  <a:srgbClr val="FFFF00"/>
                </a:solidFill>
              </a:rPr>
              <a:t>/</a:t>
            </a:r>
            <a:r>
              <a:rPr lang="it-IT" sz="1400" dirty="0" err="1">
                <a:solidFill>
                  <a:srgbClr val="FFFF00"/>
                </a:solidFill>
              </a:rPr>
              <a:t>multimerici</a:t>
            </a:r>
            <a:r>
              <a:rPr lang="it-IT" sz="1400" dirty="0">
                <a:solidFill>
                  <a:srgbClr val="FFFFFF"/>
                </a:solidFill>
              </a:rPr>
              <a:t>. </a:t>
            </a:r>
          </a:p>
          <a:p>
            <a:endParaRPr lang="it-IT" sz="1400" dirty="0">
              <a:solidFill>
                <a:srgbClr val="FFFFFF"/>
              </a:solidFill>
            </a:endParaRPr>
          </a:p>
          <a:p>
            <a:r>
              <a:rPr lang="it-IT" sz="1400" dirty="0">
                <a:solidFill>
                  <a:srgbClr val="FFFFFF"/>
                </a:solidFill>
              </a:rPr>
              <a:t>Un esempio è rappresentato da alcune mutazioni nel gene per la </a:t>
            </a:r>
            <a:r>
              <a:rPr lang="it-IT" sz="1400" dirty="0" err="1">
                <a:solidFill>
                  <a:srgbClr val="FFFF00"/>
                </a:solidFill>
              </a:rPr>
              <a:t>connessina</a:t>
            </a:r>
            <a:r>
              <a:rPr lang="it-IT" sz="1400" dirty="0">
                <a:solidFill>
                  <a:srgbClr val="FFFF00"/>
                </a:solidFill>
              </a:rPr>
              <a:t> 26 (gene </a:t>
            </a:r>
            <a:r>
              <a:rPr lang="it-IT" sz="1400" i="1" dirty="0">
                <a:solidFill>
                  <a:srgbClr val="FFFF00"/>
                </a:solidFill>
              </a:rPr>
              <a:t>GJB2</a:t>
            </a:r>
            <a:r>
              <a:rPr lang="it-IT" sz="1400" dirty="0">
                <a:solidFill>
                  <a:srgbClr val="FFFF00"/>
                </a:solidFill>
              </a:rPr>
              <a:t>) </a:t>
            </a:r>
            <a:r>
              <a:rPr lang="it-IT" sz="1400" dirty="0">
                <a:solidFill>
                  <a:srgbClr val="FFFFFF"/>
                </a:solidFill>
              </a:rPr>
              <a:t>che si comportano come dominanti negative. La maggior parte delle mutazioni in questo gene (come la delezione di una G in uno stretch di 6G visto in precedenza) da luogo a sordità ereditata in modo recessivo (assenza di prodotto funzionale). Ma alcune mutazioni </a:t>
            </a:r>
            <a:r>
              <a:rPr lang="it-IT" sz="1400" dirty="0" err="1">
                <a:solidFill>
                  <a:srgbClr val="FFFFFF"/>
                </a:solidFill>
              </a:rPr>
              <a:t>missenso</a:t>
            </a:r>
            <a:r>
              <a:rPr lang="it-IT" sz="1400" dirty="0">
                <a:solidFill>
                  <a:srgbClr val="FFFFFF"/>
                </a:solidFill>
              </a:rPr>
              <a:t> sono dominanti in quanto portano alla formazione di un eccesso di “</a:t>
            </a:r>
            <a:r>
              <a:rPr lang="it-IT" sz="1400" dirty="0" err="1">
                <a:solidFill>
                  <a:srgbClr val="FFFFFF"/>
                </a:solidFill>
              </a:rPr>
              <a:t>connessoni</a:t>
            </a:r>
            <a:r>
              <a:rPr lang="it-IT" sz="1400" dirty="0">
                <a:solidFill>
                  <a:srgbClr val="FFFFFF"/>
                </a:solidFill>
              </a:rPr>
              <a:t>” (giunzioni intercellulari </a:t>
            </a:r>
            <a:r>
              <a:rPr lang="it-IT" sz="1400" dirty="0" err="1">
                <a:solidFill>
                  <a:srgbClr val="FFFF00"/>
                </a:solidFill>
              </a:rPr>
              <a:t>esameriche</a:t>
            </a:r>
            <a:r>
              <a:rPr lang="it-IT" sz="1400" dirty="0">
                <a:solidFill>
                  <a:srgbClr val="FFFFFF"/>
                </a:solidFill>
              </a:rPr>
              <a:t>) mal funzionanti anche quando l’individuo è eterozigote.</a:t>
            </a:r>
          </a:p>
          <a:p>
            <a:endParaRPr lang="it-IT" sz="1200" dirty="0">
              <a:solidFill>
                <a:srgbClr val="FFFFFF"/>
              </a:solidFill>
            </a:endParaRPr>
          </a:p>
          <a:p>
            <a:endParaRPr lang="it-IT" sz="1200" dirty="0">
              <a:solidFill>
                <a:srgbClr val="FFFFFF"/>
              </a:solidFill>
            </a:endParaRPr>
          </a:p>
          <a:p>
            <a:endParaRPr lang="it-IT" sz="1200" dirty="0">
              <a:solidFill>
                <a:schemeClr val="tx1"/>
              </a:solidFill>
            </a:endParaRPr>
          </a:p>
        </p:txBody>
      </p:sp>
    </p:spTree>
    <p:extLst>
      <p:ext uri="{BB962C8B-B14F-4D97-AF65-F5344CB8AC3E}">
        <p14:creationId xmlns:p14="http://schemas.microsoft.com/office/powerpoint/2010/main" val="3379122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2000" dirty="0">
                <a:solidFill>
                  <a:srgbClr val="FFFF00"/>
                </a:solidFill>
              </a:rPr>
              <a:t>D</a:t>
            </a:r>
            <a:r>
              <a:rPr lang="it-IT" sz="1600" dirty="0">
                <a:solidFill>
                  <a:srgbClr val="FFFF00"/>
                </a:solidFill>
              </a:rPr>
              <a:t>ominanza negativa: l’esempio dell’osteogenesi imperfetta</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6095999" y="762000"/>
            <a:ext cx="3048001" cy="6186307"/>
          </a:xfrm>
          <a:prstGeom prst="rect">
            <a:avLst/>
          </a:prstGeom>
          <a:noFill/>
          <a:ln w="25400">
            <a:noFill/>
            <a:miter lim="800000"/>
            <a:headEnd/>
            <a:tailEnd/>
          </a:ln>
          <a:effectLst/>
        </p:spPr>
        <p:txBody>
          <a:bodyPr wrap="square">
            <a:spAutoFit/>
          </a:bodyPr>
          <a:lstStyle/>
          <a:p>
            <a:r>
              <a:rPr lang="it-IT" sz="1200" dirty="0">
                <a:solidFill>
                  <a:schemeClr val="tx1"/>
                </a:solidFill>
              </a:rPr>
              <a:t>I collageni rappresentano le proteine più importanti del tessuto connettivo. I diversi tipi sono tutti formati da </a:t>
            </a:r>
            <a:r>
              <a:rPr lang="it-IT" sz="1200" dirty="0" err="1">
                <a:solidFill>
                  <a:schemeClr val="tx1"/>
                </a:solidFill>
              </a:rPr>
              <a:t>omo-</a:t>
            </a:r>
            <a:r>
              <a:rPr lang="it-IT" sz="1200" dirty="0">
                <a:solidFill>
                  <a:schemeClr val="tx1"/>
                </a:solidFill>
              </a:rPr>
              <a:t> o </a:t>
            </a:r>
            <a:r>
              <a:rPr lang="it-IT" sz="1200" dirty="0" err="1">
                <a:solidFill>
                  <a:schemeClr val="tx1"/>
                </a:solidFill>
              </a:rPr>
              <a:t>etero-trimeri</a:t>
            </a:r>
            <a:r>
              <a:rPr lang="it-IT" sz="1200" dirty="0">
                <a:solidFill>
                  <a:schemeClr val="tx1"/>
                </a:solidFill>
              </a:rPr>
              <a:t> assemblati in una struttura a tripla elica.  I </a:t>
            </a:r>
            <a:r>
              <a:rPr lang="it-IT" sz="1200" dirty="0" err="1">
                <a:solidFill>
                  <a:schemeClr val="tx1"/>
                </a:solidFill>
              </a:rPr>
              <a:t>monomeri</a:t>
            </a:r>
            <a:r>
              <a:rPr lang="it-IT" sz="1200" dirty="0">
                <a:solidFill>
                  <a:schemeClr val="tx1"/>
                </a:solidFill>
              </a:rPr>
              <a:t> sono codificati da una trentina di geni differenti (famiglia genica del collagene </a:t>
            </a:r>
            <a:r>
              <a:rPr lang="it-IT" sz="1200" i="1" dirty="0">
                <a:solidFill>
                  <a:schemeClr val="tx1"/>
                </a:solidFill>
              </a:rPr>
              <a:t>COL</a:t>
            </a:r>
            <a:r>
              <a:rPr lang="it-IT" sz="1200" dirty="0">
                <a:solidFill>
                  <a:schemeClr val="tx1"/>
                </a:solidFill>
              </a:rPr>
              <a:t>) sparsi su diversi cromosomi e sono caratterizzati dalla successione di </a:t>
            </a:r>
            <a:r>
              <a:rPr lang="it-IT" sz="1200" dirty="0" err="1">
                <a:solidFill>
                  <a:schemeClr val="tx1"/>
                </a:solidFill>
              </a:rPr>
              <a:t>aa</a:t>
            </a:r>
            <a:r>
              <a:rPr lang="it-IT" sz="1200" dirty="0">
                <a:solidFill>
                  <a:schemeClr val="tx1"/>
                </a:solidFill>
              </a:rPr>
              <a:t> </a:t>
            </a:r>
            <a:r>
              <a:rPr lang="it-IT" sz="1200" dirty="0" err="1">
                <a:solidFill>
                  <a:schemeClr val="tx1"/>
                </a:solidFill>
              </a:rPr>
              <a:t>Gly-X-Y</a:t>
            </a:r>
            <a:r>
              <a:rPr lang="it-IT" sz="1200" dirty="0">
                <a:solidFill>
                  <a:schemeClr val="tx1"/>
                </a:solidFill>
              </a:rPr>
              <a:t>, dove </a:t>
            </a:r>
            <a:r>
              <a:rPr lang="it-IT" sz="1200" dirty="0" err="1">
                <a:solidFill>
                  <a:schemeClr val="tx1"/>
                </a:solidFill>
              </a:rPr>
              <a:t>X</a:t>
            </a:r>
            <a:r>
              <a:rPr lang="it-IT" sz="1200" dirty="0">
                <a:solidFill>
                  <a:schemeClr val="tx1"/>
                </a:solidFill>
              </a:rPr>
              <a:t> e </a:t>
            </a:r>
            <a:r>
              <a:rPr lang="it-IT" sz="1200" dirty="0" err="1">
                <a:solidFill>
                  <a:schemeClr val="tx1"/>
                </a:solidFill>
              </a:rPr>
              <a:t>Y</a:t>
            </a:r>
            <a:r>
              <a:rPr lang="it-IT" sz="1200" dirty="0">
                <a:solidFill>
                  <a:schemeClr val="tx1"/>
                </a:solidFill>
              </a:rPr>
              <a:t> possono essere diversi </a:t>
            </a:r>
            <a:r>
              <a:rPr lang="it-IT" sz="1200" dirty="0" err="1">
                <a:solidFill>
                  <a:schemeClr val="tx1"/>
                </a:solidFill>
              </a:rPr>
              <a:t>aa</a:t>
            </a:r>
            <a:r>
              <a:rPr lang="it-IT" sz="1200" dirty="0">
                <a:solidFill>
                  <a:schemeClr val="tx1"/>
                </a:solidFill>
              </a:rPr>
              <a:t>, ma con una preponderanza di proline.</a:t>
            </a:r>
          </a:p>
          <a:p>
            <a:r>
              <a:rPr lang="it-IT" sz="1200" dirty="0">
                <a:solidFill>
                  <a:schemeClr val="tx1"/>
                </a:solidFill>
              </a:rPr>
              <a:t>Le mutazioni in corrispondenza della </a:t>
            </a:r>
            <a:r>
              <a:rPr lang="it-IT" sz="1200" dirty="0" err="1">
                <a:solidFill>
                  <a:schemeClr val="tx1"/>
                </a:solidFill>
              </a:rPr>
              <a:t>glicina</a:t>
            </a:r>
            <a:r>
              <a:rPr lang="it-IT" sz="1200" dirty="0">
                <a:solidFill>
                  <a:schemeClr val="tx1"/>
                </a:solidFill>
              </a:rPr>
              <a:t> hanno un effetto dominante negativo, in quanto interferiscono con il funzionamento della tripla elica. </a:t>
            </a:r>
          </a:p>
          <a:p>
            <a:endParaRPr lang="it-IT" sz="1200" dirty="0">
              <a:solidFill>
                <a:schemeClr val="tx1"/>
              </a:solidFill>
            </a:endParaRPr>
          </a:p>
          <a:p>
            <a:r>
              <a:rPr lang="it-IT" sz="1200" dirty="0">
                <a:solidFill>
                  <a:schemeClr val="tx1"/>
                </a:solidFill>
              </a:rPr>
              <a:t>Il </a:t>
            </a:r>
            <a:r>
              <a:rPr lang="it-IT" sz="1200" dirty="0">
                <a:solidFill>
                  <a:srgbClr val="FFFF00"/>
                </a:solidFill>
              </a:rPr>
              <a:t>collagene di tipo I </a:t>
            </a:r>
            <a:r>
              <a:rPr lang="it-IT" sz="1200" dirty="0">
                <a:solidFill>
                  <a:schemeClr val="tx1"/>
                </a:solidFill>
              </a:rPr>
              <a:t>è formato da due catene codificate dal gene </a:t>
            </a:r>
            <a:r>
              <a:rPr lang="it-IT" sz="1200" i="1" dirty="0">
                <a:solidFill>
                  <a:srgbClr val="FFFF00"/>
                </a:solidFill>
              </a:rPr>
              <a:t>COL1A1 </a:t>
            </a:r>
            <a:r>
              <a:rPr lang="it-IT" sz="1200" dirty="0">
                <a:solidFill>
                  <a:schemeClr val="tx1"/>
                </a:solidFill>
              </a:rPr>
              <a:t>e da una catena codificata dal gene </a:t>
            </a:r>
            <a:r>
              <a:rPr lang="it-IT" sz="1200" i="1" dirty="0">
                <a:solidFill>
                  <a:srgbClr val="FFFF00"/>
                </a:solidFill>
              </a:rPr>
              <a:t>COL1A2</a:t>
            </a:r>
            <a:r>
              <a:rPr lang="it-IT" sz="1200" i="1" dirty="0">
                <a:solidFill>
                  <a:schemeClr val="tx1"/>
                </a:solidFill>
              </a:rPr>
              <a:t>. </a:t>
            </a:r>
            <a:r>
              <a:rPr lang="it-IT" sz="1200" dirty="0">
                <a:solidFill>
                  <a:schemeClr val="tx1"/>
                </a:solidFill>
              </a:rPr>
              <a:t>Mutazioni </a:t>
            </a:r>
            <a:r>
              <a:rPr lang="it-IT" sz="1200" dirty="0" err="1">
                <a:solidFill>
                  <a:schemeClr val="tx1"/>
                </a:solidFill>
              </a:rPr>
              <a:t>missenso</a:t>
            </a:r>
            <a:r>
              <a:rPr lang="it-IT" sz="1200" dirty="0">
                <a:solidFill>
                  <a:schemeClr val="tx1"/>
                </a:solidFill>
              </a:rPr>
              <a:t> (a carico di codone per  </a:t>
            </a:r>
            <a:r>
              <a:rPr lang="it-IT" sz="1200" dirty="0" err="1">
                <a:solidFill>
                  <a:schemeClr val="tx1"/>
                </a:solidFill>
              </a:rPr>
              <a:t>Gly</a:t>
            </a:r>
            <a:r>
              <a:rPr lang="it-IT" sz="1200" dirty="0">
                <a:solidFill>
                  <a:schemeClr val="tx1"/>
                </a:solidFill>
              </a:rPr>
              <a:t>) in </a:t>
            </a:r>
            <a:r>
              <a:rPr lang="it-IT" sz="1200" i="1" dirty="0">
                <a:solidFill>
                  <a:schemeClr val="tx1"/>
                </a:solidFill>
              </a:rPr>
              <a:t>COL1A1 </a:t>
            </a:r>
            <a:r>
              <a:rPr lang="it-IT" sz="1200" dirty="0">
                <a:solidFill>
                  <a:schemeClr val="tx1"/>
                </a:solidFill>
              </a:rPr>
              <a:t>portano a </a:t>
            </a:r>
            <a:r>
              <a:rPr lang="it-IT" sz="1200" dirty="0" err="1">
                <a:solidFill>
                  <a:schemeClr val="tx1"/>
                </a:solidFill>
              </a:rPr>
              <a:t>¾</a:t>
            </a:r>
            <a:r>
              <a:rPr lang="it-IT" sz="1200" dirty="0">
                <a:solidFill>
                  <a:schemeClr val="tx1"/>
                </a:solidFill>
              </a:rPr>
              <a:t> di catene di collagene di tipo I non funzionanti, risultando nella osteogenesi imperfetta (malattia delle ossa fragili) di tipo </a:t>
            </a:r>
            <a:r>
              <a:rPr lang="it-IT" sz="1200" dirty="0" err="1">
                <a:solidFill>
                  <a:schemeClr val="tx1"/>
                </a:solidFill>
              </a:rPr>
              <a:t>IIa</a:t>
            </a:r>
            <a:r>
              <a:rPr lang="it-IT" sz="1200" dirty="0">
                <a:solidFill>
                  <a:schemeClr val="tx1"/>
                </a:solidFill>
              </a:rPr>
              <a:t> (grave, </a:t>
            </a:r>
            <a:r>
              <a:rPr lang="it-IT" sz="1200" dirty="0">
                <a:solidFill>
                  <a:srgbClr val="FFFF00"/>
                </a:solidFill>
              </a:rPr>
              <a:t>dominante negativa</a:t>
            </a:r>
            <a:r>
              <a:rPr lang="it-IT" sz="1200" dirty="0">
                <a:solidFill>
                  <a:schemeClr val="tx1"/>
                </a:solidFill>
              </a:rPr>
              <a:t>). </a:t>
            </a:r>
          </a:p>
          <a:p>
            <a:r>
              <a:rPr lang="it-IT" sz="1200" dirty="0">
                <a:solidFill>
                  <a:schemeClr val="tx1"/>
                </a:solidFill>
              </a:rPr>
              <a:t>Mutazioni nello stesso gene che portano alla sua mancata espressione risultano in una forma di OI lieve (OI di tipo I, </a:t>
            </a:r>
            <a:r>
              <a:rPr lang="it-IT" sz="1200" dirty="0">
                <a:solidFill>
                  <a:srgbClr val="FFFF00"/>
                </a:solidFill>
              </a:rPr>
              <a:t>dominante per </a:t>
            </a:r>
            <a:r>
              <a:rPr lang="it-IT" sz="1200" dirty="0" err="1">
                <a:solidFill>
                  <a:srgbClr val="FFFF00"/>
                </a:solidFill>
              </a:rPr>
              <a:t>aploinsufficienza</a:t>
            </a:r>
            <a:r>
              <a:rPr lang="it-IT" sz="1200" dirty="0">
                <a:solidFill>
                  <a:schemeClr val="tx1"/>
                </a:solidFill>
              </a:rPr>
              <a:t>).</a:t>
            </a:r>
          </a:p>
          <a:p>
            <a:r>
              <a:rPr lang="it-IT" sz="1200" dirty="0">
                <a:solidFill>
                  <a:srgbClr val="FFFF00"/>
                </a:solidFill>
              </a:rPr>
              <a:t>Eterogeneità di locus</a:t>
            </a:r>
            <a:r>
              <a:rPr lang="it-IT" sz="1200" dirty="0">
                <a:solidFill>
                  <a:schemeClr val="tx1"/>
                </a:solidFill>
              </a:rPr>
              <a:t>: OI di tipo </a:t>
            </a:r>
            <a:r>
              <a:rPr lang="it-IT" sz="1200" dirty="0" err="1">
                <a:solidFill>
                  <a:schemeClr val="tx1"/>
                </a:solidFill>
              </a:rPr>
              <a:t>IIb</a:t>
            </a:r>
            <a:r>
              <a:rPr lang="it-IT" sz="1200" dirty="0">
                <a:solidFill>
                  <a:schemeClr val="tx1"/>
                </a:solidFill>
              </a:rPr>
              <a:t>, autosomica recessiva dovuta a mutazioni nel gene </a:t>
            </a:r>
            <a:r>
              <a:rPr lang="it-IT" sz="1200" i="1" dirty="0">
                <a:solidFill>
                  <a:schemeClr val="tx1"/>
                </a:solidFill>
              </a:rPr>
              <a:t>CRTAP</a:t>
            </a:r>
            <a:r>
              <a:rPr lang="it-IT" sz="1200" dirty="0">
                <a:solidFill>
                  <a:schemeClr val="tx1"/>
                </a:solidFill>
              </a:rPr>
              <a:t> (coinvolto in modificazioni post-</a:t>
            </a:r>
            <a:r>
              <a:rPr lang="it-IT" sz="1200" dirty="0" err="1">
                <a:solidFill>
                  <a:schemeClr val="tx1"/>
                </a:solidFill>
              </a:rPr>
              <a:t>traduzionali</a:t>
            </a:r>
            <a:r>
              <a:rPr lang="it-IT" sz="1200" dirty="0">
                <a:solidFill>
                  <a:schemeClr val="tx1"/>
                </a:solidFill>
              </a:rPr>
              <a:t> del </a:t>
            </a:r>
            <a:r>
              <a:rPr lang="it-IT" sz="1200" dirty="0" err="1">
                <a:solidFill>
                  <a:schemeClr val="tx1"/>
                </a:solidFill>
              </a:rPr>
              <a:t>procollagene</a:t>
            </a:r>
            <a:r>
              <a:rPr lang="it-IT" sz="1200" dirty="0">
                <a:solidFill>
                  <a:schemeClr val="tx1"/>
                </a:solidFill>
              </a:rPr>
              <a:t>). </a:t>
            </a: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pic>
        <p:nvPicPr>
          <p:cNvPr id="8" name="Immagine 1" descr="13_24.BMP"/>
          <p:cNvPicPr>
            <a:picLocks noChangeAspect="1"/>
          </p:cNvPicPr>
          <p:nvPr/>
        </p:nvPicPr>
        <p:blipFill>
          <a:blip r:embed="rId2"/>
          <a:srcRect/>
          <a:stretch>
            <a:fillRect/>
          </a:stretch>
        </p:blipFill>
        <p:spPr bwMode="auto">
          <a:xfrm>
            <a:off x="0" y="1630999"/>
            <a:ext cx="6096000" cy="5227001"/>
          </a:xfrm>
          <a:prstGeom prst="rect">
            <a:avLst/>
          </a:prstGeom>
          <a:noFill/>
          <a:ln w="9525">
            <a:noFill/>
            <a:miter lim="800000"/>
            <a:headEnd/>
            <a:tailEnd/>
          </a:ln>
        </p:spPr>
      </p:pic>
      <p:sp>
        <p:nvSpPr>
          <p:cNvPr id="13" name="CasellaDiTesto 12"/>
          <p:cNvSpPr txBox="1"/>
          <p:nvPr/>
        </p:nvSpPr>
        <p:spPr>
          <a:xfrm>
            <a:off x="2971800" y="5943600"/>
            <a:ext cx="228600" cy="430887"/>
          </a:xfrm>
          <a:prstGeom prst="rect">
            <a:avLst/>
          </a:prstGeom>
          <a:noFill/>
        </p:spPr>
        <p:txBody>
          <a:bodyPr wrap="square" rtlCol="0">
            <a:spAutoFit/>
          </a:bodyPr>
          <a:lstStyle/>
          <a:p>
            <a:r>
              <a:rPr lang="it-IT" sz="1100" dirty="0"/>
              <a:t>a</a:t>
            </a:r>
          </a:p>
        </p:txBody>
      </p:sp>
    </p:spTree>
    <p:extLst>
      <p:ext uri="{BB962C8B-B14F-4D97-AF65-F5344CB8AC3E}">
        <p14:creationId xmlns:p14="http://schemas.microsoft.com/office/powerpoint/2010/main" val="3379122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404664"/>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2000" dirty="0"/>
            </a:br>
            <a:r>
              <a:rPr lang="it-IT" sz="1600" dirty="0">
                <a:solidFill>
                  <a:srgbClr val="FFFFFF"/>
                </a:solidFill>
              </a:rPr>
              <a:t>Mutazioni per perdita di funzione: </a:t>
            </a:r>
            <a:r>
              <a:rPr lang="it-IT" sz="1600" dirty="0">
                <a:solidFill>
                  <a:srgbClr val="FFFF00"/>
                </a:solidFill>
              </a:rPr>
              <a:t>livello residuo di funzione genica</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828800"/>
            <a:ext cx="7788275" cy="461665"/>
          </a:xfrm>
          <a:prstGeom prst="rect">
            <a:avLst/>
          </a:prstGeom>
          <a:noFill/>
          <a:ln w="25400">
            <a:noFill/>
            <a:miter lim="800000"/>
            <a:headEnd/>
            <a:tailEnd/>
          </a:ln>
          <a:effectLst/>
        </p:spPr>
        <p:txBody>
          <a:bodyPr wrap="square">
            <a:spAutoFit/>
          </a:bodyPr>
          <a:lstStyle/>
          <a:p>
            <a:r>
              <a:rPr lang="it-IT" sz="1200" dirty="0">
                <a:solidFill>
                  <a:schemeClr val="tx1"/>
                </a:solidFill>
              </a:rPr>
              <a:t>L’effetto fenotipico delle mutazioni per perdita di funzione può dipendere dal livello residuo di funzione genica. </a:t>
            </a:r>
          </a:p>
          <a:p>
            <a:endParaRPr lang="it-IT" sz="1200" dirty="0">
              <a:solidFill>
                <a:schemeClr val="tx1"/>
              </a:solidFill>
            </a:endParaRPr>
          </a:p>
        </p:txBody>
      </p:sp>
      <p:pic>
        <p:nvPicPr>
          <p:cNvPr id="8" name="Immagine 1" descr="13_27.BMP"/>
          <p:cNvPicPr>
            <a:picLocks noChangeAspect="1"/>
          </p:cNvPicPr>
          <p:nvPr/>
        </p:nvPicPr>
        <p:blipFill>
          <a:blip r:embed="rId2"/>
          <a:srcRect/>
          <a:stretch>
            <a:fillRect/>
          </a:stretch>
        </p:blipFill>
        <p:spPr bwMode="auto">
          <a:xfrm>
            <a:off x="1" y="2254747"/>
            <a:ext cx="5603250" cy="3124200"/>
          </a:xfrm>
          <a:prstGeom prst="rect">
            <a:avLst/>
          </a:prstGeom>
          <a:noFill/>
          <a:ln w="9525">
            <a:noFill/>
            <a:miter lim="800000"/>
            <a:headEnd/>
            <a:tailEnd/>
          </a:ln>
        </p:spPr>
      </p:pic>
      <p:sp>
        <p:nvSpPr>
          <p:cNvPr id="10" name="Text Box 9"/>
          <p:cNvSpPr txBox="1">
            <a:spLocks noChangeArrowheads="1"/>
          </p:cNvSpPr>
          <p:nvPr/>
        </p:nvSpPr>
        <p:spPr bwMode="auto">
          <a:xfrm>
            <a:off x="5562600" y="2254747"/>
            <a:ext cx="3581401" cy="3046987"/>
          </a:xfrm>
          <a:prstGeom prst="rect">
            <a:avLst/>
          </a:prstGeom>
          <a:noFill/>
          <a:ln w="25400">
            <a:noFill/>
            <a:miter lim="800000"/>
            <a:headEnd/>
            <a:tailEnd/>
          </a:ln>
          <a:effectLst/>
        </p:spPr>
        <p:txBody>
          <a:bodyPr wrap="square">
            <a:spAutoFit/>
          </a:bodyPr>
          <a:lstStyle/>
          <a:p>
            <a:r>
              <a:rPr lang="it-IT" sz="1200" dirty="0">
                <a:solidFill>
                  <a:schemeClr val="tx1"/>
                </a:solidFill>
              </a:rPr>
              <a:t>(A) </a:t>
            </a:r>
            <a:r>
              <a:rPr lang="it-IT" sz="1200" dirty="0">
                <a:solidFill>
                  <a:srgbClr val="FFFF00"/>
                </a:solidFill>
              </a:rPr>
              <a:t>Recessiva</a:t>
            </a:r>
          </a:p>
          <a:p>
            <a:endParaRPr lang="it-IT" sz="1200" dirty="0">
              <a:solidFill>
                <a:schemeClr val="tx1"/>
              </a:solidFill>
            </a:endParaRPr>
          </a:p>
          <a:p>
            <a:endParaRPr lang="it-IT" sz="1200" dirty="0">
              <a:solidFill>
                <a:schemeClr val="tx1"/>
              </a:solidFill>
            </a:endParaRPr>
          </a:p>
          <a:p>
            <a:r>
              <a:rPr lang="it-IT" sz="1200" dirty="0">
                <a:solidFill>
                  <a:schemeClr val="tx1"/>
                </a:solidFill>
              </a:rPr>
              <a:t>(</a:t>
            </a:r>
            <a:r>
              <a:rPr lang="it-IT" sz="1200" dirty="0" err="1">
                <a:solidFill>
                  <a:schemeClr val="tx1"/>
                </a:solidFill>
              </a:rPr>
              <a:t>B</a:t>
            </a:r>
            <a:r>
              <a:rPr lang="it-IT" sz="1200" dirty="0">
                <a:solidFill>
                  <a:schemeClr val="tx1"/>
                </a:solidFill>
              </a:rPr>
              <a:t>) </a:t>
            </a:r>
            <a:r>
              <a:rPr lang="it-IT" sz="1200" dirty="0">
                <a:solidFill>
                  <a:srgbClr val="FFFF00"/>
                </a:solidFill>
              </a:rPr>
              <a:t>Dominante per </a:t>
            </a:r>
            <a:r>
              <a:rPr lang="it-IT" sz="1200" dirty="0" err="1">
                <a:solidFill>
                  <a:srgbClr val="FFFF00"/>
                </a:solidFill>
              </a:rPr>
              <a:t>aploinsufficienza</a:t>
            </a:r>
            <a:endParaRPr lang="it-IT" sz="1200" dirty="0">
              <a:solidFill>
                <a:srgbClr val="FFFF00"/>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r>
              <a:rPr lang="it-IT" sz="1200" dirty="0">
                <a:solidFill>
                  <a:schemeClr val="tx1"/>
                </a:solidFill>
              </a:rPr>
              <a:t>(</a:t>
            </a:r>
            <a:r>
              <a:rPr lang="it-IT" sz="1200" dirty="0" err="1">
                <a:solidFill>
                  <a:schemeClr val="tx1"/>
                </a:solidFill>
              </a:rPr>
              <a:t>C</a:t>
            </a:r>
            <a:r>
              <a:rPr lang="it-IT" sz="1200" dirty="0">
                <a:solidFill>
                  <a:schemeClr val="tx1"/>
                </a:solidFill>
              </a:rPr>
              <a:t>) Recessiva, il </a:t>
            </a:r>
            <a:r>
              <a:rPr lang="it-IT" sz="1200" dirty="0">
                <a:solidFill>
                  <a:srgbClr val="FFFF00"/>
                </a:solidFill>
              </a:rPr>
              <a:t>grado della malattia dipende dai differenti livelli di funzione genica residua </a:t>
            </a:r>
            <a:r>
              <a:rPr lang="it-IT" sz="1200" dirty="0">
                <a:solidFill>
                  <a:schemeClr val="tx1"/>
                </a:solidFill>
              </a:rPr>
              <a:t>(e quindi dalle diverse mutazioni coinvolte).</a:t>
            </a:r>
          </a:p>
          <a:p>
            <a:r>
              <a:rPr lang="it-IT" sz="1200" dirty="0">
                <a:solidFill>
                  <a:schemeClr val="tx1"/>
                </a:solidFill>
              </a:rPr>
              <a:t>(esempio differente gravità nella distrofia muscolare di </a:t>
            </a:r>
            <a:r>
              <a:rPr lang="it-IT" sz="1200" dirty="0" err="1">
                <a:solidFill>
                  <a:schemeClr val="tx1"/>
                </a:solidFill>
              </a:rPr>
              <a:t>Beker</a:t>
            </a:r>
            <a:r>
              <a:rPr lang="it-IT" sz="1200" dirty="0">
                <a:solidFill>
                  <a:schemeClr val="tx1"/>
                </a:solidFill>
              </a:rPr>
              <a:t>/</a:t>
            </a:r>
            <a:r>
              <a:rPr lang="it-IT" sz="1200" dirty="0" err="1">
                <a:solidFill>
                  <a:schemeClr val="tx1"/>
                </a:solidFill>
              </a:rPr>
              <a:t>Duchenne</a:t>
            </a:r>
            <a:r>
              <a:rPr lang="it-IT" sz="1200" dirty="0">
                <a:solidFill>
                  <a:schemeClr val="tx1"/>
                </a:solidFill>
              </a:rPr>
              <a:t>)</a:t>
            </a:r>
          </a:p>
          <a:p>
            <a:endParaRPr lang="it-IT" sz="1200" dirty="0">
              <a:solidFill>
                <a:schemeClr val="tx1"/>
              </a:solidFill>
            </a:endParaRPr>
          </a:p>
          <a:p>
            <a:r>
              <a:rPr lang="it-IT" sz="1200" dirty="0">
                <a:solidFill>
                  <a:schemeClr val="tx1"/>
                </a:solidFill>
              </a:rPr>
              <a:t>(</a:t>
            </a:r>
            <a:r>
              <a:rPr lang="it-IT" sz="1200" dirty="0" err="1">
                <a:solidFill>
                  <a:schemeClr val="tx1"/>
                </a:solidFill>
              </a:rPr>
              <a:t>D</a:t>
            </a:r>
            <a:r>
              <a:rPr lang="it-IT" sz="1200" dirty="0">
                <a:solidFill>
                  <a:schemeClr val="tx1"/>
                </a:solidFill>
              </a:rPr>
              <a:t>) </a:t>
            </a:r>
            <a:r>
              <a:rPr lang="it-IT" sz="1200" dirty="0">
                <a:solidFill>
                  <a:srgbClr val="FFFF00"/>
                </a:solidFill>
              </a:rPr>
              <a:t>Due (o eventualmente più) diverse sindromi</a:t>
            </a:r>
            <a:r>
              <a:rPr lang="it-IT" sz="1200" dirty="0">
                <a:solidFill>
                  <a:schemeClr val="tx1"/>
                </a:solidFill>
              </a:rPr>
              <a:t>, al di sopra di determinate soglie critiche di attività residua. </a:t>
            </a:r>
          </a:p>
        </p:txBody>
      </p:sp>
      <p:sp>
        <p:nvSpPr>
          <p:cNvPr id="11" name="Text Box 9"/>
          <p:cNvSpPr txBox="1">
            <a:spLocks noChangeArrowheads="1"/>
          </p:cNvSpPr>
          <p:nvPr/>
        </p:nvSpPr>
        <p:spPr bwMode="auto">
          <a:xfrm>
            <a:off x="228600" y="5410200"/>
            <a:ext cx="8915400" cy="1384995"/>
          </a:xfrm>
          <a:prstGeom prst="rect">
            <a:avLst/>
          </a:prstGeom>
          <a:noFill/>
          <a:ln w="25400">
            <a:noFill/>
            <a:miter lim="800000"/>
            <a:headEnd/>
            <a:tailEnd/>
          </a:ln>
          <a:effectLst/>
        </p:spPr>
        <p:txBody>
          <a:bodyPr wrap="square">
            <a:spAutoFit/>
          </a:bodyPr>
          <a:lstStyle/>
          <a:p>
            <a:r>
              <a:rPr lang="it-IT" sz="1200" dirty="0">
                <a:solidFill>
                  <a:schemeClr val="tx1"/>
                </a:solidFill>
              </a:rPr>
              <a:t>Esempio caso D: diminuzione dell’attività della ipoxantina-guanina  </a:t>
            </a:r>
            <a:r>
              <a:rPr lang="it-IT" sz="1200" dirty="0" err="1">
                <a:solidFill>
                  <a:schemeClr val="tx1"/>
                </a:solidFill>
              </a:rPr>
              <a:t>fosforibosiltrasferasi</a:t>
            </a:r>
            <a:r>
              <a:rPr lang="it-IT" sz="1200" dirty="0">
                <a:solidFill>
                  <a:schemeClr val="tx1"/>
                </a:solidFill>
              </a:rPr>
              <a:t> (</a:t>
            </a:r>
            <a:r>
              <a:rPr lang="it-IT" sz="1200" dirty="0">
                <a:solidFill>
                  <a:srgbClr val="FFFF00"/>
                </a:solidFill>
              </a:rPr>
              <a:t>HPRT</a:t>
            </a:r>
            <a:r>
              <a:rPr lang="it-IT" sz="1200" dirty="0">
                <a:solidFill>
                  <a:schemeClr val="tx1"/>
                </a:solidFill>
              </a:rPr>
              <a:t>), malattia X-</a:t>
            </a:r>
            <a:r>
              <a:rPr lang="it-IT" sz="1200" dirty="0" err="1">
                <a:solidFill>
                  <a:schemeClr val="tx1"/>
                </a:solidFill>
              </a:rPr>
              <a:t>linked</a:t>
            </a:r>
            <a:r>
              <a:rPr lang="it-IT" sz="1200" dirty="0">
                <a:solidFill>
                  <a:schemeClr val="tx1"/>
                </a:solidFill>
              </a:rPr>
              <a:t> recessiva  </a:t>
            </a:r>
          </a:p>
          <a:p>
            <a:r>
              <a:rPr lang="it-IT" sz="1200" dirty="0">
                <a:solidFill>
                  <a:schemeClr val="tx1"/>
                </a:solidFill>
              </a:rPr>
              <a:t>&gt; 60%     dell’attività: nessuna malattia</a:t>
            </a:r>
          </a:p>
          <a:p>
            <a:r>
              <a:rPr lang="it-IT" sz="1200" dirty="0">
                <a:solidFill>
                  <a:schemeClr val="tx1"/>
                </a:solidFill>
              </a:rPr>
              <a:t>8-60%     dell’attività: gotta, senza problemi neurologici</a:t>
            </a:r>
          </a:p>
          <a:p>
            <a:r>
              <a:rPr lang="it-IT" sz="1200" dirty="0">
                <a:solidFill>
                  <a:schemeClr val="tx1"/>
                </a:solidFill>
              </a:rPr>
              <a:t>1,6-8%    dell’attività: gotta, con problemi neurologici lievi</a:t>
            </a:r>
          </a:p>
          <a:p>
            <a:r>
              <a:rPr lang="it-IT" sz="1200" dirty="0">
                <a:solidFill>
                  <a:schemeClr val="tx1"/>
                </a:solidFill>
              </a:rPr>
              <a:t>1,4-1,6% dell’attività: sindrome di </a:t>
            </a:r>
            <a:r>
              <a:rPr lang="it-IT" sz="1200" dirty="0" err="1">
                <a:solidFill>
                  <a:schemeClr val="tx1"/>
                </a:solidFill>
              </a:rPr>
              <a:t>Lesch</a:t>
            </a:r>
            <a:r>
              <a:rPr lang="it-IT" sz="1200" dirty="0">
                <a:solidFill>
                  <a:schemeClr val="tx1"/>
                </a:solidFill>
              </a:rPr>
              <a:t> </a:t>
            </a:r>
            <a:r>
              <a:rPr lang="it-IT" sz="1200" dirty="0" err="1">
                <a:solidFill>
                  <a:schemeClr val="tx1"/>
                </a:solidFill>
              </a:rPr>
              <a:t>Nyhan</a:t>
            </a:r>
            <a:r>
              <a:rPr lang="it-IT" sz="1200" dirty="0">
                <a:solidFill>
                  <a:schemeClr val="tx1"/>
                </a:solidFill>
              </a:rPr>
              <a:t>, intelligenza normale</a:t>
            </a:r>
          </a:p>
          <a:p>
            <a:r>
              <a:rPr lang="it-IT" sz="1200" dirty="0">
                <a:solidFill>
                  <a:schemeClr val="tx1"/>
                </a:solidFill>
              </a:rPr>
              <a:t>&lt; 1,4%   dell’attività: sindrome di </a:t>
            </a:r>
            <a:r>
              <a:rPr lang="it-IT" sz="1200" dirty="0" err="1">
                <a:solidFill>
                  <a:schemeClr val="tx1"/>
                </a:solidFill>
              </a:rPr>
              <a:t>Lesch</a:t>
            </a:r>
            <a:r>
              <a:rPr lang="it-IT" sz="1200" dirty="0">
                <a:solidFill>
                  <a:schemeClr val="tx1"/>
                </a:solidFill>
              </a:rPr>
              <a:t> </a:t>
            </a:r>
            <a:r>
              <a:rPr lang="it-IT" sz="1200" dirty="0" err="1">
                <a:solidFill>
                  <a:schemeClr val="tx1"/>
                </a:solidFill>
              </a:rPr>
              <a:t>Nyhan</a:t>
            </a:r>
            <a:r>
              <a:rPr lang="it-IT" sz="1200" dirty="0">
                <a:solidFill>
                  <a:schemeClr val="tx1"/>
                </a:solidFill>
              </a:rPr>
              <a:t>, ritardo mentale</a:t>
            </a:r>
          </a:p>
          <a:p>
            <a:r>
              <a:rPr lang="it-IT" sz="1200" dirty="0">
                <a:solidFill>
                  <a:schemeClr val="tx1"/>
                </a:solidFill>
              </a:rPr>
              <a:t>  </a:t>
            </a:r>
          </a:p>
        </p:txBody>
      </p:sp>
    </p:spTree>
    <p:extLst>
      <p:ext uri="{BB962C8B-B14F-4D97-AF65-F5344CB8AC3E}">
        <p14:creationId xmlns:p14="http://schemas.microsoft.com/office/powerpoint/2010/main" val="3379122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469865"/>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1800" dirty="0">
                <a:solidFill>
                  <a:srgbClr val="FFFF00"/>
                </a:solidFill>
              </a:rPr>
              <a:t>Mutazioni per acquisizione di funzione</a:t>
            </a:r>
            <a:br>
              <a:rPr lang="it-IT" sz="1800" dirty="0">
                <a:solidFill>
                  <a:srgbClr val="FFFF00"/>
                </a:solidFill>
              </a:rPr>
            </a:br>
            <a:r>
              <a:rPr lang="it-IT" sz="1800" dirty="0">
                <a:solidFill>
                  <a:srgbClr val="FFFF00"/>
                </a:solidFill>
              </a:rPr>
              <a:t>(dominanti)</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899592" y="1772816"/>
            <a:ext cx="8077200" cy="6309420"/>
          </a:xfrm>
          <a:prstGeom prst="rect">
            <a:avLst/>
          </a:prstGeom>
          <a:noFill/>
          <a:ln w="25400">
            <a:noFill/>
            <a:miter lim="800000"/>
            <a:headEnd/>
            <a:tailEnd/>
          </a:ln>
          <a:effectLst/>
        </p:spPr>
        <p:txBody>
          <a:bodyPr wrap="square">
            <a:spAutoFit/>
          </a:bodyPr>
          <a:lstStyle/>
          <a:p>
            <a:r>
              <a:rPr lang="it-IT" sz="1600" dirty="0">
                <a:solidFill>
                  <a:schemeClr val="tx1"/>
                </a:solidFill>
              </a:rPr>
              <a:t>L’</a:t>
            </a:r>
            <a:r>
              <a:rPr lang="it-IT" sz="1600" dirty="0">
                <a:solidFill>
                  <a:srgbClr val="FFFF00"/>
                </a:solidFill>
              </a:rPr>
              <a:t>acquisizione di funzione </a:t>
            </a:r>
            <a:r>
              <a:rPr lang="it-IT" sz="1600" dirty="0">
                <a:solidFill>
                  <a:schemeClr val="tx1"/>
                </a:solidFill>
              </a:rPr>
              <a:t>non riguarda (con qualche eccezione) l’acquisizione di una funzione del tutto diversa da quella originaria, ma è generalmente relativa al (</a:t>
            </a:r>
            <a:r>
              <a:rPr lang="it-IT" sz="1600" dirty="0" err="1">
                <a:solidFill>
                  <a:schemeClr val="tx1"/>
                </a:solidFill>
              </a:rPr>
              <a:t>1</a:t>
            </a:r>
            <a:r>
              <a:rPr lang="it-IT" sz="1600" dirty="0">
                <a:solidFill>
                  <a:schemeClr val="tx1"/>
                </a:solidFill>
              </a:rPr>
              <a:t>) “quando” ,  (</a:t>
            </a:r>
            <a:r>
              <a:rPr lang="it-IT" sz="1600" dirty="0" err="1">
                <a:solidFill>
                  <a:schemeClr val="tx1"/>
                </a:solidFill>
              </a:rPr>
              <a:t>2</a:t>
            </a:r>
            <a:r>
              <a:rPr lang="it-IT" sz="1600" dirty="0">
                <a:solidFill>
                  <a:schemeClr val="tx1"/>
                </a:solidFill>
              </a:rPr>
              <a:t>) “dove” , o (</a:t>
            </a:r>
            <a:r>
              <a:rPr lang="it-IT" sz="1600" dirty="0" err="1">
                <a:solidFill>
                  <a:schemeClr val="tx1"/>
                </a:solidFill>
              </a:rPr>
              <a:t>3</a:t>
            </a:r>
            <a:r>
              <a:rPr lang="it-IT" sz="1600" dirty="0">
                <a:solidFill>
                  <a:schemeClr val="tx1"/>
                </a:solidFill>
              </a:rPr>
              <a:t>) in risposta a quale segnale, un gene viene espresso. In altre parole, la proteina non acquisisce veramente una nuova funzione, ma la esplica in altri tempi, luoghi e/o modi.</a:t>
            </a:r>
          </a:p>
          <a:p>
            <a:endParaRPr lang="it-IT" sz="1600" dirty="0">
              <a:solidFill>
                <a:schemeClr val="tx1"/>
              </a:solidFill>
            </a:endParaRPr>
          </a:p>
          <a:p>
            <a:r>
              <a:rPr lang="it-IT" sz="1600" dirty="0">
                <a:solidFill>
                  <a:schemeClr val="tx1"/>
                </a:solidFill>
              </a:rPr>
              <a:t>Un raro esempio di gene in cui una mutazione determina una funzione proteica del tutto “nuova” è fornito dal locus </a:t>
            </a:r>
            <a:r>
              <a:rPr lang="it-IT" sz="1600" i="1" dirty="0">
                <a:solidFill>
                  <a:schemeClr val="tx1"/>
                </a:solidFill>
              </a:rPr>
              <a:t>AAT </a:t>
            </a:r>
            <a:r>
              <a:rPr lang="it-IT" sz="1600" dirty="0">
                <a:solidFill>
                  <a:schemeClr val="tx1"/>
                </a:solidFill>
              </a:rPr>
              <a:t>che codifica per l’</a:t>
            </a:r>
            <a:r>
              <a:rPr lang="it-IT" sz="1600" dirty="0">
                <a:solidFill>
                  <a:schemeClr val="tx1"/>
                </a:solidFill>
                <a:latin typeface="Symbol" charset="2"/>
                <a:cs typeface="Symbol" charset="2"/>
              </a:rPr>
              <a:t> </a:t>
            </a:r>
            <a:r>
              <a:rPr lang="it-IT" sz="1600" dirty="0">
                <a:solidFill>
                  <a:srgbClr val="FFFF00"/>
                </a:solidFill>
                <a:latin typeface="Symbol" charset="2"/>
                <a:cs typeface="Symbol" charset="2"/>
              </a:rPr>
              <a:t>a1-</a:t>
            </a:r>
            <a:r>
              <a:rPr lang="it-IT" sz="1600" dirty="0">
                <a:solidFill>
                  <a:srgbClr val="FFFF00"/>
                </a:solidFill>
              </a:rPr>
              <a:t>antitripsina, un inibitore della </a:t>
            </a:r>
            <a:r>
              <a:rPr lang="it-IT" sz="1600" dirty="0" err="1">
                <a:solidFill>
                  <a:srgbClr val="FFFF00"/>
                </a:solidFill>
              </a:rPr>
              <a:t>elastasi</a:t>
            </a:r>
            <a:r>
              <a:rPr lang="it-IT" sz="1600" dirty="0">
                <a:solidFill>
                  <a:schemeClr val="tx1"/>
                </a:solidFill>
              </a:rPr>
              <a:t>. Una specifica sostituzione nucleotidica nel locus </a:t>
            </a:r>
            <a:r>
              <a:rPr lang="it-IT" sz="1600" i="1" dirty="0">
                <a:solidFill>
                  <a:schemeClr val="tx1"/>
                </a:solidFill>
              </a:rPr>
              <a:t>AAT  </a:t>
            </a:r>
            <a:r>
              <a:rPr lang="it-IT" sz="1600" dirty="0">
                <a:solidFill>
                  <a:schemeClr val="tx1"/>
                </a:solidFill>
              </a:rPr>
              <a:t>determina una sostituzione </a:t>
            </a:r>
            <a:r>
              <a:rPr lang="it-IT" sz="1600" dirty="0" err="1">
                <a:solidFill>
                  <a:schemeClr val="tx1"/>
                </a:solidFill>
              </a:rPr>
              <a:t>aminoacidica</a:t>
            </a:r>
            <a:r>
              <a:rPr lang="it-IT" sz="1600" dirty="0">
                <a:solidFill>
                  <a:schemeClr val="tx1"/>
                </a:solidFill>
              </a:rPr>
              <a:t> (AAT:p.Met358Arg, noto come allele Pittsburgh) che risulta in un’attività inibitrice della trombina piuttosto che dell’</a:t>
            </a:r>
            <a:r>
              <a:rPr lang="it-IT" sz="1600" dirty="0" err="1">
                <a:solidFill>
                  <a:schemeClr val="tx1"/>
                </a:solidFill>
              </a:rPr>
              <a:t>elastasi</a:t>
            </a:r>
            <a:r>
              <a:rPr lang="it-IT" sz="1600" dirty="0">
                <a:solidFill>
                  <a:schemeClr val="tx1"/>
                </a:solidFill>
              </a:rPr>
              <a:t>, dando luogo ad una malattia emorragica letale.</a:t>
            </a:r>
          </a:p>
          <a:p>
            <a:endParaRPr lang="it-IT" sz="1600" dirty="0">
              <a:solidFill>
                <a:schemeClr val="tx1"/>
              </a:solidFill>
            </a:endParaRPr>
          </a:p>
          <a:p>
            <a:r>
              <a:rPr lang="it-IT" sz="1600" dirty="0">
                <a:solidFill>
                  <a:srgbClr val="FFFF00"/>
                </a:solidFill>
              </a:rPr>
              <a:t>Geni chimerici con acquisizione di funzione</a:t>
            </a:r>
            <a:r>
              <a:rPr lang="it-IT" sz="1600" dirty="0">
                <a:solidFill>
                  <a:schemeClr val="tx1"/>
                </a:solidFill>
              </a:rPr>
              <a:t>: Un esempio è dato dall’</a:t>
            </a:r>
            <a:r>
              <a:rPr lang="it-IT" sz="1600" dirty="0" err="1">
                <a:solidFill>
                  <a:schemeClr val="tx1"/>
                </a:solidFill>
              </a:rPr>
              <a:t>iperaldosteronismo</a:t>
            </a:r>
            <a:r>
              <a:rPr lang="it-IT" sz="1600" dirty="0">
                <a:solidFill>
                  <a:schemeClr val="tx1"/>
                </a:solidFill>
              </a:rPr>
              <a:t> familiare di tipo </a:t>
            </a:r>
            <a:r>
              <a:rPr lang="it-IT" sz="1600" dirty="0" err="1">
                <a:solidFill>
                  <a:schemeClr val="tx1"/>
                </a:solidFill>
              </a:rPr>
              <a:t>1</a:t>
            </a:r>
            <a:r>
              <a:rPr lang="it-IT" sz="1600" dirty="0">
                <a:solidFill>
                  <a:schemeClr val="tx1"/>
                </a:solidFill>
              </a:rPr>
              <a:t> (OMIM #103900), conseguente alla fusione per </a:t>
            </a:r>
            <a:r>
              <a:rPr lang="it-IT" sz="1600" dirty="0" err="1">
                <a:solidFill>
                  <a:schemeClr val="tx1"/>
                </a:solidFill>
              </a:rPr>
              <a:t>crossing-over</a:t>
            </a:r>
            <a:r>
              <a:rPr lang="it-IT" sz="1600" dirty="0">
                <a:solidFill>
                  <a:schemeClr val="tx1"/>
                </a:solidFill>
              </a:rPr>
              <a:t> omologo ineguale </a:t>
            </a:r>
            <a:r>
              <a:rPr lang="it-IT" sz="1600" dirty="0" err="1">
                <a:solidFill>
                  <a:schemeClr val="tx1"/>
                </a:solidFill>
              </a:rPr>
              <a:t>intragenico</a:t>
            </a:r>
            <a:r>
              <a:rPr lang="it-IT" sz="1600" dirty="0">
                <a:solidFill>
                  <a:schemeClr val="tx1"/>
                </a:solidFill>
              </a:rPr>
              <a:t> tra due geni (CYP11B1  e CYP11B2) appartenenti alla famiglia genica del citocromo P450. La fusione fa si che la parte codificante del gene  CYP11B2 sia sotto il controllo genico della regione 5’ del gene CYP11B1, con conseguente espressione ectopica. </a:t>
            </a:r>
          </a:p>
          <a:p>
            <a:r>
              <a:rPr lang="it-IT" sz="1600" dirty="0">
                <a:solidFill>
                  <a:schemeClr val="tx1"/>
                </a:solidFill>
              </a:rPr>
              <a:t>Geni chimerici con funzioni “nuove” sono frequenti nelle cellule somatiche tumorali.</a:t>
            </a:r>
          </a:p>
          <a:p>
            <a:endParaRPr lang="it-IT" sz="1600" dirty="0">
              <a:solidFill>
                <a:schemeClr val="tx1"/>
              </a:solidFill>
            </a:endParaRPr>
          </a:p>
          <a:p>
            <a:endParaRPr lang="it-IT" sz="1600" dirty="0">
              <a:solidFill>
                <a:schemeClr val="tx1"/>
              </a:solidFill>
            </a:endParaRPr>
          </a:p>
          <a:p>
            <a:endParaRPr lang="it-IT" sz="16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6350548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404664"/>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1800" dirty="0">
                <a:solidFill>
                  <a:srgbClr val="FFFF00"/>
                </a:solidFill>
              </a:rPr>
              <a:t>Mutazioni per acquisizione di funzione</a:t>
            </a:r>
            <a:br>
              <a:rPr lang="it-IT" sz="1800" dirty="0">
                <a:solidFill>
                  <a:srgbClr val="FFFF00"/>
                </a:solidFill>
              </a:rPr>
            </a:br>
            <a:r>
              <a:rPr lang="it-IT" sz="1800" dirty="0">
                <a:solidFill>
                  <a:srgbClr val="FFFF00"/>
                </a:solidFill>
              </a:rPr>
              <a:t>altri esempi</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905000"/>
            <a:ext cx="8077200" cy="4154984"/>
          </a:xfrm>
          <a:prstGeom prst="rect">
            <a:avLst/>
          </a:prstGeom>
          <a:noFill/>
          <a:ln w="25400">
            <a:noFill/>
            <a:miter lim="800000"/>
            <a:headEnd/>
            <a:tailEnd/>
          </a:ln>
          <a:effectLst/>
        </p:spPr>
        <p:txBody>
          <a:bodyPr wrap="square">
            <a:spAutoFit/>
          </a:bodyPr>
          <a:lstStyle/>
          <a:p>
            <a:endParaRPr lang="it-IT" sz="1200" dirty="0">
              <a:solidFill>
                <a:schemeClr val="tx1"/>
              </a:solidFill>
            </a:endParaRPr>
          </a:p>
          <a:p>
            <a:r>
              <a:rPr lang="it-IT" dirty="0">
                <a:solidFill>
                  <a:schemeClr val="tx1"/>
                </a:solidFill>
              </a:rPr>
              <a:t>Un altro esempio di acquisizione di funzione (in senso lato) è fornito da quelle malattie da espansione di triplette viste in precedenza e che danno luogo ad </a:t>
            </a:r>
            <a:r>
              <a:rPr lang="it-IT" dirty="0">
                <a:solidFill>
                  <a:srgbClr val="FFFF00"/>
                </a:solidFill>
              </a:rPr>
              <a:t>aggregati tossici</a:t>
            </a:r>
            <a:r>
              <a:rPr lang="it-IT" dirty="0">
                <a:solidFill>
                  <a:schemeClr val="tx1"/>
                </a:solidFill>
              </a:rPr>
              <a:t> di proteine </a:t>
            </a:r>
            <a:r>
              <a:rPr lang="it-IT" dirty="0" err="1">
                <a:solidFill>
                  <a:schemeClr val="tx1"/>
                </a:solidFill>
              </a:rPr>
              <a:t>poliglutamminiche</a:t>
            </a:r>
            <a:r>
              <a:rPr lang="it-IT" dirty="0">
                <a:solidFill>
                  <a:schemeClr val="tx1"/>
                </a:solidFill>
              </a:rPr>
              <a:t> (malattia di </a:t>
            </a:r>
            <a:r>
              <a:rPr lang="it-IT" dirty="0" err="1">
                <a:solidFill>
                  <a:schemeClr val="tx1"/>
                </a:solidFill>
              </a:rPr>
              <a:t>Huntington</a:t>
            </a:r>
            <a:r>
              <a:rPr lang="it-IT" dirty="0">
                <a:solidFill>
                  <a:schemeClr val="tx1"/>
                </a:solidFill>
              </a:rPr>
              <a:t> e vari tipi di SCA).</a:t>
            </a:r>
          </a:p>
          <a:p>
            <a:endParaRPr lang="it-IT" dirty="0">
              <a:solidFill>
                <a:schemeClr val="tx1"/>
              </a:solidFill>
            </a:endParaRPr>
          </a:p>
          <a:p>
            <a:r>
              <a:rPr lang="it-IT" dirty="0">
                <a:solidFill>
                  <a:schemeClr val="tx1"/>
                </a:solidFill>
              </a:rPr>
              <a:t>Diverse malattie dominanti per acquisizione di funzione sono legate al funzionamento temporalmente o spazialmente errato di </a:t>
            </a:r>
            <a:r>
              <a:rPr lang="it-IT" dirty="0">
                <a:solidFill>
                  <a:srgbClr val="FFFF00"/>
                </a:solidFill>
              </a:rPr>
              <a:t>recettori ormonali che diventano attivi </a:t>
            </a:r>
            <a:r>
              <a:rPr lang="it-IT" dirty="0" err="1">
                <a:solidFill>
                  <a:srgbClr val="FFFF00"/>
                </a:solidFill>
              </a:rPr>
              <a:t>costitutivamente</a:t>
            </a:r>
            <a:r>
              <a:rPr lang="it-IT" dirty="0">
                <a:solidFill>
                  <a:srgbClr val="FFFF00"/>
                </a:solidFill>
              </a:rPr>
              <a:t>.</a:t>
            </a:r>
          </a:p>
          <a:p>
            <a:endParaRPr lang="it-IT" dirty="0">
              <a:solidFill>
                <a:srgbClr val="FFFF00"/>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35943190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716657"/>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1600" dirty="0">
                <a:solidFill>
                  <a:srgbClr val="FFFF00"/>
                </a:solidFill>
              </a:rPr>
            </a:br>
            <a:r>
              <a:rPr lang="it-IT" sz="1600" dirty="0">
                <a:solidFill>
                  <a:srgbClr val="FFFF00"/>
                </a:solidFill>
              </a:rPr>
              <a:t>Le mutazioni con acquisizione di funzione sono caratterizzate da </a:t>
            </a:r>
            <a:br>
              <a:rPr lang="it-IT" sz="1600" dirty="0">
                <a:solidFill>
                  <a:srgbClr val="FFFF00"/>
                </a:solidFill>
              </a:rPr>
            </a:br>
            <a:r>
              <a:rPr lang="it-IT" sz="1600" dirty="0">
                <a:solidFill>
                  <a:srgbClr val="FFFF00"/>
                </a:solidFill>
              </a:rPr>
              <a:t>scarsa eterogeneità allelica</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905000"/>
            <a:ext cx="8077200" cy="1261884"/>
          </a:xfrm>
          <a:prstGeom prst="rect">
            <a:avLst/>
          </a:prstGeom>
          <a:noFill/>
          <a:ln w="25400">
            <a:noFill/>
            <a:miter lim="800000"/>
            <a:headEnd/>
            <a:tailEnd/>
          </a:ln>
          <a:effectLst/>
        </p:spPr>
        <p:txBody>
          <a:bodyPr wrap="square">
            <a:spAutoFit/>
          </a:bodyPr>
          <a:lstStyle/>
          <a:p>
            <a:endParaRPr lang="it-IT" sz="1200" dirty="0">
              <a:solidFill>
                <a:srgbClr val="FFFF00"/>
              </a:solidFill>
            </a:endParaRPr>
          </a:p>
          <a:p>
            <a:pPr algn="ctr"/>
            <a:r>
              <a:rPr lang="it-IT" sz="1400" dirty="0">
                <a:solidFill>
                  <a:schemeClr val="tx1"/>
                </a:solidFill>
              </a:rPr>
              <a:t>Una caratteristica comune alle malattie dovute ad acquisizione di funzione è </a:t>
            </a:r>
          </a:p>
          <a:p>
            <a:pPr algn="ctr"/>
            <a:r>
              <a:rPr lang="it-IT" sz="1400" dirty="0">
                <a:solidFill>
                  <a:srgbClr val="FFFF00"/>
                </a:solidFill>
              </a:rPr>
              <a:t>l’omogeneità allelica (o al più scarsa eterogeneità allelica). </a:t>
            </a:r>
          </a:p>
          <a:p>
            <a:endParaRPr lang="it-IT" sz="1200" dirty="0">
              <a:solidFill>
                <a:srgbClr val="FFFF00"/>
              </a:solidFill>
            </a:endParaRPr>
          </a:p>
          <a:p>
            <a:endParaRPr lang="it-IT" sz="1200" dirty="0">
              <a:solidFill>
                <a:srgbClr val="FFFF00"/>
              </a:solidFill>
            </a:endParaRPr>
          </a:p>
          <a:p>
            <a:endParaRPr lang="it-IT" sz="1200" dirty="0">
              <a:solidFill>
                <a:srgbClr val="FFFF00"/>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pic>
        <p:nvPicPr>
          <p:cNvPr id="8" name="Picture 4" descr="CGb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17" y="2852936"/>
            <a:ext cx="9062583" cy="129614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899592" y="4221088"/>
            <a:ext cx="8244408" cy="1169551"/>
          </a:xfrm>
          <a:prstGeom prst="rect">
            <a:avLst/>
          </a:prstGeom>
        </p:spPr>
        <p:txBody>
          <a:bodyPr wrap="square">
            <a:spAutoFit/>
          </a:bodyPr>
          <a:lstStyle/>
          <a:p>
            <a:pPr algn="ctr"/>
            <a:r>
              <a:rPr lang="it-IT" sz="1400" dirty="0">
                <a:solidFill>
                  <a:schemeClr val="tx1"/>
                </a:solidFill>
              </a:rPr>
              <a:t>Mutazioni nei geni per i recettori dei fattori di crescita dei fibroblasti 2 e 3 (FGFR 2 e FGFR3) che portano a malattie autosomiche dominanti per acquisizione di funzione.</a:t>
            </a:r>
          </a:p>
          <a:p>
            <a:pPr algn="ctr"/>
            <a:endParaRPr lang="it-IT" sz="1400" dirty="0">
              <a:solidFill>
                <a:schemeClr val="tx1"/>
              </a:solidFill>
            </a:endParaRPr>
          </a:p>
          <a:p>
            <a:pPr algn="ctr"/>
            <a:r>
              <a:rPr lang="it-IT" sz="1400" dirty="0">
                <a:solidFill>
                  <a:schemeClr val="tx1"/>
                </a:solidFill>
              </a:rPr>
              <a:t>Sindrome di </a:t>
            </a:r>
            <a:r>
              <a:rPr lang="it-IT" sz="1400" dirty="0" err="1">
                <a:solidFill>
                  <a:schemeClr val="tx1"/>
                </a:solidFill>
              </a:rPr>
              <a:t>Apert</a:t>
            </a:r>
            <a:r>
              <a:rPr lang="it-IT" sz="1400" dirty="0">
                <a:solidFill>
                  <a:schemeClr val="tx1"/>
                </a:solidFill>
              </a:rPr>
              <a:t> (</a:t>
            </a:r>
            <a:r>
              <a:rPr lang="it-IT" sz="1400" dirty="0" err="1">
                <a:solidFill>
                  <a:schemeClr val="tx1"/>
                </a:solidFill>
              </a:rPr>
              <a:t>Ap</a:t>
            </a:r>
            <a:r>
              <a:rPr lang="it-IT" sz="1400" dirty="0">
                <a:solidFill>
                  <a:schemeClr val="tx1"/>
                </a:solidFill>
              </a:rPr>
              <a:t>), Sindrome di </a:t>
            </a:r>
            <a:r>
              <a:rPr lang="it-IT" sz="1400" dirty="0" err="1">
                <a:solidFill>
                  <a:schemeClr val="tx1"/>
                </a:solidFill>
              </a:rPr>
              <a:t>Crouzon</a:t>
            </a:r>
            <a:r>
              <a:rPr lang="it-IT" sz="1400" dirty="0">
                <a:solidFill>
                  <a:schemeClr val="tx1"/>
                </a:solidFill>
              </a:rPr>
              <a:t> (Cr), Displasia </a:t>
            </a:r>
            <a:r>
              <a:rPr lang="it-IT" sz="1400" dirty="0" err="1">
                <a:solidFill>
                  <a:schemeClr val="tx1"/>
                </a:solidFill>
              </a:rPr>
              <a:t>tanatoforica</a:t>
            </a:r>
            <a:r>
              <a:rPr lang="it-IT" sz="1400" dirty="0">
                <a:solidFill>
                  <a:schemeClr val="tx1"/>
                </a:solidFill>
              </a:rPr>
              <a:t> (TD1 e TD2), Acondroplasia (</a:t>
            </a:r>
            <a:r>
              <a:rPr lang="it-IT" sz="1400" dirty="0" err="1">
                <a:solidFill>
                  <a:schemeClr val="tx1"/>
                </a:solidFill>
              </a:rPr>
              <a:t>Ach</a:t>
            </a:r>
            <a:r>
              <a:rPr lang="it-IT" sz="1400" dirty="0">
                <a:solidFill>
                  <a:schemeClr val="tx1"/>
                </a:solidFill>
              </a:rPr>
              <a:t>), </a:t>
            </a:r>
            <a:r>
              <a:rPr lang="it-IT" sz="1400" dirty="0" err="1">
                <a:solidFill>
                  <a:schemeClr val="tx1"/>
                </a:solidFill>
              </a:rPr>
              <a:t>Ipocondroplasia</a:t>
            </a:r>
            <a:r>
              <a:rPr lang="it-IT" sz="1400" dirty="0">
                <a:solidFill>
                  <a:schemeClr val="tx1"/>
                </a:solidFill>
              </a:rPr>
              <a:t> (</a:t>
            </a:r>
            <a:r>
              <a:rPr lang="it-IT" sz="1400" dirty="0" err="1">
                <a:solidFill>
                  <a:schemeClr val="tx1"/>
                </a:solidFill>
              </a:rPr>
              <a:t>Hypoc</a:t>
            </a:r>
            <a:r>
              <a:rPr lang="it-IT" sz="1400" dirty="0">
                <a:solidFill>
                  <a:schemeClr val="tx1"/>
                </a:solidFill>
              </a:rPr>
              <a:t>.), Sindrome di </a:t>
            </a:r>
            <a:r>
              <a:rPr lang="it-IT" sz="1400" dirty="0" err="1">
                <a:solidFill>
                  <a:schemeClr val="tx1"/>
                </a:solidFill>
              </a:rPr>
              <a:t>Muenke</a:t>
            </a:r>
            <a:r>
              <a:rPr lang="it-IT" sz="1400" dirty="0">
                <a:solidFill>
                  <a:schemeClr val="tx1"/>
                </a:solidFill>
              </a:rPr>
              <a:t> (M).</a:t>
            </a:r>
          </a:p>
        </p:txBody>
      </p:sp>
    </p:spTree>
    <p:extLst>
      <p:ext uri="{BB962C8B-B14F-4D97-AF65-F5344CB8AC3E}">
        <p14:creationId xmlns:p14="http://schemas.microsoft.com/office/powerpoint/2010/main" val="16759861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18864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1600" dirty="0">
                <a:solidFill>
                  <a:srgbClr val="FFFF00"/>
                </a:solidFill>
              </a:rPr>
            </a:br>
            <a:r>
              <a:rPr lang="it-IT" sz="1600" dirty="0">
                <a:solidFill>
                  <a:srgbClr val="FFFF00"/>
                </a:solidFill>
              </a:rPr>
              <a:t>L’omogeneità </a:t>
            </a:r>
            <a:r>
              <a:rPr lang="it-IT" sz="1600" dirty="0" err="1">
                <a:solidFill>
                  <a:srgbClr val="FFFF00"/>
                </a:solidFill>
              </a:rPr>
              <a:t>allelica</a:t>
            </a:r>
            <a:r>
              <a:rPr lang="it-IT" sz="1600" dirty="0">
                <a:solidFill>
                  <a:srgbClr val="FFFF00"/>
                </a:solidFill>
              </a:rPr>
              <a:t> non  è limitata alle mutazioni con acquisizione di funzione</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1056572" y="1700808"/>
            <a:ext cx="8077200" cy="6617196"/>
          </a:xfrm>
          <a:prstGeom prst="rect">
            <a:avLst/>
          </a:prstGeom>
          <a:noFill/>
          <a:ln w="25400">
            <a:noFill/>
            <a:miter lim="800000"/>
            <a:headEnd/>
            <a:tailEnd/>
          </a:ln>
          <a:effectLst/>
        </p:spPr>
        <p:txBody>
          <a:bodyPr wrap="square">
            <a:spAutoFit/>
          </a:bodyPr>
          <a:lstStyle/>
          <a:p>
            <a:endParaRPr lang="it-IT" sz="1200" dirty="0">
              <a:solidFill>
                <a:srgbClr val="FFFF00"/>
              </a:solidFill>
            </a:endParaRPr>
          </a:p>
          <a:p>
            <a:pPr algn="ctr"/>
            <a:r>
              <a:rPr lang="it-IT" sz="1400" dirty="0">
                <a:solidFill>
                  <a:schemeClr val="tx1"/>
                </a:solidFill>
              </a:rPr>
              <a:t>Una caratteristica comune alle malattie dovute ad acquisizione di funzione è </a:t>
            </a:r>
          </a:p>
          <a:p>
            <a:pPr algn="ctr"/>
            <a:r>
              <a:rPr lang="it-IT" sz="1400" dirty="0">
                <a:solidFill>
                  <a:srgbClr val="FFFF00"/>
                </a:solidFill>
              </a:rPr>
              <a:t>omogeneità </a:t>
            </a:r>
            <a:r>
              <a:rPr lang="it-IT" sz="1400" dirty="0" err="1">
                <a:solidFill>
                  <a:srgbClr val="FFFF00"/>
                </a:solidFill>
              </a:rPr>
              <a:t>allelica</a:t>
            </a:r>
            <a:r>
              <a:rPr lang="it-IT" sz="1400" dirty="0">
                <a:solidFill>
                  <a:srgbClr val="FFFF00"/>
                </a:solidFill>
              </a:rPr>
              <a:t> (o al più scarsa eterogeneità </a:t>
            </a:r>
            <a:r>
              <a:rPr lang="it-IT" sz="1400" dirty="0" err="1">
                <a:solidFill>
                  <a:srgbClr val="FFFF00"/>
                </a:solidFill>
              </a:rPr>
              <a:t>allelica</a:t>
            </a:r>
            <a:r>
              <a:rPr lang="it-IT" sz="1400" dirty="0">
                <a:solidFill>
                  <a:srgbClr val="FFFF00"/>
                </a:solidFill>
              </a:rPr>
              <a:t>). </a:t>
            </a:r>
          </a:p>
          <a:p>
            <a:endParaRPr lang="it-IT" sz="1200" dirty="0">
              <a:solidFill>
                <a:srgbClr val="FFFF00"/>
              </a:solidFill>
            </a:endParaRPr>
          </a:p>
          <a:p>
            <a:r>
              <a:rPr lang="it-IT" sz="1600" dirty="0">
                <a:solidFill>
                  <a:schemeClr val="tx1"/>
                </a:solidFill>
              </a:rPr>
              <a:t>Tuttavia, </a:t>
            </a:r>
            <a:r>
              <a:rPr lang="it-IT" sz="1600" dirty="0">
                <a:solidFill>
                  <a:srgbClr val="FFFF00"/>
                </a:solidFill>
              </a:rPr>
              <a:t>può essere osservata omogeneità </a:t>
            </a:r>
            <a:r>
              <a:rPr lang="it-IT" sz="1600" dirty="0" err="1">
                <a:solidFill>
                  <a:srgbClr val="FFFF00"/>
                </a:solidFill>
              </a:rPr>
              <a:t>allelica</a:t>
            </a:r>
            <a:r>
              <a:rPr lang="it-IT" sz="1600" dirty="0">
                <a:solidFill>
                  <a:srgbClr val="FFFF00"/>
                </a:solidFill>
              </a:rPr>
              <a:t> anche per alcune malattie determinate da perdita di funzione</a:t>
            </a:r>
            <a:r>
              <a:rPr lang="it-IT" sz="1600" dirty="0">
                <a:solidFill>
                  <a:schemeClr val="tx1"/>
                </a:solidFill>
              </a:rPr>
              <a:t>:</a:t>
            </a:r>
          </a:p>
          <a:p>
            <a:endParaRPr lang="it-IT" sz="1600" dirty="0">
              <a:solidFill>
                <a:schemeClr val="tx1"/>
              </a:solidFill>
            </a:endParaRPr>
          </a:p>
          <a:p>
            <a:r>
              <a:rPr lang="it-IT" sz="1600" dirty="0">
                <a:solidFill>
                  <a:schemeClr val="tx1"/>
                </a:solidFill>
              </a:rPr>
              <a:t>(</a:t>
            </a:r>
            <a:r>
              <a:rPr lang="it-IT" sz="1600" dirty="0" err="1">
                <a:solidFill>
                  <a:schemeClr val="tx1"/>
                </a:solidFill>
              </a:rPr>
              <a:t>1</a:t>
            </a:r>
            <a:r>
              <a:rPr lang="it-IT" sz="1600" dirty="0">
                <a:solidFill>
                  <a:schemeClr val="tx1"/>
                </a:solidFill>
              </a:rPr>
              <a:t>) Quando il fenotipo è direttamente correlato al genotipo. L’anemia falciforme presenta un fenotipo ben caratterizzato e determinato da una specifica mutazione nel gene della </a:t>
            </a:r>
            <a:r>
              <a:rPr lang="it-IT" sz="1600" dirty="0">
                <a:solidFill>
                  <a:schemeClr val="tx1"/>
                </a:solidFill>
                <a:latin typeface="Symbol" charset="2"/>
                <a:cs typeface="Symbol" charset="2"/>
              </a:rPr>
              <a:t>b</a:t>
            </a:r>
            <a:r>
              <a:rPr lang="it-IT" sz="1600" dirty="0">
                <a:solidFill>
                  <a:schemeClr val="tx1"/>
                </a:solidFill>
              </a:rPr>
              <a:t>-globina. </a:t>
            </a:r>
          </a:p>
          <a:p>
            <a:endParaRPr lang="it-IT" sz="1600" dirty="0">
              <a:solidFill>
                <a:schemeClr val="tx1"/>
              </a:solidFill>
            </a:endParaRPr>
          </a:p>
          <a:p>
            <a:r>
              <a:rPr lang="it-IT" sz="1600" dirty="0">
                <a:solidFill>
                  <a:schemeClr val="tx1"/>
                </a:solidFill>
              </a:rPr>
              <a:t>(2) Quando c’è un tipo di mutazione che per sue caratteristiche molecolari presenta un tasso elevato di mutazione. Un esempio è rappresentato dalla sindrome dell’ </a:t>
            </a:r>
            <a:r>
              <a:rPr lang="it-IT" sz="1600" dirty="0" err="1">
                <a:solidFill>
                  <a:schemeClr val="tx1"/>
                </a:solidFill>
              </a:rPr>
              <a:t>X</a:t>
            </a:r>
            <a:r>
              <a:rPr lang="it-IT" sz="1600" dirty="0">
                <a:solidFill>
                  <a:schemeClr val="tx1"/>
                </a:solidFill>
              </a:rPr>
              <a:t> fragile. Si noti che, sebbene nella stragrande maggioranza dei casi il fenotipo sia stato ricondotto ad espansione di triplette, sono state descritte anche  sostituzioni nucleotidiche alla base della sindrome.</a:t>
            </a:r>
          </a:p>
          <a:p>
            <a:endParaRPr lang="it-IT" sz="1600" dirty="0">
              <a:solidFill>
                <a:schemeClr val="tx1"/>
              </a:solidFill>
            </a:endParaRPr>
          </a:p>
          <a:p>
            <a:r>
              <a:rPr lang="it-IT" sz="1600" dirty="0">
                <a:solidFill>
                  <a:schemeClr val="tx1"/>
                </a:solidFill>
              </a:rPr>
              <a:t>(</a:t>
            </a:r>
            <a:r>
              <a:rPr lang="it-IT" sz="1600" dirty="0" err="1">
                <a:solidFill>
                  <a:schemeClr val="tx1"/>
                </a:solidFill>
              </a:rPr>
              <a:t>3</a:t>
            </a:r>
            <a:r>
              <a:rPr lang="it-IT" sz="1600" dirty="0">
                <a:solidFill>
                  <a:schemeClr val="tx1"/>
                </a:solidFill>
              </a:rPr>
              <a:t>) A causa di effetti del fondatore (associati o meno all’effetto amplificatore della selezione bilanciata), in alcune popolazioni una determinata sindrome recessiva può essere caratterizzata da omogeneità </a:t>
            </a:r>
            <a:r>
              <a:rPr lang="it-IT" sz="1600" dirty="0" err="1">
                <a:solidFill>
                  <a:schemeClr val="tx1"/>
                </a:solidFill>
              </a:rPr>
              <a:t>allelica</a:t>
            </a:r>
            <a:r>
              <a:rPr lang="it-IT" sz="1600" dirty="0">
                <a:solidFill>
                  <a:schemeClr val="tx1"/>
                </a:solidFill>
              </a:rPr>
              <a:t>. </a:t>
            </a:r>
          </a:p>
          <a:p>
            <a:endParaRPr lang="it-IT" sz="1600" dirty="0">
              <a:solidFill>
                <a:schemeClr val="tx1"/>
              </a:solidFill>
            </a:endParaRPr>
          </a:p>
          <a:p>
            <a:endParaRPr lang="it-IT" sz="1600" dirty="0">
              <a:solidFill>
                <a:schemeClr val="tx1"/>
              </a:solidFill>
            </a:endParaRPr>
          </a:p>
          <a:p>
            <a:endParaRPr lang="it-IT" sz="1200" dirty="0">
              <a:solidFill>
                <a:schemeClr val="tx1"/>
              </a:solidFill>
            </a:endParaRPr>
          </a:p>
          <a:p>
            <a:r>
              <a:rPr lang="it-IT" sz="1200" dirty="0">
                <a:solidFill>
                  <a:schemeClr val="tx1"/>
                </a:solidFill>
              </a:rPr>
              <a:t> </a:t>
            </a: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29940964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1600" dirty="0">
                <a:solidFill>
                  <a:srgbClr val="FFFF00"/>
                </a:solidFill>
              </a:rPr>
              <a:t>Mutazioni per acquisizione o perdita di funzione nello stesso gene.</a:t>
            </a:r>
            <a:br>
              <a:rPr lang="it-IT" sz="1600" dirty="0">
                <a:solidFill>
                  <a:srgbClr val="FFFF00"/>
                </a:solidFill>
              </a:rPr>
            </a:b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905000"/>
            <a:ext cx="8077200" cy="5262979"/>
          </a:xfrm>
          <a:prstGeom prst="rect">
            <a:avLst/>
          </a:prstGeom>
          <a:noFill/>
          <a:ln w="25400">
            <a:noFill/>
            <a:miter lim="800000"/>
            <a:headEnd/>
            <a:tailEnd/>
          </a:ln>
          <a:effectLst/>
        </p:spPr>
        <p:txBody>
          <a:bodyPr wrap="square">
            <a:spAutoFit/>
          </a:bodyPr>
          <a:lstStyle/>
          <a:p>
            <a:r>
              <a:rPr lang="it-IT" sz="1200" dirty="0">
                <a:solidFill>
                  <a:schemeClr val="tx1"/>
                </a:solidFill>
              </a:rPr>
              <a:t>Mutazioni per perdita di funzione ed acquisizione di funzione nello stesso gene portano di norma a fenotipi differenti e rappresentano un tipo particolare di </a:t>
            </a:r>
            <a:r>
              <a:rPr lang="it-IT" sz="1200" dirty="0">
                <a:solidFill>
                  <a:srgbClr val="FFFF00"/>
                </a:solidFill>
              </a:rPr>
              <a:t>eterogeneità clinica.</a:t>
            </a:r>
          </a:p>
          <a:p>
            <a:pPr algn="ctr"/>
            <a:endParaRPr lang="it-IT" sz="1200" dirty="0">
              <a:solidFill>
                <a:schemeClr val="tx1"/>
              </a:solidFill>
            </a:endParaRPr>
          </a:p>
          <a:p>
            <a:pPr algn="ctr"/>
            <a:r>
              <a:rPr lang="it-IT" sz="1200" dirty="0">
                <a:solidFill>
                  <a:schemeClr val="tx1"/>
                </a:solidFill>
              </a:rPr>
              <a:t>L’esempio del </a:t>
            </a:r>
            <a:r>
              <a:rPr lang="it-IT" sz="1200" dirty="0">
                <a:solidFill>
                  <a:srgbClr val="FFFF00"/>
                </a:solidFill>
              </a:rPr>
              <a:t>gene per il recettore degli androgeni </a:t>
            </a:r>
            <a:r>
              <a:rPr lang="it-IT" sz="1200" dirty="0">
                <a:solidFill>
                  <a:schemeClr val="tx1"/>
                </a:solidFill>
              </a:rPr>
              <a:t>(</a:t>
            </a:r>
            <a:r>
              <a:rPr lang="it-IT" sz="1200" i="1" dirty="0">
                <a:solidFill>
                  <a:schemeClr val="tx1"/>
                </a:solidFill>
              </a:rPr>
              <a:t>AR, OMIM *313700</a:t>
            </a:r>
            <a:r>
              <a:rPr lang="it-IT" sz="1200" dirty="0">
                <a:solidFill>
                  <a:schemeClr val="tx1"/>
                </a:solidFill>
              </a:rPr>
              <a:t>)</a:t>
            </a:r>
          </a:p>
          <a:p>
            <a:pPr algn="ctr"/>
            <a:endParaRPr lang="it-IT" sz="1200" dirty="0">
              <a:solidFill>
                <a:schemeClr val="tx1"/>
              </a:solidFill>
            </a:endParaRPr>
          </a:p>
          <a:p>
            <a:r>
              <a:rPr lang="it-IT" sz="1200" dirty="0">
                <a:solidFill>
                  <a:schemeClr val="tx1"/>
                </a:solidFill>
              </a:rPr>
              <a:t>(</a:t>
            </a:r>
            <a:r>
              <a:rPr lang="it-IT" sz="1200" dirty="0" err="1">
                <a:solidFill>
                  <a:schemeClr val="tx1"/>
                </a:solidFill>
              </a:rPr>
              <a:t>1</a:t>
            </a:r>
            <a:r>
              <a:rPr lang="it-IT" sz="1200" dirty="0">
                <a:solidFill>
                  <a:schemeClr val="tx1"/>
                </a:solidFill>
              </a:rPr>
              <a:t>) La </a:t>
            </a:r>
            <a:r>
              <a:rPr lang="it-IT" sz="1200" dirty="0">
                <a:solidFill>
                  <a:srgbClr val="FFFF00"/>
                </a:solidFill>
              </a:rPr>
              <a:t>sindrome di </a:t>
            </a:r>
            <a:r>
              <a:rPr lang="it-IT" sz="1200" dirty="0" err="1">
                <a:solidFill>
                  <a:srgbClr val="FFFF00"/>
                </a:solidFill>
              </a:rPr>
              <a:t>Morris</a:t>
            </a:r>
            <a:r>
              <a:rPr lang="it-IT" sz="1200" dirty="0">
                <a:solidFill>
                  <a:srgbClr val="FFFF00"/>
                </a:solidFill>
              </a:rPr>
              <a:t> o sindrome da insensibilità agli androgeni  </a:t>
            </a:r>
            <a:r>
              <a:rPr lang="it-IT" sz="1200" dirty="0">
                <a:solidFill>
                  <a:schemeClr val="tx1"/>
                </a:solidFill>
              </a:rPr>
              <a:t>(OMIM #300068, anche nota come sindrome di femminilizzazione testicolare) è un disturbo dello sviluppo sessuale </a:t>
            </a:r>
            <a:r>
              <a:rPr lang="it-IT" sz="1200" dirty="0" err="1">
                <a:solidFill>
                  <a:schemeClr val="tx1"/>
                </a:solidFill>
              </a:rPr>
              <a:t>X-linked</a:t>
            </a:r>
            <a:r>
              <a:rPr lang="it-IT" sz="1200" dirty="0">
                <a:solidFill>
                  <a:schemeClr val="tx1"/>
                </a:solidFill>
              </a:rPr>
              <a:t> che si manifesta in soggetti 46, XY come conseguenza del mancato (o parziale) funzionamento del recettore degli androgeni nelle prime fasi del differenziamento sessuale. Questo impedisce il corretto differenziamento delle gonadi primordiali in gonadi maschili, presenza di genitali esterni femminili, genitali ambigui o difetti della virilizzazione di vario tipo. Il soggetto affetto è </a:t>
            </a:r>
            <a:r>
              <a:rPr lang="it-IT" sz="1200" dirty="0" err="1">
                <a:solidFill>
                  <a:schemeClr val="tx1"/>
                </a:solidFill>
              </a:rPr>
              <a:t>fenotipicamente</a:t>
            </a:r>
            <a:r>
              <a:rPr lang="it-IT" sz="1200" dirty="0">
                <a:solidFill>
                  <a:schemeClr val="tx1"/>
                </a:solidFill>
              </a:rPr>
              <a:t> una femmina (sterile) che conduce una normale vita.</a:t>
            </a:r>
          </a:p>
          <a:p>
            <a:r>
              <a:rPr lang="it-IT" sz="1200" dirty="0">
                <a:solidFill>
                  <a:schemeClr val="tx1"/>
                </a:solidFill>
              </a:rPr>
              <a:t>Da un punto di vista molecolare, la malattia è dovuta a diversi tipi di mutazioni che portano a </a:t>
            </a:r>
            <a:r>
              <a:rPr lang="it-IT" sz="1200" dirty="0">
                <a:solidFill>
                  <a:srgbClr val="FFFF00"/>
                </a:solidFill>
              </a:rPr>
              <a:t>perdita di funzione totale o parziale del gene </a:t>
            </a:r>
            <a:r>
              <a:rPr lang="it-IT" sz="1200" i="1" dirty="0">
                <a:solidFill>
                  <a:srgbClr val="FFFF00"/>
                </a:solidFill>
              </a:rPr>
              <a:t>AR</a:t>
            </a:r>
            <a:r>
              <a:rPr lang="it-IT" sz="1200" dirty="0">
                <a:solidFill>
                  <a:srgbClr val="FFFF00"/>
                </a:solidFill>
              </a:rPr>
              <a:t> </a:t>
            </a:r>
            <a:r>
              <a:rPr lang="it-IT" sz="1200" dirty="0">
                <a:solidFill>
                  <a:schemeClr val="tx1"/>
                </a:solidFill>
              </a:rPr>
              <a:t>(in quest’ultimo caso il fenotipo è in funzione del livello residuo di funzione genica e può portare a </a:t>
            </a:r>
            <a:r>
              <a:rPr lang="it-IT" sz="1200" dirty="0">
                <a:solidFill>
                  <a:srgbClr val="FFFF00"/>
                </a:solidFill>
              </a:rPr>
              <a:t>pseudoermafroditismo maschile di tipo 1 </a:t>
            </a:r>
            <a:r>
              <a:rPr lang="it-IT" sz="1200" dirty="0">
                <a:solidFill>
                  <a:schemeClr val="tx1"/>
                </a:solidFill>
              </a:rPr>
              <a:t>– Sindrome di </a:t>
            </a:r>
            <a:r>
              <a:rPr lang="it-IT" sz="1200" dirty="0" err="1">
                <a:solidFill>
                  <a:schemeClr val="tx1"/>
                </a:solidFill>
              </a:rPr>
              <a:t>Reifenstein</a:t>
            </a:r>
            <a:r>
              <a:rPr lang="it-IT" sz="1200" dirty="0">
                <a:solidFill>
                  <a:schemeClr val="tx1"/>
                </a:solidFill>
              </a:rPr>
              <a:t> - OMIM #312300).</a:t>
            </a:r>
          </a:p>
          <a:p>
            <a:endParaRPr lang="it-IT" sz="1200" dirty="0">
              <a:solidFill>
                <a:schemeClr val="tx1"/>
              </a:solidFill>
            </a:endParaRPr>
          </a:p>
          <a:p>
            <a:r>
              <a:rPr lang="it-IT" sz="1200" dirty="0">
                <a:solidFill>
                  <a:schemeClr val="tx1"/>
                </a:solidFill>
              </a:rPr>
              <a:t>(</a:t>
            </a:r>
            <a:r>
              <a:rPr lang="it-IT" sz="1200" dirty="0" err="1">
                <a:solidFill>
                  <a:schemeClr val="tx1"/>
                </a:solidFill>
              </a:rPr>
              <a:t>2</a:t>
            </a:r>
            <a:r>
              <a:rPr lang="it-IT" sz="1200" dirty="0">
                <a:solidFill>
                  <a:schemeClr val="tx1"/>
                </a:solidFill>
              </a:rPr>
              <a:t>) La </a:t>
            </a:r>
            <a:r>
              <a:rPr lang="it-IT" sz="1200" dirty="0">
                <a:solidFill>
                  <a:srgbClr val="FFFF00"/>
                </a:solidFill>
              </a:rPr>
              <a:t>malattia di Kennedy (OMIM #313200) </a:t>
            </a:r>
            <a:r>
              <a:rPr lang="it-IT" sz="1200" dirty="0">
                <a:solidFill>
                  <a:srgbClr val="FFFFFF"/>
                </a:solidFill>
              </a:rPr>
              <a:t>è una forma </a:t>
            </a:r>
            <a:r>
              <a:rPr lang="it-IT" sz="1200" dirty="0" err="1">
                <a:solidFill>
                  <a:srgbClr val="FFFFFF"/>
                </a:solidFill>
              </a:rPr>
              <a:t>X-linked</a:t>
            </a:r>
            <a:r>
              <a:rPr lang="it-IT" sz="1200" dirty="0">
                <a:solidFill>
                  <a:srgbClr val="FFFFFF"/>
                </a:solidFill>
              </a:rPr>
              <a:t> di atrofia </a:t>
            </a:r>
            <a:r>
              <a:rPr lang="it-IT" sz="1200" dirty="0">
                <a:solidFill>
                  <a:schemeClr val="tx1"/>
                </a:solidFill>
              </a:rPr>
              <a:t>muscolare spino-bulbare. Da un punto di vista molecolare, la malattia è dovuta all’espansione di triplette CAG (38-62 </a:t>
            </a:r>
            <a:r>
              <a:rPr lang="it-IT" sz="1200" dirty="0" err="1">
                <a:solidFill>
                  <a:schemeClr val="tx1"/>
                </a:solidFill>
              </a:rPr>
              <a:t>repeats</a:t>
            </a:r>
            <a:r>
              <a:rPr lang="it-IT" sz="1200" dirty="0">
                <a:solidFill>
                  <a:schemeClr val="tx1"/>
                </a:solidFill>
              </a:rPr>
              <a:t> vs. 9-35 della popolazione nomale) codificanti per glutammine nel primo esone dello stesso gene coinvolto nella sindrome di </a:t>
            </a:r>
            <a:r>
              <a:rPr lang="it-IT" sz="1200" dirty="0" err="1">
                <a:solidFill>
                  <a:schemeClr val="tx1"/>
                </a:solidFill>
              </a:rPr>
              <a:t>Morris</a:t>
            </a:r>
            <a:r>
              <a:rPr lang="it-IT" sz="1200" dirty="0">
                <a:solidFill>
                  <a:srgbClr val="FFFF00"/>
                </a:solidFill>
              </a:rPr>
              <a:t> (</a:t>
            </a:r>
            <a:r>
              <a:rPr lang="it-IT" sz="1200" i="1" dirty="0">
                <a:solidFill>
                  <a:srgbClr val="FFFF00"/>
                </a:solidFill>
              </a:rPr>
              <a:t>gene AR). </a:t>
            </a:r>
            <a:r>
              <a:rPr lang="it-IT" sz="1200" dirty="0">
                <a:solidFill>
                  <a:srgbClr val="FFFFFF"/>
                </a:solidFill>
              </a:rPr>
              <a:t>La malattia si manifesta solo nei maschi. Sebbene la patologia molecolare della malattia non sia ancora ben compresa, la </a:t>
            </a:r>
            <a:r>
              <a:rPr lang="it-IT" sz="1200" dirty="0">
                <a:solidFill>
                  <a:schemeClr val="tx1"/>
                </a:solidFill>
              </a:rPr>
              <a:t>mutazione sembrerebbe determinare una </a:t>
            </a:r>
            <a:r>
              <a:rPr lang="it-IT" sz="1200" dirty="0">
                <a:solidFill>
                  <a:srgbClr val="FFFF00"/>
                </a:solidFill>
              </a:rPr>
              <a:t>acquisizione di funzione </a:t>
            </a:r>
            <a:r>
              <a:rPr lang="it-IT" sz="1200" dirty="0">
                <a:solidFill>
                  <a:schemeClr val="tx1"/>
                </a:solidFill>
              </a:rPr>
              <a:t>del recettore per gli androgeni con effetti neurotossici.</a:t>
            </a:r>
          </a:p>
          <a:p>
            <a:endParaRPr lang="it-IT" sz="1200" dirty="0">
              <a:solidFill>
                <a:schemeClr val="tx1"/>
              </a:solidFill>
            </a:endParaRPr>
          </a:p>
          <a:p>
            <a:r>
              <a:rPr lang="it-IT" sz="1200" dirty="0">
                <a:solidFill>
                  <a:schemeClr val="tx1"/>
                </a:solidFill>
              </a:rPr>
              <a:t>(3) La variazione del numero di triplette GGN codificanti per glicine nell’esone 1 del </a:t>
            </a:r>
            <a:r>
              <a:rPr lang="it-IT" sz="1200" dirty="0">
                <a:solidFill>
                  <a:srgbClr val="FFFF00"/>
                </a:solidFill>
              </a:rPr>
              <a:t>gene AR </a:t>
            </a:r>
            <a:r>
              <a:rPr lang="it-IT" sz="1200" dirty="0">
                <a:solidFill>
                  <a:schemeClr val="tx1"/>
                </a:solidFill>
              </a:rPr>
              <a:t>potrebbe essere il più importante fattore genetico di suscettibilità alla calvizie  maschile (OMIM #109200)</a:t>
            </a:r>
          </a:p>
          <a:p>
            <a:endParaRPr lang="it-IT" sz="1200" dirty="0">
              <a:solidFill>
                <a:schemeClr val="tx1"/>
              </a:solidFill>
            </a:endParaRPr>
          </a:p>
          <a:p>
            <a:r>
              <a:rPr lang="it-IT" sz="1200" dirty="0">
                <a:solidFill>
                  <a:schemeClr val="tx1"/>
                </a:solidFill>
              </a:rPr>
              <a:t>(4) Variazioni nel gene AR condizionano la progressione tumorale e la risposta ai farmaci nel tumore della prostata</a:t>
            </a:r>
          </a:p>
          <a:p>
            <a:pPr algn="ctr"/>
            <a:endParaRPr lang="it-IT" sz="1200" dirty="0">
              <a:solidFill>
                <a:schemeClr val="tx1"/>
              </a:solidFill>
            </a:endParaRPr>
          </a:p>
          <a:p>
            <a:pPr algn="ctr"/>
            <a:endParaRPr lang="it-IT" sz="1200" dirty="0">
              <a:solidFill>
                <a:srgbClr val="FFFF00"/>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10184453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1600" dirty="0">
                <a:solidFill>
                  <a:srgbClr val="FFFF00"/>
                </a:solidFill>
              </a:rPr>
              <a:t>L’aumento del dosaggio genico può determinare patologie</a:t>
            </a:r>
            <a:br>
              <a:rPr lang="it-IT" sz="1600" dirty="0">
                <a:solidFill>
                  <a:srgbClr val="FFFF00"/>
                </a:solidFill>
              </a:rPr>
            </a:b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143000"/>
            <a:ext cx="8077200" cy="5816976"/>
          </a:xfrm>
          <a:prstGeom prst="rect">
            <a:avLst/>
          </a:prstGeom>
          <a:noFill/>
          <a:ln w="25400">
            <a:noFill/>
            <a:miter lim="800000"/>
            <a:headEnd/>
            <a:tailEnd/>
          </a:ln>
          <a:effectLst/>
        </p:spPr>
        <p:txBody>
          <a:bodyPr wrap="square">
            <a:spAutoFit/>
          </a:bodyPr>
          <a:lstStyle/>
          <a:p>
            <a:r>
              <a:rPr lang="it-IT" sz="1200" dirty="0">
                <a:solidFill>
                  <a:schemeClr val="tx1"/>
                </a:solidFill>
              </a:rPr>
              <a:t>In genere l’aumento del dosaggio genico è meglio tollerato della sua diminuzione. Ad esempio, si ritiene che le caratteristiche distintive della sindrome di Down (</a:t>
            </a:r>
            <a:r>
              <a:rPr lang="it-IT" sz="1200" dirty="0" err="1">
                <a:solidFill>
                  <a:schemeClr val="tx1"/>
                </a:solidFill>
              </a:rPr>
              <a:t>trisomia</a:t>
            </a:r>
            <a:r>
              <a:rPr lang="it-IT" sz="1200" dirty="0">
                <a:solidFill>
                  <a:schemeClr val="tx1"/>
                </a:solidFill>
              </a:rPr>
              <a:t> cromosoma 21) siano dovute essenzialmente a due soli dei geni del cromosoma 21 sensibili all’aumento del dosaggio (geni </a:t>
            </a:r>
            <a:r>
              <a:rPr lang="it-IT" sz="1200" i="1" dirty="0">
                <a:solidFill>
                  <a:schemeClr val="tx1"/>
                </a:solidFill>
              </a:rPr>
              <a:t>DSCR1 </a:t>
            </a:r>
            <a:r>
              <a:rPr lang="it-IT" sz="1200" dirty="0">
                <a:solidFill>
                  <a:schemeClr val="tx1"/>
                </a:solidFill>
              </a:rPr>
              <a:t>e </a:t>
            </a:r>
            <a:r>
              <a:rPr lang="it-IT" sz="1200" i="1" dirty="0">
                <a:solidFill>
                  <a:schemeClr val="tx1"/>
                </a:solidFill>
              </a:rPr>
              <a:t>DYRK1A</a:t>
            </a:r>
            <a:r>
              <a:rPr lang="it-IT" sz="1200" dirty="0">
                <a:solidFill>
                  <a:schemeClr val="tx1"/>
                </a:solidFill>
              </a:rPr>
              <a:t>). </a:t>
            </a:r>
            <a:endParaRPr lang="it-IT" sz="1200" dirty="0">
              <a:solidFill>
                <a:srgbClr val="FFFF00"/>
              </a:solidFill>
            </a:endParaRPr>
          </a:p>
          <a:p>
            <a:pPr algn="ctr"/>
            <a:endParaRPr lang="it-IT" sz="1200" dirty="0">
              <a:solidFill>
                <a:schemeClr val="tx1"/>
              </a:solidFill>
            </a:endParaRPr>
          </a:p>
          <a:p>
            <a:pPr algn="ctr"/>
            <a:r>
              <a:rPr lang="it-IT" sz="1200" dirty="0">
                <a:solidFill>
                  <a:schemeClr val="tx1"/>
                </a:solidFill>
              </a:rPr>
              <a:t>L’esempio del </a:t>
            </a:r>
            <a:r>
              <a:rPr lang="it-IT" sz="1200" dirty="0">
                <a:solidFill>
                  <a:srgbClr val="FFFF00"/>
                </a:solidFill>
              </a:rPr>
              <a:t>gene per la mielina periferica  </a:t>
            </a:r>
            <a:r>
              <a:rPr lang="it-IT" sz="1200" dirty="0">
                <a:solidFill>
                  <a:schemeClr val="tx1"/>
                </a:solidFill>
              </a:rPr>
              <a:t>(</a:t>
            </a:r>
            <a:r>
              <a:rPr lang="it-IT" sz="1200" i="1" dirty="0">
                <a:solidFill>
                  <a:schemeClr val="tx1"/>
                </a:solidFill>
              </a:rPr>
              <a:t>PMP22)</a:t>
            </a:r>
            <a:endParaRPr lang="it-IT" sz="1200" dirty="0">
              <a:solidFill>
                <a:schemeClr val="tx1"/>
              </a:solidFill>
            </a:endParaRPr>
          </a:p>
          <a:p>
            <a:pPr algn="ctr"/>
            <a:endParaRPr lang="it-IT" sz="1200" dirty="0">
              <a:solidFill>
                <a:schemeClr val="tx1"/>
              </a:solidFill>
            </a:endParaRPr>
          </a:p>
          <a:p>
            <a:r>
              <a:rPr lang="it-IT" sz="1200" dirty="0">
                <a:solidFill>
                  <a:schemeClr val="tx1"/>
                </a:solidFill>
              </a:rPr>
              <a:t>Il </a:t>
            </a:r>
            <a:r>
              <a:rPr lang="it-IT" sz="1200" dirty="0" err="1">
                <a:solidFill>
                  <a:srgbClr val="FFFF00"/>
                </a:solidFill>
              </a:rPr>
              <a:t>crossing</a:t>
            </a:r>
            <a:r>
              <a:rPr lang="it-IT" sz="1200" dirty="0">
                <a:solidFill>
                  <a:srgbClr val="FFFF00"/>
                </a:solidFill>
              </a:rPr>
              <a:t> over omologo ineguale </a:t>
            </a:r>
            <a:r>
              <a:rPr lang="it-IT" sz="1200" dirty="0">
                <a:solidFill>
                  <a:schemeClr val="tx1"/>
                </a:solidFill>
              </a:rPr>
              <a:t>tra due segmenti di DNA di circa 20 kb sul cromosoma 17p11 porta alla duplicazione ed alla delezione di una regione del cromosoma lunga 1.4 Mb, al cui interno si trova il gene </a:t>
            </a:r>
            <a:r>
              <a:rPr lang="it-IT" sz="1200" i="1" dirty="0">
                <a:solidFill>
                  <a:schemeClr val="tx1"/>
                </a:solidFill>
              </a:rPr>
              <a:t>PMP22. </a:t>
            </a:r>
            <a:r>
              <a:rPr lang="it-IT" sz="1200" dirty="0">
                <a:solidFill>
                  <a:schemeClr val="tx1"/>
                </a:solidFill>
              </a:rPr>
              <a:t> </a:t>
            </a:r>
          </a:p>
          <a:p>
            <a:r>
              <a:rPr lang="it-IT" sz="1200" dirty="0">
                <a:solidFill>
                  <a:schemeClr val="tx1"/>
                </a:solidFill>
              </a:rPr>
              <a:t>Eterozigoti per la duplicazione e la </a:t>
            </a:r>
            <a:r>
              <a:rPr lang="it-IT" sz="1200" dirty="0" err="1">
                <a:solidFill>
                  <a:schemeClr val="tx1"/>
                </a:solidFill>
              </a:rPr>
              <a:t>delezione</a:t>
            </a:r>
            <a:r>
              <a:rPr lang="it-IT" sz="1200" dirty="0">
                <a:solidFill>
                  <a:schemeClr val="tx1"/>
                </a:solidFill>
              </a:rPr>
              <a:t> portano rispettivamente tre copie ed una copia del gene in questione.</a:t>
            </a:r>
          </a:p>
          <a:p>
            <a:r>
              <a:rPr lang="it-IT" sz="1200" dirty="0">
                <a:solidFill>
                  <a:schemeClr val="tx1"/>
                </a:solidFill>
              </a:rPr>
              <a:t>Individui con tre geni </a:t>
            </a:r>
            <a:r>
              <a:rPr lang="it-IT" sz="1200" i="1" dirty="0">
                <a:solidFill>
                  <a:schemeClr val="tx1"/>
                </a:solidFill>
              </a:rPr>
              <a:t>PMP22 </a:t>
            </a:r>
            <a:r>
              <a:rPr lang="it-IT" sz="1200" dirty="0">
                <a:solidFill>
                  <a:schemeClr val="tx1"/>
                </a:solidFill>
              </a:rPr>
              <a:t>presentano la </a:t>
            </a:r>
            <a:r>
              <a:rPr lang="it-IT" sz="1200" dirty="0">
                <a:solidFill>
                  <a:srgbClr val="FFFF00"/>
                </a:solidFill>
              </a:rPr>
              <a:t>malattia di </a:t>
            </a:r>
            <a:r>
              <a:rPr lang="it-IT" sz="1200" dirty="0" err="1">
                <a:solidFill>
                  <a:srgbClr val="FFFF00"/>
                </a:solidFill>
              </a:rPr>
              <a:t>Charcot</a:t>
            </a:r>
            <a:r>
              <a:rPr lang="it-IT" sz="1200" dirty="0">
                <a:solidFill>
                  <a:srgbClr val="FFFF00"/>
                </a:solidFill>
              </a:rPr>
              <a:t>-Marie-</a:t>
            </a:r>
            <a:r>
              <a:rPr lang="it-IT" sz="1200" dirty="0" err="1">
                <a:solidFill>
                  <a:srgbClr val="FFFF00"/>
                </a:solidFill>
              </a:rPr>
              <a:t>Tooth</a:t>
            </a:r>
            <a:r>
              <a:rPr lang="it-IT" sz="1200" dirty="0">
                <a:solidFill>
                  <a:srgbClr val="FFFF00"/>
                </a:solidFill>
              </a:rPr>
              <a:t> </a:t>
            </a:r>
            <a:r>
              <a:rPr lang="it-IT" sz="1200" dirty="0">
                <a:solidFill>
                  <a:schemeClr val="tx1"/>
                </a:solidFill>
              </a:rPr>
              <a:t>(CMT1A, OMIM #118200) mentre individui con un unico gene </a:t>
            </a:r>
            <a:r>
              <a:rPr lang="it-IT" sz="1200" i="1" dirty="0">
                <a:solidFill>
                  <a:schemeClr val="tx1"/>
                </a:solidFill>
              </a:rPr>
              <a:t>PMP22 presentano la </a:t>
            </a:r>
            <a:r>
              <a:rPr lang="it-IT" sz="1200" dirty="0">
                <a:solidFill>
                  <a:srgbClr val="FFFF00"/>
                </a:solidFill>
              </a:rPr>
              <a:t>neuropatia </a:t>
            </a:r>
            <a:r>
              <a:rPr lang="it-IT" sz="1200" dirty="0" err="1">
                <a:solidFill>
                  <a:srgbClr val="FFFF00"/>
                </a:solidFill>
              </a:rPr>
              <a:t>tomaculare</a:t>
            </a:r>
            <a:r>
              <a:rPr lang="it-IT" sz="1200" dirty="0">
                <a:solidFill>
                  <a:srgbClr val="FFFF00"/>
                </a:solidFill>
              </a:rPr>
              <a:t> </a:t>
            </a:r>
            <a:r>
              <a:rPr lang="it-IT" sz="1200" i="1" dirty="0">
                <a:solidFill>
                  <a:schemeClr val="tx1"/>
                </a:solidFill>
              </a:rPr>
              <a:t>(OMIM #162500).</a:t>
            </a:r>
          </a:p>
          <a:p>
            <a:endParaRPr lang="it-IT" sz="1200" i="1"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pPr algn="ctr"/>
            <a:endParaRPr lang="it-IT" sz="1200" dirty="0">
              <a:solidFill>
                <a:schemeClr val="tx1"/>
              </a:solidFill>
            </a:endParaRPr>
          </a:p>
          <a:p>
            <a:pPr algn="ctr"/>
            <a:endParaRPr lang="it-IT" sz="1200" dirty="0">
              <a:solidFill>
                <a:srgbClr val="FFFF00"/>
              </a:solidFill>
            </a:endParaRPr>
          </a:p>
          <a:p>
            <a:endParaRPr lang="it-IT" sz="1200" dirty="0">
              <a:solidFill>
                <a:srgbClr val="FFFF00"/>
              </a:solidFill>
            </a:endParaRPr>
          </a:p>
          <a:p>
            <a:endParaRPr lang="it-IT" sz="1200" dirty="0">
              <a:solidFill>
                <a:srgbClr val="FFFF00"/>
              </a:solidFill>
            </a:endParaRPr>
          </a:p>
          <a:p>
            <a:endParaRPr lang="it-IT" sz="1200" dirty="0">
              <a:solidFill>
                <a:srgbClr val="FFFF00"/>
              </a:solidFill>
            </a:endParaRPr>
          </a:p>
          <a:p>
            <a:endParaRPr lang="it-IT" sz="1200" dirty="0">
              <a:solidFill>
                <a:schemeClr val="tx1"/>
              </a:solidFill>
            </a:endParaRPr>
          </a:p>
          <a:p>
            <a:r>
              <a:rPr lang="it-IT" sz="1200" dirty="0">
                <a:solidFill>
                  <a:schemeClr val="tx1"/>
                </a:solidFill>
              </a:rPr>
              <a:t> </a:t>
            </a: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pic>
        <p:nvPicPr>
          <p:cNvPr id="8" name="Immagine 1" descr="13_26.BMP"/>
          <p:cNvPicPr>
            <a:picLocks noChangeAspect="1"/>
          </p:cNvPicPr>
          <p:nvPr/>
        </p:nvPicPr>
        <p:blipFill>
          <a:blip r:embed="rId2"/>
          <a:srcRect/>
          <a:stretch>
            <a:fillRect/>
          </a:stretch>
        </p:blipFill>
        <p:spPr bwMode="auto">
          <a:xfrm>
            <a:off x="0" y="3248063"/>
            <a:ext cx="4495800" cy="3609937"/>
          </a:xfrm>
          <a:prstGeom prst="rect">
            <a:avLst/>
          </a:prstGeom>
          <a:noFill/>
          <a:ln w="9525">
            <a:noFill/>
            <a:miter lim="800000"/>
            <a:headEnd/>
            <a:tailEnd/>
          </a:ln>
        </p:spPr>
      </p:pic>
      <p:sp>
        <p:nvSpPr>
          <p:cNvPr id="11" name="Text Box 9"/>
          <p:cNvSpPr txBox="1">
            <a:spLocks noChangeArrowheads="1"/>
          </p:cNvSpPr>
          <p:nvPr/>
        </p:nvSpPr>
        <p:spPr bwMode="auto">
          <a:xfrm>
            <a:off x="4495800" y="3352800"/>
            <a:ext cx="4648200" cy="1754327"/>
          </a:xfrm>
          <a:prstGeom prst="rect">
            <a:avLst/>
          </a:prstGeom>
          <a:noFill/>
          <a:ln w="25400">
            <a:noFill/>
            <a:miter lim="800000"/>
            <a:headEnd/>
            <a:tailEnd/>
          </a:ln>
          <a:effectLst/>
        </p:spPr>
        <p:txBody>
          <a:bodyPr wrap="square">
            <a:spAutoFit/>
          </a:bodyPr>
          <a:lstStyle/>
          <a:p>
            <a:endParaRPr lang="it-IT" sz="1200" i="1" dirty="0">
              <a:solidFill>
                <a:schemeClr val="tx1"/>
              </a:solidFill>
            </a:endParaRPr>
          </a:p>
          <a:p>
            <a:r>
              <a:rPr lang="it-IT" sz="1200" dirty="0">
                <a:solidFill>
                  <a:schemeClr val="tx1"/>
                </a:solidFill>
              </a:rPr>
              <a:t>Le due regioni ripetute che fiancheggiano il gene (chiamate CMT1A-REPs) sono lunghe circa 20 kb e presentano un’omologia di sequenza del 98.7%. Gran parte delle mutazioni sono mutazioni de novo che avvengono (per  </a:t>
            </a:r>
            <a:r>
              <a:rPr lang="it-IT" sz="1200" dirty="0" err="1">
                <a:solidFill>
                  <a:schemeClr val="tx1"/>
                </a:solidFill>
              </a:rPr>
              <a:t>crossing</a:t>
            </a:r>
            <a:r>
              <a:rPr lang="it-IT" sz="1200" dirty="0">
                <a:solidFill>
                  <a:schemeClr val="tx1"/>
                </a:solidFill>
              </a:rPr>
              <a:t> </a:t>
            </a:r>
            <a:r>
              <a:rPr lang="it-IT" sz="1200" dirty="0" err="1">
                <a:solidFill>
                  <a:schemeClr val="tx1"/>
                </a:solidFill>
              </a:rPr>
              <a:t>over</a:t>
            </a:r>
            <a:r>
              <a:rPr lang="it-IT" sz="1200" dirty="0">
                <a:solidFill>
                  <a:schemeClr val="tx1"/>
                </a:solidFill>
              </a:rPr>
              <a:t> omologo ineguale) all’interno di una regione </a:t>
            </a:r>
            <a:r>
              <a:rPr lang="it-IT" sz="1200" i="1" dirty="0">
                <a:solidFill>
                  <a:srgbClr val="FFFF00"/>
                </a:solidFill>
              </a:rPr>
              <a:t>hot spot </a:t>
            </a:r>
            <a:r>
              <a:rPr lang="it-IT" sz="1200" dirty="0">
                <a:solidFill>
                  <a:schemeClr val="tx1"/>
                </a:solidFill>
              </a:rPr>
              <a:t>di sole 0.6 </a:t>
            </a:r>
            <a:r>
              <a:rPr lang="it-IT" sz="1200" dirty="0" err="1">
                <a:solidFill>
                  <a:schemeClr val="tx1"/>
                </a:solidFill>
              </a:rPr>
              <a:t>kb</a:t>
            </a:r>
            <a:r>
              <a:rPr lang="it-IT" sz="1200" dirty="0">
                <a:solidFill>
                  <a:schemeClr val="tx1"/>
                </a:solidFill>
              </a:rPr>
              <a:t> </a:t>
            </a:r>
          </a:p>
          <a:p>
            <a:endParaRPr lang="it-IT" sz="1200" i="1" dirty="0">
              <a:solidFill>
                <a:schemeClr val="tx1"/>
              </a:solidFill>
            </a:endParaRPr>
          </a:p>
          <a:p>
            <a:r>
              <a:rPr lang="it-IT" sz="1200" dirty="0">
                <a:solidFill>
                  <a:schemeClr val="tx1"/>
                </a:solidFill>
              </a:rPr>
              <a:t>Entrambe le malattie possono essere provocate da specifiche mutazioni puntiformi nel gene stesso </a:t>
            </a:r>
            <a:r>
              <a:rPr lang="it-IT" sz="1200" i="1" dirty="0">
                <a:solidFill>
                  <a:schemeClr val="tx1"/>
                </a:solidFill>
              </a:rPr>
              <a:t>PMP22</a:t>
            </a:r>
            <a:endParaRPr lang="it-IT" sz="1200" dirty="0">
              <a:solidFill>
                <a:schemeClr val="tx1"/>
              </a:solidFill>
            </a:endParaRPr>
          </a:p>
        </p:txBody>
      </p:sp>
    </p:spTree>
    <p:extLst>
      <p:ext uri="{BB962C8B-B14F-4D97-AF65-F5344CB8AC3E}">
        <p14:creationId xmlns:p14="http://schemas.microsoft.com/office/powerpoint/2010/main" val="101028437"/>
      </p:ext>
    </p:extLst>
  </p:cSld>
  <p:clrMapOvr>
    <a:masterClrMapping/>
  </p:clrMapOvr>
</p:sld>
</file>

<file path=ppt/theme/theme1.xml><?xml version="1.0" encoding="utf-8"?>
<a:theme xmlns:a="http://schemas.openxmlformats.org/drawingml/2006/main" name="Riflesso">
  <a:themeElements>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Rifless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0000"/>
            </a:solidFill>
            <a:effectLst/>
            <a:latin typeface="Tahom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0000"/>
            </a:solidFill>
            <a:effectLst/>
            <a:latin typeface="Tahoma" pitchFamily="34" charset="0"/>
          </a:defRPr>
        </a:defPPr>
      </a:lstStyle>
    </a:lnDef>
  </a:objectDefaults>
  <a:extraClrSchemeLst>
    <a:extraClrScheme>
      <a:clrScheme name="Riflesso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Riflesso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Riflesso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Riflesso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Riflesso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Riflesso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Riflesso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Riflesso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iflesso">
  <a:themeElements>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Rifless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Tahoma" charset="0"/>
          </a:defRPr>
        </a:defPPr>
      </a:lstStyle>
    </a:lnDef>
  </a:objectDefaults>
  <a:extraClrSchemeLst>
    <a:extraClrScheme>
      <a:clrScheme name="Riflesso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Riflesso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Riflesso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Riflesso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Riflesso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Riflesso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Riflesso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Riflesso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Shimmer</Template>
  <TotalTime>35101</TotalTime>
  <Words>14144</Words>
  <Application>Microsoft Office PowerPoint</Application>
  <PresentationFormat>Presentazione su schermo (4:3)</PresentationFormat>
  <Paragraphs>1044</Paragraphs>
  <Slides>117</Slides>
  <Notes>27</Notes>
  <HiddenSlides>0</HiddenSlides>
  <MMClips>0</MMClips>
  <ScaleCrop>false</ScaleCrop>
  <HeadingPairs>
    <vt:vector size="8" baseType="variant">
      <vt:variant>
        <vt:lpstr>Caratteri utilizzati</vt:lpstr>
      </vt:variant>
      <vt:variant>
        <vt:i4>6</vt:i4>
      </vt:variant>
      <vt:variant>
        <vt:lpstr>Tema</vt:lpstr>
      </vt:variant>
      <vt:variant>
        <vt:i4>2</vt:i4>
      </vt:variant>
      <vt:variant>
        <vt:lpstr>Server OLE incorporati</vt:lpstr>
      </vt:variant>
      <vt:variant>
        <vt:i4>1</vt:i4>
      </vt:variant>
      <vt:variant>
        <vt:lpstr>Titoli diapositive</vt:lpstr>
      </vt:variant>
      <vt:variant>
        <vt:i4>117</vt:i4>
      </vt:variant>
    </vt:vector>
  </HeadingPairs>
  <TitlesOfParts>
    <vt:vector size="126" baseType="lpstr">
      <vt:lpstr>-apple-system</vt:lpstr>
      <vt:lpstr>Arial</vt:lpstr>
      <vt:lpstr>Symbol</vt:lpstr>
      <vt:lpstr>Tahoma</vt:lpstr>
      <vt:lpstr>Times New Roman</vt:lpstr>
      <vt:lpstr>Wingdings</vt:lpstr>
      <vt:lpstr>Riflesso</vt:lpstr>
      <vt:lpstr>1_Riflesso</vt:lpstr>
      <vt:lpstr>Fotografia Photo Editor</vt:lpstr>
      <vt:lpstr> Genetica Umana – Fulvio Cruciani    PARTE 3 MUTABILITA’ E VARIABILITA’ DEL GENOMA UMANO</vt:lpstr>
      <vt:lpstr>Mutabilità e variabilità del genoma umano</vt:lpstr>
      <vt:lpstr>«Mutazione»</vt:lpstr>
      <vt:lpstr>Polimorfismo, variante, variante rara, mutazione, SNP, RFLP…  Il significato di questi termini spesso cambia a seconda del contesto nei quali vengono utilizzati  (genetica medica, genetica di popolazioni, genetica forense).   E’ bene saperlo    Polimorfismo (sensu strictu):  un sito variabile in cui l’allele più comune abbia una frequenza nella popolazione  &lt; 95%</vt:lpstr>
      <vt:lpstr>Dove (in quali cellule) avvengono le mutazioni?</vt:lpstr>
      <vt:lpstr>Variabilità genetica</vt:lpstr>
      <vt:lpstr>La variabilità genetica a livello molecolare</vt:lpstr>
      <vt:lpstr>La variabilità genetica a livello molecolare</vt:lpstr>
      <vt:lpstr>Presentazione standard di PowerPoint</vt:lpstr>
      <vt:lpstr>Variabilità e mutabilità del genoma umano 1. Singole sostituzioni nucleotidiche (SNS)  Variabilità</vt:lpstr>
      <vt:lpstr>Variabilità e mutabilità del genoma umano 1. singole sostituzioni nucleotidiche (SNS) Mutabilità (1) </vt:lpstr>
      <vt:lpstr>Variabilità e mutabilità del genoma umano 1. singole sostituzioni nucleotidiche (SNS) Mutabilità (2) </vt:lpstr>
      <vt:lpstr>Variabilità e mutabilità del genoma umano 1. singole sostituzioni nucleotidiche (SNS) Mutabilità (2b) </vt:lpstr>
      <vt:lpstr>Variabilità e mutabilità del genoma umano 1. singole sostituzioni nucleotidiche (SNS) Mutabilità (3) </vt:lpstr>
      <vt:lpstr>Variabilità e mutabilità del genoma umano 1. singole sostituzioni nucleotidiche (SNS) Mutabilità (4) </vt:lpstr>
      <vt:lpstr>Variabilità e mutabilità del genoma umano 1. singole sostituzioni nucleotidiche (SNS) Mutabilità (5) </vt:lpstr>
      <vt:lpstr>Variabilità e mutabilità del genoma umano 1. singole sostituzioni nucleotidiche (SNS) Mutabilità (6) Hot spot di mutazione in corrispondenza dei siti CpG (tasso di mutazione circa 10 x rispetto alla media) </vt:lpstr>
      <vt:lpstr>Presentazione standard di PowerPoint</vt:lpstr>
      <vt:lpstr>Presentazione standard di PowerPoint</vt:lpstr>
      <vt:lpstr>Variabilità e mutabilità del genoma umano Nomenclatura di SNS e piccole indel</vt:lpstr>
      <vt:lpstr>Variabilità e mutabilità del genoma umano Le conseguenze delle piccole mutazioni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Variabilità e mutabilità del genoma umano  3. microsatelliti o short tandem repeats (STRs) Variabilità</vt:lpstr>
      <vt:lpstr>Presentazione standard di PowerPoint</vt:lpstr>
      <vt:lpstr>Presentazione standard di PowerPoint</vt:lpstr>
      <vt:lpstr>Variabilità e mutabilità del genoma umano  4. Minisatelliti Generalità</vt:lpstr>
      <vt:lpstr>Variabilità e mutabilità del genoma umano  4. Minisatelliti Variabilità e mutabilità</vt:lpstr>
      <vt:lpstr>Variabilità e mutabilità del genoma umano   mutabilità a confronto microsatelliti vs. minisatelliti </vt:lpstr>
      <vt:lpstr>Presentazione standard di PowerPoint</vt:lpstr>
      <vt:lpstr>Presentazione standard di PowerPoint</vt:lpstr>
      <vt:lpstr>Presentazione standard di PowerPoint</vt:lpstr>
      <vt:lpstr>Localizzazione e composizione dell’elemento</vt:lpstr>
      <vt:lpstr>Presentazione standard di PowerPoint</vt:lpstr>
      <vt:lpstr>Presentazione standard di PowerPoint</vt:lpstr>
      <vt:lpstr>Presentazione standard di PowerPoint</vt:lpstr>
      <vt:lpstr>Presentazione standard di PowerPoint</vt:lpstr>
      <vt:lpstr>Sindrome X fragile (OMIM #300624)</vt:lpstr>
      <vt:lpstr>Sindrome X fragile: meccanismo di eredità</vt:lpstr>
      <vt:lpstr>Sindrome X fragile: Paradosso di Sherman e anticipazione</vt:lpstr>
      <vt:lpstr>Sindrome X fragile: meccanismo molecolare</vt:lpstr>
      <vt:lpstr>Fragile X syndrome spectrum disorders (OMIM 300623)</vt:lpstr>
      <vt:lpstr>Fragile X syndrome spectrum disorders livelli di mRNA e proteici in relazione al numero di repeats CGG</vt:lpstr>
      <vt:lpstr>Presentazione standard di PowerPoint</vt:lpstr>
      <vt:lpstr>La distrofia miotonica (DM1, OMIM #160900)</vt:lpstr>
      <vt:lpstr>La distrofia miotonica (DM1)</vt:lpstr>
      <vt:lpstr>Atassia di Friedreich (FA, OMIM 229300)</vt:lpstr>
      <vt:lpstr>Malattie da poliglutammine</vt:lpstr>
      <vt:lpstr>Malattie da polialanine</vt:lpstr>
      <vt:lpstr>Variabilità e mutabilità del genoma umano  5. Macrosatelliti e ripetizioni telomeriche Variabilità e mutabilità</vt:lpstr>
      <vt:lpstr>Variabilità e mutabilità del genoma umano  5. Macrosatelliti e ripetizioni telomeriche Il macrosatellite D4Z4 e la distrofia facio-scapolo-omerale (FSHD1A)</vt:lpstr>
      <vt:lpstr>Variabilità e mutabilità del genoma umano  6. Elementi trasponibili Variabilità</vt:lpstr>
      <vt:lpstr>Variabilità e mutabilità del genoma umano  6. Elementi trasponibili Alu</vt:lpstr>
      <vt:lpstr>Variabilità e mutabilità del genoma umano  6. Elementi trasponibili LINE L1</vt:lpstr>
      <vt:lpstr>Variabilità e mutabilità del genoma umano  6. Elementi trasponibili Elementi SVA</vt:lpstr>
      <vt:lpstr>Variabilità e mutabilità del genoma umano  6. Elementi trasponibili Mutabilità</vt:lpstr>
      <vt:lpstr>Variabilità e mutabilità del genoma umano  6. Elementi trasponibili Mutabilità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Variabilità e mutabilità del genoma umano  7. Varianti strutturali Classificazione</vt:lpstr>
      <vt:lpstr>Variabilità e mutabilità del genoma umano  7b. Varianti strutturali sub-microscopiche (VSSM) Copy Number  Variants Variabilità</vt:lpstr>
      <vt:lpstr>Variabilità e mutabilità del genoma umano  Copy number variants Mutabilità </vt:lpstr>
      <vt:lpstr>Variabilità e mutabilità del genoma umano Emoglobinopatie  </vt:lpstr>
      <vt:lpstr>Variabilità e mutabilità del genoma umano  Variazioni nel numero di geni: il caso delle a-globine </vt:lpstr>
      <vt:lpstr>Variabilità e mutabilità del genoma umano  Variazioni nel numero di geni: le a talassemie </vt:lpstr>
      <vt:lpstr>Variabilità e mutabilità del genoma umano  Variazioni nel numero di geni: il caso delle a-globine  Progenie dei portatori </vt:lpstr>
      <vt:lpstr>Variazione nel numero di geni e b-talassemie </vt:lpstr>
      <vt:lpstr>Variabilità e mutabilità del genoma umano  Le b-talassemie </vt:lpstr>
      <vt:lpstr>Variabilità e mutabilità del genoma umano  Persistenza ereditaria di emoglobina fetale (HPFH) Il primo esempio noto di mutazione ontogenetica (mutazione del «quando»)</vt:lpstr>
      <vt:lpstr>Variabilità e mutabilità del genoma umano  Persistenza ereditaria di emoglobina fetale (HPFH) Il primo esempio noto di mutazione ontogenetica (mutazione del «quando»)</vt:lpstr>
      <vt:lpstr>L’effetto delle variazioni del DNA sul prodotto genico (la genetica nella patologia molecolare)</vt:lpstr>
      <vt:lpstr>L’effetto delle variazioni sul prodotto genico  Mutazioni per perdita di funzione: eterogeneità allelica</vt:lpstr>
      <vt:lpstr>L’effetto delle variazioni sul prodotto genico  Mutazioni per perdita di funzione: aploinsufficienza</vt:lpstr>
      <vt:lpstr>L’effetto delle variazioni sul prodotto genico  Mutazioni per perdita di funzione: dominanza negativa</vt:lpstr>
      <vt:lpstr>L’effetto delle variazioni sul prodotto genico Dominanza negativa: l’esempio dell’osteogenesi imperfetta</vt:lpstr>
      <vt:lpstr>L’effetto delle variazioni sul prodotto genico  Mutazioni per perdita di funzione: livello residuo di funzione genica</vt:lpstr>
      <vt:lpstr>L’effetto delle variazioni sul prodotto genico Mutazioni per acquisizione di funzione (dominanti)</vt:lpstr>
      <vt:lpstr>L’effetto delle variazioni sul prodotto genico Mutazioni per acquisizione di funzione altri esempi</vt:lpstr>
      <vt:lpstr>L’effetto delle variazioni sul prodotto genico  Le mutazioni con acquisizione di funzione sono caratterizzate da  scarsa eterogeneità allelica</vt:lpstr>
      <vt:lpstr>L’effetto delle variazioni sul prodotto genico  L’omogeneità allelica non  è limitata alle mutazioni con acquisizione di funzione</vt:lpstr>
      <vt:lpstr>L’effetto delle variazioni sul prodotto genico Mutazioni per acquisizione o perdita di funzione nello stesso gene. </vt:lpstr>
      <vt:lpstr>L’effetto delle variazioni sul prodotto genico L’aumento del dosaggio genico può determinare patologie </vt:lpstr>
      <vt:lpstr>1000 Genomes Project</vt:lpstr>
      <vt:lpstr>1000 Genomes Project</vt:lpstr>
      <vt:lpstr>1000 Genomes Project</vt:lpstr>
      <vt:lpstr>1000 Genomes Project</vt:lpstr>
      <vt:lpstr>1000 Genomes Project</vt:lpstr>
      <vt:lpstr>1000 Genomes Project</vt:lpstr>
      <vt:lpstr>1000 Genomes Project (2015)</vt:lpstr>
      <vt:lpstr>1000 Genomes Project (2015)</vt:lpstr>
      <vt:lpstr>1000 Genomes Project</vt:lpstr>
      <vt:lpstr>Mosaicismo </vt:lpstr>
      <vt:lpstr>Mosaicismo </vt:lpstr>
      <vt:lpstr>Mosaicismo </vt:lpstr>
      <vt:lpstr>Differenza tra mosaicismo e chimera</vt:lpstr>
      <vt:lpstr>Mosaicismo </vt:lpstr>
      <vt:lpstr>Mosaicismo </vt:lpstr>
      <vt:lpstr>Mosaicismo </vt:lpstr>
      <vt:lpstr>Presentazione standard di PowerPoint</vt:lpstr>
      <vt:lpstr>Mosaicismo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variabilità genetica (V.G.)</dc:title>
  <dc:creator>Genetica</dc:creator>
  <cp:lastModifiedBy>Fulvio Cruciani</cp:lastModifiedBy>
  <cp:revision>606</cp:revision>
  <dcterms:created xsi:type="dcterms:W3CDTF">2015-03-19T11:11:07Z</dcterms:created>
  <dcterms:modified xsi:type="dcterms:W3CDTF">2024-04-09T07:35:59Z</dcterms:modified>
</cp:coreProperties>
</file>