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1" r:id="rId2"/>
    <p:sldId id="372" r:id="rId3"/>
    <p:sldId id="413" r:id="rId4"/>
    <p:sldId id="414" r:id="rId5"/>
    <p:sldId id="415" r:id="rId6"/>
    <p:sldId id="300" r:id="rId7"/>
    <p:sldId id="313" r:id="rId8"/>
    <p:sldId id="310" r:id="rId9"/>
    <p:sldId id="397" r:id="rId10"/>
    <p:sldId id="311" r:id="rId11"/>
    <p:sldId id="312" r:id="rId12"/>
    <p:sldId id="301" r:id="rId13"/>
    <p:sldId id="302" r:id="rId14"/>
    <p:sldId id="303" r:id="rId15"/>
    <p:sldId id="304" r:id="rId16"/>
    <p:sldId id="318" r:id="rId17"/>
    <p:sldId id="329" r:id="rId18"/>
    <p:sldId id="330" r:id="rId19"/>
    <p:sldId id="398" r:id="rId20"/>
    <p:sldId id="327" r:id="rId21"/>
    <p:sldId id="399" r:id="rId22"/>
    <p:sldId id="425" r:id="rId23"/>
    <p:sldId id="325" r:id="rId24"/>
    <p:sldId id="331" r:id="rId25"/>
    <p:sldId id="426" r:id="rId26"/>
    <p:sldId id="368" r:id="rId27"/>
    <p:sldId id="332" r:id="rId28"/>
    <p:sldId id="333" r:id="rId29"/>
    <p:sldId id="374" r:id="rId30"/>
    <p:sldId id="378" r:id="rId31"/>
    <p:sldId id="400" r:id="rId32"/>
    <p:sldId id="382" r:id="rId33"/>
    <p:sldId id="370" r:id="rId34"/>
    <p:sldId id="421" r:id="rId35"/>
    <p:sldId id="417" r:id="rId36"/>
    <p:sldId id="418" r:id="rId37"/>
    <p:sldId id="383" r:id="rId38"/>
    <p:sldId id="376" r:id="rId39"/>
    <p:sldId id="375" r:id="rId40"/>
    <p:sldId id="384" r:id="rId41"/>
    <p:sldId id="419" r:id="rId42"/>
    <p:sldId id="416" r:id="rId43"/>
    <p:sldId id="385" r:id="rId44"/>
    <p:sldId id="390" r:id="rId45"/>
    <p:sldId id="371" r:id="rId46"/>
    <p:sldId id="392" r:id="rId47"/>
    <p:sldId id="422" r:id="rId48"/>
    <p:sldId id="420" r:id="rId49"/>
    <p:sldId id="273" r:id="rId50"/>
    <p:sldId id="298" r:id="rId51"/>
    <p:sldId id="393" r:id="rId52"/>
    <p:sldId id="308" r:id="rId53"/>
    <p:sldId id="299" r:id="rId54"/>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51" autoAdjust="0"/>
    <p:restoredTop sz="94601" autoAdjust="0"/>
  </p:normalViewPr>
  <p:slideViewPr>
    <p:cSldViewPr>
      <p:cViewPr varScale="1">
        <p:scale>
          <a:sx n="77" d="100"/>
          <a:sy n="77" d="100"/>
        </p:scale>
        <p:origin x="1320" y="56"/>
      </p:cViewPr>
      <p:guideLst>
        <p:guide orient="horz" pos="172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3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49.xml"/><Relationship Id="rId5" Type="http://schemas.openxmlformats.org/officeDocument/2006/relationships/slide" Target="slides/slide11.xml"/><Relationship Id="rId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002BE3B-DA9C-4CBD-AC63-0CAB7679D97E}" type="datetime1">
              <a:rPr lang="it-IT" altLang="en-US"/>
              <a:pPr>
                <a:defRPr/>
              </a:pPr>
              <a:t>14/03/2024</a:t>
            </a:fld>
            <a:endParaRPr lang="it-IT" alt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alt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it-IT" altLang="en-US" noProof="0"/>
              <a:t>Fare clic per modificare stili del testo dello schema</a:t>
            </a:r>
          </a:p>
          <a:p>
            <a:pPr lvl="1"/>
            <a:r>
              <a:rPr lang="it-IT" altLang="en-US" noProof="0"/>
              <a:t>Secondo livello</a:t>
            </a:r>
          </a:p>
          <a:p>
            <a:pPr lvl="2"/>
            <a:r>
              <a:rPr lang="it-IT" altLang="en-US" noProof="0"/>
              <a:t>Terzo livello</a:t>
            </a:r>
          </a:p>
          <a:p>
            <a:pPr lvl="3"/>
            <a:r>
              <a:rPr lang="it-IT" altLang="en-US" noProof="0"/>
              <a:t>Quarto livello</a:t>
            </a:r>
          </a:p>
          <a:p>
            <a:pPr lvl="4"/>
            <a:r>
              <a:rPr lang="it-IT" altLang="en-US"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790F63-AFE4-415E-BD76-B06346CB45D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F790F63-AFE4-415E-BD76-B06346CB45DE}" type="slidenum">
              <a:rPr lang="it-IT" altLang="en-US" smtClean="0"/>
              <a:pPr>
                <a:defRPr/>
              </a:pPr>
              <a:t>5</a:t>
            </a:fld>
            <a:endParaRPr lang="it-IT" altLang="en-US"/>
          </a:p>
        </p:txBody>
      </p:sp>
    </p:spTree>
    <p:extLst>
      <p:ext uri="{BB962C8B-B14F-4D97-AF65-F5344CB8AC3E}">
        <p14:creationId xmlns:p14="http://schemas.microsoft.com/office/powerpoint/2010/main" val="289923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9F2F34-8FC3-4DF6-94A8-BB8B15EE1A45}" type="slidenum">
              <a:rPr lang="it-IT" altLang="en-US" smtClean="0">
                <a:latin typeface="Times New Roman" panose="02020603050405020304" pitchFamily="18" charset="0"/>
              </a:rPr>
              <a:pPr>
                <a:spcBef>
                  <a:spcPct val="0"/>
                </a:spcBef>
              </a:pPr>
              <a:t>20</a:t>
            </a:fld>
            <a:endParaRPr lang="it-IT"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21</a:t>
            </a:fld>
            <a:endParaRPr lang="it-IT"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2B60-F6F1-B4E4-F9C4-A0FDDECDD40B}"/>
            </a:ext>
          </a:extLst>
        </p:cNvPr>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F4F2D21E-9247-F907-9723-CFD1D8875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B01AE0CF-A7EB-C9BA-A429-4A1DF15CA6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a:extLst>
              <a:ext uri="{FF2B5EF4-FFF2-40B4-BE49-F238E27FC236}">
                <a16:creationId xmlns:a16="http://schemas.microsoft.com/office/drawing/2014/main" id="{9B137C1A-BFEC-8877-2053-ED180D99F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22</a:t>
            </a:fld>
            <a:endParaRPr lang="it-IT" altLang="en-US">
              <a:latin typeface="Times New Roman" panose="02020603050405020304" pitchFamily="18" charset="0"/>
            </a:endParaRPr>
          </a:p>
        </p:txBody>
      </p:sp>
    </p:spTree>
    <p:extLst>
      <p:ext uri="{BB962C8B-B14F-4D97-AF65-F5344CB8AC3E}">
        <p14:creationId xmlns:p14="http://schemas.microsoft.com/office/powerpoint/2010/main" val="168552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a:p>
            <a:endParaRPr lang="it-IT" altLang="it-IT"/>
          </a:p>
        </p:txBody>
      </p:sp>
      <p:sp>
        <p:nvSpPr>
          <p:cNvPr id="358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17028CA-6002-495C-8312-F3A1448A25AA}" type="slidenum">
              <a:rPr lang="it-IT" altLang="en-US" sz="1200" smtClean="0"/>
              <a:pPr/>
              <a:t>23</a:t>
            </a:fld>
            <a:endParaRPr lang="it-IT"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Nota per gli studenti:</a:t>
            </a:r>
          </a:p>
          <a:p>
            <a:r>
              <a:rPr lang="it-IT" altLang="en-US"/>
              <a:t>La mediana è l’osservazione «centrale», ovvero quell’osservazione per cui la metà delle osservazioni è maggiore di essa e l’altra metà è minore di essa</a:t>
            </a:r>
            <a:endParaRPr lang="en-US" altLang="en-US"/>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76C5A6-FDC4-42B0-97C2-7C49DAAB9B8F}" type="slidenum">
              <a:rPr lang="it-IT" altLang="en-US" smtClean="0">
                <a:latin typeface="Times New Roman" panose="02020603050405020304" pitchFamily="18" charset="0"/>
              </a:rPr>
              <a:pPr>
                <a:spcBef>
                  <a:spcPct val="0"/>
                </a:spcBef>
              </a:pPr>
              <a:t>26</a:t>
            </a:fld>
            <a:endParaRPr lang="it-IT"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Nel grafico 2, Relative gene density = numero di geni / Mb </a:t>
            </a:r>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AC3C11-5F58-4574-BB5A-11C4B733D6F8}" type="slidenum">
              <a:rPr lang="it-IT" altLang="en-US" sz="1200" smtClean="0"/>
              <a:pPr/>
              <a:t>28</a:t>
            </a:fld>
            <a:endParaRPr lang="it-IT"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DEAD=ac. aspartico/ac. glutamico/alanina/acido aspartico</a:t>
            </a:r>
          </a:p>
          <a:p>
            <a:r>
              <a:rPr lang="it-IT" altLang="en-US"/>
              <a:t>GH-WD = glicina/istidina-triptofano/ac. aspartico</a:t>
            </a:r>
            <a:endParaRPr lang="en-US" altLang="en-US"/>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CA5BE47-4B87-4B8C-BBC5-96B375A952E2}" type="slidenum">
              <a:rPr lang="it-IT" altLang="en-US" smtClean="0">
                <a:latin typeface="Times New Roman" panose="02020603050405020304" pitchFamily="18" charset="0"/>
              </a:rPr>
              <a:pPr>
                <a:spcBef>
                  <a:spcPct val="0"/>
                </a:spcBef>
              </a:pPr>
              <a:t>33</a:t>
            </a:fld>
            <a:endParaRPr lang="it-IT"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0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40525-E769-49B0-B39B-E9E331F567EF}" type="slidenum">
              <a:rPr lang="it-IT" altLang="en-US" sz="1200" smtClean="0"/>
              <a:pPr/>
              <a:t>34</a:t>
            </a:fld>
            <a:endParaRPr lang="it-IT"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DEAA46-4449-41E2-972E-88E9B6FA2E56}" type="slidenum">
              <a:rPr lang="it-IT" altLang="en-US" smtClean="0">
                <a:latin typeface="Times New Roman" panose="02020603050405020304" pitchFamily="18" charset="0"/>
              </a:rPr>
              <a:pPr>
                <a:spcBef>
                  <a:spcPct val="0"/>
                </a:spcBef>
              </a:pPr>
              <a:t>35</a:t>
            </a:fld>
            <a:endParaRPr lang="it-IT"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A7AE1C-1766-4E88-8822-ADC17E55EA5D}" type="slidenum">
              <a:rPr lang="it-IT" altLang="en-US" smtClean="0">
                <a:latin typeface="Times New Roman" panose="02020603050405020304" pitchFamily="18" charset="0"/>
              </a:rPr>
              <a:pPr>
                <a:spcBef>
                  <a:spcPct val="0"/>
                </a:spcBef>
              </a:pPr>
              <a:t>36</a:t>
            </a:fld>
            <a:endParaRPr lang="it-IT"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30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A0C115-C486-4A20-9E62-A5FF952139D9}" type="slidenum">
              <a:rPr lang="it-IT" altLang="en-US" smtClean="0">
                <a:latin typeface="Times New Roman" panose="02020603050405020304" pitchFamily="18" charset="0"/>
              </a:rPr>
              <a:pPr>
                <a:spcBef>
                  <a:spcPct val="0"/>
                </a:spcBef>
              </a:pPr>
              <a:t>6</a:t>
            </a:fld>
            <a:endParaRPr lang="it-IT"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CB1EA1-8BEF-44B3-838D-3C22432551D9}" type="slidenum">
              <a:rPr lang="it-IT" altLang="en-US" smtClean="0">
                <a:latin typeface="Times New Roman" panose="02020603050405020304" pitchFamily="18" charset="0"/>
              </a:rPr>
              <a:pPr>
                <a:spcBef>
                  <a:spcPct val="0"/>
                </a:spcBef>
              </a:pPr>
              <a:t>37</a:t>
            </a:fld>
            <a:endParaRPr lang="it-IT"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err="1"/>
              <a:t>Phases</a:t>
            </a:r>
            <a:r>
              <a:rPr lang="it-IT" altLang="en-US" dirty="0"/>
              <a:t> </a:t>
            </a:r>
            <a:r>
              <a:rPr lang="it-IT" altLang="en-US" dirty="0" err="1"/>
              <a:t>leading</a:t>
            </a:r>
            <a:r>
              <a:rPr lang="it-IT" altLang="en-US" dirty="0"/>
              <a:t> to the </a:t>
            </a:r>
            <a:r>
              <a:rPr lang="it-IT" altLang="en-US" dirty="0" err="1"/>
              <a:t>stable</a:t>
            </a:r>
            <a:r>
              <a:rPr lang="it-IT" altLang="en-US" dirty="0"/>
              <a:t> </a:t>
            </a:r>
            <a:r>
              <a:rPr lang="it-IT" altLang="en-US" dirty="0" err="1"/>
              <a:t>preservation</a:t>
            </a:r>
            <a:r>
              <a:rPr lang="it-IT" altLang="en-US" dirty="0"/>
              <a:t> of a </a:t>
            </a:r>
            <a:r>
              <a:rPr lang="it-IT" altLang="en-US" dirty="0" err="1"/>
              <a:t>duplicated</a:t>
            </a:r>
            <a:r>
              <a:rPr lang="it-IT" altLang="en-US" dirty="0"/>
              <a:t> gene. </a:t>
            </a:r>
            <a:r>
              <a:rPr lang="it-IT" altLang="en-US" dirty="0" err="1"/>
              <a:t>Typical</a:t>
            </a:r>
            <a:r>
              <a:rPr lang="it-IT" altLang="en-US" dirty="0"/>
              <a:t> </a:t>
            </a:r>
            <a:r>
              <a:rPr lang="it-IT" altLang="en-US" dirty="0" err="1"/>
              <a:t>behaviour</a:t>
            </a:r>
            <a:r>
              <a:rPr lang="it-IT" altLang="en-US" dirty="0"/>
              <a:t> of the </a:t>
            </a:r>
            <a:r>
              <a:rPr lang="it-IT" altLang="en-US" dirty="0" err="1"/>
              <a:t>frequency</a:t>
            </a:r>
            <a:r>
              <a:rPr lang="it-IT" altLang="en-US" dirty="0"/>
              <a:t> of a </a:t>
            </a:r>
            <a:r>
              <a:rPr lang="it-IT" altLang="en-US" dirty="0" err="1"/>
              <a:t>newly</a:t>
            </a:r>
            <a:r>
              <a:rPr lang="it-IT" altLang="en-US" dirty="0"/>
              <a:t> </a:t>
            </a:r>
            <a:r>
              <a:rPr lang="it-IT" altLang="en-US" dirty="0" err="1"/>
              <a:t>arisen</a:t>
            </a:r>
            <a:r>
              <a:rPr lang="it-IT" altLang="en-US" dirty="0"/>
              <a:t> </a:t>
            </a:r>
            <a:r>
              <a:rPr lang="it-IT" altLang="en-US" dirty="0" err="1"/>
              <a:t>duplicated</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Although</a:t>
            </a:r>
            <a:r>
              <a:rPr lang="it-IT" altLang="en-US" dirty="0"/>
              <a:t> the figure </a:t>
            </a:r>
            <a:r>
              <a:rPr lang="it-IT" altLang="en-US" dirty="0" err="1"/>
              <a:t>is</a:t>
            </a:r>
            <a:r>
              <a:rPr lang="it-IT" altLang="en-US" dirty="0"/>
              <a:t> </a:t>
            </a:r>
            <a:r>
              <a:rPr lang="it-IT" altLang="en-US" dirty="0" err="1"/>
              <a:t>based</a:t>
            </a:r>
            <a:r>
              <a:rPr lang="it-IT" altLang="en-US" dirty="0"/>
              <a:t> on the </a:t>
            </a:r>
            <a:r>
              <a:rPr lang="it-IT" altLang="en-US" dirty="0" err="1"/>
              <a:t>neofuntionalization</a:t>
            </a:r>
            <a:r>
              <a:rPr lang="it-IT" altLang="en-US" dirty="0"/>
              <a:t> model, </a:t>
            </a:r>
            <a:r>
              <a:rPr lang="it-IT" altLang="en-US" dirty="0" err="1"/>
              <a:t>it</a:t>
            </a:r>
            <a:r>
              <a:rPr lang="it-IT" altLang="en-US" dirty="0"/>
              <a:t> </a:t>
            </a:r>
            <a:r>
              <a:rPr lang="it-IT" altLang="en-US" dirty="0" err="1"/>
              <a:t>is</a:t>
            </a:r>
            <a:r>
              <a:rPr lang="it-IT" altLang="en-US" dirty="0"/>
              <a:t> </a:t>
            </a:r>
            <a:r>
              <a:rPr lang="it-IT" altLang="en-US" dirty="0" err="1"/>
              <a:t>applicable</a:t>
            </a:r>
            <a:r>
              <a:rPr lang="it-IT" altLang="en-US" dirty="0"/>
              <a:t> to </a:t>
            </a:r>
            <a:r>
              <a:rPr lang="it-IT" altLang="en-US" dirty="0" err="1"/>
              <a:t>all</a:t>
            </a:r>
            <a:r>
              <a:rPr lang="it-IT" altLang="en-US" dirty="0"/>
              <a:t> </a:t>
            </a:r>
            <a:r>
              <a:rPr lang="it-IT" altLang="en-US" dirty="0" err="1"/>
              <a:t>models</a:t>
            </a:r>
            <a:r>
              <a:rPr lang="it-IT" altLang="en-US" dirty="0"/>
              <a:t> with </a:t>
            </a:r>
            <a:r>
              <a:rPr lang="it-IT" altLang="en-US" dirty="0" err="1"/>
              <a:t>slight</a:t>
            </a:r>
            <a:r>
              <a:rPr lang="it-IT" altLang="en-US" dirty="0"/>
              <a:t> </a:t>
            </a:r>
            <a:r>
              <a:rPr lang="it-IT" altLang="en-US" dirty="0" err="1"/>
              <a:t>modifications</a:t>
            </a:r>
            <a:r>
              <a:rPr lang="it-IT" altLang="en-US" dirty="0"/>
              <a:t>. In the </a:t>
            </a:r>
            <a:r>
              <a:rPr lang="it-IT" altLang="en-US" dirty="0" err="1"/>
              <a:t>pre-duplication</a:t>
            </a:r>
            <a:r>
              <a:rPr lang="it-IT" altLang="en-US" dirty="0"/>
              <a:t> </a:t>
            </a:r>
            <a:r>
              <a:rPr lang="it-IT" altLang="en-US" dirty="0" err="1"/>
              <a:t>phase</a:t>
            </a:r>
            <a:r>
              <a:rPr lang="it-IT" altLang="en-US" dirty="0"/>
              <a:t>, the single-copy </a:t>
            </a:r>
            <a:r>
              <a:rPr lang="it-IT" altLang="en-US" dirty="0" err="1"/>
              <a:t>genotype</a:t>
            </a:r>
            <a:r>
              <a:rPr lang="it-IT" altLang="en-US" dirty="0"/>
              <a:t> (A) </a:t>
            </a:r>
            <a:r>
              <a:rPr lang="it-IT" altLang="en-US" dirty="0" err="1"/>
              <a:t>is</a:t>
            </a:r>
            <a:r>
              <a:rPr lang="it-IT" altLang="en-US" dirty="0"/>
              <a:t> </a:t>
            </a:r>
            <a:r>
              <a:rPr lang="it-IT" altLang="en-US" dirty="0" err="1"/>
              <a:t>fixed</a:t>
            </a:r>
            <a:r>
              <a:rPr lang="it-IT" altLang="en-US" dirty="0"/>
              <a:t> in the </a:t>
            </a:r>
            <a:r>
              <a:rPr lang="it-IT" altLang="en-US" dirty="0" err="1"/>
              <a:t>population</a:t>
            </a:r>
            <a:r>
              <a:rPr lang="it-IT" altLang="en-US" dirty="0"/>
              <a:t>; </a:t>
            </a:r>
            <a:r>
              <a:rPr lang="it-IT" altLang="en-US" dirty="0" err="1"/>
              <a:t>when</a:t>
            </a:r>
            <a:r>
              <a:rPr lang="it-IT" altLang="en-US" dirty="0"/>
              <a:t> a duplicate </a:t>
            </a:r>
            <a:r>
              <a:rPr lang="it-IT" altLang="en-US" dirty="0" err="1"/>
              <a:t>arises</a:t>
            </a:r>
            <a:r>
              <a:rPr lang="it-IT" altLang="en-US" dirty="0"/>
              <a:t>, the </a:t>
            </a:r>
            <a:r>
              <a:rPr lang="it-IT" altLang="en-US" dirty="0" err="1"/>
              <a:t>fixation</a:t>
            </a:r>
            <a:r>
              <a:rPr lang="it-IT" altLang="en-US" dirty="0"/>
              <a:t> </a:t>
            </a:r>
            <a:r>
              <a:rPr lang="it-IT" altLang="en-US" dirty="0" err="1"/>
              <a:t>phase</a:t>
            </a:r>
            <a:r>
              <a:rPr lang="it-IT" altLang="en-US" dirty="0"/>
              <a:t> </a:t>
            </a:r>
            <a:r>
              <a:rPr lang="it-IT" altLang="en-US" dirty="0" err="1"/>
              <a:t>begins</a:t>
            </a:r>
            <a:r>
              <a:rPr lang="it-IT" altLang="en-US" dirty="0"/>
              <a:t>. The duplicate </a:t>
            </a:r>
            <a:r>
              <a:rPr lang="it-IT" altLang="en-US" dirty="0" err="1"/>
              <a:t>is</a:t>
            </a:r>
            <a:r>
              <a:rPr lang="it-IT" altLang="en-US" dirty="0"/>
              <a:t> </a:t>
            </a:r>
            <a:r>
              <a:rPr lang="it-IT" altLang="en-US" dirty="0" err="1"/>
              <a:t>most</a:t>
            </a:r>
            <a:r>
              <a:rPr lang="it-IT" altLang="en-US" dirty="0"/>
              <a:t> </a:t>
            </a:r>
            <a:r>
              <a:rPr lang="it-IT" altLang="en-US" dirty="0" err="1"/>
              <a:t>likely</a:t>
            </a:r>
            <a:r>
              <a:rPr lang="it-IT" altLang="en-US" dirty="0"/>
              <a:t> to be </a:t>
            </a:r>
            <a:r>
              <a:rPr lang="it-IT" altLang="en-US" dirty="0" err="1"/>
              <a:t>lost</a:t>
            </a:r>
            <a:r>
              <a:rPr lang="it-IT" altLang="en-US" dirty="0"/>
              <a:t> to </a:t>
            </a:r>
            <a:r>
              <a:rPr lang="it-IT" altLang="en-US" dirty="0" err="1"/>
              <a:t>drift</a:t>
            </a:r>
            <a:r>
              <a:rPr lang="it-IT" altLang="en-US" dirty="0"/>
              <a:t> </a:t>
            </a:r>
            <a:r>
              <a:rPr lang="it-IT" altLang="en-US" dirty="0" err="1"/>
              <a:t>but</a:t>
            </a:r>
            <a:r>
              <a:rPr lang="it-IT" altLang="en-US" dirty="0"/>
              <a:t> can </a:t>
            </a:r>
            <a:r>
              <a:rPr lang="it-IT" altLang="en-US" dirty="0" err="1"/>
              <a:t>also</a:t>
            </a:r>
            <a:r>
              <a:rPr lang="it-IT" altLang="en-US" dirty="0"/>
              <a:t> </a:t>
            </a:r>
            <a:r>
              <a:rPr lang="it-IT" altLang="en-US" dirty="0" err="1"/>
              <a:t>achieve</a:t>
            </a:r>
            <a:r>
              <a:rPr lang="it-IT" altLang="en-US" dirty="0"/>
              <a:t> </a:t>
            </a:r>
            <a:r>
              <a:rPr lang="it-IT" altLang="en-US" dirty="0" err="1"/>
              <a:t>fixation</a:t>
            </a:r>
            <a:r>
              <a:rPr lang="it-IT" altLang="en-US" dirty="0"/>
              <a:t>. </a:t>
            </a:r>
            <a:r>
              <a:rPr lang="it-IT" altLang="en-US" dirty="0" err="1"/>
              <a:t>After</a:t>
            </a:r>
            <a:r>
              <a:rPr lang="it-IT" altLang="en-US" dirty="0"/>
              <a:t> the </a:t>
            </a:r>
            <a:r>
              <a:rPr lang="it-IT" altLang="en-US" dirty="0" err="1"/>
              <a:t>duplicated</a:t>
            </a:r>
            <a:r>
              <a:rPr lang="it-IT" altLang="en-US" dirty="0"/>
              <a:t> </a:t>
            </a:r>
            <a:r>
              <a:rPr lang="it-IT" altLang="en-US" dirty="0" err="1"/>
              <a:t>genotype</a:t>
            </a:r>
            <a:r>
              <a:rPr lang="it-IT" altLang="en-US" dirty="0"/>
              <a:t> (A–A) </a:t>
            </a:r>
            <a:r>
              <a:rPr lang="it-IT" altLang="en-US" dirty="0" err="1"/>
              <a:t>is</a:t>
            </a:r>
            <a:r>
              <a:rPr lang="it-IT" altLang="en-US" dirty="0"/>
              <a:t> </a:t>
            </a:r>
            <a:r>
              <a:rPr lang="it-IT" altLang="en-US" dirty="0" err="1"/>
              <a:t>fixed</a:t>
            </a:r>
            <a:r>
              <a:rPr lang="it-IT" altLang="en-US" dirty="0"/>
              <a:t>, the fate-</a:t>
            </a:r>
            <a:r>
              <a:rPr lang="it-IT" altLang="en-US" dirty="0" err="1"/>
              <a:t>determination</a:t>
            </a:r>
            <a:r>
              <a:rPr lang="it-IT" altLang="en-US" dirty="0"/>
              <a:t> </a:t>
            </a:r>
            <a:r>
              <a:rPr lang="it-IT" altLang="en-US" dirty="0" err="1"/>
              <a:t>phase</a:t>
            </a:r>
            <a:r>
              <a:rPr lang="it-IT" altLang="en-US" dirty="0"/>
              <a:t> </a:t>
            </a:r>
            <a:r>
              <a:rPr lang="it-IT" altLang="en-US" dirty="0" err="1"/>
              <a:t>begins</a:t>
            </a:r>
            <a:r>
              <a:rPr lang="it-IT" altLang="en-US" dirty="0"/>
              <a:t> and </a:t>
            </a:r>
            <a:r>
              <a:rPr lang="it-IT" altLang="en-US" dirty="0" err="1"/>
              <a:t>continues</a:t>
            </a:r>
            <a:r>
              <a:rPr lang="it-IT" altLang="en-US" dirty="0"/>
              <a:t> </a:t>
            </a:r>
            <a:r>
              <a:rPr lang="it-IT" altLang="en-US" dirty="0" err="1"/>
              <a:t>until</a:t>
            </a:r>
            <a:r>
              <a:rPr lang="it-IT" altLang="en-US" dirty="0"/>
              <a:t> the </a:t>
            </a:r>
            <a:r>
              <a:rPr lang="it-IT" altLang="en-US" dirty="0" err="1"/>
              <a:t>fixation</a:t>
            </a:r>
            <a:r>
              <a:rPr lang="it-IT" altLang="en-US" dirty="0"/>
              <a:t> of a fate-</a:t>
            </a:r>
            <a:r>
              <a:rPr lang="it-IT" altLang="en-US" dirty="0" err="1"/>
              <a:t>determining</a:t>
            </a:r>
            <a:r>
              <a:rPr lang="it-IT" altLang="en-US" dirty="0"/>
              <a:t> </a:t>
            </a:r>
            <a:r>
              <a:rPr lang="it-IT" altLang="en-US" dirty="0" err="1"/>
              <a:t>mutation</a:t>
            </a:r>
            <a:r>
              <a:rPr lang="it-IT" altLang="en-US" dirty="0"/>
              <a:t>. Note </a:t>
            </a:r>
            <a:r>
              <a:rPr lang="it-IT" altLang="en-US" dirty="0" err="1"/>
              <a:t>again</a:t>
            </a:r>
            <a:r>
              <a:rPr lang="it-IT" altLang="en-US" dirty="0"/>
              <a:t> </a:t>
            </a:r>
            <a:r>
              <a:rPr lang="it-IT" altLang="en-US" dirty="0" err="1"/>
              <a:t>that</a:t>
            </a:r>
            <a:r>
              <a:rPr lang="it-IT" altLang="en-US" dirty="0"/>
              <a:t> in some </a:t>
            </a:r>
            <a:r>
              <a:rPr lang="it-IT" altLang="en-US" dirty="0" err="1"/>
              <a:t>models</a:t>
            </a:r>
            <a:r>
              <a:rPr lang="it-IT" altLang="en-US" dirty="0"/>
              <a:t> the duplicate </a:t>
            </a:r>
            <a:r>
              <a:rPr lang="it-IT" altLang="en-US" dirty="0" err="1"/>
              <a:t>is</a:t>
            </a:r>
            <a:r>
              <a:rPr lang="it-IT" altLang="en-US" dirty="0"/>
              <a:t> </a:t>
            </a:r>
            <a:r>
              <a:rPr lang="it-IT" altLang="en-US" dirty="0" err="1"/>
              <a:t>likely</a:t>
            </a:r>
            <a:r>
              <a:rPr lang="it-IT" altLang="en-US" dirty="0"/>
              <a:t> to be </a:t>
            </a:r>
            <a:r>
              <a:rPr lang="it-IT" altLang="en-US" dirty="0" err="1"/>
              <a:t>pseudogenized</a:t>
            </a:r>
            <a:r>
              <a:rPr lang="it-IT" altLang="en-US" dirty="0"/>
              <a:t> </a:t>
            </a:r>
            <a:r>
              <a:rPr lang="it-IT" altLang="en-US" dirty="0" err="1"/>
              <a:t>owing</a:t>
            </a:r>
            <a:r>
              <a:rPr lang="it-IT" altLang="en-US" dirty="0"/>
              <a:t> to the </a:t>
            </a:r>
            <a:r>
              <a:rPr lang="it-IT" altLang="en-US" dirty="0" err="1"/>
              <a:t>fixation</a:t>
            </a:r>
            <a:r>
              <a:rPr lang="it-IT" altLang="en-US" dirty="0"/>
              <a:t> of a </a:t>
            </a:r>
            <a:r>
              <a:rPr lang="it-IT" altLang="en-US" dirty="0" err="1"/>
              <a:t>null</a:t>
            </a:r>
            <a:r>
              <a:rPr lang="it-IT" altLang="en-US" dirty="0"/>
              <a:t> </a:t>
            </a:r>
            <a:r>
              <a:rPr lang="it-IT" altLang="en-US" dirty="0" err="1"/>
              <a:t>mutation</a:t>
            </a:r>
            <a:r>
              <a:rPr lang="it-IT" altLang="en-US" dirty="0"/>
              <a:t>. Once the </a:t>
            </a:r>
            <a:r>
              <a:rPr lang="it-IT" altLang="en-US" dirty="0" err="1"/>
              <a:t>preservation</a:t>
            </a:r>
            <a:r>
              <a:rPr lang="it-IT" altLang="en-US" dirty="0"/>
              <a:t> </a:t>
            </a:r>
            <a:r>
              <a:rPr lang="it-IT" altLang="en-US" dirty="0" err="1"/>
              <a:t>phase</a:t>
            </a:r>
            <a:r>
              <a:rPr lang="it-IT" altLang="en-US" dirty="0"/>
              <a:t> </a:t>
            </a:r>
            <a:r>
              <a:rPr lang="it-IT" altLang="en-US" dirty="0" err="1"/>
              <a:t>is</a:t>
            </a:r>
            <a:r>
              <a:rPr lang="it-IT" altLang="en-US" dirty="0"/>
              <a:t> </a:t>
            </a:r>
            <a:r>
              <a:rPr lang="it-IT" altLang="en-US" dirty="0" err="1"/>
              <a:t>reached</a:t>
            </a:r>
            <a:r>
              <a:rPr lang="it-IT" altLang="en-US" dirty="0"/>
              <a:t>, the </a:t>
            </a:r>
            <a:r>
              <a:rPr lang="it-IT" altLang="en-US" dirty="0" err="1"/>
              <a:t>two</a:t>
            </a:r>
            <a:r>
              <a:rPr lang="it-IT" altLang="en-US" dirty="0"/>
              <a:t> </a:t>
            </a:r>
            <a:r>
              <a:rPr lang="it-IT" altLang="en-US" dirty="0" err="1"/>
              <a:t>copies</a:t>
            </a:r>
            <a:r>
              <a:rPr lang="it-IT" altLang="en-US" dirty="0"/>
              <a:t> are </a:t>
            </a:r>
            <a:r>
              <a:rPr lang="it-IT" altLang="en-US" dirty="0" err="1"/>
              <a:t>stably</a:t>
            </a:r>
            <a:r>
              <a:rPr lang="it-IT" altLang="en-US" dirty="0"/>
              <a:t> </a:t>
            </a:r>
            <a:r>
              <a:rPr lang="it-IT" altLang="en-US" dirty="0" err="1"/>
              <a:t>maintained</a:t>
            </a:r>
            <a:r>
              <a:rPr lang="it-IT" altLang="en-US" dirty="0"/>
              <a:t> by </a:t>
            </a:r>
            <a:r>
              <a:rPr lang="it-IT" altLang="en-US" dirty="0" err="1"/>
              <a:t>selection</a:t>
            </a:r>
            <a:r>
              <a:rPr lang="it-IT" altLang="en-US" dirty="0"/>
              <a:t>. Note </a:t>
            </a:r>
            <a:r>
              <a:rPr lang="it-IT" altLang="en-US" dirty="0" err="1"/>
              <a:t>that</a:t>
            </a:r>
            <a:r>
              <a:rPr lang="it-IT" altLang="en-US" dirty="0"/>
              <a:t> </a:t>
            </a:r>
            <a:r>
              <a:rPr lang="it-IT" altLang="en-US" dirty="0" err="1"/>
              <a:t>this</a:t>
            </a:r>
            <a:r>
              <a:rPr lang="it-IT" altLang="en-US" dirty="0"/>
              <a:t> figure shows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separately</a:t>
            </a:r>
            <a:r>
              <a:rPr lang="it-IT" altLang="en-US" dirty="0"/>
              <a:t>; </a:t>
            </a:r>
            <a:r>
              <a:rPr lang="it-IT" altLang="en-US" dirty="0" err="1"/>
              <a:t>however</a:t>
            </a:r>
            <a:r>
              <a:rPr lang="it-IT" altLang="en-US" dirty="0"/>
              <a:t>, the </a:t>
            </a:r>
            <a:r>
              <a:rPr lang="it-IT" altLang="en-US" dirty="0" err="1"/>
              <a:t>two</a:t>
            </a:r>
            <a:r>
              <a:rPr lang="it-IT" altLang="en-US" dirty="0"/>
              <a:t> </a:t>
            </a:r>
            <a:r>
              <a:rPr lang="it-IT" altLang="en-US" dirty="0" err="1"/>
              <a:t>phases</a:t>
            </a:r>
            <a:r>
              <a:rPr lang="it-IT" altLang="en-US" dirty="0"/>
              <a:t> can </a:t>
            </a:r>
            <a:r>
              <a:rPr lang="it-IT" altLang="en-US" dirty="0" err="1"/>
              <a:t>overlap</a:t>
            </a:r>
            <a:r>
              <a:rPr lang="it-IT" altLang="en-US" dirty="0"/>
              <a:t> </a:t>
            </a:r>
            <a:r>
              <a:rPr lang="it-IT" altLang="en-US" dirty="0" err="1"/>
              <a:t>when</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the </a:t>
            </a:r>
            <a:r>
              <a:rPr lang="it-IT" altLang="en-US" dirty="0" err="1"/>
              <a:t>fixation</a:t>
            </a:r>
            <a:r>
              <a:rPr lang="it-IT" altLang="en-US" dirty="0"/>
              <a:t> of the </a:t>
            </a:r>
            <a:r>
              <a:rPr lang="it-IT" altLang="en-US" dirty="0" err="1"/>
              <a:t>duplicated</a:t>
            </a:r>
            <a:r>
              <a:rPr lang="it-IT" altLang="en-US" dirty="0"/>
              <a:t> copy or </a:t>
            </a:r>
            <a:r>
              <a:rPr lang="it-IT" altLang="en-US" dirty="0" err="1"/>
              <a:t>if</a:t>
            </a:r>
            <a:r>
              <a:rPr lang="it-IT" altLang="en-US" dirty="0"/>
              <a:t> the </a:t>
            </a:r>
            <a:r>
              <a:rPr lang="it-IT" altLang="en-US" dirty="0" err="1"/>
              <a:t>pre-existing</a:t>
            </a:r>
            <a:r>
              <a:rPr lang="it-IT" altLang="en-US" dirty="0"/>
              <a:t> allele </a:t>
            </a:r>
            <a:r>
              <a:rPr lang="it-IT" altLang="en-US" dirty="0" err="1"/>
              <a:t>works</a:t>
            </a:r>
            <a:r>
              <a:rPr lang="it-IT" altLang="en-US" dirty="0"/>
              <a:t> </a:t>
            </a:r>
            <a:r>
              <a:rPr lang="it-IT" altLang="en-US" dirty="0" err="1"/>
              <a:t>as</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as</a:t>
            </a:r>
            <a:r>
              <a:rPr lang="it-IT" altLang="en-US" dirty="0"/>
              <a:t> in </a:t>
            </a:r>
            <a:r>
              <a:rPr lang="it-IT" altLang="en-US" dirty="0" err="1"/>
              <a:t>models</a:t>
            </a:r>
            <a:r>
              <a:rPr lang="it-IT" altLang="en-US" dirty="0"/>
              <a:t> in </a:t>
            </a:r>
            <a:r>
              <a:rPr lang="it-IT" altLang="en-US" dirty="0" err="1"/>
              <a:t>category</a:t>
            </a:r>
            <a:r>
              <a:rPr lang="it-IT" altLang="en-US" dirty="0"/>
              <a:t> III). The situation in </a:t>
            </a:r>
            <a:r>
              <a:rPr lang="it-IT" altLang="en-US" dirty="0" err="1"/>
              <a:t>which</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a:t>
            </a:r>
            <a:r>
              <a:rPr lang="it-IT" altLang="en-US" dirty="0" err="1"/>
              <a:t>fixation</a:t>
            </a:r>
            <a:r>
              <a:rPr lang="it-IT" altLang="en-US" dirty="0"/>
              <a:t> </a:t>
            </a:r>
            <a:r>
              <a:rPr lang="it-IT" altLang="en-US" dirty="0" err="1"/>
              <a:t>may</a:t>
            </a:r>
            <a:r>
              <a:rPr lang="it-IT" altLang="en-US" dirty="0"/>
              <a:t> be </a:t>
            </a:r>
            <a:r>
              <a:rPr lang="it-IT" altLang="en-US" dirty="0" err="1"/>
              <a:t>important</a:t>
            </a:r>
            <a:r>
              <a:rPr lang="it-IT" altLang="en-US" dirty="0"/>
              <a:t> </a:t>
            </a:r>
            <a:r>
              <a:rPr lang="it-IT" altLang="en-US" dirty="0" err="1"/>
              <a:t>when</a:t>
            </a:r>
            <a:r>
              <a:rPr lang="it-IT" altLang="en-US" dirty="0"/>
              <a:t> the </a:t>
            </a:r>
            <a:r>
              <a:rPr lang="it-IT" altLang="en-US" dirty="0" err="1"/>
              <a:t>product</a:t>
            </a:r>
            <a:r>
              <a:rPr lang="it-IT" altLang="en-US" dirty="0"/>
              <a:t> of the fate-</a:t>
            </a:r>
            <a:r>
              <a:rPr lang="it-IT" altLang="en-US" dirty="0" err="1"/>
              <a:t>determining</a:t>
            </a:r>
            <a:r>
              <a:rPr lang="it-IT" altLang="en-US" dirty="0"/>
              <a:t> </a:t>
            </a:r>
            <a:r>
              <a:rPr lang="it-IT" altLang="en-US" dirty="0" err="1"/>
              <a:t>mutation</a:t>
            </a:r>
            <a:r>
              <a:rPr lang="it-IT" altLang="en-US" dirty="0"/>
              <a:t> rate and the </a:t>
            </a:r>
            <a:r>
              <a:rPr lang="it-IT" altLang="en-US" dirty="0" err="1"/>
              <a:t>population</a:t>
            </a:r>
            <a:r>
              <a:rPr lang="it-IT" altLang="en-US" dirty="0"/>
              <a:t> </a:t>
            </a:r>
            <a:r>
              <a:rPr lang="it-IT" altLang="en-US" dirty="0" err="1"/>
              <a:t>size</a:t>
            </a:r>
            <a:r>
              <a:rPr lang="it-IT" altLang="en-US" dirty="0"/>
              <a:t> </a:t>
            </a:r>
            <a:r>
              <a:rPr lang="it-IT" altLang="en-US" dirty="0" err="1"/>
              <a:t>is</a:t>
            </a:r>
            <a:r>
              <a:rPr lang="it-IT" altLang="en-US" dirty="0"/>
              <a:t> large. </a:t>
            </a:r>
            <a:r>
              <a:rPr lang="it-IT" altLang="en-US" dirty="0" err="1"/>
              <a:t>If</a:t>
            </a:r>
            <a:r>
              <a:rPr lang="it-IT" altLang="en-US" dirty="0"/>
              <a:t>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overlap</a:t>
            </a:r>
            <a:r>
              <a:rPr lang="it-IT" altLang="en-US" dirty="0"/>
              <a:t>, multiple </a:t>
            </a:r>
            <a:r>
              <a:rPr lang="it-IT" altLang="en-US" dirty="0" err="1"/>
              <a:t>selective</a:t>
            </a:r>
            <a:r>
              <a:rPr lang="it-IT" altLang="en-US" dirty="0"/>
              <a:t> </a:t>
            </a:r>
            <a:r>
              <a:rPr lang="it-IT" altLang="en-US" dirty="0" err="1"/>
              <a:t>forces</a:t>
            </a:r>
            <a:r>
              <a:rPr lang="it-IT" altLang="en-US" dirty="0"/>
              <a:t> can operate </a:t>
            </a:r>
            <a:r>
              <a:rPr lang="it-IT" altLang="en-US" dirty="0" err="1"/>
              <a:t>simultaneously</a:t>
            </a:r>
            <a:r>
              <a:rPr lang="it-IT" altLang="en-US" dirty="0"/>
              <a:t>, and the </a:t>
            </a:r>
            <a:r>
              <a:rPr lang="it-IT" altLang="en-US" dirty="0" err="1"/>
              <a:t>process</a:t>
            </a:r>
            <a:r>
              <a:rPr lang="it-IT" altLang="en-US" dirty="0"/>
              <a:t> </a:t>
            </a:r>
            <a:r>
              <a:rPr lang="it-IT" altLang="en-US" dirty="0" err="1"/>
              <a:t>becomes</a:t>
            </a:r>
            <a:r>
              <a:rPr lang="it-IT" altLang="en-US" dirty="0"/>
              <a:t> </a:t>
            </a:r>
            <a:r>
              <a:rPr lang="it-IT" altLang="en-US" dirty="0" err="1"/>
              <a:t>complicated</a:t>
            </a:r>
            <a:r>
              <a:rPr lang="it-IT" altLang="en-US" dirty="0"/>
              <a:t>.</a:t>
            </a:r>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8DA73D-63B1-4452-8DB0-701A955E4DE8}" type="slidenum">
              <a:rPr lang="it-IT" altLang="en-US" smtClean="0">
                <a:latin typeface="Times New Roman" panose="02020603050405020304" pitchFamily="18" charset="0"/>
              </a:rPr>
              <a:pPr>
                <a:spcBef>
                  <a:spcPct val="0"/>
                </a:spcBef>
              </a:pPr>
              <a:t>39</a:t>
            </a:fld>
            <a:endParaRPr lang="it-IT"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Nota: i geni mu  e teta del cluster alfa sono trascritti ma non è noto alcun prodotto proteico o funzione nei mammiferi. Negli uccelli mu è tradotto</a:t>
            </a:r>
          </a:p>
          <a:p>
            <a:r>
              <a:rPr lang="it-IT" altLang="en-US" dirty="0"/>
              <a:t>Figure 3. </a:t>
            </a:r>
            <a:r>
              <a:rPr lang="it-IT" altLang="en-US" dirty="0" err="1"/>
              <a:t>Maps</a:t>
            </a:r>
            <a:r>
              <a:rPr lang="it-IT" altLang="en-US" dirty="0"/>
              <a:t> of </a:t>
            </a:r>
            <a:r>
              <a:rPr lang="it-IT" altLang="en-US" dirty="0" err="1"/>
              <a:t>orthologous</a:t>
            </a:r>
            <a:r>
              <a:rPr lang="it-IT" altLang="en-US" dirty="0"/>
              <a:t> </a:t>
            </a:r>
            <a:r>
              <a:rPr lang="it-IT" altLang="en-US" b="1" dirty="0">
                <a:latin typeface="Symbol" panose="05050102010706020507" pitchFamily="18" charset="2"/>
              </a:rPr>
              <a:t>a</a:t>
            </a:r>
            <a:r>
              <a:rPr lang="it-IT" altLang="en-US" b="1" dirty="0"/>
              <a:t>-</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amniotes</a:t>
            </a:r>
            <a:r>
              <a:rPr lang="it-IT" altLang="en-US" b="1" dirty="0"/>
              <a:t>. </a:t>
            </a:r>
          </a:p>
          <a:p>
            <a:r>
              <a:rPr lang="it-IT" altLang="en-US" dirty="0" err="1"/>
              <a:t>Each</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as</a:t>
            </a:r>
            <a:r>
              <a:rPr lang="it-IT" altLang="en-US" dirty="0"/>
              <a:t> a </a:t>
            </a:r>
            <a:r>
              <a:rPr lang="it-IT" altLang="en-US" dirty="0" err="1"/>
              <a:t>rectangle</a:t>
            </a:r>
            <a:r>
              <a:rPr lang="it-IT" altLang="en-US" dirty="0"/>
              <a:t>, </a:t>
            </a:r>
            <a:r>
              <a:rPr lang="it-IT" altLang="en-US" dirty="0" err="1"/>
              <a:t>colored</a:t>
            </a:r>
            <a:r>
              <a:rPr lang="it-IT" altLang="en-US" dirty="0"/>
              <a:t> by the </a:t>
            </a:r>
            <a:r>
              <a:rPr lang="it-IT" altLang="en-US" dirty="0" err="1"/>
              <a:t>orthology</a:t>
            </a:r>
            <a:r>
              <a:rPr lang="it-IT" altLang="en-US" dirty="0"/>
              <a:t> </a:t>
            </a:r>
            <a:r>
              <a:rPr lang="it-IT" altLang="en-US" dirty="0" err="1"/>
              <a:t>relationship</a:t>
            </a:r>
            <a:r>
              <a:rPr lang="it-IT" altLang="en-US" dirty="0"/>
              <a:t> to the human </a:t>
            </a:r>
            <a:r>
              <a:rPr lang="it-IT" altLang="en-US" dirty="0" err="1"/>
              <a:t>genes</a:t>
            </a:r>
            <a:r>
              <a:rPr lang="it-IT" altLang="en-US" dirty="0"/>
              <a:t>, </a:t>
            </a:r>
            <a:r>
              <a:rPr lang="it-IT" altLang="en-US" dirty="0" err="1"/>
              <a:t>labeled</a:t>
            </a:r>
            <a:r>
              <a:rPr lang="it-IT" altLang="en-US" dirty="0"/>
              <a:t> by the </a:t>
            </a:r>
            <a:r>
              <a:rPr lang="it-IT" altLang="en-US" dirty="0" err="1"/>
              <a:t>Greek</a:t>
            </a:r>
            <a:r>
              <a:rPr lang="it-IT" altLang="en-US" dirty="0"/>
              <a:t> </a:t>
            </a:r>
            <a:r>
              <a:rPr lang="it-IT" altLang="en-US" dirty="0" err="1"/>
              <a:t>letters</a:t>
            </a:r>
            <a:r>
              <a:rPr lang="it-IT" altLang="en-US" dirty="0"/>
              <a:t> </a:t>
            </a:r>
            <a:r>
              <a:rPr lang="it-IT" altLang="en-US" dirty="0" err="1"/>
              <a:t>at</a:t>
            </a:r>
            <a:r>
              <a:rPr lang="it-IT" altLang="en-US" dirty="0"/>
              <a:t> the top. The timing of </a:t>
            </a:r>
            <a:r>
              <a:rPr lang="it-IT" altLang="en-US" dirty="0" err="1"/>
              <a:t>expression</a:t>
            </a:r>
            <a:r>
              <a:rPr lang="it-IT" altLang="en-US" dirty="0"/>
              <a:t> </a:t>
            </a:r>
            <a:r>
              <a:rPr lang="it-IT" altLang="en-US" dirty="0" err="1"/>
              <a:t>is</a:t>
            </a:r>
            <a:r>
              <a:rPr lang="it-IT" altLang="en-US" dirty="0"/>
              <a:t> </a:t>
            </a:r>
            <a:r>
              <a:rPr lang="it-IT" altLang="en-US" dirty="0" err="1"/>
              <a:t>indicated</a:t>
            </a:r>
            <a:r>
              <a:rPr lang="it-IT" altLang="en-US" dirty="0"/>
              <a:t> by </a:t>
            </a:r>
            <a:r>
              <a:rPr lang="it-IT" altLang="en-US" dirty="0" err="1"/>
              <a:t>distinctive</a:t>
            </a:r>
            <a:r>
              <a:rPr lang="it-IT" altLang="en-US" dirty="0"/>
              <a:t> background </a:t>
            </a:r>
            <a:r>
              <a:rPr lang="it-IT" altLang="en-US" dirty="0" err="1"/>
              <a:t>shading</a:t>
            </a:r>
            <a:r>
              <a:rPr lang="it-IT" altLang="en-US" dirty="0"/>
              <a:t> </a:t>
            </a:r>
            <a:r>
              <a:rPr lang="it-IT" altLang="en-US" dirty="0" err="1"/>
              <a:t>as</a:t>
            </a:r>
            <a:r>
              <a:rPr lang="it-IT" altLang="en-US" dirty="0"/>
              <a:t> </a:t>
            </a:r>
            <a:r>
              <a:rPr lang="it-IT" altLang="en-US" dirty="0" err="1"/>
              <a:t>indicated</a:t>
            </a:r>
            <a:r>
              <a:rPr lang="it-IT" altLang="en-US" dirty="0"/>
              <a:t> in the </a:t>
            </a:r>
            <a:r>
              <a:rPr lang="it-IT" altLang="en-US" dirty="0" err="1"/>
              <a:t>legend</a:t>
            </a:r>
            <a:r>
              <a:rPr lang="it-IT" altLang="en-US" dirty="0"/>
              <a:t>. The </a:t>
            </a:r>
            <a:r>
              <a:rPr lang="it-IT" altLang="en-US" dirty="0" err="1"/>
              <a:t>letter</a:t>
            </a:r>
            <a:r>
              <a:rPr lang="it-IT" altLang="en-US" dirty="0"/>
              <a:t> </a:t>
            </a:r>
            <a:r>
              <a:rPr lang="ja-JP" altLang="it-IT" dirty="0"/>
              <a:t>“</a:t>
            </a:r>
            <a:r>
              <a:rPr lang="it-IT" altLang="ja-JP" dirty="0"/>
              <a:t>p</a:t>
            </a:r>
            <a:r>
              <a:rPr lang="ja-JP" altLang="it-IT" dirty="0"/>
              <a:t>”</a:t>
            </a:r>
            <a:r>
              <a:rPr lang="it-IT" altLang="ja-JP" dirty="0"/>
              <a:t> </a:t>
            </a:r>
            <a:r>
              <a:rPr lang="it-IT" altLang="ja-JP" dirty="0" err="1"/>
              <a:t>denotes</a:t>
            </a:r>
            <a:r>
              <a:rPr lang="it-IT" altLang="ja-JP" dirty="0"/>
              <a:t> a </a:t>
            </a:r>
            <a:r>
              <a:rPr lang="it-IT" altLang="ja-JP" dirty="0" err="1"/>
              <a:t>pseudogene</a:t>
            </a:r>
            <a:r>
              <a:rPr lang="it-IT" altLang="ja-JP" dirty="0"/>
              <a:t>. </a:t>
            </a:r>
            <a:r>
              <a:rPr lang="it-IT" altLang="ja-JP" dirty="0" err="1"/>
              <a:t>Sizes</a:t>
            </a:r>
            <a:r>
              <a:rPr lang="it-IT" altLang="ja-JP" dirty="0"/>
              <a:t> of and </a:t>
            </a:r>
            <a:r>
              <a:rPr lang="it-IT" altLang="ja-JP" dirty="0" err="1"/>
              <a:t>spacing</a:t>
            </a:r>
            <a:r>
              <a:rPr lang="it-IT" altLang="ja-JP" dirty="0"/>
              <a:t> </a:t>
            </a:r>
            <a:r>
              <a:rPr lang="it-IT" altLang="ja-JP" dirty="0" err="1"/>
              <a:t>between</a:t>
            </a:r>
            <a:r>
              <a:rPr lang="it-IT" altLang="ja-JP" dirty="0"/>
              <a:t> </a:t>
            </a:r>
            <a:r>
              <a:rPr lang="it-IT" altLang="ja-JP" dirty="0" err="1"/>
              <a:t>genes</a:t>
            </a:r>
            <a:r>
              <a:rPr lang="it-IT" altLang="ja-JP" dirty="0"/>
              <a:t> are </a:t>
            </a:r>
            <a:r>
              <a:rPr lang="it-IT" altLang="ja-JP" dirty="0" err="1"/>
              <a:t>not</a:t>
            </a:r>
            <a:r>
              <a:rPr lang="it-IT" altLang="ja-JP" dirty="0"/>
              <a:t> to scale. The gene clusters or </a:t>
            </a:r>
            <a:r>
              <a:rPr lang="it-IT" altLang="ja-JP" dirty="0" err="1"/>
              <a:t>parts</a:t>
            </a:r>
            <a:r>
              <a:rPr lang="it-IT" altLang="ja-JP" dirty="0"/>
              <a:t> of </a:t>
            </a:r>
            <a:r>
              <a:rPr lang="it-IT" altLang="ja-JP" dirty="0" err="1"/>
              <a:t>them</a:t>
            </a:r>
            <a:r>
              <a:rPr lang="it-IT" altLang="ja-JP" dirty="0"/>
              <a:t> are </a:t>
            </a:r>
            <a:r>
              <a:rPr lang="it-IT" altLang="ja-JP" dirty="0" err="1"/>
              <a:t>duplicated</a:t>
            </a:r>
            <a:r>
              <a:rPr lang="it-IT" altLang="ja-JP" dirty="0"/>
              <a:t> or </a:t>
            </a:r>
            <a:r>
              <a:rPr lang="it-IT" altLang="ja-JP" dirty="0" err="1"/>
              <a:t>triplicated</a:t>
            </a:r>
            <a:r>
              <a:rPr lang="it-IT" altLang="ja-JP" dirty="0"/>
              <a:t> in </a:t>
            </a:r>
            <a:r>
              <a:rPr lang="it-IT" altLang="ja-JP" dirty="0" err="1"/>
              <a:t>rabbits</a:t>
            </a:r>
            <a:r>
              <a:rPr lang="it-IT" altLang="ja-JP" dirty="0"/>
              <a:t>, mouse, </a:t>
            </a:r>
            <a:r>
              <a:rPr lang="it-IT" altLang="ja-JP" dirty="0" err="1"/>
              <a:t>rat</a:t>
            </a:r>
            <a:r>
              <a:rPr lang="it-IT" altLang="ja-JP" dirty="0"/>
              <a:t>, and tenrec, </a:t>
            </a:r>
            <a:r>
              <a:rPr lang="it-IT" altLang="ja-JP" dirty="0" err="1"/>
              <a:t>indicated</a:t>
            </a:r>
            <a:r>
              <a:rPr lang="it-IT" altLang="ja-JP" dirty="0"/>
              <a:t> by the </a:t>
            </a:r>
            <a:r>
              <a:rPr lang="it-IT" altLang="ja-JP" dirty="0" err="1"/>
              <a:t>parentheses</a:t>
            </a:r>
            <a:r>
              <a:rPr lang="it-IT" altLang="ja-JP" dirty="0"/>
              <a:t> and </a:t>
            </a:r>
            <a:r>
              <a:rPr lang="it-IT" altLang="ja-JP" dirty="0" err="1"/>
              <a:t>subscripts</a:t>
            </a:r>
            <a:r>
              <a:rPr lang="it-IT" altLang="ja-JP" dirty="0"/>
              <a:t>. The </a:t>
            </a:r>
            <a:r>
              <a:rPr lang="it-IT" altLang="ja-JP" dirty="0" err="1"/>
              <a:t>vglobin</a:t>
            </a:r>
            <a:r>
              <a:rPr lang="it-IT" altLang="ja-JP" dirty="0"/>
              <a:t> </a:t>
            </a:r>
            <a:r>
              <a:rPr lang="it-IT" altLang="en-US" dirty="0"/>
              <a:t>gene </a:t>
            </a:r>
            <a:r>
              <a:rPr lang="it-IT" altLang="en-US" dirty="0" err="1"/>
              <a:t>encodes</a:t>
            </a:r>
            <a:r>
              <a:rPr lang="it-IT" altLang="en-US" dirty="0"/>
              <a:t> a b-</a:t>
            </a:r>
            <a:r>
              <a:rPr lang="it-IT" altLang="en-US" dirty="0" err="1"/>
              <a:t>like</a:t>
            </a:r>
            <a:r>
              <a:rPr lang="it-IT" altLang="en-US" dirty="0"/>
              <a:t> </a:t>
            </a:r>
            <a:r>
              <a:rPr lang="it-IT" altLang="en-US" dirty="0" err="1"/>
              <a:t>globin</a:t>
            </a:r>
            <a:r>
              <a:rPr lang="it-IT" altLang="en-US" dirty="0"/>
              <a:t> </a:t>
            </a:r>
            <a:r>
              <a:rPr lang="it-IT" altLang="en-US" dirty="0" err="1"/>
              <a:t>that</a:t>
            </a:r>
            <a:r>
              <a:rPr lang="it-IT" altLang="en-US" dirty="0"/>
              <a:t> </a:t>
            </a:r>
            <a:r>
              <a:rPr lang="it-IT" altLang="en-US" dirty="0" err="1"/>
              <a:t>has</a:t>
            </a:r>
            <a:r>
              <a:rPr lang="it-IT" altLang="en-US" dirty="0"/>
              <a:t> </a:t>
            </a:r>
            <a:r>
              <a:rPr lang="it-IT" altLang="en-US" dirty="0" err="1"/>
              <a:t>been</a:t>
            </a:r>
            <a:r>
              <a:rPr lang="it-IT" altLang="en-US" dirty="0"/>
              <a:t> </a:t>
            </a:r>
            <a:r>
              <a:rPr lang="it-IT" altLang="en-US" dirty="0" err="1"/>
              <a:t>identified</a:t>
            </a:r>
            <a:r>
              <a:rPr lang="it-IT" altLang="en-US" dirty="0"/>
              <a:t> in </a:t>
            </a:r>
            <a:r>
              <a:rPr lang="it-IT" altLang="en-US" dirty="0" err="1"/>
              <a:t>marsupials</a:t>
            </a:r>
            <a:r>
              <a:rPr lang="it-IT" altLang="en-US" dirty="0"/>
              <a:t> and </a:t>
            </a:r>
            <a:r>
              <a:rPr lang="it-IT" altLang="en-US" dirty="0" err="1"/>
              <a:t>monotremes</a:t>
            </a:r>
            <a:r>
              <a:rPr lang="it-IT" altLang="en-US" dirty="0"/>
              <a:t>.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and </a:t>
            </a:r>
            <a:r>
              <a:rPr lang="it-IT" altLang="en-US" dirty="0" err="1"/>
              <a:t>flanking</a:t>
            </a:r>
            <a:r>
              <a:rPr lang="it-IT" altLang="en-US" dirty="0"/>
              <a:t> </a:t>
            </a:r>
            <a:r>
              <a:rPr lang="it-IT" altLang="en-US" dirty="0" err="1"/>
              <a:t>regions</a:t>
            </a:r>
            <a:r>
              <a:rPr lang="it-IT" altLang="en-US" dirty="0"/>
              <a:t> (</a:t>
            </a:r>
            <a:r>
              <a:rPr lang="it-IT" altLang="en-US" dirty="0" err="1"/>
              <a:t>Hardison</a:t>
            </a:r>
            <a:r>
              <a:rPr lang="it-IT" altLang="en-US" dirty="0"/>
              <a:t> and </a:t>
            </a:r>
            <a:r>
              <a:rPr lang="it-IT" altLang="en-US" dirty="0" err="1"/>
              <a:t>Gelinas</a:t>
            </a:r>
            <a:r>
              <a:rPr lang="it-IT" altLang="en-US" dirty="0"/>
              <a:t> 1986; </a:t>
            </a:r>
            <a:r>
              <a:rPr lang="it-IT" altLang="en-US" dirty="0" err="1"/>
              <a:t>Cheng</a:t>
            </a:r>
            <a:r>
              <a:rPr lang="it-IT" altLang="en-US" dirty="0"/>
              <a:t> et al. 1987; </a:t>
            </a:r>
            <a:r>
              <a:rPr lang="it-IT" altLang="en-US" dirty="0" err="1"/>
              <a:t>Hoffmann</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a:t>
            </a:r>
            <a:r>
              <a:rPr lang="ja-JP" altLang="it-IT" dirty="0"/>
              <a:t>“</a:t>
            </a:r>
            <a:r>
              <a:rPr lang="it-IT" altLang="ja-JP" dirty="0" err="1"/>
              <a:t>junction</a:t>
            </a:r>
            <a:r>
              <a:rPr lang="ja-JP" altLang="it-IT" dirty="0"/>
              <a:t>”</a:t>
            </a:r>
            <a:r>
              <a:rPr lang="it-IT" altLang="ja-JP" dirty="0"/>
              <a:t> </a:t>
            </a:r>
            <a:r>
              <a:rPr lang="it-IT" altLang="ja-JP" dirty="0" err="1"/>
              <a:t>sequence</a:t>
            </a:r>
            <a:r>
              <a:rPr lang="it-IT" altLang="ja-JP" dirty="0"/>
              <a:t> of the </a:t>
            </a:r>
            <a:r>
              <a:rPr lang="it-IT" altLang="ja-JP" dirty="0" err="1"/>
              <a:t>rabbit</a:t>
            </a:r>
            <a:r>
              <a:rPr lang="it-IT" altLang="ja-JP" dirty="0"/>
              <a:t> HBA cluster, </a:t>
            </a:r>
            <a:r>
              <a:rPr lang="it-IT" altLang="ja-JP" dirty="0" err="1"/>
              <a:t>associated</a:t>
            </a:r>
            <a:r>
              <a:rPr lang="it-IT" altLang="ja-JP" dirty="0"/>
              <a:t> with </a:t>
            </a:r>
            <a:r>
              <a:rPr lang="it-IT" altLang="ja-JP" dirty="0" err="1"/>
              <a:t>recombination</a:t>
            </a:r>
            <a:r>
              <a:rPr lang="it-IT" altLang="ja-JP" dirty="0"/>
              <a:t> </a:t>
            </a:r>
            <a:r>
              <a:rPr lang="it-IT" altLang="ja-JP" dirty="0" err="1"/>
              <a:t>breakpoints</a:t>
            </a:r>
            <a:r>
              <a:rPr lang="it-IT" altLang="ja-JP" dirty="0"/>
              <a:t>, </a:t>
            </a:r>
            <a:r>
              <a:rPr lang="it-IT" altLang="ja-JP" dirty="0" err="1"/>
              <a:t>is</a:t>
            </a:r>
            <a:r>
              <a:rPr lang="it-IT" altLang="ja-JP" dirty="0"/>
              <a:t> </a:t>
            </a:r>
            <a:r>
              <a:rPr lang="it-IT" altLang="ja-JP" dirty="0" err="1"/>
              <a:t>assigned</a:t>
            </a:r>
            <a:r>
              <a:rPr lang="it-IT" altLang="ja-JP" dirty="0"/>
              <a:t> to the m position in </a:t>
            </a:r>
            <a:r>
              <a:rPr lang="it-IT" altLang="ja-JP" dirty="0" err="1"/>
              <a:t>this</a:t>
            </a:r>
            <a:r>
              <a:rPr lang="it-IT" altLang="ja-JP" dirty="0"/>
              <a:t> </a:t>
            </a:r>
            <a:r>
              <a:rPr lang="it-IT" altLang="ja-JP" dirty="0" err="1"/>
              <a:t>diagram</a:t>
            </a:r>
            <a:r>
              <a:rPr lang="it-IT" altLang="ja-JP" dirty="0"/>
              <a:t>, </a:t>
            </a:r>
            <a:r>
              <a:rPr lang="it-IT" altLang="ja-JP" dirty="0" err="1"/>
              <a:t>but</a:t>
            </a:r>
            <a:r>
              <a:rPr lang="it-IT" altLang="ja-JP" dirty="0"/>
              <a:t> </a:t>
            </a:r>
            <a:r>
              <a:rPr lang="it-IT" altLang="ja-JP" dirty="0" err="1"/>
              <a:t>it</a:t>
            </a:r>
            <a:r>
              <a:rPr lang="it-IT" altLang="ja-JP" dirty="0"/>
              <a:t> </a:t>
            </a:r>
            <a:r>
              <a:rPr lang="it-IT" altLang="ja-JP" dirty="0" err="1"/>
              <a:t>contains</a:t>
            </a:r>
            <a:r>
              <a:rPr lang="it-IT" altLang="ja-JP" dirty="0"/>
              <a:t> </a:t>
            </a:r>
            <a:r>
              <a:rPr lang="it-IT" altLang="ja-JP" dirty="0" err="1"/>
              <a:t>only</a:t>
            </a:r>
            <a:r>
              <a:rPr lang="it-IT" altLang="ja-JP" dirty="0"/>
              <a:t> a </a:t>
            </a:r>
            <a:r>
              <a:rPr lang="it-IT" altLang="ja-JP" dirty="0" err="1"/>
              <a:t>remnant</a:t>
            </a:r>
            <a:r>
              <a:rPr lang="it-IT" altLang="ja-JP" dirty="0"/>
              <a:t> of a </a:t>
            </a:r>
            <a:r>
              <a:rPr lang="it-IT" altLang="ja-JP" dirty="0" err="1"/>
              <a:t>globin</a:t>
            </a:r>
            <a:r>
              <a:rPr lang="it-IT" altLang="ja-JP" dirty="0"/>
              <a:t> gene.</a:t>
            </a:r>
          </a:p>
          <a:p>
            <a:endParaRPr lang="it-IT" altLang="en-US" dirty="0"/>
          </a:p>
          <a:p>
            <a:r>
              <a:rPr lang="it-IT" altLang="en-US" dirty="0"/>
              <a:t>Figure 4. </a:t>
            </a:r>
            <a:r>
              <a:rPr lang="it-IT" altLang="en-US" b="1" dirty="0" err="1"/>
              <a:t>Maps</a:t>
            </a:r>
            <a:r>
              <a:rPr lang="it-IT" altLang="en-US" b="1" dirty="0"/>
              <a:t> of </a:t>
            </a:r>
            <a:r>
              <a:rPr lang="it-IT" altLang="en-US" b="1" dirty="0" err="1"/>
              <a:t>orthologous</a:t>
            </a:r>
            <a:r>
              <a:rPr lang="it-IT" altLang="en-US" b="1" dirty="0"/>
              <a:t> b-</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mammals</a:t>
            </a:r>
            <a:r>
              <a:rPr lang="it-IT" altLang="en-US" b="1" dirty="0"/>
              <a:t>. </a:t>
            </a:r>
            <a:r>
              <a:rPr lang="it-IT" altLang="en-US" dirty="0"/>
              <a:t>The </a:t>
            </a:r>
            <a:r>
              <a:rPr lang="it-IT" altLang="en-US" dirty="0" err="1"/>
              <a:t>symbols</a:t>
            </a:r>
            <a:r>
              <a:rPr lang="it-IT" altLang="en-US" dirty="0"/>
              <a:t> and backgrounds are </a:t>
            </a:r>
            <a:r>
              <a:rPr lang="it-IT" altLang="en-US" dirty="0" err="1"/>
              <a:t>similar</a:t>
            </a:r>
            <a:r>
              <a:rPr lang="it-IT" altLang="en-US" dirty="0"/>
              <a:t> to </a:t>
            </a:r>
            <a:r>
              <a:rPr lang="it-IT" altLang="en-US" dirty="0" err="1"/>
              <a:t>those</a:t>
            </a:r>
            <a:r>
              <a:rPr lang="it-IT" altLang="en-US" dirty="0"/>
              <a:t> in Figure 3. </a:t>
            </a:r>
          </a:p>
          <a:p>
            <a:r>
              <a:rPr lang="it-IT" altLang="en-US" dirty="0" err="1"/>
              <a:t>When</a:t>
            </a:r>
            <a:r>
              <a:rPr lang="it-IT" altLang="en-US" dirty="0"/>
              <a:t> the timing of </a:t>
            </a:r>
            <a:r>
              <a:rPr lang="it-IT" altLang="en-US" dirty="0" err="1"/>
              <a:t>expression</a:t>
            </a:r>
            <a:r>
              <a:rPr lang="it-IT" altLang="en-US" dirty="0"/>
              <a:t> </a:t>
            </a:r>
            <a:r>
              <a:rPr lang="it-IT" altLang="en-US" dirty="0" err="1"/>
              <a:t>is</a:t>
            </a:r>
            <a:r>
              <a:rPr lang="it-IT" altLang="en-US" dirty="0"/>
              <a:t> </a:t>
            </a:r>
            <a:r>
              <a:rPr lang="it-IT" altLang="en-US" dirty="0" err="1"/>
              <a:t>predicted</a:t>
            </a:r>
            <a:r>
              <a:rPr lang="it-IT" altLang="en-US" dirty="0"/>
              <a:t> </a:t>
            </a:r>
            <a:r>
              <a:rPr lang="it-IT" altLang="en-US" dirty="0" err="1"/>
              <a:t>rather</a:t>
            </a:r>
            <a:r>
              <a:rPr lang="it-IT" altLang="en-US" dirty="0"/>
              <a:t> </a:t>
            </a:r>
            <a:r>
              <a:rPr lang="it-IT" altLang="en-US" dirty="0" err="1"/>
              <a:t>than</a:t>
            </a:r>
            <a:r>
              <a:rPr lang="it-IT" altLang="en-US" dirty="0"/>
              <a:t> </a:t>
            </a:r>
            <a:r>
              <a:rPr lang="it-IT" altLang="en-US" dirty="0" err="1"/>
              <a:t>experimentally</a:t>
            </a:r>
            <a:r>
              <a:rPr lang="it-IT" altLang="en-US" dirty="0"/>
              <a:t> </a:t>
            </a:r>
            <a:r>
              <a:rPr lang="it-IT" altLang="en-US" dirty="0" err="1"/>
              <a:t>determined</a:t>
            </a:r>
            <a:r>
              <a:rPr lang="it-IT" altLang="en-US" dirty="0"/>
              <a:t> (or </a:t>
            </a:r>
            <a:r>
              <a:rPr lang="it-IT" altLang="en-US" dirty="0" err="1"/>
              <a:t>highly</a:t>
            </a:r>
            <a:r>
              <a:rPr lang="it-IT" altLang="en-US" dirty="0"/>
              <a:t> </a:t>
            </a:r>
            <a:r>
              <a:rPr lang="it-IT" altLang="en-US" dirty="0" err="1"/>
              <a:t>likely</a:t>
            </a:r>
            <a:r>
              <a:rPr lang="it-IT" altLang="en-US" dirty="0"/>
              <a:t>, </a:t>
            </a:r>
            <a:r>
              <a:rPr lang="it-IT" altLang="en-US" dirty="0" err="1"/>
              <a:t>as</a:t>
            </a:r>
            <a:r>
              <a:rPr lang="it-IT" altLang="en-US" dirty="0"/>
              <a:t> in the case of </a:t>
            </a:r>
            <a:r>
              <a:rPr lang="it-IT" altLang="en-US" dirty="0" err="1"/>
              <a:t>embryonic</a:t>
            </a:r>
            <a:r>
              <a:rPr lang="it-IT" altLang="en-US" dirty="0"/>
              <a:t> </a:t>
            </a:r>
            <a:r>
              <a:rPr lang="it-IT" altLang="en-US" dirty="0" err="1"/>
              <a:t>expression</a:t>
            </a:r>
            <a:r>
              <a:rPr lang="it-IT" altLang="en-US" dirty="0"/>
              <a:t> of 1-globin gene </a:t>
            </a:r>
            <a:r>
              <a:rPr lang="it-IT" altLang="en-US" dirty="0" err="1"/>
              <a:t>orthologs</a:t>
            </a:r>
            <a:r>
              <a:rPr lang="it-IT" altLang="en-US" dirty="0"/>
              <a:t>), the background </a:t>
            </a:r>
            <a:r>
              <a:rPr lang="it-IT" altLang="en-US" dirty="0" err="1"/>
              <a:t>shading</a:t>
            </a:r>
            <a:r>
              <a:rPr lang="it-IT" altLang="en-US" dirty="0"/>
              <a:t> </a:t>
            </a:r>
            <a:r>
              <a:rPr lang="it-IT" altLang="en-US" dirty="0" err="1"/>
              <a:t>is</a:t>
            </a:r>
            <a:r>
              <a:rPr lang="it-IT" altLang="en-US" dirty="0"/>
              <a:t> </a:t>
            </a:r>
            <a:r>
              <a:rPr lang="it-IT" altLang="en-US" dirty="0" err="1"/>
              <a:t>outlined</a:t>
            </a:r>
            <a:r>
              <a:rPr lang="it-IT" altLang="en-US" dirty="0"/>
              <a:t> with a </a:t>
            </a:r>
            <a:r>
              <a:rPr lang="it-IT" altLang="en-US" dirty="0" err="1"/>
              <a:t>dashed</a:t>
            </a:r>
            <a:r>
              <a:rPr lang="it-IT" altLang="en-US" dirty="0"/>
              <a:t> line. The gene clusters are </a:t>
            </a:r>
            <a:r>
              <a:rPr lang="it-IT" altLang="en-US" dirty="0" err="1"/>
              <a:t>triplicated</a:t>
            </a:r>
            <a:r>
              <a:rPr lang="it-IT" altLang="en-US" dirty="0"/>
              <a:t> in </a:t>
            </a:r>
            <a:r>
              <a:rPr lang="it-IT" altLang="en-US" dirty="0" err="1"/>
              <a:t>goats</a:t>
            </a:r>
            <a:r>
              <a:rPr lang="it-IT" altLang="en-US" dirty="0"/>
              <a:t> and </a:t>
            </a:r>
            <a:r>
              <a:rPr lang="it-IT" altLang="en-US" dirty="0" err="1"/>
              <a:t>duplicated</a:t>
            </a:r>
            <a:r>
              <a:rPr lang="it-IT" altLang="en-US" dirty="0"/>
              <a:t> in </a:t>
            </a:r>
            <a:r>
              <a:rPr lang="it-IT" altLang="en-US" dirty="0" err="1"/>
              <a:t>cows</a:t>
            </a:r>
            <a:r>
              <a:rPr lang="it-IT" altLang="en-US" dirty="0"/>
              <a:t>, </a:t>
            </a:r>
            <a:r>
              <a:rPr lang="it-IT" altLang="en-US" dirty="0" err="1"/>
              <a:t>indicated</a:t>
            </a:r>
            <a:r>
              <a:rPr lang="it-IT" altLang="en-US" dirty="0"/>
              <a:t> by the </a:t>
            </a:r>
            <a:r>
              <a:rPr lang="it-IT" altLang="en-US" dirty="0" err="1"/>
              <a:t>parentheses</a:t>
            </a:r>
            <a:r>
              <a:rPr lang="it-IT" altLang="en-US" dirty="0"/>
              <a:t> and </a:t>
            </a:r>
            <a:r>
              <a:rPr lang="it-IT" altLang="en-US" dirty="0" err="1"/>
              <a:t>subscripts</a:t>
            </a:r>
            <a:r>
              <a:rPr lang="it-IT" altLang="en-US" dirty="0"/>
              <a:t>. The </a:t>
            </a:r>
            <a:r>
              <a:rPr lang="it-IT" altLang="en-US" dirty="0" err="1"/>
              <a:t>orthology</a:t>
            </a:r>
            <a:r>
              <a:rPr lang="it-IT" altLang="en-US" dirty="0"/>
              <a:t> and </a:t>
            </a:r>
            <a:r>
              <a:rPr lang="it-IT" altLang="en-US" dirty="0" err="1"/>
              <a:t>expression</a:t>
            </a:r>
            <a:r>
              <a:rPr lang="it-IT" altLang="en-US" dirty="0"/>
              <a:t> </a:t>
            </a:r>
            <a:r>
              <a:rPr lang="it-IT" altLang="en-US" dirty="0" err="1"/>
              <a:t>assignments</a:t>
            </a:r>
            <a:r>
              <a:rPr lang="it-IT" altLang="en-US" dirty="0"/>
              <a:t> for </a:t>
            </a:r>
            <a:r>
              <a:rPr lang="it-IT" altLang="en-US" dirty="0" err="1"/>
              <a:t>these</a:t>
            </a:r>
            <a:r>
              <a:rPr lang="it-IT" altLang="en-US" dirty="0"/>
              <a:t> are </a:t>
            </a:r>
            <a:r>
              <a:rPr lang="it-IT" altLang="en-US" dirty="0" err="1"/>
              <a:t>based</a:t>
            </a:r>
            <a:r>
              <a:rPr lang="it-IT" altLang="en-US" dirty="0"/>
              <a:t> </a:t>
            </a:r>
            <a:r>
              <a:rPr lang="it-IT" altLang="en-US" dirty="0" err="1"/>
              <a:t>largely</a:t>
            </a:r>
            <a:r>
              <a:rPr lang="it-IT" altLang="en-US" dirty="0"/>
              <a:t> on the first copy of the </a:t>
            </a:r>
            <a:r>
              <a:rPr lang="it-IT" altLang="en-US" dirty="0" err="1"/>
              <a:t>segmental</a:t>
            </a:r>
            <a:r>
              <a:rPr lang="it-IT" altLang="en-US" dirty="0"/>
              <a:t> </a:t>
            </a:r>
            <a:r>
              <a:rPr lang="it-IT" altLang="en-US" dirty="0" err="1"/>
              <a:t>duplication</a:t>
            </a:r>
            <a:r>
              <a:rPr lang="it-IT" altLang="en-US" dirty="0"/>
              <a:t>; the </a:t>
            </a:r>
            <a:r>
              <a:rPr lang="it-IT" altLang="en-US" dirty="0" err="1"/>
              <a:t>three</a:t>
            </a:r>
            <a:r>
              <a:rPr lang="it-IT" altLang="en-US" dirty="0"/>
              <a:t> b-</a:t>
            </a:r>
            <a:r>
              <a:rPr lang="it-IT" altLang="en-US" dirty="0" err="1"/>
              <a:t>globin</a:t>
            </a:r>
            <a:r>
              <a:rPr lang="it-IT" altLang="en-US" dirty="0"/>
              <a:t> </a:t>
            </a:r>
            <a:r>
              <a:rPr lang="it-IT" altLang="en-US" dirty="0" err="1"/>
              <a:t>orthologs</a:t>
            </a:r>
            <a:r>
              <a:rPr lang="it-IT" altLang="en-US" dirty="0"/>
              <a:t> are </a:t>
            </a:r>
            <a:r>
              <a:rPr lang="it-IT" altLang="en-US" dirty="0" err="1"/>
              <a:t>expressed</a:t>
            </a:r>
            <a:r>
              <a:rPr lang="it-IT" altLang="en-US" dirty="0"/>
              <a:t> in </a:t>
            </a:r>
            <a:r>
              <a:rPr lang="it-IT" altLang="en-US" dirty="0" err="1"/>
              <a:t>juvenile</a:t>
            </a:r>
            <a:r>
              <a:rPr lang="it-IT" altLang="en-US" dirty="0"/>
              <a:t>, </a:t>
            </a:r>
            <a:r>
              <a:rPr lang="it-IT" altLang="en-US" dirty="0" err="1"/>
              <a:t>adult</a:t>
            </a:r>
            <a:r>
              <a:rPr lang="it-IT" altLang="en-US" dirty="0"/>
              <a:t>, and </a:t>
            </a:r>
            <a:r>
              <a:rPr lang="it-IT" altLang="en-US" dirty="0" err="1"/>
              <a:t>fetal</a:t>
            </a:r>
            <a:r>
              <a:rPr lang="it-IT" altLang="en-US" dirty="0"/>
              <a:t> </a:t>
            </a:r>
            <a:r>
              <a:rPr lang="it-IT" altLang="en-US" dirty="0" err="1"/>
              <a:t>goats</a:t>
            </a:r>
            <a:r>
              <a:rPr lang="it-IT" altLang="en-US" dirty="0"/>
              <a:t> (</a:t>
            </a:r>
            <a:r>
              <a:rPr lang="it-IT" altLang="en-US" dirty="0" err="1"/>
              <a:t>Townes</a:t>
            </a:r>
            <a:r>
              <a:rPr lang="it-IT" altLang="en-US" dirty="0"/>
              <a:t> et al. 1984).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t>
            </a:r>
            <a:r>
              <a:rPr lang="it-IT" altLang="en-US" dirty="0" err="1"/>
              <a:t>Koop</a:t>
            </a:r>
            <a:r>
              <a:rPr lang="it-IT" altLang="en-US" dirty="0"/>
              <a:t> and </a:t>
            </a:r>
            <a:r>
              <a:rPr lang="it-IT" altLang="en-US" dirty="0" err="1"/>
              <a:t>Goodman</a:t>
            </a:r>
            <a:r>
              <a:rPr lang="it-IT" altLang="en-US" dirty="0"/>
              <a:t> 1988; </a:t>
            </a:r>
            <a:r>
              <a:rPr lang="it-IT" altLang="en-US" dirty="0" err="1"/>
              <a:t>Opazo</a:t>
            </a:r>
            <a:r>
              <a:rPr lang="it-IT" altLang="en-US" dirty="0"/>
              <a:t> et al. 2008a,b, 2009; </a:t>
            </a:r>
            <a:r>
              <a:rPr lang="it-IT" altLang="en-US" dirty="0" err="1"/>
              <a:t>Patel</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timing of </a:t>
            </a:r>
            <a:r>
              <a:rPr lang="it-IT" altLang="en-US" dirty="0" err="1"/>
              <a:t>expression</a:t>
            </a:r>
            <a:r>
              <a:rPr lang="it-IT" altLang="en-US" dirty="0"/>
              <a:t> </a:t>
            </a:r>
            <a:r>
              <a:rPr lang="it-IT" altLang="en-US" dirty="0" err="1"/>
              <a:t>is</a:t>
            </a:r>
            <a:r>
              <a:rPr lang="it-IT" altLang="en-US" dirty="0"/>
              <a:t> </a:t>
            </a:r>
            <a:r>
              <a:rPr lang="it-IT" altLang="en-US" dirty="0" err="1"/>
              <a:t>based</a:t>
            </a:r>
            <a:r>
              <a:rPr lang="it-IT" altLang="en-US" dirty="0"/>
              <a:t> on multiple reports in the </a:t>
            </a:r>
            <a:r>
              <a:rPr lang="it-IT" altLang="en-US" dirty="0" err="1"/>
              <a:t>literature</a:t>
            </a:r>
            <a:r>
              <a:rPr lang="it-IT" altLang="en-US" dirty="0"/>
              <a:t>.</a:t>
            </a:r>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AF5066-11E5-46E8-B04F-C92F5C7CF52E}" type="slidenum">
              <a:rPr lang="it-IT" altLang="en-US" smtClean="0">
                <a:latin typeface="Times New Roman" panose="02020603050405020304" pitchFamily="18" charset="0"/>
              </a:rPr>
              <a:pPr>
                <a:spcBef>
                  <a:spcPct val="0"/>
                </a:spcBef>
              </a:pPr>
              <a:t>40</a:t>
            </a:fld>
            <a:endParaRPr lang="it-IT"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Nella figura delle immunoglobuline, sono indicati in rosso i ponti disolfuro che tengono assieme il dominio a barile.</a:t>
            </a:r>
          </a:p>
          <a:p>
            <a:r>
              <a:rPr lang="it-IT" altLang="en-US"/>
              <a:t>CD = Cluster of Differentiation.</a:t>
            </a:r>
          </a:p>
          <a:p>
            <a:endParaRPr lang="it-IT" altLang="en-US"/>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DF3A54-3629-4B48-A0AB-CF2DAEDEB9F6}" type="slidenum">
              <a:rPr lang="it-IT" altLang="en-US" smtClean="0">
                <a:latin typeface="Times New Roman" panose="02020603050405020304" pitchFamily="18" charset="0"/>
              </a:rPr>
              <a:pPr>
                <a:spcBef>
                  <a:spcPct val="0"/>
                </a:spcBef>
              </a:pPr>
              <a:t>42</a:t>
            </a:fld>
            <a:endParaRPr lang="it-IT"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Amylases are secreted proteins that hydrolyze 1,4-alpha-glucoside bonds in oligosaccharides and polysaccharides, and thus catalyze the first step in digestion of dietary starch and glycogen. The human genome has a cluster of several amylase genes that are expressed at high levels in either salivary gland or pancreas. This gene encodes an amylase isoenzyme produced by the salivary gland. Alternative splicing results in multiple transcript variants encoding the same protein. </a:t>
            </a:r>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4DB8519-D526-446A-8634-9C9BAC54EABB}" type="slidenum">
              <a:rPr lang="it-IT" altLang="en-US" smtClean="0">
                <a:latin typeface="Times New Roman" panose="02020603050405020304" pitchFamily="18" charset="0"/>
              </a:rPr>
              <a:pPr>
                <a:spcBef>
                  <a:spcPct val="0"/>
                </a:spcBef>
              </a:pPr>
              <a:t>43</a:t>
            </a:fld>
            <a:endParaRPr lang="it-IT"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2A4720-7DCE-4A71-A91E-03EBECD34048}" type="slidenum">
              <a:rPr lang="it-IT" altLang="en-US" smtClean="0">
                <a:latin typeface="Times New Roman" panose="02020603050405020304" pitchFamily="18" charset="0"/>
              </a:rPr>
              <a:pPr>
                <a:spcBef>
                  <a:spcPct val="0"/>
                </a:spcBef>
              </a:pPr>
              <a:t>46</a:t>
            </a:fld>
            <a:endParaRPr lang="it-IT"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altLang="en-US" b="1" dirty="0" err="1"/>
              <a:t>Behavior</a:t>
            </a:r>
            <a:r>
              <a:rPr lang="it-IT" altLang="en-US" b="1" dirty="0"/>
              <a:t> of sex </a:t>
            </a:r>
            <a:r>
              <a:rPr lang="it-IT" altLang="en-US" b="1" dirty="0" err="1"/>
              <a:t>chromosomes</a:t>
            </a:r>
            <a:r>
              <a:rPr lang="it-IT" altLang="en-US" b="1" dirty="0"/>
              <a:t> in </a:t>
            </a:r>
            <a:r>
              <a:rPr lang="it-IT" altLang="en-US" b="1" dirty="0" err="1"/>
              <a:t>spermatogenesis</a:t>
            </a:r>
            <a:endParaRPr lang="it-IT" altLang="en-US" b="1" dirty="0"/>
          </a:p>
          <a:p>
            <a:pPr>
              <a:lnSpc>
                <a:spcPct val="90000"/>
              </a:lnSpc>
            </a:pPr>
            <a:r>
              <a:rPr lang="it-IT" altLang="en-US" dirty="0" err="1"/>
              <a:t>Unlike</a:t>
            </a:r>
            <a:r>
              <a:rPr lang="it-IT" altLang="en-US" dirty="0"/>
              <a:t> </a:t>
            </a:r>
            <a:r>
              <a:rPr lang="it-IT" altLang="en-US" dirty="0" err="1"/>
              <a:t>autosomes</a:t>
            </a:r>
            <a:r>
              <a:rPr lang="it-IT" altLang="en-US" dirty="0"/>
              <a:t>, sex </a:t>
            </a:r>
            <a:r>
              <a:rPr lang="it-IT" altLang="en-US" dirty="0" err="1"/>
              <a:t>chromosomes</a:t>
            </a:r>
            <a:r>
              <a:rPr lang="it-IT" altLang="en-US" dirty="0"/>
              <a:t> </a:t>
            </a:r>
            <a:r>
              <a:rPr lang="it-IT" altLang="en-US" dirty="0" err="1"/>
              <a:t>behave</a:t>
            </a:r>
            <a:r>
              <a:rPr lang="it-IT" altLang="en-US" dirty="0"/>
              <a:t> </a:t>
            </a:r>
            <a:r>
              <a:rPr lang="it-IT" altLang="en-US" dirty="0" err="1"/>
              <a:t>differently</a:t>
            </a:r>
            <a:r>
              <a:rPr lang="it-IT" altLang="en-US" dirty="0"/>
              <a:t> in male </a:t>
            </a:r>
            <a:r>
              <a:rPr lang="it-IT" altLang="en-US" dirty="0" err="1"/>
              <a:t>germ</a:t>
            </a:r>
            <a:r>
              <a:rPr lang="it-IT" altLang="en-US" dirty="0"/>
              <a:t> </a:t>
            </a:r>
            <a:r>
              <a:rPr lang="it-IT" altLang="en-US" dirty="0" err="1"/>
              <a:t>cells</a:t>
            </a:r>
            <a:r>
              <a:rPr lang="it-IT" altLang="en-US" dirty="0"/>
              <a:t> </a:t>
            </a:r>
            <a:r>
              <a:rPr lang="it-IT" altLang="en-US" dirty="0" err="1"/>
              <a:t>than</a:t>
            </a:r>
            <a:r>
              <a:rPr lang="it-IT" altLang="en-US" dirty="0"/>
              <a:t> in </a:t>
            </a:r>
            <a:r>
              <a:rPr lang="it-IT" altLang="en-US" dirty="0" err="1"/>
              <a:t>somatic</a:t>
            </a:r>
            <a:r>
              <a:rPr lang="it-IT" altLang="en-US" dirty="0"/>
              <a:t> </a:t>
            </a:r>
            <a:r>
              <a:rPr lang="it-IT" altLang="en-US" dirty="0" err="1"/>
              <a:t>cells</a:t>
            </a:r>
            <a:r>
              <a:rPr lang="it-IT" altLang="en-US" dirty="0"/>
              <a:t>. </a:t>
            </a:r>
            <a:r>
              <a:rPr lang="it-IT" altLang="en-US" dirty="0" err="1"/>
              <a:t>During</a:t>
            </a:r>
            <a:r>
              <a:rPr lang="it-IT" altLang="en-US" dirty="0"/>
              <a:t> </a:t>
            </a:r>
            <a:r>
              <a:rPr lang="it-IT" altLang="en-US" dirty="0" err="1"/>
              <a:t>meiosis</a:t>
            </a:r>
            <a:r>
              <a:rPr lang="it-IT" altLang="en-US" dirty="0"/>
              <a:t> of </a:t>
            </a:r>
            <a:r>
              <a:rPr lang="it-IT" altLang="en-US" dirty="0" err="1"/>
              <a:t>spermatogenesis</a:t>
            </a:r>
            <a:r>
              <a:rPr lang="it-IT" altLang="en-US" dirty="0"/>
              <a:t>, sex </a:t>
            </a:r>
            <a:r>
              <a:rPr lang="it-IT" altLang="en-US" dirty="0" err="1"/>
              <a:t>chromosomes</a:t>
            </a:r>
            <a:r>
              <a:rPr lang="it-IT" altLang="en-US" dirty="0"/>
              <a:t> are </a:t>
            </a:r>
            <a:r>
              <a:rPr lang="it-IT" altLang="en-US" dirty="0" err="1"/>
              <a:t>heterochromatinized</a:t>
            </a:r>
            <a:r>
              <a:rPr lang="it-IT" altLang="en-US" dirty="0"/>
              <a:t>, </a:t>
            </a:r>
            <a:r>
              <a:rPr lang="it-IT" altLang="en-US" dirty="0" err="1"/>
              <a:t>physically</a:t>
            </a:r>
            <a:r>
              <a:rPr lang="it-IT" altLang="en-US" dirty="0"/>
              <a:t> </a:t>
            </a:r>
            <a:r>
              <a:rPr lang="it-IT" altLang="en-US" dirty="0" err="1"/>
              <a:t>separated</a:t>
            </a:r>
            <a:r>
              <a:rPr lang="it-IT" altLang="en-US" dirty="0"/>
              <a:t> from </a:t>
            </a:r>
            <a:r>
              <a:rPr lang="it-IT" altLang="en-US" dirty="0" err="1"/>
              <a:t>autosomes</a:t>
            </a:r>
            <a:r>
              <a:rPr lang="it-IT" altLang="en-US" dirty="0"/>
              <a:t> and </a:t>
            </a:r>
            <a:r>
              <a:rPr lang="it-IT" altLang="en-US" dirty="0" err="1"/>
              <a:t>condensed</a:t>
            </a:r>
            <a:r>
              <a:rPr lang="it-IT" altLang="en-US" dirty="0"/>
              <a:t> </a:t>
            </a:r>
            <a:r>
              <a:rPr lang="it-IT" altLang="en-US" dirty="0" err="1"/>
              <a:t>into</a:t>
            </a:r>
            <a:r>
              <a:rPr lang="it-IT" altLang="en-US" dirty="0"/>
              <a:t> a so-</a:t>
            </a:r>
            <a:r>
              <a:rPr lang="it-IT" altLang="en-US" dirty="0" err="1"/>
              <a:t>called</a:t>
            </a:r>
            <a:r>
              <a:rPr lang="it-IT" altLang="en-US" dirty="0"/>
              <a:t> </a:t>
            </a:r>
            <a:r>
              <a:rPr lang="ja-JP" altLang="it-IT" dirty="0"/>
              <a:t>‘</a:t>
            </a:r>
            <a:r>
              <a:rPr lang="it-IT" altLang="ja-JP" dirty="0"/>
              <a:t>XY</a:t>
            </a:r>
            <a:r>
              <a:rPr lang="ja-JP" altLang="it-IT" dirty="0"/>
              <a:t>’</a:t>
            </a:r>
            <a:r>
              <a:rPr lang="it-IT" altLang="ja-JP" dirty="0"/>
              <a:t> body, from </a:t>
            </a:r>
            <a:r>
              <a:rPr lang="it-IT" altLang="ja-JP" dirty="0" err="1"/>
              <a:t>which</a:t>
            </a:r>
            <a:r>
              <a:rPr lang="it-IT" altLang="ja-JP" dirty="0"/>
              <a:t> RNA </a:t>
            </a:r>
            <a:r>
              <a:rPr lang="it-IT" altLang="ja-JP" dirty="0" err="1"/>
              <a:t>polymerase</a:t>
            </a:r>
            <a:r>
              <a:rPr lang="it-IT" altLang="ja-JP" dirty="0"/>
              <a:t> II and </a:t>
            </a:r>
            <a:r>
              <a:rPr lang="it-IT" altLang="ja-JP" dirty="0" err="1"/>
              <a:t>splicing</a:t>
            </a:r>
            <a:r>
              <a:rPr lang="it-IT" altLang="ja-JP" dirty="0"/>
              <a:t> </a:t>
            </a:r>
            <a:r>
              <a:rPr lang="it-IT" altLang="ja-JP" dirty="0" err="1"/>
              <a:t>components</a:t>
            </a:r>
            <a:r>
              <a:rPr lang="it-IT" altLang="ja-JP" dirty="0"/>
              <a:t> are </a:t>
            </a:r>
            <a:r>
              <a:rPr lang="it-IT" altLang="ja-JP" dirty="0" err="1"/>
              <a:t>excluded</a:t>
            </a:r>
            <a:r>
              <a:rPr lang="it-IT" altLang="ja-JP" dirty="0"/>
              <a:t>. </a:t>
            </a:r>
            <a:r>
              <a:rPr lang="it-IT" altLang="ja-JP" dirty="0" err="1"/>
              <a:t>During</a:t>
            </a:r>
            <a:r>
              <a:rPr lang="it-IT" altLang="ja-JP" dirty="0"/>
              <a:t> </a:t>
            </a:r>
            <a:r>
              <a:rPr lang="it-IT" altLang="ja-JP" dirty="0" err="1"/>
              <a:t>this</a:t>
            </a:r>
            <a:r>
              <a:rPr lang="it-IT" altLang="ja-JP" dirty="0"/>
              <a:t> </a:t>
            </a:r>
            <a:r>
              <a:rPr lang="it-IT" altLang="ja-JP" dirty="0" err="1"/>
              <a:t>period</a:t>
            </a:r>
            <a:r>
              <a:rPr lang="it-IT" altLang="ja-JP" dirty="0"/>
              <a:t>, sex </a:t>
            </a:r>
            <a:r>
              <a:rPr lang="it-IT" altLang="ja-JP" dirty="0" err="1"/>
              <a:t>chromosome-linked</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silenced</a:t>
            </a:r>
            <a:r>
              <a:rPr lang="it-IT" altLang="ja-JP" dirty="0"/>
              <a:t>. By </a:t>
            </a:r>
            <a:r>
              <a:rPr lang="it-IT" altLang="ja-JP" dirty="0" err="1"/>
              <a:t>contrast</a:t>
            </a:r>
            <a:r>
              <a:rPr lang="it-IT" altLang="ja-JP" dirty="0"/>
              <a:t>, </a:t>
            </a:r>
            <a:r>
              <a:rPr lang="it-IT" altLang="ja-JP" dirty="0" err="1"/>
              <a:t>autosomal</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active</a:t>
            </a:r>
            <a:r>
              <a:rPr lang="it-IT" altLang="ja-JP" dirty="0"/>
              <a:t> [4]. The </a:t>
            </a:r>
            <a:r>
              <a:rPr lang="it-IT" altLang="ja-JP" dirty="0" err="1"/>
              <a:t>silencing</a:t>
            </a:r>
            <a:r>
              <a:rPr lang="it-IT" altLang="ja-JP" dirty="0"/>
              <a:t> of the X </a:t>
            </a:r>
            <a:r>
              <a:rPr lang="it-IT" altLang="ja-JP" dirty="0" err="1"/>
              <a:t>chromosome</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is</a:t>
            </a:r>
            <a:r>
              <a:rPr lang="it-IT" altLang="ja-JP" dirty="0"/>
              <a:t> </a:t>
            </a:r>
            <a:r>
              <a:rPr lang="it-IT" altLang="ja-JP" dirty="0" err="1"/>
              <a:t>distinct</a:t>
            </a:r>
            <a:r>
              <a:rPr lang="it-IT" altLang="ja-JP" dirty="0"/>
              <a:t> from X </a:t>
            </a:r>
            <a:r>
              <a:rPr lang="it-IT" altLang="ja-JP" dirty="0" err="1"/>
              <a:t>inactivation</a:t>
            </a:r>
            <a:r>
              <a:rPr lang="it-IT" altLang="ja-JP" dirty="0"/>
              <a:t> in </a:t>
            </a:r>
            <a:r>
              <a:rPr lang="it-IT" altLang="ja-JP" dirty="0" err="1"/>
              <a:t>females</a:t>
            </a:r>
            <a:r>
              <a:rPr lang="it-IT" altLang="ja-JP" dirty="0"/>
              <a:t>, in </a:t>
            </a:r>
            <a:r>
              <a:rPr lang="it-IT" altLang="ja-JP" dirty="0" err="1"/>
              <a:t>which</a:t>
            </a:r>
            <a:r>
              <a:rPr lang="it-IT" altLang="ja-JP" dirty="0"/>
              <a:t> </a:t>
            </a:r>
            <a:r>
              <a:rPr lang="it-IT" altLang="ja-JP" dirty="0" err="1"/>
              <a:t>one</a:t>
            </a:r>
            <a:r>
              <a:rPr lang="it-IT" altLang="ja-JP" dirty="0"/>
              <a:t> of the </a:t>
            </a:r>
            <a:r>
              <a:rPr lang="it-IT" altLang="ja-JP" dirty="0" err="1"/>
              <a:t>two</a:t>
            </a:r>
            <a:r>
              <a:rPr lang="it-IT" altLang="ja-JP" dirty="0"/>
              <a:t> X </a:t>
            </a:r>
            <a:r>
              <a:rPr lang="it-IT" altLang="ja-JP" dirty="0" err="1"/>
              <a:t>chromosomes</a:t>
            </a:r>
            <a:r>
              <a:rPr lang="it-IT" altLang="ja-JP" dirty="0"/>
              <a:t> </a:t>
            </a:r>
            <a:r>
              <a:rPr lang="it-IT" altLang="ja-JP" dirty="0" err="1"/>
              <a:t>is</a:t>
            </a:r>
            <a:r>
              <a:rPr lang="it-IT" altLang="ja-JP" dirty="0"/>
              <a:t> </a:t>
            </a:r>
            <a:r>
              <a:rPr lang="it-IT" altLang="ja-JP" dirty="0" err="1"/>
              <a:t>inactivated</a:t>
            </a:r>
            <a:r>
              <a:rPr lang="it-IT" altLang="ja-JP" dirty="0"/>
              <a:t> and a non-</a:t>
            </a:r>
            <a:r>
              <a:rPr lang="it-IT" altLang="ja-JP" dirty="0" err="1"/>
              <a:t>coding</a:t>
            </a:r>
            <a:r>
              <a:rPr lang="it-IT" altLang="ja-JP" dirty="0"/>
              <a:t> RNA </a:t>
            </a:r>
            <a:r>
              <a:rPr lang="it-IT" altLang="ja-JP" dirty="0" err="1"/>
              <a:t>called</a:t>
            </a:r>
            <a:r>
              <a:rPr lang="it-IT" altLang="ja-JP" dirty="0"/>
              <a:t> </a:t>
            </a:r>
            <a:r>
              <a:rPr lang="it-IT" altLang="ja-JP" dirty="0" err="1"/>
              <a:t>Xist</a:t>
            </a:r>
            <a:r>
              <a:rPr lang="it-IT" altLang="ja-JP" dirty="0"/>
              <a:t> </a:t>
            </a:r>
            <a:r>
              <a:rPr lang="it-IT" altLang="ja-JP" dirty="0" err="1"/>
              <a:t>is</a:t>
            </a:r>
            <a:r>
              <a:rPr lang="it-IT" altLang="ja-JP" dirty="0"/>
              <a:t> </a:t>
            </a:r>
            <a:r>
              <a:rPr lang="it-IT" altLang="ja-JP" dirty="0" err="1"/>
              <a:t>required</a:t>
            </a:r>
            <a:r>
              <a:rPr lang="it-IT" altLang="ja-JP" dirty="0"/>
              <a:t>. </a:t>
            </a:r>
            <a:r>
              <a:rPr lang="it-IT" altLang="ja-JP" dirty="0" err="1"/>
              <a:t>Although</a:t>
            </a:r>
            <a:r>
              <a:rPr lang="it-IT" altLang="ja-JP" dirty="0"/>
              <a:t> the </a:t>
            </a:r>
            <a:r>
              <a:rPr lang="it-IT" altLang="ja-JP" dirty="0" err="1"/>
              <a:t>mechanism</a:t>
            </a:r>
            <a:r>
              <a:rPr lang="it-IT" altLang="ja-JP" dirty="0"/>
              <a:t> of X </a:t>
            </a:r>
            <a:r>
              <a:rPr lang="it-IT" altLang="ja-JP" dirty="0" err="1"/>
              <a:t>chromosomal</a:t>
            </a:r>
            <a:r>
              <a:rPr lang="it-IT" altLang="ja-JP" dirty="0"/>
              <a:t> </a:t>
            </a:r>
            <a:r>
              <a:rPr lang="it-IT" altLang="ja-JP" dirty="0" err="1"/>
              <a:t>silencing</a:t>
            </a:r>
            <a:r>
              <a:rPr lang="it-IT" altLang="ja-JP" dirty="0"/>
              <a:t> in male </a:t>
            </a:r>
            <a:r>
              <a:rPr lang="it-IT" altLang="ja-JP" dirty="0" err="1"/>
              <a:t>meiosis</a:t>
            </a:r>
            <a:r>
              <a:rPr lang="it-IT" altLang="ja-JP" dirty="0"/>
              <a:t> </a:t>
            </a:r>
            <a:r>
              <a:rPr lang="it-IT" altLang="ja-JP" dirty="0" err="1"/>
              <a:t>is</a:t>
            </a:r>
            <a:r>
              <a:rPr lang="it-IT" altLang="ja-JP" dirty="0"/>
              <a:t> </a:t>
            </a:r>
            <a:r>
              <a:rPr lang="it-IT" altLang="ja-JP" dirty="0" err="1"/>
              <a:t>unknown</a:t>
            </a:r>
            <a:r>
              <a:rPr lang="it-IT" altLang="ja-JP" dirty="0"/>
              <a:t>, </a:t>
            </a:r>
            <a:r>
              <a:rPr lang="it-IT" altLang="ja-JP" dirty="0" err="1"/>
              <a:t>Xist</a:t>
            </a:r>
            <a:r>
              <a:rPr lang="it-IT" altLang="ja-JP" dirty="0"/>
              <a:t> RNA </a:t>
            </a:r>
            <a:r>
              <a:rPr lang="it-IT" altLang="ja-JP" dirty="0" err="1"/>
              <a:t>is</a:t>
            </a:r>
            <a:r>
              <a:rPr lang="it-IT" altLang="ja-JP" dirty="0"/>
              <a:t> </a:t>
            </a:r>
            <a:r>
              <a:rPr lang="it-IT" altLang="ja-JP" dirty="0" err="1"/>
              <a:t>not</a:t>
            </a:r>
            <a:r>
              <a:rPr lang="it-IT" altLang="ja-JP" dirty="0"/>
              <a:t> </a:t>
            </a:r>
            <a:r>
              <a:rPr lang="it-IT" altLang="ja-JP" dirty="0" err="1"/>
              <a:t>required</a:t>
            </a:r>
            <a:r>
              <a:rPr lang="it-IT" altLang="ja-JP" dirty="0"/>
              <a:t>. The </a:t>
            </a:r>
            <a:r>
              <a:rPr lang="it-IT" altLang="ja-JP" dirty="0" err="1"/>
              <a:t>period</a:t>
            </a:r>
            <a:r>
              <a:rPr lang="it-IT" altLang="ja-JP" dirty="0"/>
              <a:t> of </a:t>
            </a:r>
            <a:r>
              <a:rPr lang="it-IT" altLang="ja-JP" dirty="0" err="1"/>
              <a:t>silencing</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lasts</a:t>
            </a:r>
            <a:r>
              <a:rPr lang="it-IT" altLang="ja-JP" dirty="0"/>
              <a:t>, for </a:t>
            </a:r>
            <a:r>
              <a:rPr lang="it-IT" altLang="ja-JP" dirty="0" err="1"/>
              <a:t>example</a:t>
            </a:r>
            <a:r>
              <a:rPr lang="it-IT" altLang="ja-JP" dirty="0"/>
              <a:t>, </a:t>
            </a:r>
            <a:r>
              <a:rPr lang="it-IT" altLang="ja-JP" dirty="0" err="1"/>
              <a:t>six</a:t>
            </a:r>
            <a:r>
              <a:rPr lang="it-IT" altLang="ja-JP" dirty="0"/>
              <a:t> </a:t>
            </a:r>
            <a:r>
              <a:rPr lang="it-IT" altLang="ja-JP" dirty="0" err="1"/>
              <a:t>days</a:t>
            </a:r>
            <a:r>
              <a:rPr lang="it-IT" altLang="ja-JP" dirty="0"/>
              <a:t> in mice and 15 </a:t>
            </a:r>
            <a:r>
              <a:rPr lang="it-IT" altLang="ja-JP" dirty="0" err="1"/>
              <a:t>days</a:t>
            </a:r>
            <a:r>
              <a:rPr lang="it-IT" altLang="ja-JP" dirty="0"/>
              <a:t> in human. </a:t>
            </a:r>
            <a:r>
              <a:rPr lang="it-IT" altLang="ja-JP" dirty="0" err="1"/>
              <a:t>Therefore</a:t>
            </a:r>
            <a:r>
              <a:rPr lang="it-IT" altLang="ja-JP" dirty="0"/>
              <a:t>, X-</a:t>
            </a:r>
            <a:r>
              <a:rPr lang="it-IT" altLang="ja-JP" dirty="0" err="1"/>
              <a:t>linked</a:t>
            </a:r>
            <a:r>
              <a:rPr lang="it-IT" altLang="ja-JP" dirty="0"/>
              <a:t> </a:t>
            </a:r>
            <a:r>
              <a:rPr lang="it-IT" altLang="ja-JP" dirty="0" err="1"/>
              <a:t>essential</a:t>
            </a:r>
            <a:r>
              <a:rPr lang="it-IT" altLang="ja-JP" dirty="0"/>
              <a:t> </a:t>
            </a:r>
            <a:r>
              <a:rPr lang="it-IT" altLang="ja-JP" dirty="0" err="1"/>
              <a:t>genes</a:t>
            </a:r>
            <a:r>
              <a:rPr lang="it-IT" altLang="ja-JP" dirty="0"/>
              <a:t>, </a:t>
            </a:r>
            <a:r>
              <a:rPr lang="it-IT" altLang="ja-JP" dirty="0" err="1"/>
              <a:t>such</a:t>
            </a:r>
            <a:r>
              <a:rPr lang="it-IT" altLang="ja-JP" dirty="0"/>
              <a:t> </a:t>
            </a:r>
            <a:r>
              <a:rPr lang="it-IT" altLang="ja-JP" dirty="0" err="1"/>
              <a:t>as</a:t>
            </a:r>
            <a:r>
              <a:rPr lang="it-IT" altLang="ja-JP" dirty="0"/>
              <a:t> </a:t>
            </a:r>
            <a:r>
              <a:rPr lang="it-IT" altLang="ja-JP" dirty="0" err="1"/>
              <a:t>metabolic</a:t>
            </a:r>
            <a:r>
              <a:rPr lang="it-IT" altLang="ja-JP" dirty="0"/>
              <a:t> </a:t>
            </a:r>
            <a:r>
              <a:rPr lang="it-IT" altLang="ja-JP" dirty="0" err="1"/>
              <a:t>enzyme-coding</a:t>
            </a:r>
            <a:r>
              <a:rPr lang="it-IT" altLang="ja-JP" dirty="0"/>
              <a:t> </a:t>
            </a:r>
            <a:r>
              <a:rPr lang="it-IT" altLang="ja-JP" dirty="0" err="1"/>
              <a:t>genes</a:t>
            </a:r>
            <a:r>
              <a:rPr lang="it-IT" altLang="ja-JP" dirty="0"/>
              <a:t>, </a:t>
            </a:r>
            <a:r>
              <a:rPr lang="it-IT" altLang="ja-JP" dirty="0" err="1"/>
              <a:t>require</a:t>
            </a:r>
            <a:r>
              <a:rPr lang="it-IT" altLang="ja-JP" dirty="0"/>
              <a:t> </a:t>
            </a:r>
            <a:r>
              <a:rPr lang="it-IT" altLang="ja-JP" dirty="0" err="1"/>
              <a:t>strategies</a:t>
            </a:r>
            <a:r>
              <a:rPr lang="it-IT" altLang="ja-JP" dirty="0"/>
              <a:t> to </a:t>
            </a:r>
            <a:r>
              <a:rPr lang="it-IT" altLang="ja-JP" dirty="0" err="1"/>
              <a:t>overcome</a:t>
            </a:r>
            <a:r>
              <a:rPr lang="it-IT" altLang="ja-JP" dirty="0"/>
              <a:t> </a:t>
            </a:r>
            <a:r>
              <a:rPr lang="it-IT" altLang="ja-JP" dirty="0" err="1"/>
              <a:t>this</a:t>
            </a:r>
            <a:r>
              <a:rPr lang="it-IT" altLang="ja-JP" dirty="0"/>
              <a:t> </a:t>
            </a:r>
            <a:r>
              <a:rPr lang="it-IT" altLang="ja-JP" dirty="0" err="1"/>
              <a:t>relatively</a:t>
            </a:r>
            <a:r>
              <a:rPr lang="it-IT" altLang="ja-JP" dirty="0"/>
              <a:t> long </a:t>
            </a:r>
            <a:r>
              <a:rPr lang="it-IT" altLang="ja-JP" dirty="0" err="1"/>
              <a:t>period</a:t>
            </a:r>
            <a:r>
              <a:rPr lang="it-IT" altLang="ja-JP" dirty="0"/>
              <a:t> of </a:t>
            </a:r>
            <a:r>
              <a:rPr lang="it-IT" altLang="ja-JP" dirty="0" err="1"/>
              <a:t>transcriptional</a:t>
            </a:r>
            <a:r>
              <a:rPr lang="it-IT" altLang="ja-JP" dirty="0"/>
              <a:t> </a:t>
            </a:r>
            <a:r>
              <a:rPr lang="it-IT" altLang="ja-JP" dirty="0" err="1"/>
              <a:t>silencing</a:t>
            </a:r>
            <a:r>
              <a:rPr lang="it-IT" altLang="ja-JP" dirty="0"/>
              <a:t> </a:t>
            </a:r>
            <a:r>
              <a:rPr lang="it-IT" altLang="ja-JP" dirty="0" err="1"/>
              <a:t>during</a:t>
            </a:r>
            <a:r>
              <a:rPr lang="it-IT" altLang="ja-JP" dirty="0"/>
              <a:t> </a:t>
            </a:r>
            <a:r>
              <a:rPr lang="it-IT" altLang="ja-JP" dirty="0" err="1"/>
              <a:t>spermatogenesis</a:t>
            </a:r>
            <a:r>
              <a:rPr lang="it-IT" altLang="ja-JP" dirty="0"/>
              <a:t>.</a:t>
            </a:r>
          </a:p>
          <a:p>
            <a:pPr>
              <a:lnSpc>
                <a:spcPct val="90000"/>
              </a:lnSpc>
            </a:pPr>
            <a:r>
              <a:rPr lang="it-IT" altLang="en-US" dirty="0"/>
              <a:t>The </a:t>
            </a:r>
            <a:r>
              <a:rPr lang="it-IT" altLang="en-US" dirty="0" err="1"/>
              <a:t>silencing</a:t>
            </a:r>
            <a:r>
              <a:rPr lang="it-IT" altLang="en-US" dirty="0"/>
              <a:t> of sex </a:t>
            </a:r>
            <a:r>
              <a:rPr lang="it-IT" altLang="en-US" dirty="0" err="1"/>
              <a:t>chromosomes</a:t>
            </a:r>
            <a:r>
              <a:rPr lang="it-IT" altLang="en-US" dirty="0"/>
              <a:t> </a:t>
            </a:r>
            <a:r>
              <a:rPr lang="it-IT" altLang="en-US" dirty="0" err="1"/>
              <a:t>appears</a:t>
            </a:r>
            <a:r>
              <a:rPr lang="it-IT" altLang="en-US" dirty="0"/>
              <a:t> to be </a:t>
            </a:r>
            <a:r>
              <a:rPr lang="it-IT" altLang="en-US" dirty="0" err="1"/>
              <a:t>limited</a:t>
            </a:r>
            <a:r>
              <a:rPr lang="it-IT" altLang="en-US" dirty="0"/>
              <a:t> to the </a:t>
            </a:r>
            <a:r>
              <a:rPr lang="it-IT" altLang="en-US" dirty="0" err="1"/>
              <a:t>pachytene</a:t>
            </a:r>
            <a:r>
              <a:rPr lang="it-IT" altLang="en-US" dirty="0"/>
              <a:t> stage of male </a:t>
            </a:r>
            <a:r>
              <a:rPr lang="it-IT" altLang="en-US" dirty="0" err="1"/>
              <a:t>meiosis</a:t>
            </a:r>
            <a:r>
              <a:rPr lang="it-IT" altLang="en-US" dirty="0"/>
              <a:t>, </a:t>
            </a:r>
            <a:r>
              <a:rPr lang="it-IT" altLang="en-US" dirty="0" err="1"/>
              <a:t>when</a:t>
            </a:r>
            <a:r>
              <a:rPr lang="it-IT" altLang="en-US" dirty="0"/>
              <a:t> </a:t>
            </a:r>
            <a:r>
              <a:rPr lang="it-IT" altLang="en-US" dirty="0" err="1"/>
              <a:t>homologous</a:t>
            </a:r>
            <a:r>
              <a:rPr lang="it-IT" altLang="en-US" dirty="0"/>
              <a:t> </a:t>
            </a:r>
            <a:r>
              <a:rPr lang="it-IT" altLang="en-US" dirty="0" err="1"/>
              <a:t>chromosomes</a:t>
            </a:r>
            <a:r>
              <a:rPr lang="it-IT" altLang="en-US" dirty="0"/>
              <a:t> </a:t>
            </a:r>
            <a:r>
              <a:rPr lang="it-IT" altLang="en-US" dirty="0" err="1"/>
              <a:t>synapse</a:t>
            </a:r>
            <a:r>
              <a:rPr lang="it-IT" altLang="en-US" dirty="0"/>
              <a:t> and </a:t>
            </a:r>
            <a:r>
              <a:rPr lang="it-IT" altLang="en-US" dirty="0" err="1"/>
              <a:t>recombine</a:t>
            </a:r>
            <a:r>
              <a:rPr lang="it-IT" altLang="en-US" dirty="0"/>
              <a:t>. Sex </a:t>
            </a:r>
            <a:r>
              <a:rPr lang="it-IT" altLang="en-US" dirty="0" err="1"/>
              <a:t>chromosomes</a:t>
            </a:r>
            <a:r>
              <a:rPr lang="it-IT" altLang="en-US" dirty="0"/>
              <a:t> are </a:t>
            </a:r>
            <a:r>
              <a:rPr lang="it-IT" altLang="en-US" dirty="0" err="1"/>
              <a:t>active</a:t>
            </a:r>
            <a:r>
              <a:rPr lang="it-IT" altLang="en-US" dirty="0"/>
              <a:t> in </a:t>
            </a:r>
            <a:r>
              <a:rPr lang="it-IT" altLang="en-US" dirty="0" err="1"/>
              <a:t>mitotic</a:t>
            </a:r>
            <a:r>
              <a:rPr lang="it-IT" altLang="en-US" dirty="0"/>
              <a:t> </a:t>
            </a:r>
            <a:r>
              <a:rPr lang="it-IT" altLang="en-US" dirty="0" err="1"/>
              <a:t>germ</a:t>
            </a:r>
            <a:r>
              <a:rPr lang="it-IT" altLang="en-US" dirty="0"/>
              <a:t> </a:t>
            </a:r>
            <a:r>
              <a:rPr lang="it-IT" altLang="en-US" dirty="0" err="1"/>
              <a:t>cells</a:t>
            </a:r>
            <a:r>
              <a:rPr lang="it-IT" altLang="en-US" dirty="0"/>
              <a:t> and </a:t>
            </a:r>
            <a:r>
              <a:rPr lang="it-IT" altLang="en-US" dirty="0" err="1"/>
              <a:t>possibly</a:t>
            </a:r>
            <a:r>
              <a:rPr lang="it-IT" altLang="en-US" dirty="0"/>
              <a:t> in </a:t>
            </a:r>
            <a:r>
              <a:rPr lang="it-IT" altLang="en-US" dirty="0" err="1"/>
              <a:t>pre-pachytene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t>
            </a:r>
            <a:r>
              <a:rPr lang="it-IT" altLang="en-US" dirty="0" err="1"/>
              <a:t>become</a:t>
            </a:r>
            <a:r>
              <a:rPr lang="it-IT" altLang="en-US" dirty="0"/>
              <a:t> </a:t>
            </a:r>
            <a:r>
              <a:rPr lang="it-IT" altLang="en-US" dirty="0" err="1"/>
              <a:t>silenced</a:t>
            </a:r>
            <a:r>
              <a:rPr lang="it-IT" altLang="en-US" dirty="0"/>
              <a:t> in the </a:t>
            </a:r>
            <a:r>
              <a:rPr lang="it-IT" altLang="en-US" dirty="0" err="1"/>
              <a:t>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and are </a:t>
            </a:r>
            <a:r>
              <a:rPr lang="it-IT" altLang="en-US" dirty="0" err="1"/>
              <a:t>reactivated</a:t>
            </a:r>
            <a:r>
              <a:rPr lang="it-IT" altLang="en-US" dirty="0"/>
              <a:t> in </a:t>
            </a:r>
            <a:r>
              <a:rPr lang="it-IT" altLang="en-US" dirty="0" err="1"/>
              <a:t>early</a:t>
            </a:r>
            <a:r>
              <a:rPr lang="it-IT" altLang="en-US" dirty="0"/>
              <a:t> </a:t>
            </a:r>
            <a:r>
              <a:rPr lang="it-IT" altLang="en-US" dirty="0" err="1"/>
              <a:t>spermatids</a:t>
            </a:r>
            <a:r>
              <a:rPr lang="it-IT" altLang="en-US" dirty="0"/>
              <a:t> (post-</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The </a:t>
            </a:r>
            <a:r>
              <a:rPr lang="it-IT" altLang="en-US" dirty="0" err="1"/>
              <a:t>retroposition</a:t>
            </a:r>
            <a:r>
              <a:rPr lang="it-IT" altLang="en-US" dirty="0"/>
              <a:t> </a:t>
            </a:r>
            <a:r>
              <a:rPr lang="it-IT" altLang="en-US" dirty="0" err="1"/>
              <a:t>events</a:t>
            </a:r>
            <a:r>
              <a:rPr lang="it-IT" altLang="en-US" dirty="0"/>
              <a:t> </a:t>
            </a:r>
            <a:r>
              <a:rPr lang="it-IT" altLang="en-US" dirty="0" err="1"/>
              <a:t>producing</a:t>
            </a:r>
            <a:r>
              <a:rPr lang="it-IT" altLang="en-US" dirty="0"/>
              <a:t> X-</a:t>
            </a:r>
            <a:r>
              <a:rPr lang="it-IT" altLang="en-US" dirty="0" err="1"/>
              <a:t>derived</a:t>
            </a:r>
            <a:r>
              <a:rPr lang="it-IT" altLang="en-US" dirty="0"/>
              <a:t> </a:t>
            </a:r>
            <a:r>
              <a:rPr lang="it-IT" altLang="en-US" dirty="0" err="1"/>
              <a:t>retrogenes</a:t>
            </a:r>
            <a:r>
              <a:rPr lang="it-IT" altLang="en-US" dirty="0"/>
              <a:t> </a:t>
            </a:r>
            <a:r>
              <a:rPr lang="it-IT" altLang="en-US" dirty="0" err="1"/>
              <a:t>probably</a:t>
            </a:r>
            <a:r>
              <a:rPr lang="it-IT" altLang="en-US" dirty="0"/>
              <a:t> </a:t>
            </a:r>
            <a:r>
              <a:rPr lang="it-IT" altLang="en-US" dirty="0" err="1"/>
              <a:t>occur</a:t>
            </a:r>
            <a:r>
              <a:rPr lang="it-IT" altLang="en-US" dirty="0"/>
              <a:t> in the male </a:t>
            </a:r>
            <a:r>
              <a:rPr lang="it-IT" altLang="en-US" dirty="0" err="1"/>
              <a:t>germline</a:t>
            </a:r>
            <a:r>
              <a:rPr lang="it-IT" altLang="en-US" dirty="0"/>
              <a:t>, </a:t>
            </a:r>
            <a:r>
              <a:rPr lang="it-IT" altLang="en-US" dirty="0" err="1"/>
              <a:t>except</a:t>
            </a:r>
            <a:r>
              <a:rPr lang="it-IT" altLang="en-US" dirty="0"/>
              <a:t> </a:t>
            </a:r>
            <a:r>
              <a:rPr lang="it-IT" altLang="en-US" dirty="0" err="1"/>
              <a:t>during</a:t>
            </a:r>
            <a:r>
              <a:rPr lang="it-IT" altLang="en-US" dirty="0"/>
              <a:t> the </a:t>
            </a:r>
            <a:r>
              <a:rPr lang="it-IT" altLang="en-US" dirty="0" err="1"/>
              <a:t>pachytene</a:t>
            </a:r>
            <a:r>
              <a:rPr lang="it-IT" altLang="en-US" dirty="0"/>
              <a:t> stage of </a:t>
            </a:r>
            <a:r>
              <a:rPr lang="it-IT" altLang="en-US" dirty="0" err="1"/>
              <a:t>meiosis</a:t>
            </a:r>
            <a:r>
              <a:rPr lang="it-IT" altLang="en-US" dirty="0"/>
              <a:t>.</a:t>
            </a:r>
          </a:p>
          <a:p>
            <a:pPr>
              <a:lnSpc>
                <a:spcPct val="90000"/>
              </a:lnSpc>
            </a:pPr>
            <a:endParaRPr lang="it-IT" altLang="en-US" b="1" dirty="0"/>
          </a:p>
          <a:p>
            <a:pPr>
              <a:lnSpc>
                <a:spcPct val="90000"/>
              </a:lnSpc>
            </a:pPr>
            <a:endParaRPr lang="it-IT" altLang="en-US" b="1" dirty="0"/>
          </a:p>
          <a:p>
            <a:pPr>
              <a:lnSpc>
                <a:spcPct val="90000"/>
              </a:lnSpc>
            </a:pPr>
            <a:r>
              <a:rPr lang="it-IT" altLang="en-US" b="1" dirty="0"/>
              <a:t>2. The </a:t>
            </a:r>
            <a:r>
              <a:rPr lang="it-IT" altLang="en-US" b="1" dirty="0" err="1"/>
              <a:t>compensation</a:t>
            </a:r>
            <a:r>
              <a:rPr lang="it-IT" altLang="en-US" b="1" dirty="0"/>
              <a:t> </a:t>
            </a:r>
            <a:r>
              <a:rPr lang="it-IT" altLang="en-US" b="1" dirty="0" err="1"/>
              <a:t>hypothesis</a:t>
            </a:r>
            <a:r>
              <a:rPr lang="it-IT" altLang="en-US" b="1" dirty="0"/>
              <a:t> of X-</a:t>
            </a:r>
            <a:r>
              <a:rPr lang="it-IT" altLang="en-US" b="1" dirty="0" err="1"/>
              <a:t>originated</a:t>
            </a:r>
            <a:r>
              <a:rPr lang="it-IT" altLang="en-US" b="1" dirty="0"/>
              <a:t> </a:t>
            </a:r>
            <a:r>
              <a:rPr lang="it-IT" altLang="en-US" b="1" dirty="0" err="1"/>
              <a:t>retrogenes</a:t>
            </a:r>
            <a:endParaRPr lang="it-IT" altLang="en-US" b="1" dirty="0"/>
          </a:p>
          <a:p>
            <a:pPr>
              <a:lnSpc>
                <a:spcPct val="90000"/>
              </a:lnSpc>
            </a:pPr>
            <a:r>
              <a:rPr lang="it-IT" altLang="en-US" dirty="0" err="1"/>
              <a:t>Recent</a:t>
            </a:r>
            <a:r>
              <a:rPr lang="it-IT" altLang="en-US" dirty="0"/>
              <a:t> </a:t>
            </a:r>
            <a:r>
              <a:rPr lang="it-IT" altLang="en-US" dirty="0" err="1"/>
              <a:t>studies</a:t>
            </a:r>
            <a:r>
              <a:rPr lang="it-IT" altLang="en-US" dirty="0"/>
              <a:t> </a:t>
            </a:r>
            <a:r>
              <a:rPr lang="it-IT" altLang="en-US" dirty="0" err="1"/>
              <a:t>have</a:t>
            </a:r>
            <a:r>
              <a:rPr lang="it-IT" altLang="en-US" dirty="0"/>
              <a:t> </a:t>
            </a:r>
            <a:r>
              <a:rPr lang="it-IT" altLang="en-US" dirty="0" err="1"/>
              <a:t>reported</a:t>
            </a:r>
            <a:r>
              <a:rPr lang="it-IT" altLang="en-US" dirty="0"/>
              <a:t> a </a:t>
            </a:r>
            <a:r>
              <a:rPr lang="it-IT" altLang="en-US" dirty="0" err="1"/>
              <a:t>unique</a:t>
            </a:r>
            <a:r>
              <a:rPr lang="it-IT" altLang="en-US" dirty="0"/>
              <a:t> </a:t>
            </a:r>
            <a:r>
              <a:rPr lang="it-IT" altLang="en-US" dirty="0" err="1"/>
              <a:t>class</a:t>
            </a:r>
            <a:r>
              <a:rPr lang="it-IT" altLang="en-US" dirty="0"/>
              <a:t> of </a:t>
            </a:r>
            <a:r>
              <a:rPr lang="it-IT" altLang="en-US" dirty="0" err="1"/>
              <a:t>retrogenes</a:t>
            </a:r>
            <a:r>
              <a:rPr lang="it-IT" altLang="en-US" dirty="0"/>
              <a:t> with the </a:t>
            </a:r>
            <a:r>
              <a:rPr lang="it-IT" altLang="en-US" dirty="0" err="1"/>
              <a:t>following</a:t>
            </a:r>
            <a:r>
              <a:rPr lang="it-IT" altLang="en-US" dirty="0"/>
              <a:t> </a:t>
            </a:r>
            <a:r>
              <a:rPr lang="it-IT" altLang="en-US" dirty="0" err="1"/>
              <a:t>characteristics</a:t>
            </a:r>
            <a:r>
              <a:rPr lang="it-IT" altLang="en-US" dirty="0"/>
              <a:t>: (i) </a:t>
            </a:r>
            <a:r>
              <a:rPr lang="it-IT" altLang="en-US" dirty="0" err="1"/>
              <a:t>autosomal</a:t>
            </a:r>
            <a:r>
              <a:rPr lang="it-IT" altLang="en-US" dirty="0"/>
              <a:t> location; (ii) </a:t>
            </a:r>
            <a:r>
              <a:rPr lang="it-IT" altLang="en-US" dirty="0" err="1"/>
              <a:t>testis-specific</a:t>
            </a:r>
            <a:r>
              <a:rPr lang="it-IT" altLang="en-US" dirty="0"/>
              <a:t> </a:t>
            </a:r>
            <a:r>
              <a:rPr lang="it-IT" altLang="en-US" dirty="0" err="1"/>
              <a:t>expression</a:t>
            </a:r>
            <a:r>
              <a:rPr lang="it-IT" altLang="en-US" dirty="0"/>
              <a:t>; and (iii) </a:t>
            </a:r>
            <a:r>
              <a:rPr lang="it-IT" altLang="en-US" dirty="0" err="1"/>
              <a:t>origination</a:t>
            </a:r>
            <a:r>
              <a:rPr lang="it-IT" altLang="en-US" dirty="0"/>
              <a:t> from </a:t>
            </a:r>
            <a:r>
              <a:rPr lang="it-IT" altLang="en-US" dirty="0" err="1"/>
              <a:t>intron-containing</a:t>
            </a:r>
            <a:r>
              <a:rPr lang="it-IT" altLang="en-US" dirty="0"/>
              <a:t> progenitor </a:t>
            </a:r>
            <a:r>
              <a:rPr lang="it-IT" altLang="en-US" dirty="0" err="1"/>
              <a:t>genes</a:t>
            </a:r>
            <a:r>
              <a:rPr lang="it-IT" altLang="en-US" dirty="0"/>
              <a:t> on the X </a:t>
            </a:r>
            <a:r>
              <a:rPr lang="it-IT" altLang="en-US" dirty="0" err="1"/>
              <a:t>chromosome</a:t>
            </a:r>
            <a:r>
              <a:rPr lang="it-IT" altLang="en-US" dirty="0"/>
              <a:t> by </a:t>
            </a:r>
            <a:r>
              <a:rPr lang="it-IT" altLang="en-US" dirty="0" err="1"/>
              <a:t>retroposition</a:t>
            </a:r>
            <a:r>
              <a:rPr lang="it-IT" altLang="en-US" dirty="0"/>
              <a:t>. The PGK1/PGK2 (</a:t>
            </a:r>
            <a:r>
              <a:rPr lang="it-IT" altLang="en-US" dirty="0" err="1"/>
              <a:t>phosphoglycerate</a:t>
            </a:r>
            <a:r>
              <a:rPr lang="it-IT" altLang="en-US" dirty="0"/>
              <a:t> </a:t>
            </a:r>
            <a:r>
              <a:rPr lang="it-IT" altLang="en-US" dirty="0" err="1"/>
              <a:t>kinase</a:t>
            </a:r>
            <a:r>
              <a:rPr lang="it-IT" altLang="en-US" dirty="0"/>
              <a:t>) gene family </a:t>
            </a:r>
            <a:r>
              <a:rPr lang="it-IT" altLang="en-US" dirty="0" err="1"/>
              <a:t>is</a:t>
            </a:r>
            <a:r>
              <a:rPr lang="it-IT" altLang="en-US" dirty="0"/>
              <a:t> a </a:t>
            </a:r>
            <a:r>
              <a:rPr lang="it-IT" altLang="en-US" dirty="0" err="1"/>
              <a:t>classic</a:t>
            </a:r>
            <a:r>
              <a:rPr lang="it-IT" altLang="en-US" dirty="0"/>
              <a:t> </a:t>
            </a:r>
            <a:r>
              <a:rPr lang="it-IT" altLang="en-US" dirty="0" err="1"/>
              <a:t>example</a:t>
            </a:r>
            <a:r>
              <a:rPr lang="it-IT" altLang="en-US" dirty="0"/>
              <a:t> [11]. In </a:t>
            </a:r>
            <a:r>
              <a:rPr lang="it-IT" altLang="en-US" dirty="0" err="1"/>
              <a:t>humans</a:t>
            </a:r>
            <a:r>
              <a:rPr lang="it-IT" altLang="en-US" dirty="0"/>
              <a:t>, PGK2 </a:t>
            </a:r>
            <a:r>
              <a:rPr lang="it-IT" altLang="en-US" dirty="0" err="1"/>
              <a:t>lacks</a:t>
            </a:r>
            <a:r>
              <a:rPr lang="it-IT" altLang="en-US" dirty="0"/>
              <a:t> </a:t>
            </a:r>
            <a:r>
              <a:rPr lang="it-IT" altLang="en-US" dirty="0" err="1"/>
              <a:t>introns</a:t>
            </a:r>
            <a:r>
              <a:rPr lang="it-IT" altLang="en-US" dirty="0"/>
              <a:t>, </a:t>
            </a:r>
            <a:r>
              <a:rPr lang="it-IT" altLang="en-US" dirty="0" err="1"/>
              <a:t>is</a:t>
            </a:r>
            <a:r>
              <a:rPr lang="it-IT" altLang="en-US" dirty="0"/>
              <a:t> on </a:t>
            </a:r>
            <a:r>
              <a:rPr lang="it-IT" altLang="en-US" dirty="0" err="1"/>
              <a:t>chromosome</a:t>
            </a:r>
            <a:r>
              <a:rPr lang="it-IT" altLang="en-US" dirty="0"/>
              <a:t> 6 and </a:t>
            </a:r>
            <a:r>
              <a:rPr lang="it-IT" altLang="en-US" dirty="0" err="1"/>
              <a:t>is</a:t>
            </a:r>
            <a:r>
              <a:rPr lang="it-IT" altLang="en-US" dirty="0"/>
              <a:t>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By </a:t>
            </a:r>
            <a:r>
              <a:rPr lang="it-IT" altLang="en-US" dirty="0" err="1"/>
              <a:t>contrast</a:t>
            </a:r>
            <a:r>
              <a:rPr lang="it-IT" altLang="en-US" dirty="0"/>
              <a:t>, PGK1 </a:t>
            </a:r>
            <a:r>
              <a:rPr lang="it-IT" altLang="en-US" dirty="0" err="1"/>
              <a:t>has</a:t>
            </a:r>
            <a:r>
              <a:rPr lang="it-IT" altLang="en-US" dirty="0"/>
              <a:t> </a:t>
            </a:r>
            <a:r>
              <a:rPr lang="it-IT" altLang="en-US" dirty="0" err="1"/>
              <a:t>ten</a:t>
            </a:r>
            <a:r>
              <a:rPr lang="it-IT" altLang="en-US" dirty="0"/>
              <a:t> </a:t>
            </a:r>
            <a:r>
              <a:rPr lang="it-IT" altLang="en-US" dirty="0" err="1"/>
              <a:t>introns</a:t>
            </a:r>
            <a:r>
              <a:rPr lang="it-IT" altLang="en-US" dirty="0"/>
              <a:t>, </a:t>
            </a:r>
            <a:r>
              <a:rPr lang="it-IT" altLang="en-US" dirty="0" err="1"/>
              <a:t>is</a:t>
            </a:r>
            <a:r>
              <a:rPr lang="it-IT" altLang="en-US" dirty="0"/>
              <a:t> X-</a:t>
            </a:r>
            <a:r>
              <a:rPr lang="it-IT" altLang="en-US" dirty="0" err="1"/>
              <a:t>linked</a:t>
            </a:r>
            <a:r>
              <a:rPr lang="it-IT" altLang="en-US" dirty="0"/>
              <a:t> and </a:t>
            </a:r>
            <a:r>
              <a:rPr lang="it-IT" altLang="en-US" dirty="0" err="1"/>
              <a:t>is</a:t>
            </a:r>
            <a:r>
              <a:rPr lang="it-IT" altLang="en-US" dirty="0"/>
              <a:t> </a:t>
            </a:r>
            <a:r>
              <a:rPr lang="it-IT" altLang="en-US" dirty="0" err="1"/>
              <a:t>expressed</a:t>
            </a:r>
            <a:r>
              <a:rPr lang="it-IT" altLang="en-US" dirty="0"/>
              <a:t> in </a:t>
            </a:r>
            <a:r>
              <a:rPr lang="it-IT" altLang="en-US" dirty="0" err="1"/>
              <a:t>all</a:t>
            </a:r>
            <a:r>
              <a:rPr lang="it-IT" altLang="en-US" dirty="0"/>
              <a:t> </a:t>
            </a:r>
            <a:r>
              <a:rPr lang="it-IT" altLang="en-US" dirty="0" err="1"/>
              <a:t>tissues</a:t>
            </a:r>
            <a:r>
              <a:rPr lang="it-IT" altLang="en-US" dirty="0"/>
              <a:t>.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PGK2 </a:t>
            </a:r>
            <a:r>
              <a:rPr lang="it-IT" altLang="en-US" dirty="0" err="1"/>
              <a:t>was</a:t>
            </a:r>
            <a:r>
              <a:rPr lang="it-IT" altLang="en-US" dirty="0"/>
              <a:t> </a:t>
            </a:r>
            <a:r>
              <a:rPr lang="it-IT" altLang="en-US" dirty="0" err="1"/>
              <a:t>derived</a:t>
            </a:r>
            <a:r>
              <a:rPr lang="it-IT" altLang="en-US" dirty="0"/>
              <a:t> from PGK1 by </a:t>
            </a:r>
            <a:r>
              <a:rPr lang="it-IT" altLang="en-US" dirty="0" err="1"/>
              <a:t>retroposition</a:t>
            </a:r>
            <a:r>
              <a:rPr lang="it-IT" altLang="en-US" dirty="0"/>
              <a:t>. </a:t>
            </a:r>
            <a:r>
              <a:rPr lang="it-IT" altLang="en-US" dirty="0" err="1"/>
              <a:t>Twenty</a:t>
            </a:r>
            <a:r>
              <a:rPr lang="it-IT" altLang="en-US" dirty="0"/>
              <a:t> </a:t>
            </a:r>
            <a:r>
              <a:rPr lang="it-IT" altLang="en-US" dirty="0" err="1"/>
              <a:t>retrogenes</a:t>
            </a:r>
            <a:r>
              <a:rPr lang="it-IT" altLang="en-US" dirty="0"/>
              <a:t> </a:t>
            </a:r>
            <a:r>
              <a:rPr lang="it-IT" altLang="en-US" dirty="0" err="1"/>
              <a:t>reported</a:t>
            </a:r>
            <a:r>
              <a:rPr lang="it-IT" altLang="en-US" dirty="0"/>
              <a:t> in the </a:t>
            </a:r>
            <a:r>
              <a:rPr lang="it-IT" altLang="en-US" dirty="0" err="1"/>
              <a:t>literature</a:t>
            </a:r>
            <a:r>
              <a:rPr lang="it-IT" altLang="en-US" dirty="0"/>
              <a:t> </a:t>
            </a:r>
            <a:r>
              <a:rPr lang="it-IT" altLang="en-US" dirty="0" err="1"/>
              <a:t>were</a:t>
            </a:r>
            <a:r>
              <a:rPr lang="it-IT" altLang="en-US" dirty="0"/>
              <a:t> </a:t>
            </a:r>
            <a:r>
              <a:rPr lang="it-IT" altLang="en-US" dirty="0" err="1"/>
              <a:t>derived</a:t>
            </a:r>
            <a:r>
              <a:rPr lang="it-IT" altLang="en-US" dirty="0"/>
              <a:t> from 16 X-</a:t>
            </a:r>
            <a:r>
              <a:rPr lang="it-IT" altLang="en-US" dirty="0" err="1"/>
              <a:t>linked</a:t>
            </a:r>
            <a:r>
              <a:rPr lang="it-IT" altLang="en-US" dirty="0"/>
              <a:t> progenitor </a:t>
            </a:r>
            <a:r>
              <a:rPr lang="it-IT" altLang="en-US" dirty="0" err="1"/>
              <a:t>genes</a:t>
            </a:r>
            <a:r>
              <a:rPr lang="it-IT" altLang="en-US" dirty="0"/>
              <a:t> (</a:t>
            </a:r>
            <a:r>
              <a:rPr lang="it-IT" altLang="en-US" dirty="0" err="1"/>
              <a:t>Table</a:t>
            </a:r>
            <a:r>
              <a:rPr lang="it-IT" altLang="en-US" dirty="0"/>
              <a:t> 1), </a:t>
            </a:r>
            <a:r>
              <a:rPr lang="it-IT" altLang="en-US" dirty="0" err="1"/>
              <a:t>which</a:t>
            </a:r>
            <a:r>
              <a:rPr lang="it-IT" altLang="en-US" dirty="0"/>
              <a:t> </a:t>
            </a:r>
            <a:r>
              <a:rPr lang="it-IT" altLang="en-US" dirty="0" err="1"/>
              <a:t>encode</a:t>
            </a:r>
            <a:r>
              <a:rPr lang="it-IT" altLang="en-US" dirty="0"/>
              <a:t> </a:t>
            </a:r>
            <a:r>
              <a:rPr lang="it-IT" altLang="en-US" dirty="0" err="1"/>
              <a:t>proteins</a:t>
            </a:r>
            <a:r>
              <a:rPr lang="it-IT" altLang="en-US" dirty="0"/>
              <a:t> </a:t>
            </a:r>
            <a:r>
              <a:rPr lang="it-IT" altLang="en-US" dirty="0" err="1"/>
              <a:t>involved</a:t>
            </a:r>
            <a:r>
              <a:rPr lang="it-IT" altLang="en-US" dirty="0"/>
              <a:t> in </a:t>
            </a:r>
            <a:r>
              <a:rPr lang="it-IT" altLang="en-US" dirty="0" err="1"/>
              <a:t>crucial</a:t>
            </a:r>
            <a:r>
              <a:rPr lang="it-IT" altLang="en-US" dirty="0"/>
              <a:t> </a:t>
            </a:r>
            <a:r>
              <a:rPr lang="it-IT" altLang="en-US" dirty="0" err="1"/>
              <a:t>cellular</a:t>
            </a:r>
            <a:r>
              <a:rPr lang="it-IT" altLang="en-US" dirty="0"/>
              <a:t> </a:t>
            </a:r>
            <a:r>
              <a:rPr lang="it-IT" altLang="en-US" dirty="0" err="1"/>
              <a:t>processes</a:t>
            </a:r>
            <a:r>
              <a:rPr lang="it-IT" altLang="en-US" dirty="0"/>
              <a:t>. </a:t>
            </a:r>
            <a:r>
              <a:rPr lang="it-IT" altLang="en-US" dirty="0" err="1"/>
              <a:t>Strikingly</a:t>
            </a:r>
            <a:r>
              <a:rPr lang="it-IT" altLang="en-US" dirty="0"/>
              <a:t>, 14 </a:t>
            </a:r>
            <a:r>
              <a:rPr lang="it-IT" altLang="en-US" dirty="0" err="1"/>
              <a:t>retrogenes</a:t>
            </a:r>
            <a:r>
              <a:rPr lang="it-IT" altLang="en-US" dirty="0"/>
              <a:t> are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a:t>
            </a:r>
            <a:r>
              <a:rPr lang="it-IT" altLang="en-US" dirty="0" err="1"/>
              <a:t>However</a:t>
            </a:r>
            <a:r>
              <a:rPr lang="it-IT" altLang="en-US" dirty="0"/>
              <a:t>, </a:t>
            </a:r>
            <a:r>
              <a:rPr lang="it-IT" altLang="en-US" dirty="0" err="1"/>
              <a:t>all</a:t>
            </a:r>
            <a:r>
              <a:rPr lang="it-IT" altLang="en-US" dirty="0"/>
              <a:t> the X-</a:t>
            </a:r>
            <a:r>
              <a:rPr lang="it-IT" altLang="en-US" dirty="0" err="1"/>
              <a:t>linked</a:t>
            </a:r>
            <a:r>
              <a:rPr lang="it-IT" altLang="en-US" dirty="0"/>
              <a:t> progenitor </a:t>
            </a:r>
            <a:r>
              <a:rPr lang="it-IT" altLang="en-US" dirty="0" err="1"/>
              <a:t>genes</a:t>
            </a:r>
            <a:r>
              <a:rPr lang="it-IT" altLang="en-US" dirty="0"/>
              <a:t> are </a:t>
            </a:r>
            <a:r>
              <a:rPr lang="it-IT" altLang="en-US" dirty="0" err="1"/>
              <a:t>widely</a:t>
            </a:r>
            <a:r>
              <a:rPr lang="it-IT" altLang="en-US" dirty="0"/>
              <a:t> </a:t>
            </a:r>
            <a:r>
              <a:rPr lang="it-IT" altLang="en-US" dirty="0" err="1"/>
              <a:t>expressed</a:t>
            </a:r>
            <a:r>
              <a:rPr lang="it-IT" altLang="en-US" dirty="0"/>
              <a:t> </a:t>
            </a:r>
            <a:r>
              <a:rPr lang="it-IT" altLang="en-US" dirty="0" err="1"/>
              <a:t>housekeeping</a:t>
            </a:r>
            <a:r>
              <a:rPr lang="it-IT" altLang="en-US" dirty="0"/>
              <a:t> </a:t>
            </a:r>
            <a:r>
              <a:rPr lang="it-IT" altLang="en-US" dirty="0" err="1"/>
              <a:t>genes</a:t>
            </a:r>
            <a:r>
              <a:rPr lang="it-IT" altLang="en-US" dirty="0"/>
              <a:t> </a:t>
            </a:r>
            <a:r>
              <a:rPr lang="it-IT" altLang="en-US" dirty="0" err="1"/>
              <a:t>except</a:t>
            </a:r>
            <a:r>
              <a:rPr lang="it-IT" altLang="en-US" dirty="0"/>
              <a:t> TAF7L, </a:t>
            </a:r>
            <a:r>
              <a:rPr lang="it-IT" altLang="en-US" dirty="0" err="1"/>
              <a:t>which</a:t>
            </a:r>
            <a:r>
              <a:rPr lang="it-IT" altLang="en-US" dirty="0"/>
              <a:t> </a:t>
            </a:r>
            <a:r>
              <a:rPr lang="it-IT" altLang="en-US" dirty="0" err="1"/>
              <a:t>is</a:t>
            </a:r>
            <a:r>
              <a:rPr lang="it-IT" altLang="en-US" dirty="0"/>
              <a:t> </a:t>
            </a:r>
            <a:r>
              <a:rPr lang="it-IT" altLang="en-US" dirty="0" err="1"/>
              <a:t>testis</a:t>
            </a:r>
            <a:r>
              <a:rPr lang="it-IT" altLang="en-US" dirty="0"/>
              <a:t> </a:t>
            </a:r>
            <a:r>
              <a:rPr lang="it-IT" altLang="en-US" dirty="0" err="1"/>
              <a:t>specific</a:t>
            </a:r>
            <a:r>
              <a:rPr lang="it-IT" altLang="en-US" dirty="0"/>
              <a:t>. </a:t>
            </a:r>
            <a:r>
              <a:rPr lang="it-IT" altLang="en-US" dirty="0" err="1"/>
              <a:t>As</a:t>
            </a:r>
            <a:r>
              <a:rPr lang="it-IT" altLang="en-US" dirty="0"/>
              <a:t> first </a:t>
            </a:r>
            <a:r>
              <a:rPr lang="it-IT" altLang="en-US" dirty="0" err="1"/>
              <a:t>proposed</a:t>
            </a:r>
            <a:r>
              <a:rPr lang="it-IT" altLang="en-US" dirty="0"/>
              <a:t> for the </a:t>
            </a:r>
            <a:r>
              <a:rPr lang="it-IT" altLang="en-US" dirty="0" err="1"/>
              <a:t>evolution</a:t>
            </a:r>
            <a:r>
              <a:rPr lang="it-IT" altLang="en-US" dirty="0"/>
              <a:t> of PGK2, </a:t>
            </a:r>
            <a:r>
              <a:rPr lang="it-IT" altLang="en-US" dirty="0" err="1"/>
              <a:t>it</a:t>
            </a:r>
            <a:r>
              <a:rPr lang="it-IT" altLang="en-US" dirty="0"/>
              <a:t> </a:t>
            </a:r>
            <a:r>
              <a:rPr lang="it-IT" altLang="en-US" dirty="0" err="1"/>
              <a:t>is</a:t>
            </a:r>
            <a:r>
              <a:rPr lang="it-IT" altLang="en-US" dirty="0"/>
              <a:t> </a:t>
            </a:r>
            <a:r>
              <a:rPr lang="it-IT" altLang="en-US" dirty="0" err="1"/>
              <a:t>widely</a:t>
            </a:r>
            <a:r>
              <a:rPr lang="it-IT" altLang="en-US" dirty="0"/>
              <a:t> </a:t>
            </a:r>
            <a:r>
              <a:rPr lang="it-IT" altLang="en-US" dirty="0" err="1"/>
              <a:t>believed</a:t>
            </a:r>
            <a:r>
              <a:rPr lang="it-IT" altLang="en-US" dirty="0"/>
              <a:t> </a:t>
            </a:r>
            <a:r>
              <a:rPr lang="it-IT" altLang="en-US" dirty="0" err="1"/>
              <a:t>that</a:t>
            </a:r>
            <a:r>
              <a:rPr lang="it-IT" altLang="en-US" dirty="0"/>
              <a:t> </a:t>
            </a:r>
            <a:r>
              <a:rPr lang="it-IT" altLang="en-US" dirty="0" err="1"/>
              <a:t>many</a:t>
            </a:r>
            <a:r>
              <a:rPr lang="it-IT" altLang="en-US" dirty="0"/>
              <a:t> of the </a:t>
            </a:r>
            <a:r>
              <a:rPr lang="it-IT" altLang="en-US" dirty="0" err="1"/>
              <a:t>autosomal</a:t>
            </a:r>
            <a:r>
              <a:rPr lang="it-IT" altLang="en-US" dirty="0"/>
              <a:t> </a:t>
            </a:r>
            <a:r>
              <a:rPr lang="it-IT" altLang="en-US" dirty="0" err="1"/>
              <a:t>intronless</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evolved</a:t>
            </a:r>
            <a:r>
              <a:rPr lang="it-IT" altLang="en-US" dirty="0"/>
              <a:t> to compensate for the </a:t>
            </a:r>
            <a:r>
              <a:rPr lang="it-IT" altLang="en-US" dirty="0" err="1"/>
              <a:t>silencing</a:t>
            </a:r>
            <a:r>
              <a:rPr lang="it-IT" altLang="en-US" dirty="0"/>
              <a:t> of </a:t>
            </a:r>
            <a:r>
              <a:rPr lang="it-IT" altLang="en-US" dirty="0" err="1"/>
              <a:t>their</a:t>
            </a:r>
            <a:r>
              <a:rPr lang="it-IT" altLang="en-US" dirty="0"/>
              <a:t> X-</a:t>
            </a:r>
            <a:r>
              <a:rPr lang="it-IT" altLang="en-US" dirty="0" err="1"/>
              <a:t>linked</a:t>
            </a:r>
            <a:r>
              <a:rPr lang="it-IT" altLang="en-US" dirty="0"/>
              <a:t> </a:t>
            </a:r>
            <a:r>
              <a:rPr lang="it-IT" altLang="en-US" dirty="0" err="1"/>
              <a:t>housekeeping</a:t>
            </a:r>
            <a:r>
              <a:rPr lang="it-IT" altLang="en-US" dirty="0"/>
              <a:t> progenitor </a:t>
            </a:r>
            <a:r>
              <a:rPr lang="it-IT" altLang="en-US" dirty="0" err="1"/>
              <a:t>genes</a:t>
            </a:r>
            <a:r>
              <a:rPr lang="it-IT" altLang="en-US" dirty="0"/>
              <a:t> </a:t>
            </a:r>
            <a:r>
              <a:rPr lang="it-IT" altLang="en-US" dirty="0" err="1"/>
              <a:t>during</a:t>
            </a:r>
            <a:r>
              <a:rPr lang="it-IT" altLang="en-US" dirty="0"/>
              <a:t> male </a:t>
            </a:r>
            <a:r>
              <a:rPr lang="it-IT" altLang="en-US" dirty="0" err="1"/>
              <a:t>meiosis</a:t>
            </a:r>
            <a:r>
              <a:rPr lang="it-IT" altLang="en-US" dirty="0"/>
              <a:t> (</a:t>
            </a:r>
            <a:r>
              <a:rPr lang="it-IT" altLang="en-US" dirty="0" err="1"/>
              <a:t>referred</a:t>
            </a:r>
            <a:r>
              <a:rPr lang="it-IT" altLang="en-US" dirty="0"/>
              <a:t> to </a:t>
            </a:r>
            <a:r>
              <a:rPr lang="it-IT" altLang="en-US" dirty="0" err="1"/>
              <a:t>here</a:t>
            </a:r>
            <a:r>
              <a:rPr lang="it-IT" altLang="en-US" dirty="0"/>
              <a:t> </a:t>
            </a:r>
            <a:r>
              <a:rPr lang="it-IT" altLang="en-US" dirty="0" err="1"/>
              <a:t>as</a:t>
            </a:r>
            <a:r>
              <a:rPr lang="it-IT" altLang="en-US" dirty="0"/>
              <a:t> the </a:t>
            </a:r>
            <a:r>
              <a:rPr lang="it-IT" altLang="en-US" dirty="0" err="1"/>
              <a:t>compensation</a:t>
            </a:r>
            <a:r>
              <a:rPr lang="it-IT" altLang="en-US" dirty="0"/>
              <a:t> </a:t>
            </a:r>
            <a:r>
              <a:rPr lang="it-IT" altLang="en-US" dirty="0" err="1"/>
              <a:t>hypothesis</a:t>
            </a:r>
            <a:r>
              <a:rPr lang="it-IT" altLang="en-US" dirty="0"/>
              <a:t>) [11]. In </a:t>
            </a:r>
            <a:r>
              <a:rPr lang="it-IT" altLang="en-US" dirty="0" err="1"/>
              <a:t>addition</a:t>
            </a:r>
            <a:r>
              <a:rPr lang="it-IT" altLang="en-US" dirty="0"/>
              <a:t>, </a:t>
            </a:r>
            <a:r>
              <a:rPr lang="it-IT" altLang="en-US" dirty="0" err="1"/>
              <a:t>several</a:t>
            </a:r>
            <a:r>
              <a:rPr lang="it-IT" altLang="en-US" dirty="0"/>
              <a:t> </a:t>
            </a:r>
            <a:r>
              <a:rPr lang="it-IT" altLang="en-US" dirty="0" err="1"/>
              <a:t>autosome-originated</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have</a:t>
            </a:r>
            <a:r>
              <a:rPr lang="it-IT" altLang="en-US" dirty="0"/>
              <a:t> </a:t>
            </a:r>
            <a:r>
              <a:rPr lang="it-IT" altLang="en-US" dirty="0" err="1"/>
              <a:t>been</a:t>
            </a:r>
            <a:r>
              <a:rPr lang="it-IT" altLang="en-US" dirty="0"/>
              <a:t> </a:t>
            </a:r>
            <a:r>
              <a:rPr lang="it-IT" altLang="en-US" dirty="0" err="1"/>
              <a:t>identified</a:t>
            </a:r>
            <a:r>
              <a:rPr lang="it-IT" altLang="en-US" dirty="0"/>
              <a:t>, </a:t>
            </a:r>
            <a:r>
              <a:rPr lang="it-IT" altLang="en-US" dirty="0" err="1"/>
              <a:t>but</a:t>
            </a:r>
            <a:r>
              <a:rPr lang="it-IT" altLang="en-US" dirty="0"/>
              <a:t> </a:t>
            </a:r>
            <a:r>
              <a:rPr lang="it-IT" altLang="en-US" dirty="0" err="1"/>
              <a:t>discussion</a:t>
            </a:r>
            <a:r>
              <a:rPr lang="it-IT" altLang="en-US" dirty="0"/>
              <a:t> of </a:t>
            </a:r>
            <a:r>
              <a:rPr lang="it-IT" altLang="en-US" dirty="0" err="1"/>
              <a:t>them</a:t>
            </a:r>
            <a:r>
              <a:rPr lang="it-IT" altLang="en-US" dirty="0"/>
              <a:t> </a:t>
            </a:r>
            <a:r>
              <a:rPr lang="it-IT" altLang="en-US" dirty="0" err="1"/>
              <a:t>is</a:t>
            </a:r>
            <a:r>
              <a:rPr lang="it-IT" altLang="en-US" dirty="0"/>
              <a:t> </a:t>
            </a:r>
            <a:r>
              <a:rPr lang="it-IT" altLang="en-US" dirty="0" err="1"/>
              <a:t>beyond</a:t>
            </a:r>
            <a:r>
              <a:rPr lang="it-IT" altLang="en-US" dirty="0"/>
              <a:t> the scope of </a:t>
            </a:r>
            <a:r>
              <a:rPr lang="it-IT" altLang="en-US" dirty="0" err="1"/>
              <a:t>this</a:t>
            </a:r>
            <a:r>
              <a:rPr lang="it-IT" altLang="en-US" dirty="0"/>
              <a:t> </a:t>
            </a:r>
            <a:r>
              <a:rPr lang="it-IT" altLang="en-US" dirty="0" err="1"/>
              <a:t>review</a:t>
            </a:r>
            <a:r>
              <a:rPr lang="it-IT" altLang="en-US" dirty="0"/>
              <a:t>.</a:t>
            </a:r>
          </a:p>
        </p:txBody>
      </p:sp>
      <p:sp>
        <p:nvSpPr>
          <p:cNvPr id="727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082206-052B-42A0-BAD4-7E8DC1DFFDE2}" type="slidenum">
              <a:rPr lang="it-IT" altLang="en-US" smtClean="0">
                <a:latin typeface="Times New Roman" panose="02020603050405020304" pitchFamily="18" charset="0"/>
              </a:rPr>
              <a:pPr>
                <a:spcBef>
                  <a:spcPct val="0"/>
                </a:spcBef>
              </a:pPr>
              <a:t>47</a:t>
            </a:fld>
            <a:endParaRPr lang="it-IT"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it-IT" altLang="en-US"/>
          </a:p>
        </p:txBody>
      </p:sp>
      <p:sp>
        <p:nvSpPr>
          <p:cNvPr id="747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BF4ABB-301A-4B8F-BF51-720BDC477009}" type="slidenum">
              <a:rPr lang="it-IT" altLang="en-US" smtClean="0">
                <a:latin typeface="Times New Roman" panose="02020603050405020304" pitchFamily="18" charset="0"/>
              </a:rPr>
              <a:pPr>
                <a:spcBef>
                  <a:spcPct val="0"/>
                </a:spcBef>
              </a:pPr>
              <a:t>48</a:t>
            </a:fld>
            <a:endParaRPr lang="it-IT"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50C0EC-762D-4EB2-AC5A-5E6117960D27}" type="slidenum">
              <a:rPr lang="it-IT" altLang="en-US" smtClean="0">
                <a:latin typeface="Times New Roman" panose="02020603050405020304" pitchFamily="18" charset="0"/>
              </a:rPr>
              <a:pPr>
                <a:spcBef>
                  <a:spcPct val="0"/>
                </a:spcBef>
              </a:pPr>
              <a:t>49</a:t>
            </a:fld>
            <a:endParaRPr lang="it-IT"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231E53-F7F9-490B-8B62-357A6ECB802E}" type="slidenum">
              <a:rPr lang="it-IT" altLang="en-US" smtClean="0">
                <a:latin typeface="Times New Roman" panose="02020603050405020304" pitchFamily="18" charset="0"/>
              </a:rPr>
              <a:pPr>
                <a:spcBef>
                  <a:spcPct val="0"/>
                </a:spcBef>
              </a:pPr>
              <a:t>50</a:t>
            </a:fld>
            <a:endParaRPr lang="it-IT"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The </a:t>
            </a:r>
            <a:r>
              <a:rPr lang="it-IT" altLang="en-US" dirty="0" err="1"/>
              <a:t>structure</a:t>
            </a:r>
            <a:r>
              <a:rPr lang="it-IT" altLang="en-US" dirty="0"/>
              <a:t> of an </a:t>
            </a:r>
            <a:r>
              <a:rPr lang="it-IT" altLang="en-US" dirty="0" err="1"/>
              <a:t>Alu</a:t>
            </a:r>
            <a:r>
              <a:rPr lang="it-IT" altLang="en-US" dirty="0"/>
              <a:t> </a:t>
            </a:r>
            <a:r>
              <a:rPr lang="it-IT" altLang="en-US" dirty="0" err="1"/>
              <a:t>element</a:t>
            </a:r>
            <a:r>
              <a:rPr lang="it-IT" altLang="en-US" dirty="0"/>
              <a:t>. (a) The top </a:t>
            </a:r>
            <a:r>
              <a:rPr lang="it-IT" altLang="en-US" dirty="0" err="1"/>
              <a:t>portion</a:t>
            </a:r>
            <a:r>
              <a:rPr lang="it-IT" altLang="en-US" dirty="0"/>
              <a:t> shows a </a:t>
            </a:r>
            <a:r>
              <a:rPr lang="it-IT" altLang="en-US" dirty="0" err="1"/>
              <a:t>genomic</a:t>
            </a:r>
            <a:r>
              <a:rPr lang="it-IT" altLang="en-US" dirty="0"/>
              <a:t> </a:t>
            </a:r>
            <a:r>
              <a:rPr lang="it-IT" altLang="en-US" dirty="0" err="1"/>
              <a:t>Alu</a:t>
            </a:r>
            <a:r>
              <a:rPr lang="it-IT" altLang="en-US" dirty="0"/>
              <a:t> </a:t>
            </a:r>
            <a:r>
              <a:rPr lang="it-IT" altLang="en-US" dirty="0" err="1"/>
              <a:t>element</a:t>
            </a:r>
            <a:r>
              <a:rPr lang="it-IT" altLang="en-US" dirty="0"/>
              <a:t> </a:t>
            </a:r>
            <a:r>
              <a:rPr lang="it-IT" altLang="en-US" dirty="0" err="1"/>
              <a:t>between</a:t>
            </a:r>
            <a:r>
              <a:rPr lang="it-IT" altLang="en-US" dirty="0"/>
              <a:t> </a:t>
            </a:r>
            <a:r>
              <a:rPr lang="it-IT" altLang="en-US" dirty="0" err="1"/>
              <a:t>two</a:t>
            </a:r>
            <a:r>
              <a:rPr lang="it-IT" altLang="en-US" dirty="0"/>
              <a:t> </a:t>
            </a:r>
            <a:r>
              <a:rPr lang="it-IT" altLang="en-US" dirty="0" err="1"/>
              <a:t>direct</a:t>
            </a:r>
            <a:r>
              <a:rPr lang="it-IT" altLang="en-US" dirty="0"/>
              <a:t> </a:t>
            </a:r>
            <a:r>
              <a:rPr lang="it-IT" altLang="en-US" dirty="0" err="1"/>
              <a:t>repeats</a:t>
            </a:r>
            <a:r>
              <a:rPr lang="it-IT" altLang="en-US" dirty="0"/>
              <a:t> </a:t>
            </a:r>
            <a:r>
              <a:rPr lang="it-IT" altLang="en-US" dirty="0" err="1"/>
              <a:t>formed</a:t>
            </a:r>
            <a:r>
              <a:rPr lang="it-IT" altLang="en-US" dirty="0"/>
              <a:t> </a:t>
            </a:r>
            <a:r>
              <a:rPr lang="it-IT" altLang="en-US" dirty="0" err="1"/>
              <a:t>at</a:t>
            </a:r>
            <a:r>
              <a:rPr lang="it-IT" altLang="en-US" dirty="0"/>
              <a:t> the site of </a:t>
            </a:r>
            <a:r>
              <a:rPr lang="it-IT" altLang="en-US" dirty="0" err="1"/>
              <a:t>insertion</a:t>
            </a:r>
            <a:r>
              <a:rPr lang="it-IT" altLang="en-US" dirty="0"/>
              <a:t> (</a:t>
            </a:r>
            <a:r>
              <a:rPr lang="it-IT" altLang="en-US" dirty="0" err="1"/>
              <a:t>red</a:t>
            </a:r>
            <a:r>
              <a:rPr lang="it-IT" altLang="en-US" dirty="0"/>
              <a:t> </a:t>
            </a:r>
            <a:r>
              <a:rPr lang="it-IT" altLang="en-US" dirty="0" err="1"/>
              <a:t>arrowheads</a:t>
            </a:r>
            <a:r>
              <a:rPr lang="it-IT" altLang="en-US" dirty="0"/>
              <a:t>). The </a:t>
            </a:r>
            <a:r>
              <a:rPr lang="it-IT" altLang="en-US" dirty="0" err="1"/>
              <a:t>Alu</a:t>
            </a:r>
            <a:r>
              <a:rPr lang="it-IT" altLang="en-US" dirty="0"/>
              <a:t> </a:t>
            </a:r>
            <a:r>
              <a:rPr lang="it-IT" altLang="en-US" dirty="0" err="1"/>
              <a:t>ends</a:t>
            </a:r>
            <a:r>
              <a:rPr lang="it-IT" altLang="en-US" dirty="0"/>
              <a:t> with a long A-</a:t>
            </a:r>
            <a:r>
              <a:rPr lang="it-IT" altLang="en-US" dirty="0" err="1"/>
              <a:t>run</a:t>
            </a:r>
            <a:r>
              <a:rPr lang="it-IT" altLang="en-US" dirty="0"/>
              <a:t>, </a:t>
            </a:r>
            <a:r>
              <a:rPr lang="it-IT" altLang="en-US" dirty="0" err="1"/>
              <a:t>often</a:t>
            </a:r>
            <a:r>
              <a:rPr lang="it-IT" altLang="en-US" dirty="0"/>
              <a:t> </a:t>
            </a:r>
            <a:r>
              <a:rPr lang="it-IT" altLang="en-US" dirty="0" err="1"/>
              <a:t>referred</a:t>
            </a:r>
            <a:r>
              <a:rPr lang="it-IT" altLang="en-US" dirty="0"/>
              <a:t> to </a:t>
            </a:r>
            <a:r>
              <a:rPr lang="it-IT" altLang="en-US" dirty="0" err="1"/>
              <a:t>as</a:t>
            </a:r>
            <a:r>
              <a:rPr lang="it-IT" altLang="en-US" dirty="0"/>
              <a:t> the A-</a:t>
            </a:r>
            <a:r>
              <a:rPr lang="it-IT" altLang="en-US" dirty="0" err="1"/>
              <a:t>tail</a:t>
            </a:r>
            <a:r>
              <a:rPr lang="it-IT" altLang="en-US" dirty="0"/>
              <a:t>, and </a:t>
            </a:r>
            <a:r>
              <a:rPr lang="it-IT" altLang="en-US" dirty="0" err="1"/>
              <a:t>it</a:t>
            </a:r>
            <a:r>
              <a:rPr lang="it-IT" altLang="en-US" dirty="0"/>
              <a:t> </a:t>
            </a:r>
            <a:r>
              <a:rPr lang="it-IT" altLang="en-US" dirty="0" err="1"/>
              <a:t>also</a:t>
            </a:r>
            <a:r>
              <a:rPr lang="it-IT" altLang="en-US" dirty="0"/>
              <a:t> </a:t>
            </a:r>
            <a:r>
              <a:rPr lang="it-IT" altLang="en-US" dirty="0" err="1"/>
              <a:t>has</a:t>
            </a:r>
            <a:r>
              <a:rPr lang="it-IT" altLang="en-US" dirty="0"/>
              <a:t> a </a:t>
            </a:r>
            <a:r>
              <a:rPr lang="it-IT" altLang="en-US" dirty="0" err="1"/>
              <a:t>smaller</a:t>
            </a:r>
            <a:r>
              <a:rPr lang="it-IT" altLang="en-US" dirty="0"/>
              <a:t> A-</a:t>
            </a:r>
            <a:r>
              <a:rPr lang="it-IT" altLang="en-US" dirty="0" err="1"/>
              <a:t>rich</a:t>
            </a:r>
            <a:r>
              <a:rPr lang="it-IT" altLang="en-US" dirty="0"/>
              <a:t> </a:t>
            </a:r>
            <a:r>
              <a:rPr lang="it-IT" altLang="en-US" dirty="0" err="1"/>
              <a:t>region</a:t>
            </a:r>
            <a:r>
              <a:rPr lang="it-IT" altLang="en-US" dirty="0"/>
              <a:t> (</a:t>
            </a:r>
            <a:r>
              <a:rPr lang="it-IT" altLang="en-US" dirty="0" err="1"/>
              <a:t>indicated</a:t>
            </a:r>
            <a:r>
              <a:rPr lang="it-IT" altLang="en-US" dirty="0"/>
              <a:t> by AA) </a:t>
            </a:r>
            <a:r>
              <a:rPr lang="it-IT" altLang="en-US" dirty="0" err="1"/>
              <a:t>separating</a:t>
            </a:r>
            <a:r>
              <a:rPr lang="it-IT" altLang="en-US" dirty="0"/>
              <a:t> the </a:t>
            </a:r>
            <a:r>
              <a:rPr lang="it-IT" altLang="en-US" dirty="0" err="1"/>
              <a:t>two</a:t>
            </a:r>
            <a:r>
              <a:rPr lang="it-IT" altLang="en-US" dirty="0"/>
              <a:t> </a:t>
            </a:r>
            <a:r>
              <a:rPr lang="it-IT" altLang="en-US" dirty="0" err="1"/>
              <a:t>halves</a:t>
            </a:r>
            <a:r>
              <a:rPr lang="it-IT" altLang="en-US" dirty="0"/>
              <a:t> of a </a:t>
            </a:r>
            <a:r>
              <a:rPr lang="it-IT" altLang="en-US" dirty="0" err="1"/>
              <a:t>diverged</a:t>
            </a:r>
            <a:r>
              <a:rPr lang="it-IT" altLang="en-US" dirty="0"/>
              <a:t> </a:t>
            </a:r>
            <a:r>
              <a:rPr lang="it-IT" altLang="en-US" dirty="0" err="1"/>
              <a:t>dimer</a:t>
            </a:r>
            <a:r>
              <a:rPr lang="it-IT" altLang="en-US" dirty="0"/>
              <a:t> </a:t>
            </a:r>
            <a:r>
              <a:rPr lang="it-IT" altLang="en-US" dirty="0" err="1"/>
              <a:t>structure</a:t>
            </a:r>
            <a:r>
              <a:rPr lang="it-IT" altLang="en-US" dirty="0"/>
              <a:t>. </a:t>
            </a:r>
            <a:r>
              <a:rPr lang="it-IT" altLang="en-US" dirty="0" err="1"/>
              <a:t>Alu</a:t>
            </a:r>
            <a:r>
              <a:rPr lang="it-IT" altLang="en-US" dirty="0"/>
              <a:t> </a:t>
            </a:r>
            <a:r>
              <a:rPr lang="it-IT" altLang="en-US" dirty="0" err="1"/>
              <a:t>elements</a:t>
            </a:r>
            <a:r>
              <a:rPr lang="it-IT" altLang="en-US" dirty="0"/>
              <a:t> </a:t>
            </a:r>
            <a:r>
              <a:rPr lang="it-IT" altLang="en-US" dirty="0" err="1"/>
              <a:t>have</a:t>
            </a:r>
            <a:r>
              <a:rPr lang="it-IT" altLang="en-US" dirty="0"/>
              <a:t> the </a:t>
            </a:r>
            <a:r>
              <a:rPr lang="it-IT" altLang="en-US" dirty="0" err="1"/>
              <a:t>internal</a:t>
            </a:r>
            <a:r>
              <a:rPr lang="it-IT" altLang="en-US" dirty="0"/>
              <a:t> </a:t>
            </a:r>
            <a:r>
              <a:rPr lang="it-IT" altLang="en-US" dirty="0" err="1"/>
              <a:t>components</a:t>
            </a:r>
            <a:r>
              <a:rPr lang="it-IT" altLang="en-US" dirty="0"/>
              <a:t> of a RNA </a:t>
            </a:r>
            <a:r>
              <a:rPr lang="it-IT" altLang="en-US" dirty="0" err="1"/>
              <a:t>polymerase</a:t>
            </a:r>
            <a:r>
              <a:rPr lang="it-IT" altLang="en-US" dirty="0"/>
              <a:t> III promoter (boxes A and B), </a:t>
            </a:r>
            <a:r>
              <a:rPr lang="it-IT" altLang="en-US" dirty="0" err="1"/>
              <a:t>but</a:t>
            </a:r>
            <a:r>
              <a:rPr lang="it-IT" altLang="en-US" dirty="0"/>
              <a:t> </a:t>
            </a:r>
            <a:r>
              <a:rPr lang="it-IT" altLang="en-US" dirty="0" err="1"/>
              <a:t>they</a:t>
            </a:r>
            <a:r>
              <a:rPr lang="it-IT" altLang="en-US" dirty="0"/>
              <a:t> do </a:t>
            </a:r>
            <a:r>
              <a:rPr lang="it-IT" altLang="en-US" dirty="0" err="1"/>
              <a:t>not</a:t>
            </a:r>
            <a:r>
              <a:rPr lang="it-IT" altLang="en-US" dirty="0"/>
              <a:t> </a:t>
            </a:r>
            <a:r>
              <a:rPr lang="it-IT" altLang="en-US" dirty="0" err="1"/>
              <a:t>encode</a:t>
            </a:r>
            <a:r>
              <a:rPr lang="it-IT" altLang="en-US" dirty="0"/>
              <a:t> a terminator for RNA </a:t>
            </a:r>
            <a:r>
              <a:rPr lang="it-IT" altLang="en-US" dirty="0" err="1"/>
              <a:t>polymerase</a:t>
            </a:r>
            <a:r>
              <a:rPr lang="it-IT" altLang="en-US" dirty="0"/>
              <a:t> III. </a:t>
            </a:r>
            <a:r>
              <a:rPr lang="it-IT" altLang="en-US" dirty="0" err="1"/>
              <a:t>They</a:t>
            </a:r>
            <a:r>
              <a:rPr lang="it-IT" altLang="en-US" dirty="0"/>
              <a:t> </a:t>
            </a:r>
            <a:r>
              <a:rPr lang="it-IT" altLang="en-US" dirty="0" err="1"/>
              <a:t>utilize</a:t>
            </a:r>
            <a:r>
              <a:rPr lang="it-IT" altLang="en-US" dirty="0"/>
              <a:t> </a:t>
            </a:r>
            <a:r>
              <a:rPr lang="it-IT" altLang="en-US" dirty="0" err="1"/>
              <a:t>whatever</a:t>
            </a:r>
            <a:r>
              <a:rPr lang="it-IT" altLang="en-US" dirty="0"/>
              <a:t> stretch of T </a:t>
            </a:r>
            <a:r>
              <a:rPr lang="it-IT" altLang="en-US" dirty="0" err="1"/>
              <a:t>nucleotides</a:t>
            </a:r>
            <a:r>
              <a:rPr lang="it-IT" altLang="en-US" dirty="0"/>
              <a:t> </a:t>
            </a:r>
            <a:r>
              <a:rPr lang="it-IT" altLang="en-US" dirty="0" err="1"/>
              <a:t>is</a:t>
            </a:r>
            <a:r>
              <a:rPr lang="it-IT" altLang="en-US" dirty="0"/>
              <a:t> </a:t>
            </a:r>
            <a:r>
              <a:rPr lang="it-IT" altLang="en-US" dirty="0" err="1"/>
              <a:t>found</a:t>
            </a:r>
            <a:r>
              <a:rPr lang="it-IT" altLang="en-US" dirty="0"/>
              <a:t> </a:t>
            </a:r>
            <a:r>
              <a:rPr lang="it-IT" altLang="en-US" dirty="0" err="1"/>
              <a:t>at</a:t>
            </a:r>
            <a:r>
              <a:rPr lang="it-IT" altLang="en-US" dirty="0"/>
              <a:t> </a:t>
            </a:r>
            <a:r>
              <a:rPr lang="it-IT" altLang="en-US" dirty="0" err="1"/>
              <a:t>various</a:t>
            </a:r>
            <a:r>
              <a:rPr lang="it-IT" altLang="en-US" dirty="0"/>
              <a:t> </a:t>
            </a:r>
            <a:r>
              <a:rPr lang="it-IT" altLang="en-US" dirty="0" err="1"/>
              <a:t>distances</a:t>
            </a:r>
            <a:r>
              <a:rPr lang="it-IT" altLang="en-US" dirty="0"/>
              <a:t> downstream of the </a:t>
            </a:r>
            <a:r>
              <a:rPr lang="it-IT" altLang="en-US" dirty="0" err="1"/>
              <a:t>Alu</a:t>
            </a:r>
            <a:r>
              <a:rPr lang="it-IT" altLang="en-US" dirty="0"/>
              <a:t> </a:t>
            </a:r>
            <a:r>
              <a:rPr lang="it-IT" altLang="en-US" dirty="0" err="1"/>
              <a:t>element</a:t>
            </a:r>
            <a:r>
              <a:rPr lang="it-IT" altLang="en-US" dirty="0"/>
              <a:t> to terminate </a:t>
            </a:r>
            <a:r>
              <a:rPr lang="it-IT" altLang="en-US" dirty="0" err="1"/>
              <a:t>transcription</a:t>
            </a:r>
            <a:r>
              <a:rPr lang="it-IT" altLang="en-US" dirty="0"/>
              <a:t>. A </a:t>
            </a:r>
            <a:r>
              <a:rPr lang="it-IT" altLang="en-US" dirty="0" err="1"/>
              <a:t>typical</a:t>
            </a:r>
            <a:r>
              <a:rPr lang="it-IT" altLang="en-US" dirty="0"/>
              <a:t> </a:t>
            </a:r>
            <a:r>
              <a:rPr lang="it-IT" altLang="en-US" dirty="0" err="1"/>
              <a:t>Alu</a:t>
            </a:r>
            <a:r>
              <a:rPr lang="it-IT" altLang="en-US" dirty="0"/>
              <a:t> </a:t>
            </a:r>
            <a:r>
              <a:rPr lang="it-IT" altLang="en-US" dirty="0" err="1"/>
              <a:t>transcript</a:t>
            </a:r>
            <a:r>
              <a:rPr lang="it-IT" altLang="en-US" dirty="0"/>
              <a:t> </a:t>
            </a:r>
            <a:r>
              <a:rPr lang="it-IT" altLang="en-US" dirty="0" err="1"/>
              <a:t>is</a:t>
            </a:r>
            <a:r>
              <a:rPr lang="it-IT" altLang="en-US" dirty="0"/>
              <a:t> </a:t>
            </a:r>
            <a:r>
              <a:rPr lang="it-IT" altLang="en-US" dirty="0" err="1"/>
              <a:t>shown</a:t>
            </a:r>
            <a:r>
              <a:rPr lang="it-IT" altLang="en-US" dirty="0"/>
              <a:t> </a:t>
            </a:r>
            <a:r>
              <a:rPr lang="it-IT" altLang="en-US" dirty="0" err="1"/>
              <a:t>below</a:t>
            </a:r>
            <a:r>
              <a:rPr lang="it-IT" altLang="en-US" dirty="0"/>
              <a:t> the </a:t>
            </a:r>
            <a:r>
              <a:rPr lang="it-IT" altLang="en-US" dirty="0" err="1"/>
              <a:t>genomic</a:t>
            </a:r>
            <a:r>
              <a:rPr lang="it-IT" altLang="en-US" dirty="0"/>
              <a:t> </a:t>
            </a:r>
            <a:r>
              <a:rPr lang="it-IT" altLang="en-US" dirty="0" err="1"/>
              <a:t>Alu</a:t>
            </a:r>
            <a:r>
              <a:rPr lang="it-IT" altLang="en-US" dirty="0"/>
              <a:t>, </a:t>
            </a:r>
            <a:r>
              <a:rPr lang="it-IT" altLang="en-US" dirty="0" err="1"/>
              <a:t>showing</a:t>
            </a:r>
            <a:r>
              <a:rPr lang="it-IT" altLang="en-US" dirty="0"/>
              <a:t> </a:t>
            </a:r>
            <a:r>
              <a:rPr lang="it-IT" altLang="en-US" dirty="0" err="1"/>
              <a:t>that</a:t>
            </a:r>
            <a:r>
              <a:rPr lang="it-IT" altLang="en-US" dirty="0"/>
              <a:t> </a:t>
            </a:r>
            <a:r>
              <a:rPr lang="it-IT" altLang="en-US" dirty="0" err="1"/>
              <a:t>it</a:t>
            </a:r>
            <a:r>
              <a:rPr lang="it-IT" altLang="en-US" dirty="0"/>
              <a:t> </a:t>
            </a:r>
            <a:r>
              <a:rPr lang="it-IT" altLang="en-US" dirty="0" err="1"/>
              <a:t>encompasses</a:t>
            </a:r>
            <a:r>
              <a:rPr lang="it-IT" altLang="en-US" dirty="0"/>
              <a:t> the </a:t>
            </a:r>
            <a:r>
              <a:rPr lang="it-IT" altLang="en-US" dirty="0" err="1"/>
              <a:t>entire</a:t>
            </a:r>
            <a:r>
              <a:rPr lang="it-IT" altLang="en-US" dirty="0"/>
              <a:t> </a:t>
            </a:r>
            <a:r>
              <a:rPr lang="it-IT" altLang="en-US" dirty="0" err="1"/>
              <a:t>Alu</a:t>
            </a:r>
            <a:r>
              <a:rPr lang="it-IT" altLang="en-US" dirty="0"/>
              <a:t>, </a:t>
            </a:r>
            <a:r>
              <a:rPr lang="it-IT" altLang="en-US" dirty="0" err="1"/>
              <a:t>including</a:t>
            </a:r>
            <a:r>
              <a:rPr lang="it-IT" altLang="en-US" dirty="0"/>
              <a:t> the A-</a:t>
            </a:r>
            <a:r>
              <a:rPr lang="it-IT" altLang="en-US" dirty="0" err="1"/>
              <a:t>tail</a:t>
            </a:r>
            <a:r>
              <a:rPr lang="it-IT" altLang="en-US" dirty="0"/>
              <a:t>, and </a:t>
            </a:r>
            <a:r>
              <a:rPr lang="it-IT" altLang="en-US" dirty="0" err="1"/>
              <a:t>has</a:t>
            </a:r>
            <a:r>
              <a:rPr lang="it-IT" altLang="en-US" dirty="0"/>
              <a:t> a 3' </a:t>
            </a:r>
            <a:r>
              <a:rPr lang="it-IT" altLang="en-US" dirty="0" err="1"/>
              <a:t>region</a:t>
            </a:r>
            <a:r>
              <a:rPr lang="it-IT" altLang="en-US" dirty="0"/>
              <a:t> </a:t>
            </a:r>
            <a:r>
              <a:rPr lang="it-IT" altLang="en-US" dirty="0" err="1"/>
              <a:t>that</a:t>
            </a:r>
            <a:r>
              <a:rPr lang="it-IT" altLang="en-US" dirty="0"/>
              <a:t> </a:t>
            </a:r>
            <a:r>
              <a:rPr lang="it-IT" altLang="en-US" dirty="0" err="1"/>
              <a:t>is</a:t>
            </a:r>
            <a:r>
              <a:rPr lang="it-IT" altLang="en-US" dirty="0"/>
              <a:t> </a:t>
            </a:r>
            <a:r>
              <a:rPr lang="it-IT" altLang="en-US" dirty="0" err="1"/>
              <a:t>unique</a:t>
            </a:r>
            <a:r>
              <a:rPr lang="it-IT" altLang="en-US" dirty="0"/>
              <a:t> for </a:t>
            </a:r>
            <a:r>
              <a:rPr lang="it-IT" altLang="en-US" dirty="0" err="1"/>
              <a:t>each</a:t>
            </a:r>
            <a:r>
              <a:rPr lang="it-IT" altLang="en-US" dirty="0"/>
              <a:t> locus. (b) The </a:t>
            </a:r>
            <a:r>
              <a:rPr lang="it-IT" altLang="en-US" dirty="0" err="1"/>
              <a:t>Alu</a:t>
            </a:r>
            <a:r>
              <a:rPr lang="it-IT" altLang="en-US" dirty="0"/>
              <a:t> RNA </a:t>
            </a:r>
            <a:r>
              <a:rPr lang="it-IT" altLang="en-US" dirty="0" err="1"/>
              <a:t>is</a:t>
            </a:r>
            <a:r>
              <a:rPr lang="it-IT" altLang="en-US" dirty="0"/>
              <a:t> </a:t>
            </a:r>
            <a:r>
              <a:rPr lang="it-IT" altLang="en-US" dirty="0" err="1"/>
              <a:t>thought</a:t>
            </a:r>
            <a:r>
              <a:rPr lang="it-IT" altLang="en-US" dirty="0"/>
              <a:t> to </a:t>
            </a:r>
            <a:r>
              <a:rPr lang="it-IT" altLang="en-US" dirty="0" err="1"/>
              <a:t>fold</a:t>
            </a:r>
            <a:r>
              <a:rPr lang="it-IT" altLang="en-US" dirty="0"/>
              <a:t> </a:t>
            </a:r>
            <a:r>
              <a:rPr lang="it-IT" altLang="en-US" dirty="0" err="1"/>
              <a:t>into</a:t>
            </a:r>
            <a:r>
              <a:rPr lang="it-IT" altLang="en-US" dirty="0"/>
              <a:t> separate </a:t>
            </a:r>
            <a:r>
              <a:rPr lang="it-IT" altLang="en-US" dirty="0" err="1"/>
              <a:t>structures</a:t>
            </a:r>
            <a:r>
              <a:rPr lang="it-IT" altLang="en-US" dirty="0"/>
              <a:t> for </a:t>
            </a:r>
            <a:r>
              <a:rPr lang="it-IT" altLang="en-US" dirty="0" err="1"/>
              <a:t>each</a:t>
            </a:r>
            <a:r>
              <a:rPr lang="it-IT" altLang="en-US" dirty="0"/>
              <a:t> </a:t>
            </a:r>
            <a:r>
              <a:rPr lang="it-IT" altLang="en-US" dirty="0" err="1"/>
              <a:t>monomer</a:t>
            </a:r>
            <a:r>
              <a:rPr lang="it-IT" altLang="en-US" dirty="0"/>
              <a:t> </a:t>
            </a:r>
            <a:r>
              <a:rPr lang="it-IT" altLang="en-US" dirty="0" err="1"/>
              <a:t>unit</a:t>
            </a:r>
            <a:r>
              <a:rPr lang="it-IT" altLang="en-US" dirty="0"/>
              <a:t>. The RNA </a:t>
            </a:r>
            <a:r>
              <a:rPr lang="it-IT" altLang="en-US" dirty="0" err="1"/>
              <a:t>has</a:t>
            </a:r>
            <a:r>
              <a:rPr lang="it-IT" altLang="en-US" dirty="0"/>
              <a:t> </a:t>
            </a:r>
            <a:r>
              <a:rPr lang="it-IT" altLang="en-US" dirty="0" err="1"/>
              <a:t>been</a:t>
            </a:r>
            <a:r>
              <a:rPr lang="it-IT" altLang="en-US" dirty="0"/>
              <a:t> </a:t>
            </a:r>
            <a:r>
              <a:rPr lang="it-IT" altLang="en-US" dirty="0" err="1"/>
              <a:t>shown</a:t>
            </a:r>
            <a:r>
              <a:rPr lang="it-IT" altLang="en-US" dirty="0"/>
              <a:t> to </a:t>
            </a:r>
            <a:r>
              <a:rPr lang="it-IT" altLang="en-US" dirty="0" err="1"/>
              <a:t>bind</a:t>
            </a:r>
            <a:r>
              <a:rPr lang="it-IT" altLang="en-US" dirty="0"/>
              <a:t> the 7SL RNA SRP9 and 14 </a:t>
            </a:r>
            <a:r>
              <a:rPr lang="it-IT" altLang="en-US" dirty="0" err="1"/>
              <a:t>heterodimer</a:t>
            </a:r>
            <a:r>
              <a:rPr lang="it-IT" altLang="en-US" dirty="0"/>
              <a:t>, </a:t>
            </a:r>
            <a:r>
              <a:rPr lang="it-IT" altLang="en-US" dirty="0" err="1"/>
              <a:t>as</a:t>
            </a:r>
            <a:r>
              <a:rPr lang="it-IT" altLang="en-US" dirty="0"/>
              <a:t> </a:t>
            </a:r>
            <a:r>
              <a:rPr lang="it-IT" altLang="en-US" dirty="0" err="1"/>
              <a:t>well</a:t>
            </a:r>
            <a:r>
              <a:rPr lang="it-IT" altLang="en-US" dirty="0"/>
              <a:t> </a:t>
            </a:r>
            <a:r>
              <a:rPr lang="it-IT" altLang="en-US" dirty="0" err="1"/>
              <a:t>as</a:t>
            </a:r>
            <a:r>
              <a:rPr lang="it-IT" altLang="en-US" dirty="0"/>
              <a:t> </a:t>
            </a:r>
            <a:r>
              <a:rPr lang="it-IT" altLang="en-US" dirty="0" err="1"/>
              <a:t>polyA-binding</a:t>
            </a:r>
            <a:r>
              <a:rPr lang="it-IT" altLang="en-US" dirty="0"/>
              <a:t> </a:t>
            </a:r>
            <a:r>
              <a:rPr lang="it-IT" altLang="en-US" dirty="0" err="1"/>
              <a:t>protein</a:t>
            </a:r>
            <a:r>
              <a:rPr lang="it-IT" altLang="en-US" dirty="0"/>
              <a:t> (PABP).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a:t>
            </a:r>
            <a:r>
              <a:rPr lang="it-IT" altLang="en-US" dirty="0" err="1"/>
              <a:t>at</a:t>
            </a:r>
            <a:r>
              <a:rPr lang="it-IT" altLang="en-US" dirty="0"/>
              <a:t> </a:t>
            </a:r>
            <a:r>
              <a:rPr lang="it-IT" altLang="en-US" dirty="0" err="1"/>
              <a:t>least</a:t>
            </a:r>
            <a:r>
              <a:rPr lang="it-IT" altLang="en-US" dirty="0"/>
              <a:t> </a:t>
            </a:r>
            <a:r>
              <a:rPr lang="it-IT" altLang="en-US" dirty="0" err="1"/>
              <a:t>one</a:t>
            </a:r>
            <a:r>
              <a:rPr lang="it-IT" altLang="en-US" dirty="0"/>
              <a:t> </a:t>
            </a:r>
            <a:r>
              <a:rPr lang="it-IT" altLang="en-US" dirty="0" err="1"/>
              <a:t>other</a:t>
            </a:r>
            <a:r>
              <a:rPr lang="it-IT" altLang="en-US" dirty="0"/>
              <a:t> </a:t>
            </a:r>
            <a:r>
              <a:rPr lang="it-IT" altLang="en-US" dirty="0" err="1"/>
              <a:t>protein</a:t>
            </a:r>
            <a:r>
              <a:rPr lang="it-IT" altLang="en-US" dirty="0"/>
              <a:t> </a:t>
            </a:r>
            <a:r>
              <a:rPr lang="it-IT" altLang="en-US" dirty="0" err="1"/>
              <a:t>binds</a:t>
            </a:r>
            <a:r>
              <a:rPr lang="it-IT" altLang="en-US" dirty="0"/>
              <a:t> the duplex </a:t>
            </a:r>
            <a:r>
              <a:rPr lang="it-IT" altLang="en-US" dirty="0" err="1"/>
              <a:t>portion</a:t>
            </a:r>
            <a:r>
              <a:rPr lang="it-IT" altLang="en-US" dirty="0"/>
              <a:t> of the RNA </a:t>
            </a:r>
            <a:r>
              <a:rPr lang="it-IT" altLang="en-US" dirty="0" err="1"/>
              <a:t>structure</a:t>
            </a:r>
            <a:r>
              <a:rPr lang="it-IT" altLang="en-US" dirty="0"/>
              <a:t>. (c) In the target-</a:t>
            </a:r>
            <a:r>
              <a:rPr lang="it-IT" altLang="en-US" dirty="0" err="1"/>
              <a:t>primed</a:t>
            </a:r>
            <a:r>
              <a:rPr lang="it-IT" altLang="en-US" dirty="0"/>
              <a:t> reverse </a:t>
            </a:r>
            <a:r>
              <a:rPr lang="it-IT" altLang="en-US" dirty="0" err="1"/>
              <a:t>transcription</a:t>
            </a:r>
            <a:r>
              <a:rPr lang="it-IT" altLang="en-US" dirty="0"/>
              <a:t> </a:t>
            </a:r>
            <a:r>
              <a:rPr lang="it-IT" altLang="en-US" dirty="0" err="1"/>
              <a:t>mechanism</a:t>
            </a:r>
            <a:r>
              <a:rPr lang="it-IT" altLang="en-US" dirty="0"/>
              <a:t>, the </a:t>
            </a:r>
            <a:r>
              <a:rPr lang="it-IT" altLang="en-US" dirty="0" err="1"/>
              <a:t>Alu</a:t>
            </a:r>
            <a:r>
              <a:rPr lang="it-IT" altLang="en-US" dirty="0"/>
              <a:t> RNA (blue) </a:t>
            </a:r>
            <a:r>
              <a:rPr lang="it-IT" altLang="en-US" dirty="0" err="1"/>
              <a:t>brings</a:t>
            </a:r>
            <a:r>
              <a:rPr lang="it-IT" altLang="en-US" dirty="0"/>
              <a:t> the ORF2p to the </a:t>
            </a:r>
            <a:r>
              <a:rPr lang="it-IT" altLang="en-US" dirty="0" err="1"/>
              <a:t>genome</a:t>
            </a:r>
            <a:r>
              <a:rPr lang="it-IT" altLang="en-US" dirty="0"/>
              <a:t> </a:t>
            </a:r>
            <a:r>
              <a:rPr lang="it-IT" altLang="en-US" dirty="0" err="1"/>
              <a:t>where</a:t>
            </a:r>
            <a:r>
              <a:rPr lang="it-IT" altLang="en-US" dirty="0"/>
              <a:t> </a:t>
            </a:r>
            <a:r>
              <a:rPr lang="it-IT" altLang="en-US" dirty="0" err="1"/>
              <a:t>its</a:t>
            </a:r>
            <a:r>
              <a:rPr lang="it-IT" altLang="en-US" dirty="0"/>
              <a:t> </a:t>
            </a:r>
            <a:r>
              <a:rPr lang="it-IT" altLang="en-US" dirty="0" err="1"/>
              <a:t>endonuclease</a:t>
            </a:r>
            <a:r>
              <a:rPr lang="it-IT" altLang="en-US" dirty="0"/>
              <a:t> </a:t>
            </a:r>
            <a:r>
              <a:rPr lang="it-IT" altLang="en-US" dirty="0" err="1"/>
              <a:t>activity</a:t>
            </a:r>
            <a:r>
              <a:rPr lang="it-IT" altLang="en-US" dirty="0"/>
              <a:t> </a:t>
            </a:r>
            <a:r>
              <a:rPr lang="it-IT" altLang="en-US" dirty="0" err="1"/>
              <a:t>cleaves</a:t>
            </a:r>
            <a:r>
              <a:rPr lang="it-IT" altLang="en-US" dirty="0"/>
              <a:t> </a:t>
            </a:r>
            <a:r>
              <a:rPr lang="it-IT" altLang="en-US" dirty="0" err="1"/>
              <a:t>at</a:t>
            </a:r>
            <a:r>
              <a:rPr lang="it-IT" altLang="en-US" dirty="0"/>
              <a:t> a T-</a:t>
            </a:r>
            <a:r>
              <a:rPr lang="it-IT" altLang="en-US" dirty="0" err="1"/>
              <a:t>rich</a:t>
            </a:r>
            <a:r>
              <a:rPr lang="it-IT" altLang="en-US" dirty="0"/>
              <a:t> </a:t>
            </a:r>
            <a:r>
              <a:rPr lang="it-IT" altLang="en-US" dirty="0" err="1"/>
              <a:t>consensus</a:t>
            </a:r>
            <a:r>
              <a:rPr lang="it-IT" altLang="en-US" dirty="0"/>
              <a:t> </a:t>
            </a:r>
            <a:r>
              <a:rPr lang="it-IT" altLang="en-US" dirty="0" err="1"/>
              <a:t>sequence</a:t>
            </a:r>
            <a:r>
              <a:rPr lang="it-IT" altLang="en-US" dirty="0"/>
              <a:t>. The T-</a:t>
            </a:r>
            <a:r>
              <a:rPr lang="it-IT" altLang="en-US" dirty="0" err="1"/>
              <a:t>rich</a:t>
            </a:r>
            <a:r>
              <a:rPr lang="it-IT" altLang="en-US" dirty="0"/>
              <a:t> </a:t>
            </a:r>
            <a:r>
              <a:rPr lang="it-IT" altLang="en-US" dirty="0" err="1"/>
              <a:t>region</a:t>
            </a:r>
            <a:r>
              <a:rPr lang="it-IT" altLang="en-US" dirty="0"/>
              <a:t> </a:t>
            </a:r>
            <a:r>
              <a:rPr lang="it-IT" altLang="en-US" dirty="0" err="1"/>
              <a:t>primes</a:t>
            </a:r>
            <a:r>
              <a:rPr lang="it-IT" altLang="en-US" dirty="0"/>
              <a:t> reverse </a:t>
            </a:r>
            <a:r>
              <a:rPr lang="it-IT" altLang="en-US" dirty="0" err="1"/>
              <a:t>transcription</a:t>
            </a:r>
            <a:r>
              <a:rPr lang="it-IT" altLang="en-US" dirty="0"/>
              <a:t> by ORF2p on the 3' A-</a:t>
            </a:r>
            <a:r>
              <a:rPr lang="it-IT" altLang="en-US" dirty="0" err="1"/>
              <a:t>tail</a:t>
            </a:r>
            <a:r>
              <a:rPr lang="it-IT" altLang="en-US" dirty="0"/>
              <a:t> </a:t>
            </a:r>
            <a:r>
              <a:rPr lang="it-IT" altLang="en-US" dirty="0" err="1"/>
              <a:t>region</a:t>
            </a:r>
            <a:r>
              <a:rPr lang="it-IT" altLang="en-US" dirty="0"/>
              <a:t> of the </a:t>
            </a:r>
            <a:r>
              <a:rPr lang="it-IT" altLang="en-US" dirty="0" err="1"/>
              <a:t>Alu</a:t>
            </a:r>
            <a:r>
              <a:rPr lang="it-IT" altLang="en-US" dirty="0"/>
              <a:t> </a:t>
            </a:r>
            <a:r>
              <a:rPr lang="it-IT" altLang="en-US" dirty="0" err="1"/>
              <a:t>element</a:t>
            </a:r>
            <a:r>
              <a:rPr lang="it-IT" altLang="en-US" dirty="0"/>
              <a:t>. </a:t>
            </a:r>
            <a:r>
              <a:rPr lang="it-IT" altLang="en-US" dirty="0" err="1"/>
              <a:t>This</a:t>
            </a:r>
            <a:r>
              <a:rPr lang="it-IT" altLang="en-US" dirty="0"/>
              <a:t> </a:t>
            </a:r>
            <a:r>
              <a:rPr lang="it-IT" altLang="en-US" dirty="0" err="1"/>
              <a:t>creates</a:t>
            </a:r>
            <a:r>
              <a:rPr lang="it-IT" altLang="en-US" dirty="0"/>
              <a:t> a </a:t>
            </a:r>
            <a:r>
              <a:rPr lang="it-IT" altLang="en-US" dirty="0" err="1"/>
              <a:t>cDNA</a:t>
            </a:r>
            <a:r>
              <a:rPr lang="it-IT" altLang="en-US" dirty="0"/>
              <a:t> copy of the body of the </a:t>
            </a:r>
            <a:r>
              <a:rPr lang="it-IT" altLang="en-US" dirty="0" err="1"/>
              <a:t>Alu</a:t>
            </a:r>
            <a:r>
              <a:rPr lang="it-IT" altLang="en-US" dirty="0"/>
              <a:t> </a:t>
            </a:r>
            <a:r>
              <a:rPr lang="it-IT" altLang="en-US" dirty="0" err="1"/>
              <a:t>element</a:t>
            </a:r>
            <a:r>
              <a:rPr lang="it-IT" altLang="en-US" dirty="0"/>
              <a:t>. A </a:t>
            </a:r>
            <a:r>
              <a:rPr lang="it-IT" altLang="en-US" dirty="0" err="1"/>
              <a:t>nick</a:t>
            </a:r>
            <a:r>
              <a:rPr lang="it-IT" altLang="en-US" dirty="0"/>
              <a:t> </a:t>
            </a:r>
            <a:r>
              <a:rPr lang="it-IT" altLang="en-US" dirty="0" err="1"/>
              <a:t>occurs</a:t>
            </a:r>
            <a:r>
              <a:rPr lang="it-IT" altLang="en-US" dirty="0"/>
              <a:t> by an </a:t>
            </a:r>
            <a:r>
              <a:rPr lang="it-IT" altLang="en-US" dirty="0" err="1"/>
              <a:t>unknown</a:t>
            </a:r>
            <a:r>
              <a:rPr lang="it-IT" altLang="en-US" dirty="0"/>
              <a:t> </a:t>
            </a:r>
            <a:r>
              <a:rPr lang="it-IT" altLang="en-US" dirty="0" err="1"/>
              <a:t>mechanism</a:t>
            </a:r>
            <a:r>
              <a:rPr lang="it-IT" altLang="en-US" dirty="0"/>
              <a:t> on the </a:t>
            </a:r>
            <a:r>
              <a:rPr lang="it-IT" altLang="en-US" dirty="0" err="1"/>
              <a:t>second</a:t>
            </a:r>
            <a:r>
              <a:rPr lang="it-IT" altLang="en-US" dirty="0"/>
              <a:t> </a:t>
            </a:r>
            <a:r>
              <a:rPr lang="it-IT" altLang="en-US" dirty="0" err="1"/>
              <a:t>strand</a:t>
            </a:r>
            <a:r>
              <a:rPr lang="it-IT" altLang="en-US" dirty="0"/>
              <a:t> and </a:t>
            </a:r>
            <a:r>
              <a:rPr lang="it-IT" altLang="en-US" dirty="0" err="1"/>
              <a:t>second-strand</a:t>
            </a:r>
            <a:r>
              <a:rPr lang="it-IT" altLang="en-US" dirty="0"/>
              <a:t> </a:t>
            </a:r>
            <a:r>
              <a:rPr lang="it-IT" altLang="en-US" dirty="0" err="1"/>
              <a:t>synthesis</a:t>
            </a:r>
            <a:r>
              <a:rPr lang="it-IT" altLang="en-US" dirty="0"/>
              <a:t> </a:t>
            </a:r>
            <a:r>
              <a:rPr lang="it-IT" altLang="en-US" dirty="0" err="1"/>
              <a:t>is</a:t>
            </a:r>
            <a:r>
              <a:rPr lang="it-IT" altLang="en-US" dirty="0"/>
              <a:t> </a:t>
            </a:r>
            <a:r>
              <a:rPr lang="it-IT" altLang="en-US" dirty="0" err="1"/>
              <a:t>primed</a:t>
            </a:r>
            <a:r>
              <a:rPr lang="it-IT" altLang="en-US" dirty="0"/>
              <a:t>. The new </a:t>
            </a:r>
            <a:r>
              <a:rPr lang="it-IT" altLang="en-US" dirty="0" err="1"/>
              <a:t>Alu</a:t>
            </a:r>
            <a:r>
              <a:rPr lang="it-IT" altLang="en-US" dirty="0"/>
              <a:t> </a:t>
            </a:r>
            <a:r>
              <a:rPr lang="it-IT" altLang="en-US" dirty="0" err="1"/>
              <a:t>element</a:t>
            </a:r>
            <a:r>
              <a:rPr lang="it-IT" altLang="en-US" dirty="0"/>
              <a:t> </a:t>
            </a:r>
            <a:r>
              <a:rPr lang="it-IT" altLang="en-US" dirty="0" err="1"/>
              <a:t>is</a:t>
            </a:r>
            <a:r>
              <a:rPr lang="it-IT" altLang="en-US" dirty="0"/>
              <a:t> </a:t>
            </a:r>
            <a:r>
              <a:rPr lang="it-IT" altLang="en-US" dirty="0" err="1"/>
              <a:t>then</a:t>
            </a:r>
            <a:r>
              <a:rPr lang="it-IT" altLang="en-US" dirty="0"/>
              <a:t> </a:t>
            </a:r>
            <a:r>
              <a:rPr lang="it-IT" altLang="en-US" dirty="0" err="1"/>
              <a:t>flanked</a:t>
            </a:r>
            <a:r>
              <a:rPr lang="it-IT" altLang="en-US" dirty="0"/>
              <a:t> by short </a:t>
            </a:r>
            <a:r>
              <a:rPr lang="it-IT" altLang="en-US" dirty="0" err="1"/>
              <a:t>direct</a:t>
            </a:r>
            <a:r>
              <a:rPr lang="it-IT" altLang="en-US" dirty="0"/>
              <a:t> </a:t>
            </a:r>
            <a:r>
              <a:rPr lang="it-IT" altLang="en-US" dirty="0" err="1"/>
              <a:t>repeats</a:t>
            </a:r>
            <a:r>
              <a:rPr lang="it-IT" altLang="en-US" dirty="0"/>
              <a:t> </a:t>
            </a:r>
            <a:r>
              <a:rPr lang="it-IT" altLang="en-US" dirty="0" err="1"/>
              <a:t>that</a:t>
            </a:r>
            <a:r>
              <a:rPr lang="it-IT" altLang="en-US" dirty="0"/>
              <a:t> are </a:t>
            </a:r>
            <a:r>
              <a:rPr lang="it-IT" altLang="en-US" dirty="0" err="1"/>
              <a:t>duplicates</a:t>
            </a:r>
            <a:r>
              <a:rPr lang="it-IT" altLang="en-US" dirty="0"/>
              <a:t> of the DNA </a:t>
            </a:r>
            <a:r>
              <a:rPr lang="it-IT" altLang="en-US" dirty="0" err="1"/>
              <a:t>sequence</a:t>
            </a:r>
            <a:r>
              <a:rPr lang="it-IT" altLang="en-US" dirty="0"/>
              <a:t> </a:t>
            </a:r>
            <a:r>
              <a:rPr lang="it-IT" altLang="en-US" dirty="0" err="1"/>
              <a:t>between</a:t>
            </a:r>
            <a:r>
              <a:rPr lang="it-IT" altLang="en-US" dirty="0"/>
              <a:t> the first and </a:t>
            </a:r>
            <a:r>
              <a:rPr lang="it-IT" altLang="en-US" dirty="0" err="1"/>
              <a:t>second</a:t>
            </a:r>
            <a:r>
              <a:rPr lang="it-IT" altLang="en-US" dirty="0"/>
              <a:t> </a:t>
            </a:r>
            <a:r>
              <a:rPr lang="it-IT" altLang="en-US" dirty="0" err="1"/>
              <a:t>nicks</a:t>
            </a:r>
            <a:r>
              <a:rPr lang="it-IT" altLang="en-US" dirty="0"/>
              <a:t>.</a:t>
            </a:r>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581B32-FC7B-49C4-972D-A6E1422F9F64}" type="slidenum">
              <a:rPr lang="it-IT" altLang="en-US" smtClean="0">
                <a:latin typeface="Times New Roman" panose="02020603050405020304" pitchFamily="18" charset="0"/>
              </a:rPr>
              <a:pPr>
                <a:spcBef>
                  <a:spcPct val="0"/>
                </a:spcBef>
              </a:pPr>
              <a:t>9</a:t>
            </a:fld>
            <a:endParaRPr lang="it-IT"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 The compositional profile of human chromosome 21 (comprising the full range of isochore families) as seen through</a:t>
            </a:r>
          </a:p>
          <a:p>
            <a:r>
              <a:rPr lang="it-IT" altLang="en-US"/>
              <a:t>nonoverlapping fixed windows of 100 kb. (B) The histogram shows the isochores as pooled in bins of 1% GC. Isochore families are</a:t>
            </a:r>
          </a:p>
          <a:p>
            <a:r>
              <a:rPr lang="it-IT" altLang="en-US"/>
              <a:t>represented by different colors. The Gaussian profile shows the distribution of the five isochore families L1 to H3 from GC-poor to</a:t>
            </a:r>
          </a:p>
          <a:p>
            <a:r>
              <a:rPr lang="it-IT" altLang="en-US"/>
              <a:t>GC-rich, the genome phenotype. (C) Gene densities of the isochore families belong in two genome spaces: a gene-rich genome core</a:t>
            </a:r>
          </a:p>
          <a:p>
            <a:r>
              <a:rPr lang="it-IT" altLang="en-US"/>
              <a:t>and a gene-poor genome desert. (Modified from Costantini et al.). (D) Open and closed chromatin in the two genome spaces.</a:t>
            </a:r>
          </a:p>
        </p:txBody>
      </p:sp>
      <p:sp>
        <p:nvSpPr>
          <p:cNvPr id="809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CE0394-FE0F-4565-8337-62B4732789A9}" type="slidenum">
              <a:rPr lang="it-IT" altLang="en-US" smtClean="0">
                <a:latin typeface="Times New Roman" panose="02020603050405020304" pitchFamily="18" charset="0"/>
              </a:rPr>
              <a:pPr>
                <a:spcBef>
                  <a:spcPct val="0"/>
                </a:spcBef>
              </a:pPr>
              <a:t>51</a:t>
            </a:fld>
            <a:endParaRPr lang="it-IT"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F9D035-FC0D-4A40-89B2-15DE8906CF87}" type="slidenum">
              <a:rPr lang="it-IT" altLang="en-US" smtClean="0">
                <a:latin typeface="Times New Roman" panose="02020603050405020304" pitchFamily="18" charset="0"/>
              </a:rPr>
              <a:pPr>
                <a:spcBef>
                  <a:spcPct val="0"/>
                </a:spcBef>
              </a:pPr>
              <a:t>11</a:t>
            </a:fld>
            <a:endParaRPr lang="it-IT"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D175E54-82C6-4F6B-9172-51905BF70E88}" type="slidenum">
              <a:rPr lang="it-IT" altLang="en-US" smtClean="0">
                <a:latin typeface="Times New Roman" panose="02020603050405020304" pitchFamily="18" charset="0"/>
              </a:rPr>
              <a:pPr>
                <a:spcBef>
                  <a:spcPct val="0"/>
                </a:spcBef>
              </a:pPr>
              <a:t>12</a:t>
            </a:fld>
            <a:endParaRPr lang="it-IT"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E84881-0328-4D4A-977D-E50B3964FBC1}" type="slidenum">
              <a:rPr lang="it-IT" altLang="en-US" sz="1200" smtClean="0"/>
              <a:pPr/>
              <a:t>14</a:t>
            </a:fld>
            <a:endParaRPr lang="it-IT"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D8AF3E1-2695-4487-887B-2D29CBD04E2F}" type="slidenum">
              <a:rPr lang="it-IT" altLang="en-US" smtClean="0">
                <a:latin typeface="Times New Roman" panose="02020603050405020304" pitchFamily="18" charset="0"/>
              </a:rPr>
              <a:pPr>
                <a:spcBef>
                  <a:spcPct val="0"/>
                </a:spcBef>
              </a:pPr>
              <a:t>15</a:t>
            </a:fld>
            <a:endParaRPr lang="it-IT"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63480E-89B7-476B-B1DA-98C9A34F8DE9}" type="slidenum">
              <a:rPr lang="it-IT" altLang="en-US" smtClean="0">
                <a:latin typeface="Times New Roman" panose="02020603050405020304" pitchFamily="18" charset="0"/>
              </a:rPr>
              <a:pPr>
                <a:spcBef>
                  <a:spcPct val="0"/>
                </a:spcBef>
              </a:pPr>
              <a:t>16</a:t>
            </a:fld>
            <a:endParaRPr lang="it-IT"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A8F8A5-8101-466A-9E80-9B51663D8839}" type="slidenum">
              <a:rPr lang="it-IT" altLang="en-US" smtClean="0">
                <a:latin typeface="Times New Roman" panose="02020603050405020304" pitchFamily="18" charset="0"/>
              </a:rPr>
              <a:pPr>
                <a:spcBef>
                  <a:spcPct val="0"/>
                </a:spcBef>
              </a:pPr>
              <a:t>19</a:t>
            </a:fld>
            <a:endParaRPr lang="it-IT"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263EF8-D8A5-45BA-942D-A53E70AE6C08}" type="slidenum">
              <a:rPr lang="it-IT" altLang="en-US"/>
              <a:pPr>
                <a:defRPr/>
              </a:pPr>
              <a:t>‹N›</a:t>
            </a:fld>
            <a:endParaRPr lang="it-IT" altLang="en-US"/>
          </a:p>
        </p:txBody>
      </p:sp>
    </p:spTree>
    <p:extLst>
      <p:ext uri="{BB962C8B-B14F-4D97-AF65-F5344CB8AC3E}">
        <p14:creationId xmlns:p14="http://schemas.microsoft.com/office/powerpoint/2010/main" val="219963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9ED13E-67AB-4438-A2D1-9A8819841095}" type="slidenum">
              <a:rPr lang="it-IT" altLang="en-US"/>
              <a:pPr>
                <a:defRPr/>
              </a:pPr>
              <a:t>‹N›</a:t>
            </a:fld>
            <a:endParaRPr lang="it-IT" altLang="en-US"/>
          </a:p>
        </p:txBody>
      </p:sp>
    </p:spTree>
    <p:extLst>
      <p:ext uri="{BB962C8B-B14F-4D97-AF65-F5344CB8AC3E}">
        <p14:creationId xmlns:p14="http://schemas.microsoft.com/office/powerpoint/2010/main" val="188923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F31BD9-A27F-46AE-BAE6-484A31D41B8B}" type="slidenum">
              <a:rPr lang="it-IT" altLang="en-US"/>
              <a:pPr>
                <a:defRPr/>
              </a:pPr>
              <a:t>‹N›</a:t>
            </a:fld>
            <a:endParaRPr lang="it-IT" altLang="en-US"/>
          </a:p>
        </p:txBody>
      </p:sp>
    </p:spTree>
    <p:extLst>
      <p:ext uri="{BB962C8B-B14F-4D97-AF65-F5344CB8AC3E}">
        <p14:creationId xmlns:p14="http://schemas.microsoft.com/office/powerpoint/2010/main" val="21731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0EF64A-301A-4FBA-9794-2E147E1E8A06}" type="slidenum">
              <a:rPr lang="it-IT" altLang="en-US"/>
              <a:pPr>
                <a:defRPr/>
              </a:pPr>
              <a:t>‹N›</a:t>
            </a:fld>
            <a:endParaRPr lang="it-IT" altLang="en-US"/>
          </a:p>
        </p:txBody>
      </p:sp>
    </p:spTree>
    <p:extLst>
      <p:ext uri="{BB962C8B-B14F-4D97-AF65-F5344CB8AC3E}">
        <p14:creationId xmlns:p14="http://schemas.microsoft.com/office/powerpoint/2010/main" val="203044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E4116C6-7E39-450F-AEE6-CD1C85B01892}" type="slidenum">
              <a:rPr lang="it-IT" altLang="en-US"/>
              <a:pPr>
                <a:defRPr/>
              </a:pPr>
              <a:t>‹N›</a:t>
            </a:fld>
            <a:endParaRPr lang="it-IT" altLang="en-US"/>
          </a:p>
        </p:txBody>
      </p:sp>
    </p:spTree>
    <p:extLst>
      <p:ext uri="{BB962C8B-B14F-4D97-AF65-F5344CB8AC3E}">
        <p14:creationId xmlns:p14="http://schemas.microsoft.com/office/powerpoint/2010/main" val="197434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0559B11-3538-4565-879B-30197F9EB442}" type="slidenum">
              <a:rPr lang="it-IT" altLang="en-US"/>
              <a:pPr>
                <a:defRPr/>
              </a:pPr>
              <a:t>‹N›</a:t>
            </a:fld>
            <a:endParaRPr lang="it-IT" altLang="en-US"/>
          </a:p>
        </p:txBody>
      </p:sp>
    </p:spTree>
    <p:extLst>
      <p:ext uri="{BB962C8B-B14F-4D97-AF65-F5344CB8AC3E}">
        <p14:creationId xmlns:p14="http://schemas.microsoft.com/office/powerpoint/2010/main" val="9276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A26E07-4C6C-4E7F-BAF5-66804117733B}" type="slidenum">
              <a:rPr lang="it-IT" altLang="en-US"/>
              <a:pPr>
                <a:defRPr/>
              </a:pPr>
              <a:t>‹N›</a:t>
            </a:fld>
            <a:endParaRPr lang="it-IT" altLang="en-US"/>
          </a:p>
        </p:txBody>
      </p:sp>
    </p:spTree>
    <p:extLst>
      <p:ext uri="{BB962C8B-B14F-4D97-AF65-F5344CB8AC3E}">
        <p14:creationId xmlns:p14="http://schemas.microsoft.com/office/powerpoint/2010/main" val="375941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AACC24-1A09-4F07-8A7D-443F2528DA5F}" type="slidenum">
              <a:rPr lang="it-IT" altLang="en-US"/>
              <a:pPr>
                <a:defRPr/>
              </a:pPr>
              <a:t>‹N›</a:t>
            </a:fld>
            <a:endParaRPr lang="it-IT" altLang="en-US"/>
          </a:p>
        </p:txBody>
      </p:sp>
    </p:spTree>
    <p:extLst>
      <p:ext uri="{BB962C8B-B14F-4D97-AF65-F5344CB8AC3E}">
        <p14:creationId xmlns:p14="http://schemas.microsoft.com/office/powerpoint/2010/main" val="3510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29EED4-B77E-4C09-9BB8-0895DB0FBE8F}" type="slidenum">
              <a:rPr lang="it-IT" altLang="en-US"/>
              <a:pPr>
                <a:defRPr/>
              </a:pPr>
              <a:t>‹N›</a:t>
            </a:fld>
            <a:endParaRPr lang="it-IT" altLang="en-US"/>
          </a:p>
        </p:txBody>
      </p:sp>
    </p:spTree>
    <p:extLst>
      <p:ext uri="{BB962C8B-B14F-4D97-AF65-F5344CB8AC3E}">
        <p14:creationId xmlns:p14="http://schemas.microsoft.com/office/powerpoint/2010/main" val="10927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AB817CD-E3E2-43E2-A7B8-1C9C02DACDD5}" type="slidenum">
              <a:rPr lang="it-IT" altLang="en-US"/>
              <a:pPr>
                <a:defRPr/>
              </a:pPr>
              <a:t>‹N›</a:t>
            </a:fld>
            <a:endParaRPr lang="it-IT" altLang="en-US"/>
          </a:p>
        </p:txBody>
      </p:sp>
    </p:spTree>
    <p:extLst>
      <p:ext uri="{BB962C8B-B14F-4D97-AF65-F5344CB8AC3E}">
        <p14:creationId xmlns:p14="http://schemas.microsoft.com/office/powerpoint/2010/main" val="138989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4C3216A-7F42-4DFB-8ADF-11D46A040310}" type="slidenum">
              <a:rPr lang="it-IT" altLang="en-US"/>
              <a:pPr>
                <a:defRPr/>
              </a:pPr>
              <a:t>‹N›</a:t>
            </a:fld>
            <a:endParaRPr lang="it-IT" altLang="en-US"/>
          </a:p>
        </p:txBody>
      </p:sp>
    </p:spTree>
    <p:extLst>
      <p:ext uri="{BB962C8B-B14F-4D97-AF65-F5344CB8AC3E}">
        <p14:creationId xmlns:p14="http://schemas.microsoft.com/office/powerpoint/2010/main" val="190204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60C5C18-1213-485A-9C06-E8C64CBF945D}" type="slidenum">
              <a:rPr lang="it-IT" altLang="en-US"/>
              <a:pPr>
                <a:defRPr/>
              </a:pPr>
              <a:t>‹N›</a:t>
            </a:fld>
            <a:endParaRPr lang="it-IT" altLang="en-US"/>
          </a:p>
        </p:txBody>
      </p:sp>
    </p:spTree>
    <p:extLst>
      <p:ext uri="{BB962C8B-B14F-4D97-AF65-F5344CB8AC3E}">
        <p14:creationId xmlns:p14="http://schemas.microsoft.com/office/powerpoint/2010/main" val="218170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AE6D6F-9373-4E28-97AC-990566B4813C}" type="slidenum">
              <a:rPr lang="it-IT" altLang="en-US"/>
              <a:pPr>
                <a:defRPr/>
              </a:pPr>
              <a:t>‹N›</a:t>
            </a:fld>
            <a:endParaRPr lang="it-IT" altLang="en-US"/>
          </a:p>
        </p:txBody>
      </p:sp>
    </p:spTree>
    <p:extLst>
      <p:ext uri="{BB962C8B-B14F-4D97-AF65-F5344CB8AC3E}">
        <p14:creationId xmlns:p14="http://schemas.microsoft.com/office/powerpoint/2010/main" val="19352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F61043-1156-44E4-8BD4-7BCDD522E5D9}" type="slidenum">
              <a:rPr lang="it-IT" altLang="en-US"/>
              <a:pPr>
                <a:defRPr/>
              </a:pPr>
              <a:t>‹N›</a:t>
            </a:fld>
            <a:endParaRPr lang="it-IT" altLang="en-US"/>
          </a:p>
        </p:txBody>
      </p:sp>
    </p:spTree>
    <p:extLst>
      <p:ext uri="{BB962C8B-B14F-4D97-AF65-F5344CB8AC3E}">
        <p14:creationId xmlns:p14="http://schemas.microsoft.com/office/powerpoint/2010/main" val="41557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6666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17B9DA6-6A7B-4EAC-AD19-9F31914B4B16}"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ulvio.cruciani@uniroma1.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repeatmasker.org/cgi-bin/WEBRepeatMasker" TargetMode="External"/><Relationship Id="rId4" Type="http://schemas.openxmlformats.org/officeDocument/2006/relationships/hyperlink" Target="https://www.girinst.org/repba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arning.uniroma1.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15496913" TargetMode="External"/><Relationship Id="rId2" Type="http://schemas.openxmlformats.org/officeDocument/2006/relationships/hyperlink" Target="http://www.ncbi.nlm.nih.gov/pubmed/11237011" TargetMode="External"/><Relationship Id="rId1" Type="http://schemas.openxmlformats.org/officeDocument/2006/relationships/slideLayout" Target="../slideLayouts/slideLayout2.xml"/><Relationship Id="rId4" Type="http://schemas.openxmlformats.org/officeDocument/2006/relationships/hyperlink" Target="http://www.nature.com/nature/journal/v489/n7414/full/nature11247.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hyperlink" Target="https://genome-euro.ucsc.edu/cgi-bin/hgTracks?db=hg38&amp;lastVirtModeType=default&amp;lastVirtModeExtraState=&amp;virtModeType=default&amp;virtMode=0&amp;nonVirtPosition=&amp;position=chr1%3A103541235%2D103805234&amp;hgsid=257629197_k5exPdDDa0A5ojpY4VPogd1LzU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 (6 CFU)</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chemeClr val="bg1"/>
                </a:solidFill>
                <a:hlinkClick r:id="rId2"/>
              </a:rPr>
              <a:t>fulvio.cruciani@uniroma1.it</a:t>
            </a: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a:t>
            </a:r>
            <a:r>
              <a:rPr lang="it-IT" altLang="en-US" sz="2000" dirty="0">
                <a:solidFill>
                  <a:srgbClr val="FFFF00"/>
                </a:solidFill>
              </a:rPr>
              <a:t>sempre</a:t>
            </a:r>
            <a:r>
              <a:rPr lang="it-IT" altLang="en-US" sz="2000" dirty="0">
                <a:solidFill>
                  <a:schemeClr val="bg1"/>
                </a:solidFill>
              </a:rPr>
              <a:t>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76200" y="7938"/>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HERV (Human Endogenous RetroVirus)</a:t>
            </a:r>
          </a:p>
        </p:txBody>
      </p:sp>
      <p:sp>
        <p:nvSpPr>
          <p:cNvPr id="14340" name="Text Box 8"/>
          <p:cNvSpPr txBox="1">
            <a:spLocks noChangeArrowheads="1"/>
          </p:cNvSpPr>
          <p:nvPr/>
        </p:nvSpPr>
        <p:spPr bwMode="auto">
          <a:xfrm>
            <a:off x="174625" y="3687763"/>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Da un punto di vista evolutivo, gli elementi HERV derivano </a:t>
            </a:r>
            <a:r>
              <a:rPr lang="it-IT" altLang="en-US" sz="1600" dirty="0" err="1">
                <a:solidFill>
                  <a:schemeClr val="bg1"/>
                </a:solidFill>
                <a:latin typeface="Tahoma" panose="020B0604030504040204" pitchFamily="34" charset="0"/>
              </a:rPr>
              <a:t>dall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integrazione di retrovirus esogeni nelle cellule della linea germinale </a:t>
            </a:r>
            <a:r>
              <a:rPr lang="it-IT" altLang="ja-JP" sz="1600" dirty="0" err="1">
                <a:solidFill>
                  <a:schemeClr val="bg1"/>
                </a:solidFill>
                <a:latin typeface="Tahoma" panose="020B0604030504040204" pitchFamily="34" charset="0"/>
              </a:rPr>
              <a:t>dell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ospite. </a:t>
            </a:r>
          </a:p>
          <a:p>
            <a:pPr algn="just" eaLnBrk="1" hangingPunct="1">
              <a:spcBef>
                <a:spcPct val="0"/>
              </a:spcBef>
              <a:buFontTx/>
              <a:buNone/>
            </a:pPr>
            <a:r>
              <a:rPr lang="it-IT" altLang="en-US" sz="1600" dirty="0">
                <a:solidFill>
                  <a:schemeClr val="bg1"/>
                </a:solidFill>
                <a:latin typeface="Tahoma" panose="020B0604030504040204" pitchFamily="34" charset="0"/>
              </a:rPr>
              <a:t>Gli HERV presentano alle loro estremità due ripetizioni terminali lunghe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orientate nella stessa direzione, che contengono elementi di regolazione della trascrizione. </a:t>
            </a:r>
          </a:p>
          <a:p>
            <a:pPr algn="just" eaLnBrk="1" hangingPunct="1">
              <a:spcBef>
                <a:spcPct val="0"/>
              </a:spcBef>
              <a:buFontTx/>
              <a:buNone/>
            </a:pPr>
            <a:r>
              <a:rPr lang="it-IT" altLang="en-US" sz="1600" dirty="0">
                <a:solidFill>
                  <a:schemeClr val="bg1"/>
                </a:solidFill>
                <a:latin typeface="Tahoma" panose="020B0604030504040204" pitchFamily="34" charset="0"/>
              </a:rPr>
              <a:t>Spesso gli HERV sono tronchi e in molti casi sono presenti elementi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«solitari». </a:t>
            </a:r>
          </a:p>
          <a:p>
            <a:pPr algn="just" eaLnBrk="1" hangingPunct="1">
              <a:spcBef>
                <a:spcPct val="0"/>
              </a:spcBef>
              <a:buFontTx/>
              <a:buNone/>
            </a:pPr>
            <a:r>
              <a:rPr lang="it-IT" altLang="en-US" sz="1600" dirty="0">
                <a:solidFill>
                  <a:schemeClr val="bg1"/>
                </a:solidFill>
                <a:latin typeface="Tahoma" panose="020B0604030504040204" pitchFamily="34" charset="0"/>
              </a:rPr>
              <a:t>Tra le due LTR sono presenti alcuni geni virali (spesso non funzionali): i geni </a:t>
            </a:r>
            <a:r>
              <a:rPr lang="it-IT" altLang="en-US" sz="1600" i="1" dirty="0">
                <a:solidFill>
                  <a:schemeClr val="bg1"/>
                </a:solidFill>
                <a:latin typeface="Tahoma" panose="020B0604030504040204" pitchFamily="34" charset="0"/>
              </a:rPr>
              <a:t>gag</a:t>
            </a:r>
            <a:r>
              <a:rPr lang="it-IT" altLang="en-US" sz="1600" dirty="0">
                <a:solidFill>
                  <a:schemeClr val="bg1"/>
                </a:solidFill>
                <a:latin typeface="Tahoma" panose="020B0604030504040204" pitchFamily="34" charset="0"/>
              </a:rPr>
              <a:t> e </a:t>
            </a:r>
            <a:r>
              <a:rPr lang="it-IT" altLang="en-US" sz="1600" i="1"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codificano per una proteasi, una trascrittasi inversa, una </a:t>
            </a:r>
            <a:r>
              <a:rPr lang="it-IT" altLang="en-US" sz="1600" dirty="0" err="1">
                <a:solidFill>
                  <a:schemeClr val="bg1"/>
                </a:solidFill>
                <a:latin typeface="Tahoma" panose="020B0604030504040204" pitchFamily="34" charset="0"/>
              </a:rPr>
              <a:t>RNAsi</a:t>
            </a:r>
            <a:r>
              <a:rPr lang="it-IT" altLang="en-US" sz="1600" dirty="0">
                <a:solidFill>
                  <a:schemeClr val="bg1"/>
                </a:solidFill>
                <a:latin typeface="Tahoma" panose="020B0604030504040204" pitchFamily="34" charset="0"/>
              </a:rPr>
              <a:t> H ed un</a:t>
            </a:r>
            <a:r>
              <a:rPr lang="ja-JP" altLang="it-IT" sz="1600" dirty="0">
                <a:solidFill>
                  <a:schemeClr val="bg1"/>
                </a:solidFill>
                <a:latin typeface="Tahoma" panose="020B0604030504040204" pitchFamily="34" charset="0"/>
              </a:rPr>
              <a:t>’</a:t>
            </a:r>
            <a:r>
              <a:rPr lang="it-IT" altLang="ja-JP" sz="1600" dirty="0" err="1">
                <a:solidFill>
                  <a:schemeClr val="bg1"/>
                </a:solidFill>
                <a:latin typeface="Tahoma" panose="020B0604030504040204" pitchFamily="34" charset="0"/>
              </a:rPr>
              <a:t>integrasi</a:t>
            </a:r>
            <a:r>
              <a:rPr lang="it-IT" altLang="ja-JP" sz="1600" dirty="0">
                <a:solidFill>
                  <a:schemeClr val="bg1"/>
                </a:solidFill>
                <a:latin typeface="Tahoma" panose="020B0604030504040204" pitchFamily="34" charset="0"/>
              </a:rPr>
              <a:t>.</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Gli HERV sono quasi sempre inattivi da un punto di vista </a:t>
            </a:r>
            <a:r>
              <a:rPr lang="it-IT" altLang="en-US" sz="1600" dirty="0" err="1">
                <a:solidFill>
                  <a:schemeClr val="bg1"/>
                </a:solidFill>
                <a:latin typeface="Tahoma" panose="020B0604030504040204" pitchFamily="34" charset="0"/>
              </a:rPr>
              <a:t>trascrizionale</a:t>
            </a:r>
            <a:r>
              <a:rPr lang="it-IT" altLang="en-US" sz="1600" dirty="0">
                <a:solidFill>
                  <a:schemeClr val="bg1"/>
                </a:solidFill>
                <a:latin typeface="Tahoma" panose="020B0604030504040204" pitchFamily="34" charset="0"/>
              </a:rPr>
              <a:t> (nella linea germinale), ma alcune famiglie di HERV (es. HERV-K10) hanno dei membri che sono stati attivi in tempi evolutivamente recenti.</a:t>
            </a:r>
          </a:p>
        </p:txBody>
      </p:sp>
      <p:pic>
        <p:nvPicPr>
          <p:cNvPr id="14341"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754063"/>
            <a:ext cx="6813550"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Rettangolo 6"/>
          <p:cNvSpPr>
            <a:spLocks noChangeArrowheads="1"/>
          </p:cNvSpPr>
          <p:nvPr/>
        </p:nvSpPr>
        <p:spPr bwMode="auto">
          <a:xfrm flipV="1">
            <a:off x="1250950" y="1952625"/>
            <a:ext cx="6445250" cy="7143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76200" y="12700"/>
            <a:ext cx="8915400" cy="5254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Trasposoni a DNA</a:t>
            </a:r>
          </a:p>
        </p:txBody>
      </p:sp>
      <p:sp>
        <p:nvSpPr>
          <p:cNvPr id="15363" name="Text Box 8"/>
          <p:cNvSpPr txBox="1">
            <a:spLocks noChangeArrowheads="1"/>
          </p:cNvSpPr>
          <p:nvPr/>
        </p:nvSpPr>
        <p:spPr bwMode="auto">
          <a:xfrm>
            <a:off x="152400" y="32766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I trasposoni a DNA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rappresentano il 3% del genoma. Hanno delle ripetizioni invertite alle loro estremità e codificano per una trasposasi che si lega ad esse e media la loro mobilità attraverso un meccanismo di «taglia e incolla». </a:t>
            </a:r>
          </a:p>
          <a:p>
            <a:pPr algn="just" eaLnBrk="1" hangingPunct="1">
              <a:spcBef>
                <a:spcPct val="0"/>
              </a:spcBef>
              <a:buFontTx/>
              <a:buNone/>
            </a:pPr>
            <a:r>
              <a:rPr lang="it-IT" altLang="en-US" sz="1600">
                <a:solidFill>
                  <a:schemeClr val="bg1"/>
                </a:solidFill>
                <a:latin typeface="Tahoma" panose="020B0604030504040204" pitchFamily="34" charset="0"/>
              </a:rPr>
              <a:t>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sono presenti numerose classi e famiglie di trasposoni a DNA ciascuna con una sua origine evolutiva indipendente. </a:t>
            </a:r>
          </a:p>
          <a:p>
            <a:pPr algn="just" eaLnBrk="1" hangingPunct="1">
              <a:spcBef>
                <a:spcPct val="0"/>
              </a:spcBef>
              <a:buFontTx/>
              <a:buNone/>
            </a:pPr>
            <a:r>
              <a:rPr lang="it-IT" altLang="en-US" sz="1600">
                <a:solidFill>
                  <a:schemeClr val="bg1"/>
                </a:solidFill>
                <a:latin typeface="Tahoma" panose="020B0604030504040204" pitchFamily="34" charset="0"/>
              </a:rPr>
              <a:t>Il livello di trasposizione di elementi di questo tipo nel genoma umano è virtualmente nullo. </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pic>
        <p:nvPicPr>
          <p:cNvPr id="1536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504825"/>
            <a:ext cx="6815137"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Rettangolo 7"/>
          <p:cNvSpPr>
            <a:spLocks noChangeArrowheads="1"/>
          </p:cNvSpPr>
          <p:nvPr/>
        </p:nvSpPr>
        <p:spPr bwMode="auto">
          <a:xfrm flipV="1">
            <a:off x="1211263" y="2438400"/>
            <a:ext cx="6445250" cy="6889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36750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8"/>
          <p:cNvSpPr txBox="1">
            <a:spLocks noChangeArrowheads="1"/>
          </p:cNvSpPr>
          <p:nvPr/>
        </p:nvSpPr>
        <p:spPr bwMode="auto">
          <a:xfrm>
            <a:off x="3886200" y="5029200"/>
            <a:ext cx="518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Decine di trasposoni a DNA si sono evoluti in geni umani  funzionali. Esempi: le ricombinasi RAG1 e RAG2 e la proteina centromerica CENPB.</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0" descr="Immagine 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81063"/>
            <a:ext cx="4699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17412" name="Rectangle 3"/>
          <p:cNvSpPr>
            <a:spLocks noGrp="1" noChangeArrowheads="1"/>
          </p:cNvSpPr>
          <p:nvPr>
            <p:ph type="body" idx="1"/>
          </p:nvPr>
        </p:nvSpPr>
        <p:spPr>
          <a:xfrm>
            <a:off x="5257800" y="990600"/>
            <a:ext cx="36576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17413"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4"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5" name="CasellaDiTesto 8"/>
          <p:cNvSpPr txBox="1">
            <a:spLocks noChangeArrowheads="1"/>
          </p:cNvSpPr>
          <p:nvPr/>
        </p:nvSpPr>
        <p:spPr bwMode="auto">
          <a:xfrm>
            <a:off x="5562600" y="1371600"/>
            <a:ext cx="35814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Solo alcune famiglie di elementi trasponibili producono nell</a:t>
            </a:r>
            <a:r>
              <a:rPr lang="ja-JP" altLang="it-IT" sz="2000">
                <a:solidFill>
                  <a:schemeClr val="bg1"/>
                </a:solidFill>
              </a:rPr>
              <a:t>’</a:t>
            </a:r>
            <a:r>
              <a:rPr lang="it-IT" altLang="ja-JP" sz="2000">
                <a:solidFill>
                  <a:schemeClr val="bg1"/>
                </a:solidFill>
              </a:rPr>
              <a:t>uomo mutazioni ereditabili per trasposizione</a:t>
            </a:r>
          </a:p>
          <a:p>
            <a:pPr algn="ctr" eaLnBrk="1" hangingPunct="1">
              <a:spcBef>
                <a:spcPct val="0"/>
              </a:spcBef>
              <a:buFontTx/>
              <a:buNone/>
            </a:pPr>
            <a:r>
              <a:rPr lang="it-IT" altLang="en-US" sz="2000">
                <a:solidFill>
                  <a:schemeClr val="bg1"/>
                </a:solidFill>
              </a:rPr>
              <a:t>(nella linea germinale):</a:t>
            </a:r>
          </a:p>
          <a:p>
            <a:pPr algn="ctr" eaLnBrk="1" hangingPunct="1">
              <a:spcBef>
                <a:spcPct val="0"/>
              </a:spcBef>
              <a:buFontTx/>
              <a:buNone/>
            </a:pPr>
            <a:r>
              <a:rPr lang="it-IT" altLang="en-US" sz="2000">
                <a:solidFill>
                  <a:schemeClr val="bg1"/>
                </a:solidFill>
              </a:rPr>
              <a:t>Alu</a:t>
            </a:r>
          </a:p>
          <a:p>
            <a:pPr algn="ctr" eaLnBrk="1" hangingPunct="1">
              <a:spcBef>
                <a:spcPct val="0"/>
              </a:spcBef>
              <a:buFontTx/>
              <a:buNone/>
            </a:pPr>
            <a:r>
              <a:rPr lang="it-IT" altLang="en-US" sz="2000">
                <a:solidFill>
                  <a:schemeClr val="bg1"/>
                </a:solidFill>
              </a:rPr>
              <a:t>Line 1</a:t>
            </a:r>
          </a:p>
          <a:p>
            <a:pPr algn="ctr" eaLnBrk="1" hangingPunct="1">
              <a:spcBef>
                <a:spcPct val="0"/>
              </a:spcBef>
              <a:buFontTx/>
              <a:buNone/>
            </a:pPr>
            <a:r>
              <a:rPr lang="it-IT" altLang="en-US" sz="2000">
                <a:solidFill>
                  <a:schemeClr val="bg1"/>
                </a:solidFill>
              </a:rPr>
              <a:t>SVA</a:t>
            </a:r>
          </a:p>
          <a:p>
            <a:pPr algn="ctr" eaLnBrk="1" hangingPunct="1">
              <a:spcBef>
                <a:spcPct val="0"/>
              </a:spcBef>
              <a:buFontTx/>
              <a:buNone/>
            </a:pPr>
            <a:r>
              <a:rPr lang="it-IT" altLang="en-US" sz="1400">
                <a:solidFill>
                  <a:schemeClr val="bg1"/>
                </a:solidFill>
              </a:rPr>
              <a:t>(vedi lezioni sulla variabilità)</a:t>
            </a:r>
          </a:p>
        </p:txBody>
      </p:sp>
      <p:sp>
        <p:nvSpPr>
          <p:cNvPr id="15" name="Cornice 14"/>
          <p:cNvSpPr/>
          <p:nvPr/>
        </p:nvSpPr>
        <p:spPr bwMode="auto">
          <a:xfrm>
            <a:off x="152400" y="21336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16" name="Cornice 15"/>
          <p:cNvSpPr/>
          <p:nvPr/>
        </p:nvSpPr>
        <p:spPr bwMode="auto">
          <a:xfrm>
            <a:off x="152400" y="26670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2" name="CasellaDiTesto 1"/>
          <p:cNvSpPr txBox="1"/>
          <p:nvPr/>
        </p:nvSpPr>
        <p:spPr>
          <a:xfrm>
            <a:off x="5470525" y="5592763"/>
            <a:ext cx="3232150" cy="1200150"/>
          </a:xfrm>
          <a:prstGeom prst="rect">
            <a:avLst/>
          </a:prstGeom>
          <a:noFill/>
        </p:spPr>
        <p:txBody>
          <a:bodyPr>
            <a:spAutoFit/>
          </a:bodyPr>
          <a:lstStyle/>
          <a:p>
            <a:pPr>
              <a:defRPr/>
            </a:pPr>
            <a:r>
              <a:rPr lang="it-IT" dirty="0" err="1">
                <a:solidFill>
                  <a:schemeClr val="accent3"/>
                </a:solidFill>
                <a:hlinkClick r:id="rId4"/>
              </a:rPr>
              <a:t>Repbase</a:t>
            </a:r>
            <a:r>
              <a:rPr lang="it-IT" dirty="0">
                <a:solidFill>
                  <a:schemeClr val="accent3"/>
                </a:solidFill>
              </a:rPr>
              <a:t>: </a:t>
            </a:r>
          </a:p>
          <a:p>
            <a:pPr>
              <a:defRPr/>
            </a:pPr>
            <a:r>
              <a:rPr lang="it-IT" dirty="0">
                <a:solidFill>
                  <a:schemeClr val="accent3"/>
                </a:solidFill>
              </a:rPr>
              <a:t>database di elementi ripetitivi in varie specie</a:t>
            </a:r>
          </a:p>
        </p:txBody>
      </p:sp>
      <p:sp>
        <p:nvSpPr>
          <p:cNvPr id="3" name="Rettangolo 2"/>
          <p:cNvSpPr/>
          <p:nvPr/>
        </p:nvSpPr>
        <p:spPr bwMode="auto">
          <a:xfrm>
            <a:off x="4343400" y="6096000"/>
            <a:ext cx="508000" cy="309563"/>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0" name="Freccia a destra 3"/>
          <p:cNvSpPr>
            <a:spLocks noChangeArrowheads="1"/>
          </p:cNvSpPr>
          <p:nvPr/>
        </p:nvSpPr>
        <p:spPr bwMode="auto">
          <a:xfrm rot="-1977015">
            <a:off x="4767263" y="6018213"/>
            <a:ext cx="766762" cy="80962"/>
          </a:xfrm>
          <a:prstGeom prst="rightArrow">
            <a:avLst>
              <a:gd name="adj1" fmla="val 50000"/>
              <a:gd name="adj2" fmla="val 49151"/>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3" name="Rettangolo 12"/>
          <p:cNvSpPr/>
          <p:nvPr/>
        </p:nvSpPr>
        <p:spPr bwMode="auto">
          <a:xfrm>
            <a:off x="3429000" y="5976938"/>
            <a:ext cx="914400" cy="276225"/>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2" name="Freccia a destra 13"/>
          <p:cNvSpPr>
            <a:spLocks noChangeArrowheads="1"/>
          </p:cNvSpPr>
          <p:nvPr/>
        </p:nvSpPr>
        <p:spPr bwMode="auto">
          <a:xfrm rot="18912973" flipV="1">
            <a:off x="4089400" y="5326063"/>
            <a:ext cx="1700213" cy="76200"/>
          </a:xfrm>
          <a:prstGeom prst="rightArrow">
            <a:avLst>
              <a:gd name="adj1" fmla="val 50000"/>
              <a:gd name="adj2" fmla="val 50306"/>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7" name="CasellaDiTesto 16"/>
          <p:cNvSpPr txBox="1"/>
          <p:nvPr/>
        </p:nvSpPr>
        <p:spPr>
          <a:xfrm>
            <a:off x="5449888" y="4475163"/>
            <a:ext cx="3232150" cy="1077912"/>
          </a:xfrm>
          <a:prstGeom prst="rect">
            <a:avLst/>
          </a:prstGeom>
          <a:noFill/>
        </p:spPr>
        <p:txBody>
          <a:bodyPr>
            <a:spAutoFit/>
          </a:bodyPr>
          <a:lstStyle/>
          <a:p>
            <a:pPr>
              <a:defRPr/>
            </a:pPr>
            <a:r>
              <a:rPr lang="it-IT" sz="1600" dirty="0" err="1">
                <a:solidFill>
                  <a:srgbClr val="FFFF00"/>
                </a:solidFill>
                <a:hlinkClick r:id="rId5"/>
              </a:rPr>
              <a:t>Repeat</a:t>
            </a:r>
            <a:r>
              <a:rPr lang="it-IT" sz="1600" dirty="0">
                <a:solidFill>
                  <a:srgbClr val="FFFF00"/>
                </a:solidFill>
                <a:hlinkClick r:id="rId5"/>
              </a:rPr>
              <a:t> </a:t>
            </a:r>
            <a:r>
              <a:rPr lang="it-IT" sz="1600" dirty="0" err="1">
                <a:solidFill>
                  <a:srgbClr val="FFFF00"/>
                </a:solidFill>
                <a:hlinkClick r:id="rId5"/>
              </a:rPr>
              <a:t>masker</a:t>
            </a:r>
            <a:r>
              <a:rPr lang="it-IT" sz="1600" dirty="0">
                <a:solidFill>
                  <a:srgbClr val="FFFF00"/>
                </a:solidFill>
              </a:rPr>
              <a:t>:  </a:t>
            </a:r>
          </a:p>
          <a:p>
            <a:pPr>
              <a:defRPr/>
            </a:pPr>
            <a:r>
              <a:rPr lang="it-IT" sz="1600" dirty="0" err="1">
                <a:solidFill>
                  <a:schemeClr val="bg1"/>
                </a:solidFill>
              </a:rPr>
              <a:t>Tool</a:t>
            </a:r>
            <a:r>
              <a:rPr lang="it-IT" sz="1600" dirty="0">
                <a:solidFill>
                  <a:schemeClr val="bg1"/>
                </a:solidFill>
              </a:rPr>
              <a:t> </a:t>
            </a:r>
            <a:r>
              <a:rPr lang="it-IT" sz="1600" dirty="0" err="1">
                <a:solidFill>
                  <a:schemeClr val="bg1"/>
                </a:solidFill>
              </a:rPr>
              <a:t>bioinformatico</a:t>
            </a:r>
            <a:r>
              <a:rPr lang="it-IT" sz="1600" dirty="0">
                <a:solidFill>
                  <a:schemeClr val="bg1"/>
                </a:solidFill>
              </a:rPr>
              <a:t> per filtrare/identificare </a:t>
            </a:r>
            <a:r>
              <a:rPr lang="it-IT" sz="1600" dirty="0">
                <a:solidFill>
                  <a:schemeClr val="accent3"/>
                </a:solidFill>
              </a:rPr>
              <a:t>ripetizioni </a:t>
            </a:r>
            <a:r>
              <a:rPr lang="it-IT" sz="1600" dirty="0" err="1">
                <a:solidFill>
                  <a:schemeClr val="accent3"/>
                </a:solidFill>
              </a:rPr>
              <a:t>intersperse</a:t>
            </a:r>
            <a:endParaRPr lang="it-IT" sz="1600" dirty="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7772400" cy="685800"/>
          </a:xfrm>
        </p:spPr>
        <p:txBody>
          <a:bodyPr/>
          <a:lstStyle/>
          <a:p>
            <a:pPr eaLnBrk="1" hangingPunct="1"/>
            <a:r>
              <a:rPr lang="it-IT" altLang="en-US" sz="2800">
                <a:solidFill>
                  <a:schemeClr val="bg1"/>
                </a:solidFill>
              </a:rPr>
              <a:t>Organizzazione generale del genoma umano</a:t>
            </a:r>
          </a:p>
        </p:txBody>
      </p:sp>
      <p:sp>
        <p:nvSpPr>
          <p:cNvPr id="19459"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pic>
        <p:nvPicPr>
          <p:cNvPr id="19460" name="Picture 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90600" y="6400800"/>
            <a:ext cx="3810000" cy="277813"/>
          </a:xfrm>
        </p:spPr>
      </p:pic>
      <p:sp>
        <p:nvSpPr>
          <p:cNvPr id="1946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3" name="Text Box 6"/>
          <p:cNvSpPr txBox="1">
            <a:spLocks noChangeArrowheads="1"/>
          </p:cNvSpPr>
          <p:nvPr/>
        </p:nvSpPr>
        <p:spPr bwMode="auto">
          <a:xfrm>
            <a:off x="152400" y="838200"/>
            <a:ext cx="7342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p:txBody>
      </p:sp>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5634038"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10"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0800"/>
            <a:ext cx="696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magine 9" descr="Immagine 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1371600"/>
            <a:ext cx="4673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CasellaDiTesto 11"/>
          <p:cNvSpPr txBox="1">
            <a:spLocks noChangeArrowheads="1"/>
          </p:cNvSpPr>
          <p:nvPr/>
        </p:nvSpPr>
        <p:spPr bwMode="auto">
          <a:xfrm>
            <a:off x="6096000" y="4648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dirty="0">
                <a:solidFill>
                  <a:schemeClr val="bg1"/>
                </a:solidFill>
              </a:rPr>
              <a:t>Esempio di allineamento multiplo con </a:t>
            </a:r>
            <a:r>
              <a:rPr lang="it-IT" altLang="en-US" sz="1600" dirty="0">
                <a:solidFill>
                  <a:srgbClr val="FFFF00"/>
                </a:solidFill>
              </a:rPr>
              <a:t>sequenza consenso </a:t>
            </a:r>
            <a:r>
              <a:rPr lang="it-IT" altLang="en-US" sz="1600" dirty="0">
                <a:solidFill>
                  <a:schemeClr val="bg1"/>
                </a:solidFill>
              </a:rPr>
              <a:t>mostrata in basso</a:t>
            </a:r>
          </a:p>
        </p:txBody>
      </p:sp>
      <p:sp>
        <p:nvSpPr>
          <p:cNvPr id="19468" name="Freccia su 12"/>
          <p:cNvSpPr>
            <a:spLocks noChangeArrowheads="1"/>
          </p:cNvSpPr>
          <p:nvPr/>
        </p:nvSpPr>
        <p:spPr bwMode="auto">
          <a:xfrm>
            <a:off x="6172200" y="4419600"/>
            <a:ext cx="304800" cy="533400"/>
          </a:xfrm>
          <a:prstGeom prst="upArrow">
            <a:avLst>
              <a:gd name="adj1" fmla="val 50000"/>
              <a:gd name="adj2" fmla="val 4999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0483"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2048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6" name="Text Box 7"/>
          <p:cNvSpPr txBox="1">
            <a:spLocks noChangeArrowheads="1"/>
          </p:cNvSpPr>
          <p:nvPr/>
        </p:nvSpPr>
        <p:spPr bwMode="auto">
          <a:xfrm>
            <a:off x="990600" y="914400"/>
            <a:ext cx="725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a:p>
            <a:pPr eaLnBrk="1" hangingPunct="1">
              <a:spcBef>
                <a:spcPct val="0"/>
              </a:spcBef>
              <a:buFontTx/>
              <a:buNone/>
            </a:pPr>
            <a:r>
              <a:rPr lang="it-IT" altLang="en-US" sz="2400">
                <a:solidFill>
                  <a:srgbClr val="FFFF00"/>
                </a:solidFill>
              </a:rPr>
              <a:t>Confronto con altri organismi</a:t>
            </a:r>
          </a:p>
        </p:txBody>
      </p:sp>
      <p:pic>
        <p:nvPicPr>
          <p:cNvPr id="20487" name="Picture 8" descr="409860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962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253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Text Box 6"/>
          <p:cNvSpPr txBox="1">
            <a:spLocks noChangeArrowheads="1"/>
          </p:cNvSpPr>
          <p:nvPr/>
        </p:nvSpPr>
        <p:spPr bwMode="auto">
          <a:xfrm>
            <a:off x="0" y="730250"/>
            <a:ext cx="9144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Variazione nella distribuzione delle ripetizioni intersperse nel genoma:</a:t>
            </a:r>
          </a:p>
          <a:p>
            <a:pPr eaLnBrk="1" hangingPunct="1">
              <a:spcBef>
                <a:spcPct val="0"/>
              </a:spcBef>
              <a:buFontTx/>
              <a:buNone/>
            </a:pPr>
            <a:endParaRPr lang="it-IT" altLang="en-US" sz="2400">
              <a:solidFill>
                <a:srgbClr val="FFFF00"/>
              </a:solidFill>
            </a:endParaRPr>
          </a:p>
          <a:p>
            <a:pPr eaLnBrk="1" hangingPunct="1">
              <a:spcBef>
                <a:spcPct val="0"/>
              </a:spcBef>
              <a:buFontTx/>
              <a:buNone/>
            </a:pPr>
            <a:r>
              <a:rPr lang="it-IT" altLang="en-US" sz="1800">
                <a:solidFill>
                  <a:schemeClr val="bg1"/>
                </a:solidFill>
              </a:rPr>
              <a:t>La distribuzione degli elementi trasponibili nel genoma umano è tutt</a:t>
            </a:r>
            <a:r>
              <a:rPr lang="it-IT" altLang="ja-JP" sz="1800">
                <a:solidFill>
                  <a:schemeClr val="bg1"/>
                </a:solidFill>
              </a:rPr>
              <a:t>altro che omogenea. Alcune regioni sono particolarmente ricche in repeats: es. 200kb in Xp11 con una densità di ripetizioni intersperse pari a 98%.</a:t>
            </a:r>
          </a:p>
          <a:p>
            <a:pPr eaLnBrk="1" hangingPunct="1">
              <a:spcBef>
                <a:spcPct val="0"/>
              </a:spcBef>
              <a:buFontTx/>
              <a:buNone/>
            </a:pPr>
            <a:r>
              <a:rPr lang="it-IT" altLang="en-US" sz="1800">
                <a:solidFill>
                  <a:schemeClr val="bg1"/>
                </a:solidFill>
              </a:rPr>
              <a:t>Altre regioni sono invece particolarmente povere, come ciascuno dei 4 clusters di geni Hox umani (in figura: esoni barre blu, elem. trasponibili in rosso)</a:t>
            </a:r>
          </a:p>
          <a:p>
            <a:pPr eaLnBrk="1" hangingPunct="1">
              <a:spcBef>
                <a:spcPct val="0"/>
              </a:spcBef>
              <a:buFontTx/>
              <a:buNone/>
            </a:pPr>
            <a:endParaRPr lang="it-IT" altLang="en-US" sz="2400">
              <a:solidFill>
                <a:schemeClr val="bg1"/>
              </a:solidFill>
            </a:endParaRPr>
          </a:p>
        </p:txBody>
      </p:sp>
      <p:pic>
        <p:nvPicPr>
          <p:cNvPr id="22534" name="Picture 7" descr="409860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746625"/>
            <a:ext cx="3352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409860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7608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6"/>
          <p:cNvSpPr txBox="1">
            <a:spLocks noChangeArrowheads="1"/>
          </p:cNvSpPr>
          <p:nvPr/>
        </p:nvSpPr>
        <p:spPr bwMode="auto">
          <a:xfrm>
            <a:off x="0" y="4919663"/>
            <a:ext cx="579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a:solidFill>
                  <a:schemeClr val="bg1"/>
                </a:solidFill>
              </a:rPr>
              <a:t>Distribuzione delle diverse classi di elementi trasponibili rispetto al contenuto in GC. </a:t>
            </a:r>
          </a:p>
          <a:p>
            <a:pPr eaLnBrk="1" hangingPunct="1">
              <a:spcBef>
                <a:spcPct val="0"/>
              </a:spcBef>
              <a:buFontTx/>
              <a:buNone/>
            </a:pPr>
            <a:r>
              <a:rPr lang="it-IT" altLang="en-US" sz="2000">
                <a:solidFill>
                  <a:schemeClr val="bg1"/>
                </a:solidFill>
              </a:rPr>
              <a:t>Gli elementi LINE1 sono più frequenti in regioni ricche in </a:t>
            </a:r>
            <a:r>
              <a:rPr lang="it-IT" altLang="ja-JP" sz="2000">
                <a:solidFill>
                  <a:schemeClr val="bg1"/>
                </a:solidFill>
              </a:rPr>
              <a:t>AT mentre gli elementi Alu sono molto più frequenti in regioni ricche in GC. Altri elementi non mostrano spiccate preferenzialità.</a:t>
            </a:r>
            <a:endParaRPr lang="it-IT" altLang="en-US" sz="2000">
              <a:solidFill>
                <a:schemeClr val="bg1"/>
              </a:solidFill>
            </a:endParaRPr>
          </a:p>
        </p:txBody>
      </p:sp>
      <p:sp>
        <p:nvSpPr>
          <p:cNvPr id="22537" name="Ovale 1"/>
          <p:cNvSpPr>
            <a:spLocks noChangeArrowheads="1"/>
          </p:cNvSpPr>
          <p:nvPr/>
        </p:nvSpPr>
        <p:spPr bwMode="auto">
          <a:xfrm>
            <a:off x="5105400" y="3581400"/>
            <a:ext cx="1524000" cy="1295400"/>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4579"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1" name="Text Box 5"/>
          <p:cNvSpPr txBox="1">
            <a:spLocks noChangeArrowheads="1"/>
          </p:cNvSpPr>
          <p:nvPr/>
        </p:nvSpPr>
        <p:spPr bwMode="auto">
          <a:xfrm>
            <a:off x="0" y="838200"/>
            <a:ext cx="91440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DUPLICAZIONI SEGMENTALI</a:t>
            </a:r>
          </a:p>
          <a:p>
            <a:pPr algn="ctr" eaLnBrk="1" hangingPunct="1">
              <a:spcBef>
                <a:spcPct val="0"/>
              </a:spcBef>
              <a:buFontTx/>
              <a:buNone/>
            </a:pPr>
            <a:r>
              <a:rPr lang="it-IT" altLang="en-US" sz="1800" dirty="0">
                <a:solidFill>
                  <a:schemeClr val="bg1"/>
                </a:solidFill>
              </a:rPr>
              <a:t>Definite come duplicazioni che mostrano almeno 90% di omologia,  </a:t>
            </a:r>
          </a:p>
          <a:p>
            <a:pPr algn="ctr" eaLnBrk="1" hangingPunct="1">
              <a:spcBef>
                <a:spcPct val="0"/>
              </a:spcBef>
              <a:buFontTx/>
              <a:buNone/>
            </a:pPr>
            <a:r>
              <a:rPr lang="it-IT" altLang="en-US" sz="1800" dirty="0">
                <a:solidFill>
                  <a:schemeClr val="bg1"/>
                </a:solidFill>
              </a:rPr>
              <a:t>lunghe &gt; 1Kb (&gt; 50 </a:t>
            </a:r>
            <a:r>
              <a:rPr lang="it-IT" altLang="en-US" sz="1800" dirty="0" err="1">
                <a:solidFill>
                  <a:schemeClr val="bg1"/>
                </a:solidFill>
              </a:rPr>
              <a:t>bp</a:t>
            </a:r>
            <a:r>
              <a:rPr lang="it-IT" altLang="en-US" sz="1800" dirty="0">
                <a:solidFill>
                  <a:schemeClr val="bg1"/>
                </a:solidFill>
              </a:rPr>
              <a:t> secondo una definizione più recente)</a:t>
            </a:r>
          </a:p>
          <a:p>
            <a:pPr algn="ctr" eaLnBrk="1" hangingPunct="1">
              <a:spcBef>
                <a:spcPct val="0"/>
              </a:spcBef>
              <a:buFontTx/>
              <a:buNone/>
            </a:pPr>
            <a:r>
              <a:rPr lang="it-IT" altLang="en-US" sz="1800" dirty="0">
                <a:solidFill>
                  <a:schemeClr val="bg1"/>
                </a:solidFill>
              </a:rPr>
              <a:t>Rappresentano </a:t>
            </a:r>
            <a:r>
              <a:rPr lang="it-IT" altLang="en-US" sz="1800">
                <a:solidFill>
                  <a:schemeClr val="bg1"/>
                </a:solidFill>
              </a:rPr>
              <a:t>il 7% </a:t>
            </a:r>
            <a:r>
              <a:rPr lang="it-IT" altLang="en-US" sz="1800" dirty="0">
                <a:solidFill>
                  <a:schemeClr val="bg1"/>
                </a:solidFill>
              </a:rPr>
              <a:t>circa del genoma umano</a:t>
            </a:r>
          </a:p>
          <a:p>
            <a:pPr algn="ctr" eaLnBrk="1" hangingPunct="1">
              <a:spcBef>
                <a:spcPct val="0"/>
              </a:spcBef>
              <a:buFontTx/>
              <a:buNone/>
            </a:pPr>
            <a:r>
              <a:rPr lang="it-IT" altLang="en-US" sz="1800" dirty="0">
                <a:solidFill>
                  <a:schemeClr val="bg1"/>
                </a:solidFill>
              </a:rPr>
              <a:t>Maggiormente rappresentate in regioni </a:t>
            </a:r>
            <a:r>
              <a:rPr lang="it-IT" altLang="en-US" sz="1800" dirty="0" err="1">
                <a:solidFill>
                  <a:schemeClr val="bg1"/>
                </a:solidFill>
              </a:rPr>
              <a:t>pericentromeriche</a:t>
            </a:r>
            <a:r>
              <a:rPr lang="it-IT" altLang="en-US" sz="1800" dirty="0">
                <a:solidFill>
                  <a:schemeClr val="bg1"/>
                </a:solidFill>
              </a:rPr>
              <a:t> e </a:t>
            </a:r>
            <a:r>
              <a:rPr lang="it-IT" altLang="en-US" sz="1800" dirty="0" err="1">
                <a:solidFill>
                  <a:schemeClr val="bg1"/>
                </a:solidFill>
              </a:rPr>
              <a:t>subtelomeriche</a:t>
            </a: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p:txBody>
      </p:sp>
      <p:pic>
        <p:nvPicPr>
          <p:cNvPr id="245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7125"/>
            <a:ext cx="9144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asellaDiTesto 9"/>
          <p:cNvSpPr txBox="1">
            <a:spLocks noChangeArrowheads="1"/>
          </p:cNvSpPr>
          <p:nvPr/>
        </p:nvSpPr>
        <p:spPr bwMode="auto">
          <a:xfrm>
            <a:off x="381000" y="602773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solidFill>
                  <a:srgbClr val="FFFFFF"/>
                </a:solidFill>
              </a:rPr>
              <a:t>gaps nella sequenza (2004) indicati in rosso, </a:t>
            </a:r>
          </a:p>
          <a:p>
            <a:pPr algn="ctr" eaLnBrk="1" hangingPunct="1">
              <a:spcBef>
                <a:spcPct val="0"/>
              </a:spcBef>
              <a:buFontTx/>
              <a:buNone/>
            </a:pPr>
            <a:r>
              <a:rPr lang="it-IT" altLang="en-US" sz="1600">
                <a:solidFill>
                  <a:srgbClr val="FFFF00"/>
                </a:solidFill>
              </a:rPr>
              <a:t>Duplicazioni segmentali: barre verticali in blu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6627"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9" name="Text Box 5"/>
          <p:cNvSpPr txBox="1">
            <a:spLocks noChangeArrowheads="1"/>
          </p:cNvSpPr>
          <p:nvPr/>
        </p:nvSpPr>
        <p:spPr bwMode="auto">
          <a:xfrm>
            <a:off x="1371600" y="914400"/>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endParaRPr lang="it-IT" altLang="en-US" sz="2000">
              <a:solidFill>
                <a:schemeClr val="accent1"/>
              </a:solidFill>
            </a:endParaRPr>
          </a:p>
          <a:p>
            <a:pPr algn="ctr" eaLnBrk="1" hangingPunct="1">
              <a:spcBef>
                <a:spcPct val="0"/>
              </a:spcBef>
              <a:buFontTx/>
              <a:buNone/>
            </a:pPr>
            <a:endParaRPr lang="it-IT" altLang="en-US" sz="2000">
              <a:solidFill>
                <a:schemeClr val="bg1"/>
              </a:solidFill>
            </a:endParaRPr>
          </a:p>
        </p:txBody>
      </p:sp>
      <p:pic>
        <p:nvPicPr>
          <p:cNvPr id="26630" name="Immagine 7"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789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5"/>
          <p:cNvSpPr txBox="1">
            <a:spLocks noChangeArrowheads="1"/>
          </p:cNvSpPr>
          <p:nvPr/>
        </p:nvSpPr>
        <p:spPr bwMode="auto">
          <a:xfrm>
            <a:off x="4789488" y="1752600"/>
            <a:ext cx="4354512"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chemeClr val="bg1"/>
                </a:solidFill>
              </a:rPr>
              <a:t>Possono essere sia </a:t>
            </a:r>
            <a:r>
              <a:rPr lang="it-IT" altLang="en-US" sz="1600">
                <a:solidFill>
                  <a:srgbClr val="FFFF00"/>
                </a:solidFill>
              </a:rPr>
              <a:t>inter-cromosomiche</a:t>
            </a:r>
            <a:r>
              <a:rPr lang="it-IT" altLang="en-US" sz="1600">
                <a:solidFill>
                  <a:schemeClr val="bg1"/>
                </a:solidFill>
              </a:rPr>
              <a:t> (rosso figura a sinistra) che </a:t>
            </a:r>
            <a:r>
              <a:rPr lang="it-IT" altLang="en-US" sz="1600">
                <a:solidFill>
                  <a:srgbClr val="FFFF00"/>
                </a:solidFill>
              </a:rPr>
              <a:t>intra-cromosomiche</a:t>
            </a:r>
            <a:r>
              <a:rPr lang="it-IT" altLang="en-US" sz="1600">
                <a:solidFill>
                  <a:schemeClr val="bg1"/>
                </a:solidFill>
              </a:rPr>
              <a:t> (blu figura a sinistra). </a:t>
            </a:r>
          </a:p>
          <a:p>
            <a:pPr eaLnBrk="1" hangingPunct="1">
              <a:spcBef>
                <a:spcPct val="0"/>
              </a:spcBef>
              <a:buFontTx/>
              <a:buNone/>
            </a:pPr>
            <a:r>
              <a:rPr lang="it-IT" altLang="en-US" sz="1600">
                <a:solidFill>
                  <a:schemeClr val="bg1"/>
                </a:solidFill>
              </a:rPr>
              <a:t>In quest</a:t>
            </a:r>
            <a:r>
              <a:rPr lang="ja-JP" altLang="it-IT" sz="1600">
                <a:solidFill>
                  <a:schemeClr val="bg1"/>
                </a:solidFill>
              </a:rPr>
              <a:t>’</a:t>
            </a:r>
            <a:r>
              <a:rPr lang="it-IT" altLang="ja-JP" sz="1600">
                <a:solidFill>
                  <a:schemeClr val="bg1"/>
                </a:solidFill>
              </a:rPr>
              <a:t>ultimo caso non sono necessariamente organizzate in tandem.</a:t>
            </a:r>
          </a:p>
          <a:p>
            <a:pPr eaLnBrk="1" hangingPunct="1">
              <a:spcBef>
                <a:spcPct val="0"/>
              </a:spcBef>
              <a:buFontTx/>
              <a:buNone/>
            </a:pPr>
            <a:endParaRPr lang="it-IT" altLang="en-US" sz="1600">
              <a:solidFill>
                <a:schemeClr val="bg1"/>
              </a:solidFill>
            </a:endParaRPr>
          </a:p>
          <a:p>
            <a:pPr eaLnBrk="1" hangingPunct="1">
              <a:spcBef>
                <a:spcPct val="0"/>
              </a:spcBef>
              <a:buFontTx/>
              <a:buNone/>
            </a:pPr>
            <a:r>
              <a:rPr lang="it-IT" altLang="en-US" sz="1600">
                <a:solidFill>
                  <a:schemeClr val="bg1"/>
                </a:solidFill>
              </a:rPr>
              <a:t>Spesso variabili per numero di copie: rilevanza evolutiva e clinica (copy number variants, vedi lezioni sulla variabilità del genoma)</a:t>
            </a: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sp>
        <p:nvSpPr>
          <p:cNvPr id="26632" name="Text Box 5"/>
          <p:cNvSpPr txBox="1">
            <a:spLocks noChangeArrowheads="1"/>
          </p:cNvSpPr>
          <p:nvPr/>
        </p:nvSpPr>
        <p:spPr bwMode="auto">
          <a:xfrm>
            <a:off x="0" y="4419600"/>
            <a:ext cx="243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chemeClr val="bg1"/>
                </a:solidFill>
              </a:rPr>
              <a:t>Gran parte delle duplicazioni segmentali </a:t>
            </a:r>
            <a:r>
              <a:rPr lang="it-IT" altLang="en-US" sz="1600">
                <a:solidFill>
                  <a:schemeClr val="bg1"/>
                </a:solidFill>
              </a:rPr>
              <a:t>presentano</a:t>
            </a:r>
            <a:r>
              <a:rPr lang="it-IT" altLang="en-US" sz="1400">
                <a:solidFill>
                  <a:schemeClr val="bg1"/>
                </a:solidFill>
              </a:rPr>
              <a:t> un grado di omologia tra copie duplicate molto elevato, superiore al 95%</a:t>
            </a:r>
            <a:endParaRPr lang="it-IT" altLang="en-US" sz="1400">
              <a:solidFill>
                <a:schemeClr val="accent1"/>
              </a:solidFill>
            </a:endParaRP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pic>
        <p:nvPicPr>
          <p:cNvPr id="26633" name="Immagine 9" descr="Immagin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4343400"/>
            <a:ext cx="6694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765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3" name="Text Box 5"/>
          <p:cNvSpPr txBox="1">
            <a:spLocks noChangeArrowheads="1"/>
          </p:cNvSpPr>
          <p:nvPr/>
        </p:nvSpPr>
        <p:spPr bwMode="auto">
          <a:xfrm>
            <a:off x="212725" y="879475"/>
            <a:ext cx="8931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r>
              <a:rPr lang="it-IT" altLang="en-US" sz="2000">
                <a:solidFill>
                  <a:schemeClr val="bg1"/>
                </a:solidFill>
              </a:rPr>
              <a:t>Distribuzione disomogenea tra autosomi</a:t>
            </a:r>
          </a:p>
          <a:p>
            <a:pPr algn="ctr" eaLnBrk="1" hangingPunct="1">
              <a:spcBef>
                <a:spcPct val="0"/>
              </a:spcBef>
              <a:buFontTx/>
              <a:buNone/>
            </a:pPr>
            <a:r>
              <a:rPr lang="it-IT" altLang="en-US" sz="2000">
                <a:solidFill>
                  <a:schemeClr val="bg1"/>
                </a:solidFill>
              </a:rPr>
              <a:t>Cromosoma Y particolarmente ricco in DS</a:t>
            </a:r>
          </a:p>
          <a:p>
            <a:pPr algn="ctr" eaLnBrk="1" hangingPunct="1">
              <a:spcBef>
                <a:spcPct val="0"/>
              </a:spcBef>
              <a:buFontTx/>
              <a:buNone/>
            </a:pPr>
            <a:endParaRPr lang="it-IT" altLang="en-US" sz="2000">
              <a:solidFill>
                <a:schemeClr val="bg1"/>
              </a:solidFill>
            </a:endParaRP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1413"/>
            <a:ext cx="917733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CasellaDiTesto 1"/>
          <p:cNvSpPr txBox="1">
            <a:spLocks noChangeArrowheads="1"/>
          </p:cNvSpPr>
          <p:nvPr/>
        </p:nvSpPr>
        <p:spPr bwMode="auto">
          <a:xfrm>
            <a:off x="2024063" y="3352800"/>
            <a:ext cx="597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t>% di duplicazioni segmentali nei cromosomi umani</a:t>
            </a:r>
          </a:p>
          <a:p>
            <a:pPr algn="ctr" eaLnBrk="1" hangingPunct="1">
              <a:spcBef>
                <a:spcPct val="0"/>
              </a:spcBef>
              <a:buFontTx/>
              <a:buNone/>
            </a:pPr>
            <a:r>
              <a:rPr lang="it-IT" altLang="en-US" sz="1600"/>
              <a:t>(in rosa e in blu sono indicate le stime ottenute in due diverse ricerche)</a:t>
            </a:r>
            <a:endParaRPr lang="en-US"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8675"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7" name="CasellaDiTesto 8"/>
          <p:cNvSpPr txBox="1">
            <a:spLocks noChangeArrowheads="1"/>
          </p:cNvSpPr>
          <p:nvPr/>
        </p:nvSpPr>
        <p:spPr bwMode="auto">
          <a:xfrm>
            <a:off x="1524000" y="838200"/>
            <a:ext cx="716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rgbClr val="FFFF00"/>
                </a:solidFill>
              </a:rPr>
              <a:t>ELEMENTI RIPETUTI IN TANDEM NEL GENOMA UMANO (esclusi geni)</a:t>
            </a:r>
          </a:p>
        </p:txBody>
      </p:sp>
      <p:pic>
        <p:nvPicPr>
          <p:cNvPr id="28678" name="Picture 8" descr="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171575"/>
            <a:ext cx="751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CasellaDiTesto 1"/>
          <p:cNvSpPr txBox="1">
            <a:spLocks noChangeArrowheads="1"/>
          </p:cNvSpPr>
          <p:nvPr/>
        </p:nvSpPr>
        <p:spPr bwMode="auto">
          <a:xfrm>
            <a:off x="3276600" y="1371600"/>
            <a:ext cx="308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000"/>
              <a:t>Esanucleotide (TTAGGG)n,</a:t>
            </a:r>
          </a:p>
          <a:p>
            <a:pPr>
              <a:spcBef>
                <a:spcPct val="0"/>
              </a:spcBef>
              <a:buFontTx/>
              <a:buNone/>
            </a:pPr>
            <a:r>
              <a:rPr lang="it-IT" altLang="it-IT" sz="2000"/>
              <a:t>Tutti i telomeri umani</a:t>
            </a:r>
          </a:p>
        </p:txBody>
      </p:sp>
      <p:cxnSp>
        <p:nvCxnSpPr>
          <p:cNvPr id="28680" name="Connettore 2 3"/>
          <p:cNvCxnSpPr>
            <a:cxnSpLocks noChangeShapeType="1"/>
            <a:stCxn id="28679" idx="1"/>
          </p:cNvCxnSpPr>
          <p:nvPr/>
        </p:nvCxnSpPr>
        <p:spPr bwMode="auto">
          <a:xfrm flipH="1">
            <a:off x="2895600" y="1725613"/>
            <a:ext cx="381000" cy="3540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tangolo 8"/>
          <p:cNvSpPr/>
          <p:nvPr/>
        </p:nvSpPr>
        <p:spPr bwMode="auto">
          <a:xfrm>
            <a:off x="6705600" y="4267200"/>
            <a:ext cx="1625600" cy="1524000"/>
          </a:xfrm>
          <a:prstGeom prst="rect">
            <a:avLst/>
          </a:prstGeom>
          <a:solidFill>
            <a:schemeClr val="accent3"/>
          </a:solidFill>
          <a:ln w="9525" cap="flat" cmpd="sng" algn="ctr">
            <a:noFill/>
            <a:prstDash val="solid"/>
            <a:round/>
            <a:headEnd type="none" w="med" len="med"/>
            <a:tailEnd type="none" w="med" len="med"/>
          </a:ln>
          <a:effectLst/>
        </p:spPr>
        <p:txBody>
          <a:bodyPr/>
          <a:lstStyle/>
          <a:p>
            <a:pPr algn="ctr" eaLnBrk="1" hangingPunct="1">
              <a:defRPr/>
            </a:pP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Sito web di riferimento:</a:t>
            </a:r>
          </a:p>
          <a:p>
            <a:pPr marL="0" indent="0" algn="ctr">
              <a:buFont typeface="Wingdings" panose="05000000000000000000" pitchFamily="2" charset="2"/>
              <a:buNone/>
            </a:pPr>
            <a:r>
              <a:rPr lang="it-IT" altLang="en-US" dirty="0">
                <a:solidFill>
                  <a:srgbClr val="FFFF00"/>
                </a:solidFill>
              </a:rPr>
              <a:t>e-learning2</a:t>
            </a:r>
          </a:p>
          <a:p>
            <a:pPr marL="0" indent="0" algn="ctr">
              <a:buFont typeface="Wingdings" panose="05000000000000000000" pitchFamily="2" charset="2"/>
              <a:buNone/>
            </a:pPr>
            <a:r>
              <a:rPr lang="it-IT" altLang="en-US" dirty="0">
                <a:solidFill>
                  <a:srgbClr val="FFFF00"/>
                </a:solidFill>
                <a:hlinkClick r:id="rId2"/>
              </a:rPr>
              <a:t>https://elearning.uniroma1.it/</a:t>
            </a:r>
            <a:endParaRPr lang="it-IT" altLang="en-US" dirty="0">
              <a:solidFill>
                <a:srgbClr val="FFFF00"/>
              </a:solidFill>
            </a:endParaRP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sz="1800" dirty="0">
                <a:solidFill>
                  <a:srgbClr val="FFFF00"/>
                </a:solidFill>
              </a:rPr>
              <a:t>Iscrivetevi al corso di genetica umana su elearning2!</a:t>
            </a:r>
          </a:p>
          <a:p>
            <a:pPr marL="0" indent="0" algn="ctr">
              <a:buFont typeface="Wingdings" panose="05000000000000000000" pitchFamily="2" charset="2"/>
              <a:buNone/>
            </a:pPr>
            <a:r>
              <a:rPr lang="it-IT" altLang="en-US" sz="1800" dirty="0">
                <a:solidFill>
                  <a:srgbClr val="FFFF00"/>
                </a:solidFill>
              </a:rPr>
              <a:t>Le news relative all’insegnamento </a:t>
            </a:r>
          </a:p>
          <a:p>
            <a:pPr marL="0" indent="0" algn="ctr">
              <a:buFont typeface="Wingdings" panose="05000000000000000000" pitchFamily="2" charset="2"/>
              <a:buNone/>
            </a:pPr>
            <a:r>
              <a:rPr lang="it-IT" altLang="en-US" sz="1800" dirty="0">
                <a:solidFill>
                  <a:srgbClr val="FFFF00"/>
                </a:solidFill>
              </a:rPr>
              <a:t>(nuovi appelli, eventuali variazioni aula ed orari…)</a:t>
            </a:r>
          </a:p>
          <a:p>
            <a:pPr marL="0" indent="0" algn="ctr">
              <a:buFont typeface="Wingdings" panose="05000000000000000000" pitchFamily="2" charset="2"/>
              <a:buNone/>
            </a:pPr>
            <a:r>
              <a:rPr lang="it-IT" altLang="en-US" sz="1800" dirty="0">
                <a:solidFill>
                  <a:srgbClr val="FFFF00"/>
                </a:solidFill>
              </a:rPr>
              <a:t>verranno inviate all’indirizzo e-mail indicato nel sito</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0723"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5" name="Text Box 5"/>
          <p:cNvSpPr txBox="1">
            <a:spLocks noChangeArrowheads="1"/>
          </p:cNvSpPr>
          <p:nvPr/>
        </p:nvSpPr>
        <p:spPr bwMode="auto">
          <a:xfrm>
            <a:off x="212725" y="879475"/>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SIMPLE SEQUENCE REPEATS (SSR)</a:t>
            </a:r>
          </a:p>
          <a:p>
            <a:pPr algn="ctr" eaLnBrk="1" hangingPunct="1">
              <a:spcBef>
                <a:spcPct val="0"/>
              </a:spcBef>
              <a:buFontTx/>
              <a:buNone/>
            </a:pPr>
            <a:r>
              <a:rPr lang="it-IT" altLang="en-US" sz="2400" dirty="0">
                <a:solidFill>
                  <a:srgbClr val="FFFF00"/>
                </a:solidFill>
              </a:rPr>
              <a:t>(</a:t>
            </a:r>
            <a:r>
              <a:rPr lang="it-IT" altLang="en-US" sz="2400" dirty="0" err="1">
                <a:solidFill>
                  <a:srgbClr val="FFFF00"/>
                </a:solidFill>
              </a:rPr>
              <a:t>microsatelliti</a:t>
            </a:r>
            <a:r>
              <a:rPr lang="it-IT" altLang="en-US" sz="2400" dirty="0">
                <a:solidFill>
                  <a:srgbClr val="FFFF00"/>
                </a:solidFill>
              </a:rPr>
              <a:t> e </a:t>
            </a:r>
            <a:r>
              <a:rPr lang="it-IT" altLang="en-US" sz="2400" dirty="0" err="1">
                <a:solidFill>
                  <a:srgbClr val="FFFF00"/>
                </a:solidFill>
              </a:rPr>
              <a:t>minisatelliti</a:t>
            </a:r>
            <a:r>
              <a:rPr lang="it-IT" altLang="en-US" sz="2400" dirty="0">
                <a:solidFill>
                  <a:srgbClr val="FFFF00"/>
                </a:solidFill>
              </a:rPr>
              <a:t>)</a:t>
            </a:r>
          </a:p>
        </p:txBody>
      </p:sp>
      <p:sp>
        <p:nvSpPr>
          <p:cNvPr id="30726" name="CasellaDiTesto 8"/>
          <p:cNvSpPr txBox="1">
            <a:spLocks noChangeArrowheads="1"/>
          </p:cNvSpPr>
          <p:nvPr/>
        </p:nvSpPr>
        <p:spPr bwMode="auto">
          <a:xfrm>
            <a:off x="0" y="2057400"/>
            <a:ext cx="5105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dirty="0">
                <a:solidFill>
                  <a:schemeClr val="bg1"/>
                </a:solidFill>
              </a:rPr>
              <a:t>Sequenze semplici ripetute di lunghezza complessiva &lt; 20 kb vengono classificate in:</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Microsatelliti</a:t>
            </a:r>
            <a:r>
              <a:rPr lang="it-IT" altLang="en-US" sz="1600" dirty="0">
                <a:solidFill>
                  <a:schemeClr val="bg1"/>
                </a:solidFill>
              </a:rPr>
              <a:t> (unità ripetuta 1-8 </a:t>
            </a:r>
            <a:r>
              <a:rPr lang="it-IT" altLang="en-US" sz="1600" dirty="0" err="1">
                <a:solidFill>
                  <a:schemeClr val="bg1"/>
                </a:solidFill>
              </a:rPr>
              <a:t>bp</a:t>
            </a:r>
            <a:r>
              <a:rPr lang="it-IT" altLang="en-US" sz="1600" dirty="0">
                <a:solidFill>
                  <a:schemeClr val="bg1"/>
                </a:solidFill>
              </a:rPr>
              <a:t>)</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Minisatelliti</a:t>
            </a:r>
            <a:r>
              <a:rPr lang="it-IT" altLang="en-US" sz="1600" dirty="0">
                <a:solidFill>
                  <a:schemeClr val="bg1"/>
                </a:solidFill>
              </a:rPr>
              <a:t> (unità ripetuta &gt;9 </a:t>
            </a:r>
            <a:r>
              <a:rPr lang="it-IT" altLang="en-US" sz="1600" dirty="0" err="1">
                <a:solidFill>
                  <a:schemeClr val="bg1"/>
                </a:solidFill>
              </a:rPr>
              <a:t>bp</a:t>
            </a:r>
            <a:r>
              <a:rPr lang="it-IT" altLang="en-US" sz="1600" dirty="0">
                <a:solidFill>
                  <a:schemeClr val="bg1"/>
                </a:solidFill>
              </a:rPr>
              <a:t>; generalmente &lt; 100bp)</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Rappresentano  3% circa del genoma umano.</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Circa una SSR ogni 2 kb  (437 SSR per Mb)</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err="1">
                <a:solidFill>
                  <a:schemeClr val="bg1"/>
                </a:solidFill>
              </a:rPr>
              <a:t>Dinucleotide</a:t>
            </a:r>
            <a:r>
              <a:rPr lang="it-IT" altLang="en-US" sz="1600" dirty="0">
                <a:solidFill>
                  <a:schemeClr val="bg1"/>
                </a:solidFill>
              </a:rPr>
              <a:t> </a:t>
            </a:r>
            <a:r>
              <a:rPr lang="it-IT" altLang="en-US" sz="1600" dirty="0" err="1">
                <a:solidFill>
                  <a:schemeClr val="bg1"/>
                </a:solidFill>
              </a:rPr>
              <a:t>repeats</a:t>
            </a:r>
            <a:r>
              <a:rPr lang="it-IT" altLang="en-US" sz="1600" dirty="0">
                <a:solidFill>
                  <a:schemeClr val="bg1"/>
                </a:solidFill>
              </a:rPr>
              <a:t> è la classe più rappresentata nel genoma</a:t>
            </a:r>
          </a:p>
          <a:p>
            <a:pPr eaLnBrk="1" hangingPunct="1">
              <a:spcBef>
                <a:spcPct val="0"/>
              </a:spcBef>
              <a:buFontTx/>
              <a:buNone/>
            </a:pPr>
            <a:endParaRPr lang="it-IT" altLang="en-US" sz="1600" dirty="0">
              <a:solidFill>
                <a:schemeClr val="bg1"/>
              </a:solidFill>
            </a:endParaRP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rgbClr val="FFFF00"/>
                </a:solidFill>
              </a:rPr>
              <a:t>Importanti per (lezioni sulla variabilità genetica): </a:t>
            </a:r>
          </a:p>
          <a:p>
            <a:pPr eaLnBrk="1" hangingPunct="1">
              <a:spcBef>
                <a:spcPct val="0"/>
              </a:spcBef>
              <a:buFontTx/>
              <a:buAutoNum type="arabicParenR"/>
            </a:pPr>
            <a:r>
              <a:rPr lang="it-IT" altLang="en-US" sz="1600" dirty="0">
                <a:solidFill>
                  <a:srgbClr val="FFFF00"/>
                </a:solidFill>
              </a:rPr>
              <a:t> Applicazioni (la maggior parte possono essere utilizzati come marcatori polimorfici)</a:t>
            </a:r>
          </a:p>
          <a:p>
            <a:pPr eaLnBrk="1" hangingPunct="1">
              <a:spcBef>
                <a:spcPct val="0"/>
              </a:spcBef>
              <a:buFontTx/>
              <a:buAutoNum type="arabicParenR"/>
            </a:pPr>
            <a:r>
              <a:rPr lang="it-IT" altLang="en-US" sz="1600" dirty="0">
                <a:solidFill>
                  <a:srgbClr val="FFFF00"/>
                </a:solidFill>
              </a:rPr>
              <a:t> Malattie da DNA instabile</a:t>
            </a:r>
          </a:p>
        </p:txBody>
      </p:sp>
      <p:pic>
        <p:nvPicPr>
          <p:cNvPr id="30727" name="Immagine 6"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3250"/>
            <a:ext cx="4038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279900"/>
            <a:ext cx="4279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p:cNvSpPr txBox="1">
            <a:spLocks noChangeArrowheads="1"/>
          </p:cNvSpPr>
          <p:nvPr/>
        </p:nvSpPr>
        <p:spPr bwMode="auto">
          <a:xfrm>
            <a:off x="212725" y="762000"/>
            <a:ext cx="8931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DNA satellite</a:t>
            </a:r>
          </a:p>
        </p:txBody>
      </p:sp>
      <p:pic>
        <p:nvPicPr>
          <p:cNvPr id="5" name="Immagine 4">
            <a:extLst>
              <a:ext uri="{FF2B5EF4-FFF2-40B4-BE49-F238E27FC236}">
                <a16:creationId xmlns:a16="http://schemas.microsoft.com/office/drawing/2014/main" id="{1E7EAD4A-DD00-9AA1-E18F-C32D83B31E8C}"/>
              </a:ext>
            </a:extLst>
          </p:cNvPr>
          <p:cNvPicPr>
            <a:picLocks noChangeAspect="1"/>
          </p:cNvPicPr>
          <p:nvPr/>
        </p:nvPicPr>
        <p:blipFill>
          <a:blip r:embed="rId3"/>
          <a:stretch>
            <a:fillRect/>
          </a:stretch>
        </p:blipFill>
        <p:spPr>
          <a:xfrm>
            <a:off x="3466049" y="1143001"/>
            <a:ext cx="5606660" cy="5257800"/>
          </a:xfrm>
          <a:prstGeom prst="rect">
            <a:avLst/>
          </a:prstGeom>
        </p:spPr>
      </p:pic>
      <p:sp>
        <p:nvSpPr>
          <p:cNvPr id="7" name="CasellaDiTesto 6">
            <a:extLst>
              <a:ext uri="{FF2B5EF4-FFF2-40B4-BE49-F238E27FC236}">
                <a16:creationId xmlns:a16="http://schemas.microsoft.com/office/drawing/2014/main" id="{5F779A9D-5237-8D9C-5278-45DDCB172182}"/>
              </a:ext>
            </a:extLst>
          </p:cNvPr>
          <p:cNvSpPr txBox="1"/>
          <p:nvPr/>
        </p:nvSpPr>
        <p:spPr>
          <a:xfrm>
            <a:off x="-12468" y="1095895"/>
            <a:ext cx="3136668" cy="5509200"/>
          </a:xfrm>
          <a:prstGeom prst="rect">
            <a:avLst/>
          </a:prstGeom>
          <a:noFill/>
        </p:spPr>
        <p:txBody>
          <a:bodyPr wrap="square">
            <a:spAutoFit/>
          </a:bodyPr>
          <a:lstStyle/>
          <a:p>
            <a:pPr algn="just" eaLnBrk="1" hangingPunct="1">
              <a:spcBef>
                <a:spcPct val="0"/>
              </a:spcBef>
              <a:buFontTx/>
              <a:buNone/>
            </a:pPr>
            <a:r>
              <a:rPr lang="it-IT" altLang="en-US" sz="1600" dirty="0">
                <a:solidFill>
                  <a:schemeClr val="bg1"/>
                </a:solidFill>
              </a:rPr>
              <a:t>L’</a:t>
            </a:r>
            <a:r>
              <a:rPr lang="it-IT" altLang="ja-JP" sz="1600" dirty="0" err="1">
                <a:solidFill>
                  <a:schemeClr val="bg1"/>
                </a:solidFill>
              </a:rPr>
              <a:t>eterocromatina</a:t>
            </a:r>
            <a:r>
              <a:rPr lang="it-IT" altLang="ja-JP" sz="1600" dirty="0">
                <a:solidFill>
                  <a:schemeClr val="bg1"/>
                </a:solidFill>
              </a:rPr>
              <a:t> costitutiva si trova nel 6.5% del genoma umano, principalmente in corrispondenza dei centromeri e dei telomeri, nel braccio corto degli acrocentrici e nel braccio lungo dell’Y. La sua sequenza è rimasta per molto tempo non completamente nota per problemi di natura tecnica. Oggi è completamente nota grazie al T2T consortium (2022).</a:t>
            </a:r>
          </a:p>
          <a:p>
            <a:pPr algn="just" eaLnBrk="1" hangingPunct="1">
              <a:spcBef>
                <a:spcPct val="0"/>
              </a:spcBef>
              <a:buFontTx/>
              <a:buNone/>
            </a:pPr>
            <a:r>
              <a:rPr lang="it-IT" altLang="en-US" sz="1600" dirty="0">
                <a:solidFill>
                  <a:schemeClr val="bg1"/>
                </a:solidFill>
              </a:rPr>
              <a:t>L’</a:t>
            </a:r>
            <a:r>
              <a:rPr lang="it-IT" altLang="ja-JP" sz="1600" dirty="0" err="1">
                <a:solidFill>
                  <a:schemeClr val="bg1"/>
                </a:solidFill>
              </a:rPr>
              <a:t>eterocromatina</a:t>
            </a:r>
            <a:r>
              <a:rPr lang="it-IT" altLang="ja-JP" sz="1600" dirty="0">
                <a:solidFill>
                  <a:schemeClr val="bg1"/>
                </a:solidFill>
              </a:rPr>
              <a:t> costitutiva è composta di vari tipi di DNA satellite, che differiscono per la composizione e lunghezza delle unità ripetute in tandem e sono accomunati dal possedere una dimensione totale di molte Kb, spesso centinaia di kb. </a:t>
            </a:r>
          </a:p>
          <a:p>
            <a:pPr algn="just" eaLnBrk="1" hangingPunct="1">
              <a:spcBef>
                <a:spcPct val="0"/>
              </a:spcBef>
              <a:buFontTx/>
              <a:buNone/>
            </a:pPr>
            <a:r>
              <a:rPr lang="it-IT" altLang="en-US" sz="1600" dirty="0">
                <a:solidFill>
                  <a:schemeClr val="bg1"/>
                </a:solidFill>
              </a:rPr>
              <a:t>Minisatelliti e microsatelliti NON fanno generalmente parte </a:t>
            </a:r>
            <a:r>
              <a:rPr lang="it-IT" altLang="en-US" sz="1600" dirty="0" err="1">
                <a:solidFill>
                  <a:schemeClr val="bg1"/>
                </a:solidFill>
              </a:rPr>
              <a:t>dell</a:t>
            </a:r>
            <a:r>
              <a:rPr lang="ja-JP" altLang="it-IT" sz="1600" dirty="0">
                <a:solidFill>
                  <a:schemeClr val="bg1"/>
                </a:solidFill>
              </a:rPr>
              <a:t>’</a:t>
            </a:r>
            <a:r>
              <a:rPr lang="it-IT" altLang="ja-JP" sz="1600" dirty="0" err="1">
                <a:solidFill>
                  <a:schemeClr val="bg1"/>
                </a:solidFill>
              </a:rPr>
              <a:t>eterocromatina</a:t>
            </a:r>
            <a:r>
              <a:rPr lang="it-IT" altLang="ja-JP" sz="1600" dirty="0">
                <a:solidFill>
                  <a:schemeClr val="bg1"/>
                </a:solidFill>
              </a:rPr>
              <a:t> costitutiva.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5498-B2D2-4E83-42BA-1215511C98B9}"/>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1CE9BD6-A940-A07A-F83E-F7AA6FC08E78}"/>
              </a:ext>
            </a:extLst>
          </p:cNvPr>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a:extLst>
              <a:ext uri="{FF2B5EF4-FFF2-40B4-BE49-F238E27FC236}">
                <a16:creationId xmlns:a16="http://schemas.microsoft.com/office/drawing/2014/main" id="{7FFD38A1-FC57-AFFE-661D-5599E52B07D9}"/>
              </a:ext>
            </a:extLst>
          </p:cNvPr>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a:extLst>
              <a:ext uri="{FF2B5EF4-FFF2-40B4-BE49-F238E27FC236}">
                <a16:creationId xmlns:a16="http://schemas.microsoft.com/office/drawing/2014/main" id="{0EE62053-F5B7-E3E8-C34F-4679B7D2CB2D}"/>
              </a:ext>
            </a:extLst>
          </p:cNvPr>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a:extLst>
              <a:ext uri="{FF2B5EF4-FFF2-40B4-BE49-F238E27FC236}">
                <a16:creationId xmlns:a16="http://schemas.microsoft.com/office/drawing/2014/main" id="{8B00FEE3-5F8B-7C5F-7AE5-7824D3EB5258}"/>
              </a:ext>
            </a:extLst>
          </p:cNvPr>
          <p:cNvSpPr txBox="1">
            <a:spLocks noChangeArrowheads="1"/>
          </p:cNvSpPr>
          <p:nvPr/>
        </p:nvSpPr>
        <p:spPr bwMode="auto">
          <a:xfrm>
            <a:off x="212725" y="762000"/>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DNA satellite (</a:t>
            </a:r>
            <a:r>
              <a:rPr lang="ja-JP" altLang="it-IT" sz="2400">
                <a:solidFill>
                  <a:srgbClr val="FFFF00"/>
                </a:solidFill>
              </a:rPr>
              <a:t>“</a:t>
            </a:r>
            <a:r>
              <a:rPr lang="it-IT" altLang="ja-JP" sz="2400">
                <a:solidFill>
                  <a:srgbClr val="FFFF00"/>
                </a:solidFill>
              </a:rPr>
              <a:t>macrosatellite</a:t>
            </a:r>
            <a:r>
              <a:rPr lang="ja-JP" altLang="it-IT" sz="2400">
                <a:solidFill>
                  <a:srgbClr val="FFFF00"/>
                </a:solidFill>
              </a:rPr>
              <a:t>”</a:t>
            </a:r>
            <a:r>
              <a:rPr lang="it-IT" altLang="ja-JP" sz="2400">
                <a:solidFill>
                  <a:srgbClr val="FFFF00"/>
                </a:solidFill>
              </a:rPr>
              <a:t>)</a:t>
            </a:r>
            <a:endParaRPr lang="it-IT" altLang="en-US" sz="2400">
              <a:solidFill>
                <a:srgbClr val="FFFF00"/>
              </a:solidFill>
            </a:endParaRPr>
          </a:p>
          <a:p>
            <a:pPr algn="ctr" eaLnBrk="1" hangingPunct="1">
              <a:spcBef>
                <a:spcPct val="0"/>
              </a:spcBef>
              <a:buFontTx/>
              <a:buNone/>
            </a:pPr>
            <a:endParaRPr lang="it-IT" altLang="en-US" sz="2400">
              <a:solidFill>
                <a:srgbClr val="FFFF00"/>
              </a:solidFill>
            </a:endParaRPr>
          </a:p>
        </p:txBody>
      </p:sp>
      <p:sp>
        <p:nvSpPr>
          <p:cNvPr id="32774" name="CasellaDiTesto 9">
            <a:extLst>
              <a:ext uri="{FF2B5EF4-FFF2-40B4-BE49-F238E27FC236}">
                <a16:creationId xmlns:a16="http://schemas.microsoft.com/office/drawing/2014/main" id="{8485DFFC-9E88-3B0C-8AEA-873CB9830974}"/>
              </a:ext>
            </a:extLst>
          </p:cNvPr>
          <p:cNvSpPr txBox="1">
            <a:spLocks noChangeArrowheads="1"/>
          </p:cNvSpPr>
          <p:nvPr/>
        </p:nvSpPr>
        <p:spPr bwMode="auto">
          <a:xfrm>
            <a:off x="-33338" y="1177925"/>
            <a:ext cx="9144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rPr>
              <a:t>Ci sono diverse classi di DNA satellite, di cui le più importanti sono l’</a:t>
            </a:r>
            <a:r>
              <a:rPr lang="it-IT" altLang="en-US" sz="1600" dirty="0" err="1">
                <a:solidFill>
                  <a:schemeClr val="bg1"/>
                </a:solidFill>
              </a:rPr>
              <a:t>alfoide</a:t>
            </a:r>
            <a:r>
              <a:rPr lang="it-IT" altLang="en-US" sz="1600" dirty="0">
                <a:solidFill>
                  <a:schemeClr val="bg1"/>
                </a:solidFill>
              </a:rPr>
              <a:t> (in tutti i centromeri umani) ed i satelliti </a:t>
            </a:r>
            <a:r>
              <a:rPr lang="it-IT" altLang="en-US" sz="1600" dirty="0" err="1">
                <a:solidFill>
                  <a:schemeClr val="bg1"/>
                </a:solidFill>
              </a:rPr>
              <a:t>Hsat</a:t>
            </a:r>
            <a:r>
              <a:rPr lang="it-IT" altLang="en-US" sz="1600" dirty="0">
                <a:solidFill>
                  <a:schemeClr val="bg1"/>
                </a:solidFill>
              </a:rPr>
              <a:t> 1, 2 e 3. La struttura in </a:t>
            </a:r>
            <a:r>
              <a:rPr lang="it-IT" altLang="en-US" sz="1600" dirty="0" err="1">
                <a:solidFill>
                  <a:schemeClr val="bg1"/>
                </a:solidFill>
              </a:rPr>
              <a:t>repeats</a:t>
            </a:r>
            <a:r>
              <a:rPr lang="it-IT" altLang="en-US" sz="1600" dirty="0">
                <a:solidFill>
                  <a:schemeClr val="bg1"/>
                </a:solidFill>
              </a:rPr>
              <a:t> può essere complessa (sotto struttura del satellite </a:t>
            </a:r>
            <a:r>
              <a:rPr lang="it-IT" altLang="en-US" sz="1600" dirty="0" err="1">
                <a:solidFill>
                  <a:schemeClr val="bg1"/>
                </a:solidFill>
              </a:rPr>
              <a:t>alfoide</a:t>
            </a:r>
            <a:r>
              <a:rPr lang="it-IT" altLang="en-US" sz="1600" dirty="0">
                <a:solidFill>
                  <a:schemeClr val="bg1"/>
                </a:solidFill>
              </a:rPr>
              <a:t>)</a:t>
            </a:r>
          </a:p>
        </p:txBody>
      </p:sp>
      <p:pic>
        <p:nvPicPr>
          <p:cNvPr id="32775" name="Immagine 9" descr="Immagine 13.png">
            <a:extLst>
              <a:ext uri="{FF2B5EF4-FFF2-40B4-BE49-F238E27FC236}">
                <a16:creationId xmlns:a16="http://schemas.microsoft.com/office/drawing/2014/main" id="{C8FEA608-EB2A-E9E7-F1D6-62B0BABA72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2" y="1734267"/>
            <a:ext cx="73914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E5AD0BD9-9811-8DC6-0676-55A79D71BB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0455" y="5210699"/>
            <a:ext cx="7458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576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Contenuto in geni codificanti (2001) </a:t>
            </a:r>
          </a:p>
        </p:txBody>
      </p:sp>
      <p:sp>
        <p:nvSpPr>
          <p:cNvPr id="3481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8" name="Segnaposto contenuto 7" descr="Immagine 3.png"/>
          <p:cNvPicPr>
            <a:picLocks noGrp="1" noChangeAspect="1"/>
          </p:cNvPicPr>
          <p:nvPr>
            <p:ph idx="1"/>
          </p:nvPr>
        </p:nvPicPr>
        <p:blipFill>
          <a:blip r:embed="rId3">
            <a:alphaModFix/>
          </a:blip>
          <a:srcRect l="-5199" r="-5199"/>
          <a:stretch>
            <a:fillRect/>
          </a:stretch>
        </p:blipFill>
        <p:spPr>
          <a:xfrm>
            <a:off x="457200" y="2209800"/>
            <a:ext cx="8382000" cy="4437530"/>
          </a:xfrm>
          <a:prstGeom prst="roundRect">
            <a:avLst/>
          </a:prstGeom>
          <a:effectLst>
            <a:glow rad="139700">
              <a:schemeClr val="accent4">
                <a:alpha val="75000"/>
              </a:schemeClr>
            </a:glow>
          </a:effectLst>
        </p:spPr>
      </p:pic>
      <p:pic>
        <p:nvPicPr>
          <p:cNvPr id="34822" name="Immagine 9"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488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ttangolo arrotondato 10"/>
          <p:cNvSpPr>
            <a:spLocks noChangeArrowheads="1"/>
          </p:cNvSpPr>
          <p:nvPr/>
        </p:nvSpPr>
        <p:spPr bwMode="auto">
          <a:xfrm>
            <a:off x="838200" y="4724400"/>
            <a:ext cx="7620000" cy="6858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p>
          <a:p>
            <a:pPr algn="ctr" eaLnBrk="1" hangingPunct="1">
              <a:spcBef>
                <a:spcPct val="0"/>
              </a:spcBef>
              <a:buFontTx/>
              <a:buNone/>
            </a:pPr>
            <a:endParaRPr lang="it-IT" altLang="en-US" sz="2400"/>
          </a:p>
        </p:txBody>
      </p:sp>
      <p:sp>
        <p:nvSpPr>
          <p:cNvPr id="34824" name="Rettangolo arrotondato 11"/>
          <p:cNvSpPr>
            <a:spLocks noChangeArrowheads="1"/>
          </p:cNvSpPr>
          <p:nvPr/>
        </p:nvSpPr>
        <p:spPr bwMode="auto">
          <a:xfrm>
            <a:off x="838200" y="5638800"/>
            <a:ext cx="3886200" cy="3810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p>
          <a:p>
            <a:pPr algn="ctr" eaLnBrk="1" hangingPunct="1">
              <a:spcBef>
                <a:spcPct val="0"/>
              </a:spcBef>
              <a:buFontTx/>
              <a:buNone/>
            </a:pPr>
            <a:endParaRPr lang="it-IT" altLang="en-US" sz="2400"/>
          </a:p>
        </p:txBody>
      </p:sp>
      <p:sp>
        <p:nvSpPr>
          <p:cNvPr id="14" name="Simbolo &quot;divieto&quot; 13"/>
          <p:cNvSpPr/>
          <p:nvPr/>
        </p:nvSpPr>
        <p:spPr bwMode="auto">
          <a:xfrm>
            <a:off x="4267200" y="2209800"/>
            <a:ext cx="914400" cy="914400"/>
          </a:xfrm>
          <a:prstGeom prst="noSmoking">
            <a:avLst/>
          </a:prstGeom>
          <a:solidFill>
            <a:srgbClr val="FF0000">
              <a:alpha val="26000"/>
            </a:srgbClr>
          </a:solidFill>
          <a:ln w="9525" cap="flat" cmpd="sng" algn="ctr">
            <a:no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762000"/>
          </a:xfrm>
        </p:spPr>
        <p:txBody>
          <a:bodyPr/>
          <a:lstStyle/>
          <a:p>
            <a:pPr eaLnBrk="1" hangingPunct="1"/>
            <a:r>
              <a:rPr lang="it-IT" altLang="en-US" sz="3200">
                <a:solidFill>
                  <a:srgbClr val="FFFF00"/>
                </a:solidFill>
              </a:rPr>
              <a:t>Contenuto in geni codificanti (2012)</a:t>
            </a:r>
          </a:p>
        </p:txBody>
      </p:sp>
      <p:sp>
        <p:nvSpPr>
          <p:cNvPr id="36867" name="Rectangle 3"/>
          <p:cNvSpPr>
            <a:spLocks noGrp="1" noChangeArrowheads="1"/>
          </p:cNvSpPr>
          <p:nvPr>
            <p:ph type="body" idx="1"/>
          </p:nvPr>
        </p:nvSpPr>
        <p:spPr>
          <a:xfrm>
            <a:off x="228600" y="1143000"/>
            <a:ext cx="8266113" cy="5181600"/>
          </a:xfrm>
          <a:ln>
            <a:solidFill>
              <a:srgbClr val="FFFF00"/>
            </a:solidFill>
            <a:miter lim="800000"/>
            <a:headEnd/>
            <a:tailEnd/>
          </a:ln>
        </p:spPr>
        <p:txBody>
          <a:bodyPr/>
          <a:lstStyle/>
          <a:p>
            <a:pPr eaLnBrk="1" hangingPunct="1"/>
            <a:r>
              <a:rPr lang="it-IT" altLang="en-US" sz="2400" dirty="0">
                <a:solidFill>
                  <a:schemeClr val="bg1"/>
                </a:solidFill>
              </a:rPr>
              <a:t>21,000 geni </a:t>
            </a:r>
            <a:r>
              <a:rPr lang="it-IT" altLang="en-US" sz="2400" dirty="0" err="1">
                <a:solidFill>
                  <a:schemeClr val="bg1"/>
                </a:solidFill>
              </a:rPr>
              <a:t>protein</a:t>
            </a:r>
            <a:r>
              <a:rPr lang="it-IT" altLang="en-US" sz="2400" dirty="0">
                <a:solidFill>
                  <a:schemeClr val="bg1"/>
                </a:solidFill>
              </a:rPr>
              <a:t>-coding nella sequenza </a:t>
            </a:r>
            <a:r>
              <a:rPr lang="ja-JP" altLang="it-IT" sz="2400" dirty="0">
                <a:solidFill>
                  <a:schemeClr val="bg1"/>
                </a:solidFill>
              </a:rPr>
              <a:t>“</a:t>
            </a:r>
            <a:r>
              <a:rPr lang="it-IT" altLang="ja-JP" sz="2400" dirty="0">
                <a:solidFill>
                  <a:schemeClr val="bg1"/>
                </a:solidFill>
              </a:rPr>
              <a:t>finita</a:t>
            </a:r>
            <a:r>
              <a:rPr lang="ja-JP" altLang="it-IT" sz="2400" dirty="0">
                <a:solidFill>
                  <a:schemeClr val="bg1"/>
                </a:solidFill>
              </a:rPr>
              <a:t>” </a:t>
            </a:r>
            <a:r>
              <a:rPr lang="it-IT" altLang="ja-JP" sz="2400" dirty="0">
                <a:solidFill>
                  <a:schemeClr val="bg1"/>
                </a:solidFill>
              </a:rPr>
              <a:t>(2004) tra predetti e verificati, numero di molto inferiore a quello stimato in passato (30-130 mila). ENCODE Project Consortium (2012): 20687</a:t>
            </a:r>
            <a:r>
              <a:rPr lang="it-IT" altLang="ja-JP" sz="2400" dirty="0">
                <a:solidFill>
                  <a:srgbClr val="FFFF00"/>
                </a:solidFill>
              </a:rPr>
              <a:t>. T2T Consortium (2022) 19969 coding </a:t>
            </a:r>
            <a:r>
              <a:rPr lang="it-IT" altLang="ja-JP" sz="2400" dirty="0" err="1">
                <a:solidFill>
                  <a:srgbClr val="FFFF00"/>
                </a:solidFill>
              </a:rPr>
              <a:t>genes</a:t>
            </a:r>
            <a:endParaRPr lang="it-IT" altLang="ja-JP" sz="2400" dirty="0">
              <a:solidFill>
                <a:srgbClr val="FFFF00"/>
              </a:solidFill>
            </a:endParaRPr>
          </a:p>
          <a:p>
            <a:pPr eaLnBrk="1" hangingPunct="1"/>
            <a:r>
              <a:rPr lang="it-IT" altLang="en-US" sz="2400" dirty="0">
                <a:solidFill>
                  <a:schemeClr val="bg1"/>
                </a:solidFill>
              </a:rPr>
              <a:t>La porzione del genoma che viene tradotta in proteine rappresenta 34 Mb (</a:t>
            </a:r>
            <a:r>
              <a:rPr lang="it-IT" altLang="en-US" sz="2400" dirty="0">
                <a:solidFill>
                  <a:srgbClr val="FFFF00"/>
                </a:solidFill>
              </a:rPr>
              <a:t>1.22%</a:t>
            </a:r>
            <a:r>
              <a:rPr lang="it-IT" altLang="en-US" sz="2400" dirty="0">
                <a:solidFill>
                  <a:schemeClr val="bg1"/>
                </a:solidFill>
              </a:rPr>
              <a:t> del genoma)</a:t>
            </a:r>
          </a:p>
          <a:p>
            <a:pPr eaLnBrk="1" hangingPunct="1"/>
            <a:r>
              <a:rPr lang="it-IT" altLang="en-US" sz="2400" dirty="0">
                <a:solidFill>
                  <a:schemeClr val="bg1"/>
                </a:solidFill>
              </a:rPr>
              <a:t>La maggior parte dei geni viene trascritta in </a:t>
            </a:r>
            <a:r>
              <a:rPr lang="it-IT" altLang="en-US" sz="2400" dirty="0">
                <a:solidFill>
                  <a:srgbClr val="FFFF00"/>
                </a:solidFill>
              </a:rPr>
              <a:t>forme alternative </a:t>
            </a:r>
            <a:r>
              <a:rPr lang="it-IT" altLang="en-US" sz="2400" dirty="0">
                <a:solidFill>
                  <a:schemeClr val="bg1"/>
                </a:solidFill>
              </a:rPr>
              <a:t>(6.3 trascritti per gene, 3.9 differenti proteine per gene)</a:t>
            </a:r>
          </a:p>
          <a:p>
            <a:pPr eaLnBrk="1" hangingPunct="1"/>
            <a:r>
              <a:rPr lang="it-IT" altLang="en-US" sz="2400" dirty="0">
                <a:solidFill>
                  <a:schemeClr val="bg1"/>
                </a:solidFill>
              </a:rPr>
              <a:t>Circa 11200 </a:t>
            </a:r>
            <a:r>
              <a:rPr lang="it-IT" altLang="en-US" sz="2400" dirty="0" err="1">
                <a:solidFill>
                  <a:srgbClr val="FFFF00"/>
                </a:solidFill>
              </a:rPr>
              <a:t>pseudogeni</a:t>
            </a:r>
            <a:r>
              <a:rPr lang="it-IT" altLang="en-US" sz="2400" dirty="0">
                <a:solidFill>
                  <a:schemeClr val="bg1"/>
                </a:solidFill>
              </a:rPr>
              <a:t>, 860 dei quali trascritti</a:t>
            </a:r>
          </a:p>
          <a:p>
            <a:pPr eaLnBrk="1" hangingPunct="1"/>
            <a:r>
              <a:rPr lang="it-IT" altLang="en-US" sz="2400" dirty="0">
                <a:solidFill>
                  <a:schemeClr val="bg1"/>
                </a:solidFill>
              </a:rPr>
              <a:t>ENCODE 2012: almeno 80% del genoma umano partecipa ad un </a:t>
            </a:r>
            <a:r>
              <a:rPr lang="ja-JP" altLang="it-IT" sz="2400" dirty="0">
                <a:solidFill>
                  <a:schemeClr val="bg1"/>
                </a:solidFill>
              </a:rPr>
              <a:t>“</a:t>
            </a:r>
            <a:r>
              <a:rPr lang="it-IT" altLang="ja-JP" sz="2400" dirty="0">
                <a:solidFill>
                  <a:schemeClr val="bg1"/>
                </a:solidFill>
              </a:rPr>
              <a:t>evento biochimico</a:t>
            </a:r>
            <a:r>
              <a:rPr lang="ja-JP" altLang="it-IT" sz="2400" dirty="0">
                <a:solidFill>
                  <a:schemeClr val="bg1"/>
                </a:solidFill>
              </a:rPr>
              <a:t>”</a:t>
            </a:r>
            <a:r>
              <a:rPr lang="it-IT" altLang="ja-JP" sz="2400" dirty="0">
                <a:solidFill>
                  <a:schemeClr val="bg1"/>
                </a:solidFill>
              </a:rPr>
              <a:t> (viene trascritto o rappresenta una sequenza funzionale non trascritta) in almeno un tipo cellulare  </a:t>
            </a:r>
          </a:p>
          <a:p>
            <a:pPr algn="ctr" eaLnBrk="1" hangingPunct="1">
              <a:buFontTx/>
              <a:buNone/>
            </a:pPr>
            <a:endParaRPr lang="it-IT" altLang="en-US" sz="2400" dirty="0">
              <a:solidFill>
                <a:schemeClr val="bg1"/>
              </a:solidFill>
            </a:endParaRPr>
          </a:p>
          <a:p>
            <a:pPr algn="ctr" eaLnBrk="1" hangingPunct="1"/>
            <a:endParaRPr lang="it-IT" altLang="en-US" sz="2400" dirty="0">
              <a:solidFill>
                <a:schemeClr val="bg1"/>
              </a:solidFill>
            </a:endParaRPr>
          </a:p>
          <a:p>
            <a:pPr algn="ctr" eaLnBrk="1" hangingPunct="1">
              <a:buFontTx/>
              <a:buNone/>
            </a:pPr>
            <a:endParaRPr lang="it-IT" altLang="en-US" sz="2400" dirty="0">
              <a:solidFill>
                <a:schemeClr val="bg1"/>
              </a:solidFill>
            </a:endParaRPr>
          </a:p>
        </p:txBody>
      </p:sp>
      <p:sp>
        <p:nvSpPr>
          <p:cNvPr id="3686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6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3687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4">
            <a:extLst>
              <a:ext uri="{FF2B5EF4-FFF2-40B4-BE49-F238E27FC236}">
                <a16:creationId xmlns:a16="http://schemas.microsoft.com/office/drawing/2014/main" id="{9F3AD384-FC2B-05F8-A3C9-8897AD7B9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 y="0"/>
            <a:ext cx="5715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D5F9225C-192D-5E51-C054-64E545D156EA}"/>
              </a:ext>
            </a:extLst>
          </p:cNvPr>
          <p:cNvPicPr>
            <a:picLocks noChangeAspect="1"/>
          </p:cNvPicPr>
          <p:nvPr/>
        </p:nvPicPr>
        <p:blipFill>
          <a:blip r:embed="rId3"/>
          <a:stretch>
            <a:fillRect/>
          </a:stretch>
        </p:blipFill>
        <p:spPr>
          <a:xfrm>
            <a:off x="4572000" y="914400"/>
            <a:ext cx="4486712" cy="2412835"/>
          </a:xfrm>
          <a:prstGeom prst="rect">
            <a:avLst/>
          </a:prstGeom>
        </p:spPr>
      </p:pic>
      <p:sp>
        <p:nvSpPr>
          <p:cNvPr id="6" name="CasellaDiTesto 5">
            <a:extLst>
              <a:ext uri="{FF2B5EF4-FFF2-40B4-BE49-F238E27FC236}">
                <a16:creationId xmlns:a16="http://schemas.microsoft.com/office/drawing/2014/main" id="{D6A95649-9C91-B91D-ED38-18782546BA8B}"/>
              </a:ext>
            </a:extLst>
          </p:cNvPr>
          <p:cNvSpPr txBox="1"/>
          <p:nvPr/>
        </p:nvSpPr>
        <p:spPr>
          <a:xfrm>
            <a:off x="5867400" y="4038600"/>
            <a:ext cx="3267512" cy="523220"/>
          </a:xfrm>
          <a:prstGeom prst="rect">
            <a:avLst/>
          </a:prstGeom>
          <a:noFill/>
        </p:spPr>
        <p:txBody>
          <a:bodyPr wrap="square" rtlCol="0">
            <a:spAutoFit/>
          </a:bodyPr>
          <a:lstStyle/>
          <a:p>
            <a:r>
              <a:rPr lang="it-IT" sz="1400" dirty="0" err="1">
                <a:solidFill>
                  <a:schemeClr val="bg1"/>
                </a:solidFill>
              </a:rPr>
              <a:t>Dolgin</a:t>
            </a:r>
            <a:r>
              <a:rPr lang="it-IT" sz="1400" dirty="0">
                <a:solidFill>
                  <a:schemeClr val="bg1"/>
                </a:solidFill>
              </a:rPr>
              <a:t> (2017) The </a:t>
            </a:r>
            <a:r>
              <a:rPr lang="it-IT" sz="1400" dirty="0" err="1">
                <a:solidFill>
                  <a:schemeClr val="bg1"/>
                </a:solidFill>
              </a:rPr>
              <a:t>most</a:t>
            </a:r>
            <a:r>
              <a:rPr lang="it-IT" sz="1400" dirty="0">
                <a:solidFill>
                  <a:schemeClr val="bg1"/>
                </a:solidFill>
              </a:rPr>
              <a:t> </a:t>
            </a:r>
            <a:r>
              <a:rPr lang="it-IT" sz="1400" dirty="0" err="1">
                <a:solidFill>
                  <a:schemeClr val="bg1"/>
                </a:solidFill>
              </a:rPr>
              <a:t>popular</a:t>
            </a:r>
            <a:r>
              <a:rPr lang="it-IT" sz="1400" dirty="0">
                <a:solidFill>
                  <a:schemeClr val="bg1"/>
                </a:solidFill>
              </a:rPr>
              <a:t> </a:t>
            </a:r>
            <a:r>
              <a:rPr lang="it-IT" sz="1400" dirty="0" err="1">
                <a:solidFill>
                  <a:schemeClr val="bg1"/>
                </a:solidFill>
              </a:rPr>
              <a:t>genes</a:t>
            </a:r>
            <a:r>
              <a:rPr lang="it-IT" sz="1400" dirty="0">
                <a:solidFill>
                  <a:schemeClr val="bg1"/>
                </a:solidFill>
              </a:rPr>
              <a:t> in the human </a:t>
            </a:r>
            <a:r>
              <a:rPr lang="it-IT" sz="1400" dirty="0" err="1">
                <a:solidFill>
                  <a:schemeClr val="bg1"/>
                </a:solidFill>
              </a:rPr>
              <a:t>genome</a:t>
            </a:r>
            <a:r>
              <a:rPr lang="it-IT" sz="1400" dirty="0">
                <a:solidFill>
                  <a:schemeClr val="bg1"/>
                </a:solidFill>
              </a:rPr>
              <a:t>. Nature 551:427-431</a:t>
            </a:r>
            <a:endParaRPr lang="en-GB" sz="1400" dirty="0">
              <a:solidFill>
                <a:schemeClr val="bg1"/>
              </a:solidFill>
            </a:endParaRPr>
          </a:p>
        </p:txBody>
      </p:sp>
    </p:spTree>
    <p:extLst>
      <p:ext uri="{BB962C8B-B14F-4D97-AF65-F5344CB8AC3E}">
        <p14:creationId xmlns:p14="http://schemas.microsoft.com/office/powerpoint/2010/main" val="421028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762000"/>
          </a:xfrm>
        </p:spPr>
        <p:txBody>
          <a:bodyPr/>
          <a:lstStyle/>
          <a:p>
            <a:pPr algn="l" eaLnBrk="1" hangingPunct="1"/>
            <a:r>
              <a:rPr lang="it-IT" altLang="en-US" sz="3200">
                <a:solidFill>
                  <a:srgbClr val="FFFF00"/>
                </a:solidFill>
              </a:rPr>
              <a:t>Il gene umano </a:t>
            </a:r>
            <a:r>
              <a:rPr lang="ja-JP" altLang="it-IT" sz="3200">
                <a:solidFill>
                  <a:srgbClr val="FFFF00"/>
                </a:solidFill>
              </a:rPr>
              <a:t>“</a:t>
            </a:r>
            <a:r>
              <a:rPr lang="it-IT" altLang="ja-JP" sz="3200">
                <a:solidFill>
                  <a:srgbClr val="FFFF00"/>
                </a:solidFill>
              </a:rPr>
              <a:t>mediano</a:t>
            </a:r>
            <a:r>
              <a:rPr lang="ja-JP" altLang="it-IT" sz="3200">
                <a:solidFill>
                  <a:srgbClr val="FFFF00"/>
                </a:solidFill>
              </a:rPr>
              <a:t>”</a:t>
            </a:r>
            <a:endParaRPr lang="it-IT" altLang="en-US" sz="3200">
              <a:solidFill>
                <a:srgbClr val="FFFF00"/>
              </a:solidFill>
            </a:endParaRPr>
          </a:p>
        </p:txBody>
      </p:sp>
      <p:sp>
        <p:nvSpPr>
          <p:cNvPr id="37891" name="Rectangle 3"/>
          <p:cNvSpPr>
            <a:spLocks noGrp="1" noChangeArrowheads="1"/>
          </p:cNvSpPr>
          <p:nvPr>
            <p:ph type="body" idx="1"/>
          </p:nvPr>
        </p:nvSpPr>
        <p:spPr>
          <a:xfrm>
            <a:off x="0" y="1219200"/>
            <a:ext cx="5715000" cy="3505200"/>
          </a:xfrm>
        </p:spPr>
        <p:txBody>
          <a:bodyPr/>
          <a:lstStyle/>
          <a:p>
            <a:pPr eaLnBrk="1" hangingPunct="1"/>
            <a:r>
              <a:rPr lang="it-IT" altLang="en-US" sz="2000" dirty="0">
                <a:solidFill>
                  <a:schemeClr val="bg1"/>
                </a:solidFill>
              </a:rPr>
              <a:t>Numero di esoni:	      7</a:t>
            </a:r>
          </a:p>
          <a:p>
            <a:pPr eaLnBrk="1" hangingPunct="1"/>
            <a:r>
              <a:rPr lang="it-IT" altLang="en-US" sz="2000" dirty="0">
                <a:solidFill>
                  <a:schemeClr val="bg1"/>
                </a:solidFill>
              </a:rPr>
              <a:t>Lunghezza esoni interni 120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Lunghezza introni 	1020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3</a:t>
            </a:r>
            <a:r>
              <a:rPr lang="ja-JP" altLang="it-IT" sz="2000" dirty="0">
                <a:solidFill>
                  <a:schemeClr val="bg1"/>
                </a:solidFill>
              </a:rPr>
              <a:t>’</a:t>
            </a:r>
            <a:r>
              <a:rPr lang="it-IT" altLang="ja-JP" sz="2000" dirty="0">
                <a:solidFill>
                  <a:schemeClr val="bg1"/>
                </a:solidFill>
              </a:rPr>
              <a:t>UTR		  400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5</a:t>
            </a:r>
            <a:r>
              <a:rPr lang="ja-JP" altLang="it-IT" sz="2000" dirty="0">
                <a:solidFill>
                  <a:schemeClr val="bg1"/>
                </a:solidFill>
              </a:rPr>
              <a:t>’</a:t>
            </a:r>
            <a:r>
              <a:rPr lang="it-IT" altLang="ja-JP" sz="2000" dirty="0">
                <a:solidFill>
                  <a:schemeClr val="bg1"/>
                </a:solidFill>
              </a:rPr>
              <a:t> UTR		  240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Codificante		1100	</a:t>
            </a:r>
            <a:r>
              <a:rPr lang="it-IT" altLang="en-US" sz="2000" dirty="0" err="1">
                <a:solidFill>
                  <a:schemeClr val="bg1"/>
                </a:solidFill>
              </a:rPr>
              <a:t>bp</a:t>
            </a:r>
            <a:r>
              <a:rPr lang="it-IT" altLang="en-US" sz="2000" dirty="0">
                <a:solidFill>
                  <a:schemeClr val="bg1"/>
                </a:solidFill>
              </a:rPr>
              <a:t>  (370 aa)</a:t>
            </a:r>
          </a:p>
          <a:p>
            <a:pPr eaLnBrk="1" hangingPunct="1"/>
            <a:r>
              <a:rPr lang="it-IT" altLang="en-US" sz="2000" dirty="0" err="1">
                <a:solidFill>
                  <a:schemeClr val="bg1"/>
                </a:solidFill>
              </a:rPr>
              <a:t>Dimens</a:t>
            </a:r>
            <a:r>
              <a:rPr lang="it-IT" altLang="en-US" sz="2000" dirty="0">
                <a:solidFill>
                  <a:schemeClr val="bg1"/>
                </a:solidFill>
              </a:rPr>
              <a:t>. tot. (mediana)    14 	kb</a:t>
            </a:r>
          </a:p>
          <a:p>
            <a:pPr eaLnBrk="1" hangingPunct="1"/>
            <a:r>
              <a:rPr lang="it-IT" altLang="en-US" sz="2000" dirty="0" err="1">
                <a:solidFill>
                  <a:schemeClr val="bg1"/>
                </a:solidFill>
              </a:rPr>
              <a:t>Dimens</a:t>
            </a:r>
            <a:r>
              <a:rPr lang="it-IT" altLang="en-US" sz="2000" dirty="0">
                <a:solidFill>
                  <a:schemeClr val="bg1"/>
                </a:solidFill>
              </a:rPr>
              <a:t>. tot. (media)   	    27	kb</a:t>
            </a:r>
          </a:p>
          <a:p>
            <a:pPr eaLnBrk="1" hangingPunct="1"/>
            <a:endParaRPr lang="it-IT" altLang="en-US" sz="2000" dirty="0">
              <a:solidFill>
                <a:schemeClr val="bg1"/>
              </a:solidFill>
            </a:endParaRPr>
          </a:p>
          <a:p>
            <a:pPr eaLnBrk="1" hangingPunct="1">
              <a:buFontTx/>
              <a:buNone/>
            </a:pPr>
            <a:r>
              <a:rPr lang="it-IT" altLang="en-US" sz="2000" dirty="0">
                <a:solidFill>
                  <a:schemeClr val="bg1"/>
                </a:solidFill>
              </a:rPr>
              <a:t>Dimensione degli esoni relativamente omogenea</a:t>
            </a:r>
          </a:p>
          <a:p>
            <a:pPr eaLnBrk="1" hangingPunct="1">
              <a:buFontTx/>
              <a:buNone/>
            </a:pPr>
            <a:r>
              <a:rPr lang="it-IT" altLang="en-US" sz="2000" dirty="0">
                <a:solidFill>
                  <a:schemeClr val="bg1"/>
                </a:solidFill>
              </a:rPr>
              <a:t>Dimensione degli introni molto variabile</a:t>
            </a:r>
          </a:p>
          <a:p>
            <a:pPr eaLnBrk="1" hangingPunct="1">
              <a:buFontTx/>
              <a:buNone/>
            </a:pPr>
            <a:r>
              <a:rPr lang="it-IT" altLang="en-US" sz="2000" dirty="0" err="1">
                <a:solidFill>
                  <a:srgbClr val="FFFF00"/>
                </a:solidFill>
              </a:rPr>
              <a:t>Outliers</a:t>
            </a:r>
            <a:r>
              <a:rPr lang="it-IT" altLang="en-US" sz="2000" dirty="0">
                <a:solidFill>
                  <a:schemeClr val="bg1"/>
                </a:solidFill>
              </a:rPr>
              <a:t>: gene per la distrofina (DMD) 2.4 Mb;</a:t>
            </a:r>
          </a:p>
          <a:p>
            <a:pPr eaLnBrk="1" hangingPunct="1">
              <a:buFontTx/>
              <a:buNone/>
            </a:pPr>
            <a:r>
              <a:rPr lang="it-IT" altLang="en-US" sz="2000" dirty="0">
                <a:solidFill>
                  <a:schemeClr val="bg1"/>
                </a:solidFill>
              </a:rPr>
              <a:t>gene per la </a:t>
            </a:r>
            <a:r>
              <a:rPr lang="it-IT" altLang="en-US" sz="2000" dirty="0" err="1">
                <a:solidFill>
                  <a:schemeClr val="bg1"/>
                </a:solidFill>
              </a:rPr>
              <a:t>connectina</a:t>
            </a:r>
            <a:r>
              <a:rPr lang="it-IT" altLang="en-US" sz="2000" dirty="0">
                <a:solidFill>
                  <a:schemeClr val="bg1"/>
                </a:solidFill>
              </a:rPr>
              <a:t>: 363 esoni, di cui uno di 17 kb</a:t>
            </a:r>
          </a:p>
          <a:p>
            <a:pPr eaLnBrk="1" hangingPunct="1">
              <a:buFontTx/>
              <a:buNone/>
            </a:pPr>
            <a:r>
              <a:rPr lang="it-IT" altLang="en-US" sz="2000" dirty="0">
                <a:solidFill>
                  <a:schemeClr val="bg1"/>
                </a:solidFill>
              </a:rPr>
              <a:t>gene SRY, istoni, SOX e molti altri: unico esone</a:t>
            </a:r>
          </a:p>
          <a:p>
            <a:pPr eaLnBrk="1" hangingPunct="1">
              <a:buFontTx/>
              <a:buNone/>
            </a:pPr>
            <a:r>
              <a:rPr lang="it-IT" altLang="en-US" sz="900" dirty="0">
                <a:solidFill>
                  <a:schemeClr val="bg1"/>
                </a:solidFill>
              </a:rPr>
              <a:t>Nota: dati ENCODE 2012, potrebbero differire da quanto riportato sul libro di testo</a:t>
            </a:r>
          </a:p>
          <a:p>
            <a:pPr eaLnBrk="1" hangingPunct="1">
              <a:buFontTx/>
              <a:buNone/>
            </a:pPr>
            <a:endParaRPr lang="it-IT" altLang="en-US" sz="2000" dirty="0">
              <a:solidFill>
                <a:schemeClr val="bg1"/>
              </a:solidFill>
            </a:endParaRPr>
          </a:p>
          <a:p>
            <a:pPr eaLnBrk="1" hangingPunct="1"/>
            <a:endParaRPr lang="it-IT" altLang="en-US" sz="2000" dirty="0">
              <a:solidFill>
                <a:schemeClr val="bg1"/>
              </a:solidFill>
            </a:endParaRPr>
          </a:p>
          <a:p>
            <a:pPr eaLnBrk="1" hangingPunct="1"/>
            <a:endParaRPr lang="it-IT" altLang="en-US" sz="2000" dirty="0">
              <a:solidFill>
                <a:schemeClr val="bg1"/>
              </a:solidFill>
            </a:endParaRPr>
          </a:p>
          <a:p>
            <a:pPr eaLnBrk="1" hangingPunct="1"/>
            <a:r>
              <a:rPr lang="it-IT" altLang="en-US" sz="2000" dirty="0">
                <a:solidFill>
                  <a:schemeClr val="bg1"/>
                </a:solidFill>
              </a:rPr>
              <a:t> 		</a:t>
            </a:r>
          </a:p>
          <a:p>
            <a:pPr eaLnBrk="1" hangingPunct="1"/>
            <a:endParaRPr lang="it-IT" altLang="en-US" sz="2000" dirty="0">
              <a:solidFill>
                <a:schemeClr val="bg1"/>
              </a:solidFill>
            </a:endParaRPr>
          </a:p>
          <a:p>
            <a:pPr eaLnBrk="1" hangingPunct="1"/>
            <a:endParaRPr lang="it-IT" altLang="en-US" sz="2000" dirty="0">
              <a:solidFill>
                <a:schemeClr val="bg1"/>
              </a:solidFill>
            </a:endParaRPr>
          </a:p>
        </p:txBody>
      </p:sp>
      <p:sp>
        <p:nvSpPr>
          <p:cNvPr id="378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8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37894" name="Immagine 6"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0"/>
            <a:ext cx="345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7010400" y="152400"/>
            <a:ext cx="1306513" cy="338138"/>
          </a:xfrm>
          <a:prstGeom prst="rect">
            <a:avLst/>
          </a:prstGeom>
          <a:noFill/>
        </p:spPr>
        <p:txBody>
          <a:bodyPr wrap="none">
            <a:spAutoFit/>
          </a:bodyPr>
          <a:lstStyle/>
          <a:p>
            <a:pPr algn="ctr" eaLnBrk="1" hangingPunct="1">
              <a:defRPr/>
            </a:pPr>
            <a:r>
              <a:rPr lang="en-US" sz="800" i="1" dirty="0">
                <a:solidFill>
                  <a:schemeClr val="accent2">
                    <a:lumMod val="60000"/>
                    <a:lumOff val="40000"/>
                  </a:schemeClr>
                </a:solidFill>
              </a:rPr>
              <a:t>Caenorhabditis </a:t>
            </a:r>
            <a:r>
              <a:rPr lang="en-US" sz="800" i="1" dirty="0" err="1">
                <a:solidFill>
                  <a:schemeClr val="accent2">
                    <a:lumMod val="60000"/>
                    <a:lumOff val="40000"/>
                  </a:schemeClr>
                </a:solidFill>
              </a:rPr>
              <a:t>elegans</a:t>
            </a:r>
            <a:endParaRPr lang="en-US" sz="800" i="1" dirty="0">
              <a:solidFill>
                <a:schemeClr val="accent2">
                  <a:lumMod val="60000"/>
                  <a:lumOff val="40000"/>
                </a:schemeClr>
              </a:solidFill>
            </a:endParaRPr>
          </a:p>
          <a:p>
            <a:pPr algn="ctr" eaLnBrk="1" hangingPunct="1">
              <a:defRPr/>
            </a:pPr>
            <a:r>
              <a:rPr lang="en-US" sz="800" i="1" dirty="0">
                <a:solidFill>
                  <a:srgbClr val="FF0000"/>
                </a:solidFill>
              </a:rPr>
              <a:t>Drosophila melanogaster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762000"/>
          </a:xfrm>
        </p:spPr>
        <p:txBody>
          <a:bodyPr/>
          <a:lstStyle/>
          <a:p>
            <a:pPr algn="l" eaLnBrk="1" hangingPunct="1"/>
            <a:r>
              <a:rPr lang="it-IT" altLang="en-US" sz="3200">
                <a:solidFill>
                  <a:srgbClr val="FFFF00"/>
                </a:solidFill>
              </a:rPr>
              <a:t>Variazione nella lunghezza dei geni codificanti</a:t>
            </a:r>
          </a:p>
        </p:txBody>
      </p:sp>
      <p:sp>
        <p:nvSpPr>
          <p:cNvPr id="3993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4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41" name="Segnaposto contenuto 1"/>
          <p:cNvSpPr>
            <a:spLocks noGrp="1"/>
          </p:cNvSpPr>
          <p:nvPr>
            <p:ph idx="1"/>
          </p:nvPr>
        </p:nvSpPr>
        <p:spPr>
          <a:xfrm>
            <a:off x="685800" y="6019800"/>
            <a:ext cx="7772400" cy="533400"/>
          </a:xfrm>
        </p:spPr>
        <p:txBody>
          <a:bodyPr/>
          <a:lstStyle/>
          <a:p>
            <a:r>
              <a:rPr lang="it-IT" altLang="en-US" sz="1600"/>
              <a:t>La grande diversità di lunghezza dei geni umani è da imputarsi principalmente agli introni (percentuale degli esoni indicata in figura dopo il nome del gene). </a:t>
            </a:r>
          </a:p>
        </p:txBody>
      </p:sp>
      <p:pic>
        <p:nvPicPr>
          <p:cNvPr id="399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938213"/>
            <a:ext cx="8774113"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dei geni  codificanti</a:t>
            </a:r>
          </a:p>
        </p:txBody>
      </p:sp>
      <p:sp>
        <p:nvSpPr>
          <p:cNvPr id="40963" name="Rectangle 3"/>
          <p:cNvSpPr>
            <a:spLocks noGrp="1" noChangeArrowheads="1"/>
          </p:cNvSpPr>
          <p:nvPr>
            <p:ph type="body" idx="1"/>
          </p:nvPr>
        </p:nvSpPr>
        <p:spPr>
          <a:xfrm>
            <a:off x="0" y="762000"/>
            <a:ext cx="9144000" cy="6096000"/>
          </a:xfrm>
        </p:spPr>
        <p:txBody>
          <a:bodyPr/>
          <a:lstStyle/>
          <a:p>
            <a:pPr eaLnBrk="1" hangingPunct="1">
              <a:buFontTx/>
              <a:buNone/>
            </a:pPr>
            <a:r>
              <a:rPr lang="it-IT" altLang="en-US" sz="1800">
                <a:solidFill>
                  <a:schemeClr val="bg1"/>
                </a:solidFill>
              </a:rPr>
              <a:t>La distribuzione dei geni codificanti nel genoma non è omogenea:</a:t>
            </a:r>
          </a:p>
          <a:p>
            <a:pPr eaLnBrk="1" hangingPunct="1"/>
            <a:r>
              <a:rPr lang="it-IT" altLang="en-US" sz="1800">
                <a:solidFill>
                  <a:schemeClr val="bg1"/>
                </a:solidFill>
              </a:rPr>
              <a:t>Rispetto al contenuto in GC</a:t>
            </a:r>
            <a:endParaRPr lang="it-IT" altLang="ja-JP" sz="1800">
              <a:solidFill>
                <a:schemeClr val="bg1"/>
              </a:solidFill>
            </a:endParaRPr>
          </a:p>
          <a:p>
            <a:pPr eaLnBrk="1" hangingPunct="1"/>
            <a:r>
              <a:rPr lang="it-IT" altLang="en-US" sz="1800">
                <a:solidFill>
                  <a:schemeClr val="bg1"/>
                </a:solidFill>
              </a:rPr>
              <a:t>Nei diversi cromosomi (media 8 geni / Mb; chr19: 22 geni / Mb) </a:t>
            </a:r>
            <a:endParaRPr lang="it-IT" altLang="en-US" sz="2400">
              <a:solidFill>
                <a:schemeClr val="bg1"/>
              </a:solidFill>
            </a:endParaRPr>
          </a:p>
        </p:txBody>
      </p:sp>
      <p:sp>
        <p:nvSpPr>
          <p:cNvPr id="4096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96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0966" name="Picture 7" descr="409860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7363"/>
            <a:ext cx="66294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geni  codificanti sovrapposti</a:t>
            </a:r>
          </a:p>
        </p:txBody>
      </p:sp>
      <p:sp>
        <p:nvSpPr>
          <p:cNvPr id="43011" name="Rectangle 3"/>
          <p:cNvSpPr>
            <a:spLocks noGrp="1" noChangeArrowheads="1"/>
          </p:cNvSpPr>
          <p:nvPr>
            <p:ph type="body" idx="1"/>
          </p:nvPr>
        </p:nvSpPr>
        <p:spPr>
          <a:xfrm>
            <a:off x="0" y="762000"/>
            <a:ext cx="9144000" cy="1295400"/>
          </a:xfrm>
        </p:spPr>
        <p:txBody>
          <a:bodyPr/>
          <a:lstStyle/>
          <a:p>
            <a:pPr eaLnBrk="1" hangingPunct="1">
              <a:buFontTx/>
              <a:buNone/>
            </a:pPr>
            <a:r>
              <a:rPr lang="it-IT" altLang="en-US" sz="1800">
                <a:solidFill>
                  <a:schemeClr val="bg1"/>
                </a:solidFill>
              </a:rPr>
              <a:t>La distribuzione dei geni codificanti nel genoma non è omogenea. In alcune regioni del genoma umano particolarmente dense in geni, questi possono essere sovrapposti. Circa il 9% dei geni codificanti nell</a:t>
            </a:r>
            <a:r>
              <a:rPr lang="ja-JP" altLang="it-IT" sz="1800">
                <a:solidFill>
                  <a:schemeClr val="bg1"/>
                </a:solidFill>
              </a:rPr>
              <a:t>’</a:t>
            </a:r>
            <a:r>
              <a:rPr lang="it-IT" altLang="ja-JP" sz="1800">
                <a:solidFill>
                  <a:schemeClr val="bg1"/>
                </a:solidFill>
              </a:rPr>
              <a:t>uomo è sovrapposto ad altri geni. </a:t>
            </a:r>
          </a:p>
          <a:p>
            <a:pPr eaLnBrk="1" hangingPunct="1">
              <a:buFontTx/>
              <a:buNone/>
            </a:pPr>
            <a:r>
              <a:rPr lang="it-IT" altLang="en-US" sz="1800">
                <a:solidFill>
                  <a:schemeClr val="bg1"/>
                </a:solidFill>
              </a:rPr>
              <a:t>Un esempio è rappresentato dalla regione del complesso HLA di classe III (6p21.3), con geni molto vicini (1 gene / 15 kb) e in alcuni casi sovrapposti (figura A). </a:t>
            </a:r>
          </a:p>
        </p:txBody>
      </p:sp>
      <p:sp>
        <p:nvSpPr>
          <p:cNvPr id="430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3014" name="Immagine 6" descr="9_07.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1707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3"/>
          <p:cNvSpPr txBox="1">
            <a:spLocks noChangeArrowheads="1"/>
          </p:cNvSpPr>
          <p:nvPr/>
        </p:nvSpPr>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chemeClr val="bg1"/>
                </a:solidFill>
              </a:rPr>
              <a:t>Ci sono casi di geni codificanti entro altri geni codificanti: nell</a:t>
            </a:r>
            <a:r>
              <a:rPr lang="ja-JP" altLang="it-IT" sz="1800">
                <a:solidFill>
                  <a:schemeClr val="bg1"/>
                </a:solidFill>
              </a:rPr>
              <a:t>’</a:t>
            </a:r>
            <a:r>
              <a:rPr lang="it-IT" altLang="ja-JP" sz="1800">
                <a:solidFill>
                  <a:schemeClr val="bg1"/>
                </a:solidFill>
              </a:rPr>
              <a:t>introne 27b del gene NF1 (neurofibromatosi 1), ci sono tre piccoli geni trascritti dal filamento opposto (figura B)</a:t>
            </a:r>
            <a:endParaRPr lang="it-IT" altLang="en-US" sz="18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1"/>
          <p:cNvSpPr>
            <a:spLocks noGrp="1"/>
          </p:cNvSpPr>
          <p:nvPr>
            <p:ph idx="1"/>
          </p:nvPr>
        </p:nvSpPr>
        <p:spPr>
          <a:xfrm>
            <a:off x="838200" y="304800"/>
            <a:ext cx="80010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Parte 1</a:t>
            </a:r>
          </a:p>
          <a:p>
            <a:pPr marL="0" indent="0" algn="ctr">
              <a:buFont typeface="Wingdings" panose="05000000000000000000" pitchFamily="2" charset="2"/>
              <a:buNone/>
            </a:pPr>
            <a:r>
              <a:rPr lang="it-IT" altLang="en-US" dirty="0">
                <a:solidFill>
                  <a:srgbClr val="FFFF00"/>
                </a:solidFill>
              </a:rPr>
              <a:t>Organizzazione del genoma umano</a:t>
            </a:r>
          </a:p>
          <a:p>
            <a:pPr marL="0" indent="0" algn="ctr">
              <a:buFont typeface="Wingdings" panose="05000000000000000000" pitchFamily="2" charset="2"/>
              <a:buNone/>
            </a:pPr>
            <a:endParaRPr lang="it-IT" altLang="en-US" dirty="0">
              <a:solidFill>
                <a:srgbClr val="FFFF00"/>
              </a:solidFill>
            </a:endParaRPr>
          </a:p>
          <a:p>
            <a:pPr marL="0" indent="0">
              <a:buFont typeface="Wingdings" panose="05000000000000000000" pitchFamily="2" charset="2"/>
              <a:buNone/>
            </a:pPr>
            <a:r>
              <a:rPr lang="it-IT" altLang="en-US" sz="2000" dirty="0">
                <a:solidFill>
                  <a:schemeClr val="bg1"/>
                </a:solidFill>
              </a:rPr>
              <a:t>Materiale didattico parte 1: </a:t>
            </a:r>
            <a:r>
              <a:rPr lang="it-IT" altLang="en-US" sz="2000" dirty="0" err="1">
                <a:solidFill>
                  <a:schemeClr val="bg1"/>
                </a:solidFill>
              </a:rPr>
              <a:t>Strachan</a:t>
            </a:r>
            <a:r>
              <a:rPr lang="it-IT" altLang="en-US" sz="2000" dirty="0">
                <a:solidFill>
                  <a:schemeClr val="bg1"/>
                </a:solidFill>
              </a:rPr>
              <a:t> and Read (2021) capitolo 9</a:t>
            </a: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Approfondimenti (facoltativi): </a:t>
            </a:r>
          </a:p>
          <a:p>
            <a:pPr marL="0" indent="0">
              <a:buFont typeface="Wingdings" panose="05000000000000000000" pitchFamily="2" charset="2"/>
              <a:buNone/>
            </a:pPr>
            <a:r>
              <a:rPr lang="it-IT" altLang="en-US" sz="2000" dirty="0" err="1">
                <a:solidFill>
                  <a:schemeClr val="bg1"/>
                </a:solidFill>
                <a:hlinkClick r:id="rId2"/>
              </a:rPr>
              <a:t>Initial</a:t>
            </a:r>
            <a:r>
              <a:rPr lang="it-IT" altLang="en-US" sz="2000" dirty="0">
                <a:solidFill>
                  <a:schemeClr val="bg1"/>
                </a:solidFill>
                <a:hlinkClick r:id="rId2"/>
              </a:rPr>
              <a:t> </a:t>
            </a:r>
            <a:r>
              <a:rPr lang="it-IT" altLang="en-US" sz="2000" dirty="0" err="1">
                <a:solidFill>
                  <a:schemeClr val="bg1"/>
                </a:solidFill>
                <a:hlinkClick r:id="rId2"/>
              </a:rPr>
              <a:t>sequencing</a:t>
            </a:r>
            <a:r>
              <a:rPr lang="it-IT" altLang="en-US" sz="2000" dirty="0">
                <a:solidFill>
                  <a:schemeClr val="bg1"/>
                </a:solidFill>
                <a:hlinkClick r:id="rId2"/>
              </a:rPr>
              <a:t> and </a:t>
            </a:r>
            <a:r>
              <a:rPr lang="it-IT" altLang="en-US" sz="2000" dirty="0" err="1">
                <a:solidFill>
                  <a:schemeClr val="bg1"/>
                </a:solidFill>
                <a:hlinkClick r:id="rId2"/>
              </a:rPr>
              <a:t>analysis</a:t>
            </a:r>
            <a:r>
              <a:rPr lang="it-IT" altLang="en-US" sz="2000" dirty="0">
                <a:solidFill>
                  <a:schemeClr val="bg1"/>
                </a:solidFill>
                <a:hlinkClick r:id="rId2"/>
              </a:rPr>
              <a:t> of the human </a:t>
            </a:r>
            <a:r>
              <a:rPr lang="it-IT" altLang="en-US" sz="2000" dirty="0" err="1">
                <a:solidFill>
                  <a:schemeClr val="bg1"/>
                </a:solidFill>
                <a:hlinkClick r:id="rId2"/>
              </a:rPr>
              <a:t>genome</a:t>
            </a:r>
            <a:r>
              <a:rPr lang="it-IT" altLang="en-US" sz="2000" dirty="0">
                <a:solidFill>
                  <a:schemeClr val="bg1"/>
                </a:solidFill>
              </a:rPr>
              <a:t> (2001)</a:t>
            </a:r>
          </a:p>
          <a:p>
            <a:pPr marL="0" indent="0">
              <a:buFont typeface="Wingdings" panose="05000000000000000000" pitchFamily="2" charset="2"/>
              <a:buNone/>
            </a:pPr>
            <a:r>
              <a:rPr lang="it-IT" altLang="en-US" sz="2000" dirty="0" err="1">
                <a:solidFill>
                  <a:schemeClr val="bg1"/>
                </a:solidFill>
                <a:hlinkClick r:id="rId3"/>
              </a:rPr>
              <a:t>Finishing</a:t>
            </a:r>
            <a:r>
              <a:rPr lang="it-IT" altLang="en-US" sz="2000" dirty="0">
                <a:solidFill>
                  <a:schemeClr val="bg1"/>
                </a:solidFill>
                <a:hlinkClick r:id="rId3"/>
              </a:rPr>
              <a:t> the </a:t>
            </a:r>
            <a:r>
              <a:rPr lang="it-IT" altLang="en-US" sz="2000" dirty="0" err="1">
                <a:solidFill>
                  <a:schemeClr val="bg1"/>
                </a:solidFill>
                <a:hlinkClick r:id="rId3"/>
              </a:rPr>
              <a:t>euchromatic</a:t>
            </a:r>
            <a:r>
              <a:rPr lang="it-IT" altLang="en-US" sz="2000" dirty="0">
                <a:solidFill>
                  <a:schemeClr val="bg1"/>
                </a:solidFill>
                <a:hlinkClick r:id="rId3"/>
              </a:rPr>
              <a:t> </a:t>
            </a:r>
            <a:r>
              <a:rPr lang="it-IT" altLang="en-US" sz="2000" dirty="0" err="1">
                <a:solidFill>
                  <a:schemeClr val="bg1"/>
                </a:solidFill>
                <a:hlinkClick r:id="rId3"/>
              </a:rPr>
              <a:t>sequence</a:t>
            </a:r>
            <a:r>
              <a:rPr lang="it-IT" altLang="en-US" sz="2000" dirty="0">
                <a:solidFill>
                  <a:schemeClr val="bg1"/>
                </a:solidFill>
                <a:hlinkClick r:id="rId3"/>
              </a:rPr>
              <a:t> of the human </a:t>
            </a:r>
            <a:r>
              <a:rPr lang="it-IT" altLang="en-US" sz="2000" dirty="0" err="1">
                <a:solidFill>
                  <a:schemeClr val="bg1"/>
                </a:solidFill>
                <a:hlinkClick r:id="rId3"/>
              </a:rPr>
              <a:t>genome</a:t>
            </a:r>
            <a:r>
              <a:rPr lang="it-IT" altLang="en-US" sz="2000" dirty="0">
                <a:solidFill>
                  <a:schemeClr val="bg1"/>
                </a:solidFill>
                <a:hlinkClick r:id="rId3"/>
              </a:rPr>
              <a:t> (2004)</a:t>
            </a: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hlinkClick r:id="rId4"/>
              </a:rPr>
              <a:t>An </a:t>
            </a:r>
            <a:r>
              <a:rPr lang="it-IT" altLang="en-US" sz="2000" dirty="0" err="1">
                <a:solidFill>
                  <a:schemeClr val="bg1"/>
                </a:solidFill>
                <a:hlinkClick r:id="rId4"/>
              </a:rPr>
              <a:t>integrated</a:t>
            </a:r>
            <a:r>
              <a:rPr lang="it-IT" altLang="en-US" sz="2000" dirty="0">
                <a:solidFill>
                  <a:schemeClr val="bg1"/>
                </a:solidFill>
                <a:hlinkClick r:id="rId4"/>
              </a:rPr>
              <a:t> </a:t>
            </a:r>
            <a:r>
              <a:rPr lang="it-IT" altLang="en-US" sz="2000" dirty="0" err="1">
                <a:solidFill>
                  <a:schemeClr val="bg1"/>
                </a:solidFill>
                <a:hlinkClick r:id="rId4"/>
              </a:rPr>
              <a:t>encyclopedia</a:t>
            </a:r>
            <a:r>
              <a:rPr lang="it-IT" altLang="en-US" sz="2000" dirty="0">
                <a:solidFill>
                  <a:schemeClr val="bg1"/>
                </a:solidFill>
                <a:hlinkClick r:id="rId4"/>
              </a:rPr>
              <a:t> of DNA </a:t>
            </a:r>
            <a:r>
              <a:rPr lang="it-IT" altLang="en-US" sz="2000" dirty="0" err="1">
                <a:solidFill>
                  <a:schemeClr val="bg1"/>
                </a:solidFill>
                <a:hlinkClick r:id="rId4"/>
              </a:rPr>
              <a:t>elements</a:t>
            </a:r>
            <a:r>
              <a:rPr lang="it-IT" altLang="en-US" sz="2000" dirty="0">
                <a:solidFill>
                  <a:schemeClr val="bg1"/>
                </a:solidFill>
                <a:hlinkClick r:id="rId4"/>
              </a:rPr>
              <a:t> in the human </a:t>
            </a:r>
            <a:r>
              <a:rPr lang="it-IT" altLang="en-US" sz="2000" dirty="0" err="1">
                <a:solidFill>
                  <a:schemeClr val="bg1"/>
                </a:solidFill>
                <a:hlinkClick r:id="rId4"/>
              </a:rPr>
              <a:t>genome</a:t>
            </a:r>
            <a:r>
              <a:rPr lang="it-IT" altLang="en-US" sz="2000" dirty="0">
                <a:solidFill>
                  <a:schemeClr val="bg1"/>
                </a:solidFill>
              </a:rPr>
              <a:t> (2012)</a:t>
            </a: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  </a:t>
            </a:r>
          </a:p>
          <a:p>
            <a:pPr marL="0" indent="0" algn="ctr">
              <a:buFont typeface="Wingdings" panose="05000000000000000000" pitchFamily="2" charset="2"/>
              <a:buNone/>
            </a:pPr>
            <a:endParaRPr lang="it-IT" altLang="en-US" dirty="0">
              <a:solidFill>
                <a:srgbClr val="FFFF00"/>
              </a:solidFill>
            </a:endParaRP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umani: duplicazione di esoni </a:t>
            </a:r>
          </a:p>
        </p:txBody>
      </p:sp>
      <p:sp>
        <p:nvSpPr>
          <p:cNvPr id="44035" name="Rectangle 3"/>
          <p:cNvSpPr>
            <a:spLocks noGrp="1" noChangeArrowheads="1"/>
          </p:cNvSpPr>
          <p:nvPr>
            <p:ph type="body" idx="1"/>
          </p:nvPr>
        </p:nvSpPr>
        <p:spPr>
          <a:xfrm>
            <a:off x="0" y="762000"/>
            <a:ext cx="9144000" cy="1600200"/>
          </a:xfrm>
        </p:spPr>
        <p:txBody>
          <a:bodyPr/>
          <a:lstStyle/>
          <a:p>
            <a:pPr marL="0" eaLnBrk="1" hangingPunct="1">
              <a:buFontTx/>
              <a:buNone/>
            </a:pPr>
            <a:r>
              <a:rPr lang="it-IT" altLang="en-US" sz="1800" dirty="0">
                <a:solidFill>
                  <a:schemeClr val="bg1"/>
                </a:solidFill>
              </a:rPr>
              <a:t>La complessità dei geni dell’</a:t>
            </a:r>
            <a:r>
              <a:rPr lang="it-IT" altLang="ja-JP" sz="1800" dirty="0">
                <a:solidFill>
                  <a:schemeClr val="bg1"/>
                </a:solidFill>
              </a:rPr>
              <a:t>uomo (e di altri eucarioti) è dovuta in gran parte alla duplicazione ed al rimescolamento di esoni. Nell</a:t>
            </a:r>
            <a:r>
              <a:rPr lang="ja-JP" altLang="it-IT" sz="1800" dirty="0">
                <a:solidFill>
                  <a:schemeClr val="bg1"/>
                </a:solidFill>
              </a:rPr>
              <a:t>’</a:t>
            </a:r>
            <a:r>
              <a:rPr lang="it-IT" altLang="ja-JP" sz="1800" dirty="0">
                <a:solidFill>
                  <a:schemeClr val="bg1"/>
                </a:solidFill>
              </a:rPr>
              <a:t>uomo diversi geni presentano esoni duplicati in tandem, in genere come conseguenza di crossing over ineguale.</a:t>
            </a:r>
          </a:p>
          <a:p>
            <a:pPr marL="0" eaLnBrk="1" hangingPunct="1">
              <a:buFontTx/>
              <a:buNone/>
            </a:pPr>
            <a:r>
              <a:rPr lang="it-IT" altLang="en-US" sz="1800" dirty="0">
                <a:solidFill>
                  <a:schemeClr val="bg1"/>
                </a:solidFill>
              </a:rPr>
              <a:t>Gene per la lipoproteina A (</a:t>
            </a:r>
            <a:r>
              <a:rPr lang="it-IT" altLang="en-US" sz="1800" i="1" dirty="0">
                <a:solidFill>
                  <a:schemeClr val="bg1"/>
                </a:solidFill>
              </a:rPr>
              <a:t>LPA</a:t>
            </a:r>
            <a:r>
              <a:rPr lang="it-IT" altLang="en-US" sz="1800" dirty="0">
                <a:solidFill>
                  <a:schemeClr val="bg1"/>
                </a:solidFill>
              </a:rPr>
              <a:t>): numerose coppie di esoni ripetuti in tandem, codificanti per un dominio di 114 aa (</a:t>
            </a:r>
            <a:r>
              <a:rPr lang="it-IT" altLang="en-US" sz="1800" i="1" dirty="0" err="1">
                <a:solidFill>
                  <a:schemeClr val="bg1"/>
                </a:solidFill>
              </a:rPr>
              <a:t>kringle</a:t>
            </a:r>
            <a:r>
              <a:rPr lang="it-IT" altLang="en-US" sz="1800" dirty="0">
                <a:solidFill>
                  <a:schemeClr val="bg1"/>
                </a:solidFill>
              </a:rPr>
              <a:t> ), variabile in numero nella popolazione (figura A)</a:t>
            </a:r>
          </a:p>
          <a:p>
            <a:pPr marL="0" eaLnBrk="1" hangingPunct="1">
              <a:buFontTx/>
              <a:buNone/>
            </a:pPr>
            <a:endParaRPr lang="it-IT" altLang="en-US" sz="1800" dirty="0">
              <a:solidFill>
                <a:schemeClr val="bg1"/>
              </a:solidFill>
            </a:endParaRPr>
          </a:p>
        </p:txBody>
      </p:sp>
      <p:sp>
        <p:nvSpPr>
          <p:cNvPr id="440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38" name="Rectangle 3"/>
          <p:cNvSpPr txBox="1">
            <a:spLocks noChangeArrowheads="1"/>
          </p:cNvSpPr>
          <p:nvPr/>
        </p:nvSpPr>
        <p:spPr bwMode="auto">
          <a:xfrm>
            <a:off x="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chemeClr val="bg1"/>
                </a:solidFill>
              </a:rPr>
              <a:t>Gene per la fibronectina: 3 tipi di domini aminoacidici ripetuti (figura B)</a:t>
            </a:r>
          </a:p>
        </p:txBody>
      </p:sp>
      <p:pic>
        <p:nvPicPr>
          <p:cNvPr id="44039" name="Immagine 8" descr="Immagin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35200"/>
            <a:ext cx="8458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mmagine 9" descr="Immagin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16563"/>
            <a:ext cx="84582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5059" name="Rectangle 3"/>
          <p:cNvSpPr>
            <a:spLocks noGrp="1" noChangeArrowheads="1"/>
          </p:cNvSpPr>
          <p:nvPr>
            <p:ph type="body" idx="1"/>
          </p:nvPr>
        </p:nvSpPr>
        <p:spPr>
          <a:xfrm>
            <a:off x="0" y="762000"/>
            <a:ext cx="9144000" cy="1905000"/>
          </a:xfrm>
        </p:spPr>
        <p:txBody>
          <a:bodyPr/>
          <a:lstStyle/>
          <a:p>
            <a:pPr marL="0" eaLnBrk="1" hangingPunct="1">
              <a:buFontTx/>
              <a:buNone/>
            </a:pPr>
            <a:r>
              <a:rPr lang="it-IT" altLang="en-US" sz="1800">
                <a:solidFill>
                  <a:srgbClr val="FFFF00"/>
                </a:solidFill>
              </a:rPr>
              <a:t>Rimescolamento di esoni: </a:t>
            </a:r>
            <a:r>
              <a:rPr lang="it-IT" altLang="en-US" sz="1800">
                <a:solidFill>
                  <a:schemeClr val="bg1"/>
                </a:solidFill>
              </a:rPr>
              <a:t>Esistono domini aminoacidici (codificati da esoni singoli o gruppi di esoni) che si ritrovano in molte proteine diverse. Ad esempio, il dominio </a:t>
            </a:r>
            <a:r>
              <a:rPr lang="it-IT" altLang="en-US" sz="1800" i="1">
                <a:solidFill>
                  <a:schemeClr val="bg1"/>
                </a:solidFill>
              </a:rPr>
              <a:t>kringle </a:t>
            </a:r>
            <a:r>
              <a:rPr lang="it-IT" altLang="en-US" sz="1800">
                <a:solidFill>
                  <a:schemeClr val="bg1"/>
                </a:solidFill>
              </a:rPr>
              <a:t>ripetuto all</a:t>
            </a:r>
            <a:r>
              <a:rPr lang="ja-JP" altLang="it-IT" sz="1800">
                <a:solidFill>
                  <a:schemeClr val="bg1"/>
                </a:solidFill>
              </a:rPr>
              <a:t>’</a:t>
            </a:r>
            <a:r>
              <a:rPr lang="it-IT" altLang="ja-JP" sz="1800">
                <a:solidFill>
                  <a:schemeClr val="bg1"/>
                </a:solidFill>
              </a:rPr>
              <a:t>interno di </a:t>
            </a:r>
            <a:r>
              <a:rPr lang="it-IT" altLang="ja-JP" sz="1800" i="1">
                <a:solidFill>
                  <a:schemeClr val="bg1"/>
                </a:solidFill>
              </a:rPr>
              <a:t>LPA</a:t>
            </a:r>
            <a:r>
              <a:rPr lang="it-IT" altLang="ja-JP" sz="1800">
                <a:solidFill>
                  <a:schemeClr val="bg1"/>
                </a:solidFill>
              </a:rPr>
              <a:t> si trova anche in geni codificanti fattori di coagulazione del sangue. Il rimescolamento esonico può avvenire mediante meccanismi di ricombinazione ineguale (figura a sinistra) o grazie a retrotrasposoni (figura a destra).</a:t>
            </a:r>
          </a:p>
          <a:p>
            <a:pPr marL="0" eaLnBrk="1" hangingPunct="1">
              <a:buFontTx/>
              <a:buNone/>
            </a:pPr>
            <a:endParaRPr lang="it-IT" altLang="ja-JP" sz="1800">
              <a:solidFill>
                <a:schemeClr val="bg1"/>
              </a:solidFill>
            </a:endParaRPr>
          </a:p>
          <a:p>
            <a:pPr marL="0" eaLnBrk="1" hangingPunct="1">
              <a:buFontTx/>
              <a:buNone/>
            </a:pPr>
            <a:r>
              <a:rPr lang="it-IT" altLang="ja-JP" sz="1800">
                <a:solidFill>
                  <a:schemeClr val="bg1"/>
                </a:solidFill>
              </a:rPr>
              <a:t>Entrambi questi meccanismi saranno dettagliati in seguito</a:t>
            </a:r>
          </a:p>
          <a:p>
            <a:pPr marL="0" eaLnBrk="1" hangingPunct="1">
              <a:buFontTx/>
              <a:buNone/>
            </a:pPr>
            <a:endParaRPr lang="it-IT" altLang="en-US" sz="1800">
              <a:solidFill>
                <a:schemeClr val="bg1"/>
              </a:solidFill>
            </a:endParaRPr>
          </a:p>
        </p:txBody>
      </p:sp>
      <p:sp>
        <p:nvSpPr>
          <p:cNvPr id="4506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06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5062" name="Immagine 1" descr="10_09.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25" y="2209800"/>
            <a:ext cx="3444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45064" name="Rectangle 3"/>
          <p:cNvSpPr txBox="1">
            <a:spLocks noChangeArrowheads="1"/>
          </p:cNvSpPr>
          <p:nvPr/>
        </p:nvSpPr>
        <p:spPr bwMode="auto">
          <a:xfrm>
            <a:off x="2286000" y="2133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endParaRPr lang="en-US" altLang="en-US" sz="1800">
              <a:solidFill>
                <a:schemeClr val="bg1"/>
              </a:solidFill>
            </a:endParaRPr>
          </a:p>
        </p:txBody>
      </p:sp>
      <p:sp>
        <p:nvSpPr>
          <p:cNvPr id="45065" name="Rectangle 3"/>
          <p:cNvSpPr txBox="1">
            <a:spLocks noChangeArrowheads="1"/>
          </p:cNvSpPr>
          <p:nvPr/>
        </p:nvSpPr>
        <p:spPr bwMode="auto">
          <a:xfrm>
            <a:off x="0" y="47244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endParaRPr lang="en-US" altLang="en-US" sz="1800">
              <a:solidFill>
                <a:schemeClr val="bg1"/>
              </a:solidFill>
            </a:endParaRPr>
          </a:p>
        </p:txBody>
      </p:sp>
      <p:pic>
        <p:nvPicPr>
          <p:cNvPr id="45066" name="Immagine 1" descr="9_0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352800"/>
            <a:ext cx="5505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60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5"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46086" name="Rectangle 3"/>
          <p:cNvSpPr txBox="1">
            <a:spLocks noChangeArrowheads="1"/>
          </p:cNvSpPr>
          <p:nvPr/>
        </p:nvSpPr>
        <p:spPr bwMode="auto">
          <a:xfrm>
            <a:off x="0" y="914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rgbClr val="FFFF00"/>
                </a:solidFill>
              </a:rPr>
              <a:t>Geni trascritti in direzioni opposte: </a:t>
            </a:r>
            <a:r>
              <a:rPr lang="it-IT" altLang="en-US" sz="1800">
                <a:solidFill>
                  <a:schemeClr val="bg1"/>
                </a:solidFill>
              </a:rPr>
              <a:t>Alcune coppie di geni utilizzano un unico promotore per la loro trascrizione, che procede in direzione opposta.</a:t>
            </a:r>
          </a:p>
        </p:txBody>
      </p:sp>
      <p:pic>
        <p:nvPicPr>
          <p:cNvPr id="46087" name="Immagine 1" descr="1_2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524000"/>
            <a:ext cx="48768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3"/>
          <p:cNvSpPr txBox="1">
            <a:spLocks noChangeArrowheads="1"/>
          </p:cNvSpPr>
          <p:nvPr/>
        </p:nvSpPr>
        <p:spPr bwMode="auto">
          <a:xfrm>
            <a:off x="33338" y="1524000"/>
            <a:ext cx="3776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rgbClr val="FFFF00"/>
                </a:solidFill>
              </a:rPr>
              <a:t>Unità trascrizionali poligeniche: </a:t>
            </a:r>
            <a:r>
              <a:rPr lang="it-IT" altLang="en-US" sz="1800">
                <a:solidFill>
                  <a:schemeClr val="bg1"/>
                </a:solidFill>
              </a:rPr>
              <a:t>Oltre alle due unità trascrizionali poligeniche del mtDNA, nell</a:t>
            </a:r>
            <a:r>
              <a:rPr lang="ja-JP" altLang="it-IT" sz="1800">
                <a:solidFill>
                  <a:schemeClr val="bg1"/>
                </a:solidFill>
              </a:rPr>
              <a:t>’</a:t>
            </a:r>
            <a:r>
              <a:rPr lang="it-IT" altLang="ja-JP" sz="1800">
                <a:solidFill>
                  <a:schemeClr val="bg1"/>
                </a:solidFill>
              </a:rPr>
              <a:t>uomo esistono alcuni casi di unità trascrizionali policistroniche, in cui da un unico trascritto si producono più proteine. Nella maggior parte dei casi il taglio avviene a livello di catena polipeptidica (taglio post-traduzionale) piuttosto che a livello di RNA (come avviene invece nel mtDNA).   Esempi: (1) catene A e B dell</a:t>
            </a:r>
            <a:r>
              <a:rPr lang="ja-JP" altLang="it-IT" sz="1800">
                <a:solidFill>
                  <a:schemeClr val="bg1"/>
                </a:solidFill>
              </a:rPr>
              <a:t>’</a:t>
            </a:r>
            <a:r>
              <a:rPr lang="it-IT" altLang="ja-JP" sz="1800">
                <a:solidFill>
                  <a:schemeClr val="bg1"/>
                </a:solidFill>
              </a:rPr>
              <a:t>insulina (figura in alto); (2) ormoni peptidici somatostatina e neuronostatina (figura in basso). In alcuni casi i differenti peptidi prodotti da un gene possono avere funzioni non correlate: ad es., i due geni per l</a:t>
            </a:r>
            <a:r>
              <a:rPr lang="it-IT" altLang="en-US" sz="1800">
                <a:solidFill>
                  <a:schemeClr val="bg1"/>
                </a:solidFill>
              </a:rPr>
              <a:t>’</a:t>
            </a:r>
            <a:r>
              <a:rPr lang="it-IT" altLang="ja-JP" sz="1800">
                <a:solidFill>
                  <a:schemeClr val="bg1"/>
                </a:solidFill>
              </a:rPr>
              <a:t>ubiquitina producono anche due proteine ribosomali.</a:t>
            </a:r>
          </a:p>
          <a:p>
            <a:pPr eaLnBrk="1" hangingPunct="1">
              <a:buFontTx/>
              <a:buNone/>
            </a:pPr>
            <a:endParaRPr lang="it-IT" altLang="en-US" sz="1800">
              <a:solidFill>
                <a:schemeClr val="bg1"/>
              </a:solidFill>
            </a:endParaRPr>
          </a:p>
          <a:p>
            <a:pPr eaLnBrk="1" hangingPunct="1">
              <a:buFontTx/>
              <a:buNone/>
            </a:pPr>
            <a:endParaRPr lang="it-IT" altLang="en-US" sz="1800">
              <a:solidFill>
                <a:schemeClr val="bg1"/>
              </a:solidFill>
            </a:endParaRPr>
          </a:p>
        </p:txBody>
      </p:sp>
      <p:pic>
        <p:nvPicPr>
          <p:cNvPr id="46089" name="Immagine 2" descr="Schermata 2014-03-19 alle 11.25.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78500"/>
            <a:ext cx="4910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47107" name="Rectangle 3"/>
          <p:cNvSpPr>
            <a:spLocks noGrp="1" noChangeArrowheads="1"/>
          </p:cNvSpPr>
          <p:nvPr>
            <p:ph type="body" idx="1"/>
          </p:nvPr>
        </p:nvSpPr>
        <p:spPr>
          <a:xfrm>
            <a:off x="304800" y="762000"/>
            <a:ext cx="8839200" cy="5694363"/>
          </a:xfrm>
        </p:spPr>
        <p:txBody>
          <a:bodyPr>
            <a:spAutoFit/>
          </a:bodyPr>
          <a:lstStyle/>
          <a:p>
            <a:pPr marL="0" eaLnBrk="1" hangingPunct="1">
              <a:buFontTx/>
              <a:buNone/>
            </a:pPr>
            <a:r>
              <a:rPr lang="it-IT" altLang="en-US" sz="2000" dirty="0">
                <a:solidFill>
                  <a:srgbClr val="FFFF00"/>
                </a:solidFill>
              </a:rPr>
              <a:t>Famiglia genica</a:t>
            </a:r>
            <a:r>
              <a:rPr lang="it-IT" altLang="en-US" sz="2000" dirty="0">
                <a:solidFill>
                  <a:schemeClr val="bg1"/>
                </a:solidFill>
              </a:rPr>
              <a:t>: insieme di geni che presentano un certo grado di omologia di sequenza e con funzioni uguali o correlate.</a:t>
            </a:r>
          </a:p>
          <a:p>
            <a:pPr marL="0" eaLnBrk="1" hangingPunct="1">
              <a:buFontTx/>
              <a:buNone/>
            </a:pPr>
            <a:r>
              <a:rPr lang="it-IT" altLang="en-US" sz="1800" dirty="0">
                <a:solidFill>
                  <a:srgbClr val="FFFF00"/>
                </a:solidFill>
              </a:rPr>
              <a:t>Famiglia genica classica: </a:t>
            </a:r>
            <a:r>
              <a:rPr lang="it-IT" altLang="en-US" sz="1800" dirty="0">
                <a:solidFill>
                  <a:schemeClr val="bg1"/>
                </a:solidFill>
              </a:rPr>
              <a:t>l’</a:t>
            </a:r>
            <a:r>
              <a:rPr lang="it-IT" altLang="ja-JP" sz="1800" dirty="0">
                <a:solidFill>
                  <a:schemeClr val="bg1"/>
                </a:solidFill>
              </a:rPr>
              <a:t>omologia di sequenza riguarda tutta la sequenza dei geni della famiglia, con possibili variazioni nel grado di omologia che dipendono dalla differente azione della selezione e dal tempo trascorso dalla duplicazione. </a:t>
            </a:r>
          </a:p>
          <a:p>
            <a:pPr marL="0" eaLnBrk="1" hangingPunct="1">
              <a:buFontTx/>
              <a:buNone/>
            </a:pPr>
            <a:r>
              <a:rPr lang="it-IT" altLang="en-US" sz="1800" dirty="0">
                <a:solidFill>
                  <a:schemeClr val="bg1"/>
                </a:solidFill>
              </a:rPr>
              <a:t>Esempi: famiglie geniche per gli </a:t>
            </a:r>
            <a:r>
              <a:rPr lang="it-IT" altLang="en-US" sz="1800" dirty="0">
                <a:solidFill>
                  <a:srgbClr val="CCFFCC"/>
                </a:solidFill>
              </a:rPr>
              <a:t>istoni</a:t>
            </a:r>
            <a:r>
              <a:rPr lang="it-IT" altLang="en-US" sz="1800" dirty="0">
                <a:solidFill>
                  <a:schemeClr val="bg1"/>
                </a:solidFill>
              </a:rPr>
              <a:t>, </a:t>
            </a:r>
            <a:r>
              <a:rPr lang="it-IT" altLang="en-US" sz="1800" dirty="0">
                <a:solidFill>
                  <a:srgbClr val="CCFFCC"/>
                </a:solidFill>
                <a:latin typeface="Symbol" panose="05050102010706020507" pitchFamily="18" charset="2"/>
              </a:rPr>
              <a:t>a</a:t>
            </a:r>
            <a:r>
              <a:rPr lang="it-IT" altLang="en-US" sz="1800" dirty="0">
                <a:solidFill>
                  <a:srgbClr val="CCFFCC"/>
                </a:solidFill>
              </a:rPr>
              <a:t>-globina</a:t>
            </a:r>
            <a:r>
              <a:rPr lang="it-IT" altLang="en-US" sz="1800" dirty="0">
                <a:solidFill>
                  <a:schemeClr val="bg1"/>
                </a:solidFill>
              </a:rPr>
              <a:t> e </a:t>
            </a:r>
            <a:r>
              <a:rPr lang="it-IT" altLang="en-US" sz="1800" dirty="0">
                <a:solidFill>
                  <a:srgbClr val="CCFFCC"/>
                </a:solidFill>
                <a:latin typeface="Symbol" panose="05050102010706020507" pitchFamily="18" charset="2"/>
              </a:rPr>
              <a:t>b</a:t>
            </a:r>
            <a:r>
              <a:rPr lang="it-IT" altLang="en-US" sz="1800" dirty="0">
                <a:solidFill>
                  <a:srgbClr val="CCFFCC"/>
                </a:solidFill>
              </a:rPr>
              <a:t>-globina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esteso</a:t>
            </a:r>
            <a:r>
              <a:rPr lang="ja-JP" altLang="it-IT" sz="1800" dirty="0">
                <a:solidFill>
                  <a:srgbClr val="FFFF00"/>
                </a:solidFill>
              </a:rPr>
              <a:t>”</a:t>
            </a:r>
            <a:r>
              <a:rPr lang="it-IT" altLang="ja-JP" sz="1800" dirty="0">
                <a:solidFill>
                  <a:schemeClr val="bg1"/>
                </a:solidFill>
              </a:rPr>
              <a:t>: L</a:t>
            </a:r>
            <a:r>
              <a:rPr lang="ja-JP" altLang="it-IT" sz="1800" dirty="0">
                <a:solidFill>
                  <a:schemeClr val="bg1"/>
                </a:solidFill>
              </a:rPr>
              <a:t>’</a:t>
            </a:r>
            <a:r>
              <a:rPr lang="it-IT" altLang="ja-JP" sz="1800" dirty="0">
                <a:solidFill>
                  <a:schemeClr val="bg1"/>
                </a:solidFill>
              </a:rPr>
              <a:t>omologia di sequenza è limitata a regioni codificanti per uno o pochi domini funzionali della proteina. </a:t>
            </a:r>
          </a:p>
          <a:p>
            <a:pPr marL="0" eaLnBrk="1" hangingPunct="1">
              <a:buFontTx/>
              <a:buNone/>
            </a:pPr>
            <a:r>
              <a:rPr lang="it-IT" altLang="en-US" sz="1800" dirty="0">
                <a:solidFill>
                  <a:schemeClr val="bg1"/>
                </a:solidFill>
              </a:rPr>
              <a:t>Esempi: i geni </a:t>
            </a:r>
            <a:r>
              <a:rPr lang="it-IT" altLang="en-US" sz="1800" i="1" dirty="0">
                <a:solidFill>
                  <a:srgbClr val="CCFFCC"/>
                </a:solidFill>
              </a:rPr>
              <a:t>HOX</a:t>
            </a:r>
            <a:r>
              <a:rPr lang="it-IT" altLang="en-US" sz="1800" dirty="0">
                <a:solidFill>
                  <a:schemeClr val="bg1"/>
                </a:solidFill>
              </a:rPr>
              <a:t> che condividono un dominio funzionale (</a:t>
            </a:r>
            <a:r>
              <a:rPr lang="it-IT" altLang="en-US" sz="1800" dirty="0" err="1">
                <a:solidFill>
                  <a:schemeClr val="bg1"/>
                </a:solidFill>
              </a:rPr>
              <a:t>homeobox</a:t>
            </a:r>
            <a:r>
              <a:rPr lang="it-IT" altLang="en-US" sz="1800" dirty="0">
                <a:solidFill>
                  <a:schemeClr val="bg1"/>
                </a:solidFill>
              </a:rPr>
              <a:t>) di circa 60 aa (quattro famiglie </a:t>
            </a:r>
            <a:r>
              <a:rPr lang="it-IT" altLang="en-US" sz="1800" dirty="0" err="1">
                <a:solidFill>
                  <a:schemeClr val="bg1"/>
                </a:solidFill>
              </a:rPr>
              <a:t>nell</a:t>
            </a:r>
            <a:r>
              <a:rPr lang="ja-JP" altLang="it-IT" sz="1800" dirty="0">
                <a:solidFill>
                  <a:schemeClr val="bg1"/>
                </a:solidFill>
              </a:rPr>
              <a:t>’</a:t>
            </a:r>
            <a:r>
              <a:rPr lang="it-IT" altLang="ja-JP" sz="1800" dirty="0">
                <a:solidFill>
                  <a:schemeClr val="bg1"/>
                </a:solidFill>
              </a:rPr>
              <a:t>uomo); famiglia </a:t>
            </a:r>
            <a:r>
              <a:rPr lang="it-IT" altLang="ja-JP" sz="1800" dirty="0">
                <a:solidFill>
                  <a:srgbClr val="CCFFCC"/>
                </a:solidFill>
              </a:rPr>
              <a:t>geni </a:t>
            </a:r>
            <a:r>
              <a:rPr lang="it-IT" altLang="ja-JP" sz="1800" i="1" dirty="0">
                <a:solidFill>
                  <a:srgbClr val="CCFFCC"/>
                </a:solidFill>
              </a:rPr>
              <a:t>SOX</a:t>
            </a:r>
            <a:r>
              <a:rPr lang="it-IT" altLang="ja-JP" sz="1800" dirty="0">
                <a:solidFill>
                  <a:schemeClr val="bg1"/>
                </a:solidFill>
              </a:rPr>
              <a:t>  con un dominio HMG SRY-</a:t>
            </a:r>
            <a:r>
              <a:rPr lang="it-IT" altLang="ja-JP" sz="1800" dirty="0" err="1">
                <a:solidFill>
                  <a:schemeClr val="bg1"/>
                </a:solidFill>
              </a:rPr>
              <a:t>like</a:t>
            </a:r>
            <a:r>
              <a:rPr lang="it-IT" altLang="ja-JP" sz="1800" dirty="0">
                <a:solidFill>
                  <a:schemeClr val="bg1"/>
                </a:solidFill>
              </a:rPr>
              <a:t> di circa 70-80 aa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ridotto</a:t>
            </a:r>
            <a:r>
              <a:rPr lang="ja-JP" altLang="it-IT" sz="1800" dirty="0">
                <a:solidFill>
                  <a:srgbClr val="FFFF00"/>
                </a:solidFill>
              </a:rPr>
              <a:t>”</a:t>
            </a:r>
            <a:r>
              <a:rPr lang="it-IT" altLang="ja-JP" sz="1800" dirty="0">
                <a:solidFill>
                  <a:schemeClr val="bg1"/>
                </a:solidFill>
              </a:rPr>
              <a:t>: I geni codificano per proteine funzionalmente correlate ma con brevi regioni (2-6 aa) di omologia </a:t>
            </a:r>
            <a:r>
              <a:rPr lang="it-IT" altLang="ja-JP" sz="1800" dirty="0" err="1">
                <a:solidFill>
                  <a:schemeClr val="bg1"/>
                </a:solidFill>
              </a:rPr>
              <a:t>aminoacidica</a:t>
            </a:r>
            <a:r>
              <a:rPr lang="it-IT" altLang="ja-JP" sz="1800" dirty="0">
                <a:solidFill>
                  <a:schemeClr val="bg1"/>
                </a:solidFill>
              </a:rPr>
              <a:t>. Esempi: </a:t>
            </a:r>
            <a:r>
              <a:rPr lang="it-IT" altLang="ja-JP" sz="1800" dirty="0">
                <a:solidFill>
                  <a:srgbClr val="C2FFF0"/>
                </a:solidFill>
              </a:rPr>
              <a:t>Famiglia DEAD box</a:t>
            </a:r>
            <a:r>
              <a:rPr lang="it-IT" altLang="ja-JP" sz="1800" dirty="0">
                <a:solidFill>
                  <a:schemeClr val="bg1"/>
                </a:solidFill>
              </a:rPr>
              <a:t>, con otto motivi aa conservati, compreso DEAD box (fig. A); </a:t>
            </a:r>
            <a:r>
              <a:rPr lang="it-IT" altLang="ja-JP" sz="1800" dirty="0">
                <a:solidFill>
                  <a:srgbClr val="C2FFF0"/>
                </a:solidFill>
              </a:rPr>
              <a:t>Famiglia con ripetizioni WD</a:t>
            </a:r>
            <a:r>
              <a:rPr lang="it-IT" altLang="ja-JP" sz="1800" dirty="0">
                <a:solidFill>
                  <a:schemeClr val="bg1"/>
                </a:solidFill>
              </a:rPr>
              <a:t>,  con motivi aa ripetuti in tandem comprendenti gli aa GH e WD (fig. B).</a:t>
            </a: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p:txBody>
      </p:sp>
      <p:sp>
        <p:nvSpPr>
          <p:cNvPr id="4710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0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7110" name="Immagine 1" descr="9_09.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46688"/>
            <a:ext cx="7620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09800" y="990600"/>
            <a:ext cx="4556125" cy="5627688"/>
          </a:xfrm>
        </p:spPr>
      </p:pic>
      <p:sp>
        <p:nvSpPr>
          <p:cNvPr id="49155"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Ricordate i codici aminoacidici?</a:t>
            </a:r>
          </a:p>
        </p:txBody>
      </p:sp>
      <p:sp>
        <p:nvSpPr>
          <p:cNvPr id="4915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915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51203" name="Rectangle 3"/>
          <p:cNvSpPr>
            <a:spLocks noGrp="1" noChangeArrowheads="1"/>
          </p:cNvSpPr>
          <p:nvPr>
            <p:ph type="body" idx="1"/>
          </p:nvPr>
        </p:nvSpPr>
        <p:spPr>
          <a:xfrm>
            <a:off x="228600" y="762000"/>
            <a:ext cx="8915400" cy="4400550"/>
          </a:xfrm>
        </p:spPr>
        <p:txBody>
          <a:bodyPr>
            <a:spAutoFit/>
          </a:bodyPr>
          <a:lstStyle/>
          <a:p>
            <a:pPr marL="0" eaLnBrk="1" hangingPunct="1">
              <a:buFontTx/>
              <a:buNone/>
            </a:pPr>
            <a:r>
              <a:rPr lang="it-IT" altLang="en-US" sz="2000" dirty="0">
                <a:solidFill>
                  <a:srgbClr val="FFFF00"/>
                </a:solidFill>
              </a:rPr>
              <a:t>Meccanismi di duplicazione (non solo per famiglie geniche)</a:t>
            </a:r>
          </a:p>
          <a:p>
            <a:pPr marL="0" eaLnBrk="1" hangingPunct="1">
              <a:buFontTx/>
              <a:buNone/>
            </a:pPr>
            <a:endParaRPr lang="it-IT" altLang="en-US" sz="2000" dirty="0">
              <a:solidFill>
                <a:srgbClr val="FFFF00"/>
              </a:solidFill>
            </a:endParaRPr>
          </a:p>
          <a:p>
            <a:pPr marL="0" eaLnBrk="1" hangingPunct="1">
              <a:buFontTx/>
              <a:buNone/>
            </a:pPr>
            <a:r>
              <a:rPr lang="it-IT" altLang="en-US" sz="2000" dirty="0">
                <a:solidFill>
                  <a:srgbClr val="FFFF00"/>
                </a:solidFill>
              </a:rPr>
              <a:t>1) Crossing over ineguale, </a:t>
            </a:r>
            <a:r>
              <a:rPr lang="it-IT" altLang="en-US" sz="2000" dirty="0">
                <a:solidFill>
                  <a:schemeClr val="bg1"/>
                </a:solidFill>
              </a:rPr>
              <a:t>può interessare cromosomi omologhi, cromatidi fratelli, ma anche cromosomi non omologhi. Porta a duplicazioni e reciproche delezioni, ma anche ad inversioni se gli elementi </a:t>
            </a:r>
            <a:r>
              <a:rPr lang="it-IT" altLang="en-US" sz="2000" dirty="0" err="1">
                <a:solidFill>
                  <a:schemeClr val="bg1"/>
                </a:solidFill>
              </a:rPr>
              <a:t>paraloghi</a:t>
            </a:r>
            <a:r>
              <a:rPr lang="it-IT" altLang="en-US" sz="2000" dirty="0">
                <a:solidFill>
                  <a:schemeClr val="bg1"/>
                </a:solidFill>
              </a:rPr>
              <a:t> che vanno incontro a crossing over sono orientati in direzioni opposte (vedi slide successiva per approfondimento). </a:t>
            </a:r>
          </a:p>
          <a:p>
            <a:pPr marL="0" eaLnBrk="1" hangingPunct="1">
              <a:buFontTx/>
              <a:buNone/>
            </a:pPr>
            <a:r>
              <a:rPr lang="it-IT" altLang="en-US" sz="2000" dirty="0">
                <a:solidFill>
                  <a:srgbClr val="FFFF00"/>
                </a:solidFill>
              </a:rPr>
              <a:t>2) Trasposizione </a:t>
            </a:r>
            <a:r>
              <a:rPr lang="it-IT" altLang="en-US" sz="2000" dirty="0" err="1">
                <a:solidFill>
                  <a:srgbClr val="FFFF00"/>
                </a:solidFill>
              </a:rPr>
              <a:t>duplicativa</a:t>
            </a:r>
            <a:r>
              <a:rPr lang="it-IT" altLang="en-US" sz="2000" dirty="0">
                <a:solidFill>
                  <a:schemeClr val="bg1"/>
                </a:solidFill>
              </a:rPr>
              <a:t>, che porta alla duplicazione di trasposoni (nell’uomo </a:t>
            </a:r>
            <a:r>
              <a:rPr lang="it-IT" altLang="en-US" sz="2000" dirty="0" err="1">
                <a:solidFill>
                  <a:schemeClr val="bg1"/>
                </a:solidFill>
              </a:rPr>
              <a:t>retrotrasposoni</a:t>
            </a:r>
            <a:r>
              <a:rPr lang="it-IT" altLang="en-US" sz="2000" dirty="0">
                <a:solidFill>
                  <a:schemeClr val="bg1"/>
                </a:solidFill>
              </a:rPr>
              <a:t>) ed eventualmente a sequenze non </a:t>
            </a:r>
            <a:r>
              <a:rPr lang="it-IT" altLang="en-US" sz="2000" dirty="0" err="1">
                <a:solidFill>
                  <a:schemeClr val="bg1"/>
                </a:solidFill>
              </a:rPr>
              <a:t>trasposoniche</a:t>
            </a:r>
            <a:r>
              <a:rPr lang="it-IT" altLang="en-US" sz="2000" dirty="0">
                <a:solidFill>
                  <a:schemeClr val="bg1"/>
                </a:solidFill>
              </a:rPr>
              <a:t> fiancheggianti co-trascritte.</a:t>
            </a:r>
          </a:p>
          <a:p>
            <a:pPr marL="0" eaLnBrk="1" hangingPunct="1">
              <a:buFontTx/>
              <a:buNone/>
            </a:pPr>
            <a:r>
              <a:rPr lang="it-IT" altLang="en-US" sz="2000" dirty="0">
                <a:solidFill>
                  <a:srgbClr val="FFFF00"/>
                </a:solidFill>
              </a:rPr>
              <a:t>3) Traslocazioni cromosomiche, </a:t>
            </a:r>
            <a:r>
              <a:rPr lang="it-IT" altLang="en-US" sz="2000" dirty="0">
                <a:solidFill>
                  <a:srgbClr val="FFFFFF"/>
                </a:solidFill>
              </a:rPr>
              <a:t>che possono portare (se vanno incontro a fissazione) alla duplicazione di grandi porzioni cromosomiche</a:t>
            </a:r>
          </a:p>
          <a:p>
            <a:pPr marL="0" eaLnBrk="1" hangingPunct="1">
              <a:buFontTx/>
              <a:buNone/>
            </a:pPr>
            <a:r>
              <a:rPr lang="it-IT" altLang="en-US" sz="2000" dirty="0">
                <a:solidFill>
                  <a:srgbClr val="FFFF00"/>
                </a:solidFill>
              </a:rPr>
              <a:t>4) Duplicazione genomica, </a:t>
            </a:r>
            <a:r>
              <a:rPr lang="it-IT" altLang="en-US" sz="2000" dirty="0">
                <a:solidFill>
                  <a:srgbClr val="FFFFFF"/>
                </a:solidFill>
              </a:rPr>
              <a:t>ovvero la duplicazione dell’intero genoma, che sembra essere avvenuta diverse volte nell’evoluzione degli eucarioti. Geni </a:t>
            </a:r>
            <a:r>
              <a:rPr lang="it-IT" altLang="en-US" sz="2000" dirty="0" err="1">
                <a:solidFill>
                  <a:srgbClr val="FFFFFF"/>
                </a:solidFill>
              </a:rPr>
              <a:t>Hox</a:t>
            </a:r>
            <a:r>
              <a:rPr lang="it-IT" altLang="en-US" sz="2000" dirty="0">
                <a:solidFill>
                  <a:srgbClr val="FFFFFF"/>
                </a:solidFill>
              </a:rPr>
              <a:t>.</a:t>
            </a:r>
          </a:p>
        </p:txBody>
      </p:sp>
      <p:sp>
        <p:nvSpPr>
          <p:cNvPr id="5120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800100" y="47625"/>
            <a:ext cx="7658100" cy="893763"/>
          </a:xfrm>
        </p:spPr>
        <p:txBody>
          <a:bodyPr>
            <a:spAutoFit/>
          </a:bodyPr>
          <a:lstStyle/>
          <a:p>
            <a:pPr marL="114300" indent="-457200" eaLnBrk="1" hangingPunct="1">
              <a:buFontTx/>
              <a:buNone/>
            </a:pPr>
            <a:r>
              <a:rPr lang="it-IT" altLang="en-US" sz="2800">
                <a:solidFill>
                  <a:srgbClr val="FFFF00"/>
                </a:solidFill>
              </a:rPr>
              <a:t>Conseguenze del crossing-over (omologo) ineguale</a:t>
            </a:r>
          </a:p>
          <a:p>
            <a:pPr marL="114300" indent="-457200" eaLnBrk="1" hangingPunct="1">
              <a:buFontTx/>
              <a:buNone/>
            </a:pPr>
            <a:endParaRPr lang="it-IT" altLang="en-US" sz="2000">
              <a:solidFill>
                <a:srgbClr val="FFFFFF"/>
              </a:solidFill>
            </a:endParaRPr>
          </a:p>
        </p:txBody>
      </p:sp>
      <p:sp>
        <p:nvSpPr>
          <p:cNvPr id="5325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3252" name="Line 5"/>
          <p:cNvSpPr>
            <a:spLocks noChangeShapeType="1"/>
          </p:cNvSpPr>
          <p:nvPr/>
        </p:nvSpPr>
        <p:spPr bwMode="auto">
          <a:xfrm>
            <a:off x="-26988" y="685800"/>
            <a:ext cx="914400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3253" name="Picture 65" descr="D:\My Pictures\nrg197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817563"/>
            <a:ext cx="33528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ttangolo 6"/>
          <p:cNvSpPr>
            <a:spLocks noChangeArrowheads="1"/>
          </p:cNvSpPr>
          <p:nvPr/>
        </p:nvSpPr>
        <p:spPr bwMode="auto">
          <a:xfrm>
            <a:off x="114300" y="685800"/>
            <a:ext cx="5486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b="1" dirty="0">
                <a:solidFill>
                  <a:schemeClr val="bg1"/>
                </a:solidFill>
              </a:rPr>
              <a:t>Ripetizioni con sequenza simile sono mostrate in rosso. </a:t>
            </a:r>
          </a:p>
          <a:p>
            <a:pPr algn="just" eaLnBrk="1" hangingPunct="1">
              <a:spcBef>
                <a:spcPct val="0"/>
              </a:spcBef>
              <a:buFontTx/>
              <a:buNone/>
            </a:pPr>
            <a:r>
              <a:rPr lang="it-IT" altLang="en-US" sz="1600" b="1" dirty="0">
                <a:solidFill>
                  <a:schemeClr val="bg1"/>
                </a:solidFill>
              </a:rPr>
              <a:t>In a–c, ciascuna linea rappresenta un singolo cromatidio.</a:t>
            </a:r>
          </a:p>
          <a:p>
            <a:pPr algn="just" eaLnBrk="1" hangingPunct="1">
              <a:spcBef>
                <a:spcPct val="0"/>
              </a:spcBef>
              <a:buFontTx/>
              <a:buNone/>
            </a:pPr>
            <a:r>
              <a:rPr lang="it-IT" altLang="en-US" sz="1600" b="1" dirty="0">
                <a:solidFill>
                  <a:schemeClr val="bg1"/>
                </a:solidFill>
              </a:rPr>
              <a:t> </a:t>
            </a: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(INTER) </a:t>
            </a:r>
            <a:r>
              <a:rPr lang="it-IT" altLang="en-US" sz="1600" b="1" dirty="0">
                <a:solidFill>
                  <a:schemeClr val="bg1"/>
                </a:solidFill>
              </a:rPr>
              <a:t>tra ripetizioni </a:t>
            </a:r>
            <a:r>
              <a:rPr lang="it-IT" altLang="en-US" sz="1600" b="1" dirty="0">
                <a:solidFill>
                  <a:srgbClr val="FFC000"/>
                </a:solidFill>
              </a:rPr>
              <a:t>dirette</a:t>
            </a:r>
            <a:r>
              <a:rPr lang="it-IT" altLang="en-US" sz="1600" b="1" dirty="0">
                <a:solidFill>
                  <a:schemeClr val="bg1"/>
                </a:solidFill>
              </a:rPr>
              <a:t> </a:t>
            </a:r>
            <a:r>
              <a:rPr lang="it-IT" altLang="en-US" sz="1600" b="1" dirty="0" err="1">
                <a:solidFill>
                  <a:schemeClr val="bg1"/>
                </a:solidFill>
              </a:rPr>
              <a:t>mis-aligned</a:t>
            </a:r>
            <a:r>
              <a:rPr lang="it-IT" altLang="en-US" sz="1600" b="1" dirty="0">
                <a:solidFill>
                  <a:schemeClr val="bg1"/>
                </a:solidFill>
              </a:rPr>
              <a:t> su cromatidi fratelli produce una delezione su un cromosoma ed una duplicazione sull’altro cromosoma</a:t>
            </a:r>
          </a:p>
          <a:p>
            <a:pPr algn="just" eaLnBrk="1" hangingPunct="1">
              <a:spcBef>
                <a:spcPct val="0"/>
              </a:spcBef>
              <a:buFontTx/>
              <a:buAutoNum type="alphaLcParenR"/>
            </a:pPr>
            <a:endParaRPr lang="it-IT" altLang="en-US" sz="1600" b="1" dirty="0">
              <a:solidFill>
                <a:schemeClr val="bg1"/>
              </a:solidFill>
            </a:endParaRP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(INTRA) </a:t>
            </a:r>
            <a:r>
              <a:rPr lang="it-IT" altLang="en-US" sz="1600" b="1" dirty="0">
                <a:solidFill>
                  <a:schemeClr val="bg1"/>
                </a:solidFill>
              </a:rPr>
              <a:t>tra ripetizioni </a:t>
            </a:r>
            <a:r>
              <a:rPr lang="it-IT" altLang="en-US" sz="1600" b="1" dirty="0">
                <a:solidFill>
                  <a:srgbClr val="FFC000"/>
                </a:solidFill>
              </a:rPr>
              <a:t>invertite</a:t>
            </a:r>
            <a:r>
              <a:rPr lang="it-IT" altLang="en-US" sz="1600" b="1" dirty="0">
                <a:solidFill>
                  <a:schemeClr val="bg1"/>
                </a:solidFill>
              </a:rPr>
              <a:t> di un cromatidio porta all’inversione del segmento compreso tra le ripetizioni. </a:t>
            </a:r>
          </a:p>
          <a:p>
            <a:pPr algn="just" eaLnBrk="1" hangingPunct="1">
              <a:spcBef>
                <a:spcPct val="0"/>
              </a:spcBef>
              <a:buFontTx/>
              <a:buAutoNum type="alphaLcParenR"/>
            </a:pPr>
            <a:endParaRPr lang="it-IT" altLang="en-US" sz="1600" b="1" dirty="0">
              <a:solidFill>
                <a:schemeClr val="bg1"/>
              </a:solidFill>
            </a:endParaRP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(INTRA)</a:t>
            </a:r>
            <a:r>
              <a:rPr lang="it-IT" altLang="en-US" sz="1600" b="1" dirty="0">
                <a:solidFill>
                  <a:schemeClr val="bg1"/>
                </a:solidFill>
              </a:rPr>
              <a:t> tra ripetizioni </a:t>
            </a:r>
            <a:r>
              <a:rPr lang="it-IT" altLang="en-US" sz="1600" b="1" dirty="0">
                <a:solidFill>
                  <a:srgbClr val="FFC000"/>
                </a:solidFill>
              </a:rPr>
              <a:t>dirette</a:t>
            </a:r>
            <a:r>
              <a:rPr lang="it-IT" altLang="en-US" sz="1600" b="1" dirty="0">
                <a:solidFill>
                  <a:schemeClr val="bg1"/>
                </a:solidFill>
              </a:rPr>
              <a:t> di un cromatidio determina una delezione (e la generazione di un DNA circolare). </a:t>
            </a:r>
          </a:p>
          <a:p>
            <a:pPr algn="just" eaLnBrk="1" hangingPunct="1">
              <a:spcBef>
                <a:spcPct val="0"/>
              </a:spcBef>
              <a:buFontTx/>
              <a:buAutoNum type="alphaLcParenR"/>
            </a:pPr>
            <a:endParaRPr lang="it-IT" altLang="en-US" sz="1600" b="1" dirty="0">
              <a:solidFill>
                <a:schemeClr val="bg1"/>
              </a:solidFill>
            </a:endParaRP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(INTER) </a:t>
            </a:r>
            <a:r>
              <a:rPr lang="it-IT" altLang="en-US" sz="1600" b="1" dirty="0">
                <a:solidFill>
                  <a:schemeClr val="bg1"/>
                </a:solidFill>
              </a:rPr>
              <a:t>tra sequenze ripetute che si trovano su cromosomi diversi (rappresentati qui come cromosomi non replicati in G</a:t>
            </a:r>
            <a:r>
              <a:rPr lang="it-IT" altLang="en-US" sz="1600" b="1" baseline="-25000" dirty="0">
                <a:solidFill>
                  <a:schemeClr val="bg1"/>
                </a:solidFill>
              </a:rPr>
              <a:t>1</a:t>
            </a:r>
            <a:r>
              <a:rPr lang="it-IT" altLang="en-US" sz="1600" b="1" dirty="0">
                <a:solidFill>
                  <a:schemeClr val="bg1"/>
                </a:solidFill>
              </a:rPr>
              <a:t>) produce una traslocazione.</a:t>
            </a:r>
          </a:p>
          <a:p>
            <a:pPr algn="just" eaLnBrk="1" hangingPunct="1">
              <a:spcBef>
                <a:spcPct val="0"/>
              </a:spcBef>
              <a:buFontTx/>
              <a:buNone/>
            </a:pPr>
            <a:endParaRPr lang="it-IT" altLang="en-US" sz="1600" b="1" dirty="0">
              <a:solidFill>
                <a:schemeClr val="bg1"/>
              </a:solidFill>
            </a:endParaRPr>
          </a:p>
          <a:p>
            <a:pPr algn="just" eaLnBrk="1" hangingPunct="1">
              <a:spcBef>
                <a:spcPct val="0"/>
              </a:spcBef>
              <a:buFontTx/>
              <a:buNone/>
            </a:pPr>
            <a:r>
              <a:rPr lang="it-IT" altLang="en-US" sz="1600" b="1" dirty="0">
                <a:solidFill>
                  <a:schemeClr val="bg1"/>
                </a:solidFill>
              </a:rPr>
              <a:t>Non mostrato in figura:  </a:t>
            </a:r>
          </a:p>
          <a:p>
            <a:pPr algn="just" eaLnBrk="1" hangingPunct="1">
              <a:spcBef>
                <a:spcPct val="0"/>
              </a:spcBef>
              <a:buFontTx/>
              <a:buNone/>
            </a:pPr>
            <a:r>
              <a:rPr lang="it-IT" altLang="en-US" sz="1600" b="1" dirty="0">
                <a:solidFill>
                  <a:schemeClr val="bg1"/>
                </a:solidFill>
              </a:rPr>
              <a:t>Crossing-over ineguale </a:t>
            </a:r>
            <a:r>
              <a:rPr lang="it-IT" altLang="en-US" sz="1600" b="1" dirty="0">
                <a:solidFill>
                  <a:srgbClr val="FFFF00"/>
                </a:solidFill>
              </a:rPr>
              <a:t>(INTER) </a:t>
            </a:r>
            <a:r>
              <a:rPr lang="it-IT" altLang="en-US" sz="1600" b="1" dirty="0">
                <a:solidFill>
                  <a:schemeClr val="bg1"/>
                </a:solidFill>
              </a:rPr>
              <a:t>tra ripetizioni </a:t>
            </a:r>
            <a:r>
              <a:rPr lang="it-IT" altLang="en-US" sz="1600" b="1" dirty="0">
                <a:solidFill>
                  <a:srgbClr val="FFC000"/>
                </a:solidFill>
              </a:rPr>
              <a:t>invertite</a:t>
            </a:r>
            <a:r>
              <a:rPr lang="it-IT" altLang="en-US" sz="1600" b="1" dirty="0">
                <a:solidFill>
                  <a:schemeClr val="bg1"/>
                </a:solidFill>
              </a:rPr>
              <a:t> su cromosomi omologhi (o cromatidi fratelli) produce delezioni e duplicazioni ed eventualmente un acentrico ed un dicentrico.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 in </a:t>
            </a:r>
            <a:r>
              <a:rPr lang="it-IT" altLang="en-US" sz="2800">
                <a:solidFill>
                  <a:srgbClr val="FFFF00"/>
                </a:solidFill>
              </a:rPr>
              <a:t>cluster</a:t>
            </a:r>
            <a:r>
              <a:rPr lang="it-IT" altLang="en-US" sz="2800">
                <a:solidFill>
                  <a:schemeClr val="bg1"/>
                </a:solidFill>
              </a:rPr>
              <a:t> e </a:t>
            </a:r>
            <a:r>
              <a:rPr lang="it-IT" altLang="en-US" sz="2800">
                <a:solidFill>
                  <a:srgbClr val="FFFF00"/>
                </a:solidFill>
              </a:rPr>
              <a:t>intersperse</a:t>
            </a:r>
          </a:p>
        </p:txBody>
      </p:sp>
      <p:sp>
        <p:nvSpPr>
          <p:cNvPr id="55299" name="Rectangle 3"/>
          <p:cNvSpPr>
            <a:spLocks noGrp="1" noChangeArrowheads="1"/>
          </p:cNvSpPr>
          <p:nvPr>
            <p:ph type="body" idx="1"/>
          </p:nvPr>
        </p:nvSpPr>
        <p:spPr>
          <a:xfrm>
            <a:off x="0" y="838200"/>
            <a:ext cx="9144000" cy="762000"/>
          </a:xfrm>
        </p:spPr>
        <p:txBody>
          <a:bodyPr/>
          <a:lstStyle/>
          <a:p>
            <a:pPr marL="0" eaLnBrk="1" hangingPunct="1">
              <a:buFontTx/>
              <a:buNone/>
            </a:pPr>
            <a:r>
              <a:rPr lang="it-IT" altLang="en-US" sz="1600">
                <a:solidFill>
                  <a:schemeClr val="bg1"/>
                </a:solidFill>
              </a:rPr>
              <a:t>Famiglie geniche in </a:t>
            </a:r>
            <a:r>
              <a:rPr lang="ja-JP" altLang="it-IT" sz="1600">
                <a:solidFill>
                  <a:schemeClr val="bg1"/>
                </a:solidFill>
              </a:rPr>
              <a:t>“</a:t>
            </a:r>
            <a:r>
              <a:rPr lang="it-IT" altLang="ja-JP" sz="1600" i="1">
                <a:solidFill>
                  <a:srgbClr val="FFFF00"/>
                </a:solidFill>
              </a:rPr>
              <a:t>cluster</a:t>
            </a:r>
            <a:r>
              <a:rPr lang="ja-JP" altLang="it-IT" sz="1600">
                <a:solidFill>
                  <a:schemeClr val="bg1"/>
                </a:solidFill>
              </a:rPr>
              <a:t>”</a:t>
            </a:r>
            <a:r>
              <a:rPr lang="it-IT" altLang="ja-JP" sz="1600">
                <a:solidFill>
                  <a:schemeClr val="bg1"/>
                </a:solidFill>
              </a:rPr>
              <a:t>. Spesso i membri delle famiglie geniche sono raggruppati  in uno o più cluster di geni ravvicinati (fig. a destra). </a:t>
            </a:r>
          </a:p>
          <a:p>
            <a:pPr marL="0" eaLnBrk="1" hangingPunct="1">
              <a:buFontTx/>
              <a:buNone/>
            </a:pPr>
            <a:r>
              <a:rPr lang="it-IT" altLang="en-US" sz="1600">
                <a:solidFill>
                  <a:schemeClr val="bg1"/>
                </a:solidFill>
              </a:rPr>
              <a:t> </a:t>
            </a:r>
          </a:p>
        </p:txBody>
      </p:sp>
      <p:sp>
        <p:nvSpPr>
          <p:cNvPr id="5530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530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5302" name="Immagine 1" descr="9_08.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1219200"/>
            <a:ext cx="6105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3"/>
          <p:cNvSpPr txBox="1">
            <a:spLocks noChangeArrowheads="1"/>
          </p:cNvSpPr>
          <p:nvPr/>
        </p:nvSpPr>
        <p:spPr bwMode="auto">
          <a:xfrm>
            <a:off x="0" y="1676400"/>
            <a:ext cx="3124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600" dirty="0">
                <a:solidFill>
                  <a:schemeClr val="bg1"/>
                </a:solidFill>
              </a:rPr>
              <a:t>Si conoscono anche diverse </a:t>
            </a:r>
            <a:r>
              <a:rPr lang="it-IT" altLang="en-US" sz="1600" i="1" dirty="0">
                <a:solidFill>
                  <a:srgbClr val="FFFF00"/>
                </a:solidFill>
              </a:rPr>
              <a:t>famiglie geniche </a:t>
            </a:r>
            <a:r>
              <a:rPr lang="it-IT" altLang="en-US" sz="1600" i="1" dirty="0" err="1">
                <a:solidFill>
                  <a:srgbClr val="FFFF00"/>
                </a:solidFill>
              </a:rPr>
              <a:t>intersperse</a:t>
            </a:r>
            <a:r>
              <a:rPr lang="it-IT" altLang="en-US" sz="1600" i="1" dirty="0">
                <a:solidFill>
                  <a:srgbClr val="FFFF00"/>
                </a:solidFill>
              </a:rPr>
              <a:t> </a:t>
            </a:r>
          </a:p>
          <a:p>
            <a:pPr eaLnBrk="1" hangingPunct="1">
              <a:buFontTx/>
              <a:buNone/>
            </a:pPr>
            <a:endParaRPr lang="it-IT" altLang="en-US" sz="1600" i="1" dirty="0">
              <a:solidFill>
                <a:srgbClr val="FFFF00"/>
              </a:solidFill>
            </a:endParaRPr>
          </a:p>
          <a:p>
            <a:pPr eaLnBrk="1" hangingPunct="1">
              <a:buFontTx/>
              <a:buNone/>
            </a:pPr>
            <a:r>
              <a:rPr lang="it-IT" altLang="en-US" sz="1600" dirty="0">
                <a:solidFill>
                  <a:srgbClr val="C2FFF0"/>
                </a:solidFill>
              </a:rPr>
              <a:t>Aldolasi</a:t>
            </a:r>
            <a:r>
              <a:rPr lang="it-IT" altLang="en-US" sz="1600" dirty="0">
                <a:solidFill>
                  <a:schemeClr val="bg1"/>
                </a:solidFill>
              </a:rPr>
              <a:t> (5 membri di cui 2 </a:t>
            </a:r>
            <a:r>
              <a:rPr lang="it-IT" altLang="en-US" sz="1600" dirty="0">
                <a:solidFill>
                  <a:schemeClr val="bg1"/>
                </a:solidFill>
                <a:latin typeface="Symbol" panose="05050102010706020507" pitchFamily="18" charset="2"/>
              </a:rPr>
              <a:t>y); </a:t>
            </a:r>
          </a:p>
          <a:p>
            <a:pPr eaLnBrk="1" hangingPunct="1">
              <a:buFontTx/>
              <a:buNone/>
            </a:pPr>
            <a:endParaRPr lang="it-IT" altLang="en-US" sz="1600" dirty="0">
              <a:solidFill>
                <a:schemeClr val="bg1"/>
              </a:solidFill>
              <a:latin typeface="Symbol" panose="05050102010706020507" pitchFamily="18" charset="2"/>
            </a:endParaRPr>
          </a:p>
          <a:p>
            <a:pPr eaLnBrk="1" hangingPunct="1">
              <a:buFontTx/>
              <a:buNone/>
            </a:pPr>
            <a:r>
              <a:rPr lang="it-IT" altLang="en-US" sz="1600" dirty="0">
                <a:solidFill>
                  <a:srgbClr val="C2FFF0"/>
                </a:solidFill>
              </a:rPr>
              <a:t>PAX</a:t>
            </a:r>
            <a:r>
              <a:rPr lang="it-IT" altLang="en-US" sz="1600" dirty="0">
                <a:solidFill>
                  <a:schemeClr val="bg1"/>
                </a:solidFill>
              </a:rPr>
              <a:t> (</a:t>
            </a:r>
            <a:r>
              <a:rPr lang="ja-JP" altLang="it-IT" sz="1600" dirty="0">
                <a:solidFill>
                  <a:schemeClr val="bg1"/>
                </a:solidFill>
              </a:rPr>
              <a:t>“</a:t>
            </a:r>
            <a:r>
              <a:rPr lang="it-IT" altLang="ja-JP" sz="1600" dirty="0" err="1">
                <a:solidFill>
                  <a:schemeClr val="bg1"/>
                </a:solidFill>
              </a:rPr>
              <a:t>Paired</a:t>
            </a:r>
            <a:r>
              <a:rPr lang="it-IT" altLang="ja-JP" sz="1600" dirty="0">
                <a:solidFill>
                  <a:schemeClr val="bg1"/>
                </a:solidFill>
              </a:rPr>
              <a:t> box</a:t>
            </a:r>
            <a:r>
              <a:rPr lang="ja-JP" altLang="it-IT" sz="1600" dirty="0">
                <a:solidFill>
                  <a:schemeClr val="bg1"/>
                </a:solidFill>
              </a:rPr>
              <a:t>”</a:t>
            </a:r>
            <a:r>
              <a:rPr lang="it-IT" altLang="ja-JP" sz="1600" dirty="0">
                <a:solidFill>
                  <a:schemeClr val="bg1"/>
                </a:solidFill>
              </a:rPr>
              <a:t>, 9 geni funzionali su 8 cromosomi);</a:t>
            </a:r>
          </a:p>
          <a:p>
            <a:pPr eaLnBrk="1" hangingPunct="1">
              <a:buFontTx/>
              <a:buNone/>
            </a:pPr>
            <a:endParaRPr lang="it-IT" altLang="ja-JP" sz="1600" dirty="0">
              <a:solidFill>
                <a:schemeClr val="bg1"/>
              </a:solidFill>
            </a:endParaRPr>
          </a:p>
          <a:p>
            <a:pPr eaLnBrk="1" hangingPunct="1">
              <a:buFontTx/>
              <a:buNone/>
            </a:pPr>
            <a:r>
              <a:rPr lang="it-IT" altLang="en-US" sz="1600" dirty="0">
                <a:solidFill>
                  <a:srgbClr val="C2FFF0"/>
                </a:solidFill>
              </a:rPr>
              <a:t>Neurofibromatosi tipo 1</a:t>
            </a:r>
            <a:r>
              <a:rPr lang="it-IT" altLang="en-US" sz="1600" dirty="0">
                <a:solidFill>
                  <a:schemeClr val="bg1"/>
                </a:solidFill>
              </a:rPr>
              <a:t> (NF1) un solo gene funzionale in  </a:t>
            </a:r>
            <a:r>
              <a:rPr lang="it-IT" altLang="en-US" sz="1600" dirty="0" err="1">
                <a:solidFill>
                  <a:schemeClr val="bg1"/>
                </a:solidFill>
              </a:rPr>
              <a:t>chr</a:t>
            </a:r>
            <a:r>
              <a:rPr lang="it-IT" altLang="en-US" sz="1600" dirty="0">
                <a:solidFill>
                  <a:schemeClr val="bg1"/>
                </a:solidFill>
              </a:rPr>
              <a:t> 17 e numerosi </a:t>
            </a:r>
            <a:r>
              <a:rPr lang="it-IT" altLang="en-US" sz="1600" dirty="0" err="1">
                <a:solidFill>
                  <a:schemeClr val="bg1"/>
                </a:solidFill>
              </a:rPr>
              <a:t>pseudogeni</a:t>
            </a:r>
            <a:r>
              <a:rPr lang="it-IT" altLang="en-US" sz="1600" dirty="0">
                <a:solidFill>
                  <a:schemeClr val="bg1"/>
                </a:solidFill>
              </a:rPr>
              <a:t> (</a:t>
            </a:r>
            <a:r>
              <a:rPr lang="it-IT" altLang="en-US" sz="1600" dirty="0">
                <a:solidFill>
                  <a:schemeClr val="bg1"/>
                </a:solidFill>
                <a:latin typeface="Symbol" panose="05050102010706020507" pitchFamily="18" charset="2"/>
              </a:rPr>
              <a:t>y) </a:t>
            </a:r>
            <a:r>
              <a:rPr lang="it-IT" altLang="en-US" sz="1600" dirty="0">
                <a:solidFill>
                  <a:schemeClr val="bg1"/>
                </a:solidFill>
              </a:rPr>
              <a:t>non processati e frammenti genici dispersi</a:t>
            </a:r>
          </a:p>
          <a:p>
            <a:pPr eaLnBrk="1" hangingPunct="1">
              <a:buFontTx/>
              <a:buNone/>
            </a:pPr>
            <a:endParaRPr lang="it-IT" altLang="en-US" sz="16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a:t>
            </a:r>
            <a:endParaRPr lang="it-IT" altLang="en-US" sz="2800">
              <a:solidFill>
                <a:schemeClr val="bg1"/>
              </a:solidFill>
            </a:endParaRPr>
          </a:p>
        </p:txBody>
      </p:sp>
      <p:sp>
        <p:nvSpPr>
          <p:cNvPr id="57347" name="Rectangle 3"/>
          <p:cNvSpPr>
            <a:spLocks noGrp="1" noChangeArrowheads="1"/>
          </p:cNvSpPr>
          <p:nvPr>
            <p:ph type="body" idx="1"/>
          </p:nvPr>
        </p:nvSpPr>
        <p:spPr>
          <a:xfrm>
            <a:off x="685800" y="1143000"/>
            <a:ext cx="7772400" cy="4114800"/>
          </a:xfrm>
        </p:spPr>
        <p:txBody>
          <a:bodyPr/>
          <a:lstStyle/>
          <a:p>
            <a:pPr marL="0" eaLnBrk="1" hangingPunct="1">
              <a:buFontTx/>
              <a:buNone/>
            </a:pPr>
            <a:r>
              <a:rPr lang="it-IT" altLang="en-US" sz="2400">
                <a:solidFill>
                  <a:schemeClr val="bg1"/>
                </a:solidFill>
              </a:rPr>
              <a:t>Il grado di omologia di sequenza tra due geni di una famiglia genica dipende (principalmente) da tre fattori:</a:t>
            </a:r>
          </a:p>
          <a:p>
            <a:pPr marL="0" eaLnBrk="1" hangingPunct="1"/>
            <a:endParaRPr lang="it-IT" altLang="en-US" sz="2400">
              <a:solidFill>
                <a:schemeClr val="bg1"/>
              </a:solidFill>
            </a:endParaRPr>
          </a:p>
          <a:p>
            <a:pPr marL="0" eaLnBrk="1" hangingPunct="1"/>
            <a:r>
              <a:rPr lang="it-IT" altLang="en-US" sz="2400">
                <a:solidFill>
                  <a:schemeClr val="bg1"/>
                </a:solidFill>
              </a:rPr>
              <a:t>Il </a:t>
            </a:r>
            <a:r>
              <a:rPr lang="it-IT" altLang="en-US" sz="2400">
                <a:solidFill>
                  <a:srgbClr val="FFFF00"/>
                </a:solidFill>
              </a:rPr>
              <a:t>tempo</a:t>
            </a:r>
            <a:r>
              <a:rPr lang="it-IT" altLang="en-US" sz="2400">
                <a:solidFill>
                  <a:schemeClr val="bg1"/>
                </a:solidFill>
              </a:rPr>
              <a:t> trascorso dall</a:t>
            </a:r>
            <a:r>
              <a:rPr lang="ja-JP" altLang="it-IT" sz="2400">
                <a:solidFill>
                  <a:schemeClr val="bg1"/>
                </a:solidFill>
              </a:rPr>
              <a:t>’</a:t>
            </a:r>
            <a:r>
              <a:rPr lang="it-IT" altLang="ja-JP" sz="2400">
                <a:solidFill>
                  <a:schemeClr val="bg1"/>
                </a:solidFill>
              </a:rPr>
              <a:t>evento di duplicazione (maggiore è il tempo trascorso dalla duplicazione, minore sarà il grado di omologia)</a:t>
            </a:r>
          </a:p>
          <a:p>
            <a:pPr marL="0" eaLnBrk="1" hangingPunct="1"/>
            <a:r>
              <a:rPr lang="it-IT" altLang="en-US" sz="2400">
                <a:solidFill>
                  <a:schemeClr val="bg1"/>
                </a:solidFill>
              </a:rPr>
              <a:t>Il </a:t>
            </a:r>
            <a:r>
              <a:rPr lang="it-IT" altLang="en-US" sz="2400">
                <a:solidFill>
                  <a:srgbClr val="FFFF00"/>
                </a:solidFill>
              </a:rPr>
              <a:t>tasso di mutazione </a:t>
            </a:r>
            <a:r>
              <a:rPr lang="it-IT" altLang="en-US" sz="2400">
                <a:solidFill>
                  <a:schemeClr val="bg1"/>
                </a:solidFill>
              </a:rPr>
              <a:t>(maggiore è il tasso di mutazione, minore sarà il grado di omologia) </a:t>
            </a:r>
          </a:p>
          <a:p>
            <a:pPr marL="0" eaLnBrk="1" hangingPunct="1"/>
            <a:r>
              <a:rPr lang="it-IT" altLang="en-US" sz="2400">
                <a:solidFill>
                  <a:schemeClr val="bg1"/>
                </a:solidFill>
              </a:rPr>
              <a:t>Il </a:t>
            </a:r>
            <a:r>
              <a:rPr lang="it-IT" altLang="en-US" sz="2400">
                <a:solidFill>
                  <a:srgbClr val="FFFF00"/>
                </a:solidFill>
              </a:rPr>
              <a:t>livello ed il tipo di selezione</a:t>
            </a:r>
            <a:r>
              <a:rPr lang="it-IT" altLang="en-US" sz="2400">
                <a:solidFill>
                  <a:srgbClr val="CCFFCC"/>
                </a:solidFill>
              </a:rPr>
              <a:t> </a:t>
            </a:r>
            <a:r>
              <a:rPr lang="it-IT" altLang="en-US" sz="2400">
                <a:solidFill>
                  <a:schemeClr val="bg1"/>
                </a:solidFill>
              </a:rPr>
              <a:t>che opera sui geni in questione (quest</a:t>
            </a:r>
            <a:r>
              <a:rPr lang="ja-JP" altLang="it-IT" sz="2400">
                <a:solidFill>
                  <a:schemeClr val="bg1"/>
                </a:solidFill>
              </a:rPr>
              <a:t>’</a:t>
            </a:r>
            <a:r>
              <a:rPr lang="it-IT" altLang="ja-JP" sz="2400">
                <a:solidFill>
                  <a:schemeClr val="bg1"/>
                </a:solidFill>
              </a:rPr>
              <a:t>ultimo può portare a livelli differenti di omologia per parti differenti dei geni) </a:t>
            </a:r>
          </a:p>
          <a:p>
            <a:pPr marL="0" eaLnBrk="1" hangingPunct="1"/>
            <a:endParaRPr lang="it-IT" altLang="en-US" sz="2400">
              <a:solidFill>
                <a:schemeClr val="bg1"/>
              </a:solidFill>
            </a:endParaRPr>
          </a:p>
          <a:p>
            <a:pPr marL="0" eaLnBrk="1" hangingPunct="1"/>
            <a:endParaRPr lang="it-IT" altLang="en-US" sz="2400">
              <a:solidFill>
                <a:schemeClr val="bg1"/>
              </a:solidFill>
            </a:endParaRPr>
          </a:p>
        </p:txBody>
      </p:sp>
      <p:sp>
        <p:nvSpPr>
          <p:cNvPr id="5734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4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L’evoluzione delle famiglie geniche</a:t>
            </a:r>
          </a:p>
        </p:txBody>
      </p:sp>
      <p:sp>
        <p:nvSpPr>
          <p:cNvPr id="58371" name="Rectangle 3"/>
          <p:cNvSpPr>
            <a:spLocks noGrp="1" noChangeArrowheads="1"/>
          </p:cNvSpPr>
          <p:nvPr>
            <p:ph type="body" idx="1"/>
          </p:nvPr>
        </p:nvSpPr>
        <p:spPr>
          <a:xfrm>
            <a:off x="0" y="838200"/>
            <a:ext cx="9220200" cy="990600"/>
          </a:xfrm>
        </p:spPr>
        <p:txBody>
          <a:bodyPr/>
          <a:lstStyle/>
          <a:p>
            <a:pPr marL="0" eaLnBrk="1" hangingPunct="1">
              <a:buFontTx/>
              <a:buNone/>
            </a:pPr>
            <a:r>
              <a:rPr lang="it-IT" altLang="en-US" sz="1800">
                <a:solidFill>
                  <a:schemeClr val="bg1"/>
                </a:solidFill>
              </a:rPr>
              <a:t>Modello generale attraverso il quale si forma una famiglia genica (classica)  per duplicazione: </a:t>
            </a:r>
          </a:p>
          <a:p>
            <a:pPr marL="0" eaLnBrk="1" hangingPunct="1">
              <a:buFontTx/>
              <a:buNone/>
            </a:pPr>
            <a:r>
              <a:rPr lang="it-IT" altLang="en-US" sz="1600">
                <a:solidFill>
                  <a:schemeClr val="bg1"/>
                </a:solidFill>
              </a:rPr>
              <a:t>Da una duplicazione si origina una copia identica di un gene A. Il cromosoma con la duplicazione (arancione nella figura)  </a:t>
            </a:r>
            <a:r>
              <a:rPr lang="it-IT" altLang="en-US" sz="1600" u="sng">
                <a:solidFill>
                  <a:srgbClr val="FFFF00"/>
                </a:solidFill>
              </a:rPr>
              <a:t>può</a:t>
            </a:r>
            <a:r>
              <a:rPr lang="it-IT" altLang="en-US" sz="1600">
                <a:solidFill>
                  <a:schemeClr val="bg1"/>
                </a:solidFill>
              </a:rPr>
              <a:t> aumentare di frequenza nella popolazione (fixation phase) fino a raggiungere la fissazione. Ognuno dei due geni </a:t>
            </a:r>
            <a:r>
              <a:rPr lang="it-IT" altLang="en-US" sz="1600" u="sng">
                <a:solidFill>
                  <a:srgbClr val="FFFF00"/>
                </a:solidFill>
              </a:rPr>
              <a:t>può</a:t>
            </a:r>
            <a:r>
              <a:rPr lang="it-IT" altLang="en-US" sz="1600">
                <a:solidFill>
                  <a:schemeClr val="bg1"/>
                </a:solidFill>
              </a:rPr>
              <a:t> andare incontro a delezione o mutazione. In quest</a:t>
            </a:r>
            <a:r>
              <a:rPr lang="ja-JP" altLang="it-IT" sz="1600">
                <a:solidFill>
                  <a:schemeClr val="bg1"/>
                </a:solidFill>
              </a:rPr>
              <a:t>’</a:t>
            </a:r>
            <a:r>
              <a:rPr lang="it-IT" altLang="ja-JP" sz="1600">
                <a:solidFill>
                  <a:schemeClr val="bg1"/>
                </a:solidFill>
              </a:rPr>
              <a:t>ultimo caso il gene mutato </a:t>
            </a:r>
            <a:r>
              <a:rPr lang="it-IT" altLang="ja-JP" sz="1600" u="sng">
                <a:solidFill>
                  <a:srgbClr val="FFFF00"/>
                </a:solidFill>
              </a:rPr>
              <a:t>può</a:t>
            </a:r>
            <a:r>
              <a:rPr lang="it-IT" altLang="ja-JP" sz="1600">
                <a:solidFill>
                  <a:schemeClr val="bg1"/>
                </a:solidFill>
              </a:rPr>
              <a:t> divenire uno pseudogene oppure </a:t>
            </a:r>
            <a:r>
              <a:rPr lang="it-IT" altLang="ja-JP" sz="1600" u="sng">
                <a:solidFill>
                  <a:srgbClr val="FFFF00"/>
                </a:solidFill>
              </a:rPr>
              <a:t>può</a:t>
            </a:r>
            <a:r>
              <a:rPr lang="it-IT" altLang="ja-JP" sz="1600">
                <a:solidFill>
                  <a:schemeClr val="bg1"/>
                </a:solidFill>
              </a:rPr>
              <a:t> acquisire una nuova funzione che, se selezionata positivamente, si fisserà nella popolazione dando luogo a due geni diversi di una stessa famiglia genica  (geni A e B in figura, viola). La ripetizione di questo processo porta alla formazione di famiglie geniche con numerosi membri dalle funzioni distinte ma generalmente correlate.</a:t>
            </a:r>
            <a:endParaRPr lang="it-IT" altLang="en-US" sz="1600">
              <a:solidFill>
                <a:schemeClr val="bg1"/>
              </a:solidFill>
            </a:endParaRPr>
          </a:p>
        </p:txBody>
      </p:sp>
      <p:sp>
        <p:nvSpPr>
          <p:cNvPr id="583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837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8374"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352800"/>
            <a:ext cx="9147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descr="9_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5856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magine 1" descr="2_15.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3563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152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6149"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150"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Evoluzione delle famiglie geniche </a:t>
            </a:r>
          </a:p>
        </p:txBody>
      </p:sp>
      <p:sp>
        <p:nvSpPr>
          <p:cNvPr id="60419" name="Rectangle 3"/>
          <p:cNvSpPr>
            <a:spLocks noGrp="1" noChangeArrowheads="1"/>
          </p:cNvSpPr>
          <p:nvPr>
            <p:ph type="body" idx="1"/>
          </p:nvPr>
        </p:nvSpPr>
        <p:spPr>
          <a:xfrm>
            <a:off x="0" y="838200"/>
            <a:ext cx="9144000" cy="1447800"/>
          </a:xfrm>
        </p:spPr>
        <p:txBody>
          <a:bodyPr/>
          <a:lstStyle/>
          <a:p>
            <a:pPr marL="0" eaLnBrk="1" hangingPunct="1">
              <a:buFontTx/>
              <a:buNone/>
            </a:pPr>
            <a:r>
              <a:rPr lang="it-IT" altLang="en-US" sz="1600">
                <a:solidFill>
                  <a:schemeClr val="bg1"/>
                </a:solidFill>
              </a:rPr>
              <a:t>L’</a:t>
            </a:r>
            <a:r>
              <a:rPr lang="it-IT" altLang="ja-JP" sz="1600">
                <a:solidFill>
                  <a:schemeClr val="bg1"/>
                </a:solidFill>
              </a:rPr>
              <a:t>analisi comparata di genomi di molte specie diverse ha permesso di evidenziare come gran parte delle famiglie geniche siano soggette ad evoluzione accelerata in termini di variazione nel numero di geni ed eventualmente specializzazione funzionale.</a:t>
            </a:r>
          </a:p>
          <a:p>
            <a:pPr marL="0" eaLnBrk="1" hangingPunct="1">
              <a:buFontTx/>
              <a:buNone/>
            </a:pPr>
            <a:r>
              <a:rPr lang="it-IT" altLang="en-US" sz="1600">
                <a:solidFill>
                  <a:schemeClr val="bg1"/>
                </a:solidFill>
              </a:rPr>
              <a:t>L</a:t>
            </a:r>
            <a:r>
              <a:rPr lang="ja-JP" altLang="it-IT" sz="1600">
                <a:solidFill>
                  <a:schemeClr val="bg1"/>
                </a:solidFill>
              </a:rPr>
              <a:t>’</a:t>
            </a:r>
            <a:r>
              <a:rPr lang="it-IT" altLang="ja-JP" sz="1600">
                <a:solidFill>
                  <a:schemeClr val="bg1"/>
                </a:solidFill>
              </a:rPr>
              <a:t>esempio delle </a:t>
            </a:r>
            <a:r>
              <a:rPr lang="it-IT" altLang="ja-JP" sz="1600">
                <a:solidFill>
                  <a:schemeClr val="bg1"/>
                </a:solidFill>
                <a:latin typeface="Symbol" panose="05050102010706020507" pitchFamily="18" charset="2"/>
              </a:rPr>
              <a:t>a-</a:t>
            </a:r>
            <a:r>
              <a:rPr lang="it-IT" altLang="ja-JP" sz="1600">
                <a:solidFill>
                  <a:schemeClr val="bg1"/>
                </a:solidFill>
              </a:rPr>
              <a:t>globine e </a:t>
            </a:r>
            <a:r>
              <a:rPr lang="it-IT" altLang="ja-JP" sz="1600">
                <a:solidFill>
                  <a:schemeClr val="bg1"/>
                </a:solidFill>
                <a:latin typeface="Symbol" panose="05050102010706020507" pitchFamily="18" charset="2"/>
              </a:rPr>
              <a:t>b-</a:t>
            </a:r>
            <a:r>
              <a:rPr lang="it-IT" altLang="ja-JP" sz="1600">
                <a:solidFill>
                  <a:schemeClr val="bg1"/>
                </a:solidFill>
              </a:rPr>
              <a:t>globine. Altro esempio: famiglie di geni per recettori sensoriali</a:t>
            </a:r>
            <a:endParaRPr lang="it-IT" altLang="en-US" sz="1600">
              <a:solidFill>
                <a:schemeClr val="bg1"/>
              </a:solidFill>
            </a:endParaRPr>
          </a:p>
        </p:txBody>
      </p:sp>
      <p:sp>
        <p:nvSpPr>
          <p:cNvPr id="6042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042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0422" name="Immagine 8" descr="Immagin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97088"/>
            <a:ext cx="4267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magine 10"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81213"/>
            <a:ext cx="4706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CasellaDiTesto 9"/>
          <p:cNvSpPr txBox="1">
            <a:spLocks noChangeArrowheads="1"/>
          </p:cNvSpPr>
          <p:nvPr/>
        </p:nvSpPr>
        <p:spPr bwMode="auto">
          <a:xfrm>
            <a:off x="4267200" y="2057400"/>
            <a:ext cx="1373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chemeClr val="accent2"/>
                </a:solidFill>
              </a:rPr>
              <a:t>Famiglia </a:t>
            </a:r>
            <a:r>
              <a:rPr lang="it-IT" altLang="en-US" sz="1200">
                <a:solidFill>
                  <a:schemeClr val="accent2"/>
                </a:solidFill>
                <a:latin typeface="Symbol" panose="05050102010706020507" pitchFamily="18" charset="2"/>
              </a:rPr>
              <a:t>b</a:t>
            </a:r>
            <a:r>
              <a:rPr lang="it-IT" altLang="en-US" sz="1200">
                <a:solidFill>
                  <a:schemeClr val="accent2"/>
                </a:solidFill>
              </a:rPr>
              <a:t>-globine</a:t>
            </a:r>
          </a:p>
        </p:txBody>
      </p:sp>
      <p:sp>
        <p:nvSpPr>
          <p:cNvPr id="60425" name="CasellaDiTesto 10"/>
          <p:cNvSpPr txBox="1">
            <a:spLocks noChangeArrowheads="1"/>
          </p:cNvSpPr>
          <p:nvPr/>
        </p:nvSpPr>
        <p:spPr bwMode="auto">
          <a:xfrm>
            <a:off x="-76200" y="2057400"/>
            <a:ext cx="138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chemeClr val="accent2"/>
                </a:solidFill>
              </a:rPr>
              <a:t>Famiglia </a:t>
            </a:r>
            <a:r>
              <a:rPr lang="it-IT" altLang="en-US" sz="1200">
                <a:solidFill>
                  <a:schemeClr val="accent2"/>
                </a:solidFill>
                <a:latin typeface="Symbol" panose="05050102010706020507" pitchFamily="18" charset="2"/>
              </a:rPr>
              <a:t>a</a:t>
            </a:r>
            <a:r>
              <a:rPr lang="it-IT" altLang="en-US" sz="1200">
                <a:solidFill>
                  <a:schemeClr val="accent2"/>
                </a:solidFill>
              </a:rPr>
              <a:t>-globine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algn="l"/>
            <a:r>
              <a:rPr lang="it-IT" altLang="en-US">
                <a:solidFill>
                  <a:schemeClr val="bg1"/>
                </a:solidFill>
              </a:rPr>
              <a:t>Alfabeto greco…</a:t>
            </a:r>
            <a:endParaRPr lang="en-US" altLang="en-US">
              <a:solidFill>
                <a:schemeClr val="bg1"/>
              </a:solidFill>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2286000" cy="613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0975" y="0"/>
            <a:ext cx="8804275" cy="685800"/>
          </a:xfrm>
        </p:spPr>
        <p:txBody>
          <a:bodyPr/>
          <a:lstStyle/>
          <a:p>
            <a:pPr eaLnBrk="1" hangingPunct="1"/>
            <a:r>
              <a:rPr lang="it-IT" altLang="en-US" sz="2800">
                <a:solidFill>
                  <a:schemeClr val="bg1"/>
                </a:solidFill>
              </a:rPr>
              <a:t>Evoluzione delle famiglie geniche: </a:t>
            </a:r>
            <a:r>
              <a:rPr lang="it-IT" altLang="en-US" sz="2800">
                <a:solidFill>
                  <a:srgbClr val="FFFF00"/>
                </a:solidFill>
              </a:rPr>
              <a:t>superfamiglie geniche </a:t>
            </a:r>
          </a:p>
        </p:txBody>
      </p:sp>
      <p:sp>
        <p:nvSpPr>
          <p:cNvPr id="63491" name="Rectangle 3"/>
          <p:cNvSpPr>
            <a:spLocks noGrp="1" noChangeArrowheads="1"/>
          </p:cNvSpPr>
          <p:nvPr>
            <p:ph type="body" idx="1"/>
          </p:nvPr>
        </p:nvSpPr>
        <p:spPr>
          <a:xfrm>
            <a:off x="0" y="762000"/>
            <a:ext cx="9144000" cy="1066800"/>
          </a:xfrm>
        </p:spPr>
        <p:txBody>
          <a:bodyPr/>
          <a:lstStyle/>
          <a:p>
            <a:pPr marL="0" eaLnBrk="1" hangingPunct="1">
              <a:buFontTx/>
              <a:buNone/>
            </a:pPr>
            <a:r>
              <a:rPr lang="it-IT" altLang="en-US" sz="1600">
                <a:solidFill>
                  <a:schemeClr val="bg1"/>
                </a:solidFill>
              </a:rPr>
              <a:t>In alcuni casi, alcuni membri della famiglia presentano un’omologia di sequenza difficilmente individuabile a causa del tempo trascorso dall’evento di duplicazione. Permangono tuttavia delle somiglianze a livello strutturale del prodotto proteico (e a volte funzionale) che permettono di riconoscere un’origine evolutiva comune. In questi casi si parla di </a:t>
            </a:r>
            <a:r>
              <a:rPr lang="it-IT" altLang="ja-JP" sz="1600">
                <a:solidFill>
                  <a:srgbClr val="FFFF00"/>
                </a:solidFill>
              </a:rPr>
              <a:t>superfamiglia genica. </a:t>
            </a:r>
          </a:p>
          <a:p>
            <a:pPr marL="0" eaLnBrk="1" hangingPunct="1">
              <a:buFontTx/>
              <a:buNone/>
            </a:pPr>
            <a:endParaRPr lang="it-IT" altLang="en-US" sz="1600">
              <a:solidFill>
                <a:schemeClr val="bg1"/>
              </a:solidFill>
            </a:endParaRPr>
          </a:p>
        </p:txBody>
      </p:sp>
      <p:sp>
        <p:nvSpPr>
          <p:cNvPr id="634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4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3494" name="Immagine 1" descr="4_2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248150"/>
            <a:ext cx="89344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CasellaDiTesto 1"/>
          <p:cNvSpPr txBox="1">
            <a:spLocks noChangeArrowheads="1"/>
          </p:cNvSpPr>
          <p:nvPr/>
        </p:nvSpPr>
        <p:spPr bwMode="auto">
          <a:xfrm>
            <a:off x="0" y="19050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ja-JP" sz="1600">
                <a:solidFill>
                  <a:schemeClr val="bg1"/>
                </a:solidFill>
              </a:rPr>
              <a:t>Quella delle </a:t>
            </a:r>
            <a:r>
              <a:rPr lang="it-IT" altLang="ja-JP" sz="1600">
                <a:solidFill>
                  <a:srgbClr val="FFFF00"/>
                </a:solidFill>
              </a:rPr>
              <a:t>globine</a:t>
            </a:r>
            <a:r>
              <a:rPr lang="it-IT" altLang="ja-JP" sz="1600">
                <a:solidFill>
                  <a:schemeClr val="bg1"/>
                </a:solidFill>
              </a:rPr>
              <a:t> è una superfamiglia genica che comprende, oltre ad </a:t>
            </a:r>
            <a:r>
              <a:rPr lang="it-IT" altLang="ja-JP" sz="1600">
                <a:solidFill>
                  <a:schemeClr val="bg1"/>
                </a:solidFill>
                <a:latin typeface="Symbol" panose="05050102010706020507" pitchFamily="18" charset="2"/>
              </a:rPr>
              <a:t>a-</a:t>
            </a:r>
            <a:r>
              <a:rPr lang="it-IT" altLang="ja-JP" sz="1600">
                <a:solidFill>
                  <a:schemeClr val="bg1"/>
                </a:solidFill>
              </a:rPr>
              <a:t>globine e </a:t>
            </a:r>
            <a:r>
              <a:rPr lang="it-IT" altLang="ja-JP" sz="1600">
                <a:solidFill>
                  <a:schemeClr val="bg1"/>
                </a:solidFill>
                <a:latin typeface="Symbol" panose="05050102010706020507" pitchFamily="18" charset="2"/>
              </a:rPr>
              <a:t>b-</a:t>
            </a:r>
            <a:r>
              <a:rPr lang="it-IT" altLang="ja-JP" sz="1600">
                <a:solidFill>
                  <a:schemeClr val="bg1"/>
                </a:solidFill>
              </a:rPr>
              <a:t>globine, altre molecole capaci di legare l’ossigeno come mioglobina, citoglobina e neuroglobina.</a:t>
            </a:r>
          </a:p>
          <a:p>
            <a:pPr algn="just" eaLnBrk="1" hangingPunct="1">
              <a:spcBef>
                <a:spcPct val="0"/>
              </a:spcBef>
              <a:buFontTx/>
              <a:buNone/>
            </a:pPr>
            <a:r>
              <a:rPr lang="it-IT" altLang="ja-JP" sz="1600">
                <a:solidFill>
                  <a:schemeClr val="bg1"/>
                </a:solidFill>
              </a:rPr>
              <a:t>Un altro esempio è dato dalla </a:t>
            </a:r>
            <a:r>
              <a:rPr lang="it-IT" altLang="ja-JP" sz="1600">
                <a:solidFill>
                  <a:srgbClr val="FFFF00"/>
                </a:solidFill>
              </a:rPr>
              <a:t>superfamiglia delle immunoglobuline</a:t>
            </a:r>
            <a:r>
              <a:rPr lang="it-IT" altLang="ja-JP" sz="1600">
                <a:solidFill>
                  <a:schemeClr val="bg1"/>
                </a:solidFill>
              </a:rPr>
              <a:t>, i cui membri sono imparentati per la caratteristica struttura a “barile” di un dominio funzionale immunoglobulinico lungo circa 100 aa.</a:t>
            </a:r>
            <a:endParaRPr lang="en-US" altLang="en-US" sz="1600"/>
          </a:p>
        </p:txBody>
      </p:sp>
      <p:pic>
        <p:nvPicPr>
          <p:cNvPr id="634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1600200"/>
            <a:ext cx="4419600" cy="240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7" name="CasellaDiTesto 8"/>
          <p:cNvSpPr txBox="1">
            <a:spLocks noChangeArrowheads="1"/>
          </p:cNvSpPr>
          <p:nvPr/>
        </p:nvSpPr>
        <p:spPr bwMode="auto">
          <a:xfrm>
            <a:off x="7543800" y="3505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rgbClr val="3333CC"/>
                </a:solidFill>
              </a:rPr>
              <a:t>Superfamiglia globine</a:t>
            </a:r>
          </a:p>
        </p:txBody>
      </p:sp>
      <p:sp>
        <p:nvSpPr>
          <p:cNvPr id="63498" name="CasellaDiTesto 8"/>
          <p:cNvSpPr txBox="1">
            <a:spLocks noChangeArrowheads="1"/>
          </p:cNvSpPr>
          <p:nvPr/>
        </p:nvSpPr>
        <p:spPr bwMode="auto">
          <a:xfrm>
            <a:off x="3505200" y="4267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rgbClr val="3333CC"/>
                </a:solidFill>
              </a:rPr>
              <a:t>Superfamiglia immunoglobuline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 </a:t>
            </a:r>
            <a:endParaRPr lang="it-IT" altLang="en-US" sz="2800">
              <a:solidFill>
                <a:schemeClr val="bg1"/>
              </a:solidFill>
            </a:endParaRPr>
          </a:p>
        </p:txBody>
      </p:sp>
      <p:sp>
        <p:nvSpPr>
          <p:cNvPr id="65539" name="Rectangle 3"/>
          <p:cNvSpPr>
            <a:spLocks noGrp="1" noChangeArrowheads="1"/>
          </p:cNvSpPr>
          <p:nvPr>
            <p:ph type="body" idx="1"/>
          </p:nvPr>
        </p:nvSpPr>
        <p:spPr>
          <a:xfrm>
            <a:off x="76200" y="838200"/>
            <a:ext cx="9067800" cy="1447800"/>
          </a:xfrm>
        </p:spPr>
        <p:txBody>
          <a:bodyPr/>
          <a:lstStyle/>
          <a:p>
            <a:pPr marL="0" eaLnBrk="1" hangingPunct="1">
              <a:buFontTx/>
              <a:buNone/>
            </a:pPr>
            <a:r>
              <a:rPr lang="it-IT" altLang="en-US" sz="2000" dirty="0">
                <a:solidFill>
                  <a:schemeClr val="bg1"/>
                </a:solidFill>
              </a:rPr>
              <a:t>Sebbene non frequentemente, l</a:t>
            </a:r>
            <a:r>
              <a:rPr lang="ja-JP" altLang="it-IT" sz="2000" dirty="0">
                <a:solidFill>
                  <a:schemeClr val="bg1"/>
                </a:solidFill>
              </a:rPr>
              <a:t>’</a:t>
            </a:r>
            <a:r>
              <a:rPr lang="it-IT" altLang="ja-JP" sz="2000" dirty="0">
                <a:solidFill>
                  <a:schemeClr val="bg1"/>
                </a:solidFill>
              </a:rPr>
              <a:t>aumento del numero di copie di un determinato gene risponde ad esigenze evolutive di </a:t>
            </a:r>
            <a:r>
              <a:rPr lang="it-IT" altLang="ja-JP" sz="2000" dirty="0">
                <a:solidFill>
                  <a:srgbClr val="FFFF00"/>
                </a:solidFill>
              </a:rPr>
              <a:t>aumento del dosaggio genico</a:t>
            </a:r>
            <a:r>
              <a:rPr lang="it-IT" altLang="ja-JP" sz="2000" dirty="0">
                <a:solidFill>
                  <a:schemeClr val="bg1"/>
                </a:solidFill>
              </a:rPr>
              <a:t> piuttosto che ad esigenze di  </a:t>
            </a:r>
            <a:r>
              <a:rPr lang="ja-JP" altLang="it-IT" sz="2000" dirty="0">
                <a:solidFill>
                  <a:schemeClr val="bg1"/>
                </a:solidFill>
              </a:rPr>
              <a:t>“</a:t>
            </a:r>
            <a:r>
              <a:rPr lang="it-IT" altLang="ja-JP" sz="2000" dirty="0">
                <a:solidFill>
                  <a:schemeClr val="bg1"/>
                </a:solidFill>
              </a:rPr>
              <a:t>specializzazione</a:t>
            </a:r>
            <a:r>
              <a:rPr lang="ja-JP" altLang="it-IT" sz="2000" dirty="0">
                <a:solidFill>
                  <a:schemeClr val="bg1"/>
                </a:solidFill>
              </a:rPr>
              <a:t>”</a:t>
            </a:r>
            <a:r>
              <a:rPr lang="it-IT" altLang="ja-JP" sz="2000" dirty="0">
                <a:solidFill>
                  <a:schemeClr val="bg1"/>
                </a:solidFill>
              </a:rPr>
              <a:t> come visto nel modello precedente.</a:t>
            </a:r>
          </a:p>
          <a:p>
            <a:pPr marL="0" eaLnBrk="1" hangingPunct="1">
              <a:buFontTx/>
              <a:buNone/>
            </a:pPr>
            <a:endParaRPr lang="it-IT" altLang="en-US" sz="2000" dirty="0">
              <a:solidFill>
                <a:schemeClr val="bg1"/>
              </a:solidFill>
            </a:endParaRPr>
          </a:p>
          <a:p>
            <a:pPr marL="0" eaLnBrk="1" hangingPunct="1">
              <a:buFontTx/>
              <a:buNone/>
            </a:pPr>
            <a:r>
              <a:rPr lang="it-IT" altLang="en-US" sz="2000" dirty="0">
                <a:solidFill>
                  <a:schemeClr val="bg1"/>
                </a:solidFill>
              </a:rPr>
              <a:t>Un esempio di questo genere è quello evolutivamente recente del </a:t>
            </a:r>
            <a:r>
              <a:rPr lang="it-IT" altLang="en-US" sz="2000" dirty="0">
                <a:solidFill>
                  <a:schemeClr val="bg1"/>
                </a:solidFill>
                <a:hlinkClick r:id="rId3"/>
              </a:rPr>
              <a:t>cluster genico </a:t>
            </a:r>
            <a:r>
              <a:rPr lang="it-IT" altLang="en-US" sz="2000" i="1" dirty="0">
                <a:solidFill>
                  <a:srgbClr val="FFFF00"/>
                </a:solidFill>
              </a:rPr>
              <a:t>AMY1</a:t>
            </a:r>
            <a:r>
              <a:rPr lang="it-IT" altLang="en-US" sz="2000" i="1" dirty="0">
                <a:solidFill>
                  <a:schemeClr val="bg1"/>
                </a:solidFill>
              </a:rPr>
              <a:t> </a:t>
            </a:r>
            <a:r>
              <a:rPr lang="it-IT" altLang="en-US" sz="2000" dirty="0">
                <a:solidFill>
                  <a:schemeClr val="bg1"/>
                </a:solidFill>
              </a:rPr>
              <a:t>per l</a:t>
            </a:r>
            <a:r>
              <a:rPr lang="ja-JP" altLang="it-IT" sz="2000" dirty="0">
                <a:solidFill>
                  <a:schemeClr val="bg1"/>
                </a:solidFill>
              </a:rPr>
              <a:t>’</a:t>
            </a:r>
            <a:r>
              <a:rPr lang="it-IT" altLang="ja-JP" sz="2000" dirty="0">
                <a:solidFill>
                  <a:srgbClr val="FFFF00"/>
                </a:solidFill>
              </a:rPr>
              <a:t>amilasi salivare</a:t>
            </a:r>
            <a:r>
              <a:rPr lang="it-IT" altLang="ja-JP" sz="2000" dirty="0">
                <a:solidFill>
                  <a:schemeClr val="bg1"/>
                </a:solidFill>
              </a:rPr>
              <a:t>. L</a:t>
            </a:r>
            <a:r>
              <a:rPr lang="ja-JP" altLang="it-IT" sz="2000" dirty="0">
                <a:solidFill>
                  <a:schemeClr val="bg1"/>
                </a:solidFill>
              </a:rPr>
              <a:t>’</a:t>
            </a:r>
            <a:r>
              <a:rPr lang="it-IT" altLang="ja-JP" sz="2000" dirty="0">
                <a:solidFill>
                  <a:schemeClr val="bg1"/>
                </a:solidFill>
              </a:rPr>
              <a:t>amilasi  è  un enzima che catalizza il primo passaggio nella digestione </a:t>
            </a:r>
            <a:r>
              <a:rPr lang="it-IT" altLang="ja-JP" sz="2000" dirty="0" err="1">
                <a:solidFill>
                  <a:schemeClr val="bg1"/>
                </a:solidFill>
              </a:rPr>
              <a:t>dell</a:t>
            </a:r>
            <a:r>
              <a:rPr lang="ja-JP" altLang="it-IT" sz="2000" dirty="0">
                <a:solidFill>
                  <a:schemeClr val="bg1"/>
                </a:solidFill>
              </a:rPr>
              <a:t>’</a:t>
            </a:r>
            <a:r>
              <a:rPr lang="it-IT" altLang="ja-JP" sz="2000" dirty="0">
                <a:solidFill>
                  <a:schemeClr val="bg1"/>
                </a:solidFill>
              </a:rPr>
              <a:t>amido e del glicogeno.  </a:t>
            </a:r>
          </a:p>
          <a:p>
            <a:pPr marL="0" eaLnBrk="1" hangingPunct="1">
              <a:buFontTx/>
              <a:buNone/>
            </a:pPr>
            <a:r>
              <a:rPr lang="it-IT" altLang="en-US" sz="2000" dirty="0">
                <a:solidFill>
                  <a:schemeClr val="bg1"/>
                </a:solidFill>
              </a:rPr>
              <a:t>Lo scimpanzé possiede un unico gene per l</a:t>
            </a:r>
            <a:r>
              <a:rPr lang="ja-JP" altLang="it-IT" sz="2000" dirty="0">
                <a:solidFill>
                  <a:schemeClr val="bg1"/>
                </a:solidFill>
              </a:rPr>
              <a:t>’</a:t>
            </a:r>
            <a:r>
              <a:rPr lang="it-IT" altLang="ja-JP" sz="2000" dirty="0">
                <a:solidFill>
                  <a:schemeClr val="bg1"/>
                </a:solidFill>
              </a:rPr>
              <a:t>amilasi, mentre </a:t>
            </a:r>
            <a:r>
              <a:rPr lang="it-IT" altLang="ja-JP" sz="2000" dirty="0" err="1">
                <a:solidFill>
                  <a:schemeClr val="bg1"/>
                </a:solidFill>
              </a:rPr>
              <a:t>nell</a:t>
            </a:r>
            <a:r>
              <a:rPr lang="ja-JP" altLang="it-IT" sz="2000" dirty="0">
                <a:solidFill>
                  <a:schemeClr val="bg1"/>
                </a:solidFill>
              </a:rPr>
              <a:t>’</a:t>
            </a:r>
            <a:r>
              <a:rPr lang="it-IT" altLang="ja-JP" sz="2000" dirty="0">
                <a:solidFill>
                  <a:schemeClr val="bg1"/>
                </a:solidFill>
              </a:rPr>
              <a:t>uomo, in risposta al tipo di dieta ricca in amidi, c’è un cluster con un certo numero di geni per l</a:t>
            </a:r>
            <a:r>
              <a:rPr lang="ja-JP" altLang="it-IT" sz="2000" dirty="0">
                <a:solidFill>
                  <a:schemeClr val="bg1"/>
                </a:solidFill>
              </a:rPr>
              <a:t>’</a:t>
            </a:r>
            <a:r>
              <a:rPr lang="it-IT" altLang="ja-JP" sz="2000" dirty="0">
                <a:solidFill>
                  <a:schemeClr val="bg1"/>
                </a:solidFill>
              </a:rPr>
              <a:t>amilasi sul cromosoma 1 (1p21).</a:t>
            </a:r>
          </a:p>
          <a:p>
            <a:pPr marL="0" eaLnBrk="1" hangingPunct="1">
              <a:buFontTx/>
              <a:buNone/>
            </a:pPr>
            <a:r>
              <a:rPr lang="it-IT" altLang="en-US" sz="2000" dirty="0">
                <a:solidFill>
                  <a:schemeClr val="bg1"/>
                </a:solidFill>
              </a:rPr>
              <a:t>C’</a:t>
            </a:r>
            <a:r>
              <a:rPr lang="it-IT" altLang="ja-JP" sz="2000" dirty="0">
                <a:solidFill>
                  <a:schemeClr val="bg1"/>
                </a:solidFill>
              </a:rPr>
              <a:t>è anche una variazione intra-specifica nel numero di geni: in popolazioni che hanno avuto storicamente una dieta ricca in amidi il numero di geni nel cluster tende ad essere più elevato che in popolazioni con una dieta meno ricca in amidi.</a:t>
            </a:r>
            <a:endParaRPr lang="it-IT" altLang="en-US" sz="2000" dirty="0">
              <a:solidFill>
                <a:schemeClr val="bg1"/>
              </a:solidFill>
            </a:endParaRPr>
          </a:p>
        </p:txBody>
      </p:sp>
      <p:sp>
        <p:nvSpPr>
          <p:cNvPr id="6554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4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7587" name="Rectangle 3"/>
          <p:cNvSpPr>
            <a:spLocks noGrp="1" noChangeArrowheads="1"/>
          </p:cNvSpPr>
          <p:nvPr>
            <p:ph type="body" idx="1"/>
          </p:nvPr>
        </p:nvSpPr>
        <p:spPr>
          <a:xfrm>
            <a:off x="0" y="838200"/>
            <a:ext cx="8991600" cy="1143000"/>
          </a:xfrm>
        </p:spPr>
        <p:txBody>
          <a:bodyPr/>
          <a:lstStyle/>
          <a:p>
            <a:pPr marL="0" eaLnBrk="1" hangingPunct="1">
              <a:buFontTx/>
              <a:buNone/>
            </a:pPr>
            <a:r>
              <a:rPr lang="it-IT" altLang="en-US" sz="1600">
                <a:solidFill>
                  <a:schemeClr val="bg1"/>
                </a:solidFill>
              </a:rPr>
              <a:t>Gli pseudogeni  sono </a:t>
            </a:r>
            <a:r>
              <a:rPr lang="it-IT" altLang="en-US" sz="1600">
                <a:solidFill>
                  <a:srgbClr val="FFFF00"/>
                </a:solidFill>
              </a:rPr>
              <a:t>copie difettive </a:t>
            </a:r>
            <a:r>
              <a:rPr lang="it-IT" altLang="en-US" sz="1600">
                <a:solidFill>
                  <a:schemeClr val="bg1"/>
                </a:solidFill>
              </a:rPr>
              <a:t>di geni,  che hanno perso la capacità di essere trascritti e/o tradotti in una proteina funzionale. Si distinguono in </a:t>
            </a:r>
            <a:r>
              <a:rPr lang="it-IT" altLang="en-US" sz="1600">
                <a:solidFill>
                  <a:srgbClr val="FFFF00"/>
                </a:solidFill>
              </a:rPr>
              <a:t>pseudogeni processati e non processati</a:t>
            </a:r>
            <a:r>
              <a:rPr lang="it-IT" altLang="en-US" sz="1600">
                <a:solidFill>
                  <a:schemeClr val="bg1"/>
                </a:solidFill>
              </a:rPr>
              <a:t>, in base alla struttura che consegue al meccanismo mediante il quale si sono generati.</a:t>
            </a:r>
          </a:p>
          <a:p>
            <a:pPr marL="0" eaLnBrk="1" hangingPunct="1">
              <a:buFontTx/>
              <a:buNone/>
            </a:pPr>
            <a:endParaRPr lang="it-IT" altLang="en-US" sz="1600">
              <a:solidFill>
                <a:schemeClr val="bg1"/>
              </a:solidFill>
            </a:endParaRPr>
          </a:p>
          <a:p>
            <a:pPr marL="0" eaLnBrk="1" hangingPunct="1">
              <a:buFontTx/>
              <a:buNone/>
            </a:pPr>
            <a:endParaRPr lang="it-IT" altLang="en-US" sz="2000">
              <a:solidFill>
                <a:schemeClr val="bg1"/>
              </a:solidFill>
            </a:endParaRPr>
          </a:p>
        </p:txBody>
      </p:sp>
      <p:sp>
        <p:nvSpPr>
          <p:cNvPr id="6758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58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7590" name="Immagine 9" descr="Immagin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1408113"/>
            <a:ext cx="4192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3"/>
          <p:cNvSpPr txBox="1">
            <a:spLocks noChangeArrowheads="1"/>
          </p:cNvSpPr>
          <p:nvPr/>
        </p:nvSpPr>
        <p:spPr bwMode="auto">
          <a:xfrm>
            <a:off x="0" y="1676400"/>
            <a:ext cx="434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600" dirty="0">
                <a:solidFill>
                  <a:schemeClr val="bg1"/>
                </a:solidFill>
              </a:rPr>
              <a:t>Gli </a:t>
            </a:r>
            <a:r>
              <a:rPr lang="it-IT" altLang="en-US" sz="1600" dirty="0" err="1">
                <a:solidFill>
                  <a:srgbClr val="FFFF00"/>
                </a:solidFill>
              </a:rPr>
              <a:t>pseudogeni</a:t>
            </a:r>
            <a:r>
              <a:rPr lang="it-IT" altLang="en-US" sz="1600" dirty="0">
                <a:solidFill>
                  <a:srgbClr val="FFFF00"/>
                </a:solidFill>
              </a:rPr>
              <a:t> processati </a:t>
            </a:r>
            <a:r>
              <a:rPr lang="it-IT" altLang="en-US" sz="1600" dirty="0">
                <a:solidFill>
                  <a:schemeClr val="bg1"/>
                </a:solidFill>
              </a:rPr>
              <a:t>contengono solo porzioni </a:t>
            </a:r>
            <a:r>
              <a:rPr lang="it-IT" altLang="en-US" sz="1600" dirty="0" err="1">
                <a:solidFill>
                  <a:schemeClr val="bg1"/>
                </a:solidFill>
              </a:rPr>
              <a:t>esoniche</a:t>
            </a:r>
            <a:r>
              <a:rPr lang="it-IT" altLang="en-US" sz="1600" dirty="0">
                <a:solidFill>
                  <a:schemeClr val="bg1"/>
                </a:solidFill>
              </a:rPr>
              <a:t> del gene di origine, e si originano mediante processi di </a:t>
            </a:r>
            <a:r>
              <a:rPr lang="it-IT" altLang="en-US" sz="1600" dirty="0" err="1">
                <a:solidFill>
                  <a:schemeClr val="bg1"/>
                </a:solidFill>
              </a:rPr>
              <a:t>retrotrascrizione</a:t>
            </a:r>
            <a:r>
              <a:rPr lang="it-IT" altLang="en-US" sz="1600" dirty="0">
                <a:solidFill>
                  <a:schemeClr val="bg1"/>
                </a:solidFill>
              </a:rPr>
              <a:t> mediata nell’uomo da elementi L1.</a:t>
            </a:r>
          </a:p>
          <a:p>
            <a:pPr eaLnBrk="1" hangingPunct="1">
              <a:buFontTx/>
              <a:buNone/>
            </a:pPr>
            <a:r>
              <a:rPr lang="it-IT" altLang="en-US" sz="1600" dirty="0">
                <a:solidFill>
                  <a:schemeClr val="bg1"/>
                </a:solidFill>
              </a:rPr>
              <a:t>Sono generalmente localizzati in cromosomi diversi rispetto a quello del gene originario e, mancando del promotore, spesso non vengono trascritti (ma vedi l</a:t>
            </a:r>
            <a:r>
              <a:rPr lang="ja-JP" altLang="it-IT" sz="1600" dirty="0">
                <a:solidFill>
                  <a:schemeClr val="bg1"/>
                </a:solidFill>
              </a:rPr>
              <a:t>’</a:t>
            </a:r>
            <a:r>
              <a:rPr lang="it-IT" altLang="ja-JP" sz="1600" dirty="0">
                <a:solidFill>
                  <a:schemeClr val="bg1"/>
                </a:solidFill>
              </a:rPr>
              <a:t>eccezione dei </a:t>
            </a:r>
            <a:r>
              <a:rPr lang="ja-JP" altLang="it-IT" sz="1600" dirty="0">
                <a:solidFill>
                  <a:schemeClr val="bg1"/>
                </a:solidFill>
              </a:rPr>
              <a:t>“</a:t>
            </a:r>
            <a:r>
              <a:rPr lang="it-IT" altLang="ja-JP" sz="1600" dirty="0" err="1">
                <a:solidFill>
                  <a:srgbClr val="FFFF00"/>
                </a:solidFill>
              </a:rPr>
              <a:t>retrogeni</a:t>
            </a:r>
            <a:r>
              <a:rPr lang="ja-JP" altLang="it-IT" sz="1600" dirty="0">
                <a:solidFill>
                  <a:schemeClr val="bg1"/>
                </a:solidFill>
              </a:rPr>
              <a:t>”</a:t>
            </a:r>
            <a:r>
              <a:rPr lang="it-IT" altLang="ja-JP" sz="1600" dirty="0">
                <a:solidFill>
                  <a:schemeClr val="bg1"/>
                </a:solidFill>
              </a:rPr>
              <a:t>)</a:t>
            </a:r>
          </a:p>
          <a:p>
            <a:pPr eaLnBrk="1" hangingPunct="1">
              <a:buFontTx/>
              <a:buNone/>
            </a:pPr>
            <a:endParaRPr lang="it-IT" altLang="ja-JP" sz="1600" dirty="0">
              <a:solidFill>
                <a:schemeClr val="bg1"/>
              </a:solidFill>
            </a:endParaRPr>
          </a:p>
          <a:p>
            <a:pPr eaLnBrk="1" hangingPunct="1">
              <a:buFontTx/>
              <a:buNone/>
            </a:pPr>
            <a:r>
              <a:rPr lang="it-IT" altLang="en-US" sz="1600" dirty="0">
                <a:solidFill>
                  <a:schemeClr val="bg1"/>
                </a:solidFill>
              </a:rPr>
              <a:t>Gli </a:t>
            </a:r>
            <a:r>
              <a:rPr lang="it-IT" altLang="en-US" sz="1600" dirty="0" err="1">
                <a:solidFill>
                  <a:srgbClr val="FFFF00"/>
                </a:solidFill>
              </a:rPr>
              <a:t>pseudogeni</a:t>
            </a:r>
            <a:r>
              <a:rPr lang="it-IT" altLang="en-US" sz="1600" dirty="0">
                <a:solidFill>
                  <a:srgbClr val="FFFF00"/>
                </a:solidFill>
              </a:rPr>
              <a:t> non processati </a:t>
            </a:r>
            <a:r>
              <a:rPr lang="it-IT" altLang="en-US" sz="1600" dirty="0">
                <a:solidFill>
                  <a:schemeClr val="bg1"/>
                </a:solidFill>
              </a:rPr>
              <a:t>possono contenere oltre agli esoni, anche introni e regioni di controllo del gene e derivano da: (1) inattivazione di un </a:t>
            </a:r>
            <a:r>
              <a:rPr lang="it-IT" altLang="en-US" sz="1600" dirty="0">
                <a:solidFill>
                  <a:srgbClr val="FFFF00"/>
                </a:solidFill>
              </a:rPr>
              <a:t>gene single-copy </a:t>
            </a:r>
            <a:r>
              <a:rPr lang="it-IT" altLang="en-US" sz="1600" dirty="0">
                <a:solidFill>
                  <a:schemeClr val="bg1"/>
                </a:solidFill>
              </a:rPr>
              <a:t>oppure, più frequentemente, (2) inattivazione di un </a:t>
            </a:r>
            <a:r>
              <a:rPr lang="it-IT" altLang="en-US" sz="1600" dirty="0">
                <a:solidFill>
                  <a:srgbClr val="FFFF00"/>
                </a:solidFill>
              </a:rPr>
              <a:t>gene duplicato</a:t>
            </a:r>
            <a:r>
              <a:rPr lang="it-IT" altLang="en-US" sz="1600" dirty="0">
                <a:solidFill>
                  <a:schemeClr val="bg1"/>
                </a:solidFill>
              </a:rPr>
              <a:t>. Il loro status di </a:t>
            </a:r>
            <a:r>
              <a:rPr lang="it-IT" altLang="en-US" sz="1600" dirty="0" err="1">
                <a:solidFill>
                  <a:schemeClr val="bg1"/>
                </a:solidFill>
              </a:rPr>
              <a:t>pseudogene</a:t>
            </a:r>
            <a:r>
              <a:rPr lang="it-IT" altLang="en-US" sz="1600" dirty="0">
                <a:solidFill>
                  <a:schemeClr val="bg1"/>
                </a:solidFill>
              </a:rPr>
              <a:t> è dovuto alla fissazione di mutazioni </a:t>
            </a:r>
            <a:r>
              <a:rPr lang="ja-JP" altLang="it-IT" sz="1600" dirty="0">
                <a:solidFill>
                  <a:schemeClr val="bg1"/>
                </a:solidFill>
              </a:rPr>
              <a:t>“</a:t>
            </a:r>
            <a:r>
              <a:rPr lang="it-IT" altLang="ja-JP" sz="1600" dirty="0">
                <a:solidFill>
                  <a:schemeClr val="bg1"/>
                </a:solidFill>
              </a:rPr>
              <a:t>inattivanti</a:t>
            </a:r>
            <a:r>
              <a:rPr lang="ja-JP" altLang="it-IT" sz="1600" dirty="0">
                <a:solidFill>
                  <a:schemeClr val="bg1"/>
                </a:solidFill>
              </a:rPr>
              <a:t>”</a:t>
            </a:r>
            <a:r>
              <a:rPr lang="it-IT" altLang="ja-JP" sz="1600" dirty="0">
                <a:solidFill>
                  <a:schemeClr val="bg1"/>
                </a:solidFill>
              </a:rPr>
              <a:t> di vario genere (</a:t>
            </a:r>
            <a:r>
              <a:rPr lang="it-IT" altLang="ja-JP" sz="1600" dirty="0" err="1">
                <a:solidFill>
                  <a:schemeClr val="bg1"/>
                </a:solidFill>
              </a:rPr>
              <a:t>missenso</a:t>
            </a:r>
            <a:r>
              <a:rPr lang="it-IT" altLang="ja-JP" sz="1600" dirty="0">
                <a:solidFill>
                  <a:schemeClr val="bg1"/>
                </a:solidFill>
              </a:rPr>
              <a:t>, nonsenso, mutazioni nel promotore ecc..). In diversi casi sono trascritti ed in alcuni rari casi anche tradotti, sebbene il prodotto proteico non sia (generalmente…) funzionale. </a:t>
            </a:r>
          </a:p>
          <a:p>
            <a:pPr eaLnBrk="1" hangingPunct="1">
              <a:buFontTx/>
              <a:buNone/>
            </a:pPr>
            <a:endParaRPr lang="it-IT" altLang="en-US" sz="1600" dirty="0">
              <a:solidFill>
                <a:schemeClr val="bg1"/>
              </a:solidFill>
            </a:endParaRPr>
          </a:p>
          <a:p>
            <a:pPr eaLnBrk="1" hangingPunct="1">
              <a:buFontTx/>
              <a:buNone/>
            </a:pPr>
            <a:endParaRPr lang="it-IT" altLang="en-US" sz="2000" dirty="0">
              <a:solidFill>
                <a:schemeClr val="bg1"/>
              </a:solidFill>
            </a:endParaRPr>
          </a:p>
        </p:txBody>
      </p:sp>
      <p:sp>
        <p:nvSpPr>
          <p:cNvPr id="11" name="Rectangle 3"/>
          <p:cNvSpPr txBox="1">
            <a:spLocks noChangeArrowheads="1"/>
          </p:cNvSpPr>
          <p:nvPr/>
        </p:nvSpPr>
        <p:spPr bwMode="auto">
          <a:xfrm>
            <a:off x="4725988" y="4797425"/>
            <a:ext cx="4432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eaLnBrk="1" hangingPunct="1">
              <a:buFontTx/>
              <a:buNone/>
              <a:defRPr/>
            </a:pPr>
            <a:r>
              <a:rPr lang="it-IT" altLang="en-US" sz="1600" kern="0" dirty="0">
                <a:solidFill>
                  <a:srgbClr val="FFFF00"/>
                </a:solidFill>
              </a:rPr>
              <a:t>Il termine </a:t>
            </a:r>
            <a:r>
              <a:rPr lang="it-IT" altLang="en-US" sz="1600" kern="0" dirty="0" err="1">
                <a:solidFill>
                  <a:srgbClr val="FFFF00"/>
                </a:solidFill>
              </a:rPr>
              <a:t>pseudogene</a:t>
            </a:r>
            <a:r>
              <a:rPr lang="it-IT" altLang="en-US" sz="1600" kern="0" dirty="0">
                <a:solidFill>
                  <a:srgbClr val="FFFF00"/>
                </a:solidFill>
              </a:rPr>
              <a:t> si applica anche a sequenze non codificanti</a:t>
            </a:r>
            <a:r>
              <a:rPr lang="it-IT" altLang="en-US" sz="1600" kern="0" dirty="0">
                <a:solidFill>
                  <a:schemeClr val="bg1"/>
                </a:solidFill>
              </a:rPr>
              <a:t>, ad esempio esistono centinaia di </a:t>
            </a:r>
            <a:r>
              <a:rPr lang="it-IT" altLang="en-US" sz="1600" kern="0" dirty="0" err="1">
                <a:solidFill>
                  <a:schemeClr val="bg1"/>
                </a:solidFill>
              </a:rPr>
              <a:t>pseudogeni</a:t>
            </a:r>
            <a:r>
              <a:rPr lang="it-IT" altLang="en-US" sz="1600" kern="0" dirty="0">
                <a:solidFill>
                  <a:schemeClr val="bg1"/>
                </a:solidFill>
              </a:rPr>
              <a:t> per gli </a:t>
            </a:r>
            <a:r>
              <a:rPr lang="it-IT" altLang="en-US" sz="1600" kern="0" dirty="0" err="1">
                <a:solidFill>
                  <a:schemeClr val="bg1"/>
                </a:solidFill>
              </a:rPr>
              <a:t>snRNA</a:t>
            </a:r>
            <a:r>
              <a:rPr lang="it-IT" altLang="en-US" sz="1600" kern="0" dirty="0">
                <a:solidFill>
                  <a:schemeClr val="bg1"/>
                </a:solidFill>
              </a:rPr>
              <a:t> U6 (49 copie funzionali nel genoma umano), e 85 </a:t>
            </a:r>
            <a:r>
              <a:rPr lang="it-IT" altLang="en-US" sz="1600" kern="0" dirty="0" err="1">
                <a:solidFill>
                  <a:schemeClr val="bg1"/>
                </a:solidFill>
              </a:rPr>
              <a:t>pseudogeni</a:t>
            </a:r>
            <a:r>
              <a:rPr lang="it-IT" altLang="en-US" sz="1600" kern="0" dirty="0">
                <a:solidFill>
                  <a:schemeClr val="bg1"/>
                </a:solidFill>
              </a:rPr>
              <a:t> per il singolo gene </a:t>
            </a:r>
            <a:r>
              <a:rPr lang="it-IT" altLang="en-US" sz="1600" kern="0" dirty="0" err="1">
                <a:solidFill>
                  <a:schemeClr val="bg1"/>
                </a:solidFill>
              </a:rPr>
              <a:t>snRNA</a:t>
            </a:r>
            <a:r>
              <a:rPr lang="it-IT" altLang="en-US" sz="1600" kern="0" dirty="0">
                <a:solidFill>
                  <a:schemeClr val="bg1"/>
                </a:solidFill>
              </a:rPr>
              <a:t> U7. Il </a:t>
            </a:r>
            <a:r>
              <a:rPr lang="it-IT" altLang="en-US" sz="1600" kern="0" dirty="0" err="1">
                <a:solidFill>
                  <a:srgbClr val="FFFF00"/>
                </a:solidFill>
              </a:rPr>
              <a:t>mtDNA</a:t>
            </a:r>
            <a:r>
              <a:rPr lang="it-IT" altLang="en-US" sz="1600" kern="0" dirty="0">
                <a:solidFill>
                  <a:srgbClr val="FFFF00"/>
                </a:solidFill>
              </a:rPr>
              <a:t> </a:t>
            </a:r>
            <a:r>
              <a:rPr lang="it-IT" altLang="en-US" sz="1600" kern="0" dirty="0">
                <a:solidFill>
                  <a:schemeClr val="bg1"/>
                </a:solidFill>
              </a:rPr>
              <a:t>umano non ha </a:t>
            </a:r>
            <a:r>
              <a:rPr lang="it-IT" altLang="en-US" sz="1600" kern="0" dirty="0" err="1">
                <a:solidFill>
                  <a:schemeClr val="bg1"/>
                </a:solidFill>
              </a:rPr>
              <a:t>pseudogeni</a:t>
            </a:r>
            <a:r>
              <a:rPr lang="it-IT" altLang="en-US" sz="1600" kern="0" dirty="0">
                <a:solidFill>
                  <a:schemeClr val="bg1"/>
                </a:solidFill>
              </a:rPr>
              <a:t>, ma gran parte del suo genoma ancestrale è ora presente sotto forma di </a:t>
            </a:r>
            <a:r>
              <a:rPr lang="it-IT" altLang="en-US" sz="1600" kern="0" dirty="0" err="1">
                <a:solidFill>
                  <a:schemeClr val="bg1"/>
                </a:solidFill>
              </a:rPr>
              <a:t>pseudogeni</a:t>
            </a:r>
            <a:r>
              <a:rPr lang="it-IT" altLang="en-US" sz="1600" kern="0" dirty="0">
                <a:solidFill>
                  <a:schemeClr val="bg1"/>
                </a:solidFill>
              </a:rPr>
              <a:t> nel genoma nucleare.</a:t>
            </a:r>
            <a:endParaRPr lang="it-IT" altLang="en-US" sz="2000" dirty="0">
              <a:solidFill>
                <a:schemeClr val="bg1"/>
              </a:solidFill>
            </a:endParaRPr>
          </a:p>
          <a:p>
            <a:pPr marL="0" eaLnBrk="1" hangingPunct="1">
              <a:buFontTx/>
              <a:buNone/>
              <a:defRPr/>
            </a:pPr>
            <a:endParaRPr lang="it-IT" altLang="en-US" sz="2000" kern="0"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8611" name="Rectangle 3"/>
          <p:cNvSpPr>
            <a:spLocks noGrp="1" noChangeArrowheads="1"/>
          </p:cNvSpPr>
          <p:nvPr>
            <p:ph type="body" idx="1"/>
          </p:nvPr>
        </p:nvSpPr>
        <p:spPr>
          <a:xfrm>
            <a:off x="0" y="1143000"/>
            <a:ext cx="9144000" cy="4114800"/>
          </a:xfrm>
        </p:spPr>
        <p:txBody>
          <a:bodyPr/>
          <a:lstStyle/>
          <a:p>
            <a:pPr marL="0" eaLnBrk="1" hangingPunct="1">
              <a:buFontTx/>
              <a:buNone/>
            </a:pPr>
            <a:r>
              <a:rPr lang="it-IT" altLang="en-US" sz="2000" dirty="0">
                <a:solidFill>
                  <a:schemeClr val="bg1"/>
                </a:solidFill>
              </a:rPr>
              <a:t>Nel genoma umano il 10% dei geni codificanti ha uno o più </a:t>
            </a:r>
            <a:r>
              <a:rPr lang="it-IT" altLang="en-US" sz="2000" dirty="0" err="1">
                <a:solidFill>
                  <a:schemeClr val="bg1"/>
                </a:solidFill>
              </a:rPr>
              <a:t>pseudogeni</a:t>
            </a:r>
            <a:r>
              <a:rPr lang="it-IT" altLang="en-US" sz="2000" dirty="0">
                <a:solidFill>
                  <a:schemeClr val="bg1"/>
                </a:solidFill>
              </a:rPr>
              <a:t>. Si contano circa 11600 </a:t>
            </a:r>
            <a:r>
              <a:rPr lang="it-IT" altLang="en-US" sz="2000" dirty="0" err="1">
                <a:solidFill>
                  <a:schemeClr val="bg1"/>
                </a:solidFill>
              </a:rPr>
              <a:t>pseudogeni</a:t>
            </a:r>
            <a:r>
              <a:rPr lang="it-IT" altLang="en-US" sz="2000" dirty="0">
                <a:solidFill>
                  <a:schemeClr val="bg1"/>
                </a:solidFill>
              </a:rPr>
              <a:t> di cui il 70% rappresentato da </a:t>
            </a:r>
            <a:r>
              <a:rPr lang="it-IT" altLang="en-US" sz="2000" dirty="0" err="1">
                <a:solidFill>
                  <a:schemeClr val="bg1"/>
                </a:solidFill>
              </a:rPr>
              <a:t>pseudogeni</a:t>
            </a:r>
            <a:r>
              <a:rPr lang="it-IT" altLang="en-US" sz="2000" dirty="0">
                <a:solidFill>
                  <a:schemeClr val="bg1"/>
                </a:solidFill>
              </a:rPr>
              <a:t> processati (dati </a:t>
            </a:r>
            <a:r>
              <a:rPr lang="it-IT" altLang="en-US" sz="2000">
                <a:solidFill>
                  <a:schemeClr val="bg1"/>
                </a:solidFill>
              </a:rPr>
              <a:t>del 2013).  </a:t>
            </a:r>
            <a:endParaRPr lang="it-IT" altLang="en-US" sz="2000" dirty="0">
              <a:solidFill>
                <a:schemeClr val="bg1"/>
              </a:solidFill>
            </a:endParaRPr>
          </a:p>
          <a:p>
            <a:pPr marL="0" eaLnBrk="1" hangingPunct="1">
              <a:buFontTx/>
              <a:buNone/>
            </a:pPr>
            <a:endParaRPr lang="it-IT" altLang="en-US" sz="2400" dirty="0">
              <a:solidFill>
                <a:schemeClr val="bg1"/>
              </a:solidFill>
            </a:endParaRPr>
          </a:p>
        </p:txBody>
      </p:sp>
      <p:sp>
        <p:nvSpPr>
          <p:cNvPr id="686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86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8614" name="Immagine 6"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209800"/>
            <a:ext cx="9029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ttangolo 1"/>
          <p:cNvSpPr>
            <a:spLocks noChangeArrowheads="1"/>
          </p:cNvSpPr>
          <p:nvPr/>
        </p:nvSpPr>
        <p:spPr bwMode="auto">
          <a:xfrm>
            <a:off x="0" y="4572000"/>
            <a:ext cx="8991600" cy="228600"/>
          </a:xfrm>
          <a:prstGeom prst="rect">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pic>
        <p:nvPicPr>
          <p:cNvPr id="3" name="Immagine 2">
            <a:extLst>
              <a:ext uri="{FF2B5EF4-FFF2-40B4-BE49-F238E27FC236}">
                <a16:creationId xmlns:a16="http://schemas.microsoft.com/office/drawing/2014/main" id="{E356F4AC-64CC-3699-D366-86A65AC83976}"/>
              </a:ext>
            </a:extLst>
          </p:cNvPr>
          <p:cNvPicPr>
            <a:picLocks noChangeAspect="1"/>
          </p:cNvPicPr>
          <p:nvPr/>
        </p:nvPicPr>
        <p:blipFill>
          <a:blip r:embed="rId3"/>
          <a:stretch>
            <a:fillRect/>
          </a:stretch>
        </p:blipFill>
        <p:spPr>
          <a:xfrm>
            <a:off x="5750527" y="3428999"/>
            <a:ext cx="3390702" cy="343038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9635" name="Rectangle 3"/>
          <p:cNvSpPr>
            <a:spLocks noGrp="1" noChangeArrowheads="1"/>
          </p:cNvSpPr>
          <p:nvPr>
            <p:ph type="body" idx="1"/>
          </p:nvPr>
        </p:nvSpPr>
        <p:spPr>
          <a:xfrm>
            <a:off x="0" y="746125"/>
            <a:ext cx="9144000" cy="4114800"/>
          </a:xfrm>
        </p:spPr>
        <p:txBody>
          <a:bodyPr/>
          <a:lstStyle/>
          <a:p>
            <a:pPr marL="0" eaLnBrk="1" hangingPunct="1">
              <a:buFontTx/>
              <a:buNone/>
            </a:pPr>
            <a:r>
              <a:rPr lang="it-IT" altLang="en-US" sz="2000">
                <a:solidFill>
                  <a:schemeClr val="bg1"/>
                </a:solidFill>
              </a:rPr>
              <a:t>			Pseudogeni: non  solo spazzatura</a:t>
            </a:r>
          </a:p>
          <a:p>
            <a:pPr marL="0" eaLnBrk="1" hangingPunct="1">
              <a:buFontTx/>
              <a:buNone/>
            </a:pPr>
            <a:endParaRPr lang="it-IT" altLang="en-US" sz="2400">
              <a:solidFill>
                <a:schemeClr val="bg1"/>
              </a:solidFill>
            </a:endParaRPr>
          </a:p>
        </p:txBody>
      </p:sp>
      <p:sp>
        <p:nvSpPr>
          <p:cNvPr id="696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96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9638" name="Immagine 7" descr="Immagin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8486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Retrogeni</a:t>
            </a:r>
          </a:p>
        </p:txBody>
      </p:sp>
      <p:sp>
        <p:nvSpPr>
          <p:cNvPr id="716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685" name="Immagine 5"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925513"/>
            <a:ext cx="4062413"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3"/>
          <p:cNvSpPr txBox="1">
            <a:spLocks noChangeArrowheads="1"/>
          </p:cNvSpPr>
          <p:nvPr/>
        </p:nvSpPr>
        <p:spPr bwMode="auto">
          <a:xfrm>
            <a:off x="0" y="866775"/>
            <a:ext cx="50720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600">
                <a:solidFill>
                  <a:srgbClr val="FFFF00"/>
                </a:solidFill>
              </a:rPr>
              <a:t>RETROGENI</a:t>
            </a:r>
          </a:p>
          <a:p>
            <a:pPr eaLnBrk="1" hangingPunct="1">
              <a:buFontTx/>
              <a:buNone/>
            </a:pPr>
            <a:r>
              <a:rPr lang="it-IT" altLang="en-US" sz="1600">
                <a:solidFill>
                  <a:schemeClr val="bg1"/>
                </a:solidFill>
              </a:rPr>
              <a:t>Alcuni pseudogeni processati inseritisi in corrispondenza di un promotore possono divenire geni codificanti funzionanti che prendono il nome di </a:t>
            </a:r>
            <a:r>
              <a:rPr lang="it-IT" altLang="en-US" sz="1600">
                <a:solidFill>
                  <a:srgbClr val="FFFF00"/>
                </a:solidFill>
              </a:rPr>
              <a:t>retrogeni. </a:t>
            </a:r>
            <a:r>
              <a:rPr lang="it-IT" altLang="en-US" sz="1600">
                <a:solidFill>
                  <a:srgbClr val="FFFFFF"/>
                </a:solidFill>
              </a:rPr>
              <a:t>Nel genoma umano è presente un forte eccesso di retrogeni  che condividono 3 caratteristiche: (1) situati sugli autosomi, (2) espressione specifica nei testicoli e (3) derivati da geni sul cromosoma X (questi ultimi espressi in tutti i tessuti).</a:t>
            </a:r>
          </a:p>
          <a:p>
            <a:pPr eaLnBrk="1" hangingPunct="1">
              <a:buFontTx/>
              <a:buNone/>
            </a:pPr>
            <a:r>
              <a:rPr lang="it-IT" altLang="en-US" sz="1600">
                <a:solidFill>
                  <a:srgbClr val="FFFF00"/>
                </a:solidFill>
              </a:rPr>
              <a:t>Perché? </a:t>
            </a:r>
            <a:r>
              <a:rPr lang="it-IT" altLang="en-US" sz="1100">
                <a:solidFill>
                  <a:srgbClr val="FFFF00"/>
                </a:solidFill>
              </a:rPr>
              <a:t>(nota per lo studente: vedi informazioni nel riquadro PPT sotto questa slide)</a:t>
            </a:r>
          </a:p>
          <a:p>
            <a:pPr eaLnBrk="1" hangingPunct="1">
              <a:buFontTx/>
              <a:buNone/>
            </a:pPr>
            <a:r>
              <a:rPr lang="it-IT" altLang="en-US" sz="1600">
                <a:solidFill>
                  <a:srgbClr val="FFFFFF"/>
                </a:solidFill>
              </a:rPr>
              <a:t>Es. famiglia PGK (fosfoglicerato chinasi): PGK1 con 10 introni espresso in modo ubiquitario e X-linked. PGK2 senza introni (retrogene) sul cromosoma  6 espresso </a:t>
            </a:r>
            <a:r>
              <a:rPr lang="it-IT" altLang="en-US" sz="1600">
                <a:solidFill>
                  <a:srgbClr val="FFFF00"/>
                </a:solidFill>
              </a:rPr>
              <a:t>solo nella linea germinale maschile e solo durante  la meiosi</a:t>
            </a:r>
            <a:r>
              <a:rPr lang="it-IT" altLang="en-US" sz="1600">
                <a:solidFill>
                  <a:srgbClr val="FFFFFF"/>
                </a:solidFill>
              </a:rPr>
              <a:t>. </a:t>
            </a:r>
          </a:p>
          <a:p>
            <a:pPr eaLnBrk="1" hangingPunct="1">
              <a:buFontTx/>
              <a:buNone/>
            </a:pPr>
            <a:endParaRPr lang="it-IT" altLang="en-US" sz="1600">
              <a:solidFill>
                <a:srgbClr val="FFFFFF"/>
              </a:solidFill>
            </a:endParaRPr>
          </a:p>
          <a:p>
            <a:pPr eaLnBrk="1" hangingPunct="1">
              <a:buFontTx/>
              <a:buNone/>
            </a:pPr>
            <a:endParaRPr lang="it-IT" altLang="en-US" sz="2000">
              <a:solidFill>
                <a:schemeClr val="bg1"/>
              </a:solidFill>
            </a:endParaRPr>
          </a:p>
        </p:txBody>
      </p:sp>
      <p:pic>
        <p:nvPicPr>
          <p:cNvPr id="71687"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25" y="4419600"/>
            <a:ext cx="34528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0"/>
            <a:ext cx="8534400" cy="685800"/>
          </a:xfrm>
        </p:spPr>
        <p:txBody>
          <a:bodyPr/>
          <a:lstStyle/>
          <a:p>
            <a:pPr eaLnBrk="1" hangingPunct="1"/>
            <a:r>
              <a:rPr lang="it-IT" altLang="en-US" sz="1600">
                <a:solidFill>
                  <a:schemeClr val="bg1"/>
                </a:solidFill>
              </a:rPr>
              <a:t>Il significato funzionale dell’inattivazione meiotica dei cromosomi sessuali non è del tutto noto</a:t>
            </a:r>
          </a:p>
        </p:txBody>
      </p:sp>
      <p:sp>
        <p:nvSpPr>
          <p:cNvPr id="73731"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3732"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3733" name="CasellaDiTesto 1"/>
          <p:cNvSpPr txBox="1">
            <a:spLocks noChangeArrowheads="1"/>
          </p:cNvSpPr>
          <p:nvPr/>
        </p:nvSpPr>
        <p:spPr bwMode="auto">
          <a:xfrm>
            <a:off x="360363" y="1752600"/>
            <a:ext cx="876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000" dirty="0">
                <a:solidFill>
                  <a:schemeClr val="bg1"/>
                </a:solidFill>
              </a:rPr>
              <a:t>Secondo un’ipotesi recente (2017) la condensazione in meiosi dei cromosomi sessuali li protegge dalla possibilità di traslocazioni cromosomiche in </a:t>
            </a:r>
            <a:r>
              <a:rPr lang="it-IT" altLang="it-IT" sz="2000" dirty="0" err="1">
                <a:solidFill>
                  <a:schemeClr val="bg1"/>
                </a:solidFill>
              </a:rPr>
              <a:t>pachitene</a:t>
            </a:r>
            <a:r>
              <a:rPr lang="it-IT" altLang="it-IT" sz="2000" dirty="0">
                <a:solidFill>
                  <a:schemeClr val="bg1"/>
                </a:solidFill>
              </a:rPr>
              <a:t>, ritenute molto probabili in cromosomi che non hanno un partner cui appaiarsi come i cromosomi X e Y nel maschio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5779" name="Rectangle 3"/>
          <p:cNvSpPr>
            <a:spLocks noGrp="1" noChangeArrowheads="1"/>
          </p:cNvSpPr>
          <p:nvPr>
            <p:ph type="body" idx="1"/>
          </p:nvPr>
        </p:nvSpPr>
        <p:spPr>
          <a:xfrm>
            <a:off x="685800" y="1371600"/>
            <a:ext cx="7772400" cy="5105400"/>
          </a:xfrm>
        </p:spPr>
        <p:txBody>
          <a:bodyPr/>
          <a:lstStyle/>
          <a:p>
            <a:pPr algn="ctr" eaLnBrk="1" hangingPunct="1">
              <a:buFontTx/>
              <a:buNone/>
            </a:pPr>
            <a:r>
              <a:rPr lang="it-IT" altLang="en-US" sz="2800">
                <a:solidFill>
                  <a:schemeClr val="bg1"/>
                </a:solidFill>
              </a:rPr>
              <a:t>Come abbiamo visto, il genoma umano mostra una </a:t>
            </a:r>
            <a:r>
              <a:rPr lang="it-IT" altLang="en-US" sz="2800">
                <a:solidFill>
                  <a:srgbClr val="FFFF00"/>
                </a:solidFill>
              </a:rPr>
              <a:t>marcata variabilità nella distribuzione di diversi elementi </a:t>
            </a:r>
            <a:r>
              <a:rPr lang="it-IT" altLang="en-US" sz="2800">
                <a:solidFill>
                  <a:schemeClr val="bg1"/>
                </a:solidFill>
              </a:rPr>
              <a:t>quali elementi trasponibili, geni, duplicazioni segmentali, ncRNA ecc.</a:t>
            </a:r>
          </a:p>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Vediamo ancora variazione lungo/tra cromosomi in:</a:t>
            </a:r>
          </a:p>
          <a:p>
            <a:pPr algn="ctr" eaLnBrk="1" hangingPunct="1"/>
            <a:r>
              <a:rPr lang="it-IT" altLang="en-US" sz="2800">
                <a:solidFill>
                  <a:schemeClr val="bg1"/>
                </a:solidFill>
              </a:rPr>
              <a:t>Contenuto in CG e isole CpG</a:t>
            </a:r>
          </a:p>
          <a:p>
            <a:pPr algn="ctr" eaLnBrk="1" hangingPunct="1"/>
            <a:r>
              <a:rPr lang="it-IT" altLang="en-US" sz="2800">
                <a:solidFill>
                  <a:schemeClr val="bg1"/>
                </a:solidFill>
              </a:rPr>
              <a:t>Tasso di ricombinazione</a:t>
            </a:r>
          </a:p>
          <a:p>
            <a:pPr algn="ctr" eaLnBrk="1" hangingPunct="1">
              <a:buFontTx/>
              <a:buNone/>
            </a:pPr>
            <a:r>
              <a:rPr lang="it-IT" altLang="en-US" sz="1600">
                <a:solidFill>
                  <a:schemeClr val="bg1"/>
                </a:solidFill>
              </a:rPr>
              <a:t>(vedremo più avanti anche variazione del tasso di mutazione e del grado di polimorfismo)</a:t>
            </a:r>
            <a:r>
              <a:rPr lang="it-IT" altLang="en-US" sz="2800">
                <a:solidFill>
                  <a:schemeClr val="bg1"/>
                </a:solidFill>
              </a:rPr>
              <a:t>	 </a:t>
            </a:r>
          </a:p>
        </p:txBody>
      </p:sp>
      <p:sp>
        <p:nvSpPr>
          <p:cNvPr id="75780"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5781"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1295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717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7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73" name="Immagine 6" descr="Immagine 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765175"/>
            <a:ext cx="82534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1" descr="9_0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
            <a:ext cx="1616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7827"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782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2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7830" name="Picture 6" descr="409860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0704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381000" y="1066800"/>
            <a:ext cx="465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Contenuto in GC del genoma umano</a:t>
            </a:r>
          </a:p>
        </p:txBody>
      </p:sp>
      <p:sp>
        <p:nvSpPr>
          <p:cNvPr id="77832" name="Text Box 8"/>
          <p:cNvSpPr txBox="1">
            <a:spLocks noChangeArrowheads="1"/>
          </p:cNvSpPr>
          <p:nvPr/>
        </p:nvSpPr>
        <p:spPr bwMode="auto">
          <a:xfrm>
            <a:off x="5181600" y="3429000"/>
            <a:ext cx="3962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Associazione statisticamente  significativa tra contenuto in GC e:</a:t>
            </a:r>
          </a:p>
          <a:p>
            <a:pPr eaLnBrk="1" hangingPunct="1">
              <a:spcBef>
                <a:spcPct val="0"/>
              </a:spcBef>
              <a:buFontTx/>
              <a:buNone/>
            </a:pPr>
            <a:r>
              <a:rPr lang="it-IT" altLang="en-US" sz="1800" dirty="0">
                <a:solidFill>
                  <a:schemeClr val="bg1"/>
                </a:solidFill>
              </a:rPr>
              <a:t>- Densità genica (correlazione  +)</a:t>
            </a:r>
          </a:p>
          <a:p>
            <a:pPr eaLnBrk="1" hangingPunct="1">
              <a:spcBef>
                <a:spcPct val="0"/>
              </a:spcBef>
              <a:buFontTx/>
              <a:buNone/>
            </a:pPr>
            <a:r>
              <a:rPr lang="it-IT" altLang="en-US" sz="1800" dirty="0">
                <a:solidFill>
                  <a:schemeClr val="bg1"/>
                </a:solidFill>
              </a:rPr>
              <a:t>- Struttura cromatinica </a:t>
            </a:r>
          </a:p>
          <a:p>
            <a:pPr eaLnBrk="1" hangingPunct="1">
              <a:spcBef>
                <a:spcPct val="0"/>
              </a:spcBef>
              <a:buFontTx/>
              <a:buNone/>
            </a:pPr>
            <a:r>
              <a:rPr lang="it-IT" altLang="en-US" sz="1800" dirty="0">
                <a:solidFill>
                  <a:schemeClr val="bg1"/>
                </a:solidFill>
              </a:rPr>
              <a:t>- Densità trasposoni (</a:t>
            </a:r>
            <a:r>
              <a:rPr lang="it-IT" altLang="en-US" sz="1800" dirty="0" err="1">
                <a:solidFill>
                  <a:schemeClr val="bg1"/>
                </a:solidFill>
              </a:rPr>
              <a:t>Alu</a:t>
            </a:r>
            <a:r>
              <a:rPr lang="it-IT" altLang="en-US" sz="1800" dirty="0">
                <a:solidFill>
                  <a:schemeClr val="bg1"/>
                </a:solidFill>
              </a:rPr>
              <a:t> +; LINE1 -)</a:t>
            </a:r>
          </a:p>
          <a:p>
            <a:pPr eaLnBrk="1" hangingPunct="1">
              <a:spcBef>
                <a:spcPct val="0"/>
              </a:spcBef>
              <a:buFontTx/>
              <a:buNone/>
            </a:pPr>
            <a:r>
              <a:rPr lang="it-IT" altLang="en-US" sz="1800" dirty="0">
                <a:solidFill>
                  <a:schemeClr val="bg1"/>
                </a:solidFill>
              </a:rPr>
              <a:t>- Bandeggio citogenetico (correlazione positiva con bande </a:t>
            </a:r>
            <a:r>
              <a:rPr lang="it-IT" altLang="en-US" sz="1800" dirty="0" err="1">
                <a:solidFill>
                  <a:schemeClr val="bg1"/>
                </a:solidFill>
              </a:rPr>
              <a:t>Giemsa</a:t>
            </a:r>
            <a:r>
              <a:rPr lang="it-IT" altLang="en-US" sz="1800" dirty="0">
                <a:solidFill>
                  <a:schemeClr val="bg1"/>
                </a:solidFill>
              </a:rPr>
              <a:t> chiare)</a:t>
            </a:r>
          </a:p>
          <a:p>
            <a:pPr eaLnBrk="1" hangingPunct="1">
              <a:spcBef>
                <a:spcPct val="0"/>
              </a:spcBef>
              <a:buFontTx/>
              <a:buNone/>
            </a:pPr>
            <a:r>
              <a:rPr lang="it-IT" altLang="en-US" sz="1800" dirty="0">
                <a:solidFill>
                  <a:schemeClr val="bg1"/>
                </a:solidFill>
              </a:rPr>
              <a:t>- Replicazione (correlazione negativa, regioni ricche in GC replicano più precocemente)</a:t>
            </a:r>
          </a:p>
        </p:txBody>
      </p:sp>
      <p:sp>
        <p:nvSpPr>
          <p:cNvPr id="77833" name="Text Box 9"/>
          <p:cNvSpPr txBox="1">
            <a:spLocks noChangeArrowheads="1"/>
          </p:cNvSpPr>
          <p:nvPr/>
        </p:nvSpPr>
        <p:spPr bwMode="auto">
          <a:xfrm>
            <a:off x="5181600" y="1676400"/>
            <a:ext cx="3962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Contenuto medio in </a:t>
            </a:r>
            <a:r>
              <a:rPr lang="it-IT" altLang="en-US" sz="1800">
                <a:solidFill>
                  <a:srgbClr val="FFFF00"/>
                </a:solidFill>
              </a:rPr>
              <a:t>GC 41%</a:t>
            </a:r>
          </a:p>
          <a:p>
            <a:pPr eaLnBrk="1" hangingPunct="1">
              <a:spcBef>
                <a:spcPct val="0"/>
              </a:spcBef>
              <a:buFontTx/>
              <a:buNone/>
            </a:pPr>
            <a:r>
              <a:rPr lang="it-IT" altLang="en-US" sz="1800">
                <a:solidFill>
                  <a:schemeClr val="bg1"/>
                </a:solidFill>
              </a:rPr>
              <a:t>Ampie variazioni in % GC</a:t>
            </a:r>
          </a:p>
          <a:p>
            <a:pPr eaLnBrk="1" hangingPunct="1">
              <a:spcBef>
                <a:spcPct val="0"/>
              </a:spcBef>
              <a:buFontTx/>
              <a:buNone/>
            </a:pPr>
            <a:r>
              <a:rPr lang="it-IT" altLang="en-US" sz="1800">
                <a:solidFill>
                  <a:schemeClr val="bg1"/>
                </a:solidFill>
              </a:rPr>
              <a:t>Esempi:</a:t>
            </a:r>
          </a:p>
          <a:p>
            <a:pPr eaLnBrk="1" hangingPunct="1">
              <a:spcBef>
                <a:spcPct val="0"/>
              </a:spcBef>
              <a:buFontTx/>
              <a:buNone/>
            </a:pPr>
            <a:r>
              <a:rPr lang="it-IT" altLang="en-US" sz="1800">
                <a:solidFill>
                  <a:schemeClr val="bg1"/>
                </a:solidFill>
              </a:rPr>
              <a:t>48 Mb in chr 1p: 47.1%</a:t>
            </a:r>
          </a:p>
          <a:p>
            <a:pPr eaLnBrk="1" hangingPunct="1">
              <a:spcBef>
                <a:spcPct val="0"/>
              </a:spcBef>
              <a:buFontTx/>
              <a:buNone/>
            </a:pPr>
            <a:r>
              <a:rPr lang="it-IT" altLang="en-US" sz="1800">
                <a:solidFill>
                  <a:schemeClr val="bg1"/>
                </a:solidFill>
              </a:rPr>
              <a:t>40 Mb in chr 13: 36% GC</a:t>
            </a:r>
          </a:p>
          <a:p>
            <a:pPr eaLnBrk="1" hangingPunct="1">
              <a:spcBef>
                <a:spcPct val="0"/>
              </a:spcBef>
              <a:buFontTx/>
              <a:buNone/>
            </a:pPr>
            <a:endParaRPr lang="it-IT" altLang="en-US" sz="240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9875"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987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8" name="Text Box 7"/>
          <p:cNvSpPr txBox="1">
            <a:spLocks noChangeArrowheads="1"/>
          </p:cNvSpPr>
          <p:nvPr/>
        </p:nvSpPr>
        <p:spPr bwMode="auto">
          <a:xfrm>
            <a:off x="381000" y="1066800"/>
            <a:ext cx="7507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Esempio Contenuto in GC ed </a:t>
            </a:r>
            <a:r>
              <a:rPr lang="ja-JP" altLang="it-IT" sz="2400">
                <a:solidFill>
                  <a:srgbClr val="FFFF00"/>
                </a:solidFill>
              </a:rPr>
              <a:t>“</a:t>
            </a:r>
            <a:r>
              <a:rPr lang="it-IT" altLang="ja-JP" sz="2400">
                <a:solidFill>
                  <a:srgbClr val="FFFF00"/>
                </a:solidFill>
              </a:rPr>
              <a:t>isocore</a:t>
            </a:r>
            <a:r>
              <a:rPr lang="ja-JP" altLang="it-IT" sz="2400">
                <a:solidFill>
                  <a:srgbClr val="FFFF00"/>
                </a:solidFill>
              </a:rPr>
              <a:t>”</a:t>
            </a:r>
            <a:r>
              <a:rPr lang="it-IT" altLang="ja-JP" sz="2400">
                <a:solidFill>
                  <a:srgbClr val="FFFF00"/>
                </a:solidFill>
              </a:rPr>
              <a:t> del cromosoma 21</a:t>
            </a:r>
            <a:endParaRPr lang="it-IT" altLang="en-US" sz="2400">
              <a:solidFill>
                <a:srgbClr val="FFFF00"/>
              </a:solidFill>
            </a:endParaRPr>
          </a:p>
        </p:txBody>
      </p:sp>
      <p:pic>
        <p:nvPicPr>
          <p:cNvPr id="79879" name="Immagine 9"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9134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p:cNvSpPr txBox="1">
            <a:spLocks noChangeArrowheads="1"/>
          </p:cNvSpPr>
          <p:nvPr/>
        </p:nvSpPr>
        <p:spPr bwMode="auto">
          <a:xfrm>
            <a:off x="6019800" y="1471613"/>
            <a:ext cx="3048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Il genoma umano può essere immaginato come un mosaico di </a:t>
            </a:r>
            <a:r>
              <a:rPr lang="it-IT" altLang="en-US" sz="1800">
                <a:solidFill>
                  <a:srgbClr val="FFFF00"/>
                </a:solidFill>
              </a:rPr>
              <a:t>isocòre</a:t>
            </a:r>
            <a:r>
              <a:rPr lang="it-IT" altLang="en-US" sz="1800">
                <a:solidFill>
                  <a:schemeClr val="bg1"/>
                </a:solidFill>
              </a:rPr>
              <a:t>, lunghe regioni di DNA (&gt;300kb) caratterizzate da una bassa eterogeneità composizionale </a:t>
            </a:r>
          </a:p>
          <a:p>
            <a:pPr eaLnBrk="1" hangingPunct="1">
              <a:spcBef>
                <a:spcPct val="0"/>
              </a:spcBef>
              <a:buFontTx/>
              <a:buNone/>
            </a:pPr>
            <a:endParaRPr lang="it-IT" altLang="en-US" sz="1800">
              <a:solidFill>
                <a:schemeClr val="bg1"/>
              </a:solidFill>
            </a:endParaRPr>
          </a:p>
          <a:p>
            <a:pPr eaLnBrk="1" hangingPunct="1">
              <a:spcBef>
                <a:spcPct val="0"/>
              </a:spcBef>
              <a:buFontTx/>
              <a:buNone/>
            </a:pPr>
            <a:r>
              <a:rPr lang="it-IT" altLang="en-US" sz="1800">
                <a:solidFill>
                  <a:schemeClr val="bg1"/>
                </a:solidFill>
              </a:rPr>
              <a:t>Famiglie di isocore</a:t>
            </a:r>
          </a:p>
          <a:p>
            <a:pPr eaLnBrk="1" hangingPunct="1">
              <a:spcBef>
                <a:spcPct val="0"/>
              </a:spcBef>
              <a:buFontTx/>
              <a:buNone/>
            </a:pPr>
            <a:r>
              <a:rPr lang="it-IT" altLang="en-US" sz="1800">
                <a:solidFill>
                  <a:schemeClr val="bg1"/>
                </a:solidFill>
              </a:rPr>
              <a:t> </a:t>
            </a:r>
          </a:p>
          <a:p>
            <a:pPr eaLnBrk="1" hangingPunct="1">
              <a:spcBef>
                <a:spcPct val="0"/>
              </a:spcBef>
              <a:buFontTx/>
              <a:buChar char="-"/>
            </a:pPr>
            <a:r>
              <a:rPr lang="it-IT" altLang="en-US" sz="1800">
                <a:solidFill>
                  <a:schemeClr val="bg1"/>
                </a:solidFill>
              </a:rPr>
              <a:t>L1 (&lt;38%GC)</a:t>
            </a:r>
          </a:p>
          <a:p>
            <a:pPr eaLnBrk="1" hangingPunct="1">
              <a:spcBef>
                <a:spcPct val="0"/>
              </a:spcBef>
              <a:buFontTx/>
              <a:buChar char="-"/>
            </a:pPr>
            <a:r>
              <a:rPr lang="it-IT" altLang="en-US" sz="1800">
                <a:solidFill>
                  <a:schemeClr val="bg1"/>
                </a:solidFill>
              </a:rPr>
              <a:t>L2 (38-42% GC)</a:t>
            </a:r>
          </a:p>
          <a:p>
            <a:pPr eaLnBrk="1" hangingPunct="1">
              <a:spcBef>
                <a:spcPct val="0"/>
              </a:spcBef>
              <a:buFontTx/>
              <a:buChar char="-"/>
            </a:pPr>
            <a:r>
              <a:rPr lang="it-IT" altLang="en-US" sz="1800">
                <a:solidFill>
                  <a:schemeClr val="bg1"/>
                </a:solidFill>
              </a:rPr>
              <a:t>H1 (42-47% GC)</a:t>
            </a:r>
          </a:p>
          <a:p>
            <a:pPr eaLnBrk="1" hangingPunct="1">
              <a:spcBef>
                <a:spcPct val="0"/>
              </a:spcBef>
              <a:buFontTx/>
              <a:buChar char="-"/>
            </a:pPr>
            <a:r>
              <a:rPr lang="it-IT" altLang="en-US" sz="1800">
                <a:solidFill>
                  <a:schemeClr val="bg1"/>
                </a:solidFill>
              </a:rPr>
              <a:t>H2 (48-52% GC)</a:t>
            </a:r>
          </a:p>
          <a:p>
            <a:pPr eaLnBrk="1" hangingPunct="1">
              <a:spcBef>
                <a:spcPct val="0"/>
              </a:spcBef>
              <a:buFontTx/>
              <a:buChar char="-"/>
            </a:pPr>
            <a:r>
              <a:rPr lang="it-IT" altLang="en-US" sz="1800">
                <a:solidFill>
                  <a:schemeClr val="bg1"/>
                </a:solidFill>
              </a:rPr>
              <a:t>H3 (&gt;52%  GC)</a:t>
            </a:r>
            <a:endParaRPr lang="it-IT" altLang="en-US" sz="1600">
              <a:solidFill>
                <a:schemeClr val="bg1"/>
              </a:solidFill>
            </a:endParaRPr>
          </a:p>
        </p:txBody>
      </p:sp>
      <p:sp>
        <p:nvSpPr>
          <p:cNvPr id="79881" name="Text Box 8"/>
          <p:cNvSpPr txBox="1">
            <a:spLocks noChangeArrowheads="1"/>
          </p:cNvSpPr>
          <p:nvPr/>
        </p:nvSpPr>
        <p:spPr bwMode="auto">
          <a:xfrm>
            <a:off x="1143000" y="20574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400">
                <a:solidFill>
                  <a:srgbClr val="800000"/>
                </a:solidFill>
              </a:rPr>
              <a:t>100 kb windows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228600"/>
            <a:ext cx="7772400" cy="1143000"/>
          </a:xfrm>
        </p:spPr>
        <p:txBody>
          <a:bodyPr/>
          <a:lstStyle/>
          <a:p>
            <a:pPr eaLnBrk="1" hangingPunct="1"/>
            <a:r>
              <a:rPr lang="it-IT" altLang="en-US" sz="2800">
                <a:solidFill>
                  <a:schemeClr val="bg1"/>
                </a:solidFill>
              </a:rPr>
              <a:t>Organizzazione generale del genoma umano</a:t>
            </a:r>
          </a:p>
        </p:txBody>
      </p:sp>
      <p:sp>
        <p:nvSpPr>
          <p:cNvPr id="81923"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sp>
        <p:nvSpPr>
          <p:cNvPr id="8192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6" name="Text Box 7"/>
          <p:cNvSpPr txBox="1">
            <a:spLocks noChangeArrowheads="1"/>
          </p:cNvSpPr>
          <p:nvPr/>
        </p:nvSpPr>
        <p:spPr bwMode="auto">
          <a:xfrm>
            <a:off x="381000" y="1066800"/>
            <a:ext cx="849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Isole CpG nel genoma umano</a:t>
            </a:r>
          </a:p>
          <a:p>
            <a:pPr eaLnBrk="1" hangingPunct="1">
              <a:spcBef>
                <a:spcPct val="0"/>
              </a:spcBef>
              <a:buFontTx/>
              <a:buNone/>
            </a:pPr>
            <a:r>
              <a:rPr lang="it-IT" altLang="en-US" sz="1800">
                <a:solidFill>
                  <a:schemeClr val="bg1"/>
                </a:solidFill>
              </a:rPr>
              <a:t>Regioni del genoma caratterizzate da un</a:t>
            </a:r>
            <a:r>
              <a:rPr lang="ja-JP" altLang="it-IT" sz="1800">
                <a:solidFill>
                  <a:schemeClr val="bg1"/>
                </a:solidFill>
              </a:rPr>
              <a:t>’</a:t>
            </a:r>
            <a:r>
              <a:rPr lang="it-IT" altLang="ja-JP" sz="1800">
                <a:solidFill>
                  <a:schemeClr val="bg1"/>
                </a:solidFill>
              </a:rPr>
              <a:t>elevata frazione di dinucleotidi CpG non metilati</a:t>
            </a:r>
          </a:p>
          <a:p>
            <a:pPr eaLnBrk="1" hangingPunct="1">
              <a:spcBef>
                <a:spcPct val="0"/>
              </a:spcBef>
              <a:buFontTx/>
              <a:buNone/>
            </a:pPr>
            <a:r>
              <a:rPr lang="it-IT" altLang="en-US" sz="1800">
                <a:solidFill>
                  <a:schemeClr val="bg1"/>
                </a:solidFill>
              </a:rPr>
              <a:t>e frequentemente associati all</a:t>
            </a:r>
            <a:r>
              <a:rPr lang="ja-JP" altLang="it-IT" sz="1800">
                <a:solidFill>
                  <a:schemeClr val="bg1"/>
                </a:solidFill>
              </a:rPr>
              <a:t>’</a:t>
            </a:r>
            <a:r>
              <a:rPr lang="it-IT" altLang="ja-JP" sz="1800">
                <a:solidFill>
                  <a:schemeClr val="bg1"/>
                </a:solidFill>
              </a:rPr>
              <a:t>estremità 5</a:t>
            </a:r>
            <a:r>
              <a:rPr lang="ja-JP" altLang="it-IT" sz="1800">
                <a:solidFill>
                  <a:schemeClr val="bg1"/>
                </a:solidFill>
              </a:rPr>
              <a:t>’</a:t>
            </a:r>
            <a:r>
              <a:rPr lang="it-IT" altLang="ja-JP" sz="1800">
                <a:solidFill>
                  <a:schemeClr val="bg1"/>
                </a:solidFill>
              </a:rPr>
              <a:t> dei geni. </a:t>
            </a:r>
            <a:endParaRPr lang="it-IT" altLang="en-US" sz="1800">
              <a:solidFill>
                <a:schemeClr val="bg1"/>
              </a:solidFill>
            </a:endParaRPr>
          </a:p>
        </p:txBody>
      </p:sp>
      <p:sp>
        <p:nvSpPr>
          <p:cNvPr id="81927" name="Text Box 9"/>
          <p:cNvSpPr txBox="1">
            <a:spLocks noChangeArrowheads="1"/>
          </p:cNvSpPr>
          <p:nvPr/>
        </p:nvSpPr>
        <p:spPr bwMode="auto">
          <a:xfrm>
            <a:off x="4800600" y="2514600"/>
            <a:ext cx="434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a:solidFill>
                  <a:schemeClr val="bg1"/>
                </a:solidFill>
              </a:rPr>
              <a:t>- Dinucleotide CpG sotto-rappresentato nel genoma (frazione attesa: 0.21x 0.21 = 4%; frazione osservata 0.8%; hot spot mutazione)</a:t>
            </a:r>
          </a:p>
          <a:p>
            <a:pPr eaLnBrk="1" hangingPunct="1">
              <a:spcBef>
                <a:spcPct val="0"/>
              </a:spcBef>
              <a:buFontTx/>
              <a:buNone/>
            </a:pPr>
            <a:r>
              <a:rPr lang="it-IT" altLang="en-US" sz="2000">
                <a:solidFill>
                  <a:schemeClr val="bg1"/>
                </a:solidFill>
              </a:rPr>
              <a:t>- 29 mila isole CpG nel genoma (escluse isole CpG associate ad elementi trasponibili)</a:t>
            </a:r>
          </a:p>
          <a:p>
            <a:pPr eaLnBrk="1" hangingPunct="1">
              <a:spcBef>
                <a:spcPct val="0"/>
              </a:spcBef>
              <a:buFontTx/>
              <a:buChar char="-"/>
            </a:pPr>
            <a:r>
              <a:rPr lang="it-IT" altLang="en-US" sz="2000">
                <a:solidFill>
                  <a:schemeClr val="bg1"/>
                </a:solidFill>
              </a:rPr>
              <a:t>95% delle isole CpG lunghe &lt; 1800 bp</a:t>
            </a:r>
          </a:p>
          <a:p>
            <a:pPr eaLnBrk="1" hangingPunct="1">
              <a:spcBef>
                <a:spcPct val="0"/>
              </a:spcBef>
              <a:buFontTx/>
              <a:buChar char="-"/>
            </a:pPr>
            <a:r>
              <a:rPr lang="it-IT" altLang="en-US" sz="2000">
                <a:solidFill>
                  <a:schemeClr val="bg1"/>
                </a:solidFill>
              </a:rPr>
              <a:t>Densità isole CpG varia tra cromosomi</a:t>
            </a:r>
          </a:p>
          <a:p>
            <a:pPr eaLnBrk="1" hangingPunct="1">
              <a:spcBef>
                <a:spcPct val="0"/>
              </a:spcBef>
              <a:buFontTx/>
              <a:buNone/>
            </a:pPr>
            <a:r>
              <a:rPr lang="it-IT" altLang="en-US" sz="2000">
                <a:solidFill>
                  <a:schemeClr val="bg1"/>
                </a:solidFill>
              </a:rPr>
              <a:t>ed è correlata al contenuto in geni</a:t>
            </a:r>
          </a:p>
          <a:p>
            <a:pPr eaLnBrk="1" hangingPunct="1">
              <a:spcBef>
                <a:spcPct val="0"/>
              </a:spcBef>
              <a:buFontTx/>
              <a:buNone/>
            </a:pPr>
            <a:endParaRPr lang="it-IT" altLang="en-US" sz="2400">
              <a:solidFill>
                <a:schemeClr val="bg1"/>
              </a:solidFill>
            </a:endParaRPr>
          </a:p>
        </p:txBody>
      </p:sp>
      <p:pic>
        <p:nvPicPr>
          <p:cNvPr id="81928" name="Picture 1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2400" y="2590800"/>
            <a:ext cx="4724400" cy="3781425"/>
          </a:xfrm>
        </p:spPr>
      </p:pic>
      <p:sp>
        <p:nvSpPr>
          <p:cNvPr id="81929" name="CasellaDiTesto 8"/>
          <p:cNvSpPr txBox="1">
            <a:spLocks noChangeArrowheads="1"/>
          </p:cNvSpPr>
          <p:nvPr/>
        </p:nvSpPr>
        <p:spPr bwMode="auto">
          <a:xfrm>
            <a:off x="685800" y="4572000"/>
            <a:ext cx="31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FF0000"/>
                </a:solidFill>
              </a:rPr>
              <a:t>Y</a:t>
            </a:r>
          </a:p>
        </p:txBody>
      </p:sp>
      <p:sp>
        <p:nvSpPr>
          <p:cNvPr id="81930" name="Ovale 9"/>
          <p:cNvSpPr>
            <a:spLocks noChangeArrowheads="1"/>
          </p:cNvSpPr>
          <p:nvPr/>
        </p:nvSpPr>
        <p:spPr bwMode="auto">
          <a:xfrm>
            <a:off x="685800" y="4724400"/>
            <a:ext cx="76200" cy="762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1" name="Ovale 1"/>
          <p:cNvSpPr>
            <a:spLocks noChangeArrowheads="1"/>
          </p:cNvSpPr>
          <p:nvPr/>
        </p:nvSpPr>
        <p:spPr bwMode="auto">
          <a:xfrm rot="-1107971">
            <a:off x="1855788" y="2817813"/>
            <a:ext cx="2568575" cy="1066800"/>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2" name="CasellaDiTesto 2"/>
          <p:cNvSpPr txBox="1">
            <a:spLocks noChangeArrowheads="1"/>
          </p:cNvSpPr>
          <p:nvPr/>
        </p:nvSpPr>
        <p:spPr bwMode="auto">
          <a:xfrm rot="-1491285">
            <a:off x="2028825" y="3154363"/>
            <a:ext cx="202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00B0F0"/>
                </a:solidFill>
              </a:rPr>
              <a:t>Cromosomi ricchi in geni</a:t>
            </a:r>
            <a:endParaRPr lang="en-US" altLang="en-US" sz="1400">
              <a:solidFill>
                <a:srgbClr val="00B0F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2947" name="Rectangle 3"/>
          <p:cNvSpPr>
            <a:spLocks noGrp="1" noChangeArrowheads="1"/>
          </p:cNvSpPr>
          <p:nvPr>
            <p:ph type="body" idx="1"/>
          </p:nvPr>
        </p:nvSpPr>
        <p:spPr>
          <a:xfrm>
            <a:off x="5791200" y="1189038"/>
            <a:ext cx="3124200" cy="5287962"/>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294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4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50" name="Text Box 9"/>
          <p:cNvSpPr txBox="1">
            <a:spLocks noChangeArrowheads="1"/>
          </p:cNvSpPr>
          <p:nvPr/>
        </p:nvSpPr>
        <p:spPr bwMode="auto">
          <a:xfrm>
            <a:off x="0" y="777875"/>
            <a:ext cx="818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Confronto tra mappe genetiche (asse </a:t>
            </a:r>
            <a:r>
              <a:rPr lang="it-IT" altLang="en-US" sz="2400" i="1">
                <a:solidFill>
                  <a:srgbClr val="FFFF00"/>
                </a:solidFill>
              </a:rPr>
              <a:t>y, % ricombinazione in cM</a:t>
            </a:r>
            <a:r>
              <a:rPr lang="it-IT" altLang="en-US" sz="2400">
                <a:solidFill>
                  <a:srgbClr val="FFFF00"/>
                </a:solidFill>
              </a:rPr>
              <a:t>) </a:t>
            </a:r>
          </a:p>
          <a:p>
            <a:pPr eaLnBrk="1" hangingPunct="1">
              <a:spcBef>
                <a:spcPct val="0"/>
              </a:spcBef>
              <a:buFontTx/>
              <a:buNone/>
            </a:pPr>
            <a:r>
              <a:rPr lang="it-IT" altLang="en-US" sz="2400">
                <a:solidFill>
                  <a:srgbClr val="FFFF00"/>
                </a:solidFill>
              </a:rPr>
              <a:t>e distanza fisica (asse </a:t>
            </a:r>
            <a:r>
              <a:rPr lang="it-IT" altLang="en-US" sz="2400" i="1">
                <a:solidFill>
                  <a:srgbClr val="FFFF00"/>
                </a:solidFill>
              </a:rPr>
              <a:t>x, in Mbasi</a:t>
            </a:r>
            <a:r>
              <a:rPr lang="it-IT" altLang="en-US" sz="2400">
                <a:solidFill>
                  <a:srgbClr val="FFFF00"/>
                </a:solidFill>
              </a:rPr>
              <a:t>)</a:t>
            </a:r>
          </a:p>
          <a:p>
            <a:pPr eaLnBrk="1" hangingPunct="1">
              <a:spcBef>
                <a:spcPct val="0"/>
              </a:spcBef>
              <a:buFontTx/>
              <a:buNone/>
            </a:pPr>
            <a:endParaRPr lang="it-IT" altLang="en-US" sz="2400">
              <a:solidFill>
                <a:schemeClr val="bg1"/>
              </a:solidFill>
            </a:endParaRPr>
          </a:p>
        </p:txBody>
      </p:sp>
      <p:pic>
        <p:nvPicPr>
          <p:cNvPr id="82951" name="Picture 10" descr="409860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4323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Oval 11"/>
          <p:cNvSpPr>
            <a:spLocks noChangeArrowheads="1"/>
          </p:cNvSpPr>
          <p:nvPr/>
        </p:nvSpPr>
        <p:spPr bwMode="auto">
          <a:xfrm>
            <a:off x="2971800" y="4572000"/>
            <a:ext cx="609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3" name="Oval 12"/>
          <p:cNvSpPr>
            <a:spLocks noChangeArrowheads="1"/>
          </p:cNvSpPr>
          <p:nvPr/>
        </p:nvSpPr>
        <p:spPr bwMode="auto">
          <a:xfrm>
            <a:off x="3733800" y="2971800"/>
            <a:ext cx="304800" cy="609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4" name="CasellaDiTesto 3"/>
          <p:cNvSpPr txBox="1">
            <a:spLocks noChangeArrowheads="1"/>
          </p:cNvSpPr>
          <p:nvPr/>
        </p:nvSpPr>
        <p:spPr bwMode="auto">
          <a:xfrm>
            <a:off x="4419600" y="1600200"/>
            <a:ext cx="495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 Colinearità tra mappa fisica e genetica</a:t>
            </a:r>
          </a:p>
          <a:p>
            <a:pPr eaLnBrk="1" hangingPunct="1">
              <a:spcBef>
                <a:spcPct val="0"/>
              </a:spcBef>
              <a:buFontTx/>
              <a:buNone/>
            </a:pPr>
            <a:r>
              <a:rPr lang="it-IT" altLang="en-US" sz="1800">
                <a:solidFill>
                  <a:schemeClr val="bg1"/>
                </a:solidFill>
              </a:rPr>
              <a:t>- Presenza di cold ed hot spot di ricombinazione</a:t>
            </a:r>
          </a:p>
          <a:p>
            <a:pPr eaLnBrk="1" hangingPunct="1">
              <a:spcBef>
                <a:spcPct val="0"/>
              </a:spcBef>
              <a:buFontTx/>
              <a:buNone/>
            </a:pPr>
            <a:r>
              <a:rPr lang="it-IT" altLang="en-US" sz="1800">
                <a:solidFill>
                  <a:schemeClr val="bg1"/>
                </a:solidFill>
              </a:rPr>
              <a:t>- Maggiore tasso di ricombinazione nelle femmine</a:t>
            </a:r>
          </a:p>
          <a:p>
            <a:pPr eaLnBrk="1" hangingPunct="1">
              <a:spcBef>
                <a:spcPct val="0"/>
              </a:spcBef>
              <a:buFontTx/>
              <a:buNone/>
            </a:pPr>
            <a:r>
              <a:rPr lang="it-IT" altLang="en-US" sz="1800">
                <a:solidFill>
                  <a:schemeClr val="bg1"/>
                </a:solidFill>
              </a:rPr>
              <a:t>- Diversità tra sessi </a:t>
            </a:r>
          </a:p>
          <a:p>
            <a:pPr eaLnBrk="1" hangingPunct="1">
              <a:spcBef>
                <a:spcPct val="0"/>
              </a:spcBef>
              <a:buFontTx/>
              <a:buChar char="-"/>
            </a:pPr>
            <a:r>
              <a:rPr lang="it-IT" altLang="en-US" sz="1800">
                <a:solidFill>
                  <a:schemeClr val="bg1"/>
                </a:solidFill>
              </a:rPr>
              <a:t> Maggiore ricombinazione nelle  reg. telomeriche</a:t>
            </a:r>
          </a:p>
          <a:p>
            <a:pPr eaLnBrk="1" hangingPunct="1">
              <a:spcBef>
                <a:spcPct val="0"/>
              </a:spcBef>
              <a:buFontTx/>
              <a:buNone/>
            </a:pPr>
            <a:endParaRPr lang="it-IT" altLang="en-US" sz="1800">
              <a:solidFill>
                <a:schemeClr val="bg1"/>
              </a:solidFill>
            </a:endParaRPr>
          </a:p>
          <a:p>
            <a:pPr eaLnBrk="1" hangingPunct="1">
              <a:spcBef>
                <a:spcPct val="0"/>
              </a:spcBef>
              <a:buFontTx/>
              <a:buNone/>
            </a:pPr>
            <a:endParaRPr lang="it-IT" altLang="en-US" sz="1800">
              <a:solidFill>
                <a:schemeClr val="bg1"/>
              </a:solidFill>
            </a:endParaRPr>
          </a:p>
          <a:p>
            <a:pPr eaLnBrk="1" hangingPunct="1">
              <a:spcBef>
                <a:spcPct val="0"/>
              </a:spcBef>
              <a:buFontTx/>
              <a:buNone/>
            </a:pPr>
            <a:endParaRPr lang="it-IT" altLang="en-US" sz="1800">
              <a:solidFill>
                <a:schemeClr val="bg1"/>
              </a:solidFill>
            </a:endParaRPr>
          </a:p>
          <a:p>
            <a:pPr eaLnBrk="1" hangingPunct="1">
              <a:spcBef>
                <a:spcPct val="0"/>
              </a:spcBef>
              <a:buFontTx/>
              <a:buNone/>
            </a:pPr>
            <a:endParaRPr lang="it-IT" altLang="en-US" sz="2400">
              <a:solidFill>
                <a:schemeClr val="bg1"/>
              </a:solidFill>
            </a:endParaRPr>
          </a:p>
        </p:txBody>
      </p:sp>
      <p:sp>
        <p:nvSpPr>
          <p:cNvPr id="82955" name="CasellaDiTesto 1"/>
          <p:cNvSpPr txBox="1">
            <a:spLocks noChangeArrowheads="1"/>
          </p:cNvSpPr>
          <p:nvPr/>
        </p:nvSpPr>
        <p:spPr bwMode="auto">
          <a:xfrm>
            <a:off x="2836863" y="4810125"/>
            <a:ext cx="879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Cold spot</a:t>
            </a:r>
          </a:p>
        </p:txBody>
      </p:sp>
      <p:sp>
        <p:nvSpPr>
          <p:cNvPr id="82956" name="CasellaDiTesto 13"/>
          <p:cNvSpPr txBox="1">
            <a:spLocks noChangeArrowheads="1"/>
          </p:cNvSpPr>
          <p:nvPr/>
        </p:nvSpPr>
        <p:spPr bwMode="auto">
          <a:xfrm>
            <a:off x="1749425" y="3097213"/>
            <a:ext cx="199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Female-specific Hot spot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195"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19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8" name="Text Box 8"/>
          <p:cNvSpPr txBox="1">
            <a:spLocks noChangeArrowheads="1"/>
          </p:cNvSpPr>
          <p:nvPr/>
        </p:nvSpPr>
        <p:spPr bwMode="auto">
          <a:xfrm>
            <a:off x="838200" y="9144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Ripetizioni intersperse nel genoma umano (Trasposoni)</a:t>
            </a:r>
          </a:p>
          <a:p>
            <a:pPr eaLnBrk="1" hangingPunct="1">
              <a:spcBef>
                <a:spcPct val="0"/>
              </a:spcBef>
              <a:buFontTx/>
              <a:buNone/>
            </a:pPr>
            <a:endParaRPr lang="it-IT" altLang="en-US" sz="2400">
              <a:solidFill>
                <a:srgbClr val="FFFF00"/>
              </a:solidFill>
            </a:endParaRPr>
          </a:p>
        </p:txBody>
      </p:sp>
      <p:pic>
        <p:nvPicPr>
          <p:cNvPr id="8199"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CasellaDiTesto 1"/>
          <p:cNvSpPr txBox="1">
            <a:spLocks noChangeArrowheads="1"/>
          </p:cNvSpPr>
          <p:nvPr/>
        </p:nvSpPr>
        <p:spPr bwMode="auto">
          <a:xfrm>
            <a:off x="152400" y="5057775"/>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Gran parte del genoma umano (circa 45%) è composto da sequenze derivate da trasposizione di DNA. Nell</a:t>
            </a:r>
            <a:r>
              <a:rPr lang="ja-JP" altLang="it-IT" sz="2000">
                <a:solidFill>
                  <a:schemeClr val="bg1"/>
                </a:solidFill>
              </a:rPr>
              <a:t>’</a:t>
            </a:r>
            <a:r>
              <a:rPr lang="it-IT" altLang="ja-JP" sz="2000">
                <a:solidFill>
                  <a:schemeClr val="bg1"/>
                </a:solidFill>
              </a:rPr>
              <a:t>uomo, la maggior parte dei trasposoni appartengono a una di quattro classi: SINEs, LINEs, HERVs e trasposoni a DNA.</a:t>
            </a:r>
            <a:endParaRPr lang="it-IT" altLang="en-US" sz="20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114300" y="-152400"/>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b="1">
                <a:solidFill>
                  <a:srgbClr val="FFFF00"/>
                </a:solidFill>
                <a:effectLst>
                  <a:outerShdw blurRad="38100" dist="38100" dir="2700000" algn="tl">
                    <a:srgbClr val="000000"/>
                  </a:outerShdw>
                </a:effectLst>
              </a:rPr>
              <a:t>LINEs (Long Interspersed Nuclear Elements) </a:t>
            </a:r>
          </a:p>
        </p:txBody>
      </p:sp>
      <p:sp>
        <p:nvSpPr>
          <p:cNvPr id="10244" name="Text Box 8"/>
          <p:cNvSpPr txBox="1">
            <a:spLocks noChangeArrowheads="1"/>
          </p:cNvSpPr>
          <p:nvPr/>
        </p:nvSpPr>
        <p:spPr bwMode="auto">
          <a:xfrm>
            <a:off x="114300" y="4016375"/>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Gli elementi LINE sono retro-trasposoni autonomi, lunghi 6-8 kb. </a:t>
            </a:r>
          </a:p>
          <a:p>
            <a:pPr algn="just" eaLnBrk="1" hangingPunct="1">
              <a:spcBef>
                <a:spcPct val="0"/>
              </a:spcBef>
              <a:buFontTx/>
              <a:buNone/>
            </a:pPr>
            <a:r>
              <a:rPr lang="it-IT" altLang="en-US" sz="1600">
                <a:solidFill>
                  <a:schemeClr val="bg1"/>
                </a:solidFill>
                <a:latin typeface="Tahoma" panose="020B0604030504040204" pitchFamily="34" charset="0"/>
              </a:rPr>
              <a:t>Contengono un promotore interno per la RNA pol II (black box in figura), e due ORFs che codificano per due proteine (una che si lega all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RNA e 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altra che funziona sia da endonucleasi che da trascrittasi inversa) coinvolte nella retrotrasposizione di LINEs ma anche di SINEs e pseudogeni processati. </a:t>
            </a:r>
          </a:p>
          <a:p>
            <a:pPr algn="just" eaLnBrk="1" hangingPunct="1">
              <a:spcBef>
                <a:spcPct val="0"/>
              </a:spcBef>
              <a:buFontTx/>
              <a:buNone/>
            </a:pPr>
            <a:r>
              <a:rPr lang="it-IT" altLang="en-US" sz="1600">
                <a:solidFill>
                  <a:schemeClr val="bg1"/>
                </a:solidFill>
                <a:latin typeface="Tahoma" panose="020B0604030504040204" pitchFamily="34" charset="0"/>
              </a:rPr>
              <a:t>Presentano un poly-A terminale e sono fiancheggiati nel genoma da ripetizioni terminali dirette di 7-20 basi prodotte al momento dell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inserzione. </a:t>
            </a:r>
          </a:p>
          <a:p>
            <a:pPr algn="just" eaLnBrk="1" hangingPunct="1">
              <a:spcBef>
                <a:spcPct val="0"/>
              </a:spcBef>
              <a:buFontTx/>
              <a:buNone/>
            </a:pPr>
            <a:r>
              <a:rPr lang="it-IT" altLang="en-US" sz="1600">
                <a:solidFill>
                  <a:schemeClr val="bg1"/>
                </a:solidFill>
                <a:latin typeface="Tahoma" panose="020B0604030504040204" pitchFamily="34" charset="0"/>
              </a:rPr>
              <a:t>Sono molto spesso incomplete (&gt;99% delle copie), mancando di porzioni al 5</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 dell’elemento in conseguenza di una loro retrotrascrizione incompleta.</a:t>
            </a:r>
          </a:p>
          <a:p>
            <a:pPr algn="just" eaLnBrk="1" hangingPunct="1">
              <a:spcBef>
                <a:spcPct val="0"/>
              </a:spcBef>
              <a:buFontTx/>
              <a:buNone/>
            </a:pPr>
            <a:r>
              <a:rPr lang="it-IT" altLang="en-US" sz="1600">
                <a:solidFill>
                  <a:schemeClr val="bg1"/>
                </a:solidFill>
                <a:latin typeface="Tahoma" panose="020B0604030504040204" pitchFamily="34" charset="0"/>
              </a:rPr>
              <a:t>Tre famiglie principali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(L1, L2, L3) di cui solo una (L1) attiva da un punto di vista della trasposizione. Delle 6000 LINEs complete nel genoma umano si stima ne siano attive circa 100.</a:t>
            </a:r>
            <a:endParaRPr lang="it-IT" altLang="en-US" sz="1600">
              <a:solidFill>
                <a:schemeClr val="bg1"/>
              </a:solidFill>
              <a:latin typeface="Tahoma" panose="020B0604030504040204" pitchFamily="34" charset="0"/>
            </a:endParaRPr>
          </a:p>
        </p:txBody>
      </p:sp>
      <p:pic>
        <p:nvPicPr>
          <p:cNvPr id="10245"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93725"/>
            <a:ext cx="8675688" cy="3338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Rettangolo 1"/>
          <p:cNvSpPr>
            <a:spLocks noChangeArrowheads="1"/>
          </p:cNvSpPr>
          <p:nvPr/>
        </p:nvSpPr>
        <p:spPr bwMode="auto">
          <a:xfrm>
            <a:off x="114300" y="1295400"/>
            <a:ext cx="8496300" cy="3810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42863" y="3175"/>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p:txBody>
      </p:sp>
      <p:sp>
        <p:nvSpPr>
          <p:cNvPr id="11268" name="Text Box 8"/>
          <p:cNvSpPr txBox="1">
            <a:spLocks noChangeArrowheads="1"/>
          </p:cNvSpPr>
          <p:nvPr/>
        </p:nvSpPr>
        <p:spPr bwMode="auto">
          <a:xfrm>
            <a:off x="114300" y="2895600"/>
            <a:ext cx="8842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Gli elementi SINE sono retro-trasposoni non autonomi, lunghi 100-400 basi, in gran parte derivati evolutivamente da </a:t>
            </a:r>
            <a:r>
              <a:rPr lang="it-IT" altLang="en-US" sz="1600" dirty="0" err="1">
                <a:solidFill>
                  <a:schemeClr val="bg1"/>
                </a:solidFill>
                <a:latin typeface="Tahoma" panose="020B0604030504040204" pitchFamily="34" charset="0"/>
              </a:rPr>
              <a:t>tRNA</a:t>
            </a:r>
            <a:r>
              <a:rPr lang="it-IT" altLang="en-US" sz="1600" dirty="0">
                <a:solidFill>
                  <a:schemeClr val="bg1"/>
                </a:solidFill>
                <a:latin typeface="Tahoma" panose="020B0604030504040204" pitchFamily="34" charset="0"/>
              </a:rPr>
              <a:t>. </a:t>
            </a:r>
          </a:p>
          <a:p>
            <a:pPr algn="just" eaLnBrk="1" hangingPunct="1">
              <a:spcBef>
                <a:spcPct val="0"/>
              </a:spcBef>
              <a:buFontTx/>
              <a:buNone/>
            </a:pPr>
            <a:r>
              <a:rPr lang="it-IT" altLang="en-US" sz="1600" dirty="0">
                <a:solidFill>
                  <a:schemeClr val="bg1"/>
                </a:solidFill>
                <a:latin typeface="Tahoma" panose="020B0604030504040204" pitchFamily="34" charset="0"/>
              </a:rPr>
              <a:t>Contengono un promotore interno per la RNA </a:t>
            </a:r>
            <a:r>
              <a:rPr lang="it-IT" altLang="en-US" sz="1600"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III (Box A e B in figura), presentano una coda di poli-A terminale e, come le </a:t>
            </a:r>
            <a:r>
              <a:rPr lang="it-IT" altLang="en-US" sz="1600" dirty="0" err="1">
                <a:solidFill>
                  <a:schemeClr val="bg1"/>
                </a:solidFill>
                <a:latin typeface="Tahoma" panose="020B0604030504040204" pitchFamily="34" charset="0"/>
              </a:rPr>
              <a:t>LINEs</a:t>
            </a:r>
            <a:r>
              <a:rPr lang="it-IT" altLang="en-US" sz="1600" dirty="0">
                <a:solidFill>
                  <a:schemeClr val="bg1"/>
                </a:solidFill>
                <a:latin typeface="Tahoma" panose="020B0604030504040204" pitchFamily="34" charset="0"/>
              </a:rPr>
              <a:t>, sono fiancheggiati da ripetizioni terminali dirette che non fanno parte dell’elemento stesso ma che si producono al momento dell’inserzione nel genoma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Non codificano per proteine. Per la </a:t>
            </a:r>
            <a:r>
              <a:rPr lang="it-IT" altLang="en-US" sz="1600" dirty="0" err="1">
                <a:solidFill>
                  <a:schemeClr val="bg1"/>
                </a:solidFill>
                <a:latin typeface="Tahoma" panose="020B0604030504040204" pitchFamily="34" charset="0"/>
              </a:rPr>
              <a:t>retrotrasposizione</a:t>
            </a:r>
            <a:r>
              <a:rPr lang="it-IT" altLang="en-US" sz="1600" dirty="0">
                <a:solidFill>
                  <a:schemeClr val="bg1"/>
                </a:solidFill>
                <a:latin typeface="Tahoma" panose="020B0604030504040204" pitchFamily="34" charset="0"/>
              </a:rPr>
              <a:t> sfruttano proteine codificate da L1.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(vedi slide successiva)</a:t>
            </a:r>
          </a:p>
          <a:p>
            <a:pPr algn="just" eaLnBrk="1" hangingPunct="1">
              <a:spcBef>
                <a:spcPct val="0"/>
              </a:spcBef>
              <a:buFontTx/>
              <a:buNone/>
            </a:pPr>
            <a:endParaRPr lang="it-IT" altLang="ja-JP"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Altre classi di SINE nel genoma sono rappresentate dai MIR (</a:t>
            </a:r>
            <a:r>
              <a:rPr lang="it-IT" altLang="en-US" sz="1600" dirty="0" err="1">
                <a:solidFill>
                  <a:schemeClr val="bg1"/>
                </a:solidFill>
                <a:latin typeface="Tahoma" panose="020B0604030504040204" pitchFamily="34" charset="0"/>
              </a:rPr>
              <a:t>Mammalian</a:t>
            </a:r>
            <a:r>
              <a:rPr lang="it-IT" altLang="en-US" sz="1600" dirty="0">
                <a:solidFill>
                  <a:schemeClr val="bg1"/>
                </a:solidFill>
                <a:latin typeface="Tahoma" panose="020B0604030504040204" pitchFamily="34" charset="0"/>
              </a:rPr>
              <a:t>-wide </a:t>
            </a:r>
            <a:r>
              <a:rPr lang="it-IT" altLang="en-US" sz="1600" dirty="0" err="1">
                <a:solidFill>
                  <a:schemeClr val="bg1"/>
                </a:solidFill>
                <a:latin typeface="Tahoma" panose="020B0604030504040204" pitchFamily="34" charset="0"/>
              </a:rPr>
              <a:t>Interspersed</a:t>
            </a:r>
            <a:r>
              <a:rPr lang="it-IT" altLang="en-US" sz="1600" dirty="0">
                <a:solidFill>
                  <a:schemeClr val="bg1"/>
                </a:solidFill>
                <a:latin typeface="Tahoma" panose="020B0604030504040204" pitchFamily="34" charset="0"/>
              </a:rPr>
              <a:t> </a:t>
            </a:r>
            <a:r>
              <a:rPr lang="it-IT" altLang="en-US" sz="1600" dirty="0" err="1">
                <a:solidFill>
                  <a:schemeClr val="bg1"/>
                </a:solidFill>
                <a:latin typeface="Tahoma" panose="020B0604030504040204" pitchFamily="34" charset="0"/>
              </a:rPr>
              <a:t>Repeats</a:t>
            </a:r>
            <a:r>
              <a:rPr lang="it-IT" altLang="en-US" sz="1600" dirty="0">
                <a:solidFill>
                  <a:schemeClr val="bg1"/>
                </a:solidFill>
                <a:latin typeface="Tahoma" panose="020B0604030504040204" pitchFamily="34" charset="0"/>
              </a:rPr>
              <a:t>) e dai Ther2/MIR3.</a:t>
            </a:r>
          </a:p>
        </p:txBody>
      </p:sp>
      <p:sp>
        <p:nvSpPr>
          <p:cNvPr id="11269"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1270"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12750"/>
            <a:ext cx="5856288" cy="225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Rettangolo 7"/>
          <p:cNvSpPr>
            <a:spLocks noChangeArrowheads="1"/>
          </p:cNvSpPr>
          <p:nvPr/>
        </p:nvSpPr>
        <p:spPr bwMode="auto">
          <a:xfrm flipV="1">
            <a:off x="114300" y="1066800"/>
            <a:ext cx="5676900" cy="3048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0" y="533400"/>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a:p>
            <a:pPr algn="ctr" eaLnBrk="1" hangingPunct="1">
              <a:defRPr/>
            </a:pPr>
            <a:r>
              <a:rPr lang="it-IT" altLang="en-US" sz="2800" b="1" u="sng" dirty="0">
                <a:solidFill>
                  <a:srgbClr val="FFFF00"/>
                </a:solidFill>
                <a:effectLst>
                  <a:outerShdw blurRad="38100" dist="38100" dir="2700000" algn="tl">
                    <a:srgbClr val="000000"/>
                  </a:outerShdw>
                </a:effectLst>
              </a:rPr>
              <a:t>Elementi </a:t>
            </a:r>
            <a:r>
              <a:rPr lang="it-IT" altLang="en-US" sz="2800" b="1" u="sng" dirty="0" err="1">
                <a:solidFill>
                  <a:srgbClr val="FFFF00"/>
                </a:solidFill>
                <a:effectLst>
                  <a:outerShdw blurRad="38100" dist="38100" dir="2700000" algn="tl">
                    <a:srgbClr val="000000"/>
                  </a:outerShdw>
                </a:effectLst>
              </a:rPr>
              <a:t>Alu</a:t>
            </a:r>
            <a:endParaRPr lang="it-IT" altLang="en-US" sz="2800" b="1" u="sng" dirty="0">
              <a:solidFill>
                <a:srgbClr val="FFFF00"/>
              </a:solidFill>
              <a:effectLst>
                <a:outerShdw blurRad="38100" dist="38100" dir="2700000" algn="tl">
                  <a:srgbClr val="000000"/>
                </a:outerShdw>
              </a:effectLst>
            </a:endParaRPr>
          </a:p>
        </p:txBody>
      </p:sp>
      <p:sp>
        <p:nvSpPr>
          <p:cNvPr id="12292" name="Text Box 8"/>
          <p:cNvSpPr txBox="1">
            <a:spLocks noChangeArrowheads="1"/>
          </p:cNvSpPr>
          <p:nvPr/>
        </p:nvSpPr>
        <p:spPr bwMode="auto">
          <a:xfrm>
            <a:off x="152400" y="2057400"/>
            <a:ext cx="434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composto da due unità, ciascuna derivata da un RNA 7SL. I monomeri sono  separati da una regione interna ricca in adenina.</a:t>
            </a:r>
          </a:p>
          <a:p>
            <a:pPr algn="just" eaLnBrk="1" hangingPunct="1">
              <a:spcBef>
                <a:spcPct val="0"/>
              </a:spcBef>
              <a:buFontTx/>
              <a:buNone/>
            </a:pPr>
            <a:r>
              <a:rPr lang="it-IT" altLang="en-US" sz="1600" dirty="0">
                <a:solidFill>
                  <a:schemeClr val="bg1"/>
                </a:solidFill>
                <a:latin typeface="Tahoma" panose="020B0604030504040204" pitchFamily="34" charset="0"/>
              </a:rPr>
              <a:t>La trascrizione dell’elemento termina in corrispondenza del primo stretch utile di </a:t>
            </a:r>
            <a:r>
              <a:rPr lang="it-IT" altLang="en-US" sz="1600" dirty="0" err="1">
                <a:solidFill>
                  <a:schemeClr val="bg1"/>
                </a:solidFill>
                <a:latin typeface="Tahoma" panose="020B0604030504040204" pitchFamily="34" charset="0"/>
              </a:rPr>
              <a:t>poly</a:t>
            </a:r>
            <a:r>
              <a:rPr lang="it-IT" altLang="en-US" sz="1600" dirty="0">
                <a:solidFill>
                  <a:schemeClr val="bg1"/>
                </a:solidFill>
                <a:latin typeface="Tahoma" panose="020B0604030504040204" pitchFamily="34" charset="0"/>
              </a:rPr>
              <a:t>-T nel genoma a valle </a:t>
            </a:r>
            <a:r>
              <a:rPr lang="it-IT" altLang="en-US" sz="1600" dirty="0" err="1">
                <a:solidFill>
                  <a:schemeClr val="bg1"/>
                </a:solidFill>
                <a:latin typeface="Tahoma" panose="020B0604030504040204" pitchFamily="34" charset="0"/>
              </a:rPr>
              <a:t>dell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(figura 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inserzione inizia in corrispondenza di un taglio (catalizzato dalla </a:t>
            </a:r>
            <a:r>
              <a:rPr lang="it-IT" altLang="ja-JP" sz="1600" dirty="0" err="1">
                <a:solidFill>
                  <a:schemeClr val="bg1"/>
                </a:solidFill>
                <a:latin typeface="Tahoma" panose="020B0604030504040204" pitchFamily="34" charset="0"/>
              </a:rPr>
              <a:t>endonucleasi</a:t>
            </a:r>
            <a:r>
              <a:rPr lang="it-IT" altLang="ja-JP" sz="1600" dirty="0">
                <a:solidFill>
                  <a:schemeClr val="bg1"/>
                </a:solidFill>
                <a:latin typeface="Tahoma" panose="020B0604030504040204" pitchFamily="34" charset="0"/>
              </a:rPr>
              <a:t> di L1) ad un sito poli-T nel genoma che viene utilizzato come innesco della sintesi del </a:t>
            </a:r>
            <a:r>
              <a:rPr lang="it-IT" altLang="ja-JP" sz="1600" dirty="0" err="1">
                <a:solidFill>
                  <a:schemeClr val="bg1"/>
                </a:solidFill>
                <a:latin typeface="Tahoma" panose="020B0604030504040204" pitchFamily="34" charset="0"/>
              </a:rPr>
              <a:t>cDNA</a:t>
            </a:r>
            <a:r>
              <a:rPr lang="it-IT" altLang="ja-JP" sz="1600" dirty="0">
                <a:solidFill>
                  <a:schemeClr val="bg1"/>
                </a:solidFill>
                <a:latin typeface="Tahoma" panose="020B0604030504040204" pitchFamily="34" charset="0"/>
              </a:rPr>
              <a:t> (figura C).</a:t>
            </a:r>
            <a:r>
              <a:rPr lang="it-IT" altLang="en-US" sz="1600" dirty="0">
                <a:solidFill>
                  <a:schemeClr val="bg1"/>
                </a:solidFill>
                <a:latin typeface="Tahoma" panose="020B0604030504040204" pitchFamily="34" charset="0"/>
              </a:rPr>
              <a:t>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err="1">
                <a:solidFill>
                  <a:schemeClr val="bg1"/>
                </a:solidFill>
                <a:latin typeface="Tahoma" panose="020B0604030504040204" pitchFamily="34" charset="0"/>
              </a:rPr>
              <a:t>Alu</a:t>
            </a:r>
            <a:r>
              <a:rPr lang="it-IT" altLang="en-US" sz="1600" dirty="0">
                <a:solidFill>
                  <a:schemeClr val="bg1"/>
                </a:solidFill>
                <a:latin typeface="Tahoma" panose="020B0604030504040204" pitchFamily="34" charset="0"/>
              </a:rPr>
              <a:t> è 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attivo (e polimorfico) </a:t>
            </a:r>
            <a:r>
              <a:rPr lang="it-IT" altLang="ja-JP" sz="1600" dirty="0" err="1">
                <a:solidFill>
                  <a:schemeClr val="bg1"/>
                </a:solidFill>
                <a:latin typeface="Tahoma" panose="020B0604030504040204" pitchFamily="34" charset="0"/>
              </a:rPr>
              <a:t>nell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uomo. </a:t>
            </a:r>
          </a:p>
          <a:p>
            <a:pPr algn="just" eaLnBrk="1" hangingPunct="1">
              <a:spcBef>
                <a:spcPct val="0"/>
              </a:spcBef>
              <a:buFontTx/>
              <a:buNone/>
            </a:pPr>
            <a:endParaRPr lang="it-IT" altLang="en-US" sz="1600" dirty="0">
              <a:solidFill>
                <a:schemeClr val="bg1"/>
              </a:solidFill>
              <a:latin typeface="Tahoma" panose="020B0604030504040204" pitchFamily="34" charset="0"/>
            </a:endParaRPr>
          </a:p>
        </p:txBody>
      </p:sp>
      <p:sp>
        <p:nvSpPr>
          <p:cNvPr id="12293"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229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2887663" cy="111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5" name="Rettangolo 7"/>
          <p:cNvSpPr>
            <a:spLocks noChangeArrowheads="1"/>
          </p:cNvSpPr>
          <p:nvPr/>
        </p:nvSpPr>
        <p:spPr bwMode="auto">
          <a:xfrm>
            <a:off x="152400" y="914400"/>
            <a:ext cx="2857500" cy="1524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2296" name="Immagine 8" descr="Immagin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82675"/>
            <a:ext cx="44196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28909</TotalTime>
  <Words>6382</Words>
  <Application>Microsoft Office PowerPoint</Application>
  <PresentationFormat>Presentazione su schermo (4:3)</PresentationFormat>
  <Paragraphs>418</Paragraphs>
  <Slides>53</Slides>
  <Notes>30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Calibri</vt:lpstr>
      <vt:lpstr>Symbol</vt:lpstr>
      <vt:lpstr>Tahoma</vt:lpstr>
      <vt:lpstr>Times New Roman</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Organizzazione generale del genoma umano</vt:lpstr>
      <vt:lpstr>Presentazione standard di PowerPoint</vt:lpstr>
      <vt:lpstr>Presentazione standard di PowerPoint</vt:lpstr>
      <vt:lpstr>Presentazione standard di PowerPoint</vt:lpstr>
      <vt:lpstr>Presentazione standard di PowerPoint</vt:lpstr>
      <vt:lpstr>Presentazione standard di PowerPoint</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Contenuto in geni codificanti (2001) </vt:lpstr>
      <vt:lpstr>Contenuto in geni codificanti (2012)</vt:lpstr>
      <vt:lpstr>Presentazione standard di PowerPoint</vt:lpstr>
      <vt:lpstr>Il gene umano “mediano”</vt:lpstr>
      <vt:lpstr>Variazione nella lunghezza dei geni codificanti</vt:lpstr>
      <vt:lpstr>Distribuzione dei geni  codificanti</vt:lpstr>
      <vt:lpstr>Distribuzione:  geni  codificanti sovrapposti</vt:lpstr>
      <vt:lpstr>Complessità dei geni umani: duplicazione di esoni </vt:lpstr>
      <vt:lpstr>Complessità dei geni codificanti nell’uomo</vt:lpstr>
      <vt:lpstr>Complessità dei geni codificanti nell’uomo</vt:lpstr>
      <vt:lpstr>Famiglie Geniche</vt:lpstr>
      <vt:lpstr>Ricordate i codici aminoacidici?</vt:lpstr>
      <vt:lpstr>Famiglie Geniche</vt:lpstr>
      <vt:lpstr>Presentazione standard di PowerPoint</vt:lpstr>
      <vt:lpstr>Famiglie Geniche in cluster e intersperse</vt:lpstr>
      <vt:lpstr>L’evoluzione delle famiglie Geniche</vt:lpstr>
      <vt:lpstr>L’evoluzione delle famiglie geniche</vt:lpstr>
      <vt:lpstr>Evoluzione delle famiglie geniche </vt:lpstr>
      <vt:lpstr>Alfabeto greco…</vt:lpstr>
      <vt:lpstr>Evoluzione delle famiglie geniche: superfamiglie geniche </vt:lpstr>
      <vt:lpstr>L’evoluzione delle famiglie geniche </vt:lpstr>
      <vt:lpstr>Pseudogeni</vt:lpstr>
      <vt:lpstr>Pseudogeni</vt:lpstr>
      <vt:lpstr>Pseudogeni</vt:lpstr>
      <vt:lpstr>Retrogeni</vt:lpstr>
      <vt:lpstr>Il significato funzionale dell’inattivazione meiotica dei cromosomi sessuali non è del tutto noto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Progetti Genoma Umano</dc:title>
  <dc:creator>fulvio &amp; laura</dc:creator>
  <cp:lastModifiedBy>Fulvio Cruciani</cp:lastModifiedBy>
  <cp:revision>503</cp:revision>
  <dcterms:created xsi:type="dcterms:W3CDTF">2015-03-12T08:39:15Z</dcterms:created>
  <dcterms:modified xsi:type="dcterms:W3CDTF">2024-03-14T13:21:57Z</dcterms:modified>
</cp:coreProperties>
</file>